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3"/>
  </p:notesMasterIdLst>
  <p:handoutMasterIdLst>
    <p:handoutMasterId r:id="rId64"/>
  </p:handoutMasterIdLst>
  <p:sldIdLst>
    <p:sldId id="256" r:id="rId3"/>
    <p:sldId id="652" r:id="rId4"/>
    <p:sldId id="2147377207" r:id="rId5"/>
    <p:sldId id="2147377844" r:id="rId6"/>
    <p:sldId id="2147375226" r:id="rId7"/>
    <p:sldId id="2147377845" r:id="rId8"/>
    <p:sldId id="2147375231" r:id="rId9"/>
    <p:sldId id="2147375233" r:id="rId10"/>
    <p:sldId id="2147375234" r:id="rId11"/>
    <p:sldId id="2147375235" r:id="rId12"/>
    <p:sldId id="2147377846" r:id="rId13"/>
    <p:sldId id="2147377847" r:id="rId14"/>
    <p:sldId id="2147375229" r:id="rId15"/>
    <p:sldId id="2147377848" r:id="rId16"/>
    <p:sldId id="2147377849" r:id="rId17"/>
    <p:sldId id="2147375227" r:id="rId18"/>
    <p:sldId id="2147377857" r:id="rId19"/>
    <p:sldId id="2147377858" r:id="rId20"/>
    <p:sldId id="2147377859" r:id="rId21"/>
    <p:sldId id="2147377850" r:id="rId22"/>
    <p:sldId id="2147377851" r:id="rId23"/>
    <p:sldId id="2147377852" r:id="rId24"/>
    <p:sldId id="2147377853" r:id="rId25"/>
    <p:sldId id="2147377854" r:id="rId26"/>
    <p:sldId id="2147377855" r:id="rId27"/>
    <p:sldId id="2147377856" r:id="rId28"/>
    <p:sldId id="2147375221" r:id="rId29"/>
    <p:sldId id="2147377268" r:id="rId30"/>
    <p:sldId id="2147377816" r:id="rId31"/>
    <p:sldId id="2147377817" r:id="rId32"/>
    <p:sldId id="2147377818" r:id="rId33"/>
    <p:sldId id="2147377819" r:id="rId34"/>
    <p:sldId id="2147377820" r:id="rId35"/>
    <p:sldId id="2147377821" r:id="rId36"/>
    <p:sldId id="2147377822" r:id="rId37"/>
    <p:sldId id="2147377823" r:id="rId38"/>
    <p:sldId id="2147377824" r:id="rId39"/>
    <p:sldId id="2147377825" r:id="rId40"/>
    <p:sldId id="2147377826" r:id="rId41"/>
    <p:sldId id="2147377748" r:id="rId42"/>
    <p:sldId id="2147377827" r:id="rId43"/>
    <p:sldId id="2147377828" r:id="rId44"/>
    <p:sldId id="2147377829" r:id="rId45"/>
    <p:sldId id="2147377830" r:id="rId46"/>
    <p:sldId id="2147377750" r:id="rId47"/>
    <p:sldId id="2147377751" r:id="rId48"/>
    <p:sldId id="2147377831" r:id="rId49"/>
    <p:sldId id="2147377832" r:id="rId50"/>
    <p:sldId id="2147377833" r:id="rId51"/>
    <p:sldId id="2147377834" r:id="rId52"/>
    <p:sldId id="2147377835" r:id="rId53"/>
    <p:sldId id="2147377836" r:id="rId54"/>
    <p:sldId id="2147377837" r:id="rId55"/>
    <p:sldId id="2147377838" r:id="rId56"/>
    <p:sldId id="2147377839" r:id="rId57"/>
    <p:sldId id="2147377840" r:id="rId58"/>
    <p:sldId id="2147377841" r:id="rId59"/>
    <p:sldId id="2147377842" r:id="rId60"/>
    <p:sldId id="2147377843" r:id="rId61"/>
    <p:sldId id="2147375224" r:id="rId62"/>
  </p:sldIdLst>
  <p:sldSz cx="9144000" cy="6858000" type="screen4x3"/>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2">
          <p15:clr>
            <a:srgbClr val="A4A3A4"/>
          </p15:clr>
        </p15:guide>
        <p15:guide id="2" pos="16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huba, Julia (GPDED)" initials="MJ(" lastIdx="10" clrIdx="0">
    <p:extLst>
      <p:ext uri="{19B8F6BF-5375-455C-9EA6-DF929625EA0E}">
        <p15:presenceInfo xmlns:p15="http://schemas.microsoft.com/office/powerpoint/2012/main" userId="S::Julia.Mukhuba@gauteng.gov.za::1e61522b-44ee-4dc8-b50c-741665aafd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99"/>
    <a:srgbClr val="461DF5"/>
    <a:srgbClr val="3020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5B82D-6D71-415C-9CD6-E82AC18D0168}" v="2" dt="2024-11-11T13:20:35.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2" autoAdjust="0"/>
    <p:restoredTop sz="92923" autoAdjust="0"/>
  </p:normalViewPr>
  <p:slideViewPr>
    <p:cSldViewPr snapToGrid="0" snapToObjects="1">
      <p:cViewPr varScale="1">
        <p:scale>
          <a:sx n="122" d="100"/>
          <a:sy n="122" d="100"/>
        </p:scale>
        <p:origin x="1272" y="184"/>
      </p:cViewPr>
      <p:guideLst>
        <p:guide orient="horz" pos="1312"/>
        <p:guide pos="1688"/>
      </p:guideLst>
    </p:cSldViewPr>
  </p:slideViewPr>
  <p:outlineViewPr>
    <p:cViewPr>
      <p:scale>
        <a:sx n="33" d="100"/>
        <a:sy n="33" d="100"/>
      </p:scale>
      <p:origin x="0" y="-872"/>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DF8AF-9FB9-4216-A12B-84ECA3C4A86D}" type="doc">
      <dgm:prSet loTypeId="urn:microsoft.com/office/officeart/2018/2/layout/IconLabelList#1" loCatId="icon" qsTypeId="urn:microsoft.com/office/officeart/2005/8/quickstyle/simple1" qsCatId="simple" csTypeId="urn:microsoft.com/office/officeart/2005/8/colors/accent1_2" csCatId="accent1" phldr="1"/>
      <dgm:spPr/>
      <dgm:t>
        <a:bodyPr/>
        <a:lstStyle/>
        <a:p>
          <a:endParaRPr lang="en-US"/>
        </a:p>
      </dgm:t>
    </dgm:pt>
    <dgm:pt modelId="{623FC266-7C87-4055-92BF-486EE5436705}">
      <dgm:prSet/>
      <dgm:spPr/>
      <dgm:t>
        <a:bodyPr/>
        <a:lstStyle/>
        <a:p>
          <a:pPr>
            <a:lnSpc>
              <a:spcPct val="100000"/>
            </a:lnSpc>
          </a:pPr>
          <a:r>
            <a:rPr lang="en-GB" dirty="0"/>
            <a:t>Administration </a:t>
          </a:r>
          <a:endParaRPr lang="en-US" dirty="0"/>
        </a:p>
      </dgm:t>
    </dgm:pt>
    <dgm:pt modelId="{1F4FE44F-0E41-4694-9883-A9625FB652F1}" type="parTrans" cxnId="{E3508F73-AC71-4CB5-9632-94F809C934CA}">
      <dgm:prSet/>
      <dgm:spPr/>
      <dgm:t>
        <a:bodyPr/>
        <a:lstStyle/>
        <a:p>
          <a:endParaRPr lang="en-US"/>
        </a:p>
      </dgm:t>
    </dgm:pt>
    <dgm:pt modelId="{049B2964-D69F-492C-9A38-35D3FF15AC01}" type="sibTrans" cxnId="{E3508F73-AC71-4CB5-9632-94F809C934CA}">
      <dgm:prSet/>
      <dgm:spPr/>
      <dgm:t>
        <a:bodyPr/>
        <a:lstStyle/>
        <a:p>
          <a:endParaRPr lang="en-US"/>
        </a:p>
      </dgm:t>
    </dgm:pt>
    <dgm:pt modelId="{D2B78DA4-803A-489B-9076-130F27C57C01}">
      <dgm:prSet/>
      <dgm:spPr/>
      <dgm:t>
        <a:bodyPr/>
        <a:lstStyle/>
        <a:p>
          <a:pPr>
            <a:lnSpc>
              <a:spcPct val="100000"/>
            </a:lnSpc>
          </a:pPr>
          <a:r>
            <a:rPr lang="en-GB" dirty="0"/>
            <a:t>Agriculture and Rural Development </a:t>
          </a:r>
          <a:endParaRPr lang="en-US" dirty="0"/>
        </a:p>
      </dgm:t>
    </dgm:pt>
    <dgm:pt modelId="{7F359C33-BC74-4D1C-BC3F-ACD7EBEE4076}" type="parTrans" cxnId="{A324B846-502A-46FE-A677-419D95F6836A}">
      <dgm:prSet/>
      <dgm:spPr/>
      <dgm:t>
        <a:bodyPr/>
        <a:lstStyle/>
        <a:p>
          <a:endParaRPr lang="en-US"/>
        </a:p>
      </dgm:t>
    </dgm:pt>
    <dgm:pt modelId="{B32D2605-E4DB-474B-AEE7-A7A33D906592}" type="sibTrans" cxnId="{A324B846-502A-46FE-A677-419D95F6836A}">
      <dgm:prSet/>
      <dgm:spPr/>
      <dgm:t>
        <a:bodyPr/>
        <a:lstStyle/>
        <a:p>
          <a:endParaRPr lang="en-US"/>
        </a:p>
      </dgm:t>
    </dgm:pt>
    <dgm:pt modelId="{6C706591-B553-4F2C-8457-94096D03CE58}" type="pres">
      <dgm:prSet presAssocID="{B36DF8AF-9FB9-4216-A12B-84ECA3C4A86D}" presName="root" presStyleCnt="0">
        <dgm:presLayoutVars>
          <dgm:dir/>
          <dgm:resizeHandles val="exact"/>
        </dgm:presLayoutVars>
      </dgm:prSet>
      <dgm:spPr/>
    </dgm:pt>
    <dgm:pt modelId="{577F31DB-79A1-4A56-81B9-4696819BE44E}" type="pres">
      <dgm:prSet presAssocID="{623FC266-7C87-4055-92BF-486EE5436705}" presName="compNode" presStyleCnt="0"/>
      <dgm:spPr/>
    </dgm:pt>
    <dgm:pt modelId="{F5CA0FDC-177B-4075-B25F-35383FA2F155}" type="pres">
      <dgm:prSet presAssocID="{623FC266-7C87-4055-92BF-486EE5436705}" presName="iconRect" presStyleLbl="node1" presStyleIdx="0" presStyleCnt="2" custLinFactNeighborX="7301" custLinFactNeighborY="51637"/>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Hierarchy"/>
        </a:ext>
      </dgm:extLst>
    </dgm:pt>
    <dgm:pt modelId="{F8B543DF-DC92-4738-858C-1D94C0DA5BE5}" type="pres">
      <dgm:prSet presAssocID="{623FC266-7C87-4055-92BF-486EE5436705}" presName="spaceRect" presStyleCnt="0"/>
      <dgm:spPr/>
    </dgm:pt>
    <dgm:pt modelId="{789F00F6-C770-4F72-A9EC-1D6061108E9A}" type="pres">
      <dgm:prSet presAssocID="{623FC266-7C87-4055-92BF-486EE5436705}" presName="textRect" presStyleLbl="revTx" presStyleIdx="0" presStyleCnt="2" custLinFactY="1232" custLinFactNeighborX="3353" custLinFactNeighborY="100000">
        <dgm:presLayoutVars>
          <dgm:chMax val="1"/>
          <dgm:chPref val="1"/>
        </dgm:presLayoutVars>
      </dgm:prSet>
      <dgm:spPr/>
    </dgm:pt>
    <dgm:pt modelId="{6E2CEFAA-267F-41F9-8179-62657335343D}" type="pres">
      <dgm:prSet presAssocID="{049B2964-D69F-492C-9A38-35D3FF15AC01}" presName="sibTrans" presStyleCnt="0"/>
      <dgm:spPr/>
    </dgm:pt>
    <dgm:pt modelId="{81C3F58A-F7B7-4495-A3EC-E5015269171E}" type="pres">
      <dgm:prSet presAssocID="{D2B78DA4-803A-489B-9076-130F27C57C01}" presName="compNode" presStyleCnt="0"/>
      <dgm:spPr/>
    </dgm:pt>
    <dgm:pt modelId="{7EFA41A8-CD73-4657-9777-C2D3F9B68767}" type="pres">
      <dgm:prSet presAssocID="{D2B78DA4-803A-489B-9076-130F27C57C01}" presName="iconRect" presStyleLbl="node1" presStyleIdx="1" presStyleCnt="2" custScaleY="90485" custLinFactNeighborX="709" custLinFactNeighborY="68129"/>
      <dgm:spPr>
        <a:blipFill>
          <a:blip xmlns:r="http://schemas.openxmlformats.org/officeDocument/2006/relationships" r:embed="rId2"/>
          <a:srcRect/>
          <a:stretch>
            <a:fillRect/>
          </a:stretch>
        </a:blipFill>
      </dgm:spPr>
      <dgm:extLst>
        <a:ext uri="{E40237B7-FDA0-4F09-8148-C483321AD2D9}">
          <dgm14:cNvPr xmlns:dgm14="http://schemas.microsoft.com/office/drawing/2010/diagram" id="0" name="" descr="Power Plant with solid fill"/>
        </a:ext>
      </dgm:extLst>
    </dgm:pt>
    <dgm:pt modelId="{0AB7819E-6963-431E-B0F4-1E4D5A092567}" type="pres">
      <dgm:prSet presAssocID="{D2B78DA4-803A-489B-9076-130F27C57C01}" presName="spaceRect" presStyleCnt="0"/>
      <dgm:spPr/>
    </dgm:pt>
    <dgm:pt modelId="{A55F97E8-7332-4DC7-950F-86D582A3A0B9}" type="pres">
      <dgm:prSet presAssocID="{D2B78DA4-803A-489B-9076-130F27C57C01}" presName="textRect" presStyleLbl="revTx" presStyleIdx="1" presStyleCnt="2" custLinFactY="4344" custLinFactNeighborX="-4109" custLinFactNeighborY="100000">
        <dgm:presLayoutVars>
          <dgm:chMax val="1"/>
          <dgm:chPref val="1"/>
        </dgm:presLayoutVars>
      </dgm:prSet>
      <dgm:spPr/>
    </dgm:pt>
  </dgm:ptLst>
  <dgm:cxnLst>
    <dgm:cxn modelId="{A324B846-502A-46FE-A677-419D95F6836A}" srcId="{B36DF8AF-9FB9-4216-A12B-84ECA3C4A86D}" destId="{D2B78DA4-803A-489B-9076-130F27C57C01}" srcOrd="1" destOrd="0" parTransId="{7F359C33-BC74-4D1C-BC3F-ACD7EBEE4076}" sibTransId="{B32D2605-E4DB-474B-AEE7-A7A33D906592}"/>
    <dgm:cxn modelId="{5C445552-F930-4F62-8269-DC9D5D573E7F}" type="presOf" srcId="{B36DF8AF-9FB9-4216-A12B-84ECA3C4A86D}" destId="{6C706591-B553-4F2C-8457-94096D03CE58}" srcOrd="0" destOrd="0" presId="urn:microsoft.com/office/officeart/2018/2/layout/IconLabelList#1"/>
    <dgm:cxn modelId="{E3508F73-AC71-4CB5-9632-94F809C934CA}" srcId="{B36DF8AF-9FB9-4216-A12B-84ECA3C4A86D}" destId="{623FC266-7C87-4055-92BF-486EE5436705}" srcOrd="0" destOrd="0" parTransId="{1F4FE44F-0E41-4694-9883-A9625FB652F1}" sibTransId="{049B2964-D69F-492C-9A38-35D3FF15AC01}"/>
    <dgm:cxn modelId="{893FCE77-9820-4B7E-9738-A04197638E28}" type="presOf" srcId="{623FC266-7C87-4055-92BF-486EE5436705}" destId="{789F00F6-C770-4F72-A9EC-1D6061108E9A}" srcOrd="0" destOrd="0" presId="urn:microsoft.com/office/officeart/2018/2/layout/IconLabelList#1"/>
    <dgm:cxn modelId="{8A99F5A0-282F-4F96-BDFA-321CB9E71945}" type="presOf" srcId="{D2B78DA4-803A-489B-9076-130F27C57C01}" destId="{A55F97E8-7332-4DC7-950F-86D582A3A0B9}" srcOrd="0" destOrd="0" presId="urn:microsoft.com/office/officeart/2018/2/layout/IconLabelList#1"/>
    <dgm:cxn modelId="{35BBF185-5EC5-406C-B0C7-518C049B35FF}" type="presParOf" srcId="{6C706591-B553-4F2C-8457-94096D03CE58}" destId="{577F31DB-79A1-4A56-81B9-4696819BE44E}" srcOrd="0" destOrd="0" presId="urn:microsoft.com/office/officeart/2018/2/layout/IconLabelList#1"/>
    <dgm:cxn modelId="{D3FE4A2C-2AFB-4235-B947-A2B0989DA0B6}" type="presParOf" srcId="{577F31DB-79A1-4A56-81B9-4696819BE44E}" destId="{F5CA0FDC-177B-4075-B25F-35383FA2F155}" srcOrd="0" destOrd="0" presId="urn:microsoft.com/office/officeart/2018/2/layout/IconLabelList#1"/>
    <dgm:cxn modelId="{695A6264-C932-40D0-B71B-3F2A8A522A6A}" type="presParOf" srcId="{577F31DB-79A1-4A56-81B9-4696819BE44E}" destId="{F8B543DF-DC92-4738-858C-1D94C0DA5BE5}" srcOrd="1" destOrd="0" presId="urn:microsoft.com/office/officeart/2018/2/layout/IconLabelList#1"/>
    <dgm:cxn modelId="{358CD7FE-9075-4F05-AD2B-F581471E8076}" type="presParOf" srcId="{577F31DB-79A1-4A56-81B9-4696819BE44E}" destId="{789F00F6-C770-4F72-A9EC-1D6061108E9A}" srcOrd="2" destOrd="0" presId="urn:microsoft.com/office/officeart/2018/2/layout/IconLabelList#1"/>
    <dgm:cxn modelId="{044E9515-3179-4395-A4EC-17E36AEC6CC6}" type="presParOf" srcId="{6C706591-B553-4F2C-8457-94096D03CE58}" destId="{6E2CEFAA-267F-41F9-8179-62657335343D}" srcOrd="1" destOrd="0" presId="urn:microsoft.com/office/officeart/2018/2/layout/IconLabelList#1"/>
    <dgm:cxn modelId="{93CAE117-4F94-49E8-9087-6A0421FA69CA}" type="presParOf" srcId="{6C706591-B553-4F2C-8457-94096D03CE58}" destId="{81C3F58A-F7B7-4495-A3EC-E5015269171E}" srcOrd="2" destOrd="0" presId="urn:microsoft.com/office/officeart/2018/2/layout/IconLabelList#1"/>
    <dgm:cxn modelId="{DE3D7D3C-B324-44ED-AD8B-97CD9B99CEC2}" type="presParOf" srcId="{81C3F58A-F7B7-4495-A3EC-E5015269171E}" destId="{7EFA41A8-CD73-4657-9777-C2D3F9B68767}" srcOrd="0" destOrd="0" presId="urn:microsoft.com/office/officeart/2018/2/layout/IconLabelList#1"/>
    <dgm:cxn modelId="{75E558CC-CF0D-4B86-BEE2-7B238815BFBD}" type="presParOf" srcId="{81C3F58A-F7B7-4495-A3EC-E5015269171E}" destId="{0AB7819E-6963-431E-B0F4-1E4D5A092567}" srcOrd="1" destOrd="0" presId="urn:microsoft.com/office/officeart/2018/2/layout/IconLabelList#1"/>
    <dgm:cxn modelId="{E1105795-9329-4247-9367-919AA0F1DC28}" type="presParOf" srcId="{81C3F58A-F7B7-4495-A3EC-E5015269171E}" destId="{A55F97E8-7332-4DC7-950F-86D582A3A0B9}" srcOrd="2" destOrd="0" presId="urn:microsoft.com/office/officeart/2018/2/layout/IconLabel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DF8AF-9FB9-4216-A12B-84ECA3C4A86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23FC266-7C87-4055-92BF-486EE5436705}">
      <dgm:prSet/>
      <dgm:spPr/>
      <dgm:t>
        <a:bodyPr/>
        <a:lstStyle/>
        <a:p>
          <a:pPr>
            <a:lnSpc>
              <a:spcPct val="100000"/>
            </a:lnSpc>
          </a:pPr>
          <a:r>
            <a:rPr lang="en-GB" dirty="0"/>
            <a:t>Administration </a:t>
          </a:r>
          <a:endParaRPr lang="en-US" dirty="0"/>
        </a:p>
      </dgm:t>
    </dgm:pt>
    <dgm:pt modelId="{1F4FE44F-0E41-4694-9883-A9625FB652F1}" type="parTrans" cxnId="{E3508F73-AC71-4CB5-9632-94F809C934CA}">
      <dgm:prSet/>
      <dgm:spPr/>
      <dgm:t>
        <a:bodyPr/>
        <a:lstStyle/>
        <a:p>
          <a:endParaRPr lang="en-US"/>
        </a:p>
      </dgm:t>
    </dgm:pt>
    <dgm:pt modelId="{049B2964-D69F-492C-9A38-35D3FF15AC01}" type="sibTrans" cxnId="{E3508F73-AC71-4CB5-9632-94F809C934CA}">
      <dgm:prSet/>
      <dgm:spPr/>
      <dgm:t>
        <a:bodyPr/>
        <a:lstStyle/>
        <a:p>
          <a:endParaRPr lang="en-US"/>
        </a:p>
      </dgm:t>
    </dgm:pt>
    <dgm:pt modelId="{D2B78DA4-803A-489B-9076-130F27C57C01}">
      <dgm:prSet/>
      <dgm:spPr/>
      <dgm:t>
        <a:bodyPr/>
        <a:lstStyle/>
        <a:p>
          <a:pPr>
            <a:lnSpc>
              <a:spcPct val="100000"/>
            </a:lnSpc>
          </a:pPr>
          <a:r>
            <a:rPr lang="en-GB" dirty="0"/>
            <a:t>Environment </a:t>
          </a:r>
          <a:endParaRPr lang="en-US" dirty="0"/>
        </a:p>
      </dgm:t>
    </dgm:pt>
    <dgm:pt modelId="{7F359C33-BC74-4D1C-BC3F-ACD7EBEE4076}" type="parTrans" cxnId="{A324B846-502A-46FE-A677-419D95F6836A}">
      <dgm:prSet/>
      <dgm:spPr/>
      <dgm:t>
        <a:bodyPr/>
        <a:lstStyle/>
        <a:p>
          <a:endParaRPr lang="en-US"/>
        </a:p>
      </dgm:t>
    </dgm:pt>
    <dgm:pt modelId="{B32D2605-E4DB-474B-AEE7-A7A33D906592}" type="sibTrans" cxnId="{A324B846-502A-46FE-A677-419D95F6836A}">
      <dgm:prSet/>
      <dgm:spPr/>
      <dgm:t>
        <a:bodyPr/>
        <a:lstStyle/>
        <a:p>
          <a:endParaRPr lang="en-US"/>
        </a:p>
      </dgm:t>
    </dgm:pt>
    <dgm:pt modelId="{6C706591-B553-4F2C-8457-94096D03CE58}" type="pres">
      <dgm:prSet presAssocID="{B36DF8AF-9FB9-4216-A12B-84ECA3C4A86D}" presName="root" presStyleCnt="0">
        <dgm:presLayoutVars>
          <dgm:dir/>
          <dgm:resizeHandles val="exact"/>
        </dgm:presLayoutVars>
      </dgm:prSet>
      <dgm:spPr/>
    </dgm:pt>
    <dgm:pt modelId="{577F31DB-79A1-4A56-81B9-4696819BE44E}" type="pres">
      <dgm:prSet presAssocID="{623FC266-7C87-4055-92BF-486EE5436705}" presName="compNode" presStyleCnt="0"/>
      <dgm:spPr/>
    </dgm:pt>
    <dgm:pt modelId="{F5CA0FDC-177B-4075-B25F-35383FA2F155}" type="pres">
      <dgm:prSet presAssocID="{623FC266-7C87-4055-92BF-486EE5436705}" presName="iconRect" presStyleLbl="node1" presStyleIdx="0" presStyleCnt="2" custLinFactNeighborX="7301" custLinFactNeighborY="516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F8B543DF-DC92-4738-858C-1D94C0DA5BE5}" type="pres">
      <dgm:prSet presAssocID="{623FC266-7C87-4055-92BF-486EE5436705}" presName="spaceRect" presStyleCnt="0"/>
      <dgm:spPr/>
    </dgm:pt>
    <dgm:pt modelId="{789F00F6-C770-4F72-A9EC-1D6061108E9A}" type="pres">
      <dgm:prSet presAssocID="{623FC266-7C87-4055-92BF-486EE5436705}" presName="textRect" presStyleLbl="revTx" presStyleIdx="0" presStyleCnt="2" custLinFactY="1232" custLinFactNeighborX="3353" custLinFactNeighborY="100000">
        <dgm:presLayoutVars>
          <dgm:chMax val="1"/>
          <dgm:chPref val="1"/>
        </dgm:presLayoutVars>
      </dgm:prSet>
      <dgm:spPr/>
    </dgm:pt>
    <dgm:pt modelId="{6E2CEFAA-267F-41F9-8179-62657335343D}" type="pres">
      <dgm:prSet presAssocID="{049B2964-D69F-492C-9A38-35D3FF15AC01}" presName="sibTrans" presStyleCnt="0"/>
      <dgm:spPr/>
    </dgm:pt>
    <dgm:pt modelId="{81C3F58A-F7B7-4495-A3EC-E5015269171E}" type="pres">
      <dgm:prSet presAssocID="{D2B78DA4-803A-489B-9076-130F27C57C01}" presName="compNode" presStyleCnt="0"/>
      <dgm:spPr/>
    </dgm:pt>
    <dgm:pt modelId="{7EFA41A8-CD73-4657-9777-C2D3F9B68767}" type="pres">
      <dgm:prSet presAssocID="{D2B78DA4-803A-489B-9076-130F27C57C01}" presName="iconRect" presStyleLbl="node1" presStyleIdx="1" presStyleCnt="2" custScaleY="90485" custLinFactNeighborX="-24169" custLinFactNeighborY="6714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ower Plant with solid fill"/>
        </a:ext>
      </dgm:extLst>
    </dgm:pt>
    <dgm:pt modelId="{0AB7819E-6963-431E-B0F4-1E4D5A092567}" type="pres">
      <dgm:prSet presAssocID="{D2B78DA4-803A-489B-9076-130F27C57C01}" presName="spaceRect" presStyleCnt="0"/>
      <dgm:spPr/>
    </dgm:pt>
    <dgm:pt modelId="{A55F97E8-7332-4DC7-950F-86D582A3A0B9}" type="pres">
      <dgm:prSet presAssocID="{D2B78DA4-803A-489B-9076-130F27C57C01}" presName="textRect" presStyleLbl="revTx" presStyleIdx="1" presStyleCnt="2" custLinFactY="10055" custLinFactNeighborX="-10876" custLinFactNeighborY="100000">
        <dgm:presLayoutVars>
          <dgm:chMax val="1"/>
          <dgm:chPref val="1"/>
        </dgm:presLayoutVars>
      </dgm:prSet>
      <dgm:spPr/>
    </dgm:pt>
  </dgm:ptLst>
  <dgm:cxnLst>
    <dgm:cxn modelId="{A324B846-502A-46FE-A677-419D95F6836A}" srcId="{B36DF8AF-9FB9-4216-A12B-84ECA3C4A86D}" destId="{D2B78DA4-803A-489B-9076-130F27C57C01}" srcOrd="1" destOrd="0" parTransId="{7F359C33-BC74-4D1C-BC3F-ACD7EBEE4076}" sibTransId="{B32D2605-E4DB-474B-AEE7-A7A33D906592}"/>
    <dgm:cxn modelId="{5C445552-F930-4F62-8269-DC9D5D573E7F}" type="presOf" srcId="{B36DF8AF-9FB9-4216-A12B-84ECA3C4A86D}" destId="{6C706591-B553-4F2C-8457-94096D03CE58}" srcOrd="0" destOrd="0" presId="urn:microsoft.com/office/officeart/2018/2/layout/IconLabelList"/>
    <dgm:cxn modelId="{E3508F73-AC71-4CB5-9632-94F809C934CA}" srcId="{B36DF8AF-9FB9-4216-A12B-84ECA3C4A86D}" destId="{623FC266-7C87-4055-92BF-486EE5436705}" srcOrd="0" destOrd="0" parTransId="{1F4FE44F-0E41-4694-9883-A9625FB652F1}" sibTransId="{049B2964-D69F-492C-9A38-35D3FF15AC01}"/>
    <dgm:cxn modelId="{893FCE77-9820-4B7E-9738-A04197638E28}" type="presOf" srcId="{623FC266-7C87-4055-92BF-486EE5436705}" destId="{789F00F6-C770-4F72-A9EC-1D6061108E9A}" srcOrd="0" destOrd="0" presId="urn:microsoft.com/office/officeart/2018/2/layout/IconLabelList"/>
    <dgm:cxn modelId="{8A99F5A0-282F-4F96-BDFA-321CB9E71945}" type="presOf" srcId="{D2B78DA4-803A-489B-9076-130F27C57C01}" destId="{A55F97E8-7332-4DC7-950F-86D582A3A0B9}" srcOrd="0" destOrd="0" presId="urn:microsoft.com/office/officeart/2018/2/layout/IconLabelList"/>
    <dgm:cxn modelId="{35BBF185-5EC5-406C-B0C7-518C049B35FF}" type="presParOf" srcId="{6C706591-B553-4F2C-8457-94096D03CE58}" destId="{577F31DB-79A1-4A56-81B9-4696819BE44E}" srcOrd="0" destOrd="0" presId="urn:microsoft.com/office/officeart/2018/2/layout/IconLabelList"/>
    <dgm:cxn modelId="{D3FE4A2C-2AFB-4235-B947-A2B0989DA0B6}" type="presParOf" srcId="{577F31DB-79A1-4A56-81B9-4696819BE44E}" destId="{F5CA0FDC-177B-4075-B25F-35383FA2F155}" srcOrd="0" destOrd="0" presId="urn:microsoft.com/office/officeart/2018/2/layout/IconLabelList"/>
    <dgm:cxn modelId="{695A6264-C932-40D0-B71B-3F2A8A522A6A}" type="presParOf" srcId="{577F31DB-79A1-4A56-81B9-4696819BE44E}" destId="{F8B543DF-DC92-4738-858C-1D94C0DA5BE5}" srcOrd="1" destOrd="0" presId="urn:microsoft.com/office/officeart/2018/2/layout/IconLabelList"/>
    <dgm:cxn modelId="{358CD7FE-9075-4F05-AD2B-F581471E8076}" type="presParOf" srcId="{577F31DB-79A1-4A56-81B9-4696819BE44E}" destId="{789F00F6-C770-4F72-A9EC-1D6061108E9A}" srcOrd="2" destOrd="0" presId="urn:microsoft.com/office/officeart/2018/2/layout/IconLabelList"/>
    <dgm:cxn modelId="{044E9515-3179-4395-A4EC-17E36AEC6CC6}" type="presParOf" srcId="{6C706591-B553-4F2C-8457-94096D03CE58}" destId="{6E2CEFAA-267F-41F9-8179-62657335343D}" srcOrd="1" destOrd="0" presId="urn:microsoft.com/office/officeart/2018/2/layout/IconLabelList"/>
    <dgm:cxn modelId="{93CAE117-4F94-49E8-9087-6A0421FA69CA}" type="presParOf" srcId="{6C706591-B553-4F2C-8457-94096D03CE58}" destId="{81C3F58A-F7B7-4495-A3EC-E5015269171E}" srcOrd="2" destOrd="0" presId="urn:microsoft.com/office/officeart/2018/2/layout/IconLabelList"/>
    <dgm:cxn modelId="{DE3D7D3C-B324-44ED-AD8B-97CD9B99CEC2}" type="presParOf" srcId="{81C3F58A-F7B7-4495-A3EC-E5015269171E}" destId="{7EFA41A8-CD73-4657-9777-C2D3F9B68767}" srcOrd="0" destOrd="0" presId="urn:microsoft.com/office/officeart/2018/2/layout/IconLabelList"/>
    <dgm:cxn modelId="{75E558CC-CF0D-4B86-BEE2-7B238815BFBD}" type="presParOf" srcId="{81C3F58A-F7B7-4495-A3EC-E5015269171E}" destId="{0AB7819E-6963-431E-B0F4-1E4D5A092567}" srcOrd="1" destOrd="0" presId="urn:microsoft.com/office/officeart/2018/2/layout/IconLabelList"/>
    <dgm:cxn modelId="{E1105795-9329-4247-9367-919AA0F1DC28}" type="presParOf" srcId="{81C3F58A-F7B7-4495-A3EC-E5015269171E}" destId="{A55F97E8-7332-4DC7-950F-86D582A3A0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A0FDC-177B-4075-B25F-35383FA2F155}">
      <dsp:nvSpPr>
        <dsp:cNvPr id="0" name=""/>
        <dsp:cNvSpPr/>
      </dsp:nvSpPr>
      <dsp:spPr>
        <a:xfrm>
          <a:off x="1326725" y="2120209"/>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F00F6-C770-4F72-A9EC-1D6061108E9A}">
      <dsp:nvSpPr>
        <dsp:cNvPr id="0" name=""/>
        <dsp:cNvSpPr/>
      </dsp:nvSpPr>
      <dsp:spPr>
        <a:xfrm>
          <a:off x="184849" y="4212602"/>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Administration </a:t>
          </a:r>
          <a:endParaRPr lang="en-US" sz="2400" kern="1200" dirty="0"/>
        </a:p>
      </dsp:txBody>
      <dsp:txXfrm>
        <a:off x="184849" y="4212602"/>
        <a:ext cx="4162500" cy="720000"/>
      </dsp:txXfrm>
    </dsp:sp>
    <dsp:sp modelId="{7EFA41A8-CD73-4657-9777-C2D3F9B68767}">
      <dsp:nvSpPr>
        <dsp:cNvPr id="0" name=""/>
        <dsp:cNvSpPr/>
      </dsp:nvSpPr>
      <dsp:spPr>
        <a:xfrm>
          <a:off x="6094186" y="2473682"/>
          <a:ext cx="1873125" cy="1694897"/>
        </a:xfrm>
        <a:prstGeom prst="rect">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F97E8-7332-4DC7-950F-86D582A3A0B9}">
      <dsp:nvSpPr>
        <dsp:cNvPr id="0" name=""/>
        <dsp:cNvSpPr/>
      </dsp:nvSpPr>
      <dsp:spPr>
        <a:xfrm>
          <a:off x="4765181" y="4190451"/>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Agriculture and Rural Development </a:t>
          </a:r>
          <a:endParaRPr lang="en-US" sz="2400" kern="1200" dirty="0"/>
        </a:p>
      </dsp:txBody>
      <dsp:txXfrm>
        <a:off x="4765181" y="4190451"/>
        <a:ext cx="41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A0FDC-177B-4075-B25F-35383FA2F155}">
      <dsp:nvSpPr>
        <dsp:cNvPr id="0" name=""/>
        <dsp:cNvSpPr/>
      </dsp:nvSpPr>
      <dsp:spPr>
        <a:xfrm>
          <a:off x="1326725" y="2120209"/>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F00F6-C770-4F72-A9EC-1D6061108E9A}">
      <dsp:nvSpPr>
        <dsp:cNvPr id="0" name=""/>
        <dsp:cNvSpPr/>
      </dsp:nvSpPr>
      <dsp:spPr>
        <a:xfrm>
          <a:off x="184849" y="4212602"/>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r>
            <a:rPr lang="en-GB" sz="4900" kern="1200" dirty="0"/>
            <a:t>Administration </a:t>
          </a:r>
          <a:endParaRPr lang="en-US" sz="4900" kern="1200" dirty="0"/>
        </a:p>
      </dsp:txBody>
      <dsp:txXfrm>
        <a:off x="184849" y="4212602"/>
        <a:ext cx="4162500" cy="720000"/>
      </dsp:txXfrm>
    </dsp:sp>
    <dsp:sp modelId="{7EFA41A8-CD73-4657-9777-C2D3F9B68767}">
      <dsp:nvSpPr>
        <dsp:cNvPr id="0" name=""/>
        <dsp:cNvSpPr/>
      </dsp:nvSpPr>
      <dsp:spPr>
        <a:xfrm>
          <a:off x="5628190" y="2455157"/>
          <a:ext cx="1873125" cy="16948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F97E8-7332-4DC7-950F-86D582A3A0B9}">
      <dsp:nvSpPr>
        <dsp:cNvPr id="0" name=""/>
        <dsp:cNvSpPr/>
      </dsp:nvSpPr>
      <dsp:spPr>
        <a:xfrm>
          <a:off x="4483505" y="4231570"/>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r>
            <a:rPr lang="en-GB" sz="4900" kern="1200" dirty="0"/>
            <a:t>Environment </a:t>
          </a:r>
          <a:endParaRPr lang="en-US" sz="4900" kern="1200" dirty="0"/>
        </a:p>
      </dsp:txBody>
      <dsp:txXfrm>
        <a:off x="4483505" y="4231570"/>
        <a:ext cx="4162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1">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6253"/>
          </a:xfrm>
          <a:prstGeom prst="rect">
            <a:avLst/>
          </a:prstGeom>
        </p:spPr>
        <p:txBody>
          <a:bodyPr vert="horz" lIns="91248" tIns="45624" rIns="91248" bIns="45624" rtlCol="0"/>
          <a:lstStyle>
            <a:lvl1pPr algn="l">
              <a:defRPr sz="1200"/>
            </a:lvl1pPr>
          </a:lstStyle>
          <a:p>
            <a:endParaRPr lang="en-ZA" dirty="0"/>
          </a:p>
        </p:txBody>
      </p:sp>
      <p:sp>
        <p:nvSpPr>
          <p:cNvPr id="3" name="Date Placeholder 2"/>
          <p:cNvSpPr>
            <a:spLocks noGrp="1"/>
          </p:cNvSpPr>
          <p:nvPr>
            <p:ph type="dt" sz="quarter" idx="1"/>
          </p:nvPr>
        </p:nvSpPr>
        <p:spPr>
          <a:xfrm>
            <a:off x="3847746" y="0"/>
            <a:ext cx="2943595" cy="496253"/>
          </a:xfrm>
          <a:prstGeom prst="rect">
            <a:avLst/>
          </a:prstGeom>
        </p:spPr>
        <p:txBody>
          <a:bodyPr vert="horz" lIns="91248" tIns="45624" rIns="91248" bIns="45624" rtlCol="0"/>
          <a:lstStyle>
            <a:lvl1pPr algn="r">
              <a:defRPr sz="1200"/>
            </a:lvl1pPr>
          </a:lstStyle>
          <a:p>
            <a:fld id="{CA27EB08-0226-4DC5-80F5-95034E6E4A50}" type="datetimeFigureOut">
              <a:rPr lang="en-ZA" smtClean="0"/>
              <a:t>2024/11/15</a:t>
            </a:fld>
            <a:endParaRPr lang="en-ZA" dirty="0"/>
          </a:p>
        </p:txBody>
      </p:sp>
      <p:sp>
        <p:nvSpPr>
          <p:cNvPr id="4" name="Footer Placeholder 3"/>
          <p:cNvSpPr>
            <a:spLocks noGrp="1"/>
          </p:cNvSpPr>
          <p:nvPr>
            <p:ph type="ftr" sz="quarter" idx="2"/>
          </p:nvPr>
        </p:nvSpPr>
        <p:spPr>
          <a:xfrm>
            <a:off x="1" y="9427074"/>
            <a:ext cx="2943595" cy="496253"/>
          </a:xfrm>
          <a:prstGeom prst="rect">
            <a:avLst/>
          </a:prstGeom>
        </p:spPr>
        <p:txBody>
          <a:bodyPr vert="horz" lIns="91248" tIns="45624" rIns="91248" bIns="4562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7746" y="9427074"/>
            <a:ext cx="2943595" cy="496253"/>
          </a:xfrm>
          <a:prstGeom prst="rect">
            <a:avLst/>
          </a:prstGeom>
        </p:spPr>
        <p:txBody>
          <a:bodyPr vert="horz" lIns="91248" tIns="45624" rIns="91248" bIns="45624" rtlCol="0" anchor="b"/>
          <a:lstStyle>
            <a:lvl1pPr algn="r">
              <a:defRPr sz="1200"/>
            </a:lvl1pPr>
          </a:lstStyle>
          <a:p>
            <a:fld id="{4BE83E7B-A1AE-4A35-A880-05928AD425C2}" type="slidenum">
              <a:rPr lang="en-ZA" smtClean="0"/>
              <a:t>‹#›</a:t>
            </a:fld>
            <a:endParaRPr lang="en-ZA" dirty="0"/>
          </a:p>
        </p:txBody>
      </p:sp>
    </p:spTree>
    <p:extLst>
      <p:ext uri="{BB962C8B-B14F-4D97-AF65-F5344CB8AC3E}">
        <p14:creationId xmlns:p14="http://schemas.microsoft.com/office/powerpoint/2010/main" val="342073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6253"/>
          </a:xfrm>
          <a:prstGeom prst="rect">
            <a:avLst/>
          </a:prstGeom>
        </p:spPr>
        <p:txBody>
          <a:bodyPr vert="horz" lIns="91248" tIns="45624" rIns="91248" bIns="45624" rtlCol="0"/>
          <a:lstStyle>
            <a:lvl1pPr algn="l">
              <a:defRPr sz="1200"/>
            </a:lvl1pPr>
          </a:lstStyle>
          <a:p>
            <a:endParaRPr lang="en-ZA" dirty="0"/>
          </a:p>
        </p:txBody>
      </p:sp>
      <p:sp>
        <p:nvSpPr>
          <p:cNvPr id="3" name="Date Placeholder 2"/>
          <p:cNvSpPr>
            <a:spLocks noGrp="1"/>
          </p:cNvSpPr>
          <p:nvPr>
            <p:ph type="dt" idx="1"/>
          </p:nvPr>
        </p:nvSpPr>
        <p:spPr>
          <a:xfrm>
            <a:off x="3847746" y="0"/>
            <a:ext cx="2943595" cy="496253"/>
          </a:xfrm>
          <a:prstGeom prst="rect">
            <a:avLst/>
          </a:prstGeom>
        </p:spPr>
        <p:txBody>
          <a:bodyPr vert="horz" lIns="91248" tIns="45624" rIns="91248" bIns="45624" rtlCol="0"/>
          <a:lstStyle>
            <a:lvl1pPr algn="r">
              <a:defRPr sz="1200"/>
            </a:lvl1pPr>
          </a:lstStyle>
          <a:p>
            <a:fld id="{FD837CA6-C3F8-4E16-8088-B24DECDBDBCE}" type="datetimeFigureOut">
              <a:rPr lang="en-ZA" smtClean="0"/>
              <a:t>2024/11/15</a:t>
            </a:fld>
            <a:endParaRPr lang="en-ZA" dirty="0"/>
          </a:p>
        </p:txBody>
      </p:sp>
      <p:sp>
        <p:nvSpPr>
          <p:cNvPr id="4" name="Slide Image Placeholder 3"/>
          <p:cNvSpPr>
            <a:spLocks noGrp="1" noRot="1" noChangeAspect="1"/>
          </p:cNvSpPr>
          <p:nvPr>
            <p:ph type="sldImg" idx="2"/>
          </p:nvPr>
        </p:nvSpPr>
        <p:spPr>
          <a:xfrm>
            <a:off x="915988" y="744538"/>
            <a:ext cx="4960937" cy="3722687"/>
          </a:xfrm>
          <a:prstGeom prst="rect">
            <a:avLst/>
          </a:prstGeom>
          <a:noFill/>
          <a:ln w="12700">
            <a:solidFill>
              <a:prstClr val="black"/>
            </a:solidFill>
          </a:ln>
        </p:spPr>
        <p:txBody>
          <a:bodyPr vert="horz" lIns="91248" tIns="45624" rIns="91248" bIns="45624" rtlCol="0" anchor="ctr"/>
          <a:lstStyle/>
          <a:p>
            <a:endParaRPr lang="en-ZA" dirty="0"/>
          </a:p>
        </p:txBody>
      </p:sp>
      <p:sp>
        <p:nvSpPr>
          <p:cNvPr id="5" name="Notes Placeholder 4"/>
          <p:cNvSpPr>
            <a:spLocks noGrp="1"/>
          </p:cNvSpPr>
          <p:nvPr>
            <p:ph type="body" sz="quarter" idx="3"/>
          </p:nvPr>
        </p:nvSpPr>
        <p:spPr>
          <a:xfrm>
            <a:off x="679292" y="4714399"/>
            <a:ext cx="5434330" cy="4466272"/>
          </a:xfrm>
          <a:prstGeom prst="rect">
            <a:avLst/>
          </a:prstGeom>
        </p:spPr>
        <p:txBody>
          <a:bodyPr vert="horz" lIns="91248" tIns="45624" rIns="91248" bIns="456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7074"/>
            <a:ext cx="2943595" cy="496253"/>
          </a:xfrm>
          <a:prstGeom prst="rect">
            <a:avLst/>
          </a:prstGeom>
        </p:spPr>
        <p:txBody>
          <a:bodyPr vert="horz" lIns="91248" tIns="45624" rIns="91248" bIns="45624"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7746" y="9427074"/>
            <a:ext cx="2943595" cy="496253"/>
          </a:xfrm>
          <a:prstGeom prst="rect">
            <a:avLst/>
          </a:prstGeom>
        </p:spPr>
        <p:txBody>
          <a:bodyPr vert="horz" lIns="91248" tIns="45624" rIns="91248" bIns="45624" rtlCol="0" anchor="b"/>
          <a:lstStyle>
            <a:lvl1pPr algn="r">
              <a:defRPr sz="1200"/>
            </a:lvl1pPr>
          </a:lstStyle>
          <a:p>
            <a:fld id="{237F8592-633F-440F-8469-923C65C53A94}" type="slidenum">
              <a:rPr lang="en-ZA" smtClean="0"/>
              <a:t>‹#›</a:t>
            </a:fld>
            <a:endParaRPr lang="en-ZA" dirty="0"/>
          </a:p>
        </p:txBody>
      </p:sp>
    </p:spTree>
    <p:extLst>
      <p:ext uri="{BB962C8B-B14F-4D97-AF65-F5344CB8AC3E}">
        <p14:creationId xmlns:p14="http://schemas.microsoft.com/office/powerpoint/2010/main" val="257282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17C8C63-8456-4E0A-A771-F6335F59DFE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3DF3AB78-96FE-4FD0-AA82-0C8A877F3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261C63FA-1D7E-42BB-AAB0-7F26B69A06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1687" indent="-285264">
              <a:spcBef>
                <a:spcPct val="30000"/>
              </a:spcBef>
              <a:defRPr sz="1200">
                <a:solidFill>
                  <a:schemeClr val="tx1"/>
                </a:solidFill>
                <a:latin typeface="Arial" panose="020B0604020202020204" pitchFamily="34" charset="0"/>
                <a:ea typeface="MS PGothic" panose="020B0600070205080204" pitchFamily="34" charset="-128"/>
              </a:defRPr>
            </a:lvl2pPr>
            <a:lvl3pPr marL="1141057" indent="-228211">
              <a:spcBef>
                <a:spcPct val="30000"/>
              </a:spcBef>
              <a:defRPr sz="1200">
                <a:solidFill>
                  <a:schemeClr val="tx1"/>
                </a:solidFill>
                <a:latin typeface="Arial" panose="020B0604020202020204" pitchFamily="34" charset="0"/>
                <a:ea typeface="MS PGothic" panose="020B0600070205080204" pitchFamily="34" charset="-128"/>
              </a:defRPr>
            </a:lvl3pPr>
            <a:lvl4pPr marL="1597480" indent="-228211">
              <a:spcBef>
                <a:spcPct val="30000"/>
              </a:spcBef>
              <a:defRPr sz="1200">
                <a:solidFill>
                  <a:schemeClr val="tx1"/>
                </a:solidFill>
                <a:latin typeface="Arial" panose="020B0604020202020204" pitchFamily="34" charset="0"/>
                <a:ea typeface="MS PGothic" panose="020B0600070205080204" pitchFamily="34" charset="-128"/>
              </a:defRPr>
            </a:lvl4pPr>
            <a:lvl5pPr marL="2053902" indent="-228211">
              <a:spcBef>
                <a:spcPct val="30000"/>
              </a:spcBef>
              <a:defRPr sz="1200">
                <a:solidFill>
                  <a:schemeClr val="tx1"/>
                </a:solidFill>
                <a:latin typeface="Arial" panose="020B0604020202020204" pitchFamily="34" charset="0"/>
                <a:ea typeface="MS PGothic" panose="020B0600070205080204" pitchFamily="34" charset="-128"/>
              </a:defRPr>
            </a:lvl5pPr>
            <a:lvl6pPr marL="2510325"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66748"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3171"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79593"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59D4054-BCF9-49DE-8526-7D9F52E98DEC}" type="slidenum">
              <a:rPr lang="en-US" altLang="en-US" smtClean="0">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265253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defTabSz="453634">
              <a:defRPr/>
            </a:pPr>
            <a:fld id="{237F8592-633F-440F-8469-923C65C53A94}" type="slidenum">
              <a:rPr lang="en-ZA">
                <a:solidFill>
                  <a:prstClr val="black"/>
                </a:solidFill>
                <a:latin typeface="Calibri"/>
              </a:rPr>
              <a:pPr defTabSz="453634">
                <a:defRPr/>
              </a:pPr>
              <a:t>29</a:t>
            </a:fld>
            <a:endParaRPr lang="en-ZA" dirty="0">
              <a:solidFill>
                <a:prstClr val="black"/>
              </a:solidFill>
              <a:latin typeface="Calibri"/>
            </a:endParaRPr>
          </a:p>
        </p:txBody>
      </p:sp>
    </p:spTree>
    <p:extLst>
      <p:ext uri="{BB962C8B-B14F-4D97-AF65-F5344CB8AC3E}">
        <p14:creationId xmlns:p14="http://schemas.microsoft.com/office/powerpoint/2010/main" val="158687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defTabSz="453634">
              <a:defRPr/>
            </a:pPr>
            <a:fld id="{237F8592-633F-440F-8469-923C65C53A94}" type="slidenum">
              <a:rPr lang="en-ZA">
                <a:solidFill>
                  <a:prstClr val="black"/>
                </a:solidFill>
                <a:latin typeface="Calibri"/>
              </a:rPr>
              <a:pPr defTabSz="453634">
                <a:defRPr/>
              </a:pPr>
              <a:t>30</a:t>
            </a:fld>
            <a:endParaRPr lang="en-ZA" dirty="0">
              <a:solidFill>
                <a:prstClr val="black"/>
              </a:solidFill>
              <a:latin typeface="Calibri"/>
            </a:endParaRPr>
          </a:p>
        </p:txBody>
      </p:sp>
    </p:spTree>
    <p:extLst>
      <p:ext uri="{BB962C8B-B14F-4D97-AF65-F5344CB8AC3E}">
        <p14:creationId xmlns:p14="http://schemas.microsoft.com/office/powerpoint/2010/main" val="363908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defTabSz="453634">
              <a:defRPr/>
            </a:pPr>
            <a:fld id="{237F8592-633F-440F-8469-923C65C53A94}" type="slidenum">
              <a:rPr lang="en-ZA">
                <a:solidFill>
                  <a:prstClr val="black"/>
                </a:solidFill>
                <a:latin typeface="Calibri"/>
              </a:rPr>
              <a:pPr defTabSz="453634">
                <a:defRPr/>
              </a:pPr>
              <a:t>31</a:t>
            </a:fld>
            <a:endParaRPr lang="en-ZA" dirty="0">
              <a:solidFill>
                <a:prstClr val="black"/>
              </a:solidFill>
              <a:latin typeface="Calibri"/>
            </a:endParaRPr>
          </a:p>
        </p:txBody>
      </p:sp>
    </p:spTree>
    <p:extLst>
      <p:ext uri="{BB962C8B-B14F-4D97-AF65-F5344CB8AC3E}">
        <p14:creationId xmlns:p14="http://schemas.microsoft.com/office/powerpoint/2010/main" val="381653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8592-633F-440F-8469-923C65C53A94}" type="slidenum">
              <a:rPr lang="en-ZA" smtClean="0"/>
              <a:t>32</a:t>
            </a:fld>
            <a:endParaRPr lang="en-ZA" dirty="0"/>
          </a:p>
        </p:txBody>
      </p:sp>
    </p:spTree>
    <p:extLst>
      <p:ext uri="{BB962C8B-B14F-4D97-AF65-F5344CB8AC3E}">
        <p14:creationId xmlns:p14="http://schemas.microsoft.com/office/powerpoint/2010/main" val="26643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3634">
              <a:defRPr/>
            </a:pPr>
            <a:fld id="{237F8592-633F-440F-8469-923C65C53A94}" type="slidenum">
              <a:rPr lang="en-ZA">
                <a:solidFill>
                  <a:prstClr val="black"/>
                </a:solidFill>
                <a:latin typeface="Calibri"/>
              </a:rPr>
              <a:pPr defTabSz="453634">
                <a:defRPr/>
              </a:pPr>
              <a:t>38</a:t>
            </a:fld>
            <a:endParaRPr lang="en-ZA" dirty="0">
              <a:solidFill>
                <a:prstClr val="black"/>
              </a:solidFill>
              <a:latin typeface="Calibri"/>
            </a:endParaRPr>
          </a:p>
        </p:txBody>
      </p:sp>
    </p:spTree>
    <p:extLst>
      <p:ext uri="{BB962C8B-B14F-4D97-AF65-F5344CB8AC3E}">
        <p14:creationId xmlns:p14="http://schemas.microsoft.com/office/powerpoint/2010/main" val="84544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3634">
              <a:defRPr/>
            </a:pPr>
            <a:fld id="{237F8592-633F-440F-8469-923C65C53A94}" type="slidenum">
              <a:rPr lang="en-ZA">
                <a:solidFill>
                  <a:prstClr val="black"/>
                </a:solidFill>
                <a:latin typeface="Calibri"/>
              </a:rPr>
              <a:pPr defTabSz="453634">
                <a:defRPr/>
              </a:pPr>
              <a:t>39</a:t>
            </a:fld>
            <a:endParaRPr lang="en-ZA" dirty="0">
              <a:solidFill>
                <a:prstClr val="black"/>
              </a:solidFill>
              <a:latin typeface="Calibri"/>
            </a:endParaRPr>
          </a:p>
        </p:txBody>
      </p:sp>
    </p:spTree>
    <p:extLst>
      <p:ext uri="{BB962C8B-B14F-4D97-AF65-F5344CB8AC3E}">
        <p14:creationId xmlns:p14="http://schemas.microsoft.com/office/powerpoint/2010/main" val="363911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56310-A951-07ED-CABA-5FAD1E180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32646-4ADD-D659-65AB-03822ADF4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5337B-8014-BF45-856E-8C4919FF22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B643F-05BA-6485-9E72-B45AB9F1534A}"/>
              </a:ext>
            </a:extLst>
          </p:cNvPr>
          <p:cNvSpPr>
            <a:spLocks noGrp="1"/>
          </p:cNvSpPr>
          <p:nvPr>
            <p:ph type="sldNum" sz="quarter" idx="10"/>
          </p:nvPr>
        </p:nvSpPr>
        <p:spPr/>
        <p:txBody>
          <a:bodyPr/>
          <a:lstStyle/>
          <a:p>
            <a:pPr marL="0" marR="0" lvl="0" indent="0" algn="r" defTabSz="453634"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a:ln>
                  <a:noFill/>
                </a:ln>
                <a:solidFill>
                  <a:prstClr val="black"/>
                </a:solidFill>
                <a:effectLst/>
                <a:uLnTx/>
                <a:uFillTx/>
                <a:latin typeface="Calibri"/>
                <a:ea typeface="+mn-ea"/>
                <a:cs typeface="+mn-cs"/>
              </a:rPr>
              <a:pPr marL="0" marR="0" lvl="0" indent="0" algn="r" defTabSz="453634"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8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3634">
              <a:defRPr/>
            </a:pPr>
            <a:fld id="{237F8592-633F-440F-8469-923C65C53A94}" type="slidenum">
              <a:rPr lang="en-ZA">
                <a:solidFill>
                  <a:prstClr val="black"/>
                </a:solidFill>
                <a:latin typeface="Calibri"/>
              </a:rPr>
              <a:pPr defTabSz="453634">
                <a:defRPr/>
              </a:pPr>
              <a:t>41</a:t>
            </a:fld>
            <a:endParaRPr lang="en-ZA" dirty="0">
              <a:solidFill>
                <a:prstClr val="black"/>
              </a:solidFill>
              <a:latin typeface="Calibri"/>
            </a:endParaRPr>
          </a:p>
        </p:txBody>
      </p:sp>
    </p:spTree>
    <p:extLst>
      <p:ext uri="{BB962C8B-B14F-4D97-AF65-F5344CB8AC3E}">
        <p14:creationId xmlns:p14="http://schemas.microsoft.com/office/powerpoint/2010/main" val="187705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43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83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8713371-BC8F-E11E-EA4C-B25A13D4FC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FD507DC-5278-6AFC-4694-5B87966D70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6324" name="Slide Number Placeholder 3">
            <a:extLst>
              <a:ext uri="{FF2B5EF4-FFF2-40B4-BE49-F238E27FC236}">
                <a16:creationId xmlns:a16="http://schemas.microsoft.com/office/drawing/2014/main" id="{419028A2-852E-2785-5ACB-AFA1728638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FA140B-112F-466C-A71D-CD396FC0D876}" type="slidenum">
              <a:rPr lang="en-ZA" altLang="en-US" smtClean="0">
                <a:solidFill>
                  <a:srgbClr val="000000"/>
                </a:solidFill>
              </a:rPr>
              <a:pPr fontAlgn="base">
                <a:spcBef>
                  <a:spcPct val="0"/>
                </a:spcBef>
                <a:spcAft>
                  <a:spcPct val="0"/>
                </a:spcAft>
              </a:pPr>
              <a:t>5</a:t>
            </a:fld>
            <a:endParaRPr lang="en-ZA"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73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017"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017"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77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017">
              <a:defRPr/>
            </a:pPr>
            <a:fld id="{237F8592-633F-440F-8469-923C65C53A94}" type="slidenum">
              <a:rPr lang="en-ZA">
                <a:solidFill>
                  <a:prstClr val="black"/>
                </a:solidFill>
                <a:latin typeface="Calibri"/>
              </a:rPr>
              <a:pPr defTabSz="457017">
                <a:defRPr/>
              </a:pPr>
              <a:t>14</a:t>
            </a:fld>
            <a:endParaRPr lang="en-ZA" dirty="0">
              <a:solidFill>
                <a:prstClr val="black"/>
              </a:solidFill>
              <a:latin typeface="Calibri"/>
            </a:endParaRPr>
          </a:p>
        </p:txBody>
      </p:sp>
    </p:spTree>
    <p:extLst>
      <p:ext uri="{BB962C8B-B14F-4D97-AF65-F5344CB8AC3E}">
        <p14:creationId xmlns:p14="http://schemas.microsoft.com/office/powerpoint/2010/main" val="400463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017">
              <a:defRPr/>
            </a:pPr>
            <a:fld id="{237F8592-633F-440F-8469-923C65C53A94}" type="slidenum">
              <a:rPr lang="en-ZA">
                <a:solidFill>
                  <a:prstClr val="black"/>
                </a:solidFill>
                <a:latin typeface="Calibri"/>
              </a:rPr>
              <a:pPr defTabSz="457017">
                <a:defRPr/>
              </a:pPr>
              <a:t>16</a:t>
            </a:fld>
            <a:endParaRPr lang="en-ZA" dirty="0">
              <a:solidFill>
                <a:prstClr val="black"/>
              </a:solidFill>
              <a:latin typeface="Calibri"/>
            </a:endParaRPr>
          </a:p>
        </p:txBody>
      </p:sp>
    </p:spTree>
    <p:extLst>
      <p:ext uri="{BB962C8B-B14F-4D97-AF65-F5344CB8AC3E}">
        <p14:creationId xmlns:p14="http://schemas.microsoft.com/office/powerpoint/2010/main" val="367617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17C8C63-8456-4E0A-A771-F6335F59DFE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3DF3AB78-96FE-4FD0-AA82-0C8A877F3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261C63FA-1D7E-42BB-AAB0-7F26B69A06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1687" indent="-285264">
              <a:spcBef>
                <a:spcPct val="30000"/>
              </a:spcBef>
              <a:defRPr sz="1200">
                <a:solidFill>
                  <a:schemeClr val="tx1"/>
                </a:solidFill>
                <a:latin typeface="Arial" panose="020B0604020202020204" pitchFamily="34" charset="0"/>
                <a:ea typeface="MS PGothic" panose="020B0600070205080204" pitchFamily="34" charset="-128"/>
              </a:defRPr>
            </a:lvl2pPr>
            <a:lvl3pPr marL="1141057" indent="-228211">
              <a:spcBef>
                <a:spcPct val="30000"/>
              </a:spcBef>
              <a:defRPr sz="1200">
                <a:solidFill>
                  <a:schemeClr val="tx1"/>
                </a:solidFill>
                <a:latin typeface="Arial" panose="020B0604020202020204" pitchFamily="34" charset="0"/>
                <a:ea typeface="MS PGothic" panose="020B0600070205080204" pitchFamily="34" charset="-128"/>
              </a:defRPr>
            </a:lvl3pPr>
            <a:lvl4pPr marL="1597480" indent="-228211">
              <a:spcBef>
                <a:spcPct val="30000"/>
              </a:spcBef>
              <a:defRPr sz="1200">
                <a:solidFill>
                  <a:schemeClr val="tx1"/>
                </a:solidFill>
                <a:latin typeface="Arial" panose="020B0604020202020204" pitchFamily="34" charset="0"/>
                <a:ea typeface="MS PGothic" panose="020B0600070205080204" pitchFamily="34" charset="-128"/>
              </a:defRPr>
            </a:lvl4pPr>
            <a:lvl5pPr marL="2053902" indent="-228211">
              <a:spcBef>
                <a:spcPct val="30000"/>
              </a:spcBef>
              <a:defRPr sz="1200">
                <a:solidFill>
                  <a:schemeClr val="tx1"/>
                </a:solidFill>
                <a:latin typeface="Arial" panose="020B0604020202020204" pitchFamily="34" charset="0"/>
                <a:ea typeface="MS PGothic" panose="020B0600070205080204" pitchFamily="34" charset="-128"/>
              </a:defRPr>
            </a:lvl5pPr>
            <a:lvl6pPr marL="2510325"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66748"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3171"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79593" indent="-228211"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59D4054-BCF9-49DE-8526-7D9F52E98DEC}" type="slidenum">
              <a:rPr lang="en-US" altLang="en-US" smtClean="0">
                <a:solidFill>
                  <a:srgbClr val="000000"/>
                </a:solidFill>
              </a:rPr>
              <a:pPr>
                <a:spcBef>
                  <a:spcPct val="0"/>
                </a:spcBef>
              </a:pPr>
              <a:t>17</a:t>
            </a:fld>
            <a:endParaRPr lang="en-US" altLang="en-US">
              <a:solidFill>
                <a:srgbClr val="000000"/>
              </a:solidFill>
            </a:endParaRPr>
          </a:p>
        </p:txBody>
      </p:sp>
    </p:spTree>
    <p:extLst>
      <p:ext uri="{BB962C8B-B14F-4D97-AF65-F5344CB8AC3E}">
        <p14:creationId xmlns:p14="http://schemas.microsoft.com/office/powerpoint/2010/main" val="7459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t>20</a:t>
            </a:fld>
            <a:endParaRPr lang="en-ZA" dirty="0"/>
          </a:p>
        </p:txBody>
      </p:sp>
    </p:spTree>
    <p:extLst>
      <p:ext uri="{BB962C8B-B14F-4D97-AF65-F5344CB8AC3E}">
        <p14:creationId xmlns:p14="http://schemas.microsoft.com/office/powerpoint/2010/main" val="174634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017"/>
            <a:fld id="{237F8592-633F-440F-8469-923C65C53A94}" type="slidenum">
              <a:rPr lang="en-ZA">
                <a:solidFill>
                  <a:prstClr val="black"/>
                </a:solidFill>
                <a:latin typeface="Calibri"/>
              </a:rPr>
              <a:pPr defTabSz="457017"/>
              <a:t>22</a:t>
            </a:fld>
            <a:endParaRPr lang="en-ZA" dirty="0">
              <a:solidFill>
                <a:prstClr val="black"/>
              </a:solidFill>
              <a:latin typeface="Calibri"/>
            </a:endParaRPr>
          </a:p>
        </p:txBody>
      </p:sp>
    </p:spTree>
    <p:extLst>
      <p:ext uri="{BB962C8B-B14F-4D97-AF65-F5344CB8AC3E}">
        <p14:creationId xmlns:p14="http://schemas.microsoft.com/office/powerpoint/2010/main" val="75953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73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657258-3E10-4743-AED6-B9EC49329656}" type="datetime1">
              <a:rPr lang="en-ZA" smtClean="0"/>
              <a:t>2024/11/15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94704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F9FF41-19A9-F849-89B2-5FF9803B419C}" type="datetime1">
              <a:rPr lang="en-ZA" smtClean="0"/>
              <a:t>2024/11/15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001278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23C87B-42C2-C246-BE10-F13A23A9579F}" type="datetime1">
              <a:rPr lang="en-ZA" smtClean="0"/>
              <a:t>2024/11/15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6802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030" y="2130425"/>
            <a:ext cx="748117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01915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r>
              <a:rPr lang="en-US"/>
              <a:t>13th June 2014</a:t>
            </a:r>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89670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3446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722453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04671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53401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1489488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66120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fld id="{F58574FE-1248-6C4D-96E1-402F26EB6A7E}" type="datetime1">
              <a:rPr lang="en-ZA" smtClean="0"/>
              <a:t>2024/11/15</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274928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0564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103751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13th June 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OoP SOPA input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3565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000900" y="1087396"/>
            <a:ext cx="7938995"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374974" y="1738369"/>
            <a:ext cx="7938995" cy="4838018"/>
          </a:xfrm>
        </p:spPr>
        <p:txBody>
          <a:bodyPr>
            <a:normAutofit/>
          </a:bodyPr>
          <a:lstStyle>
            <a:lvl1pPr marL="257168" indent="-257168" algn="l">
              <a:buFont typeface="Arial" panose="020B0604020202020204" pitchFamily="34" charset="0"/>
              <a:buChar char="•"/>
              <a:defRPr sz="1800" baseline="0">
                <a:solidFill>
                  <a:schemeClr val="tx1"/>
                </a:solidFill>
              </a:defRPr>
            </a:lvl1pPr>
          </a:lstStyle>
          <a:p>
            <a:pPr lvl="0"/>
            <a:r>
              <a:rPr lang="en-GB" dirty="0"/>
              <a:t>Click to edit Master text styles</a:t>
            </a:r>
          </a:p>
          <a:p>
            <a:pPr lvl="1"/>
            <a:endParaRPr lang="en-GB" dirty="0"/>
          </a:p>
        </p:txBody>
      </p:sp>
      <p:sp>
        <p:nvSpPr>
          <p:cNvPr id="4" name="Rectangle 3"/>
          <p:cNvSpPr/>
          <p:nvPr userDrawn="1"/>
        </p:nvSpPr>
        <p:spPr>
          <a:xfrm>
            <a:off x="0" y="1087403"/>
            <a:ext cx="9144000" cy="488663"/>
          </a:xfrm>
          <a:prstGeom prst="rect">
            <a:avLst/>
          </a:prstGeom>
          <a:solidFill>
            <a:srgbClr val="005A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F243C567-B1DB-4F4C-8A16-8F8DF5E66D80}"/>
              </a:ext>
            </a:extLst>
          </p:cNvPr>
          <p:cNvSpPr txBox="1">
            <a:spLocks/>
          </p:cNvSpPr>
          <p:nvPr userDrawn="1"/>
        </p:nvSpPr>
        <p:spPr>
          <a:xfrm>
            <a:off x="4344471" y="288869"/>
            <a:ext cx="455062" cy="365125"/>
          </a:xfrm>
          <a:prstGeom prst="rect">
            <a:avLst/>
          </a:prstGeom>
        </p:spPr>
        <p:txBody>
          <a:bodyPr/>
          <a:lstStyle>
            <a:defPPr>
              <a:defRPr lang="en-US"/>
            </a:defPPr>
            <a:lvl1pPr marL="0" algn="l" defTabSz="457200" rtl="0" eaLnBrk="1" latinLnBrk="0" hangingPunct="1">
              <a:defRPr sz="1400" b="0" i="0" kern="1200">
                <a:solidFill>
                  <a:schemeClr val="tx1"/>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862CD-2CE4-D846-9F15-15300DCE1BBC}" type="slidenum">
              <a:rPr lang="en-US" sz="1050" smtClean="0"/>
              <a:pPr/>
              <a:t>‹#›</a:t>
            </a:fld>
            <a:endParaRPr lang="en-US" sz="1050" dirty="0"/>
          </a:p>
        </p:txBody>
      </p:sp>
    </p:spTree>
    <p:extLst>
      <p:ext uri="{BB962C8B-B14F-4D97-AF65-F5344CB8AC3E}">
        <p14:creationId xmlns:p14="http://schemas.microsoft.com/office/powerpoint/2010/main" val="38279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26605D-A318-BB49-B5E1-C64F33EDEDC3}" type="datetime1">
              <a:rPr lang="en-ZA" smtClean="0"/>
              <a:t>2024/11/15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33925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462501-E484-5C40-9C25-1039214EF4AF}" type="datetime1">
              <a:rPr lang="en-ZA" smtClean="0"/>
              <a:t>2024/11/15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73561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8943F2-8242-A045-A37F-C804D616A671}" type="datetime1">
              <a:rPr lang="en-ZA" smtClean="0"/>
              <a:t>2024/11/15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674655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E02A09-B41E-BE4C-BE1E-206D4A89889D}" type="datetime1">
              <a:rPr lang="en-ZA" smtClean="0"/>
              <a:t>2024/11/15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783454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4CAAEC-373A-CE4C-A9AF-E84BCADE939F}" type="datetime1">
              <a:rPr lang="en-ZA" smtClean="0"/>
              <a:t>2024/11/15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1830028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2BD02A-03E9-FE4B-BCF1-7D458B55EF15}" type="datetime1">
              <a:rPr lang="en-ZA" smtClean="0"/>
              <a:t>2024/11/15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25064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0608D9-DECF-3544-BD87-89A07FC1646E}" type="datetime1">
              <a:rPr lang="en-ZA" smtClean="0"/>
              <a:t>2024/11/15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5368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76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753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693" y="962741"/>
            <a:ext cx="7772400" cy="1777637"/>
          </a:xfrm>
        </p:spPr>
        <p:txBody>
          <a:bodyPr>
            <a:normAutofit fontScale="90000"/>
          </a:bodyPr>
          <a:lstStyle/>
          <a:p>
            <a:pPr lvl="0" algn="ctr">
              <a:defRPr/>
            </a:pPr>
            <a:r>
              <a:rPr lang="en-US" altLang="en-US" sz="4000" dirty="0">
                <a:solidFill>
                  <a:prstClr val="white"/>
                </a:solidFill>
                <a:latin typeface="Century Gothic" panose="020B0502020202020204" pitchFamily="34" charset="0"/>
                <a:ea typeface="+mn-ea"/>
                <a:cs typeface="+mn-cs"/>
              </a:rPr>
              <a:t>GAUTENG DEPARTMENT OF AGRICULTURE, RURAL DEVELOPMENT AND ENVIRONMENT</a:t>
            </a:r>
            <a:br>
              <a:rPr lang="en-US" altLang="en-US" sz="4000" dirty="0">
                <a:solidFill>
                  <a:prstClr val="white"/>
                </a:solidFill>
                <a:latin typeface="Calibri" panose="020F0502020204030204" pitchFamily="34" charset="0"/>
                <a:ea typeface="+mn-ea"/>
                <a:cs typeface="+mn-cs"/>
              </a:rPr>
            </a:br>
            <a:endParaRPr lang="en-US" sz="2800" dirty="0">
              <a:solidFill>
                <a:schemeClr val="bg1"/>
              </a:solidFill>
            </a:endParaRPr>
          </a:p>
        </p:txBody>
      </p:sp>
      <p:sp>
        <p:nvSpPr>
          <p:cNvPr id="3" name="Subtitle 2"/>
          <p:cNvSpPr>
            <a:spLocks noGrp="1"/>
          </p:cNvSpPr>
          <p:nvPr>
            <p:ph type="subTitle" idx="1"/>
          </p:nvPr>
        </p:nvSpPr>
        <p:spPr>
          <a:xfrm>
            <a:off x="238125" y="2742837"/>
            <a:ext cx="8575369" cy="1972382"/>
          </a:xfrm>
        </p:spPr>
        <p:txBody>
          <a:bodyPr>
            <a:normAutofit fontScale="25000" lnSpcReduction="20000"/>
          </a:bodyPr>
          <a:lstStyle/>
          <a:p>
            <a:pPr lvl="0" defTabSz="914400">
              <a:spcBef>
                <a:spcPts val="0"/>
              </a:spcBef>
            </a:pPr>
            <a:endParaRPr lang="en-ZA" sz="4800" b="1" dirty="0">
              <a:solidFill>
                <a:srgbClr val="FFC000"/>
              </a:solidFill>
              <a:latin typeface="Century Gothic" panose="020B0502020202020204" pitchFamily="34" charset="0"/>
              <a:cs typeface="+mn-cs"/>
            </a:endParaRPr>
          </a:p>
          <a:p>
            <a:pPr lvl="0" defTabSz="914400">
              <a:spcBef>
                <a:spcPts val="0"/>
              </a:spcBef>
            </a:pPr>
            <a:r>
              <a:rPr lang="en-ZA" sz="4800" b="1" dirty="0">
                <a:solidFill>
                  <a:srgbClr val="FFC000"/>
                </a:solidFill>
                <a:latin typeface="Century Gothic" panose="020B0502020202020204" pitchFamily="34" charset="0"/>
                <a:cs typeface="+mn-cs"/>
              </a:rPr>
              <a:t> </a:t>
            </a:r>
            <a:r>
              <a:rPr lang="en-ZA" sz="11200" b="1" dirty="0">
                <a:solidFill>
                  <a:srgbClr val="FFFF00"/>
                </a:solidFill>
                <a:latin typeface="Century Gothic" panose="020B0502020202020204" pitchFamily="34" charset="0"/>
                <a:cs typeface="+mn-cs"/>
              </a:rPr>
              <a:t>2</a:t>
            </a:r>
            <a:r>
              <a:rPr lang="en-ZA" sz="11200" b="1" baseline="30000" dirty="0">
                <a:solidFill>
                  <a:srgbClr val="FFFF00"/>
                </a:solidFill>
                <a:latin typeface="Century Gothic" panose="020B0502020202020204" pitchFamily="34" charset="0"/>
                <a:cs typeface="+mn-cs"/>
              </a:rPr>
              <a:t>nd</a:t>
            </a:r>
            <a:r>
              <a:rPr lang="en-ZA" sz="11200" b="1" dirty="0">
                <a:solidFill>
                  <a:srgbClr val="FFFF00"/>
                </a:solidFill>
                <a:latin typeface="Century Gothic" panose="020B0502020202020204" pitchFamily="34" charset="0"/>
                <a:cs typeface="+mn-cs"/>
              </a:rPr>
              <a:t>  Quarterly Financial and Performance Report for 2024/25 FY: Presentation to the Portfolio Committee</a:t>
            </a:r>
          </a:p>
          <a:p>
            <a:pPr algn="l"/>
            <a:endParaRPr lang="en-US" sz="1800" dirty="0">
              <a:solidFill>
                <a:schemeClr val="bg1"/>
              </a:solidFill>
              <a:latin typeface="Century Gothic" panose="020B0502020202020204" pitchFamily="34" charset="0"/>
            </a:endParaRPr>
          </a:p>
          <a:p>
            <a:pPr algn="l"/>
            <a:endParaRPr lang="en-US" sz="1800" dirty="0">
              <a:solidFill>
                <a:schemeClr val="bg1"/>
              </a:solidFill>
              <a:latin typeface="Century Gothic" panose="020B0502020202020204" pitchFamily="34" charset="0"/>
            </a:endParaRPr>
          </a:p>
          <a:p>
            <a:pPr lvl="0" defTabSz="914400">
              <a:buClr>
                <a:prstClr val="white">
                  <a:shade val="95000"/>
                </a:prstClr>
              </a:buClr>
              <a:buSzPct val="65000"/>
            </a:pPr>
            <a:r>
              <a:rPr lang="en-ZA" sz="8600" b="1" dirty="0">
                <a:solidFill>
                  <a:schemeClr val="bg1"/>
                </a:solidFill>
                <a:latin typeface="Century Gothic" panose="020B0502020202020204" pitchFamily="34" charset="0"/>
                <a:cs typeface="+mn-cs"/>
              </a:rPr>
              <a:t>19</a:t>
            </a:r>
            <a:r>
              <a:rPr lang="en-ZA" sz="8600" b="1" baseline="30000" dirty="0">
                <a:solidFill>
                  <a:schemeClr val="bg1"/>
                </a:solidFill>
                <a:latin typeface="Century Gothic" panose="020B0502020202020204" pitchFamily="34" charset="0"/>
                <a:cs typeface="+mn-cs"/>
              </a:rPr>
              <a:t>th</a:t>
            </a:r>
            <a:r>
              <a:rPr lang="en-ZA" sz="8600" b="1" dirty="0">
                <a:solidFill>
                  <a:schemeClr val="bg1"/>
                </a:solidFill>
                <a:latin typeface="Century Gothic" panose="020B0502020202020204" pitchFamily="34" charset="0"/>
                <a:cs typeface="+mn-cs"/>
              </a:rPr>
              <a:t> of November 2024</a:t>
            </a:r>
          </a:p>
          <a:p>
            <a:pPr lvl="0" defTabSz="914400">
              <a:buClr>
                <a:prstClr val="white">
                  <a:shade val="95000"/>
                </a:prstClr>
              </a:buClr>
              <a:buSzPct val="65000"/>
            </a:pPr>
            <a:endParaRPr lang="en-ZA" sz="8600" b="1" dirty="0">
              <a:solidFill>
                <a:schemeClr val="bg1"/>
              </a:solidFill>
              <a:latin typeface="Century Gothic" panose="020B0502020202020204" pitchFamily="34" charset="0"/>
              <a:cs typeface="+mn-cs"/>
            </a:endParaRPr>
          </a:p>
          <a:p>
            <a:pPr algn="l"/>
            <a:endParaRPr lang="en-US" sz="1800" dirty="0">
              <a:solidFill>
                <a:schemeClr val="bg1"/>
              </a:solidFill>
            </a:endParaRPr>
          </a:p>
        </p:txBody>
      </p:sp>
    </p:spTree>
    <p:extLst>
      <p:ext uri="{BB962C8B-B14F-4D97-AF65-F5344CB8AC3E}">
        <p14:creationId xmlns:p14="http://schemas.microsoft.com/office/powerpoint/2010/main" val="428193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3A4F-4A80-6FF0-7F83-10E9454D2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25412-50DE-28D0-AB6C-091F384702EB}"/>
              </a:ext>
            </a:extLst>
          </p:cNvPr>
          <p:cNvSpPr>
            <a:spLocks noGrp="1"/>
          </p:cNvSpPr>
          <p:nvPr>
            <p:ph type="title"/>
          </p:nvPr>
        </p:nvSpPr>
        <p:spPr/>
        <p:txBody>
          <a:bodyPr/>
          <a:lstStyle/>
          <a:p>
            <a:r>
              <a:rPr lang="en-GB" dirty="0">
                <a:solidFill>
                  <a:srgbClr val="FFC000"/>
                </a:solidFill>
              </a:rPr>
              <a:t>Achievements</a:t>
            </a:r>
            <a:endParaRPr lang="en-ZA" dirty="0">
              <a:solidFill>
                <a:srgbClr val="FFC000"/>
              </a:solidFill>
            </a:endParaRPr>
          </a:p>
        </p:txBody>
      </p:sp>
      <p:graphicFrame>
        <p:nvGraphicFramePr>
          <p:cNvPr id="5" name="Content Placeholder 4">
            <a:extLst>
              <a:ext uri="{FF2B5EF4-FFF2-40B4-BE49-F238E27FC236}">
                <a16:creationId xmlns:a16="http://schemas.microsoft.com/office/drawing/2014/main" id="{8E0500E9-552D-1DAB-4E1F-521C312D1F89}"/>
              </a:ext>
            </a:extLst>
          </p:cNvPr>
          <p:cNvGraphicFramePr>
            <a:graphicFrameLocks noGrp="1"/>
          </p:cNvGraphicFramePr>
          <p:nvPr>
            <p:ph idx="1"/>
          </p:nvPr>
        </p:nvGraphicFramePr>
        <p:xfrm>
          <a:off x="454342" y="2094314"/>
          <a:ext cx="8485553" cy="3585065"/>
        </p:xfrm>
        <a:graphic>
          <a:graphicData uri="http://schemas.openxmlformats.org/drawingml/2006/table">
            <a:tbl>
              <a:tblPr firstRow="1" bandRow="1">
                <a:tableStyleId>{5C22544A-7EE6-4342-B048-85BDC9FD1C3A}</a:tableStyleId>
              </a:tblPr>
              <a:tblGrid>
                <a:gridCol w="864308">
                  <a:extLst>
                    <a:ext uri="{9D8B030D-6E8A-4147-A177-3AD203B41FA5}">
                      <a16:colId xmlns:a16="http://schemas.microsoft.com/office/drawing/2014/main" val="870388173"/>
                    </a:ext>
                  </a:extLst>
                </a:gridCol>
                <a:gridCol w="5961604">
                  <a:extLst>
                    <a:ext uri="{9D8B030D-6E8A-4147-A177-3AD203B41FA5}">
                      <a16:colId xmlns:a16="http://schemas.microsoft.com/office/drawing/2014/main" val="3250075715"/>
                    </a:ext>
                  </a:extLst>
                </a:gridCol>
                <a:gridCol w="1659641">
                  <a:extLst>
                    <a:ext uri="{9D8B030D-6E8A-4147-A177-3AD203B41FA5}">
                      <a16:colId xmlns:a16="http://schemas.microsoft.com/office/drawing/2014/main" val="301249280"/>
                    </a:ext>
                  </a:extLst>
                </a:gridCol>
              </a:tblGrid>
              <a:tr h="548640">
                <a:tc>
                  <a:txBody>
                    <a:bodyPr/>
                    <a:lstStyle/>
                    <a:p>
                      <a:r>
                        <a:rPr lang="en-GB" sz="900" b="1" dirty="0">
                          <a:solidFill>
                            <a:schemeClr val="tx1"/>
                          </a:solidFill>
                        </a:rPr>
                        <a:t>Agriculture 77%</a:t>
                      </a:r>
                    </a:p>
                  </a:txBody>
                  <a:tcPr marL="68580" marR="68580" marT="34290" marB="34290">
                    <a:solidFill>
                      <a:srgbClr val="FFC000"/>
                    </a:solidFill>
                  </a:tcPr>
                </a:tc>
                <a:tc>
                  <a:txBody>
                    <a:bodyPr/>
                    <a:lstStyle/>
                    <a:p>
                      <a:r>
                        <a:rPr lang="en-GB" sz="1100" dirty="0"/>
                        <a:t>Achievements</a:t>
                      </a:r>
                      <a:endParaRPr lang="en-ZA" sz="1100" dirty="0"/>
                    </a:p>
                  </a:txBody>
                  <a:tcPr marL="68580" marR="68580" marT="34290" marB="34290"/>
                </a:tc>
                <a:tc>
                  <a:txBody>
                    <a:bodyPr/>
                    <a:lstStyle/>
                    <a:p>
                      <a:r>
                        <a:rPr lang="en-ZA" sz="1100" dirty="0"/>
                        <a:t>% Achievement against Annual Target</a:t>
                      </a:r>
                    </a:p>
                    <a:p>
                      <a:endParaRPr lang="en-ZA" sz="1100" dirty="0"/>
                    </a:p>
                  </a:txBody>
                  <a:tcPr marL="68580" marR="68580" marT="34290" marB="34290"/>
                </a:tc>
                <a:extLst>
                  <a:ext uri="{0D108BD9-81ED-4DB2-BD59-A6C34878D82A}">
                    <a16:rowId xmlns:a16="http://schemas.microsoft.com/office/drawing/2014/main" val="4167624404"/>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10 (10) Agribusinesses SMMEs were supported with Business Incubation.</a:t>
                      </a:r>
                    </a:p>
                  </a:txBody>
                  <a:tcPr marL="68580" marR="68580" marT="34290" marB="34290"/>
                </a:tc>
                <a:tc>
                  <a:txBody>
                    <a:bodyPr/>
                    <a:lstStyle/>
                    <a:p>
                      <a:r>
                        <a:rPr lang="en-GB" sz="900" b="1" dirty="0"/>
                        <a:t>50%</a:t>
                      </a:r>
                      <a:endParaRPr lang="en-ZA" sz="900" b="1" dirty="0"/>
                    </a:p>
                  </a:txBody>
                  <a:tcPr marL="68580" marR="68580" marT="34290" marB="34290"/>
                </a:tc>
                <a:extLst>
                  <a:ext uri="{0D108BD9-81ED-4DB2-BD59-A6C34878D82A}">
                    <a16:rowId xmlns:a16="http://schemas.microsoft.com/office/drawing/2014/main" val="152307237"/>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3 (2) Research presentations were made at technology transfer events.  </a:t>
                      </a:r>
                    </a:p>
                  </a:txBody>
                  <a:tcPr marL="68580" marR="68580" marT="34290" marB="34290"/>
                </a:tc>
                <a:tc>
                  <a:txBody>
                    <a:bodyPr/>
                    <a:lstStyle/>
                    <a:p>
                      <a:r>
                        <a:rPr lang="en-GB" sz="900" b="1" dirty="0"/>
                        <a:t>63%</a:t>
                      </a:r>
                      <a:endParaRPr lang="en-ZA" sz="900" b="1" dirty="0"/>
                    </a:p>
                  </a:txBody>
                  <a:tcPr marL="68580" marR="68580" marT="34290" marB="34290"/>
                </a:tc>
                <a:extLst>
                  <a:ext uri="{0D108BD9-81ED-4DB2-BD59-A6C34878D82A}">
                    <a16:rowId xmlns:a16="http://schemas.microsoft.com/office/drawing/2014/main" val="2322923140"/>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1 741 (1 000) Hectares were worked by GDARDE tractors.</a:t>
                      </a:r>
                    </a:p>
                  </a:txBody>
                  <a:tcPr marL="68580" marR="68580" marT="34290" marB="34290"/>
                </a:tc>
                <a:tc>
                  <a:txBody>
                    <a:bodyPr/>
                    <a:lstStyle/>
                    <a:p>
                      <a:r>
                        <a:rPr lang="en-GB" sz="900" b="1" dirty="0"/>
                        <a:t>61%</a:t>
                      </a:r>
                      <a:endParaRPr lang="en-ZA" sz="900" b="1" dirty="0"/>
                    </a:p>
                  </a:txBody>
                  <a:tcPr marL="68580" marR="68580" marT="34290" marB="34290"/>
                </a:tc>
                <a:extLst>
                  <a:ext uri="{0D108BD9-81ED-4DB2-BD59-A6C34878D82A}">
                    <a16:rowId xmlns:a16="http://schemas.microsoft.com/office/drawing/2014/main" val="2746390125"/>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146 (120) Clients were supported with production economic services</a:t>
                      </a:r>
                    </a:p>
                  </a:txBody>
                  <a:tcPr marL="68580" marR="68580" marT="34290" marB="34290"/>
                </a:tc>
                <a:tc>
                  <a:txBody>
                    <a:bodyPr/>
                    <a:lstStyle/>
                    <a:p>
                      <a:r>
                        <a:rPr lang="en-GB" sz="900" b="1" dirty="0"/>
                        <a:t>68%</a:t>
                      </a:r>
                      <a:endParaRPr lang="en-ZA" sz="900" b="1" dirty="0"/>
                    </a:p>
                  </a:txBody>
                  <a:tcPr marL="68580" marR="68580" marT="34290" marB="34290"/>
                </a:tc>
                <a:extLst>
                  <a:ext uri="{0D108BD9-81ED-4DB2-BD59-A6C34878D82A}">
                    <a16:rowId xmlns:a16="http://schemas.microsoft.com/office/drawing/2014/main" val="3573423000"/>
                  </a:ext>
                </a:extLst>
              </a:tr>
              <a:tr h="213215">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77 (60) Agri-businesses were supported with marketing services.</a:t>
                      </a:r>
                    </a:p>
                  </a:txBody>
                  <a:tcPr marL="68580" marR="68580" marT="34290" marB="34290"/>
                </a:tc>
                <a:tc>
                  <a:txBody>
                    <a:bodyPr/>
                    <a:lstStyle/>
                    <a:p>
                      <a:r>
                        <a:rPr lang="en-GB" sz="900" b="1" dirty="0"/>
                        <a:t>77%</a:t>
                      </a:r>
                      <a:endParaRPr lang="en-ZA" sz="900" b="1" dirty="0"/>
                    </a:p>
                  </a:txBody>
                  <a:tcPr marL="68580" marR="68580" marT="34290" marB="34290"/>
                </a:tc>
                <a:extLst>
                  <a:ext uri="{0D108BD9-81ED-4DB2-BD59-A6C34878D82A}">
                    <a16:rowId xmlns:a16="http://schemas.microsoft.com/office/drawing/2014/main" val="3874607410"/>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102 (10) Micro home-based </a:t>
                      </a:r>
                      <a:r>
                        <a:rPr lang="en-US" sz="900" b="0" kern="0" dirty="0" err="1">
                          <a:solidFill>
                            <a:schemeClr val="tx2"/>
                          </a:solidFill>
                        </a:rPr>
                        <a:t>agro</a:t>
                      </a:r>
                      <a:r>
                        <a:rPr lang="en-US" sz="900" b="0" kern="0" dirty="0">
                          <a:solidFill>
                            <a:schemeClr val="tx2"/>
                          </a:solidFill>
                        </a:rPr>
                        <a:t>-processing enterprises were supported in TISH.</a:t>
                      </a:r>
                    </a:p>
                  </a:txBody>
                  <a:tcPr marL="68580" marR="68580" marT="34290" marB="34290"/>
                </a:tc>
                <a:tc>
                  <a:txBody>
                    <a:bodyPr/>
                    <a:lstStyle/>
                    <a:p>
                      <a:r>
                        <a:rPr lang="en-ZA" sz="900" b="1" dirty="0"/>
                        <a:t>57%</a:t>
                      </a:r>
                    </a:p>
                  </a:txBody>
                  <a:tcPr marL="68580" marR="68580" marT="34290" marB="34290"/>
                </a:tc>
                <a:extLst>
                  <a:ext uri="{0D108BD9-81ED-4DB2-BD59-A6C34878D82A}">
                    <a16:rowId xmlns:a16="http://schemas.microsoft.com/office/drawing/2014/main" val="1568878072"/>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85 (70) Capacity development initiatives were undertaken targeting </a:t>
                      </a:r>
                      <a:r>
                        <a:rPr lang="en-US" sz="900" b="0" kern="0" dirty="0" err="1">
                          <a:solidFill>
                            <a:schemeClr val="tx2"/>
                          </a:solidFill>
                        </a:rPr>
                        <a:t>agroprenuers</a:t>
                      </a:r>
                      <a:r>
                        <a:rPr lang="en-US" sz="900" b="0" kern="0" dirty="0">
                          <a:solidFill>
                            <a:schemeClr val="tx2"/>
                          </a:solidFill>
                        </a:rPr>
                        <a:t>.</a:t>
                      </a:r>
                    </a:p>
                  </a:txBody>
                  <a:tcPr marL="68580" marR="68580" marT="34290" marB="34290"/>
                </a:tc>
                <a:tc>
                  <a:txBody>
                    <a:bodyPr/>
                    <a:lstStyle/>
                    <a:p>
                      <a:r>
                        <a:rPr lang="en-ZA" sz="900" b="1" dirty="0"/>
                        <a:t>55%</a:t>
                      </a:r>
                    </a:p>
                  </a:txBody>
                  <a:tcPr marL="68580" marR="68580" marT="34290" marB="34290"/>
                </a:tc>
                <a:extLst>
                  <a:ext uri="{0D108BD9-81ED-4DB2-BD59-A6C34878D82A}">
                    <a16:rowId xmlns:a16="http://schemas.microsoft.com/office/drawing/2014/main" val="3818558503"/>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150 (125) Agricultural economic information responses were provided.</a:t>
                      </a:r>
                    </a:p>
                  </a:txBody>
                  <a:tcPr marL="68580" marR="68580" marT="34290" marB="34290"/>
                </a:tc>
                <a:tc>
                  <a:txBody>
                    <a:bodyPr/>
                    <a:lstStyle/>
                    <a:p>
                      <a:r>
                        <a:rPr lang="en-ZA" sz="900" b="1" dirty="0"/>
                        <a:t>59 %</a:t>
                      </a:r>
                    </a:p>
                  </a:txBody>
                  <a:tcPr marL="68580" marR="68580" marT="34290" marB="34290"/>
                </a:tc>
                <a:extLst>
                  <a:ext uri="{0D108BD9-81ED-4DB2-BD59-A6C34878D82A}">
                    <a16:rowId xmlns:a16="http://schemas.microsoft.com/office/drawing/2014/main" val="822996001"/>
                  </a:ext>
                </a:extLst>
              </a:tr>
              <a:tr h="20574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4 (3) Economic reports were compiled.</a:t>
                      </a:r>
                    </a:p>
                  </a:txBody>
                  <a:tcPr marL="68580" marR="68580" marT="34290" marB="34290"/>
                </a:tc>
                <a:tc>
                  <a:txBody>
                    <a:bodyPr/>
                    <a:lstStyle/>
                    <a:p>
                      <a:r>
                        <a:rPr lang="en-ZA" sz="900" b="1" dirty="0"/>
                        <a:t>58%</a:t>
                      </a:r>
                    </a:p>
                  </a:txBody>
                  <a:tcPr marL="68580" marR="68580" marT="34290" marB="34290"/>
                </a:tc>
                <a:extLst>
                  <a:ext uri="{0D108BD9-81ED-4DB2-BD59-A6C34878D82A}">
                    <a16:rowId xmlns:a16="http://schemas.microsoft.com/office/drawing/2014/main" val="3564365793"/>
                  </a:ext>
                </a:extLst>
              </a:tr>
              <a:tr h="27813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27 (20)</a:t>
                      </a:r>
                      <a:r>
                        <a:rPr lang="en-US" sz="900" b="0" kern="1200" dirty="0">
                          <a:solidFill>
                            <a:schemeClr val="tx2">
                              <a:lumMod val="75000"/>
                            </a:schemeClr>
                          </a:solidFill>
                          <a:latin typeface="+mn-lt"/>
                          <a:ea typeface="+mn-ea"/>
                          <a:cs typeface="+mn-cs"/>
                        </a:rPr>
                        <a:t>Agribusinesses supported with Black Economic Empowerment advisory services</a:t>
                      </a:r>
                    </a:p>
                  </a:txBody>
                  <a:tcPr marL="68580" marR="68580" marT="34290" marB="34290"/>
                </a:tc>
                <a:tc>
                  <a:txBody>
                    <a:bodyPr/>
                    <a:lstStyle/>
                    <a:p>
                      <a:r>
                        <a:rPr lang="en-ZA" sz="900" b="1" dirty="0"/>
                        <a:t>170%</a:t>
                      </a:r>
                    </a:p>
                  </a:txBody>
                  <a:tcPr marL="68580" marR="68580" marT="34290" marB="34290"/>
                </a:tc>
                <a:extLst>
                  <a:ext uri="{0D108BD9-81ED-4DB2-BD59-A6C34878D82A}">
                    <a16:rowId xmlns:a16="http://schemas.microsoft.com/office/drawing/2014/main" val="2750658163"/>
                  </a:ext>
                </a:extLst>
              </a:tr>
              <a:tr h="27813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0" dirty="0">
                          <a:solidFill>
                            <a:schemeClr val="tx2"/>
                          </a:solidFill>
                        </a:rPr>
                        <a:t>229 (150) businesses supported through enterprise supplier and development </a:t>
                      </a:r>
                      <a:r>
                        <a:rPr lang="en-US" sz="900" b="0" kern="0" dirty="0" err="1">
                          <a:solidFill>
                            <a:schemeClr val="tx2"/>
                          </a:solidFill>
                        </a:rPr>
                        <a:t>programme</a:t>
                      </a:r>
                      <a:endParaRPr lang="en-US" sz="900" b="0" kern="0" dirty="0">
                        <a:solidFill>
                          <a:schemeClr val="tx2"/>
                        </a:solidFill>
                      </a:endParaRPr>
                    </a:p>
                  </a:txBody>
                  <a:tcPr marL="68580" marR="68580" marT="34290" marB="34290"/>
                </a:tc>
                <a:tc>
                  <a:txBody>
                    <a:bodyPr/>
                    <a:lstStyle/>
                    <a:p>
                      <a:r>
                        <a:rPr lang="en-ZA" sz="900" b="1" dirty="0"/>
                        <a:t>46%</a:t>
                      </a:r>
                    </a:p>
                  </a:txBody>
                  <a:tcPr marL="68580" marR="68580" marT="34290" marB="34290"/>
                </a:tc>
                <a:extLst>
                  <a:ext uri="{0D108BD9-81ED-4DB2-BD59-A6C34878D82A}">
                    <a16:rowId xmlns:a16="http://schemas.microsoft.com/office/drawing/2014/main" val="2384246664"/>
                  </a:ext>
                </a:extLst>
              </a:tr>
              <a:tr h="27813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solidFill>
                            <a:schemeClr val="tx2">
                              <a:lumMod val="75000"/>
                            </a:schemeClr>
                          </a:solidFill>
                        </a:rPr>
                        <a:t>6 (5) Transformation agreements monitored in the five agriculture/</a:t>
                      </a:r>
                      <a:r>
                        <a:rPr lang="en-US" sz="900" b="0" dirty="0" err="1">
                          <a:solidFill>
                            <a:schemeClr val="tx2">
                              <a:lumMod val="75000"/>
                            </a:schemeClr>
                          </a:solidFill>
                        </a:rPr>
                        <a:t>agro</a:t>
                      </a:r>
                      <a:r>
                        <a:rPr lang="en-US" sz="900" b="0" dirty="0">
                          <a:solidFill>
                            <a:schemeClr val="tx2">
                              <a:lumMod val="75000"/>
                            </a:schemeClr>
                          </a:solidFill>
                        </a:rPr>
                        <a:t>-processing priority sectors</a:t>
                      </a:r>
                    </a:p>
                  </a:txBody>
                  <a:tcPr marL="68580" marR="68580" marT="34290" marB="34290"/>
                </a:tc>
                <a:tc>
                  <a:txBody>
                    <a:bodyPr/>
                    <a:lstStyle/>
                    <a:p>
                      <a:r>
                        <a:rPr lang="en-ZA" sz="900" b="1" dirty="0"/>
                        <a:t>220%</a:t>
                      </a:r>
                    </a:p>
                  </a:txBody>
                  <a:tcPr marL="68580" marR="68580" marT="34290" marB="34290"/>
                </a:tc>
                <a:extLst>
                  <a:ext uri="{0D108BD9-81ED-4DB2-BD59-A6C34878D82A}">
                    <a16:rowId xmlns:a16="http://schemas.microsoft.com/office/drawing/2014/main" val="224674297"/>
                  </a:ext>
                </a:extLst>
              </a:tr>
              <a:tr h="342900">
                <a:tc>
                  <a:txBody>
                    <a:bodyPr/>
                    <a:lstStyle/>
                    <a:p>
                      <a:endParaRPr lang="en-ZA" sz="9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solidFill>
                            <a:schemeClr val="tx2">
                              <a:lumMod val="75000"/>
                            </a:schemeClr>
                          </a:solidFill>
                        </a:rPr>
                        <a:t>10 (6) Stakeholders contributing to the implementation of the Rural Development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dirty="0">
                        <a:solidFill>
                          <a:schemeClr val="tx2">
                            <a:lumMod val="75000"/>
                          </a:schemeClr>
                        </a:solidFill>
                      </a:endParaRPr>
                    </a:p>
                  </a:txBody>
                  <a:tcPr marL="68580" marR="68580" marT="34290" marB="34290"/>
                </a:tc>
                <a:tc>
                  <a:txBody>
                    <a:bodyPr/>
                    <a:lstStyle/>
                    <a:p>
                      <a:r>
                        <a:rPr lang="en-ZA" sz="900" b="1" dirty="0"/>
                        <a:t>167%</a:t>
                      </a:r>
                    </a:p>
                  </a:txBody>
                  <a:tcPr marL="68580" marR="68580" marT="34290" marB="34290"/>
                </a:tc>
                <a:extLst>
                  <a:ext uri="{0D108BD9-81ED-4DB2-BD59-A6C34878D82A}">
                    <a16:rowId xmlns:a16="http://schemas.microsoft.com/office/drawing/2014/main" val="1303118445"/>
                  </a:ext>
                </a:extLst>
              </a:tr>
            </a:tbl>
          </a:graphicData>
        </a:graphic>
      </p:graphicFrame>
      <p:sp>
        <p:nvSpPr>
          <p:cNvPr id="4" name="Slide Number Placeholder 3">
            <a:extLst>
              <a:ext uri="{FF2B5EF4-FFF2-40B4-BE49-F238E27FC236}">
                <a16:creationId xmlns:a16="http://schemas.microsoft.com/office/drawing/2014/main" id="{4EE6B927-AC3E-FA77-45B5-1A16C647EE02}"/>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10</a:t>
            </a:fld>
            <a:endParaRPr lang="en-US" dirty="0"/>
          </a:p>
        </p:txBody>
      </p:sp>
    </p:spTree>
    <p:extLst>
      <p:ext uri="{BB962C8B-B14F-4D97-AF65-F5344CB8AC3E}">
        <p14:creationId xmlns:p14="http://schemas.microsoft.com/office/powerpoint/2010/main" val="3835631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28" y="1739367"/>
            <a:ext cx="6010244" cy="244183"/>
          </a:xfrm>
        </p:spPr>
        <p:txBody>
          <a:bodyPr>
            <a:noAutofit/>
          </a:bodyPr>
          <a:lstStyle/>
          <a:p>
            <a:pPr algn="ctr"/>
            <a:r>
              <a:rPr lang="en-ZA" sz="1800" dirty="0">
                <a:solidFill>
                  <a:srgbClr val="FFC000"/>
                </a:solidFill>
              </a:rPr>
              <a:t>Areas of Non-Performance </a:t>
            </a:r>
          </a:p>
        </p:txBody>
      </p:sp>
      <p:sp>
        <p:nvSpPr>
          <p:cNvPr id="3" name="Content Placeholder 2"/>
          <p:cNvSpPr>
            <a:spLocks noGrp="1"/>
          </p:cNvSpPr>
          <p:nvPr>
            <p:ph idx="1"/>
          </p:nvPr>
        </p:nvSpPr>
        <p:spPr>
          <a:xfrm>
            <a:off x="1252729" y="1861458"/>
            <a:ext cx="6655901" cy="4070713"/>
          </a:xfrm>
        </p:spPr>
        <p:txBody>
          <a:bodyPr>
            <a:normAutofit/>
          </a:bodyPr>
          <a:lstStyle/>
          <a:p>
            <a:pPr marL="0" indent="0" fontAlgn="base">
              <a:lnSpc>
                <a:spcPct val="150000"/>
              </a:lnSpc>
              <a:spcAft>
                <a:spcPct val="0"/>
              </a:spcAft>
              <a:buNone/>
              <a:defRPr/>
            </a:pPr>
            <a:endParaRPr lang="en-US" b="1" i="1" kern="0" dirty="0">
              <a:solidFill>
                <a:srgbClr val="FF0000"/>
              </a:solidFill>
              <a:ea typeface="ＭＳ Ｐゴシック"/>
            </a:endParaRPr>
          </a:p>
          <a:p>
            <a:pPr marL="0" indent="0">
              <a:buNone/>
            </a:pPr>
            <a:endParaRPr lang="en-US" dirty="0"/>
          </a:p>
          <a:p>
            <a:pPr marL="0" indent="0">
              <a:buNone/>
            </a:pPr>
            <a:endParaRPr lang="en-US" dirty="0"/>
          </a:p>
          <a:p>
            <a:pPr marL="0" indent="0" fontAlgn="base">
              <a:lnSpc>
                <a:spcPct val="150000"/>
              </a:lnSpc>
              <a:spcAft>
                <a:spcPct val="0"/>
              </a:spcAft>
              <a:buNone/>
              <a:defRPr/>
            </a:pPr>
            <a:endParaRPr lang="en-ZA" sz="1875" dirty="0"/>
          </a:p>
          <a:p>
            <a:pPr fontAlgn="base">
              <a:lnSpc>
                <a:spcPct val="150000"/>
              </a:lnSpc>
              <a:spcAft>
                <a:spcPct val="0"/>
              </a:spcAft>
              <a:defRPr/>
            </a:pPr>
            <a:endParaRPr lang="en-US" altLang="en-US" dirty="0"/>
          </a:p>
          <a:p>
            <a:pPr fontAlgn="base">
              <a:lnSpc>
                <a:spcPct val="150000"/>
              </a:lnSpc>
              <a:spcAft>
                <a:spcPct val="0"/>
              </a:spcAft>
              <a:defRPr/>
            </a:pPr>
            <a:endParaRPr lang="en-US" altLang="en-US" dirty="0"/>
          </a:p>
          <a:p>
            <a:pPr marL="0" indent="0" fontAlgn="base">
              <a:spcAft>
                <a:spcPct val="0"/>
              </a:spcAft>
              <a:buNone/>
              <a:defRPr/>
            </a:pPr>
            <a:endParaRPr lang="en-US" altLang="en-US" sz="1650" dirty="0"/>
          </a:p>
          <a:p>
            <a:pPr marL="0" indent="0" fontAlgn="base">
              <a:spcAft>
                <a:spcPct val="0"/>
              </a:spcAft>
              <a:buNone/>
              <a:defRPr/>
            </a:pPr>
            <a:endParaRPr lang="en-US" altLang="en-US" sz="1650" dirty="0"/>
          </a:p>
        </p:txBody>
      </p:sp>
      <p:sp>
        <p:nvSpPr>
          <p:cNvPr id="4" name="Slide Number Placeholder 3">
            <a:extLst>
              <a:ext uri="{FF2B5EF4-FFF2-40B4-BE49-F238E27FC236}">
                <a16:creationId xmlns:a16="http://schemas.microsoft.com/office/drawing/2014/main" id="{3FE7E40F-CAC1-5E4B-B237-30E8FCDE89CB}"/>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734207" y="1978819"/>
            <a:ext cx="5754414" cy="4159880"/>
          </a:xfrm>
          <a:prstGeom prst="rect">
            <a:avLst/>
          </a:prstGeom>
        </p:spPr>
      </p:pic>
    </p:spTree>
    <p:extLst>
      <p:ext uri="{BB962C8B-B14F-4D97-AF65-F5344CB8AC3E}">
        <p14:creationId xmlns:p14="http://schemas.microsoft.com/office/powerpoint/2010/main" val="295999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57" y="1670614"/>
            <a:ext cx="6033500" cy="383600"/>
          </a:xfrm>
          <a:ln>
            <a:solidFill>
              <a:schemeClr val="accent1"/>
            </a:solidFill>
          </a:ln>
        </p:spPr>
        <p:txBody>
          <a:bodyPr>
            <a:noAutofit/>
          </a:bodyPr>
          <a:lstStyle/>
          <a:p>
            <a:pPr algn="ctr" defTabSz="685800" fontAlgn="ctr">
              <a:lnSpc>
                <a:spcPts val="975"/>
              </a:lnSpc>
              <a:spcBef>
                <a:spcPts val="0"/>
              </a:spcBef>
              <a:tabLst>
                <a:tab pos="135255" algn="l"/>
                <a:tab pos="270034" algn="l"/>
                <a:tab pos="405289" algn="l"/>
              </a:tabLst>
            </a:pPr>
            <a:r>
              <a:rPr lang="en-US" sz="1200" dirty="0">
                <a:solidFill>
                  <a:srgbClr val="FFC000"/>
                </a:solidFill>
                <a:ea typeface="MS Mincho"/>
              </a:rPr>
              <a:t>Administration</a:t>
            </a:r>
          </a:p>
        </p:txBody>
      </p:sp>
      <p:graphicFrame>
        <p:nvGraphicFramePr>
          <p:cNvPr id="5" name="Content Placeholder 4"/>
          <p:cNvGraphicFramePr>
            <a:graphicFrameLocks noGrp="1"/>
          </p:cNvGraphicFramePr>
          <p:nvPr>
            <p:ph idx="1"/>
          </p:nvPr>
        </p:nvGraphicFramePr>
        <p:xfrm>
          <a:off x="1877976" y="2054214"/>
          <a:ext cx="6033500" cy="1369185"/>
        </p:xfrm>
        <a:graphic>
          <a:graphicData uri="http://schemas.openxmlformats.org/drawingml/2006/table">
            <a:tbl>
              <a:tblPr firstRow="1" bandRow="1">
                <a:tableStyleId>{69012ECD-51FC-41F1-AA8D-1B2483CD663E}</a:tableStyleId>
              </a:tblPr>
              <a:tblGrid>
                <a:gridCol w="1464314">
                  <a:extLst>
                    <a:ext uri="{9D8B030D-6E8A-4147-A177-3AD203B41FA5}">
                      <a16:colId xmlns:a16="http://schemas.microsoft.com/office/drawing/2014/main" val="58908047"/>
                    </a:ext>
                  </a:extLst>
                </a:gridCol>
                <a:gridCol w="561934">
                  <a:extLst>
                    <a:ext uri="{9D8B030D-6E8A-4147-A177-3AD203B41FA5}">
                      <a16:colId xmlns:a16="http://schemas.microsoft.com/office/drawing/2014/main" val="3028574587"/>
                    </a:ext>
                  </a:extLst>
                </a:gridCol>
                <a:gridCol w="1043723">
                  <a:extLst>
                    <a:ext uri="{9D8B030D-6E8A-4147-A177-3AD203B41FA5}">
                      <a16:colId xmlns:a16="http://schemas.microsoft.com/office/drawing/2014/main" val="330993743"/>
                    </a:ext>
                  </a:extLst>
                </a:gridCol>
                <a:gridCol w="1043723">
                  <a:extLst>
                    <a:ext uri="{9D8B030D-6E8A-4147-A177-3AD203B41FA5}">
                      <a16:colId xmlns:a16="http://schemas.microsoft.com/office/drawing/2014/main" val="2154424724"/>
                    </a:ext>
                  </a:extLst>
                </a:gridCol>
                <a:gridCol w="993590">
                  <a:extLst>
                    <a:ext uri="{9D8B030D-6E8A-4147-A177-3AD203B41FA5}">
                      <a16:colId xmlns:a16="http://schemas.microsoft.com/office/drawing/2014/main" val="937978371"/>
                    </a:ext>
                  </a:extLst>
                </a:gridCol>
                <a:gridCol w="926217">
                  <a:extLst>
                    <a:ext uri="{9D8B030D-6E8A-4147-A177-3AD203B41FA5}">
                      <a16:colId xmlns:a16="http://schemas.microsoft.com/office/drawing/2014/main" val="3598997596"/>
                    </a:ext>
                  </a:extLst>
                </a:gridCol>
              </a:tblGrid>
              <a:tr h="371918">
                <a:tc>
                  <a:txBody>
                    <a:bodyPr/>
                    <a:lstStyle/>
                    <a:p>
                      <a:pPr algn="ctr"/>
                      <a:r>
                        <a:rPr lang="en-US" sz="800" b="1" dirty="0">
                          <a:solidFill>
                            <a:schemeClr val="bg1"/>
                          </a:solidFill>
                          <a:latin typeface="+mn-lt"/>
                        </a:rPr>
                        <a:t>Outputs/ key deliverables</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dirty="0">
                          <a:solidFill>
                            <a:schemeClr val="bg1"/>
                          </a:solidFill>
                          <a:latin typeface="+mn-lt"/>
                        </a:rPr>
                        <a:t>Annual Target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baseline="0" dirty="0">
                          <a:solidFill>
                            <a:schemeClr val="bg1"/>
                          </a:solidFill>
                          <a:latin typeface="+mn-lt"/>
                        </a:rPr>
                        <a:t>Quarter 2 Target</a:t>
                      </a:r>
                    </a:p>
                  </a:txBody>
                  <a:tcPr marL="68580" marR="68580" marT="34286" marB="34286">
                    <a:solidFill>
                      <a:srgbClr val="0070C0"/>
                    </a:solidFill>
                  </a:tcPr>
                </a:tc>
                <a:tc>
                  <a:txBody>
                    <a:bodyPr/>
                    <a:lstStyle/>
                    <a:p>
                      <a:pPr algn="ctr"/>
                      <a:r>
                        <a:rPr lang="en-US" sz="800" b="1" baseline="0" dirty="0">
                          <a:solidFill>
                            <a:schemeClr val="bg1"/>
                          </a:solidFill>
                          <a:latin typeface="+mn-lt"/>
                        </a:rPr>
                        <a:t>Actual Q2 Performance</a:t>
                      </a:r>
                    </a:p>
                  </a:txBody>
                  <a:tcPr marL="68580" marR="68580" marT="34286" marB="34286">
                    <a:solidFill>
                      <a:srgbClr val="0070C0"/>
                    </a:solidFill>
                  </a:tcPr>
                </a:tc>
                <a:tc>
                  <a:txBody>
                    <a:bodyPr/>
                    <a:lstStyle/>
                    <a:p>
                      <a:pPr algn="ctr"/>
                      <a:r>
                        <a:rPr lang="en-US" sz="800" b="1" baseline="0" dirty="0">
                          <a:solidFill>
                            <a:schemeClr val="bg1"/>
                          </a:solidFill>
                          <a:latin typeface="+mn-lt"/>
                          <a:cs typeface="Arial" panose="020B0604020202020204" pitchFamily="34" charset="0"/>
                        </a:rPr>
                        <a:t>Average Variance</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kumimoji="0" lang="en-US" sz="8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Progress to date Against AT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extLst>
                  <a:ext uri="{0D108BD9-81ED-4DB2-BD59-A6C34878D82A}">
                    <a16:rowId xmlns:a16="http://schemas.microsoft.com/office/drawing/2014/main" val="10000"/>
                  </a:ext>
                </a:extLst>
              </a:tr>
              <a:tr h="997267">
                <a:tc>
                  <a:txBody>
                    <a:bodyPr/>
                    <a:lstStyle/>
                    <a:p>
                      <a:pPr marL="171450" marR="0" indent="-171450" algn="l"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US" sz="800" b="0" i="0" kern="1200" dirty="0">
                          <a:solidFill>
                            <a:schemeClr val="tx1"/>
                          </a:solidFill>
                          <a:effectLst/>
                          <a:latin typeface="+mn-lt"/>
                          <a:ea typeface="MS Mincho"/>
                          <a:cs typeface="Arial" panose="020B0604020202020204" pitchFamily="34" charset="0"/>
                        </a:rPr>
                        <a:t>Invoices paid within 10  working days of receipt</a:t>
                      </a:r>
                    </a:p>
                    <a:p>
                      <a:pPr marL="171450" marR="0" indent="-171450" algn="l"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endParaRPr lang="en-US" sz="800" b="0" i="0" kern="1200" dirty="0">
                        <a:solidFill>
                          <a:schemeClr val="tx1"/>
                        </a:solidFill>
                        <a:effectLst/>
                        <a:latin typeface="+mn-lt"/>
                        <a:ea typeface="MS Mincho"/>
                        <a:cs typeface="Arial" panose="020B0604020202020204" pitchFamily="34" charset="0"/>
                      </a:endParaRPr>
                    </a:p>
                    <a:p>
                      <a:pPr marL="0" marR="0" indent="0" algn="l"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r>
                        <a:rPr lang="en-US" sz="800" b="0" i="1" kern="1200" dirty="0">
                          <a:solidFill>
                            <a:schemeClr val="tx1"/>
                          </a:solidFill>
                          <a:effectLst/>
                          <a:latin typeface="+mn-lt"/>
                          <a:ea typeface="MS Mincho"/>
                          <a:cs typeface="Arial" panose="020B0604020202020204" pitchFamily="34" charset="0"/>
                        </a:rPr>
                        <a:t>(</a:t>
                      </a:r>
                      <a:r>
                        <a:rPr lang="en-US" sz="800" dirty="0">
                          <a:latin typeface="Arial Narrow" panose="020B0606020202030204" pitchFamily="34" charset="0"/>
                        </a:rPr>
                        <a:t>85% of Invoices were paid within 30  days of receipt, and 57% of all invoices received were paid within 15 days)</a:t>
                      </a:r>
                      <a:endParaRPr lang="en-US" sz="800" b="0" i="1" kern="1200" dirty="0">
                        <a:solidFill>
                          <a:schemeClr val="tx1"/>
                        </a:solidFill>
                        <a:effectLst/>
                        <a:latin typeface="+mn-lt"/>
                        <a:ea typeface="MS Mincho"/>
                        <a:cs typeface="Arial" panose="020B0604020202020204" pitchFamily="34" charset="0"/>
                      </a:endParaRPr>
                    </a:p>
                    <a:p>
                      <a:pPr marL="0" marR="0" indent="0" algn="l"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US" sz="800" b="0" i="1" kern="1200" dirty="0">
                        <a:solidFill>
                          <a:schemeClr val="tx1"/>
                        </a:solidFill>
                        <a:effectLst/>
                        <a:latin typeface="+mn-lt"/>
                        <a:ea typeface="MS Mincho"/>
                        <a:cs typeface="Arial" panose="020B0604020202020204" pitchFamily="34" charset="0"/>
                      </a:endParaRPr>
                    </a:p>
                  </a:txBody>
                  <a:tcPr marL="51437" marR="51437" marT="0" marB="0"/>
                </a:tc>
                <a:tc>
                  <a:txBody>
                    <a:bodyPr/>
                    <a:lstStyle/>
                    <a:p>
                      <a:pPr algn="ctr"/>
                      <a:r>
                        <a:rPr lang="en-US" sz="800" b="0" kern="1200" dirty="0">
                          <a:solidFill>
                            <a:schemeClr val="tx1"/>
                          </a:solidFill>
                          <a:effectLst/>
                          <a:latin typeface="+mn-lt"/>
                          <a:ea typeface="MS Mincho"/>
                          <a:cs typeface="Arial" panose="020B0604020202020204" pitchFamily="34" charset="0"/>
                        </a:rPr>
                        <a:t>100%</a:t>
                      </a:r>
                    </a:p>
                    <a:p>
                      <a:pPr algn="ctr"/>
                      <a:endParaRPr lang="en-US" sz="800" b="0" kern="1200" dirty="0">
                        <a:solidFill>
                          <a:schemeClr val="tx1"/>
                        </a:solidFill>
                        <a:effectLst/>
                        <a:latin typeface="+mn-lt"/>
                        <a:ea typeface="MS Mincho"/>
                        <a:cs typeface="Arial" panose="020B0604020202020204" pitchFamily="34" charset="0"/>
                      </a:endParaRPr>
                    </a:p>
                    <a:p>
                      <a:pPr algn="ctr"/>
                      <a:endParaRPr lang="en-US" sz="800" b="0" kern="1200" dirty="0">
                        <a:solidFill>
                          <a:schemeClr val="tx1"/>
                        </a:solidFill>
                        <a:effectLst/>
                        <a:latin typeface="+mn-lt"/>
                        <a:ea typeface="MS Mincho"/>
                        <a:cs typeface="Arial" panose="020B0604020202020204" pitchFamily="34" charset="0"/>
                      </a:endParaRPr>
                    </a:p>
                    <a:p>
                      <a:pPr algn="ctr"/>
                      <a:endParaRPr lang="en-US" sz="800" b="0" kern="1200" dirty="0">
                        <a:solidFill>
                          <a:schemeClr val="tx1"/>
                        </a:solidFill>
                        <a:effectLst/>
                        <a:latin typeface="+mn-lt"/>
                        <a:ea typeface="MS Mincho"/>
                        <a:cs typeface="Arial" panose="020B0604020202020204" pitchFamily="34" charset="0"/>
                      </a:endParaRPr>
                    </a:p>
                    <a:p>
                      <a:pPr algn="ct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ts val="13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100%</a:t>
                      </a: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ts val="13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53%</a:t>
                      </a: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ts val="13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-47%</a:t>
                      </a: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ts val="13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83%</a:t>
                      </a: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ts val="13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653782713"/>
                  </a:ext>
                </a:extLst>
              </a:tr>
            </a:tbl>
          </a:graphicData>
        </a:graphic>
      </p:graphicFrame>
      <p:graphicFrame>
        <p:nvGraphicFramePr>
          <p:cNvPr id="3" name="Table 2">
            <a:extLst>
              <a:ext uri="{FF2B5EF4-FFF2-40B4-BE49-F238E27FC236}">
                <a16:creationId xmlns:a16="http://schemas.microsoft.com/office/drawing/2014/main" id="{CAF1BDED-16C0-F040-8C48-6375D5CE4373}"/>
              </a:ext>
            </a:extLst>
          </p:cNvPr>
          <p:cNvGraphicFramePr>
            <a:graphicFrameLocks noGrp="1"/>
          </p:cNvGraphicFramePr>
          <p:nvPr/>
        </p:nvGraphicFramePr>
        <p:xfrm>
          <a:off x="1877975" y="3423400"/>
          <a:ext cx="6040229" cy="1491917"/>
        </p:xfrm>
        <a:graphic>
          <a:graphicData uri="http://schemas.openxmlformats.org/drawingml/2006/table">
            <a:tbl>
              <a:tblPr firstRow="1" bandRow="1">
                <a:tableStyleId>{5C22544A-7EE6-4342-B048-85BDC9FD1C3A}</a:tableStyleId>
              </a:tblPr>
              <a:tblGrid>
                <a:gridCol w="3486123">
                  <a:extLst>
                    <a:ext uri="{9D8B030D-6E8A-4147-A177-3AD203B41FA5}">
                      <a16:colId xmlns:a16="http://schemas.microsoft.com/office/drawing/2014/main" val="1707054436"/>
                    </a:ext>
                  </a:extLst>
                </a:gridCol>
                <a:gridCol w="2554106">
                  <a:extLst>
                    <a:ext uri="{9D8B030D-6E8A-4147-A177-3AD203B41FA5}">
                      <a16:colId xmlns:a16="http://schemas.microsoft.com/office/drawing/2014/main" val="3103485341"/>
                    </a:ext>
                  </a:extLst>
                </a:gridCol>
              </a:tblGrid>
              <a:tr h="342959">
                <a:tc>
                  <a:txBody>
                    <a:bodyPr/>
                    <a:lstStyle/>
                    <a:p>
                      <a:pPr algn="ctr"/>
                      <a:endParaRPr lang="en-US" sz="800" b="1" dirty="0">
                        <a:solidFill>
                          <a:schemeClr val="bg1"/>
                        </a:solidFill>
                        <a:latin typeface="+mn-lt"/>
                        <a:cs typeface="Arial" panose="020B0604020202020204" pitchFamily="34" charset="0"/>
                      </a:endParaRPr>
                    </a:p>
                    <a:p>
                      <a:pPr algn="ctr"/>
                      <a:r>
                        <a:rPr lang="en-US" sz="1100" b="1" dirty="0">
                          <a:solidFill>
                            <a:schemeClr val="tx1"/>
                          </a:solidFill>
                          <a:latin typeface="+mn-lt"/>
                          <a:cs typeface="Arial" panose="020B0604020202020204" pitchFamily="34" charset="0"/>
                        </a:rPr>
                        <a:t>Reason</a:t>
                      </a:r>
                      <a:r>
                        <a:rPr lang="en-US" sz="1100" b="1" baseline="0" dirty="0">
                          <a:solidFill>
                            <a:schemeClr val="tx1"/>
                          </a:solidFill>
                          <a:latin typeface="+mn-lt"/>
                          <a:cs typeface="Arial" panose="020B0604020202020204" pitchFamily="34" charset="0"/>
                        </a:rPr>
                        <a:t> for deviation </a:t>
                      </a:r>
                      <a:endParaRPr lang="en-US" sz="1100" b="1" dirty="0">
                        <a:solidFill>
                          <a:schemeClr val="tx1"/>
                        </a:solidFill>
                        <a:latin typeface="+mn-lt"/>
                        <a:cs typeface="Arial" panose="020B0604020202020204" pitchFamily="34" charset="0"/>
                      </a:endParaRPr>
                    </a:p>
                  </a:txBody>
                  <a:tcPr marL="68580" marR="68580" marT="34286" marB="34286">
                    <a:solidFill>
                      <a:srgbClr val="C00000"/>
                    </a:solidFill>
                  </a:tcPr>
                </a:tc>
                <a:tc>
                  <a:txBody>
                    <a:bodyPr/>
                    <a:lstStyle/>
                    <a:p>
                      <a:pPr algn="ctr"/>
                      <a:endParaRPr lang="en-GB" sz="800" b="1" kern="1200" dirty="0">
                        <a:solidFill>
                          <a:schemeClr val="bg1"/>
                        </a:solidFill>
                        <a:latin typeface="+mn-lt"/>
                        <a:ea typeface="+mn-ea"/>
                        <a:cs typeface="Arial" panose="020B0604020202020204" pitchFamily="34" charset="0"/>
                      </a:endParaRPr>
                    </a:p>
                    <a:p>
                      <a:pPr algn="ctr"/>
                      <a:r>
                        <a:rPr lang="en-GB" sz="1100" b="1" kern="1200" dirty="0">
                          <a:solidFill>
                            <a:schemeClr val="tx1"/>
                          </a:solidFill>
                          <a:latin typeface="+mn-lt"/>
                          <a:ea typeface="+mn-ea"/>
                          <a:cs typeface="Arial" panose="020B0604020202020204" pitchFamily="34" charset="0"/>
                        </a:rPr>
                        <a:t>Corrective</a:t>
                      </a:r>
                      <a:r>
                        <a:rPr lang="en-GB" sz="1100" b="1" kern="1200" baseline="0" dirty="0">
                          <a:solidFill>
                            <a:schemeClr val="tx1"/>
                          </a:solidFill>
                          <a:latin typeface="+mn-lt"/>
                          <a:ea typeface="+mn-ea"/>
                          <a:cs typeface="Arial" panose="020B0604020202020204" pitchFamily="34" charset="0"/>
                        </a:rPr>
                        <a:t> Measures</a:t>
                      </a:r>
                      <a:endParaRPr lang="en-ZA" sz="1100" b="1" dirty="0">
                        <a:solidFill>
                          <a:schemeClr val="tx1"/>
                        </a:solidFill>
                        <a:latin typeface="+mn-lt"/>
                        <a:cs typeface="Arial" panose="020B0604020202020204" pitchFamily="34" charset="0"/>
                      </a:endParaRPr>
                    </a:p>
                  </a:txBody>
                  <a:tcPr marL="68567" marR="68567" marT="34319" marB="34319">
                    <a:solidFill>
                      <a:schemeClr val="accent3"/>
                    </a:solidFill>
                  </a:tcPr>
                </a:tc>
                <a:extLst>
                  <a:ext uri="{0D108BD9-81ED-4DB2-BD59-A6C34878D82A}">
                    <a16:rowId xmlns:a16="http://schemas.microsoft.com/office/drawing/2014/main" val="88253216"/>
                  </a:ext>
                </a:extLst>
              </a:tr>
              <a:tr h="1148959">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Cash flow issues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were experienced from April 2024, because of the 6000 EPWP workers’ stipends  being paid from Goods and Services Budget. This impacted on the cash flow availability to pay suppliers invoices</a:t>
                      </a:r>
                      <a:endParaRPr lang="en-US" sz="1100" b="1" kern="1200" dirty="0">
                        <a:solidFill>
                          <a:schemeClr val="tx1"/>
                        </a:solidFill>
                        <a:effectLst/>
                        <a:latin typeface="+mn-lt"/>
                        <a:ea typeface="MS Mincho"/>
                        <a:cs typeface="Arial" panose="020B0604020202020204" pitchFamily="34" charset="0"/>
                      </a:endParaRPr>
                    </a:p>
                  </a:txBody>
                  <a:tcPr marL="68580" marR="68580" marT="34290" marB="34290">
                    <a:noFill/>
                  </a:tcPr>
                </a:tc>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Department has escalated the cash flow issues to Provincial Treasury </a:t>
                      </a:r>
                      <a:endParaRPr lang="en-US" sz="1100" b="1" kern="1200" dirty="0">
                        <a:solidFill>
                          <a:srgbClr val="FF0000"/>
                        </a:solidFill>
                        <a:effectLst/>
                        <a:latin typeface="+mn-lt"/>
                        <a:ea typeface="MS Mincho"/>
                        <a:cs typeface="Arial" panose="020B0604020202020204" pitchFamily="34" charset="0"/>
                      </a:endParaRPr>
                    </a:p>
                  </a:txBody>
                  <a:tcPr marL="68580" marR="68580" marT="34290" marB="34290">
                    <a:noFill/>
                  </a:tcPr>
                </a:tc>
                <a:extLst>
                  <a:ext uri="{0D108BD9-81ED-4DB2-BD59-A6C34878D82A}">
                    <a16:rowId xmlns:a16="http://schemas.microsoft.com/office/drawing/2014/main" val="3077408983"/>
                  </a:ext>
                </a:extLst>
              </a:tr>
            </a:tbl>
          </a:graphicData>
        </a:graphic>
      </p:graphicFrame>
      <p:sp>
        <p:nvSpPr>
          <p:cNvPr id="4" name="Slide Number Placeholder 3">
            <a:extLst>
              <a:ext uri="{FF2B5EF4-FFF2-40B4-BE49-F238E27FC236}">
                <a16:creationId xmlns:a16="http://schemas.microsoft.com/office/drawing/2014/main" id="{29B482B2-7084-7348-BCD3-4D556E798823}"/>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fld id="{093862CD-2CE4-D846-9F15-15300DCE1BBC}" type="slidenum">
              <a:rPr lang="en-US" smtClean="0"/>
              <a:pPr>
                <a:defRPr/>
              </a:pPr>
              <a:t>12</a:t>
            </a:fld>
            <a:endParaRPr lang="en-US" dirty="0">
              <a:solidFill>
                <a:prstClr val="black"/>
              </a:solidFill>
              <a:latin typeface="Calibri"/>
            </a:endParaRPr>
          </a:p>
        </p:txBody>
      </p:sp>
    </p:spTree>
    <p:extLst>
      <p:ext uri="{BB962C8B-B14F-4D97-AF65-F5344CB8AC3E}">
        <p14:creationId xmlns:p14="http://schemas.microsoft.com/office/powerpoint/2010/main" val="1837759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8FEEB33-07E1-91D7-2B97-9E00784DEDAA}"/>
              </a:ext>
            </a:extLst>
          </p:cNvPr>
          <p:cNvSpPr>
            <a:spLocks noGrp="1" noChangeArrowheads="1"/>
          </p:cNvSpPr>
          <p:nvPr>
            <p:ph type="title"/>
          </p:nvPr>
        </p:nvSpPr>
        <p:spPr>
          <a:xfrm>
            <a:off x="1946076" y="1751396"/>
            <a:ext cx="6010275" cy="244078"/>
          </a:xfrm>
        </p:spPr>
        <p:txBody>
          <a:bodyPr/>
          <a:lstStyle/>
          <a:p>
            <a:pPr eaLnBrk="1" hangingPunct="1"/>
            <a:r>
              <a:rPr lang="en-US" altLang="en-US" dirty="0">
                <a:solidFill>
                  <a:srgbClr val="FFC000"/>
                </a:solidFill>
              </a:rPr>
              <a:t>Administration</a:t>
            </a:r>
          </a:p>
        </p:txBody>
      </p:sp>
      <p:graphicFrame>
        <p:nvGraphicFramePr>
          <p:cNvPr id="5" name="Table 5">
            <a:extLst>
              <a:ext uri="{FF2B5EF4-FFF2-40B4-BE49-F238E27FC236}">
                <a16:creationId xmlns:a16="http://schemas.microsoft.com/office/drawing/2014/main" id="{43F79D20-75AA-2FDA-C175-86C5AE441927}"/>
              </a:ext>
            </a:extLst>
          </p:cNvPr>
          <p:cNvGraphicFramePr>
            <a:graphicFrameLocks noGrp="1"/>
          </p:cNvGraphicFramePr>
          <p:nvPr>
            <p:ph idx="1"/>
          </p:nvPr>
        </p:nvGraphicFramePr>
        <p:xfrm>
          <a:off x="277177" y="2182045"/>
          <a:ext cx="8589644" cy="1726133"/>
        </p:xfrm>
        <a:graphic>
          <a:graphicData uri="http://schemas.openxmlformats.org/drawingml/2006/table">
            <a:tbl>
              <a:tblPr firstRow="1" bandRow="1">
                <a:tableStyleId>{5C22544A-7EE6-4342-B048-85BDC9FD1C3A}</a:tableStyleId>
              </a:tblPr>
              <a:tblGrid>
                <a:gridCol w="2255821">
                  <a:extLst>
                    <a:ext uri="{9D8B030D-6E8A-4147-A177-3AD203B41FA5}">
                      <a16:colId xmlns:a16="http://schemas.microsoft.com/office/drawing/2014/main" val="20000"/>
                    </a:ext>
                  </a:extLst>
                </a:gridCol>
                <a:gridCol w="1063696">
                  <a:extLst>
                    <a:ext uri="{9D8B030D-6E8A-4147-A177-3AD203B41FA5}">
                      <a16:colId xmlns:a16="http://schemas.microsoft.com/office/drawing/2014/main" val="20001"/>
                    </a:ext>
                  </a:extLst>
                </a:gridCol>
                <a:gridCol w="1408188">
                  <a:extLst>
                    <a:ext uri="{9D8B030D-6E8A-4147-A177-3AD203B41FA5}">
                      <a16:colId xmlns:a16="http://schemas.microsoft.com/office/drawing/2014/main" val="20002"/>
                    </a:ext>
                  </a:extLst>
                </a:gridCol>
                <a:gridCol w="1317533">
                  <a:extLst>
                    <a:ext uri="{9D8B030D-6E8A-4147-A177-3AD203B41FA5}">
                      <a16:colId xmlns:a16="http://schemas.microsoft.com/office/drawing/2014/main" val="20004"/>
                    </a:ext>
                  </a:extLst>
                </a:gridCol>
                <a:gridCol w="1384013">
                  <a:extLst>
                    <a:ext uri="{9D8B030D-6E8A-4147-A177-3AD203B41FA5}">
                      <a16:colId xmlns:a16="http://schemas.microsoft.com/office/drawing/2014/main" val="20005"/>
                    </a:ext>
                  </a:extLst>
                </a:gridCol>
                <a:gridCol w="1160393">
                  <a:extLst>
                    <a:ext uri="{9D8B030D-6E8A-4147-A177-3AD203B41FA5}">
                      <a16:colId xmlns:a16="http://schemas.microsoft.com/office/drawing/2014/main" val="20006"/>
                    </a:ext>
                  </a:extLst>
                </a:gridCol>
              </a:tblGrid>
              <a:tr h="320075">
                <a:tc>
                  <a:txBody>
                    <a:bodyPr/>
                    <a:lstStyle/>
                    <a:p>
                      <a:pPr algn="ctr"/>
                      <a:r>
                        <a:rPr lang="en-US" sz="800" b="1" dirty="0">
                          <a:solidFill>
                            <a:srgbClr val="000000"/>
                          </a:solidFill>
                          <a:latin typeface="+mn-lt"/>
                        </a:rPr>
                        <a:t>Outputs/ key deliverables</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lang="en-US" sz="800" b="1" dirty="0">
                          <a:solidFill>
                            <a:srgbClr val="000000"/>
                          </a:solidFill>
                          <a:latin typeface="+mn-lt"/>
                        </a:rPr>
                        <a:t>Annual Target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mn-lt"/>
                          <a:cs typeface="Arial" panose="020B0604020202020204" pitchFamily="34" charset="0"/>
                        </a:rPr>
                        <a:t>Quarter 2 Target</a:t>
                      </a:r>
                    </a:p>
                  </a:txBody>
                  <a:tcPr marL="68573" marR="68573" marT="34307" marB="34307">
                    <a:solidFill>
                      <a:srgbClr val="FFC000"/>
                    </a:solidFill>
                  </a:tcPr>
                </a:tc>
                <a:tc>
                  <a:txBody>
                    <a:bodyPr/>
                    <a:lstStyle/>
                    <a:p>
                      <a:pPr algn="ctr"/>
                      <a:r>
                        <a:rPr lang="en-US" sz="800" b="1" baseline="0" dirty="0">
                          <a:solidFill>
                            <a:srgbClr val="000000"/>
                          </a:solidFill>
                          <a:latin typeface="+mn-lt"/>
                        </a:rPr>
                        <a:t>Actual Q2  Performance</a:t>
                      </a:r>
                    </a:p>
                  </a:txBody>
                  <a:tcPr marL="68573" marR="68573" marT="34307" marB="34307">
                    <a:solidFill>
                      <a:srgbClr val="FFC000"/>
                    </a:solidFill>
                  </a:tcPr>
                </a:tc>
                <a:tc>
                  <a:txBody>
                    <a:bodyPr/>
                    <a:lstStyle/>
                    <a:p>
                      <a:pPr algn="ctr"/>
                      <a:r>
                        <a:rPr lang="en-US" sz="800" b="1" baseline="0" dirty="0">
                          <a:solidFill>
                            <a:srgbClr val="000000"/>
                          </a:solidFill>
                          <a:latin typeface="+mn-lt"/>
                          <a:cs typeface="Arial" panose="020B0604020202020204" pitchFamily="34" charset="0"/>
                        </a:rPr>
                        <a:t>Average Variance</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kumimoji="0" lang="en-US" sz="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extLst>
                  <a:ext uri="{0D108BD9-81ED-4DB2-BD59-A6C34878D82A}">
                    <a16:rowId xmlns:a16="http://schemas.microsoft.com/office/drawing/2014/main" val="10000"/>
                  </a:ext>
                </a:extLst>
              </a:tr>
              <a:tr h="351515">
                <a:tc>
                  <a:txBody>
                    <a:bodyPr/>
                    <a:lstStyle/>
                    <a:p>
                      <a:r>
                        <a:rPr lang="en-US" sz="800" dirty="0">
                          <a:latin typeface="Arial Narrow" panose="020B0606020202030204" pitchFamily="34" charset="0"/>
                        </a:rPr>
                        <a:t>Department spend in township</a:t>
                      </a:r>
                    </a:p>
                  </a:txBody>
                  <a:tcPr marL="68580" marR="68580" marT="34310" marB="34310"/>
                </a:tc>
                <a:tc>
                  <a:txBody>
                    <a:bodyPr/>
                    <a:lstStyle/>
                    <a:p>
                      <a:pPr algn="ctr"/>
                      <a:r>
                        <a:rPr lang="en-US" sz="800" dirty="0">
                          <a:latin typeface="Arial Narrow" panose="020B0606020202030204" pitchFamily="34" charset="0"/>
                        </a:rPr>
                        <a:t>40%</a:t>
                      </a:r>
                    </a:p>
                  </a:txBody>
                  <a:tcPr marL="68580" marR="68580" marT="34310" marB="34310"/>
                </a:tc>
                <a:tc>
                  <a:txBody>
                    <a:bodyPr/>
                    <a:lstStyle/>
                    <a:p>
                      <a:pPr algn="ctr"/>
                      <a:r>
                        <a:rPr lang="en-US" sz="800" dirty="0">
                          <a:latin typeface="Arial Narrow" panose="020B0606020202030204" pitchFamily="34" charset="0"/>
                        </a:rPr>
                        <a:t>40%</a:t>
                      </a:r>
                    </a:p>
                  </a:txBody>
                  <a:tcPr marL="68580" marR="68580" marT="34310" marB="34310"/>
                </a:tc>
                <a:tc>
                  <a:txBody>
                    <a:bodyPr/>
                    <a:lstStyle/>
                    <a:p>
                      <a:pPr algn="ctr"/>
                      <a:r>
                        <a:rPr lang="en-US" sz="800" b="1" dirty="0">
                          <a:latin typeface="Arial Narrow" panose="020B0606020202030204" pitchFamily="34" charset="0"/>
                        </a:rPr>
                        <a:t>20%</a:t>
                      </a:r>
                    </a:p>
                  </a:txBody>
                  <a:tcPr marL="68580" marR="68580" marT="34310" marB="34310"/>
                </a:tc>
                <a:tc>
                  <a:txBody>
                    <a:bodyPr/>
                    <a:lstStyle/>
                    <a:p>
                      <a:pPr algn="ctr"/>
                      <a:r>
                        <a:rPr lang="en-US" sz="800" dirty="0">
                          <a:latin typeface="Arial Narrow" panose="020B0606020202030204" pitchFamily="34" charset="0"/>
                        </a:rPr>
                        <a:t>-20%</a:t>
                      </a:r>
                    </a:p>
                  </a:txBody>
                  <a:tcPr marL="68580" marR="68580" marT="34310" marB="34310"/>
                </a:tc>
                <a:tc>
                  <a:txBody>
                    <a:bodyPr/>
                    <a:lstStyle/>
                    <a:p>
                      <a:pPr algn="ctr"/>
                      <a:r>
                        <a:rPr lang="en-US" sz="800" dirty="0">
                          <a:latin typeface="Arial Narrow" panose="020B0606020202030204" pitchFamily="34" charset="0"/>
                        </a:rPr>
                        <a:t>20%</a:t>
                      </a:r>
                    </a:p>
                  </a:txBody>
                  <a:tcPr marL="68580" marR="68580" marT="34310" marB="34310"/>
                </a:tc>
                <a:extLst>
                  <a:ext uri="{0D108BD9-81ED-4DB2-BD59-A6C34878D82A}">
                    <a16:rowId xmlns:a16="http://schemas.microsoft.com/office/drawing/2014/main" val="10001"/>
                  </a:ext>
                </a:extLst>
              </a:tr>
              <a:tr h="351515">
                <a:tc>
                  <a:txBody>
                    <a:bodyPr/>
                    <a:lstStyle/>
                    <a:p>
                      <a:r>
                        <a:rPr lang="en-US" sz="800" dirty="0">
                          <a:latin typeface="Arial Narrow" panose="020B0606020202030204" pitchFamily="34" charset="0"/>
                        </a:rPr>
                        <a:t>Total procurement that targets businesses owned by Military Veterans</a:t>
                      </a:r>
                    </a:p>
                  </a:txBody>
                  <a:tcPr marL="68580" marR="68580" marT="34310" marB="34310"/>
                </a:tc>
                <a:tc>
                  <a:txBody>
                    <a:bodyPr/>
                    <a:lstStyle/>
                    <a:p>
                      <a:pPr algn="ctr"/>
                      <a:r>
                        <a:rPr lang="en-US" sz="800" dirty="0">
                          <a:latin typeface="Arial Narrow" panose="020B0606020202030204" pitchFamily="34" charset="0"/>
                        </a:rPr>
                        <a:t>0.2%</a:t>
                      </a:r>
                    </a:p>
                  </a:txBody>
                  <a:tcPr marL="68580" marR="68580" marT="34310" marB="34310"/>
                </a:tc>
                <a:tc>
                  <a:txBody>
                    <a:bodyPr/>
                    <a:lstStyle/>
                    <a:p>
                      <a:pPr algn="ctr"/>
                      <a:r>
                        <a:rPr lang="en-US" sz="800" dirty="0">
                          <a:latin typeface="Arial Narrow" panose="020B0606020202030204" pitchFamily="34" charset="0"/>
                        </a:rPr>
                        <a:t>0.2%</a:t>
                      </a:r>
                    </a:p>
                  </a:txBody>
                  <a:tcPr marL="68580" marR="68580" marT="34310" marB="34310"/>
                </a:tc>
                <a:tc>
                  <a:txBody>
                    <a:bodyPr/>
                    <a:lstStyle/>
                    <a:p>
                      <a:pPr algn="ctr"/>
                      <a:r>
                        <a:rPr lang="en-US" sz="800" b="1" dirty="0">
                          <a:latin typeface="Arial Narrow" panose="020B0606020202030204" pitchFamily="34" charset="0"/>
                        </a:rPr>
                        <a:t>0%</a:t>
                      </a:r>
                    </a:p>
                  </a:txBody>
                  <a:tcPr marL="68580" marR="68580" marT="34310" marB="34310"/>
                </a:tc>
                <a:tc>
                  <a:txBody>
                    <a:bodyPr/>
                    <a:lstStyle/>
                    <a:p>
                      <a:pPr algn="ctr"/>
                      <a:r>
                        <a:rPr lang="en-US" sz="800" dirty="0">
                          <a:latin typeface="Arial Narrow" panose="020B0606020202030204" pitchFamily="34" charset="0"/>
                        </a:rPr>
                        <a:t>-0.2%</a:t>
                      </a:r>
                    </a:p>
                  </a:txBody>
                  <a:tcPr marL="68580" marR="68580" marT="34310" marB="34310"/>
                </a:tc>
                <a:tc>
                  <a:txBody>
                    <a:bodyPr/>
                    <a:lstStyle/>
                    <a:p>
                      <a:pPr algn="ctr"/>
                      <a:r>
                        <a:rPr lang="en-US" sz="800" dirty="0">
                          <a:latin typeface="Arial Narrow" panose="020B0606020202030204" pitchFamily="34" charset="0"/>
                        </a:rPr>
                        <a:t>0.2%</a:t>
                      </a:r>
                    </a:p>
                  </a:txBody>
                  <a:tcPr marL="68580" marR="68580" marT="34310" marB="34310"/>
                </a:tc>
                <a:extLst>
                  <a:ext uri="{0D108BD9-81ED-4DB2-BD59-A6C34878D82A}">
                    <a16:rowId xmlns:a16="http://schemas.microsoft.com/office/drawing/2014/main" val="3049417506"/>
                  </a:ext>
                </a:extLst>
              </a:tr>
              <a:tr h="351515">
                <a:tc>
                  <a:txBody>
                    <a:bodyPr/>
                    <a:lstStyle/>
                    <a:p>
                      <a:r>
                        <a:rPr lang="en-US" sz="800" dirty="0">
                          <a:latin typeface="Arial Narrow" panose="020B0606020202030204" pitchFamily="34" charset="0"/>
                        </a:rPr>
                        <a:t>Total procurement that targets businesses owned by Persons with Disabilities (</a:t>
                      </a:r>
                      <a:r>
                        <a:rPr lang="en-US" sz="800" dirty="0" err="1">
                          <a:latin typeface="Arial Narrow" panose="020B0606020202030204" pitchFamily="34" charset="0"/>
                        </a:rPr>
                        <a:t>PwDs</a:t>
                      </a:r>
                      <a:r>
                        <a:rPr lang="en-US" sz="800" dirty="0">
                          <a:latin typeface="Arial Narrow" panose="020B0606020202030204" pitchFamily="34" charset="0"/>
                        </a:rPr>
                        <a:t>)</a:t>
                      </a:r>
                    </a:p>
                  </a:txBody>
                  <a:tcPr marL="68580" marR="68580" marT="34310" marB="34310"/>
                </a:tc>
                <a:tc>
                  <a:txBody>
                    <a:bodyPr/>
                    <a:lstStyle/>
                    <a:p>
                      <a:pPr algn="ctr"/>
                      <a:r>
                        <a:rPr lang="en-US" sz="800" dirty="0">
                          <a:latin typeface="Arial Narrow" panose="020B0606020202030204" pitchFamily="34" charset="0"/>
                        </a:rPr>
                        <a:t>7%</a:t>
                      </a:r>
                    </a:p>
                  </a:txBody>
                  <a:tcPr marL="68580" marR="68580" marT="34310" marB="34310"/>
                </a:tc>
                <a:tc>
                  <a:txBody>
                    <a:bodyPr/>
                    <a:lstStyle/>
                    <a:p>
                      <a:pPr algn="ctr"/>
                      <a:r>
                        <a:rPr lang="en-US" sz="800" dirty="0">
                          <a:latin typeface="Arial Narrow" panose="020B0606020202030204" pitchFamily="34" charset="0"/>
                        </a:rPr>
                        <a:t>7%</a:t>
                      </a:r>
                    </a:p>
                  </a:txBody>
                  <a:tcPr marL="68580" marR="68580" marT="34310" marB="34310"/>
                </a:tc>
                <a:tc>
                  <a:txBody>
                    <a:bodyPr/>
                    <a:lstStyle/>
                    <a:p>
                      <a:pPr algn="ctr"/>
                      <a:r>
                        <a:rPr lang="en-US" sz="800" b="1" dirty="0">
                          <a:latin typeface="Arial Narrow" panose="020B0606020202030204" pitchFamily="34" charset="0"/>
                        </a:rPr>
                        <a:t>2.2%</a:t>
                      </a:r>
                    </a:p>
                  </a:txBody>
                  <a:tcPr marL="68580" marR="68580" marT="34310" marB="34310"/>
                </a:tc>
                <a:tc>
                  <a:txBody>
                    <a:bodyPr/>
                    <a:lstStyle/>
                    <a:p>
                      <a:pPr algn="ctr"/>
                      <a:r>
                        <a:rPr lang="en-US" sz="800" dirty="0">
                          <a:latin typeface="Arial Narrow" panose="020B0606020202030204" pitchFamily="34" charset="0"/>
                        </a:rPr>
                        <a:t>-4.8%</a:t>
                      </a:r>
                    </a:p>
                  </a:txBody>
                  <a:tcPr marL="68580" marR="68580" marT="34310" marB="34310"/>
                </a:tc>
                <a:tc>
                  <a:txBody>
                    <a:bodyPr/>
                    <a:lstStyle/>
                    <a:p>
                      <a:pPr algn="ctr"/>
                      <a:r>
                        <a:rPr lang="en-US" sz="800" dirty="0">
                          <a:latin typeface="Arial Narrow" panose="020B0606020202030204" pitchFamily="34" charset="0"/>
                        </a:rPr>
                        <a:t>2.2%</a:t>
                      </a:r>
                    </a:p>
                  </a:txBody>
                  <a:tcPr marL="68580" marR="68580" marT="34310" marB="34310"/>
                </a:tc>
                <a:extLst>
                  <a:ext uri="{0D108BD9-81ED-4DB2-BD59-A6C34878D82A}">
                    <a16:rowId xmlns:a16="http://schemas.microsoft.com/office/drawing/2014/main" val="45215933"/>
                  </a:ext>
                </a:extLst>
              </a:tr>
              <a:tr h="351515">
                <a:tc>
                  <a:txBody>
                    <a:bodyPr/>
                    <a:lstStyle/>
                    <a:p>
                      <a:r>
                        <a:rPr lang="en-US" sz="800" dirty="0">
                          <a:latin typeface="Arial Narrow" panose="020B0606020202030204" pitchFamily="34" charset="0"/>
                        </a:rPr>
                        <a:t>Clean audit outcome obtained from the Auditor-General</a:t>
                      </a:r>
                    </a:p>
                  </a:txBody>
                  <a:tcPr marL="68580" marR="68580" marT="34310" marB="34310"/>
                </a:tc>
                <a:tc>
                  <a:txBody>
                    <a:bodyPr/>
                    <a:lstStyle/>
                    <a:p>
                      <a:pPr algn="ctr"/>
                      <a:r>
                        <a:rPr lang="en-US" sz="800" dirty="0">
                          <a:latin typeface="Arial Narrow" panose="020B0606020202030204" pitchFamily="34" charset="0"/>
                        </a:rPr>
                        <a:t>Clean Audit</a:t>
                      </a:r>
                    </a:p>
                  </a:txBody>
                  <a:tcPr marL="68580" marR="68580" marT="34310" marB="34310"/>
                </a:tc>
                <a:tc>
                  <a:txBody>
                    <a:bodyPr/>
                    <a:lstStyle/>
                    <a:p>
                      <a:pPr algn="ctr"/>
                      <a:r>
                        <a:rPr lang="en-US" sz="800" dirty="0">
                          <a:latin typeface="Arial Narrow" panose="020B0606020202030204" pitchFamily="34" charset="0"/>
                        </a:rPr>
                        <a:t>Clean Audit</a:t>
                      </a:r>
                    </a:p>
                  </a:txBody>
                  <a:tcPr marL="68580" marR="68580" marT="34310" marB="34310"/>
                </a:tc>
                <a:tc>
                  <a:txBody>
                    <a:bodyPr/>
                    <a:lstStyle/>
                    <a:p>
                      <a:pPr algn="ctr"/>
                      <a:r>
                        <a:rPr lang="en-US" sz="800" b="1" dirty="0">
                          <a:latin typeface="Arial Narrow" panose="020B0606020202030204" pitchFamily="34" charset="0"/>
                        </a:rPr>
                        <a:t>Unqualified Audit</a:t>
                      </a:r>
                    </a:p>
                  </a:txBody>
                  <a:tcPr marL="68580" marR="68580" marT="34310" marB="34310"/>
                </a:tc>
                <a:tc>
                  <a:txBody>
                    <a:bodyPr/>
                    <a:lstStyle/>
                    <a:p>
                      <a:pPr algn="ctr"/>
                      <a:r>
                        <a:rPr lang="en-US" sz="800" dirty="0">
                          <a:latin typeface="Arial Narrow" panose="020B0606020202030204" pitchFamily="34" charset="0"/>
                        </a:rPr>
                        <a:t>Unqualified</a:t>
                      </a:r>
                    </a:p>
                  </a:txBody>
                  <a:tcPr marL="68580" marR="68580" marT="34310" marB="34310"/>
                </a:tc>
                <a:tc>
                  <a:txBody>
                    <a:bodyPr/>
                    <a:lstStyle/>
                    <a:p>
                      <a:pPr algn="ctr"/>
                      <a:r>
                        <a:rPr lang="en-US" sz="800" dirty="0">
                          <a:latin typeface="Arial Narrow" panose="020B0606020202030204" pitchFamily="34" charset="0"/>
                        </a:rPr>
                        <a:t>Unqualified</a:t>
                      </a:r>
                    </a:p>
                  </a:txBody>
                  <a:tcPr marL="68580" marR="68580" marT="34310" marB="34310"/>
                </a:tc>
                <a:extLst>
                  <a:ext uri="{0D108BD9-81ED-4DB2-BD59-A6C34878D82A}">
                    <a16:rowId xmlns:a16="http://schemas.microsoft.com/office/drawing/2014/main" val="3473540377"/>
                  </a:ext>
                </a:extLst>
              </a:tr>
            </a:tbl>
          </a:graphicData>
        </a:graphic>
      </p:graphicFrame>
      <p:sp>
        <p:nvSpPr>
          <p:cNvPr id="4" name="Slide Number Placeholder 3">
            <a:extLst>
              <a:ext uri="{FF2B5EF4-FFF2-40B4-BE49-F238E27FC236}">
                <a16:creationId xmlns:a16="http://schemas.microsoft.com/office/drawing/2014/main" id="{96E9D9E3-AFE0-4EEE-A84D-4B7D671EAE8A}"/>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fld id="{093862CD-2CE4-D846-9F15-15300DCE1BBC}" type="slidenum">
              <a:rPr lang="en-US" smtClean="0"/>
              <a:pPr>
                <a:defRPr/>
              </a:pPr>
              <a:t>13</a:t>
            </a:fld>
            <a:endParaRPr lang="en-US" dirty="0">
              <a:solidFill>
                <a:prstClr val="black"/>
              </a:solidFill>
              <a:latin typeface="Calibri"/>
            </a:endParaRPr>
          </a:p>
        </p:txBody>
      </p:sp>
      <p:graphicFrame>
        <p:nvGraphicFramePr>
          <p:cNvPr id="6" name="Table 5">
            <a:extLst>
              <a:ext uri="{FF2B5EF4-FFF2-40B4-BE49-F238E27FC236}">
                <a16:creationId xmlns:a16="http://schemas.microsoft.com/office/drawing/2014/main" id="{79D2A472-6533-C425-ACAC-745DB597CE14}"/>
              </a:ext>
            </a:extLst>
          </p:cNvPr>
          <p:cNvGraphicFramePr>
            <a:graphicFrameLocks noGrp="1"/>
          </p:cNvGraphicFramePr>
          <p:nvPr/>
        </p:nvGraphicFramePr>
        <p:xfrm>
          <a:off x="1187649" y="3965803"/>
          <a:ext cx="6768703" cy="228600"/>
        </p:xfrm>
        <a:graphic>
          <a:graphicData uri="http://schemas.openxmlformats.org/drawingml/2006/table">
            <a:tbl>
              <a:tblPr/>
              <a:tblGrid>
                <a:gridCol w="3343274">
                  <a:extLst>
                    <a:ext uri="{9D8B030D-6E8A-4147-A177-3AD203B41FA5}">
                      <a16:colId xmlns:a16="http://schemas.microsoft.com/office/drawing/2014/main" val="20000"/>
                    </a:ext>
                  </a:extLst>
                </a:gridCol>
                <a:gridCol w="3425429">
                  <a:extLst>
                    <a:ext uri="{9D8B030D-6E8A-4147-A177-3AD203B41FA5}">
                      <a16:colId xmlns:a16="http://schemas.microsoft.com/office/drawing/2014/main" val="20001"/>
                    </a:ext>
                  </a:extLst>
                </a:gridCol>
              </a:tblGrid>
              <a:tr h="228600">
                <a:tc>
                  <a:txBody>
                    <a:bodyPr/>
                    <a:lstStyle/>
                    <a:p>
                      <a:r>
                        <a:rPr lang="en-US" sz="1100" b="1" dirty="0"/>
                        <a:t>Reason for Deviation</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solidFill>
                  </a:tcPr>
                </a:tc>
                <a:tc>
                  <a:txBody>
                    <a:bodyPr/>
                    <a:lstStyle/>
                    <a:p>
                      <a:r>
                        <a:rPr lang="en-US" sz="1100" b="1" dirty="0"/>
                        <a:t>Corrective Measures</a:t>
                      </a: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D73B31D-D27B-AC57-1DD4-E525DF5EB00C}"/>
              </a:ext>
            </a:extLst>
          </p:cNvPr>
          <p:cNvGraphicFramePr>
            <a:graphicFrameLocks noGrp="1"/>
          </p:cNvGraphicFramePr>
          <p:nvPr/>
        </p:nvGraphicFramePr>
        <p:xfrm>
          <a:off x="210027" y="4216787"/>
          <a:ext cx="8649652" cy="1577354"/>
        </p:xfrm>
        <a:graphic>
          <a:graphicData uri="http://schemas.openxmlformats.org/drawingml/2006/table">
            <a:tbl>
              <a:tblPr/>
              <a:tblGrid>
                <a:gridCol w="4326347">
                  <a:extLst>
                    <a:ext uri="{9D8B030D-6E8A-4147-A177-3AD203B41FA5}">
                      <a16:colId xmlns:a16="http://schemas.microsoft.com/office/drawing/2014/main" val="20000"/>
                    </a:ext>
                  </a:extLst>
                </a:gridCol>
                <a:gridCol w="4323305">
                  <a:extLst>
                    <a:ext uri="{9D8B030D-6E8A-4147-A177-3AD203B41FA5}">
                      <a16:colId xmlns:a16="http://schemas.microsoft.com/office/drawing/2014/main" val="20001"/>
                    </a:ext>
                  </a:extLst>
                </a:gridCol>
              </a:tblGrid>
              <a:tr h="1567829">
                <a:tc>
                  <a:txBody>
                    <a:bodyPr/>
                    <a:lstStyle/>
                    <a:p>
                      <a:pPr marL="285750" indent="-285750">
                        <a:buFont typeface="Arial" panose="020B0604020202020204" pitchFamily="34" charset="0"/>
                        <a:buChar char="•"/>
                      </a:pPr>
                      <a:r>
                        <a:rPr lang="en-US" sz="900" b="1" dirty="0">
                          <a:latin typeface="+mn-lt"/>
                          <a:cs typeface="Arial" panose="020B0604020202020204" pitchFamily="34" charset="0"/>
                        </a:rPr>
                        <a:t>Although the Department targeted township –based businesses as well as businesses owned by designated groups when request for procurement for &lt;/= R1000 000 are made, the department did not achieve its set targets as was anticipated. During the reporting period under review, most of the targeted groups were found to be non-tax compliant.</a:t>
                      </a:r>
                    </a:p>
                    <a:p>
                      <a:pPr marL="0" indent="0">
                        <a:buFont typeface="Arial" panose="020B0604020202020204" pitchFamily="34" charset="0"/>
                        <a:buNone/>
                      </a:pPr>
                      <a:endParaRPr lang="en-US" sz="900" b="1" dirty="0">
                        <a:latin typeface="+mn-lt"/>
                        <a:cs typeface="Arial" panose="020B0604020202020204" pitchFamily="34" charset="0"/>
                      </a:endParaRPr>
                    </a:p>
                    <a:p>
                      <a:pPr marL="285750" indent="-285750">
                        <a:buFont typeface="Arial" panose="020B0604020202020204" pitchFamily="34" charset="0"/>
                        <a:buChar char="•"/>
                      </a:pPr>
                      <a:r>
                        <a:rPr lang="en-US" sz="900" b="1" dirty="0">
                          <a:latin typeface="+mn-lt"/>
                          <a:cs typeface="Arial" panose="020B0604020202020204" pitchFamily="34" charset="0"/>
                        </a:rPr>
                        <a:t>There was a material adjustment to the annual performance report and non-compliance to legislation, which prevented the department from achieving a clean audit.</a:t>
                      </a:r>
                    </a:p>
                    <a:p>
                      <a:pPr marL="285750" indent="-285750">
                        <a:buFont typeface="Arial" panose="020B0604020202020204" pitchFamily="34" charset="0"/>
                        <a:buChar char="•"/>
                      </a:pPr>
                      <a:endParaRPr lang="en-US" sz="900" b="1" dirty="0">
                        <a:latin typeface="+mn-lt"/>
                        <a:cs typeface="Arial" panose="020B0604020202020204" pitchFamily="34" charset="0"/>
                      </a:endParaRPr>
                    </a:p>
                  </a:txBody>
                  <a:tcPr marL="68592" marR="68592" marT="34297" marB="3429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285750" indent="-285750">
                        <a:buFont typeface="Arial" panose="020B0604020202020204" pitchFamily="34" charset="0"/>
                        <a:buChar char="•"/>
                      </a:pPr>
                      <a:r>
                        <a:rPr lang="en-US" sz="900" b="1" dirty="0">
                          <a:latin typeface="+mn-lt"/>
                          <a:cs typeface="Arial" panose="020B0604020202020204" pitchFamily="34" charset="0"/>
                        </a:rPr>
                        <a:t>The Department appointed a task team incorporating BBBEE unit,  transformation and SCM, to draft a plan to address challenges with regards to targets in relation to township-based businesses and preferential procurement for designated groups.</a:t>
                      </a:r>
                    </a:p>
                    <a:p>
                      <a:pPr marL="0" indent="0">
                        <a:buFont typeface="Arial" panose="020B0604020202020204" pitchFamily="34" charset="0"/>
                        <a:buNone/>
                      </a:pPr>
                      <a:endParaRPr lang="en-US" sz="900" b="1" dirty="0">
                        <a:latin typeface="+mn-lt"/>
                        <a:cs typeface="Arial" panose="020B0604020202020204" pitchFamily="34" charset="0"/>
                      </a:endParaRPr>
                    </a:p>
                    <a:p>
                      <a:pPr marL="0" indent="0">
                        <a:buFont typeface="Arial" panose="020B0604020202020204" pitchFamily="34" charset="0"/>
                        <a:buNone/>
                      </a:pPr>
                      <a:endParaRPr lang="en-US" sz="900" b="1" dirty="0">
                        <a:latin typeface="+mn-lt"/>
                        <a:cs typeface="Arial" panose="020B0604020202020204" pitchFamily="34" charset="0"/>
                      </a:endParaRPr>
                    </a:p>
                    <a:p>
                      <a:pPr marL="0" indent="0">
                        <a:buFont typeface="Arial" panose="020B0604020202020204" pitchFamily="34" charset="0"/>
                        <a:buNone/>
                      </a:pPr>
                      <a:endParaRPr lang="en-US" sz="900" b="1" dirty="0">
                        <a:latin typeface="+mn-lt"/>
                        <a:cs typeface="Arial" panose="020B0604020202020204" pitchFamily="34" charset="0"/>
                      </a:endParaRPr>
                    </a:p>
                    <a:p>
                      <a:pPr marL="285750" indent="-285750">
                        <a:buFont typeface="Arial" panose="020B0604020202020204" pitchFamily="34" charset="0"/>
                        <a:buChar char="•"/>
                      </a:pPr>
                      <a:r>
                        <a:rPr lang="en-US" sz="900" b="1" dirty="0">
                          <a:latin typeface="+mn-lt"/>
                          <a:cs typeface="Arial" panose="020B0604020202020204" pitchFamily="34" charset="0"/>
                        </a:rPr>
                        <a:t>Implement the AGSA 2023/24 audit improvement plan in order to achieve clean audit in 2024/25 FY.</a:t>
                      </a:r>
                    </a:p>
                    <a:p>
                      <a:pPr marL="0" indent="0">
                        <a:buFont typeface="Arial" panose="020B0604020202020204" pitchFamily="34" charset="0"/>
                        <a:buNone/>
                      </a:pPr>
                      <a:endParaRPr lang="en-US" sz="900" b="1" dirty="0">
                        <a:latin typeface="+mn-lt"/>
                        <a:cs typeface="Arial" panose="020B0604020202020204" pitchFamily="34" charset="0"/>
                      </a:endParaRPr>
                    </a:p>
                    <a:p>
                      <a:pPr marL="0" indent="0">
                        <a:buFont typeface="Arial" panose="020B0604020202020204" pitchFamily="34" charset="0"/>
                        <a:buNone/>
                      </a:pPr>
                      <a:endParaRPr lang="en-US" sz="900" b="1" dirty="0">
                        <a:latin typeface="+mn-lt"/>
                        <a:cs typeface="Arial" panose="020B0604020202020204" pitchFamily="34" charset="0"/>
                      </a:endParaRPr>
                    </a:p>
                  </a:txBody>
                  <a:tcPr marL="68592" marR="68592" marT="34297" marB="34297">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3593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248" y="1655863"/>
            <a:ext cx="6022597" cy="383600"/>
          </a:xfrm>
          <a:ln>
            <a:solidFill>
              <a:schemeClr val="accent1"/>
            </a:solidFill>
          </a:ln>
        </p:spPr>
        <p:txBody>
          <a:bodyPr>
            <a:noAutofit/>
          </a:bodyPr>
          <a:lstStyle/>
          <a:p>
            <a:pPr algn="ctr" defTabSz="685800" fontAlgn="ctr">
              <a:lnSpc>
                <a:spcPts val="975"/>
              </a:lnSpc>
              <a:spcBef>
                <a:spcPts val="0"/>
              </a:spcBef>
              <a:tabLst>
                <a:tab pos="135255" algn="l"/>
                <a:tab pos="270034" algn="l"/>
                <a:tab pos="405289" algn="l"/>
              </a:tabLst>
            </a:pPr>
            <a:r>
              <a:rPr lang="en-US" sz="1200" dirty="0">
                <a:solidFill>
                  <a:srgbClr val="FFC000"/>
                </a:solidFill>
                <a:ea typeface="MS Mincho"/>
              </a:rPr>
              <a:t>Agriculture and Rural Development</a:t>
            </a:r>
          </a:p>
        </p:txBody>
      </p:sp>
      <p:graphicFrame>
        <p:nvGraphicFramePr>
          <p:cNvPr id="5" name="Content Placeholder 4"/>
          <p:cNvGraphicFramePr>
            <a:graphicFrameLocks noGrp="1"/>
          </p:cNvGraphicFramePr>
          <p:nvPr>
            <p:ph idx="1"/>
          </p:nvPr>
        </p:nvGraphicFramePr>
        <p:xfrm>
          <a:off x="175736" y="2157829"/>
          <a:ext cx="8658224" cy="1851656"/>
        </p:xfrm>
        <a:graphic>
          <a:graphicData uri="http://schemas.openxmlformats.org/drawingml/2006/table">
            <a:tbl>
              <a:tblPr firstRow="1" bandRow="1">
                <a:tableStyleId>{69012ECD-51FC-41F1-AA8D-1B2483CD663E}</a:tableStyleId>
              </a:tblPr>
              <a:tblGrid>
                <a:gridCol w="2462938">
                  <a:extLst>
                    <a:ext uri="{9D8B030D-6E8A-4147-A177-3AD203B41FA5}">
                      <a16:colId xmlns:a16="http://schemas.microsoft.com/office/drawing/2014/main" val="58908047"/>
                    </a:ext>
                  </a:extLst>
                </a:gridCol>
                <a:gridCol w="916907">
                  <a:extLst>
                    <a:ext uri="{9D8B030D-6E8A-4147-A177-3AD203B41FA5}">
                      <a16:colId xmlns:a16="http://schemas.microsoft.com/office/drawing/2014/main" val="3028574587"/>
                    </a:ext>
                  </a:extLst>
                </a:gridCol>
                <a:gridCol w="845839">
                  <a:extLst>
                    <a:ext uri="{9D8B030D-6E8A-4147-A177-3AD203B41FA5}">
                      <a16:colId xmlns:a16="http://schemas.microsoft.com/office/drawing/2014/main" val="485534647"/>
                    </a:ext>
                  </a:extLst>
                </a:gridCol>
                <a:gridCol w="1549042">
                  <a:extLst>
                    <a:ext uri="{9D8B030D-6E8A-4147-A177-3AD203B41FA5}">
                      <a16:colId xmlns:a16="http://schemas.microsoft.com/office/drawing/2014/main" val="2154424724"/>
                    </a:ext>
                  </a:extLst>
                </a:gridCol>
                <a:gridCol w="1474636">
                  <a:extLst>
                    <a:ext uri="{9D8B030D-6E8A-4147-A177-3AD203B41FA5}">
                      <a16:colId xmlns:a16="http://schemas.microsoft.com/office/drawing/2014/main" val="937978371"/>
                    </a:ext>
                  </a:extLst>
                </a:gridCol>
                <a:gridCol w="1408863">
                  <a:extLst>
                    <a:ext uri="{9D8B030D-6E8A-4147-A177-3AD203B41FA5}">
                      <a16:colId xmlns:a16="http://schemas.microsoft.com/office/drawing/2014/main" val="3598997596"/>
                    </a:ext>
                  </a:extLst>
                </a:gridCol>
              </a:tblGrid>
              <a:tr h="330256">
                <a:tc>
                  <a:txBody>
                    <a:bodyPr/>
                    <a:lstStyle/>
                    <a:p>
                      <a:pPr algn="ctr"/>
                      <a:r>
                        <a:rPr lang="en-US" sz="800" b="1" dirty="0">
                          <a:solidFill>
                            <a:schemeClr val="bg1"/>
                          </a:solidFill>
                          <a:latin typeface="+mn-lt"/>
                        </a:rPr>
                        <a:t>Outputs/ key deliverables</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dirty="0">
                          <a:solidFill>
                            <a:schemeClr val="bg1"/>
                          </a:solidFill>
                          <a:latin typeface="+mn-lt"/>
                        </a:rPr>
                        <a:t>Annual Target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cs typeface="Arial" panose="020B0604020202020204" pitchFamily="34" charset="0"/>
                        </a:rPr>
                        <a:t>Quarter 2 Target</a:t>
                      </a:r>
                    </a:p>
                    <a:p>
                      <a:pPr algn="ct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baseline="0" dirty="0">
                          <a:solidFill>
                            <a:schemeClr val="bg1"/>
                          </a:solidFill>
                          <a:latin typeface="+mn-lt"/>
                        </a:rPr>
                        <a:t>Actual Q2 Performance</a:t>
                      </a:r>
                    </a:p>
                  </a:txBody>
                  <a:tcPr marL="68580" marR="68580" marT="34286" marB="34286">
                    <a:solidFill>
                      <a:srgbClr val="0070C0"/>
                    </a:solidFill>
                  </a:tcPr>
                </a:tc>
                <a:tc>
                  <a:txBody>
                    <a:bodyPr/>
                    <a:lstStyle/>
                    <a:p>
                      <a:pPr algn="ctr"/>
                      <a:r>
                        <a:rPr lang="en-US" sz="800" b="1" baseline="0" dirty="0">
                          <a:solidFill>
                            <a:schemeClr val="bg1"/>
                          </a:solidFill>
                          <a:latin typeface="+mn-lt"/>
                          <a:cs typeface="Arial" panose="020B0604020202020204" pitchFamily="34" charset="0"/>
                        </a:rPr>
                        <a:t>Average Variance</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kumimoji="0" lang="en-US" sz="8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Progress to date Against AT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extLst>
                  <a:ext uri="{0D108BD9-81ED-4DB2-BD59-A6C34878D82A}">
                    <a16:rowId xmlns:a16="http://schemas.microsoft.com/office/drawing/2014/main" val="10000"/>
                  </a:ext>
                </a:extLst>
              </a:tr>
              <a:tr h="1440185">
                <a:tc>
                  <a:txBody>
                    <a:bodyPr/>
                    <a:lstStyle/>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r>
                        <a:rPr lang="en-US" sz="800" b="0" i="1" kern="1200" dirty="0">
                          <a:solidFill>
                            <a:schemeClr val="tx1"/>
                          </a:solidFill>
                          <a:effectLst/>
                          <a:latin typeface="+mn-lt"/>
                          <a:ea typeface="MS Mincho"/>
                          <a:cs typeface="Arial" panose="020B0604020202020204" pitchFamily="34" charset="0"/>
                        </a:rPr>
                        <a:t>Hectares of cultivated land under Conservation Agriculture practices</a:t>
                      </a:r>
                    </a:p>
                    <a:p>
                      <a:pPr marL="0" marR="0" indent="0" algn="l" defTabSz="914400" rtl="0" eaLnBrk="1" fontAlgn="ctr" latinLnBrk="0" hangingPunct="1">
                        <a:lnSpc>
                          <a:spcPct val="150000"/>
                        </a:lnSpc>
                        <a:spcBef>
                          <a:spcPts val="0"/>
                        </a:spcBef>
                        <a:spcAft>
                          <a:spcPts val="0"/>
                        </a:spcAft>
                        <a:buFont typeface="Arial" panose="020B0604020202020204" pitchFamily="34" charset="0"/>
                        <a:buNone/>
                        <a:tabLst>
                          <a:tab pos="180340" algn="l"/>
                          <a:tab pos="360045" algn="l"/>
                          <a:tab pos="540385" algn="l"/>
                        </a:tabLst>
                      </a:pPr>
                      <a:endParaRPr lang="en-US" sz="800" b="0" i="1" kern="1200" dirty="0">
                        <a:solidFill>
                          <a:schemeClr val="tx1"/>
                        </a:solidFill>
                        <a:effectLst/>
                        <a:latin typeface="+mn-lt"/>
                        <a:ea typeface="MS Mincho"/>
                        <a:cs typeface="Arial" panose="020B0604020202020204" pitchFamily="34" charset="0"/>
                      </a:endParaRPr>
                    </a:p>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r>
                        <a:rPr lang="en-US" sz="800" b="0" i="1" kern="1200" dirty="0">
                          <a:solidFill>
                            <a:schemeClr val="tx1"/>
                          </a:solidFill>
                          <a:effectLst/>
                          <a:latin typeface="+mn-lt"/>
                          <a:ea typeface="MS Mincho"/>
                          <a:cs typeface="Arial" panose="020B0604020202020204" pitchFamily="34" charset="0"/>
                        </a:rPr>
                        <a:t>Green jobs created</a:t>
                      </a:r>
                    </a:p>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endParaRPr lang="en-US" sz="800" b="0" i="1" kern="1200" dirty="0">
                        <a:solidFill>
                          <a:schemeClr val="tx1"/>
                        </a:solidFill>
                        <a:effectLst/>
                        <a:latin typeface="+mn-lt"/>
                        <a:ea typeface="MS Mincho"/>
                        <a:cs typeface="Arial" panose="020B0604020202020204" pitchFamily="34" charset="0"/>
                      </a:endParaRPr>
                    </a:p>
                    <a:p>
                      <a:pPr marL="171450" marR="0" lvl="0" indent="-171450" algn="l" defTabSz="914400" rtl="0" eaLnBrk="1" fontAlgn="ctr" latinLnBrk="0" hangingPunct="1">
                        <a:lnSpc>
                          <a:spcPct val="150000"/>
                        </a:lnSpc>
                        <a:spcBef>
                          <a:spcPts val="0"/>
                        </a:spcBef>
                        <a:spcAft>
                          <a:spcPts val="0"/>
                        </a:spcAft>
                        <a:buClrTx/>
                        <a:buSzTx/>
                        <a:buFont typeface="Arial" panose="020B0604020202020204" pitchFamily="34" charset="0"/>
                        <a:buChar char="•"/>
                        <a:tabLst>
                          <a:tab pos="180340" algn="l"/>
                          <a:tab pos="360045" algn="l"/>
                          <a:tab pos="540385" algn="l"/>
                        </a:tabLst>
                        <a:defRPr/>
                      </a:pPr>
                      <a:r>
                        <a:rPr kumimoji="0" lang="en-US" sz="800" b="0" i="1" u="none" strike="noStrike" kern="1200" cap="none" spc="0" normalizeH="0" baseline="0" noProof="0" dirty="0">
                          <a:ln>
                            <a:noFill/>
                          </a:ln>
                          <a:solidFill>
                            <a:prstClr val="black"/>
                          </a:solidFill>
                          <a:effectLst/>
                          <a:uLnTx/>
                          <a:uFillTx/>
                          <a:latin typeface="+mn-lt"/>
                          <a:ea typeface="MS Mincho"/>
                          <a:cs typeface="Arial" panose="020B0604020202020204" pitchFamily="34" charset="0"/>
                        </a:rPr>
                        <a:t>Hectares of agricultural land rehabilitated</a:t>
                      </a:r>
                    </a:p>
                  </a:txBody>
                  <a:tcPr marL="51437" marR="51437" marT="0" marB="0"/>
                </a:tc>
                <a:tc>
                  <a:txBody>
                    <a:bodyPr/>
                    <a:lstStyle/>
                    <a:p>
                      <a:pPr algn="ctr">
                        <a:lnSpc>
                          <a:spcPct val="150000"/>
                        </a:lnSpc>
                      </a:pPr>
                      <a:r>
                        <a:rPr lang="en-US" sz="800" b="0" kern="1200" dirty="0">
                          <a:solidFill>
                            <a:schemeClr val="tx1"/>
                          </a:solidFill>
                          <a:effectLst/>
                          <a:latin typeface="+mn-lt"/>
                          <a:ea typeface="MS Mincho"/>
                          <a:cs typeface="Arial" panose="020B0604020202020204" pitchFamily="34" charset="0"/>
                        </a:rPr>
                        <a:t>80</a:t>
                      </a: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r>
                        <a:rPr lang="en-US" sz="800" b="0" kern="1200" dirty="0">
                          <a:solidFill>
                            <a:schemeClr val="tx1"/>
                          </a:solidFill>
                          <a:effectLst/>
                          <a:latin typeface="+mn-lt"/>
                          <a:ea typeface="MS Mincho"/>
                          <a:cs typeface="Arial" panose="020B0604020202020204" pitchFamily="34" charset="0"/>
                        </a:rPr>
                        <a:t>650</a:t>
                      </a: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r>
                        <a:rPr lang="en-US" sz="800" b="0" kern="1200" dirty="0">
                          <a:solidFill>
                            <a:schemeClr val="tx1"/>
                          </a:solidFill>
                          <a:effectLst/>
                          <a:latin typeface="+mn-lt"/>
                          <a:ea typeface="MS Mincho"/>
                          <a:cs typeface="Arial" panose="020B0604020202020204" pitchFamily="34" charset="0"/>
                        </a:rPr>
                        <a:t>1 450</a:t>
                      </a: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20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100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350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-20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-100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-350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0</a:t>
                      </a:r>
                    </a:p>
                  </a:txBody>
                  <a:tcPr marL="68580" marR="68580" marT="34290" marB="34290">
                    <a:solidFill>
                      <a:schemeClr val="bg1"/>
                    </a:solidFill>
                  </a:tcPr>
                </a:tc>
                <a:extLst>
                  <a:ext uri="{0D108BD9-81ED-4DB2-BD59-A6C34878D82A}">
                    <a16:rowId xmlns:a16="http://schemas.microsoft.com/office/drawing/2014/main" val="2653782713"/>
                  </a:ext>
                </a:extLst>
              </a:tr>
            </a:tbl>
          </a:graphicData>
        </a:graphic>
      </p:graphicFrame>
      <p:graphicFrame>
        <p:nvGraphicFramePr>
          <p:cNvPr id="3" name="Table 2">
            <a:extLst>
              <a:ext uri="{FF2B5EF4-FFF2-40B4-BE49-F238E27FC236}">
                <a16:creationId xmlns:a16="http://schemas.microsoft.com/office/drawing/2014/main" id="{CAF1BDED-16C0-F040-8C48-6375D5CE4373}"/>
              </a:ext>
            </a:extLst>
          </p:cNvPr>
          <p:cNvGraphicFramePr>
            <a:graphicFrameLocks noGrp="1"/>
          </p:cNvGraphicFramePr>
          <p:nvPr/>
        </p:nvGraphicFramePr>
        <p:xfrm>
          <a:off x="175735" y="4011853"/>
          <a:ext cx="8838248" cy="1753027"/>
        </p:xfrm>
        <a:graphic>
          <a:graphicData uri="http://schemas.openxmlformats.org/drawingml/2006/table">
            <a:tbl>
              <a:tblPr firstRow="1" bandRow="1">
                <a:tableStyleId>{5C22544A-7EE6-4342-B048-85BDC9FD1C3A}</a:tableStyleId>
              </a:tblPr>
              <a:tblGrid>
                <a:gridCol w="4196444">
                  <a:extLst>
                    <a:ext uri="{9D8B030D-6E8A-4147-A177-3AD203B41FA5}">
                      <a16:colId xmlns:a16="http://schemas.microsoft.com/office/drawing/2014/main" val="1707054436"/>
                    </a:ext>
                  </a:extLst>
                </a:gridCol>
                <a:gridCol w="4641803">
                  <a:extLst>
                    <a:ext uri="{9D8B030D-6E8A-4147-A177-3AD203B41FA5}">
                      <a16:colId xmlns:a16="http://schemas.microsoft.com/office/drawing/2014/main" val="3103485341"/>
                    </a:ext>
                  </a:extLst>
                </a:gridCol>
              </a:tblGrid>
              <a:tr h="228659">
                <a:tc>
                  <a:txBody>
                    <a:bodyPr/>
                    <a:lstStyle/>
                    <a:p>
                      <a:pPr algn="ctr"/>
                      <a:r>
                        <a:rPr lang="en-US" sz="1100" b="1" dirty="0">
                          <a:solidFill>
                            <a:schemeClr val="tx1"/>
                          </a:solidFill>
                          <a:latin typeface="+mn-lt"/>
                          <a:cs typeface="Arial" panose="020B0604020202020204" pitchFamily="34" charset="0"/>
                        </a:rPr>
                        <a:t>Reason</a:t>
                      </a:r>
                      <a:r>
                        <a:rPr lang="en-US" sz="1100" b="1" baseline="0" dirty="0">
                          <a:solidFill>
                            <a:schemeClr val="tx1"/>
                          </a:solidFill>
                          <a:latin typeface="+mn-lt"/>
                          <a:cs typeface="Arial" panose="020B0604020202020204" pitchFamily="34" charset="0"/>
                        </a:rPr>
                        <a:t> for deviation</a:t>
                      </a:r>
                      <a:endParaRPr lang="en-US" sz="1100" b="1" dirty="0">
                        <a:solidFill>
                          <a:schemeClr val="tx1"/>
                        </a:solidFill>
                        <a:latin typeface="+mn-lt"/>
                        <a:cs typeface="Arial" panose="020B0604020202020204" pitchFamily="34" charset="0"/>
                      </a:endParaRPr>
                    </a:p>
                  </a:txBody>
                  <a:tcPr marL="68580" marR="68580" marT="34286" marB="34286">
                    <a:solidFill>
                      <a:srgbClr val="C00000"/>
                    </a:solidFill>
                  </a:tcPr>
                </a:tc>
                <a:tc>
                  <a:txBody>
                    <a:bodyPr/>
                    <a:lstStyle/>
                    <a:p>
                      <a:pPr algn="ctr"/>
                      <a:r>
                        <a:rPr lang="en-GB" sz="1100" b="1" kern="1200" dirty="0">
                          <a:solidFill>
                            <a:schemeClr val="tx1"/>
                          </a:solidFill>
                          <a:latin typeface="+mn-lt"/>
                          <a:ea typeface="+mn-ea"/>
                          <a:cs typeface="Arial" panose="020B0604020202020204" pitchFamily="34" charset="0"/>
                        </a:rPr>
                        <a:t>Corrective</a:t>
                      </a:r>
                      <a:r>
                        <a:rPr lang="en-GB" sz="1100" b="1" kern="1200" baseline="0" dirty="0">
                          <a:solidFill>
                            <a:schemeClr val="tx1"/>
                          </a:solidFill>
                          <a:latin typeface="+mn-lt"/>
                          <a:ea typeface="+mn-ea"/>
                          <a:cs typeface="Arial" panose="020B0604020202020204" pitchFamily="34" charset="0"/>
                        </a:rPr>
                        <a:t> Measures</a:t>
                      </a:r>
                      <a:endParaRPr lang="en-ZA" sz="1100" b="1" dirty="0">
                        <a:solidFill>
                          <a:schemeClr val="tx1"/>
                        </a:solidFill>
                        <a:latin typeface="+mn-lt"/>
                        <a:cs typeface="Arial" panose="020B0604020202020204" pitchFamily="34" charset="0"/>
                      </a:endParaRPr>
                    </a:p>
                  </a:txBody>
                  <a:tcPr marL="68567" marR="68567" marT="34319" marB="34319">
                    <a:solidFill>
                      <a:schemeClr val="accent3"/>
                    </a:solidFill>
                  </a:tcPr>
                </a:tc>
                <a:extLst>
                  <a:ext uri="{0D108BD9-81ED-4DB2-BD59-A6C34878D82A}">
                    <a16:rowId xmlns:a16="http://schemas.microsoft.com/office/drawing/2014/main" val="88253216"/>
                  </a:ext>
                </a:extLst>
              </a:tr>
              <a:tr h="1524368">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US" sz="1100" b="1" kern="1200" dirty="0">
                          <a:solidFill>
                            <a:schemeClr val="tx1"/>
                          </a:solidFill>
                          <a:effectLst/>
                          <a:latin typeface="+mn-lt"/>
                          <a:ea typeface="MS Mincho"/>
                          <a:cs typeface="Arial" panose="020B0604020202020204" pitchFamily="34" charset="0"/>
                        </a:rPr>
                        <a:t>Landcare had no adequate funds to execute conservation agriculture projects. National Grant Funds were transferred in the last month of Quarter 2 (September 2024) </a:t>
                      </a:r>
                    </a:p>
                  </a:txBody>
                  <a:tcPr marL="68580" marR="68580" marT="34290" marB="34290">
                    <a:noFill/>
                  </a:tcPr>
                </a:tc>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US" sz="1100" b="1" kern="1200" dirty="0">
                          <a:solidFill>
                            <a:schemeClr val="tx1"/>
                          </a:solidFill>
                          <a:effectLst/>
                          <a:latin typeface="+mn-lt"/>
                          <a:ea typeface="MS Mincho"/>
                          <a:cs typeface="Arial" panose="020B0604020202020204" pitchFamily="34" charset="0"/>
                        </a:rPr>
                        <a:t>Accelerated procurement plan is in place and procurement for land care has been  prioritized by SCM</a:t>
                      </a:r>
                    </a:p>
                  </a:txBody>
                  <a:tcPr marL="68580" marR="68580" marT="34290" marB="34290">
                    <a:noFill/>
                  </a:tcPr>
                </a:tc>
                <a:extLst>
                  <a:ext uri="{0D108BD9-81ED-4DB2-BD59-A6C34878D82A}">
                    <a16:rowId xmlns:a16="http://schemas.microsoft.com/office/drawing/2014/main" val="3077408983"/>
                  </a:ext>
                </a:extLst>
              </a:tr>
            </a:tbl>
          </a:graphicData>
        </a:graphic>
      </p:graphicFrame>
      <p:sp>
        <p:nvSpPr>
          <p:cNvPr id="4" name="Slide Number Placeholder 3">
            <a:extLst>
              <a:ext uri="{FF2B5EF4-FFF2-40B4-BE49-F238E27FC236}">
                <a16:creationId xmlns:a16="http://schemas.microsoft.com/office/drawing/2014/main" id="{29B482B2-7084-7348-BCD3-4D556E798823}"/>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14</a:t>
            </a:fld>
            <a:endParaRPr lang="en-US" dirty="0"/>
          </a:p>
        </p:txBody>
      </p:sp>
    </p:spTree>
    <p:extLst>
      <p:ext uri="{BB962C8B-B14F-4D97-AF65-F5344CB8AC3E}">
        <p14:creationId xmlns:p14="http://schemas.microsoft.com/office/powerpoint/2010/main" val="71858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517917E-AEA9-6718-CF90-A2EADEBE0D57}"/>
              </a:ext>
            </a:extLst>
          </p:cNvPr>
          <p:cNvSpPr>
            <a:spLocks noGrp="1" noChangeArrowheads="1"/>
          </p:cNvSpPr>
          <p:nvPr>
            <p:ph type="title"/>
          </p:nvPr>
        </p:nvSpPr>
        <p:spPr>
          <a:xfrm>
            <a:off x="2017871" y="1685771"/>
            <a:ext cx="6010275" cy="244078"/>
          </a:xfrm>
        </p:spPr>
        <p:txBody>
          <a:bodyPr/>
          <a:lstStyle/>
          <a:p>
            <a:pPr eaLnBrk="1" hangingPunct="1"/>
            <a:r>
              <a:rPr lang="en-US" altLang="en-US" dirty="0">
                <a:solidFill>
                  <a:srgbClr val="FFFF00"/>
                </a:solidFill>
              </a:rPr>
              <a:t>Agriculture</a:t>
            </a:r>
          </a:p>
        </p:txBody>
      </p:sp>
      <p:graphicFrame>
        <p:nvGraphicFramePr>
          <p:cNvPr id="5" name="Table 5">
            <a:extLst>
              <a:ext uri="{FF2B5EF4-FFF2-40B4-BE49-F238E27FC236}">
                <a16:creationId xmlns:a16="http://schemas.microsoft.com/office/drawing/2014/main" id="{8FF41653-3939-D935-D634-5DDEB2B2CA72}"/>
              </a:ext>
            </a:extLst>
          </p:cNvPr>
          <p:cNvGraphicFramePr>
            <a:graphicFrameLocks noGrp="1"/>
          </p:cNvGraphicFramePr>
          <p:nvPr>
            <p:ph idx="1"/>
          </p:nvPr>
        </p:nvGraphicFramePr>
        <p:xfrm>
          <a:off x="165735" y="2062868"/>
          <a:ext cx="8801100" cy="1655550"/>
        </p:xfrm>
        <a:graphic>
          <a:graphicData uri="http://schemas.openxmlformats.org/drawingml/2006/table">
            <a:tbl>
              <a:tblPr firstRow="1" bandRow="1">
                <a:tableStyleId>{5C22544A-7EE6-4342-B048-85BDC9FD1C3A}</a:tableStyleId>
              </a:tblPr>
              <a:tblGrid>
                <a:gridCol w="146685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gridCol w="1466850">
                  <a:extLst>
                    <a:ext uri="{9D8B030D-6E8A-4147-A177-3AD203B41FA5}">
                      <a16:colId xmlns:a16="http://schemas.microsoft.com/office/drawing/2014/main" val="20005"/>
                    </a:ext>
                  </a:extLst>
                </a:gridCol>
              </a:tblGrid>
              <a:tr h="334436">
                <a:tc>
                  <a:txBody>
                    <a:bodyPr/>
                    <a:lstStyle/>
                    <a:p>
                      <a:pPr algn="ctr"/>
                      <a:r>
                        <a:rPr lang="en-US" sz="800" b="1" dirty="0">
                          <a:solidFill>
                            <a:srgbClr val="000000"/>
                          </a:solidFill>
                          <a:latin typeface="+mn-lt"/>
                        </a:rPr>
                        <a:t>Outputs/ key deliverables</a:t>
                      </a:r>
                      <a:endParaRPr lang="en-US" sz="800" b="1" dirty="0">
                        <a:solidFill>
                          <a:srgbClr val="000000"/>
                        </a:solidFill>
                        <a:latin typeface="+mn-lt"/>
                        <a:cs typeface="Arial" panose="020B0604020202020204" pitchFamily="34" charset="0"/>
                      </a:endParaRPr>
                    </a:p>
                  </a:txBody>
                  <a:tcPr marL="68573" marR="68573" marT="34298" marB="34298">
                    <a:solidFill>
                      <a:srgbClr val="FFC000"/>
                    </a:solidFill>
                  </a:tcPr>
                </a:tc>
                <a:tc>
                  <a:txBody>
                    <a:bodyPr/>
                    <a:lstStyle/>
                    <a:p>
                      <a:pPr algn="ctr"/>
                      <a:r>
                        <a:rPr lang="en-US" sz="800" b="1" dirty="0">
                          <a:solidFill>
                            <a:srgbClr val="000000"/>
                          </a:solidFill>
                          <a:latin typeface="+mn-lt"/>
                        </a:rPr>
                        <a:t>Annual Target</a:t>
                      </a:r>
                      <a:endParaRPr lang="en-US" sz="800" b="1" dirty="0">
                        <a:solidFill>
                          <a:srgbClr val="000000"/>
                        </a:solidFill>
                        <a:latin typeface="+mn-lt"/>
                        <a:cs typeface="Arial" panose="020B0604020202020204" pitchFamily="34" charset="0"/>
                      </a:endParaRPr>
                    </a:p>
                  </a:txBody>
                  <a:tcPr marL="68573" marR="68573" marT="34298" marB="34298">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mn-lt"/>
                          <a:cs typeface="Arial" panose="020B0604020202020204" pitchFamily="34" charset="0"/>
                        </a:rPr>
                        <a:t>Quarter 2 Target</a:t>
                      </a:r>
                    </a:p>
                  </a:txBody>
                  <a:tcPr marL="68573" marR="68573" marT="34298" marB="34298">
                    <a:solidFill>
                      <a:srgbClr val="FFC000"/>
                    </a:solidFill>
                  </a:tcPr>
                </a:tc>
                <a:tc>
                  <a:txBody>
                    <a:bodyPr/>
                    <a:lstStyle/>
                    <a:p>
                      <a:pPr algn="ctr"/>
                      <a:r>
                        <a:rPr lang="en-US" sz="800" b="1" baseline="0" dirty="0">
                          <a:solidFill>
                            <a:srgbClr val="000000"/>
                          </a:solidFill>
                          <a:latin typeface="+mn-lt"/>
                        </a:rPr>
                        <a:t>Actual Q2 Performance</a:t>
                      </a:r>
                    </a:p>
                  </a:txBody>
                  <a:tcPr marL="68573" marR="68573" marT="34298" marB="34298">
                    <a:solidFill>
                      <a:srgbClr val="FFC000"/>
                    </a:solidFill>
                  </a:tcPr>
                </a:tc>
                <a:tc>
                  <a:txBody>
                    <a:bodyPr/>
                    <a:lstStyle/>
                    <a:p>
                      <a:pPr algn="ctr"/>
                      <a:r>
                        <a:rPr lang="en-US" sz="800" b="1" baseline="0" dirty="0">
                          <a:solidFill>
                            <a:srgbClr val="000000"/>
                          </a:solidFill>
                          <a:latin typeface="+mn-lt"/>
                          <a:cs typeface="Arial" panose="020B0604020202020204" pitchFamily="34" charset="0"/>
                        </a:rPr>
                        <a:t>Average Variance</a:t>
                      </a:r>
                      <a:endParaRPr lang="en-US" sz="800" b="1" dirty="0">
                        <a:solidFill>
                          <a:srgbClr val="000000"/>
                        </a:solidFill>
                        <a:latin typeface="+mn-lt"/>
                        <a:cs typeface="Arial" panose="020B0604020202020204" pitchFamily="34" charset="0"/>
                      </a:endParaRPr>
                    </a:p>
                  </a:txBody>
                  <a:tcPr marL="68573" marR="68573" marT="34298" marB="34298">
                    <a:solidFill>
                      <a:srgbClr val="FFC000"/>
                    </a:solidFill>
                  </a:tcPr>
                </a:tc>
                <a:tc>
                  <a:txBody>
                    <a:bodyPr/>
                    <a:lstStyle/>
                    <a:p>
                      <a:pPr algn="ctr"/>
                      <a:r>
                        <a:rPr kumimoji="0" lang="en-US" sz="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800" b="1" dirty="0">
                        <a:solidFill>
                          <a:srgbClr val="000000"/>
                        </a:solidFill>
                        <a:latin typeface="+mn-lt"/>
                        <a:cs typeface="Arial" panose="020B0604020202020204" pitchFamily="34" charset="0"/>
                      </a:endParaRPr>
                    </a:p>
                  </a:txBody>
                  <a:tcPr marL="68573" marR="68573" marT="34298" marB="34298">
                    <a:solidFill>
                      <a:srgbClr val="FFC000"/>
                    </a:solidFill>
                  </a:tcPr>
                </a:tc>
                <a:extLst>
                  <a:ext uri="{0D108BD9-81ED-4DB2-BD59-A6C34878D82A}">
                    <a16:rowId xmlns:a16="http://schemas.microsoft.com/office/drawing/2014/main" val="10000"/>
                  </a:ext>
                </a:extLst>
              </a:tr>
              <a:tr h="540860">
                <a:tc>
                  <a:txBody>
                    <a:bodyPr/>
                    <a:lstStyle/>
                    <a:p>
                      <a:r>
                        <a:rPr lang="en-US" sz="900" dirty="0">
                          <a:latin typeface="Arial Narrow" panose="020B0606020202030204" pitchFamily="34" charset="0"/>
                        </a:rPr>
                        <a:t>Producers supported in the Red Meat Commodity</a:t>
                      </a:r>
                    </a:p>
                  </a:txBody>
                  <a:tcPr marL="68580" marR="68580" marT="34301" marB="34301"/>
                </a:tc>
                <a:tc>
                  <a:txBody>
                    <a:bodyPr/>
                    <a:lstStyle/>
                    <a:p>
                      <a:pPr algn="ctr"/>
                      <a:r>
                        <a:rPr lang="en-US" sz="900" dirty="0">
                          <a:latin typeface="Arial Narrow" panose="020B0606020202030204" pitchFamily="34" charset="0"/>
                        </a:rPr>
                        <a:t>20</a:t>
                      </a:r>
                    </a:p>
                  </a:txBody>
                  <a:tcPr marL="68580" marR="68580" marT="34301" marB="34301"/>
                </a:tc>
                <a:tc>
                  <a:txBody>
                    <a:bodyPr/>
                    <a:lstStyle/>
                    <a:p>
                      <a:pPr algn="ctr"/>
                      <a:r>
                        <a:rPr lang="en-US" sz="900" dirty="0">
                          <a:latin typeface="Arial Narrow" panose="020B0606020202030204" pitchFamily="34" charset="0"/>
                        </a:rPr>
                        <a:t>5</a:t>
                      </a:r>
                    </a:p>
                  </a:txBody>
                  <a:tcPr marL="68580" marR="68580" marT="34301" marB="34301"/>
                </a:tc>
                <a:tc>
                  <a:txBody>
                    <a:bodyPr/>
                    <a:lstStyle/>
                    <a:p>
                      <a:pPr algn="ctr"/>
                      <a:r>
                        <a:rPr lang="en-US" sz="900" b="1" dirty="0">
                          <a:latin typeface="Arial Narrow" panose="020B0606020202030204" pitchFamily="34" charset="0"/>
                        </a:rPr>
                        <a:t>0</a:t>
                      </a:r>
                    </a:p>
                  </a:txBody>
                  <a:tcPr marL="68580" marR="68580" marT="34301" marB="34301"/>
                </a:tc>
                <a:tc>
                  <a:txBody>
                    <a:bodyPr/>
                    <a:lstStyle/>
                    <a:p>
                      <a:pPr algn="ctr"/>
                      <a:r>
                        <a:rPr lang="en-US" sz="900" dirty="0">
                          <a:latin typeface="Arial Narrow" panose="020B0606020202030204" pitchFamily="34" charset="0"/>
                        </a:rPr>
                        <a:t>-5</a:t>
                      </a:r>
                    </a:p>
                  </a:txBody>
                  <a:tcPr marL="68580" marR="68580" marT="34301" marB="34301"/>
                </a:tc>
                <a:tc>
                  <a:txBody>
                    <a:bodyPr/>
                    <a:lstStyle/>
                    <a:p>
                      <a:pPr algn="ctr"/>
                      <a:r>
                        <a:rPr lang="en-US" sz="900" dirty="0">
                          <a:latin typeface="Arial Narrow" panose="020B0606020202030204" pitchFamily="34" charset="0"/>
                        </a:rPr>
                        <a:t>0%</a:t>
                      </a:r>
                    </a:p>
                  </a:txBody>
                  <a:tcPr marL="68580" marR="68580" marT="34301" marB="34301"/>
                </a:tc>
                <a:extLst>
                  <a:ext uri="{0D108BD9-81ED-4DB2-BD59-A6C34878D82A}">
                    <a16:rowId xmlns:a16="http://schemas.microsoft.com/office/drawing/2014/main" val="10001"/>
                  </a:ext>
                </a:extLst>
              </a:tr>
              <a:tr h="358291">
                <a:tc>
                  <a:txBody>
                    <a:bodyPr/>
                    <a:lstStyle/>
                    <a:p>
                      <a:r>
                        <a:rPr lang="en-US" sz="900" dirty="0">
                          <a:latin typeface="Arial Narrow" panose="020B0606020202030204" pitchFamily="34" charset="0"/>
                        </a:rPr>
                        <a:t>Subsistence women producers supported</a:t>
                      </a:r>
                    </a:p>
                  </a:txBody>
                  <a:tcPr marL="68580" marR="68580" marT="34301" marB="34301"/>
                </a:tc>
                <a:tc>
                  <a:txBody>
                    <a:bodyPr/>
                    <a:lstStyle/>
                    <a:p>
                      <a:pPr algn="ctr"/>
                      <a:r>
                        <a:rPr lang="en-US" sz="900" dirty="0">
                          <a:latin typeface="Arial Narrow" panose="020B0606020202030204" pitchFamily="34" charset="0"/>
                        </a:rPr>
                        <a:t>5 000</a:t>
                      </a:r>
                    </a:p>
                  </a:txBody>
                  <a:tcPr marL="68580" marR="68580" marT="34301" marB="34301"/>
                </a:tc>
                <a:tc>
                  <a:txBody>
                    <a:bodyPr/>
                    <a:lstStyle/>
                    <a:p>
                      <a:pPr algn="ctr"/>
                      <a:r>
                        <a:rPr lang="en-US" sz="900" dirty="0">
                          <a:latin typeface="Arial Narrow" panose="020B0606020202030204" pitchFamily="34" charset="0"/>
                        </a:rPr>
                        <a:t>1 500</a:t>
                      </a:r>
                    </a:p>
                  </a:txBody>
                  <a:tcPr marL="68580" marR="68580" marT="34301" marB="34301"/>
                </a:tc>
                <a:tc>
                  <a:txBody>
                    <a:bodyPr/>
                    <a:lstStyle/>
                    <a:p>
                      <a:pPr algn="ctr"/>
                      <a:r>
                        <a:rPr lang="en-US" sz="900" b="1" dirty="0">
                          <a:latin typeface="Arial Narrow" panose="020B0606020202030204" pitchFamily="34" charset="0"/>
                        </a:rPr>
                        <a:t>348</a:t>
                      </a:r>
                    </a:p>
                  </a:txBody>
                  <a:tcPr marL="68580" marR="68580" marT="34301" marB="34301"/>
                </a:tc>
                <a:tc>
                  <a:txBody>
                    <a:bodyPr/>
                    <a:lstStyle/>
                    <a:p>
                      <a:pPr algn="ctr"/>
                      <a:r>
                        <a:rPr lang="en-US" sz="900" dirty="0">
                          <a:latin typeface="Arial Narrow" panose="020B0606020202030204" pitchFamily="34" charset="0"/>
                        </a:rPr>
                        <a:t>- 1 152</a:t>
                      </a:r>
                    </a:p>
                  </a:txBody>
                  <a:tcPr marL="68580" marR="68580" marT="34301" marB="34301"/>
                </a:tc>
                <a:tc>
                  <a:txBody>
                    <a:bodyPr/>
                    <a:lstStyle/>
                    <a:p>
                      <a:pPr algn="ctr"/>
                      <a:r>
                        <a:rPr lang="en-US" sz="900" dirty="0">
                          <a:latin typeface="Arial Narrow" panose="020B0606020202030204" pitchFamily="34" charset="0"/>
                        </a:rPr>
                        <a:t>7%</a:t>
                      </a:r>
                    </a:p>
                  </a:txBody>
                  <a:tcPr marL="68580" marR="68580" marT="34301" marB="34301"/>
                </a:tc>
                <a:extLst>
                  <a:ext uri="{0D108BD9-81ED-4DB2-BD59-A6C34878D82A}">
                    <a16:rowId xmlns:a16="http://schemas.microsoft.com/office/drawing/2014/main" val="10002"/>
                  </a:ext>
                </a:extLst>
              </a:tr>
              <a:tr h="421963">
                <a:tc>
                  <a:txBody>
                    <a:bodyPr/>
                    <a:lstStyle/>
                    <a:p>
                      <a:r>
                        <a:rPr lang="en-US" sz="900" dirty="0">
                          <a:latin typeface="Arial Narrow" panose="020B0606020202030204" pitchFamily="34" charset="0"/>
                        </a:rPr>
                        <a:t>Subsistence producers supported</a:t>
                      </a:r>
                    </a:p>
                  </a:txBody>
                  <a:tcPr marL="68580" marR="68580" marT="34301" marB="34301"/>
                </a:tc>
                <a:tc>
                  <a:txBody>
                    <a:bodyPr/>
                    <a:lstStyle/>
                    <a:p>
                      <a:pPr algn="ctr"/>
                      <a:r>
                        <a:rPr lang="en-US" sz="900" dirty="0">
                          <a:latin typeface="Arial Narrow" panose="020B0606020202030204" pitchFamily="34" charset="0"/>
                        </a:rPr>
                        <a:t>12 000</a:t>
                      </a:r>
                    </a:p>
                  </a:txBody>
                  <a:tcPr marL="68580" marR="68580" marT="34301" marB="34301"/>
                </a:tc>
                <a:tc>
                  <a:txBody>
                    <a:bodyPr/>
                    <a:lstStyle/>
                    <a:p>
                      <a:pPr algn="ctr"/>
                      <a:r>
                        <a:rPr lang="en-US" sz="900" dirty="0">
                          <a:latin typeface="Arial Narrow" panose="020B0606020202030204" pitchFamily="34" charset="0"/>
                        </a:rPr>
                        <a:t>4 000</a:t>
                      </a:r>
                    </a:p>
                  </a:txBody>
                  <a:tcPr marL="68580" marR="68580" marT="34301" marB="34301"/>
                </a:tc>
                <a:tc>
                  <a:txBody>
                    <a:bodyPr/>
                    <a:lstStyle/>
                    <a:p>
                      <a:pPr algn="ctr"/>
                      <a:r>
                        <a:rPr lang="en-US" sz="900" b="1" dirty="0">
                          <a:latin typeface="Arial Narrow" panose="020B0606020202030204" pitchFamily="34" charset="0"/>
                        </a:rPr>
                        <a:t>505</a:t>
                      </a:r>
                    </a:p>
                  </a:txBody>
                  <a:tcPr marL="68580" marR="68580" marT="34301" marB="34301"/>
                </a:tc>
                <a:tc>
                  <a:txBody>
                    <a:bodyPr/>
                    <a:lstStyle/>
                    <a:p>
                      <a:pPr algn="ctr"/>
                      <a:r>
                        <a:rPr lang="en-US" sz="900" dirty="0">
                          <a:latin typeface="Arial Narrow" panose="020B0606020202030204" pitchFamily="34" charset="0"/>
                        </a:rPr>
                        <a:t>- 3 495</a:t>
                      </a:r>
                    </a:p>
                  </a:txBody>
                  <a:tcPr marL="68580" marR="68580" marT="34301" marB="34301"/>
                </a:tc>
                <a:tc>
                  <a:txBody>
                    <a:bodyPr/>
                    <a:lstStyle/>
                    <a:p>
                      <a:pPr algn="ctr"/>
                      <a:r>
                        <a:rPr lang="en-US" sz="900" dirty="0">
                          <a:latin typeface="Arial Narrow" panose="020B0606020202030204" pitchFamily="34" charset="0"/>
                        </a:rPr>
                        <a:t>4%</a:t>
                      </a:r>
                    </a:p>
                  </a:txBody>
                  <a:tcPr marL="68580" marR="68580" marT="34301" marB="34301"/>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EB47CBE4-7FE3-7729-6DE7-349CD145CDEF}"/>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fld id="{093862CD-2CE4-D846-9F15-15300DCE1BBC}" type="slidenum">
              <a:rPr lang="en-US" smtClean="0"/>
              <a:pPr>
                <a:defRPr/>
              </a:pPr>
              <a:t>15</a:t>
            </a:fld>
            <a:endParaRPr lang="en-US" dirty="0"/>
          </a:p>
        </p:txBody>
      </p:sp>
      <p:graphicFrame>
        <p:nvGraphicFramePr>
          <p:cNvPr id="8" name="Table 7">
            <a:extLst>
              <a:ext uri="{FF2B5EF4-FFF2-40B4-BE49-F238E27FC236}">
                <a16:creationId xmlns:a16="http://schemas.microsoft.com/office/drawing/2014/main" id="{E3DC6BDD-B9BD-3B73-6FD1-CF0EC594D4A1}"/>
              </a:ext>
            </a:extLst>
          </p:cNvPr>
          <p:cNvGraphicFramePr>
            <a:graphicFrameLocks noGrp="1"/>
          </p:cNvGraphicFramePr>
          <p:nvPr/>
        </p:nvGraphicFramePr>
        <p:xfrm>
          <a:off x="165736" y="3851437"/>
          <a:ext cx="8898254" cy="2120239"/>
        </p:xfrm>
        <a:graphic>
          <a:graphicData uri="http://schemas.openxmlformats.org/drawingml/2006/table">
            <a:tbl>
              <a:tblPr/>
              <a:tblGrid>
                <a:gridCol w="3767306">
                  <a:extLst>
                    <a:ext uri="{9D8B030D-6E8A-4147-A177-3AD203B41FA5}">
                      <a16:colId xmlns:a16="http://schemas.microsoft.com/office/drawing/2014/main" val="20000"/>
                    </a:ext>
                  </a:extLst>
                </a:gridCol>
                <a:gridCol w="5130949">
                  <a:extLst>
                    <a:ext uri="{9D8B030D-6E8A-4147-A177-3AD203B41FA5}">
                      <a16:colId xmlns:a16="http://schemas.microsoft.com/office/drawing/2014/main" val="20001"/>
                    </a:ext>
                  </a:extLst>
                </a:gridCol>
              </a:tblGrid>
              <a:tr h="291445">
                <a:tc>
                  <a:txBody>
                    <a:bodyPr/>
                    <a:lstStyle/>
                    <a:p>
                      <a:r>
                        <a:rPr lang="en-US" sz="1400" b="1" dirty="0"/>
                        <a:t>Reason for Deviation</a:t>
                      </a:r>
                    </a:p>
                  </a:txBody>
                  <a:tcPr marL="68579" marR="68579" marT="34287" marB="3428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0000"/>
                    </a:solidFill>
                  </a:tcPr>
                </a:tc>
                <a:tc>
                  <a:txBody>
                    <a:bodyPr/>
                    <a:lstStyle/>
                    <a:p>
                      <a:r>
                        <a:rPr lang="en-US" sz="1400" b="1" dirty="0"/>
                        <a:t>Corrective Measures</a:t>
                      </a:r>
                    </a:p>
                  </a:txBody>
                  <a:tcPr marL="68579" marR="68579" marT="34287" marB="34287">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828794">
                <a:tc>
                  <a:txBody>
                    <a:bodyPr/>
                    <a:lstStyle/>
                    <a:p>
                      <a:pPr marL="285750" indent="-285750" algn="jus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Delays with the approval for constructing cattle handling facilities for red meat producers by DALRRD.</a:t>
                      </a:r>
                    </a:p>
                    <a:p>
                      <a:pPr marL="0" indent="0" algn="just">
                        <a:buFont typeface="Arial" panose="020B0604020202020204" pitchFamily="34" charset="0"/>
                        <a:buNone/>
                      </a:pPr>
                      <a:endParaRPr lang="en-US" sz="1100" b="1"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US" sz="11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The set targets towards support of subsistence farmers could not be achieved due to delays in the approval of the Presidential Employment Stimulus (PES 3) business plan  proposal (allocation of R53 million) as submitted to DALRRD.</a:t>
                      </a:r>
                    </a:p>
                  </a:txBody>
                  <a:tcPr marL="68579" marR="68579" marT="34287" marB="3428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285750" indent="-285750" algn="jus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The approved Departmental rollover flowing from the previous financial year will be used to effect payment of the appointed service provider</a:t>
                      </a:r>
                      <a:endParaRPr lang="en-US" sz="11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Calibri" panose="020F0502020204030204" pitchFamily="34" charset="0"/>
                          <a:ea typeface="Calibri" panose="020F0502020204030204" pitchFamily="34" charset="0"/>
                          <a:cs typeface="Calibri" panose="020F0502020204030204" pitchFamily="34" charset="0"/>
                        </a:rPr>
                        <a:t>The Department is currently engaging with DALRRD on the process and procedures of transfers towards approval of the  business plan proposal on  Presidential Employment Stimulus, of  allocated funds to a total of  R53 million. Budget will be provided in Q3 to ensure more subsistence producers are supported and the annual target is achieved.</a:t>
                      </a:r>
                    </a:p>
                    <a:p>
                      <a:pPr marL="0" indent="0" algn="just">
                        <a:buFont typeface="Arial" panose="020B0604020202020204" pitchFamily="34" charset="0"/>
                        <a:buNone/>
                      </a:pPr>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txBody>
                  <a:tcPr marL="68579" marR="68579" marT="34287" marB="34287">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821" y="1677596"/>
            <a:ext cx="6022597" cy="383600"/>
          </a:xfrm>
          <a:ln>
            <a:solidFill>
              <a:schemeClr val="accent1"/>
            </a:solidFill>
          </a:ln>
        </p:spPr>
        <p:txBody>
          <a:bodyPr>
            <a:noAutofit/>
          </a:bodyPr>
          <a:lstStyle/>
          <a:p>
            <a:pPr algn="ctr" defTabSz="685800" fontAlgn="ctr">
              <a:lnSpc>
                <a:spcPts val="975"/>
              </a:lnSpc>
              <a:spcBef>
                <a:spcPts val="0"/>
              </a:spcBef>
              <a:tabLst>
                <a:tab pos="135255" algn="l"/>
                <a:tab pos="270034" algn="l"/>
                <a:tab pos="405289" algn="l"/>
              </a:tabLst>
            </a:pPr>
            <a:r>
              <a:rPr lang="en-US" sz="1200" dirty="0">
                <a:solidFill>
                  <a:srgbClr val="FFC000"/>
                </a:solidFill>
                <a:ea typeface="MS Mincho"/>
              </a:rPr>
              <a:t>Agriculture and Rural Development</a:t>
            </a:r>
          </a:p>
        </p:txBody>
      </p:sp>
      <p:graphicFrame>
        <p:nvGraphicFramePr>
          <p:cNvPr id="5" name="Content Placeholder 4"/>
          <p:cNvGraphicFramePr>
            <a:graphicFrameLocks noGrp="1"/>
          </p:cNvGraphicFramePr>
          <p:nvPr>
            <p:ph idx="1"/>
          </p:nvPr>
        </p:nvGraphicFramePr>
        <p:xfrm>
          <a:off x="165735" y="2141374"/>
          <a:ext cx="8812530" cy="1643489"/>
        </p:xfrm>
        <a:graphic>
          <a:graphicData uri="http://schemas.openxmlformats.org/drawingml/2006/table">
            <a:tbl>
              <a:tblPr firstRow="1" bandRow="1">
                <a:tableStyleId>{69012ECD-51FC-41F1-AA8D-1B2483CD663E}</a:tableStyleId>
              </a:tblPr>
              <a:tblGrid>
                <a:gridCol w="2506832">
                  <a:extLst>
                    <a:ext uri="{9D8B030D-6E8A-4147-A177-3AD203B41FA5}">
                      <a16:colId xmlns:a16="http://schemas.microsoft.com/office/drawing/2014/main" val="58908047"/>
                    </a:ext>
                  </a:extLst>
                </a:gridCol>
                <a:gridCol w="933249">
                  <a:extLst>
                    <a:ext uri="{9D8B030D-6E8A-4147-A177-3AD203B41FA5}">
                      <a16:colId xmlns:a16="http://schemas.microsoft.com/office/drawing/2014/main" val="3028574587"/>
                    </a:ext>
                  </a:extLst>
                </a:gridCol>
                <a:gridCol w="860913">
                  <a:extLst>
                    <a:ext uri="{9D8B030D-6E8A-4147-A177-3AD203B41FA5}">
                      <a16:colId xmlns:a16="http://schemas.microsoft.com/office/drawing/2014/main" val="485534647"/>
                    </a:ext>
                  </a:extLst>
                </a:gridCol>
                <a:gridCol w="1576648">
                  <a:extLst>
                    <a:ext uri="{9D8B030D-6E8A-4147-A177-3AD203B41FA5}">
                      <a16:colId xmlns:a16="http://schemas.microsoft.com/office/drawing/2014/main" val="2154424724"/>
                    </a:ext>
                  </a:extLst>
                </a:gridCol>
                <a:gridCol w="1500917">
                  <a:extLst>
                    <a:ext uri="{9D8B030D-6E8A-4147-A177-3AD203B41FA5}">
                      <a16:colId xmlns:a16="http://schemas.microsoft.com/office/drawing/2014/main" val="937978371"/>
                    </a:ext>
                  </a:extLst>
                </a:gridCol>
                <a:gridCol w="1433972">
                  <a:extLst>
                    <a:ext uri="{9D8B030D-6E8A-4147-A177-3AD203B41FA5}">
                      <a16:colId xmlns:a16="http://schemas.microsoft.com/office/drawing/2014/main" val="3598997596"/>
                    </a:ext>
                  </a:extLst>
                </a:gridCol>
              </a:tblGrid>
              <a:tr h="322361">
                <a:tc>
                  <a:txBody>
                    <a:bodyPr/>
                    <a:lstStyle/>
                    <a:p>
                      <a:pPr algn="ctr"/>
                      <a:r>
                        <a:rPr lang="en-US" sz="800" b="1" dirty="0">
                          <a:solidFill>
                            <a:schemeClr val="bg1"/>
                          </a:solidFill>
                          <a:latin typeface="+mn-lt"/>
                        </a:rPr>
                        <a:t>Outputs/ key deliverables</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dirty="0">
                          <a:solidFill>
                            <a:schemeClr val="bg1"/>
                          </a:solidFill>
                          <a:latin typeface="+mn-lt"/>
                        </a:rPr>
                        <a:t>Annual Target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cs typeface="Arial" panose="020B0604020202020204" pitchFamily="34" charset="0"/>
                        </a:rPr>
                        <a:t>Quarter 2 Target</a:t>
                      </a:r>
                    </a:p>
                    <a:p>
                      <a:pPr algn="ct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lang="en-US" sz="800" b="1" baseline="0" dirty="0">
                          <a:solidFill>
                            <a:schemeClr val="bg1"/>
                          </a:solidFill>
                          <a:latin typeface="+mn-lt"/>
                        </a:rPr>
                        <a:t>Actual Q2 Performance</a:t>
                      </a:r>
                    </a:p>
                  </a:txBody>
                  <a:tcPr marL="68580" marR="68580" marT="34286" marB="34286">
                    <a:solidFill>
                      <a:srgbClr val="0070C0"/>
                    </a:solidFill>
                  </a:tcPr>
                </a:tc>
                <a:tc>
                  <a:txBody>
                    <a:bodyPr/>
                    <a:lstStyle/>
                    <a:p>
                      <a:pPr algn="ctr"/>
                      <a:r>
                        <a:rPr lang="en-US" sz="800" b="1" baseline="0" dirty="0">
                          <a:solidFill>
                            <a:schemeClr val="bg1"/>
                          </a:solidFill>
                          <a:latin typeface="+mn-lt"/>
                          <a:cs typeface="Arial" panose="020B0604020202020204" pitchFamily="34" charset="0"/>
                        </a:rPr>
                        <a:t>Average Variance</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tc>
                  <a:txBody>
                    <a:bodyPr/>
                    <a:lstStyle/>
                    <a:p>
                      <a:pPr algn="ctr"/>
                      <a:r>
                        <a:rPr kumimoji="0" lang="en-US" sz="8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Progress to date Against AT</a:t>
                      </a:r>
                      <a:endParaRPr lang="en-US" sz="800" b="1" dirty="0">
                        <a:solidFill>
                          <a:schemeClr val="bg1"/>
                        </a:solidFill>
                        <a:latin typeface="+mn-lt"/>
                        <a:cs typeface="Arial" panose="020B0604020202020204" pitchFamily="34" charset="0"/>
                      </a:endParaRPr>
                    </a:p>
                  </a:txBody>
                  <a:tcPr marL="68580" marR="68580" marT="34286" marB="34286">
                    <a:solidFill>
                      <a:srgbClr val="0070C0"/>
                    </a:solidFill>
                  </a:tcPr>
                </a:tc>
                <a:extLst>
                  <a:ext uri="{0D108BD9-81ED-4DB2-BD59-A6C34878D82A}">
                    <a16:rowId xmlns:a16="http://schemas.microsoft.com/office/drawing/2014/main" val="10000"/>
                  </a:ext>
                </a:extLst>
              </a:tr>
              <a:tr h="1232018">
                <a:tc>
                  <a:txBody>
                    <a:bodyPr/>
                    <a:lstStyle/>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r>
                        <a:rPr lang="en-US" sz="800" b="0" i="1" kern="1200" dirty="0">
                          <a:solidFill>
                            <a:schemeClr val="tx1"/>
                          </a:solidFill>
                          <a:effectLst/>
                          <a:latin typeface="+mn-lt"/>
                          <a:ea typeface="MS Mincho"/>
                          <a:cs typeface="Arial" panose="020B0604020202020204" pitchFamily="34" charset="0"/>
                        </a:rPr>
                        <a:t>Visits to epidemiological units for veterinary interventions</a:t>
                      </a:r>
                    </a:p>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endParaRPr lang="en-US" sz="800" b="0" i="1" kern="1200" dirty="0">
                        <a:solidFill>
                          <a:schemeClr val="tx1"/>
                        </a:solidFill>
                        <a:effectLst/>
                        <a:latin typeface="+mn-lt"/>
                        <a:ea typeface="MS Mincho"/>
                        <a:cs typeface="Arial" panose="020B0604020202020204" pitchFamily="34" charset="0"/>
                      </a:endParaRPr>
                    </a:p>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r>
                        <a:rPr lang="en-US" sz="800" b="0" i="1" kern="1200" dirty="0">
                          <a:solidFill>
                            <a:schemeClr val="tx1"/>
                          </a:solidFill>
                          <a:effectLst/>
                          <a:latin typeface="+mn-lt"/>
                          <a:ea typeface="MS Mincho"/>
                          <a:cs typeface="Arial" panose="020B0604020202020204" pitchFamily="34" charset="0"/>
                        </a:rPr>
                        <a:t>Laboratory tests performed according to approved standards</a:t>
                      </a:r>
                    </a:p>
                    <a:p>
                      <a:pPr marL="171450" marR="0" indent="-171450" algn="l" defTabSz="914400" rtl="0" eaLnBrk="1" fontAlgn="ctr" latinLnBrk="0" hangingPunct="1">
                        <a:lnSpc>
                          <a:spcPct val="150000"/>
                        </a:lnSpc>
                        <a:spcBef>
                          <a:spcPts val="0"/>
                        </a:spcBef>
                        <a:spcAft>
                          <a:spcPts val="0"/>
                        </a:spcAft>
                        <a:buFont typeface="Arial" panose="020B0604020202020204" pitchFamily="34" charset="0"/>
                        <a:buChar char="•"/>
                        <a:tabLst>
                          <a:tab pos="180340" algn="l"/>
                          <a:tab pos="360045" algn="l"/>
                          <a:tab pos="540385" algn="l"/>
                        </a:tabLst>
                      </a:pPr>
                      <a:endParaRPr lang="en-US" sz="800" b="0" i="1" kern="1200" dirty="0">
                        <a:solidFill>
                          <a:schemeClr val="tx1"/>
                        </a:solidFill>
                        <a:effectLst/>
                        <a:latin typeface="+mn-lt"/>
                        <a:ea typeface="MS Mincho"/>
                        <a:cs typeface="Arial" panose="020B0604020202020204" pitchFamily="34" charset="0"/>
                      </a:endParaRPr>
                    </a:p>
                  </a:txBody>
                  <a:tcPr marL="51437" marR="51437" marT="0" marB="0"/>
                </a:tc>
                <a:tc>
                  <a:txBody>
                    <a:bodyPr/>
                    <a:lstStyle/>
                    <a:p>
                      <a:pPr algn="ctr">
                        <a:lnSpc>
                          <a:spcPct val="150000"/>
                        </a:lnSpc>
                      </a:pPr>
                      <a:r>
                        <a:rPr lang="en-US" sz="800" b="0" kern="1200" dirty="0">
                          <a:solidFill>
                            <a:schemeClr val="tx1"/>
                          </a:solidFill>
                          <a:effectLst/>
                          <a:latin typeface="+mn-lt"/>
                          <a:ea typeface="MS Mincho"/>
                          <a:cs typeface="Arial" panose="020B0604020202020204" pitchFamily="34" charset="0"/>
                        </a:rPr>
                        <a:t>5 500</a:t>
                      </a: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r>
                        <a:rPr lang="en-US" sz="800" b="0" kern="1200" dirty="0">
                          <a:solidFill>
                            <a:schemeClr val="tx1"/>
                          </a:solidFill>
                          <a:effectLst/>
                          <a:latin typeface="+mn-lt"/>
                          <a:ea typeface="MS Mincho"/>
                          <a:cs typeface="Arial" panose="020B0604020202020204" pitchFamily="34" charset="0"/>
                        </a:rPr>
                        <a:t>25 000</a:t>
                      </a: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p>
                      <a:pPr algn="ctr">
                        <a:lnSpc>
                          <a:spcPct val="150000"/>
                        </a:lnSpc>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2 000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10 000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1 945</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9 658</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-55</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-342</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2" marB="34292"/>
                </a:tc>
                <a:tc>
                  <a:txBody>
                    <a:bodyPr/>
                    <a:lstStyle/>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70%</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p>
                      <a:pPr marL="0" marR="0" algn="ctr" defTabSz="914400" rtl="0" eaLnBrk="1" fontAlgn="ctr" latinLnBrk="0" hangingPunct="1">
                        <a:lnSpc>
                          <a:spcPct val="150000"/>
                        </a:lnSpc>
                        <a:spcBef>
                          <a:spcPts val="0"/>
                        </a:spcBef>
                        <a:spcAft>
                          <a:spcPts val="0"/>
                        </a:spcAft>
                        <a:tabLst>
                          <a:tab pos="180340" algn="l"/>
                          <a:tab pos="360045" algn="l"/>
                          <a:tab pos="540385" algn="l"/>
                        </a:tabLst>
                      </a:pPr>
                      <a:r>
                        <a:rPr lang="en-US" sz="800" b="0" kern="1200" dirty="0">
                          <a:solidFill>
                            <a:schemeClr val="tx1"/>
                          </a:solidFill>
                          <a:effectLst/>
                          <a:latin typeface="+mn-lt"/>
                          <a:ea typeface="MS Mincho"/>
                          <a:cs typeface="Arial" panose="020B0604020202020204" pitchFamily="34" charset="0"/>
                        </a:rPr>
                        <a:t>94%</a:t>
                      </a:r>
                    </a:p>
                    <a:p>
                      <a:pPr marL="0" marR="0" algn="ctr" defTabSz="914400" rtl="0" eaLnBrk="1" fontAlgn="ctr" latinLnBrk="0" hangingPunct="1">
                        <a:lnSpc>
                          <a:spcPct val="150000"/>
                        </a:lnSpc>
                        <a:spcBef>
                          <a:spcPts val="0"/>
                        </a:spcBef>
                        <a:spcAft>
                          <a:spcPts val="0"/>
                        </a:spcAft>
                        <a:tabLst>
                          <a:tab pos="180340" algn="l"/>
                          <a:tab pos="360045" algn="l"/>
                          <a:tab pos="540385" algn="l"/>
                        </a:tabLst>
                      </a:pPr>
                      <a:endParaRPr lang="en-US" sz="800" b="0" kern="1200" dirty="0">
                        <a:solidFill>
                          <a:schemeClr val="tx1"/>
                        </a:solidFill>
                        <a:effectLst/>
                        <a:latin typeface="+mn-lt"/>
                        <a:ea typeface="MS Mincho"/>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653782713"/>
                  </a:ext>
                </a:extLst>
              </a:tr>
            </a:tbl>
          </a:graphicData>
        </a:graphic>
      </p:graphicFrame>
      <p:graphicFrame>
        <p:nvGraphicFramePr>
          <p:cNvPr id="3" name="Table 2">
            <a:extLst>
              <a:ext uri="{FF2B5EF4-FFF2-40B4-BE49-F238E27FC236}">
                <a16:creationId xmlns:a16="http://schemas.microsoft.com/office/drawing/2014/main" id="{CAF1BDED-16C0-F040-8C48-6375D5CE4373}"/>
              </a:ext>
            </a:extLst>
          </p:cNvPr>
          <p:cNvGraphicFramePr>
            <a:graphicFrameLocks noGrp="1"/>
          </p:cNvGraphicFramePr>
          <p:nvPr/>
        </p:nvGraphicFramePr>
        <p:xfrm>
          <a:off x="165735" y="3894883"/>
          <a:ext cx="8812530" cy="1792187"/>
        </p:xfrm>
        <a:graphic>
          <a:graphicData uri="http://schemas.openxmlformats.org/drawingml/2006/table">
            <a:tbl>
              <a:tblPr firstRow="1" bandRow="1">
                <a:tableStyleId>{5C22544A-7EE6-4342-B048-85BDC9FD1C3A}</a:tableStyleId>
              </a:tblPr>
              <a:tblGrid>
                <a:gridCol w="4184234">
                  <a:extLst>
                    <a:ext uri="{9D8B030D-6E8A-4147-A177-3AD203B41FA5}">
                      <a16:colId xmlns:a16="http://schemas.microsoft.com/office/drawing/2014/main" val="1707054436"/>
                    </a:ext>
                  </a:extLst>
                </a:gridCol>
                <a:gridCol w="4628297">
                  <a:extLst>
                    <a:ext uri="{9D8B030D-6E8A-4147-A177-3AD203B41FA5}">
                      <a16:colId xmlns:a16="http://schemas.microsoft.com/office/drawing/2014/main" val="3103485341"/>
                    </a:ext>
                  </a:extLst>
                </a:gridCol>
              </a:tblGrid>
              <a:tr h="228659">
                <a:tc>
                  <a:txBody>
                    <a:bodyPr/>
                    <a:lstStyle/>
                    <a:p>
                      <a:pPr algn="ctr"/>
                      <a:r>
                        <a:rPr lang="en-US" sz="1100" b="1" dirty="0">
                          <a:solidFill>
                            <a:schemeClr val="tx1"/>
                          </a:solidFill>
                          <a:latin typeface="+mn-lt"/>
                          <a:cs typeface="Arial" panose="020B0604020202020204" pitchFamily="34" charset="0"/>
                        </a:rPr>
                        <a:t>Reason</a:t>
                      </a:r>
                      <a:r>
                        <a:rPr lang="en-US" sz="1100" b="1" baseline="0" dirty="0">
                          <a:solidFill>
                            <a:schemeClr val="tx1"/>
                          </a:solidFill>
                          <a:latin typeface="+mn-lt"/>
                          <a:cs typeface="Arial" panose="020B0604020202020204" pitchFamily="34" charset="0"/>
                        </a:rPr>
                        <a:t> for deviation</a:t>
                      </a:r>
                      <a:endParaRPr lang="en-US" sz="1100" b="1" dirty="0">
                        <a:solidFill>
                          <a:schemeClr val="tx1"/>
                        </a:solidFill>
                        <a:latin typeface="+mn-lt"/>
                        <a:cs typeface="Arial" panose="020B0604020202020204" pitchFamily="34" charset="0"/>
                      </a:endParaRPr>
                    </a:p>
                  </a:txBody>
                  <a:tcPr marL="68580" marR="68580" marT="34286" marB="34286">
                    <a:solidFill>
                      <a:srgbClr val="C00000"/>
                    </a:solidFill>
                  </a:tcPr>
                </a:tc>
                <a:tc>
                  <a:txBody>
                    <a:bodyPr/>
                    <a:lstStyle/>
                    <a:p>
                      <a:pPr algn="ctr"/>
                      <a:r>
                        <a:rPr lang="en-GB" sz="1100" b="1" kern="1200" dirty="0">
                          <a:solidFill>
                            <a:schemeClr val="tx1"/>
                          </a:solidFill>
                          <a:latin typeface="+mn-lt"/>
                          <a:ea typeface="+mn-ea"/>
                          <a:cs typeface="Arial" panose="020B0604020202020204" pitchFamily="34" charset="0"/>
                        </a:rPr>
                        <a:t>Corrective</a:t>
                      </a:r>
                      <a:r>
                        <a:rPr lang="en-GB" sz="1100" b="1" kern="1200" baseline="0" dirty="0">
                          <a:solidFill>
                            <a:schemeClr val="tx1"/>
                          </a:solidFill>
                          <a:latin typeface="+mn-lt"/>
                          <a:ea typeface="+mn-ea"/>
                          <a:cs typeface="Arial" panose="020B0604020202020204" pitchFamily="34" charset="0"/>
                        </a:rPr>
                        <a:t> Measures</a:t>
                      </a:r>
                      <a:endParaRPr lang="en-ZA" sz="1100" b="1" dirty="0">
                        <a:solidFill>
                          <a:schemeClr val="tx1"/>
                        </a:solidFill>
                        <a:latin typeface="+mn-lt"/>
                        <a:cs typeface="Arial" panose="020B0604020202020204" pitchFamily="34" charset="0"/>
                      </a:endParaRPr>
                    </a:p>
                  </a:txBody>
                  <a:tcPr marL="68567" marR="68567" marT="34319" marB="34319">
                    <a:solidFill>
                      <a:schemeClr val="accent3"/>
                    </a:solidFill>
                  </a:tcPr>
                </a:tc>
                <a:extLst>
                  <a:ext uri="{0D108BD9-81ED-4DB2-BD59-A6C34878D82A}">
                    <a16:rowId xmlns:a16="http://schemas.microsoft.com/office/drawing/2014/main" val="88253216"/>
                  </a:ext>
                </a:extLst>
              </a:tr>
              <a:tr h="1524368">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US" sz="1100" b="1" kern="1200" dirty="0">
                          <a:solidFill>
                            <a:schemeClr val="tx1"/>
                          </a:solidFill>
                          <a:effectLst/>
                          <a:latin typeface="+mn-lt"/>
                          <a:ea typeface="MS Mincho"/>
                          <a:cs typeface="Arial" panose="020B0604020202020204" pitchFamily="34" charset="0"/>
                        </a:rPr>
                        <a:t>Due to the delay in procurement of vaccines, bleeding tubes and tuberculin, and the lack of resources to buy the usual number of vaccines and other equipment, farm visits have been decreasing slowly over the quarter.</a:t>
                      </a:r>
                    </a:p>
                    <a:p>
                      <a:pPr marL="0" marR="0" indent="0" algn="l"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US" sz="1100" b="1" kern="1200" dirty="0">
                        <a:solidFill>
                          <a:schemeClr val="tx1"/>
                        </a:solidFill>
                        <a:effectLst/>
                        <a:latin typeface="+mn-lt"/>
                        <a:ea typeface="MS Mincho"/>
                        <a:cs typeface="Arial" panose="020B0604020202020204" pitchFamily="34" charset="0"/>
                      </a:endParaRPr>
                    </a:p>
                    <a:p>
                      <a:pPr marL="0" marR="0" indent="0" algn="l"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US" sz="1100" b="1" kern="1200" dirty="0">
                        <a:solidFill>
                          <a:schemeClr val="tx1"/>
                        </a:solidFill>
                        <a:effectLst/>
                        <a:latin typeface="+mn-lt"/>
                        <a:ea typeface="MS Mincho"/>
                        <a:cs typeface="Arial" panose="020B0604020202020204" pitchFamily="34" charset="0"/>
                      </a:endParaRPr>
                    </a:p>
                    <a:p>
                      <a:pPr marL="285750" marR="0" lvl="0" indent="-285750" algn="just" defTabSz="914400" rtl="0" eaLnBrk="1" fontAlgn="ctr" latinLnBrk="0" hangingPunct="1">
                        <a:lnSpc>
                          <a:spcPts val="1300"/>
                        </a:lnSpc>
                        <a:spcBef>
                          <a:spcPts val="0"/>
                        </a:spcBef>
                        <a:spcAft>
                          <a:spcPts val="0"/>
                        </a:spcAft>
                        <a:buClrTx/>
                        <a:buSzTx/>
                        <a:buFont typeface="Arial" panose="020B0604020202020204" pitchFamily="34" charset="0"/>
                        <a:buChar char="•"/>
                        <a:tabLst>
                          <a:tab pos="180340" algn="l"/>
                          <a:tab pos="360045" algn="l"/>
                          <a:tab pos="540385" algn="l"/>
                        </a:tabLst>
                        <a:defRPr/>
                      </a:pPr>
                      <a:r>
                        <a:rPr lang="en-US" sz="1100" b="1" kern="1200" dirty="0">
                          <a:solidFill>
                            <a:schemeClr val="tx1"/>
                          </a:solidFill>
                          <a:effectLst/>
                          <a:latin typeface="+mn-lt"/>
                          <a:ea typeface="MS Mincho"/>
                          <a:cs typeface="Arial" panose="020B0604020202020204" pitchFamily="34" charset="0"/>
                        </a:rPr>
                        <a:t>The number of laboratory tests performed according to prescribed standards is dependent on field personnel collecting samples, disease outbreaks and the laboratory processing the samples and reporting on the results. </a:t>
                      </a:r>
                    </a:p>
                  </a:txBody>
                  <a:tcPr marL="68580" marR="68580" marT="34290" marB="34290">
                    <a:noFill/>
                  </a:tcPr>
                </a:tc>
                <a:tc>
                  <a:txBody>
                    <a:bodyPr/>
                    <a:lstStyle/>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GB" sz="1100" b="1" kern="1200" dirty="0">
                          <a:solidFill>
                            <a:schemeClr val="tx1"/>
                          </a:solidFill>
                          <a:effectLst/>
                          <a:latin typeface="+mn-lt"/>
                          <a:ea typeface="MS Mincho"/>
                          <a:cs typeface="Arial" panose="020B0604020202020204" pitchFamily="34" charset="0"/>
                        </a:rPr>
                        <a:t>GVS Animal Health is in the process of making a CASP          submission for the procurement of vaccines and consumables. (The collective target for Q1 and Q2 has already been met and overachieved)</a:t>
                      </a:r>
                    </a:p>
                    <a:p>
                      <a:pPr marL="0" marR="0" indent="0" algn="just"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GB" sz="1100" b="1" kern="1200" dirty="0">
                        <a:solidFill>
                          <a:schemeClr val="tx1"/>
                        </a:solidFill>
                        <a:effectLst/>
                        <a:latin typeface="+mn-lt"/>
                        <a:ea typeface="MS Mincho"/>
                        <a:cs typeface="Arial" panose="020B0604020202020204" pitchFamily="34" charset="0"/>
                      </a:endParaRPr>
                    </a:p>
                    <a:p>
                      <a:pPr marL="0" marR="0" indent="0" algn="just"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US" sz="1100" b="1" kern="1200" dirty="0">
                        <a:solidFill>
                          <a:srgbClr val="FF0000"/>
                        </a:solidFill>
                        <a:effectLst/>
                        <a:latin typeface="+mn-lt"/>
                        <a:ea typeface="MS Mincho"/>
                        <a:cs typeface="Arial" panose="020B0604020202020204" pitchFamily="34" charset="0"/>
                      </a:endParaRPr>
                    </a:p>
                    <a:p>
                      <a:pPr marL="0" marR="0" indent="0" algn="just" defTabSz="914400" rtl="0" eaLnBrk="1" fontAlgn="ctr" latinLnBrk="0" hangingPunct="1">
                        <a:lnSpc>
                          <a:spcPts val="1300"/>
                        </a:lnSpc>
                        <a:spcBef>
                          <a:spcPts val="0"/>
                        </a:spcBef>
                        <a:spcAft>
                          <a:spcPts val="0"/>
                        </a:spcAft>
                        <a:buFont typeface="Arial" panose="020B0604020202020204" pitchFamily="34" charset="0"/>
                        <a:buNone/>
                        <a:tabLst>
                          <a:tab pos="180340" algn="l"/>
                          <a:tab pos="360045" algn="l"/>
                          <a:tab pos="540385" algn="l"/>
                        </a:tabLst>
                      </a:pPr>
                      <a:endParaRPr lang="en-US" sz="1100" b="1" kern="1200" dirty="0">
                        <a:solidFill>
                          <a:srgbClr val="FF0000"/>
                        </a:solidFill>
                        <a:effectLst/>
                        <a:latin typeface="+mn-lt"/>
                        <a:ea typeface="MS Mincho"/>
                        <a:cs typeface="Arial" panose="020B0604020202020204" pitchFamily="34" charset="0"/>
                      </a:endParaRPr>
                    </a:p>
                    <a:p>
                      <a:pPr marL="285750" marR="0" indent="-285750" algn="just" defTabSz="914400" rtl="0" eaLnBrk="1" fontAlgn="ctr" latinLnBrk="0" hangingPunct="1">
                        <a:lnSpc>
                          <a:spcPts val="1300"/>
                        </a:lnSpc>
                        <a:spcBef>
                          <a:spcPts val="0"/>
                        </a:spcBef>
                        <a:spcAft>
                          <a:spcPts val="0"/>
                        </a:spcAft>
                        <a:buFont typeface="Arial" panose="020B0604020202020204" pitchFamily="34" charset="0"/>
                        <a:buChar char="•"/>
                        <a:tabLst>
                          <a:tab pos="180340" algn="l"/>
                          <a:tab pos="360045" algn="l"/>
                          <a:tab pos="540385" algn="l"/>
                        </a:tabLst>
                      </a:pPr>
                      <a:r>
                        <a:rPr lang="en-GB" sz="1100" b="1" kern="1200" dirty="0">
                          <a:solidFill>
                            <a:schemeClr val="tx1"/>
                          </a:solidFill>
                          <a:effectLst/>
                          <a:latin typeface="+mn-lt"/>
                          <a:ea typeface="MS Mincho"/>
                          <a:cs typeface="Arial" panose="020B0604020202020204" pitchFamily="34" charset="0"/>
                        </a:rPr>
                        <a:t>There was an over collection of samples in Q1 and thus the accumulated total target for Q1 and Q2 has been met. Additionally, performance on this target will be monitored to ensure the quarterly targets are met and a balance between the budget and the number of samples required maintained</a:t>
                      </a:r>
                    </a:p>
                  </a:txBody>
                  <a:tcPr marL="68580" marR="68580" marT="34290" marB="34290">
                    <a:noFill/>
                  </a:tcPr>
                </a:tc>
                <a:extLst>
                  <a:ext uri="{0D108BD9-81ED-4DB2-BD59-A6C34878D82A}">
                    <a16:rowId xmlns:a16="http://schemas.microsoft.com/office/drawing/2014/main" val="3077408983"/>
                  </a:ext>
                </a:extLst>
              </a:tr>
            </a:tbl>
          </a:graphicData>
        </a:graphic>
      </p:graphicFrame>
      <p:sp>
        <p:nvSpPr>
          <p:cNvPr id="4" name="Slide Number Placeholder 3">
            <a:extLst>
              <a:ext uri="{FF2B5EF4-FFF2-40B4-BE49-F238E27FC236}">
                <a16:creationId xmlns:a16="http://schemas.microsoft.com/office/drawing/2014/main" id="{29B482B2-7084-7348-BCD3-4D556E798823}"/>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16</a:t>
            </a:fld>
            <a:endParaRPr lang="en-US" dirty="0"/>
          </a:p>
        </p:txBody>
      </p:sp>
    </p:spTree>
    <p:extLst>
      <p:ext uri="{BB962C8B-B14F-4D97-AF65-F5344CB8AC3E}">
        <p14:creationId xmlns:p14="http://schemas.microsoft.com/office/powerpoint/2010/main" val="4111379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9B6AA6A6-26AB-4235-9C7C-E9FB6B7F1942}"/>
              </a:ext>
            </a:extLst>
          </p:cNvPr>
          <p:cNvSpPr>
            <a:spLocks noGrp="1" noChangeArrowheads="1"/>
          </p:cNvSpPr>
          <p:nvPr>
            <p:ph idx="1"/>
          </p:nvPr>
        </p:nvSpPr>
        <p:spPr>
          <a:xfrm>
            <a:off x="1547812" y="1943100"/>
            <a:ext cx="6224588" cy="3314700"/>
          </a:xfrm>
        </p:spPr>
        <p:txBody>
          <a:bodyPr>
            <a:normAutofit lnSpcReduction="10000"/>
          </a:bodyPr>
          <a:lstStyle/>
          <a:p>
            <a:pPr marL="0" indent="0" algn="ctr">
              <a:buNone/>
            </a:pPr>
            <a:endParaRPr lang="en-US" altLang="en-US" dirty="0">
              <a:solidFill>
                <a:schemeClr val="tx2"/>
              </a:solidFill>
              <a:cs typeface="Arial" panose="020B0604020202020204" pitchFamily="34" charset="0"/>
            </a:endParaRPr>
          </a:p>
          <a:p>
            <a:pPr marL="0" indent="0" algn="ctr">
              <a:buNone/>
            </a:pPr>
            <a:endParaRPr lang="en-US" altLang="en-US" dirty="0">
              <a:solidFill>
                <a:schemeClr val="tx2"/>
              </a:solidFill>
              <a:cs typeface="Arial" panose="020B0604020202020204" pitchFamily="34" charset="0"/>
            </a:endParaRPr>
          </a:p>
          <a:p>
            <a:pPr marL="0" indent="0" algn="ctr">
              <a:buNone/>
            </a:pPr>
            <a:endParaRPr lang="en-ZA" altLang="en-US" b="1" dirty="0">
              <a:cs typeface="Arial" panose="020B0604020202020204" pitchFamily="34" charset="0"/>
            </a:endParaRPr>
          </a:p>
          <a:p>
            <a:pPr marL="0" indent="0" algn="ctr">
              <a:buNone/>
            </a:pPr>
            <a:endParaRPr lang="en-ZA" altLang="en-US" b="1" dirty="0">
              <a:cs typeface="Arial" panose="020B0604020202020204" pitchFamily="34" charset="0"/>
            </a:endParaRPr>
          </a:p>
          <a:p>
            <a:pPr marL="0" indent="0" algn="ctr">
              <a:buNone/>
            </a:pPr>
            <a:r>
              <a:rPr lang="en-ZA" altLang="en-US" b="1" dirty="0"/>
              <a:t>Q2 PERFORMANCE INFORMATION REPORT</a:t>
            </a:r>
          </a:p>
          <a:p>
            <a:pPr marL="0" indent="0" algn="ctr">
              <a:buNone/>
            </a:pPr>
            <a:endParaRPr lang="en-ZA" altLang="en-US" dirty="0"/>
          </a:p>
          <a:p>
            <a:pPr marL="0" indent="0" algn="ctr">
              <a:buNone/>
            </a:pPr>
            <a:r>
              <a:rPr lang="en-ZA" altLang="en-US" b="1" dirty="0"/>
              <a:t>ENVIRONMENT</a:t>
            </a:r>
          </a:p>
          <a:p>
            <a:pPr marL="0" indent="0" algn="ctr">
              <a:buNone/>
            </a:pPr>
            <a:endParaRPr lang="en-ZA" altLang="en-US" b="1" dirty="0">
              <a:solidFill>
                <a:schemeClr val="tx2"/>
              </a:solidFill>
              <a:cs typeface="Arial" panose="020B0604020202020204" pitchFamily="34" charset="0"/>
            </a:endParaRPr>
          </a:p>
        </p:txBody>
      </p:sp>
    </p:spTree>
    <p:extLst>
      <p:ext uri="{BB962C8B-B14F-4D97-AF65-F5344CB8AC3E}">
        <p14:creationId xmlns:p14="http://schemas.microsoft.com/office/powerpoint/2010/main" val="1820764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426B899-3E78-A151-33A1-4C1C984F3FFE}"/>
              </a:ext>
            </a:extLst>
          </p:cNvPr>
          <p:cNvSpPr>
            <a:spLocks noGrp="1" noChangeArrowheads="1"/>
          </p:cNvSpPr>
          <p:nvPr>
            <p:ph type="title"/>
          </p:nvPr>
        </p:nvSpPr>
        <p:spPr>
          <a:xfrm>
            <a:off x="1897856" y="1672829"/>
            <a:ext cx="6010275" cy="244078"/>
          </a:xfrm>
        </p:spPr>
        <p:txBody>
          <a:bodyPr/>
          <a:lstStyle/>
          <a:p>
            <a:pPr algn="ctr" eaLnBrk="1" hangingPunct="1"/>
            <a:r>
              <a:rPr lang="en-ZA" altLang="en-US" dirty="0">
                <a:solidFill>
                  <a:srgbClr val="FFC000"/>
                </a:solidFill>
              </a:rPr>
              <a:t>Purpose</a:t>
            </a:r>
          </a:p>
        </p:txBody>
      </p:sp>
      <p:sp>
        <p:nvSpPr>
          <p:cNvPr id="3" name="Content Placeholder 2">
            <a:extLst>
              <a:ext uri="{FF2B5EF4-FFF2-40B4-BE49-F238E27FC236}">
                <a16:creationId xmlns:a16="http://schemas.microsoft.com/office/drawing/2014/main" id="{3C2A5385-5059-AFE6-78F6-5995B30CA63E}"/>
              </a:ext>
            </a:extLst>
          </p:cNvPr>
          <p:cNvSpPr>
            <a:spLocks noGrp="1"/>
          </p:cNvSpPr>
          <p:nvPr>
            <p:ph idx="1"/>
          </p:nvPr>
        </p:nvSpPr>
        <p:spPr>
          <a:xfrm>
            <a:off x="1897856" y="1916907"/>
            <a:ext cx="6010275" cy="2823686"/>
          </a:xfrm>
        </p:spPr>
        <p:txBody>
          <a:bodyPr rtlCol="0">
            <a:normAutofit/>
          </a:bodyPr>
          <a:lstStyle/>
          <a:p>
            <a:pPr>
              <a:buFont typeface="Arial"/>
              <a:buChar char="•"/>
              <a:defRPr/>
            </a:pPr>
            <a:endParaRPr lang="en-US" dirty="0">
              <a:solidFill>
                <a:prstClr val="black"/>
              </a:solidFill>
              <a:latin typeface="Calibri" panose="020F0502020204030204" pitchFamily="34" charset="0"/>
              <a:cs typeface="Calibri" panose="020F0502020204030204" pitchFamily="34" charset="0"/>
            </a:endParaRPr>
          </a:p>
          <a:p>
            <a:pPr>
              <a:buFont typeface="Arial"/>
              <a:buChar char="•"/>
              <a:defRPr/>
            </a:pPr>
            <a:r>
              <a:rPr lang="en-US" dirty="0">
                <a:solidFill>
                  <a:prstClr val="black"/>
                </a:solidFill>
                <a:latin typeface="Calibri" panose="020F0502020204030204" pitchFamily="34" charset="0"/>
                <a:cs typeface="Calibri" panose="020F0502020204030204" pitchFamily="34" charset="0"/>
              </a:rPr>
              <a:t>To present the </a:t>
            </a:r>
            <a:r>
              <a:rPr lang="en-US" dirty="0">
                <a:solidFill>
                  <a:srgbClr val="000000"/>
                </a:solidFill>
                <a:latin typeface="Calibri" panose="020F0502020204030204" pitchFamily="34" charset="0"/>
                <a:cs typeface="Calibri" panose="020F0502020204030204" pitchFamily="34" charset="0"/>
              </a:rPr>
              <a:t>Environment APP Performance </a:t>
            </a:r>
            <a:r>
              <a:rPr lang="en-US" dirty="0">
                <a:solidFill>
                  <a:prstClr val="black"/>
                </a:solidFill>
                <a:latin typeface="Calibri" panose="020F0502020204030204" pitchFamily="34" charset="0"/>
                <a:cs typeface="Calibri" panose="020F0502020204030204" pitchFamily="34" charset="0"/>
              </a:rPr>
              <a:t>for Q2 2024/2025</a:t>
            </a:r>
          </a:p>
          <a:p>
            <a:pPr>
              <a:buFont typeface="Arial"/>
              <a:buChar char="•"/>
              <a:defRPr/>
            </a:pPr>
            <a:r>
              <a:rPr lang="en-US" dirty="0">
                <a:solidFill>
                  <a:prstClr val="black"/>
                </a:solidFill>
                <a:latin typeface="Calibri" panose="020F0502020204030204" pitchFamily="34" charset="0"/>
                <a:cs typeface="Calibri" panose="020F0502020204030204" pitchFamily="34" charset="0"/>
              </a:rPr>
              <a:t>The report will outline areas of performance and non-performance and planned mitigation thereof</a:t>
            </a:r>
          </a:p>
          <a:p>
            <a:pPr marL="0" indent="0">
              <a:buNone/>
              <a:defRPr/>
            </a:pPr>
            <a:endParaRPr lang="en-US" dirty="0">
              <a:solidFill>
                <a:prstClr val="black"/>
              </a:solidFill>
              <a:latin typeface="Calibri" panose="020F0502020204030204" pitchFamily="34" charset="0"/>
              <a:cs typeface="Calibri" panose="020F0502020204030204" pitchFamily="34" charset="0"/>
            </a:endParaRPr>
          </a:p>
          <a:p>
            <a:pPr marL="0" indent="0">
              <a:buNone/>
              <a:defRPr/>
            </a:pPr>
            <a:endParaRPr lang="en-US" dirty="0"/>
          </a:p>
          <a:p>
            <a:pPr marL="0" indent="0">
              <a:buNone/>
              <a:defRPr/>
            </a:pPr>
            <a:endParaRPr lang="en-US" dirty="0"/>
          </a:p>
          <a:p>
            <a:pPr>
              <a:buFont typeface="Arial"/>
              <a:buChar char="•"/>
              <a:defRPr/>
            </a:pPr>
            <a:endParaRPr lang="en-US" dirty="0"/>
          </a:p>
          <a:p>
            <a:pPr>
              <a:buFont typeface="Arial"/>
              <a:buChar char="•"/>
              <a:defRPr/>
            </a:pPr>
            <a:endParaRPr lang="en-ZA" dirty="0"/>
          </a:p>
        </p:txBody>
      </p:sp>
      <p:sp>
        <p:nvSpPr>
          <p:cNvPr id="40964" name="Slide Number Placeholder 3">
            <a:extLst>
              <a:ext uri="{FF2B5EF4-FFF2-40B4-BE49-F238E27FC236}">
                <a16:creationId xmlns:a16="http://schemas.microsoft.com/office/drawing/2014/main" id="{5A00C755-2715-7CD4-DA08-085AA9CFD873}"/>
              </a:ext>
            </a:extLst>
          </p:cNvPr>
          <p:cNvSpPr>
            <a:spLocks noGrp="1" noChangeArrowheads="1"/>
          </p:cNvSpPr>
          <p:nvPr>
            <p:ph type="sldNum" sz="quarter" idx="12"/>
          </p:nvPr>
        </p:nvSpPr>
        <p:spPr bwMode="auto">
          <a:xfrm>
            <a:off x="6485335" y="5767388"/>
            <a:ext cx="340519"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fontAlgn="auto" latinLnBrk="0" hangingPunct="1">
              <a:spcBef>
                <a:spcPts val="0"/>
              </a:spcBef>
              <a:spcAft>
                <a:spcPts val="0"/>
              </a:spcAft>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fontAlgn="base">
              <a:spcBef>
                <a:spcPct val="0"/>
              </a:spcBef>
              <a:spcAft>
                <a:spcPct val="0"/>
              </a:spcAft>
              <a:defRPr/>
            </a:pPr>
            <a:fld id="{6799562A-15AE-431A-9AF1-601D9274A06D}" type="slidenum">
              <a:rPr lang="en-US" smtClean="0"/>
              <a:pPr fontAlgn="base">
                <a:spcBef>
                  <a:spcPct val="0"/>
                </a:spcBef>
                <a:spcAft>
                  <a:spcPct val="0"/>
                </a:spcAft>
                <a:defRPr/>
              </a:pPr>
              <a:t>18</a:t>
            </a:fld>
            <a:endParaRPr lang="en-US" altLang="en-US">
              <a:solidFill>
                <a:srgbClr val="00000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E14-A974-8646-8E75-E43F121941E2}"/>
              </a:ext>
            </a:extLst>
          </p:cNvPr>
          <p:cNvSpPr>
            <a:spLocks noGrp="1"/>
          </p:cNvSpPr>
          <p:nvPr>
            <p:ph type="title"/>
          </p:nvPr>
        </p:nvSpPr>
        <p:spPr/>
        <p:txBody>
          <a:bodyPr/>
          <a:lstStyle/>
          <a:p>
            <a:pPr algn="ctr"/>
            <a:r>
              <a:rPr lang="en-GB" sz="1500" dirty="0">
                <a:solidFill>
                  <a:srgbClr val="FFC000"/>
                </a:solidFill>
              </a:rPr>
              <a:t>Environment APP Performance : Quarter 2</a:t>
            </a:r>
          </a:p>
        </p:txBody>
      </p:sp>
      <p:pic>
        <p:nvPicPr>
          <p:cNvPr id="9218" name="Picture 2" descr="The real cost of buying a home | Jawitz Properties">
            <a:extLst>
              <a:ext uri="{FF2B5EF4-FFF2-40B4-BE49-F238E27FC236}">
                <a16:creationId xmlns:a16="http://schemas.microsoft.com/office/drawing/2014/main" id="{2CB59C50-A8FE-4241-AAD6-2A85336C2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1" y="2347912"/>
            <a:ext cx="3711011" cy="27574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DD660B94-7F3E-584A-A4CB-96279DD6490D}"/>
              </a:ext>
            </a:extLst>
          </p:cNvPr>
          <p:cNvSpPr txBox="1">
            <a:spLocks/>
          </p:cNvSpPr>
          <p:nvPr/>
        </p:nvSpPr>
        <p:spPr>
          <a:xfrm>
            <a:off x="6088522" y="3193256"/>
            <a:ext cx="1873518" cy="10668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3600" b="1" dirty="0">
                <a:solidFill>
                  <a:srgbClr val="461DF5"/>
                </a:solidFill>
                <a:latin typeface="Century Gothic" panose="020B0502020202020204" pitchFamily="34" charset="0"/>
                <a:cs typeface="Arial Black" panose="020B0604020202020204" pitchFamily="34" charset="0"/>
              </a:rPr>
              <a:t>67% </a:t>
            </a:r>
          </a:p>
          <a:p>
            <a:pPr marL="0" indent="0" algn="ctr">
              <a:buNone/>
            </a:pPr>
            <a:r>
              <a:rPr lang="en-GB" sz="1650" dirty="0"/>
              <a:t>APP Performance </a:t>
            </a:r>
          </a:p>
        </p:txBody>
      </p:sp>
      <p:sp>
        <p:nvSpPr>
          <p:cNvPr id="7" name="Slide Number Placeholder 6">
            <a:extLst>
              <a:ext uri="{FF2B5EF4-FFF2-40B4-BE49-F238E27FC236}">
                <a16:creationId xmlns:a16="http://schemas.microsoft.com/office/drawing/2014/main" id="{2F10C8DA-C08F-DB48-8596-7E73D4C9C22F}"/>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19</a:t>
            </a:fld>
            <a:endParaRPr lang="en-US" dirty="0"/>
          </a:p>
        </p:txBody>
      </p:sp>
    </p:spTree>
    <p:extLst>
      <p:ext uri="{BB962C8B-B14F-4D97-AF65-F5344CB8AC3E}">
        <p14:creationId xmlns:p14="http://schemas.microsoft.com/office/powerpoint/2010/main" val="1618533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4766-83D2-4468-B5D2-A8A69288837A}"/>
              </a:ext>
            </a:extLst>
          </p:cNvPr>
          <p:cNvSpPr>
            <a:spLocks noGrp="1"/>
          </p:cNvSpPr>
          <p:nvPr>
            <p:ph type="title"/>
          </p:nvPr>
        </p:nvSpPr>
        <p:spPr/>
        <p:txBody>
          <a:bodyPr/>
          <a:lstStyle/>
          <a:p>
            <a:pPr algn="ctr"/>
            <a:r>
              <a:rPr lang="en-ZA" sz="1800" dirty="0">
                <a:solidFill>
                  <a:srgbClr val="FFFF00"/>
                </a:solidFill>
              </a:rPr>
              <a:t>Table of Contents</a:t>
            </a:r>
          </a:p>
        </p:txBody>
      </p:sp>
      <p:sp>
        <p:nvSpPr>
          <p:cNvPr id="3" name="Content Placeholder 2">
            <a:extLst>
              <a:ext uri="{FF2B5EF4-FFF2-40B4-BE49-F238E27FC236}">
                <a16:creationId xmlns:a16="http://schemas.microsoft.com/office/drawing/2014/main" id="{2396696D-E82B-4359-BDA2-994A8BC085E4}"/>
              </a:ext>
            </a:extLst>
          </p:cNvPr>
          <p:cNvSpPr>
            <a:spLocks noGrp="1"/>
          </p:cNvSpPr>
          <p:nvPr>
            <p:ph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Quarter 2 APP 2024/2025 Performance </a:t>
            </a:r>
            <a:r>
              <a:rPr lang="en-US" sz="3200" dirty="0">
                <a:solidFill>
                  <a:prstClr val="black"/>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Overview of Performance (</a:t>
            </a:r>
            <a:r>
              <a:rPr kumimoji="0" lang="en-US" sz="3200" b="1" i="0" u="none" strike="noStrike" kern="1200" cap="none" spc="0" normalizeH="0" baseline="0" noProof="0" dirty="0">
                <a:ln>
                  <a:noFill/>
                </a:ln>
                <a:solidFill>
                  <a:srgbClr val="461DF5"/>
                </a:solidFill>
                <a:effectLst/>
                <a:uLnTx/>
                <a:uFillTx/>
                <a:latin typeface="Calibri" panose="020F0502020204030204" pitchFamily="34" charset="0"/>
                <a:ea typeface="+mn-ea"/>
                <a:cs typeface="Calibri" panose="020F0502020204030204" pitchFamily="34" charset="0"/>
              </a:rPr>
              <a:t>Agriculture, Rural Development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Overview of Performance (</a:t>
            </a:r>
            <a:r>
              <a:rPr kumimoji="0" lang="en-US" sz="3200" b="1" i="0" u="none" strike="noStrike" kern="1200" cap="none" spc="0" normalizeH="0" baseline="0" noProof="0" dirty="0">
                <a:ln>
                  <a:noFill/>
                </a:ln>
                <a:solidFill>
                  <a:srgbClr val="461DF5"/>
                </a:solidFill>
                <a:effectLst/>
                <a:uLnTx/>
                <a:uFillTx/>
                <a:latin typeface="Calibri" panose="020F0502020204030204" pitchFamily="34" charset="0"/>
                <a:ea typeface="+mn-ea"/>
                <a:cs typeface="Calibri" panose="020F0502020204030204" pitchFamily="34" charset="0"/>
              </a:rPr>
              <a:t>Environment</a:t>
            </a:r>
            <a:r>
              <a:rPr lang="en-US" sz="3200" noProof="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solidFill>
                  <a:prstClr val="black"/>
                </a:solidFill>
                <a:latin typeface="Calibri" panose="020F0502020204030204" pitchFamily="34" charset="0"/>
                <a:cs typeface="Calibri" panose="020F0502020204030204" pitchFamily="34" charset="0"/>
              </a:rPr>
              <a:t>Quarter 2 Financial Performance Report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Q2 Revenue Collected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solidFill>
                  <a:prstClr val="black"/>
                </a:solidFill>
                <a:latin typeface="Calibri" panose="020F0502020204030204" pitchFamily="34" charset="0"/>
                <a:cs typeface="Calibri" panose="020F0502020204030204" pitchFamily="34" charset="0"/>
              </a:rPr>
              <a:t>Q2 Payment of invoices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None/>
            </a:pPr>
            <a:endParaRPr lang="en-US" dirty="0"/>
          </a:p>
          <a:p>
            <a:pPr marL="0" indent="0">
              <a:buNone/>
            </a:pPr>
            <a:endParaRPr lang="en-US" dirty="0"/>
          </a:p>
          <a:p>
            <a:endParaRPr lang="en-US" dirty="0"/>
          </a:p>
          <a:p>
            <a:endParaRPr lang="en-ZA" dirty="0"/>
          </a:p>
        </p:txBody>
      </p:sp>
      <p:sp>
        <p:nvSpPr>
          <p:cNvPr id="4" name="Slide Number Placeholder 3">
            <a:extLst>
              <a:ext uri="{FF2B5EF4-FFF2-40B4-BE49-F238E27FC236}">
                <a16:creationId xmlns:a16="http://schemas.microsoft.com/office/drawing/2014/main" id="{21560BC1-DEC9-4410-94E3-2FFF86E2B3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79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61F8-E868-BF4E-9E4B-2AEA16CF7507}"/>
              </a:ext>
            </a:extLst>
          </p:cNvPr>
          <p:cNvSpPr>
            <a:spLocks noGrp="1"/>
          </p:cNvSpPr>
          <p:nvPr>
            <p:ph type="title"/>
          </p:nvPr>
        </p:nvSpPr>
        <p:spPr/>
        <p:txBody>
          <a:bodyPr/>
          <a:lstStyle/>
          <a:p>
            <a:pPr algn="ctr"/>
            <a:r>
              <a:rPr lang="en-GB" sz="1500" dirty="0">
                <a:solidFill>
                  <a:srgbClr val="FFC000"/>
                </a:solidFill>
              </a:rPr>
              <a:t>Overview of Environment Quarter 2 Performance </a:t>
            </a:r>
          </a:p>
        </p:txBody>
      </p:sp>
      <p:graphicFrame>
        <p:nvGraphicFramePr>
          <p:cNvPr id="7" name="Content Placeholder 4">
            <a:extLst>
              <a:ext uri="{FF2B5EF4-FFF2-40B4-BE49-F238E27FC236}">
                <a16:creationId xmlns:a16="http://schemas.microsoft.com/office/drawing/2014/main" id="{F874D0C8-ED4C-48C8-825C-DD755896761B}"/>
              </a:ext>
            </a:extLst>
          </p:cNvPr>
          <p:cNvGraphicFramePr>
            <a:graphicFrameLocks noGrp="1"/>
          </p:cNvGraphicFramePr>
          <p:nvPr>
            <p:ph idx="1"/>
          </p:nvPr>
        </p:nvGraphicFramePr>
        <p:xfrm>
          <a:off x="1102730" y="1886632"/>
          <a:ext cx="6858000" cy="401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B6FACF47-A424-6C44-8F49-BB6081C44702}"/>
              </a:ext>
            </a:extLst>
          </p:cNvPr>
          <p:cNvSpPr txBox="1">
            <a:spLocks/>
          </p:cNvSpPr>
          <p:nvPr/>
        </p:nvSpPr>
        <p:spPr>
          <a:xfrm>
            <a:off x="1619841" y="2891043"/>
            <a:ext cx="940064" cy="455187"/>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100" b="1" dirty="0">
                <a:solidFill>
                  <a:srgbClr val="000000"/>
                </a:solidFill>
              </a:rPr>
              <a:t>55%</a:t>
            </a:r>
          </a:p>
        </p:txBody>
      </p:sp>
      <p:sp>
        <p:nvSpPr>
          <p:cNvPr id="12" name="Content Placeholder 2">
            <a:extLst>
              <a:ext uri="{FF2B5EF4-FFF2-40B4-BE49-F238E27FC236}">
                <a16:creationId xmlns:a16="http://schemas.microsoft.com/office/drawing/2014/main" id="{CFE599CE-BD95-7E46-9A18-5339C7232181}"/>
              </a:ext>
            </a:extLst>
          </p:cNvPr>
          <p:cNvSpPr txBox="1">
            <a:spLocks/>
          </p:cNvSpPr>
          <p:nvPr/>
        </p:nvSpPr>
        <p:spPr>
          <a:xfrm>
            <a:off x="6375807" y="2917106"/>
            <a:ext cx="940064" cy="455187"/>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100" b="1" dirty="0">
                <a:solidFill>
                  <a:srgbClr val="000000"/>
                </a:solidFill>
              </a:rPr>
              <a:t>77%</a:t>
            </a:r>
          </a:p>
        </p:txBody>
      </p:sp>
      <p:sp>
        <p:nvSpPr>
          <p:cNvPr id="13" name="Content Placeholder 2">
            <a:extLst>
              <a:ext uri="{FF2B5EF4-FFF2-40B4-BE49-F238E27FC236}">
                <a16:creationId xmlns:a16="http://schemas.microsoft.com/office/drawing/2014/main" id="{D31AA34F-5AC0-AE45-B905-CD95E48DAD61}"/>
              </a:ext>
            </a:extLst>
          </p:cNvPr>
          <p:cNvSpPr txBox="1">
            <a:spLocks/>
          </p:cNvSpPr>
          <p:nvPr/>
        </p:nvSpPr>
        <p:spPr>
          <a:xfrm>
            <a:off x="1498176" y="2038762"/>
            <a:ext cx="1749849" cy="574832"/>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50" dirty="0"/>
              <a:t>11 indicators </a:t>
            </a:r>
          </a:p>
          <a:p>
            <a:pPr marL="0" indent="0">
              <a:buNone/>
            </a:pPr>
            <a:r>
              <a:rPr lang="en-GB" sz="1050" dirty="0"/>
              <a:t>5 indicators not achieved </a:t>
            </a:r>
          </a:p>
          <a:p>
            <a:pPr marL="0" indent="0">
              <a:buNone/>
            </a:pPr>
            <a:r>
              <a:rPr lang="en-GB" sz="1050" dirty="0">
                <a:solidFill>
                  <a:srgbClr val="461DF5"/>
                </a:solidFill>
              </a:rPr>
              <a:t>6 achieved</a:t>
            </a:r>
          </a:p>
        </p:txBody>
      </p:sp>
      <p:sp>
        <p:nvSpPr>
          <p:cNvPr id="15" name="Content Placeholder 2">
            <a:extLst>
              <a:ext uri="{FF2B5EF4-FFF2-40B4-BE49-F238E27FC236}">
                <a16:creationId xmlns:a16="http://schemas.microsoft.com/office/drawing/2014/main" id="{DC4A2D68-9860-FF45-A0BF-ABF39126B7E8}"/>
              </a:ext>
            </a:extLst>
          </p:cNvPr>
          <p:cNvSpPr txBox="1">
            <a:spLocks/>
          </p:cNvSpPr>
          <p:nvPr/>
        </p:nvSpPr>
        <p:spPr>
          <a:xfrm>
            <a:off x="5934468" y="2038762"/>
            <a:ext cx="1637070" cy="574832"/>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50" dirty="0"/>
              <a:t>13 indicators </a:t>
            </a:r>
          </a:p>
          <a:p>
            <a:pPr marL="0" indent="0">
              <a:buNone/>
            </a:pPr>
            <a:r>
              <a:rPr lang="en-GB" sz="1050" dirty="0"/>
              <a:t>3 indicators not achieved </a:t>
            </a:r>
          </a:p>
          <a:p>
            <a:pPr marL="0" indent="0">
              <a:buNone/>
            </a:pPr>
            <a:r>
              <a:rPr lang="en-GB" sz="1050" dirty="0">
                <a:solidFill>
                  <a:srgbClr val="461DF5"/>
                </a:solidFill>
              </a:rPr>
              <a:t>10 indicators achieved</a:t>
            </a:r>
          </a:p>
        </p:txBody>
      </p:sp>
      <p:sp>
        <p:nvSpPr>
          <p:cNvPr id="16" name="Slide Number Placeholder 15">
            <a:extLst>
              <a:ext uri="{FF2B5EF4-FFF2-40B4-BE49-F238E27FC236}">
                <a16:creationId xmlns:a16="http://schemas.microsoft.com/office/drawing/2014/main" id="{CC9AC7EA-C363-A742-A907-EEE796C8A46A}"/>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20</a:t>
            </a:fld>
            <a:endParaRPr lang="en-US" dirty="0"/>
          </a:p>
        </p:txBody>
      </p:sp>
    </p:spTree>
    <p:extLst>
      <p:ext uri="{BB962C8B-B14F-4D97-AF65-F5344CB8AC3E}">
        <p14:creationId xmlns:p14="http://schemas.microsoft.com/office/powerpoint/2010/main" val="4273776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8365-48E3-DC4A-B5C3-6AD317DDA3FF}"/>
              </a:ext>
            </a:extLst>
          </p:cNvPr>
          <p:cNvSpPr>
            <a:spLocks noGrp="1"/>
          </p:cNvSpPr>
          <p:nvPr>
            <p:ph type="title"/>
          </p:nvPr>
        </p:nvSpPr>
        <p:spPr/>
        <p:txBody>
          <a:bodyPr/>
          <a:lstStyle/>
          <a:p>
            <a:pPr algn="ctr"/>
            <a:r>
              <a:rPr lang="en-GB" sz="2400" dirty="0">
                <a:solidFill>
                  <a:srgbClr val="FFC000"/>
                </a:solidFill>
              </a:rPr>
              <a:t>Areas of Performance </a:t>
            </a:r>
          </a:p>
        </p:txBody>
      </p:sp>
      <p:sp>
        <p:nvSpPr>
          <p:cNvPr id="9" name="Slide Number Placeholder 8">
            <a:extLst>
              <a:ext uri="{FF2B5EF4-FFF2-40B4-BE49-F238E27FC236}">
                <a16:creationId xmlns:a16="http://schemas.microsoft.com/office/drawing/2014/main" id="{D75ED590-F0FF-9E4A-861C-2F8256932533}"/>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21</a:t>
            </a:fld>
            <a:endParaRPr lang="en-US" dirty="0"/>
          </a:p>
        </p:txBody>
      </p:sp>
      <p:pic>
        <p:nvPicPr>
          <p:cNvPr id="3" name="Picture 2"/>
          <p:cNvPicPr>
            <a:picLocks noChangeAspect="1"/>
          </p:cNvPicPr>
          <p:nvPr/>
        </p:nvPicPr>
        <p:blipFill>
          <a:blip r:embed="rId2"/>
          <a:stretch>
            <a:fillRect/>
          </a:stretch>
        </p:blipFill>
        <p:spPr>
          <a:xfrm>
            <a:off x="2270236" y="2008133"/>
            <a:ext cx="4461641" cy="3759115"/>
          </a:xfrm>
          <a:prstGeom prst="rect">
            <a:avLst/>
          </a:prstGeom>
        </p:spPr>
      </p:pic>
    </p:spTree>
    <p:extLst>
      <p:ext uri="{BB962C8B-B14F-4D97-AF65-F5344CB8AC3E}">
        <p14:creationId xmlns:p14="http://schemas.microsoft.com/office/powerpoint/2010/main" val="1390238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856-CB31-464F-AED3-78E979B4B09E}"/>
              </a:ext>
            </a:extLst>
          </p:cNvPr>
          <p:cNvSpPr>
            <a:spLocks noGrp="1"/>
          </p:cNvSpPr>
          <p:nvPr>
            <p:ph type="title"/>
          </p:nvPr>
        </p:nvSpPr>
        <p:spPr>
          <a:xfrm>
            <a:off x="2071872" y="1633402"/>
            <a:ext cx="5541110" cy="361862"/>
          </a:xfrm>
          <a:solidFill>
            <a:schemeClr val="bg1"/>
          </a:solidFill>
          <a:ln>
            <a:solidFill>
              <a:schemeClr val="bg1"/>
            </a:solidFill>
          </a:ln>
        </p:spPr>
        <p:txBody>
          <a:bodyPr/>
          <a:lstStyle/>
          <a:p>
            <a:endParaRPr lang="en-GB" dirty="0"/>
          </a:p>
        </p:txBody>
      </p:sp>
      <p:graphicFrame>
        <p:nvGraphicFramePr>
          <p:cNvPr id="9" name="Table 4">
            <a:extLst>
              <a:ext uri="{FF2B5EF4-FFF2-40B4-BE49-F238E27FC236}">
                <a16:creationId xmlns:a16="http://schemas.microsoft.com/office/drawing/2014/main" id="{D212B285-C024-C542-8939-4266FA406B75}"/>
              </a:ext>
            </a:extLst>
          </p:cNvPr>
          <p:cNvGraphicFramePr>
            <a:graphicFrameLocks/>
          </p:cNvGraphicFramePr>
          <p:nvPr/>
        </p:nvGraphicFramePr>
        <p:xfrm>
          <a:off x="881931" y="2122777"/>
          <a:ext cx="7920990" cy="1306223"/>
        </p:xfrm>
        <a:graphic>
          <a:graphicData uri="http://schemas.openxmlformats.org/drawingml/2006/table">
            <a:tbl>
              <a:tblPr firstRow="1" bandRow="1">
                <a:tableStyleId>{69012ECD-51FC-41F1-AA8D-1B2483CD663E}</a:tableStyleId>
              </a:tblPr>
              <a:tblGrid>
                <a:gridCol w="438275">
                  <a:extLst>
                    <a:ext uri="{9D8B030D-6E8A-4147-A177-3AD203B41FA5}">
                      <a16:colId xmlns:a16="http://schemas.microsoft.com/office/drawing/2014/main" val="1304945294"/>
                    </a:ext>
                  </a:extLst>
                </a:gridCol>
                <a:gridCol w="5783835">
                  <a:extLst>
                    <a:ext uri="{9D8B030D-6E8A-4147-A177-3AD203B41FA5}">
                      <a16:colId xmlns:a16="http://schemas.microsoft.com/office/drawing/2014/main" val="967464725"/>
                    </a:ext>
                  </a:extLst>
                </a:gridCol>
                <a:gridCol w="1698881">
                  <a:extLst>
                    <a:ext uri="{9D8B030D-6E8A-4147-A177-3AD203B41FA5}">
                      <a16:colId xmlns:a16="http://schemas.microsoft.com/office/drawing/2014/main" val="1487218324"/>
                    </a:ext>
                  </a:extLst>
                </a:gridCol>
              </a:tblGrid>
              <a:tr h="245186">
                <a:tc>
                  <a:txBody>
                    <a:bodyPr/>
                    <a:lstStyle/>
                    <a:p>
                      <a:pPr algn="ctr"/>
                      <a:r>
                        <a:rPr lang="en-GB" sz="800" dirty="0">
                          <a:solidFill>
                            <a:srgbClr val="FFC000"/>
                          </a:solidFill>
                        </a:rPr>
                        <a:t>Programme </a:t>
                      </a:r>
                    </a:p>
                  </a:txBody>
                  <a:tcPr marL="28045" marR="28045" marT="0" marB="0"/>
                </a:tc>
                <a:tc gridSpan="2">
                  <a:txBody>
                    <a:bodyPr/>
                    <a:lstStyle/>
                    <a:p>
                      <a:pPr algn="ctr"/>
                      <a:r>
                        <a:rPr lang="en-GB" sz="1200" dirty="0">
                          <a:solidFill>
                            <a:srgbClr val="FFC000"/>
                          </a:solidFill>
                        </a:rPr>
                        <a:t>Achievements </a:t>
                      </a:r>
                    </a:p>
                  </a:txBody>
                  <a:tcPr marL="62305" marR="62305" marT="31153" marB="31153"/>
                </a:tc>
                <a:tc hMerge="1">
                  <a:txBody>
                    <a:bodyPr/>
                    <a:lstStyle/>
                    <a:p>
                      <a:pPr algn="ctr"/>
                      <a:endParaRPr lang="en-GB" sz="1800" dirty="0"/>
                    </a:p>
                  </a:txBody>
                  <a:tcPr/>
                </a:tc>
                <a:extLst>
                  <a:ext uri="{0D108BD9-81ED-4DB2-BD59-A6C34878D82A}">
                    <a16:rowId xmlns:a16="http://schemas.microsoft.com/office/drawing/2014/main" val="4101324573"/>
                  </a:ext>
                </a:extLst>
              </a:tr>
              <a:tr h="1064181">
                <a:tc>
                  <a:txBody>
                    <a:bodyPr/>
                    <a:lstStyle/>
                    <a:p>
                      <a:pPr algn="ctr"/>
                      <a:r>
                        <a:rPr lang="en-GB" sz="900" b="1" dirty="0"/>
                        <a:t>Administration</a:t>
                      </a:r>
                    </a:p>
                    <a:p>
                      <a:pPr algn="ctr"/>
                      <a:r>
                        <a:rPr lang="en-GB" sz="900" b="1" dirty="0">
                          <a:solidFill>
                            <a:schemeClr val="tx1"/>
                          </a:solidFill>
                        </a:rPr>
                        <a:t>55% </a:t>
                      </a:r>
                    </a:p>
                  </a:txBody>
                  <a:tcPr marL="28045" marR="28045" marT="0" marB="0" vert="vert270">
                    <a:solidFill>
                      <a:srgbClr val="FFC000"/>
                    </a:solidFill>
                  </a:tcPr>
                </a:tc>
                <a:tc>
                  <a:txBody>
                    <a:bodyPr/>
                    <a:lstStyle/>
                    <a:p>
                      <a:pPr marL="171450" indent="-171450" fontAlgn="base">
                        <a:lnSpc>
                          <a:spcPct val="150000"/>
                        </a:lnSpc>
                        <a:spcBef>
                          <a:spcPct val="0"/>
                        </a:spcBef>
                        <a:spcAft>
                          <a:spcPct val="0"/>
                        </a:spcAft>
                        <a:buFont typeface="Arial" panose="020B0604020202020204" pitchFamily="34" charset="0"/>
                        <a:buChar char="•"/>
                        <a:defRPr/>
                      </a:pPr>
                      <a:endParaRPr lang="en-US" sz="700" b="0" dirty="0">
                        <a:solidFill>
                          <a:schemeClr val="tx2">
                            <a:lumMod val="75000"/>
                          </a:schemeClr>
                        </a:solidFill>
                      </a:endParaRPr>
                    </a:p>
                    <a:p>
                      <a:pPr marL="171450" indent="-171450" fontAlgn="base">
                        <a:lnSpc>
                          <a:spcPct val="150000"/>
                        </a:lnSpc>
                        <a:spcBef>
                          <a:spcPct val="0"/>
                        </a:spcBef>
                        <a:spcAft>
                          <a:spcPct val="0"/>
                        </a:spcAft>
                        <a:buFont typeface="Arial" panose="020B0604020202020204" pitchFamily="34" charset="0"/>
                        <a:buChar char="•"/>
                        <a:defRPr/>
                      </a:pPr>
                      <a:r>
                        <a:rPr lang="en-US" sz="700" b="0" dirty="0">
                          <a:solidFill>
                            <a:schemeClr val="tx2">
                              <a:lumMod val="75000"/>
                            </a:schemeClr>
                          </a:solidFill>
                        </a:rPr>
                        <a:t>100% (100%) Reduction in irregular expenditure</a:t>
                      </a:r>
                    </a:p>
                    <a:p>
                      <a:pPr marL="171450" indent="-171450" fontAlgn="base">
                        <a:lnSpc>
                          <a:spcPct val="150000"/>
                        </a:lnSpc>
                        <a:spcBef>
                          <a:spcPct val="0"/>
                        </a:spcBef>
                        <a:spcAft>
                          <a:spcPct val="0"/>
                        </a:spcAft>
                        <a:buFont typeface="Arial" panose="020B0604020202020204" pitchFamily="34" charset="0"/>
                        <a:buChar char="•"/>
                        <a:defRPr/>
                      </a:pPr>
                      <a:r>
                        <a:rPr lang="en-US" sz="700" b="0" kern="0" dirty="0">
                          <a:solidFill>
                            <a:schemeClr val="tx2"/>
                          </a:solidFill>
                          <a:latin typeface="+mn-lt"/>
                          <a:ea typeface="+mn-ea"/>
                          <a:cs typeface="+mn-cs"/>
                        </a:rPr>
                        <a:t>59% (40%) total procurement that targets businesses owned by Women</a:t>
                      </a:r>
                    </a:p>
                    <a:p>
                      <a:pPr marL="171450" indent="-171450" fontAlgn="base">
                        <a:lnSpc>
                          <a:spcPct val="150000"/>
                        </a:lnSpc>
                        <a:spcBef>
                          <a:spcPct val="0"/>
                        </a:spcBef>
                        <a:spcAft>
                          <a:spcPct val="0"/>
                        </a:spcAft>
                        <a:buFont typeface="Arial" panose="020B0604020202020204" pitchFamily="34" charset="0"/>
                        <a:buChar char="•"/>
                        <a:defRPr/>
                      </a:pPr>
                      <a:r>
                        <a:rPr lang="en-US" sz="700" b="0" kern="0" dirty="0">
                          <a:solidFill>
                            <a:schemeClr val="tx2"/>
                          </a:solidFill>
                          <a:latin typeface="+mn-lt"/>
                          <a:ea typeface="+mn-ea"/>
                          <a:cs typeface="+mn-cs"/>
                        </a:rPr>
                        <a:t>31% (30%) total procurement that targets businesses owned by Youth</a:t>
                      </a:r>
                    </a:p>
                    <a:p>
                      <a:pPr marL="171450" indent="-171450" fontAlgn="base">
                        <a:lnSpc>
                          <a:spcPct val="150000"/>
                        </a:lnSpc>
                        <a:spcBef>
                          <a:spcPct val="0"/>
                        </a:spcBef>
                        <a:spcAft>
                          <a:spcPct val="0"/>
                        </a:spcAft>
                        <a:buFont typeface="Arial" panose="020B0604020202020204" pitchFamily="34" charset="0"/>
                        <a:buChar char="•"/>
                        <a:defRPr/>
                      </a:pPr>
                      <a:r>
                        <a:rPr lang="en-US" sz="700" b="0" kern="0" dirty="0">
                          <a:solidFill>
                            <a:schemeClr val="tx2"/>
                          </a:solidFill>
                          <a:latin typeface="+mn-lt"/>
                          <a:ea typeface="+mn-ea"/>
                          <a:cs typeface="+mn-cs"/>
                        </a:rPr>
                        <a:t>100% (100%) procurement implemented through the open tender system</a:t>
                      </a:r>
                    </a:p>
                    <a:p>
                      <a:pPr marL="171450" lvl="0" indent="-171450" algn="l" defTabSz="457200" rtl="0" eaLnBrk="1" fontAlgn="base" latinLnBrk="0" hangingPunct="1">
                        <a:lnSpc>
                          <a:spcPct val="150000"/>
                        </a:lnSpc>
                        <a:spcBef>
                          <a:spcPct val="0"/>
                        </a:spcBef>
                        <a:spcAft>
                          <a:spcPct val="0"/>
                        </a:spcAft>
                        <a:buFont typeface="Arial" panose="020B0604020202020204" pitchFamily="34" charset="0"/>
                        <a:buChar char="•"/>
                        <a:defRPr/>
                      </a:pPr>
                      <a:r>
                        <a:rPr lang="en-US" sz="700" b="0" kern="0" dirty="0">
                          <a:solidFill>
                            <a:schemeClr val="tx2"/>
                          </a:solidFill>
                          <a:latin typeface="+mn-lt"/>
                          <a:ea typeface="+mn-ea"/>
                          <a:cs typeface="+mn-cs"/>
                        </a:rPr>
                        <a:t>5 046 (5000) Work opportunities created through Tshepo 1 million</a:t>
                      </a:r>
                    </a:p>
                    <a:p>
                      <a:pPr marL="171450" lvl="0" indent="-171450" algn="l" defTabSz="457200" rtl="0" eaLnBrk="1" fontAlgn="base" latinLnBrk="0" hangingPunct="1">
                        <a:lnSpc>
                          <a:spcPct val="150000"/>
                        </a:lnSpc>
                        <a:spcBef>
                          <a:spcPct val="0"/>
                        </a:spcBef>
                        <a:spcAft>
                          <a:spcPct val="0"/>
                        </a:spcAft>
                        <a:buFont typeface="Arial" panose="020B0604020202020204" pitchFamily="34" charset="0"/>
                        <a:buChar char="•"/>
                        <a:defRPr/>
                      </a:pPr>
                      <a:r>
                        <a:rPr lang="en-US" sz="700" b="0" kern="0" dirty="0">
                          <a:solidFill>
                            <a:schemeClr val="tx2"/>
                          </a:solidFill>
                          <a:latin typeface="+mn-lt"/>
                          <a:ea typeface="+mn-ea"/>
                          <a:cs typeface="+mn-cs"/>
                        </a:rPr>
                        <a:t>98% (90%) Ntirhisano commitments  achieved</a:t>
                      </a:r>
                    </a:p>
                  </a:txBody>
                  <a:tcPr marL="28045" marR="28045" marT="0" marB="0"/>
                </a:tc>
                <a:tc>
                  <a:txBody>
                    <a:bodyPr/>
                    <a:lstStyle/>
                    <a:p>
                      <a:pPr marL="0" indent="0" fontAlgn="base">
                        <a:lnSpc>
                          <a:spcPct val="100000"/>
                        </a:lnSpc>
                        <a:spcBef>
                          <a:spcPct val="0"/>
                        </a:spcBef>
                        <a:spcAft>
                          <a:spcPct val="0"/>
                        </a:spcAft>
                        <a:buFont typeface="Arial" panose="020B0604020202020204" pitchFamily="34" charset="0"/>
                        <a:buNone/>
                        <a:defRPr/>
                      </a:pPr>
                      <a:r>
                        <a:rPr lang="en-US" sz="700" b="1" dirty="0">
                          <a:solidFill>
                            <a:schemeClr val="tx2">
                              <a:lumMod val="75000"/>
                            </a:schemeClr>
                          </a:solidFill>
                        </a:rPr>
                        <a:t>%</a:t>
                      </a:r>
                      <a:r>
                        <a:rPr lang="en-US" sz="700" b="1" baseline="0" dirty="0">
                          <a:solidFill>
                            <a:schemeClr val="tx2">
                              <a:lumMod val="75000"/>
                            </a:schemeClr>
                          </a:solidFill>
                        </a:rPr>
                        <a:t> Achievement against Annual Target</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100%</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59%</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31%</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100%</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98%</a:t>
                      </a:r>
                    </a:p>
                    <a:p>
                      <a:pPr marL="0" indent="0" fontAlgn="base">
                        <a:lnSpc>
                          <a:spcPct val="150000"/>
                        </a:lnSpc>
                        <a:spcBef>
                          <a:spcPct val="0"/>
                        </a:spcBef>
                        <a:spcAft>
                          <a:spcPct val="0"/>
                        </a:spcAft>
                        <a:buFont typeface="Arial" panose="020B0604020202020204" pitchFamily="34" charset="0"/>
                        <a:buNone/>
                        <a:defRPr/>
                      </a:pPr>
                      <a:r>
                        <a:rPr lang="en-US" sz="700" b="1" baseline="0" dirty="0">
                          <a:solidFill>
                            <a:schemeClr val="tx2">
                              <a:lumMod val="75000"/>
                            </a:schemeClr>
                          </a:solidFill>
                        </a:rPr>
                        <a:t>96%</a:t>
                      </a:r>
                    </a:p>
                  </a:txBody>
                  <a:tcPr marL="28045" marR="28045" marT="0" marB="0"/>
                </a:tc>
                <a:extLst>
                  <a:ext uri="{0D108BD9-81ED-4DB2-BD59-A6C34878D82A}">
                    <a16:rowId xmlns:a16="http://schemas.microsoft.com/office/drawing/2014/main" val="2780783275"/>
                  </a:ext>
                </a:extLst>
              </a:tr>
            </a:tbl>
          </a:graphicData>
        </a:graphic>
      </p:graphicFrame>
      <p:sp>
        <p:nvSpPr>
          <p:cNvPr id="10" name="Slide Number Placeholder 9">
            <a:extLst>
              <a:ext uri="{FF2B5EF4-FFF2-40B4-BE49-F238E27FC236}">
                <a16:creationId xmlns:a16="http://schemas.microsoft.com/office/drawing/2014/main" id="{0A892D58-3C39-EF4C-BAB2-0019C61DB4D2}"/>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312519"/>
            <a:fld id="{093862CD-2CE4-D846-9F15-15300DCE1BBC}" type="slidenum">
              <a:rPr lang="en-US" smtClean="0"/>
              <a:pPr defTabSz="312519"/>
              <a:t>22</a:t>
            </a:fld>
            <a:endParaRPr lang="en-US" dirty="0">
              <a:solidFill>
                <a:prstClr val="black"/>
              </a:solidFill>
              <a:latin typeface="Calibri"/>
            </a:endParaRPr>
          </a:p>
        </p:txBody>
      </p:sp>
    </p:spTree>
    <p:extLst>
      <p:ext uri="{BB962C8B-B14F-4D97-AF65-F5344CB8AC3E}">
        <p14:creationId xmlns:p14="http://schemas.microsoft.com/office/powerpoint/2010/main" val="231249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856-CB31-464F-AED3-78E979B4B09E}"/>
              </a:ext>
            </a:extLst>
          </p:cNvPr>
          <p:cNvSpPr>
            <a:spLocks noGrp="1"/>
          </p:cNvSpPr>
          <p:nvPr>
            <p:ph type="title"/>
          </p:nvPr>
        </p:nvSpPr>
        <p:spPr>
          <a:xfrm>
            <a:off x="1828801" y="1458829"/>
            <a:ext cx="6079829" cy="397043"/>
          </a:xfrm>
          <a:solidFill>
            <a:schemeClr val="bg1"/>
          </a:solidFill>
          <a:ln>
            <a:solidFill>
              <a:schemeClr val="bg1"/>
            </a:solidFill>
          </a:ln>
        </p:spPr>
        <p:txBody>
          <a:bodyPr/>
          <a:lstStyle/>
          <a:p>
            <a:endParaRPr lang="en-GB" dirty="0"/>
          </a:p>
        </p:txBody>
      </p:sp>
      <p:graphicFrame>
        <p:nvGraphicFramePr>
          <p:cNvPr id="9" name="Table 4">
            <a:extLst>
              <a:ext uri="{FF2B5EF4-FFF2-40B4-BE49-F238E27FC236}">
                <a16:creationId xmlns:a16="http://schemas.microsoft.com/office/drawing/2014/main" id="{D212B285-C024-C542-8939-4266FA406B75}"/>
              </a:ext>
            </a:extLst>
          </p:cNvPr>
          <p:cNvGraphicFramePr>
            <a:graphicFrameLocks/>
          </p:cNvGraphicFramePr>
          <p:nvPr/>
        </p:nvGraphicFramePr>
        <p:xfrm>
          <a:off x="1454506" y="1657351"/>
          <a:ext cx="6574139" cy="3876777"/>
        </p:xfrm>
        <a:graphic>
          <a:graphicData uri="http://schemas.openxmlformats.org/drawingml/2006/table">
            <a:tbl>
              <a:tblPr firstRow="1" bandRow="1">
                <a:tableStyleId>{69012ECD-51FC-41F1-AA8D-1B2483CD663E}</a:tableStyleId>
              </a:tblPr>
              <a:tblGrid>
                <a:gridCol w="708864">
                  <a:extLst>
                    <a:ext uri="{9D8B030D-6E8A-4147-A177-3AD203B41FA5}">
                      <a16:colId xmlns:a16="http://schemas.microsoft.com/office/drawing/2014/main" val="1304945294"/>
                    </a:ext>
                  </a:extLst>
                </a:gridCol>
                <a:gridCol w="4370756">
                  <a:extLst>
                    <a:ext uri="{9D8B030D-6E8A-4147-A177-3AD203B41FA5}">
                      <a16:colId xmlns:a16="http://schemas.microsoft.com/office/drawing/2014/main" val="967464725"/>
                    </a:ext>
                  </a:extLst>
                </a:gridCol>
                <a:gridCol w="1494519">
                  <a:extLst>
                    <a:ext uri="{9D8B030D-6E8A-4147-A177-3AD203B41FA5}">
                      <a16:colId xmlns:a16="http://schemas.microsoft.com/office/drawing/2014/main" val="1823320465"/>
                    </a:ext>
                  </a:extLst>
                </a:gridCol>
              </a:tblGrid>
              <a:tr h="399769">
                <a:tc>
                  <a:txBody>
                    <a:bodyPr/>
                    <a:lstStyle/>
                    <a:p>
                      <a:pPr algn="ctr"/>
                      <a:r>
                        <a:rPr lang="en-GB" sz="800" dirty="0">
                          <a:solidFill>
                            <a:srgbClr val="FFC000"/>
                          </a:solidFill>
                        </a:rPr>
                        <a:t>Programme </a:t>
                      </a:r>
                    </a:p>
                  </a:txBody>
                  <a:tcPr marL="68580" marR="68580" marT="34290" marB="34290"/>
                </a:tc>
                <a:tc>
                  <a:txBody>
                    <a:bodyPr/>
                    <a:lstStyle/>
                    <a:p>
                      <a:pPr algn="ctr"/>
                      <a:r>
                        <a:rPr lang="en-GB" sz="1400" dirty="0">
                          <a:solidFill>
                            <a:srgbClr val="FFC000"/>
                          </a:solidFill>
                        </a:rPr>
                        <a:t>Achievements </a:t>
                      </a:r>
                    </a:p>
                  </a:txBody>
                  <a:tcPr marL="68580" marR="68580" marT="34290" marB="34290"/>
                </a:tc>
                <a:tc>
                  <a:txBody>
                    <a:bodyPr/>
                    <a:lstStyle/>
                    <a:p>
                      <a:pPr algn="ctr"/>
                      <a:endParaRPr lang="en-GB" sz="1400" dirty="0"/>
                    </a:p>
                  </a:txBody>
                  <a:tcPr marL="68580" marR="68580" marT="34290" marB="34290"/>
                </a:tc>
                <a:extLst>
                  <a:ext uri="{0D108BD9-81ED-4DB2-BD59-A6C34878D82A}">
                    <a16:rowId xmlns:a16="http://schemas.microsoft.com/office/drawing/2014/main" val="4101324573"/>
                  </a:ext>
                </a:extLst>
              </a:tr>
              <a:tr h="3477008">
                <a:tc>
                  <a:txBody>
                    <a:bodyPr/>
                    <a:lstStyle/>
                    <a:p>
                      <a:pPr algn="ctr"/>
                      <a:r>
                        <a:rPr lang="en-GB" sz="1100" b="1" dirty="0">
                          <a:solidFill>
                            <a:schemeClr val="tx1"/>
                          </a:solidFill>
                        </a:rPr>
                        <a:t>Environmental Management</a:t>
                      </a:r>
                    </a:p>
                    <a:p>
                      <a:pPr algn="ctr"/>
                      <a:r>
                        <a:rPr lang="en-GB" sz="1200" b="1" dirty="0">
                          <a:solidFill>
                            <a:schemeClr val="tx1"/>
                          </a:solidFill>
                        </a:rPr>
                        <a:t>77%</a:t>
                      </a:r>
                    </a:p>
                  </a:txBody>
                  <a:tcPr marL="68580" marR="68580" marT="34290" marB="34290" vert="vert270">
                    <a:solidFill>
                      <a:srgbClr val="92D050"/>
                    </a:solidFill>
                  </a:tcPr>
                </a:tc>
                <a:tc>
                  <a:txBody>
                    <a:bodyPr/>
                    <a:lstStyle/>
                    <a:p>
                      <a:pPr marL="171450" lvl="0" indent="-171450" fontAlgn="base">
                        <a:lnSpc>
                          <a:spcPct val="150000"/>
                        </a:lnSpc>
                        <a:spcBef>
                          <a:spcPct val="0"/>
                        </a:spcBef>
                        <a:spcAft>
                          <a:spcPct val="0"/>
                        </a:spcAft>
                        <a:buFont typeface="Arial" panose="020B0604020202020204" pitchFamily="34" charset="0"/>
                        <a:buChar char="•"/>
                        <a:defRPr/>
                      </a:pPr>
                      <a:endParaRPr lang="en-ZA" sz="700" b="0" dirty="0">
                        <a:solidFill>
                          <a:schemeClr val="tx1"/>
                        </a:solidFill>
                      </a:endParaRPr>
                    </a:p>
                    <a:p>
                      <a:pPr marL="171450" marR="0" lvl="0" indent="-171450" algn="l" defTabSz="914400" rtl="0" eaLnBrk="1" fontAlgn="ctr" latinLnBrk="0" hangingPunct="1">
                        <a:lnSpc>
                          <a:spcPct val="150000"/>
                        </a:lnSpc>
                        <a:spcBef>
                          <a:spcPts val="0"/>
                        </a:spcBef>
                        <a:spcAft>
                          <a:spcPts val="0"/>
                        </a:spcAft>
                        <a:buClrTx/>
                        <a:buSzTx/>
                        <a:buFont typeface="Arial" panose="020B0604020202020204" pitchFamily="34" charset="0"/>
                        <a:buChar char="•"/>
                        <a:tabLst>
                          <a:tab pos="180340" algn="l"/>
                          <a:tab pos="360045" algn="l"/>
                          <a:tab pos="540385" algn="l"/>
                        </a:tabLst>
                        <a:defRPr/>
                      </a:pPr>
                      <a:r>
                        <a:rPr lang="en-US" sz="600" b="0" kern="1200" noProof="0" dirty="0">
                          <a:solidFill>
                            <a:schemeClr val="tx1"/>
                          </a:solidFill>
                          <a:latin typeface="+mn-lt"/>
                          <a:ea typeface="+mn-ea"/>
                          <a:cs typeface="+mn-cs"/>
                        </a:rPr>
                        <a:t>28 (25) Administrative enforcement notices issued for non-compliance with environmental management legislation.</a:t>
                      </a:r>
                    </a:p>
                    <a:p>
                      <a:pPr marL="171450" marR="0" lvl="0" indent="-171450" algn="l" defTabSz="914400" rtl="0" eaLnBrk="1" fontAlgn="ctr" latinLnBrk="0" hangingPunct="1">
                        <a:lnSpc>
                          <a:spcPct val="150000"/>
                        </a:lnSpc>
                        <a:spcBef>
                          <a:spcPts val="0"/>
                        </a:spcBef>
                        <a:spcAft>
                          <a:spcPts val="0"/>
                        </a:spcAft>
                        <a:buClrTx/>
                        <a:buSzTx/>
                        <a:buFont typeface="Arial" panose="020B0604020202020204" pitchFamily="34" charset="0"/>
                        <a:buChar char="•"/>
                        <a:tabLst>
                          <a:tab pos="180340" algn="l"/>
                          <a:tab pos="360045" algn="l"/>
                          <a:tab pos="540385" algn="l"/>
                        </a:tabLst>
                        <a:defRPr/>
                      </a:pPr>
                      <a:r>
                        <a:rPr lang="en-US" sz="600" b="0" kern="1200" noProof="0" dirty="0">
                          <a:solidFill>
                            <a:schemeClr val="tx1"/>
                          </a:solidFill>
                          <a:latin typeface="+mn-lt"/>
                          <a:ea typeface="+mn-ea"/>
                          <a:cs typeface="+mn-cs"/>
                        </a:rPr>
                        <a:t>9 (9) Completed criminal investigations were handed to the NPA for prosecution.</a:t>
                      </a:r>
                    </a:p>
                    <a:p>
                      <a:pPr marL="171450" lvl="0" indent="-171450" fontAlgn="base">
                        <a:lnSpc>
                          <a:spcPct val="200000"/>
                        </a:lnSpc>
                        <a:spcBef>
                          <a:spcPct val="0"/>
                        </a:spcBef>
                        <a:spcAft>
                          <a:spcPct val="0"/>
                        </a:spcAft>
                        <a:buFont typeface="Arial" panose="020B0604020202020204" pitchFamily="34" charset="0"/>
                        <a:buChar char="•"/>
                        <a:defRPr/>
                      </a:pPr>
                      <a:r>
                        <a:rPr lang="en-US" sz="600" b="0" dirty="0">
                          <a:solidFill>
                            <a:schemeClr val="tx1"/>
                          </a:solidFill>
                        </a:rPr>
                        <a:t>93 (75) Compliance inspections were conducted.</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ZA" sz="600" b="0" dirty="0">
                          <a:solidFill>
                            <a:schemeClr val="tx1"/>
                          </a:solidFill>
                        </a:rPr>
                        <a:t>100% (100%) Complete S24G applications were finalized within 60 working days of the date of receipt of proof of payment of section 24G administrative fine.</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ZA" sz="600" b="0" dirty="0">
                          <a:solidFill>
                            <a:schemeClr val="tx1"/>
                          </a:solidFill>
                        </a:rPr>
                        <a:t>100% (100%) Completed atmospheric emission licenses were issued within legislated timeframes.</a:t>
                      </a:r>
                      <a:endParaRPr lang="en-US" sz="600" b="0" dirty="0">
                        <a:solidFill>
                          <a:schemeClr val="tx1"/>
                        </a:solidFill>
                      </a:endParaRPr>
                    </a:p>
                    <a:p>
                      <a:pPr marL="171450" lvl="0" indent="-171450" fontAlgn="base">
                        <a:lnSpc>
                          <a:spcPct val="200000"/>
                        </a:lnSpc>
                        <a:spcBef>
                          <a:spcPct val="0"/>
                        </a:spcBef>
                        <a:spcAft>
                          <a:spcPct val="0"/>
                        </a:spcAft>
                        <a:buFont typeface="Arial" panose="020B0604020202020204" pitchFamily="34" charset="0"/>
                        <a:buChar char="•"/>
                        <a:defRPr/>
                      </a:pPr>
                      <a:r>
                        <a:rPr lang="en-ZA" sz="600" b="0" baseline="0" dirty="0">
                          <a:solidFill>
                            <a:schemeClr val="tx1"/>
                          </a:solidFill>
                        </a:rPr>
                        <a:t>100% (100</a:t>
                      </a:r>
                      <a:r>
                        <a:rPr lang="en-ZA" sz="600" b="0" kern="1200" dirty="0">
                          <a:solidFill>
                            <a:schemeClr val="tx1"/>
                          </a:solidFill>
                          <a:latin typeface="+mn-lt"/>
                          <a:ea typeface="+mn-ea"/>
                          <a:cs typeface="+mn-cs"/>
                        </a:rPr>
                        <a:t>%)  Complete Waste License applications were finalised within legislated time-frames.</a:t>
                      </a:r>
                    </a:p>
                    <a:p>
                      <a:pPr marL="171450" lvl="0" indent="-171450" fontAlgn="base">
                        <a:lnSpc>
                          <a:spcPct val="200000"/>
                        </a:lnSpc>
                        <a:spcBef>
                          <a:spcPct val="0"/>
                        </a:spcBef>
                        <a:spcAft>
                          <a:spcPct val="0"/>
                        </a:spcAft>
                        <a:buFont typeface="Arial" panose="020B0604020202020204" pitchFamily="34" charset="0"/>
                        <a:buChar char="•"/>
                        <a:defRPr/>
                      </a:pPr>
                      <a:r>
                        <a:rPr lang="en-US" sz="600" b="0" kern="1200" dirty="0">
                          <a:solidFill>
                            <a:schemeClr val="tx1"/>
                          </a:solidFill>
                          <a:latin typeface="+mn-lt"/>
                          <a:ea typeface="+mn-ea"/>
                          <a:cs typeface="+mn-cs"/>
                        </a:rPr>
                        <a:t>335 (163) Waste Certificates were issued.</a:t>
                      </a:r>
                    </a:p>
                    <a:p>
                      <a:pPr marL="171450" marR="0" lvl="0" indent="-171450" algn="l" defTabSz="457200" rtl="0" eaLnBrk="1" fontAlgn="base" latinLnBrk="0" hangingPunct="1">
                        <a:lnSpc>
                          <a:spcPct val="200000"/>
                        </a:lnSpc>
                        <a:spcBef>
                          <a:spcPct val="0"/>
                        </a:spcBef>
                        <a:spcAft>
                          <a:spcPct val="0"/>
                        </a:spcAft>
                        <a:buClrTx/>
                        <a:buSzTx/>
                        <a:buFont typeface="Arial" panose="020B0604020202020204" pitchFamily="34" charset="0"/>
                        <a:buChar char="•"/>
                        <a:tabLst/>
                        <a:defRPr/>
                      </a:pPr>
                      <a:r>
                        <a:rPr lang="en-US" sz="600" b="0" kern="1200" dirty="0">
                          <a:solidFill>
                            <a:schemeClr val="tx1"/>
                          </a:solidFill>
                          <a:latin typeface="+mn-lt"/>
                          <a:ea typeface="+mn-ea"/>
                          <a:cs typeface="+mn-cs"/>
                        </a:rPr>
                        <a:t>17 (10) </a:t>
                      </a:r>
                      <a:r>
                        <a:rPr lang="en-US" sz="600" dirty="0"/>
                        <a:t>Health Care Waste Approvals were issued</a:t>
                      </a:r>
                      <a:endParaRPr lang="en-ZA" sz="600" b="0" dirty="0">
                        <a:solidFill>
                          <a:schemeClr val="tx1"/>
                        </a:solidFill>
                      </a:endParaRPr>
                    </a:p>
                    <a:p>
                      <a:pPr marL="171450" lvl="0" indent="-171450" fontAlgn="base">
                        <a:lnSpc>
                          <a:spcPct val="200000"/>
                        </a:lnSpc>
                        <a:spcBef>
                          <a:spcPct val="0"/>
                        </a:spcBef>
                        <a:spcAft>
                          <a:spcPct val="0"/>
                        </a:spcAft>
                        <a:buFont typeface="Arial" panose="020B0604020202020204" pitchFamily="34" charset="0"/>
                        <a:buChar char="•"/>
                        <a:defRPr/>
                      </a:pPr>
                      <a:r>
                        <a:rPr lang="en-US" sz="600" b="0" dirty="0">
                          <a:solidFill>
                            <a:srgbClr val="000000"/>
                          </a:solidFill>
                        </a:rPr>
                        <a:t>26 (15) Environmental capacity building activities were conducted.</a:t>
                      </a:r>
                    </a:p>
                    <a:p>
                      <a:pPr marL="171450" lvl="0" indent="-171450" fontAlgn="base">
                        <a:lnSpc>
                          <a:spcPct val="200000"/>
                        </a:lnSpc>
                        <a:spcBef>
                          <a:spcPct val="0"/>
                        </a:spcBef>
                        <a:spcAft>
                          <a:spcPct val="0"/>
                        </a:spcAft>
                        <a:buFont typeface="Arial" panose="020B0604020202020204" pitchFamily="34" charset="0"/>
                        <a:buChar char="•"/>
                        <a:defRPr/>
                      </a:pPr>
                      <a:r>
                        <a:rPr lang="en-ZA" sz="600" b="0" dirty="0">
                          <a:solidFill>
                            <a:srgbClr val="000000"/>
                          </a:solidFill>
                        </a:rPr>
                        <a:t>184 (70) Environmental awareness activities were conducted.</a:t>
                      </a:r>
                    </a:p>
                  </a:txBody>
                  <a:tcPr marL="68580" marR="68580" marT="34290" marB="34290"/>
                </a:tc>
                <a:tc>
                  <a:txBody>
                    <a:bodyPr/>
                    <a:lstStyle/>
                    <a:p>
                      <a:pPr marL="172800" marR="0" lvl="0" indent="-17280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sz="900" b="1" i="0" u="none" strike="noStrike" kern="1200" cap="none" spc="0" normalizeH="0" baseline="-25000" noProof="0" dirty="0">
                          <a:ln>
                            <a:noFill/>
                          </a:ln>
                          <a:solidFill>
                            <a:schemeClr val="tx2">
                              <a:lumMod val="75000"/>
                            </a:schemeClr>
                          </a:solidFill>
                          <a:effectLst/>
                          <a:uLnTx/>
                          <a:uFillTx/>
                          <a:latin typeface="+mn-lt"/>
                          <a:ea typeface="+mn-ea"/>
                          <a:cs typeface="+mn-cs"/>
                        </a:rPr>
                        <a:t>% Achievement against Annual Target</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kern="1200" dirty="0">
                          <a:solidFill>
                            <a:schemeClr val="tx1"/>
                          </a:solidFill>
                          <a:effectLst/>
                          <a:latin typeface="+mn-lt"/>
                          <a:ea typeface="MS Mincho"/>
                          <a:cs typeface="Arial" panose="020B0604020202020204" pitchFamily="34" charset="0"/>
                        </a:rPr>
                        <a:t>50%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kern="1200" dirty="0">
                          <a:solidFill>
                            <a:schemeClr val="tx1"/>
                          </a:solidFill>
                          <a:effectLst/>
                          <a:latin typeface="+mn-lt"/>
                          <a:ea typeface="MS Mincho"/>
                          <a:cs typeface="Arial" panose="020B0604020202020204" pitchFamily="34" charset="0"/>
                        </a:rPr>
                        <a:t>50%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kern="1200" dirty="0">
                          <a:solidFill>
                            <a:schemeClr val="tx1"/>
                          </a:solidFill>
                          <a:effectLst/>
                          <a:latin typeface="+mn-lt"/>
                          <a:ea typeface="MS Mincho"/>
                          <a:cs typeface="Arial" panose="020B0604020202020204" pitchFamily="34" charset="0"/>
                        </a:rPr>
                        <a:t>70%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kern="1200" dirty="0">
                          <a:solidFill>
                            <a:schemeClr val="tx1"/>
                          </a:solidFill>
                          <a:effectLst/>
                          <a:latin typeface="+mn-lt"/>
                          <a:ea typeface="MS Mincho"/>
                          <a:cs typeface="Arial" panose="020B0604020202020204" pitchFamily="34" charset="0"/>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endParaRPr lang="en-US" sz="600" b="1" dirty="0">
                        <a:solidFill>
                          <a:schemeClr val="tx1"/>
                        </a:solidFill>
                      </a:endParaRP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dirty="0">
                          <a:solidFill>
                            <a:schemeClr val="tx1"/>
                          </a:solidFill>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dirty="0">
                          <a:solidFill>
                            <a:schemeClr val="tx1"/>
                          </a:solidFill>
                        </a:rPr>
                        <a:t>100%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dirty="0">
                          <a:solidFill>
                            <a:schemeClr val="tx1"/>
                          </a:solidFill>
                        </a:rPr>
                        <a:t>80%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dirty="0">
                          <a:solidFill>
                            <a:schemeClr val="tx1"/>
                          </a:solidFill>
                        </a:rPr>
                        <a:t>60%</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lang="en-US" sz="600" b="1" dirty="0">
                          <a:solidFill>
                            <a:schemeClr val="tx1"/>
                          </a:solidFill>
                        </a:rPr>
                        <a:t>76%</a:t>
                      </a: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r>
                        <a:rPr lang="en-US" sz="600" b="1" dirty="0">
                          <a:solidFill>
                            <a:srgbClr val="000000"/>
                          </a:solidFill>
                        </a:rPr>
                        <a:t>138%</a:t>
                      </a: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endParaRPr lang="en-US" sz="600" b="1" dirty="0">
                        <a:solidFill>
                          <a:srgbClr val="000000"/>
                        </a:solidFill>
                      </a:endParaRPr>
                    </a:p>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pPr>
                      <a:endParaRPr lang="en-US" sz="600" b="1" dirty="0">
                        <a:solidFill>
                          <a:srgbClr val="000000"/>
                        </a:solidFill>
                      </a:endParaRPr>
                    </a:p>
                  </a:txBody>
                  <a:tcPr marL="68580" marR="68580" marT="34290" marB="34290"/>
                </a:tc>
                <a:extLst>
                  <a:ext uri="{0D108BD9-81ED-4DB2-BD59-A6C34878D82A}">
                    <a16:rowId xmlns:a16="http://schemas.microsoft.com/office/drawing/2014/main" val="1457548370"/>
                  </a:ext>
                </a:extLst>
              </a:tr>
            </a:tbl>
          </a:graphicData>
        </a:graphic>
      </p:graphicFrame>
      <p:sp>
        <p:nvSpPr>
          <p:cNvPr id="10" name="Slide Number Placeholder 9">
            <a:extLst>
              <a:ext uri="{FF2B5EF4-FFF2-40B4-BE49-F238E27FC236}">
                <a16:creationId xmlns:a16="http://schemas.microsoft.com/office/drawing/2014/main" id="{0A892D58-3C39-EF4C-BAB2-0019C61DB4D2}"/>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23</a:t>
            </a:fld>
            <a:endParaRPr lang="en-US" dirty="0"/>
          </a:p>
        </p:txBody>
      </p:sp>
    </p:spTree>
    <p:extLst>
      <p:ext uri="{BB962C8B-B14F-4D97-AF65-F5344CB8AC3E}">
        <p14:creationId xmlns:p14="http://schemas.microsoft.com/office/powerpoint/2010/main" val="293328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386" y="1671642"/>
            <a:ext cx="6010244" cy="244183"/>
          </a:xfrm>
        </p:spPr>
        <p:txBody>
          <a:bodyPr>
            <a:noAutofit/>
          </a:bodyPr>
          <a:lstStyle/>
          <a:p>
            <a:pPr algn="ctr"/>
            <a:r>
              <a:rPr lang="en-ZA" sz="1800" dirty="0">
                <a:solidFill>
                  <a:srgbClr val="FFC000"/>
                </a:solidFill>
              </a:rPr>
              <a:t>Areas of Non-Performance </a:t>
            </a:r>
          </a:p>
        </p:txBody>
      </p:sp>
      <p:sp>
        <p:nvSpPr>
          <p:cNvPr id="3" name="Content Placeholder 2"/>
          <p:cNvSpPr>
            <a:spLocks noGrp="1"/>
          </p:cNvSpPr>
          <p:nvPr>
            <p:ph idx="1"/>
          </p:nvPr>
        </p:nvSpPr>
        <p:spPr>
          <a:xfrm>
            <a:off x="1252729" y="1861458"/>
            <a:ext cx="6655901" cy="4070713"/>
          </a:xfrm>
        </p:spPr>
        <p:txBody>
          <a:bodyPr>
            <a:normAutofit/>
          </a:bodyPr>
          <a:lstStyle/>
          <a:p>
            <a:pPr marL="0" indent="0" fontAlgn="base">
              <a:lnSpc>
                <a:spcPct val="150000"/>
              </a:lnSpc>
              <a:spcAft>
                <a:spcPct val="0"/>
              </a:spcAft>
              <a:buNone/>
              <a:defRPr/>
            </a:pPr>
            <a:endParaRPr lang="en-US" b="1" i="1" kern="0" dirty="0">
              <a:solidFill>
                <a:srgbClr val="FF0000"/>
              </a:solidFill>
              <a:ea typeface="ＭＳ Ｐゴシック"/>
            </a:endParaRPr>
          </a:p>
          <a:p>
            <a:pPr marL="0" indent="0">
              <a:buNone/>
            </a:pPr>
            <a:endParaRPr lang="en-US" dirty="0"/>
          </a:p>
          <a:p>
            <a:pPr marL="0" indent="0">
              <a:buNone/>
            </a:pPr>
            <a:endParaRPr lang="en-US" dirty="0"/>
          </a:p>
          <a:p>
            <a:pPr marL="0" indent="0" fontAlgn="base">
              <a:lnSpc>
                <a:spcPct val="150000"/>
              </a:lnSpc>
              <a:spcAft>
                <a:spcPct val="0"/>
              </a:spcAft>
              <a:buNone/>
              <a:defRPr/>
            </a:pPr>
            <a:endParaRPr lang="en-ZA" sz="1875" dirty="0"/>
          </a:p>
          <a:p>
            <a:pPr fontAlgn="base">
              <a:lnSpc>
                <a:spcPct val="150000"/>
              </a:lnSpc>
              <a:spcAft>
                <a:spcPct val="0"/>
              </a:spcAft>
              <a:defRPr/>
            </a:pPr>
            <a:endParaRPr lang="en-US" altLang="en-US" dirty="0"/>
          </a:p>
          <a:p>
            <a:pPr fontAlgn="base">
              <a:lnSpc>
                <a:spcPct val="150000"/>
              </a:lnSpc>
              <a:spcAft>
                <a:spcPct val="0"/>
              </a:spcAft>
              <a:defRPr/>
            </a:pPr>
            <a:endParaRPr lang="en-US" altLang="en-US" dirty="0"/>
          </a:p>
          <a:p>
            <a:pPr marL="0" indent="0" fontAlgn="base">
              <a:spcAft>
                <a:spcPct val="0"/>
              </a:spcAft>
              <a:buNone/>
              <a:defRPr/>
            </a:pPr>
            <a:endParaRPr lang="en-US" altLang="en-US" sz="1650" dirty="0"/>
          </a:p>
          <a:p>
            <a:pPr marL="0" indent="0" fontAlgn="base">
              <a:spcAft>
                <a:spcPct val="0"/>
              </a:spcAft>
              <a:buNone/>
              <a:defRPr/>
            </a:pPr>
            <a:endParaRPr lang="en-US" altLang="en-US" sz="1650" dirty="0"/>
          </a:p>
        </p:txBody>
      </p:sp>
      <p:sp>
        <p:nvSpPr>
          <p:cNvPr id="4" name="Slide Number Placeholder 3">
            <a:extLst>
              <a:ext uri="{FF2B5EF4-FFF2-40B4-BE49-F238E27FC236}">
                <a16:creationId xmlns:a16="http://schemas.microsoft.com/office/drawing/2014/main" id="{3FE7E40F-CAC1-5E4B-B237-30E8FCDE89CB}"/>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1898385" y="1915825"/>
            <a:ext cx="5754414" cy="4777913"/>
          </a:xfrm>
          <a:prstGeom prst="rect">
            <a:avLst/>
          </a:prstGeom>
        </p:spPr>
      </p:pic>
    </p:spTree>
    <p:extLst>
      <p:ext uri="{BB962C8B-B14F-4D97-AF65-F5344CB8AC3E}">
        <p14:creationId xmlns:p14="http://schemas.microsoft.com/office/powerpoint/2010/main" val="2361657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8FEEB33-07E1-91D7-2B97-9E00784DEDAA}"/>
              </a:ext>
            </a:extLst>
          </p:cNvPr>
          <p:cNvSpPr>
            <a:spLocks noGrp="1" noChangeArrowheads="1"/>
          </p:cNvSpPr>
          <p:nvPr>
            <p:ph type="title"/>
          </p:nvPr>
        </p:nvSpPr>
        <p:spPr>
          <a:xfrm>
            <a:off x="1957864" y="1756255"/>
            <a:ext cx="6010275" cy="244078"/>
          </a:xfrm>
        </p:spPr>
        <p:txBody>
          <a:bodyPr/>
          <a:lstStyle/>
          <a:p>
            <a:pPr eaLnBrk="1" hangingPunct="1"/>
            <a:r>
              <a:rPr lang="en-US" altLang="en-US" dirty="0">
                <a:solidFill>
                  <a:srgbClr val="FFC000"/>
                </a:solidFill>
              </a:rPr>
              <a:t>Administration</a:t>
            </a:r>
          </a:p>
        </p:txBody>
      </p:sp>
      <p:graphicFrame>
        <p:nvGraphicFramePr>
          <p:cNvPr id="5" name="Table 5">
            <a:extLst>
              <a:ext uri="{FF2B5EF4-FFF2-40B4-BE49-F238E27FC236}">
                <a16:creationId xmlns:a16="http://schemas.microsoft.com/office/drawing/2014/main" id="{43F79D20-75AA-2FDA-C175-86C5AE441927}"/>
              </a:ext>
            </a:extLst>
          </p:cNvPr>
          <p:cNvGraphicFramePr>
            <a:graphicFrameLocks noGrp="1"/>
          </p:cNvGraphicFramePr>
          <p:nvPr>
            <p:ph idx="1"/>
          </p:nvPr>
        </p:nvGraphicFramePr>
        <p:xfrm>
          <a:off x="234315" y="2236671"/>
          <a:ext cx="8675370" cy="1940121"/>
        </p:xfrm>
        <a:graphic>
          <a:graphicData uri="http://schemas.openxmlformats.org/drawingml/2006/table">
            <a:tbl>
              <a:tblPr firstRow="1" bandRow="1">
                <a:tableStyleId>{5C22544A-7EE6-4342-B048-85BDC9FD1C3A}</a:tableStyleId>
              </a:tblPr>
              <a:tblGrid>
                <a:gridCol w="2278334">
                  <a:extLst>
                    <a:ext uri="{9D8B030D-6E8A-4147-A177-3AD203B41FA5}">
                      <a16:colId xmlns:a16="http://schemas.microsoft.com/office/drawing/2014/main" val="20000"/>
                    </a:ext>
                  </a:extLst>
                </a:gridCol>
                <a:gridCol w="1074311">
                  <a:extLst>
                    <a:ext uri="{9D8B030D-6E8A-4147-A177-3AD203B41FA5}">
                      <a16:colId xmlns:a16="http://schemas.microsoft.com/office/drawing/2014/main" val="20001"/>
                    </a:ext>
                  </a:extLst>
                </a:gridCol>
                <a:gridCol w="1422242">
                  <a:extLst>
                    <a:ext uri="{9D8B030D-6E8A-4147-A177-3AD203B41FA5}">
                      <a16:colId xmlns:a16="http://schemas.microsoft.com/office/drawing/2014/main" val="20002"/>
                    </a:ext>
                  </a:extLst>
                </a:gridCol>
                <a:gridCol w="1330682">
                  <a:extLst>
                    <a:ext uri="{9D8B030D-6E8A-4147-A177-3AD203B41FA5}">
                      <a16:colId xmlns:a16="http://schemas.microsoft.com/office/drawing/2014/main" val="20004"/>
                    </a:ext>
                  </a:extLst>
                </a:gridCol>
                <a:gridCol w="1397826">
                  <a:extLst>
                    <a:ext uri="{9D8B030D-6E8A-4147-A177-3AD203B41FA5}">
                      <a16:colId xmlns:a16="http://schemas.microsoft.com/office/drawing/2014/main" val="20005"/>
                    </a:ext>
                  </a:extLst>
                </a:gridCol>
                <a:gridCol w="1171975">
                  <a:extLst>
                    <a:ext uri="{9D8B030D-6E8A-4147-A177-3AD203B41FA5}">
                      <a16:colId xmlns:a16="http://schemas.microsoft.com/office/drawing/2014/main" val="20006"/>
                    </a:ext>
                  </a:extLst>
                </a:gridCol>
              </a:tblGrid>
              <a:tr h="512306">
                <a:tc>
                  <a:txBody>
                    <a:bodyPr/>
                    <a:lstStyle/>
                    <a:p>
                      <a:pPr algn="ctr"/>
                      <a:r>
                        <a:rPr lang="en-US" sz="800" b="1" dirty="0">
                          <a:solidFill>
                            <a:srgbClr val="000000"/>
                          </a:solidFill>
                          <a:latin typeface="+mn-lt"/>
                        </a:rPr>
                        <a:t>Outputs/ key deliverables</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lang="en-US" sz="800" b="1" dirty="0">
                          <a:solidFill>
                            <a:srgbClr val="000000"/>
                          </a:solidFill>
                          <a:latin typeface="+mn-lt"/>
                        </a:rPr>
                        <a:t>Annual Target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mn-lt"/>
                          <a:cs typeface="Arial" panose="020B0604020202020204" pitchFamily="34" charset="0"/>
                        </a:rPr>
                        <a:t>Quarter 2 Target</a:t>
                      </a:r>
                    </a:p>
                  </a:txBody>
                  <a:tcPr marL="68573" marR="68573" marT="34307" marB="34307">
                    <a:solidFill>
                      <a:srgbClr val="FFC000"/>
                    </a:solidFill>
                  </a:tcPr>
                </a:tc>
                <a:tc>
                  <a:txBody>
                    <a:bodyPr/>
                    <a:lstStyle/>
                    <a:p>
                      <a:pPr algn="ctr"/>
                      <a:r>
                        <a:rPr lang="en-US" sz="800" b="1" baseline="0" dirty="0">
                          <a:solidFill>
                            <a:srgbClr val="000000"/>
                          </a:solidFill>
                          <a:latin typeface="+mn-lt"/>
                        </a:rPr>
                        <a:t>Actual Q2  Performance</a:t>
                      </a:r>
                    </a:p>
                  </a:txBody>
                  <a:tcPr marL="68573" marR="68573" marT="34307" marB="34307">
                    <a:solidFill>
                      <a:srgbClr val="FFC000"/>
                    </a:solidFill>
                  </a:tcPr>
                </a:tc>
                <a:tc>
                  <a:txBody>
                    <a:bodyPr/>
                    <a:lstStyle/>
                    <a:p>
                      <a:pPr algn="ctr"/>
                      <a:r>
                        <a:rPr lang="en-US" sz="800" b="1" baseline="0" dirty="0">
                          <a:solidFill>
                            <a:srgbClr val="000000"/>
                          </a:solidFill>
                          <a:latin typeface="+mn-lt"/>
                          <a:cs typeface="Arial" panose="020B0604020202020204" pitchFamily="34" charset="0"/>
                        </a:rPr>
                        <a:t>Average Variance</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kumimoji="0" lang="en-US" sz="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extLst>
                  <a:ext uri="{0D108BD9-81ED-4DB2-BD59-A6C34878D82A}">
                    <a16:rowId xmlns:a16="http://schemas.microsoft.com/office/drawing/2014/main" val="10000"/>
                  </a:ext>
                </a:extLst>
              </a:tr>
              <a:tr h="1427815">
                <a:tc>
                  <a:txBody>
                    <a:bodyPr/>
                    <a:lstStyle/>
                    <a:p>
                      <a:r>
                        <a:rPr lang="en-US" sz="900" dirty="0">
                          <a:latin typeface="Arial Narrow" panose="020B0606020202030204" pitchFamily="34" charset="0"/>
                        </a:rPr>
                        <a:t>Invoices paid within 10  working days of receipt</a:t>
                      </a:r>
                    </a:p>
                    <a:p>
                      <a:r>
                        <a:rPr lang="en-US" sz="900" dirty="0">
                          <a:latin typeface="Arial Narrow" panose="020B0606020202030204" pitchFamily="34" charset="0"/>
                        </a:rPr>
                        <a:t>(85% of Invoices were paid within 30  days of receipt, and 57% of all invoices received were paid within 15 days)</a:t>
                      </a:r>
                    </a:p>
                  </a:txBody>
                  <a:tcPr marL="68580" marR="68580" marT="34310" marB="34310"/>
                </a:tc>
                <a:tc>
                  <a:txBody>
                    <a:bodyPr/>
                    <a:lstStyle/>
                    <a:p>
                      <a:pPr algn="ctr"/>
                      <a:r>
                        <a:rPr lang="en-US" sz="900" dirty="0">
                          <a:latin typeface="Arial Narrow" panose="020B0606020202030204" pitchFamily="34" charset="0"/>
                        </a:rPr>
                        <a:t>100%</a:t>
                      </a:r>
                    </a:p>
                  </a:txBody>
                  <a:tcPr marL="68580" marR="68580" marT="34310" marB="34310"/>
                </a:tc>
                <a:tc>
                  <a:txBody>
                    <a:bodyPr/>
                    <a:lstStyle/>
                    <a:p>
                      <a:pPr algn="ctr"/>
                      <a:r>
                        <a:rPr lang="en-US" sz="900" dirty="0">
                          <a:latin typeface="Arial Narrow" panose="020B0606020202030204" pitchFamily="34" charset="0"/>
                        </a:rPr>
                        <a:t>100%</a:t>
                      </a:r>
                    </a:p>
                  </a:txBody>
                  <a:tcPr marL="68580" marR="68580" marT="34310" marB="34310"/>
                </a:tc>
                <a:tc>
                  <a:txBody>
                    <a:bodyPr/>
                    <a:lstStyle/>
                    <a:p>
                      <a:pPr algn="ctr"/>
                      <a:r>
                        <a:rPr lang="en-US" sz="900" b="1" dirty="0">
                          <a:latin typeface="Arial Narrow" panose="020B0606020202030204" pitchFamily="34" charset="0"/>
                        </a:rPr>
                        <a:t>53%</a:t>
                      </a:r>
                    </a:p>
                  </a:txBody>
                  <a:tcPr marL="68580" marR="68580" marT="34310" marB="34310"/>
                </a:tc>
                <a:tc>
                  <a:txBody>
                    <a:bodyPr/>
                    <a:lstStyle/>
                    <a:p>
                      <a:pPr algn="ctr"/>
                      <a:r>
                        <a:rPr lang="en-US" sz="900" dirty="0">
                          <a:latin typeface="Arial Narrow" panose="020B0606020202030204" pitchFamily="34" charset="0"/>
                        </a:rPr>
                        <a:t>-47%</a:t>
                      </a:r>
                    </a:p>
                  </a:txBody>
                  <a:tcPr marL="68580" marR="68580" marT="34310" marB="34310"/>
                </a:tc>
                <a:tc>
                  <a:txBody>
                    <a:bodyPr/>
                    <a:lstStyle/>
                    <a:p>
                      <a:pPr algn="ctr"/>
                      <a:r>
                        <a:rPr lang="en-US" sz="900" dirty="0">
                          <a:latin typeface="Arial Narrow" panose="020B0606020202030204" pitchFamily="34" charset="0"/>
                        </a:rPr>
                        <a:t>83%</a:t>
                      </a:r>
                    </a:p>
                  </a:txBody>
                  <a:tcPr marL="68580" marR="68580" marT="34310" marB="34310"/>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96E9D9E3-AFE0-4EEE-A84D-4B7D671EAE8A}"/>
              </a:ext>
            </a:extLst>
          </p:cNvPr>
          <p:cNvSpPr>
            <a:spLocks noGrp="1"/>
          </p:cNvSpPr>
          <p:nvPr>
            <p:ph type="sldNum" sz="quarter" idx="12"/>
          </p:nvPr>
        </p:nvSpPr>
        <p:spPr>
          <a:xfrm>
            <a:off x="6485335" y="5767388"/>
            <a:ext cx="340519" cy="273844"/>
          </a:xfrm>
          <a:prstGeom prst="rect">
            <a:avLst/>
          </a:prstGeom>
        </p:spPr>
        <p:txBody>
          <a:bodyPr/>
          <a:lstStyle>
            <a:defPPr>
              <a:defRPr lang="en-US"/>
            </a:defPPr>
            <a:lvl1pPr marL="0" algn="l" defTabSz="342900" rtl="0" eaLnBrk="1" fontAlgn="auto" latinLnBrk="0" hangingPunct="1">
              <a:spcBef>
                <a:spcPts val="0"/>
              </a:spcBef>
              <a:spcAft>
                <a:spcPts val="0"/>
              </a:spcAft>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fld id="{493D35EF-891E-45C0-B85D-AA3C616123DB}" type="slidenum">
              <a:rPr lang="en-US" smtClean="0"/>
              <a:pPr>
                <a:defRPr/>
              </a:pPr>
              <a:t>25</a:t>
            </a:fld>
            <a:endParaRPr lang="en-US" dirty="0">
              <a:solidFill>
                <a:prstClr val="black"/>
              </a:solidFill>
              <a:latin typeface="Calibri"/>
            </a:endParaRPr>
          </a:p>
        </p:txBody>
      </p:sp>
      <p:graphicFrame>
        <p:nvGraphicFramePr>
          <p:cNvPr id="6" name="Table 5">
            <a:extLst>
              <a:ext uri="{FF2B5EF4-FFF2-40B4-BE49-F238E27FC236}">
                <a16:creationId xmlns:a16="http://schemas.microsoft.com/office/drawing/2014/main" id="{79D2A472-6533-C425-ACAC-745DB597CE14}"/>
              </a:ext>
            </a:extLst>
          </p:cNvPr>
          <p:cNvGraphicFramePr>
            <a:graphicFrameLocks noGrp="1"/>
          </p:cNvGraphicFramePr>
          <p:nvPr/>
        </p:nvGraphicFramePr>
        <p:xfrm>
          <a:off x="234315" y="4357765"/>
          <a:ext cx="8603933" cy="228600"/>
        </p:xfrm>
        <a:graphic>
          <a:graphicData uri="http://schemas.openxmlformats.org/drawingml/2006/table">
            <a:tbl>
              <a:tblPr/>
              <a:tblGrid>
                <a:gridCol w="4249751">
                  <a:extLst>
                    <a:ext uri="{9D8B030D-6E8A-4147-A177-3AD203B41FA5}">
                      <a16:colId xmlns:a16="http://schemas.microsoft.com/office/drawing/2014/main" val="20000"/>
                    </a:ext>
                  </a:extLst>
                </a:gridCol>
                <a:gridCol w="4354181">
                  <a:extLst>
                    <a:ext uri="{9D8B030D-6E8A-4147-A177-3AD203B41FA5}">
                      <a16:colId xmlns:a16="http://schemas.microsoft.com/office/drawing/2014/main" val="20001"/>
                    </a:ext>
                  </a:extLst>
                </a:gridCol>
              </a:tblGrid>
              <a:tr h="228600">
                <a:tc>
                  <a:txBody>
                    <a:bodyPr/>
                    <a:lstStyle/>
                    <a:p>
                      <a:r>
                        <a:rPr lang="en-US" sz="1100" b="1" dirty="0"/>
                        <a:t>Reason for Deviation</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solidFill>
                  </a:tcPr>
                </a:tc>
                <a:tc>
                  <a:txBody>
                    <a:bodyPr/>
                    <a:lstStyle/>
                    <a:p>
                      <a:r>
                        <a:rPr lang="en-US" sz="1100" b="1" dirty="0"/>
                        <a:t>Corrective Measures</a:t>
                      </a: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D73B31D-D27B-AC57-1DD4-E525DF5EB00C}"/>
              </a:ext>
            </a:extLst>
          </p:cNvPr>
          <p:cNvGraphicFramePr>
            <a:graphicFrameLocks noGrp="1"/>
          </p:cNvGraphicFramePr>
          <p:nvPr/>
        </p:nvGraphicFramePr>
        <p:xfrm>
          <a:off x="234315" y="4586365"/>
          <a:ext cx="8675370" cy="1000050"/>
        </p:xfrm>
        <a:graphic>
          <a:graphicData uri="http://schemas.openxmlformats.org/drawingml/2006/table">
            <a:tbl>
              <a:tblPr/>
              <a:tblGrid>
                <a:gridCol w="4214813">
                  <a:extLst>
                    <a:ext uri="{9D8B030D-6E8A-4147-A177-3AD203B41FA5}">
                      <a16:colId xmlns:a16="http://schemas.microsoft.com/office/drawing/2014/main" val="20000"/>
                    </a:ext>
                  </a:extLst>
                </a:gridCol>
                <a:gridCol w="4460558">
                  <a:extLst>
                    <a:ext uri="{9D8B030D-6E8A-4147-A177-3AD203B41FA5}">
                      <a16:colId xmlns:a16="http://schemas.microsoft.com/office/drawing/2014/main" val="20001"/>
                    </a:ext>
                  </a:extLst>
                </a:gridCol>
              </a:tblGrid>
              <a:tr h="1000050">
                <a:tc>
                  <a:txBody>
                    <a:bodyPr/>
                    <a:lstStyle/>
                    <a:p>
                      <a:pPr marL="0" indent="0">
                        <a:buFont typeface="Arial" panose="020B0604020202020204" pitchFamily="34" charset="0"/>
                        <a:buNone/>
                      </a:pPr>
                      <a:endParaRPr lang="en-US" sz="800" b="1" dirty="0">
                        <a:latin typeface="Arial Narrow" panose="020B0606020202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Cash flow issues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were experienced from April 2024, because of the 6000 EPWP workers’ stipends  being paid from Goods and Services Budget. This impacted on the cash flow availability to pay suppliers invoices.</a:t>
                      </a:r>
                    </a:p>
                    <a:p>
                      <a:pPr marL="0" indent="0">
                        <a:buFont typeface="Arial" panose="020B0604020202020204" pitchFamily="34" charset="0"/>
                        <a:buNone/>
                      </a:pPr>
                      <a:endParaRPr lang="en-US" sz="1100" b="1" dirty="0">
                        <a:latin typeface="Arial Narrow" panose="020B0606020202030204" pitchFamily="34" charset="0"/>
                        <a:cs typeface="Arial" panose="020B0604020202020204" pitchFamily="34" charset="0"/>
                      </a:endParaRPr>
                    </a:p>
                    <a:p>
                      <a:pPr marL="0" indent="0">
                        <a:buFont typeface="Arial" panose="020B0604020202020204" pitchFamily="34" charset="0"/>
                        <a:buNone/>
                      </a:pPr>
                      <a:endParaRPr lang="en-US" sz="1100" b="1" dirty="0">
                        <a:latin typeface="Arial" panose="020B0604020202020204" pitchFamily="34" charset="0"/>
                        <a:cs typeface="Arial" panose="020B0604020202020204" pitchFamily="34" charset="0"/>
                      </a:endParaRPr>
                    </a:p>
                  </a:txBody>
                  <a:tcPr marL="68592" marR="68592" marT="34297" marB="3429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indent="0">
                        <a:buFont typeface="Arial" panose="020B0604020202020204" pitchFamily="34" charset="0"/>
                        <a:buNone/>
                      </a:pPr>
                      <a:endParaRPr lang="en-US" sz="1100" b="1" dirty="0">
                        <a:latin typeface="Arial Narrow" panose="020B0606020202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Department has escalated the cash flow issues to Provincial Treasury .</a:t>
                      </a:r>
                    </a:p>
                    <a:p>
                      <a:pPr marL="0" indent="0">
                        <a:buFont typeface="Arial" panose="020B0604020202020204" pitchFamily="34" charset="0"/>
                        <a:buNone/>
                      </a:pPr>
                      <a:endParaRPr lang="en-US" sz="1100" b="1" dirty="0">
                        <a:latin typeface="Arial Narrow" panose="020B0606020202030204" pitchFamily="34" charset="0"/>
                        <a:cs typeface="Arial" panose="020B0604020202020204" pitchFamily="34" charset="0"/>
                      </a:endParaRPr>
                    </a:p>
                    <a:p>
                      <a:pPr marL="0" indent="0">
                        <a:buFont typeface="Arial" panose="020B0604020202020204" pitchFamily="34" charset="0"/>
                        <a:buNone/>
                      </a:pPr>
                      <a:endParaRPr lang="en-US" sz="800" b="1" dirty="0">
                        <a:latin typeface="Arial Narrow" panose="020B0606020202030204" pitchFamily="34" charset="0"/>
                        <a:cs typeface="Arial" panose="020B0604020202020204" pitchFamily="34" charset="0"/>
                      </a:endParaRPr>
                    </a:p>
                  </a:txBody>
                  <a:tcPr marL="68592" marR="68592" marT="34297" marB="34297">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8FEEB33-07E1-91D7-2B97-9E00784DEDAA}"/>
              </a:ext>
            </a:extLst>
          </p:cNvPr>
          <p:cNvSpPr>
            <a:spLocks noGrp="1" noChangeArrowheads="1"/>
          </p:cNvSpPr>
          <p:nvPr>
            <p:ph type="title"/>
          </p:nvPr>
        </p:nvSpPr>
        <p:spPr>
          <a:xfrm>
            <a:off x="1975009" y="1679990"/>
            <a:ext cx="6010275" cy="244078"/>
          </a:xfrm>
        </p:spPr>
        <p:txBody>
          <a:bodyPr/>
          <a:lstStyle/>
          <a:p>
            <a:pPr eaLnBrk="1" hangingPunct="1"/>
            <a:r>
              <a:rPr lang="en-US" altLang="en-US" dirty="0">
                <a:solidFill>
                  <a:srgbClr val="FFC000"/>
                </a:solidFill>
              </a:rPr>
              <a:t>Administration</a:t>
            </a:r>
          </a:p>
        </p:txBody>
      </p:sp>
      <p:graphicFrame>
        <p:nvGraphicFramePr>
          <p:cNvPr id="5" name="Table 5">
            <a:extLst>
              <a:ext uri="{FF2B5EF4-FFF2-40B4-BE49-F238E27FC236}">
                <a16:creationId xmlns:a16="http://schemas.microsoft.com/office/drawing/2014/main" id="{43F79D20-75AA-2FDA-C175-86C5AE441927}"/>
              </a:ext>
            </a:extLst>
          </p:cNvPr>
          <p:cNvGraphicFramePr>
            <a:graphicFrameLocks noGrp="1"/>
          </p:cNvGraphicFramePr>
          <p:nvPr>
            <p:ph idx="1"/>
          </p:nvPr>
        </p:nvGraphicFramePr>
        <p:xfrm>
          <a:off x="311468" y="2045529"/>
          <a:ext cx="8521064" cy="1654015"/>
        </p:xfrm>
        <a:graphic>
          <a:graphicData uri="http://schemas.openxmlformats.org/drawingml/2006/table">
            <a:tbl>
              <a:tblPr firstRow="1" bandRow="1">
                <a:tableStyleId>{5C22544A-7EE6-4342-B048-85BDC9FD1C3A}</a:tableStyleId>
              </a:tblPr>
              <a:tblGrid>
                <a:gridCol w="2237810">
                  <a:extLst>
                    <a:ext uri="{9D8B030D-6E8A-4147-A177-3AD203B41FA5}">
                      <a16:colId xmlns:a16="http://schemas.microsoft.com/office/drawing/2014/main" val="20000"/>
                    </a:ext>
                  </a:extLst>
                </a:gridCol>
                <a:gridCol w="1055204">
                  <a:extLst>
                    <a:ext uri="{9D8B030D-6E8A-4147-A177-3AD203B41FA5}">
                      <a16:colId xmlns:a16="http://schemas.microsoft.com/office/drawing/2014/main" val="20001"/>
                    </a:ext>
                  </a:extLst>
                </a:gridCol>
                <a:gridCol w="1396945">
                  <a:extLst>
                    <a:ext uri="{9D8B030D-6E8A-4147-A177-3AD203B41FA5}">
                      <a16:colId xmlns:a16="http://schemas.microsoft.com/office/drawing/2014/main" val="20002"/>
                    </a:ext>
                  </a:extLst>
                </a:gridCol>
                <a:gridCol w="1307013">
                  <a:extLst>
                    <a:ext uri="{9D8B030D-6E8A-4147-A177-3AD203B41FA5}">
                      <a16:colId xmlns:a16="http://schemas.microsoft.com/office/drawing/2014/main" val="20004"/>
                    </a:ext>
                  </a:extLst>
                </a:gridCol>
                <a:gridCol w="1372964">
                  <a:extLst>
                    <a:ext uri="{9D8B030D-6E8A-4147-A177-3AD203B41FA5}">
                      <a16:colId xmlns:a16="http://schemas.microsoft.com/office/drawing/2014/main" val="20005"/>
                    </a:ext>
                  </a:extLst>
                </a:gridCol>
                <a:gridCol w="1151129">
                  <a:extLst>
                    <a:ext uri="{9D8B030D-6E8A-4147-A177-3AD203B41FA5}">
                      <a16:colId xmlns:a16="http://schemas.microsoft.com/office/drawing/2014/main" val="20006"/>
                    </a:ext>
                  </a:extLst>
                </a:gridCol>
              </a:tblGrid>
              <a:tr h="320075">
                <a:tc>
                  <a:txBody>
                    <a:bodyPr/>
                    <a:lstStyle/>
                    <a:p>
                      <a:pPr algn="ctr"/>
                      <a:r>
                        <a:rPr lang="en-US" sz="800" b="1" dirty="0">
                          <a:solidFill>
                            <a:srgbClr val="000000"/>
                          </a:solidFill>
                          <a:latin typeface="+mn-lt"/>
                        </a:rPr>
                        <a:t>Outputs/ key deliverables</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lang="en-US" sz="800" b="1" dirty="0">
                          <a:solidFill>
                            <a:srgbClr val="000000"/>
                          </a:solidFill>
                          <a:latin typeface="+mn-lt"/>
                        </a:rPr>
                        <a:t>Annual Target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mn-lt"/>
                          <a:cs typeface="Arial" panose="020B0604020202020204" pitchFamily="34" charset="0"/>
                        </a:rPr>
                        <a:t>Quarter 2 Target</a:t>
                      </a:r>
                    </a:p>
                  </a:txBody>
                  <a:tcPr marL="68573" marR="68573" marT="34307" marB="34307">
                    <a:solidFill>
                      <a:srgbClr val="FFC000"/>
                    </a:solidFill>
                  </a:tcPr>
                </a:tc>
                <a:tc>
                  <a:txBody>
                    <a:bodyPr/>
                    <a:lstStyle/>
                    <a:p>
                      <a:pPr algn="ctr"/>
                      <a:r>
                        <a:rPr lang="en-US" sz="800" b="1" baseline="0" dirty="0">
                          <a:solidFill>
                            <a:srgbClr val="000000"/>
                          </a:solidFill>
                          <a:latin typeface="+mn-lt"/>
                        </a:rPr>
                        <a:t>Actual Q2  Performance</a:t>
                      </a:r>
                    </a:p>
                  </a:txBody>
                  <a:tcPr marL="68573" marR="68573" marT="34307" marB="34307">
                    <a:solidFill>
                      <a:srgbClr val="FFC000"/>
                    </a:solidFill>
                  </a:tcPr>
                </a:tc>
                <a:tc>
                  <a:txBody>
                    <a:bodyPr/>
                    <a:lstStyle/>
                    <a:p>
                      <a:pPr algn="ctr"/>
                      <a:r>
                        <a:rPr lang="en-US" sz="800" b="1" baseline="0" dirty="0">
                          <a:solidFill>
                            <a:srgbClr val="000000"/>
                          </a:solidFill>
                          <a:latin typeface="+mn-lt"/>
                          <a:cs typeface="Arial" panose="020B0604020202020204" pitchFamily="34" charset="0"/>
                        </a:rPr>
                        <a:t>Average Variance</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tc>
                  <a:txBody>
                    <a:bodyPr/>
                    <a:lstStyle/>
                    <a:p>
                      <a:pPr algn="ctr"/>
                      <a:r>
                        <a:rPr kumimoji="0" lang="en-US" sz="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Progress to date Against AT</a:t>
                      </a:r>
                      <a:endParaRPr lang="en-US" sz="800" b="1" dirty="0">
                        <a:solidFill>
                          <a:srgbClr val="000000"/>
                        </a:solidFill>
                        <a:latin typeface="+mn-lt"/>
                        <a:cs typeface="Arial" panose="020B0604020202020204" pitchFamily="34" charset="0"/>
                      </a:endParaRPr>
                    </a:p>
                  </a:txBody>
                  <a:tcPr marL="68573" marR="68573" marT="34307" marB="34307">
                    <a:solidFill>
                      <a:srgbClr val="FFC000"/>
                    </a:solidFill>
                  </a:tcPr>
                </a:tc>
                <a:extLst>
                  <a:ext uri="{0D108BD9-81ED-4DB2-BD59-A6C34878D82A}">
                    <a16:rowId xmlns:a16="http://schemas.microsoft.com/office/drawing/2014/main" val="10000"/>
                  </a:ext>
                </a:extLst>
              </a:tr>
              <a:tr h="279397">
                <a:tc>
                  <a:txBody>
                    <a:bodyPr/>
                    <a:lstStyle/>
                    <a:p>
                      <a:r>
                        <a:rPr lang="en-US" sz="900" dirty="0">
                          <a:latin typeface="Arial Narrow" panose="020B0606020202030204" pitchFamily="34" charset="0"/>
                        </a:rPr>
                        <a:t>Department spend in township</a:t>
                      </a:r>
                    </a:p>
                  </a:txBody>
                  <a:tcPr marL="68580" marR="68580" marT="34310" marB="34310"/>
                </a:tc>
                <a:tc>
                  <a:txBody>
                    <a:bodyPr/>
                    <a:lstStyle/>
                    <a:p>
                      <a:pPr algn="ctr"/>
                      <a:r>
                        <a:rPr lang="en-US" sz="900" dirty="0">
                          <a:latin typeface="Arial Narrow" panose="020B0606020202030204" pitchFamily="34" charset="0"/>
                        </a:rPr>
                        <a:t>40%</a:t>
                      </a:r>
                    </a:p>
                  </a:txBody>
                  <a:tcPr marL="68580" marR="68580" marT="34310" marB="34310"/>
                </a:tc>
                <a:tc>
                  <a:txBody>
                    <a:bodyPr/>
                    <a:lstStyle/>
                    <a:p>
                      <a:pPr algn="ctr"/>
                      <a:r>
                        <a:rPr lang="en-US" sz="900" dirty="0">
                          <a:latin typeface="Arial Narrow" panose="020B0606020202030204" pitchFamily="34" charset="0"/>
                        </a:rPr>
                        <a:t>40%</a:t>
                      </a:r>
                    </a:p>
                  </a:txBody>
                  <a:tcPr marL="68580" marR="68580" marT="34310" marB="34310"/>
                </a:tc>
                <a:tc>
                  <a:txBody>
                    <a:bodyPr/>
                    <a:lstStyle/>
                    <a:p>
                      <a:pPr algn="ctr"/>
                      <a:r>
                        <a:rPr lang="en-US" sz="900" b="1" dirty="0">
                          <a:latin typeface="Arial Narrow" panose="020B0606020202030204" pitchFamily="34" charset="0"/>
                        </a:rPr>
                        <a:t>20%</a:t>
                      </a:r>
                    </a:p>
                  </a:txBody>
                  <a:tcPr marL="68580" marR="68580" marT="34310" marB="34310"/>
                </a:tc>
                <a:tc>
                  <a:txBody>
                    <a:bodyPr/>
                    <a:lstStyle/>
                    <a:p>
                      <a:pPr algn="ctr"/>
                      <a:r>
                        <a:rPr lang="en-US" sz="900" dirty="0">
                          <a:latin typeface="Arial Narrow" panose="020B0606020202030204" pitchFamily="34" charset="0"/>
                        </a:rPr>
                        <a:t>-20%</a:t>
                      </a:r>
                    </a:p>
                  </a:txBody>
                  <a:tcPr marL="68580" marR="68580" marT="34310" marB="34310"/>
                </a:tc>
                <a:tc>
                  <a:txBody>
                    <a:bodyPr/>
                    <a:lstStyle/>
                    <a:p>
                      <a:pPr algn="ctr"/>
                      <a:r>
                        <a:rPr lang="en-US" sz="900" dirty="0">
                          <a:latin typeface="Arial Narrow" panose="020B0606020202030204" pitchFamily="34" charset="0"/>
                        </a:rPr>
                        <a:t>20%</a:t>
                      </a:r>
                    </a:p>
                  </a:txBody>
                  <a:tcPr marL="68580" marR="68580" marT="34310" marB="34310"/>
                </a:tc>
                <a:extLst>
                  <a:ext uri="{0D108BD9-81ED-4DB2-BD59-A6C34878D82A}">
                    <a16:rowId xmlns:a16="http://schemas.microsoft.com/office/drawing/2014/main" val="10001"/>
                  </a:ext>
                </a:extLst>
              </a:tr>
              <a:tr h="351515">
                <a:tc>
                  <a:txBody>
                    <a:bodyPr/>
                    <a:lstStyle/>
                    <a:p>
                      <a:r>
                        <a:rPr lang="en-US" sz="900" dirty="0">
                          <a:latin typeface="Arial Narrow" panose="020B0606020202030204" pitchFamily="34" charset="0"/>
                        </a:rPr>
                        <a:t>Total procurement that targets businesses owned by Military Veterans</a:t>
                      </a:r>
                    </a:p>
                  </a:txBody>
                  <a:tcPr marL="68580" marR="68580" marT="34310" marB="34310"/>
                </a:tc>
                <a:tc>
                  <a:txBody>
                    <a:bodyPr/>
                    <a:lstStyle/>
                    <a:p>
                      <a:pPr algn="ctr"/>
                      <a:r>
                        <a:rPr lang="en-US" sz="900" dirty="0">
                          <a:latin typeface="Arial Narrow" panose="020B0606020202030204" pitchFamily="34" charset="0"/>
                        </a:rPr>
                        <a:t>0.2%</a:t>
                      </a:r>
                    </a:p>
                  </a:txBody>
                  <a:tcPr marL="68580" marR="68580" marT="34310" marB="34310"/>
                </a:tc>
                <a:tc>
                  <a:txBody>
                    <a:bodyPr/>
                    <a:lstStyle/>
                    <a:p>
                      <a:pPr algn="ctr"/>
                      <a:r>
                        <a:rPr lang="en-US" sz="900" dirty="0">
                          <a:latin typeface="Arial Narrow" panose="020B0606020202030204" pitchFamily="34" charset="0"/>
                        </a:rPr>
                        <a:t>0.2%</a:t>
                      </a:r>
                    </a:p>
                  </a:txBody>
                  <a:tcPr marL="68580" marR="68580" marT="34310" marB="34310"/>
                </a:tc>
                <a:tc>
                  <a:txBody>
                    <a:bodyPr/>
                    <a:lstStyle/>
                    <a:p>
                      <a:pPr algn="ctr"/>
                      <a:r>
                        <a:rPr lang="en-US" sz="900" b="1" dirty="0">
                          <a:latin typeface="Arial Narrow" panose="020B0606020202030204" pitchFamily="34" charset="0"/>
                        </a:rPr>
                        <a:t>0%</a:t>
                      </a:r>
                    </a:p>
                  </a:txBody>
                  <a:tcPr marL="68580" marR="68580" marT="34310" marB="34310"/>
                </a:tc>
                <a:tc>
                  <a:txBody>
                    <a:bodyPr/>
                    <a:lstStyle/>
                    <a:p>
                      <a:pPr algn="ctr"/>
                      <a:r>
                        <a:rPr lang="en-US" sz="900" dirty="0">
                          <a:latin typeface="Arial Narrow" panose="020B0606020202030204" pitchFamily="34" charset="0"/>
                        </a:rPr>
                        <a:t>-0.2%</a:t>
                      </a:r>
                    </a:p>
                  </a:txBody>
                  <a:tcPr marL="68580" marR="68580" marT="34310" marB="34310"/>
                </a:tc>
                <a:tc>
                  <a:txBody>
                    <a:bodyPr/>
                    <a:lstStyle/>
                    <a:p>
                      <a:pPr algn="ctr"/>
                      <a:r>
                        <a:rPr lang="en-US" sz="900" dirty="0">
                          <a:latin typeface="Arial Narrow" panose="020B0606020202030204" pitchFamily="34" charset="0"/>
                        </a:rPr>
                        <a:t>0.2%</a:t>
                      </a:r>
                    </a:p>
                  </a:txBody>
                  <a:tcPr marL="68580" marR="68580" marT="34310" marB="34310"/>
                </a:tc>
                <a:extLst>
                  <a:ext uri="{0D108BD9-81ED-4DB2-BD59-A6C34878D82A}">
                    <a16:rowId xmlns:a16="http://schemas.microsoft.com/office/drawing/2014/main" val="3049417506"/>
                  </a:ext>
                </a:extLst>
              </a:tr>
              <a:tr h="351515">
                <a:tc>
                  <a:txBody>
                    <a:bodyPr/>
                    <a:lstStyle/>
                    <a:p>
                      <a:r>
                        <a:rPr lang="en-US" sz="900" dirty="0">
                          <a:latin typeface="Arial Narrow" panose="020B0606020202030204" pitchFamily="34" charset="0"/>
                        </a:rPr>
                        <a:t>Total procurement that targets businesses owned by Persons with Disabilities (</a:t>
                      </a:r>
                      <a:r>
                        <a:rPr lang="en-US" sz="900" dirty="0" err="1">
                          <a:latin typeface="Arial Narrow" panose="020B0606020202030204" pitchFamily="34" charset="0"/>
                        </a:rPr>
                        <a:t>PwDs</a:t>
                      </a:r>
                      <a:r>
                        <a:rPr lang="en-US" sz="900" dirty="0">
                          <a:latin typeface="Arial Narrow" panose="020B0606020202030204" pitchFamily="34" charset="0"/>
                        </a:rPr>
                        <a:t>)</a:t>
                      </a:r>
                    </a:p>
                  </a:txBody>
                  <a:tcPr marL="68580" marR="68580" marT="34310" marB="34310"/>
                </a:tc>
                <a:tc>
                  <a:txBody>
                    <a:bodyPr/>
                    <a:lstStyle/>
                    <a:p>
                      <a:pPr algn="ctr"/>
                      <a:r>
                        <a:rPr lang="en-US" sz="900" dirty="0">
                          <a:latin typeface="Arial Narrow" panose="020B0606020202030204" pitchFamily="34" charset="0"/>
                        </a:rPr>
                        <a:t>7%</a:t>
                      </a:r>
                    </a:p>
                  </a:txBody>
                  <a:tcPr marL="68580" marR="68580" marT="34310" marB="34310"/>
                </a:tc>
                <a:tc>
                  <a:txBody>
                    <a:bodyPr/>
                    <a:lstStyle/>
                    <a:p>
                      <a:pPr algn="ctr"/>
                      <a:r>
                        <a:rPr lang="en-US" sz="900" dirty="0">
                          <a:latin typeface="Arial Narrow" panose="020B0606020202030204" pitchFamily="34" charset="0"/>
                        </a:rPr>
                        <a:t>7%</a:t>
                      </a:r>
                    </a:p>
                  </a:txBody>
                  <a:tcPr marL="68580" marR="68580" marT="34310" marB="34310"/>
                </a:tc>
                <a:tc>
                  <a:txBody>
                    <a:bodyPr/>
                    <a:lstStyle/>
                    <a:p>
                      <a:pPr algn="ctr"/>
                      <a:r>
                        <a:rPr lang="en-US" sz="900" b="1" dirty="0">
                          <a:latin typeface="Arial Narrow" panose="020B0606020202030204" pitchFamily="34" charset="0"/>
                        </a:rPr>
                        <a:t>2.2%</a:t>
                      </a:r>
                    </a:p>
                  </a:txBody>
                  <a:tcPr marL="68580" marR="68580" marT="34310" marB="34310"/>
                </a:tc>
                <a:tc>
                  <a:txBody>
                    <a:bodyPr/>
                    <a:lstStyle/>
                    <a:p>
                      <a:pPr algn="ctr"/>
                      <a:r>
                        <a:rPr lang="en-US" sz="900" dirty="0">
                          <a:latin typeface="Arial Narrow" panose="020B0606020202030204" pitchFamily="34" charset="0"/>
                        </a:rPr>
                        <a:t>-4.8%</a:t>
                      </a:r>
                    </a:p>
                  </a:txBody>
                  <a:tcPr marL="68580" marR="68580" marT="34310" marB="34310"/>
                </a:tc>
                <a:tc>
                  <a:txBody>
                    <a:bodyPr/>
                    <a:lstStyle/>
                    <a:p>
                      <a:pPr algn="ctr"/>
                      <a:r>
                        <a:rPr lang="en-US" sz="900" dirty="0">
                          <a:latin typeface="Arial Narrow" panose="020B0606020202030204" pitchFamily="34" charset="0"/>
                        </a:rPr>
                        <a:t>2.2%</a:t>
                      </a:r>
                    </a:p>
                  </a:txBody>
                  <a:tcPr marL="68580" marR="68580" marT="34310" marB="34310"/>
                </a:tc>
                <a:extLst>
                  <a:ext uri="{0D108BD9-81ED-4DB2-BD59-A6C34878D82A}">
                    <a16:rowId xmlns:a16="http://schemas.microsoft.com/office/drawing/2014/main" val="45215933"/>
                  </a:ext>
                </a:extLst>
              </a:tr>
              <a:tr h="351515">
                <a:tc>
                  <a:txBody>
                    <a:bodyPr/>
                    <a:lstStyle/>
                    <a:p>
                      <a:r>
                        <a:rPr lang="en-US" sz="900" dirty="0">
                          <a:latin typeface="Arial Narrow" panose="020B0606020202030204" pitchFamily="34" charset="0"/>
                        </a:rPr>
                        <a:t>Clean audit outcome obtained from the Auditor-General</a:t>
                      </a:r>
                    </a:p>
                  </a:txBody>
                  <a:tcPr marL="68580" marR="68580" marT="34310" marB="34310"/>
                </a:tc>
                <a:tc>
                  <a:txBody>
                    <a:bodyPr/>
                    <a:lstStyle/>
                    <a:p>
                      <a:pPr algn="ctr"/>
                      <a:r>
                        <a:rPr lang="en-US" sz="900" dirty="0">
                          <a:latin typeface="Arial Narrow" panose="020B0606020202030204" pitchFamily="34" charset="0"/>
                        </a:rPr>
                        <a:t>Clean Audit</a:t>
                      </a:r>
                    </a:p>
                  </a:txBody>
                  <a:tcPr marL="68580" marR="68580" marT="34310" marB="34310"/>
                </a:tc>
                <a:tc>
                  <a:txBody>
                    <a:bodyPr/>
                    <a:lstStyle/>
                    <a:p>
                      <a:pPr algn="ctr"/>
                      <a:r>
                        <a:rPr lang="en-US" sz="900" dirty="0">
                          <a:latin typeface="Arial Narrow" panose="020B0606020202030204" pitchFamily="34" charset="0"/>
                        </a:rPr>
                        <a:t>Clean Audit</a:t>
                      </a:r>
                    </a:p>
                  </a:txBody>
                  <a:tcPr marL="68580" marR="68580" marT="34310" marB="34310"/>
                </a:tc>
                <a:tc>
                  <a:txBody>
                    <a:bodyPr/>
                    <a:lstStyle/>
                    <a:p>
                      <a:pPr algn="ctr"/>
                      <a:r>
                        <a:rPr lang="en-US" sz="900" b="1" dirty="0">
                          <a:latin typeface="Arial Narrow" panose="020B0606020202030204" pitchFamily="34" charset="0"/>
                        </a:rPr>
                        <a:t>Unqualified Audit</a:t>
                      </a:r>
                    </a:p>
                  </a:txBody>
                  <a:tcPr marL="68580" marR="68580" marT="34310" marB="34310"/>
                </a:tc>
                <a:tc>
                  <a:txBody>
                    <a:bodyPr/>
                    <a:lstStyle/>
                    <a:p>
                      <a:pPr algn="ctr"/>
                      <a:r>
                        <a:rPr lang="en-US" sz="900" dirty="0">
                          <a:latin typeface="Arial Narrow" panose="020B0606020202030204" pitchFamily="34" charset="0"/>
                        </a:rPr>
                        <a:t>Unqualified</a:t>
                      </a:r>
                    </a:p>
                  </a:txBody>
                  <a:tcPr marL="68580" marR="68580" marT="34310" marB="34310"/>
                </a:tc>
                <a:tc>
                  <a:txBody>
                    <a:bodyPr/>
                    <a:lstStyle/>
                    <a:p>
                      <a:pPr algn="ctr"/>
                      <a:r>
                        <a:rPr lang="en-US" sz="900" dirty="0">
                          <a:latin typeface="Arial Narrow" panose="020B0606020202030204" pitchFamily="34" charset="0"/>
                        </a:rPr>
                        <a:t>Unqualified</a:t>
                      </a:r>
                    </a:p>
                  </a:txBody>
                  <a:tcPr marL="68580" marR="68580" marT="34310" marB="34310"/>
                </a:tc>
                <a:extLst>
                  <a:ext uri="{0D108BD9-81ED-4DB2-BD59-A6C34878D82A}">
                    <a16:rowId xmlns:a16="http://schemas.microsoft.com/office/drawing/2014/main" val="3473540377"/>
                  </a:ext>
                </a:extLst>
              </a:tr>
            </a:tbl>
          </a:graphicData>
        </a:graphic>
      </p:graphicFrame>
      <p:sp>
        <p:nvSpPr>
          <p:cNvPr id="4" name="Slide Number Placeholder 3">
            <a:extLst>
              <a:ext uri="{FF2B5EF4-FFF2-40B4-BE49-F238E27FC236}">
                <a16:creationId xmlns:a16="http://schemas.microsoft.com/office/drawing/2014/main" id="{96E9D9E3-AFE0-4EEE-A84D-4B7D671EAE8A}"/>
              </a:ext>
            </a:extLst>
          </p:cNvPr>
          <p:cNvSpPr>
            <a:spLocks noGrp="1"/>
          </p:cNvSpPr>
          <p:nvPr>
            <p:ph type="sldNum" sz="quarter" idx="12"/>
          </p:nvPr>
        </p:nvSpPr>
        <p:spPr>
          <a:xfrm>
            <a:off x="6485335" y="5767388"/>
            <a:ext cx="340519" cy="273844"/>
          </a:xfrm>
          <a:prstGeom prst="rect">
            <a:avLst/>
          </a:prstGeom>
        </p:spPr>
        <p:txBody>
          <a:bodyPr/>
          <a:lstStyle>
            <a:defPPr>
              <a:defRPr lang="en-US"/>
            </a:defPPr>
            <a:lvl1pPr marL="0" algn="l" defTabSz="342900" rtl="0" eaLnBrk="1" fontAlgn="auto" latinLnBrk="0" hangingPunct="1">
              <a:spcBef>
                <a:spcPts val="0"/>
              </a:spcBef>
              <a:spcAft>
                <a:spcPts val="0"/>
              </a:spcAft>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fld id="{493D35EF-891E-45C0-B85D-AA3C616123DB}" type="slidenum">
              <a:rPr lang="en-US" smtClean="0"/>
              <a:pPr>
                <a:defRPr/>
              </a:pPr>
              <a:t>26</a:t>
            </a:fld>
            <a:endParaRPr lang="en-US" dirty="0">
              <a:solidFill>
                <a:prstClr val="black"/>
              </a:solidFill>
              <a:latin typeface="Calibri"/>
            </a:endParaRPr>
          </a:p>
        </p:txBody>
      </p:sp>
      <p:graphicFrame>
        <p:nvGraphicFramePr>
          <p:cNvPr id="6" name="Table 5">
            <a:extLst>
              <a:ext uri="{FF2B5EF4-FFF2-40B4-BE49-F238E27FC236}">
                <a16:creationId xmlns:a16="http://schemas.microsoft.com/office/drawing/2014/main" id="{79D2A472-6533-C425-ACAC-745DB597CE14}"/>
              </a:ext>
            </a:extLst>
          </p:cNvPr>
          <p:cNvGraphicFramePr>
            <a:graphicFrameLocks noGrp="1"/>
          </p:cNvGraphicFramePr>
          <p:nvPr/>
        </p:nvGraphicFramePr>
        <p:xfrm>
          <a:off x="311468" y="3942467"/>
          <a:ext cx="8521064" cy="228600"/>
        </p:xfrm>
        <a:graphic>
          <a:graphicData uri="http://schemas.openxmlformats.org/drawingml/2006/table">
            <a:tbl>
              <a:tblPr/>
              <a:tblGrid>
                <a:gridCol w="4208820">
                  <a:extLst>
                    <a:ext uri="{9D8B030D-6E8A-4147-A177-3AD203B41FA5}">
                      <a16:colId xmlns:a16="http://schemas.microsoft.com/office/drawing/2014/main" val="20000"/>
                    </a:ext>
                  </a:extLst>
                </a:gridCol>
                <a:gridCol w="4312244">
                  <a:extLst>
                    <a:ext uri="{9D8B030D-6E8A-4147-A177-3AD203B41FA5}">
                      <a16:colId xmlns:a16="http://schemas.microsoft.com/office/drawing/2014/main" val="20001"/>
                    </a:ext>
                  </a:extLst>
                </a:gridCol>
              </a:tblGrid>
              <a:tr h="228600">
                <a:tc>
                  <a:txBody>
                    <a:bodyPr/>
                    <a:lstStyle/>
                    <a:p>
                      <a:r>
                        <a:rPr lang="en-US" sz="1100" b="1" dirty="0"/>
                        <a:t>Reason for Deviation</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solidFill>
                  </a:tcPr>
                </a:tc>
                <a:tc>
                  <a:txBody>
                    <a:bodyPr/>
                    <a:lstStyle/>
                    <a:p>
                      <a:r>
                        <a:rPr lang="en-US" sz="1100" b="1" dirty="0"/>
                        <a:t>Corrective Measures</a:t>
                      </a: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D73B31D-D27B-AC57-1DD4-E525DF5EB00C}"/>
              </a:ext>
            </a:extLst>
          </p:cNvPr>
          <p:cNvGraphicFramePr>
            <a:graphicFrameLocks noGrp="1"/>
          </p:cNvGraphicFramePr>
          <p:nvPr/>
        </p:nvGraphicFramePr>
        <p:xfrm>
          <a:off x="311468" y="4171066"/>
          <a:ext cx="8521064" cy="1668794"/>
        </p:xfrm>
        <a:graphic>
          <a:graphicData uri="http://schemas.openxmlformats.org/drawingml/2006/table">
            <a:tbl>
              <a:tblPr/>
              <a:tblGrid>
                <a:gridCol w="4214813">
                  <a:extLst>
                    <a:ext uri="{9D8B030D-6E8A-4147-A177-3AD203B41FA5}">
                      <a16:colId xmlns:a16="http://schemas.microsoft.com/office/drawing/2014/main" val="20000"/>
                    </a:ext>
                  </a:extLst>
                </a:gridCol>
                <a:gridCol w="4306252">
                  <a:extLst>
                    <a:ext uri="{9D8B030D-6E8A-4147-A177-3AD203B41FA5}">
                      <a16:colId xmlns:a16="http://schemas.microsoft.com/office/drawing/2014/main" val="20001"/>
                    </a:ext>
                  </a:extLst>
                </a:gridCol>
              </a:tblGrid>
              <a:tr h="1668794">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Although the Department targeted township –based businesses as well as businesses owned by designated groups when request for procurement for &lt;/= R1000 000 are made, the department did not achieve its set targets as was anticipated. During the reporting period under review, most of the targeted groups were found to be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non-tax compliant.</a:t>
                      </a:r>
                    </a:p>
                    <a:p>
                      <a:pPr marL="0" indent="0" algn="just">
                        <a:buFont typeface="Arial" panose="020B0604020202020204" pitchFamily="34" charset="0"/>
                        <a:buNone/>
                      </a:pPr>
                      <a:endParaRPr lang="en-US" sz="1100" b="1" dirty="0">
                        <a:latin typeface="Arial Narrow" panose="020B0606020202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There was a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material adjustment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the annual performance report and non-compliance to legislation, which prevented the department from achieving a clean audit.</a:t>
                      </a:r>
                    </a:p>
                    <a:p>
                      <a:pPr marL="285750" indent="-285750">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txBody>
                  <a:tcPr marL="68592" marR="68592" marT="34297" marB="3429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285750" indent="-285750" algn="just">
                        <a:buFont typeface="Arial" panose="020B0604020202020204" pitchFamily="34" charset="0"/>
                        <a:buChar cha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Department appointed a task team incorporating BBBEE unit,  transformation and SCM, to draft a plan to address challenges with regards to targets to targets in relation to township-based businesses and preferential procurement for designated groups</a:t>
                      </a:r>
                    </a:p>
                    <a:p>
                      <a:pPr marL="0" indent="0" algn="just">
                        <a:buFont typeface="Arial" panose="020B0604020202020204" pitchFamily="34" charset="0"/>
                        <a:buNone/>
                      </a:pPr>
                      <a:endParaRPr lang="en-US" sz="1100" b="1"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endParaRPr lang="en-US" sz="800" b="1"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sz="1100" b="1" dirty="0">
                          <a:latin typeface="Arial Narrow" panose="020B0606020202030204" pitchFamily="34" charset="0"/>
                          <a:cs typeface="Arial" panose="020B0604020202020204" pitchFamily="34" charset="0"/>
                        </a:rPr>
                        <a:t>Implement the AGSA 2023/24 audit improvement plan in order to achieve clean audit in 2024/25 FY.</a:t>
                      </a:r>
                    </a:p>
                    <a:p>
                      <a:pPr marL="0" indent="0">
                        <a:buFont typeface="Arial" panose="020B0604020202020204" pitchFamily="34" charset="0"/>
                        <a:buNone/>
                      </a:pPr>
                      <a:endParaRPr lang="en-US" sz="11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1" dirty="0">
                        <a:latin typeface="Arial" panose="020B0604020202020204" pitchFamily="34" charset="0"/>
                        <a:cs typeface="Arial" panose="020B0604020202020204" pitchFamily="34" charset="0"/>
                      </a:endParaRPr>
                    </a:p>
                  </a:txBody>
                  <a:tcPr marL="68592" marR="68592" marT="34297" marB="34297">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2918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E6A-0999-8DB8-1A91-ADE39658330A}"/>
              </a:ext>
            </a:extLst>
          </p:cNvPr>
          <p:cNvSpPr>
            <a:spLocks noGrp="1"/>
          </p:cNvSpPr>
          <p:nvPr>
            <p:ph type="title"/>
          </p:nvPr>
        </p:nvSpPr>
        <p:spPr>
          <a:xfrm>
            <a:off x="1025689" y="1679310"/>
            <a:ext cx="7938995" cy="298879"/>
          </a:xfrm>
        </p:spPr>
        <p:txBody>
          <a:bodyPr/>
          <a:lstStyle/>
          <a:p>
            <a:r>
              <a:rPr lang="en-US" dirty="0">
                <a:solidFill>
                  <a:srgbClr val="FFC000"/>
                </a:solidFill>
              </a:rPr>
              <a:t>Environment Management</a:t>
            </a:r>
          </a:p>
        </p:txBody>
      </p:sp>
      <p:graphicFrame>
        <p:nvGraphicFramePr>
          <p:cNvPr id="5" name="Table 5">
            <a:extLst>
              <a:ext uri="{FF2B5EF4-FFF2-40B4-BE49-F238E27FC236}">
                <a16:creationId xmlns:a16="http://schemas.microsoft.com/office/drawing/2014/main" id="{43EFCFFE-48CB-FEE2-3A41-2C3D270E075E}"/>
              </a:ext>
            </a:extLst>
          </p:cNvPr>
          <p:cNvGraphicFramePr>
            <a:graphicFrameLocks noGrp="1"/>
          </p:cNvGraphicFramePr>
          <p:nvPr>
            <p:ph idx="1"/>
          </p:nvPr>
        </p:nvGraphicFramePr>
        <p:xfrm>
          <a:off x="247034" y="1970702"/>
          <a:ext cx="8649933" cy="1826306"/>
        </p:xfrm>
        <a:graphic>
          <a:graphicData uri="http://schemas.openxmlformats.org/drawingml/2006/table">
            <a:tbl>
              <a:tblPr firstRow="1" bandRow="1">
                <a:tableStyleId>{5C22544A-7EE6-4342-B048-85BDC9FD1C3A}</a:tableStyleId>
              </a:tblPr>
              <a:tblGrid>
                <a:gridCol w="2440919">
                  <a:extLst>
                    <a:ext uri="{9D8B030D-6E8A-4147-A177-3AD203B41FA5}">
                      <a16:colId xmlns:a16="http://schemas.microsoft.com/office/drawing/2014/main" val="2881771955"/>
                    </a:ext>
                  </a:extLst>
                </a:gridCol>
                <a:gridCol w="1320930">
                  <a:extLst>
                    <a:ext uri="{9D8B030D-6E8A-4147-A177-3AD203B41FA5}">
                      <a16:colId xmlns:a16="http://schemas.microsoft.com/office/drawing/2014/main" val="2396418899"/>
                    </a:ext>
                  </a:extLst>
                </a:gridCol>
                <a:gridCol w="1118183">
                  <a:extLst>
                    <a:ext uri="{9D8B030D-6E8A-4147-A177-3AD203B41FA5}">
                      <a16:colId xmlns:a16="http://schemas.microsoft.com/office/drawing/2014/main" val="2485492408"/>
                    </a:ext>
                  </a:extLst>
                </a:gridCol>
                <a:gridCol w="1296354">
                  <a:extLst>
                    <a:ext uri="{9D8B030D-6E8A-4147-A177-3AD203B41FA5}">
                      <a16:colId xmlns:a16="http://schemas.microsoft.com/office/drawing/2014/main" val="1031963982"/>
                    </a:ext>
                  </a:extLst>
                </a:gridCol>
                <a:gridCol w="1345505">
                  <a:extLst>
                    <a:ext uri="{9D8B030D-6E8A-4147-A177-3AD203B41FA5}">
                      <a16:colId xmlns:a16="http://schemas.microsoft.com/office/drawing/2014/main" val="3924931180"/>
                    </a:ext>
                  </a:extLst>
                </a:gridCol>
                <a:gridCol w="1128042">
                  <a:extLst>
                    <a:ext uri="{9D8B030D-6E8A-4147-A177-3AD203B41FA5}">
                      <a16:colId xmlns:a16="http://schemas.microsoft.com/office/drawing/2014/main" val="3681061298"/>
                    </a:ext>
                  </a:extLst>
                </a:gridCol>
              </a:tblGrid>
              <a:tr h="452056">
                <a:tc>
                  <a:txBody>
                    <a:bodyPr/>
                    <a:lstStyle/>
                    <a:p>
                      <a:r>
                        <a:rPr lang="en-US" sz="800" dirty="0">
                          <a:solidFill>
                            <a:schemeClr val="tx1"/>
                          </a:solidFill>
                        </a:rPr>
                        <a:t>Outputs/ key deliverables</a:t>
                      </a:r>
                    </a:p>
                    <a:p>
                      <a:endParaRPr lang="en-US" sz="800" dirty="0">
                        <a:solidFill>
                          <a:schemeClr val="tx1"/>
                        </a:solidFill>
                      </a:endParaRPr>
                    </a:p>
                  </a:txBody>
                  <a:tcPr marL="68580" marR="68580" marT="34290" marB="34290">
                    <a:solidFill>
                      <a:srgbClr val="FFC000"/>
                    </a:solidFill>
                  </a:tcPr>
                </a:tc>
                <a:tc>
                  <a:txBody>
                    <a:bodyPr/>
                    <a:lstStyle/>
                    <a:p>
                      <a:pPr algn="ctr"/>
                      <a:r>
                        <a:rPr lang="en-US" sz="800" dirty="0">
                          <a:solidFill>
                            <a:schemeClr val="tx1"/>
                          </a:solidFill>
                        </a:rPr>
                        <a:t>Annual Target</a:t>
                      </a:r>
                    </a:p>
                  </a:txBody>
                  <a:tcPr marL="68580" marR="68580" marT="34290" marB="34290">
                    <a:solidFill>
                      <a:srgbClr val="FFC000"/>
                    </a:solidFill>
                  </a:tcPr>
                </a:tc>
                <a:tc>
                  <a:txBody>
                    <a:bodyPr/>
                    <a:lstStyle/>
                    <a:p>
                      <a:pPr algn="ctr"/>
                      <a:r>
                        <a:rPr lang="en-US" sz="800" dirty="0">
                          <a:solidFill>
                            <a:schemeClr val="tx1"/>
                          </a:solidFill>
                        </a:rPr>
                        <a:t>Q2 Target</a:t>
                      </a:r>
                    </a:p>
                  </a:txBody>
                  <a:tcPr marL="68580" marR="68580" marT="34290" marB="34290">
                    <a:solidFill>
                      <a:srgbClr val="FFC000"/>
                    </a:solidFill>
                  </a:tcPr>
                </a:tc>
                <a:tc>
                  <a:txBody>
                    <a:bodyPr/>
                    <a:lstStyle/>
                    <a:p>
                      <a:pPr algn="ctr"/>
                      <a:r>
                        <a:rPr lang="en-US" sz="800" dirty="0">
                          <a:solidFill>
                            <a:schemeClr val="tx1"/>
                          </a:solidFill>
                        </a:rPr>
                        <a:t>Actual Q2 Performance</a:t>
                      </a:r>
                    </a:p>
                  </a:txBody>
                  <a:tcPr marL="68580" marR="68580" marT="34290" marB="34290">
                    <a:solidFill>
                      <a:srgbClr val="FFC000"/>
                    </a:solidFill>
                  </a:tcPr>
                </a:tc>
                <a:tc>
                  <a:txBody>
                    <a:bodyPr/>
                    <a:lstStyle/>
                    <a:p>
                      <a:pPr algn="ctr"/>
                      <a:r>
                        <a:rPr lang="en-US" sz="800" dirty="0">
                          <a:solidFill>
                            <a:schemeClr val="tx1"/>
                          </a:solidFill>
                        </a:rPr>
                        <a:t>Average Variance</a:t>
                      </a:r>
                    </a:p>
                  </a:txBody>
                  <a:tcPr marL="68580" marR="68580" marT="34290" marB="34290">
                    <a:solidFill>
                      <a:srgbClr val="FFC000"/>
                    </a:solidFill>
                  </a:tcPr>
                </a:tc>
                <a:tc>
                  <a:txBody>
                    <a:bodyPr/>
                    <a:lstStyle/>
                    <a:p>
                      <a:pPr algn="ctr"/>
                      <a:r>
                        <a:rPr lang="en-US" sz="800" dirty="0">
                          <a:solidFill>
                            <a:schemeClr val="tx1"/>
                          </a:solidFill>
                        </a:rPr>
                        <a:t>Progress to date Against AT</a:t>
                      </a:r>
                    </a:p>
                  </a:txBody>
                  <a:tcPr marL="68580" marR="68580" marT="34290" marB="34290">
                    <a:solidFill>
                      <a:srgbClr val="FFC000"/>
                    </a:solidFill>
                  </a:tcPr>
                </a:tc>
                <a:extLst>
                  <a:ext uri="{0D108BD9-81ED-4DB2-BD59-A6C34878D82A}">
                    <a16:rowId xmlns:a16="http://schemas.microsoft.com/office/drawing/2014/main" val="4194248403"/>
                  </a:ext>
                </a:extLst>
              </a:tr>
              <a:tr h="361644">
                <a:tc>
                  <a:txBody>
                    <a:bodyPr/>
                    <a:lstStyle/>
                    <a:p>
                      <a:r>
                        <a:rPr lang="en-US" sz="800" dirty="0">
                          <a:solidFill>
                            <a:srgbClr val="000000"/>
                          </a:solidFill>
                          <a:latin typeface="Arial Narrow" panose="020B0606020202030204" pitchFamily="34" charset="0"/>
                        </a:rPr>
                        <a:t>Percentage of complete EIA applications finalized within legislated timeframes</a:t>
                      </a:r>
                    </a:p>
                  </a:txBody>
                  <a:tcPr marL="68580" marR="68580" marT="34290" marB="34290"/>
                </a:tc>
                <a:tc>
                  <a:txBody>
                    <a:bodyPr/>
                    <a:lstStyle/>
                    <a:p>
                      <a:pPr algn="ctr"/>
                      <a:r>
                        <a:rPr lang="en-US" sz="800" dirty="0">
                          <a:solidFill>
                            <a:srgbClr val="000000"/>
                          </a:solidFill>
                          <a:latin typeface="Arial Narrow" panose="020B0606020202030204" pitchFamily="34" charset="0"/>
                        </a:rPr>
                        <a:t>100%</a:t>
                      </a:r>
                    </a:p>
                  </a:txBody>
                  <a:tcPr marL="68580" marR="68580" marT="34290" marB="34290"/>
                </a:tc>
                <a:tc>
                  <a:txBody>
                    <a:bodyPr/>
                    <a:lstStyle/>
                    <a:p>
                      <a:pPr algn="ctr"/>
                      <a:r>
                        <a:rPr lang="en-US" sz="800" dirty="0">
                          <a:solidFill>
                            <a:srgbClr val="000000"/>
                          </a:solidFill>
                          <a:latin typeface="Arial Narrow" panose="020B0606020202030204" pitchFamily="34" charset="0"/>
                        </a:rPr>
                        <a:t>100%</a:t>
                      </a:r>
                    </a:p>
                  </a:txBody>
                  <a:tcPr marL="68580" marR="68580" marT="34290" marB="34290"/>
                </a:tc>
                <a:tc>
                  <a:txBody>
                    <a:bodyPr/>
                    <a:lstStyle/>
                    <a:p>
                      <a:pPr algn="ctr"/>
                      <a:r>
                        <a:rPr lang="en-US" sz="800" dirty="0">
                          <a:solidFill>
                            <a:srgbClr val="000000"/>
                          </a:solidFill>
                          <a:latin typeface="Arial Narrow" panose="020B0606020202030204" pitchFamily="34" charset="0"/>
                        </a:rPr>
                        <a:t>96%</a:t>
                      </a:r>
                    </a:p>
                  </a:txBody>
                  <a:tcPr marL="68580" marR="68580" marT="34290" marB="34290"/>
                </a:tc>
                <a:tc>
                  <a:txBody>
                    <a:bodyPr/>
                    <a:lstStyle/>
                    <a:p>
                      <a:pPr algn="ctr"/>
                      <a:r>
                        <a:rPr lang="en-US" sz="800" dirty="0">
                          <a:solidFill>
                            <a:srgbClr val="000000"/>
                          </a:solidFill>
                          <a:latin typeface="Arial Narrow" panose="020B0606020202030204" pitchFamily="34" charset="0"/>
                        </a:rPr>
                        <a:t>-4%</a:t>
                      </a:r>
                    </a:p>
                  </a:txBody>
                  <a:tcPr marL="68580" marR="68580" marT="34290" marB="34290"/>
                </a:tc>
                <a:tc>
                  <a:txBody>
                    <a:bodyPr/>
                    <a:lstStyle/>
                    <a:p>
                      <a:pPr algn="ctr"/>
                      <a:r>
                        <a:rPr lang="en-US" sz="800" dirty="0">
                          <a:solidFill>
                            <a:srgbClr val="000000"/>
                          </a:solidFill>
                          <a:latin typeface="Arial Narrow" panose="020B0606020202030204" pitchFamily="34" charset="0"/>
                        </a:rPr>
                        <a:t>96%</a:t>
                      </a:r>
                    </a:p>
                  </a:txBody>
                  <a:tcPr marL="68580" marR="68580" marT="34290" marB="34290"/>
                </a:tc>
                <a:extLst>
                  <a:ext uri="{0D108BD9-81ED-4DB2-BD59-A6C34878D82A}">
                    <a16:rowId xmlns:a16="http://schemas.microsoft.com/office/drawing/2014/main" val="2282010706"/>
                  </a:ext>
                </a:extLst>
              </a:tr>
              <a:tr h="506303">
                <a:tc>
                  <a:txBody>
                    <a:bodyPr/>
                    <a:lstStyle/>
                    <a:p>
                      <a:r>
                        <a:rPr lang="en-US" sz="800" dirty="0">
                          <a:solidFill>
                            <a:srgbClr val="000000"/>
                          </a:solidFill>
                          <a:latin typeface="Arial Narrow" panose="020B0606020202030204" pitchFamily="34" charset="0"/>
                        </a:rPr>
                        <a:t>Complete biodiversity  management permits were issued within legislated timeframes.</a:t>
                      </a:r>
                    </a:p>
                    <a:p>
                      <a:endParaRPr lang="en-US" sz="800" dirty="0">
                        <a:solidFill>
                          <a:srgbClr val="000000"/>
                        </a:solidFill>
                        <a:latin typeface="Arial Narrow" panose="020B0606020202030204" pitchFamily="34" charset="0"/>
                      </a:endParaRPr>
                    </a:p>
                  </a:txBody>
                  <a:tcPr marL="68580" marR="68580" marT="34290" marB="34290"/>
                </a:tc>
                <a:tc>
                  <a:txBody>
                    <a:bodyPr/>
                    <a:lstStyle/>
                    <a:p>
                      <a:pPr algn="ctr"/>
                      <a:r>
                        <a:rPr lang="en-US" sz="800" dirty="0">
                          <a:solidFill>
                            <a:srgbClr val="000000"/>
                          </a:solidFill>
                          <a:latin typeface="Arial Narrow" panose="020B0606020202030204" pitchFamily="34" charset="0"/>
                        </a:rPr>
                        <a:t>90%</a:t>
                      </a:r>
                    </a:p>
                  </a:txBody>
                  <a:tcPr marL="68580" marR="68580" marT="34290" marB="34290"/>
                </a:tc>
                <a:tc>
                  <a:txBody>
                    <a:bodyPr/>
                    <a:lstStyle/>
                    <a:p>
                      <a:pPr algn="ctr"/>
                      <a:r>
                        <a:rPr lang="en-US" sz="800" dirty="0">
                          <a:solidFill>
                            <a:srgbClr val="000000"/>
                          </a:solidFill>
                          <a:latin typeface="Arial Narrow" panose="020B0606020202030204" pitchFamily="34" charset="0"/>
                        </a:rPr>
                        <a:t>90%</a:t>
                      </a:r>
                    </a:p>
                  </a:txBody>
                  <a:tcPr marL="68580" marR="68580" marT="34290" marB="34290"/>
                </a:tc>
                <a:tc>
                  <a:txBody>
                    <a:bodyPr/>
                    <a:lstStyle/>
                    <a:p>
                      <a:pPr algn="ctr"/>
                      <a:r>
                        <a:rPr lang="en-US" sz="800" dirty="0">
                          <a:solidFill>
                            <a:srgbClr val="000000"/>
                          </a:solidFill>
                          <a:latin typeface="Arial Narrow" panose="020B0606020202030204" pitchFamily="34" charset="0"/>
                        </a:rPr>
                        <a:t>86%</a:t>
                      </a:r>
                    </a:p>
                  </a:txBody>
                  <a:tcPr marL="68580" marR="68580" marT="34290" marB="34290"/>
                </a:tc>
                <a:tc>
                  <a:txBody>
                    <a:bodyPr/>
                    <a:lstStyle/>
                    <a:p>
                      <a:pPr algn="ctr"/>
                      <a:r>
                        <a:rPr lang="en-US" sz="800" dirty="0">
                          <a:solidFill>
                            <a:srgbClr val="000000"/>
                          </a:solidFill>
                          <a:latin typeface="Arial Narrow" panose="020B0606020202030204" pitchFamily="34" charset="0"/>
                        </a:rPr>
                        <a:t>-4%</a:t>
                      </a:r>
                    </a:p>
                  </a:txBody>
                  <a:tcPr marL="68580" marR="68580" marT="34290" marB="34290"/>
                </a:tc>
                <a:tc>
                  <a:txBody>
                    <a:bodyPr/>
                    <a:lstStyle/>
                    <a:p>
                      <a:pPr algn="ctr"/>
                      <a:r>
                        <a:rPr lang="en-US" sz="800" dirty="0">
                          <a:solidFill>
                            <a:srgbClr val="000000"/>
                          </a:solidFill>
                          <a:latin typeface="Arial Narrow" panose="020B0606020202030204" pitchFamily="34" charset="0"/>
                        </a:rPr>
                        <a:t>86%</a:t>
                      </a:r>
                    </a:p>
                  </a:txBody>
                  <a:tcPr marL="68580" marR="68580" marT="34290" marB="34290"/>
                </a:tc>
                <a:extLst>
                  <a:ext uri="{0D108BD9-81ED-4DB2-BD59-A6C34878D82A}">
                    <a16:rowId xmlns:a16="http://schemas.microsoft.com/office/drawing/2014/main" val="3120246306"/>
                  </a:ext>
                </a:extLst>
              </a:tr>
              <a:tr h="506303">
                <a:tc>
                  <a:txBody>
                    <a:bodyPr/>
                    <a:lstStyle/>
                    <a:p>
                      <a:r>
                        <a:rPr lang="en-US" sz="800" dirty="0">
                          <a:solidFill>
                            <a:srgbClr val="000000"/>
                          </a:solidFill>
                          <a:latin typeface="Arial Narrow" panose="020B0606020202030204" pitchFamily="34" charset="0"/>
                        </a:rPr>
                        <a:t>Trees (greening) planted</a:t>
                      </a:r>
                    </a:p>
                  </a:txBody>
                  <a:tcPr marL="68580" marR="68580" marT="34290" marB="34290"/>
                </a:tc>
                <a:tc>
                  <a:txBody>
                    <a:bodyPr/>
                    <a:lstStyle/>
                    <a:p>
                      <a:r>
                        <a:rPr lang="en-US" sz="800" dirty="0">
                          <a:solidFill>
                            <a:srgbClr val="000000"/>
                          </a:solidFill>
                          <a:latin typeface="Arial Narrow" panose="020B0606020202030204" pitchFamily="34" charset="0"/>
                        </a:rPr>
                        <a:t>             300 000</a:t>
                      </a:r>
                    </a:p>
                  </a:txBody>
                  <a:tcPr marL="68580" marR="68580" marT="34290" marB="34290"/>
                </a:tc>
                <a:tc>
                  <a:txBody>
                    <a:bodyPr/>
                    <a:lstStyle/>
                    <a:p>
                      <a:r>
                        <a:rPr lang="en-US" sz="800" dirty="0">
                          <a:solidFill>
                            <a:srgbClr val="000000"/>
                          </a:solidFill>
                          <a:latin typeface="Arial Narrow" panose="020B0606020202030204" pitchFamily="34" charset="0"/>
                        </a:rPr>
                        <a:t>          150 000</a:t>
                      </a:r>
                    </a:p>
                  </a:txBody>
                  <a:tcPr marL="68580" marR="68580" marT="34290" marB="34290"/>
                </a:tc>
                <a:tc>
                  <a:txBody>
                    <a:bodyPr/>
                    <a:lstStyle/>
                    <a:p>
                      <a:pPr algn="ctr"/>
                      <a:r>
                        <a:rPr lang="en-US" sz="800" dirty="0">
                          <a:solidFill>
                            <a:srgbClr val="000000"/>
                          </a:solidFill>
                          <a:latin typeface="Arial Narrow" panose="020B0606020202030204" pitchFamily="34" charset="0"/>
                        </a:rPr>
                        <a:t>28 379</a:t>
                      </a:r>
                    </a:p>
                  </a:txBody>
                  <a:tcPr marL="68580" marR="68580" marT="34290" marB="34290"/>
                </a:tc>
                <a:tc>
                  <a:txBody>
                    <a:bodyPr/>
                    <a:lstStyle/>
                    <a:p>
                      <a:pPr algn="ctr"/>
                      <a:r>
                        <a:rPr lang="en-US" sz="800" dirty="0">
                          <a:solidFill>
                            <a:srgbClr val="000000"/>
                          </a:solidFill>
                          <a:latin typeface="Arial Narrow" panose="020B0606020202030204" pitchFamily="34" charset="0"/>
                        </a:rPr>
                        <a:t>-121 621</a:t>
                      </a:r>
                    </a:p>
                  </a:txBody>
                  <a:tcPr marL="68580" marR="68580" marT="34290" marB="34290"/>
                </a:tc>
                <a:tc>
                  <a:txBody>
                    <a:bodyPr/>
                    <a:lstStyle/>
                    <a:p>
                      <a:pPr algn="ctr"/>
                      <a:r>
                        <a:rPr lang="en-US" sz="800" dirty="0">
                          <a:solidFill>
                            <a:srgbClr val="000000"/>
                          </a:solidFill>
                          <a:latin typeface="Arial Narrow" panose="020B0606020202030204" pitchFamily="34" charset="0"/>
                        </a:rPr>
                        <a:t>9%</a:t>
                      </a:r>
                    </a:p>
                  </a:txBody>
                  <a:tcPr marL="68580" marR="68580" marT="34290" marB="34290"/>
                </a:tc>
                <a:extLst>
                  <a:ext uri="{0D108BD9-81ED-4DB2-BD59-A6C34878D82A}">
                    <a16:rowId xmlns:a16="http://schemas.microsoft.com/office/drawing/2014/main" val="656994985"/>
                  </a:ext>
                </a:extLst>
              </a:tr>
            </a:tbl>
          </a:graphicData>
        </a:graphic>
      </p:graphicFrame>
      <p:sp>
        <p:nvSpPr>
          <p:cNvPr id="4" name="Slide Number Placeholder 3">
            <a:extLst>
              <a:ext uri="{FF2B5EF4-FFF2-40B4-BE49-F238E27FC236}">
                <a16:creationId xmlns:a16="http://schemas.microsoft.com/office/drawing/2014/main" id="{013DA5AA-F3EC-415D-37FA-E9A63D2FD0C5}"/>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27</a:t>
            </a:fld>
            <a:endParaRPr lang="en-US" dirty="0"/>
          </a:p>
        </p:txBody>
      </p:sp>
      <p:graphicFrame>
        <p:nvGraphicFramePr>
          <p:cNvPr id="6" name="Table 5">
            <a:extLst>
              <a:ext uri="{FF2B5EF4-FFF2-40B4-BE49-F238E27FC236}">
                <a16:creationId xmlns:a16="http://schemas.microsoft.com/office/drawing/2014/main" id="{51B0A61A-DFE9-7EFB-7099-B623A3F46993}"/>
              </a:ext>
            </a:extLst>
          </p:cNvPr>
          <p:cNvGraphicFramePr>
            <a:graphicFrameLocks noGrp="1"/>
          </p:cNvGraphicFramePr>
          <p:nvPr/>
        </p:nvGraphicFramePr>
        <p:xfrm>
          <a:off x="282893" y="3805705"/>
          <a:ext cx="8681791" cy="2235387"/>
        </p:xfrm>
        <a:graphic>
          <a:graphicData uri="http://schemas.openxmlformats.org/drawingml/2006/table">
            <a:tbl>
              <a:tblPr/>
              <a:tblGrid>
                <a:gridCol w="4606688">
                  <a:extLst>
                    <a:ext uri="{9D8B030D-6E8A-4147-A177-3AD203B41FA5}">
                      <a16:colId xmlns:a16="http://schemas.microsoft.com/office/drawing/2014/main" val="1179877815"/>
                    </a:ext>
                  </a:extLst>
                </a:gridCol>
                <a:gridCol w="4075103">
                  <a:extLst>
                    <a:ext uri="{9D8B030D-6E8A-4147-A177-3AD203B41FA5}">
                      <a16:colId xmlns:a16="http://schemas.microsoft.com/office/drawing/2014/main" val="4233628093"/>
                    </a:ext>
                  </a:extLst>
                </a:gridCol>
              </a:tblGrid>
              <a:tr h="386443">
                <a:tc>
                  <a:txBody>
                    <a:bodyPr/>
                    <a:lstStyle/>
                    <a:p>
                      <a:r>
                        <a:rPr lang="en-US" sz="1100" b="1" dirty="0"/>
                        <a:t>Reason for Deviation</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0000"/>
                    </a:solidFill>
                  </a:tcPr>
                </a:tc>
                <a:tc>
                  <a:txBody>
                    <a:bodyPr/>
                    <a:lstStyle/>
                    <a:p>
                      <a:r>
                        <a:rPr lang="en-US" sz="1100" b="1" dirty="0"/>
                        <a:t>Corrective Measures</a:t>
                      </a: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73980538"/>
                  </a:ext>
                </a:extLst>
              </a:tr>
              <a:tr h="61722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Ten applications </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were completed outside the stipulated time frames, due to the internal administrative errors.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defTabSz="457200" rtl="0" eaLnBrk="1" latinLnBrk="0" hangingPunct="1">
                        <a:buFont typeface="Arial" panose="020B0604020202020204" pitchFamily="34" charset="0"/>
                        <a:buChar char="•"/>
                      </a:pPr>
                      <a:r>
                        <a:rPr lang="en-GB" sz="900" kern="1200" dirty="0">
                          <a:solidFill>
                            <a:srgbClr val="000000"/>
                          </a:solidFill>
                          <a:latin typeface="Arial Narrow" panose="020B0606020202030204" pitchFamily="34" charset="0"/>
                          <a:ea typeface="+mn-ea"/>
                          <a:cs typeface="+mn-cs"/>
                        </a:rPr>
                        <a:t>Introduction of centralized database/spreadsheet of all applications to enable managers to track files that are likely to be out of the timeframe.  Weekly updates of applications that requires extensive consultation with other Directorates will also be introduced.</a:t>
                      </a:r>
                    </a:p>
                    <a:p>
                      <a:pPr marL="285750" indent="-285750" algn="l" defTabSz="457200" rtl="0" eaLnBrk="1" latinLnBrk="0" hangingPunct="1">
                        <a:buFont typeface="Arial" panose="020B0604020202020204" pitchFamily="34" charset="0"/>
                        <a:buChar char="•"/>
                      </a:pPr>
                      <a:endParaRPr lang="en-US" sz="900" kern="1200" dirty="0">
                        <a:solidFill>
                          <a:srgbClr val="000000"/>
                        </a:solidFill>
                        <a:latin typeface="Arial Narrow" panose="020B0606020202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391208"/>
                  </a:ext>
                </a:extLst>
              </a:tr>
              <a:tr h="61586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b="0" kern="1200" dirty="0">
                          <a:solidFill>
                            <a:schemeClr val="dk1"/>
                          </a:solidFill>
                          <a:effectLst/>
                          <a:latin typeface="Arial Narrow" panose="020B0606020202030204" pitchFamily="34" charset="0"/>
                          <a:ea typeface="+mn-ea"/>
                          <a:cs typeface="+mn-cs"/>
                        </a:rPr>
                        <a:t>Intermittent/unstable  SITA network connectivity to access National systems</a:t>
                      </a:r>
                      <a:endParaRPr lang="en-US" sz="900" b="0" kern="1200" dirty="0">
                        <a:solidFill>
                          <a:srgbClr val="000000"/>
                        </a:solidFill>
                        <a:latin typeface="Arial Narrow" panose="020B0606020202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Prompt reports of incidents by system end users </a:t>
                      </a:r>
                    </a:p>
                    <a:p>
                      <a:pPr marL="0" indent="0" algn="l" defTabSz="457200" rtl="0" eaLnBrk="1" latinLnBrk="0" hangingPunct="1">
                        <a:buFont typeface="Arial" panose="020B0604020202020204" pitchFamily="34" charset="0"/>
                        <a:buNone/>
                      </a:pPr>
                      <a:endParaRPr lang="en-US" sz="900" b="0" kern="1200" dirty="0">
                        <a:solidFill>
                          <a:srgbClr val="000000"/>
                        </a:solidFill>
                        <a:latin typeface="Arial Narrow" panose="020B0606020202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191956"/>
                  </a:ext>
                </a:extLst>
              </a:tr>
              <a:tr h="61586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There was </a:t>
                      </a: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enough budget to procure </a:t>
                      </a: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required number of trees for Q2.</a:t>
                      </a:r>
                    </a:p>
                    <a:p>
                      <a:pPr marL="0" indent="0" algn="l" defTabSz="457200" rtl="0" eaLnBrk="1" latinLnBrk="0" hangingPunct="1">
                        <a:buFont typeface="Arial" panose="020B0604020202020204" pitchFamily="34" charset="0"/>
                        <a:buNone/>
                      </a:pPr>
                      <a:endParaRPr lang="en-US" sz="900" kern="1200" dirty="0">
                        <a:solidFill>
                          <a:srgbClr val="000000"/>
                        </a:solidFill>
                        <a:latin typeface="Arial Narrow" panose="020B0606020202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More funds are needed to procure more trees to cover the shortfall.</a:t>
                      </a:r>
                    </a:p>
                    <a:p>
                      <a:pPr marL="0" indent="0" algn="l" defTabSz="457200" rtl="0" eaLnBrk="1" latinLnBrk="0" hangingPunct="1">
                        <a:buFont typeface="Arial" panose="020B0604020202020204" pitchFamily="34" charset="0"/>
                        <a:buNone/>
                      </a:pPr>
                      <a:endParaRPr lang="en-US" sz="900" kern="1200" dirty="0">
                        <a:solidFill>
                          <a:srgbClr val="000000"/>
                        </a:solidFill>
                        <a:latin typeface="Arial Narrow" panose="020B0606020202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206752"/>
                  </a:ext>
                </a:extLst>
              </a:tr>
            </a:tbl>
          </a:graphicData>
        </a:graphic>
      </p:graphicFrame>
    </p:spTree>
    <p:extLst>
      <p:ext uri="{BB962C8B-B14F-4D97-AF65-F5344CB8AC3E}">
        <p14:creationId xmlns:p14="http://schemas.microsoft.com/office/powerpoint/2010/main" val="3613870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5B881-62A8-4FAC-93B1-80D27E3785FB}"/>
              </a:ext>
            </a:extLst>
          </p:cNvPr>
          <p:cNvSpPr txBox="1">
            <a:spLocks/>
          </p:cNvSpPr>
          <p:nvPr/>
        </p:nvSpPr>
        <p:spPr>
          <a:xfrm>
            <a:off x="7627844" y="5767248"/>
            <a:ext cx="341297"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050" dirty="0">
              <a:solidFill>
                <a:prstClr val="black"/>
              </a:solidFill>
              <a:latin typeface="Calibri"/>
            </a:endParaRPr>
          </a:p>
        </p:txBody>
      </p:sp>
      <p:sp>
        <p:nvSpPr>
          <p:cNvPr id="9" name="TextBox 8">
            <a:extLst>
              <a:ext uri="{FF2B5EF4-FFF2-40B4-BE49-F238E27FC236}">
                <a16:creationId xmlns:a16="http://schemas.microsoft.com/office/drawing/2014/main" id="{5F5C8E85-4929-05EA-F5CB-EC447B7F3B53}"/>
              </a:ext>
            </a:extLst>
          </p:cNvPr>
          <p:cNvSpPr txBox="1"/>
          <p:nvPr/>
        </p:nvSpPr>
        <p:spPr>
          <a:xfrm>
            <a:off x="2735580" y="2417224"/>
            <a:ext cx="4480560" cy="1754326"/>
          </a:xfrm>
          <a:prstGeom prst="rect">
            <a:avLst/>
          </a:prstGeom>
          <a:noFill/>
        </p:spPr>
        <p:txBody>
          <a:bodyPr wrap="square">
            <a:spAutoFit/>
          </a:bodyPr>
          <a:lstStyle/>
          <a:p>
            <a:pPr lvl="0" algn="ctr">
              <a:defRPr/>
            </a:pPr>
            <a:r>
              <a:rPr lang="en-US" sz="2700" b="1" dirty="0">
                <a:solidFill>
                  <a:srgbClr val="FFC000">
                    <a:lumMod val="50000"/>
                  </a:srgbClr>
                </a:solidFill>
              </a:rPr>
              <a:t>Q2</a:t>
            </a:r>
            <a:r>
              <a:rPr lang="en-US" sz="2700" b="1" dirty="0">
                <a:solidFill>
                  <a:srgbClr val="FFC000">
                    <a:lumMod val="50000"/>
                  </a:srgbClr>
                </a:solidFill>
                <a:latin typeface="Arial" panose="020B0604020202020204"/>
              </a:rPr>
              <a:t> FINANCIAL PERFORMANCE REPORT</a:t>
            </a:r>
            <a:br>
              <a:rPr lang="en-US" sz="2700" b="1" dirty="0">
                <a:solidFill>
                  <a:srgbClr val="FFC000">
                    <a:lumMod val="50000"/>
                  </a:srgbClr>
                </a:solidFill>
                <a:latin typeface="Arial" panose="020B0604020202020204"/>
              </a:rPr>
            </a:br>
            <a:r>
              <a:rPr lang="en-US" sz="2700" b="1" dirty="0">
                <a:solidFill>
                  <a:srgbClr val="FFC000">
                    <a:lumMod val="50000"/>
                  </a:srgbClr>
                </a:solidFill>
                <a:latin typeface="Arial" panose="020B0604020202020204"/>
              </a:rPr>
              <a:t>30</a:t>
            </a:r>
            <a:r>
              <a:rPr lang="en-US" sz="2700" b="1" baseline="30000" dirty="0">
                <a:solidFill>
                  <a:srgbClr val="FFC000">
                    <a:lumMod val="50000"/>
                  </a:srgbClr>
                </a:solidFill>
                <a:latin typeface="Arial" panose="020B0604020202020204"/>
              </a:rPr>
              <a:t>th</a:t>
            </a:r>
            <a:r>
              <a:rPr lang="en-US" sz="2700" b="1" dirty="0">
                <a:solidFill>
                  <a:srgbClr val="FFC000">
                    <a:lumMod val="50000"/>
                  </a:srgbClr>
                </a:solidFill>
                <a:latin typeface="Arial" panose="020B0604020202020204"/>
              </a:rPr>
              <a:t> of September 2024</a:t>
            </a:r>
            <a:br>
              <a:rPr lang="en-US" sz="2700" b="1" dirty="0">
                <a:solidFill>
                  <a:srgbClr val="FFC000">
                    <a:lumMod val="50000"/>
                  </a:srgbClr>
                </a:solidFill>
                <a:latin typeface="Arial" panose="020B0604020202020204"/>
              </a:rPr>
            </a:br>
            <a:br>
              <a:rPr lang="en-US" sz="1350" b="1" dirty="0">
                <a:solidFill>
                  <a:srgbClr val="FFC000">
                    <a:lumMod val="50000"/>
                  </a:srgbClr>
                </a:solidFill>
                <a:latin typeface="Arial" panose="020B0604020202020204"/>
              </a:rPr>
            </a:br>
            <a:endParaRPr lang="en-US" sz="1350" b="1" dirty="0">
              <a:solidFill>
                <a:srgbClr val="FFC000">
                  <a:lumMod val="50000"/>
                </a:srgbClr>
              </a:solidFill>
              <a:latin typeface="Arial" panose="020B0604020202020204"/>
            </a:endParaRPr>
          </a:p>
        </p:txBody>
      </p:sp>
    </p:spTree>
    <p:extLst>
      <p:ext uri="{BB962C8B-B14F-4D97-AF65-F5344CB8AC3E}">
        <p14:creationId xmlns:p14="http://schemas.microsoft.com/office/powerpoint/2010/main" val="301312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t>BUDGET VS EXPENDITURE AS AT – </a:t>
            </a:r>
            <a:r>
              <a:rPr lang="en-ZA" sz="1800" dirty="0"/>
              <a:t>30</a:t>
            </a:r>
            <a:r>
              <a:rPr lang="en-ZA" sz="1800" baseline="30000" dirty="0"/>
              <a:t>th</a:t>
            </a:r>
            <a:r>
              <a:rPr lang="en-ZA" sz="1800" dirty="0"/>
              <a:t> of SEPTEMBER 2024</a:t>
            </a:r>
            <a:endParaRPr lang="en-US" sz="1800" dirty="0"/>
          </a:p>
        </p:txBody>
      </p:sp>
      <p:graphicFrame>
        <p:nvGraphicFramePr>
          <p:cNvPr id="7" name="Content Placeholder 6">
            <a:extLst>
              <a:ext uri="{FF2B5EF4-FFF2-40B4-BE49-F238E27FC236}">
                <a16:creationId xmlns:a16="http://schemas.microsoft.com/office/drawing/2014/main" id="{1F8DFCF4-9779-4E48-B762-F6849F884AE4}"/>
              </a:ext>
            </a:extLst>
          </p:cNvPr>
          <p:cNvGraphicFramePr>
            <a:graphicFrameLocks noGrp="1"/>
          </p:cNvGraphicFramePr>
          <p:nvPr>
            <p:ph idx="1"/>
          </p:nvPr>
        </p:nvGraphicFramePr>
        <p:xfrm>
          <a:off x="198304" y="2190381"/>
          <a:ext cx="8560106" cy="3531118"/>
        </p:xfrm>
        <a:graphic>
          <a:graphicData uri="http://schemas.openxmlformats.org/drawingml/2006/table">
            <a:tbl>
              <a:tblPr/>
              <a:tblGrid>
                <a:gridCol w="1771743">
                  <a:extLst>
                    <a:ext uri="{9D8B030D-6E8A-4147-A177-3AD203B41FA5}">
                      <a16:colId xmlns:a16="http://schemas.microsoft.com/office/drawing/2014/main" val="4263573516"/>
                    </a:ext>
                  </a:extLst>
                </a:gridCol>
                <a:gridCol w="975509">
                  <a:extLst>
                    <a:ext uri="{9D8B030D-6E8A-4147-A177-3AD203B41FA5}">
                      <a16:colId xmlns:a16="http://schemas.microsoft.com/office/drawing/2014/main" val="3752495912"/>
                    </a:ext>
                  </a:extLst>
                </a:gridCol>
                <a:gridCol w="813563">
                  <a:extLst>
                    <a:ext uri="{9D8B030D-6E8A-4147-A177-3AD203B41FA5}">
                      <a16:colId xmlns:a16="http://schemas.microsoft.com/office/drawing/2014/main" val="3623115108"/>
                    </a:ext>
                  </a:extLst>
                </a:gridCol>
                <a:gridCol w="848937">
                  <a:extLst>
                    <a:ext uri="{9D8B030D-6E8A-4147-A177-3AD203B41FA5}">
                      <a16:colId xmlns:a16="http://schemas.microsoft.com/office/drawing/2014/main" val="1928365526"/>
                    </a:ext>
                  </a:extLst>
                </a:gridCol>
                <a:gridCol w="955054">
                  <a:extLst>
                    <a:ext uri="{9D8B030D-6E8A-4147-A177-3AD203B41FA5}">
                      <a16:colId xmlns:a16="http://schemas.microsoft.com/office/drawing/2014/main" val="2887441651"/>
                    </a:ext>
                  </a:extLst>
                </a:gridCol>
                <a:gridCol w="884309">
                  <a:extLst>
                    <a:ext uri="{9D8B030D-6E8A-4147-A177-3AD203B41FA5}">
                      <a16:colId xmlns:a16="http://schemas.microsoft.com/office/drawing/2014/main" val="3020293012"/>
                    </a:ext>
                  </a:extLst>
                </a:gridCol>
                <a:gridCol w="896099">
                  <a:extLst>
                    <a:ext uri="{9D8B030D-6E8A-4147-A177-3AD203B41FA5}">
                      <a16:colId xmlns:a16="http://schemas.microsoft.com/office/drawing/2014/main" val="2167043370"/>
                    </a:ext>
                  </a:extLst>
                </a:gridCol>
                <a:gridCol w="789983">
                  <a:extLst>
                    <a:ext uri="{9D8B030D-6E8A-4147-A177-3AD203B41FA5}">
                      <a16:colId xmlns:a16="http://schemas.microsoft.com/office/drawing/2014/main" val="570760572"/>
                    </a:ext>
                  </a:extLst>
                </a:gridCol>
                <a:gridCol w="624911">
                  <a:extLst>
                    <a:ext uri="{9D8B030D-6E8A-4147-A177-3AD203B41FA5}">
                      <a16:colId xmlns:a16="http://schemas.microsoft.com/office/drawing/2014/main" val="1489621750"/>
                    </a:ext>
                  </a:extLst>
                </a:gridCol>
              </a:tblGrid>
              <a:tr h="690213">
                <a:tc>
                  <a:txBody>
                    <a:bodyPr/>
                    <a:lstStyle/>
                    <a:p>
                      <a:pPr algn="l" fontAlgn="ctr"/>
                      <a:r>
                        <a:rPr lang="en-US" sz="1100" b="1" i="0" u="none" strike="noStrike" dirty="0">
                          <a:solidFill>
                            <a:srgbClr val="000000"/>
                          </a:solidFill>
                          <a:effectLst/>
                          <a:latin typeface="Arial Narrow" panose="020B0606020202030204" pitchFamily="34" charset="0"/>
                        </a:rPr>
                        <a:t>Programme</a:t>
                      </a:r>
                    </a:p>
                  </a:txBody>
                  <a:tcPr marL="4101" marR="4101" marT="4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Narrow" panose="020B0606020202030204" pitchFamily="34" charset="0"/>
                        </a:rPr>
                        <a:t>Projected Budget for the 2</a:t>
                      </a:r>
                      <a:r>
                        <a:rPr lang="en-US" sz="1100" b="1" i="0" u="none" strike="noStrike" baseline="30000" dirty="0">
                          <a:solidFill>
                            <a:srgbClr val="000000"/>
                          </a:solidFill>
                          <a:effectLst/>
                          <a:latin typeface="Arial Narrow" panose="020B0606020202030204" pitchFamily="34" charset="0"/>
                        </a:rPr>
                        <a:t>nd</a:t>
                      </a:r>
                      <a:r>
                        <a:rPr lang="en-US" sz="1100" b="1" i="0" u="none" strike="noStrike" dirty="0">
                          <a:solidFill>
                            <a:srgbClr val="000000"/>
                          </a:solidFill>
                          <a:effectLst/>
                          <a:latin typeface="Arial Narrow" panose="020B0606020202030204" pitchFamily="34" charset="0"/>
                        </a:rPr>
                        <a:t> Quarter under review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Narrow" panose="020B0606020202030204" pitchFamily="34" charset="0"/>
                        </a:rPr>
                        <a:t>Actual Expenditure for the Q2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Narrow" panose="020B0606020202030204" pitchFamily="34" charset="0"/>
                        </a:rPr>
                        <a:t>Variance for the Q2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Narrow" panose="020B0606020202030204" pitchFamily="34" charset="0"/>
                        </a:rPr>
                        <a:t>Percentage Expenditure for the Q2 Under review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Narrow" panose="020B0606020202030204" pitchFamily="34" charset="0"/>
                        </a:rPr>
                        <a:t>Appropriation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Narrow" panose="020B0606020202030204" pitchFamily="34" charset="0"/>
                        </a:rPr>
                        <a:t>Actual Expenditure (Year to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Narrow" panose="020B0606020202030204" pitchFamily="34" charset="0"/>
                        </a:rPr>
                        <a:t>Variance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Narrow" panose="020B0606020202030204" pitchFamily="34" charset="0"/>
                        </a:rPr>
                        <a:t>% spent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4529998"/>
                  </a:ext>
                </a:extLst>
              </a:tr>
              <a:tr h="307636">
                <a:tc>
                  <a:txBody>
                    <a:bodyPr/>
                    <a:lstStyle/>
                    <a:p>
                      <a:pPr algn="l" fontAlgn="b"/>
                      <a:r>
                        <a:rPr lang="en-US" sz="1100" b="0" i="0" u="none" strike="noStrike">
                          <a:solidFill>
                            <a:srgbClr val="000000"/>
                          </a:solidFill>
                          <a:effectLst/>
                          <a:latin typeface="Arial Narrow" panose="020B0606020202030204" pitchFamily="34" charset="0"/>
                        </a:rPr>
                        <a:t>Programme 1: Administration</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65,484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69,487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4,003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106%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281,360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137,723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143,637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400804"/>
                  </a:ext>
                </a:extLst>
              </a:tr>
              <a:tr h="336252">
                <a:tc>
                  <a:txBody>
                    <a:bodyPr/>
                    <a:lstStyle/>
                    <a:p>
                      <a:pPr algn="l" fontAlgn="b"/>
                      <a:r>
                        <a:rPr lang="en-US" sz="1100" b="0" i="0" u="none" strike="noStrike">
                          <a:solidFill>
                            <a:srgbClr val="000000"/>
                          </a:solidFill>
                          <a:effectLst/>
                          <a:latin typeface="Arial Narrow" panose="020B0606020202030204" pitchFamily="34" charset="0"/>
                        </a:rPr>
                        <a:t>Programme  2: Agriculture and Rural development</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120,735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126,389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5,654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459,945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195,773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264,172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610265"/>
                  </a:ext>
                </a:extLst>
              </a:tr>
              <a:tr h="350561">
                <a:tc>
                  <a:txBody>
                    <a:bodyPr/>
                    <a:lstStyle/>
                    <a:p>
                      <a:pPr algn="l" fontAlgn="b"/>
                      <a:r>
                        <a:rPr lang="en-US" sz="1100" b="0" i="0" u="none" strike="noStrike" dirty="0">
                          <a:solidFill>
                            <a:srgbClr val="000000"/>
                          </a:solidFill>
                          <a:effectLst/>
                          <a:latin typeface="Arial Narrow" panose="020B0606020202030204" pitchFamily="34" charset="0"/>
                        </a:rPr>
                        <a:t>Programme 3: Environmental Affairs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75,846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75,515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331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293,835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178,920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114,915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042442"/>
                  </a:ext>
                </a:extLst>
              </a:tr>
              <a:tr h="257555">
                <a:tc>
                  <a:txBody>
                    <a:bodyPr/>
                    <a:lstStyle/>
                    <a:p>
                      <a:pPr algn="l" fontAlgn="b"/>
                      <a:r>
                        <a:rPr lang="en-US" sz="1100" b="1" i="0" u="none" strike="noStrike" dirty="0">
                          <a:solidFill>
                            <a:srgbClr val="000000"/>
                          </a:solidFill>
                          <a:effectLst/>
                          <a:latin typeface="Arial Narrow" panose="020B0606020202030204" pitchFamily="34" charset="0"/>
                        </a:rPr>
                        <a:t>TOTAL</a:t>
                      </a:r>
                    </a:p>
                  </a:txBody>
                  <a:tcPr marL="4101" marR="4101" marT="41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262,065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271,391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9,326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1,035,140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512,416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522,724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946683"/>
                  </a:ext>
                </a:extLst>
              </a:tr>
              <a:tr h="164121">
                <a:tc>
                  <a:txBody>
                    <a:bodyPr/>
                    <a:lstStyle/>
                    <a:p>
                      <a:pPr algn="l" fontAlgn="b"/>
                      <a:endParaRPr lang="en-US" sz="1100" b="0"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1"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1" i="0" u="none" strike="noStrike">
                        <a:solidFill>
                          <a:srgbClr val="000000"/>
                        </a:solidFill>
                        <a:effectLst/>
                        <a:latin typeface="Arial Narrow" panose="020B0606020202030204" pitchFamily="34" charset="0"/>
                      </a:endParaRPr>
                    </a:p>
                  </a:txBody>
                  <a:tcPr marL="4101" marR="4101" marT="410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935078"/>
                  </a:ext>
                </a:extLst>
              </a:tr>
              <a:tr h="187820">
                <a:tc>
                  <a:txBody>
                    <a:bodyPr/>
                    <a:lstStyle/>
                    <a:p>
                      <a:pPr algn="l" fontAlgn="b"/>
                      <a:r>
                        <a:rPr lang="en-US" sz="1100" b="1" i="0" u="none" strike="noStrike">
                          <a:solidFill>
                            <a:srgbClr val="000000"/>
                          </a:solidFill>
                          <a:effectLst/>
                          <a:latin typeface="Arial Narrow" panose="020B0606020202030204" pitchFamily="34" charset="0"/>
                        </a:rPr>
                        <a:t>ECONOMIC CLASSIFICATION</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a:t>
                      </a:r>
                    </a:p>
                  </a:txBody>
                  <a:tcPr marL="4101" marR="4101" marT="41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 </a:t>
                      </a:r>
                    </a:p>
                  </a:txBody>
                  <a:tcPr marL="4101" marR="4101" marT="41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a:t>
                      </a:r>
                    </a:p>
                  </a:txBody>
                  <a:tcPr marL="4101" marR="4101" marT="41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911905"/>
                  </a:ext>
                </a:extLst>
              </a:tr>
              <a:tr h="186012">
                <a:tc>
                  <a:txBody>
                    <a:bodyPr/>
                    <a:lstStyle/>
                    <a:p>
                      <a:pPr algn="l" rtl="0" fontAlgn="b"/>
                      <a:r>
                        <a:rPr lang="en-US" sz="1100" b="0" i="0" u="none" strike="noStrike">
                          <a:solidFill>
                            <a:srgbClr val="000000"/>
                          </a:solidFill>
                          <a:effectLst/>
                          <a:latin typeface="Arial Narrow" panose="020B0606020202030204" pitchFamily="34" charset="0"/>
                        </a:rPr>
                        <a:t>Compensation of Employees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154,353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153,052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622,500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305,588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316,912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232775"/>
                  </a:ext>
                </a:extLst>
              </a:tr>
              <a:tr h="276325">
                <a:tc>
                  <a:txBody>
                    <a:bodyPr/>
                    <a:lstStyle/>
                    <a:p>
                      <a:pPr algn="l" rtl="0" fontAlgn="b"/>
                      <a:r>
                        <a:rPr lang="en-US" sz="1100" b="0" i="0" u="none" strike="noStrike">
                          <a:solidFill>
                            <a:srgbClr val="000000"/>
                          </a:solidFill>
                          <a:effectLst/>
                          <a:latin typeface="Arial Narrow" panose="020B0606020202030204" pitchFamily="34" charset="0"/>
                        </a:rPr>
                        <a:t>Goods and Services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99,539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117,453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17,914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381,603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204,222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177,381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488406"/>
                  </a:ext>
                </a:extLst>
              </a:tr>
              <a:tr h="207476">
                <a:tc>
                  <a:txBody>
                    <a:bodyPr/>
                    <a:lstStyle/>
                    <a:p>
                      <a:pPr algn="l" rtl="0" fontAlgn="b"/>
                      <a:r>
                        <a:rPr lang="en-US" sz="1100" b="0" i="0" u="none" strike="noStrike" dirty="0">
                          <a:solidFill>
                            <a:srgbClr val="000000"/>
                          </a:solidFill>
                          <a:effectLst/>
                          <a:latin typeface="Arial Narrow" panose="020B0606020202030204" pitchFamily="34" charset="0"/>
                        </a:rPr>
                        <a:t>Transfers and Subsidies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505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371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8,002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1,496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6,506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180268"/>
                  </a:ext>
                </a:extLst>
              </a:tr>
              <a:tr h="207476">
                <a:tc>
                  <a:txBody>
                    <a:bodyPr/>
                    <a:lstStyle/>
                    <a:p>
                      <a:pPr algn="l" rtl="0" fontAlgn="b"/>
                      <a:r>
                        <a:rPr lang="en-US" sz="1100" b="0" i="0" u="none" strike="noStrike">
                          <a:solidFill>
                            <a:srgbClr val="000000"/>
                          </a:solidFill>
                          <a:effectLst/>
                          <a:latin typeface="Arial Narrow" panose="020B0606020202030204" pitchFamily="34" charset="0"/>
                        </a:rPr>
                        <a:t>Payments for Capital Assets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7,668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595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7,073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23,035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1,110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21,925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22661"/>
                  </a:ext>
                </a:extLst>
              </a:tr>
              <a:tr h="195551">
                <a:tc>
                  <a:txBody>
                    <a:bodyPr/>
                    <a:lstStyle/>
                    <a:p>
                      <a:pPr algn="l" rtl="0" fontAlgn="b"/>
                      <a:r>
                        <a:rPr lang="en-US" sz="1100" b="0" i="0" u="none" strike="noStrike">
                          <a:solidFill>
                            <a:srgbClr val="000000"/>
                          </a:solidFill>
                          <a:effectLst/>
                          <a:latin typeface="Arial Narrow" panose="020B0606020202030204" pitchFamily="34" charset="0"/>
                        </a:rPr>
                        <a:t>Payments for Financial Assets</a:t>
                      </a:r>
                    </a:p>
                  </a:txBody>
                  <a:tcPr marL="4101" marR="4101" marT="4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73119"/>
                  </a:ext>
                </a:extLst>
              </a:tr>
              <a:tr h="164121">
                <a:tc>
                  <a:txBody>
                    <a:bodyPr/>
                    <a:lstStyle/>
                    <a:p>
                      <a:pPr algn="l" rtl="0" fontAlgn="b"/>
                      <a:r>
                        <a:rPr lang="en-US" sz="1100" b="1" i="0" u="none" strike="noStrike">
                          <a:solidFill>
                            <a:srgbClr val="000000"/>
                          </a:solidFill>
                          <a:effectLst/>
                          <a:latin typeface="Arial Narrow" panose="020B0606020202030204" pitchFamily="34" charset="0"/>
                        </a:rPr>
                        <a:t>TOTAL</a:t>
                      </a:r>
                    </a:p>
                  </a:txBody>
                  <a:tcPr marL="4101" marR="4101" marT="41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262,065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271,471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9,406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104%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1,035,140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512,416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Narrow" panose="020B0606020202030204" pitchFamily="34" charset="0"/>
                        </a:rPr>
                        <a:t>          522,724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Narrow" panose="020B0606020202030204" pitchFamily="34" charset="0"/>
                        </a:rPr>
                        <a:t>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493302"/>
                  </a:ext>
                </a:extLst>
              </a:tr>
            </a:tbl>
          </a:graphicData>
        </a:graphic>
      </p:graphicFrame>
      <p:sp>
        <p:nvSpPr>
          <p:cNvPr id="3" name="Slide Number Placeholder 2">
            <a:extLst>
              <a:ext uri="{FF2B5EF4-FFF2-40B4-BE49-F238E27FC236}">
                <a16:creationId xmlns:a16="http://schemas.microsoft.com/office/drawing/2014/main" id="{4DDF2E92-E1F3-4B9E-4E09-616EDEF8CBF7}"/>
              </a:ext>
            </a:extLst>
          </p:cNvPr>
          <p:cNvSpPr txBox="1">
            <a:spLocks/>
          </p:cNvSpPr>
          <p:nvPr/>
        </p:nvSpPr>
        <p:spPr>
          <a:xfrm>
            <a:off x="7429500" y="5624515"/>
            <a:ext cx="644978" cy="2211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4124595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9B6AA6A6-26AB-4235-9C7C-E9FB6B7F1942}"/>
              </a:ext>
            </a:extLst>
          </p:cNvPr>
          <p:cNvSpPr>
            <a:spLocks noGrp="1" noChangeArrowheads="1"/>
          </p:cNvSpPr>
          <p:nvPr>
            <p:ph idx="1"/>
          </p:nvPr>
        </p:nvSpPr>
        <p:spPr>
          <a:xfrm>
            <a:off x="1547812" y="1943100"/>
            <a:ext cx="6224588" cy="3314700"/>
          </a:xfrm>
        </p:spPr>
        <p:txBody>
          <a:bodyPr>
            <a:normAutofit fontScale="92500"/>
          </a:bodyPr>
          <a:lstStyle/>
          <a:p>
            <a:pPr marL="0" indent="0" algn="ctr">
              <a:buNone/>
            </a:pPr>
            <a:endParaRPr lang="en-US" altLang="en-US" dirty="0">
              <a:solidFill>
                <a:schemeClr val="tx2"/>
              </a:solidFill>
              <a:cs typeface="Arial" panose="020B0604020202020204" pitchFamily="34" charset="0"/>
            </a:endParaRPr>
          </a:p>
          <a:p>
            <a:pPr marL="0" indent="0" algn="ctr">
              <a:buNone/>
            </a:pPr>
            <a:endParaRPr lang="en-US" altLang="en-US" dirty="0">
              <a:solidFill>
                <a:schemeClr val="tx2"/>
              </a:solidFill>
              <a:cs typeface="Arial" panose="020B0604020202020204" pitchFamily="34" charset="0"/>
            </a:endParaRPr>
          </a:p>
          <a:p>
            <a:pPr marL="0" indent="0" algn="ctr">
              <a:buNone/>
            </a:pPr>
            <a:endParaRPr lang="en-ZA" altLang="en-US" b="1" dirty="0">
              <a:cs typeface="Arial" panose="020B0604020202020204" pitchFamily="34" charset="0"/>
            </a:endParaRPr>
          </a:p>
          <a:p>
            <a:pPr marL="0" indent="0" algn="ctr">
              <a:buNone/>
            </a:pPr>
            <a:endParaRPr lang="en-ZA" altLang="en-US" b="1" dirty="0">
              <a:cs typeface="Arial" panose="020B0604020202020204" pitchFamily="34" charset="0"/>
            </a:endParaRPr>
          </a:p>
          <a:p>
            <a:pPr marL="0" indent="0" algn="ctr">
              <a:buNone/>
            </a:pPr>
            <a:r>
              <a:rPr lang="en-ZA" altLang="en-US" b="1" dirty="0"/>
              <a:t>Q2 PERFORMANCE INFORMATION REPORT</a:t>
            </a:r>
          </a:p>
          <a:p>
            <a:pPr marL="0" indent="0" algn="ctr">
              <a:buNone/>
            </a:pPr>
            <a:endParaRPr lang="en-ZA" altLang="en-US" dirty="0"/>
          </a:p>
          <a:p>
            <a:pPr marL="0" indent="0" algn="ctr">
              <a:buNone/>
            </a:pPr>
            <a:r>
              <a:rPr lang="en-ZA" altLang="en-US" b="1" dirty="0"/>
              <a:t>AGRICULTURE AND RURAL DEVELOPMENT</a:t>
            </a:r>
          </a:p>
          <a:p>
            <a:pPr marL="0" indent="0" algn="ctr">
              <a:buNone/>
            </a:pPr>
            <a:endParaRPr lang="en-ZA" altLang="en-US" b="1" dirty="0">
              <a:solidFill>
                <a:schemeClr val="tx2"/>
              </a:solidFill>
              <a:cs typeface="Arial" panose="020B0604020202020204" pitchFamily="34" charset="0"/>
            </a:endParaRPr>
          </a:p>
        </p:txBody>
      </p:sp>
    </p:spTree>
    <p:extLst>
      <p:ext uri="{BB962C8B-B14F-4D97-AF65-F5344CB8AC3E}">
        <p14:creationId xmlns:p14="http://schemas.microsoft.com/office/powerpoint/2010/main" val="117542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1" y="1662824"/>
            <a:ext cx="6719207" cy="242214"/>
          </a:xfrm>
        </p:spPr>
        <p:txBody>
          <a:bodyPr/>
          <a:lstStyle/>
          <a:p>
            <a:pPr algn="l"/>
            <a:r>
              <a:rPr lang="en-ZA" altLang="en-US" sz="1200" dirty="0"/>
              <a:t>BRIEF SUMMARY OF THE UNDER/OVER EXPENDITURE PER POGRAMME  </a:t>
            </a:r>
          </a:p>
        </p:txBody>
      </p:sp>
      <p:sp>
        <p:nvSpPr>
          <p:cNvPr id="5123" name="Content Placeholder 2"/>
          <p:cNvSpPr>
            <a:spLocks noGrp="1"/>
          </p:cNvSpPr>
          <p:nvPr>
            <p:ph idx="1"/>
          </p:nvPr>
        </p:nvSpPr>
        <p:spPr>
          <a:xfrm>
            <a:off x="892367" y="1980557"/>
            <a:ext cx="8006508" cy="3783806"/>
          </a:xfrm>
          <a:noFill/>
        </p:spPr>
        <p:txBody>
          <a:bodyPr>
            <a:normAutofit fontScale="77500" lnSpcReduction="20000"/>
          </a:bodyPr>
          <a:lstStyle/>
          <a:p>
            <a:pPr marL="0" indent="0" algn="just">
              <a:lnSpc>
                <a:spcPct val="115000"/>
              </a:lnSpc>
              <a:spcBef>
                <a:spcPts val="0"/>
              </a:spcBef>
              <a:buNone/>
            </a:pPr>
            <a:r>
              <a:rPr lang="en-GB" sz="1725" dirty="0">
                <a:ea typeface="Calibri" panose="020F0502020204030204" pitchFamily="34" charset="0"/>
              </a:rPr>
              <a:t>2</a:t>
            </a:r>
            <a:r>
              <a:rPr lang="en-GB" sz="1725" baseline="30000" dirty="0">
                <a:ea typeface="Calibri" panose="020F0502020204030204" pitchFamily="34" charset="0"/>
              </a:rPr>
              <a:t>nd</a:t>
            </a:r>
            <a:r>
              <a:rPr lang="en-GB" sz="1725" dirty="0">
                <a:ea typeface="Calibri" panose="020F0502020204030204" pitchFamily="34" charset="0"/>
              </a:rPr>
              <a:t>  Quarter Target Progress:</a:t>
            </a:r>
          </a:p>
          <a:p>
            <a:pPr algn="just">
              <a:lnSpc>
                <a:spcPct val="115000"/>
              </a:lnSpc>
              <a:spcBef>
                <a:spcPts val="0"/>
              </a:spcBef>
              <a:buFontTx/>
              <a:buChar char="-"/>
            </a:pPr>
            <a:r>
              <a:rPr lang="en-GB" sz="1725" dirty="0">
                <a:ea typeface="Calibri" panose="020F0502020204030204" pitchFamily="34" charset="0"/>
              </a:rPr>
              <a:t>The Department Projected Expenditure is R262 million, spent R271 Million which equates to 104% in the </a:t>
            </a:r>
            <a:r>
              <a:rPr lang="en-GB" sz="1725" dirty="0">
                <a:solidFill>
                  <a:prstClr val="black"/>
                </a:solidFill>
                <a:ea typeface="Calibri" panose="020F0502020204030204" pitchFamily="34" charset="0"/>
              </a:rPr>
              <a:t>second </a:t>
            </a:r>
            <a:r>
              <a:rPr lang="en-GB" sz="1725" dirty="0">
                <a:ea typeface="Calibri" panose="020F0502020204030204" pitchFamily="34" charset="0"/>
              </a:rPr>
              <a:t>quarter.</a:t>
            </a:r>
          </a:p>
          <a:p>
            <a:pPr marL="0" indent="0" algn="just">
              <a:lnSpc>
                <a:spcPct val="115000"/>
              </a:lnSpc>
              <a:spcBef>
                <a:spcPts val="0"/>
              </a:spcBef>
              <a:buNone/>
            </a:pPr>
            <a:r>
              <a:rPr lang="en-GB" sz="1725" dirty="0">
                <a:ea typeface="Calibri" panose="020F0502020204030204" pitchFamily="34" charset="0"/>
              </a:rPr>
              <a:t> </a:t>
            </a:r>
          </a:p>
          <a:p>
            <a:pPr marL="0" indent="0" algn="just">
              <a:lnSpc>
                <a:spcPct val="115000"/>
              </a:lnSpc>
              <a:spcBef>
                <a:spcPts val="0"/>
              </a:spcBef>
              <a:buNone/>
            </a:pPr>
            <a:r>
              <a:rPr lang="en-GB" sz="1725" dirty="0">
                <a:ea typeface="Calibri" panose="020F0502020204030204" pitchFamily="34" charset="0"/>
              </a:rPr>
              <a:t>Annual Expenditure to Date:</a:t>
            </a:r>
          </a:p>
          <a:p>
            <a:pPr algn="just">
              <a:lnSpc>
                <a:spcPct val="115000"/>
              </a:lnSpc>
              <a:spcBef>
                <a:spcPts val="0"/>
              </a:spcBef>
              <a:buFontTx/>
              <a:buChar char="-"/>
            </a:pPr>
            <a:r>
              <a:rPr lang="en-GB" sz="1800" dirty="0">
                <a:ea typeface="Calibri" panose="020F0502020204030204" pitchFamily="34" charset="0"/>
              </a:rPr>
              <a:t>The department’s total allocated budget is R1 035 billion. Overall, the department has spent R512 million that is equivalent to 50% of its total allocated budget for 2024/25 financial year. </a:t>
            </a:r>
          </a:p>
          <a:p>
            <a:pPr algn="just">
              <a:lnSpc>
                <a:spcPct val="115000"/>
              </a:lnSpc>
              <a:spcBef>
                <a:spcPts val="0"/>
              </a:spcBef>
              <a:buFontTx/>
              <a:buChar char="-"/>
            </a:pPr>
            <a:r>
              <a:rPr lang="en-GB" sz="1800" dirty="0">
                <a:ea typeface="Calibri" panose="020F0502020204030204" pitchFamily="34" charset="0"/>
              </a:rPr>
              <a:t>Administration (Programme 1) has spent R138 million that is equivalent to 49% of its allocated budge</a:t>
            </a:r>
            <a:r>
              <a:rPr lang="en-GB" sz="1725" dirty="0">
                <a:ea typeface="Calibri" panose="020F0502020204030204" pitchFamily="34" charset="0"/>
              </a:rPr>
              <a:t>t.</a:t>
            </a:r>
          </a:p>
          <a:p>
            <a:pPr algn="just">
              <a:lnSpc>
                <a:spcPct val="115000"/>
              </a:lnSpc>
              <a:spcBef>
                <a:spcPts val="0"/>
              </a:spcBef>
              <a:buFontTx/>
              <a:buChar char="-"/>
            </a:pPr>
            <a:r>
              <a:rPr lang="en-GB" sz="1800" dirty="0">
                <a:ea typeface="Calibri" panose="020F0502020204030204" pitchFamily="34" charset="0"/>
              </a:rPr>
              <a:t>Agriculture and Rural Development (Programme 2) has spent R196 million that is equivalent to 43% of its allocated budget </a:t>
            </a:r>
            <a:r>
              <a:rPr lang="en-GB" sz="1725" dirty="0">
                <a:ea typeface="Calibri" panose="020F0502020204030204" pitchFamily="34" charset="0"/>
              </a:rPr>
              <a:t>. </a:t>
            </a:r>
            <a:r>
              <a:rPr lang="en-US" sz="1725" dirty="0">
                <a:ea typeface="Calibri" panose="020F0502020204030204" pitchFamily="34" charset="0"/>
              </a:rPr>
              <a:t>The under expenditure is due to Conditional Grant Business plans that were only approved towards the end of June 2024, due to the internal departmental processes that took longer to finalize. The Department has received 1st tranche of R37 million for CASP and R9 million for Illima/Letsema grant. Land care grant has received 1st tranche of R2 million in September and EPWP Incentive grant of R1 million invoices will be processed for payments in October for the Alien Vegetation Control project. </a:t>
            </a:r>
          </a:p>
        </p:txBody>
      </p:sp>
      <p:sp>
        <p:nvSpPr>
          <p:cNvPr id="3" name="Slide Number Placeholder 2">
            <a:extLst>
              <a:ext uri="{FF2B5EF4-FFF2-40B4-BE49-F238E27FC236}">
                <a16:creationId xmlns:a16="http://schemas.microsoft.com/office/drawing/2014/main" id="{D917B25B-9783-4CEE-99E3-B4628B36C2A4}"/>
              </a:ext>
            </a:extLst>
          </p:cNvPr>
          <p:cNvSpPr txBox="1">
            <a:spLocks/>
          </p:cNvSpPr>
          <p:nvPr/>
        </p:nvSpPr>
        <p:spPr>
          <a:xfrm>
            <a:off x="7356022" y="5624514"/>
            <a:ext cx="506186" cy="2422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b="1" dirty="0"/>
          </a:p>
        </p:txBody>
      </p:sp>
    </p:spTree>
    <p:extLst>
      <p:ext uri="{BB962C8B-B14F-4D97-AF65-F5344CB8AC3E}">
        <p14:creationId xmlns:p14="http://schemas.microsoft.com/office/powerpoint/2010/main" val="1223843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53323" y="1663300"/>
            <a:ext cx="6141714" cy="317733"/>
          </a:xfrm>
        </p:spPr>
        <p:txBody>
          <a:bodyPr/>
          <a:lstStyle/>
          <a:p>
            <a:pPr algn="l"/>
            <a:r>
              <a:rPr lang="en-ZA" altLang="en-US" sz="1200" dirty="0"/>
              <a:t>BRIEF SUMMARY OF THE UNDER/OVER EXPENDITURE PER POGRAMME  </a:t>
            </a:r>
          </a:p>
        </p:txBody>
      </p:sp>
      <p:sp>
        <p:nvSpPr>
          <p:cNvPr id="5123" name="Content Placeholder 2"/>
          <p:cNvSpPr>
            <a:spLocks noGrp="1"/>
          </p:cNvSpPr>
          <p:nvPr>
            <p:ph idx="1"/>
          </p:nvPr>
        </p:nvSpPr>
        <p:spPr>
          <a:xfrm>
            <a:off x="983255" y="1981033"/>
            <a:ext cx="7932145" cy="3783806"/>
          </a:xfrm>
          <a:noFill/>
        </p:spPr>
        <p:txBody>
          <a:bodyPr>
            <a:normAutofit/>
          </a:bodyPr>
          <a:lstStyle/>
          <a:p>
            <a:pPr marL="0" indent="0" algn="just">
              <a:lnSpc>
                <a:spcPct val="115000"/>
              </a:lnSpc>
              <a:spcBef>
                <a:spcPts val="0"/>
              </a:spcBef>
              <a:buNone/>
            </a:pPr>
            <a:r>
              <a:rPr lang="en-GB" sz="1500" dirty="0">
                <a:ea typeface="Calibri" panose="020F0502020204030204" pitchFamily="34" charset="0"/>
              </a:rPr>
              <a:t>Annual Expenditure to Date:</a:t>
            </a:r>
          </a:p>
          <a:p>
            <a:pPr marL="255985" indent="-255985" algn="just">
              <a:lnSpc>
                <a:spcPct val="115000"/>
              </a:lnSpc>
              <a:spcBef>
                <a:spcPts val="0"/>
              </a:spcBef>
            </a:pPr>
            <a:r>
              <a:rPr lang="en-GB" sz="1800" dirty="0">
                <a:ea typeface="Calibri" panose="020F0502020204030204" pitchFamily="34" charset="0"/>
                <a:cs typeface="Times New Roman" panose="02020603050405020304" pitchFamily="18" charset="0"/>
              </a:rPr>
              <a:t>Environmental Affairs (Programme 3) has spent R179 million that is equivalent to 61% of its allocated budget. </a:t>
            </a:r>
            <a:r>
              <a:rPr lang="en-US" b="0" dirty="0">
                <a:latin typeface="Arial" panose="020B0604020202020204" pitchFamily="34" charset="0"/>
                <a:ea typeface="Calibri" panose="020F0502020204030204" pitchFamily="34" charset="0"/>
              </a:rPr>
              <a:t>The over expenditure can be attributed to the payment of Stipend of the EPWP Beneficiaries for April and May 2024 (Contract ended on 31 May 2024). No Budget was allocated for these 6000 EPWP Beneficiaries, this has remained an Unfunded Mandate.</a:t>
            </a:r>
          </a:p>
          <a:p>
            <a:pPr marL="0" indent="0" algn="just">
              <a:lnSpc>
                <a:spcPct val="115000"/>
              </a:lnSpc>
              <a:spcBef>
                <a:spcPts val="0"/>
              </a:spcBef>
              <a:buNone/>
            </a:pPr>
            <a:endParaRPr lang="en-US" sz="1725" dirty="0">
              <a:ea typeface="Calibri" panose="020F0502020204030204" pitchFamily="34" charset="0"/>
            </a:endParaRPr>
          </a:p>
        </p:txBody>
      </p:sp>
      <p:sp>
        <p:nvSpPr>
          <p:cNvPr id="3" name="Slide Number Placeholder 2">
            <a:extLst>
              <a:ext uri="{FF2B5EF4-FFF2-40B4-BE49-F238E27FC236}">
                <a16:creationId xmlns:a16="http://schemas.microsoft.com/office/drawing/2014/main" id="{D917B25B-9783-4CEE-99E3-B4628B36C2A4}"/>
              </a:ext>
            </a:extLst>
          </p:cNvPr>
          <p:cNvSpPr txBox="1">
            <a:spLocks/>
          </p:cNvSpPr>
          <p:nvPr/>
        </p:nvSpPr>
        <p:spPr>
          <a:xfrm>
            <a:off x="7356022" y="5624514"/>
            <a:ext cx="302078" cy="2806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4073093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04207" y="1701142"/>
            <a:ext cx="7862207" cy="351807"/>
          </a:xfrm>
        </p:spPr>
        <p:txBody>
          <a:bodyPr/>
          <a:lstStyle/>
          <a:p>
            <a:pPr algn="l"/>
            <a:r>
              <a:rPr lang="en-ZA" altLang="en-US" sz="1200" dirty="0"/>
              <a:t>BRIEF SUMMARY OF THE UNDER/OVER EXPENDITURE PER ECONOMIC CLASSIFICATION</a:t>
            </a:r>
          </a:p>
        </p:txBody>
      </p:sp>
      <p:sp>
        <p:nvSpPr>
          <p:cNvPr id="5123" name="Content Placeholder 2"/>
          <p:cNvSpPr>
            <a:spLocks noGrp="1"/>
          </p:cNvSpPr>
          <p:nvPr>
            <p:ph idx="1"/>
          </p:nvPr>
        </p:nvSpPr>
        <p:spPr>
          <a:xfrm>
            <a:off x="1004206" y="2052949"/>
            <a:ext cx="7952507" cy="3741829"/>
          </a:xfrm>
          <a:noFill/>
        </p:spPr>
        <p:txBody>
          <a:bodyPr>
            <a:noAutofit/>
          </a:bodyPr>
          <a:lstStyle/>
          <a:p>
            <a:pPr marL="0" indent="0" algn="just">
              <a:lnSpc>
                <a:spcPct val="115000"/>
              </a:lnSpc>
              <a:buNone/>
            </a:pPr>
            <a:r>
              <a:rPr lang="en-GB" sz="1500" dirty="0">
                <a:ea typeface="Times New Roman"/>
                <a:cs typeface="Calibri" panose="020F0502020204030204" pitchFamily="34" charset="0"/>
              </a:rPr>
              <a:t>Compensation of Employees:</a:t>
            </a:r>
          </a:p>
          <a:p>
            <a:pPr marL="0" indent="0" algn="just" defTabSz="514350">
              <a:lnSpc>
                <a:spcPct val="115000"/>
              </a:lnSpc>
              <a:spcBef>
                <a:spcPts val="0"/>
              </a:spcBef>
              <a:buNone/>
              <a:defRPr/>
            </a:pPr>
            <a:r>
              <a:rPr lang="en-GB" sz="1500" dirty="0">
                <a:solidFill>
                  <a:prstClr val="black"/>
                </a:solidFill>
                <a:ea typeface="Calibri" panose="020F0502020204030204" pitchFamily="34" charset="0"/>
              </a:rPr>
              <a:t>2</a:t>
            </a:r>
            <a:r>
              <a:rPr lang="en-GB" sz="1500" baseline="30000" dirty="0">
                <a:solidFill>
                  <a:prstClr val="black"/>
                </a:solidFill>
                <a:ea typeface="Calibri" panose="020F0502020204030204" pitchFamily="34" charset="0"/>
              </a:rPr>
              <a:t>nd</a:t>
            </a:r>
            <a:r>
              <a:rPr lang="en-GB" sz="1500" dirty="0">
                <a:solidFill>
                  <a:prstClr val="black"/>
                </a:solidFill>
                <a:ea typeface="Calibri" panose="020F0502020204030204" pitchFamily="34" charset="0"/>
              </a:rPr>
              <a:t> Quarter Target Progress:</a:t>
            </a:r>
          </a:p>
          <a:p>
            <a:pPr algn="just">
              <a:lnSpc>
                <a:spcPct val="115000"/>
              </a:lnSpc>
              <a:spcBef>
                <a:spcPts val="0"/>
              </a:spcBef>
              <a:defRPr/>
            </a:pPr>
            <a:r>
              <a:rPr lang="en-GB" sz="1500" dirty="0">
                <a:solidFill>
                  <a:prstClr val="black"/>
                </a:solidFill>
                <a:ea typeface="Calibri" panose="020F0502020204030204" pitchFamily="34" charset="0"/>
              </a:rPr>
              <a:t>The Department projected expenditure for the second quarter is R154 million,  spent R153 million which is equates to 99% in the first quarter. This is in line with the straight-line projection for the first quarter of Financial Year.</a:t>
            </a:r>
          </a:p>
          <a:p>
            <a:pPr marL="0" indent="0" algn="just" defTabSz="514350">
              <a:lnSpc>
                <a:spcPct val="115000"/>
              </a:lnSpc>
              <a:spcBef>
                <a:spcPts val="0"/>
              </a:spcBef>
              <a:buNone/>
              <a:defRPr/>
            </a:pPr>
            <a:endParaRPr lang="en-GB" sz="1500" dirty="0">
              <a:solidFill>
                <a:srgbClr val="FF0000"/>
              </a:solidFill>
              <a:ea typeface="Calibri" panose="020F0502020204030204" pitchFamily="34" charset="0"/>
            </a:endParaRPr>
          </a:p>
          <a:p>
            <a:pPr marL="0" indent="0" algn="just">
              <a:lnSpc>
                <a:spcPct val="115000"/>
              </a:lnSpc>
              <a:spcBef>
                <a:spcPts val="0"/>
              </a:spcBef>
              <a:buNone/>
              <a:defRPr/>
            </a:pPr>
            <a:r>
              <a:rPr lang="en-GB" sz="1500" dirty="0">
                <a:ea typeface="Calibri" panose="020F0502020204030204" pitchFamily="34" charset="0"/>
              </a:rPr>
              <a:t>Annual Expenditure to Date:</a:t>
            </a:r>
          </a:p>
          <a:p>
            <a:pPr marL="255985" indent="-255985" algn="just">
              <a:lnSpc>
                <a:spcPct val="115000"/>
              </a:lnSpc>
              <a:spcBef>
                <a:spcPts val="0"/>
              </a:spcBef>
            </a:pPr>
            <a:r>
              <a:rPr lang="en-GB" sz="1500" dirty="0">
                <a:solidFill>
                  <a:prstClr val="black"/>
                </a:solidFill>
                <a:ea typeface="Calibri" panose="020F0502020204030204" pitchFamily="34" charset="0"/>
              </a:rPr>
              <a:t>The department has spent R305 million of its R622 million allocated budget, which is equivalent to 49% of its allocation. This is in line with the straight-line protection over the 12 months</a:t>
            </a:r>
            <a:r>
              <a:rPr lang="en-GB" sz="1500" dirty="0">
                <a:ea typeface="Calibri" panose="020F0502020204030204" pitchFamily="34"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ECBDF35-36C4-1967-32EA-B408EDCACA10}"/>
              </a:ext>
            </a:extLst>
          </p:cNvPr>
          <p:cNvSpPr txBox="1">
            <a:spLocks/>
          </p:cNvSpPr>
          <p:nvPr/>
        </p:nvSpPr>
        <p:spPr>
          <a:xfrm>
            <a:off x="7347858" y="5624515"/>
            <a:ext cx="31024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37382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22191" y="1701141"/>
            <a:ext cx="6899619" cy="351807"/>
          </a:xfrm>
        </p:spPr>
        <p:txBody>
          <a:bodyPr/>
          <a:lstStyle/>
          <a:p>
            <a:pPr algn="l"/>
            <a:r>
              <a:rPr lang="en-ZA" altLang="en-US" sz="1200" dirty="0"/>
              <a:t>BRIEF SUMMARY OF THE UNDER/OVER EXPENDITURE PER ECONOMIC CLASSIFICATION</a:t>
            </a:r>
          </a:p>
        </p:txBody>
      </p:sp>
      <p:sp>
        <p:nvSpPr>
          <p:cNvPr id="5123" name="Content Placeholder 2"/>
          <p:cNvSpPr>
            <a:spLocks noGrp="1"/>
          </p:cNvSpPr>
          <p:nvPr>
            <p:ph idx="1"/>
          </p:nvPr>
        </p:nvSpPr>
        <p:spPr>
          <a:xfrm>
            <a:off x="800002" y="2052948"/>
            <a:ext cx="8115300" cy="3845411"/>
          </a:xfrm>
          <a:noFill/>
        </p:spPr>
        <p:txBody>
          <a:bodyPr>
            <a:noAutofit/>
          </a:bodyPr>
          <a:lstStyle/>
          <a:p>
            <a:pPr marL="0" indent="0" algn="just">
              <a:lnSpc>
                <a:spcPct val="115000"/>
              </a:lnSpc>
              <a:spcBef>
                <a:spcPts val="0"/>
              </a:spcBef>
              <a:buNone/>
            </a:pPr>
            <a:r>
              <a:rPr lang="en-GB" sz="1500" u="sng" dirty="0">
                <a:ea typeface="Times New Roman"/>
                <a:cs typeface="Calibri" panose="020F0502020204030204" pitchFamily="34" charset="0"/>
              </a:rPr>
              <a:t>Goods and Services:</a:t>
            </a:r>
          </a:p>
          <a:p>
            <a:pPr marL="0" indent="0" algn="just">
              <a:lnSpc>
                <a:spcPct val="115000"/>
              </a:lnSpc>
              <a:spcBef>
                <a:spcPts val="0"/>
              </a:spcBef>
              <a:buNone/>
            </a:pPr>
            <a:r>
              <a:rPr lang="en-US" sz="1500" dirty="0">
                <a:ea typeface="Times New Roman"/>
                <a:cs typeface="Calibri" panose="020F0502020204030204" pitchFamily="34" charset="0"/>
              </a:rPr>
              <a:t>2</a:t>
            </a:r>
            <a:r>
              <a:rPr lang="en-US" sz="1500" baseline="30000" dirty="0">
                <a:ea typeface="Times New Roman"/>
                <a:cs typeface="Calibri" panose="020F0502020204030204" pitchFamily="34" charset="0"/>
              </a:rPr>
              <a:t>nd</a:t>
            </a:r>
            <a:r>
              <a:rPr lang="en-US" sz="1500" dirty="0">
                <a:ea typeface="Times New Roman"/>
                <a:cs typeface="Calibri" panose="020F0502020204030204" pitchFamily="34" charset="0"/>
              </a:rPr>
              <a:t>  Quarter Target Progress:</a:t>
            </a:r>
          </a:p>
          <a:p>
            <a:pPr algn="just">
              <a:lnSpc>
                <a:spcPct val="115000"/>
              </a:lnSpc>
              <a:spcBef>
                <a:spcPts val="0"/>
              </a:spcBef>
              <a:buFontTx/>
              <a:buChar char="-"/>
              <a:defRPr/>
            </a:pPr>
            <a:r>
              <a:rPr lang="en-GB" sz="1500" dirty="0">
                <a:solidFill>
                  <a:prstClr val="black"/>
                </a:solidFill>
                <a:ea typeface="Calibri" panose="020F0502020204030204" pitchFamily="34" charset="0"/>
              </a:rPr>
              <a:t>The Department projected expenditure for 2nd quarter is R99 million, spent R117 million which is equates to 118% in the second quarter. The 18% over expenditure can be attributed to the extension of the EPWP works contract for 3 Months.</a:t>
            </a:r>
          </a:p>
          <a:p>
            <a:pPr marL="0" indent="0" algn="just">
              <a:lnSpc>
                <a:spcPct val="115000"/>
              </a:lnSpc>
              <a:spcBef>
                <a:spcPts val="0"/>
              </a:spcBef>
              <a:buNone/>
              <a:defRPr/>
            </a:pPr>
            <a:r>
              <a:rPr lang="en-GB" sz="1500" dirty="0">
                <a:ea typeface="Calibri" panose="020F0502020204030204" pitchFamily="34" charset="0"/>
              </a:rPr>
              <a:t>Annual Expenditure to Date:</a:t>
            </a:r>
          </a:p>
          <a:p>
            <a:pPr algn="just">
              <a:spcBef>
                <a:spcPts val="0"/>
              </a:spcBef>
              <a:buFontTx/>
              <a:buChar char="-"/>
            </a:pPr>
            <a:r>
              <a:rPr lang="en-GB" sz="1500" dirty="0">
                <a:ea typeface="Calibri" panose="020F0502020204030204" pitchFamily="34" charset="0"/>
              </a:rPr>
              <a:t>The Department has spent R204 Million of its R381 million allocated budget that is equivalent to 54% of its allocation. </a:t>
            </a:r>
          </a:p>
          <a:p>
            <a:pPr algn="just">
              <a:spcBef>
                <a:spcPts val="0"/>
              </a:spcBef>
              <a:buFontTx/>
              <a:buChar char="-"/>
            </a:pPr>
            <a:r>
              <a:rPr lang="en-GB" sz="1500" dirty="0">
                <a:ea typeface="Calibri" panose="020F0502020204030204" pitchFamily="34" charset="0"/>
              </a:rPr>
              <a:t>The Department is currently experiencing Cash flow issues and is unable to pay its Service Providers within the 30-Day period.</a:t>
            </a:r>
          </a:p>
          <a:p>
            <a:pPr algn="just">
              <a:spcBef>
                <a:spcPts val="0"/>
              </a:spcBef>
              <a:buFontTx/>
              <a:buChar char="-"/>
            </a:pPr>
            <a:r>
              <a:rPr lang="en-GB" sz="1500" dirty="0">
                <a:ea typeface="Calibri" panose="020F0502020204030204" pitchFamily="34" charset="0"/>
              </a:rPr>
              <a:t>The main issues contributing to the Cash flow problems can be attributed to the payment of the monthly EPWP Beneficiaries Stipend amounting to R16 Million, with the expenditure defrayed from the Goods and Services Budget. (EPWP contract came to an end on 31st May 2024 but extended until 31</a:t>
            </a:r>
            <a:r>
              <a:rPr lang="en-GB" sz="1500" baseline="30000" dirty="0">
                <a:ea typeface="Calibri" panose="020F0502020204030204" pitchFamily="34" charset="0"/>
              </a:rPr>
              <a:t>st</a:t>
            </a:r>
            <a:r>
              <a:rPr lang="en-GB" sz="1500" dirty="0">
                <a:ea typeface="Calibri" panose="020F0502020204030204" pitchFamily="34" charset="0"/>
              </a:rPr>
              <a:t> of August 2024). </a:t>
            </a:r>
          </a:p>
          <a:p>
            <a:pPr algn="just">
              <a:spcBef>
                <a:spcPts val="0"/>
              </a:spcBef>
              <a:buFontTx/>
              <a:buChar char="-"/>
            </a:pPr>
            <a:r>
              <a:rPr lang="en-GB" sz="1500" dirty="0">
                <a:ea typeface="Calibri" panose="020F0502020204030204" pitchFamily="34" charset="0"/>
              </a:rPr>
              <a:t>Engagements between the Department and GPT are on-going to find a more workable solution. </a:t>
            </a:r>
          </a:p>
          <a:p>
            <a:pPr marL="0" indent="0" algn="just">
              <a:spcBef>
                <a:spcPts val="0"/>
              </a:spcBef>
              <a:buNone/>
            </a:pPr>
            <a:endParaRPr lang="en-US" sz="1500" dirty="0">
              <a:ea typeface="Times New Roman" panose="02020603050405020304" pitchFamily="18" charset="0"/>
            </a:endParaRPr>
          </a:p>
        </p:txBody>
      </p:sp>
      <p:sp>
        <p:nvSpPr>
          <p:cNvPr id="3" name="Slide Number Placeholder 2">
            <a:extLst>
              <a:ext uri="{FF2B5EF4-FFF2-40B4-BE49-F238E27FC236}">
                <a16:creationId xmlns:a16="http://schemas.microsoft.com/office/drawing/2014/main" id="{F0684224-AF91-290C-3970-A732C96DA8AA}"/>
              </a:ext>
            </a:extLst>
          </p:cNvPr>
          <p:cNvSpPr txBox="1">
            <a:spLocks/>
          </p:cNvSpPr>
          <p:nvPr/>
        </p:nvSpPr>
        <p:spPr>
          <a:xfrm>
            <a:off x="7405008" y="5624515"/>
            <a:ext cx="253093"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2105290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7574" y="1688586"/>
            <a:ext cx="6010244" cy="320251"/>
          </a:xfrm>
        </p:spPr>
        <p:txBody>
          <a:bodyPr>
            <a:noAutofit/>
          </a:bodyPr>
          <a:lstStyle/>
          <a:p>
            <a:pPr algn="ctr">
              <a:lnSpc>
                <a:spcPct val="115000"/>
              </a:lnSpc>
              <a:spcBef>
                <a:spcPts val="0"/>
              </a:spcBef>
            </a:pPr>
            <a:r>
              <a:rPr lang="en-ZA" sz="1500" dirty="0">
                <a:ea typeface="Times New Roman"/>
                <a:cs typeface="Times New Roman"/>
              </a:rPr>
              <a:t>TRANSFERS – 30</a:t>
            </a:r>
            <a:r>
              <a:rPr lang="en-ZA" sz="1500" baseline="30000" dirty="0">
                <a:ea typeface="Times New Roman"/>
                <a:cs typeface="Times New Roman"/>
              </a:rPr>
              <a:t>th</a:t>
            </a:r>
            <a:r>
              <a:rPr lang="en-ZA" sz="1500" dirty="0">
                <a:ea typeface="Times New Roman"/>
                <a:cs typeface="Times New Roman"/>
              </a:rPr>
              <a:t> of</a:t>
            </a:r>
            <a:r>
              <a:rPr lang="en-ZA" sz="1500" dirty="0">
                <a:cs typeface="Times New Roman" pitchFamily="18" charset="0"/>
              </a:rPr>
              <a:t> SEPTEMBER 2024 </a:t>
            </a:r>
            <a:endParaRPr lang="en-US" sz="1500" dirty="0">
              <a:ea typeface="Calibri"/>
              <a:cs typeface="Times New Roman"/>
            </a:endParaRPr>
          </a:p>
        </p:txBody>
      </p:sp>
      <p:graphicFrame>
        <p:nvGraphicFramePr>
          <p:cNvPr id="5" name="Content Placeholder 4"/>
          <p:cNvGraphicFramePr>
            <a:graphicFrameLocks noGrp="1"/>
          </p:cNvGraphicFramePr>
          <p:nvPr>
            <p:ph idx="1"/>
          </p:nvPr>
        </p:nvGraphicFramePr>
        <p:xfrm>
          <a:off x="1065883" y="2079671"/>
          <a:ext cx="7882568" cy="3474008"/>
        </p:xfrm>
        <a:graphic>
          <a:graphicData uri="http://schemas.openxmlformats.org/drawingml/2006/table">
            <a:tbl>
              <a:tblPr firstRow="1" firstCol="1" bandRow="1">
                <a:tableStyleId>{5C22544A-7EE6-4342-B048-85BDC9FD1C3A}</a:tableStyleId>
              </a:tblPr>
              <a:tblGrid>
                <a:gridCol w="2486039">
                  <a:extLst>
                    <a:ext uri="{9D8B030D-6E8A-4147-A177-3AD203B41FA5}">
                      <a16:colId xmlns:a16="http://schemas.microsoft.com/office/drawing/2014/main" val="20000"/>
                    </a:ext>
                  </a:extLst>
                </a:gridCol>
                <a:gridCol w="1390197">
                  <a:extLst>
                    <a:ext uri="{9D8B030D-6E8A-4147-A177-3AD203B41FA5}">
                      <a16:colId xmlns:a16="http://schemas.microsoft.com/office/drawing/2014/main" val="20001"/>
                    </a:ext>
                  </a:extLst>
                </a:gridCol>
                <a:gridCol w="1454315">
                  <a:extLst>
                    <a:ext uri="{9D8B030D-6E8A-4147-A177-3AD203B41FA5}">
                      <a16:colId xmlns:a16="http://schemas.microsoft.com/office/drawing/2014/main" val="20002"/>
                    </a:ext>
                  </a:extLst>
                </a:gridCol>
                <a:gridCol w="1501419">
                  <a:extLst>
                    <a:ext uri="{9D8B030D-6E8A-4147-A177-3AD203B41FA5}">
                      <a16:colId xmlns:a16="http://schemas.microsoft.com/office/drawing/2014/main" val="20003"/>
                    </a:ext>
                  </a:extLst>
                </a:gridCol>
                <a:gridCol w="1050598">
                  <a:extLst>
                    <a:ext uri="{9D8B030D-6E8A-4147-A177-3AD203B41FA5}">
                      <a16:colId xmlns:a16="http://schemas.microsoft.com/office/drawing/2014/main" val="20004"/>
                    </a:ext>
                  </a:extLst>
                </a:gridCol>
              </a:tblGrid>
              <a:tr h="794408">
                <a:tc rowSpan="2">
                  <a:txBody>
                    <a:bodyPr/>
                    <a:lstStyle/>
                    <a:p>
                      <a:pPr marL="0" marR="0" algn="ctr">
                        <a:lnSpc>
                          <a:spcPct val="115000"/>
                        </a:lnSpc>
                        <a:spcBef>
                          <a:spcPts val="0"/>
                        </a:spcBef>
                        <a:spcAft>
                          <a:spcPts val="0"/>
                        </a:spcAft>
                      </a:pPr>
                      <a:r>
                        <a:rPr lang="en-ZA" sz="1400" b="1" dirty="0">
                          <a:solidFill>
                            <a:srgbClr val="FFFFFF"/>
                          </a:solidFill>
                          <a:effectLst/>
                          <a:latin typeface="+mn-lt"/>
                          <a:ea typeface="Times New Roman"/>
                          <a:cs typeface="Times New Roman"/>
                        </a:rPr>
                        <a:t>Transfers  </a:t>
                      </a:r>
                      <a:endParaRPr lang="en-US" sz="1400" dirty="0">
                        <a:effectLst/>
                        <a:latin typeface="+mn-lt"/>
                        <a:ea typeface="Calibri"/>
                        <a:cs typeface="Times New Roman"/>
                      </a:endParaRPr>
                    </a:p>
                  </a:txBody>
                  <a:tcPr marL="51435" marR="51435" marT="0" marB="0" anchor="ctr"/>
                </a:tc>
                <a:tc>
                  <a:txBody>
                    <a:bodyPr/>
                    <a:lstStyle/>
                    <a:p>
                      <a:pPr algn="ctr" fontAlgn="b"/>
                      <a:r>
                        <a:rPr lang="en-US" sz="1200" b="1" i="0" u="none" strike="noStrike" dirty="0">
                          <a:solidFill>
                            <a:schemeClr val="bg1"/>
                          </a:solidFill>
                          <a:effectLst/>
                          <a:latin typeface="Century Gothic" panose="020B0502020202020204" pitchFamily="34" charset="0"/>
                        </a:rPr>
                        <a:t>Original Budget</a:t>
                      </a:r>
                    </a:p>
                  </a:txBody>
                  <a:tcPr marL="4763" marR="4763" marT="4763" marB="0" anchor="ctr">
                    <a:solidFill>
                      <a:schemeClr val="accent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200" b="1" dirty="0">
                          <a:solidFill>
                            <a:schemeClr val="bg1"/>
                          </a:solidFill>
                          <a:effectLst/>
                          <a:latin typeface="+mn-lt"/>
                          <a:ea typeface="Times New Roman"/>
                          <a:cs typeface="Times New Roman"/>
                        </a:rPr>
                        <a:t>Expenditure</a:t>
                      </a:r>
                      <a:endParaRPr lang="en-US" sz="1200" b="1" i="0" u="none" strike="noStrike" dirty="0">
                        <a:solidFill>
                          <a:schemeClr val="bg1"/>
                        </a:solidFill>
                        <a:effectLst/>
                        <a:latin typeface="Century Gothic" panose="020B0502020202020204" pitchFamily="34" charset="0"/>
                      </a:endParaRPr>
                    </a:p>
                  </a:txBody>
                  <a:tcPr marL="4763" marR="4763" marT="4763" marB="0" anchor="ctr">
                    <a:solidFill>
                      <a:schemeClr val="accent1"/>
                    </a:solidFill>
                  </a:tcPr>
                </a:tc>
                <a:tc>
                  <a:txBody>
                    <a:bodyPr/>
                    <a:lstStyle/>
                    <a:p>
                      <a:pPr algn="ctr" fontAlgn="b"/>
                      <a:r>
                        <a:rPr lang="en-US" sz="1200" b="1" i="0" u="none" strike="noStrike" dirty="0">
                          <a:solidFill>
                            <a:schemeClr val="bg1"/>
                          </a:solidFill>
                          <a:effectLst/>
                          <a:latin typeface="Century Gothic" panose="020B0502020202020204" pitchFamily="34" charset="0"/>
                        </a:rPr>
                        <a:t>Balance </a:t>
                      </a:r>
                    </a:p>
                  </a:txBody>
                  <a:tcPr marL="4763" marR="4763" marT="4763" marB="0" anchor="ctr">
                    <a:solidFill>
                      <a:schemeClr val="accent1"/>
                    </a:solidFill>
                  </a:tcPr>
                </a:tc>
                <a:tc>
                  <a:txBody>
                    <a:bodyPr/>
                    <a:lstStyle/>
                    <a:p>
                      <a:pPr algn="ctr" fontAlgn="b"/>
                      <a:r>
                        <a:rPr lang="en-US" sz="1200" b="1" i="0" u="none" strike="noStrike" dirty="0">
                          <a:solidFill>
                            <a:schemeClr val="bg1"/>
                          </a:solidFill>
                          <a:effectLst/>
                          <a:latin typeface="Century Gothic" panose="020B0502020202020204" pitchFamily="34" charset="0"/>
                        </a:rPr>
                        <a:t> % </a:t>
                      </a:r>
                    </a:p>
                  </a:txBody>
                  <a:tcPr marL="4763" marR="4763" marT="4763" marB="0" anchor="ctr"/>
                </a:tc>
                <a:extLst>
                  <a:ext uri="{0D108BD9-81ED-4DB2-BD59-A6C34878D82A}">
                    <a16:rowId xmlns:a16="http://schemas.microsoft.com/office/drawing/2014/main" val="10001"/>
                  </a:ext>
                </a:extLst>
              </a:tr>
              <a:tr h="423022">
                <a:tc vMerge="1">
                  <a:txBody>
                    <a:bodyPr/>
                    <a:lstStyle/>
                    <a:p>
                      <a:endParaRPr lang="en-US"/>
                    </a:p>
                  </a:txBody>
                  <a:tcPr/>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endParaRPr lang="en-US" sz="1400"/>
                    </a:p>
                  </a:txBody>
                  <a:tcPr marL="68580" marR="68580" marT="34290" marB="34290"/>
                </a:tc>
                <a:extLst>
                  <a:ext uri="{0D108BD9-81ED-4DB2-BD59-A6C34878D82A}">
                    <a16:rowId xmlns:a16="http://schemas.microsoft.com/office/drawing/2014/main" val="10002"/>
                  </a:ext>
                </a:extLst>
              </a:tr>
              <a:tr h="442229">
                <a:tc>
                  <a:txBody>
                    <a:bodyPr/>
                    <a:lstStyle/>
                    <a:p>
                      <a:pPr algn="l" fontAlgn="b"/>
                      <a:r>
                        <a:rPr lang="en-ZA" sz="1200" b="0" i="0" u="none" strike="noStrike" dirty="0">
                          <a:solidFill>
                            <a:schemeClr val="bg1"/>
                          </a:solidFill>
                          <a:effectLst/>
                          <a:latin typeface="Calibri" panose="020F0502020204030204" pitchFamily="34" charset="0"/>
                        </a:rPr>
                        <a:t>Provinces and Municipalities</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330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262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68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79%</a:t>
                      </a:r>
                    </a:p>
                  </a:txBody>
                  <a:tcPr marL="4763" marR="4763" marT="4763" marB="0" anchor="b"/>
                </a:tc>
                <a:extLst>
                  <a:ext uri="{0D108BD9-81ED-4DB2-BD59-A6C34878D82A}">
                    <a16:rowId xmlns:a16="http://schemas.microsoft.com/office/drawing/2014/main" val="10003"/>
                  </a:ext>
                </a:extLst>
              </a:tr>
              <a:tr h="442229">
                <a:tc>
                  <a:txBody>
                    <a:bodyPr/>
                    <a:lstStyle/>
                    <a:p>
                      <a:pPr algn="l" fontAlgn="b"/>
                      <a:r>
                        <a:rPr lang="en-ZA" sz="1200" b="0" i="0" u="none" strike="noStrike" dirty="0">
                          <a:solidFill>
                            <a:schemeClr val="bg1"/>
                          </a:solidFill>
                          <a:effectLst/>
                          <a:latin typeface="Calibri" panose="020F0502020204030204" pitchFamily="34" charset="0"/>
                        </a:rPr>
                        <a:t>Departmental agencies and accounts</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1,688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1,688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2119497170"/>
                  </a:ext>
                </a:extLst>
              </a:tr>
              <a:tr h="509168">
                <a:tc>
                  <a:txBody>
                    <a:bodyPr/>
                    <a:lstStyle/>
                    <a:p>
                      <a:pPr algn="l" fontAlgn="b"/>
                      <a:r>
                        <a:rPr lang="en-ZA" sz="1200" b="0" i="0" u="none" strike="noStrike" dirty="0">
                          <a:solidFill>
                            <a:schemeClr val="bg1"/>
                          </a:solidFill>
                          <a:effectLst/>
                          <a:latin typeface="Calibri" panose="020F0502020204030204" pitchFamily="34" charset="0"/>
                        </a:rPr>
                        <a:t>Higher education institutions</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4,000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4,000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10004"/>
                  </a:ext>
                </a:extLst>
              </a:tr>
              <a:tr h="442229">
                <a:tc>
                  <a:txBody>
                    <a:bodyPr/>
                    <a:lstStyle/>
                    <a:p>
                      <a:pPr algn="l" fontAlgn="b"/>
                      <a:r>
                        <a:rPr lang="en-ZA" sz="1200" b="0" i="0" u="none" strike="noStrike" dirty="0">
                          <a:solidFill>
                            <a:schemeClr val="bg1"/>
                          </a:solidFill>
                          <a:effectLst/>
                          <a:latin typeface="Calibri" panose="020F0502020204030204" pitchFamily="34" charset="0"/>
                        </a:rPr>
                        <a:t>Households </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1,984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1,234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750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62%</a:t>
                      </a:r>
                    </a:p>
                  </a:txBody>
                  <a:tcPr marL="4763" marR="4763" marT="4763" marB="0" anchor="b"/>
                </a:tc>
                <a:extLst>
                  <a:ext uri="{0D108BD9-81ED-4DB2-BD59-A6C34878D82A}">
                    <a16:rowId xmlns:a16="http://schemas.microsoft.com/office/drawing/2014/main" val="10007"/>
                  </a:ext>
                </a:extLst>
              </a:tr>
              <a:tr h="420723">
                <a:tc>
                  <a:txBody>
                    <a:bodyPr/>
                    <a:lstStyle/>
                    <a:p>
                      <a:pPr algn="l" fontAlgn="b"/>
                      <a:r>
                        <a:rPr lang="en-ZA" sz="1200" b="1" i="0" u="none" strike="noStrike" dirty="0">
                          <a:solidFill>
                            <a:schemeClr val="bg1"/>
                          </a:solidFill>
                          <a:effectLst/>
                          <a:latin typeface="Calibri" panose="020F0502020204030204" pitchFamily="34" charset="0"/>
                        </a:rPr>
                        <a:t>Total</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8,002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1,496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6,506 </a:t>
                      </a:r>
                    </a:p>
                  </a:txBody>
                  <a:tcPr marL="4763" marR="4763" marT="4763" marB="0" anchor="b"/>
                </a:tc>
                <a:tc>
                  <a:txBody>
                    <a:bodyPr/>
                    <a:lstStyle/>
                    <a:p>
                      <a:pPr algn="r" fontAlgn="b"/>
                      <a:r>
                        <a:rPr lang="en-US" sz="1400" b="1" i="0" u="none" strike="noStrike" dirty="0">
                          <a:solidFill>
                            <a:srgbClr val="000000"/>
                          </a:solidFill>
                          <a:effectLst/>
                          <a:latin typeface="Century Gothic" panose="020B0502020202020204" pitchFamily="34" charset="0"/>
                        </a:rPr>
                        <a:t>19%</a:t>
                      </a:r>
                    </a:p>
                  </a:txBody>
                  <a:tcPr marL="4763" marR="4763" marT="4763" marB="0" anchor="b"/>
                </a:tc>
                <a:extLst>
                  <a:ext uri="{0D108BD9-81ED-4DB2-BD59-A6C34878D82A}">
                    <a16:rowId xmlns:a16="http://schemas.microsoft.com/office/drawing/2014/main" val="10006"/>
                  </a:ext>
                </a:extLst>
              </a:tr>
            </a:tbl>
          </a:graphicData>
        </a:graphic>
      </p:graphicFrame>
      <p:sp>
        <p:nvSpPr>
          <p:cNvPr id="3" name="Slide Number Placeholder 1">
            <a:extLst>
              <a:ext uri="{FF2B5EF4-FFF2-40B4-BE49-F238E27FC236}">
                <a16:creationId xmlns:a16="http://schemas.microsoft.com/office/drawing/2014/main" id="{125CB3AC-6F39-CFCF-8733-63FCC463ACC5}"/>
              </a:ext>
            </a:extLst>
          </p:cNvPr>
          <p:cNvSpPr txBox="1">
            <a:spLocks/>
          </p:cNvSpPr>
          <p:nvPr/>
        </p:nvSpPr>
        <p:spPr>
          <a:xfrm>
            <a:off x="7436734" y="5624514"/>
            <a:ext cx="221366"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solidFill>
                <a:prstClr val="black"/>
              </a:solidFill>
              <a:latin typeface="Arial" panose="020B0604020202020204"/>
            </a:endParaRPr>
          </a:p>
        </p:txBody>
      </p:sp>
    </p:spTree>
    <p:extLst>
      <p:ext uri="{BB962C8B-B14F-4D97-AF65-F5344CB8AC3E}">
        <p14:creationId xmlns:p14="http://schemas.microsoft.com/office/powerpoint/2010/main" val="3407563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12372" y="1701140"/>
            <a:ext cx="6775872" cy="351807"/>
          </a:xfrm>
        </p:spPr>
        <p:txBody>
          <a:bodyPr/>
          <a:lstStyle/>
          <a:p>
            <a:pPr algn="l"/>
            <a:r>
              <a:rPr lang="en-ZA" altLang="en-US" sz="1200" dirty="0"/>
              <a:t>BRIEF SUMMARY OF THE UNDER/OVER EXPENDITURE PER ECONOMIC CLASSIFICATION</a:t>
            </a:r>
          </a:p>
        </p:txBody>
      </p:sp>
      <p:sp>
        <p:nvSpPr>
          <p:cNvPr id="5123" name="Content Placeholder 2"/>
          <p:cNvSpPr>
            <a:spLocks noGrp="1"/>
          </p:cNvSpPr>
          <p:nvPr>
            <p:ph idx="1"/>
          </p:nvPr>
        </p:nvSpPr>
        <p:spPr>
          <a:xfrm>
            <a:off x="1012371" y="2052948"/>
            <a:ext cx="7919554" cy="3947802"/>
          </a:xfrm>
          <a:noFill/>
        </p:spPr>
        <p:txBody>
          <a:bodyPr>
            <a:noAutofit/>
          </a:bodyPr>
          <a:lstStyle/>
          <a:p>
            <a:pPr marL="0" indent="0" algn="just">
              <a:lnSpc>
                <a:spcPct val="115000"/>
              </a:lnSpc>
              <a:spcBef>
                <a:spcPts val="563"/>
              </a:spcBef>
              <a:spcAft>
                <a:spcPts val="750"/>
              </a:spcAft>
              <a:buNone/>
            </a:pPr>
            <a:r>
              <a:rPr lang="en-GB" sz="1500" dirty="0"/>
              <a:t>Transfers and Subsidies: </a:t>
            </a:r>
          </a:p>
          <a:p>
            <a:pPr marL="0" indent="0" algn="just">
              <a:lnSpc>
                <a:spcPct val="115000"/>
              </a:lnSpc>
              <a:spcBef>
                <a:spcPts val="0"/>
              </a:spcBef>
              <a:buNone/>
            </a:pPr>
            <a:r>
              <a:rPr lang="en-GB" sz="1500" baseline="30000" dirty="0">
                <a:ea typeface="Calibri" panose="020F0502020204030204" pitchFamily="34" charset="0"/>
              </a:rPr>
              <a:t>2nd  </a:t>
            </a:r>
            <a:r>
              <a:rPr lang="en-GB" sz="1500" dirty="0">
                <a:ea typeface="Calibri" panose="020F0502020204030204" pitchFamily="34" charset="0"/>
              </a:rPr>
              <a:t>Quarter Target Progress:</a:t>
            </a:r>
          </a:p>
          <a:p>
            <a:pPr algn="just">
              <a:lnSpc>
                <a:spcPct val="115000"/>
              </a:lnSpc>
              <a:spcAft>
                <a:spcPts val="750"/>
              </a:spcAft>
              <a:buFontTx/>
              <a:buChar char="-"/>
            </a:pPr>
            <a:r>
              <a:rPr lang="en-GB" sz="1500" dirty="0">
                <a:solidFill>
                  <a:prstClr val="black"/>
                </a:solidFill>
                <a:ea typeface="Calibri" panose="020F0502020204030204" pitchFamily="34" charset="0"/>
              </a:rPr>
              <a:t>The Department projected expenditure for the second Quarter is R505 thousand and,  spent R371 thousand which is equates to 73%.</a:t>
            </a:r>
            <a:r>
              <a:rPr lang="en-GB" b="0" dirty="0">
                <a:solidFill>
                  <a:prstClr val="black"/>
                </a:solidFill>
                <a:latin typeface="Arial" panose="020B0604020202020204" pitchFamily="34" charset="0"/>
                <a:ea typeface="Calibri" panose="020F0502020204030204" pitchFamily="34" charset="0"/>
              </a:rPr>
              <a:t> </a:t>
            </a:r>
          </a:p>
          <a:p>
            <a:pPr marL="203597" indent="-203597" algn="just">
              <a:lnSpc>
                <a:spcPct val="115000"/>
              </a:lnSpc>
              <a:spcAft>
                <a:spcPts val="750"/>
              </a:spcAft>
              <a:buNone/>
            </a:pPr>
            <a:r>
              <a:rPr lang="en-GB" sz="1500" dirty="0">
                <a:ea typeface="Calibri" panose="020F0502020204030204" pitchFamily="34" charset="0"/>
              </a:rPr>
              <a:t>Annual Expenditure to Date:</a:t>
            </a:r>
          </a:p>
          <a:p>
            <a:pPr marL="255985" indent="-255985" algn="just">
              <a:lnSpc>
                <a:spcPct val="115000"/>
              </a:lnSpc>
              <a:spcBef>
                <a:spcPts val="0"/>
              </a:spcBef>
            </a:pPr>
            <a:r>
              <a:rPr lang="en-GB" sz="1500" dirty="0">
                <a:ea typeface="Times New Roman" panose="02020603050405020304" pitchFamily="18" charset="0"/>
                <a:cs typeface="Times New Roman" panose="02020603050405020304" pitchFamily="18" charset="0"/>
              </a:rPr>
              <a:t>The department has spent R1 million of its R8 million allocated budget that is equivalent to 19% of its allocation. The expenditure relates to transfers to municipalities of R93 thousands, gratuity payments of R704 thousands and R530 thousands for external bursaries. The transfers expenditure will increase in the 3</a:t>
            </a:r>
            <a:r>
              <a:rPr lang="en-GB" sz="1500" baseline="30000" dirty="0">
                <a:ea typeface="Times New Roman" panose="02020603050405020304" pitchFamily="18" charset="0"/>
                <a:cs typeface="Times New Roman" panose="02020603050405020304" pitchFamily="18" charset="0"/>
              </a:rPr>
              <a:t>rd</a:t>
            </a:r>
            <a:r>
              <a:rPr lang="en-GB" sz="1500" dirty="0">
                <a:ea typeface="Times New Roman" panose="02020603050405020304" pitchFamily="18" charset="0"/>
                <a:cs typeface="Times New Roman" panose="02020603050405020304" pitchFamily="18" charset="0"/>
              </a:rPr>
              <a:t> quarter of the 2024-2025 financial year.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1">
            <a:extLst>
              <a:ext uri="{FF2B5EF4-FFF2-40B4-BE49-F238E27FC236}">
                <a16:creationId xmlns:a16="http://schemas.microsoft.com/office/drawing/2014/main" id="{FDED6AB3-4A04-EC8A-679B-20B23383FF00}"/>
              </a:ext>
            </a:extLst>
          </p:cNvPr>
          <p:cNvSpPr txBox="1">
            <a:spLocks/>
          </p:cNvSpPr>
          <p:nvPr/>
        </p:nvSpPr>
        <p:spPr>
          <a:xfrm>
            <a:off x="7436734" y="5624514"/>
            <a:ext cx="221366"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solidFill>
                <a:prstClr val="black"/>
              </a:solidFill>
              <a:latin typeface="Arial" panose="020B0604020202020204"/>
            </a:endParaRPr>
          </a:p>
        </p:txBody>
      </p:sp>
      <p:sp>
        <p:nvSpPr>
          <p:cNvPr id="4" name="Slide Number Placeholder 2">
            <a:extLst>
              <a:ext uri="{FF2B5EF4-FFF2-40B4-BE49-F238E27FC236}">
                <a16:creationId xmlns:a16="http://schemas.microsoft.com/office/drawing/2014/main" id="{EB03850C-FD32-EA25-828F-8DCE8C09E697}"/>
              </a:ext>
            </a:extLst>
          </p:cNvPr>
          <p:cNvSpPr txBox="1">
            <a:spLocks/>
          </p:cNvSpPr>
          <p:nvPr/>
        </p:nvSpPr>
        <p:spPr>
          <a:xfrm>
            <a:off x="7372350" y="5624515"/>
            <a:ext cx="28575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798430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2" y="1667039"/>
            <a:ext cx="5953094" cy="320251"/>
          </a:xfrm>
        </p:spPr>
        <p:txBody>
          <a:bodyPr>
            <a:noAutofit/>
          </a:bodyPr>
          <a:lstStyle/>
          <a:p>
            <a:pPr algn="ctr"/>
            <a:r>
              <a:rPr lang="en-ZA" altLang="en-US" sz="1500" dirty="0"/>
              <a:t>CAPITAL EXPENDITURE </a:t>
            </a:r>
            <a:r>
              <a:rPr lang="en-ZA" sz="1500" dirty="0">
                <a:ea typeface="Times New Roman"/>
                <a:cs typeface="Times New Roman"/>
              </a:rPr>
              <a:t>– </a:t>
            </a:r>
            <a:r>
              <a:rPr lang="en-ZA" sz="1500" dirty="0">
                <a:cs typeface="Times New Roman" pitchFamily="18" charset="0"/>
              </a:rPr>
              <a:t>30</a:t>
            </a:r>
            <a:r>
              <a:rPr lang="en-ZA" sz="1500" baseline="30000" dirty="0">
                <a:cs typeface="Times New Roman" pitchFamily="18" charset="0"/>
              </a:rPr>
              <a:t>th</a:t>
            </a:r>
            <a:r>
              <a:rPr lang="en-ZA" sz="1500" dirty="0">
                <a:cs typeface="Times New Roman" pitchFamily="18" charset="0"/>
              </a:rPr>
              <a:t>  </a:t>
            </a:r>
            <a:r>
              <a:rPr lang="en-ZA" sz="1500">
                <a:cs typeface="Times New Roman" pitchFamily="18" charset="0"/>
              </a:rPr>
              <a:t>of  SEPTEMBER 2024</a:t>
            </a:r>
            <a:endParaRPr lang="en-US" sz="1500" dirty="0"/>
          </a:p>
        </p:txBody>
      </p:sp>
      <p:graphicFrame>
        <p:nvGraphicFramePr>
          <p:cNvPr id="5" name="Content Placeholder 4"/>
          <p:cNvGraphicFramePr>
            <a:graphicFrameLocks noGrp="1"/>
          </p:cNvGraphicFramePr>
          <p:nvPr>
            <p:ph idx="1"/>
          </p:nvPr>
        </p:nvGraphicFramePr>
        <p:xfrm>
          <a:off x="1065883" y="2097205"/>
          <a:ext cx="7882568" cy="1895810"/>
        </p:xfrm>
        <a:graphic>
          <a:graphicData uri="http://schemas.openxmlformats.org/drawingml/2006/table">
            <a:tbl>
              <a:tblPr firstRow="1" firstCol="1" bandRow="1">
                <a:tableStyleId>{5C22544A-7EE6-4342-B048-85BDC9FD1C3A}</a:tableStyleId>
              </a:tblPr>
              <a:tblGrid>
                <a:gridCol w="2455043">
                  <a:extLst>
                    <a:ext uri="{9D8B030D-6E8A-4147-A177-3AD203B41FA5}">
                      <a16:colId xmlns:a16="http://schemas.microsoft.com/office/drawing/2014/main" val="20000"/>
                    </a:ext>
                  </a:extLst>
                </a:gridCol>
                <a:gridCol w="1480076">
                  <a:extLst>
                    <a:ext uri="{9D8B030D-6E8A-4147-A177-3AD203B41FA5}">
                      <a16:colId xmlns:a16="http://schemas.microsoft.com/office/drawing/2014/main" val="20001"/>
                    </a:ext>
                  </a:extLst>
                </a:gridCol>
                <a:gridCol w="1454224">
                  <a:extLst>
                    <a:ext uri="{9D8B030D-6E8A-4147-A177-3AD203B41FA5}">
                      <a16:colId xmlns:a16="http://schemas.microsoft.com/office/drawing/2014/main" val="20002"/>
                    </a:ext>
                  </a:extLst>
                </a:gridCol>
                <a:gridCol w="1367182">
                  <a:extLst>
                    <a:ext uri="{9D8B030D-6E8A-4147-A177-3AD203B41FA5}">
                      <a16:colId xmlns:a16="http://schemas.microsoft.com/office/drawing/2014/main" val="20003"/>
                    </a:ext>
                  </a:extLst>
                </a:gridCol>
                <a:gridCol w="1126044">
                  <a:extLst>
                    <a:ext uri="{9D8B030D-6E8A-4147-A177-3AD203B41FA5}">
                      <a16:colId xmlns:a16="http://schemas.microsoft.com/office/drawing/2014/main" val="20004"/>
                    </a:ext>
                  </a:extLst>
                </a:gridCol>
              </a:tblGrid>
              <a:tr h="732311">
                <a:tc rowSpan="2">
                  <a:txBody>
                    <a:bodyPr/>
                    <a:lstStyle/>
                    <a:p>
                      <a:pPr marL="0" marR="0" algn="ctr">
                        <a:lnSpc>
                          <a:spcPct val="115000"/>
                        </a:lnSpc>
                        <a:spcBef>
                          <a:spcPts val="0"/>
                        </a:spcBef>
                        <a:spcAft>
                          <a:spcPts val="0"/>
                        </a:spcAft>
                      </a:pPr>
                      <a:endParaRPr lang="en-US" sz="1100" dirty="0">
                        <a:effectLst/>
                        <a:latin typeface="+mn-lt"/>
                        <a:ea typeface="Calibri"/>
                        <a:cs typeface="Times New Roman"/>
                      </a:endParaRPr>
                    </a:p>
                  </a:txBody>
                  <a:tcPr marL="51435" marR="51435" marT="0" marB="0" anchor="ctr"/>
                </a:tc>
                <a:tc>
                  <a:txBody>
                    <a:bodyPr/>
                    <a:lstStyle/>
                    <a:p>
                      <a:pPr algn="ctr" fontAlgn="b"/>
                      <a:r>
                        <a:rPr lang="en-US" sz="1200" b="1" i="0" u="none" strike="noStrike" dirty="0">
                          <a:solidFill>
                            <a:schemeClr val="bg1"/>
                          </a:solidFill>
                          <a:effectLst/>
                          <a:latin typeface="Century Gothic" panose="020B0502020202020204" pitchFamily="34" charset="0"/>
                        </a:rPr>
                        <a:t> Original Budget</a:t>
                      </a:r>
                    </a:p>
                  </a:txBody>
                  <a:tcPr marL="4763" marR="4763" marT="4763"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200" b="1" dirty="0">
                          <a:solidFill>
                            <a:schemeClr val="bg1"/>
                          </a:solidFill>
                          <a:effectLst/>
                          <a:latin typeface="+mn-lt"/>
                          <a:ea typeface="Times New Roman"/>
                          <a:cs typeface="Times New Roman"/>
                        </a:rPr>
                        <a:t>Expenditure</a:t>
                      </a:r>
                      <a:endParaRPr lang="en-US" sz="1200" b="1" i="0" u="none" strike="noStrike" dirty="0">
                        <a:solidFill>
                          <a:schemeClr val="bg1"/>
                        </a:solidFill>
                        <a:effectLst/>
                        <a:latin typeface="Century Gothic" panose="020B0502020202020204" pitchFamily="34" charset="0"/>
                      </a:endParaRP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Balance </a:t>
                      </a: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 % </a:t>
                      </a:r>
                    </a:p>
                  </a:txBody>
                  <a:tcPr marL="4763" marR="4763" marT="4763" marB="0" anchor="ctr"/>
                </a:tc>
                <a:extLst>
                  <a:ext uri="{0D108BD9-81ED-4DB2-BD59-A6C34878D82A}">
                    <a16:rowId xmlns:a16="http://schemas.microsoft.com/office/drawing/2014/main" val="10001"/>
                  </a:ext>
                </a:extLst>
              </a:tr>
              <a:tr h="322434">
                <a:tc vMerge="1">
                  <a:txBody>
                    <a:bodyPr/>
                    <a:lstStyle/>
                    <a:p>
                      <a:endParaRPr lang="en-US"/>
                    </a:p>
                  </a:txBody>
                  <a:tcPr/>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endParaRPr lang="en-US" sz="1400"/>
                    </a:p>
                  </a:txBody>
                  <a:tcPr marL="68580" marR="68580" marT="34290" marB="34290"/>
                </a:tc>
                <a:extLst>
                  <a:ext uri="{0D108BD9-81ED-4DB2-BD59-A6C34878D82A}">
                    <a16:rowId xmlns:a16="http://schemas.microsoft.com/office/drawing/2014/main" val="10002"/>
                  </a:ext>
                </a:extLst>
              </a:tr>
              <a:tr h="364359">
                <a:tc>
                  <a:txBody>
                    <a:bodyPr/>
                    <a:lstStyle/>
                    <a:p>
                      <a:pPr marL="0" algn="l" defTabSz="457200" rtl="0" eaLnBrk="1" fontAlgn="b" latinLnBrk="0" hangingPunct="1"/>
                      <a:r>
                        <a:rPr lang="en-US" sz="1200" b="0" i="0" u="none" strike="noStrike" kern="1200" dirty="0">
                          <a:solidFill>
                            <a:schemeClr val="bg1"/>
                          </a:solidFill>
                          <a:effectLst/>
                          <a:latin typeface="Calibri" panose="020F0502020204030204" pitchFamily="34" charset="0"/>
                          <a:ea typeface="+mn-ea"/>
                          <a:cs typeface="+mn-cs"/>
                        </a:rPr>
                        <a:t>Payment for Capital Assets</a:t>
                      </a:r>
                      <a:endParaRPr lang="en-ZA" sz="1200" b="0" i="0" u="none" strike="noStrike" kern="1200" dirty="0">
                        <a:solidFill>
                          <a:schemeClr val="bg1"/>
                        </a:solidFill>
                        <a:effectLst/>
                        <a:latin typeface="Calibri" panose="020F0502020204030204" pitchFamily="34" charset="0"/>
                        <a:ea typeface="+mn-ea"/>
                        <a:cs typeface="+mn-cs"/>
                      </a:endParaRPr>
                    </a:p>
                  </a:txBody>
                  <a:tcPr marL="7144" marR="7144" marT="7144" marB="0" anchor="b"/>
                </a:tc>
                <a:tc>
                  <a:txBody>
                    <a:bodyPr/>
                    <a:lstStyle/>
                    <a:p>
                      <a:pPr algn="r" fontAlgn="b"/>
                      <a:r>
                        <a:rPr lang="en-US" sz="1400" b="0" i="0" u="none" strike="noStrike">
                          <a:solidFill>
                            <a:srgbClr val="000000"/>
                          </a:solidFill>
                          <a:effectLst/>
                          <a:latin typeface="Century Gothic" panose="020B0502020202020204" pitchFamily="34" charset="0"/>
                        </a:rPr>
                        <a:t>                23,035 </a:t>
                      </a:r>
                    </a:p>
                  </a:txBody>
                  <a:tcPr marL="0" marR="0" marT="0" marB="0" anchor="b"/>
                </a:tc>
                <a:tc>
                  <a:txBody>
                    <a:bodyPr/>
                    <a:lstStyle/>
                    <a:p>
                      <a:pPr algn="r" fontAlgn="b"/>
                      <a:r>
                        <a:rPr lang="en-US" sz="1400" b="0" i="0" u="none" strike="noStrike">
                          <a:solidFill>
                            <a:srgbClr val="000000"/>
                          </a:solidFill>
                          <a:effectLst/>
                          <a:latin typeface="Century Gothic" panose="020B0502020202020204" pitchFamily="34" charset="0"/>
                        </a:rPr>
                        <a:t>               1,110 </a:t>
                      </a:r>
                    </a:p>
                  </a:txBody>
                  <a:tcPr marL="0" marR="0" marT="0" marB="0" anchor="b"/>
                </a:tc>
                <a:tc>
                  <a:txBody>
                    <a:bodyPr/>
                    <a:lstStyle/>
                    <a:p>
                      <a:pPr algn="r" fontAlgn="b"/>
                      <a:r>
                        <a:rPr lang="en-US" sz="1400" b="0" i="0" u="none" strike="noStrike">
                          <a:solidFill>
                            <a:srgbClr val="000000"/>
                          </a:solidFill>
                          <a:effectLst/>
                          <a:latin typeface="Century Gothic" panose="020B0502020202020204" pitchFamily="34" charset="0"/>
                        </a:rPr>
                        <a:t>            21,925 </a:t>
                      </a:r>
                    </a:p>
                  </a:txBody>
                  <a:tcPr marL="0" marR="0" marT="0" marB="0" anchor="b"/>
                </a:tc>
                <a:tc>
                  <a:txBody>
                    <a:bodyPr/>
                    <a:lstStyle/>
                    <a:p>
                      <a:pPr algn="r" fontAlgn="b"/>
                      <a:r>
                        <a:rPr lang="en-US" sz="1400" b="1" i="0" u="none" strike="noStrike">
                          <a:solidFill>
                            <a:srgbClr val="000000"/>
                          </a:solidFill>
                          <a:effectLst/>
                          <a:latin typeface="Century Gothic" panose="020B0502020202020204" pitchFamily="34" charset="0"/>
                        </a:rPr>
                        <a:t>5%</a:t>
                      </a:r>
                    </a:p>
                  </a:txBody>
                  <a:tcPr marL="0" marR="0" marT="0" marB="0" anchor="b"/>
                </a:tc>
                <a:extLst>
                  <a:ext uri="{0D108BD9-81ED-4DB2-BD59-A6C34878D82A}">
                    <a16:rowId xmlns:a16="http://schemas.microsoft.com/office/drawing/2014/main" val="10003"/>
                  </a:ext>
                </a:extLst>
              </a:tr>
              <a:tr h="476707">
                <a:tc>
                  <a:txBody>
                    <a:bodyPr/>
                    <a:lstStyle/>
                    <a:p>
                      <a:pPr marL="0" algn="l" defTabSz="457200" rtl="0" eaLnBrk="1" fontAlgn="b" latinLnBrk="0" hangingPunct="1"/>
                      <a:r>
                        <a:rPr lang="en-ZA" sz="1200" b="1" i="0" u="none" strike="noStrike" kern="1200" dirty="0">
                          <a:solidFill>
                            <a:schemeClr val="bg1"/>
                          </a:solidFill>
                          <a:effectLst/>
                          <a:latin typeface="Calibri" panose="020F0502020204030204" pitchFamily="34" charset="0"/>
                          <a:ea typeface="+mn-ea"/>
                          <a:cs typeface="+mn-cs"/>
                        </a:rPr>
                        <a:t>Total</a:t>
                      </a:r>
                    </a:p>
                  </a:txBody>
                  <a:tcPr marL="7144" marR="7144" marT="7144" marB="0" anchor="b"/>
                </a:tc>
                <a:tc>
                  <a:txBody>
                    <a:bodyPr/>
                    <a:lstStyle/>
                    <a:p>
                      <a:pPr algn="r" fontAlgn="b"/>
                      <a:r>
                        <a:rPr lang="en-US" sz="1400" b="1" i="0" u="none" strike="noStrike" dirty="0">
                          <a:solidFill>
                            <a:srgbClr val="000000"/>
                          </a:solidFill>
                          <a:effectLst/>
                          <a:latin typeface="Century Gothic" panose="020B0502020202020204" pitchFamily="34" charset="0"/>
                        </a:rPr>
                        <a:t>                23,035 </a:t>
                      </a:r>
                    </a:p>
                  </a:txBody>
                  <a:tcPr marL="0" marR="0" marT="0" marB="0" anchor="b"/>
                </a:tc>
                <a:tc>
                  <a:txBody>
                    <a:bodyPr/>
                    <a:lstStyle/>
                    <a:p>
                      <a:pPr algn="r" fontAlgn="b"/>
                      <a:r>
                        <a:rPr lang="en-US" sz="1400" b="1" i="0" u="none" strike="noStrike" dirty="0">
                          <a:solidFill>
                            <a:srgbClr val="000000"/>
                          </a:solidFill>
                          <a:effectLst/>
                          <a:latin typeface="Century Gothic" panose="020B0502020202020204" pitchFamily="34" charset="0"/>
                        </a:rPr>
                        <a:t>               1,110 </a:t>
                      </a:r>
                    </a:p>
                  </a:txBody>
                  <a:tcPr marL="0" marR="0" marT="0" marB="0" anchor="b"/>
                </a:tc>
                <a:tc>
                  <a:txBody>
                    <a:bodyPr/>
                    <a:lstStyle/>
                    <a:p>
                      <a:pPr algn="r" fontAlgn="b"/>
                      <a:r>
                        <a:rPr lang="en-US" sz="1400" b="1" i="0" u="none" strike="noStrike" dirty="0">
                          <a:solidFill>
                            <a:srgbClr val="000000"/>
                          </a:solidFill>
                          <a:effectLst/>
                          <a:latin typeface="Century Gothic" panose="020B0502020202020204" pitchFamily="34" charset="0"/>
                        </a:rPr>
                        <a:t>            21,925 </a:t>
                      </a:r>
                    </a:p>
                  </a:txBody>
                  <a:tcPr marL="0" marR="0" marT="0" marB="0" anchor="b"/>
                </a:tc>
                <a:tc>
                  <a:txBody>
                    <a:bodyPr/>
                    <a:lstStyle/>
                    <a:p>
                      <a:pPr algn="r" fontAlgn="b"/>
                      <a:r>
                        <a:rPr lang="en-US" sz="1400" b="1" i="0" u="none" strike="noStrike" dirty="0">
                          <a:solidFill>
                            <a:srgbClr val="000000"/>
                          </a:solidFill>
                          <a:effectLst/>
                          <a:latin typeface="Century Gothic" panose="020B0502020202020204" pitchFamily="34" charset="0"/>
                        </a:rPr>
                        <a:t>5%</a:t>
                      </a:r>
                    </a:p>
                  </a:txBody>
                  <a:tcPr marL="0" marR="0" marT="0" marB="0" anchor="b"/>
                </a:tc>
                <a:extLst>
                  <a:ext uri="{0D108BD9-81ED-4DB2-BD59-A6C34878D82A}">
                    <a16:rowId xmlns:a16="http://schemas.microsoft.com/office/drawing/2014/main" val="3325888005"/>
                  </a:ext>
                </a:extLst>
              </a:tr>
            </a:tbl>
          </a:graphicData>
        </a:graphic>
      </p:graphicFrame>
      <p:sp>
        <p:nvSpPr>
          <p:cNvPr id="6" name="Slide Number Placeholder 2">
            <a:extLst>
              <a:ext uri="{FF2B5EF4-FFF2-40B4-BE49-F238E27FC236}">
                <a16:creationId xmlns:a16="http://schemas.microsoft.com/office/drawing/2014/main" id="{95FF8474-3790-078F-2B98-241FD3778F7D}"/>
              </a:ext>
            </a:extLst>
          </p:cNvPr>
          <p:cNvSpPr txBox="1">
            <a:spLocks/>
          </p:cNvSpPr>
          <p:nvPr/>
        </p:nvSpPr>
        <p:spPr>
          <a:xfrm>
            <a:off x="7298872" y="5624515"/>
            <a:ext cx="35922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3545348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1" y="1628739"/>
            <a:ext cx="5953094" cy="320251"/>
          </a:xfrm>
        </p:spPr>
        <p:txBody>
          <a:bodyPr>
            <a:noAutofit/>
          </a:bodyPr>
          <a:lstStyle/>
          <a:p>
            <a:pPr algn="ctr"/>
            <a:r>
              <a:rPr lang="en-ZA" altLang="en-US" sz="1500" dirty="0"/>
              <a:t> </a:t>
            </a:r>
            <a:r>
              <a:rPr lang="en-ZA" sz="1500" dirty="0"/>
              <a:t>INFRASTRUCTURE </a:t>
            </a:r>
            <a:r>
              <a:rPr lang="en-ZA" altLang="en-US" sz="1500" dirty="0"/>
              <a:t>EXPENDITURE </a:t>
            </a:r>
            <a:r>
              <a:rPr lang="en-ZA" sz="1500" dirty="0">
                <a:ea typeface="Times New Roman"/>
                <a:cs typeface="Times New Roman"/>
              </a:rPr>
              <a:t>– </a:t>
            </a:r>
            <a:r>
              <a:rPr lang="en-ZA" sz="1500" dirty="0">
                <a:cs typeface="Times New Roman" pitchFamily="18" charset="0"/>
              </a:rPr>
              <a:t>30</a:t>
            </a:r>
            <a:r>
              <a:rPr lang="en-ZA" sz="1500" baseline="30000" dirty="0">
                <a:cs typeface="Times New Roman" pitchFamily="18" charset="0"/>
              </a:rPr>
              <a:t>th</a:t>
            </a:r>
            <a:r>
              <a:rPr lang="en-ZA" sz="1500" dirty="0">
                <a:cs typeface="Times New Roman" pitchFamily="18" charset="0"/>
              </a:rPr>
              <a:t> of SEPTEMBER 2024</a:t>
            </a:r>
            <a:endParaRPr lang="en-US" sz="1500" dirty="0"/>
          </a:p>
        </p:txBody>
      </p:sp>
      <p:graphicFrame>
        <p:nvGraphicFramePr>
          <p:cNvPr id="5" name="Content Placeholder 4"/>
          <p:cNvGraphicFramePr>
            <a:graphicFrameLocks noGrp="1"/>
          </p:cNvGraphicFramePr>
          <p:nvPr>
            <p:ph idx="1"/>
          </p:nvPr>
        </p:nvGraphicFramePr>
        <p:xfrm>
          <a:off x="966730" y="2085256"/>
          <a:ext cx="7923881" cy="3402992"/>
        </p:xfrm>
        <a:graphic>
          <a:graphicData uri="http://schemas.openxmlformats.org/drawingml/2006/table">
            <a:tbl>
              <a:tblPr firstRow="1" firstCol="1" bandRow="1">
                <a:tableStyleId>{5C22544A-7EE6-4342-B048-85BDC9FD1C3A}</a:tableStyleId>
              </a:tblPr>
              <a:tblGrid>
                <a:gridCol w="2467910">
                  <a:extLst>
                    <a:ext uri="{9D8B030D-6E8A-4147-A177-3AD203B41FA5}">
                      <a16:colId xmlns:a16="http://schemas.microsoft.com/office/drawing/2014/main" val="20000"/>
                    </a:ext>
                  </a:extLst>
                </a:gridCol>
                <a:gridCol w="1487833">
                  <a:extLst>
                    <a:ext uri="{9D8B030D-6E8A-4147-A177-3AD203B41FA5}">
                      <a16:colId xmlns:a16="http://schemas.microsoft.com/office/drawing/2014/main" val="20001"/>
                    </a:ext>
                  </a:extLst>
                </a:gridCol>
                <a:gridCol w="1415591">
                  <a:extLst>
                    <a:ext uri="{9D8B030D-6E8A-4147-A177-3AD203B41FA5}">
                      <a16:colId xmlns:a16="http://schemas.microsoft.com/office/drawing/2014/main" val="20002"/>
                    </a:ext>
                  </a:extLst>
                </a:gridCol>
                <a:gridCol w="1420601">
                  <a:extLst>
                    <a:ext uri="{9D8B030D-6E8A-4147-A177-3AD203B41FA5}">
                      <a16:colId xmlns:a16="http://schemas.microsoft.com/office/drawing/2014/main" val="20003"/>
                    </a:ext>
                  </a:extLst>
                </a:gridCol>
                <a:gridCol w="1131947">
                  <a:extLst>
                    <a:ext uri="{9D8B030D-6E8A-4147-A177-3AD203B41FA5}">
                      <a16:colId xmlns:a16="http://schemas.microsoft.com/office/drawing/2014/main" val="20004"/>
                    </a:ext>
                  </a:extLst>
                </a:gridCol>
              </a:tblGrid>
              <a:tr h="780341">
                <a:tc rowSpan="2">
                  <a:txBody>
                    <a:bodyPr/>
                    <a:lstStyle/>
                    <a:p>
                      <a:pPr marL="0" marR="0" algn="ctr">
                        <a:lnSpc>
                          <a:spcPct val="115000"/>
                        </a:lnSpc>
                        <a:spcBef>
                          <a:spcPts val="0"/>
                        </a:spcBef>
                        <a:spcAft>
                          <a:spcPts val="0"/>
                        </a:spcAft>
                      </a:pPr>
                      <a:r>
                        <a:rPr lang="en-ZA" sz="1100" b="1" dirty="0">
                          <a:solidFill>
                            <a:srgbClr val="FFFFFF"/>
                          </a:solidFill>
                          <a:effectLst/>
                          <a:latin typeface="+mn-lt"/>
                          <a:ea typeface="Times New Roman"/>
                          <a:cs typeface="Times New Roman"/>
                        </a:rPr>
                        <a:t>Infrastructure</a:t>
                      </a:r>
                      <a:endParaRPr lang="en-US" sz="1100" dirty="0">
                        <a:effectLst/>
                        <a:latin typeface="+mn-lt"/>
                        <a:ea typeface="Calibri"/>
                        <a:cs typeface="Times New Roman"/>
                      </a:endParaRPr>
                    </a:p>
                  </a:txBody>
                  <a:tcPr marL="51435" marR="51435" marT="0" marB="0" anchor="ctr"/>
                </a:tc>
                <a:tc>
                  <a:txBody>
                    <a:bodyPr/>
                    <a:lstStyle/>
                    <a:p>
                      <a:pPr algn="ctr" fontAlgn="b"/>
                      <a:r>
                        <a:rPr lang="en-US" sz="1200" b="1" i="0" u="none" strike="noStrike" dirty="0">
                          <a:solidFill>
                            <a:schemeClr val="bg1"/>
                          </a:solidFill>
                          <a:effectLst/>
                          <a:latin typeface="Century Gothic" panose="020B0502020202020204" pitchFamily="34" charset="0"/>
                        </a:rPr>
                        <a:t>Original</a:t>
                      </a:r>
                    </a:p>
                    <a:p>
                      <a:pPr algn="ctr" fontAlgn="b"/>
                      <a:r>
                        <a:rPr lang="en-US" sz="1200" b="1" i="0" u="none" strike="noStrike" dirty="0">
                          <a:solidFill>
                            <a:schemeClr val="bg1"/>
                          </a:solidFill>
                          <a:effectLst/>
                          <a:latin typeface="Century Gothic" panose="020B0502020202020204" pitchFamily="34" charset="0"/>
                        </a:rPr>
                        <a:t>Budget</a:t>
                      </a:r>
                    </a:p>
                  </a:txBody>
                  <a:tcPr marL="4763" marR="4763" marT="4763"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200" b="1" dirty="0">
                          <a:solidFill>
                            <a:schemeClr val="bg1"/>
                          </a:solidFill>
                          <a:effectLst/>
                          <a:latin typeface="+mn-lt"/>
                          <a:ea typeface="Times New Roman"/>
                          <a:cs typeface="Times New Roman"/>
                        </a:rPr>
                        <a:t>Expenditure</a:t>
                      </a:r>
                      <a:endParaRPr lang="en-US" sz="1200" b="1" i="0" u="none" strike="noStrike" dirty="0">
                        <a:solidFill>
                          <a:schemeClr val="bg1"/>
                        </a:solidFill>
                        <a:effectLst/>
                        <a:latin typeface="Century Gothic" panose="020B0502020202020204" pitchFamily="34" charset="0"/>
                      </a:endParaRP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Balance </a:t>
                      </a: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 % </a:t>
                      </a:r>
                    </a:p>
                  </a:txBody>
                  <a:tcPr marL="4763" marR="4763" marT="4763" marB="0" anchor="ctr"/>
                </a:tc>
                <a:extLst>
                  <a:ext uri="{0D108BD9-81ED-4DB2-BD59-A6C34878D82A}">
                    <a16:rowId xmlns:a16="http://schemas.microsoft.com/office/drawing/2014/main" val="10001"/>
                  </a:ext>
                </a:extLst>
              </a:tr>
              <a:tr h="343582">
                <a:tc vMerge="1">
                  <a:txBody>
                    <a:bodyPr/>
                    <a:lstStyle/>
                    <a:p>
                      <a:endParaRPr lang="en-US"/>
                    </a:p>
                  </a:txBody>
                  <a:tcPr/>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ZA" sz="1400" b="1" dirty="0">
                          <a:effectLst/>
                        </a:rPr>
                        <a:t>R'000</a:t>
                      </a:r>
                      <a:endParaRPr lang="en-US" sz="1400" b="1" dirty="0">
                        <a:effectLst/>
                        <a:latin typeface="Calibri"/>
                        <a:ea typeface="Calibri"/>
                        <a:cs typeface="Times New Roman"/>
                      </a:endParaRPr>
                    </a:p>
                  </a:txBody>
                  <a:tcPr marL="51435" marR="51435" marT="0" marB="0" anchor="b"/>
                </a:tc>
                <a:tc>
                  <a:txBody>
                    <a:bodyPr/>
                    <a:lstStyle/>
                    <a:p>
                      <a:endParaRPr lang="en-US" sz="1400"/>
                    </a:p>
                  </a:txBody>
                  <a:tcPr marL="68580" marR="68580" marT="34290" marB="34290"/>
                </a:tc>
                <a:extLst>
                  <a:ext uri="{0D108BD9-81ED-4DB2-BD59-A6C34878D82A}">
                    <a16:rowId xmlns:a16="http://schemas.microsoft.com/office/drawing/2014/main" val="10002"/>
                  </a:ext>
                </a:extLst>
              </a:tr>
              <a:tr h="388256">
                <a:tc>
                  <a:txBody>
                    <a:bodyPr/>
                    <a:lstStyle/>
                    <a:p>
                      <a:pPr marL="0" algn="l" defTabSz="457200" rtl="0" eaLnBrk="1" fontAlgn="b" latinLnBrk="0" hangingPunct="1"/>
                      <a:r>
                        <a:rPr lang="en-ZA" sz="1200" b="0" i="0" u="none" strike="noStrike" kern="1200" dirty="0">
                          <a:solidFill>
                            <a:schemeClr val="bg1"/>
                          </a:solidFill>
                          <a:effectLst/>
                          <a:latin typeface="Calibri" panose="020F0502020204030204" pitchFamily="34" charset="0"/>
                          <a:ea typeface="+mn-ea"/>
                          <a:cs typeface="+mn-cs"/>
                        </a:rPr>
                        <a:t>Upgrade and additions</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5,210 </a:t>
                      </a:r>
                    </a:p>
                  </a:txBody>
                  <a:tcPr marL="4763" marR="4763" marT="4763" marB="0" anchor="b"/>
                </a:tc>
                <a:tc>
                  <a:txBody>
                    <a:bodyPr/>
                    <a:lstStyle/>
                    <a:p>
                      <a:pPr algn="r" fontAlgn="b"/>
                      <a:r>
                        <a:rPr lang="en-US" sz="1400" b="0" i="0" u="none" strike="noStrike" dirty="0">
                          <a:solidFill>
                            <a:srgbClr val="000000"/>
                          </a:solidFill>
                          <a:effectLst/>
                          <a:latin typeface="Century Gothic" panose="020B0502020202020204" pitchFamily="34" charset="0"/>
                        </a:rPr>
                        <a:t> 0</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5,210 </a:t>
                      </a:r>
                    </a:p>
                  </a:txBody>
                  <a:tcPr marL="4763" marR="4763" marT="4763" marB="0" anchor="b"/>
                </a:tc>
                <a:tc>
                  <a:txBody>
                    <a:bodyPr/>
                    <a:lstStyle/>
                    <a:p>
                      <a:pPr algn="r" fontAlgn="b"/>
                      <a:r>
                        <a:rPr lang="en-US" sz="1400" b="1" i="0" u="none" strike="noStrike" dirty="0">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10003"/>
                  </a:ext>
                </a:extLst>
              </a:tr>
              <a:tr h="483313">
                <a:tc>
                  <a:txBody>
                    <a:bodyPr/>
                    <a:lstStyle/>
                    <a:p>
                      <a:pPr marL="0" algn="l" defTabSz="457200" rtl="0" eaLnBrk="1" fontAlgn="b" latinLnBrk="0" hangingPunct="1"/>
                      <a:r>
                        <a:rPr lang="en-ZA" sz="1200" b="0" i="0" u="none" strike="noStrike" kern="1200" dirty="0">
                          <a:solidFill>
                            <a:schemeClr val="bg1"/>
                          </a:solidFill>
                          <a:effectLst/>
                          <a:latin typeface="Calibri" panose="020F0502020204030204" pitchFamily="34" charset="0"/>
                          <a:ea typeface="+mn-ea"/>
                          <a:cs typeface="+mn-cs"/>
                        </a:rPr>
                        <a:t>Building &amp; other fixed structures</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5,210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5,210 </a:t>
                      </a:r>
                    </a:p>
                  </a:txBody>
                  <a:tcPr marL="4763" marR="4763" marT="4763" marB="0" anchor="b"/>
                </a:tc>
                <a:tc>
                  <a:txBody>
                    <a:bodyPr/>
                    <a:lstStyle/>
                    <a:p>
                      <a:pPr algn="r" fontAlgn="b"/>
                      <a:r>
                        <a:rPr lang="en-US" sz="1400" b="1" i="0" u="none" strike="noStrike">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10008"/>
                  </a:ext>
                </a:extLst>
              </a:tr>
              <a:tr h="391554">
                <a:tc>
                  <a:txBody>
                    <a:bodyPr/>
                    <a:lstStyle/>
                    <a:p>
                      <a:pPr marL="0" algn="l" defTabSz="457200" rtl="0" eaLnBrk="1" fontAlgn="b" latinLnBrk="0" hangingPunct="1"/>
                      <a:r>
                        <a:rPr lang="en-ZA" sz="1200" b="0" i="0" u="none" strike="noStrike" kern="1200" dirty="0">
                          <a:solidFill>
                            <a:schemeClr val="bg1"/>
                          </a:solidFill>
                          <a:effectLst/>
                          <a:latin typeface="Calibri" panose="020F0502020204030204" pitchFamily="34" charset="0"/>
                          <a:ea typeface="+mn-ea"/>
                          <a:cs typeface="+mn-cs"/>
                        </a:rPr>
                        <a:t>Maintenance and Repairs</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187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187 </a:t>
                      </a:r>
                    </a:p>
                  </a:txBody>
                  <a:tcPr marL="4763" marR="4763" marT="4763" marB="0" anchor="b"/>
                </a:tc>
                <a:tc>
                  <a:txBody>
                    <a:bodyPr/>
                    <a:lstStyle/>
                    <a:p>
                      <a:pPr algn="r" fontAlgn="b"/>
                      <a:r>
                        <a:rPr lang="en-US" sz="1400" b="1" i="0" u="none" strike="noStrike">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10009"/>
                  </a:ext>
                </a:extLst>
              </a:tr>
              <a:tr h="507973">
                <a:tc>
                  <a:txBody>
                    <a:bodyPr/>
                    <a:lstStyle/>
                    <a:p>
                      <a:pPr marL="0" algn="l" defTabSz="457200" rtl="0" eaLnBrk="1" fontAlgn="b" latinLnBrk="0" hangingPunct="1"/>
                      <a:r>
                        <a:rPr lang="en-ZA" sz="1200" b="0" i="0" u="none" strike="noStrike" kern="1200" dirty="0">
                          <a:solidFill>
                            <a:schemeClr val="bg1"/>
                          </a:solidFill>
                          <a:effectLst/>
                          <a:latin typeface="Calibri" panose="020F0502020204030204" pitchFamily="34" charset="0"/>
                          <a:ea typeface="+mn-ea"/>
                          <a:cs typeface="+mn-cs"/>
                        </a:rPr>
                        <a:t>Internal Capacity Building Programme</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17,743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6,023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11,720 </a:t>
                      </a:r>
                    </a:p>
                  </a:txBody>
                  <a:tcPr marL="4763" marR="4763" marT="4763" marB="0" anchor="b"/>
                </a:tc>
                <a:tc>
                  <a:txBody>
                    <a:bodyPr/>
                    <a:lstStyle/>
                    <a:p>
                      <a:pPr algn="r" fontAlgn="b"/>
                      <a:r>
                        <a:rPr lang="en-US" sz="1400" b="1" i="0" u="none" strike="noStrike">
                          <a:solidFill>
                            <a:srgbClr val="000000"/>
                          </a:solidFill>
                          <a:effectLst/>
                          <a:latin typeface="Century Gothic" panose="020B0502020202020204" pitchFamily="34" charset="0"/>
                        </a:rPr>
                        <a:t>34%</a:t>
                      </a:r>
                    </a:p>
                  </a:txBody>
                  <a:tcPr marL="4763" marR="4763" marT="4763" marB="0" anchor="b"/>
                </a:tc>
                <a:extLst>
                  <a:ext uri="{0D108BD9-81ED-4DB2-BD59-A6C34878D82A}">
                    <a16:rowId xmlns:a16="http://schemas.microsoft.com/office/drawing/2014/main" val="10010"/>
                  </a:ext>
                </a:extLst>
              </a:tr>
              <a:tr h="507973">
                <a:tc>
                  <a:txBody>
                    <a:bodyPr/>
                    <a:lstStyle/>
                    <a:p>
                      <a:pPr marL="0" algn="l" defTabSz="457200" rtl="0" eaLnBrk="1" fontAlgn="b" latinLnBrk="0" hangingPunct="1"/>
                      <a:r>
                        <a:rPr lang="en-ZA" sz="1200" b="0" i="0" u="none" strike="noStrike" kern="1200" dirty="0">
                          <a:solidFill>
                            <a:schemeClr val="bg1"/>
                          </a:solidFill>
                          <a:effectLst/>
                          <a:latin typeface="Calibri" panose="020F0502020204030204" pitchFamily="34" charset="0"/>
                          <a:ea typeface="+mn-ea"/>
                          <a:cs typeface="+mn-cs"/>
                        </a:rPr>
                        <a:t>Total</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23,140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6,023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17,117 </a:t>
                      </a:r>
                    </a:p>
                  </a:txBody>
                  <a:tcPr marL="4763" marR="4763" marT="4763" marB="0" anchor="b"/>
                </a:tc>
                <a:tc>
                  <a:txBody>
                    <a:bodyPr/>
                    <a:lstStyle/>
                    <a:p>
                      <a:pPr algn="r" fontAlgn="b"/>
                      <a:r>
                        <a:rPr lang="en-US" sz="1400" b="1" i="0" u="none" strike="noStrike" dirty="0">
                          <a:solidFill>
                            <a:srgbClr val="000000"/>
                          </a:solidFill>
                          <a:effectLst/>
                          <a:latin typeface="Century Gothic" panose="020B0502020202020204" pitchFamily="34" charset="0"/>
                        </a:rPr>
                        <a:t>26%</a:t>
                      </a:r>
                    </a:p>
                  </a:txBody>
                  <a:tcPr marL="4763" marR="4763" marT="4763" marB="0" anchor="b"/>
                </a:tc>
                <a:extLst>
                  <a:ext uri="{0D108BD9-81ED-4DB2-BD59-A6C34878D82A}">
                    <a16:rowId xmlns:a16="http://schemas.microsoft.com/office/drawing/2014/main" val="3325888005"/>
                  </a:ext>
                </a:extLst>
              </a:tr>
            </a:tbl>
          </a:graphicData>
        </a:graphic>
      </p:graphicFrame>
      <p:sp>
        <p:nvSpPr>
          <p:cNvPr id="2" name="Slide Number Placeholder 2">
            <a:extLst>
              <a:ext uri="{FF2B5EF4-FFF2-40B4-BE49-F238E27FC236}">
                <a16:creationId xmlns:a16="http://schemas.microsoft.com/office/drawing/2014/main" id="{39A4D586-E26C-632A-150E-2D1B2A30AB53}"/>
              </a:ext>
            </a:extLst>
          </p:cNvPr>
          <p:cNvSpPr txBox="1">
            <a:spLocks/>
          </p:cNvSpPr>
          <p:nvPr/>
        </p:nvSpPr>
        <p:spPr>
          <a:xfrm>
            <a:off x="7316803" y="5624515"/>
            <a:ext cx="3412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182947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108" y="2040331"/>
            <a:ext cx="8675784" cy="3749723"/>
          </a:xfrm>
          <a:noFill/>
        </p:spPr>
        <p:txBody>
          <a:bodyPr>
            <a:noAutofit/>
          </a:bodyPr>
          <a:lstStyle/>
          <a:p>
            <a:pPr marL="0" indent="0" algn="just">
              <a:lnSpc>
                <a:spcPct val="115000"/>
              </a:lnSpc>
              <a:spcBef>
                <a:spcPts val="0"/>
              </a:spcBef>
              <a:spcAft>
                <a:spcPts val="750"/>
              </a:spcAft>
              <a:buNone/>
            </a:pPr>
            <a:r>
              <a:rPr lang="en-US" sz="1500" dirty="0">
                <a:cs typeface="Calibri" panose="020F0502020204030204" pitchFamily="34" charset="0"/>
              </a:rPr>
              <a:t>Payments for Capital Assets: </a:t>
            </a:r>
          </a:p>
          <a:p>
            <a:pPr marL="0" indent="0" algn="just">
              <a:lnSpc>
                <a:spcPct val="115000"/>
              </a:lnSpc>
              <a:spcBef>
                <a:spcPts val="0"/>
              </a:spcBef>
              <a:spcAft>
                <a:spcPts val="750"/>
              </a:spcAft>
              <a:buNone/>
            </a:pPr>
            <a:r>
              <a:rPr lang="en-US" sz="1350" dirty="0">
                <a:cs typeface="Calibri" panose="020F0502020204030204" pitchFamily="34" charset="0"/>
              </a:rPr>
              <a:t>2nd   Quarter Target Progress:</a:t>
            </a:r>
          </a:p>
          <a:p>
            <a:pPr algn="just">
              <a:lnSpc>
                <a:spcPct val="115000"/>
              </a:lnSpc>
              <a:spcBef>
                <a:spcPts val="0"/>
              </a:spcBef>
              <a:spcAft>
                <a:spcPts val="750"/>
              </a:spcAft>
              <a:buFontTx/>
              <a:buChar char="-"/>
            </a:pPr>
            <a:r>
              <a:rPr lang="en-US" sz="1350" dirty="0">
                <a:cs typeface="Calibri" panose="020F0502020204030204" pitchFamily="34" charset="0"/>
              </a:rPr>
              <a:t>The Department projected expenditure for the second quarter is R7 Million, spent R 595 thousand which is equates to 8%  in the first quarter.</a:t>
            </a:r>
          </a:p>
          <a:p>
            <a:pPr marL="0" indent="0" algn="just">
              <a:lnSpc>
                <a:spcPct val="115000"/>
              </a:lnSpc>
              <a:spcBef>
                <a:spcPts val="0"/>
              </a:spcBef>
              <a:spcAft>
                <a:spcPts val="750"/>
              </a:spcAft>
              <a:buNone/>
            </a:pPr>
            <a:r>
              <a:rPr lang="en-US" sz="1350" u="sng" dirty="0">
                <a:cs typeface="Calibri" panose="020F0502020204030204" pitchFamily="34" charset="0"/>
              </a:rPr>
              <a:t>Annual Expenditure to Date:</a:t>
            </a:r>
          </a:p>
          <a:p>
            <a:pPr marL="0" indent="0" algn="just">
              <a:lnSpc>
                <a:spcPct val="115000"/>
              </a:lnSpc>
              <a:spcBef>
                <a:spcPts val="0"/>
              </a:spcBef>
              <a:spcAft>
                <a:spcPts val="750"/>
              </a:spcAft>
              <a:buNone/>
            </a:pPr>
            <a:r>
              <a:rPr lang="en-US" sz="1500" dirty="0">
                <a:cs typeface="Calibri" panose="020F0502020204030204" pitchFamily="34" charset="0"/>
              </a:rPr>
              <a:t>- </a:t>
            </a:r>
            <a:r>
              <a:rPr lang="en-US" sz="1350" dirty="0">
                <a:cs typeface="Calibri" panose="020F0502020204030204" pitchFamily="34" charset="0"/>
              </a:rPr>
              <a:t>The department </a:t>
            </a:r>
            <a:r>
              <a:rPr lang="en-US" sz="1350" dirty="0">
                <a:latin typeface="Arial Narrow" panose="020B0606020202030204" pitchFamily="34" charset="0"/>
              </a:rPr>
              <a:t>has spent R1 million of its R23 million allocated budget, which is equivalent to 5% of its allocation. </a:t>
            </a:r>
          </a:p>
          <a:p>
            <a:pPr marL="0" indent="0" algn="just">
              <a:lnSpc>
                <a:spcPct val="115000"/>
              </a:lnSpc>
              <a:spcBef>
                <a:spcPts val="0"/>
              </a:spcBef>
              <a:spcAft>
                <a:spcPts val="750"/>
              </a:spcAft>
              <a:buNone/>
            </a:pPr>
            <a:r>
              <a:rPr lang="en-GB" sz="1350" b="1" dirty="0">
                <a:latin typeface="Arial Narrow" panose="020B0606020202030204" pitchFamily="34" charset="0"/>
              </a:rPr>
              <a:t>Payments for I</a:t>
            </a:r>
            <a:r>
              <a:rPr lang="en-GB" sz="1350" b="1" dirty="0">
                <a:latin typeface="Arial Narrow" panose="020B0606020202030204" pitchFamily="34" charset="0"/>
                <a:ea typeface="Times New Roman" panose="02020603050405020304" pitchFamily="18" charset="0"/>
                <a:cs typeface="Times New Roman" panose="02020603050405020304" pitchFamily="18" charset="0"/>
              </a:rPr>
              <a:t>nfrastructure: Upgrade and additions </a:t>
            </a:r>
          </a:p>
          <a:p>
            <a:pPr marL="0" indent="0" algn="just">
              <a:lnSpc>
                <a:spcPct val="115000"/>
              </a:lnSpc>
              <a:spcBef>
                <a:spcPts val="0"/>
              </a:spcBef>
              <a:spcAft>
                <a:spcPts val="750"/>
              </a:spcAft>
              <a:buNone/>
            </a:pPr>
            <a:r>
              <a:rPr lang="en-GB" sz="1350" dirty="0">
                <a:latin typeface="Arial Narrow" panose="020B0606020202030204" pitchFamily="34" charset="0"/>
                <a:ea typeface="Times New Roman" panose="02020603050405020304" pitchFamily="18" charset="0"/>
                <a:cs typeface="Times New Roman" panose="02020603050405020304" pitchFamily="18" charset="0"/>
              </a:rPr>
              <a:t>- </a:t>
            </a:r>
            <a:r>
              <a:rPr lang="en-US" sz="1350" dirty="0">
                <a:latin typeface="Arial Narrow" panose="020B0606020202030204" pitchFamily="34" charset="0"/>
                <a:ea typeface="Times New Roman" panose="02020603050405020304" pitchFamily="18" charset="0"/>
                <a:cs typeface="Times New Roman" panose="02020603050405020304" pitchFamily="18" charset="0"/>
              </a:rPr>
              <a:t>The 0 expenditure Upgrade and additions  can be attribute to:</a:t>
            </a:r>
          </a:p>
          <a:p>
            <a:pPr marL="255985" indent="-255985" algn="just">
              <a:spcBef>
                <a:spcPts val="0"/>
              </a:spcBef>
            </a:pPr>
            <a:r>
              <a:rPr lang="en-US" sz="1350" dirty="0">
                <a:latin typeface="Arial Narrow" panose="020B0606020202030204" pitchFamily="34" charset="0"/>
                <a:ea typeface="Times New Roman" panose="02020603050405020304" pitchFamily="18" charset="0"/>
                <a:cs typeface="Times New Roman" panose="02020603050405020304" pitchFamily="18" charset="0"/>
              </a:rPr>
              <a:t>All capital project are impended by DBSA. There is a delay in concluding memorandum to appoint the Development Bank of Southern Africa (DBSA), to finalise the key projects and it is hindering the progress of existing projects.</a:t>
            </a:r>
          </a:p>
          <a:p>
            <a:pPr marL="0" indent="0" algn="just">
              <a:spcBef>
                <a:spcPts val="0"/>
              </a:spcBef>
              <a:buNone/>
            </a:pPr>
            <a:r>
              <a:rPr lang="en-GB" sz="1350" dirty="0">
                <a:latin typeface="Arial Narrow" panose="020B0606020202030204" pitchFamily="34" charset="0"/>
              </a:rPr>
              <a:t>Payments for Internal Capacity Building Programme</a:t>
            </a:r>
          </a:p>
          <a:p>
            <a:pPr marL="255985" indent="-255985" algn="just">
              <a:lnSpc>
                <a:spcPct val="115000"/>
              </a:lnSpc>
              <a:spcBef>
                <a:spcPts val="0"/>
              </a:spcBef>
            </a:pPr>
            <a:r>
              <a:rPr lang="en-GB" sz="1350" dirty="0">
                <a:latin typeface="Arial Narrow" panose="020B0606020202030204" pitchFamily="34" charset="0"/>
                <a:ea typeface="Times New Roman" panose="02020603050405020304" pitchFamily="18" charset="0"/>
                <a:cs typeface="Times New Roman" panose="02020603050405020304" pitchFamily="18" charset="0"/>
              </a:rPr>
              <a:t>The department has spent R6 million on its R23 million allocated budget, which is equivalent to 26% of its budget allocation. The expenditure is for compensation of employees, goods and services and gratuity payment. </a:t>
            </a:r>
            <a:endParaRPr lang="en-US" sz="135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US" sz="135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25000"/>
              </a:lnSpc>
              <a:spcAft>
                <a:spcPts val="750"/>
              </a:spcAft>
              <a:buNone/>
            </a:pPr>
            <a:endParaRPr lang="en-US" sz="135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r>
              <a:rPr lang="en-GB" sz="1350" dirty="0">
                <a:latin typeface="Arial Narrow" panose="020B0606020202030204" pitchFamily="34" charset="0"/>
                <a:ea typeface="Calibri" panose="020F0502020204030204" pitchFamily="34" charset="0"/>
                <a:cs typeface="Times New Roman" panose="02020603050405020304" pitchFamily="18" charset="0"/>
              </a:rPr>
              <a:t> </a:t>
            </a:r>
            <a:endParaRPr lang="en-US" sz="135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B19145A-8BF7-4E50-BDA8-8FA9882BD852}"/>
              </a:ext>
            </a:extLst>
          </p:cNvPr>
          <p:cNvSpPr>
            <a:spLocks noGrp="1"/>
          </p:cNvSpPr>
          <p:nvPr>
            <p:ph type="title"/>
          </p:nvPr>
        </p:nvSpPr>
        <p:spPr>
          <a:xfrm>
            <a:off x="955908" y="1688523"/>
            <a:ext cx="7009287" cy="351807"/>
          </a:xfrm>
        </p:spPr>
        <p:txBody>
          <a:bodyPr/>
          <a:lstStyle/>
          <a:p>
            <a:pPr algn="l"/>
            <a:r>
              <a:rPr lang="en-ZA" altLang="en-US" sz="1200" dirty="0"/>
              <a:t>BRIEF SUMMARY OF THE UNDER/OVER EXPENDITURE PER ECONOMIC CLASSIFICATION</a:t>
            </a:r>
          </a:p>
        </p:txBody>
      </p:sp>
      <p:sp>
        <p:nvSpPr>
          <p:cNvPr id="2" name="Slide Number Placeholder 2">
            <a:extLst>
              <a:ext uri="{FF2B5EF4-FFF2-40B4-BE49-F238E27FC236}">
                <a16:creationId xmlns:a16="http://schemas.microsoft.com/office/drawing/2014/main" id="{E5B1E353-76A3-DE86-F401-9470EE6D98BE}"/>
              </a:ext>
            </a:extLst>
          </p:cNvPr>
          <p:cNvSpPr txBox="1">
            <a:spLocks/>
          </p:cNvSpPr>
          <p:nvPr/>
        </p:nvSpPr>
        <p:spPr>
          <a:xfrm>
            <a:off x="7241722" y="5624515"/>
            <a:ext cx="4163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4057265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2867" y="1623540"/>
            <a:ext cx="6010244" cy="320251"/>
          </a:xfrm>
        </p:spPr>
        <p:txBody>
          <a:bodyPr>
            <a:noAutofit/>
          </a:bodyPr>
          <a:lstStyle/>
          <a:p>
            <a:pPr algn="ctr">
              <a:lnSpc>
                <a:spcPct val="115000"/>
              </a:lnSpc>
              <a:spcBef>
                <a:spcPts val="0"/>
              </a:spcBef>
              <a:defRPr/>
            </a:pPr>
            <a:r>
              <a:rPr lang="en-US" altLang="en-US" sz="1500" dirty="0"/>
              <a:t>GDARD CONDITIONAL GRANTS – </a:t>
            </a:r>
            <a:r>
              <a:rPr lang="en-ZA" sz="1500" dirty="0">
                <a:cs typeface="Times New Roman" pitchFamily="18" charset="0"/>
              </a:rPr>
              <a:t>30</a:t>
            </a:r>
            <a:r>
              <a:rPr lang="en-ZA" sz="1500" baseline="30000" dirty="0">
                <a:cs typeface="Times New Roman" pitchFamily="18" charset="0"/>
              </a:rPr>
              <a:t>th</a:t>
            </a:r>
            <a:r>
              <a:rPr lang="en-ZA" sz="1500" dirty="0">
                <a:cs typeface="Times New Roman" pitchFamily="18" charset="0"/>
              </a:rPr>
              <a:t> of SEPTEMBER 2024</a:t>
            </a:r>
            <a:endParaRPr lang="en-US" sz="1500" dirty="0">
              <a:latin typeface="Calibri"/>
              <a:ea typeface="Calibri"/>
              <a:cs typeface="Times New Roman"/>
            </a:endParaRPr>
          </a:p>
        </p:txBody>
      </p:sp>
      <p:graphicFrame>
        <p:nvGraphicFramePr>
          <p:cNvPr id="5" name="Content Placeholder 4"/>
          <p:cNvGraphicFramePr>
            <a:graphicFrameLocks noGrp="1"/>
          </p:cNvGraphicFramePr>
          <p:nvPr>
            <p:ph idx="1"/>
          </p:nvPr>
        </p:nvGraphicFramePr>
        <p:xfrm>
          <a:off x="964311" y="2119840"/>
          <a:ext cx="7907356" cy="3620942"/>
        </p:xfrm>
        <a:graphic>
          <a:graphicData uri="http://schemas.openxmlformats.org/drawingml/2006/table">
            <a:tbl>
              <a:tblPr firstRow="1" firstCol="1" bandRow="1">
                <a:tableStyleId>{5C22544A-7EE6-4342-B048-85BDC9FD1C3A}</a:tableStyleId>
              </a:tblPr>
              <a:tblGrid>
                <a:gridCol w="2184626">
                  <a:extLst>
                    <a:ext uri="{9D8B030D-6E8A-4147-A177-3AD203B41FA5}">
                      <a16:colId xmlns:a16="http://schemas.microsoft.com/office/drawing/2014/main" val="20000"/>
                    </a:ext>
                  </a:extLst>
                </a:gridCol>
                <a:gridCol w="1471485">
                  <a:extLst>
                    <a:ext uri="{9D8B030D-6E8A-4147-A177-3AD203B41FA5}">
                      <a16:colId xmlns:a16="http://schemas.microsoft.com/office/drawing/2014/main" val="20001"/>
                    </a:ext>
                  </a:extLst>
                </a:gridCol>
                <a:gridCol w="1717309">
                  <a:extLst>
                    <a:ext uri="{9D8B030D-6E8A-4147-A177-3AD203B41FA5}">
                      <a16:colId xmlns:a16="http://schemas.microsoft.com/office/drawing/2014/main" val="20002"/>
                    </a:ext>
                  </a:extLst>
                </a:gridCol>
                <a:gridCol w="1561432">
                  <a:extLst>
                    <a:ext uri="{9D8B030D-6E8A-4147-A177-3AD203B41FA5}">
                      <a16:colId xmlns:a16="http://schemas.microsoft.com/office/drawing/2014/main" val="20003"/>
                    </a:ext>
                  </a:extLst>
                </a:gridCol>
                <a:gridCol w="972504">
                  <a:extLst>
                    <a:ext uri="{9D8B030D-6E8A-4147-A177-3AD203B41FA5}">
                      <a16:colId xmlns:a16="http://schemas.microsoft.com/office/drawing/2014/main" val="20004"/>
                    </a:ext>
                  </a:extLst>
                </a:gridCol>
              </a:tblGrid>
              <a:tr h="720569">
                <a:tc rowSpan="2">
                  <a:txBody>
                    <a:bodyPr/>
                    <a:lstStyle/>
                    <a:p>
                      <a:pPr marL="0" marR="0" algn="ctr">
                        <a:lnSpc>
                          <a:spcPct val="115000"/>
                        </a:lnSpc>
                        <a:spcBef>
                          <a:spcPts val="0"/>
                        </a:spcBef>
                        <a:spcAft>
                          <a:spcPts val="0"/>
                        </a:spcAft>
                      </a:pPr>
                      <a:r>
                        <a:rPr lang="en-ZA" sz="1200" b="1" dirty="0">
                          <a:solidFill>
                            <a:srgbClr val="FFFFFF"/>
                          </a:solidFill>
                          <a:effectLst/>
                          <a:latin typeface="Century Gothic" panose="020B0502020202020204" pitchFamily="34" charset="0"/>
                          <a:ea typeface="Times New Roman"/>
                          <a:cs typeface="Times New Roman"/>
                        </a:rPr>
                        <a:t>Conditional Grants</a:t>
                      </a:r>
                      <a:endParaRPr lang="en-US" sz="1200" dirty="0">
                        <a:effectLst/>
                        <a:latin typeface="Century Gothic" panose="020B0502020202020204" pitchFamily="34" charset="0"/>
                        <a:ea typeface="Calibri"/>
                        <a:cs typeface="Times New Roman"/>
                      </a:endParaRPr>
                    </a:p>
                  </a:txBody>
                  <a:tcPr marL="51435" marR="51435" marT="0" marB="0" anchor="ctr"/>
                </a:tc>
                <a:tc>
                  <a:txBody>
                    <a:bodyPr/>
                    <a:lstStyle/>
                    <a:p>
                      <a:pPr algn="ctr" fontAlgn="b"/>
                      <a:r>
                        <a:rPr lang="en-US" sz="1200" b="1" i="0" u="none" strike="noStrike" dirty="0">
                          <a:solidFill>
                            <a:schemeClr val="bg1"/>
                          </a:solidFill>
                          <a:effectLst/>
                          <a:latin typeface="Century Gothic" panose="020B0502020202020204" pitchFamily="34" charset="0"/>
                        </a:rPr>
                        <a:t> Original Budget</a:t>
                      </a:r>
                    </a:p>
                  </a:txBody>
                  <a:tcPr marL="4763" marR="4763" marT="4763"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200" b="1" dirty="0">
                          <a:solidFill>
                            <a:schemeClr val="bg1"/>
                          </a:solidFill>
                          <a:effectLst/>
                          <a:latin typeface="+mn-lt"/>
                          <a:ea typeface="Times New Roman"/>
                          <a:cs typeface="Times New Roman"/>
                        </a:rPr>
                        <a:t>Expenditure</a:t>
                      </a:r>
                      <a:endParaRPr lang="en-US" sz="1200" b="1" i="0" u="none" strike="noStrike" dirty="0">
                        <a:solidFill>
                          <a:schemeClr val="bg1"/>
                        </a:solidFill>
                        <a:effectLst/>
                        <a:latin typeface="Century Gothic" panose="020B0502020202020204" pitchFamily="34" charset="0"/>
                      </a:endParaRP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 Balance </a:t>
                      </a:r>
                    </a:p>
                  </a:txBody>
                  <a:tcPr marL="4763" marR="4763" marT="4763" marB="0" anchor="ctr"/>
                </a:tc>
                <a:tc>
                  <a:txBody>
                    <a:bodyPr/>
                    <a:lstStyle/>
                    <a:p>
                      <a:pPr algn="ctr" fontAlgn="b"/>
                      <a:r>
                        <a:rPr lang="en-US" sz="1200" b="1" i="0" u="none" strike="noStrike" dirty="0">
                          <a:solidFill>
                            <a:schemeClr val="bg1"/>
                          </a:solidFill>
                          <a:effectLst/>
                          <a:latin typeface="Century Gothic" panose="020B0502020202020204" pitchFamily="34" charset="0"/>
                        </a:rPr>
                        <a:t> % </a:t>
                      </a:r>
                    </a:p>
                  </a:txBody>
                  <a:tcPr marL="4763" marR="4763" marT="4763" marB="0" anchor="ctr"/>
                </a:tc>
                <a:extLst>
                  <a:ext uri="{0D108BD9-81ED-4DB2-BD59-A6C34878D82A}">
                    <a16:rowId xmlns:a16="http://schemas.microsoft.com/office/drawing/2014/main" val="10001"/>
                  </a:ext>
                </a:extLst>
              </a:tr>
              <a:tr h="281678">
                <a:tc vMerge="1">
                  <a:txBody>
                    <a:bodyPr/>
                    <a:lstStyle/>
                    <a:p>
                      <a:endParaRPr lang="en-US"/>
                    </a:p>
                  </a:txBody>
                  <a:tcPr/>
                </a:tc>
                <a:tc>
                  <a:txBody>
                    <a:bodyPr/>
                    <a:lstStyle/>
                    <a:p>
                      <a:pPr algn="r" fontAlgn="b"/>
                      <a:r>
                        <a:rPr lang="en-US" sz="1200" b="1" i="0" u="none" strike="noStrike">
                          <a:solidFill>
                            <a:srgbClr val="000000"/>
                          </a:solidFill>
                          <a:effectLst/>
                          <a:latin typeface="Century Gothic" panose="020B0502020202020204" pitchFamily="34" charset="0"/>
                        </a:rPr>
                        <a:t> R'000 </a:t>
                      </a:r>
                    </a:p>
                  </a:txBody>
                  <a:tcPr marL="4763" marR="4763" marT="4763" marB="0" anchor="b"/>
                </a:tc>
                <a:tc>
                  <a:txBody>
                    <a:bodyPr/>
                    <a:lstStyle/>
                    <a:p>
                      <a:pPr algn="r" fontAlgn="b"/>
                      <a:r>
                        <a:rPr lang="en-US" sz="1200" b="1" i="0" u="none" strike="noStrike">
                          <a:solidFill>
                            <a:srgbClr val="000000"/>
                          </a:solidFill>
                          <a:effectLst/>
                          <a:latin typeface="Century Gothic" panose="020B0502020202020204" pitchFamily="34" charset="0"/>
                        </a:rPr>
                        <a:t> R'000 </a:t>
                      </a:r>
                    </a:p>
                  </a:txBody>
                  <a:tcPr marL="4763" marR="4763" marT="4763" marB="0" anchor="b"/>
                </a:tc>
                <a:tc>
                  <a:txBody>
                    <a:bodyPr/>
                    <a:lstStyle/>
                    <a:p>
                      <a:pPr algn="r" fontAlgn="b"/>
                      <a:r>
                        <a:rPr lang="en-US" sz="1200" b="1" i="0" u="none" strike="noStrike">
                          <a:solidFill>
                            <a:srgbClr val="000000"/>
                          </a:solidFill>
                          <a:effectLst/>
                          <a:latin typeface="Century Gothic" panose="020B0502020202020204" pitchFamily="34" charset="0"/>
                        </a:rPr>
                        <a:t> R'000 </a:t>
                      </a:r>
                    </a:p>
                  </a:txBody>
                  <a:tcPr marL="4763" marR="4763" marT="4763" marB="0" anchor="b"/>
                </a:tc>
                <a:tc>
                  <a:txBody>
                    <a:bodyPr/>
                    <a:lstStyle/>
                    <a:p>
                      <a:endParaRPr lang="en-US" sz="1400"/>
                    </a:p>
                  </a:txBody>
                  <a:tcPr marL="68580" marR="68580" marT="34290" marB="34290"/>
                </a:tc>
                <a:extLst>
                  <a:ext uri="{0D108BD9-81ED-4DB2-BD59-A6C34878D82A}">
                    <a16:rowId xmlns:a16="http://schemas.microsoft.com/office/drawing/2014/main" val="10002"/>
                  </a:ext>
                </a:extLst>
              </a:tr>
              <a:tr h="458590">
                <a:tc>
                  <a:txBody>
                    <a:bodyPr/>
                    <a:lstStyle/>
                    <a:p>
                      <a:pPr algn="l" fontAlgn="b"/>
                      <a:r>
                        <a:rPr lang="en-US" sz="1200" b="0" i="0" u="none" strike="noStrike" dirty="0">
                          <a:solidFill>
                            <a:schemeClr val="bg1"/>
                          </a:solidFill>
                          <a:effectLst/>
                          <a:latin typeface="Century Gothic" panose="020B0502020202020204" pitchFamily="34" charset="0"/>
                        </a:rPr>
                        <a:t>CASP: ERP</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18,848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6,278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12,570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33%</a:t>
                      </a:r>
                    </a:p>
                  </a:txBody>
                  <a:tcPr marL="4763" marR="4763" marT="4763" marB="0" anchor="b"/>
                </a:tc>
                <a:extLst>
                  <a:ext uri="{0D108BD9-81ED-4DB2-BD59-A6C34878D82A}">
                    <a16:rowId xmlns:a16="http://schemas.microsoft.com/office/drawing/2014/main" val="10003"/>
                  </a:ext>
                </a:extLst>
              </a:tr>
              <a:tr h="458590">
                <a:tc>
                  <a:txBody>
                    <a:bodyPr/>
                    <a:lstStyle/>
                    <a:p>
                      <a:pPr algn="l" fontAlgn="b"/>
                      <a:r>
                        <a:rPr lang="en-US" sz="1200" b="0" i="0" u="none" strike="noStrike" dirty="0">
                          <a:solidFill>
                            <a:schemeClr val="bg1"/>
                          </a:solidFill>
                          <a:effectLst/>
                          <a:latin typeface="Century Gothic" panose="020B0502020202020204" pitchFamily="34" charset="0"/>
                        </a:rPr>
                        <a:t>CASP: Infrastructure</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86,517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815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85,702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1%</a:t>
                      </a:r>
                    </a:p>
                  </a:txBody>
                  <a:tcPr marL="4763" marR="4763" marT="4763" marB="0" anchor="b"/>
                </a:tc>
                <a:extLst>
                  <a:ext uri="{0D108BD9-81ED-4DB2-BD59-A6C34878D82A}">
                    <a16:rowId xmlns:a16="http://schemas.microsoft.com/office/drawing/2014/main" val="10004"/>
                  </a:ext>
                </a:extLst>
              </a:tr>
              <a:tr h="373706">
                <a:tc>
                  <a:txBody>
                    <a:bodyPr/>
                    <a:lstStyle/>
                    <a:p>
                      <a:pPr algn="l" fontAlgn="b"/>
                      <a:r>
                        <a:rPr lang="en-US" sz="1200" b="1" i="0" u="none" strike="noStrike" dirty="0">
                          <a:solidFill>
                            <a:schemeClr val="bg1"/>
                          </a:solidFill>
                          <a:effectLst/>
                          <a:latin typeface="Century Gothic" panose="020B0502020202020204" pitchFamily="34" charset="0"/>
                        </a:rPr>
                        <a:t>Total CASP</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105,365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             7,093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98,272 </a:t>
                      </a:r>
                    </a:p>
                  </a:txBody>
                  <a:tcPr marL="4763" marR="4763" marT="4763" marB="0" anchor="b"/>
                </a:tc>
                <a:tc>
                  <a:txBody>
                    <a:bodyPr/>
                    <a:lstStyle/>
                    <a:p>
                      <a:pPr algn="r" fontAlgn="b"/>
                      <a:r>
                        <a:rPr lang="en-US" sz="1400" b="1" i="0" u="none" strike="noStrike">
                          <a:solidFill>
                            <a:srgbClr val="000000"/>
                          </a:solidFill>
                          <a:effectLst/>
                          <a:latin typeface="Century Gothic" panose="020B0502020202020204" pitchFamily="34" charset="0"/>
                        </a:rPr>
                        <a:t>7%</a:t>
                      </a:r>
                    </a:p>
                  </a:txBody>
                  <a:tcPr marL="4763" marR="4763" marT="4763" marB="0" anchor="b"/>
                </a:tc>
                <a:extLst>
                  <a:ext uri="{0D108BD9-81ED-4DB2-BD59-A6C34878D82A}">
                    <a16:rowId xmlns:a16="http://schemas.microsoft.com/office/drawing/2014/main" val="10005"/>
                  </a:ext>
                </a:extLst>
              </a:tr>
              <a:tr h="283962">
                <a:tc>
                  <a:txBody>
                    <a:bodyPr/>
                    <a:lstStyle/>
                    <a:p>
                      <a:pPr algn="l" fontAlgn="b"/>
                      <a:r>
                        <a:rPr lang="en-US" sz="1200" b="0" i="0" u="none" strike="noStrike" dirty="0">
                          <a:solidFill>
                            <a:schemeClr val="bg1"/>
                          </a:solidFill>
                          <a:effectLst/>
                          <a:latin typeface="Century Gothic" panose="020B0502020202020204" pitchFamily="34" charset="0"/>
                        </a:rPr>
                        <a:t>Illima/Letsema</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27,540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7,502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20,038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27%</a:t>
                      </a:r>
                    </a:p>
                  </a:txBody>
                  <a:tcPr marL="4763" marR="4763" marT="4763" marB="0" anchor="b"/>
                </a:tc>
                <a:extLst>
                  <a:ext uri="{0D108BD9-81ED-4DB2-BD59-A6C34878D82A}">
                    <a16:rowId xmlns:a16="http://schemas.microsoft.com/office/drawing/2014/main" val="10009"/>
                  </a:ext>
                </a:extLst>
              </a:tr>
              <a:tr h="340019">
                <a:tc>
                  <a:txBody>
                    <a:bodyPr/>
                    <a:lstStyle/>
                    <a:p>
                      <a:pPr algn="l" fontAlgn="b"/>
                      <a:r>
                        <a:rPr lang="en-US" sz="1200" b="0" i="0" u="none" strike="noStrike" dirty="0">
                          <a:solidFill>
                            <a:schemeClr val="bg1"/>
                          </a:solidFill>
                          <a:effectLst/>
                          <a:latin typeface="Century Gothic" panose="020B0502020202020204" pitchFamily="34" charset="0"/>
                        </a:rPr>
                        <a:t>Land Care</a:t>
                      </a:r>
                    </a:p>
                  </a:txBody>
                  <a:tcPr marL="7144" marR="7144" marT="7144" marB="0" anchor="b"/>
                </a:tc>
                <a:tc>
                  <a:txBody>
                    <a:bodyPr/>
                    <a:lstStyle/>
                    <a:p>
                      <a:pPr algn="ctr" fontAlgn="b"/>
                      <a:r>
                        <a:rPr lang="en-US" sz="1400" b="0" i="0" u="none" strike="noStrike">
                          <a:solidFill>
                            <a:srgbClr val="000000"/>
                          </a:solidFill>
                          <a:effectLst/>
                          <a:latin typeface="Century Gothic" panose="020B0502020202020204" pitchFamily="34" charset="0"/>
                        </a:rPr>
                        <a:t>             5,501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289 </a:t>
                      </a:r>
                    </a:p>
                  </a:txBody>
                  <a:tcPr marL="4763" marR="4763" marT="4763" marB="0" anchor="b"/>
                </a:tc>
                <a:tc>
                  <a:txBody>
                    <a:bodyPr/>
                    <a:lstStyle/>
                    <a:p>
                      <a:pPr algn="ctr" fontAlgn="b"/>
                      <a:r>
                        <a:rPr lang="en-US" sz="1400" b="0" i="0" u="none" strike="noStrike">
                          <a:solidFill>
                            <a:srgbClr val="000000"/>
                          </a:solidFill>
                          <a:effectLst/>
                          <a:latin typeface="Century Gothic" panose="020B0502020202020204" pitchFamily="34" charset="0"/>
                        </a:rPr>
                        <a:t>            5,212 </a:t>
                      </a:r>
                    </a:p>
                  </a:txBody>
                  <a:tcPr marL="4763" marR="4763" marT="4763" marB="0" anchor="b"/>
                </a:tc>
                <a:tc>
                  <a:txBody>
                    <a:bodyPr/>
                    <a:lstStyle/>
                    <a:p>
                      <a:pPr algn="r" fontAlgn="b"/>
                      <a:r>
                        <a:rPr lang="en-US" sz="1400" b="0" i="0" u="none" strike="noStrike">
                          <a:solidFill>
                            <a:srgbClr val="000000"/>
                          </a:solidFill>
                          <a:effectLst/>
                          <a:latin typeface="Century Gothic" panose="020B0502020202020204" pitchFamily="34" charset="0"/>
                        </a:rPr>
                        <a:t>5%</a:t>
                      </a:r>
                    </a:p>
                  </a:txBody>
                  <a:tcPr marL="4763" marR="4763" marT="4763" marB="0" anchor="b"/>
                </a:tc>
                <a:extLst>
                  <a:ext uri="{0D108BD9-81ED-4DB2-BD59-A6C34878D82A}">
                    <a16:rowId xmlns:a16="http://schemas.microsoft.com/office/drawing/2014/main" val="10006"/>
                  </a:ext>
                </a:extLst>
              </a:tr>
              <a:tr h="347468">
                <a:tc>
                  <a:txBody>
                    <a:bodyPr/>
                    <a:lstStyle/>
                    <a:p>
                      <a:pPr algn="l" fontAlgn="b"/>
                      <a:r>
                        <a:rPr lang="en-US" sz="1200" b="0" i="0" u="none" strike="noStrike" dirty="0">
                          <a:solidFill>
                            <a:schemeClr val="bg1"/>
                          </a:solidFill>
                          <a:effectLst/>
                          <a:latin typeface="Century Gothic" panose="020B0502020202020204" pitchFamily="34" charset="0"/>
                        </a:rPr>
                        <a:t>EPWP: incentive grant</a:t>
                      </a:r>
                    </a:p>
                  </a:txBody>
                  <a:tcPr marL="7144" marR="7144" marT="7144" marB="0" anchor="b"/>
                </a:tc>
                <a:tc>
                  <a:txBody>
                    <a:bodyPr/>
                    <a:lstStyle/>
                    <a:p>
                      <a:pPr algn="ctr" fontAlgn="b"/>
                      <a:r>
                        <a:rPr lang="en-US" sz="1400" b="0" i="0" u="none" strike="noStrike" dirty="0">
                          <a:solidFill>
                            <a:srgbClr val="000000"/>
                          </a:solidFill>
                          <a:effectLst/>
                          <a:latin typeface="Century Gothic" panose="020B0502020202020204" pitchFamily="34" charset="0"/>
                        </a:rPr>
                        <a:t>             3,055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3,055 </a:t>
                      </a:r>
                    </a:p>
                  </a:txBody>
                  <a:tcPr marL="4763" marR="4763" marT="4763" marB="0" anchor="b"/>
                </a:tc>
                <a:tc>
                  <a:txBody>
                    <a:bodyPr/>
                    <a:lstStyle/>
                    <a:p>
                      <a:pPr algn="r" fontAlgn="b"/>
                      <a:r>
                        <a:rPr lang="en-US" sz="1400" b="0" i="0" u="none" strike="noStrike" dirty="0">
                          <a:solidFill>
                            <a:srgbClr val="000000"/>
                          </a:solidFill>
                          <a:effectLst/>
                          <a:latin typeface="Century Gothic" panose="020B0502020202020204" pitchFamily="34" charset="0"/>
                        </a:rPr>
                        <a:t>0%</a:t>
                      </a:r>
                    </a:p>
                  </a:txBody>
                  <a:tcPr marL="4763" marR="4763" marT="4763" marB="0" anchor="b"/>
                </a:tc>
                <a:extLst>
                  <a:ext uri="{0D108BD9-81ED-4DB2-BD59-A6C34878D82A}">
                    <a16:rowId xmlns:a16="http://schemas.microsoft.com/office/drawing/2014/main" val="10007"/>
                  </a:ext>
                </a:extLst>
              </a:tr>
              <a:tr h="356361">
                <a:tc>
                  <a:txBody>
                    <a:bodyPr/>
                    <a:lstStyle/>
                    <a:p>
                      <a:pPr algn="l" fontAlgn="b"/>
                      <a:r>
                        <a:rPr lang="en-US" sz="1200" b="1" i="0" u="none" strike="noStrike" dirty="0">
                          <a:solidFill>
                            <a:schemeClr val="bg1"/>
                          </a:solidFill>
                          <a:effectLst/>
                          <a:latin typeface="Century Gothic" panose="020B0502020202020204" pitchFamily="34" charset="0"/>
                        </a:rPr>
                        <a:t>Total</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141,461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14,884 </a:t>
                      </a:r>
                    </a:p>
                  </a:txBody>
                  <a:tcPr marL="4763" marR="4763" marT="4763" marB="0" anchor="b"/>
                </a:tc>
                <a:tc>
                  <a:txBody>
                    <a:bodyPr/>
                    <a:lstStyle/>
                    <a:p>
                      <a:pPr algn="ctr" fontAlgn="b"/>
                      <a:r>
                        <a:rPr lang="en-US" sz="1400" b="1" i="0" u="none" strike="noStrike">
                          <a:solidFill>
                            <a:srgbClr val="000000"/>
                          </a:solidFill>
                          <a:effectLst/>
                          <a:latin typeface="Century Gothic" panose="020B0502020202020204" pitchFamily="34" charset="0"/>
                        </a:rPr>
                        <a:t>        126,577 </a:t>
                      </a:r>
                    </a:p>
                  </a:txBody>
                  <a:tcPr marL="4763" marR="4763" marT="4763" marB="0" anchor="b"/>
                </a:tc>
                <a:tc>
                  <a:txBody>
                    <a:bodyPr/>
                    <a:lstStyle/>
                    <a:p>
                      <a:pPr algn="r" fontAlgn="b"/>
                      <a:r>
                        <a:rPr lang="en-US" sz="1400" b="1" i="0" u="none" strike="noStrike" dirty="0">
                          <a:solidFill>
                            <a:srgbClr val="000000"/>
                          </a:solidFill>
                          <a:effectLst/>
                          <a:latin typeface="Century Gothic" panose="020B0502020202020204" pitchFamily="34" charset="0"/>
                        </a:rPr>
                        <a:t>11%</a:t>
                      </a:r>
                    </a:p>
                  </a:txBody>
                  <a:tcPr marL="4763" marR="4763" marT="4763" marB="0" anchor="b"/>
                </a:tc>
                <a:extLst>
                  <a:ext uri="{0D108BD9-81ED-4DB2-BD59-A6C34878D82A}">
                    <a16:rowId xmlns:a16="http://schemas.microsoft.com/office/drawing/2014/main" val="10008"/>
                  </a:ext>
                </a:extLst>
              </a:tr>
            </a:tbl>
          </a:graphicData>
        </a:graphic>
      </p:graphicFrame>
      <p:sp>
        <p:nvSpPr>
          <p:cNvPr id="2" name="Slide Number Placeholder 2">
            <a:extLst>
              <a:ext uri="{FF2B5EF4-FFF2-40B4-BE49-F238E27FC236}">
                <a16:creationId xmlns:a16="http://schemas.microsoft.com/office/drawing/2014/main" id="{6FF1CEE5-DD55-29FD-6FCE-D50C0479D09D}"/>
              </a:ext>
            </a:extLst>
          </p:cNvPr>
          <p:cNvSpPr txBox="1">
            <a:spLocks/>
          </p:cNvSpPr>
          <p:nvPr/>
        </p:nvSpPr>
        <p:spPr>
          <a:xfrm>
            <a:off x="7318347" y="5624515"/>
            <a:ext cx="33975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1136973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E14-A974-8646-8E75-E43F121941E2}"/>
              </a:ext>
            </a:extLst>
          </p:cNvPr>
          <p:cNvSpPr>
            <a:spLocks noGrp="1"/>
          </p:cNvSpPr>
          <p:nvPr>
            <p:ph type="title"/>
          </p:nvPr>
        </p:nvSpPr>
        <p:spPr/>
        <p:txBody>
          <a:bodyPr/>
          <a:lstStyle/>
          <a:p>
            <a:pPr algn="ctr"/>
            <a:r>
              <a:rPr lang="en-GB" dirty="0">
                <a:solidFill>
                  <a:srgbClr val="FFC000"/>
                </a:solidFill>
              </a:rPr>
              <a:t>APP Performance : Quarter 2 2024/2025</a:t>
            </a:r>
          </a:p>
        </p:txBody>
      </p:sp>
      <p:pic>
        <p:nvPicPr>
          <p:cNvPr id="9218" name="Picture 2" descr="The real cost of buying a home | Jawitz Properties">
            <a:extLst>
              <a:ext uri="{FF2B5EF4-FFF2-40B4-BE49-F238E27FC236}">
                <a16:creationId xmlns:a16="http://schemas.microsoft.com/office/drawing/2014/main" id="{2CB59C50-A8FE-4241-AAD6-2A85336C2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1" y="2347912"/>
            <a:ext cx="3711011" cy="27574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DD660B94-7F3E-584A-A4CB-96279DD6490D}"/>
              </a:ext>
            </a:extLst>
          </p:cNvPr>
          <p:cNvSpPr txBox="1">
            <a:spLocks/>
          </p:cNvSpPr>
          <p:nvPr/>
        </p:nvSpPr>
        <p:spPr>
          <a:xfrm>
            <a:off x="6088523" y="3193256"/>
            <a:ext cx="1705912" cy="1066800"/>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3600" b="1" dirty="0">
                <a:solidFill>
                  <a:srgbClr val="461DF5"/>
                </a:solidFill>
                <a:latin typeface="Century Gothic" panose="020B0502020202020204" pitchFamily="34" charset="0"/>
                <a:cs typeface="Arial Black" panose="020B0604020202020204" pitchFamily="34" charset="0"/>
              </a:rPr>
              <a:t>72% </a:t>
            </a:r>
          </a:p>
          <a:p>
            <a:pPr marL="0" indent="0" algn="ctr">
              <a:buNone/>
            </a:pPr>
            <a:r>
              <a:rPr lang="en-GB" sz="1650" dirty="0"/>
              <a:t>APP Performance </a:t>
            </a:r>
          </a:p>
        </p:txBody>
      </p:sp>
      <p:sp>
        <p:nvSpPr>
          <p:cNvPr id="7" name="Slide Number Placeholder 6">
            <a:extLst>
              <a:ext uri="{FF2B5EF4-FFF2-40B4-BE49-F238E27FC236}">
                <a16:creationId xmlns:a16="http://schemas.microsoft.com/office/drawing/2014/main" id="{2F10C8DA-C08F-DB48-8596-7E73D4C9C22F}"/>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4</a:t>
            </a:fld>
            <a:endParaRPr lang="en-US" dirty="0"/>
          </a:p>
        </p:txBody>
      </p:sp>
    </p:spTree>
    <p:extLst>
      <p:ext uri="{BB962C8B-B14F-4D97-AF65-F5344CB8AC3E}">
        <p14:creationId xmlns:p14="http://schemas.microsoft.com/office/powerpoint/2010/main" val="1175023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3B81-28A0-AFE4-41B6-C75C71A510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B03DBD-E909-0E09-43DC-6D988DFEAC1E}"/>
              </a:ext>
            </a:extLst>
          </p:cNvPr>
          <p:cNvSpPr>
            <a:spLocks noGrp="1"/>
          </p:cNvSpPr>
          <p:nvPr>
            <p:ph type="title"/>
          </p:nvPr>
        </p:nvSpPr>
        <p:spPr>
          <a:xfrm>
            <a:off x="1799562" y="1635015"/>
            <a:ext cx="6010244" cy="320251"/>
          </a:xfrm>
        </p:spPr>
        <p:txBody>
          <a:bodyPr>
            <a:noAutofit/>
          </a:bodyPr>
          <a:lstStyle/>
          <a:p>
            <a:pPr algn="ctr">
              <a:lnSpc>
                <a:spcPct val="115000"/>
              </a:lnSpc>
              <a:spcBef>
                <a:spcPts val="0"/>
              </a:spcBef>
              <a:defRPr/>
            </a:pPr>
            <a:r>
              <a:rPr lang="en-US" altLang="en-US" sz="1500" dirty="0"/>
              <a:t> CONDITIONAL GRANTS RECEIVED – </a:t>
            </a:r>
            <a:r>
              <a:rPr lang="en-ZA" altLang="en-US" sz="1500" dirty="0">
                <a:cs typeface="Times New Roman" pitchFamily="18" charset="0"/>
              </a:rPr>
              <a:t>31  OCTOBER</a:t>
            </a:r>
            <a:r>
              <a:rPr lang="en-ZA" sz="1500" dirty="0">
                <a:cs typeface="Times New Roman" pitchFamily="18" charset="0"/>
              </a:rPr>
              <a:t> 2024</a:t>
            </a:r>
            <a:endParaRPr lang="en-US" sz="1500" dirty="0">
              <a:latin typeface="Calibri"/>
              <a:ea typeface="Calibri"/>
              <a:cs typeface="Times New Roman"/>
            </a:endParaRPr>
          </a:p>
        </p:txBody>
      </p:sp>
      <p:graphicFrame>
        <p:nvGraphicFramePr>
          <p:cNvPr id="5" name="Content Placeholder 4">
            <a:extLst>
              <a:ext uri="{FF2B5EF4-FFF2-40B4-BE49-F238E27FC236}">
                <a16:creationId xmlns:a16="http://schemas.microsoft.com/office/drawing/2014/main" id="{6AE3D0B9-EECD-5710-6913-91CB847C807F}"/>
              </a:ext>
            </a:extLst>
          </p:cNvPr>
          <p:cNvGraphicFramePr>
            <a:graphicFrameLocks noGrp="1"/>
          </p:cNvGraphicFramePr>
          <p:nvPr>
            <p:ph idx="1"/>
          </p:nvPr>
        </p:nvGraphicFramePr>
        <p:xfrm>
          <a:off x="1016306" y="2204062"/>
          <a:ext cx="7890831" cy="3557378"/>
        </p:xfrm>
        <a:graphic>
          <a:graphicData uri="http://schemas.openxmlformats.org/drawingml/2006/table">
            <a:tbl>
              <a:tblPr firstRow="1" firstCol="1" bandRow="1">
                <a:tableStyleId>{5C22544A-7EE6-4342-B048-85BDC9FD1C3A}</a:tableStyleId>
              </a:tblPr>
              <a:tblGrid>
                <a:gridCol w="2180060">
                  <a:extLst>
                    <a:ext uri="{9D8B030D-6E8A-4147-A177-3AD203B41FA5}">
                      <a16:colId xmlns:a16="http://schemas.microsoft.com/office/drawing/2014/main" val="20000"/>
                    </a:ext>
                  </a:extLst>
                </a:gridCol>
                <a:gridCol w="1468410">
                  <a:extLst>
                    <a:ext uri="{9D8B030D-6E8A-4147-A177-3AD203B41FA5}">
                      <a16:colId xmlns:a16="http://schemas.microsoft.com/office/drawing/2014/main" val="20001"/>
                    </a:ext>
                  </a:extLst>
                </a:gridCol>
                <a:gridCol w="1713720">
                  <a:extLst>
                    <a:ext uri="{9D8B030D-6E8A-4147-A177-3AD203B41FA5}">
                      <a16:colId xmlns:a16="http://schemas.microsoft.com/office/drawing/2014/main" val="20002"/>
                    </a:ext>
                  </a:extLst>
                </a:gridCol>
                <a:gridCol w="1558169">
                  <a:extLst>
                    <a:ext uri="{9D8B030D-6E8A-4147-A177-3AD203B41FA5}">
                      <a16:colId xmlns:a16="http://schemas.microsoft.com/office/drawing/2014/main" val="20003"/>
                    </a:ext>
                  </a:extLst>
                </a:gridCol>
                <a:gridCol w="970472">
                  <a:extLst>
                    <a:ext uri="{9D8B030D-6E8A-4147-A177-3AD203B41FA5}">
                      <a16:colId xmlns:a16="http://schemas.microsoft.com/office/drawing/2014/main" val="20004"/>
                    </a:ext>
                  </a:extLst>
                </a:gridCol>
              </a:tblGrid>
              <a:tr h="633267">
                <a:tc rowSpan="2">
                  <a:txBody>
                    <a:bodyPr/>
                    <a:lstStyle/>
                    <a:p>
                      <a:pPr marL="0" marR="0" algn="ctr">
                        <a:lnSpc>
                          <a:spcPct val="115000"/>
                        </a:lnSpc>
                        <a:spcBef>
                          <a:spcPts val="0"/>
                        </a:spcBef>
                        <a:spcAft>
                          <a:spcPts val="0"/>
                        </a:spcAft>
                      </a:pPr>
                      <a:r>
                        <a:rPr lang="en-ZA" sz="1200" b="1" dirty="0">
                          <a:solidFill>
                            <a:srgbClr val="FFFFFF"/>
                          </a:solidFill>
                          <a:effectLst/>
                          <a:latin typeface="Century Gothic" panose="020B0502020202020204" pitchFamily="34" charset="0"/>
                          <a:ea typeface="Times New Roman"/>
                          <a:cs typeface="Times New Roman"/>
                        </a:rPr>
                        <a:t>Conditional Grants</a:t>
                      </a:r>
                      <a:endParaRPr lang="en-US" sz="1200" dirty="0">
                        <a:effectLst/>
                        <a:latin typeface="Century Gothic" panose="020B0502020202020204" pitchFamily="34" charset="0"/>
                        <a:ea typeface="Calibri"/>
                        <a:cs typeface="Times New Roman"/>
                      </a:endParaRPr>
                    </a:p>
                  </a:txBody>
                  <a:tcPr marL="51435" marR="51435" marT="0" marB="0" anchor="ctr"/>
                </a:tc>
                <a:tc>
                  <a:txBody>
                    <a:bodyPr/>
                    <a:lstStyle/>
                    <a:p>
                      <a:pPr marL="0" algn="ctr" defTabSz="685800" rtl="0" eaLnBrk="1" fontAlgn="b" latinLnBrk="0" hangingPunct="1"/>
                      <a:r>
                        <a:rPr lang="en-US" sz="1200" b="1" i="0" u="none" strike="noStrike" kern="1200" dirty="0">
                          <a:solidFill>
                            <a:schemeClr val="bg1"/>
                          </a:solidFill>
                          <a:effectLst/>
                          <a:latin typeface="Century Gothic" panose="020B0502020202020204" pitchFamily="34" charset="0"/>
                          <a:ea typeface="+mn-ea"/>
                          <a:cs typeface="+mn-cs"/>
                        </a:rPr>
                        <a:t>  Grants Received </a:t>
                      </a:r>
                    </a:p>
                  </a:txBody>
                  <a:tcPr marL="4763" marR="4763" marT="4763" marB="0" anchor="ctr"/>
                </a:tc>
                <a:tc>
                  <a:txBody>
                    <a:bodyPr/>
                    <a:lstStyle/>
                    <a:p>
                      <a:pPr marL="0" algn="ctr" defTabSz="685800" rtl="0" eaLnBrk="1" fontAlgn="b" latinLnBrk="0" hangingPunct="1"/>
                      <a:r>
                        <a:rPr lang="en-US" sz="1200" b="1" i="0" u="none" strike="noStrike" kern="1200" dirty="0">
                          <a:solidFill>
                            <a:schemeClr val="bg1"/>
                          </a:solidFill>
                          <a:effectLst/>
                          <a:latin typeface="Century Gothic" panose="020B0502020202020204" pitchFamily="34" charset="0"/>
                          <a:ea typeface="+mn-ea"/>
                          <a:cs typeface="+mn-cs"/>
                        </a:rPr>
                        <a:t> Expenditure to date </a:t>
                      </a:r>
                    </a:p>
                  </a:txBody>
                  <a:tcPr marL="4763" marR="4763" marT="4763" marB="0" anchor="ctr"/>
                </a:tc>
                <a:tc>
                  <a:txBody>
                    <a:bodyPr/>
                    <a:lstStyle/>
                    <a:p>
                      <a:pPr marL="0" algn="ctr" defTabSz="685800" rtl="0" eaLnBrk="1" fontAlgn="b" latinLnBrk="0" hangingPunct="1"/>
                      <a:r>
                        <a:rPr lang="en-US" sz="1200" b="1" i="0" u="none" strike="noStrike" kern="1200" dirty="0">
                          <a:solidFill>
                            <a:schemeClr val="bg1"/>
                          </a:solidFill>
                          <a:effectLst/>
                          <a:latin typeface="Century Gothic" panose="020B0502020202020204" pitchFamily="34" charset="0"/>
                          <a:ea typeface="+mn-ea"/>
                          <a:cs typeface="+mn-cs"/>
                        </a:rPr>
                        <a:t> Available Balance </a:t>
                      </a:r>
                    </a:p>
                  </a:txBody>
                  <a:tcPr marL="4763" marR="4763" marT="4763" marB="0" anchor="ctr"/>
                </a:tc>
                <a:tc rowSpan="2">
                  <a:txBody>
                    <a:bodyPr/>
                    <a:lstStyle/>
                    <a:p>
                      <a:pPr marL="0" algn="ctr" defTabSz="685800" rtl="0" eaLnBrk="1" fontAlgn="b" latinLnBrk="0" hangingPunct="1"/>
                      <a:r>
                        <a:rPr lang="en-US" sz="1200" b="1" i="0" u="none" strike="noStrike" kern="1200" dirty="0">
                          <a:solidFill>
                            <a:schemeClr val="bg1"/>
                          </a:solidFill>
                          <a:effectLst/>
                          <a:latin typeface="Century Gothic" panose="020B0502020202020204" pitchFamily="34" charset="0"/>
                          <a:ea typeface="+mn-ea"/>
                          <a:cs typeface="+mn-cs"/>
                        </a:rPr>
                        <a:t> % </a:t>
                      </a:r>
                    </a:p>
                  </a:txBody>
                  <a:tcPr marL="4763" marR="4763" marT="4763" marB="0" anchor="ctr"/>
                </a:tc>
                <a:extLst>
                  <a:ext uri="{0D108BD9-81ED-4DB2-BD59-A6C34878D82A}">
                    <a16:rowId xmlns:a16="http://schemas.microsoft.com/office/drawing/2014/main" val="10001"/>
                  </a:ext>
                </a:extLst>
              </a:tr>
              <a:tr h="247551">
                <a:tc vMerge="1">
                  <a:txBody>
                    <a:bodyPr/>
                    <a:lstStyle/>
                    <a:p>
                      <a:endParaRPr lang="en-US"/>
                    </a:p>
                  </a:txBody>
                  <a:tcPr/>
                </a:tc>
                <a:tc>
                  <a:txBody>
                    <a:bodyPr/>
                    <a:lstStyle/>
                    <a:p>
                      <a:pPr algn="ctr" fontAlgn="ctr"/>
                      <a:r>
                        <a:rPr lang="en-US" sz="1200" b="1" i="0" u="none" strike="noStrike">
                          <a:solidFill>
                            <a:srgbClr val="000000"/>
                          </a:solidFill>
                          <a:effectLst/>
                          <a:latin typeface="Century Gothic" panose="020B0502020202020204" pitchFamily="34" charset="0"/>
                        </a:rPr>
                        <a:t> R'000 </a:t>
                      </a:r>
                    </a:p>
                  </a:txBody>
                  <a:tcPr marL="4763" marR="4763" marT="4763" marB="0" anchor="ctr"/>
                </a:tc>
                <a:tc>
                  <a:txBody>
                    <a:bodyPr/>
                    <a:lstStyle/>
                    <a:p>
                      <a:pPr algn="ctr" fontAlgn="ctr"/>
                      <a:r>
                        <a:rPr lang="en-US" sz="1200" b="1" i="0" u="none" strike="noStrike">
                          <a:solidFill>
                            <a:srgbClr val="000000"/>
                          </a:solidFill>
                          <a:effectLst/>
                          <a:latin typeface="Century Gothic" panose="020B0502020202020204" pitchFamily="34" charset="0"/>
                        </a:rPr>
                        <a:t> R'000 </a:t>
                      </a:r>
                    </a:p>
                  </a:txBody>
                  <a:tcPr marL="4763" marR="4763" marT="4763" marB="0" anchor="ctr"/>
                </a:tc>
                <a:tc>
                  <a:txBody>
                    <a:bodyPr/>
                    <a:lstStyle/>
                    <a:p>
                      <a:pPr algn="ctr" fontAlgn="ctr"/>
                      <a:r>
                        <a:rPr lang="en-US" sz="1200" b="1" i="0" u="none" strike="noStrike">
                          <a:solidFill>
                            <a:srgbClr val="000000"/>
                          </a:solidFill>
                          <a:effectLst/>
                          <a:latin typeface="Century Gothic" panose="020B0502020202020204" pitchFamily="34" charset="0"/>
                        </a:rPr>
                        <a:t> R'000 </a:t>
                      </a:r>
                    </a:p>
                  </a:txBody>
                  <a:tcPr marL="4763" marR="4763" marT="4763" marB="0" anchor="ctr"/>
                </a:tc>
                <a:tc vMerge="1">
                  <a:txBody>
                    <a:bodyPr/>
                    <a:lstStyle/>
                    <a:p>
                      <a:endParaRPr lang="en-US"/>
                    </a:p>
                  </a:txBody>
                  <a:tcPr/>
                </a:tc>
                <a:extLst>
                  <a:ext uri="{0D108BD9-81ED-4DB2-BD59-A6C34878D82A}">
                    <a16:rowId xmlns:a16="http://schemas.microsoft.com/office/drawing/2014/main" val="10002"/>
                  </a:ext>
                </a:extLst>
              </a:tr>
              <a:tr h="403058">
                <a:tc>
                  <a:txBody>
                    <a:bodyPr/>
                    <a:lstStyle/>
                    <a:p>
                      <a:pPr algn="l" fontAlgn="b"/>
                      <a:r>
                        <a:rPr lang="en-US" sz="1200" b="0" i="0" u="none" strike="noStrike" dirty="0">
                          <a:solidFill>
                            <a:schemeClr val="bg1"/>
                          </a:solidFill>
                          <a:effectLst/>
                          <a:latin typeface="Century Gothic" panose="020B0502020202020204" pitchFamily="34" charset="0"/>
                        </a:rPr>
                        <a:t>CASP: ERP</a:t>
                      </a:r>
                    </a:p>
                  </a:txBody>
                  <a:tcPr marL="7144" marR="7144" marT="7144" marB="0" anchor="b"/>
                </a:tc>
                <a:tc>
                  <a:txBody>
                    <a:bodyPr/>
                    <a:lstStyle/>
                    <a:p>
                      <a:pPr algn="ctr" fontAlgn="b"/>
                      <a:r>
                        <a:rPr lang="en-US" sz="1400" b="0" i="0" u="none" strike="noStrike" dirty="0">
                          <a:solidFill>
                            <a:srgbClr val="000000"/>
                          </a:solidFill>
                          <a:effectLst/>
                          <a:latin typeface="Century Gothic" panose="020B0502020202020204" pitchFamily="34" charset="0"/>
                        </a:rPr>
                        <a:t>                   6,785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6,278 </a:t>
                      </a:r>
                    </a:p>
                  </a:txBody>
                  <a:tcPr marL="4763" marR="4763" marT="4763" marB="0" anchor="b"/>
                </a:tc>
                <a:tc>
                  <a:txBody>
                    <a:bodyPr/>
                    <a:lstStyle/>
                    <a:p>
                      <a:pPr algn="ctr" fontAlgn="b"/>
                      <a:r>
                        <a:rPr lang="en-US" sz="1400" b="0" i="0" u="none" strike="noStrike" dirty="0">
                          <a:solidFill>
                            <a:schemeClr val="tx1"/>
                          </a:solidFill>
                          <a:effectLst/>
                          <a:latin typeface="Century Gothic" panose="020B0502020202020204" pitchFamily="34" charset="0"/>
                        </a:rPr>
                        <a:t>570</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93%</a:t>
                      </a:r>
                    </a:p>
                  </a:txBody>
                  <a:tcPr marL="4763" marR="4763" marT="4763" marB="0" anchor="b"/>
                </a:tc>
                <a:extLst>
                  <a:ext uri="{0D108BD9-81ED-4DB2-BD59-A6C34878D82A}">
                    <a16:rowId xmlns:a16="http://schemas.microsoft.com/office/drawing/2014/main" val="10003"/>
                  </a:ext>
                </a:extLst>
              </a:tr>
              <a:tr h="403058">
                <a:tc>
                  <a:txBody>
                    <a:bodyPr/>
                    <a:lstStyle/>
                    <a:p>
                      <a:pPr algn="l" fontAlgn="b"/>
                      <a:r>
                        <a:rPr lang="en-US" sz="1200" b="0" i="0" u="none" strike="noStrike" dirty="0">
                          <a:solidFill>
                            <a:schemeClr val="bg1"/>
                          </a:solidFill>
                          <a:effectLst/>
                          <a:latin typeface="Century Gothic" panose="020B0502020202020204" pitchFamily="34" charset="0"/>
                        </a:rPr>
                        <a:t>CASP: Infrastructure</a:t>
                      </a:r>
                    </a:p>
                  </a:txBody>
                  <a:tcPr marL="7144" marR="7144" marT="7144" marB="0" anchor="b"/>
                </a:tc>
                <a:tc>
                  <a:txBody>
                    <a:bodyPr/>
                    <a:lstStyle/>
                    <a:p>
                      <a:pPr algn="ctr" fontAlgn="b"/>
                      <a:r>
                        <a:rPr lang="en-US" sz="1400" b="0" i="0" u="none" strike="noStrike" dirty="0">
                          <a:solidFill>
                            <a:srgbClr val="000000"/>
                          </a:solidFill>
                          <a:effectLst/>
                          <a:latin typeface="Century Gothic" panose="020B0502020202020204" pitchFamily="34" charset="0"/>
                        </a:rPr>
                        <a:t>                 31,146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815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30,961</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3%</a:t>
                      </a:r>
                    </a:p>
                  </a:txBody>
                  <a:tcPr marL="4763" marR="4763" marT="4763" marB="0" anchor="b"/>
                </a:tc>
                <a:extLst>
                  <a:ext uri="{0D108BD9-81ED-4DB2-BD59-A6C34878D82A}">
                    <a16:rowId xmlns:a16="http://schemas.microsoft.com/office/drawing/2014/main" val="10004"/>
                  </a:ext>
                </a:extLst>
              </a:tr>
              <a:tr h="403058">
                <a:tc>
                  <a:txBody>
                    <a:bodyPr/>
                    <a:lstStyle/>
                    <a:p>
                      <a:pPr algn="l" fontAlgn="b"/>
                      <a:r>
                        <a:rPr lang="en-US" sz="1200" b="1" i="0" u="none" strike="noStrike" dirty="0">
                          <a:solidFill>
                            <a:schemeClr val="bg1"/>
                          </a:solidFill>
                          <a:effectLst/>
                          <a:latin typeface="Century Gothic" panose="020B0502020202020204" pitchFamily="34" charset="0"/>
                        </a:rPr>
                        <a:t>Total CASP</a:t>
                      </a:r>
                    </a:p>
                  </a:txBody>
                  <a:tcPr marL="7144" marR="7144" marT="7144" marB="0" anchor="b"/>
                </a:tc>
                <a:tc>
                  <a:txBody>
                    <a:bodyPr/>
                    <a:lstStyle/>
                    <a:p>
                      <a:pPr algn="ctr" fontAlgn="b"/>
                      <a:r>
                        <a:rPr lang="en-US" sz="1400" b="1" i="0" u="none" strike="noStrike">
                          <a:solidFill>
                            <a:srgbClr val="000000"/>
                          </a:solidFill>
                          <a:effectLst/>
                          <a:latin typeface="Century Gothic" panose="020B0502020202020204" pitchFamily="34" charset="0"/>
                        </a:rPr>
                        <a:t>                 37,931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             7,093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9,771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19%</a:t>
                      </a:r>
                    </a:p>
                  </a:txBody>
                  <a:tcPr marL="4763" marR="4763" marT="4763" marB="0" anchor="b"/>
                </a:tc>
                <a:extLst>
                  <a:ext uri="{0D108BD9-81ED-4DB2-BD59-A6C34878D82A}">
                    <a16:rowId xmlns:a16="http://schemas.microsoft.com/office/drawing/2014/main" val="10005"/>
                  </a:ext>
                </a:extLst>
              </a:tr>
              <a:tr h="403058">
                <a:tc>
                  <a:txBody>
                    <a:bodyPr/>
                    <a:lstStyle/>
                    <a:p>
                      <a:pPr algn="l" fontAlgn="b"/>
                      <a:r>
                        <a:rPr lang="en-US" sz="1200" b="0" i="0" u="none" strike="noStrike" dirty="0">
                          <a:solidFill>
                            <a:schemeClr val="bg1"/>
                          </a:solidFill>
                          <a:effectLst/>
                          <a:latin typeface="Century Gothic" panose="020B0502020202020204" pitchFamily="34" charset="0"/>
                        </a:rPr>
                        <a:t>Illima/Letsema</a:t>
                      </a:r>
                    </a:p>
                  </a:txBody>
                  <a:tcPr marL="7144" marR="7144" marT="7144" marB="0" anchor="b"/>
                </a:tc>
                <a:tc>
                  <a:txBody>
                    <a:bodyPr/>
                    <a:lstStyle/>
                    <a:p>
                      <a:pPr algn="ctr" fontAlgn="b"/>
                      <a:r>
                        <a:rPr lang="en-US" sz="1400" b="0" i="0" u="none" strike="noStrike" dirty="0">
                          <a:solidFill>
                            <a:srgbClr val="000000"/>
                          </a:solidFill>
                          <a:effectLst/>
                          <a:latin typeface="Century Gothic" panose="020B0502020202020204" pitchFamily="34" charset="0"/>
                        </a:rPr>
                        <a:t>                   9,914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7,502 </a:t>
                      </a:r>
                    </a:p>
                  </a:txBody>
                  <a:tcPr marL="4763" marR="4763" marT="4763" marB="0" anchor="b"/>
                </a:tc>
                <a:tc>
                  <a:txBody>
                    <a:bodyPr/>
                    <a:lstStyle/>
                    <a:p>
                      <a:pPr algn="ctr" fontAlgn="b"/>
                      <a:r>
                        <a:rPr lang="en-US" sz="1400" b="0" i="0" u="none" strike="noStrike" dirty="0">
                          <a:solidFill>
                            <a:schemeClr val="tx1"/>
                          </a:solidFill>
                          <a:effectLst/>
                          <a:latin typeface="Century Gothic" panose="020B0502020202020204" pitchFamily="34" charset="0"/>
                        </a:rPr>
                        <a:t>2,412</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76%</a:t>
                      </a:r>
                    </a:p>
                  </a:txBody>
                  <a:tcPr marL="4763" marR="4763" marT="4763" marB="0" anchor="b"/>
                </a:tc>
                <a:extLst>
                  <a:ext uri="{0D108BD9-81ED-4DB2-BD59-A6C34878D82A}">
                    <a16:rowId xmlns:a16="http://schemas.microsoft.com/office/drawing/2014/main" val="10009"/>
                  </a:ext>
                </a:extLst>
              </a:tr>
              <a:tr h="403058">
                <a:tc>
                  <a:txBody>
                    <a:bodyPr/>
                    <a:lstStyle/>
                    <a:p>
                      <a:pPr algn="l" fontAlgn="b"/>
                      <a:r>
                        <a:rPr lang="en-US" sz="1200" b="0" i="0" u="none" strike="noStrike" dirty="0">
                          <a:solidFill>
                            <a:schemeClr val="bg1"/>
                          </a:solidFill>
                          <a:effectLst/>
                          <a:latin typeface="Century Gothic" panose="020B0502020202020204" pitchFamily="34" charset="0"/>
                        </a:rPr>
                        <a:t>Land Care</a:t>
                      </a:r>
                    </a:p>
                  </a:txBody>
                  <a:tcPr marL="7144" marR="7144" marT="7144" marB="0" anchor="b"/>
                </a:tc>
                <a:tc>
                  <a:txBody>
                    <a:bodyPr/>
                    <a:lstStyle/>
                    <a:p>
                      <a:pPr algn="ctr" fontAlgn="b"/>
                      <a:r>
                        <a:rPr lang="en-US" sz="1400" b="0" i="0" u="none" strike="noStrike" dirty="0">
                          <a:solidFill>
                            <a:srgbClr val="000000"/>
                          </a:solidFill>
                          <a:effectLst/>
                          <a:latin typeface="Century Gothic" panose="020B0502020202020204" pitchFamily="34" charset="0"/>
                        </a:rPr>
                        <a:t>                   2,475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                289 </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2,186</a:t>
                      </a:r>
                    </a:p>
                  </a:txBody>
                  <a:tcPr marL="4763" marR="4763" marT="4763" marB="0" anchor="b"/>
                </a:tc>
                <a:tc>
                  <a:txBody>
                    <a:bodyPr/>
                    <a:lstStyle/>
                    <a:p>
                      <a:pPr algn="ctr" fontAlgn="b"/>
                      <a:r>
                        <a:rPr lang="en-US" sz="1400" b="0" i="0" u="none" strike="noStrike" dirty="0">
                          <a:solidFill>
                            <a:srgbClr val="000000"/>
                          </a:solidFill>
                          <a:effectLst/>
                          <a:latin typeface="Century Gothic" panose="020B0502020202020204" pitchFamily="34" charset="0"/>
                        </a:rPr>
                        <a:t>12%</a:t>
                      </a:r>
                    </a:p>
                  </a:txBody>
                  <a:tcPr marL="4763" marR="4763" marT="4763" marB="0" anchor="b"/>
                </a:tc>
                <a:extLst>
                  <a:ext uri="{0D108BD9-81ED-4DB2-BD59-A6C34878D82A}">
                    <a16:rowId xmlns:a16="http://schemas.microsoft.com/office/drawing/2014/main" val="10006"/>
                  </a:ext>
                </a:extLst>
              </a:tr>
              <a:tr h="258215">
                <a:tc>
                  <a:txBody>
                    <a:bodyPr/>
                    <a:lstStyle/>
                    <a:p>
                      <a:pPr algn="l" fontAlgn="b"/>
                      <a:r>
                        <a:rPr lang="en-US" sz="1200" b="0" i="0" u="none" strike="noStrike" dirty="0">
                          <a:solidFill>
                            <a:schemeClr val="bg1"/>
                          </a:solidFill>
                          <a:effectLst/>
                          <a:latin typeface="Century Gothic" panose="020B0502020202020204" pitchFamily="34" charset="0"/>
                        </a:rPr>
                        <a:t>EPWP: incentive grant</a:t>
                      </a:r>
                    </a:p>
                  </a:txBody>
                  <a:tcPr marL="7144" marR="7144" marT="7144" marB="0" anchor="b"/>
                </a:tc>
                <a:tc>
                  <a:txBody>
                    <a:bodyPr/>
                    <a:lstStyle/>
                    <a:p>
                      <a:pPr marL="0" algn="r" defTabSz="685800" rtl="0" eaLnBrk="1" fontAlgn="b" latinLnBrk="0" hangingPunct="1"/>
                      <a:r>
                        <a:rPr lang="en-US" sz="1400" b="0" i="0" u="none" strike="noStrike" kern="1200" dirty="0">
                          <a:solidFill>
                            <a:srgbClr val="000000"/>
                          </a:solidFill>
                          <a:effectLst/>
                          <a:latin typeface="Century Gothic" panose="020B0502020202020204" pitchFamily="34" charset="0"/>
                          <a:ea typeface="+mn-ea"/>
                          <a:cs typeface="+mn-cs"/>
                        </a:rPr>
                        <a:t>764             </a:t>
                      </a:r>
                    </a:p>
                  </a:txBody>
                  <a:tcPr marL="4763" marR="4763" marT="4763" marB="0" anchor="b"/>
                </a:tc>
                <a:tc>
                  <a:txBody>
                    <a:bodyPr/>
                    <a:lstStyle/>
                    <a:p>
                      <a:pPr marL="0" algn="ctr" defTabSz="685800" rtl="0" eaLnBrk="1" fontAlgn="b" latinLnBrk="0" hangingPunct="1"/>
                      <a:r>
                        <a:rPr lang="en-US" sz="1400" b="0" i="0" u="none" strike="noStrike" kern="1200" dirty="0">
                          <a:solidFill>
                            <a:srgbClr val="000000"/>
                          </a:solidFill>
                          <a:effectLst/>
                          <a:latin typeface="Century Gothic" panose="020B0502020202020204" pitchFamily="34" charset="0"/>
                          <a:ea typeface="+mn-ea"/>
                          <a:cs typeface="+mn-cs"/>
                        </a:rPr>
                        <a:t> -</a:t>
                      </a:r>
                    </a:p>
                  </a:txBody>
                  <a:tcPr marL="4763" marR="4763" marT="4763" marB="0" anchor="b"/>
                </a:tc>
                <a:tc>
                  <a:txBody>
                    <a:bodyPr/>
                    <a:lstStyle/>
                    <a:p>
                      <a:pPr marL="0" algn="ctr" defTabSz="685800" rtl="0" eaLnBrk="1" fontAlgn="b" latinLnBrk="0" hangingPunct="1"/>
                      <a:r>
                        <a:rPr lang="en-US" sz="1400" b="0" i="0" u="none" strike="noStrike" kern="1200" dirty="0">
                          <a:solidFill>
                            <a:srgbClr val="000000"/>
                          </a:solidFill>
                          <a:effectLst/>
                          <a:latin typeface="Century Gothic" panose="020B0502020202020204" pitchFamily="34" charset="0"/>
                          <a:ea typeface="+mn-ea"/>
                          <a:cs typeface="+mn-cs"/>
                        </a:rPr>
                        <a:t>   764 </a:t>
                      </a:r>
                    </a:p>
                  </a:txBody>
                  <a:tcPr marL="4763" marR="4763" marT="4763" marB="0" anchor="b"/>
                </a:tc>
                <a:tc>
                  <a:txBody>
                    <a:bodyPr/>
                    <a:lstStyle/>
                    <a:p>
                      <a:pPr marL="0" algn="ctr" defTabSz="685800" rtl="0" eaLnBrk="1" fontAlgn="b" latinLnBrk="0" hangingPunct="1"/>
                      <a:r>
                        <a:rPr lang="en-US" sz="1400" b="0" i="0" u="none" strike="noStrike" kern="1200" dirty="0">
                          <a:solidFill>
                            <a:srgbClr val="000000"/>
                          </a:solidFill>
                          <a:effectLst/>
                          <a:latin typeface="Century Gothic" panose="020B0502020202020204" pitchFamily="34" charset="0"/>
                          <a:ea typeface="+mn-ea"/>
                          <a:cs typeface="+mn-cs"/>
                        </a:rPr>
                        <a:t>0%</a:t>
                      </a:r>
                    </a:p>
                  </a:txBody>
                  <a:tcPr marL="4763" marR="4763" marT="4763" marB="0" anchor="b"/>
                </a:tc>
                <a:extLst>
                  <a:ext uri="{0D108BD9-81ED-4DB2-BD59-A6C34878D82A}">
                    <a16:rowId xmlns:a16="http://schemas.microsoft.com/office/drawing/2014/main" val="1528635942"/>
                  </a:ext>
                </a:extLst>
              </a:tr>
              <a:tr h="403058">
                <a:tc>
                  <a:txBody>
                    <a:bodyPr/>
                    <a:lstStyle/>
                    <a:p>
                      <a:pPr algn="l" fontAlgn="b"/>
                      <a:r>
                        <a:rPr lang="en-US" sz="1200" b="1" i="0" u="none" strike="noStrike" dirty="0">
                          <a:solidFill>
                            <a:schemeClr val="bg1"/>
                          </a:solidFill>
                          <a:effectLst/>
                          <a:latin typeface="Century Gothic" panose="020B0502020202020204" pitchFamily="34" charset="0"/>
                        </a:rPr>
                        <a:t>Total</a:t>
                      </a:r>
                    </a:p>
                  </a:txBody>
                  <a:tcPr marL="7144" marR="7144" marT="7144" marB="0" anchor="b"/>
                </a:tc>
                <a:tc>
                  <a:txBody>
                    <a:bodyPr/>
                    <a:lstStyle/>
                    <a:p>
                      <a:pPr algn="ctr" fontAlgn="b"/>
                      <a:r>
                        <a:rPr lang="en-US" sz="1400" b="1" i="0" u="none" strike="noStrike" dirty="0">
                          <a:solidFill>
                            <a:srgbClr val="000000"/>
                          </a:solidFill>
                          <a:effectLst/>
                          <a:latin typeface="Century Gothic" panose="020B0502020202020204" pitchFamily="34" charset="0"/>
                        </a:rPr>
                        <a:t>                 </a:t>
                      </a:r>
                      <a:r>
                        <a:rPr lang="en-US" sz="1400" b="1" i="0" u="none" strike="noStrike" kern="1200" dirty="0">
                          <a:solidFill>
                            <a:srgbClr val="000000"/>
                          </a:solidFill>
                          <a:effectLst/>
                          <a:latin typeface="Century Gothic" panose="020B0502020202020204" pitchFamily="34" charset="0"/>
                          <a:ea typeface="+mn-ea"/>
                          <a:cs typeface="+mn-cs"/>
                        </a:rPr>
                        <a:t>51,084</a:t>
                      </a:r>
                      <a:r>
                        <a:rPr lang="en-US" sz="1400" b="1" i="0" u="none" strike="noStrike" dirty="0">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        14,884</a:t>
                      </a:r>
                      <a:r>
                        <a:rPr lang="en-US" sz="1400" b="0" i="0" u="none" strike="noStrike" dirty="0">
                          <a:solidFill>
                            <a:srgbClr val="000000"/>
                          </a:solidFill>
                          <a:effectLst/>
                          <a:latin typeface="Century Gothic" panose="020B0502020202020204" pitchFamily="34" charset="0"/>
                        </a:rPr>
                        <a:t>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36,200 </a:t>
                      </a:r>
                    </a:p>
                  </a:txBody>
                  <a:tcPr marL="4763" marR="4763" marT="4763" marB="0" anchor="b"/>
                </a:tc>
                <a:tc>
                  <a:txBody>
                    <a:bodyPr/>
                    <a:lstStyle/>
                    <a:p>
                      <a:pPr algn="ctr" fontAlgn="b"/>
                      <a:r>
                        <a:rPr lang="en-US" sz="1400" b="1" i="0" u="none" strike="noStrike" dirty="0">
                          <a:solidFill>
                            <a:srgbClr val="000000"/>
                          </a:solidFill>
                          <a:effectLst/>
                          <a:latin typeface="Century Gothic" panose="020B0502020202020204" pitchFamily="34" charset="0"/>
                        </a:rPr>
                        <a:t>29%</a:t>
                      </a:r>
                    </a:p>
                  </a:txBody>
                  <a:tcPr marL="4763" marR="4763" marT="4763" marB="0" anchor="b"/>
                </a:tc>
                <a:extLst>
                  <a:ext uri="{0D108BD9-81ED-4DB2-BD59-A6C34878D82A}">
                    <a16:rowId xmlns:a16="http://schemas.microsoft.com/office/drawing/2014/main" val="10008"/>
                  </a:ext>
                </a:extLst>
              </a:tr>
            </a:tbl>
          </a:graphicData>
        </a:graphic>
      </p:graphicFrame>
      <p:sp>
        <p:nvSpPr>
          <p:cNvPr id="2" name="Slide Number Placeholder 2">
            <a:extLst>
              <a:ext uri="{FF2B5EF4-FFF2-40B4-BE49-F238E27FC236}">
                <a16:creationId xmlns:a16="http://schemas.microsoft.com/office/drawing/2014/main" id="{D78939E4-58B0-8D3C-D9A8-04C5AFF5785F}"/>
              </a:ext>
            </a:extLst>
          </p:cNvPr>
          <p:cNvSpPr txBox="1">
            <a:spLocks/>
          </p:cNvSpPr>
          <p:nvPr/>
        </p:nvSpPr>
        <p:spPr>
          <a:xfrm>
            <a:off x="7318347" y="5624515"/>
            <a:ext cx="33975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0484C11-3960-8246-8732-13FBCACD55EF}" type="slidenum">
              <a:rPr lang="en-US" sz="1350">
                <a:solidFill>
                  <a:prstClr val="black"/>
                </a:solidFill>
                <a:latin typeface="Arial" panose="020B0604020202020204"/>
              </a:rPr>
              <a:pPr>
                <a:defRPr/>
              </a:pPr>
              <a:t>40</a:t>
            </a:fld>
            <a:endParaRPr lang="en-US" sz="1350" dirty="0">
              <a:solidFill>
                <a:prstClr val="black"/>
              </a:solidFill>
              <a:latin typeface="Arial" panose="020B0604020202020204"/>
            </a:endParaRPr>
          </a:p>
        </p:txBody>
      </p:sp>
    </p:spTree>
    <p:extLst>
      <p:ext uri="{BB962C8B-B14F-4D97-AF65-F5344CB8AC3E}">
        <p14:creationId xmlns:p14="http://schemas.microsoft.com/office/powerpoint/2010/main" val="3459822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128" y="1974275"/>
            <a:ext cx="8172450" cy="3549979"/>
          </a:xfrm>
          <a:noFill/>
        </p:spPr>
        <p:txBody>
          <a:bodyPr>
            <a:noAutofit/>
          </a:bodyPr>
          <a:lstStyle/>
          <a:p>
            <a:pPr marL="0" indent="0" algn="just">
              <a:lnSpc>
                <a:spcPct val="115000"/>
              </a:lnSpc>
              <a:spcBef>
                <a:spcPts val="0"/>
              </a:spcBef>
              <a:buNone/>
            </a:pPr>
            <a:r>
              <a:rPr lang="en-US" sz="1350" dirty="0">
                <a:ea typeface="Calibri" panose="020F0502020204030204" pitchFamily="34" charset="0"/>
                <a:cs typeface="Times New Roman" panose="02020603050405020304" pitchFamily="18" charset="0"/>
              </a:rPr>
              <a:t>Annual Expenditure to Date:</a:t>
            </a:r>
          </a:p>
          <a:p>
            <a:pPr marL="0" indent="0" algn="just">
              <a:lnSpc>
                <a:spcPct val="115000"/>
              </a:lnSpc>
              <a:spcBef>
                <a:spcPts val="0"/>
              </a:spcBef>
              <a:buNone/>
            </a:pPr>
            <a:endParaRPr lang="en-US" sz="1350" dirty="0">
              <a:ea typeface="Calibri" panose="020F0502020204030204" pitchFamily="34" charset="0"/>
              <a:cs typeface="Times New Roman" panose="02020603050405020304" pitchFamily="18" charset="0"/>
            </a:endParaRPr>
          </a:p>
          <a:p>
            <a:pPr algn="just">
              <a:lnSpc>
                <a:spcPct val="115000"/>
              </a:lnSpc>
              <a:spcBef>
                <a:spcPts val="0"/>
              </a:spcBef>
              <a:buFontTx/>
              <a:buChar char="-"/>
            </a:pPr>
            <a:r>
              <a:rPr lang="en-GB" sz="1500" dirty="0">
                <a:ea typeface="Times New Roman" panose="02020603050405020304" pitchFamily="18" charset="0"/>
              </a:rPr>
              <a:t>The department has spent R15 million of its allocated budget of R141 million for conditional grants </a:t>
            </a:r>
            <a:r>
              <a:rPr lang="en-GB" sz="1500" dirty="0">
                <a:ea typeface="Calibri" panose="020F0502020204030204" pitchFamily="34" charset="0"/>
              </a:rPr>
              <a:t>which is equivalent to 11% of its allocation.</a:t>
            </a:r>
            <a:r>
              <a:rPr lang="en-GB" sz="1500" dirty="0">
                <a:ea typeface="Times New Roman" panose="02020603050405020304" pitchFamily="18" charset="0"/>
              </a:rPr>
              <a:t> Expenditure includes CASP graduate’s programme</a:t>
            </a:r>
            <a:r>
              <a:rPr lang="en-GB" sz="1500" dirty="0">
                <a:latin typeface="Arial Narrow" panose="020B0606020202030204" pitchFamily="34" charset="0"/>
                <a:ea typeface="Calibri" panose="020F0502020204030204" pitchFamily="34" charset="0"/>
              </a:rPr>
              <a:t> </a:t>
            </a:r>
            <a:r>
              <a:rPr lang="en-GB" sz="1500" dirty="0">
                <a:ea typeface="Times New Roman" panose="02020603050405020304" pitchFamily="18" charset="0"/>
              </a:rPr>
              <a:t>stipends and Agricultural advisors. </a:t>
            </a:r>
          </a:p>
          <a:p>
            <a:pPr algn="just">
              <a:lnSpc>
                <a:spcPct val="115000"/>
              </a:lnSpc>
              <a:spcBef>
                <a:spcPts val="0"/>
              </a:spcBef>
              <a:buFontTx/>
              <a:buChar char="-"/>
            </a:pPr>
            <a:r>
              <a:rPr lang="en-GB" sz="1500" dirty="0">
                <a:ea typeface="Times New Roman" panose="02020603050405020304" pitchFamily="18" charset="0"/>
              </a:rPr>
              <a:t>It must be noted that the Conditional Grant Business plans has been approved in July. The Department has received 1</a:t>
            </a:r>
            <a:r>
              <a:rPr lang="en-GB" sz="1500" baseline="30000" dirty="0">
                <a:ea typeface="Times New Roman" panose="02020603050405020304" pitchFamily="18" charset="0"/>
              </a:rPr>
              <a:t>st</a:t>
            </a:r>
            <a:r>
              <a:rPr lang="en-GB" sz="1500" dirty="0">
                <a:ea typeface="Times New Roman" panose="02020603050405020304" pitchFamily="18" charset="0"/>
              </a:rPr>
              <a:t> tranche of R37 million for CASP and R9 million for Illima/Letsema grant. Land care grant has received 1</a:t>
            </a:r>
            <a:r>
              <a:rPr lang="en-GB" sz="1500" baseline="30000" dirty="0">
                <a:ea typeface="Times New Roman" panose="02020603050405020304" pitchFamily="18" charset="0"/>
              </a:rPr>
              <a:t>st</a:t>
            </a:r>
            <a:r>
              <a:rPr lang="en-GB" sz="1500" dirty="0">
                <a:ea typeface="Times New Roman" panose="02020603050405020304" pitchFamily="18" charset="0"/>
              </a:rPr>
              <a:t> tranche of R2 million in September and EPWP Incentive grant received 1</a:t>
            </a:r>
            <a:r>
              <a:rPr lang="en-GB" sz="1500" baseline="30000" dirty="0">
                <a:ea typeface="Times New Roman" panose="02020603050405020304" pitchFamily="18" charset="0"/>
              </a:rPr>
              <a:t>st</a:t>
            </a:r>
            <a:r>
              <a:rPr lang="en-GB" sz="1500" dirty="0">
                <a:ea typeface="Times New Roman" panose="02020603050405020304" pitchFamily="18" charset="0"/>
              </a:rPr>
              <a:t> tranche of R764 thousand, and no expenditure is recorded, R1 million invoices will be processed for payments for the Alien Vegetation Control project</a:t>
            </a:r>
            <a:r>
              <a:rPr lang="en-GB" sz="1500" dirty="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GB" sz="1500" dirty="0">
              <a:ea typeface="Calibri" panose="020F0502020204030204" pitchFamily="34" charset="0"/>
            </a:endParaRPr>
          </a:p>
          <a:p>
            <a:pPr marL="0" indent="0" algn="just">
              <a:lnSpc>
                <a:spcPct val="115000"/>
              </a:lnSpc>
              <a:spcBef>
                <a:spcPts val="0"/>
              </a:spcBef>
              <a:buNone/>
            </a:pPr>
            <a:endParaRPr lang="en-GB" sz="1500" dirty="0">
              <a:ea typeface="Calibri" panose="020F0502020204030204" pitchFamily="34" charset="0"/>
            </a:endParaRPr>
          </a:p>
        </p:txBody>
      </p:sp>
      <p:sp>
        <p:nvSpPr>
          <p:cNvPr id="7" name="Title 1">
            <a:extLst>
              <a:ext uri="{FF2B5EF4-FFF2-40B4-BE49-F238E27FC236}">
                <a16:creationId xmlns:a16="http://schemas.microsoft.com/office/drawing/2014/main" id="{CB19145A-8BF7-4E50-BDA8-8FA9882BD852}"/>
              </a:ext>
            </a:extLst>
          </p:cNvPr>
          <p:cNvSpPr>
            <a:spLocks noGrp="1"/>
          </p:cNvSpPr>
          <p:nvPr>
            <p:ph type="title"/>
          </p:nvPr>
        </p:nvSpPr>
        <p:spPr>
          <a:xfrm>
            <a:off x="1894321" y="1622468"/>
            <a:ext cx="6122528" cy="351807"/>
          </a:xfrm>
        </p:spPr>
        <p:txBody>
          <a:bodyPr/>
          <a:lstStyle/>
          <a:p>
            <a:pPr algn="l"/>
            <a:r>
              <a:rPr lang="en-ZA" altLang="en-US" sz="1200" dirty="0"/>
              <a:t>BRIEF SUMMARY OF THE UNDER/OVER EXPENDITURE – CONDITIONAL GRANTS</a:t>
            </a:r>
          </a:p>
        </p:txBody>
      </p:sp>
      <p:sp>
        <p:nvSpPr>
          <p:cNvPr id="2" name="Slide Number Placeholder 2">
            <a:extLst>
              <a:ext uri="{FF2B5EF4-FFF2-40B4-BE49-F238E27FC236}">
                <a16:creationId xmlns:a16="http://schemas.microsoft.com/office/drawing/2014/main" id="{2A0D4572-5EAD-0EDA-6F67-1EBBB5926925}"/>
              </a:ext>
            </a:extLst>
          </p:cNvPr>
          <p:cNvSpPr txBox="1">
            <a:spLocks/>
          </p:cNvSpPr>
          <p:nvPr/>
        </p:nvSpPr>
        <p:spPr>
          <a:xfrm>
            <a:off x="7316803" y="5624515"/>
            <a:ext cx="34129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1657717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5B881-62A8-4FAC-93B1-80D27E3785FB}"/>
              </a:ext>
            </a:extLst>
          </p:cNvPr>
          <p:cNvSpPr txBox="1">
            <a:spLocks/>
          </p:cNvSpPr>
          <p:nvPr/>
        </p:nvSpPr>
        <p:spPr>
          <a:xfrm>
            <a:off x="7627844" y="5767248"/>
            <a:ext cx="341297"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050" dirty="0">
              <a:solidFill>
                <a:prstClr val="black"/>
              </a:solidFill>
              <a:latin typeface="Calibri"/>
            </a:endParaRPr>
          </a:p>
        </p:txBody>
      </p:sp>
      <p:sp>
        <p:nvSpPr>
          <p:cNvPr id="9" name="TextBox 8">
            <a:extLst>
              <a:ext uri="{FF2B5EF4-FFF2-40B4-BE49-F238E27FC236}">
                <a16:creationId xmlns:a16="http://schemas.microsoft.com/office/drawing/2014/main" id="{5F5C8E85-4929-05EA-F5CB-EC447B7F3B53}"/>
              </a:ext>
            </a:extLst>
          </p:cNvPr>
          <p:cNvSpPr txBox="1"/>
          <p:nvPr/>
        </p:nvSpPr>
        <p:spPr>
          <a:xfrm>
            <a:off x="1847530" y="2442591"/>
            <a:ext cx="5780315" cy="1754326"/>
          </a:xfrm>
          <a:prstGeom prst="rect">
            <a:avLst/>
          </a:prstGeom>
          <a:noFill/>
        </p:spPr>
        <p:txBody>
          <a:bodyPr wrap="square">
            <a:spAutoFit/>
          </a:bodyPr>
          <a:lstStyle/>
          <a:p>
            <a:pPr algn="ctr">
              <a:spcBef>
                <a:spcPct val="20000"/>
              </a:spcBef>
              <a:defRPr/>
            </a:pPr>
            <a:r>
              <a:rPr lang="en-US" sz="2700" b="1" dirty="0">
                <a:solidFill>
                  <a:schemeClr val="accent4">
                    <a:lumMod val="50000"/>
                  </a:schemeClr>
                </a:solidFill>
              </a:rPr>
              <a:t>GDARDE REVENUE REPORT</a:t>
            </a:r>
          </a:p>
          <a:p>
            <a:pPr algn="ctr"/>
            <a:r>
              <a:rPr lang="en-US" sz="2700" b="1" dirty="0">
                <a:solidFill>
                  <a:schemeClr val="accent4">
                    <a:lumMod val="50000"/>
                  </a:schemeClr>
                </a:solidFill>
              </a:rPr>
              <a:t> 30</a:t>
            </a:r>
            <a:r>
              <a:rPr lang="en-US" sz="2700" b="1" baseline="30000" dirty="0">
                <a:solidFill>
                  <a:schemeClr val="accent4">
                    <a:lumMod val="50000"/>
                  </a:schemeClr>
                </a:solidFill>
              </a:rPr>
              <a:t>th</a:t>
            </a:r>
            <a:r>
              <a:rPr lang="en-US" sz="2700" b="1" dirty="0">
                <a:solidFill>
                  <a:schemeClr val="accent4">
                    <a:lumMod val="50000"/>
                  </a:schemeClr>
                </a:solidFill>
              </a:rPr>
              <a:t> of September 2024 </a:t>
            </a:r>
            <a:br>
              <a:rPr lang="en-US" sz="2700" b="1" dirty="0">
                <a:solidFill>
                  <a:schemeClr val="accent4">
                    <a:lumMod val="50000"/>
                  </a:schemeClr>
                </a:solidFill>
              </a:rPr>
            </a:br>
            <a:br>
              <a:rPr lang="en-US" sz="2700" b="1" dirty="0">
                <a:solidFill>
                  <a:schemeClr val="accent4">
                    <a:lumMod val="50000"/>
                  </a:schemeClr>
                </a:solidFill>
              </a:rPr>
            </a:br>
            <a:br>
              <a:rPr lang="en-US" sz="1350" b="1" dirty="0">
                <a:solidFill>
                  <a:schemeClr val="accent4">
                    <a:lumMod val="50000"/>
                  </a:schemeClr>
                </a:solidFill>
              </a:rPr>
            </a:br>
            <a:endParaRPr lang="en-US" sz="1350" b="1" dirty="0">
              <a:solidFill>
                <a:schemeClr val="accent4">
                  <a:lumMod val="50000"/>
                </a:schemeClr>
              </a:solidFill>
            </a:endParaRPr>
          </a:p>
        </p:txBody>
      </p:sp>
    </p:spTree>
    <p:extLst>
      <p:ext uri="{BB962C8B-B14F-4D97-AF65-F5344CB8AC3E}">
        <p14:creationId xmlns:p14="http://schemas.microsoft.com/office/powerpoint/2010/main" val="3482631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5" y="1644298"/>
            <a:ext cx="5954246" cy="298879"/>
          </a:xfrm>
        </p:spPr>
        <p:txBody>
          <a:bodyPr>
            <a:noAutofit/>
          </a:bodyPr>
          <a:lstStyle/>
          <a:p>
            <a:pPr algn="ctr"/>
            <a:r>
              <a:rPr lang="en-ZA" sz="1350" dirty="0"/>
              <a:t>DEPARTMENTAL REVENUE ANALYSIS – </a:t>
            </a:r>
            <a:r>
              <a:rPr lang="en-ZA" sz="1350" dirty="0">
                <a:cs typeface="Times New Roman" pitchFamily="18" charset="0"/>
              </a:rPr>
              <a:t>30</a:t>
            </a:r>
            <a:r>
              <a:rPr lang="en-ZA" sz="1350" baseline="30000" dirty="0">
                <a:cs typeface="Times New Roman" pitchFamily="18" charset="0"/>
              </a:rPr>
              <a:t>th</a:t>
            </a:r>
            <a:r>
              <a:rPr lang="en-ZA" sz="1350" dirty="0">
                <a:cs typeface="Times New Roman" pitchFamily="18" charset="0"/>
              </a:rPr>
              <a:t> September 2024</a:t>
            </a:r>
            <a:endParaRPr lang="en-ZA" sz="1350" dirty="0"/>
          </a:p>
        </p:txBody>
      </p:sp>
      <p:sp>
        <p:nvSpPr>
          <p:cNvPr id="5" name="Slide Number Placeholder 2">
            <a:extLst>
              <a:ext uri="{FF2B5EF4-FFF2-40B4-BE49-F238E27FC236}">
                <a16:creationId xmlns:a16="http://schemas.microsoft.com/office/drawing/2014/main" id="{1EB9C17A-A884-789C-8A5C-56A9EA724A18}"/>
              </a:ext>
            </a:extLst>
          </p:cNvPr>
          <p:cNvSpPr txBox="1">
            <a:spLocks/>
          </p:cNvSpPr>
          <p:nvPr/>
        </p:nvSpPr>
        <p:spPr>
          <a:xfrm>
            <a:off x="7323366" y="5674761"/>
            <a:ext cx="334735" cy="2235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350" dirty="0"/>
          </a:p>
        </p:txBody>
      </p:sp>
      <p:pic>
        <p:nvPicPr>
          <p:cNvPr id="1026" name="Picture 2">
            <a:extLst>
              <a:ext uri="{FF2B5EF4-FFF2-40B4-BE49-F238E27FC236}">
                <a16:creationId xmlns:a16="http://schemas.microsoft.com/office/drawing/2014/main" id="{941DAB9D-8E7D-95CA-5DBD-16CCAD95C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8" y="2135767"/>
            <a:ext cx="7890831" cy="209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385341-B1DC-E1B3-9B01-5B42695829BF}"/>
              </a:ext>
            </a:extLst>
          </p:cNvPr>
          <p:cNvSpPr txBox="1"/>
          <p:nvPr/>
        </p:nvSpPr>
        <p:spPr>
          <a:xfrm>
            <a:off x="875841" y="4368164"/>
            <a:ext cx="8006508" cy="1137106"/>
          </a:xfrm>
          <a:prstGeom prst="rect">
            <a:avLst/>
          </a:prstGeom>
          <a:noFill/>
        </p:spPr>
        <p:txBody>
          <a:bodyPr wrap="square">
            <a:spAutoFit/>
          </a:bodyPr>
          <a:lstStyle/>
          <a:p>
            <a:pPr algn="just">
              <a:lnSpc>
                <a:spcPct val="115000"/>
              </a:lnSpc>
              <a:spcAft>
                <a:spcPts val="750"/>
              </a:spcAft>
            </a:pPr>
            <a:r>
              <a:rPr lang="en-GB" sz="1500" dirty="0">
                <a:latin typeface="Arial" panose="020B0604020202020204" pitchFamily="34" charset="0"/>
                <a:ea typeface="Times New Roman" panose="02020603050405020304" pitchFamily="18" charset="0"/>
                <a:cs typeface="Times New Roman" panose="02020603050405020304" pitchFamily="18" charset="0"/>
              </a:rPr>
              <a:t>The Department has collected R11M of its R16 M projected revenue collection, which is equivalent to 65% of its total projection. Revenue collected is on domestic services, rental dwellings, staff parking, environmental application fees, domestic fines and recovery of previous years’ expenditure. </a:t>
            </a:r>
            <a:endParaRPr lang="en-ZA"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247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5B881-62A8-4FAC-93B1-80D27E3785FB}"/>
              </a:ext>
            </a:extLst>
          </p:cNvPr>
          <p:cNvSpPr txBox="1">
            <a:spLocks/>
          </p:cNvSpPr>
          <p:nvPr/>
        </p:nvSpPr>
        <p:spPr>
          <a:xfrm>
            <a:off x="7627844" y="5767248"/>
            <a:ext cx="341297"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050" dirty="0">
              <a:solidFill>
                <a:prstClr val="black"/>
              </a:solidFill>
              <a:latin typeface="Calibri"/>
            </a:endParaRPr>
          </a:p>
        </p:txBody>
      </p:sp>
      <p:sp>
        <p:nvSpPr>
          <p:cNvPr id="9" name="TextBox 8">
            <a:extLst>
              <a:ext uri="{FF2B5EF4-FFF2-40B4-BE49-F238E27FC236}">
                <a16:creationId xmlns:a16="http://schemas.microsoft.com/office/drawing/2014/main" id="{5F5C8E85-4929-05EA-F5CB-EC447B7F3B53}"/>
              </a:ext>
            </a:extLst>
          </p:cNvPr>
          <p:cNvSpPr txBox="1"/>
          <p:nvPr/>
        </p:nvSpPr>
        <p:spPr>
          <a:xfrm>
            <a:off x="1989117" y="2374011"/>
            <a:ext cx="5780315" cy="2169825"/>
          </a:xfrm>
          <a:prstGeom prst="rect">
            <a:avLst/>
          </a:prstGeom>
          <a:noFill/>
        </p:spPr>
        <p:txBody>
          <a:bodyPr wrap="square">
            <a:spAutoFit/>
          </a:bodyPr>
          <a:lstStyle/>
          <a:p>
            <a:pPr algn="ctr"/>
            <a:r>
              <a:rPr lang="en-US" sz="2700" b="1" dirty="0">
                <a:solidFill>
                  <a:schemeClr val="accent4">
                    <a:lumMod val="50000"/>
                  </a:schemeClr>
                </a:solidFill>
              </a:rPr>
              <a:t>GDARDE PAYMENT OF INVOICES </a:t>
            </a:r>
          </a:p>
          <a:p>
            <a:pPr algn="ctr"/>
            <a:r>
              <a:rPr lang="en-US" sz="2700" b="1" dirty="0">
                <a:solidFill>
                  <a:schemeClr val="accent4">
                    <a:lumMod val="50000"/>
                  </a:schemeClr>
                </a:solidFill>
              </a:rPr>
              <a:t>WITHIN 10, 15 AND 30 DAYS </a:t>
            </a:r>
          </a:p>
          <a:p>
            <a:pPr algn="ctr"/>
            <a:r>
              <a:rPr lang="en-US" sz="2700" b="1" dirty="0">
                <a:solidFill>
                  <a:schemeClr val="accent4">
                    <a:lumMod val="50000"/>
                  </a:schemeClr>
                </a:solidFill>
              </a:rPr>
              <a:t>AT 30</a:t>
            </a:r>
            <a:r>
              <a:rPr lang="en-US" sz="2700" b="1" baseline="30000" dirty="0">
                <a:solidFill>
                  <a:schemeClr val="accent4">
                    <a:lumMod val="50000"/>
                  </a:schemeClr>
                </a:solidFill>
              </a:rPr>
              <a:t>th</a:t>
            </a:r>
            <a:r>
              <a:rPr lang="en-US" sz="2700" b="1" dirty="0">
                <a:solidFill>
                  <a:schemeClr val="accent4">
                    <a:lumMod val="50000"/>
                  </a:schemeClr>
                </a:solidFill>
              </a:rPr>
              <a:t> of September 2024 </a:t>
            </a:r>
            <a:br>
              <a:rPr lang="en-US" sz="2700" b="1" dirty="0">
                <a:solidFill>
                  <a:schemeClr val="accent4">
                    <a:lumMod val="50000"/>
                  </a:schemeClr>
                </a:solidFill>
              </a:rPr>
            </a:br>
            <a:br>
              <a:rPr lang="en-US" sz="2700" b="1" dirty="0">
                <a:solidFill>
                  <a:schemeClr val="accent4">
                    <a:lumMod val="50000"/>
                  </a:schemeClr>
                </a:solidFill>
              </a:rPr>
            </a:br>
            <a:br>
              <a:rPr lang="en-US" sz="1350" b="1" dirty="0">
                <a:solidFill>
                  <a:schemeClr val="accent4">
                    <a:lumMod val="50000"/>
                  </a:schemeClr>
                </a:solidFill>
              </a:rPr>
            </a:br>
            <a:endParaRPr lang="en-US" sz="1350" b="1" dirty="0">
              <a:solidFill>
                <a:schemeClr val="accent4">
                  <a:lumMod val="50000"/>
                </a:schemeClr>
              </a:solidFill>
            </a:endParaRPr>
          </a:p>
        </p:txBody>
      </p:sp>
    </p:spTree>
    <p:extLst>
      <p:ext uri="{BB962C8B-B14F-4D97-AF65-F5344CB8AC3E}">
        <p14:creationId xmlns:p14="http://schemas.microsoft.com/office/powerpoint/2010/main" val="179804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1" y="1668675"/>
            <a:ext cx="6010244" cy="320251"/>
          </a:xfrm>
        </p:spPr>
        <p:txBody>
          <a:bodyPr>
            <a:noAutofit/>
          </a:bodyPr>
          <a:lstStyle/>
          <a:p>
            <a:r>
              <a:rPr lang="en-US" sz="1500" dirty="0"/>
              <a:t>10-, 15- AND 30-DAY PAYMENT REPORT - 2024/2025</a:t>
            </a:r>
          </a:p>
        </p:txBody>
      </p:sp>
      <p:sp>
        <p:nvSpPr>
          <p:cNvPr id="3" name="Slide Number Placeholder 2">
            <a:extLst>
              <a:ext uri="{FF2B5EF4-FFF2-40B4-BE49-F238E27FC236}">
                <a16:creationId xmlns:a16="http://schemas.microsoft.com/office/drawing/2014/main" id="{73A5FFDF-66D9-867A-6C05-F327FE62572B}"/>
              </a:ext>
            </a:extLst>
          </p:cNvPr>
          <p:cNvSpPr txBox="1">
            <a:spLocks/>
          </p:cNvSpPr>
          <p:nvPr/>
        </p:nvSpPr>
        <p:spPr>
          <a:xfrm>
            <a:off x="7160079" y="5624515"/>
            <a:ext cx="49802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0484C11-3960-8246-8732-13FBCACD55EF}" type="slidenum">
              <a:rPr lang="en-US" sz="1350">
                <a:solidFill>
                  <a:prstClr val="black"/>
                </a:solidFill>
                <a:latin typeface="Arial" panose="020B0604020202020204"/>
              </a:rPr>
              <a:pPr>
                <a:defRPr/>
              </a:pPr>
              <a:t>45</a:t>
            </a:fld>
            <a:endParaRPr lang="en-US" sz="1350" dirty="0">
              <a:solidFill>
                <a:prstClr val="black"/>
              </a:solidFill>
              <a:latin typeface="Arial" panose="020B0604020202020204"/>
            </a:endParaRPr>
          </a:p>
        </p:txBody>
      </p:sp>
      <p:graphicFrame>
        <p:nvGraphicFramePr>
          <p:cNvPr id="5" name="Table 4">
            <a:extLst>
              <a:ext uri="{FF2B5EF4-FFF2-40B4-BE49-F238E27FC236}">
                <a16:creationId xmlns:a16="http://schemas.microsoft.com/office/drawing/2014/main" id="{85D8BC88-1CB0-75E1-B634-21A692622394}"/>
              </a:ext>
            </a:extLst>
          </p:cNvPr>
          <p:cNvGraphicFramePr>
            <a:graphicFrameLocks noGrp="1"/>
          </p:cNvGraphicFramePr>
          <p:nvPr/>
        </p:nvGraphicFramePr>
        <p:xfrm>
          <a:off x="1008044" y="2228852"/>
          <a:ext cx="6831001" cy="3048915"/>
        </p:xfrm>
        <a:graphic>
          <a:graphicData uri="http://schemas.openxmlformats.org/drawingml/2006/table">
            <a:tbl>
              <a:tblPr>
                <a:tableStyleId>{5C22544A-7EE6-4342-B048-85BDC9FD1C3A}</a:tableStyleId>
              </a:tblPr>
              <a:tblGrid>
                <a:gridCol w="2247040">
                  <a:extLst>
                    <a:ext uri="{9D8B030D-6E8A-4147-A177-3AD203B41FA5}">
                      <a16:colId xmlns:a16="http://schemas.microsoft.com/office/drawing/2014/main" val="3046847116"/>
                    </a:ext>
                  </a:extLst>
                </a:gridCol>
                <a:gridCol w="1527985">
                  <a:extLst>
                    <a:ext uri="{9D8B030D-6E8A-4147-A177-3AD203B41FA5}">
                      <a16:colId xmlns:a16="http://schemas.microsoft.com/office/drawing/2014/main" val="1629073582"/>
                    </a:ext>
                  </a:extLst>
                </a:gridCol>
                <a:gridCol w="1505519">
                  <a:extLst>
                    <a:ext uri="{9D8B030D-6E8A-4147-A177-3AD203B41FA5}">
                      <a16:colId xmlns:a16="http://schemas.microsoft.com/office/drawing/2014/main" val="2642920596"/>
                    </a:ext>
                  </a:extLst>
                </a:gridCol>
                <a:gridCol w="1550457">
                  <a:extLst>
                    <a:ext uri="{9D8B030D-6E8A-4147-A177-3AD203B41FA5}">
                      <a16:colId xmlns:a16="http://schemas.microsoft.com/office/drawing/2014/main" val="1258315610"/>
                    </a:ext>
                  </a:extLst>
                </a:gridCol>
              </a:tblGrid>
              <a:tr h="324693">
                <a:tc>
                  <a:txBody>
                    <a:bodyPr/>
                    <a:lstStyle/>
                    <a:p>
                      <a:pPr algn="ctr" rtl="0" fontAlgn="b"/>
                      <a:r>
                        <a:rPr lang="en-ZA" sz="1500" u="none" strike="noStrike" dirty="0">
                          <a:effectLst/>
                        </a:rPr>
                        <a:t>Month</a:t>
                      </a:r>
                      <a:endParaRPr lang="en-ZA" sz="1500" b="1"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ZA" sz="1500" u="none" strike="noStrike" dirty="0">
                          <a:effectLst/>
                        </a:rPr>
                        <a:t>10 Day</a:t>
                      </a:r>
                      <a:endParaRPr lang="en-ZA" sz="1500" b="1"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ZA" sz="1500" u="none" strike="noStrike" dirty="0">
                          <a:effectLst/>
                        </a:rPr>
                        <a:t>15 Day</a:t>
                      </a:r>
                      <a:endParaRPr lang="en-ZA" sz="1500" b="1"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ZA" sz="1500" u="none" strike="noStrike">
                          <a:effectLst/>
                        </a:rPr>
                        <a:t>30 Day</a:t>
                      </a:r>
                      <a:endParaRPr lang="en-ZA" sz="1500" b="1"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644315"/>
                  </a:ext>
                </a:extLst>
              </a:tr>
              <a:tr h="340528">
                <a:tc>
                  <a:txBody>
                    <a:bodyPr/>
                    <a:lstStyle/>
                    <a:p>
                      <a:pPr algn="l" rtl="0" fontAlgn="b"/>
                      <a:r>
                        <a:rPr lang="en-ZA" sz="1500" u="none" strike="noStrike" dirty="0">
                          <a:effectLst/>
                        </a:rPr>
                        <a:t>Apr-24</a:t>
                      </a:r>
                      <a:endParaRPr lang="en-ZA" sz="1500" b="0"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99%</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98%</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100%</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30633258"/>
                  </a:ext>
                </a:extLst>
              </a:tr>
              <a:tr h="340528">
                <a:tc>
                  <a:txBody>
                    <a:bodyPr/>
                    <a:lstStyle/>
                    <a:p>
                      <a:pPr algn="l" rtl="0" fontAlgn="b"/>
                      <a:r>
                        <a:rPr lang="en-ZA" sz="1500" u="none" strike="noStrike">
                          <a:effectLst/>
                        </a:rPr>
                        <a:t>May-24</a:t>
                      </a:r>
                      <a:endParaRPr lang="en-ZA" sz="1500" b="0"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a:effectLst/>
                        </a:rPr>
                        <a:t>68%</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73%</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100%</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75375001"/>
                  </a:ext>
                </a:extLst>
              </a:tr>
              <a:tr h="340528">
                <a:tc>
                  <a:txBody>
                    <a:bodyPr/>
                    <a:lstStyle/>
                    <a:p>
                      <a:pPr algn="l" rtl="0" fontAlgn="b"/>
                      <a:r>
                        <a:rPr lang="en-ZA" sz="1500" u="none" strike="noStrike">
                          <a:effectLst/>
                        </a:rPr>
                        <a:t>Jun-24</a:t>
                      </a:r>
                      <a:endParaRPr lang="en-ZA" sz="1500" b="0"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a:effectLst/>
                        </a:rPr>
                        <a:t>82%</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a:effectLst/>
                        </a:rPr>
                        <a:t>80%</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u="none" strike="noStrike" dirty="0">
                          <a:effectLst/>
                        </a:rPr>
                        <a:t>100%</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41008339"/>
                  </a:ext>
                </a:extLst>
              </a:tr>
              <a:tr h="340528">
                <a:tc>
                  <a:txBody>
                    <a:bodyPr/>
                    <a:lstStyle/>
                    <a:p>
                      <a:pPr algn="l" rtl="0" fontAlgn="b"/>
                      <a:r>
                        <a:rPr lang="en-ZA" sz="1500" b="1" u="none" strike="noStrike" dirty="0">
                          <a:effectLst/>
                        </a:rPr>
                        <a:t>1st Quarter </a:t>
                      </a:r>
                      <a:endParaRPr lang="en-ZA" sz="1500" b="1"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b="1" u="none" strike="noStrike" dirty="0">
                          <a:effectLst/>
                        </a:rPr>
                        <a:t>83%</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b="1" u="none" strike="noStrike" dirty="0">
                          <a:effectLst/>
                        </a:rPr>
                        <a:t>84%</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500" b="1" u="none" strike="noStrike" dirty="0">
                          <a:effectLst/>
                        </a:rPr>
                        <a:t>100%</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8457827"/>
                  </a:ext>
                </a:extLst>
              </a:tr>
              <a:tr h="340528">
                <a:tc>
                  <a:txBody>
                    <a:bodyPr/>
                    <a:lstStyle/>
                    <a:p>
                      <a:pPr algn="l" rtl="0" fontAlgn="b"/>
                      <a:r>
                        <a:rPr lang="en-ZA" sz="1500" u="none" strike="noStrike">
                          <a:effectLst/>
                        </a:rPr>
                        <a:t>Jul-24</a:t>
                      </a:r>
                      <a:endParaRPr lang="en-ZA" sz="1500" b="0"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76%</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81%</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dirty="0">
                          <a:effectLst/>
                        </a:rPr>
                        <a:t>99%</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478"/>
                  </a:ext>
                </a:extLst>
              </a:tr>
              <a:tr h="340528">
                <a:tc>
                  <a:txBody>
                    <a:bodyPr/>
                    <a:lstStyle/>
                    <a:p>
                      <a:pPr algn="l" rtl="0" fontAlgn="b"/>
                      <a:r>
                        <a:rPr lang="en-ZA" sz="1500" u="none" strike="noStrike">
                          <a:effectLst/>
                        </a:rPr>
                        <a:t>Aug-24</a:t>
                      </a:r>
                      <a:endParaRPr lang="en-ZA" sz="1500" b="0"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45%</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46%</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dirty="0">
                          <a:effectLst/>
                        </a:rPr>
                        <a:t>77%</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186411"/>
                  </a:ext>
                </a:extLst>
              </a:tr>
              <a:tr h="340528">
                <a:tc>
                  <a:txBody>
                    <a:bodyPr/>
                    <a:lstStyle/>
                    <a:p>
                      <a:pPr algn="l" rtl="0" fontAlgn="b"/>
                      <a:r>
                        <a:rPr lang="en-ZA" sz="1500" u="none" strike="noStrike">
                          <a:effectLst/>
                        </a:rPr>
                        <a:t>Sep-24</a:t>
                      </a:r>
                      <a:endParaRPr lang="en-ZA" sz="1500" b="0" i="0" u="none" strike="noStrike">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39%</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a:effectLst/>
                        </a:rPr>
                        <a:t>45%</a:t>
                      </a:r>
                      <a:endParaRPr lang="en-ZA" sz="1500" b="0" i="0" u="none" strike="noStrike">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500" u="none" strike="noStrike" dirty="0">
                          <a:effectLst/>
                        </a:rPr>
                        <a:t>78%</a:t>
                      </a:r>
                      <a:endParaRPr lang="en-ZA" sz="1500" b="0"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688697"/>
                  </a:ext>
                </a:extLst>
              </a:tr>
              <a:tr h="340528">
                <a:tc>
                  <a:txBody>
                    <a:bodyPr/>
                    <a:lstStyle/>
                    <a:p>
                      <a:pPr algn="l" rtl="0" fontAlgn="b"/>
                      <a:r>
                        <a:rPr lang="en-ZA" sz="1500" b="1" u="none" strike="noStrike" dirty="0">
                          <a:effectLst/>
                        </a:rPr>
                        <a:t>2nd Quarter </a:t>
                      </a:r>
                      <a:endParaRPr lang="en-ZA" sz="1500" b="1" i="0" u="none" strike="noStrike" dirty="0">
                        <a:solidFill>
                          <a:srgbClr val="000000"/>
                        </a:solidFill>
                        <a:effectLst/>
                        <a:latin typeface="Arial" panose="020B060402020202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b"/>
                      <a:r>
                        <a:rPr lang="en-ZA" sz="1500" b="1" u="none" strike="noStrike" dirty="0">
                          <a:effectLst/>
                        </a:rPr>
                        <a:t>53%</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b"/>
                      <a:r>
                        <a:rPr lang="en-ZA" sz="1500" b="1" u="none" strike="noStrike" dirty="0">
                          <a:effectLst/>
                        </a:rPr>
                        <a:t>57%</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b"/>
                      <a:r>
                        <a:rPr lang="en-ZA" sz="1500" b="1" u="none" strike="noStrike" dirty="0">
                          <a:effectLst/>
                        </a:rPr>
                        <a:t>85%</a:t>
                      </a:r>
                      <a:endParaRPr lang="en-ZA" sz="1500" b="1" i="0" u="none" strike="noStrike" dirty="0">
                        <a:solidFill>
                          <a:srgbClr val="000000"/>
                        </a:solidFill>
                        <a:effectLst/>
                        <a:latin typeface="Calibri" panose="020F0502020204030204" pitchFamily="34" charset="0"/>
                      </a:endParaRPr>
                    </a:p>
                  </a:txBody>
                  <a:tcPr marL="1463" marR="1463" marT="1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03715803"/>
                  </a:ext>
                </a:extLst>
              </a:tr>
            </a:tbl>
          </a:graphicData>
        </a:graphic>
      </p:graphicFrame>
    </p:spTree>
    <p:extLst>
      <p:ext uri="{BB962C8B-B14F-4D97-AF65-F5344CB8AC3E}">
        <p14:creationId xmlns:p14="http://schemas.microsoft.com/office/powerpoint/2010/main" val="1435374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6761" y="1704725"/>
            <a:ext cx="6422823" cy="273844"/>
          </a:xfrm>
        </p:spPr>
        <p:txBody>
          <a:bodyPr>
            <a:noAutofit/>
          </a:bodyPr>
          <a:lstStyle/>
          <a:p>
            <a:r>
              <a:rPr lang="en-US" sz="1800" dirty="0"/>
              <a:t>REASON FOR DEVIATION - 10 DAY PAYMENTS </a:t>
            </a:r>
          </a:p>
        </p:txBody>
      </p:sp>
      <p:sp>
        <p:nvSpPr>
          <p:cNvPr id="10" name="Rectangle 9">
            <a:extLst>
              <a:ext uri="{FF2B5EF4-FFF2-40B4-BE49-F238E27FC236}">
                <a16:creationId xmlns:a16="http://schemas.microsoft.com/office/drawing/2014/main" id="{4A0DEF10-6010-47D4-A574-F1132D404B36}"/>
              </a:ext>
            </a:extLst>
          </p:cNvPr>
          <p:cNvSpPr/>
          <p:nvPr/>
        </p:nvSpPr>
        <p:spPr>
          <a:xfrm>
            <a:off x="1008043" y="1978568"/>
            <a:ext cx="7940408" cy="2613344"/>
          </a:xfrm>
          <a:prstGeom prst="rect">
            <a:avLst/>
          </a:prstGeom>
          <a:solidFill>
            <a:schemeClr val="bg1"/>
          </a:solidFill>
          <a:ln>
            <a:solidFill>
              <a:schemeClr val="accent1"/>
            </a:solidFill>
          </a:ln>
        </p:spPr>
        <p:txBody>
          <a:bodyPr wrap="square">
            <a:spAutoFit/>
          </a:bodyPr>
          <a:lstStyle/>
          <a:p>
            <a:pPr defTabSz="342900">
              <a:lnSpc>
                <a:spcPct val="107000"/>
              </a:lnSpc>
              <a:spcAft>
                <a:spcPts val="600"/>
              </a:spcAft>
            </a:pP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2</a:t>
            </a:r>
            <a:r>
              <a:rPr lang="en-US" sz="1350" b="1"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nd</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Quarter 2024-2025</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lnSpc>
                <a:spcPct val="107000"/>
              </a:lnSpc>
              <a:spcAft>
                <a:spcPts val="60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Department during the 2</a:t>
            </a:r>
            <a:r>
              <a:rPr lang="en-US" sz="135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nd</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Quarter of the 2024-2025 Financial year manage to pay 85% of Invoices within 30 days, 57% of all invoices received were paid within 15 days and 53% within the 10 working days.</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lnSpc>
                <a:spcPct val="107000"/>
              </a:lnSpc>
              <a:spcAft>
                <a:spcPts val="600"/>
              </a:spcAft>
            </a:pPr>
            <a:r>
              <a:rPr lang="en-US" sz="13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Reason for Deviation: </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lnSpc>
                <a:spcPct val="107000"/>
              </a:lnSpc>
              <a:spcAft>
                <a:spcPts val="60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main reasons for exceeding the 10, 15 and 30 Days were due to the following:</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342900">
              <a:lnSpc>
                <a:spcPct val="107000"/>
              </a:lnSpc>
              <a:buFont typeface="Calibri" panose="020F0502020204030204" pitchFamily="34" charset="0"/>
              <a:buChar cha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Cash Flow issues experience from April 2024, the 6000 EPWP workers stipend are being paid from Goods and Services Budget, this impacted on the Cash Flow Availability to pay suppliers invoices.</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lnSpc>
                <a:spcPct val="107000"/>
              </a:lnSpc>
            </a:pPr>
            <a:endParaRPr lang="en-US" sz="13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lnSpc>
                <a:spcPct val="107000"/>
              </a:lnSpc>
            </a:pPr>
            <a:r>
              <a:rPr lang="en-US" sz="13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Mitigations: </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342900">
              <a:lnSpc>
                <a:spcPct val="107000"/>
              </a:lnSpc>
              <a:buFont typeface="Calibri" panose="020F0502020204030204" pitchFamily="34" charset="0"/>
              <a:buChar cha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Department escalated the Cash Flow issues to Provincial Treasury for assistance.  </a:t>
            </a:r>
            <a:endParaRPr lang="en-ZA"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2">
            <a:extLst>
              <a:ext uri="{FF2B5EF4-FFF2-40B4-BE49-F238E27FC236}">
                <a16:creationId xmlns:a16="http://schemas.microsoft.com/office/drawing/2014/main" id="{DAE1AFBB-7976-1EAD-9EF5-84557160A6E8}"/>
              </a:ext>
            </a:extLst>
          </p:cNvPr>
          <p:cNvSpPr txBox="1">
            <a:spLocks/>
          </p:cNvSpPr>
          <p:nvPr/>
        </p:nvSpPr>
        <p:spPr>
          <a:xfrm>
            <a:off x="7225393" y="5624514"/>
            <a:ext cx="432707" cy="37623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0484C11-3960-8246-8732-13FBCACD55EF}" type="slidenum">
              <a:rPr lang="en-US" sz="1350">
                <a:solidFill>
                  <a:prstClr val="black"/>
                </a:solidFill>
                <a:latin typeface="Arial" panose="020B0604020202020204"/>
              </a:rPr>
              <a:pPr>
                <a:defRPr/>
              </a:pPr>
              <a:t>46</a:t>
            </a:fld>
            <a:endParaRPr lang="en-US" sz="1350" dirty="0">
              <a:solidFill>
                <a:prstClr val="black"/>
              </a:solidFill>
              <a:latin typeface="Arial" panose="020B0604020202020204"/>
            </a:endParaRPr>
          </a:p>
        </p:txBody>
      </p:sp>
    </p:spTree>
    <p:extLst>
      <p:ext uri="{BB962C8B-B14F-4D97-AF65-F5344CB8AC3E}">
        <p14:creationId xmlns:p14="http://schemas.microsoft.com/office/powerpoint/2010/main" val="342825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D5B881-62A8-4FAC-93B1-80D27E3785FB}"/>
              </a:ext>
            </a:extLst>
          </p:cNvPr>
          <p:cNvSpPr txBox="1">
            <a:spLocks/>
          </p:cNvSpPr>
          <p:nvPr/>
        </p:nvSpPr>
        <p:spPr>
          <a:xfrm>
            <a:off x="7627844" y="5767248"/>
            <a:ext cx="341297"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93862CD-2CE4-D846-9F15-15300DCE1BBC}" type="slidenum">
              <a:rPr lang="en-US" sz="1050">
                <a:solidFill>
                  <a:prstClr val="black"/>
                </a:solidFill>
                <a:latin typeface="Arial" panose="020B0604020202020204"/>
              </a:rPr>
              <a:pPr>
                <a:defRPr/>
              </a:pPr>
              <a:t>47</a:t>
            </a:fld>
            <a:endParaRPr lang="en-US" sz="1050" dirty="0">
              <a:solidFill>
                <a:prstClr val="black"/>
              </a:solidFill>
              <a:latin typeface="Calibri"/>
            </a:endParaRPr>
          </a:p>
        </p:txBody>
      </p:sp>
      <p:sp>
        <p:nvSpPr>
          <p:cNvPr id="9" name="TextBox 8">
            <a:extLst>
              <a:ext uri="{FF2B5EF4-FFF2-40B4-BE49-F238E27FC236}">
                <a16:creationId xmlns:a16="http://schemas.microsoft.com/office/drawing/2014/main" id="{5F5C8E85-4929-05EA-F5CB-EC447B7F3B53}"/>
              </a:ext>
            </a:extLst>
          </p:cNvPr>
          <p:cNvSpPr txBox="1"/>
          <p:nvPr/>
        </p:nvSpPr>
        <p:spPr>
          <a:xfrm>
            <a:off x="1989117" y="2374011"/>
            <a:ext cx="5780315" cy="2585323"/>
          </a:xfrm>
          <a:prstGeom prst="rect">
            <a:avLst/>
          </a:prstGeom>
          <a:noFill/>
        </p:spPr>
        <p:txBody>
          <a:bodyPr wrap="square">
            <a:spAutoFit/>
          </a:bodyPr>
          <a:lstStyle/>
          <a:p>
            <a:pPr algn="ctr"/>
            <a:r>
              <a:rPr lang="en-US" sz="2700" b="1" dirty="0">
                <a:solidFill>
                  <a:schemeClr val="accent4">
                    <a:lumMod val="50000"/>
                  </a:schemeClr>
                </a:solidFill>
              </a:rPr>
              <a:t>GDARDE UNAUTHORISED, IRREGULAR, </a:t>
            </a:r>
          </a:p>
          <a:p>
            <a:pPr algn="ctr"/>
            <a:r>
              <a:rPr lang="en-US" sz="2700" b="1" dirty="0">
                <a:solidFill>
                  <a:schemeClr val="accent4">
                    <a:lumMod val="50000"/>
                  </a:schemeClr>
                </a:solidFill>
              </a:rPr>
              <a:t>FRUITLESS AND WASTEFUL EXPENDITURE AS </a:t>
            </a:r>
          </a:p>
          <a:p>
            <a:pPr algn="ctr"/>
            <a:r>
              <a:rPr lang="en-US" sz="2700" b="1" dirty="0">
                <a:solidFill>
                  <a:schemeClr val="accent4">
                    <a:lumMod val="50000"/>
                  </a:schemeClr>
                </a:solidFill>
              </a:rPr>
              <a:t>AT 30</a:t>
            </a:r>
            <a:r>
              <a:rPr lang="en-US" sz="2700" b="1" baseline="30000" dirty="0">
                <a:solidFill>
                  <a:schemeClr val="accent4">
                    <a:lumMod val="50000"/>
                  </a:schemeClr>
                </a:solidFill>
              </a:rPr>
              <a:t>th</a:t>
            </a:r>
            <a:r>
              <a:rPr lang="en-US" sz="2700" b="1" dirty="0">
                <a:solidFill>
                  <a:schemeClr val="accent4">
                    <a:lumMod val="50000"/>
                  </a:schemeClr>
                </a:solidFill>
              </a:rPr>
              <a:t> OF September 2024 </a:t>
            </a:r>
            <a:br>
              <a:rPr lang="en-US" sz="2700" b="1" dirty="0">
                <a:solidFill>
                  <a:schemeClr val="accent4">
                    <a:lumMod val="50000"/>
                  </a:schemeClr>
                </a:solidFill>
              </a:rPr>
            </a:br>
            <a:br>
              <a:rPr lang="en-US" sz="2700" b="1" dirty="0">
                <a:solidFill>
                  <a:schemeClr val="accent4">
                    <a:lumMod val="50000"/>
                  </a:schemeClr>
                </a:solidFill>
              </a:rPr>
            </a:br>
            <a:br>
              <a:rPr lang="en-US" sz="1350" b="1" dirty="0">
                <a:solidFill>
                  <a:schemeClr val="accent4">
                    <a:lumMod val="50000"/>
                  </a:schemeClr>
                </a:solidFill>
              </a:rPr>
            </a:br>
            <a:endParaRPr lang="en-US" sz="1350" b="1" dirty="0">
              <a:solidFill>
                <a:schemeClr val="accent4">
                  <a:lumMod val="50000"/>
                </a:schemeClr>
              </a:solidFill>
            </a:endParaRPr>
          </a:p>
        </p:txBody>
      </p:sp>
    </p:spTree>
    <p:extLst>
      <p:ext uri="{BB962C8B-B14F-4D97-AF65-F5344CB8AC3E}">
        <p14:creationId xmlns:p14="http://schemas.microsoft.com/office/powerpoint/2010/main" val="2993855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B534494-5029-5B26-FA53-1AE7F1FA7750}"/>
              </a:ext>
            </a:extLst>
          </p:cNvPr>
          <p:cNvGraphicFramePr>
            <a:graphicFrameLocks noGrp="1"/>
          </p:cNvGraphicFramePr>
          <p:nvPr>
            <p:ph idx="1"/>
          </p:nvPr>
        </p:nvGraphicFramePr>
        <p:xfrm>
          <a:off x="323603" y="2136630"/>
          <a:ext cx="8496795" cy="2060914"/>
        </p:xfrm>
        <a:graphic>
          <a:graphicData uri="http://schemas.openxmlformats.org/drawingml/2006/table">
            <a:tbl>
              <a:tblPr firstRow="1" bandRow="1">
                <a:tableStyleId>{5C22544A-7EE6-4342-B048-85BDC9FD1C3A}</a:tableStyleId>
              </a:tblPr>
              <a:tblGrid>
                <a:gridCol w="2124199">
                  <a:extLst>
                    <a:ext uri="{9D8B030D-6E8A-4147-A177-3AD203B41FA5}">
                      <a16:colId xmlns:a16="http://schemas.microsoft.com/office/drawing/2014/main" val="649169662"/>
                    </a:ext>
                  </a:extLst>
                </a:gridCol>
                <a:gridCol w="2124199">
                  <a:extLst>
                    <a:ext uri="{9D8B030D-6E8A-4147-A177-3AD203B41FA5}">
                      <a16:colId xmlns:a16="http://schemas.microsoft.com/office/drawing/2014/main" val="2586356149"/>
                    </a:ext>
                  </a:extLst>
                </a:gridCol>
                <a:gridCol w="2124199">
                  <a:extLst>
                    <a:ext uri="{9D8B030D-6E8A-4147-A177-3AD203B41FA5}">
                      <a16:colId xmlns:a16="http://schemas.microsoft.com/office/drawing/2014/main" val="3730084106"/>
                    </a:ext>
                  </a:extLst>
                </a:gridCol>
                <a:gridCol w="2124199">
                  <a:extLst>
                    <a:ext uri="{9D8B030D-6E8A-4147-A177-3AD203B41FA5}">
                      <a16:colId xmlns:a16="http://schemas.microsoft.com/office/drawing/2014/main" val="2015930534"/>
                    </a:ext>
                  </a:extLst>
                </a:gridCol>
              </a:tblGrid>
              <a:tr h="386751">
                <a:tc>
                  <a:txBody>
                    <a:bodyPr/>
                    <a:lstStyle/>
                    <a:p>
                      <a:r>
                        <a:rPr lang="en-US" sz="1500" dirty="0"/>
                        <a:t>Item</a:t>
                      </a:r>
                      <a:endParaRPr lang="en-ZA" sz="1500" dirty="0"/>
                    </a:p>
                  </a:txBody>
                  <a:tcPr marL="68580" marR="68580" marT="34290" marB="34290"/>
                </a:tc>
                <a:tc>
                  <a:txBody>
                    <a:bodyPr/>
                    <a:lstStyle/>
                    <a:p>
                      <a:r>
                        <a:rPr lang="en-US" sz="1500" dirty="0"/>
                        <a:t>Amount</a:t>
                      </a:r>
                      <a:endParaRPr lang="en-ZA" sz="1500" dirty="0"/>
                    </a:p>
                  </a:txBody>
                  <a:tcPr marL="68580" marR="68580" marT="34290" marB="34290"/>
                </a:tc>
                <a:tc>
                  <a:txBody>
                    <a:bodyPr/>
                    <a:lstStyle/>
                    <a:p>
                      <a:r>
                        <a:rPr lang="en-US" sz="1500" dirty="0"/>
                        <a:t>Intervention</a:t>
                      </a:r>
                      <a:endParaRPr lang="en-ZA" sz="1500" dirty="0"/>
                    </a:p>
                  </a:txBody>
                  <a:tcPr marL="68580" marR="68580" marT="34290" marB="34290"/>
                </a:tc>
                <a:tc>
                  <a:txBody>
                    <a:bodyPr/>
                    <a:lstStyle/>
                    <a:p>
                      <a:r>
                        <a:rPr lang="en-US" sz="1500" dirty="0"/>
                        <a:t>Challenges</a:t>
                      </a:r>
                      <a:endParaRPr lang="en-ZA" sz="1500" dirty="0"/>
                    </a:p>
                  </a:txBody>
                  <a:tcPr marL="68580" marR="68580" marT="34290" marB="34290"/>
                </a:tc>
                <a:extLst>
                  <a:ext uri="{0D108BD9-81ED-4DB2-BD59-A6C34878D82A}">
                    <a16:rowId xmlns:a16="http://schemas.microsoft.com/office/drawing/2014/main" val="205951859"/>
                  </a:ext>
                </a:extLst>
              </a:tr>
              <a:tr h="619870">
                <a:tc>
                  <a:txBody>
                    <a:bodyPr/>
                    <a:lstStyle/>
                    <a:p>
                      <a:r>
                        <a:rPr lang="en-US" sz="1500" dirty="0"/>
                        <a:t>Unauthorised</a:t>
                      </a:r>
                      <a:endParaRPr lang="en-ZA" sz="1500" dirty="0"/>
                    </a:p>
                  </a:txBody>
                  <a:tcPr marL="68580" marR="68580" marT="34290" marB="34290"/>
                </a:tc>
                <a:tc>
                  <a:txBody>
                    <a:bodyPr/>
                    <a:lstStyle/>
                    <a:p>
                      <a:r>
                        <a:rPr lang="en-US" sz="1500" dirty="0"/>
                        <a:t>None</a:t>
                      </a:r>
                      <a:endParaRPr lang="en-ZA" sz="1500" dirty="0"/>
                    </a:p>
                  </a:txBody>
                  <a:tcPr marL="68580" marR="68580" marT="34290" marB="34290"/>
                </a:tc>
                <a:tc>
                  <a:txBody>
                    <a:bodyPr/>
                    <a:lstStyle/>
                    <a:p>
                      <a:r>
                        <a:rPr lang="en-US" sz="1500" dirty="0"/>
                        <a:t>-</a:t>
                      </a:r>
                      <a:endParaRPr lang="en-ZA" sz="1500" dirty="0"/>
                    </a:p>
                  </a:txBody>
                  <a:tcPr marL="68580" marR="68580" marT="34290" marB="34290"/>
                </a:tc>
                <a:tc>
                  <a:txBody>
                    <a:bodyPr/>
                    <a:lstStyle/>
                    <a:p>
                      <a:r>
                        <a:rPr lang="en-US" sz="1500" dirty="0"/>
                        <a:t>-</a:t>
                      </a:r>
                      <a:endParaRPr lang="en-ZA" sz="1500" dirty="0"/>
                    </a:p>
                  </a:txBody>
                  <a:tcPr marL="68580" marR="68580" marT="34290" marB="34290"/>
                </a:tc>
                <a:extLst>
                  <a:ext uri="{0D108BD9-81ED-4DB2-BD59-A6C34878D82A}">
                    <a16:rowId xmlns:a16="http://schemas.microsoft.com/office/drawing/2014/main" val="1085463007"/>
                  </a:ext>
                </a:extLst>
              </a:tr>
              <a:tr h="667542">
                <a:tc>
                  <a:txBody>
                    <a:bodyPr/>
                    <a:lstStyle/>
                    <a:p>
                      <a:r>
                        <a:rPr lang="en-US" sz="1500" dirty="0"/>
                        <a:t>Fruitless and Wasteful Expenditure</a:t>
                      </a:r>
                      <a:endParaRPr lang="en-ZA" sz="1500" dirty="0"/>
                    </a:p>
                  </a:txBody>
                  <a:tcPr marL="68580" marR="68580" marT="34290" marB="34290"/>
                </a:tc>
                <a:tc>
                  <a:txBody>
                    <a:bodyPr/>
                    <a:lstStyle/>
                    <a:p>
                      <a:r>
                        <a:rPr lang="en-US" sz="1500" dirty="0"/>
                        <a:t>None</a:t>
                      </a:r>
                      <a:endParaRPr lang="en-ZA" sz="1500" dirty="0"/>
                    </a:p>
                  </a:txBody>
                  <a:tcPr marL="68580" marR="68580" marT="34290" marB="34290"/>
                </a:tc>
                <a:tc>
                  <a:txBody>
                    <a:bodyPr/>
                    <a:lstStyle/>
                    <a:p>
                      <a:r>
                        <a:rPr lang="en-US" sz="1500" dirty="0"/>
                        <a:t>-</a:t>
                      </a:r>
                      <a:endParaRPr lang="en-ZA" sz="1500" dirty="0"/>
                    </a:p>
                  </a:txBody>
                  <a:tcPr marL="68580" marR="68580" marT="34290" marB="34290"/>
                </a:tc>
                <a:tc>
                  <a:txBody>
                    <a:bodyPr/>
                    <a:lstStyle/>
                    <a:p>
                      <a:r>
                        <a:rPr lang="en-US" sz="1500" dirty="0"/>
                        <a:t>-</a:t>
                      </a:r>
                      <a:endParaRPr lang="en-ZA" sz="1500" dirty="0"/>
                    </a:p>
                  </a:txBody>
                  <a:tcPr marL="68580" marR="68580" marT="34290" marB="34290"/>
                </a:tc>
                <a:extLst>
                  <a:ext uri="{0D108BD9-81ED-4DB2-BD59-A6C34878D82A}">
                    <a16:rowId xmlns:a16="http://schemas.microsoft.com/office/drawing/2014/main" val="2827806728"/>
                  </a:ext>
                </a:extLst>
              </a:tr>
              <a:tr h="386751">
                <a:tc>
                  <a:txBody>
                    <a:bodyPr/>
                    <a:lstStyle/>
                    <a:p>
                      <a:r>
                        <a:rPr lang="en-US" sz="1500" dirty="0"/>
                        <a:t>Irregular Expenditure</a:t>
                      </a:r>
                      <a:endParaRPr lang="en-ZA" sz="1500" dirty="0"/>
                    </a:p>
                  </a:txBody>
                  <a:tcPr marL="68580" marR="68580" marT="34290" marB="34290"/>
                </a:tc>
                <a:tc>
                  <a:txBody>
                    <a:bodyPr/>
                    <a:lstStyle/>
                    <a:p>
                      <a:r>
                        <a:rPr lang="en-US" sz="1500" dirty="0"/>
                        <a:t>None</a:t>
                      </a:r>
                      <a:endParaRPr lang="en-ZA" sz="1500" dirty="0"/>
                    </a:p>
                  </a:txBody>
                  <a:tcPr marL="68580" marR="68580" marT="34290" marB="34290"/>
                </a:tc>
                <a:tc>
                  <a:txBody>
                    <a:bodyPr/>
                    <a:lstStyle/>
                    <a:p>
                      <a:r>
                        <a:rPr lang="en-US" sz="1500" dirty="0"/>
                        <a:t>-</a:t>
                      </a:r>
                      <a:endParaRPr lang="en-ZA" sz="1500" dirty="0"/>
                    </a:p>
                  </a:txBody>
                  <a:tcPr marL="68580" marR="68580" marT="34290" marB="34290"/>
                </a:tc>
                <a:tc>
                  <a:txBody>
                    <a:bodyPr/>
                    <a:lstStyle/>
                    <a:p>
                      <a:r>
                        <a:rPr lang="en-US" sz="1500" dirty="0"/>
                        <a:t>-</a:t>
                      </a:r>
                      <a:endParaRPr lang="en-ZA" sz="1500" dirty="0"/>
                    </a:p>
                  </a:txBody>
                  <a:tcPr marL="68580" marR="68580" marT="34290" marB="34290"/>
                </a:tc>
                <a:extLst>
                  <a:ext uri="{0D108BD9-81ED-4DB2-BD59-A6C34878D82A}">
                    <a16:rowId xmlns:a16="http://schemas.microsoft.com/office/drawing/2014/main" val="685786267"/>
                  </a:ext>
                </a:extLst>
              </a:tr>
            </a:tbl>
          </a:graphicData>
        </a:graphic>
      </p:graphicFrame>
      <p:sp>
        <p:nvSpPr>
          <p:cNvPr id="10" name="Title 1">
            <a:extLst>
              <a:ext uri="{FF2B5EF4-FFF2-40B4-BE49-F238E27FC236}">
                <a16:creationId xmlns:a16="http://schemas.microsoft.com/office/drawing/2014/main" id="{BCD21E0F-F3F5-8CFE-2C1F-3E5FB4F55EC3}"/>
              </a:ext>
            </a:extLst>
          </p:cNvPr>
          <p:cNvSpPr txBox="1">
            <a:spLocks/>
          </p:cNvSpPr>
          <p:nvPr/>
        </p:nvSpPr>
        <p:spPr>
          <a:xfrm>
            <a:off x="1893095" y="1529207"/>
            <a:ext cx="6107906" cy="711679"/>
          </a:xfrm>
          <a:prstGeom prst="rect">
            <a:avLst/>
          </a:prstGeom>
        </p:spPr>
        <p:txBody>
          <a:bodyPr vert="horz" lIns="68580" tIns="34290" rIns="68580" bIns="34290" rtlCol="0" anchor="ctr">
            <a:noAutofit/>
          </a:bodyPr>
          <a:lstStyle>
            <a:lvl1pPr algn="l" defTabSz="685783" rtl="0" eaLnBrk="1" latinLnBrk="0" hangingPunct="1">
              <a:lnSpc>
                <a:spcPct val="90000"/>
              </a:lnSpc>
              <a:spcBef>
                <a:spcPct val="0"/>
              </a:spcBef>
              <a:buNone/>
              <a:defRPr sz="2100" b="1" i="0" kern="1200" baseline="0">
                <a:solidFill>
                  <a:schemeClr val="bg1"/>
                </a:solidFill>
                <a:latin typeface="+mj-lt"/>
                <a:ea typeface="+mj-ea"/>
                <a:cs typeface="+mj-cs"/>
              </a:defRPr>
            </a:lvl1pPr>
          </a:lstStyle>
          <a:p>
            <a:r>
              <a:rPr lang="en-US" sz="1050" dirty="0"/>
              <a:t>POSSIBLE UNAUTHORISED, IRREGULAR, FRUITLESS AND WASTEFUL EXPENDITURE FOR THE CURRENT FINANCIAL YEAR – 1</a:t>
            </a:r>
            <a:r>
              <a:rPr lang="en-US" sz="1050" baseline="30000" dirty="0"/>
              <a:t>st</a:t>
            </a:r>
            <a:r>
              <a:rPr lang="en-US" sz="1050" dirty="0"/>
              <a:t>  Quarter</a:t>
            </a:r>
          </a:p>
        </p:txBody>
      </p:sp>
    </p:spTree>
    <p:extLst>
      <p:ext uri="{BB962C8B-B14F-4D97-AF65-F5344CB8AC3E}">
        <p14:creationId xmlns:p14="http://schemas.microsoft.com/office/powerpoint/2010/main" val="47662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B534494-5029-5B26-FA53-1AE7F1FA7750}"/>
              </a:ext>
            </a:extLst>
          </p:cNvPr>
          <p:cNvGraphicFramePr>
            <a:graphicFrameLocks noGrp="1"/>
          </p:cNvGraphicFramePr>
          <p:nvPr>
            <p:ph idx="1"/>
          </p:nvPr>
        </p:nvGraphicFramePr>
        <p:xfrm>
          <a:off x="323603" y="2136630"/>
          <a:ext cx="8496795" cy="3775538"/>
        </p:xfrm>
        <a:graphic>
          <a:graphicData uri="http://schemas.openxmlformats.org/drawingml/2006/table">
            <a:tbl>
              <a:tblPr firstRow="1" bandRow="1">
                <a:tableStyleId>{5C22544A-7EE6-4342-B048-85BDC9FD1C3A}</a:tableStyleId>
              </a:tblPr>
              <a:tblGrid>
                <a:gridCol w="1570512">
                  <a:extLst>
                    <a:ext uri="{9D8B030D-6E8A-4147-A177-3AD203B41FA5}">
                      <a16:colId xmlns:a16="http://schemas.microsoft.com/office/drawing/2014/main" val="649169662"/>
                    </a:ext>
                  </a:extLst>
                </a:gridCol>
                <a:gridCol w="1085850">
                  <a:extLst>
                    <a:ext uri="{9D8B030D-6E8A-4147-A177-3AD203B41FA5}">
                      <a16:colId xmlns:a16="http://schemas.microsoft.com/office/drawing/2014/main" val="2586356149"/>
                    </a:ext>
                  </a:extLst>
                </a:gridCol>
                <a:gridCol w="1804307">
                  <a:extLst>
                    <a:ext uri="{9D8B030D-6E8A-4147-A177-3AD203B41FA5}">
                      <a16:colId xmlns:a16="http://schemas.microsoft.com/office/drawing/2014/main" val="3730084106"/>
                    </a:ext>
                  </a:extLst>
                </a:gridCol>
                <a:gridCol w="4036126">
                  <a:extLst>
                    <a:ext uri="{9D8B030D-6E8A-4147-A177-3AD203B41FA5}">
                      <a16:colId xmlns:a16="http://schemas.microsoft.com/office/drawing/2014/main" val="2015930534"/>
                    </a:ext>
                  </a:extLst>
                </a:gridCol>
              </a:tblGrid>
              <a:tr h="386751">
                <a:tc>
                  <a:txBody>
                    <a:bodyPr/>
                    <a:lstStyle/>
                    <a:p>
                      <a:r>
                        <a:rPr lang="en-US" sz="1500" dirty="0"/>
                        <a:t>Item</a:t>
                      </a:r>
                      <a:endParaRPr lang="en-ZA" sz="1500" dirty="0"/>
                    </a:p>
                  </a:txBody>
                  <a:tcPr marL="68580" marR="68580" marT="34290" marB="34290"/>
                </a:tc>
                <a:tc>
                  <a:txBody>
                    <a:bodyPr/>
                    <a:lstStyle/>
                    <a:p>
                      <a:r>
                        <a:rPr lang="en-US" sz="1500" dirty="0"/>
                        <a:t>Amount</a:t>
                      </a:r>
                      <a:endParaRPr lang="en-ZA" sz="1500" dirty="0"/>
                    </a:p>
                  </a:txBody>
                  <a:tcPr marL="68580" marR="68580" marT="34290" marB="34290"/>
                </a:tc>
                <a:tc>
                  <a:txBody>
                    <a:bodyPr/>
                    <a:lstStyle/>
                    <a:p>
                      <a:r>
                        <a:rPr lang="en-US" sz="1500" dirty="0"/>
                        <a:t>Intervention</a:t>
                      </a:r>
                      <a:endParaRPr lang="en-ZA" sz="1500" dirty="0"/>
                    </a:p>
                  </a:txBody>
                  <a:tcPr marL="68580" marR="68580" marT="34290" marB="34290"/>
                </a:tc>
                <a:tc>
                  <a:txBody>
                    <a:bodyPr/>
                    <a:lstStyle/>
                    <a:p>
                      <a:r>
                        <a:rPr lang="en-US" sz="1500" dirty="0"/>
                        <a:t>Challenges</a:t>
                      </a:r>
                      <a:endParaRPr lang="en-ZA" sz="1500" dirty="0"/>
                    </a:p>
                  </a:txBody>
                  <a:tcPr marL="68580" marR="68580" marT="34290" marB="34290"/>
                </a:tc>
                <a:extLst>
                  <a:ext uri="{0D108BD9-81ED-4DB2-BD59-A6C34878D82A}">
                    <a16:rowId xmlns:a16="http://schemas.microsoft.com/office/drawing/2014/main" val="205951859"/>
                  </a:ext>
                </a:extLst>
              </a:tr>
              <a:tr h="416987">
                <a:tc>
                  <a:txBody>
                    <a:bodyPr/>
                    <a:lstStyle/>
                    <a:p>
                      <a:r>
                        <a:rPr lang="en-US" sz="1500" dirty="0"/>
                        <a:t>Unauthorised</a:t>
                      </a:r>
                      <a:endParaRPr lang="en-ZA" sz="1500" dirty="0"/>
                    </a:p>
                  </a:txBody>
                  <a:tcPr marL="68580" marR="68580" marT="34290" marB="34290"/>
                </a:tc>
                <a:tc>
                  <a:txBody>
                    <a:bodyPr/>
                    <a:lstStyle/>
                    <a:p>
                      <a:r>
                        <a:rPr lang="en-ZA" sz="1500" dirty="0"/>
                        <a:t>-</a:t>
                      </a:r>
                    </a:p>
                  </a:txBody>
                  <a:tcPr marL="68580" marR="68580" marT="34290" marB="34290"/>
                </a:tc>
                <a:tc>
                  <a:txBody>
                    <a:bodyPr/>
                    <a:lstStyle/>
                    <a:p>
                      <a:r>
                        <a:rPr lang="en-US" sz="1500" dirty="0"/>
                        <a:t>-</a:t>
                      </a:r>
                      <a:endParaRPr lang="en-ZA" sz="1500" dirty="0"/>
                    </a:p>
                  </a:txBody>
                  <a:tcPr marL="68580" marR="68580" marT="34290" marB="34290"/>
                </a:tc>
                <a:tc>
                  <a:txBody>
                    <a:bodyPr/>
                    <a:lstStyle/>
                    <a:p>
                      <a:r>
                        <a:rPr lang="en-US" sz="1500" dirty="0"/>
                        <a:t>-</a:t>
                      </a:r>
                      <a:endParaRPr lang="en-ZA" sz="1500" dirty="0"/>
                    </a:p>
                  </a:txBody>
                  <a:tcPr marL="68580" marR="68580" marT="34290" marB="34290"/>
                </a:tc>
                <a:extLst>
                  <a:ext uri="{0D108BD9-81ED-4DB2-BD59-A6C34878D82A}">
                    <a16:rowId xmlns:a16="http://schemas.microsoft.com/office/drawing/2014/main" val="1085463007"/>
                  </a:ext>
                </a:extLst>
              </a:tr>
              <a:tr h="1211580">
                <a:tc>
                  <a:txBody>
                    <a:bodyPr/>
                    <a:lstStyle/>
                    <a:p>
                      <a:r>
                        <a:rPr lang="en-US" sz="1500" dirty="0"/>
                        <a:t>Fruitless and Wasteful Expenditure</a:t>
                      </a:r>
                      <a:endParaRPr lang="en-ZA" sz="1500" dirty="0"/>
                    </a:p>
                  </a:txBody>
                  <a:tcPr marL="68580" marR="68580" marT="34290" marB="34290"/>
                </a:tc>
                <a:tc>
                  <a:txBody>
                    <a:bodyPr/>
                    <a:lstStyle/>
                    <a:p>
                      <a:r>
                        <a:rPr lang="en-ZA" sz="1500" dirty="0"/>
                        <a:t> 49,693 </a:t>
                      </a:r>
                    </a:p>
                    <a:p>
                      <a:endParaRPr lang="en-ZA" sz="1500" dirty="0"/>
                    </a:p>
                  </a:txBody>
                  <a:tcPr marL="68580" marR="68580" marT="34290" marB="34290"/>
                </a:tc>
                <a:tc>
                  <a:txBody>
                    <a:bodyPr/>
                    <a:lstStyle/>
                    <a:p>
                      <a:r>
                        <a:rPr lang="en-US" sz="1500" dirty="0"/>
                        <a:t>Matters were referred to Risk Management Unit to facilitate investigation thereof</a:t>
                      </a:r>
                      <a:endParaRPr lang="en-ZA" sz="1500" dirty="0"/>
                    </a:p>
                  </a:txBody>
                  <a:tcPr marL="68580" marR="68580" marT="34290" marB="34290"/>
                </a:tc>
                <a:tc>
                  <a:txBody>
                    <a:bodyPr/>
                    <a:lstStyle/>
                    <a:p>
                      <a:r>
                        <a:rPr lang="en-US" sz="1500" dirty="0"/>
                        <a:t>No dedicated budget for investigation. GDARDE to prioritise budget for investigation and appoint a panel of service providers.</a:t>
                      </a:r>
                    </a:p>
                    <a:p>
                      <a:endParaRPr lang="en-ZA" sz="1500" dirty="0"/>
                    </a:p>
                  </a:txBody>
                  <a:tcPr marL="68580" marR="68580" marT="34290" marB="34290"/>
                </a:tc>
                <a:extLst>
                  <a:ext uri="{0D108BD9-81ED-4DB2-BD59-A6C34878D82A}">
                    <a16:rowId xmlns:a16="http://schemas.microsoft.com/office/drawing/2014/main" val="2827806728"/>
                  </a:ext>
                </a:extLst>
              </a:tr>
              <a:tr h="1531620">
                <a:tc>
                  <a:txBody>
                    <a:bodyPr/>
                    <a:lstStyle/>
                    <a:p>
                      <a:r>
                        <a:rPr lang="en-US" sz="1500" dirty="0"/>
                        <a:t>Irregular Expenditure</a:t>
                      </a:r>
                      <a:endParaRPr lang="en-ZA" sz="1500" dirty="0"/>
                    </a:p>
                  </a:txBody>
                  <a:tcPr marL="68580" marR="68580" marT="34290" marB="34290"/>
                </a:tc>
                <a:tc>
                  <a:txBody>
                    <a:bodyPr/>
                    <a:lstStyle/>
                    <a:p>
                      <a:r>
                        <a:rPr lang="en-ZA" sz="1500" dirty="0"/>
                        <a:t> 88,133 </a:t>
                      </a:r>
                    </a:p>
                    <a:p>
                      <a:endParaRPr lang="en-ZA" sz="1500" dirty="0"/>
                    </a:p>
                  </a:txBody>
                  <a:tcPr marL="68580" marR="68580" marT="34290" marB="34290"/>
                </a:tc>
                <a:tc>
                  <a:txBody>
                    <a:bodyPr/>
                    <a:lstStyle/>
                    <a:p>
                      <a:r>
                        <a:rPr lang="en-US" sz="1500" dirty="0"/>
                        <a:t>Matter were referred to Risk management Unit for Investigation and Condonement</a:t>
                      </a:r>
                      <a:endParaRPr lang="en-ZA" sz="1500" dirty="0"/>
                    </a:p>
                  </a:txBody>
                  <a:tcPr marL="68580" marR="68580" marT="34290" marB="34290"/>
                </a:tc>
                <a:tc>
                  <a:txBody>
                    <a:bodyPr/>
                    <a:lstStyle/>
                    <a:p>
                      <a:r>
                        <a:rPr lang="en-US" sz="1200" dirty="0"/>
                        <a:t>GDARDE did submit request for condonation to GPT of 7 Cases amounting to R44,6 million, but were not condoned, indicating that Consequence management was not implemented. Most of these Officials implicated have left the employment of GDARDE. </a:t>
                      </a:r>
                    </a:p>
                    <a:p>
                      <a:r>
                        <a:rPr lang="en-US" sz="1200" dirty="0"/>
                        <a:t>Former HOD did transfer these matters to the Accounting Officers where these Officials are currently employed to take disciplinary action. </a:t>
                      </a:r>
                    </a:p>
                  </a:txBody>
                  <a:tcPr marL="68580" marR="68580" marT="34290" marB="34290"/>
                </a:tc>
                <a:extLst>
                  <a:ext uri="{0D108BD9-81ED-4DB2-BD59-A6C34878D82A}">
                    <a16:rowId xmlns:a16="http://schemas.microsoft.com/office/drawing/2014/main" val="685786267"/>
                  </a:ext>
                </a:extLst>
              </a:tr>
            </a:tbl>
          </a:graphicData>
        </a:graphic>
      </p:graphicFrame>
      <p:sp>
        <p:nvSpPr>
          <p:cNvPr id="10" name="Title 1">
            <a:extLst>
              <a:ext uri="{FF2B5EF4-FFF2-40B4-BE49-F238E27FC236}">
                <a16:creationId xmlns:a16="http://schemas.microsoft.com/office/drawing/2014/main" id="{BCD21E0F-F3F5-8CFE-2C1F-3E5FB4F55EC3}"/>
              </a:ext>
            </a:extLst>
          </p:cNvPr>
          <p:cNvSpPr txBox="1">
            <a:spLocks/>
          </p:cNvSpPr>
          <p:nvPr/>
        </p:nvSpPr>
        <p:spPr>
          <a:xfrm>
            <a:off x="1069522" y="1529207"/>
            <a:ext cx="7821385" cy="711679"/>
          </a:xfrm>
          <a:prstGeom prst="rect">
            <a:avLst/>
          </a:prstGeom>
        </p:spPr>
        <p:txBody>
          <a:bodyPr vert="horz" lIns="68580" tIns="34290" rIns="68580" bIns="34290" rtlCol="0" anchor="ctr">
            <a:noAutofit/>
          </a:bodyPr>
          <a:lstStyle>
            <a:lvl1pPr algn="l" defTabSz="685783" rtl="0" eaLnBrk="1" latinLnBrk="0" hangingPunct="1">
              <a:lnSpc>
                <a:spcPct val="90000"/>
              </a:lnSpc>
              <a:spcBef>
                <a:spcPct val="0"/>
              </a:spcBef>
              <a:buNone/>
              <a:defRPr sz="2100" b="1" i="0" kern="1200" baseline="0">
                <a:solidFill>
                  <a:schemeClr val="bg1"/>
                </a:solidFill>
                <a:latin typeface="+mj-lt"/>
                <a:ea typeface="+mj-ea"/>
                <a:cs typeface="+mj-cs"/>
              </a:defRPr>
            </a:lvl1pPr>
          </a:lstStyle>
          <a:p>
            <a:r>
              <a:rPr lang="en-US" sz="1050" dirty="0"/>
              <a:t>UNAUTHORISED, IRREGULAR, FRUITLESS AND WASTEFUL EXPENDITURE – PREVIOUS FY</a:t>
            </a:r>
          </a:p>
        </p:txBody>
      </p:sp>
    </p:spTree>
    <p:extLst>
      <p:ext uri="{BB962C8B-B14F-4D97-AF65-F5344CB8AC3E}">
        <p14:creationId xmlns:p14="http://schemas.microsoft.com/office/powerpoint/2010/main" val="250549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50ECC1D-8396-CBBB-93EC-8A5A29F75C0A}"/>
              </a:ext>
            </a:extLst>
          </p:cNvPr>
          <p:cNvSpPr>
            <a:spLocks noGrp="1" noChangeArrowheads="1"/>
          </p:cNvSpPr>
          <p:nvPr>
            <p:ph type="title"/>
          </p:nvPr>
        </p:nvSpPr>
        <p:spPr>
          <a:xfrm>
            <a:off x="1950455" y="1718414"/>
            <a:ext cx="6010275" cy="244078"/>
          </a:xfrm>
        </p:spPr>
        <p:txBody>
          <a:bodyPr/>
          <a:lstStyle/>
          <a:p>
            <a:pPr algn="ctr"/>
            <a:r>
              <a:rPr lang="en-GB" altLang="en-US" sz="1500" dirty="0">
                <a:solidFill>
                  <a:srgbClr val="FFC000"/>
                </a:solidFill>
              </a:rPr>
              <a:t>Overview of Agriculture and Rural Development Q2 Performance </a:t>
            </a:r>
          </a:p>
        </p:txBody>
      </p:sp>
      <p:graphicFrame>
        <p:nvGraphicFramePr>
          <p:cNvPr id="7" name="Content Placeholder 4">
            <a:extLst>
              <a:ext uri="{FF2B5EF4-FFF2-40B4-BE49-F238E27FC236}">
                <a16:creationId xmlns:a16="http://schemas.microsoft.com/office/drawing/2014/main" id="{F4217011-FDFB-CBDB-7734-9CE35913372F}"/>
              </a:ext>
            </a:extLst>
          </p:cNvPr>
          <p:cNvGraphicFramePr>
            <a:graphicFrameLocks noGrp="1"/>
          </p:cNvGraphicFramePr>
          <p:nvPr>
            <p:ph idx="1"/>
          </p:nvPr>
        </p:nvGraphicFramePr>
        <p:xfrm>
          <a:off x="1102730" y="1886632"/>
          <a:ext cx="6858000" cy="401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0" name="Content Placeholder 2">
            <a:extLst>
              <a:ext uri="{FF2B5EF4-FFF2-40B4-BE49-F238E27FC236}">
                <a16:creationId xmlns:a16="http://schemas.microsoft.com/office/drawing/2014/main" id="{07A05AFD-370D-C3F9-2E7A-77F7EF266517}"/>
              </a:ext>
            </a:extLst>
          </p:cNvPr>
          <p:cNvSpPr txBox="1">
            <a:spLocks noChangeArrowheads="1"/>
          </p:cNvSpPr>
          <p:nvPr/>
        </p:nvSpPr>
        <p:spPr bwMode="auto">
          <a:xfrm>
            <a:off x="1619251" y="2890839"/>
            <a:ext cx="940594"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GB" altLang="en-US" sz="2100" b="1" dirty="0">
                <a:solidFill>
                  <a:srgbClr val="000000"/>
                </a:solidFill>
              </a:rPr>
              <a:t>55%</a:t>
            </a:r>
          </a:p>
        </p:txBody>
      </p:sp>
      <p:sp>
        <p:nvSpPr>
          <p:cNvPr id="55301" name="Content Placeholder 2">
            <a:extLst>
              <a:ext uri="{FF2B5EF4-FFF2-40B4-BE49-F238E27FC236}">
                <a16:creationId xmlns:a16="http://schemas.microsoft.com/office/drawing/2014/main" id="{48622A3B-5917-219A-0644-B5FC15A49EF3}"/>
              </a:ext>
            </a:extLst>
          </p:cNvPr>
          <p:cNvSpPr txBox="1">
            <a:spLocks noChangeArrowheads="1"/>
          </p:cNvSpPr>
          <p:nvPr/>
        </p:nvSpPr>
        <p:spPr bwMode="auto">
          <a:xfrm>
            <a:off x="6375798" y="2917032"/>
            <a:ext cx="940594"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GB" altLang="en-US" sz="2100" b="1" dirty="0"/>
              <a:t>77%</a:t>
            </a:r>
          </a:p>
        </p:txBody>
      </p:sp>
      <p:sp>
        <p:nvSpPr>
          <p:cNvPr id="13" name="Content Placeholder 2">
            <a:extLst>
              <a:ext uri="{FF2B5EF4-FFF2-40B4-BE49-F238E27FC236}">
                <a16:creationId xmlns:a16="http://schemas.microsoft.com/office/drawing/2014/main" id="{14134EB5-7B64-F25B-0D17-59A65ABAEE80}"/>
              </a:ext>
            </a:extLst>
          </p:cNvPr>
          <p:cNvSpPr txBox="1">
            <a:spLocks/>
          </p:cNvSpPr>
          <p:nvPr/>
        </p:nvSpPr>
        <p:spPr>
          <a:xfrm>
            <a:off x="1497807" y="2038351"/>
            <a:ext cx="1750219" cy="57507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sz="1050" dirty="0">
                <a:solidFill>
                  <a:prstClr val="black"/>
                </a:solidFill>
              </a:rPr>
              <a:t>11 indicators </a:t>
            </a:r>
          </a:p>
          <a:p>
            <a:pPr marL="0" indent="0">
              <a:buNone/>
              <a:defRPr/>
            </a:pPr>
            <a:r>
              <a:rPr lang="en-GB" sz="1050" dirty="0">
                <a:solidFill>
                  <a:prstClr val="black"/>
                </a:solidFill>
              </a:rPr>
              <a:t>5 indicators not achieved </a:t>
            </a:r>
          </a:p>
          <a:p>
            <a:pPr marL="0" indent="0">
              <a:buNone/>
              <a:defRPr/>
            </a:pPr>
            <a:r>
              <a:rPr lang="en-GB" sz="1050" b="1" dirty="0">
                <a:solidFill>
                  <a:srgbClr val="461DF5"/>
                </a:solidFill>
              </a:rPr>
              <a:t>6 indicators achieved</a:t>
            </a:r>
          </a:p>
        </p:txBody>
      </p:sp>
      <p:sp>
        <p:nvSpPr>
          <p:cNvPr id="15" name="Content Placeholder 2">
            <a:extLst>
              <a:ext uri="{FF2B5EF4-FFF2-40B4-BE49-F238E27FC236}">
                <a16:creationId xmlns:a16="http://schemas.microsoft.com/office/drawing/2014/main" id="{B36F3B8C-AD21-66D7-4D86-328B96B7C7ED}"/>
              </a:ext>
            </a:extLst>
          </p:cNvPr>
          <p:cNvSpPr txBox="1">
            <a:spLocks/>
          </p:cNvSpPr>
          <p:nvPr/>
        </p:nvSpPr>
        <p:spPr>
          <a:xfrm>
            <a:off x="5934076" y="2038351"/>
            <a:ext cx="1637110" cy="57507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sz="1050" dirty="0">
                <a:solidFill>
                  <a:prstClr val="black"/>
                </a:solidFill>
              </a:rPr>
              <a:t>35 indicators </a:t>
            </a:r>
          </a:p>
          <a:p>
            <a:pPr marL="0" indent="0">
              <a:buNone/>
              <a:defRPr/>
            </a:pPr>
            <a:r>
              <a:rPr lang="en-GB" sz="1050" dirty="0">
                <a:solidFill>
                  <a:prstClr val="black"/>
                </a:solidFill>
              </a:rPr>
              <a:t>8 indicators not achieved </a:t>
            </a:r>
          </a:p>
          <a:p>
            <a:pPr marL="0" indent="0">
              <a:buNone/>
              <a:defRPr/>
            </a:pPr>
            <a:r>
              <a:rPr lang="en-GB" sz="1050" b="1" dirty="0">
                <a:solidFill>
                  <a:srgbClr val="461DF5"/>
                </a:solidFill>
              </a:rPr>
              <a:t>27 indicators achieved</a:t>
            </a:r>
          </a:p>
        </p:txBody>
      </p:sp>
      <p:sp>
        <p:nvSpPr>
          <p:cNvPr id="55304" name="Slide Number Placeholder 15">
            <a:extLst>
              <a:ext uri="{FF2B5EF4-FFF2-40B4-BE49-F238E27FC236}">
                <a16:creationId xmlns:a16="http://schemas.microsoft.com/office/drawing/2014/main" id="{6A3F0020-85D7-6B2A-4B21-C2606DBF4983}"/>
              </a:ext>
            </a:extLst>
          </p:cNvPr>
          <p:cNvSpPr>
            <a:spLocks noGrp="1" noChangeArrowheads="1"/>
          </p:cNvSpPr>
          <p:nvPr>
            <p:ph type="sldNum" sz="quarter" idx="12"/>
          </p:nvPr>
        </p:nvSpPr>
        <p:spPr bwMode="auto">
          <a:xfrm>
            <a:off x="6484844" y="5767248"/>
            <a:ext cx="341297"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fld id="{093862CD-2CE4-D846-9F15-15300DCE1BBC}" type="slidenum">
              <a:rPr lang="en-US" smtClean="0"/>
              <a:pPr eaLnBrk="1" hangingPunct="1"/>
              <a:t>5</a:t>
            </a:fld>
            <a:endParaRPr lang="en-US" altLang="en-US">
              <a:solidFill>
                <a:srgbClr val="000000"/>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 IRREGULAR EXPENDITURE – PREVIOUS FINANCIAL YEAR</a:t>
            </a:r>
          </a:p>
        </p:txBody>
      </p:sp>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2F41CAA2-9215-4D02-A0A2-E8907A9A3685}"/>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3" name="Rectangle 2">
            <a:extLst>
              <a:ext uri="{FF2B5EF4-FFF2-40B4-BE49-F238E27FC236}">
                <a16:creationId xmlns:a16="http://schemas.microsoft.com/office/drawing/2014/main" id="{C3A82FE2-A615-E81C-12D2-85625A6452D2}"/>
              </a:ext>
            </a:extLst>
          </p:cNvPr>
          <p:cNvSpPr/>
          <p:nvPr/>
        </p:nvSpPr>
        <p:spPr>
          <a:xfrm>
            <a:off x="240475" y="2102098"/>
            <a:ext cx="8699420" cy="1653594"/>
          </a:xfrm>
          <a:prstGeom prst="rect">
            <a:avLst/>
          </a:prstGeom>
        </p:spPr>
        <p:txBody>
          <a:bodyPr wrap="square">
            <a:spAutoFit/>
          </a:bodyPr>
          <a:lstStyle/>
          <a:p>
            <a:pPr marL="385763" indent="-214313" algn="just">
              <a:lnSpc>
                <a:spcPct val="115000"/>
              </a:lnSpc>
              <a:spcAft>
                <a:spcPts val="750"/>
              </a:spcAft>
              <a:buFont typeface="Arial" panose="020B0604020202020204" pitchFamily="34" charset="0"/>
              <a:buChar char="•"/>
            </a:pPr>
            <a:r>
              <a:rPr lang="en-ZA"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Department incurred irregular expenditure for the previous Financial years: </a:t>
            </a:r>
          </a:p>
          <a:p>
            <a:pPr marL="385763" indent="-214313" algn="just">
              <a:lnSpc>
                <a:spcPct val="115000"/>
              </a:lnSpc>
              <a:spcAft>
                <a:spcPts val="750"/>
              </a:spcAft>
              <a:buFont typeface="Arial" panose="020B0604020202020204" pitchFamily="34" charset="0"/>
              <a:buChar char="•"/>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2015-2019 FY - R85 709 348,06 </a:t>
            </a:r>
          </a:p>
          <a:p>
            <a:pPr marL="385763" indent="-214313" algn="just">
              <a:lnSpc>
                <a:spcPct val="115000"/>
              </a:lnSpc>
              <a:spcAft>
                <a:spcPts val="750"/>
              </a:spcAft>
              <a:buFont typeface="Arial" panose="020B0604020202020204" pitchFamily="34" charset="0"/>
              <a:buChar char="•"/>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2022-2023 FY - R2 423 992,87 </a:t>
            </a:r>
          </a:p>
          <a:p>
            <a:pPr marL="385763" indent="-214313" algn="just">
              <a:lnSpc>
                <a:spcPct val="115000"/>
              </a:lnSpc>
              <a:spcAft>
                <a:spcPts val="750"/>
              </a:spcAft>
              <a:buFont typeface="Arial" panose="020B0604020202020204" pitchFamily="34" charset="0"/>
              <a:buChar char="•"/>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Total Irregular expenditure for GDARDE amount to R88,133 340,93  </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479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84C9-9FD7-2C94-2F1B-EAE04273DA03}"/>
              </a:ext>
            </a:extLst>
          </p:cNvPr>
          <p:cNvSpPr>
            <a:spLocks noGrp="1"/>
          </p:cNvSpPr>
          <p:nvPr>
            <p:ph type="title"/>
          </p:nvPr>
        </p:nvSpPr>
        <p:spPr/>
        <p:txBody>
          <a:bodyPr/>
          <a:lstStyle/>
          <a:p>
            <a:r>
              <a:rPr lang="en-ZA" sz="1125" dirty="0"/>
              <a:t>PROGRESS ON IRREGULAR EXPENDITURE CONDONATION – PREVIOUS FINANCIAL YEARS </a:t>
            </a:r>
          </a:p>
        </p:txBody>
      </p:sp>
      <p:graphicFrame>
        <p:nvGraphicFramePr>
          <p:cNvPr id="4" name="Table 4">
            <a:extLst>
              <a:ext uri="{FF2B5EF4-FFF2-40B4-BE49-F238E27FC236}">
                <a16:creationId xmlns:a16="http://schemas.microsoft.com/office/drawing/2014/main" id="{80E2E7B9-D246-1EE6-A681-A7988CCEDB6C}"/>
              </a:ext>
            </a:extLst>
          </p:cNvPr>
          <p:cNvGraphicFramePr>
            <a:graphicFrameLocks noGrp="1"/>
          </p:cNvGraphicFramePr>
          <p:nvPr>
            <p:ph idx="1"/>
          </p:nvPr>
        </p:nvGraphicFramePr>
        <p:xfrm>
          <a:off x="418606" y="2411017"/>
          <a:ext cx="8327571" cy="2867795"/>
        </p:xfrm>
        <a:graphic>
          <a:graphicData uri="http://schemas.openxmlformats.org/drawingml/2006/table">
            <a:tbl>
              <a:tblPr firstRow="1" bandRow="1">
                <a:tableStyleId>{5C22544A-7EE6-4342-B048-85BDC9FD1C3A}</a:tableStyleId>
              </a:tblPr>
              <a:tblGrid>
                <a:gridCol w="1034828">
                  <a:extLst>
                    <a:ext uri="{9D8B030D-6E8A-4147-A177-3AD203B41FA5}">
                      <a16:colId xmlns:a16="http://schemas.microsoft.com/office/drawing/2014/main" val="575902135"/>
                    </a:ext>
                  </a:extLst>
                </a:gridCol>
                <a:gridCol w="1835919">
                  <a:extLst>
                    <a:ext uri="{9D8B030D-6E8A-4147-A177-3AD203B41FA5}">
                      <a16:colId xmlns:a16="http://schemas.microsoft.com/office/drawing/2014/main" val="2022415257"/>
                    </a:ext>
                  </a:extLst>
                </a:gridCol>
                <a:gridCol w="1074089">
                  <a:extLst>
                    <a:ext uri="{9D8B030D-6E8A-4147-A177-3AD203B41FA5}">
                      <a16:colId xmlns:a16="http://schemas.microsoft.com/office/drawing/2014/main" val="1578384015"/>
                    </a:ext>
                  </a:extLst>
                </a:gridCol>
                <a:gridCol w="1750648">
                  <a:extLst>
                    <a:ext uri="{9D8B030D-6E8A-4147-A177-3AD203B41FA5}">
                      <a16:colId xmlns:a16="http://schemas.microsoft.com/office/drawing/2014/main" val="3143254617"/>
                    </a:ext>
                  </a:extLst>
                </a:gridCol>
                <a:gridCol w="2632088">
                  <a:extLst>
                    <a:ext uri="{9D8B030D-6E8A-4147-A177-3AD203B41FA5}">
                      <a16:colId xmlns:a16="http://schemas.microsoft.com/office/drawing/2014/main" val="220140378"/>
                    </a:ext>
                  </a:extLst>
                </a:gridCol>
              </a:tblGrid>
              <a:tr h="843140">
                <a:tc>
                  <a:txBody>
                    <a:bodyPr/>
                    <a:lstStyle/>
                    <a:p>
                      <a:r>
                        <a:rPr lang="en-US" sz="1500" dirty="0"/>
                        <a:t>Description of service  </a:t>
                      </a:r>
                      <a:endParaRPr lang="en-ZA" sz="1500" dirty="0"/>
                    </a:p>
                  </a:txBody>
                  <a:tcPr marL="51435" marR="51435" marT="25718" marB="25718"/>
                </a:tc>
                <a:tc>
                  <a:txBody>
                    <a:bodyPr/>
                    <a:lstStyle/>
                    <a:p>
                      <a:r>
                        <a:rPr lang="en-US" sz="1500" dirty="0"/>
                        <a:t>Value</a:t>
                      </a:r>
                    </a:p>
                    <a:p>
                      <a:r>
                        <a:rPr lang="en-US" sz="1500" dirty="0"/>
                        <a:t>R’000</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of IECC </a:t>
                      </a:r>
                      <a:endParaRPr lang="en-ZA" sz="1500" dirty="0"/>
                    </a:p>
                    <a:p>
                      <a:endParaRPr lang="en-ZA" sz="1500" dirty="0"/>
                    </a:p>
                  </a:txBody>
                  <a:tcPr marL="51435" marR="51435" marT="25718" marB="25718"/>
                </a:tc>
                <a:tc>
                  <a:txBody>
                    <a:bodyPr/>
                    <a:lstStyle/>
                    <a:p>
                      <a:r>
                        <a:rPr lang="en-US" sz="1500" dirty="0"/>
                        <a:t>Amount condoned </a:t>
                      </a:r>
                      <a:endParaRPr lang="en-ZA" sz="1500" dirty="0"/>
                    </a:p>
                  </a:txBody>
                  <a:tcPr marL="51435" marR="51435" marT="25718" marB="25718"/>
                </a:tc>
                <a:tc>
                  <a:txBody>
                    <a:bodyPr/>
                    <a:lstStyle/>
                    <a:p>
                      <a:r>
                        <a:rPr lang="en-US" sz="1500" dirty="0"/>
                        <a:t>Outcome/ Progress to date</a:t>
                      </a:r>
                      <a:endParaRPr lang="en-ZA" sz="1500" dirty="0"/>
                    </a:p>
                  </a:txBody>
                  <a:tcPr marL="51435" marR="51435" marT="25718" marB="25718"/>
                </a:tc>
                <a:extLst>
                  <a:ext uri="{0D108BD9-81ED-4DB2-BD59-A6C34878D82A}">
                    <a16:rowId xmlns:a16="http://schemas.microsoft.com/office/drawing/2014/main" val="2693142982"/>
                  </a:ext>
                </a:extLst>
              </a:tr>
              <a:tr h="1194435">
                <a:tc>
                  <a:txBody>
                    <a:bodyPr/>
                    <a:lstStyle/>
                    <a:p>
                      <a:pPr marL="0" indent="0">
                        <a:buFont typeface="+mj-lt"/>
                        <a:buNone/>
                      </a:pPr>
                      <a:r>
                        <a:rPr lang="en-US" sz="1500" dirty="0">
                          <a:latin typeface="+mn-lt"/>
                        </a:rPr>
                        <a:t>7 Suppliers</a:t>
                      </a:r>
                    </a:p>
                  </a:txBody>
                  <a:tcPr marL="51435" marR="51435" marT="25718" marB="25718"/>
                </a:tc>
                <a:tc>
                  <a:txBody>
                    <a:bodyPr/>
                    <a:lstStyle/>
                    <a:p>
                      <a:pPr marL="0" indent="0">
                        <a:buFont typeface="+mj-lt"/>
                        <a:buNone/>
                      </a:pPr>
                      <a:r>
                        <a:rPr lang="en-US" sz="1500" dirty="0">
                          <a:latin typeface="+mn-lt"/>
                        </a:rPr>
                        <a:t>44,694</a:t>
                      </a:r>
                    </a:p>
                  </a:txBody>
                  <a:tcPr marL="51435" marR="51435" marT="25718" marB="25718"/>
                </a:tc>
                <a:tc>
                  <a:txBody>
                    <a:bodyPr/>
                    <a:lstStyle/>
                    <a:p>
                      <a:r>
                        <a:rPr lang="en-ZA" sz="1500" dirty="0">
                          <a:latin typeface="+mn-lt"/>
                        </a:rPr>
                        <a:t>1 February 2023</a:t>
                      </a:r>
                    </a:p>
                    <a:p>
                      <a:endParaRPr lang="en-ZA" sz="1500" dirty="0">
                        <a:latin typeface="+mn-lt"/>
                      </a:endParaRPr>
                    </a:p>
                  </a:txBody>
                  <a:tcPr marL="51435" marR="51435" marT="25718" marB="25718"/>
                </a:tc>
                <a:tc>
                  <a:txBody>
                    <a:bodyPr/>
                    <a:lstStyle/>
                    <a:p>
                      <a:r>
                        <a:rPr lang="en-US" sz="1500" b="1" dirty="0">
                          <a:latin typeface="+mn-lt"/>
                        </a:rPr>
                        <a:t>None</a:t>
                      </a:r>
                      <a:endParaRPr lang="en-ZA" sz="1500" b="1" dirty="0">
                        <a:latin typeface="+mn-lt"/>
                      </a:endParaRPr>
                    </a:p>
                  </a:txBody>
                  <a:tcPr marL="51435" marR="51435" marT="25718" marB="25718"/>
                </a:tc>
                <a:tc>
                  <a:txBody>
                    <a:bodyPr/>
                    <a:lstStyle/>
                    <a:p>
                      <a:r>
                        <a:rPr lang="en-US" sz="1500" b="0" dirty="0">
                          <a:latin typeface="+mn-lt"/>
                        </a:rPr>
                        <a:t>None were approved because of progress of consequent management relating to Official that left the employment of GDARDE.</a:t>
                      </a:r>
                      <a:endParaRPr lang="en-ZA" sz="1500" b="0" dirty="0">
                        <a:latin typeface="+mn-lt"/>
                      </a:endParaRPr>
                    </a:p>
                  </a:txBody>
                  <a:tcPr marL="51435" marR="51435" marT="25718" marB="25718"/>
                </a:tc>
                <a:extLst>
                  <a:ext uri="{0D108BD9-81ED-4DB2-BD59-A6C34878D82A}">
                    <a16:rowId xmlns:a16="http://schemas.microsoft.com/office/drawing/2014/main" val="1514821119"/>
                  </a:ext>
                </a:extLst>
              </a:tr>
              <a:tr h="830219">
                <a:tc>
                  <a:txBody>
                    <a:bodyPr/>
                    <a:lstStyle/>
                    <a:p>
                      <a:pPr marL="0" indent="0">
                        <a:buFont typeface="+mj-lt"/>
                        <a:buNone/>
                      </a:pPr>
                      <a:r>
                        <a:rPr lang="en-US" sz="1500" b="1" dirty="0">
                          <a:latin typeface="+mn-lt"/>
                        </a:rPr>
                        <a:t>Total</a:t>
                      </a:r>
                      <a:endParaRPr lang="en-ZA" sz="1500" b="1" dirty="0">
                        <a:latin typeface="+mn-lt"/>
                      </a:endParaRPr>
                    </a:p>
                  </a:txBody>
                  <a:tcPr marL="51435" marR="51435" marT="25718" marB="25718"/>
                </a:tc>
                <a:tc>
                  <a:txBody>
                    <a:bodyPr/>
                    <a:lstStyle/>
                    <a:p>
                      <a:pPr marL="0" indent="0">
                        <a:buFont typeface="+mj-lt"/>
                        <a:buNone/>
                      </a:pPr>
                      <a:r>
                        <a:rPr lang="en-US" sz="1500" b="1" dirty="0">
                          <a:latin typeface="+mn-lt"/>
                        </a:rPr>
                        <a:t>7 Cases </a:t>
                      </a:r>
                    </a:p>
                  </a:txBody>
                  <a:tcPr marL="51435" marR="51435" marT="25718" marB="25718"/>
                </a:tc>
                <a:tc>
                  <a:txBody>
                    <a:bodyPr/>
                    <a:lstStyle/>
                    <a:p>
                      <a:endParaRPr lang="en-ZA" sz="1500" b="1" dirty="0">
                        <a:latin typeface="+mn-lt"/>
                      </a:endParaRPr>
                    </a:p>
                  </a:txBody>
                  <a:tcPr marL="51435" marR="51435" marT="25718" marB="25718"/>
                </a:tc>
                <a:tc>
                  <a:txBody>
                    <a:bodyPr/>
                    <a:lstStyle/>
                    <a:p>
                      <a:endParaRPr lang="en-ZA" sz="1500" b="1" dirty="0">
                        <a:latin typeface="+mn-lt"/>
                      </a:endParaRPr>
                    </a:p>
                  </a:txBody>
                  <a:tcPr marL="51435" marR="51435" marT="25718" marB="25718"/>
                </a:tc>
                <a:tc>
                  <a:txBody>
                    <a:bodyPr/>
                    <a:lstStyle/>
                    <a:p>
                      <a:endParaRPr lang="en-ZA" sz="1500" b="0" dirty="0">
                        <a:latin typeface="+mn-lt"/>
                      </a:endParaRPr>
                    </a:p>
                  </a:txBody>
                  <a:tcPr marL="51435" marR="51435" marT="25718" marB="25718"/>
                </a:tc>
                <a:extLst>
                  <a:ext uri="{0D108BD9-81ED-4DB2-BD59-A6C34878D82A}">
                    <a16:rowId xmlns:a16="http://schemas.microsoft.com/office/drawing/2014/main" val="1702657105"/>
                  </a:ext>
                </a:extLst>
              </a:tr>
            </a:tbl>
          </a:graphicData>
        </a:graphic>
      </p:graphicFrame>
    </p:spTree>
    <p:extLst>
      <p:ext uri="{BB962C8B-B14F-4D97-AF65-F5344CB8AC3E}">
        <p14:creationId xmlns:p14="http://schemas.microsoft.com/office/powerpoint/2010/main" val="2577444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 IRREGULAR EXPENDITURE – DETAIL REPORT </a:t>
            </a:r>
          </a:p>
        </p:txBody>
      </p:sp>
      <p:graphicFrame>
        <p:nvGraphicFramePr>
          <p:cNvPr id="9" name="Table 8"/>
          <p:cNvGraphicFramePr>
            <a:graphicFrameLocks noGrp="1"/>
          </p:cNvGraphicFramePr>
          <p:nvPr/>
        </p:nvGraphicFramePr>
        <p:xfrm>
          <a:off x="374074" y="2170296"/>
          <a:ext cx="8443355" cy="3281815"/>
        </p:xfrm>
        <a:graphic>
          <a:graphicData uri="http://schemas.openxmlformats.org/drawingml/2006/table">
            <a:tbl>
              <a:tblPr firstRow="1" bandRow="1">
                <a:tableStyleId>{5940675A-B579-460E-94D1-54222C63F5DA}</a:tableStyleId>
              </a:tblPr>
              <a:tblGrid>
                <a:gridCol w="1409016">
                  <a:extLst>
                    <a:ext uri="{9D8B030D-6E8A-4147-A177-3AD203B41FA5}">
                      <a16:colId xmlns:a16="http://schemas.microsoft.com/office/drawing/2014/main" val="20000"/>
                    </a:ext>
                  </a:extLst>
                </a:gridCol>
                <a:gridCol w="857519">
                  <a:extLst>
                    <a:ext uri="{9D8B030D-6E8A-4147-A177-3AD203B41FA5}">
                      <a16:colId xmlns:a16="http://schemas.microsoft.com/office/drawing/2014/main" val="20001"/>
                    </a:ext>
                  </a:extLst>
                </a:gridCol>
                <a:gridCol w="3281439">
                  <a:extLst>
                    <a:ext uri="{9D8B030D-6E8A-4147-A177-3AD203B41FA5}">
                      <a16:colId xmlns:a16="http://schemas.microsoft.com/office/drawing/2014/main" val="20002"/>
                    </a:ext>
                  </a:extLst>
                </a:gridCol>
                <a:gridCol w="891819">
                  <a:extLst>
                    <a:ext uri="{9D8B030D-6E8A-4147-A177-3AD203B41FA5}">
                      <a16:colId xmlns:a16="http://schemas.microsoft.com/office/drawing/2014/main" val="20003"/>
                    </a:ext>
                  </a:extLst>
                </a:gridCol>
                <a:gridCol w="2003562">
                  <a:extLst>
                    <a:ext uri="{9D8B030D-6E8A-4147-A177-3AD203B41FA5}">
                      <a16:colId xmlns:a16="http://schemas.microsoft.com/office/drawing/2014/main" val="20004"/>
                    </a:ext>
                  </a:extLst>
                </a:gridCol>
              </a:tblGrid>
              <a:tr h="388620">
                <a:tc>
                  <a:txBody>
                    <a:bodyPr/>
                    <a:lstStyle/>
                    <a:p>
                      <a:pPr algn="ctr"/>
                      <a:r>
                        <a:rPr lang="en-ZA" sz="11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AMOUNT</a:t>
                      </a:r>
                    </a:p>
                    <a:p>
                      <a:pPr algn="ctr"/>
                      <a:r>
                        <a:rPr lang="en-ZA" sz="11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1224445">
                <a:tc>
                  <a:txBody>
                    <a:bodyPr/>
                    <a:lstStyle/>
                    <a:p>
                      <a:pPr algn="just"/>
                      <a:r>
                        <a:rPr lang="en-ZA" sz="1100" b="0" dirty="0">
                          <a:latin typeface="Arial" pitchFamily="34" charset="0"/>
                          <a:cs typeface="Arial" pitchFamily="34" charset="0"/>
                        </a:rPr>
                        <a:t>1. IRREGULAR EXPENDITURE 31</a:t>
                      </a:r>
                      <a:r>
                        <a:rPr lang="en-ZA" sz="1100" b="0" baseline="30000" dirty="0">
                          <a:latin typeface="Arial" pitchFamily="34" charset="0"/>
                          <a:cs typeface="Arial" pitchFamily="34" charset="0"/>
                        </a:rPr>
                        <a:t>st</a:t>
                      </a:r>
                      <a:r>
                        <a:rPr lang="en-ZA" sz="1100" b="0" dirty="0">
                          <a:latin typeface="Arial" pitchFamily="34" charset="0"/>
                          <a:cs typeface="Arial" pitchFamily="34" charset="0"/>
                        </a:rPr>
                        <a:t> of  March 2023</a:t>
                      </a:r>
                    </a:p>
                  </a:txBody>
                  <a:tcPr marL="68580" marR="68580" marT="34290" marB="34290">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mn-ea"/>
                          <a:cs typeface="Arial" panose="020B0604020202020204" pitchFamily="34" charset="0"/>
                        </a:rPr>
                        <a:t>426</a:t>
                      </a:r>
                    </a:p>
                  </a:txBody>
                  <a:tcPr marL="68582" marR="68582" marT="34275" marB="34275">
                    <a:noFill/>
                  </a:tcPr>
                </a:tc>
                <a:tc>
                  <a:txBody>
                    <a:bodyPr/>
                    <a:lstStyle/>
                    <a:p>
                      <a:pPr marL="0" indent="0" algn="just">
                        <a:buFont typeface="Arial" panose="020B0604020202020204" pitchFamily="34" charset="0"/>
                        <a:buNone/>
                      </a:pPr>
                      <a:r>
                        <a:rPr lang="en-US" sz="1100" dirty="0">
                          <a:solidFill>
                            <a:schemeClr val="tx1"/>
                          </a:solidFill>
                          <a:latin typeface="Arial" pitchFamily="34" charset="0"/>
                          <a:cs typeface="Arial" pitchFamily="34" charset="0"/>
                        </a:rPr>
                        <a:t>28 Agriculture Graduate were irregular appointed, payment made in the 2</a:t>
                      </a:r>
                      <a:r>
                        <a:rPr lang="en-US" sz="1100" baseline="30000" dirty="0">
                          <a:solidFill>
                            <a:schemeClr val="tx1"/>
                          </a:solidFill>
                          <a:latin typeface="Arial" pitchFamily="34" charset="0"/>
                          <a:cs typeface="Arial" pitchFamily="34" charset="0"/>
                        </a:rPr>
                        <a:t>nd</a:t>
                      </a:r>
                      <a:r>
                        <a:rPr lang="en-US" sz="1100" dirty="0">
                          <a:solidFill>
                            <a:schemeClr val="tx1"/>
                          </a:solidFill>
                          <a:latin typeface="Arial" pitchFamily="34" charset="0"/>
                          <a:cs typeface="Arial" pitchFamily="34" charset="0"/>
                        </a:rPr>
                        <a:t> and 3</a:t>
                      </a:r>
                      <a:r>
                        <a:rPr lang="en-US" sz="1100" baseline="30000" dirty="0">
                          <a:solidFill>
                            <a:schemeClr val="tx1"/>
                          </a:solidFill>
                          <a:latin typeface="Arial" pitchFamily="34" charset="0"/>
                          <a:cs typeface="Arial" pitchFamily="34" charset="0"/>
                        </a:rPr>
                        <a:t>rd</a:t>
                      </a:r>
                      <a:r>
                        <a:rPr lang="en-US" sz="1100" dirty="0">
                          <a:solidFill>
                            <a:schemeClr val="tx1"/>
                          </a:solidFill>
                          <a:latin typeface="Arial" pitchFamily="34" charset="0"/>
                          <a:cs typeface="Arial" pitchFamily="34" charset="0"/>
                        </a:rPr>
                        <a:t> quarter of the 2022-2023 FY </a:t>
                      </a:r>
                    </a:p>
                  </a:txBody>
                  <a:tcPr marL="68582" marR="68582" marT="34275" marB="34275">
                    <a:noFill/>
                  </a:tcPr>
                </a:tc>
                <a:tc>
                  <a:txBody>
                    <a:bodyPr/>
                    <a:lstStyle/>
                    <a:p>
                      <a:pPr marL="0" indent="0" algn="just">
                        <a:buFont typeface="Arial" panose="020B0604020202020204" pitchFamily="34" charset="0"/>
                        <a:buNone/>
                      </a:pPr>
                      <a:r>
                        <a:rPr lang="en-ZA" sz="1100" baseline="0" dirty="0">
                          <a:solidFill>
                            <a:schemeClr val="tx1"/>
                          </a:solidFill>
                          <a:latin typeface="Arial" pitchFamily="34" charset="0"/>
                          <a:cs typeface="Arial" pitchFamily="34" charset="0"/>
                        </a:rPr>
                        <a:t>Must still be investigated</a:t>
                      </a:r>
                    </a:p>
                  </a:txBody>
                  <a:tcPr marL="68582" marR="68582" marT="34275" marB="34275">
                    <a:noFill/>
                  </a:tcPr>
                </a:tc>
                <a:tc>
                  <a:txBody>
                    <a:bodyPr/>
                    <a:lstStyle/>
                    <a:p>
                      <a:pPr marL="0" indent="0" algn="l">
                        <a:buFont typeface="Arial" panose="020B0604020202020204" pitchFamily="34" charset="0"/>
                        <a:buNone/>
                      </a:pPr>
                      <a:r>
                        <a:rPr lang="en-US" sz="1100" dirty="0">
                          <a:solidFill>
                            <a:schemeClr val="tx1"/>
                          </a:solidFill>
                          <a:latin typeface="Arial" pitchFamily="34" charset="0"/>
                          <a:cs typeface="Arial" pitchFamily="34" charset="0"/>
                        </a:rPr>
                        <a:t>The Risk Management unit in GADRDE is busy with a determination test and the Irregular expenditure must still be investigated for consequent management and submission for condonement</a:t>
                      </a:r>
                      <a:endParaRPr lang="en-ZA" sz="110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0001"/>
                  </a:ext>
                </a:extLst>
              </a:tr>
              <a:tr h="1668750">
                <a:tc>
                  <a:txBody>
                    <a:bodyPr/>
                    <a:lstStyle/>
                    <a:p>
                      <a:pPr algn="just"/>
                      <a:r>
                        <a:rPr lang="en-US" sz="1100" b="0" dirty="0">
                          <a:latin typeface="Arial" pitchFamily="34" charset="0"/>
                          <a:cs typeface="Arial" pitchFamily="34" charset="0"/>
                        </a:rPr>
                        <a:t>2. Auditor General Report and Management Letter based on Communication of Audit finding no 7 for the 2022-2023 Financial year Audit July 2023</a:t>
                      </a:r>
                      <a:endParaRPr lang="en-ZA" sz="1100" b="0" dirty="0">
                        <a:latin typeface="Arial" pitchFamily="34" charset="0"/>
                        <a:cs typeface="Arial" pitchFamily="34" charset="0"/>
                      </a:endParaRPr>
                    </a:p>
                  </a:txBody>
                  <a:tcPr marL="68580" marR="68580" marT="34290" marB="34290">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1,469 </a:t>
                      </a:r>
                      <a:endParaRPr kumimoji="0" lang="en-US" sz="1100" b="1" i="0" u="none" strike="noStrike" kern="1200" cap="none" spc="0" normalizeH="0" baseline="0" noProof="0" dirty="0">
                        <a:ln>
                          <a:noFill/>
                        </a:ln>
                        <a:solidFill>
                          <a:schemeClr val="tx1"/>
                        </a:solidFill>
                        <a:effectLst/>
                        <a:highlight>
                          <a:srgbClr val="FFFF00"/>
                        </a:highlight>
                        <a:uLnTx/>
                        <a:uFillTx/>
                        <a:latin typeface="Arial" pitchFamily="34" charset="0"/>
                        <a:ea typeface="Calibri"/>
                        <a:cs typeface="Arial" pitchFamily="34" charset="0"/>
                      </a:endParaRPr>
                    </a:p>
                  </a:txBody>
                  <a:tcPr marL="68582" marR="68582" marT="34275" marB="34275">
                    <a:noFill/>
                  </a:tcPr>
                </a:tc>
                <a:tc>
                  <a:txBody>
                    <a:bodyPr/>
                    <a:lstStyle/>
                    <a:p>
                      <a:pPr marL="0" indent="0" algn="just">
                        <a:buFont typeface="Arial" panose="020B0604020202020204" pitchFamily="34" charset="0"/>
                        <a:buNone/>
                      </a:pPr>
                      <a:r>
                        <a:rPr lang="en-US" sz="1100" dirty="0">
                          <a:solidFill>
                            <a:schemeClr val="tx1"/>
                          </a:solidFill>
                          <a:latin typeface="Arial" pitchFamily="34" charset="0"/>
                          <a:cs typeface="Arial" pitchFamily="34" charset="0"/>
                        </a:rPr>
                        <a:t>During the audit of quotations and bids to determine whether the final award to Service provider was made in compliance with the requirements for Local Production and Content as prescribed by the PPR 2017, AG identified that the  Requests for Quotations (RFQ) 4 documents did not advertise the invitation to tender with a specific condition, that only locally produced goods or locally manufactured goods, meeting the stipulated minimum threshold for local production and content, will be considered:</a:t>
                      </a:r>
                    </a:p>
                  </a:txBody>
                  <a:tcPr marL="68582" marR="68582" marT="34275" marB="34275">
                    <a:noFill/>
                  </a:tcPr>
                </a:tc>
                <a:tc>
                  <a:txBody>
                    <a:bodyPr/>
                    <a:lstStyle/>
                    <a:p>
                      <a:pPr marL="0" indent="0" algn="just">
                        <a:buFont typeface="Arial" panose="020B0604020202020204" pitchFamily="34" charset="0"/>
                        <a:buNone/>
                      </a:pPr>
                      <a:r>
                        <a:rPr lang="en-ZA" sz="1100" baseline="0" dirty="0">
                          <a:solidFill>
                            <a:schemeClr val="tx1"/>
                          </a:solidFill>
                          <a:latin typeface="Arial" pitchFamily="34" charset="0"/>
                          <a:cs typeface="Arial" pitchFamily="34" charset="0"/>
                        </a:rPr>
                        <a:t>Must still be investigated</a:t>
                      </a:r>
                    </a:p>
                    <a:p>
                      <a:pPr marL="0" indent="0" algn="just">
                        <a:buFont typeface="Arial" panose="020B0604020202020204" pitchFamily="34" charset="0"/>
                        <a:buNone/>
                      </a:pPr>
                      <a:r>
                        <a:rPr lang="en-ZA" sz="1100" baseline="0" dirty="0">
                          <a:solidFill>
                            <a:schemeClr val="tx1"/>
                          </a:solidFill>
                          <a:latin typeface="Arial" pitchFamily="34" charset="0"/>
                          <a:cs typeface="Arial" pitchFamily="34" charset="0"/>
                        </a:rPr>
                        <a:t>None</a:t>
                      </a:r>
                    </a:p>
                  </a:txBody>
                  <a:tcPr marL="68582" marR="68582" marT="34275" marB="34275">
                    <a:noFill/>
                  </a:tcPr>
                </a:tc>
                <a:tc>
                  <a:txBody>
                    <a:bodyPr/>
                    <a:lstStyle/>
                    <a:p>
                      <a:pPr marL="0" indent="0" algn="l">
                        <a:buFont typeface="Arial" panose="020B0604020202020204" pitchFamily="34" charset="0"/>
                        <a:buNone/>
                      </a:pPr>
                      <a:r>
                        <a:rPr lang="en-US" sz="1100" dirty="0">
                          <a:solidFill>
                            <a:schemeClr val="tx1"/>
                          </a:solidFill>
                          <a:latin typeface="Arial" pitchFamily="34" charset="0"/>
                          <a:cs typeface="Arial" pitchFamily="34" charset="0"/>
                        </a:rPr>
                        <a:t>The Risk Management unit in GADRDE must still investigated for consequent management and submission for condonement</a:t>
                      </a:r>
                    </a:p>
                    <a:p>
                      <a:pPr marL="0" indent="0" algn="just">
                        <a:buFont typeface="Arial" panose="020B0604020202020204" pitchFamily="34" charset="0"/>
                        <a:buNone/>
                      </a:pPr>
                      <a:endParaRPr lang="en-ZA" sz="1100" dirty="0">
                        <a:solidFill>
                          <a:schemeClr val="tx1"/>
                        </a:solidFill>
                        <a:highlight>
                          <a:srgbClr val="FFFF00"/>
                        </a:highlight>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3409232478"/>
                  </a:ext>
                </a:extLst>
              </a:tr>
            </a:tbl>
          </a:graphicData>
        </a:graphic>
      </p:graphicFrame>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2F41CAA2-9215-4D02-A0A2-E8907A9A3685}"/>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2749726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 IRREGULAR EXPENDITURE DETAIL REPORT</a:t>
            </a:r>
          </a:p>
        </p:txBody>
      </p:sp>
      <p:graphicFrame>
        <p:nvGraphicFramePr>
          <p:cNvPr id="9" name="Table 8"/>
          <p:cNvGraphicFramePr>
            <a:graphicFrameLocks noGrp="1"/>
          </p:cNvGraphicFramePr>
          <p:nvPr/>
        </p:nvGraphicFramePr>
        <p:xfrm>
          <a:off x="267196" y="2134999"/>
          <a:ext cx="8559140" cy="3744341"/>
        </p:xfrm>
        <a:graphic>
          <a:graphicData uri="http://schemas.openxmlformats.org/drawingml/2006/table">
            <a:tbl>
              <a:tblPr firstRow="1" bandRow="1">
                <a:tableStyleId>{5940675A-B579-460E-94D1-54222C63F5DA}</a:tableStyleId>
              </a:tblPr>
              <a:tblGrid>
                <a:gridCol w="1393567">
                  <a:extLst>
                    <a:ext uri="{9D8B030D-6E8A-4147-A177-3AD203B41FA5}">
                      <a16:colId xmlns:a16="http://schemas.microsoft.com/office/drawing/2014/main" val="20000"/>
                    </a:ext>
                  </a:extLst>
                </a:gridCol>
                <a:gridCol w="996773">
                  <a:extLst>
                    <a:ext uri="{9D8B030D-6E8A-4147-A177-3AD203B41FA5}">
                      <a16:colId xmlns:a16="http://schemas.microsoft.com/office/drawing/2014/main" val="20001"/>
                    </a:ext>
                  </a:extLst>
                </a:gridCol>
                <a:gridCol w="3349618">
                  <a:extLst>
                    <a:ext uri="{9D8B030D-6E8A-4147-A177-3AD203B41FA5}">
                      <a16:colId xmlns:a16="http://schemas.microsoft.com/office/drawing/2014/main" val="20002"/>
                    </a:ext>
                  </a:extLst>
                </a:gridCol>
                <a:gridCol w="915640">
                  <a:extLst>
                    <a:ext uri="{9D8B030D-6E8A-4147-A177-3AD203B41FA5}">
                      <a16:colId xmlns:a16="http://schemas.microsoft.com/office/drawing/2014/main" val="20003"/>
                    </a:ext>
                  </a:extLst>
                </a:gridCol>
                <a:gridCol w="1903544">
                  <a:extLst>
                    <a:ext uri="{9D8B030D-6E8A-4147-A177-3AD203B41FA5}">
                      <a16:colId xmlns:a16="http://schemas.microsoft.com/office/drawing/2014/main" val="20004"/>
                    </a:ext>
                  </a:extLst>
                </a:gridCol>
              </a:tblGrid>
              <a:tr h="406811">
                <a:tc>
                  <a:txBody>
                    <a:bodyPr/>
                    <a:lstStyle/>
                    <a:p>
                      <a:pPr algn="ctr"/>
                      <a:r>
                        <a:rPr lang="en-ZA" sz="11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AMOUNT</a:t>
                      </a:r>
                    </a:p>
                    <a:p>
                      <a:pPr algn="ctr"/>
                      <a:r>
                        <a:rPr lang="en-ZA" sz="11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1828770">
                <a:tc>
                  <a:txBody>
                    <a:bodyPr/>
                    <a:lstStyle/>
                    <a:p>
                      <a:pPr algn="just"/>
                      <a:r>
                        <a:rPr lang="en-US" sz="1100" b="0" dirty="0">
                          <a:latin typeface="Arial" pitchFamily="34" charset="0"/>
                          <a:cs typeface="Arial" pitchFamily="34" charset="0"/>
                        </a:rPr>
                        <a:t>3. Auditor General Report and Management Letter based on Communication of Audit finding no 14 for the 2022-2023 Financial year Audit July 2023</a:t>
                      </a:r>
                      <a:endParaRPr lang="en-ZA" sz="1100" b="0" dirty="0">
                        <a:latin typeface="Arial" pitchFamily="34" charset="0"/>
                        <a:cs typeface="Arial" pitchFamily="34" charset="0"/>
                      </a:endParaRPr>
                    </a:p>
                  </a:txBody>
                  <a:tcPr marL="68580" marR="68580" marT="34290" marB="34290">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197</a:t>
                      </a:r>
                    </a:p>
                  </a:txBody>
                  <a:tcPr marL="68582" marR="68582" marT="34275" marB="34275">
                    <a:noFill/>
                  </a:tcPr>
                </a:tc>
                <a:tc>
                  <a:txBody>
                    <a:bodyPr/>
                    <a:lstStyle/>
                    <a:p>
                      <a:pPr marL="0" indent="0" algn="just">
                        <a:buFont typeface="Arial" panose="020B0604020202020204" pitchFamily="34" charset="0"/>
                        <a:buNone/>
                      </a:pPr>
                      <a:r>
                        <a:rPr lang="en-US" sz="1100" b="0" dirty="0">
                          <a:solidFill>
                            <a:schemeClr val="tx1"/>
                          </a:solidFill>
                          <a:latin typeface="Arial" pitchFamily="34" charset="0"/>
                          <a:cs typeface="Arial" pitchFamily="34" charset="0"/>
                        </a:rPr>
                        <a:t>During the audit of procurement processes for quotations, in order to determine whether the final award to a provider was made in compliance with the prescribed bidding process it was identified that </a:t>
                      </a:r>
                      <a:r>
                        <a:rPr lang="en-US" sz="1100" b="1" dirty="0">
                          <a:solidFill>
                            <a:schemeClr val="tx1"/>
                          </a:solidFill>
                          <a:latin typeface="Arial" pitchFamily="34" charset="0"/>
                          <a:cs typeface="Arial" pitchFamily="34" charset="0"/>
                        </a:rPr>
                        <a:t>an award was approved by an official who was not properly delegated the authority to approve</a:t>
                      </a:r>
                      <a:r>
                        <a:rPr lang="en-US" sz="1100" b="0" dirty="0">
                          <a:solidFill>
                            <a:schemeClr val="tx1"/>
                          </a:solidFill>
                          <a:latin typeface="Arial" pitchFamily="34" charset="0"/>
                          <a:cs typeface="Arial" pitchFamily="34" charset="0"/>
                        </a:rPr>
                        <a:t>. The quotation was approved by the Director: Information and communications technology and in terms of the approved financial delegations of authority, amounts between R150 001 to R300 000 should be approved by the Chief Director.</a:t>
                      </a:r>
                    </a:p>
                  </a:txBody>
                  <a:tcPr marL="68582" marR="68582" marT="34275" marB="34275">
                    <a:noFill/>
                  </a:tcPr>
                </a:tc>
                <a:tc>
                  <a:txBody>
                    <a:bodyPr/>
                    <a:lstStyle/>
                    <a:p>
                      <a:pPr marL="0" indent="0" algn="just">
                        <a:buFont typeface="Arial" panose="020B0604020202020204" pitchFamily="34" charset="0"/>
                        <a:buNone/>
                      </a:pPr>
                      <a:r>
                        <a:rPr lang="en-ZA" sz="1100" baseline="0" dirty="0">
                          <a:solidFill>
                            <a:schemeClr val="tx1"/>
                          </a:solidFill>
                          <a:latin typeface="Arial" pitchFamily="34" charset="0"/>
                          <a:cs typeface="Arial" pitchFamily="34" charset="0"/>
                        </a:rPr>
                        <a:t>Must still be investigated</a:t>
                      </a:r>
                    </a:p>
                  </a:txBody>
                  <a:tcPr marL="68582" marR="68582" marT="34275" marB="34275">
                    <a:noFill/>
                  </a:tcPr>
                </a:tc>
                <a:tc>
                  <a:txBody>
                    <a:bodyPr/>
                    <a:lstStyle/>
                    <a:p>
                      <a:pPr marL="0" indent="0" algn="just">
                        <a:buFont typeface="Arial" panose="020B0604020202020204" pitchFamily="34" charset="0"/>
                        <a:buNone/>
                      </a:pPr>
                      <a:r>
                        <a:rPr lang="en-US" sz="1100" b="0" dirty="0">
                          <a:solidFill>
                            <a:schemeClr val="tx1"/>
                          </a:solidFill>
                          <a:latin typeface="Arial" pitchFamily="34" charset="0"/>
                          <a:cs typeface="Arial" pitchFamily="34" charset="0"/>
                        </a:rPr>
                        <a:t>The Risk Management unit in GADRDE must still investigated for consequent management and submission for condonement</a:t>
                      </a:r>
                    </a:p>
                    <a:p>
                      <a:pPr marL="0" indent="0" algn="just">
                        <a:buFont typeface="Arial" panose="020B0604020202020204" pitchFamily="34" charset="0"/>
                        <a:buNone/>
                      </a:pPr>
                      <a:endParaRPr lang="en-ZA" sz="1100" b="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0001"/>
                  </a:ext>
                </a:extLst>
              </a:tr>
              <a:tr h="1508760">
                <a:tc>
                  <a:txBody>
                    <a:bodyPr/>
                    <a:lstStyle/>
                    <a:p>
                      <a:pPr algn="just"/>
                      <a:r>
                        <a:rPr lang="en-US" sz="1100" b="0" dirty="0">
                          <a:latin typeface="Arial" pitchFamily="34" charset="0"/>
                          <a:cs typeface="Arial" pitchFamily="34" charset="0"/>
                        </a:rPr>
                        <a:t>4. Auditor General Report and Management Letter based on Communication of Audit finding no 13 for the 2022-2023 Financial year Audit July 2023</a:t>
                      </a:r>
                      <a:endParaRPr lang="en-ZA" sz="1100" b="0" dirty="0">
                        <a:latin typeface="Arial" pitchFamily="34" charset="0"/>
                        <a:cs typeface="Arial" pitchFamily="34" charset="0"/>
                      </a:endParaRPr>
                    </a:p>
                  </a:txBody>
                  <a:tcPr marL="68580" marR="68580" marT="34290" marB="34290">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331</a:t>
                      </a:r>
                    </a:p>
                  </a:txBody>
                  <a:tcPr marL="68582" marR="68582" marT="34275" marB="34275">
                    <a:noFill/>
                  </a:tcPr>
                </a:tc>
                <a:tc>
                  <a:txBody>
                    <a:bodyPr/>
                    <a:lstStyle/>
                    <a:p>
                      <a:pPr marL="0" indent="0" algn="just">
                        <a:buFont typeface="Arial" panose="020B0604020202020204" pitchFamily="34" charset="0"/>
                        <a:buNone/>
                      </a:pPr>
                      <a:r>
                        <a:rPr lang="en-US" sz="1100" dirty="0">
                          <a:solidFill>
                            <a:schemeClr val="tx1"/>
                          </a:solidFill>
                          <a:latin typeface="Arial" pitchFamily="34" charset="0"/>
                          <a:cs typeface="Arial" pitchFamily="34" charset="0"/>
                        </a:rPr>
                        <a:t>During the audit of expenditure for capital assets, it was noted the </a:t>
                      </a:r>
                      <a:r>
                        <a:rPr lang="en-US" sz="1100" b="1" dirty="0">
                          <a:solidFill>
                            <a:schemeClr val="tx1"/>
                          </a:solidFill>
                          <a:latin typeface="Arial" pitchFamily="34" charset="0"/>
                          <a:cs typeface="Arial" pitchFamily="34" charset="0"/>
                        </a:rPr>
                        <a:t>expenditure was approved for payment by an official in the department who was not the properly delegated to do so. </a:t>
                      </a:r>
                      <a:r>
                        <a:rPr lang="en-US" sz="1100" dirty="0">
                          <a:solidFill>
                            <a:schemeClr val="tx1"/>
                          </a:solidFill>
                          <a:latin typeface="Arial" pitchFamily="34" charset="0"/>
                          <a:cs typeface="Arial" pitchFamily="34" charset="0"/>
                        </a:rPr>
                        <a:t>Approval was made by the acting Chief Director: Support Services who is not the properly delegated. According to the approved financial delegations of authority, amounts between R300 000, 01 – 500 000 should be approved by the DDG/CFO.</a:t>
                      </a:r>
                    </a:p>
                  </a:txBody>
                  <a:tcPr marL="68582" marR="68582" marT="34275" marB="34275">
                    <a:noFill/>
                  </a:tcPr>
                </a:tc>
                <a:tc>
                  <a:txBody>
                    <a:bodyPr/>
                    <a:lstStyle/>
                    <a:p>
                      <a:pPr marL="0" indent="0" algn="just">
                        <a:buFont typeface="Arial" panose="020B0604020202020204" pitchFamily="34" charset="0"/>
                        <a:buNone/>
                      </a:pPr>
                      <a:r>
                        <a:rPr lang="en-ZA" sz="1100" baseline="0" dirty="0">
                          <a:solidFill>
                            <a:schemeClr val="tx1"/>
                          </a:solidFill>
                          <a:latin typeface="Arial" pitchFamily="34" charset="0"/>
                          <a:cs typeface="Arial" pitchFamily="34" charset="0"/>
                        </a:rPr>
                        <a:t>Must still be investigated</a:t>
                      </a:r>
                    </a:p>
                  </a:txBody>
                  <a:tcPr marL="68582" marR="68582" marT="34275" marB="34275">
                    <a:noFill/>
                  </a:tcPr>
                </a:tc>
                <a:tc>
                  <a:txBody>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chemeClr val="tx1"/>
                          </a:solidFill>
                          <a:latin typeface="Arial" pitchFamily="34" charset="0"/>
                          <a:cs typeface="Arial" pitchFamily="34" charset="0"/>
                        </a:rPr>
                        <a:t>Warning Letter was issues to Official, Risk Management unit in GADRDE must  do the submission for condonement.</a:t>
                      </a:r>
                    </a:p>
                    <a:p>
                      <a:pPr marL="0" indent="0" algn="just">
                        <a:buFont typeface="Arial" panose="020B0604020202020204" pitchFamily="34" charset="0"/>
                        <a:buNone/>
                      </a:pPr>
                      <a:endParaRPr lang="en-ZA" sz="110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842910418"/>
                  </a:ext>
                </a:extLst>
              </a:tr>
            </a:tbl>
          </a:graphicData>
        </a:graphic>
      </p:graphicFrame>
      <p:sp>
        <p:nvSpPr>
          <p:cNvPr id="6" name="Slide Number Placeholder 5">
            <a:extLst>
              <a:ext uri="{FF2B5EF4-FFF2-40B4-BE49-F238E27FC236}">
                <a16:creationId xmlns:a16="http://schemas.microsoft.com/office/drawing/2014/main" id="{2F41CAA2-9215-4D02-A0A2-E8907A9A3685}"/>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3987837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IRREGULAR EXPENDITURE DETAIL REPORT -  PREVIOUS FY</a:t>
            </a:r>
          </a:p>
        </p:txBody>
      </p:sp>
      <p:graphicFrame>
        <p:nvGraphicFramePr>
          <p:cNvPr id="9" name="Table 8"/>
          <p:cNvGraphicFramePr>
            <a:graphicFrameLocks noGrp="1"/>
          </p:cNvGraphicFramePr>
          <p:nvPr/>
        </p:nvGraphicFramePr>
        <p:xfrm>
          <a:off x="320634" y="2063689"/>
          <a:ext cx="8619262" cy="3817620"/>
        </p:xfrm>
        <a:graphic>
          <a:graphicData uri="http://schemas.openxmlformats.org/drawingml/2006/table">
            <a:tbl>
              <a:tblPr firstRow="1" bandRow="1">
                <a:tableStyleId>{5940675A-B579-460E-94D1-54222C63F5DA}</a:tableStyleId>
              </a:tblPr>
              <a:tblGrid>
                <a:gridCol w="1133223">
                  <a:extLst>
                    <a:ext uri="{9D8B030D-6E8A-4147-A177-3AD203B41FA5}">
                      <a16:colId xmlns:a16="http://schemas.microsoft.com/office/drawing/2014/main" val="20000"/>
                    </a:ext>
                  </a:extLst>
                </a:gridCol>
                <a:gridCol w="1465782">
                  <a:extLst>
                    <a:ext uri="{9D8B030D-6E8A-4147-A177-3AD203B41FA5}">
                      <a16:colId xmlns:a16="http://schemas.microsoft.com/office/drawing/2014/main" val="20001"/>
                    </a:ext>
                  </a:extLst>
                </a:gridCol>
                <a:gridCol w="2300306">
                  <a:extLst>
                    <a:ext uri="{9D8B030D-6E8A-4147-A177-3AD203B41FA5}">
                      <a16:colId xmlns:a16="http://schemas.microsoft.com/office/drawing/2014/main" val="20002"/>
                    </a:ext>
                  </a:extLst>
                </a:gridCol>
                <a:gridCol w="1248642">
                  <a:extLst>
                    <a:ext uri="{9D8B030D-6E8A-4147-A177-3AD203B41FA5}">
                      <a16:colId xmlns:a16="http://schemas.microsoft.com/office/drawing/2014/main" val="20003"/>
                    </a:ext>
                  </a:extLst>
                </a:gridCol>
                <a:gridCol w="2471309">
                  <a:extLst>
                    <a:ext uri="{9D8B030D-6E8A-4147-A177-3AD203B41FA5}">
                      <a16:colId xmlns:a16="http://schemas.microsoft.com/office/drawing/2014/main" val="20004"/>
                    </a:ext>
                  </a:extLst>
                </a:gridCol>
              </a:tblGrid>
              <a:tr h="388620">
                <a:tc>
                  <a:txBody>
                    <a:bodyPr/>
                    <a:lstStyle/>
                    <a:p>
                      <a:pPr algn="ctr"/>
                      <a:r>
                        <a:rPr lang="en-ZA" sz="11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AMOUNT</a:t>
                      </a:r>
                    </a:p>
                    <a:p>
                      <a:pPr algn="ctr"/>
                      <a:r>
                        <a:rPr lang="en-ZA" sz="11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3429000">
                <a:tc>
                  <a:txBody>
                    <a:bodyPr/>
                    <a:lstStyle/>
                    <a:p>
                      <a:pPr algn="just"/>
                      <a:r>
                        <a:rPr lang="en-ZA" sz="1100" b="1" dirty="0">
                          <a:latin typeface="Arial" pitchFamily="34" charset="0"/>
                          <a:cs typeface="Arial" pitchFamily="34" charset="0"/>
                        </a:rPr>
                        <a:t>IRREGULAR EXPENDITURE Previous FY</a:t>
                      </a:r>
                    </a:p>
                    <a:p>
                      <a:pPr algn="just"/>
                      <a:endParaRPr lang="en-ZA" sz="1100" b="1" dirty="0">
                        <a:latin typeface="Arial" pitchFamily="34" charset="0"/>
                        <a:cs typeface="Arial" pitchFamily="34" charset="0"/>
                      </a:endParaRPr>
                    </a:p>
                  </a:txBody>
                  <a:tcPr marL="68580" marR="68580" marT="34290" marB="34290">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Previous FY</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(R85,709)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Accumulation from previous Financial year’s)</a:t>
                      </a:r>
                      <a:endParaRPr kumimoji="0" lang="en-US" sz="11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endParaRPr>
                    </a:p>
                  </a:txBody>
                  <a:tcPr marL="68582" marR="68582" marT="34275" marB="34275">
                    <a:noFill/>
                  </a:tcPr>
                </a:tc>
                <a:tc>
                  <a:txBody>
                    <a:bodyPr/>
                    <a:lstStyle/>
                    <a:p>
                      <a:pPr marL="0" indent="0" algn="just">
                        <a:buFont typeface="Arial" panose="020B0604020202020204" pitchFamily="34" charset="0"/>
                        <a:buNone/>
                      </a:pPr>
                      <a:r>
                        <a:rPr lang="en-US" sz="1100" b="1" dirty="0">
                          <a:solidFill>
                            <a:schemeClr val="tx1"/>
                          </a:solidFill>
                          <a:latin typeface="Arial" pitchFamily="34" charset="0"/>
                          <a:cs typeface="Arial" pitchFamily="34" charset="0"/>
                        </a:rPr>
                        <a:t>Previous FY:</a:t>
                      </a:r>
                    </a:p>
                    <a:p>
                      <a:pPr marL="0" indent="0" algn="just">
                        <a:buFont typeface="Arial" panose="020B0604020202020204" pitchFamily="34" charset="0"/>
                        <a:buNone/>
                      </a:pPr>
                      <a:r>
                        <a:rPr lang="en-ZA" sz="1100" dirty="0">
                          <a:solidFill>
                            <a:schemeClr val="tx1"/>
                          </a:solidFill>
                          <a:latin typeface="Arial" pitchFamily="34" charset="0"/>
                          <a:cs typeface="Arial" pitchFamily="34" charset="0"/>
                        </a:rPr>
                        <a:t>Points</a:t>
                      </a:r>
                      <a:r>
                        <a:rPr lang="en-ZA" sz="1100" baseline="0" dirty="0">
                          <a:solidFill>
                            <a:schemeClr val="tx1"/>
                          </a:solidFill>
                          <a:latin typeface="Arial" pitchFamily="34" charset="0"/>
                          <a:cs typeface="Arial" pitchFamily="34" charset="0"/>
                        </a:rPr>
                        <a:t> allocated by the BEC were not supported by the submitted proposal.</a:t>
                      </a:r>
                    </a:p>
                    <a:p>
                      <a:pPr marL="285750" indent="-285750" algn="just">
                        <a:buFont typeface="Arial" panose="020B0604020202020204" pitchFamily="34" charset="0"/>
                        <a:buChar char="•"/>
                      </a:pPr>
                      <a:r>
                        <a:rPr lang="en-ZA" sz="1100" baseline="0" dirty="0">
                          <a:solidFill>
                            <a:schemeClr val="tx1"/>
                          </a:solidFill>
                          <a:latin typeface="Arial" pitchFamily="34" charset="0"/>
                          <a:cs typeface="Arial" pitchFamily="34" charset="0"/>
                        </a:rPr>
                        <a:t>Contracts incorrectly awarded based on the application of Treasury Regulations 16A6.6.</a:t>
                      </a:r>
                    </a:p>
                    <a:p>
                      <a:pPr marL="285750" indent="-285750" algn="just">
                        <a:buFont typeface="Arial" panose="020B0604020202020204" pitchFamily="34" charset="0"/>
                        <a:buChar char="•"/>
                      </a:pPr>
                      <a:r>
                        <a:rPr lang="en-ZA" sz="1100" baseline="0" dirty="0">
                          <a:solidFill>
                            <a:schemeClr val="tx1"/>
                          </a:solidFill>
                          <a:latin typeface="Arial" pitchFamily="34" charset="0"/>
                          <a:cs typeface="Arial" pitchFamily="34" charset="0"/>
                        </a:rPr>
                        <a:t>Construction contracts awarded to contractor whose CIDB grading has expired.</a:t>
                      </a:r>
                    </a:p>
                    <a:p>
                      <a:pPr marL="285750" indent="-285750" algn="just">
                        <a:buFont typeface="Arial" panose="020B0604020202020204" pitchFamily="34" charset="0"/>
                        <a:buChar char="•"/>
                      </a:pPr>
                      <a:r>
                        <a:rPr lang="en-ZA" sz="1100" baseline="0" dirty="0">
                          <a:solidFill>
                            <a:schemeClr val="tx1"/>
                          </a:solidFill>
                          <a:latin typeface="Arial" pitchFamily="34" charset="0"/>
                          <a:cs typeface="Arial" pitchFamily="34" charset="0"/>
                        </a:rPr>
                        <a:t>Evaluation criteria applied differs from the original spec.</a:t>
                      </a:r>
                    </a:p>
                    <a:p>
                      <a:pPr marL="285750" indent="-285750" algn="just">
                        <a:buFont typeface="Arial" panose="020B0604020202020204" pitchFamily="34" charset="0"/>
                        <a:buChar char="•"/>
                      </a:pPr>
                      <a:r>
                        <a:rPr lang="en-ZA" sz="1100" baseline="0" dirty="0">
                          <a:solidFill>
                            <a:schemeClr val="tx1"/>
                          </a:solidFill>
                          <a:latin typeface="Arial" pitchFamily="34" charset="0"/>
                          <a:cs typeface="Arial" pitchFamily="34" charset="0"/>
                        </a:rPr>
                        <a:t>New – Splitting of orders</a:t>
                      </a:r>
                    </a:p>
                  </a:txBody>
                  <a:tcPr marL="68582" marR="68582" marT="34275" marB="34275">
                    <a:noFill/>
                  </a:tcPr>
                </a:tc>
                <a:tc>
                  <a:txBody>
                    <a:bodyPr/>
                    <a:lstStyle/>
                    <a:p>
                      <a:pPr marL="0" indent="0" algn="just">
                        <a:buFont typeface="Arial" panose="020B0604020202020204" pitchFamily="34" charset="0"/>
                        <a:buNone/>
                      </a:pPr>
                      <a:r>
                        <a:rPr lang="en-ZA" sz="1100" b="1" dirty="0">
                          <a:solidFill>
                            <a:schemeClr val="tx1"/>
                          </a:solidFill>
                          <a:latin typeface="Arial" pitchFamily="34" charset="0"/>
                          <a:cs typeface="Arial" pitchFamily="34" charset="0"/>
                        </a:rPr>
                        <a:t>Previous FY:</a:t>
                      </a:r>
                    </a:p>
                    <a:p>
                      <a:pPr marL="171450" indent="-171450" algn="just">
                        <a:buFont typeface="Arial" panose="020B0604020202020204" pitchFamily="34" charset="0"/>
                        <a:buChar char="•"/>
                      </a:pPr>
                      <a:r>
                        <a:rPr lang="en-ZA" sz="1100" dirty="0">
                          <a:solidFill>
                            <a:schemeClr val="tx1"/>
                          </a:solidFill>
                          <a:latin typeface="Arial" pitchFamily="34" charset="0"/>
                          <a:cs typeface="Arial" pitchFamily="34" charset="0"/>
                        </a:rPr>
                        <a:t>Various Supply Chain Management Policy were not complied with.</a:t>
                      </a:r>
                    </a:p>
                    <a:p>
                      <a:pPr marL="171450" indent="-171450" algn="just">
                        <a:buFont typeface="Arial" panose="020B0604020202020204" pitchFamily="34" charset="0"/>
                        <a:buChar char="•"/>
                      </a:pPr>
                      <a:r>
                        <a:rPr lang="en-ZA" sz="1100" dirty="0">
                          <a:solidFill>
                            <a:schemeClr val="tx1"/>
                          </a:solidFill>
                          <a:latin typeface="Arial" pitchFamily="34" charset="0"/>
                          <a:cs typeface="Arial" pitchFamily="34" charset="0"/>
                        </a:rPr>
                        <a:t>Members</a:t>
                      </a:r>
                      <a:r>
                        <a:rPr lang="en-ZA" sz="1100" baseline="0" dirty="0">
                          <a:solidFill>
                            <a:schemeClr val="tx1"/>
                          </a:solidFill>
                          <a:latin typeface="Arial" pitchFamily="34" charset="0"/>
                          <a:cs typeface="Arial" pitchFamily="34" charset="0"/>
                        </a:rPr>
                        <a:t> of BEC were not trained.</a:t>
                      </a:r>
                    </a:p>
                  </a:txBody>
                  <a:tcPr marL="68582" marR="68582" marT="34275" marB="34275">
                    <a:noFill/>
                  </a:tcPr>
                </a:tc>
                <a:tc>
                  <a:txBody>
                    <a:bodyPr/>
                    <a:lstStyle/>
                    <a:p>
                      <a:pPr marL="0" indent="0" algn="just">
                        <a:buFont typeface="Arial" panose="020B0604020202020204" pitchFamily="34" charset="0"/>
                        <a:buNone/>
                      </a:pPr>
                      <a:r>
                        <a:rPr lang="en-ZA" sz="1100" b="1" dirty="0">
                          <a:solidFill>
                            <a:schemeClr val="tx1"/>
                          </a:solidFill>
                          <a:latin typeface="Arial" pitchFamily="34" charset="0"/>
                          <a:cs typeface="Arial" pitchFamily="34" charset="0"/>
                        </a:rPr>
                        <a:t>Previous FY:</a:t>
                      </a:r>
                    </a:p>
                    <a:p>
                      <a:pPr marL="171450" indent="-171450" algn="just">
                        <a:buFont typeface="Arial" panose="020B0604020202020204" pitchFamily="34" charset="0"/>
                        <a:buChar char="•"/>
                      </a:pPr>
                      <a:r>
                        <a:rPr lang="en-US" sz="1100" dirty="0">
                          <a:latin typeface="Arial" pitchFamily="34" charset="0"/>
                          <a:cs typeface="Arial" pitchFamily="34" charset="0"/>
                        </a:rPr>
                        <a:t>The Provincial Forensic Audit unit within Gauteng office of the Premier is in a process of finalizing the rest of these investigations – Risk Management to Follow up on these long outstanding cases.  </a:t>
                      </a:r>
                      <a:endParaRPr lang="en-ZA" sz="1100" dirty="0">
                        <a:solidFill>
                          <a:schemeClr val="tx1"/>
                        </a:solidFill>
                        <a:latin typeface="Arial" pitchFamily="34" charset="0"/>
                        <a:cs typeface="Arial" pitchFamily="34" charset="0"/>
                      </a:endParaRPr>
                    </a:p>
                    <a:p>
                      <a:pPr marL="171450" indent="-171450" algn="just">
                        <a:buFont typeface="Arial" panose="020B0604020202020204" pitchFamily="34" charset="0"/>
                        <a:buChar char="•"/>
                      </a:pPr>
                      <a:r>
                        <a:rPr lang="en-US" sz="1100" baseline="0" dirty="0">
                          <a:solidFill>
                            <a:schemeClr val="tx1"/>
                          </a:solidFill>
                          <a:latin typeface="Arial" pitchFamily="34" charset="0"/>
                          <a:cs typeface="Arial" pitchFamily="34" charset="0"/>
                        </a:rPr>
                        <a:t>The Department submitted Condonement letters to Provincial Treasury amounting to R46,3 million and presented these to the Irregular Expenditure committee for condonement. However, none were approved because of progress of consequent management relating to Official that left the employment of GDARDE. The Risk Management unit in GADRDE is finalising the determination test for the rest of the Irregular expenditure that must still be investigated.</a:t>
                      </a:r>
                      <a:endParaRPr lang="en-ZA" sz="11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2F41CAA2-9215-4D02-A0A2-E8907A9A3685}"/>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378721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IRREGULAR EXPENDITURE DETAIL REPORT - PREVIOUS FY</a:t>
            </a:r>
          </a:p>
        </p:txBody>
      </p:sp>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nvGraphicFramePr>
        <p:xfrm>
          <a:off x="171604" y="2036587"/>
          <a:ext cx="8628168" cy="3886868"/>
        </p:xfrm>
        <a:graphic>
          <a:graphicData uri="http://schemas.openxmlformats.org/drawingml/2006/table">
            <a:tbl>
              <a:tblPr firstRow="1" bandRow="1">
                <a:tableStyleId>{5940675A-B579-460E-94D1-54222C63F5DA}</a:tableStyleId>
              </a:tblPr>
              <a:tblGrid>
                <a:gridCol w="2719419">
                  <a:extLst>
                    <a:ext uri="{9D8B030D-6E8A-4147-A177-3AD203B41FA5}">
                      <a16:colId xmlns:a16="http://schemas.microsoft.com/office/drawing/2014/main" val="20000"/>
                    </a:ext>
                  </a:extLst>
                </a:gridCol>
                <a:gridCol w="1527368">
                  <a:extLst>
                    <a:ext uri="{9D8B030D-6E8A-4147-A177-3AD203B41FA5}">
                      <a16:colId xmlns:a16="http://schemas.microsoft.com/office/drawing/2014/main" val="20001"/>
                    </a:ext>
                  </a:extLst>
                </a:gridCol>
                <a:gridCol w="4381382">
                  <a:extLst>
                    <a:ext uri="{9D8B030D-6E8A-4147-A177-3AD203B41FA5}">
                      <a16:colId xmlns:a16="http://schemas.microsoft.com/office/drawing/2014/main" val="20004"/>
                    </a:ext>
                  </a:extLst>
                </a:gridCol>
              </a:tblGrid>
              <a:tr h="488543">
                <a:tc>
                  <a:txBody>
                    <a:bodyPr/>
                    <a:lstStyle/>
                    <a:p>
                      <a:pPr algn="ctr"/>
                      <a:r>
                        <a:rPr lang="en-ZA" sz="11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AMOUNT</a:t>
                      </a:r>
                    </a:p>
                    <a:p>
                      <a:pPr algn="ctr"/>
                      <a:r>
                        <a:rPr lang="en-ZA" sz="11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PROGRESS</a:t>
                      </a:r>
                    </a:p>
                  </a:txBody>
                  <a:tcPr marL="68580" marR="68580" marT="34290" marB="34290">
                    <a:solidFill>
                      <a:srgbClr val="FFF0C1"/>
                    </a:solidFill>
                  </a:tcPr>
                </a:tc>
                <a:extLst>
                  <a:ext uri="{0D108BD9-81ED-4DB2-BD59-A6C34878D82A}">
                    <a16:rowId xmlns:a16="http://schemas.microsoft.com/office/drawing/2014/main" val="10000"/>
                  </a:ext>
                </a:extLst>
              </a:tr>
              <a:tr h="2104567">
                <a:tc>
                  <a:txBody>
                    <a:bodyPr/>
                    <a:lstStyle/>
                    <a:p>
                      <a:r>
                        <a:rPr lang="en-ZA" sz="1000" b="1" dirty="0">
                          <a:latin typeface="Arial" pitchFamily="34" charset="0"/>
                          <a:cs typeface="Arial" pitchFamily="34" charset="0"/>
                        </a:rPr>
                        <a:t>Irregular Expenditure incurred in 2016 17 FY</a:t>
                      </a:r>
                    </a:p>
                    <a:p>
                      <a:pPr marL="171450" indent="-171450">
                        <a:buFont typeface="Arial" panose="020B0604020202020204" pitchFamily="34" charset="0"/>
                        <a:buChar char="•"/>
                      </a:pPr>
                      <a:r>
                        <a:rPr lang="en-ZA" sz="1000" b="1" dirty="0">
                          <a:latin typeface="Arial" pitchFamily="34" charset="0"/>
                          <a:cs typeface="Arial" pitchFamily="34" charset="0"/>
                        </a:rPr>
                        <a:t>Aludar Holdings</a:t>
                      </a:r>
                    </a:p>
                    <a:p>
                      <a:pPr marL="171450" indent="-171450">
                        <a:buFont typeface="Arial" panose="020B0604020202020204" pitchFamily="34" charset="0"/>
                        <a:buChar char="•"/>
                      </a:pPr>
                      <a:r>
                        <a:rPr lang="en-ZA" sz="1000" b="1" dirty="0">
                          <a:latin typeface="Arial" pitchFamily="34" charset="0"/>
                          <a:cs typeface="Arial" pitchFamily="34" charset="0"/>
                        </a:rPr>
                        <a:t>Anix Engineering</a:t>
                      </a:r>
                    </a:p>
                    <a:p>
                      <a:pPr marL="171450" indent="-171450">
                        <a:buFont typeface="Arial" panose="020B0604020202020204" pitchFamily="34" charset="0"/>
                        <a:buChar char="•"/>
                      </a:pPr>
                      <a:r>
                        <a:rPr lang="en-ZA" sz="1000" b="1" dirty="0">
                          <a:latin typeface="Arial" pitchFamily="34" charset="0"/>
                          <a:cs typeface="Arial" pitchFamily="34" charset="0"/>
                        </a:rPr>
                        <a:t>Isolve</a:t>
                      </a:r>
                    </a:p>
                    <a:p>
                      <a:pPr marL="171450" indent="-171450">
                        <a:buFont typeface="Arial" panose="020B0604020202020204" pitchFamily="34" charset="0"/>
                        <a:buChar char="•"/>
                      </a:pPr>
                      <a:r>
                        <a:rPr lang="en-ZA" sz="1000" b="1" dirty="0">
                          <a:latin typeface="Arial" pitchFamily="34" charset="0"/>
                          <a:cs typeface="Arial" pitchFamily="34" charset="0"/>
                        </a:rPr>
                        <a:t>Oratilwe </a:t>
                      </a:r>
                    </a:p>
                    <a:p>
                      <a:pPr marL="171450" indent="-171450">
                        <a:buFont typeface="Arial" panose="020B0604020202020204" pitchFamily="34" charset="0"/>
                        <a:buChar char="•"/>
                      </a:pPr>
                      <a:r>
                        <a:rPr lang="en-ZA" sz="1000" b="1" dirty="0">
                          <a:latin typeface="Arial" pitchFamily="34" charset="0"/>
                          <a:cs typeface="Arial" pitchFamily="34" charset="0"/>
                        </a:rPr>
                        <a:t>Crystal View</a:t>
                      </a:r>
                    </a:p>
                    <a:p>
                      <a:pPr marL="171450" indent="-171450">
                        <a:buFont typeface="Arial" panose="020B0604020202020204" pitchFamily="34" charset="0"/>
                        <a:buChar char="•"/>
                      </a:pPr>
                      <a:r>
                        <a:rPr lang="en-ZA" sz="1000" b="1" dirty="0">
                          <a:latin typeface="Arial" pitchFamily="34" charset="0"/>
                          <a:cs typeface="Arial" pitchFamily="34" charset="0"/>
                        </a:rPr>
                        <a:t>Sedtrade</a:t>
                      </a:r>
                    </a:p>
                    <a:p>
                      <a:pPr marL="171450" indent="-171450">
                        <a:buFont typeface="Arial" panose="020B0604020202020204" pitchFamily="34" charset="0"/>
                        <a:buChar char="•"/>
                      </a:pPr>
                      <a:r>
                        <a:rPr lang="en-ZA" sz="1000" b="1" dirty="0">
                          <a:latin typeface="Arial" pitchFamily="34" charset="0"/>
                          <a:cs typeface="Arial" pitchFamily="34" charset="0"/>
                        </a:rPr>
                        <a:t>TCT Civil</a:t>
                      </a:r>
                    </a:p>
                    <a:p>
                      <a:pPr marL="171450" indent="-171450">
                        <a:buFont typeface="Arial" panose="020B0604020202020204" pitchFamily="34" charset="0"/>
                        <a:buChar char="•"/>
                      </a:pPr>
                      <a:r>
                        <a:rPr lang="en-ZA" sz="1000" b="1" dirty="0">
                          <a:latin typeface="Arial" pitchFamily="34" charset="0"/>
                          <a:cs typeface="Arial" pitchFamily="34" charset="0"/>
                        </a:rPr>
                        <a:t>Tselana</a:t>
                      </a:r>
                    </a:p>
                    <a:p>
                      <a:pPr marL="171450" indent="-171450">
                        <a:buFont typeface="Arial" panose="020B0604020202020204" pitchFamily="34" charset="0"/>
                        <a:buChar char="•"/>
                      </a:pPr>
                      <a:r>
                        <a:rPr lang="en-ZA" sz="1000" b="1" dirty="0" err="1">
                          <a:latin typeface="Arial" pitchFamily="34" charset="0"/>
                          <a:cs typeface="Arial" pitchFamily="34" charset="0"/>
                        </a:rPr>
                        <a:t>Valotech</a:t>
                      </a:r>
                      <a:endParaRPr lang="en-ZA" sz="1000" b="1" dirty="0">
                        <a:latin typeface="Arial" pitchFamily="34" charset="0"/>
                        <a:cs typeface="Arial" pitchFamily="34" charset="0"/>
                      </a:endParaRPr>
                    </a:p>
                    <a:p>
                      <a:pPr marL="0" indent="0">
                        <a:buFont typeface="Arial" panose="020B0604020202020204" pitchFamily="34" charset="0"/>
                        <a:buNone/>
                      </a:pPr>
                      <a:endParaRPr lang="en-ZA" sz="1000" b="1" dirty="0">
                        <a:latin typeface="Arial" pitchFamily="34" charset="0"/>
                        <a:cs typeface="Arial" pitchFamily="34" charset="0"/>
                      </a:endParaRPr>
                    </a:p>
                    <a:p>
                      <a:pPr marL="0" indent="0">
                        <a:buFont typeface="Arial" panose="020B0604020202020204" pitchFamily="34" charset="0"/>
                        <a:buNone/>
                      </a:pPr>
                      <a:r>
                        <a:rPr lang="en-ZA" sz="1000" b="1" dirty="0">
                          <a:latin typeface="Arial" pitchFamily="34" charset="0"/>
                          <a:cs typeface="Arial" pitchFamily="34" charset="0"/>
                        </a:rPr>
                        <a:t>TOTAL</a:t>
                      </a:r>
                    </a:p>
                  </a:txBody>
                  <a:tcPr marL="68580" marR="68580" marT="34290" marB="34290">
                    <a:noFill/>
                  </a:tcPr>
                </a:tc>
                <a:tc>
                  <a:txBody>
                    <a:bodyPr/>
                    <a:lstStyle/>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21 792</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8 801</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2 373</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7 997</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1 047</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16 129</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13 105</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6 331</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2 016</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79 594</a:t>
                      </a:r>
                    </a:p>
                    <a:p>
                      <a:pPr marL="0" marR="0" lvl="0" indent="0" algn="ctr" defTabSz="1143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8582" marR="68582" marT="34275" marB="34275">
                    <a:noFill/>
                  </a:tcPr>
                </a:tc>
                <a:tc>
                  <a:txBody>
                    <a:bodyPr/>
                    <a:lstStyle/>
                    <a:p>
                      <a:pPr marL="171450" indent="-171450" algn="just">
                        <a:buFont typeface="Arial" panose="020B0604020202020204" pitchFamily="34" charset="0"/>
                        <a:buChar char="•"/>
                      </a:pPr>
                      <a:r>
                        <a:rPr lang="en-ZA" sz="1000" baseline="0" dirty="0">
                          <a:solidFill>
                            <a:schemeClr val="tx1"/>
                          </a:solidFill>
                          <a:latin typeface="Arial" pitchFamily="34" charset="0"/>
                          <a:cs typeface="Arial" pitchFamily="34" charset="0"/>
                        </a:rPr>
                        <a:t>All Irregular Expenditure was referred for forensic investigation, the Department received the Report for </a:t>
                      </a:r>
                      <a:r>
                        <a:rPr lang="en-ZA" sz="1000" baseline="0" dirty="0" err="1">
                          <a:solidFill>
                            <a:schemeClr val="tx1"/>
                          </a:solidFill>
                          <a:latin typeface="Arial" pitchFamily="34" charset="0"/>
                          <a:cs typeface="Arial" pitchFamily="34" charset="0"/>
                        </a:rPr>
                        <a:t>Aludar</a:t>
                      </a:r>
                      <a:r>
                        <a:rPr lang="en-ZA" sz="1000" baseline="0" dirty="0">
                          <a:solidFill>
                            <a:schemeClr val="tx1"/>
                          </a:solidFill>
                          <a:latin typeface="Arial" pitchFamily="34" charset="0"/>
                          <a:cs typeface="Arial" pitchFamily="34" charset="0"/>
                        </a:rPr>
                        <a:t> Holdings during the 2nd Q of the 2024-2025 </a:t>
                      </a:r>
                      <a:r>
                        <a:rPr lang="en-ZA" sz="1000" baseline="0" dirty="0" err="1">
                          <a:solidFill>
                            <a:schemeClr val="tx1"/>
                          </a:solidFill>
                          <a:latin typeface="Arial" pitchFamily="34" charset="0"/>
                          <a:cs typeface="Arial" pitchFamily="34" charset="0"/>
                        </a:rPr>
                        <a:t>Fy</a:t>
                      </a:r>
                      <a:r>
                        <a:rPr lang="en-ZA" sz="1000" baseline="0" dirty="0">
                          <a:solidFill>
                            <a:schemeClr val="tx1"/>
                          </a:solidFill>
                          <a:latin typeface="Arial" pitchFamily="34" charset="0"/>
                          <a:cs typeface="Arial" pitchFamily="34" charset="0"/>
                        </a:rPr>
                        <a:t> and was submitted to HR for consequent management. Investigation reports outstanding is TCT Civil. </a:t>
                      </a:r>
                      <a:r>
                        <a:rPr lang="en-US" sz="1000" baseline="0" dirty="0">
                          <a:solidFill>
                            <a:schemeClr val="tx1"/>
                          </a:solidFill>
                          <a:latin typeface="Arial" pitchFamily="34" charset="0"/>
                          <a:cs typeface="Arial" pitchFamily="34" charset="0"/>
                        </a:rPr>
                        <a:t>The Department submitted Condonement letters to Provincial Treasury amounting to R46,3 million and presented these to the Irregular Expenditure committee for condonement. However, none were approved because of progress of consequent management relating to Official that left the employment of GDARDE. </a:t>
                      </a:r>
                      <a:endParaRPr lang="en-ZA" sz="10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0001"/>
                  </a:ext>
                </a:extLst>
              </a:tr>
              <a:tr h="1293758">
                <a:tc>
                  <a:txBody>
                    <a:bodyPr/>
                    <a:lstStyle/>
                    <a:p>
                      <a:r>
                        <a:rPr lang="en-ZA" sz="1000" b="1" dirty="0">
                          <a:latin typeface="Arial" pitchFamily="34" charset="0"/>
                          <a:cs typeface="Arial" pitchFamily="34" charset="0"/>
                        </a:rPr>
                        <a:t>Irregular Expenditure incurred in 2017/18 and 2018/19 FY</a:t>
                      </a:r>
                    </a:p>
                    <a:p>
                      <a:r>
                        <a:rPr lang="en-ZA" sz="1000" b="1" dirty="0">
                          <a:latin typeface="Arial" pitchFamily="34" charset="0"/>
                          <a:cs typeface="Arial" pitchFamily="34" charset="0"/>
                        </a:rPr>
                        <a:t>- </a:t>
                      </a:r>
                      <a:r>
                        <a:rPr lang="en-ZA" sz="1000" b="1" dirty="0" err="1">
                          <a:latin typeface="Arial" pitchFamily="34" charset="0"/>
                          <a:cs typeface="Arial" pitchFamily="34" charset="0"/>
                        </a:rPr>
                        <a:t>Beadica</a:t>
                      </a:r>
                      <a:endParaRPr lang="en-ZA" sz="1000" b="1" dirty="0">
                        <a:latin typeface="Arial" pitchFamily="34" charset="0"/>
                        <a:cs typeface="Arial" pitchFamily="34" charset="0"/>
                      </a:endParaRPr>
                    </a:p>
                    <a:p>
                      <a:r>
                        <a:rPr lang="en-ZA" sz="1000" b="1" dirty="0">
                          <a:latin typeface="Arial" pitchFamily="34" charset="0"/>
                          <a:cs typeface="Arial" pitchFamily="34" charset="0"/>
                        </a:rPr>
                        <a:t>- </a:t>
                      </a:r>
                      <a:r>
                        <a:rPr lang="en-ZA" sz="1000" b="1" dirty="0" err="1">
                          <a:latin typeface="Arial" pitchFamily="34" charset="0"/>
                          <a:cs typeface="Arial" pitchFamily="34" charset="0"/>
                        </a:rPr>
                        <a:t>Huntrex</a:t>
                      </a:r>
                      <a:endParaRPr lang="en-ZA" sz="1000" b="1" dirty="0">
                        <a:latin typeface="Arial" pitchFamily="34" charset="0"/>
                        <a:cs typeface="Arial" pitchFamily="34" charset="0"/>
                      </a:endParaRPr>
                    </a:p>
                    <a:p>
                      <a:r>
                        <a:rPr lang="en-ZA" sz="1000" b="1" dirty="0">
                          <a:latin typeface="Arial" pitchFamily="34" charset="0"/>
                          <a:cs typeface="Arial" pitchFamily="34" charset="0"/>
                        </a:rPr>
                        <a:t>- </a:t>
                      </a:r>
                      <a:r>
                        <a:rPr lang="en-ZA" sz="1000" b="1" dirty="0" err="1">
                          <a:latin typeface="Arial" pitchFamily="34" charset="0"/>
                          <a:cs typeface="Arial" pitchFamily="34" charset="0"/>
                        </a:rPr>
                        <a:t>Itsamaya</a:t>
                      </a:r>
                      <a:endParaRPr lang="en-ZA" sz="1000" b="1" dirty="0">
                        <a:latin typeface="Arial" pitchFamily="34" charset="0"/>
                        <a:cs typeface="Arial" pitchFamily="34" charset="0"/>
                      </a:endParaRPr>
                    </a:p>
                    <a:p>
                      <a:r>
                        <a:rPr lang="en-ZA" sz="1000" b="1" dirty="0">
                          <a:latin typeface="Arial" pitchFamily="34" charset="0"/>
                          <a:cs typeface="Arial" pitchFamily="34" charset="0"/>
                        </a:rPr>
                        <a:t>- Kone Staffing</a:t>
                      </a:r>
                    </a:p>
                    <a:p>
                      <a:r>
                        <a:rPr lang="en-ZA" sz="1000" b="1" dirty="0">
                          <a:latin typeface="Arial" pitchFamily="34" charset="0"/>
                          <a:cs typeface="Arial" pitchFamily="34" charset="0"/>
                        </a:rPr>
                        <a:t>- Magic Engineers</a:t>
                      </a:r>
                    </a:p>
                    <a:p>
                      <a:r>
                        <a:rPr lang="en-ZA" sz="1000" b="1" dirty="0">
                          <a:latin typeface="Arial" pitchFamily="34" charset="0"/>
                          <a:cs typeface="Arial" pitchFamily="34" charset="0"/>
                        </a:rPr>
                        <a:t>TOTAL</a:t>
                      </a: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1 868</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1342</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822</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540</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sng" strike="noStrike" kern="1200" cap="none" spc="0" normalizeH="0" baseline="0" noProof="0" dirty="0">
                          <a:ln>
                            <a:noFill/>
                          </a:ln>
                          <a:solidFill>
                            <a:schemeClr val="tx1"/>
                          </a:solidFill>
                          <a:effectLst/>
                          <a:uLnTx/>
                          <a:uFillTx/>
                          <a:latin typeface="Arial" pitchFamily="34" charset="0"/>
                          <a:ea typeface="Calibri"/>
                          <a:cs typeface="Arial" pitchFamily="34" charset="0"/>
                        </a:rPr>
                        <a:t>1526</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6 098</a:t>
                      </a:r>
                    </a:p>
                  </a:txBody>
                  <a:tcPr marL="68582" marR="68582" marT="34275" marB="34275">
                    <a:noFill/>
                  </a:tcPr>
                </a:tc>
                <a:tc>
                  <a:txBody>
                    <a:bodyPr/>
                    <a:lstStyle/>
                    <a:p>
                      <a:pPr marL="171450" indent="-171450" algn="just">
                        <a:buFont typeface="Arial" panose="020B0604020202020204" pitchFamily="34" charset="0"/>
                        <a:buChar char="•"/>
                      </a:pPr>
                      <a:r>
                        <a:rPr lang="en-ZA" sz="1000" baseline="0" dirty="0">
                          <a:solidFill>
                            <a:schemeClr val="tx1"/>
                          </a:solidFill>
                          <a:latin typeface="Arial" pitchFamily="34" charset="0"/>
                          <a:cs typeface="Arial" pitchFamily="34" charset="0"/>
                        </a:rPr>
                        <a:t>All Irregular Expenditure was referred to Forensic Services for investigation on 29 October 2020. These cases were returned to the Department and Risk Management is required to do a Determination test; these tests determine if it should be investigated for if it can be handled internally by the Department. </a:t>
                      </a:r>
                    </a:p>
                  </a:txBody>
                  <a:tcPr marL="68580" marR="68580" marT="34290" marB="34290">
                    <a:noFill/>
                  </a:tcPr>
                </a:tc>
                <a:extLst>
                  <a:ext uri="{0D108BD9-81ED-4DB2-BD59-A6C34878D82A}">
                    <a16:rowId xmlns:a16="http://schemas.microsoft.com/office/drawing/2014/main" val="1672382079"/>
                  </a:ext>
                </a:extLst>
              </a:tr>
            </a:tbl>
          </a:graphicData>
        </a:graphic>
      </p:graphicFrame>
      <p:sp>
        <p:nvSpPr>
          <p:cNvPr id="5" name="Rectangle 4">
            <a:extLst>
              <a:ext uri="{FF2B5EF4-FFF2-40B4-BE49-F238E27FC236}">
                <a16:creationId xmlns:a16="http://schemas.microsoft.com/office/drawing/2014/main" id="{29487534-5253-44C5-8E1D-61D1B249840A}"/>
              </a:ext>
            </a:extLst>
          </p:cNvPr>
          <p:cNvSpPr/>
          <p:nvPr/>
        </p:nvSpPr>
        <p:spPr>
          <a:xfrm>
            <a:off x="1245142" y="3980021"/>
            <a:ext cx="6481093" cy="276999"/>
          </a:xfrm>
          <a:prstGeom prst="rect">
            <a:avLst/>
          </a:prstGeom>
        </p:spPr>
        <p:txBody>
          <a:bodyPr wrap="square">
            <a:spAutoFit/>
          </a:bodyPr>
          <a:lstStyle/>
          <a:p>
            <a:pPr marL="257175" indent="-257175" algn="just"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p:txBody>
      </p:sp>
      <p:sp>
        <p:nvSpPr>
          <p:cNvPr id="7" name="Slide Number Placeholder 6">
            <a:extLst>
              <a:ext uri="{FF2B5EF4-FFF2-40B4-BE49-F238E27FC236}">
                <a16:creationId xmlns:a16="http://schemas.microsoft.com/office/drawing/2014/main" id="{6CE7C56A-63A5-4949-8599-7B79C55558A6}"/>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3117583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FRUITLESS AND WASTEFUL EXPENDITURE – PREVIOU FINANCIAL YEAR</a:t>
            </a:r>
          </a:p>
        </p:txBody>
      </p:sp>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9487534-5253-44C5-8E1D-61D1B249840A}"/>
              </a:ext>
            </a:extLst>
          </p:cNvPr>
          <p:cNvSpPr/>
          <p:nvPr/>
        </p:nvSpPr>
        <p:spPr>
          <a:xfrm>
            <a:off x="641268" y="1959604"/>
            <a:ext cx="8298627" cy="4063420"/>
          </a:xfrm>
          <a:prstGeom prst="rect">
            <a:avLst/>
          </a:prstGeom>
        </p:spPr>
        <p:txBody>
          <a:bodyPr wrap="square">
            <a:spAutoFit/>
          </a:bodyPr>
          <a:lstStyle/>
          <a:p>
            <a:pPr marL="130969" indent="-130969" algn="just">
              <a:lnSpc>
                <a:spcPct val="115000"/>
              </a:lnSpc>
              <a:spcAft>
                <a:spcPts val="750"/>
              </a:spcAft>
              <a:buFont typeface="Arial" panose="020B0604020202020204" pitchFamily="34" charset="0"/>
              <a:buChar char="•"/>
            </a:pPr>
            <a:r>
              <a:rPr lang="en-US"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Department incurred fruitless and wasteful relating to previous Financial Year which needed to be finalised. Detail below: </a:t>
            </a:r>
          </a:p>
          <a:p>
            <a:pPr marL="257175" indent="-257175" algn="just">
              <a:lnSpc>
                <a:spcPct val="115000"/>
              </a:lnSpc>
              <a:buFont typeface="Arial" panose="020B0604020202020204" pitchFamily="34" charset="0"/>
              <a:buChar char="-"/>
            </a:pP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2019-2020 FY -  </a:t>
            </a:r>
            <a:r>
              <a:rPr lang="en-ZA" sz="1500"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EnviroMobi</a:t>
            </a: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ZA" sz="1500"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pty</a:t>
            </a: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Ltd - </a:t>
            </a:r>
            <a:r>
              <a:rPr lang="en-ZA"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R6 499 712,64 </a:t>
            </a:r>
            <a:endParaRPr lang="en-ZA" sz="1500" b="1"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lgn="just">
              <a:lnSpc>
                <a:spcPct val="115000"/>
              </a:lnSpc>
              <a:buFont typeface="Arial" panose="020B0604020202020204" pitchFamily="34" charset="0"/>
              <a:buChar char="-"/>
            </a:pP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2019-2020 FY - Sheriff Johannes Central - </a:t>
            </a:r>
            <a:r>
              <a:rPr lang="en-ZA"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R54 509,77 </a:t>
            </a:r>
            <a:endParaRPr lang="en-ZA" sz="1500" b="1"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lgn="just">
              <a:lnSpc>
                <a:spcPct val="115000"/>
              </a:lnSpc>
              <a:spcAft>
                <a:spcPts val="750"/>
              </a:spcAft>
              <a:buFont typeface="Arial" panose="020B0604020202020204" pitchFamily="34" charset="0"/>
              <a:buChar char="-"/>
            </a:pP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2021-2022  FY -  Department of Infrastructure – SBR Norther waterline– </a:t>
            </a:r>
            <a:r>
              <a:rPr lang="en-ZA"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R14 041 220,64</a:t>
            </a:r>
          </a:p>
          <a:p>
            <a:pPr marL="257175" indent="-257175" algn="just">
              <a:lnSpc>
                <a:spcPct val="115000"/>
              </a:lnSpc>
              <a:spcAft>
                <a:spcPts val="750"/>
              </a:spcAft>
              <a:buFont typeface="Arial" panose="020B0604020202020204" pitchFamily="34" charset="0"/>
              <a:buChar char="-"/>
            </a:pPr>
            <a:r>
              <a:rPr lang="en-US"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2021-2022 FY - Project 3 Suikerbosrand Northern Water Line - </a:t>
            </a:r>
            <a:r>
              <a:rPr lang="en-US"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R2 334 856.63 </a:t>
            </a:r>
          </a:p>
          <a:p>
            <a:pPr marL="257175" indent="-257175" algn="just">
              <a:lnSpc>
                <a:spcPct val="115000"/>
              </a:lnSpc>
              <a:spcAft>
                <a:spcPts val="750"/>
              </a:spcAft>
              <a:buFont typeface="Arial" panose="020B0604020202020204" pitchFamily="34" charset="0"/>
              <a:buChar char="-"/>
            </a:pPr>
            <a:r>
              <a:rPr lang="en-US"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2022-2023 FY - Department lost the court case in relation to breach of contract for R3 547 822.60, the court ordered the Department to pay R3 547 822.60 with 10.25% interest calculated from 6 June 2015 amounting to </a:t>
            </a:r>
            <a:r>
              <a:rPr lang="en-US"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R5 528 479.62. </a:t>
            </a:r>
            <a:r>
              <a:rPr lang="en-US"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This must still be investigated.</a:t>
            </a:r>
          </a:p>
          <a:p>
            <a:pPr marL="257175" indent="-257175" algn="just">
              <a:lnSpc>
                <a:spcPct val="115000"/>
              </a:lnSpc>
              <a:spcAft>
                <a:spcPts val="750"/>
              </a:spcAft>
              <a:buFont typeface="Arial" panose="020B0604020202020204" pitchFamily="34" charset="0"/>
              <a:buChar char="-"/>
            </a:pPr>
            <a:r>
              <a:rPr lang="en-US"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2022-2023 FY - Suikerbosrand Nature Reserve-Southern Water pipeline project was included in the Work in Progress (WIP) schedule - </a:t>
            </a:r>
            <a:r>
              <a:rPr lang="en-US"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R21 234 338.00</a:t>
            </a:r>
            <a:endParaRPr lang="en-ZA"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750"/>
              </a:spcAft>
            </a:pPr>
            <a:r>
              <a:rPr lang="en-ZA"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TOTAL : </a:t>
            </a:r>
            <a:r>
              <a:rPr lang="en-US" sz="15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Fruitless and Wasteful Expenditure for GDARDE =  </a:t>
            </a:r>
            <a:r>
              <a:rPr lang="en-US" sz="15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R49,693 million</a:t>
            </a:r>
          </a:p>
          <a:p>
            <a:pPr algn="just">
              <a:lnSpc>
                <a:spcPct val="115000"/>
              </a:lnSpc>
              <a:spcAft>
                <a:spcPts val="750"/>
              </a:spcAft>
            </a:pPr>
            <a:endParaRPr lang="en-US" sz="1050" dirty="0">
              <a:solidFill>
                <a:prstClr val="black"/>
              </a:solidFill>
              <a:latin typeface="Arial" pitchFamily="34" charset="0"/>
              <a:cs typeface="Arial" pitchFamily="34" charset="0"/>
            </a:endParaRPr>
          </a:p>
        </p:txBody>
      </p:sp>
      <p:sp>
        <p:nvSpPr>
          <p:cNvPr id="7" name="Slide Number Placeholder 6">
            <a:extLst>
              <a:ext uri="{FF2B5EF4-FFF2-40B4-BE49-F238E27FC236}">
                <a16:creationId xmlns:a16="http://schemas.microsoft.com/office/drawing/2014/main" id="{6CE7C56A-63A5-4949-8599-7B79C55558A6}"/>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1249140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FRUITLESS AND WASTEFUL EXPENDITURE DETAIL REPORT </a:t>
            </a:r>
          </a:p>
        </p:txBody>
      </p:sp>
      <p:sp>
        <p:nvSpPr>
          <p:cNvPr id="4" name="Rectangle 3"/>
          <p:cNvSpPr/>
          <p:nvPr/>
        </p:nvSpPr>
        <p:spPr>
          <a:xfrm>
            <a:off x="1362257" y="4434652"/>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nvGraphicFramePr>
        <p:xfrm>
          <a:off x="285007" y="2112816"/>
          <a:ext cx="8654888" cy="3170962"/>
        </p:xfrm>
        <a:graphic>
          <a:graphicData uri="http://schemas.openxmlformats.org/drawingml/2006/table">
            <a:tbl>
              <a:tblPr firstRow="1" bandRow="1">
                <a:tableStyleId>{5940675A-B579-460E-94D1-54222C63F5DA}</a:tableStyleId>
              </a:tblPr>
              <a:tblGrid>
                <a:gridCol w="1394636">
                  <a:extLst>
                    <a:ext uri="{9D8B030D-6E8A-4147-A177-3AD203B41FA5}">
                      <a16:colId xmlns:a16="http://schemas.microsoft.com/office/drawing/2014/main" val="20000"/>
                    </a:ext>
                  </a:extLst>
                </a:gridCol>
                <a:gridCol w="1231998">
                  <a:extLst>
                    <a:ext uri="{9D8B030D-6E8A-4147-A177-3AD203B41FA5}">
                      <a16:colId xmlns:a16="http://schemas.microsoft.com/office/drawing/2014/main" val="20001"/>
                    </a:ext>
                  </a:extLst>
                </a:gridCol>
                <a:gridCol w="1351926">
                  <a:extLst>
                    <a:ext uri="{9D8B030D-6E8A-4147-A177-3AD203B41FA5}">
                      <a16:colId xmlns:a16="http://schemas.microsoft.com/office/drawing/2014/main" val="20002"/>
                    </a:ext>
                  </a:extLst>
                </a:gridCol>
                <a:gridCol w="1635395">
                  <a:extLst>
                    <a:ext uri="{9D8B030D-6E8A-4147-A177-3AD203B41FA5}">
                      <a16:colId xmlns:a16="http://schemas.microsoft.com/office/drawing/2014/main" val="20003"/>
                    </a:ext>
                  </a:extLst>
                </a:gridCol>
                <a:gridCol w="3040932">
                  <a:extLst>
                    <a:ext uri="{9D8B030D-6E8A-4147-A177-3AD203B41FA5}">
                      <a16:colId xmlns:a16="http://schemas.microsoft.com/office/drawing/2014/main" val="20004"/>
                    </a:ext>
                  </a:extLst>
                </a:gridCol>
              </a:tblGrid>
              <a:tr h="808736">
                <a:tc>
                  <a:txBody>
                    <a:bodyPr/>
                    <a:lstStyle/>
                    <a:p>
                      <a:pPr algn="ctr"/>
                      <a:r>
                        <a:rPr lang="en-ZA" sz="14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400" b="1" dirty="0">
                          <a:latin typeface="Arial" pitchFamily="34" charset="0"/>
                          <a:cs typeface="Arial" pitchFamily="34" charset="0"/>
                        </a:rPr>
                        <a:t>AMOUNT</a:t>
                      </a:r>
                    </a:p>
                    <a:p>
                      <a:pPr algn="ctr"/>
                      <a:r>
                        <a:rPr lang="en-ZA" sz="14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4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14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14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2362226">
                <a:tc>
                  <a:txBody>
                    <a:bodyPr/>
                    <a:lstStyle/>
                    <a:p>
                      <a:r>
                        <a:rPr lang="en-US" sz="1400" b="1" dirty="0">
                          <a:latin typeface="Arial" pitchFamily="34" charset="0"/>
                          <a:cs typeface="Arial" pitchFamily="34" charset="0"/>
                        </a:rPr>
                        <a:t>Fruitless and Wasteful EXPENDITURE (2022-2023) </a:t>
                      </a:r>
                    </a:p>
                    <a:p>
                      <a:endParaRPr lang="en-ZA" sz="1400" b="1" dirty="0">
                        <a:latin typeface="Arial" pitchFamily="34" charset="0"/>
                        <a:cs typeface="Arial" pitchFamily="34" charset="0"/>
                      </a:endParaRP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b="0" kern="1200" noProof="0" dirty="0">
                          <a:solidFill>
                            <a:schemeClr val="tx1"/>
                          </a:solidFill>
                          <a:effectLst/>
                          <a:latin typeface="+mn-lt"/>
                          <a:ea typeface="+mn-ea"/>
                          <a:cs typeface="+mn-cs"/>
                        </a:rPr>
                        <a:t>5,528 </a:t>
                      </a:r>
                    </a:p>
                  </a:txBody>
                  <a:tcPr marL="68582" marR="68582" marT="34275" marB="34275">
                    <a:no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400" kern="1200" dirty="0">
                          <a:solidFill>
                            <a:schemeClr val="tx1"/>
                          </a:solidFill>
                          <a:latin typeface="Arial" pitchFamily="34" charset="0"/>
                          <a:ea typeface="+mn-ea"/>
                          <a:cs typeface="Arial" pitchFamily="34" charset="0"/>
                        </a:rPr>
                        <a:t>Department lost the court case in relation to breach of contract </a:t>
                      </a:r>
                    </a:p>
                  </a:txBody>
                  <a:tcPr marL="68582" marR="68582" marT="34275" marB="34275">
                    <a:noFill/>
                  </a:tcPr>
                </a:tc>
                <a:tc>
                  <a:txBody>
                    <a:bodyPr/>
                    <a:lstStyle/>
                    <a:p>
                      <a:pPr marL="0" indent="0" algn="l">
                        <a:buFont typeface="Arial" panose="020B0604020202020204" pitchFamily="34" charset="0"/>
                        <a:buNone/>
                      </a:pPr>
                      <a:r>
                        <a:rPr lang="en-ZA" sz="1400" baseline="0" dirty="0">
                          <a:solidFill>
                            <a:schemeClr val="tx1"/>
                          </a:solidFill>
                          <a:latin typeface="Arial" pitchFamily="34" charset="0"/>
                          <a:cs typeface="Arial" pitchFamily="34" charset="0"/>
                        </a:rPr>
                        <a:t>Must still be investigated</a:t>
                      </a:r>
                    </a:p>
                  </a:txBody>
                  <a:tcPr marL="68582" marR="68582" marT="34275" marB="34275">
                    <a:noFill/>
                  </a:tcPr>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a:solidFill>
                            <a:schemeClr val="tx1"/>
                          </a:solidFill>
                          <a:latin typeface="Arial" pitchFamily="34" charset="0"/>
                          <a:cs typeface="Arial" pitchFamily="34" charset="0"/>
                        </a:rPr>
                        <a:t>Based on the investigation report, disciplinary action will be taken against officials responsible for Fruitless and Wasteful Expenditure </a:t>
                      </a:r>
                    </a:p>
                    <a:p>
                      <a:pPr marL="0" indent="0" algn="just">
                        <a:buFont typeface="Arial" panose="020B0604020202020204" pitchFamily="34" charset="0"/>
                        <a:buNone/>
                      </a:pPr>
                      <a:endParaRPr lang="en-ZA" sz="14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7" name="Slide Number Placeholder 6">
            <a:extLst>
              <a:ext uri="{FF2B5EF4-FFF2-40B4-BE49-F238E27FC236}">
                <a16:creationId xmlns:a16="http://schemas.microsoft.com/office/drawing/2014/main" id="{6CE7C56A-63A5-4949-8599-7B79C55558A6}"/>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41589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FRUITLESS AND WASTEFUL EXPENDITURE DETAIL REPORT </a:t>
            </a:r>
          </a:p>
        </p:txBody>
      </p:sp>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nvGraphicFramePr>
        <p:xfrm>
          <a:off x="187038" y="2063958"/>
          <a:ext cx="8752858" cy="3794730"/>
        </p:xfrm>
        <a:graphic>
          <a:graphicData uri="http://schemas.openxmlformats.org/drawingml/2006/table">
            <a:tbl>
              <a:tblPr firstRow="1" bandRow="1">
                <a:tableStyleId>{5940675A-B579-460E-94D1-54222C63F5DA}</a:tableStyleId>
              </a:tblPr>
              <a:tblGrid>
                <a:gridCol w="1410423">
                  <a:extLst>
                    <a:ext uri="{9D8B030D-6E8A-4147-A177-3AD203B41FA5}">
                      <a16:colId xmlns:a16="http://schemas.microsoft.com/office/drawing/2014/main" val="20000"/>
                    </a:ext>
                  </a:extLst>
                </a:gridCol>
                <a:gridCol w="1175377">
                  <a:extLst>
                    <a:ext uri="{9D8B030D-6E8A-4147-A177-3AD203B41FA5}">
                      <a16:colId xmlns:a16="http://schemas.microsoft.com/office/drawing/2014/main" val="20001"/>
                    </a:ext>
                  </a:extLst>
                </a:gridCol>
                <a:gridCol w="1101134">
                  <a:extLst>
                    <a:ext uri="{9D8B030D-6E8A-4147-A177-3AD203B41FA5}">
                      <a16:colId xmlns:a16="http://schemas.microsoft.com/office/drawing/2014/main" val="20002"/>
                    </a:ext>
                  </a:extLst>
                </a:gridCol>
                <a:gridCol w="1553938">
                  <a:extLst>
                    <a:ext uri="{9D8B030D-6E8A-4147-A177-3AD203B41FA5}">
                      <a16:colId xmlns:a16="http://schemas.microsoft.com/office/drawing/2014/main" val="20003"/>
                    </a:ext>
                  </a:extLst>
                </a:gridCol>
                <a:gridCol w="3511986">
                  <a:extLst>
                    <a:ext uri="{9D8B030D-6E8A-4147-A177-3AD203B41FA5}">
                      <a16:colId xmlns:a16="http://schemas.microsoft.com/office/drawing/2014/main" val="20004"/>
                    </a:ext>
                  </a:extLst>
                </a:gridCol>
              </a:tblGrid>
              <a:tr h="388620">
                <a:tc>
                  <a:txBody>
                    <a:bodyPr/>
                    <a:lstStyle/>
                    <a:p>
                      <a:pPr algn="ctr"/>
                      <a:r>
                        <a:rPr lang="en-ZA" sz="11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AMOUNT</a:t>
                      </a:r>
                    </a:p>
                    <a:p>
                      <a:pPr algn="ctr"/>
                      <a:r>
                        <a:rPr lang="en-ZA" sz="11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11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868650">
                <a:tc>
                  <a:txBody>
                    <a:bodyPr/>
                    <a:lstStyle/>
                    <a:p>
                      <a:r>
                        <a:rPr lang="en-ZA" sz="1100" b="1" dirty="0">
                          <a:latin typeface="Arial" pitchFamily="34" charset="0"/>
                          <a:cs typeface="Arial" pitchFamily="34" charset="0"/>
                        </a:rPr>
                        <a:t>Fruitless</a:t>
                      </a:r>
                      <a:r>
                        <a:rPr lang="en-ZA" sz="1100" b="1" baseline="0" dirty="0">
                          <a:latin typeface="Arial" pitchFamily="34" charset="0"/>
                          <a:cs typeface="Arial" pitchFamily="34" charset="0"/>
                        </a:rPr>
                        <a:t> and Wasteful </a:t>
                      </a:r>
                      <a:r>
                        <a:rPr lang="en-ZA" sz="1100" b="1" dirty="0">
                          <a:latin typeface="Arial" pitchFamily="34" charset="0"/>
                          <a:cs typeface="Arial" pitchFamily="34" charset="0"/>
                        </a:rPr>
                        <a:t>EXPENDITURE (2019-2020) </a:t>
                      </a: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6,500</a:t>
                      </a: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mn-lt"/>
                        <a:ea typeface="+mn-ea"/>
                        <a:cs typeface="+mn-cs"/>
                      </a:endParaRPr>
                    </a:p>
                  </a:txBody>
                  <a:tcPr marL="68582" marR="68582" marT="34275" marB="34275">
                    <a:noFill/>
                  </a:tcPr>
                </a:tc>
                <a:tc>
                  <a:txBody>
                    <a:bodyPr/>
                    <a:lstStyle/>
                    <a:p>
                      <a:pPr marL="0" indent="0" algn="l">
                        <a:buFont typeface="Arial" panose="020B0604020202020204" pitchFamily="34" charset="0"/>
                        <a:buNone/>
                      </a:pPr>
                      <a:r>
                        <a:rPr lang="en-US" sz="1100" dirty="0">
                          <a:solidFill>
                            <a:schemeClr val="tx1"/>
                          </a:solidFill>
                          <a:latin typeface="Arial" pitchFamily="34" charset="0"/>
                          <a:cs typeface="Arial" pitchFamily="34" charset="0"/>
                        </a:rPr>
                        <a:t>Storage cost charged for holding vehicles on behalf of the Department </a:t>
                      </a:r>
                      <a:endParaRPr lang="en-ZA" sz="1100" baseline="0" dirty="0">
                        <a:solidFill>
                          <a:schemeClr val="tx1"/>
                        </a:solidFill>
                        <a:latin typeface="Arial" pitchFamily="34" charset="0"/>
                        <a:cs typeface="Arial" pitchFamily="34" charset="0"/>
                      </a:endParaRPr>
                    </a:p>
                  </a:txBody>
                  <a:tcPr marL="68582" marR="68582" marT="34275" marB="34275">
                    <a:noFill/>
                  </a:tcPr>
                </a:tc>
                <a:tc>
                  <a:txBody>
                    <a:bodyPr/>
                    <a:lstStyle/>
                    <a:p>
                      <a:pPr marL="0" indent="0" algn="l">
                        <a:buFont typeface="Arial" panose="020B0604020202020204" pitchFamily="34" charset="0"/>
                        <a:buNone/>
                      </a:pPr>
                      <a:r>
                        <a:rPr lang="en-US" sz="1100" baseline="0" dirty="0">
                          <a:solidFill>
                            <a:schemeClr val="tx1"/>
                          </a:solidFill>
                          <a:latin typeface="Arial" pitchFamily="34" charset="0"/>
                          <a:cs typeface="Arial" pitchFamily="34" charset="0"/>
                        </a:rPr>
                        <a:t>Awaiting investigation Report from SIU</a:t>
                      </a:r>
                      <a:endParaRPr lang="en-ZA" sz="1100" baseline="0" dirty="0">
                        <a:solidFill>
                          <a:schemeClr val="tx1"/>
                        </a:solidFill>
                        <a:latin typeface="Arial" pitchFamily="34" charset="0"/>
                        <a:cs typeface="Arial" pitchFamily="34" charset="0"/>
                      </a:endParaRPr>
                    </a:p>
                  </a:txBody>
                  <a:tcPr marL="68582" marR="68582" marT="34275" marB="34275">
                    <a:noFill/>
                  </a:tcPr>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a:solidFill>
                            <a:schemeClr val="tx1"/>
                          </a:solidFill>
                          <a:latin typeface="Arial" pitchFamily="34" charset="0"/>
                          <a:cs typeface="Arial" pitchFamily="34" charset="0"/>
                        </a:rPr>
                        <a:t>Based on the investigation report, disciplinary action will be taken against officials responsible for Fruitless and Wasteful Expenditure </a:t>
                      </a:r>
                    </a:p>
                  </a:txBody>
                  <a:tcPr marL="68580" marR="68580" marT="34290" marB="34290">
                    <a:noFill/>
                  </a:tcPr>
                </a:tc>
                <a:extLst>
                  <a:ext uri="{0D108BD9-81ED-4DB2-BD59-A6C34878D82A}">
                    <a16:rowId xmlns:a16="http://schemas.microsoft.com/office/drawing/2014/main" val="3200136008"/>
                  </a:ext>
                </a:extLst>
              </a:tr>
              <a:tr h="7086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dirty="0">
                          <a:latin typeface="Arial" pitchFamily="34" charset="0"/>
                          <a:cs typeface="Arial" pitchFamily="34" charset="0"/>
                        </a:rPr>
                        <a:t>Fruitless</a:t>
                      </a:r>
                      <a:r>
                        <a:rPr lang="en-ZA" sz="1100" b="1" baseline="0" dirty="0">
                          <a:latin typeface="Arial" pitchFamily="34" charset="0"/>
                          <a:cs typeface="Arial" pitchFamily="34" charset="0"/>
                        </a:rPr>
                        <a:t> and Wasteful </a:t>
                      </a:r>
                      <a:r>
                        <a:rPr lang="en-ZA" sz="1100" b="1" dirty="0">
                          <a:latin typeface="Arial" pitchFamily="34" charset="0"/>
                          <a:cs typeface="Arial" pitchFamily="34" charset="0"/>
                        </a:rPr>
                        <a:t>EXPENDITURE (2019-2020) </a:t>
                      </a: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55</a:t>
                      </a:r>
                    </a:p>
                  </a:txBody>
                  <a:tcPr marL="68582" marR="68582" marT="34275" marB="34275">
                    <a:noFill/>
                  </a:tcPr>
                </a:tc>
                <a:tc>
                  <a:txBody>
                    <a:bodyPr/>
                    <a:lstStyle/>
                    <a:p>
                      <a:pPr marL="0" indent="0" algn="l">
                        <a:buFont typeface="Arial" panose="020B0604020202020204" pitchFamily="34" charset="0"/>
                        <a:buNone/>
                      </a:pPr>
                      <a:r>
                        <a:rPr lang="en-US" sz="1100" baseline="0" dirty="0">
                          <a:solidFill>
                            <a:schemeClr val="tx1"/>
                          </a:solidFill>
                          <a:latin typeface="Arial" pitchFamily="34" charset="0"/>
                          <a:cs typeface="Arial" pitchFamily="34" charset="0"/>
                        </a:rPr>
                        <a:t>Sheriff of the court removal and storage Cost</a:t>
                      </a:r>
                      <a:endParaRPr lang="en-ZA" sz="1100" baseline="0" dirty="0">
                        <a:solidFill>
                          <a:schemeClr val="tx1"/>
                        </a:solidFill>
                        <a:latin typeface="Arial" pitchFamily="34" charset="0"/>
                        <a:cs typeface="Arial" pitchFamily="34" charset="0"/>
                      </a:endParaRPr>
                    </a:p>
                  </a:txBody>
                  <a:tcPr marL="68582" marR="68582" marT="34275" marB="34275">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solidFill>
                            <a:schemeClr val="tx1"/>
                          </a:solidFill>
                          <a:latin typeface="Arial" pitchFamily="34" charset="0"/>
                          <a:cs typeface="Arial" pitchFamily="34" charset="0"/>
                        </a:rPr>
                        <a:t>Must be Investigation</a:t>
                      </a:r>
                      <a:endParaRPr lang="en-ZA" sz="1100" baseline="0" dirty="0">
                        <a:solidFill>
                          <a:schemeClr val="tx1"/>
                        </a:solidFill>
                        <a:latin typeface="Arial" pitchFamily="34" charset="0"/>
                        <a:cs typeface="Arial" pitchFamily="34" charset="0"/>
                      </a:endParaRPr>
                    </a:p>
                  </a:txBody>
                  <a:tcPr marL="68582" marR="68582" marT="34275" marB="34275">
                    <a:noFill/>
                  </a:tcPr>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a:solidFill>
                            <a:schemeClr val="tx1"/>
                          </a:solidFill>
                          <a:latin typeface="Arial" pitchFamily="34" charset="0"/>
                          <a:cs typeface="Arial" pitchFamily="34" charset="0"/>
                        </a:rPr>
                        <a:t>Based on the investigation report, disciplinary action will be taken against officials responsible for Fruitless and Wasteful Expenditure.</a:t>
                      </a:r>
                    </a:p>
                  </a:txBody>
                  <a:tcPr marL="68580" marR="68580" marT="34290" marB="34290">
                    <a:noFill/>
                  </a:tcPr>
                </a:tc>
                <a:extLst>
                  <a:ext uri="{0D108BD9-81ED-4DB2-BD59-A6C34878D82A}">
                    <a16:rowId xmlns:a16="http://schemas.microsoft.com/office/drawing/2014/main" val="1911380341"/>
                  </a:ext>
                </a:extLst>
              </a:tr>
              <a:tr h="1828800">
                <a:tc>
                  <a:txBody>
                    <a:bodyPr/>
                    <a:lstStyle/>
                    <a:p>
                      <a:r>
                        <a:rPr lang="en-US" sz="1100" b="1" dirty="0">
                          <a:latin typeface="Arial" pitchFamily="34" charset="0"/>
                          <a:cs typeface="Arial" pitchFamily="34" charset="0"/>
                        </a:rPr>
                        <a:t>Fruitless and Wasteful EXPENDITURE (2021-2022) </a:t>
                      </a: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kern="1200" noProof="0" dirty="0">
                          <a:solidFill>
                            <a:schemeClr val="tx1"/>
                          </a:solidFill>
                          <a:effectLst/>
                          <a:latin typeface="+mn-lt"/>
                          <a:ea typeface="+mn-ea"/>
                          <a:cs typeface="+mn-cs"/>
                        </a:rPr>
                        <a:t>14,000</a:t>
                      </a:r>
                    </a:p>
                  </a:txBody>
                  <a:tcPr marL="68582" marR="68582" marT="34275" marB="34275">
                    <a:noFill/>
                  </a:tcPr>
                </a:tc>
                <a:tc>
                  <a:txBody>
                    <a:bodyPr/>
                    <a:lstStyle/>
                    <a:p>
                      <a:pPr marL="0" indent="0" algn="l">
                        <a:buFont typeface="Arial" panose="020B0604020202020204" pitchFamily="34" charset="0"/>
                        <a:buNone/>
                      </a:pPr>
                      <a:r>
                        <a:rPr lang="en-ZA" sz="1100" baseline="0" dirty="0">
                          <a:solidFill>
                            <a:schemeClr val="tx1"/>
                          </a:solidFill>
                          <a:latin typeface="Arial" pitchFamily="34" charset="0"/>
                          <a:cs typeface="Arial" pitchFamily="34" charset="0"/>
                        </a:rPr>
                        <a:t>Suikerbosrand Norther Water Line </a:t>
                      </a:r>
                    </a:p>
                  </a:txBody>
                  <a:tcPr marL="68582" marR="68582" marT="34275" marB="34275">
                    <a:noFill/>
                  </a:tcPr>
                </a:tc>
                <a:tc>
                  <a:txBody>
                    <a:bodyPr/>
                    <a:lstStyle/>
                    <a:p>
                      <a:pPr marL="0" indent="0" algn="l">
                        <a:buFont typeface="Arial" panose="020B0604020202020204" pitchFamily="34" charset="0"/>
                        <a:buNone/>
                      </a:pPr>
                      <a:r>
                        <a:rPr lang="en-ZA" sz="1100" baseline="0" dirty="0">
                          <a:solidFill>
                            <a:schemeClr val="tx1"/>
                          </a:solidFill>
                          <a:latin typeface="Arial" pitchFamily="34" charset="0"/>
                          <a:cs typeface="Arial" pitchFamily="34" charset="0"/>
                        </a:rPr>
                        <a:t>Obtaining Payment document is a Huge challenge (BAS Report and  Archiving retrieval)</a:t>
                      </a:r>
                    </a:p>
                  </a:txBody>
                  <a:tcPr marL="68582" marR="68582" marT="34275" marB="34275">
                    <a:noFill/>
                  </a:tcPr>
                </a:tc>
                <a:tc>
                  <a:txBody>
                    <a:bodyPr/>
                    <a:lstStyle/>
                    <a:p>
                      <a:pPr marL="171450" indent="-171450" algn="just">
                        <a:buFont typeface="Arial" panose="020B0604020202020204" pitchFamily="34" charset="0"/>
                        <a:buChar char="•"/>
                      </a:pPr>
                      <a:r>
                        <a:rPr lang="en-US" sz="1100" baseline="0" dirty="0">
                          <a:solidFill>
                            <a:schemeClr val="tx1"/>
                          </a:solidFill>
                          <a:latin typeface="Arial" pitchFamily="34" charset="0"/>
                          <a:cs typeface="Arial" pitchFamily="34" charset="0"/>
                        </a:rPr>
                        <a:t>The Department received a Forensic Report, issued to the Gauteng Department of Infrastructure Development (Departments Implementing Agent for Instructure Projects). The Forensic Report raised various issues of irregular and Fruitless and Wasteful expenditure. Based on the forensic Report the Department disclosed an amount of R14 million as fruitless and wasteful expenditure, but this amount must still be confirmed and investigated to indicate if there should be any consequent management instituted by the Department. </a:t>
                      </a:r>
                      <a:endParaRPr lang="en-ZA" sz="11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3585514699"/>
                  </a:ext>
                </a:extLst>
              </a:tr>
            </a:tbl>
          </a:graphicData>
        </a:graphic>
      </p:graphicFrame>
      <p:sp>
        <p:nvSpPr>
          <p:cNvPr id="7" name="Slide Number Placeholder 6">
            <a:extLst>
              <a:ext uri="{FF2B5EF4-FFF2-40B4-BE49-F238E27FC236}">
                <a16:creationId xmlns:a16="http://schemas.microsoft.com/office/drawing/2014/main" id="{6CE7C56A-63A5-4949-8599-7B79C55558A6}"/>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202457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200" dirty="0"/>
              <a:t>FRUITLESS AND WASTEFUL EXPENDITURE DETAIL REPORT</a:t>
            </a:r>
          </a:p>
        </p:txBody>
      </p:sp>
      <p:sp>
        <p:nvSpPr>
          <p:cNvPr id="4" name="Rectangle 3"/>
          <p:cNvSpPr/>
          <p:nvPr/>
        </p:nvSpPr>
        <p:spPr>
          <a:xfrm>
            <a:off x="1410568" y="4177716"/>
            <a:ext cx="6705863" cy="461665"/>
          </a:xfrm>
          <a:prstGeom prst="rect">
            <a:avLst/>
          </a:prstGeom>
          <a:noFill/>
        </p:spPr>
        <p:txBody>
          <a:bodyPr wrap="square">
            <a:spAutoFit/>
          </a:bodyPr>
          <a:lstStyle/>
          <a:p>
            <a:pPr marL="214313" indent="-214313" defTabSz="342900">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defTabSz="342900">
              <a:defRPr/>
            </a:pPr>
            <a:endParaRPr lang="en-US" sz="12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nvGraphicFramePr>
        <p:xfrm>
          <a:off x="267195" y="2076755"/>
          <a:ext cx="8737270" cy="3771900"/>
        </p:xfrm>
        <a:graphic>
          <a:graphicData uri="http://schemas.openxmlformats.org/drawingml/2006/table">
            <a:tbl>
              <a:tblPr firstRow="1" bandRow="1">
                <a:tableStyleId>{5940675A-B579-460E-94D1-54222C63F5DA}</a:tableStyleId>
              </a:tblPr>
              <a:tblGrid>
                <a:gridCol w="1407911">
                  <a:extLst>
                    <a:ext uri="{9D8B030D-6E8A-4147-A177-3AD203B41FA5}">
                      <a16:colId xmlns:a16="http://schemas.microsoft.com/office/drawing/2014/main" val="20000"/>
                    </a:ext>
                  </a:extLst>
                </a:gridCol>
                <a:gridCol w="906194">
                  <a:extLst>
                    <a:ext uri="{9D8B030D-6E8A-4147-A177-3AD203B41FA5}">
                      <a16:colId xmlns:a16="http://schemas.microsoft.com/office/drawing/2014/main" val="20001"/>
                    </a:ext>
                  </a:extLst>
                </a:gridCol>
                <a:gridCol w="2129492">
                  <a:extLst>
                    <a:ext uri="{9D8B030D-6E8A-4147-A177-3AD203B41FA5}">
                      <a16:colId xmlns:a16="http://schemas.microsoft.com/office/drawing/2014/main" val="20002"/>
                    </a:ext>
                  </a:extLst>
                </a:gridCol>
                <a:gridCol w="1861457">
                  <a:extLst>
                    <a:ext uri="{9D8B030D-6E8A-4147-A177-3AD203B41FA5}">
                      <a16:colId xmlns:a16="http://schemas.microsoft.com/office/drawing/2014/main" val="20003"/>
                    </a:ext>
                  </a:extLst>
                </a:gridCol>
                <a:gridCol w="2432215">
                  <a:extLst>
                    <a:ext uri="{9D8B030D-6E8A-4147-A177-3AD203B41FA5}">
                      <a16:colId xmlns:a16="http://schemas.microsoft.com/office/drawing/2014/main" val="20004"/>
                    </a:ext>
                  </a:extLst>
                </a:gridCol>
              </a:tblGrid>
              <a:tr h="342900">
                <a:tc>
                  <a:txBody>
                    <a:bodyPr/>
                    <a:lstStyle/>
                    <a:p>
                      <a:pPr algn="ctr"/>
                      <a:r>
                        <a:rPr lang="en-ZA" sz="900" b="1" dirty="0">
                          <a:latin typeface="Arial" pitchFamily="34" charset="0"/>
                          <a:cs typeface="Arial" pitchFamily="34" charset="0"/>
                        </a:rPr>
                        <a:t>ITEM</a:t>
                      </a:r>
                    </a:p>
                  </a:txBody>
                  <a:tcPr marL="68580" marR="68580" marT="34290" marB="34290">
                    <a:solidFill>
                      <a:srgbClr val="FFF0C1"/>
                    </a:solidFill>
                  </a:tcPr>
                </a:tc>
                <a:tc>
                  <a:txBody>
                    <a:bodyPr/>
                    <a:lstStyle/>
                    <a:p>
                      <a:pPr algn="ctr"/>
                      <a:r>
                        <a:rPr lang="en-ZA" sz="900" b="1" dirty="0">
                          <a:latin typeface="Arial" pitchFamily="34" charset="0"/>
                          <a:cs typeface="Arial" pitchFamily="34" charset="0"/>
                        </a:rPr>
                        <a:t>AMOUNT</a:t>
                      </a:r>
                    </a:p>
                    <a:p>
                      <a:pPr algn="ctr"/>
                      <a:r>
                        <a:rPr lang="en-ZA" sz="900" b="1" dirty="0">
                          <a:latin typeface="Arial" pitchFamily="34" charset="0"/>
                          <a:cs typeface="Arial" pitchFamily="34" charset="0"/>
                        </a:rPr>
                        <a:t>R’000</a:t>
                      </a:r>
                    </a:p>
                  </a:txBody>
                  <a:tcPr marL="68580" marR="68580" marT="34290" marB="34290">
                    <a:solidFill>
                      <a:srgbClr val="FFF0C1"/>
                    </a:solidFill>
                  </a:tcPr>
                </a:tc>
                <a:tc>
                  <a:txBody>
                    <a:bodyPr/>
                    <a:lstStyle/>
                    <a:p>
                      <a:pPr algn="ctr"/>
                      <a:r>
                        <a:rPr lang="en-ZA" sz="900" b="1" dirty="0">
                          <a:latin typeface="Arial" pitchFamily="34" charset="0"/>
                          <a:cs typeface="Arial" pitchFamily="34" charset="0"/>
                        </a:rPr>
                        <a:t>CAUSE</a:t>
                      </a:r>
                    </a:p>
                  </a:txBody>
                  <a:tcPr marL="68580" marR="68580" marT="34290" marB="34290">
                    <a:solidFill>
                      <a:srgbClr val="FFF0C1"/>
                    </a:solidFill>
                  </a:tcPr>
                </a:tc>
                <a:tc>
                  <a:txBody>
                    <a:bodyPr/>
                    <a:lstStyle/>
                    <a:p>
                      <a:pPr algn="ctr"/>
                      <a:r>
                        <a:rPr lang="en-ZA" sz="900" b="1" dirty="0">
                          <a:latin typeface="Arial" pitchFamily="34" charset="0"/>
                          <a:cs typeface="Arial" pitchFamily="34" charset="0"/>
                        </a:rPr>
                        <a:t>CHALLENGES</a:t>
                      </a:r>
                    </a:p>
                  </a:txBody>
                  <a:tcPr marL="68580" marR="68580" marT="34290" marB="34290">
                    <a:solidFill>
                      <a:srgbClr val="FFF0C1"/>
                    </a:solidFill>
                  </a:tcPr>
                </a:tc>
                <a:tc>
                  <a:txBody>
                    <a:bodyPr/>
                    <a:lstStyle/>
                    <a:p>
                      <a:pPr algn="ctr"/>
                      <a:r>
                        <a:rPr lang="en-ZA" sz="900" b="1" dirty="0">
                          <a:latin typeface="Arial" pitchFamily="34" charset="0"/>
                          <a:cs typeface="Arial" pitchFamily="34" charset="0"/>
                        </a:rPr>
                        <a:t>INTERVENTION</a:t>
                      </a:r>
                    </a:p>
                  </a:txBody>
                  <a:tcPr marL="68580" marR="68580" marT="34290" marB="34290">
                    <a:solidFill>
                      <a:srgbClr val="FFF0C1"/>
                    </a:solidFill>
                  </a:tcPr>
                </a:tc>
                <a:extLst>
                  <a:ext uri="{0D108BD9-81ED-4DB2-BD59-A6C34878D82A}">
                    <a16:rowId xmlns:a16="http://schemas.microsoft.com/office/drawing/2014/main" val="10000"/>
                  </a:ext>
                </a:extLst>
              </a:tr>
              <a:tr h="1714500">
                <a:tc>
                  <a:txBody>
                    <a:bodyPr/>
                    <a:lstStyle/>
                    <a:p>
                      <a:r>
                        <a:rPr lang="en-US" sz="900" b="1" dirty="0">
                          <a:latin typeface="Arial" pitchFamily="34" charset="0"/>
                          <a:cs typeface="Arial" pitchFamily="34" charset="0"/>
                        </a:rPr>
                        <a:t>Fruitless and Wasteful EXPENDITURE (2021-2022) </a:t>
                      </a: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b="0" kern="1200" noProof="0" dirty="0">
                          <a:solidFill>
                            <a:schemeClr val="tx1"/>
                          </a:solidFill>
                          <a:effectLst/>
                          <a:latin typeface="+mn-lt"/>
                          <a:ea typeface="+mn-ea"/>
                          <a:cs typeface="+mn-cs"/>
                        </a:rPr>
                        <a:t>2 335</a:t>
                      </a:r>
                    </a:p>
                  </a:txBody>
                  <a:tcPr marL="68582" marR="68582" marT="34275" marB="34275">
                    <a:noFill/>
                  </a:tcPr>
                </a:tc>
                <a:tc>
                  <a:txBody>
                    <a:bodyPr/>
                    <a:lstStyle/>
                    <a:p>
                      <a:pPr marL="0" indent="0" algn="l">
                        <a:buFont typeface="Arial" panose="020B0604020202020204" pitchFamily="34" charset="0"/>
                        <a:buNone/>
                      </a:pPr>
                      <a:r>
                        <a:rPr lang="en-US" sz="900" baseline="0" dirty="0">
                          <a:solidFill>
                            <a:schemeClr val="tx1"/>
                          </a:solidFill>
                          <a:latin typeface="Arial" pitchFamily="34" charset="0"/>
                          <a:cs typeface="Arial" pitchFamily="34" charset="0"/>
                        </a:rPr>
                        <a:t>Project 3 Suikerbosrand Northern Water Line. The appointment was done post the </a:t>
                      </a:r>
                      <a:r>
                        <a:rPr lang="en-US" sz="900" baseline="0" dirty="0" err="1">
                          <a:solidFill>
                            <a:schemeClr val="tx1"/>
                          </a:solidFill>
                          <a:latin typeface="Arial" pitchFamily="34" charset="0"/>
                          <a:cs typeface="Arial" pitchFamily="34" charset="0"/>
                        </a:rPr>
                        <a:t>Sekela</a:t>
                      </a:r>
                      <a:r>
                        <a:rPr lang="en-US" sz="900" baseline="0" dirty="0">
                          <a:solidFill>
                            <a:schemeClr val="tx1"/>
                          </a:solidFill>
                          <a:latin typeface="Arial" pitchFamily="34" charset="0"/>
                          <a:cs typeface="Arial" pitchFamily="34" charset="0"/>
                        </a:rPr>
                        <a:t> </a:t>
                      </a:r>
                      <a:r>
                        <a:rPr lang="en-US" sz="900" baseline="0" dirty="0" err="1">
                          <a:solidFill>
                            <a:schemeClr val="tx1"/>
                          </a:solidFill>
                          <a:latin typeface="Arial" pitchFamily="34" charset="0"/>
                          <a:cs typeface="Arial" pitchFamily="34" charset="0"/>
                        </a:rPr>
                        <a:t>Xabiso</a:t>
                      </a:r>
                      <a:r>
                        <a:rPr lang="en-US" sz="900" baseline="0" dirty="0">
                          <a:solidFill>
                            <a:schemeClr val="tx1"/>
                          </a:solidFill>
                          <a:latin typeface="Arial" pitchFamily="34" charset="0"/>
                          <a:cs typeface="Arial" pitchFamily="34" charset="0"/>
                        </a:rPr>
                        <a:t> to resuscitate the project. </a:t>
                      </a:r>
                      <a:endParaRPr lang="en-ZA" sz="900" baseline="0" dirty="0">
                        <a:solidFill>
                          <a:schemeClr val="tx1"/>
                        </a:solidFill>
                        <a:latin typeface="Arial" pitchFamily="34" charset="0"/>
                        <a:cs typeface="Arial" pitchFamily="34" charset="0"/>
                      </a:endParaRPr>
                    </a:p>
                  </a:txBody>
                  <a:tcPr marL="68582" marR="68582" marT="34275" marB="34275">
                    <a:noFill/>
                  </a:tcPr>
                </a:tc>
                <a:tc>
                  <a:txBody>
                    <a:bodyPr/>
                    <a:lstStyle/>
                    <a:p>
                      <a:pPr marL="0" indent="0" algn="l">
                        <a:buFont typeface="Arial" panose="020B0604020202020204" pitchFamily="34" charset="0"/>
                        <a:buNone/>
                      </a:pPr>
                      <a:r>
                        <a:rPr lang="en-ZA" sz="900" baseline="0" dirty="0">
                          <a:solidFill>
                            <a:schemeClr val="tx1"/>
                          </a:solidFill>
                          <a:latin typeface="Arial" pitchFamily="34" charset="0"/>
                          <a:cs typeface="Arial" pitchFamily="34" charset="0"/>
                        </a:rPr>
                        <a:t>Obtaining Payment document is a Huge challenge (BAS Report and  Archiving retrieval)</a:t>
                      </a:r>
                    </a:p>
                  </a:txBody>
                  <a:tcPr marL="68582" marR="68582" marT="34275" marB="34275">
                    <a:noFill/>
                  </a:tcPr>
                </a:tc>
                <a:tc>
                  <a:txBody>
                    <a:bodyPr/>
                    <a:lstStyle/>
                    <a:p>
                      <a:pPr marL="171450" indent="-171450" algn="just">
                        <a:buFont typeface="Arial" panose="020B0604020202020204" pitchFamily="34" charset="0"/>
                        <a:buChar char="•"/>
                      </a:pPr>
                      <a:r>
                        <a:rPr lang="en-US" sz="900" baseline="0" dirty="0">
                          <a:solidFill>
                            <a:schemeClr val="tx1"/>
                          </a:solidFill>
                          <a:latin typeface="Arial" pitchFamily="34" charset="0"/>
                          <a:cs typeface="Arial" pitchFamily="34" charset="0"/>
                        </a:rPr>
                        <a:t>Suikerbosrand Northern Water Line project on item 3 is a project for a different appointment that is not part of the </a:t>
                      </a:r>
                      <a:r>
                        <a:rPr lang="en-US" sz="900" baseline="0" dirty="0" err="1">
                          <a:solidFill>
                            <a:schemeClr val="tx1"/>
                          </a:solidFill>
                          <a:latin typeface="Arial" pitchFamily="34" charset="0"/>
                          <a:cs typeface="Arial" pitchFamily="34" charset="0"/>
                        </a:rPr>
                        <a:t>Sekela</a:t>
                      </a:r>
                      <a:r>
                        <a:rPr lang="en-US" sz="900" baseline="0" dirty="0">
                          <a:solidFill>
                            <a:schemeClr val="tx1"/>
                          </a:solidFill>
                          <a:latin typeface="Arial" pitchFamily="34" charset="0"/>
                          <a:cs typeface="Arial" pitchFamily="34" charset="0"/>
                        </a:rPr>
                        <a:t> </a:t>
                      </a:r>
                      <a:r>
                        <a:rPr lang="en-US" sz="900" baseline="0" dirty="0" err="1">
                          <a:solidFill>
                            <a:schemeClr val="tx1"/>
                          </a:solidFill>
                          <a:latin typeface="Arial" pitchFamily="34" charset="0"/>
                          <a:cs typeface="Arial" pitchFamily="34" charset="0"/>
                        </a:rPr>
                        <a:t>Xabiso</a:t>
                      </a:r>
                      <a:r>
                        <a:rPr lang="en-US" sz="900" baseline="0" dirty="0">
                          <a:solidFill>
                            <a:schemeClr val="tx1"/>
                          </a:solidFill>
                          <a:latin typeface="Arial" pitchFamily="34" charset="0"/>
                          <a:cs typeface="Arial" pitchFamily="34" charset="0"/>
                        </a:rPr>
                        <a:t> investigations. The appointment was done post the </a:t>
                      </a:r>
                      <a:r>
                        <a:rPr lang="en-US" sz="900" baseline="0" dirty="0" err="1">
                          <a:solidFill>
                            <a:schemeClr val="tx1"/>
                          </a:solidFill>
                          <a:latin typeface="Arial" pitchFamily="34" charset="0"/>
                          <a:cs typeface="Arial" pitchFamily="34" charset="0"/>
                        </a:rPr>
                        <a:t>Sekela</a:t>
                      </a:r>
                      <a:r>
                        <a:rPr lang="en-US" sz="900" baseline="0" dirty="0">
                          <a:solidFill>
                            <a:schemeClr val="tx1"/>
                          </a:solidFill>
                          <a:latin typeface="Arial" pitchFamily="34" charset="0"/>
                          <a:cs typeface="Arial" pitchFamily="34" charset="0"/>
                        </a:rPr>
                        <a:t> </a:t>
                      </a:r>
                      <a:r>
                        <a:rPr lang="en-US" sz="900" baseline="0" dirty="0" err="1">
                          <a:solidFill>
                            <a:schemeClr val="tx1"/>
                          </a:solidFill>
                          <a:latin typeface="Arial" pitchFamily="34" charset="0"/>
                          <a:cs typeface="Arial" pitchFamily="34" charset="0"/>
                        </a:rPr>
                        <a:t>Xabiso</a:t>
                      </a:r>
                      <a:r>
                        <a:rPr lang="en-US" sz="900" baseline="0" dirty="0">
                          <a:solidFill>
                            <a:schemeClr val="tx1"/>
                          </a:solidFill>
                          <a:latin typeface="Arial" pitchFamily="34" charset="0"/>
                          <a:cs typeface="Arial" pitchFamily="34" charset="0"/>
                        </a:rPr>
                        <a:t> to resuscitate the project. </a:t>
                      </a:r>
                    </a:p>
                    <a:p>
                      <a:pPr marL="171450" indent="-171450" algn="just">
                        <a:buFont typeface="Arial" panose="020B0604020202020204" pitchFamily="34" charset="0"/>
                        <a:buChar char="•"/>
                      </a:pPr>
                      <a:r>
                        <a:rPr lang="en-US" sz="900" baseline="0" dirty="0">
                          <a:solidFill>
                            <a:schemeClr val="tx1"/>
                          </a:solidFill>
                          <a:latin typeface="Arial" pitchFamily="34" charset="0"/>
                          <a:cs typeface="Arial" pitchFamily="34" charset="0"/>
                        </a:rPr>
                        <a:t>Management agrees that the Additional Money spend on the Norther waterline project amounting to R2,3 be disclosed, and it must be investigated to indicate if there should be any consequent management instituted by the Department. </a:t>
                      </a:r>
                      <a:endParaRPr lang="en-ZA" sz="9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3585514699"/>
                  </a:ext>
                </a:extLst>
              </a:tr>
              <a:tr h="1714500">
                <a:tc>
                  <a:txBody>
                    <a:bodyPr/>
                    <a:lstStyle/>
                    <a:p>
                      <a:r>
                        <a:rPr lang="en-US" sz="900" b="1" dirty="0">
                          <a:latin typeface="Arial" pitchFamily="34" charset="0"/>
                          <a:cs typeface="Arial" pitchFamily="34" charset="0"/>
                        </a:rPr>
                        <a:t>Fruitless and Wasteful EXPENDITURE (2022-2023) </a:t>
                      </a:r>
                    </a:p>
                    <a:p>
                      <a:endParaRPr lang="en-US" sz="900" b="1" dirty="0">
                        <a:latin typeface="Arial" pitchFamily="34" charset="0"/>
                        <a:cs typeface="Arial" pitchFamily="34" charset="0"/>
                      </a:endParaRPr>
                    </a:p>
                  </a:txBody>
                  <a:tcPr marL="68580" marR="68580" marT="34290" marB="3429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b="0" kern="1200" noProof="0" dirty="0">
                          <a:solidFill>
                            <a:schemeClr val="tx1"/>
                          </a:solidFill>
                          <a:effectLst/>
                          <a:latin typeface="+mn-lt"/>
                          <a:ea typeface="+mn-ea"/>
                          <a:cs typeface="+mn-cs"/>
                        </a:rPr>
                        <a:t>21 234</a:t>
                      </a:r>
                    </a:p>
                  </a:txBody>
                  <a:tcPr marL="68582" marR="68582" marT="34275" marB="34275">
                    <a:noFill/>
                  </a:tcPr>
                </a:tc>
                <a:tc>
                  <a:txBody>
                    <a:bodyPr/>
                    <a:lstStyle/>
                    <a:p>
                      <a:pPr marL="0" indent="0" algn="l">
                        <a:buFont typeface="Arial" panose="020B0604020202020204" pitchFamily="34" charset="0"/>
                        <a:buNone/>
                      </a:pPr>
                      <a:r>
                        <a:rPr lang="en-US" sz="900" baseline="0" dirty="0">
                          <a:solidFill>
                            <a:schemeClr val="tx1"/>
                          </a:solidFill>
                          <a:latin typeface="Arial" pitchFamily="34" charset="0"/>
                          <a:cs typeface="Arial" pitchFamily="34" charset="0"/>
                        </a:rPr>
                        <a:t>Suikerbosrand Nature Reserve-Southern Water pipeline project was included in the Work in Progress (WIP) schedule. However, this inclusion was flagged by the Auditor General South Africa (AGSA) officials. The AGSA questioned the validity of its presence in the WIP schedule, as there was no construction on-site. The existence of the project on the WIP report creates an overstatement on the GDARDE financial statements. </a:t>
                      </a:r>
                      <a:endParaRPr lang="en-ZA" sz="900" baseline="0" dirty="0">
                        <a:solidFill>
                          <a:schemeClr val="tx1"/>
                        </a:solidFill>
                        <a:latin typeface="Arial" pitchFamily="34" charset="0"/>
                        <a:cs typeface="Arial" pitchFamily="34" charset="0"/>
                      </a:endParaRPr>
                    </a:p>
                  </a:txBody>
                  <a:tcPr marL="68582" marR="68582" marT="34275" marB="34275">
                    <a:noFill/>
                  </a:tcPr>
                </a:tc>
                <a:tc>
                  <a:txBody>
                    <a:bodyPr/>
                    <a:lstStyle/>
                    <a:p>
                      <a:pPr marL="0" indent="0" algn="l">
                        <a:buFont typeface="Arial" panose="020B0604020202020204" pitchFamily="34" charset="0"/>
                        <a:buNone/>
                      </a:pPr>
                      <a:r>
                        <a:rPr lang="en-US" sz="900" baseline="0" dirty="0">
                          <a:solidFill>
                            <a:schemeClr val="tx1"/>
                          </a:solidFill>
                          <a:latin typeface="Arial" pitchFamily="34" charset="0"/>
                          <a:cs typeface="Arial" pitchFamily="34" charset="0"/>
                        </a:rPr>
                        <a:t> The aim was to address the snag list that the initial contractor could not finalise, and commission the waterline but due to vandalism that took place on the line while the contractor was on site and as well as during the Covid19 lockdowns of 2020 it made it impossible to commission the line. </a:t>
                      </a:r>
                      <a:endParaRPr lang="en-ZA" sz="900" baseline="0" dirty="0">
                        <a:solidFill>
                          <a:schemeClr val="tx1"/>
                        </a:solidFill>
                        <a:latin typeface="Arial" pitchFamily="34" charset="0"/>
                        <a:cs typeface="Arial" pitchFamily="34" charset="0"/>
                      </a:endParaRPr>
                    </a:p>
                  </a:txBody>
                  <a:tcPr marL="68582" marR="68582" marT="34275" marB="34275">
                    <a:noFill/>
                  </a:tcPr>
                </a:tc>
                <a:tc>
                  <a:txBody>
                    <a:bodyPr/>
                    <a:lstStyle/>
                    <a:p>
                      <a:pPr marL="171450" indent="-171450" algn="just">
                        <a:buFont typeface="Arial" panose="020B0604020202020204" pitchFamily="34" charset="0"/>
                        <a:buChar char="•"/>
                      </a:pPr>
                      <a:r>
                        <a:rPr lang="en-US" sz="900" baseline="0" dirty="0">
                          <a:solidFill>
                            <a:schemeClr val="tx1"/>
                          </a:solidFill>
                          <a:latin typeface="Arial" pitchFamily="34" charset="0"/>
                          <a:cs typeface="Arial" pitchFamily="34" charset="0"/>
                        </a:rPr>
                        <a:t>The Department security measures proved not to be adequate due to the scale of vandalism that took place on the line. Incident reports regarding vandalism and theft were compiled by the manager in charge of the reserve and forwarded to the Deputy Director of Security Management. While investigations were conducted, including by the Office of the Premier, there has been no final investigation report issued, outlining recommendations or attributing liability. </a:t>
                      </a:r>
                      <a:endParaRPr lang="en-ZA" sz="900" baseline="0" dirty="0">
                        <a:solidFill>
                          <a:schemeClr val="tx1"/>
                        </a:solidFill>
                        <a:latin typeface="Arial" pitchFamily="34" charset="0"/>
                        <a:cs typeface="Arial" pitchFamily="34" charset="0"/>
                      </a:endParaRPr>
                    </a:p>
                  </a:txBody>
                  <a:tcPr marL="68580" marR="68580" marT="34290" marB="34290">
                    <a:noFill/>
                  </a:tcPr>
                </a:tc>
                <a:extLst>
                  <a:ext uri="{0D108BD9-81ED-4DB2-BD59-A6C34878D82A}">
                    <a16:rowId xmlns:a16="http://schemas.microsoft.com/office/drawing/2014/main" val="3737694208"/>
                  </a:ext>
                </a:extLst>
              </a:tr>
            </a:tbl>
          </a:graphicData>
        </a:graphic>
      </p:graphicFrame>
      <p:sp>
        <p:nvSpPr>
          <p:cNvPr id="7" name="Slide Number Placeholder 6">
            <a:extLst>
              <a:ext uri="{FF2B5EF4-FFF2-40B4-BE49-F238E27FC236}">
                <a16:creationId xmlns:a16="http://schemas.microsoft.com/office/drawing/2014/main" id="{6CE7C56A-63A5-4949-8599-7B79C55558A6}"/>
              </a:ext>
            </a:extLst>
          </p:cNvPr>
          <p:cNvSpPr>
            <a:spLocks noGrp="1"/>
          </p:cNvSpPr>
          <p:nvPr>
            <p:ph type="sldNum" sz="quarter" idx="12"/>
          </p:nvPr>
        </p:nvSpPr>
        <p:spPr>
          <a:xfrm>
            <a:off x="7627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dirty="0">
              <a:solidFill>
                <a:prstClr val="black"/>
              </a:solidFill>
              <a:latin typeface="Calibri"/>
            </a:endParaRPr>
          </a:p>
        </p:txBody>
      </p:sp>
    </p:spTree>
    <p:extLst>
      <p:ext uri="{BB962C8B-B14F-4D97-AF65-F5344CB8AC3E}">
        <p14:creationId xmlns:p14="http://schemas.microsoft.com/office/powerpoint/2010/main" val="2415937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8365-48E3-DC4A-B5C3-6AD317DDA3FF}"/>
              </a:ext>
            </a:extLst>
          </p:cNvPr>
          <p:cNvSpPr>
            <a:spLocks noGrp="1"/>
          </p:cNvSpPr>
          <p:nvPr>
            <p:ph type="title"/>
          </p:nvPr>
        </p:nvSpPr>
        <p:spPr/>
        <p:txBody>
          <a:bodyPr/>
          <a:lstStyle/>
          <a:p>
            <a:pPr algn="ctr"/>
            <a:r>
              <a:rPr lang="en-GB" sz="2400" dirty="0">
                <a:solidFill>
                  <a:srgbClr val="FFC000"/>
                </a:solidFill>
              </a:rPr>
              <a:t>Areas of Performance </a:t>
            </a:r>
          </a:p>
        </p:txBody>
      </p:sp>
      <p:sp>
        <p:nvSpPr>
          <p:cNvPr id="9" name="Slide Number Placeholder 8">
            <a:extLst>
              <a:ext uri="{FF2B5EF4-FFF2-40B4-BE49-F238E27FC236}">
                <a16:creationId xmlns:a16="http://schemas.microsoft.com/office/drawing/2014/main" id="{D75ED590-F0FF-9E4A-861C-2F8256932533}"/>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6</a:t>
            </a:fld>
            <a:endParaRPr lang="en-US" dirty="0"/>
          </a:p>
        </p:txBody>
      </p:sp>
      <p:pic>
        <p:nvPicPr>
          <p:cNvPr id="3" name="Picture 2"/>
          <p:cNvPicPr>
            <a:picLocks noChangeAspect="1"/>
          </p:cNvPicPr>
          <p:nvPr/>
        </p:nvPicPr>
        <p:blipFill>
          <a:blip r:embed="rId2"/>
          <a:stretch>
            <a:fillRect/>
          </a:stretch>
        </p:blipFill>
        <p:spPr>
          <a:xfrm>
            <a:off x="2270236" y="2008133"/>
            <a:ext cx="4461641" cy="3759115"/>
          </a:xfrm>
          <a:prstGeom prst="rect">
            <a:avLst/>
          </a:prstGeom>
        </p:spPr>
      </p:pic>
    </p:spTree>
    <p:extLst>
      <p:ext uri="{BB962C8B-B14F-4D97-AF65-F5344CB8AC3E}">
        <p14:creationId xmlns:p14="http://schemas.microsoft.com/office/powerpoint/2010/main" val="1498886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263E-7C9C-6A56-BF34-CC17E83A128F}"/>
              </a:ext>
            </a:extLst>
          </p:cNvPr>
          <p:cNvSpPr>
            <a:spLocks noGrp="1"/>
          </p:cNvSpPr>
          <p:nvPr>
            <p:ph type="title"/>
          </p:nvPr>
        </p:nvSpPr>
        <p:spPr/>
        <p:txBody>
          <a:bodyPr/>
          <a:lstStyle/>
          <a:p>
            <a:r>
              <a:rPr lang="en-US" dirty="0">
                <a:solidFill>
                  <a:srgbClr val="FFFF00"/>
                </a:solidFill>
              </a:rPr>
              <a:t>The End…</a:t>
            </a:r>
          </a:p>
        </p:txBody>
      </p:sp>
      <p:sp>
        <p:nvSpPr>
          <p:cNvPr id="4" name="Slide Number Placeholder 3">
            <a:extLst>
              <a:ext uri="{FF2B5EF4-FFF2-40B4-BE49-F238E27FC236}">
                <a16:creationId xmlns:a16="http://schemas.microsoft.com/office/drawing/2014/main" id="{E10422C5-1908-4EBE-FD79-6D22B98DA976}"/>
              </a:ext>
            </a:extLst>
          </p:cNvPr>
          <p:cNvSpPr>
            <a:spLocks noGrp="1"/>
          </p:cNvSpPr>
          <p:nvPr>
            <p:ph type="sldNum" sz="quarter" idx="12"/>
          </p:nvPr>
        </p:nvSpPr>
        <p:spPr/>
        <p:txBody>
          <a:bodyPr/>
          <a:lstStyle/>
          <a:p>
            <a:fld id="{093862CD-2CE4-D846-9F15-15300DCE1BBC}" type="slidenum">
              <a:rPr lang="en-US" smtClean="0"/>
              <a:pPr/>
              <a:t>60</a:t>
            </a:fld>
            <a:endParaRPr lang="en-US" dirty="0"/>
          </a:p>
        </p:txBody>
      </p:sp>
      <p:pic>
        <p:nvPicPr>
          <p:cNvPr id="5" name="Content Placeholder 6">
            <a:extLst>
              <a:ext uri="{FF2B5EF4-FFF2-40B4-BE49-F238E27FC236}">
                <a16:creationId xmlns:a16="http://schemas.microsoft.com/office/drawing/2014/main" id="{F689BDB5-2ECE-B890-CD7A-780459181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4950" y="1752600"/>
            <a:ext cx="6213475" cy="3667919"/>
          </a:xfrm>
        </p:spPr>
      </p:pic>
    </p:spTree>
    <p:extLst>
      <p:ext uri="{BB962C8B-B14F-4D97-AF65-F5344CB8AC3E}">
        <p14:creationId xmlns:p14="http://schemas.microsoft.com/office/powerpoint/2010/main" val="1503726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8C4A-B4D2-3690-5356-09F95AE25535}"/>
              </a:ext>
            </a:extLst>
          </p:cNvPr>
          <p:cNvSpPr>
            <a:spLocks noGrp="1"/>
          </p:cNvSpPr>
          <p:nvPr>
            <p:ph type="title"/>
          </p:nvPr>
        </p:nvSpPr>
        <p:spPr/>
        <p:txBody>
          <a:bodyPr/>
          <a:lstStyle/>
          <a:p>
            <a:r>
              <a:rPr lang="en-GB" dirty="0"/>
              <a:t>Achievements</a:t>
            </a:r>
            <a:endParaRPr lang="en-ZA" dirty="0"/>
          </a:p>
        </p:txBody>
      </p:sp>
      <p:graphicFrame>
        <p:nvGraphicFramePr>
          <p:cNvPr id="5" name="Content Placeholder 4">
            <a:extLst>
              <a:ext uri="{FF2B5EF4-FFF2-40B4-BE49-F238E27FC236}">
                <a16:creationId xmlns:a16="http://schemas.microsoft.com/office/drawing/2014/main" id="{65E102BE-B7ED-8675-B4E5-83FC4D8872B7}"/>
              </a:ext>
            </a:extLst>
          </p:cNvPr>
          <p:cNvGraphicFramePr>
            <a:graphicFrameLocks noGrp="1"/>
          </p:cNvGraphicFramePr>
          <p:nvPr>
            <p:ph idx="1"/>
          </p:nvPr>
        </p:nvGraphicFramePr>
        <p:xfrm>
          <a:off x="1152934" y="2109647"/>
          <a:ext cx="6678045" cy="3657600"/>
        </p:xfrm>
        <a:graphic>
          <a:graphicData uri="http://schemas.openxmlformats.org/drawingml/2006/table">
            <a:tbl>
              <a:tblPr firstRow="1" bandRow="1">
                <a:tableStyleId>{5C22544A-7EE6-4342-B048-85BDC9FD1C3A}</a:tableStyleId>
              </a:tblPr>
              <a:tblGrid>
                <a:gridCol w="1283978">
                  <a:extLst>
                    <a:ext uri="{9D8B030D-6E8A-4147-A177-3AD203B41FA5}">
                      <a16:colId xmlns:a16="http://schemas.microsoft.com/office/drawing/2014/main" val="870388173"/>
                    </a:ext>
                  </a:extLst>
                </a:gridCol>
                <a:gridCol w="3168053">
                  <a:extLst>
                    <a:ext uri="{9D8B030D-6E8A-4147-A177-3AD203B41FA5}">
                      <a16:colId xmlns:a16="http://schemas.microsoft.com/office/drawing/2014/main" val="3250075715"/>
                    </a:ext>
                  </a:extLst>
                </a:gridCol>
                <a:gridCol w="2226015">
                  <a:extLst>
                    <a:ext uri="{9D8B030D-6E8A-4147-A177-3AD203B41FA5}">
                      <a16:colId xmlns:a16="http://schemas.microsoft.com/office/drawing/2014/main" val="301249280"/>
                    </a:ext>
                  </a:extLst>
                </a:gridCol>
              </a:tblGrid>
              <a:tr h="685800">
                <a:tc rowSpan="2">
                  <a:txBody>
                    <a:bodyPr/>
                    <a:lstStyle/>
                    <a:p>
                      <a:r>
                        <a:rPr lang="en-GB" sz="1400" b="1" dirty="0">
                          <a:solidFill>
                            <a:schemeClr val="tx1"/>
                          </a:solidFill>
                        </a:rPr>
                        <a:t>Administration </a:t>
                      </a:r>
                    </a:p>
                    <a:p>
                      <a:r>
                        <a:rPr lang="en-GB" sz="1400" b="1" dirty="0">
                          <a:solidFill>
                            <a:schemeClr val="tx1"/>
                          </a:solidFill>
                        </a:rPr>
                        <a:t>55%</a:t>
                      </a:r>
                      <a:endParaRPr lang="en-ZA" sz="1400" b="1" dirty="0">
                        <a:solidFill>
                          <a:schemeClr val="tx1"/>
                        </a:solidFill>
                      </a:endParaRPr>
                    </a:p>
                  </a:txBody>
                  <a:tcPr marL="68580" marR="68580" marT="34290" marB="34290">
                    <a:solidFill>
                      <a:srgbClr val="FFC000"/>
                    </a:solidFill>
                  </a:tcPr>
                </a:tc>
                <a:tc>
                  <a:txBody>
                    <a:bodyPr/>
                    <a:lstStyle/>
                    <a:p>
                      <a:r>
                        <a:rPr lang="en-GB" sz="1400" dirty="0"/>
                        <a:t>Achievements</a:t>
                      </a:r>
                      <a:endParaRPr lang="en-ZA" sz="1400" dirty="0"/>
                    </a:p>
                  </a:txBody>
                  <a:tcPr marL="68580" marR="68580" marT="34290" marB="34290"/>
                </a:tc>
                <a:tc>
                  <a:txBody>
                    <a:bodyPr/>
                    <a:lstStyle/>
                    <a:p>
                      <a:r>
                        <a:rPr lang="en-ZA" sz="1400" dirty="0"/>
                        <a:t>% Achievement against Annual Target</a:t>
                      </a:r>
                    </a:p>
                    <a:p>
                      <a:endParaRPr lang="en-ZA" sz="1400" dirty="0"/>
                    </a:p>
                  </a:txBody>
                  <a:tcPr marL="68580" marR="68580" marT="34290" marB="34290"/>
                </a:tc>
                <a:extLst>
                  <a:ext uri="{0D108BD9-81ED-4DB2-BD59-A6C34878D82A}">
                    <a16:rowId xmlns:a16="http://schemas.microsoft.com/office/drawing/2014/main" val="4167624404"/>
                  </a:ext>
                </a:extLst>
              </a:tr>
              <a:tr h="388620">
                <a:tc vMerge="1">
                  <a:txBody>
                    <a:bodyPr/>
                    <a:lstStyle/>
                    <a:p>
                      <a:endParaRPr lang="en-ZA" dirty="0"/>
                    </a:p>
                  </a:txBody>
                  <a:tcPr/>
                </a:tc>
                <a:tc>
                  <a:txBody>
                    <a:bodyPr/>
                    <a:lstStyle/>
                    <a:p>
                      <a:r>
                        <a:rPr lang="en-GB" sz="1100" dirty="0"/>
                        <a:t>100% (100%) Reduction in irregular expenditure </a:t>
                      </a:r>
                    </a:p>
                    <a:p>
                      <a:endParaRPr lang="en-ZA" sz="1100" dirty="0"/>
                    </a:p>
                  </a:txBody>
                  <a:tcPr marL="68580" marR="68580" marT="34290" marB="34290"/>
                </a:tc>
                <a:tc>
                  <a:txBody>
                    <a:bodyPr/>
                    <a:lstStyle/>
                    <a:p>
                      <a:r>
                        <a:rPr lang="en-GB" sz="1100" b="1" dirty="0"/>
                        <a:t>100%</a:t>
                      </a:r>
                      <a:endParaRPr lang="en-ZA" sz="1100" b="1" dirty="0"/>
                    </a:p>
                  </a:txBody>
                  <a:tcPr marL="68580" marR="68580" marT="34290" marB="34290"/>
                </a:tc>
                <a:extLst>
                  <a:ext uri="{0D108BD9-81ED-4DB2-BD59-A6C34878D82A}">
                    <a16:rowId xmlns:a16="http://schemas.microsoft.com/office/drawing/2014/main" val="2684436863"/>
                  </a:ext>
                </a:extLst>
              </a:tr>
              <a:tr h="54864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59% (40%) total procurement that targets businesses owned by Women </a:t>
                      </a:r>
                      <a:endParaRPr lang="en-GB" sz="1100" b="1" dirty="0"/>
                    </a:p>
                    <a:p>
                      <a:endParaRPr lang="en-ZA" sz="1100" dirty="0"/>
                    </a:p>
                  </a:txBody>
                  <a:tcPr marL="68580" marR="68580" marT="34290" marB="34290"/>
                </a:tc>
                <a:tc>
                  <a:txBody>
                    <a:bodyPr/>
                    <a:lstStyle/>
                    <a:p>
                      <a:r>
                        <a:rPr lang="en-GB" sz="1100" b="1" dirty="0"/>
                        <a:t>59%</a:t>
                      </a:r>
                      <a:endParaRPr lang="en-ZA" sz="1100" b="1" dirty="0"/>
                    </a:p>
                  </a:txBody>
                  <a:tcPr marL="68580" marR="68580" marT="34290" marB="34290"/>
                </a:tc>
                <a:extLst>
                  <a:ext uri="{0D108BD9-81ED-4DB2-BD59-A6C34878D82A}">
                    <a16:rowId xmlns:a16="http://schemas.microsoft.com/office/drawing/2014/main" val="2920604060"/>
                  </a:ext>
                </a:extLst>
              </a:tr>
              <a:tr h="54864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31% (30%) total procurement that targets businesses owned by Youth </a:t>
                      </a:r>
                      <a:endParaRPr lang="en-GB" sz="1100" b="1" dirty="0"/>
                    </a:p>
                    <a:p>
                      <a:endParaRPr lang="en-ZA" sz="1100" dirty="0"/>
                    </a:p>
                  </a:txBody>
                  <a:tcPr marL="68580" marR="68580" marT="34290" marB="34290"/>
                </a:tc>
                <a:tc>
                  <a:txBody>
                    <a:bodyPr/>
                    <a:lstStyle/>
                    <a:p>
                      <a:r>
                        <a:rPr lang="en-GB" sz="1100" b="1" dirty="0"/>
                        <a:t>31%</a:t>
                      </a:r>
                      <a:endParaRPr lang="en-ZA" sz="1100" b="1" dirty="0"/>
                    </a:p>
                  </a:txBody>
                  <a:tcPr marL="68580" marR="68580" marT="34290" marB="34290"/>
                </a:tc>
                <a:extLst>
                  <a:ext uri="{0D108BD9-81ED-4DB2-BD59-A6C34878D82A}">
                    <a16:rowId xmlns:a16="http://schemas.microsoft.com/office/drawing/2014/main" val="3975950795"/>
                  </a:ext>
                </a:extLst>
              </a:tr>
              <a:tr h="54864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100% (100%) procurement implemented through the open tender system </a:t>
                      </a:r>
                    </a:p>
                    <a:p>
                      <a:endParaRPr lang="en-ZA" sz="1100" dirty="0"/>
                    </a:p>
                  </a:txBody>
                  <a:tcPr marL="68580" marR="68580" marT="34290" marB="34290"/>
                </a:tc>
                <a:tc>
                  <a:txBody>
                    <a:bodyPr/>
                    <a:lstStyle/>
                    <a:p>
                      <a:r>
                        <a:rPr lang="en-GB" sz="1100" b="1" dirty="0"/>
                        <a:t>100%</a:t>
                      </a:r>
                      <a:endParaRPr lang="en-ZA" sz="1100" b="1" dirty="0"/>
                    </a:p>
                  </a:txBody>
                  <a:tcPr marL="68580" marR="68580" marT="34290" marB="34290"/>
                </a:tc>
                <a:extLst>
                  <a:ext uri="{0D108BD9-81ED-4DB2-BD59-A6C34878D82A}">
                    <a16:rowId xmlns:a16="http://schemas.microsoft.com/office/drawing/2014/main" val="1401388458"/>
                  </a:ext>
                </a:extLst>
              </a:tr>
              <a:tr h="54864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5 046 (5000) Work opportunities created through Tshepo 1 million </a:t>
                      </a:r>
                    </a:p>
                    <a:p>
                      <a:endParaRPr lang="en-ZA" sz="1100" dirty="0"/>
                    </a:p>
                  </a:txBody>
                  <a:tcPr marL="68580" marR="68580" marT="34290" marB="34290"/>
                </a:tc>
                <a:tc>
                  <a:txBody>
                    <a:bodyPr/>
                    <a:lstStyle/>
                    <a:p>
                      <a:r>
                        <a:rPr lang="en-GB" sz="1100" b="1" dirty="0"/>
                        <a:t>98%</a:t>
                      </a:r>
                      <a:endParaRPr lang="en-ZA" sz="1100" b="1" dirty="0"/>
                    </a:p>
                  </a:txBody>
                  <a:tcPr marL="68580" marR="68580" marT="34290" marB="34290"/>
                </a:tc>
                <a:extLst>
                  <a:ext uri="{0D108BD9-81ED-4DB2-BD59-A6C34878D82A}">
                    <a16:rowId xmlns:a16="http://schemas.microsoft.com/office/drawing/2014/main" val="1810409433"/>
                  </a:ext>
                </a:extLst>
              </a:tr>
              <a:tr h="388620">
                <a:tc>
                  <a:txBody>
                    <a:bodyPr/>
                    <a:lstStyle/>
                    <a:p>
                      <a:endParaRPr lang="en-ZA" sz="1400" b="1" dirty="0">
                        <a:solidFill>
                          <a:schemeClr val="tx1"/>
                        </a:solidFill>
                      </a:endParaRPr>
                    </a:p>
                  </a:txBody>
                  <a:tcPr marL="68580" marR="68580" marT="34290" marB="34290">
                    <a:solidFill>
                      <a:srgbClr val="FFC000"/>
                    </a:solidFill>
                  </a:tcPr>
                </a:tc>
                <a:tc>
                  <a:txBody>
                    <a:bodyPr/>
                    <a:lstStyle/>
                    <a:p>
                      <a:r>
                        <a:rPr lang="en-GB" sz="1100" dirty="0"/>
                        <a:t>98% (90%) </a:t>
                      </a:r>
                      <a:r>
                        <a:rPr lang="en-GB" sz="1100" dirty="0" err="1"/>
                        <a:t>Ntirhisano</a:t>
                      </a:r>
                      <a:r>
                        <a:rPr lang="en-GB" sz="1100" dirty="0"/>
                        <a:t> commitments  achieved </a:t>
                      </a:r>
                    </a:p>
                    <a:p>
                      <a:endParaRPr lang="en-ZA" sz="1100" dirty="0"/>
                    </a:p>
                  </a:txBody>
                  <a:tcPr marL="68580" marR="68580" marT="34290" marB="34290"/>
                </a:tc>
                <a:tc>
                  <a:txBody>
                    <a:bodyPr/>
                    <a:lstStyle/>
                    <a:p>
                      <a:r>
                        <a:rPr lang="en-GB" sz="1100" b="1" dirty="0"/>
                        <a:t>96%</a:t>
                      </a:r>
                      <a:endParaRPr lang="en-ZA" sz="1100" b="1" dirty="0"/>
                    </a:p>
                  </a:txBody>
                  <a:tcPr marL="68580" marR="68580" marT="34290" marB="34290"/>
                </a:tc>
                <a:extLst>
                  <a:ext uri="{0D108BD9-81ED-4DB2-BD59-A6C34878D82A}">
                    <a16:rowId xmlns:a16="http://schemas.microsoft.com/office/drawing/2014/main" val="1926102904"/>
                  </a:ext>
                </a:extLst>
              </a:tr>
            </a:tbl>
          </a:graphicData>
        </a:graphic>
      </p:graphicFrame>
      <p:sp>
        <p:nvSpPr>
          <p:cNvPr id="4" name="Slide Number Placeholder 3">
            <a:extLst>
              <a:ext uri="{FF2B5EF4-FFF2-40B4-BE49-F238E27FC236}">
                <a16:creationId xmlns:a16="http://schemas.microsoft.com/office/drawing/2014/main" id="{9B529631-B202-131F-1728-8299E99BEE19}"/>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7</a:t>
            </a:fld>
            <a:endParaRPr lang="en-US" dirty="0"/>
          </a:p>
        </p:txBody>
      </p:sp>
    </p:spTree>
    <p:extLst>
      <p:ext uri="{BB962C8B-B14F-4D97-AF65-F5344CB8AC3E}">
        <p14:creationId xmlns:p14="http://schemas.microsoft.com/office/powerpoint/2010/main" val="1691296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20AC8-8575-9D06-F80D-AAA64E87C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358C6-DA15-82E7-86DF-C02C129C5224}"/>
              </a:ext>
            </a:extLst>
          </p:cNvPr>
          <p:cNvSpPr>
            <a:spLocks noGrp="1"/>
          </p:cNvSpPr>
          <p:nvPr>
            <p:ph type="title"/>
          </p:nvPr>
        </p:nvSpPr>
        <p:spPr/>
        <p:txBody>
          <a:bodyPr/>
          <a:lstStyle/>
          <a:p>
            <a:r>
              <a:rPr lang="en-GB" dirty="0">
                <a:solidFill>
                  <a:srgbClr val="FFC000"/>
                </a:solidFill>
              </a:rPr>
              <a:t>Achievements</a:t>
            </a:r>
            <a:endParaRPr lang="en-ZA" dirty="0">
              <a:solidFill>
                <a:srgbClr val="FFC000"/>
              </a:solidFill>
            </a:endParaRPr>
          </a:p>
        </p:txBody>
      </p:sp>
      <p:graphicFrame>
        <p:nvGraphicFramePr>
          <p:cNvPr id="5" name="Content Placeholder 4">
            <a:extLst>
              <a:ext uri="{FF2B5EF4-FFF2-40B4-BE49-F238E27FC236}">
                <a16:creationId xmlns:a16="http://schemas.microsoft.com/office/drawing/2014/main" id="{F3D865A6-1C73-042A-4C7C-B65433D809A4}"/>
              </a:ext>
            </a:extLst>
          </p:cNvPr>
          <p:cNvGraphicFramePr>
            <a:graphicFrameLocks noGrp="1"/>
          </p:cNvGraphicFramePr>
          <p:nvPr>
            <p:ph idx="1"/>
          </p:nvPr>
        </p:nvGraphicFramePr>
        <p:xfrm>
          <a:off x="204105" y="1983926"/>
          <a:ext cx="8574135" cy="4057650"/>
        </p:xfrm>
        <a:graphic>
          <a:graphicData uri="http://schemas.openxmlformats.org/drawingml/2006/table">
            <a:tbl>
              <a:tblPr firstRow="1" bandRow="1">
                <a:tableStyleId>{5C22544A-7EE6-4342-B048-85BDC9FD1C3A}</a:tableStyleId>
              </a:tblPr>
              <a:tblGrid>
                <a:gridCol w="873330">
                  <a:extLst>
                    <a:ext uri="{9D8B030D-6E8A-4147-A177-3AD203B41FA5}">
                      <a16:colId xmlns:a16="http://schemas.microsoft.com/office/drawing/2014/main" val="870388173"/>
                    </a:ext>
                  </a:extLst>
                </a:gridCol>
                <a:gridCol w="6154343">
                  <a:extLst>
                    <a:ext uri="{9D8B030D-6E8A-4147-A177-3AD203B41FA5}">
                      <a16:colId xmlns:a16="http://schemas.microsoft.com/office/drawing/2014/main" val="3250075715"/>
                    </a:ext>
                  </a:extLst>
                </a:gridCol>
                <a:gridCol w="1546462">
                  <a:extLst>
                    <a:ext uri="{9D8B030D-6E8A-4147-A177-3AD203B41FA5}">
                      <a16:colId xmlns:a16="http://schemas.microsoft.com/office/drawing/2014/main" val="301249280"/>
                    </a:ext>
                  </a:extLst>
                </a:gridCol>
              </a:tblGrid>
              <a:tr h="548640">
                <a:tc rowSpan="2">
                  <a:txBody>
                    <a:bodyPr/>
                    <a:lstStyle/>
                    <a:p>
                      <a:r>
                        <a:rPr lang="en-GB" sz="900" b="1" dirty="0">
                          <a:solidFill>
                            <a:schemeClr val="tx1"/>
                          </a:solidFill>
                        </a:rPr>
                        <a:t>Agriculture 77%</a:t>
                      </a:r>
                    </a:p>
                  </a:txBody>
                  <a:tcPr marL="68580" marR="68580" marT="34290" marB="34290">
                    <a:solidFill>
                      <a:srgbClr val="FFC000"/>
                    </a:solidFill>
                  </a:tcPr>
                </a:tc>
                <a:tc>
                  <a:txBody>
                    <a:bodyPr/>
                    <a:lstStyle/>
                    <a:p>
                      <a:r>
                        <a:rPr lang="en-GB" sz="1100" dirty="0"/>
                        <a:t>Achievements</a:t>
                      </a:r>
                      <a:endParaRPr lang="en-ZA" sz="1100" dirty="0"/>
                    </a:p>
                  </a:txBody>
                  <a:tcPr marL="68580" marR="68580" marT="34290" marB="34290"/>
                </a:tc>
                <a:tc>
                  <a:txBody>
                    <a:bodyPr/>
                    <a:lstStyle/>
                    <a:p>
                      <a:r>
                        <a:rPr lang="en-ZA" sz="1100" dirty="0"/>
                        <a:t>% Achievement against Annual Target</a:t>
                      </a:r>
                    </a:p>
                    <a:p>
                      <a:endParaRPr lang="en-ZA" sz="1100" dirty="0"/>
                    </a:p>
                  </a:txBody>
                  <a:tcPr marL="68580" marR="68580" marT="34290" marB="34290"/>
                </a:tc>
                <a:extLst>
                  <a:ext uri="{0D108BD9-81ED-4DB2-BD59-A6C34878D82A}">
                    <a16:rowId xmlns:a16="http://schemas.microsoft.com/office/drawing/2014/main" val="4167624404"/>
                  </a:ext>
                </a:extLst>
              </a:tr>
              <a:tr h="228600">
                <a:tc vMerge="1">
                  <a:txBody>
                    <a:bodyPr/>
                    <a:lstStyle/>
                    <a:p>
                      <a:endParaRPr lang="en-ZA" dirty="0"/>
                    </a:p>
                  </a:txBody>
                  <a:tcPr/>
                </a:tc>
                <a:tc>
                  <a:txBody>
                    <a:bodyPr/>
                    <a:lstStyle/>
                    <a:p>
                      <a:r>
                        <a:rPr lang="en-GB" sz="1100" dirty="0"/>
                        <a:t>53 (30) Farm management plans were  developed.</a:t>
                      </a:r>
                    </a:p>
                  </a:txBody>
                  <a:tcPr marL="68580" marR="68580" marT="34290" marB="34290"/>
                </a:tc>
                <a:tc>
                  <a:txBody>
                    <a:bodyPr/>
                    <a:lstStyle/>
                    <a:p>
                      <a:r>
                        <a:rPr lang="en-GB" sz="1100" b="1" dirty="0"/>
                        <a:t>80%</a:t>
                      </a:r>
                      <a:endParaRPr lang="en-ZA" sz="1100" b="1" dirty="0"/>
                    </a:p>
                  </a:txBody>
                  <a:tcPr marL="68580" marR="68580" marT="34290" marB="34290"/>
                </a:tc>
                <a:extLst>
                  <a:ext uri="{0D108BD9-81ED-4DB2-BD59-A6C34878D82A}">
                    <a16:rowId xmlns:a16="http://schemas.microsoft.com/office/drawing/2014/main" val="2684436863"/>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1 (1) Awareness campaigns on disaster risk reduction was conducted.</a:t>
                      </a:r>
                    </a:p>
                  </a:txBody>
                  <a:tcPr marL="68580" marR="68580" marT="34290" marB="34290"/>
                </a:tc>
                <a:tc>
                  <a:txBody>
                    <a:bodyPr/>
                    <a:lstStyle/>
                    <a:p>
                      <a:r>
                        <a:rPr lang="en-GB" sz="1100" b="1" dirty="0"/>
                        <a:t>50%</a:t>
                      </a:r>
                      <a:endParaRPr lang="en-ZA" sz="1100" b="1" dirty="0"/>
                    </a:p>
                  </a:txBody>
                  <a:tcPr marL="68580" marR="68580" marT="34290" marB="34290"/>
                </a:tc>
                <a:extLst>
                  <a:ext uri="{0D108BD9-81ED-4DB2-BD59-A6C34878D82A}">
                    <a16:rowId xmlns:a16="http://schemas.microsoft.com/office/drawing/2014/main" val="2920604060"/>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1 (1) Surveys on uptake for early warning information was conducted.</a:t>
                      </a:r>
                    </a:p>
                  </a:txBody>
                  <a:tcPr marL="68580" marR="68580" marT="34290" marB="34290"/>
                </a:tc>
                <a:tc>
                  <a:txBody>
                    <a:bodyPr/>
                    <a:lstStyle/>
                    <a:p>
                      <a:r>
                        <a:rPr lang="en-GB" sz="1100" b="1" dirty="0"/>
                        <a:t>50%</a:t>
                      </a:r>
                      <a:endParaRPr lang="en-ZA" sz="1100" b="1" dirty="0"/>
                    </a:p>
                  </a:txBody>
                  <a:tcPr marL="68580" marR="68580" marT="34290" marB="34290"/>
                </a:tc>
                <a:extLst>
                  <a:ext uri="{0D108BD9-81ED-4DB2-BD59-A6C34878D82A}">
                    <a16:rowId xmlns:a16="http://schemas.microsoft.com/office/drawing/2014/main" val="3975950795"/>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15 (15) Women producers were supported with vegetable and piggery production inputs.</a:t>
                      </a:r>
                    </a:p>
                  </a:txBody>
                  <a:tcPr marL="68580" marR="68580" marT="34290" marB="34290"/>
                </a:tc>
                <a:tc>
                  <a:txBody>
                    <a:bodyPr/>
                    <a:lstStyle/>
                    <a:p>
                      <a:r>
                        <a:rPr lang="en-GB" sz="1100" b="1" dirty="0"/>
                        <a:t>25%</a:t>
                      </a:r>
                      <a:endParaRPr lang="en-ZA" sz="1100" b="1" dirty="0"/>
                    </a:p>
                  </a:txBody>
                  <a:tcPr marL="68580" marR="68580" marT="34290" marB="34290"/>
                </a:tc>
                <a:extLst>
                  <a:ext uri="{0D108BD9-81ED-4DB2-BD59-A6C34878D82A}">
                    <a16:rowId xmlns:a16="http://schemas.microsoft.com/office/drawing/2014/main" val="1401388458"/>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30 (30) Smallholder producers were supported with vegetable and piggery production inputs.</a:t>
                      </a:r>
                    </a:p>
                  </a:txBody>
                  <a:tcPr marL="68580" marR="68580" marT="34290" marB="34290"/>
                </a:tc>
                <a:tc>
                  <a:txBody>
                    <a:bodyPr/>
                    <a:lstStyle/>
                    <a:p>
                      <a:r>
                        <a:rPr lang="en-GB" sz="1100" b="1" dirty="0"/>
                        <a:t>14%</a:t>
                      </a:r>
                      <a:endParaRPr lang="en-ZA" sz="1100" b="1" dirty="0"/>
                    </a:p>
                  </a:txBody>
                  <a:tcPr marL="68580" marR="68580" marT="34290" marB="34290"/>
                </a:tc>
                <a:extLst>
                  <a:ext uri="{0D108BD9-81ED-4DB2-BD59-A6C34878D82A}">
                    <a16:rowId xmlns:a16="http://schemas.microsoft.com/office/drawing/2014/main" val="1810409433"/>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28 (29) Smallholder producers were supported with vegetable and piggery production inputs.</a:t>
                      </a:r>
                    </a:p>
                  </a:txBody>
                  <a:tcPr marL="68580" marR="68580" marT="34290" marB="34290"/>
                </a:tc>
                <a:tc>
                  <a:txBody>
                    <a:bodyPr/>
                    <a:lstStyle/>
                    <a:p>
                      <a:r>
                        <a:rPr lang="en-GB" sz="1100" b="1" dirty="0"/>
                        <a:t>39%</a:t>
                      </a:r>
                      <a:endParaRPr lang="en-ZA" sz="1100" b="1" dirty="0"/>
                    </a:p>
                  </a:txBody>
                  <a:tcPr marL="68580" marR="68580" marT="34290" marB="34290"/>
                </a:tc>
                <a:extLst>
                  <a:ext uri="{0D108BD9-81ED-4DB2-BD59-A6C34878D82A}">
                    <a16:rowId xmlns:a16="http://schemas.microsoft.com/office/drawing/2014/main" val="1926102904"/>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349 (220) Participants were trained in skills development </a:t>
                      </a:r>
                      <a:r>
                        <a:rPr lang="en-US" sz="1100" b="0" kern="0" dirty="0" err="1">
                          <a:solidFill>
                            <a:schemeClr val="tx2"/>
                          </a:solidFill>
                        </a:rPr>
                        <a:t>programmes</a:t>
                      </a:r>
                      <a:r>
                        <a:rPr lang="en-US" sz="1100" b="0" kern="0" dirty="0">
                          <a:solidFill>
                            <a:schemeClr val="tx2"/>
                          </a:solidFill>
                        </a:rPr>
                        <a:t> in the sector.</a:t>
                      </a:r>
                    </a:p>
                  </a:txBody>
                  <a:tcPr marL="68580" marR="68580" marT="34290" marB="34290"/>
                </a:tc>
                <a:tc>
                  <a:txBody>
                    <a:bodyPr/>
                    <a:lstStyle/>
                    <a:p>
                      <a:r>
                        <a:rPr lang="en-GB" sz="1100" b="1" dirty="0"/>
                        <a:t>79%</a:t>
                      </a:r>
                      <a:endParaRPr lang="en-ZA" sz="1100" b="1" dirty="0"/>
                    </a:p>
                  </a:txBody>
                  <a:tcPr marL="68580" marR="68580" marT="34290" marB="34290"/>
                </a:tc>
                <a:extLst>
                  <a:ext uri="{0D108BD9-81ED-4DB2-BD59-A6C34878D82A}">
                    <a16:rowId xmlns:a16="http://schemas.microsoft.com/office/drawing/2014/main" val="814460542"/>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664 (420) Capacity building activities were conducted for smallholder producers.</a:t>
                      </a:r>
                    </a:p>
                  </a:txBody>
                  <a:tcPr marL="68580" marR="68580" marT="34290" marB="34290"/>
                </a:tc>
                <a:tc>
                  <a:txBody>
                    <a:bodyPr/>
                    <a:lstStyle/>
                    <a:p>
                      <a:r>
                        <a:rPr lang="en-GB" sz="1100" b="1" dirty="0"/>
                        <a:t>78%</a:t>
                      </a:r>
                      <a:endParaRPr lang="en-ZA" sz="1100" b="1" dirty="0"/>
                    </a:p>
                  </a:txBody>
                  <a:tcPr marL="68580" marR="68580" marT="34290" marB="34290"/>
                </a:tc>
                <a:extLst>
                  <a:ext uri="{0D108BD9-81ED-4DB2-BD59-A6C34878D82A}">
                    <a16:rowId xmlns:a16="http://schemas.microsoft.com/office/drawing/2014/main" val="152307237"/>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37 (20) Capacity </a:t>
                      </a:r>
                      <a:r>
                        <a:rPr lang="en-US" sz="1100" b="0" kern="0" dirty="0">
                          <a:solidFill>
                            <a:schemeClr val="tx2"/>
                          </a:solidFill>
                          <a:latin typeface="+mn-lt"/>
                          <a:ea typeface="+mn-ea"/>
                          <a:cs typeface="+mn-cs"/>
                        </a:rPr>
                        <a:t>building activities were conducted for smallholder producers to be commercialized.</a:t>
                      </a:r>
                    </a:p>
                  </a:txBody>
                  <a:tcPr marL="68580" marR="68580" marT="34290" marB="34290"/>
                </a:tc>
                <a:tc>
                  <a:txBody>
                    <a:bodyPr/>
                    <a:lstStyle/>
                    <a:p>
                      <a:r>
                        <a:rPr lang="en-GB" sz="1100" b="1" dirty="0"/>
                        <a:t>76%</a:t>
                      </a:r>
                      <a:endParaRPr lang="en-ZA" sz="1100" b="1" dirty="0"/>
                    </a:p>
                  </a:txBody>
                  <a:tcPr marL="68580" marR="68580" marT="34290" marB="34290"/>
                </a:tc>
                <a:extLst>
                  <a:ext uri="{0D108BD9-81ED-4DB2-BD59-A6C34878D82A}">
                    <a16:rowId xmlns:a16="http://schemas.microsoft.com/office/drawing/2014/main" val="2322923140"/>
                  </a:ext>
                </a:extLst>
              </a:tr>
              <a:tr h="38862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latin typeface="+mn-lt"/>
                          <a:ea typeface="+mn-ea"/>
                          <a:cs typeface="+mn-cs"/>
                        </a:rPr>
                        <a:t>6 457 (3 750) Cases attended to at Themba animal clinic.</a:t>
                      </a:r>
                    </a:p>
                    <a:p>
                      <a:endParaRPr lang="en-ZA" sz="1100" dirty="0"/>
                    </a:p>
                  </a:txBody>
                  <a:tcPr marL="68580" marR="68580" marT="34290" marB="34290"/>
                </a:tc>
                <a:tc>
                  <a:txBody>
                    <a:bodyPr/>
                    <a:lstStyle/>
                    <a:p>
                      <a:r>
                        <a:rPr lang="en-GB" sz="1100" b="1" dirty="0"/>
                        <a:t>65%</a:t>
                      </a:r>
                      <a:endParaRPr lang="en-ZA" sz="1100" b="1" dirty="0"/>
                    </a:p>
                  </a:txBody>
                  <a:tcPr marL="68580" marR="68580" marT="34290" marB="34290"/>
                </a:tc>
                <a:extLst>
                  <a:ext uri="{0D108BD9-81ED-4DB2-BD59-A6C34878D82A}">
                    <a16:rowId xmlns:a16="http://schemas.microsoft.com/office/drawing/2014/main" val="2746390125"/>
                  </a:ext>
                </a:extLst>
              </a:tr>
              <a:tr h="278130">
                <a:tc>
                  <a:txBody>
                    <a:bodyPr/>
                    <a:lstStyle/>
                    <a:p>
                      <a:endParaRPr lang="en-ZA" sz="1400" b="1" dirty="0">
                        <a:solidFill>
                          <a:schemeClr val="tx1"/>
                        </a:solidFill>
                      </a:endParaRPr>
                    </a:p>
                  </a:txBody>
                  <a:tcPr marL="68580" marR="68580" marT="34290" marB="34290">
                    <a:solidFill>
                      <a:srgbClr val="FFC000"/>
                    </a:solidFill>
                  </a:tcPr>
                </a:tc>
                <a:tc>
                  <a:txBody>
                    <a:bodyPr/>
                    <a:lstStyle/>
                    <a:p>
                      <a:r>
                        <a:rPr lang="en-US" sz="1100" b="0" kern="0" dirty="0">
                          <a:solidFill>
                            <a:schemeClr val="tx2"/>
                          </a:solidFill>
                          <a:latin typeface="+mn-lt"/>
                          <a:ea typeface="+mn-ea"/>
                          <a:cs typeface="+mn-cs"/>
                        </a:rPr>
                        <a:t>4 846  (4000) Veterinary certificates were issued for export facilitation.</a:t>
                      </a:r>
                      <a:endParaRPr lang="en-ZA" sz="1100" dirty="0"/>
                    </a:p>
                  </a:txBody>
                  <a:tcPr marL="68580" marR="68580" marT="34290" marB="34290"/>
                </a:tc>
                <a:tc>
                  <a:txBody>
                    <a:bodyPr/>
                    <a:lstStyle/>
                    <a:p>
                      <a:r>
                        <a:rPr lang="en-GB" sz="1100" b="1" dirty="0"/>
                        <a:t>59%</a:t>
                      </a:r>
                      <a:endParaRPr lang="en-ZA" sz="1100" b="1" dirty="0"/>
                    </a:p>
                  </a:txBody>
                  <a:tcPr marL="68580" marR="68580" marT="34290" marB="34290"/>
                </a:tc>
                <a:extLst>
                  <a:ext uri="{0D108BD9-81ED-4DB2-BD59-A6C34878D82A}">
                    <a16:rowId xmlns:a16="http://schemas.microsoft.com/office/drawing/2014/main" val="3573423000"/>
                  </a:ext>
                </a:extLst>
              </a:tr>
              <a:tr h="388620">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latin typeface="+mn-lt"/>
                          <a:ea typeface="+mn-ea"/>
                          <a:cs typeface="+mn-cs"/>
                        </a:rPr>
                        <a:t>273 (250) Inspections were conducted on facilities producing meat.</a:t>
                      </a:r>
                    </a:p>
                    <a:p>
                      <a:endParaRPr lang="en-ZA" sz="1100" dirty="0"/>
                    </a:p>
                  </a:txBody>
                  <a:tcPr marL="68580" marR="68580" marT="34290" marB="34290"/>
                </a:tc>
                <a:tc>
                  <a:txBody>
                    <a:bodyPr/>
                    <a:lstStyle/>
                    <a:p>
                      <a:r>
                        <a:rPr lang="en-GB" sz="1100" b="1" dirty="0"/>
                        <a:t>53%</a:t>
                      </a:r>
                      <a:endParaRPr lang="en-ZA" sz="1100" b="1" dirty="0"/>
                    </a:p>
                  </a:txBody>
                  <a:tcPr marL="68580" marR="68580" marT="34290" marB="34290"/>
                </a:tc>
                <a:extLst>
                  <a:ext uri="{0D108BD9-81ED-4DB2-BD59-A6C34878D82A}">
                    <a16:rowId xmlns:a16="http://schemas.microsoft.com/office/drawing/2014/main" val="3874607410"/>
                  </a:ext>
                </a:extLst>
              </a:tr>
            </a:tbl>
          </a:graphicData>
        </a:graphic>
      </p:graphicFrame>
      <p:sp>
        <p:nvSpPr>
          <p:cNvPr id="4" name="Slide Number Placeholder 3">
            <a:extLst>
              <a:ext uri="{FF2B5EF4-FFF2-40B4-BE49-F238E27FC236}">
                <a16:creationId xmlns:a16="http://schemas.microsoft.com/office/drawing/2014/main" id="{15092E94-BEF7-B09C-38A3-AD210EFDC719}"/>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8</a:t>
            </a:fld>
            <a:endParaRPr lang="en-US" dirty="0"/>
          </a:p>
        </p:txBody>
      </p:sp>
    </p:spTree>
    <p:extLst>
      <p:ext uri="{BB962C8B-B14F-4D97-AF65-F5344CB8AC3E}">
        <p14:creationId xmlns:p14="http://schemas.microsoft.com/office/powerpoint/2010/main" val="2277459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3D76-BBEC-DE0F-3EE7-37BA4361E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5982A-083A-FEC3-B01F-CC5BBC99B531}"/>
              </a:ext>
            </a:extLst>
          </p:cNvPr>
          <p:cNvSpPr>
            <a:spLocks noGrp="1"/>
          </p:cNvSpPr>
          <p:nvPr>
            <p:ph type="title"/>
          </p:nvPr>
        </p:nvSpPr>
        <p:spPr/>
        <p:txBody>
          <a:bodyPr/>
          <a:lstStyle/>
          <a:p>
            <a:r>
              <a:rPr lang="en-GB" dirty="0">
                <a:solidFill>
                  <a:srgbClr val="FFC000"/>
                </a:solidFill>
              </a:rPr>
              <a:t>Achievements</a:t>
            </a:r>
            <a:endParaRPr lang="en-ZA" dirty="0">
              <a:solidFill>
                <a:srgbClr val="FFC000"/>
              </a:solidFill>
            </a:endParaRPr>
          </a:p>
        </p:txBody>
      </p:sp>
      <p:graphicFrame>
        <p:nvGraphicFramePr>
          <p:cNvPr id="5" name="Content Placeholder 4">
            <a:extLst>
              <a:ext uri="{FF2B5EF4-FFF2-40B4-BE49-F238E27FC236}">
                <a16:creationId xmlns:a16="http://schemas.microsoft.com/office/drawing/2014/main" id="{C97E85CE-BBF2-5DBD-BD63-113CC6121B1D}"/>
              </a:ext>
            </a:extLst>
          </p:cNvPr>
          <p:cNvGraphicFramePr>
            <a:graphicFrameLocks noGrp="1"/>
          </p:cNvGraphicFramePr>
          <p:nvPr>
            <p:ph idx="1"/>
          </p:nvPr>
        </p:nvGraphicFramePr>
        <p:xfrm>
          <a:off x="317182" y="2073329"/>
          <a:ext cx="8546783" cy="3610238"/>
        </p:xfrm>
        <a:graphic>
          <a:graphicData uri="http://schemas.openxmlformats.org/drawingml/2006/table">
            <a:tbl>
              <a:tblPr firstRow="1" bandRow="1">
                <a:tableStyleId>{5C22544A-7EE6-4342-B048-85BDC9FD1C3A}</a:tableStyleId>
              </a:tblPr>
              <a:tblGrid>
                <a:gridCol w="870545">
                  <a:extLst>
                    <a:ext uri="{9D8B030D-6E8A-4147-A177-3AD203B41FA5}">
                      <a16:colId xmlns:a16="http://schemas.microsoft.com/office/drawing/2014/main" val="870388173"/>
                    </a:ext>
                  </a:extLst>
                </a:gridCol>
                <a:gridCol w="6134710">
                  <a:extLst>
                    <a:ext uri="{9D8B030D-6E8A-4147-A177-3AD203B41FA5}">
                      <a16:colId xmlns:a16="http://schemas.microsoft.com/office/drawing/2014/main" val="3250075715"/>
                    </a:ext>
                  </a:extLst>
                </a:gridCol>
                <a:gridCol w="1541528">
                  <a:extLst>
                    <a:ext uri="{9D8B030D-6E8A-4147-A177-3AD203B41FA5}">
                      <a16:colId xmlns:a16="http://schemas.microsoft.com/office/drawing/2014/main" val="301249280"/>
                    </a:ext>
                  </a:extLst>
                </a:gridCol>
              </a:tblGrid>
              <a:tr h="639452">
                <a:tc>
                  <a:txBody>
                    <a:bodyPr/>
                    <a:lstStyle/>
                    <a:p>
                      <a:r>
                        <a:rPr lang="en-GB" sz="900" b="1" dirty="0">
                          <a:solidFill>
                            <a:schemeClr val="tx1"/>
                          </a:solidFill>
                        </a:rPr>
                        <a:t>Agriculture 77%</a:t>
                      </a:r>
                    </a:p>
                  </a:txBody>
                  <a:tcPr marL="68580" marR="68580" marT="34290" marB="34290">
                    <a:solidFill>
                      <a:srgbClr val="FFC000"/>
                    </a:solidFill>
                  </a:tcPr>
                </a:tc>
                <a:tc>
                  <a:txBody>
                    <a:bodyPr/>
                    <a:lstStyle/>
                    <a:p>
                      <a:r>
                        <a:rPr lang="en-GB" sz="1100" dirty="0"/>
                        <a:t>Achievements</a:t>
                      </a:r>
                      <a:endParaRPr lang="en-ZA" sz="1100" dirty="0"/>
                    </a:p>
                  </a:txBody>
                  <a:tcPr marL="68580" marR="68580" marT="34290" marB="34290"/>
                </a:tc>
                <a:tc>
                  <a:txBody>
                    <a:bodyPr/>
                    <a:lstStyle/>
                    <a:p>
                      <a:r>
                        <a:rPr lang="en-ZA" sz="1100" dirty="0"/>
                        <a:t>% Achievement against Annual Target</a:t>
                      </a:r>
                    </a:p>
                    <a:p>
                      <a:endParaRPr lang="en-ZA" sz="1100" dirty="0"/>
                    </a:p>
                  </a:txBody>
                  <a:tcPr marL="68580" marR="68580" marT="34290" marB="34290"/>
                </a:tc>
                <a:extLst>
                  <a:ext uri="{0D108BD9-81ED-4DB2-BD59-A6C34878D82A}">
                    <a16:rowId xmlns:a16="http://schemas.microsoft.com/office/drawing/2014/main" val="4167624404"/>
                  </a:ext>
                </a:extLst>
              </a:tr>
              <a:tr h="324167">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664 (420) Capacity building activities were conducted for smallholder producers.</a:t>
                      </a:r>
                    </a:p>
                  </a:txBody>
                  <a:tcPr marL="68580" marR="68580" marT="34290" marB="34290"/>
                </a:tc>
                <a:tc>
                  <a:txBody>
                    <a:bodyPr/>
                    <a:lstStyle/>
                    <a:p>
                      <a:r>
                        <a:rPr lang="en-GB" sz="1100" b="1" dirty="0"/>
                        <a:t>78%</a:t>
                      </a:r>
                      <a:endParaRPr lang="en-ZA" sz="1100" b="1" dirty="0"/>
                    </a:p>
                  </a:txBody>
                  <a:tcPr marL="68580" marR="68580" marT="34290" marB="34290"/>
                </a:tc>
                <a:extLst>
                  <a:ext uri="{0D108BD9-81ED-4DB2-BD59-A6C34878D82A}">
                    <a16:rowId xmlns:a16="http://schemas.microsoft.com/office/drawing/2014/main" val="152307237"/>
                  </a:ext>
                </a:extLst>
              </a:tr>
              <a:tr h="324167">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rPr>
                        <a:t>37 (20) Capacity </a:t>
                      </a:r>
                      <a:r>
                        <a:rPr lang="en-US" sz="1100" b="0" kern="0" dirty="0">
                          <a:solidFill>
                            <a:schemeClr val="tx2"/>
                          </a:solidFill>
                          <a:latin typeface="+mn-lt"/>
                          <a:ea typeface="+mn-ea"/>
                          <a:cs typeface="+mn-cs"/>
                        </a:rPr>
                        <a:t>building activities were conducted for smallholder producers to be commercialized.</a:t>
                      </a:r>
                    </a:p>
                  </a:txBody>
                  <a:tcPr marL="68580" marR="68580" marT="34290" marB="34290"/>
                </a:tc>
                <a:tc>
                  <a:txBody>
                    <a:bodyPr/>
                    <a:lstStyle/>
                    <a:p>
                      <a:r>
                        <a:rPr lang="en-GB" sz="1100" b="1" dirty="0"/>
                        <a:t>76%</a:t>
                      </a:r>
                      <a:endParaRPr lang="en-ZA" sz="1100" b="1" dirty="0"/>
                    </a:p>
                  </a:txBody>
                  <a:tcPr marL="68580" marR="68580" marT="34290" marB="34290"/>
                </a:tc>
                <a:extLst>
                  <a:ext uri="{0D108BD9-81ED-4DB2-BD59-A6C34878D82A}">
                    <a16:rowId xmlns:a16="http://schemas.microsoft.com/office/drawing/2014/main" val="2322923140"/>
                  </a:ext>
                </a:extLst>
              </a:tr>
              <a:tr h="452945">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latin typeface="+mn-lt"/>
                          <a:ea typeface="+mn-ea"/>
                          <a:cs typeface="+mn-cs"/>
                        </a:rPr>
                        <a:t>6 457 (3 750) Cases attended to at Themba animal clinic.</a:t>
                      </a:r>
                    </a:p>
                    <a:p>
                      <a:endParaRPr lang="en-ZA" sz="1100" dirty="0"/>
                    </a:p>
                  </a:txBody>
                  <a:tcPr marL="68580" marR="68580" marT="34290" marB="34290"/>
                </a:tc>
                <a:tc>
                  <a:txBody>
                    <a:bodyPr/>
                    <a:lstStyle/>
                    <a:p>
                      <a:r>
                        <a:rPr lang="en-GB" sz="1100" b="1" dirty="0"/>
                        <a:t>65%</a:t>
                      </a:r>
                      <a:endParaRPr lang="en-ZA" sz="1100" b="1" dirty="0"/>
                    </a:p>
                  </a:txBody>
                  <a:tcPr marL="68580" marR="68580" marT="34290" marB="34290"/>
                </a:tc>
                <a:extLst>
                  <a:ext uri="{0D108BD9-81ED-4DB2-BD59-A6C34878D82A}">
                    <a16:rowId xmlns:a16="http://schemas.microsoft.com/office/drawing/2014/main" val="2746390125"/>
                  </a:ext>
                </a:extLst>
              </a:tr>
              <a:tr h="324167">
                <a:tc>
                  <a:txBody>
                    <a:bodyPr/>
                    <a:lstStyle/>
                    <a:p>
                      <a:endParaRPr lang="en-ZA" sz="1400" b="1" dirty="0">
                        <a:solidFill>
                          <a:schemeClr val="tx1"/>
                        </a:solidFill>
                      </a:endParaRPr>
                    </a:p>
                  </a:txBody>
                  <a:tcPr marL="68580" marR="68580" marT="34290" marB="34290">
                    <a:solidFill>
                      <a:srgbClr val="FFC000"/>
                    </a:solidFill>
                  </a:tcPr>
                </a:tc>
                <a:tc>
                  <a:txBody>
                    <a:bodyPr/>
                    <a:lstStyle/>
                    <a:p>
                      <a:r>
                        <a:rPr lang="en-US" sz="1100" b="0" kern="0" dirty="0">
                          <a:solidFill>
                            <a:schemeClr val="tx2"/>
                          </a:solidFill>
                          <a:latin typeface="+mn-lt"/>
                          <a:ea typeface="+mn-ea"/>
                          <a:cs typeface="+mn-cs"/>
                        </a:rPr>
                        <a:t>4 846  (4000) Veterinary certificates were issued for export facilitation.</a:t>
                      </a:r>
                      <a:endParaRPr lang="en-ZA" sz="1100" dirty="0"/>
                    </a:p>
                  </a:txBody>
                  <a:tcPr marL="68580" marR="68580" marT="34290" marB="34290"/>
                </a:tc>
                <a:tc>
                  <a:txBody>
                    <a:bodyPr/>
                    <a:lstStyle/>
                    <a:p>
                      <a:r>
                        <a:rPr lang="en-GB" sz="1100" b="1" dirty="0"/>
                        <a:t>59%</a:t>
                      </a:r>
                      <a:endParaRPr lang="en-ZA" sz="1100" b="1" dirty="0"/>
                    </a:p>
                  </a:txBody>
                  <a:tcPr marL="68580" marR="68580" marT="34290" marB="34290"/>
                </a:tc>
                <a:extLst>
                  <a:ext uri="{0D108BD9-81ED-4DB2-BD59-A6C34878D82A}">
                    <a16:rowId xmlns:a16="http://schemas.microsoft.com/office/drawing/2014/main" val="3573423000"/>
                  </a:ext>
                </a:extLst>
              </a:tr>
              <a:tr h="452945">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latin typeface="+mn-lt"/>
                          <a:ea typeface="+mn-ea"/>
                          <a:cs typeface="+mn-cs"/>
                        </a:rPr>
                        <a:t>273 (250) Inspections were conducted on facilities producing meat.</a:t>
                      </a:r>
                    </a:p>
                    <a:p>
                      <a:endParaRPr lang="en-ZA" sz="1100" dirty="0"/>
                    </a:p>
                  </a:txBody>
                  <a:tcPr marL="68580" marR="68580" marT="34290" marB="34290"/>
                </a:tc>
                <a:tc>
                  <a:txBody>
                    <a:bodyPr/>
                    <a:lstStyle/>
                    <a:p>
                      <a:r>
                        <a:rPr lang="en-GB" sz="1100" b="1" dirty="0"/>
                        <a:t>53%</a:t>
                      </a:r>
                      <a:endParaRPr lang="en-ZA" sz="1100" b="1" dirty="0"/>
                    </a:p>
                  </a:txBody>
                  <a:tcPr marL="68580" marR="68580" marT="34290" marB="34290"/>
                </a:tc>
                <a:extLst>
                  <a:ext uri="{0D108BD9-81ED-4DB2-BD59-A6C34878D82A}">
                    <a16:rowId xmlns:a16="http://schemas.microsoft.com/office/drawing/2014/main" val="3874607410"/>
                  </a:ext>
                </a:extLst>
              </a:tr>
              <a:tr h="452945">
                <a:tc>
                  <a:txBody>
                    <a:bodyPr/>
                    <a:lstStyle/>
                    <a:p>
                      <a:endParaRPr lang="en-ZA" sz="1400" b="1" dirty="0">
                        <a:solidFill>
                          <a:schemeClr val="tx1"/>
                        </a:solidFill>
                      </a:endParaRPr>
                    </a:p>
                  </a:txBody>
                  <a:tcPr marL="68580" marR="68580" marT="34290" marB="34290">
                    <a:solidFill>
                      <a:srgbClr val="FFC000"/>
                    </a:solidFill>
                  </a:tcPr>
                </a:tc>
                <a:tc>
                  <a:txBody>
                    <a:bodyPr/>
                    <a:lstStyle/>
                    <a:p>
                      <a:r>
                        <a:rPr lang="en-GB" sz="1100" dirty="0"/>
                        <a:t>230 (125) Samples were collected for targeted animal diseases surveillance.</a:t>
                      </a:r>
                    </a:p>
                    <a:p>
                      <a:endParaRPr lang="en-ZA" sz="1100" dirty="0"/>
                    </a:p>
                  </a:txBody>
                  <a:tcPr marL="68580" marR="68580" marT="34290" marB="34290"/>
                </a:tc>
                <a:tc>
                  <a:txBody>
                    <a:bodyPr/>
                    <a:lstStyle/>
                    <a:p>
                      <a:r>
                        <a:rPr lang="en-GB" sz="1100" b="1" dirty="0"/>
                        <a:t>86%</a:t>
                      </a:r>
                      <a:endParaRPr lang="en-ZA" sz="1100" b="1" dirty="0"/>
                    </a:p>
                  </a:txBody>
                  <a:tcPr marL="68580" marR="68580" marT="34290" marB="34290"/>
                </a:tc>
                <a:extLst>
                  <a:ext uri="{0D108BD9-81ED-4DB2-BD59-A6C34878D82A}">
                    <a16:rowId xmlns:a16="http://schemas.microsoft.com/office/drawing/2014/main" val="1568878072"/>
                  </a:ext>
                </a:extLst>
              </a:tr>
              <a:tr h="639452">
                <a:tc>
                  <a:txBody>
                    <a:bodyPr/>
                    <a:lstStyle/>
                    <a:p>
                      <a:endParaRPr lang="en-ZA" sz="1400" b="1" dirty="0">
                        <a:solidFill>
                          <a:schemeClr val="tx1"/>
                        </a:solidFill>
                      </a:endParaRPr>
                    </a:p>
                  </a:txBody>
                  <a:tcPr marL="68580" marR="68580" marT="34290" marB="34290">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0" dirty="0">
                          <a:solidFill>
                            <a:schemeClr val="tx2"/>
                          </a:solidFill>
                          <a:latin typeface="+mn-lt"/>
                          <a:ea typeface="+mn-ea"/>
                          <a:cs typeface="+mn-cs"/>
                        </a:rPr>
                        <a:t>99% (75%) VPH and Exports clients satisfied with the quality of service received from the customer satisfaction survey</a:t>
                      </a:r>
                      <a:r>
                        <a:rPr lang="en-US" sz="1100" b="0" kern="1200" dirty="0">
                          <a:solidFill>
                            <a:srgbClr val="FF0000"/>
                          </a:solidFill>
                          <a:latin typeface="+mn-lt"/>
                          <a:ea typeface="+mn-ea"/>
                          <a:cs typeface="+mn-cs"/>
                        </a:rPr>
                        <a:t>.</a:t>
                      </a:r>
                      <a:endParaRPr lang="en-US" sz="1100" b="0" kern="0" dirty="0">
                        <a:solidFill>
                          <a:schemeClr val="tx2"/>
                        </a:solidFill>
                        <a:latin typeface="+mn-lt"/>
                        <a:ea typeface="+mn-ea"/>
                        <a:cs typeface="+mn-cs"/>
                      </a:endParaRPr>
                    </a:p>
                    <a:p>
                      <a:endParaRPr lang="en-ZA" sz="1100" dirty="0"/>
                    </a:p>
                  </a:txBody>
                  <a:tcPr marL="68580" marR="68580" marT="34290" marB="34290"/>
                </a:tc>
                <a:tc>
                  <a:txBody>
                    <a:bodyPr/>
                    <a:lstStyle/>
                    <a:p>
                      <a:r>
                        <a:rPr lang="en-GB" sz="1100" b="1" dirty="0"/>
                        <a:t>99%</a:t>
                      </a:r>
                      <a:endParaRPr lang="en-ZA" sz="1100" b="1" dirty="0"/>
                    </a:p>
                  </a:txBody>
                  <a:tcPr marL="68580" marR="68580" marT="34290" marB="34290"/>
                </a:tc>
                <a:extLst>
                  <a:ext uri="{0D108BD9-81ED-4DB2-BD59-A6C34878D82A}">
                    <a16:rowId xmlns:a16="http://schemas.microsoft.com/office/drawing/2014/main" val="3818558503"/>
                  </a:ext>
                </a:extLst>
              </a:tr>
            </a:tbl>
          </a:graphicData>
        </a:graphic>
      </p:graphicFrame>
      <p:sp>
        <p:nvSpPr>
          <p:cNvPr id="4" name="Slide Number Placeholder 3">
            <a:extLst>
              <a:ext uri="{FF2B5EF4-FFF2-40B4-BE49-F238E27FC236}">
                <a16:creationId xmlns:a16="http://schemas.microsoft.com/office/drawing/2014/main" id="{151982FD-5F06-3AC1-F493-FD858CE9AC71}"/>
              </a:ext>
            </a:extLst>
          </p:cNvPr>
          <p:cNvSpPr>
            <a:spLocks noGrp="1"/>
          </p:cNvSpPr>
          <p:nvPr>
            <p:ph type="sldNum" sz="quarter" idx="12"/>
          </p:nvPr>
        </p:nvSpPr>
        <p:spPr>
          <a:xfrm>
            <a:off x="6484844" y="5767248"/>
            <a:ext cx="341297" cy="273844"/>
          </a:xfrm>
          <a:prstGeom prst="rect">
            <a:avLst/>
          </a:prstGeom>
        </p:spPr>
        <p:txBody>
          <a:bodyPr/>
          <a:lstStyle>
            <a:defPPr>
              <a:defRPr lang="en-US"/>
            </a:defPPr>
            <a:lvl1pPr marL="0" algn="l" defTabSz="342900" rtl="0" eaLnBrk="1" latinLnBrk="0" hangingPunct="1">
              <a:defRPr sz="10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093862CD-2CE4-D846-9F15-15300DCE1BBC}" type="slidenum">
              <a:rPr lang="en-US" smtClean="0"/>
              <a:pPr/>
              <a:t>9</a:t>
            </a:fld>
            <a:endParaRPr lang="en-US" dirty="0"/>
          </a:p>
        </p:txBody>
      </p:sp>
    </p:spTree>
    <p:extLst>
      <p:ext uri="{BB962C8B-B14F-4D97-AF65-F5344CB8AC3E}">
        <p14:creationId xmlns:p14="http://schemas.microsoft.com/office/powerpoint/2010/main" val="1005835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25408</TotalTime>
  <Words>6387</Words>
  <Application>Microsoft Macintosh PowerPoint</Application>
  <PresentationFormat>On-screen Show (4:3)</PresentationFormat>
  <Paragraphs>1164</Paragraphs>
  <Slides>60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MS Mincho</vt:lpstr>
      <vt:lpstr>ＭＳ Ｐゴシック</vt:lpstr>
      <vt:lpstr>Arial</vt:lpstr>
      <vt:lpstr>Arial Narrow</vt:lpstr>
      <vt:lpstr>Calibri</vt:lpstr>
      <vt:lpstr>Century Gothic</vt:lpstr>
      <vt:lpstr>Times New Roman</vt:lpstr>
      <vt:lpstr>Office Theme</vt:lpstr>
      <vt:lpstr>1_Office Theme</vt:lpstr>
      <vt:lpstr>GAUTENG DEPARTMENT OF AGRICULTURE, RURAL DEVELOPMENT AND ENVIRONMENT </vt:lpstr>
      <vt:lpstr>Table of Contents</vt:lpstr>
      <vt:lpstr>PowerPoint Presentation</vt:lpstr>
      <vt:lpstr>APP Performance : Quarter 2 2024/2025</vt:lpstr>
      <vt:lpstr>Overview of Agriculture and Rural Development Q2 Performance </vt:lpstr>
      <vt:lpstr>Areas of Performance </vt:lpstr>
      <vt:lpstr>Achievements</vt:lpstr>
      <vt:lpstr>Achievements</vt:lpstr>
      <vt:lpstr>Achievements</vt:lpstr>
      <vt:lpstr>Achievements</vt:lpstr>
      <vt:lpstr>Areas of Non-Performance </vt:lpstr>
      <vt:lpstr>Administration</vt:lpstr>
      <vt:lpstr>Administration</vt:lpstr>
      <vt:lpstr>Agriculture and Rural Development</vt:lpstr>
      <vt:lpstr>Agriculture</vt:lpstr>
      <vt:lpstr>Agriculture and Rural Development</vt:lpstr>
      <vt:lpstr>PowerPoint Presentation</vt:lpstr>
      <vt:lpstr>Purpose</vt:lpstr>
      <vt:lpstr>Environment APP Performance : Quarter 2</vt:lpstr>
      <vt:lpstr>Overview of Environment Quarter 2 Performance </vt:lpstr>
      <vt:lpstr>Areas of Performance </vt:lpstr>
      <vt:lpstr>PowerPoint Presentation</vt:lpstr>
      <vt:lpstr>PowerPoint Presentation</vt:lpstr>
      <vt:lpstr>Areas of Non-Performance </vt:lpstr>
      <vt:lpstr>Administration</vt:lpstr>
      <vt:lpstr>Administration</vt:lpstr>
      <vt:lpstr>Environment Management</vt:lpstr>
      <vt:lpstr>PowerPoint Presentation</vt:lpstr>
      <vt:lpstr>BUDGET VS EXPENDITURE AS AT – 30th of SEPTEMBER 2024</vt:lpstr>
      <vt:lpstr>BRIEF SUMMARY OF THE UNDER/OVER EXPENDITURE PER POGRAMME  </vt:lpstr>
      <vt:lpstr>BRIEF SUMMARY OF THE UNDER/OVER EXPENDITURE PER POGRAMME  </vt:lpstr>
      <vt:lpstr>BRIEF SUMMARY OF THE UNDER/OVER EXPENDITURE PER ECONOMIC CLASSIFICATION</vt:lpstr>
      <vt:lpstr>BRIEF SUMMARY OF THE UNDER/OVER EXPENDITURE PER ECONOMIC CLASSIFICATION</vt:lpstr>
      <vt:lpstr>TRANSFERS – 30th of SEPTEMBER 2024 </vt:lpstr>
      <vt:lpstr>BRIEF SUMMARY OF THE UNDER/OVER EXPENDITURE PER ECONOMIC CLASSIFICATION</vt:lpstr>
      <vt:lpstr>CAPITAL EXPENDITURE – 30th  of  SEPTEMBER 2024</vt:lpstr>
      <vt:lpstr> INFRASTRUCTURE EXPENDITURE – 30th of SEPTEMBER 2024</vt:lpstr>
      <vt:lpstr>BRIEF SUMMARY OF THE UNDER/OVER EXPENDITURE PER ECONOMIC CLASSIFICATION</vt:lpstr>
      <vt:lpstr>GDARD CONDITIONAL GRANTS – 30th of SEPTEMBER 2024</vt:lpstr>
      <vt:lpstr> CONDITIONAL GRANTS RECEIVED – 31  OCTOBER 2024</vt:lpstr>
      <vt:lpstr>BRIEF SUMMARY OF THE UNDER/OVER EXPENDITURE – CONDITIONAL GRANTS</vt:lpstr>
      <vt:lpstr>PowerPoint Presentation</vt:lpstr>
      <vt:lpstr>DEPARTMENTAL REVENUE ANALYSIS – 30th September 2024</vt:lpstr>
      <vt:lpstr>PowerPoint Presentation</vt:lpstr>
      <vt:lpstr>10-, 15- AND 30-DAY PAYMENT REPORT - 2024/2025</vt:lpstr>
      <vt:lpstr>REASON FOR DEVIATION - 10 DAY PAYMENTS </vt:lpstr>
      <vt:lpstr>PowerPoint Presentation</vt:lpstr>
      <vt:lpstr>PowerPoint Presentation</vt:lpstr>
      <vt:lpstr>PowerPoint Presentation</vt:lpstr>
      <vt:lpstr> IRREGULAR EXPENDITURE – PREVIOUS FINANCIAL YEAR</vt:lpstr>
      <vt:lpstr>PROGRESS ON IRREGULAR EXPENDITURE CONDONATION – PREVIOUS FINANCIAL YEARS </vt:lpstr>
      <vt:lpstr> IRREGULAR EXPENDITURE – DETAIL REPORT </vt:lpstr>
      <vt:lpstr> IRREGULAR EXPENDITURE DETAIL REPORT</vt:lpstr>
      <vt:lpstr>IRREGULAR EXPENDITURE DETAIL REPORT -  PREVIOUS FY</vt:lpstr>
      <vt:lpstr>IRREGULAR EXPENDITURE DETAIL REPORT - PREVIOUS FY</vt:lpstr>
      <vt:lpstr>FRUITLESS AND WASTEFUL EXPENDITURE – PREVIOU FINANCIAL YEAR</vt:lpstr>
      <vt:lpstr>FRUITLESS AND WASTEFUL EXPENDITURE DETAIL REPORT </vt:lpstr>
      <vt:lpstr>FRUITLESS AND WASTEFUL EXPENDITURE DETAIL REPORT </vt:lpstr>
      <vt:lpstr>FRUITLESS AND WASTEFUL EXPENDITURE DETAIL REPORT</vt:lpstr>
      <vt:lpstr>The End…</vt:lpstr>
    </vt:vector>
  </TitlesOfParts>
  <Company>Office of the Premier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Thokozani  Zikhali (GPGDED)</cp:lastModifiedBy>
  <cp:revision>1100</cp:revision>
  <cp:lastPrinted>2024-05-27T12:26:37Z</cp:lastPrinted>
  <dcterms:created xsi:type="dcterms:W3CDTF">2013-11-07T08:17:59Z</dcterms:created>
  <dcterms:modified xsi:type="dcterms:W3CDTF">2024-11-15T12:49:16Z</dcterms:modified>
</cp:coreProperties>
</file>