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73"/>
  </p:notesMasterIdLst>
  <p:sldIdLst>
    <p:sldId id="256" r:id="rId6"/>
    <p:sldId id="266" r:id="rId7"/>
    <p:sldId id="3720" r:id="rId8"/>
    <p:sldId id="3721" r:id="rId9"/>
    <p:sldId id="3684" r:id="rId10"/>
    <p:sldId id="3722" r:id="rId11"/>
    <p:sldId id="3738" r:id="rId12"/>
    <p:sldId id="3725" r:id="rId13"/>
    <p:sldId id="3726" r:id="rId14"/>
    <p:sldId id="3748" r:id="rId15"/>
    <p:sldId id="3728" r:id="rId16"/>
    <p:sldId id="3729" r:id="rId17"/>
    <p:sldId id="3730" r:id="rId18"/>
    <p:sldId id="3731" r:id="rId19"/>
    <p:sldId id="3732" r:id="rId20"/>
    <p:sldId id="3733" r:id="rId21"/>
    <p:sldId id="3739" r:id="rId22"/>
    <p:sldId id="3734" r:id="rId23"/>
    <p:sldId id="3735" r:id="rId24"/>
    <p:sldId id="3736" r:id="rId25"/>
    <p:sldId id="3740" r:id="rId26"/>
    <p:sldId id="3741" r:id="rId27"/>
    <p:sldId id="3724" r:id="rId28"/>
    <p:sldId id="1562" r:id="rId29"/>
    <p:sldId id="3743" r:id="rId30"/>
    <p:sldId id="3696" r:id="rId31"/>
    <p:sldId id="3747" r:id="rId32"/>
    <p:sldId id="3693" r:id="rId33"/>
    <p:sldId id="3744" r:id="rId34"/>
    <p:sldId id="260" r:id="rId35"/>
    <p:sldId id="3691" r:id="rId36"/>
    <p:sldId id="3746" r:id="rId37"/>
    <p:sldId id="3745" r:id="rId38"/>
    <p:sldId id="1357" r:id="rId39"/>
    <p:sldId id="1331" r:id="rId40"/>
    <p:sldId id="1329" r:id="rId41"/>
    <p:sldId id="1356" r:id="rId42"/>
    <p:sldId id="1313" r:id="rId43"/>
    <p:sldId id="1416" r:id="rId44"/>
    <p:sldId id="1417" r:id="rId45"/>
    <p:sldId id="1117" r:id="rId46"/>
    <p:sldId id="1422" r:id="rId47"/>
    <p:sldId id="1391" r:id="rId48"/>
    <p:sldId id="1333" r:id="rId49"/>
    <p:sldId id="1426" r:id="rId50"/>
    <p:sldId id="1431" r:id="rId51"/>
    <p:sldId id="1425" r:id="rId52"/>
    <p:sldId id="1429" r:id="rId53"/>
    <p:sldId id="1348" r:id="rId54"/>
    <p:sldId id="1435" r:id="rId55"/>
    <p:sldId id="1436" r:id="rId56"/>
    <p:sldId id="1428" r:id="rId57"/>
    <p:sldId id="1433" r:id="rId58"/>
    <p:sldId id="1342" r:id="rId59"/>
    <p:sldId id="1434" r:id="rId60"/>
    <p:sldId id="1220" r:id="rId61"/>
    <p:sldId id="1244" r:id="rId62"/>
    <p:sldId id="1368" r:id="rId63"/>
    <p:sldId id="1359" r:id="rId64"/>
    <p:sldId id="1354" r:id="rId65"/>
    <p:sldId id="1379" r:id="rId66"/>
    <p:sldId id="1373" r:id="rId67"/>
    <p:sldId id="1374" r:id="rId68"/>
    <p:sldId id="1430" r:id="rId69"/>
    <p:sldId id="1364" r:id="rId70"/>
    <p:sldId id="1397" r:id="rId71"/>
    <p:sldId id="265"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4016"/>
    <a:srgbClr val="FFFBEF"/>
    <a:srgbClr val="677B56"/>
    <a:srgbClr val="DDE4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101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charts/_rels/chart1.xml.rels><?xml version="1.0" encoding="UTF-8" standalone="yes"?>
<Relationships xmlns="http://schemas.openxmlformats.org/package/2006/relationships"><Relationship Id="rId3" Type="http://schemas.openxmlformats.org/officeDocument/2006/relationships/oleObject" Target="https://gplgov.sharepoint.com/sites/edrmsootfspmem/Performance/2024-25FY/Q-02/Quarterly%20PIR%20&amp;%20Analysis%20Tool/GPL_ANALYSIS_TOOL%20_2024-25FY.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gplgov-my.sharepoint.com/personal/rmatlou_gpl_gov_za/Documents/Documents%20(5)/PROGRAMME%205/ARG/RMC/RMC%20JAN%202022/Audit%20tracking%20Graph.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gplgov-my.sharepoint.com/personal/rmatlou_gpl_gov_za/Documents/Documents%20(5)/PROGRAMME%205/ARG/RMC/RMC%20JAN%202022/Audit%20tracking%20Graph.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gplgov-my.sharepoint.com/personal/nmalange_gpl_gov_za/Documents/2024-25/Management%20Accounting%20Reports/Q2/Copy%20of%20Copy%20of%20GPL%20Q2%20EXPENDITURE%20REPORT%20FOR%20SEPTEMBER%202024%20(1).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gplgov-my.sharepoint.com/personal/nmalange_gpl_gov_za/Documents/2024-25/Management%20Accounting%20Reports/Q2/Copy%20of%20Copy%20of%20GPL%20Q2%20EXPENDITURE%20REPORT%20FOR%20SEPTEMBER%202024%20(1).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gplgov-my.sharepoint.com/personal/nmalange_gpl_gov_za/Documents/2023-24/Management%20Accounting%20Reports/May%202023/Copy%20of%20GPL%20EXPENDITURE%20REPORT%20FOR%20MAY%202023%20(02%20June%202023).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gplgov-my.sharepoint.com/personal/nmalange_gpl_gov_za/Documents/2024-25/Management%20Accounting%20Reports/Sept%202024/Copy%20of%20GPL%20EXPENDITURE%20REPORT%20FOR%20SEPTEMBER%202024%20(1).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gplgov-my.sharepoint.com/personal/nmalange_gpl_gov_za/Documents/2024-25/Management%20Accounting%20Reports/Sept%202024/Copy%20of%20GPL%20EXPENDITURE%20REPORT%20FOR%20SEPTEMBER%202024%20(1).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gplgov-my.sharepoint.com/personal/nmalange_gpl_gov_za/Documents/2024-25/Management%20Accounting%20Reports/Sept%202024/Copy%20of%20Copy%20of%20GPL%20EXPENDITURE%20REPORT%20FOR%20SEPTEMBER%202024%20(1).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gplgov-my.sharepoint.com/personal/nmalange_gpl_gov_za/Documents/2024-25/Management%20Accounting%20Reports/Q2/Copy%20of%20Copy%20of%20GPL%20Q2%20EXPENDITURE%20REPORT%20FOR%20SEPTEMBER%202024%20(1).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https://gplgov.sharepoint.com/sites/edrmsootfspmem/Performance/2024-25FY/Q-02/Quarterly%20PIR%20&amp;%20Analysis%20Tool/GPL_ANALYSIS_TOOL%20_2024-25F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gplgov.sharepoint.com/sites/edrmsootfspmem/Performance/2024-25FY/Q-02/Quarterly%20PIR%20&amp;%20Analysis%20Tool/GPL_ANALYSIS_TOOL%20_2024-25F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gplgov.sharepoint.com/sites/edrmsootfspmem/Performance/2024-25FY/Q-02/Quarterly%20PIR%20&amp;%20Analysis%20Tool/GPL_ANALYSIS_TOOL%20_2024-25F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gplgov.sharepoint.com/sites/edrmsootfspmem/Performance/2024-25FY/Q-02/Quarterly%20PIR%20&amp;%20Analysis%20Tool/GPL_ANALYSIS_TOOL%20_2024-25FY.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gplgov.sharepoint.com/sites/edrmsootfspmem/Performance/2024-25FY/Q-02/Quarterly%20PIR%20&amp;%20Analysis%20Tool/GPL_ANALYSIS_TOOL%20_2024-25FY.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gplgov.sharepoint.com/sites/edrmsootfspmem/Performance/2024-25FY/Q-02/Quarterly%20PIR%20&amp;%20Analysis%20Tool/GPL_ANALYSIS_TOOL%20_2024-25FY.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gplgov.sharepoint.com/sites/edrmsootfspmem/Performance/2024-25FY/Q-02/Quarterly%20PIR%20&amp;%20Analysis%20Tool/GPL_ANALYSIS_TOOL%20_2024-25FY.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gplgov.sharepoint.com/sites/edrmsootfspmem/Performance/2024-25FY/Q-02/Quarterly%20PIR%20&amp;%20Analysis%20Tool/GPL_ANALYSIS_TOOL%20_2024-25FY.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QUARTERLY_Calculations!$N$51</c:f>
              <c:strCache>
                <c:ptCount val="1"/>
                <c:pt idx="0">
                  <c:v>Target</c:v>
                </c:pt>
              </c:strCache>
            </c:strRef>
          </c:tx>
          <c:spPr>
            <a:solidFill>
              <a:schemeClr val="accent1"/>
            </a:solidFill>
            <a:ln>
              <a:noFill/>
            </a:ln>
            <a:effectLst/>
            <a:scene3d>
              <a:camera prst="orthographicFront"/>
              <a:lightRig rig="threePt" dir="t"/>
            </a:scene3d>
            <a:sp3d>
              <a:bevelT w="139700" h="139700"/>
            </a:sp3d>
          </c:spPr>
          <c:invertIfNegative val="0"/>
          <c:cat>
            <c:strRef>
              <c:f>QUARTERLY_Calculations!$M$52:$M$56</c:f>
              <c:strCache>
                <c:ptCount val="5"/>
                <c:pt idx="0">
                  <c:v>SO1</c:v>
                </c:pt>
                <c:pt idx="1">
                  <c:v>SO2</c:v>
                </c:pt>
                <c:pt idx="2">
                  <c:v>SO3</c:v>
                </c:pt>
                <c:pt idx="3">
                  <c:v>SO4</c:v>
                </c:pt>
                <c:pt idx="4">
                  <c:v>SO5</c:v>
                </c:pt>
              </c:strCache>
            </c:strRef>
          </c:cat>
          <c:val>
            <c:numRef>
              <c:f>QUARTERLY_Calculations!$N$52:$N$56</c:f>
              <c:numCache>
                <c:formatCode>General</c:formatCode>
                <c:ptCount val="5"/>
                <c:pt idx="0">
                  <c:v>5</c:v>
                </c:pt>
                <c:pt idx="1">
                  <c:v>1</c:v>
                </c:pt>
                <c:pt idx="2">
                  <c:v>3</c:v>
                </c:pt>
                <c:pt idx="3">
                  <c:v>1</c:v>
                </c:pt>
                <c:pt idx="4">
                  <c:v>9</c:v>
                </c:pt>
              </c:numCache>
            </c:numRef>
          </c:val>
          <c:extLst>
            <c:ext xmlns:c16="http://schemas.microsoft.com/office/drawing/2014/chart" uri="{C3380CC4-5D6E-409C-BE32-E72D297353CC}">
              <c16:uniqueId val="{00000000-01D3-4945-A7A5-1A3FF659ACB8}"/>
            </c:ext>
          </c:extLst>
        </c:ser>
        <c:ser>
          <c:idx val="1"/>
          <c:order val="1"/>
          <c:tx>
            <c:strRef>
              <c:f>QUARTERLY_Calculations!$O$51</c:f>
              <c:strCache>
                <c:ptCount val="1"/>
                <c:pt idx="0">
                  <c:v>Achieved </c:v>
                </c:pt>
              </c:strCache>
            </c:strRef>
          </c:tx>
          <c:spPr>
            <a:solidFill>
              <a:srgbClr val="00B050"/>
            </a:solidFill>
            <a:ln>
              <a:noFill/>
            </a:ln>
            <a:effectLst/>
            <a:scene3d>
              <a:camera prst="orthographicFront"/>
              <a:lightRig rig="threePt" dir="t"/>
            </a:scene3d>
            <a:sp3d>
              <a:bevelT w="139700" h="139700"/>
            </a:sp3d>
          </c:spPr>
          <c:invertIfNegative val="0"/>
          <c:cat>
            <c:strRef>
              <c:f>QUARTERLY_Calculations!$M$52:$M$56</c:f>
              <c:strCache>
                <c:ptCount val="5"/>
                <c:pt idx="0">
                  <c:v>SO1</c:v>
                </c:pt>
                <c:pt idx="1">
                  <c:v>SO2</c:v>
                </c:pt>
                <c:pt idx="2">
                  <c:v>SO3</c:v>
                </c:pt>
                <c:pt idx="3">
                  <c:v>SO4</c:v>
                </c:pt>
                <c:pt idx="4">
                  <c:v>SO5</c:v>
                </c:pt>
              </c:strCache>
            </c:strRef>
          </c:cat>
          <c:val>
            <c:numRef>
              <c:f>QUARTERLY_Calculations!$O$52:$O$56</c:f>
              <c:numCache>
                <c:formatCode>General</c:formatCode>
                <c:ptCount val="5"/>
                <c:pt idx="0">
                  <c:v>4</c:v>
                </c:pt>
                <c:pt idx="1">
                  <c:v>1</c:v>
                </c:pt>
                <c:pt idx="2">
                  <c:v>2</c:v>
                </c:pt>
                <c:pt idx="3">
                  <c:v>1</c:v>
                </c:pt>
                <c:pt idx="4">
                  <c:v>7</c:v>
                </c:pt>
              </c:numCache>
            </c:numRef>
          </c:val>
          <c:extLst>
            <c:ext xmlns:c16="http://schemas.microsoft.com/office/drawing/2014/chart" uri="{C3380CC4-5D6E-409C-BE32-E72D297353CC}">
              <c16:uniqueId val="{00000001-01D3-4945-A7A5-1A3FF659ACB8}"/>
            </c:ext>
          </c:extLst>
        </c:ser>
        <c:ser>
          <c:idx val="2"/>
          <c:order val="2"/>
          <c:tx>
            <c:strRef>
              <c:f>QUARTERLY_Calculations!$P$51</c:f>
              <c:strCache>
                <c:ptCount val="1"/>
                <c:pt idx="0">
                  <c:v>Not Achieved</c:v>
                </c:pt>
              </c:strCache>
            </c:strRef>
          </c:tx>
          <c:spPr>
            <a:solidFill>
              <a:srgbClr val="FF0000"/>
            </a:solidFill>
            <a:ln>
              <a:noFill/>
            </a:ln>
            <a:effectLst/>
            <a:scene3d>
              <a:camera prst="orthographicFront"/>
              <a:lightRig rig="threePt" dir="t"/>
            </a:scene3d>
            <a:sp3d>
              <a:bevelT w="139700" h="139700"/>
            </a:sp3d>
          </c:spPr>
          <c:invertIfNegative val="0"/>
          <c:cat>
            <c:strRef>
              <c:f>QUARTERLY_Calculations!$M$52:$M$56</c:f>
              <c:strCache>
                <c:ptCount val="5"/>
                <c:pt idx="0">
                  <c:v>SO1</c:v>
                </c:pt>
                <c:pt idx="1">
                  <c:v>SO2</c:v>
                </c:pt>
                <c:pt idx="2">
                  <c:v>SO3</c:v>
                </c:pt>
                <c:pt idx="3">
                  <c:v>SO4</c:v>
                </c:pt>
                <c:pt idx="4">
                  <c:v>SO5</c:v>
                </c:pt>
              </c:strCache>
            </c:strRef>
          </c:cat>
          <c:val>
            <c:numRef>
              <c:f>QUARTERLY_Calculations!$P$52:$P$56</c:f>
              <c:numCache>
                <c:formatCode>General</c:formatCode>
                <c:ptCount val="5"/>
                <c:pt idx="0">
                  <c:v>1</c:v>
                </c:pt>
                <c:pt idx="1">
                  <c:v>0</c:v>
                </c:pt>
                <c:pt idx="2">
                  <c:v>1</c:v>
                </c:pt>
                <c:pt idx="3">
                  <c:v>0</c:v>
                </c:pt>
                <c:pt idx="4">
                  <c:v>2</c:v>
                </c:pt>
              </c:numCache>
            </c:numRef>
          </c:val>
          <c:extLst>
            <c:ext xmlns:c16="http://schemas.microsoft.com/office/drawing/2014/chart" uri="{C3380CC4-5D6E-409C-BE32-E72D297353CC}">
              <c16:uniqueId val="{00000002-01D3-4945-A7A5-1A3FF659ACB8}"/>
            </c:ext>
          </c:extLst>
        </c:ser>
        <c:dLbls>
          <c:showLegendKey val="0"/>
          <c:showVal val="0"/>
          <c:showCatName val="0"/>
          <c:showSerName val="0"/>
          <c:showPercent val="0"/>
          <c:showBubbleSize val="0"/>
        </c:dLbls>
        <c:gapWidth val="20"/>
        <c:axId val="1076523311"/>
        <c:axId val="1076521647"/>
      </c:barChart>
      <c:catAx>
        <c:axId val="1076523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76521647"/>
        <c:crosses val="autoZero"/>
        <c:auto val="1"/>
        <c:lblAlgn val="ctr"/>
        <c:lblOffset val="100"/>
        <c:noMultiLvlLbl val="0"/>
      </c:catAx>
      <c:valAx>
        <c:axId val="1076521647"/>
        <c:scaling>
          <c:orientation val="minMax"/>
        </c:scaling>
        <c:delete val="1"/>
        <c:axPos val="l"/>
        <c:numFmt formatCode="General" sourceLinked="1"/>
        <c:majorTickMark val="none"/>
        <c:minorTickMark val="none"/>
        <c:tickLblPos val="nextTo"/>
        <c:crossAx val="107652331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Aptos" panose="020B0004020202020204" pitchFamily="34" charset="0"/>
                <a:ea typeface="+mn-ea"/>
                <a:cs typeface="+mn-cs"/>
              </a:defRPr>
            </a:pPr>
            <a:r>
              <a:rPr lang="en-ZA" b="1"/>
              <a:t>AGSA AUDIT TRACKING  - 30 SEPT 2024</a:t>
            </a:r>
          </a:p>
        </c:rich>
      </c:tx>
      <c:layout>
        <c:manualLayout>
          <c:xMode val="edge"/>
          <c:yMode val="edge"/>
          <c:x val="0.18241934359974915"/>
          <c:y val="2.1186646223677486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Aptos" panose="020B0004020202020204" pitchFamily="34" charset="0"/>
              <a:ea typeface="+mn-ea"/>
              <a:cs typeface="+mn-cs"/>
            </a:defRPr>
          </a:pPr>
          <a:endParaRPr lang="en-US"/>
        </a:p>
      </c:txPr>
    </c:title>
    <c:autoTitleDeleted val="0"/>
    <c:plotArea>
      <c:layout>
        <c:manualLayout>
          <c:layoutTarget val="inner"/>
          <c:xMode val="edge"/>
          <c:yMode val="edge"/>
          <c:x val="5.5796717120204543E-2"/>
          <c:y val="0.22343320432403577"/>
          <c:w val="0.50679591636342969"/>
          <c:h val="0.70912622529326697"/>
        </c:manualLayout>
      </c:layout>
      <c:pieChart>
        <c:varyColors val="1"/>
        <c:ser>
          <c:idx val="0"/>
          <c:order val="0"/>
          <c:dPt>
            <c:idx val="0"/>
            <c:bubble3D val="0"/>
            <c:spPr>
              <a:solidFill>
                <a:srgbClr val="FFFF00"/>
              </a:solidFill>
              <a:ln w="19050">
                <a:solidFill>
                  <a:schemeClr val="lt1"/>
                </a:solidFill>
              </a:ln>
              <a:effectLst/>
            </c:spPr>
            <c:extLst>
              <c:ext xmlns:c16="http://schemas.microsoft.com/office/drawing/2014/chart" uri="{C3380CC4-5D6E-409C-BE32-E72D297353CC}">
                <c16:uniqueId val="{00000001-9371-43E6-B719-A63DF4BDBE35}"/>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9371-43E6-B719-A63DF4BDBE35}"/>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71-43E6-B719-A63DF4BDBE35}"/>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371-43E6-B719-A63DF4BDBE35}"/>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ptos" panose="020B00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'Audit Tracking May 2023'!$B$4:$B$5</c:f>
              <c:strCache>
                <c:ptCount val="2"/>
                <c:pt idx="0">
                  <c:v>In Progress</c:v>
                </c:pt>
                <c:pt idx="1">
                  <c:v>Implemented</c:v>
                </c:pt>
              </c:strCache>
            </c:strRef>
          </c:cat>
          <c:val>
            <c:numRef>
              <c:f>'Audit Tracking May 2023'!$C$4:$C$5</c:f>
              <c:numCache>
                <c:formatCode>0%</c:formatCode>
                <c:ptCount val="2"/>
                <c:pt idx="0">
                  <c:v>0.36363636363636365</c:v>
                </c:pt>
                <c:pt idx="1">
                  <c:v>0.63636363636363635</c:v>
                </c:pt>
              </c:numCache>
            </c:numRef>
          </c:val>
          <c:extLst>
            <c:ext xmlns:c16="http://schemas.microsoft.com/office/drawing/2014/chart" uri="{C3380CC4-5D6E-409C-BE32-E72D297353CC}">
              <c16:uniqueId val="{00000004-9371-43E6-B719-A63DF4BDBE35}"/>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5146414130666097"/>
          <c:y val="0.25944514880555186"/>
          <c:w val="0.22382990250598431"/>
          <c:h val="0.5874637204052566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w="9525" cap="flat" cmpd="sng" algn="ctr">
      <a:solidFill>
        <a:schemeClr val="tx1">
          <a:lumMod val="15000"/>
          <a:lumOff val="85000"/>
        </a:schemeClr>
      </a:solidFill>
      <a:round/>
    </a:ln>
    <a:effectLst/>
  </c:spPr>
  <c:txPr>
    <a:bodyPr/>
    <a:lstStyle/>
    <a:p>
      <a:pPr>
        <a:defRPr sz="1400">
          <a:solidFill>
            <a:schemeClr val="tx1"/>
          </a:solidFill>
          <a:latin typeface="Aptos" panose="020B00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Aptos" panose="020B0004020202020204" pitchFamily="34" charset="0"/>
                <a:ea typeface="+mn-ea"/>
                <a:cs typeface="+mn-cs"/>
              </a:defRPr>
            </a:pPr>
            <a:r>
              <a:rPr lang="en-ZA" b="1"/>
              <a:t>INTERNAL AUDIT TRACKING  - 30 SEPT 2024</a:t>
            </a:r>
          </a:p>
        </c:rich>
      </c:tx>
      <c:layout>
        <c:manualLayout>
          <c:xMode val="edge"/>
          <c:yMode val="edge"/>
          <c:x val="0.18241934359974915"/>
          <c:y val="2.1186646223677486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Aptos" panose="020B0004020202020204" pitchFamily="34" charset="0"/>
              <a:ea typeface="+mn-ea"/>
              <a:cs typeface="+mn-cs"/>
            </a:defRPr>
          </a:pPr>
          <a:endParaRPr lang="en-US"/>
        </a:p>
      </c:txPr>
    </c:title>
    <c:autoTitleDeleted val="0"/>
    <c:plotArea>
      <c:layout>
        <c:manualLayout>
          <c:layoutTarget val="inner"/>
          <c:xMode val="edge"/>
          <c:yMode val="edge"/>
          <c:x val="5.5796717120204543E-2"/>
          <c:y val="0.22343320432403577"/>
          <c:w val="0.50679591636342969"/>
          <c:h val="0.70912622529326697"/>
        </c:manualLayout>
      </c:layout>
      <c:pieChart>
        <c:varyColors val="1"/>
        <c:ser>
          <c:idx val="0"/>
          <c:order val="0"/>
          <c:dPt>
            <c:idx val="0"/>
            <c:bubble3D val="0"/>
            <c:spPr>
              <a:solidFill>
                <a:srgbClr val="FFFF00"/>
              </a:solidFill>
              <a:ln w="19050">
                <a:solidFill>
                  <a:schemeClr val="lt1"/>
                </a:solidFill>
              </a:ln>
              <a:effectLst/>
            </c:spPr>
            <c:extLst>
              <c:ext xmlns:c16="http://schemas.microsoft.com/office/drawing/2014/chart" uri="{C3380CC4-5D6E-409C-BE32-E72D297353CC}">
                <c16:uniqueId val="{00000001-5C6A-4C91-A245-EFD5DF0044D9}"/>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5C6A-4C91-A245-EFD5DF0044D9}"/>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6A-4C91-A245-EFD5DF0044D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6A-4C91-A245-EFD5DF0044D9}"/>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ptos" panose="020B00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'Audit Tracking May 2023'!$B$4:$B$5</c:f>
              <c:strCache>
                <c:ptCount val="2"/>
                <c:pt idx="0">
                  <c:v>In Progress</c:v>
                </c:pt>
                <c:pt idx="1">
                  <c:v>Implemented</c:v>
                </c:pt>
              </c:strCache>
            </c:strRef>
          </c:cat>
          <c:val>
            <c:numRef>
              <c:f>'Audit Tracking May 2023'!$C$4:$C$5</c:f>
              <c:numCache>
                <c:formatCode>0%</c:formatCode>
                <c:ptCount val="2"/>
                <c:pt idx="0">
                  <c:v>0.36363636363636365</c:v>
                </c:pt>
                <c:pt idx="1">
                  <c:v>0.63636363636363635</c:v>
                </c:pt>
              </c:numCache>
            </c:numRef>
          </c:val>
          <c:extLst>
            <c:ext xmlns:c16="http://schemas.microsoft.com/office/drawing/2014/chart" uri="{C3380CC4-5D6E-409C-BE32-E72D297353CC}">
              <c16:uniqueId val="{00000004-5C6A-4C91-A245-EFD5DF0044D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5146414130666097"/>
          <c:y val="0.25944514880555186"/>
          <c:w val="0.22382990250598431"/>
          <c:h val="0.5874637204052566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w="9525" cap="flat" cmpd="sng" algn="ctr">
      <a:solidFill>
        <a:schemeClr val="tx1">
          <a:lumMod val="15000"/>
          <a:lumOff val="85000"/>
        </a:schemeClr>
      </a:solidFill>
      <a:round/>
    </a:ln>
    <a:effectLst/>
  </c:spPr>
  <c:txPr>
    <a:bodyPr/>
    <a:lstStyle/>
    <a:p>
      <a:pPr>
        <a:defRPr sz="1200">
          <a:solidFill>
            <a:schemeClr val="tx1"/>
          </a:solidFill>
          <a:latin typeface="Aptos" panose="020B00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9604498662250552"/>
          <c:w val="1"/>
          <c:h val="0.80253223261442808"/>
        </c:manualLayout>
      </c:layout>
      <c:pie3DChart>
        <c:varyColors val="1"/>
        <c:ser>
          <c:idx val="0"/>
          <c:order val="0"/>
          <c:explosion val="1"/>
          <c:dPt>
            <c:idx val="0"/>
            <c:bubble3D val="0"/>
            <c:explosion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F2F3-44F3-941C-E86EA25812F2}"/>
              </c:ext>
            </c:extLst>
          </c:dPt>
          <c:dPt>
            <c:idx val="1"/>
            <c:bubble3D val="0"/>
            <c:explosion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F2F3-44F3-941C-E86EA25812F2}"/>
              </c:ext>
            </c:extLst>
          </c:dPt>
          <c:dPt>
            <c:idx val="2"/>
            <c:bubble3D val="0"/>
            <c:explosion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F2F3-44F3-941C-E86EA25812F2}"/>
              </c:ext>
            </c:extLst>
          </c:dPt>
          <c:dPt>
            <c:idx val="3"/>
            <c:bubble3D val="0"/>
            <c:explosion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F2F3-44F3-941C-E86EA25812F2}"/>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F2F3-44F3-941C-E86EA25812F2}"/>
              </c:ext>
            </c:extLst>
          </c:dPt>
          <c:dLbls>
            <c:dLbl>
              <c:idx val="0"/>
              <c:layout>
                <c:manualLayout>
                  <c:x val="-1.0671389438923665E-2"/>
                  <c:y val="-0.10305565782295009"/>
                </c:manualLayout>
              </c:layout>
              <c:numFmt formatCode="0.0%" sourceLinked="0"/>
              <c:spPr>
                <a:solidFill>
                  <a:schemeClr val="accent1"/>
                </a:solidFill>
                <a:ln>
                  <a:solidFill>
                    <a:schemeClr val="accent1"/>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2F3-44F3-941C-E86EA25812F2}"/>
                </c:ext>
              </c:extLst>
            </c:dLbl>
            <c:dLbl>
              <c:idx val="1"/>
              <c:layout>
                <c:manualLayout>
                  <c:x val="-8.7242629672068077E-17"/>
                  <c:y val="4.6379527400537433E-2"/>
                </c:manualLayout>
              </c:layout>
              <c:numFmt formatCode="0.0%" sourceLinked="0"/>
              <c:spPr>
                <a:solidFill>
                  <a:schemeClr val="accent2">
                    <a:lumMod val="75000"/>
                  </a:schemeClr>
                </a:solidFill>
                <a:ln>
                  <a:solidFill>
                    <a:schemeClr val="accent1"/>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2F3-44F3-941C-E86EA25812F2}"/>
                </c:ext>
              </c:extLst>
            </c:dLbl>
            <c:dLbl>
              <c:idx val="4"/>
              <c:layout>
                <c:manualLayout>
                  <c:x val="-0.26541219433735708"/>
                  <c:y val="-4.5164498827716899E-2"/>
                </c:manualLayout>
              </c:layout>
              <c:numFmt formatCode="0.0%" sourceLinked="0"/>
              <c:spPr>
                <a:solidFill>
                  <a:schemeClr val="accent5"/>
                </a:solidFill>
                <a:ln>
                  <a:solidFill>
                    <a:schemeClr val="accent1"/>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2F3-44F3-941C-E86EA25812F2}"/>
                </c:ext>
              </c:extLst>
            </c:dLbl>
            <c:numFmt formatCode="0.0%" sourceLinked="0"/>
            <c:spPr>
              <a:noFill/>
              <a:ln>
                <a:solidFill>
                  <a:schemeClr val="accent1"/>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Graphs!$A$6:$A$10</c:f>
              <c:strCache>
                <c:ptCount val="5"/>
                <c:pt idx="0">
                  <c:v>Leadership and Governance</c:v>
                </c:pt>
                <c:pt idx="1">
                  <c:v>Office of the Secretary</c:v>
                </c:pt>
                <c:pt idx="2">
                  <c:v>Corporate Support Services</c:v>
                </c:pt>
                <c:pt idx="3">
                  <c:v>Core Business</c:v>
                </c:pt>
                <c:pt idx="4">
                  <c:v>Office of the CFO</c:v>
                </c:pt>
              </c:strCache>
            </c:strRef>
          </c:cat>
          <c:val>
            <c:numRef>
              <c:f>Graphs!$C$6:$C$10</c:f>
              <c:numCache>
                <c:formatCode>#\ ###\ ###;\ \(#\ ###\ ###\)</c:formatCode>
                <c:ptCount val="5"/>
                <c:pt idx="0">
                  <c:v>11133</c:v>
                </c:pt>
                <c:pt idx="1">
                  <c:v>3722</c:v>
                </c:pt>
                <c:pt idx="2">
                  <c:v>151341</c:v>
                </c:pt>
                <c:pt idx="3">
                  <c:v>58508</c:v>
                </c:pt>
                <c:pt idx="4">
                  <c:v>14667</c:v>
                </c:pt>
              </c:numCache>
            </c:numRef>
          </c:val>
          <c:extLst>
            <c:ext xmlns:c16="http://schemas.microsoft.com/office/drawing/2014/chart" uri="{C3380CC4-5D6E-409C-BE32-E72D297353CC}">
              <c16:uniqueId val="{0000000A-F2F3-44F3-941C-E86EA25812F2}"/>
            </c:ext>
          </c:extLst>
        </c:ser>
        <c:dLbls>
          <c:dLblPos val="ctr"/>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0037583843686205"/>
          <c:w val="1"/>
          <c:h val="0.76011330596353732"/>
        </c:manualLayout>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4307-460F-B5A8-2EDF040930DA}"/>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4307-460F-B5A8-2EDF040930DA}"/>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4307-460F-B5A8-2EDF040930DA}"/>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4307-460F-B5A8-2EDF040930DA}"/>
              </c:ext>
            </c:extLst>
          </c:dPt>
          <c:dLbls>
            <c:dLbl>
              <c:idx val="0"/>
              <c:layout>
                <c:manualLayout>
                  <c:x val="-8.2023216767021775E-2"/>
                  <c:y val="-0.20077571542362374"/>
                </c:manualLayout>
              </c:layout>
              <c:numFmt formatCode="0.0%" sourceLinked="0"/>
              <c:spPr>
                <a:solidFill>
                  <a:schemeClr val="accent1"/>
                </a:solidFill>
                <a:ln>
                  <a:solidFill>
                    <a:schemeClr val="accent1"/>
                  </a:solid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en-US"/>
                </a:p>
              </c:txPr>
              <c:showLegendKey val="1"/>
              <c:showVal val="0"/>
              <c:showCatName val="1"/>
              <c:showSerName val="0"/>
              <c:showPercent val="1"/>
              <c:showBubbleSize val="0"/>
              <c:extLst>
                <c:ext xmlns:c15="http://schemas.microsoft.com/office/drawing/2012/chart" uri="{CE6537A1-D6FC-4f65-9D91-7224C49458BB}">
                  <c15:layout>
                    <c:manualLayout>
                      <c:w val="0.27757352941176472"/>
                      <c:h val="0.1400948397941047"/>
                    </c:manualLayout>
                  </c15:layout>
                </c:ext>
                <c:ext xmlns:c16="http://schemas.microsoft.com/office/drawing/2014/chart" uri="{C3380CC4-5D6E-409C-BE32-E72D297353CC}">
                  <c16:uniqueId val="{00000001-4307-460F-B5A8-2EDF040930DA}"/>
                </c:ext>
              </c:extLst>
            </c:dLbl>
            <c:dLbl>
              <c:idx val="2"/>
              <c:numFmt formatCode="0.0%" sourceLinked="0"/>
              <c:spPr>
                <a:noFill/>
                <a:ln>
                  <a:solidFill>
                    <a:schemeClr val="accent1"/>
                  </a:solid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en-US"/>
                </a:p>
              </c:txPr>
              <c:showLegendKey val="1"/>
              <c:showVal val="0"/>
              <c:showCatName val="1"/>
              <c:showSerName val="0"/>
              <c:showPercent val="1"/>
              <c:showBubbleSize val="0"/>
              <c:extLst>
                <c:ext xmlns:c15="http://schemas.microsoft.com/office/drawing/2012/chart" uri="{CE6537A1-D6FC-4f65-9D91-7224C49458BB}">
                  <c15:layout>
                    <c:manualLayout>
                      <c:w val="0.27696078431372551"/>
                      <c:h val="0.15906601601622306"/>
                    </c:manualLayout>
                  </c15:layout>
                </c:ext>
                <c:ext xmlns:c16="http://schemas.microsoft.com/office/drawing/2014/chart" uri="{C3380CC4-5D6E-409C-BE32-E72D297353CC}">
                  <c16:uniqueId val="{00000005-4307-460F-B5A8-2EDF040930DA}"/>
                </c:ext>
              </c:extLst>
            </c:dLbl>
            <c:dLbl>
              <c:idx val="3"/>
              <c:layout>
                <c:manualLayout>
                  <c:x val="-8.7929886521537742E-2"/>
                  <c:y val="-4.5733978835935052E-2"/>
                </c:manualLayout>
              </c:layout>
              <c:numFmt formatCode="0.0%" sourceLinked="0"/>
              <c:spPr>
                <a:solidFill>
                  <a:srgbClr val="FFC000"/>
                </a:solidFill>
                <a:ln>
                  <a:solidFill>
                    <a:schemeClr val="accent1"/>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en-US"/>
                </a:p>
              </c:txPr>
              <c:showLegendKey val="1"/>
              <c:showVal val="0"/>
              <c:showCatName val="1"/>
              <c:showSerName val="0"/>
              <c:showPercent val="1"/>
              <c:showBubbleSize val="0"/>
              <c:extLst>
                <c:ext xmlns:c15="http://schemas.microsoft.com/office/drawing/2012/chart" uri="{CE6537A1-D6FC-4f65-9D91-7224C49458BB}">
                  <c15:layout>
                    <c:manualLayout>
                      <c:w val="0.19709317585301836"/>
                      <c:h val="0.12963162135416739"/>
                    </c:manualLayout>
                  </c15:layout>
                </c:ext>
                <c:ext xmlns:c16="http://schemas.microsoft.com/office/drawing/2014/chart" uri="{C3380CC4-5D6E-409C-BE32-E72D297353CC}">
                  <c16:uniqueId val="{00000007-4307-460F-B5A8-2EDF040930DA}"/>
                </c:ext>
              </c:extLst>
            </c:dLbl>
            <c:numFmt formatCode="0.0%" sourceLinked="0"/>
            <c:spPr>
              <a:noFill/>
              <a:ln>
                <a:solidFill>
                  <a:schemeClr val="accent1"/>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en-US"/>
              </a:p>
            </c:txPr>
            <c:showLegendKey val="1"/>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(Graphs!$A$18:$A$20,Graphs!$A$24)</c:f>
              <c:strCache>
                <c:ptCount val="4"/>
                <c:pt idx="0">
                  <c:v> Compensation of Employees </c:v>
                </c:pt>
                <c:pt idx="1">
                  <c:v> Goods and services </c:v>
                </c:pt>
                <c:pt idx="2">
                  <c:v>Transfers and subsidies </c:v>
                </c:pt>
                <c:pt idx="3">
                  <c:v> Capital assets </c:v>
                </c:pt>
              </c:strCache>
            </c:strRef>
          </c:cat>
          <c:val>
            <c:numRef>
              <c:f>(Graphs!$C$18:$C$20,Graphs!$C$24)</c:f>
              <c:numCache>
                <c:formatCode>#\ ###\ ###;\ \(#\ ###\ ###\)</c:formatCode>
                <c:ptCount val="4"/>
                <c:pt idx="0">
                  <c:v>90703</c:v>
                </c:pt>
                <c:pt idx="1">
                  <c:v>39729</c:v>
                </c:pt>
                <c:pt idx="2">
                  <c:v>108352</c:v>
                </c:pt>
                <c:pt idx="3">
                  <c:v>587</c:v>
                </c:pt>
              </c:numCache>
            </c:numRef>
          </c:val>
          <c:extLst>
            <c:ext xmlns:c16="http://schemas.microsoft.com/office/drawing/2014/chart" uri="{C3380CC4-5D6E-409C-BE32-E72D297353CC}">
              <c16:uniqueId val="{00000008-4307-460F-B5A8-2EDF040930D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5149971099718837E-3"/>
          <c:y val="4.3748278831240564E-2"/>
          <c:w val="0.99448758704011797"/>
          <c:h val="0.93920510156243564"/>
        </c:manualLayout>
      </c:layout>
      <c:pie3DChart>
        <c:varyColors val="1"/>
        <c:dLbls>
          <c:showLegendKey val="0"/>
          <c:showVal val="0"/>
          <c:showCatName val="0"/>
          <c:showSerName val="0"/>
          <c:showPercent val="0"/>
          <c:showBubbleSize val="0"/>
          <c:showLeaderLines val="0"/>
        </c:dLbls>
      </c:pie3D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9.993252998101837E-2"/>
          <c:w val="0.92763184922250852"/>
          <c:h val="0.89882123070887998"/>
        </c:manualLayout>
      </c:layout>
      <c:pie3DChart>
        <c:varyColors val="1"/>
        <c:ser>
          <c:idx val="0"/>
          <c:order val="0"/>
          <c:dPt>
            <c:idx val="0"/>
            <c:bubble3D val="0"/>
            <c:spPr>
              <a:gradFill>
                <a:gsLst>
                  <a:gs pos="100000">
                    <a:schemeClr val="accent6">
                      <a:lumMod val="60000"/>
                      <a:lumOff val="40000"/>
                    </a:schemeClr>
                  </a:gs>
                  <a:gs pos="0">
                    <a:schemeClr val="accent6"/>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1-9CF9-435F-9EB3-90D52D10EB07}"/>
              </c:ext>
            </c:extLst>
          </c:dPt>
          <c:dPt>
            <c:idx val="1"/>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9CF9-435F-9EB3-90D52D10EB07}"/>
              </c:ext>
            </c:extLst>
          </c:dPt>
          <c:dPt>
            <c:idx val="2"/>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9CF9-435F-9EB3-90D52D10EB07}"/>
              </c:ext>
            </c:extLst>
          </c:dPt>
          <c:dPt>
            <c:idx val="3"/>
            <c:bubble3D val="0"/>
            <c:spPr>
              <a:gradFill>
                <a:gsLst>
                  <a:gs pos="100000">
                    <a:schemeClr val="accent6">
                      <a:lumMod val="60000"/>
                      <a:lumMod val="60000"/>
                      <a:lumOff val="40000"/>
                    </a:schemeClr>
                  </a:gs>
                  <a:gs pos="0">
                    <a:schemeClr val="accent6">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7-9CF9-435F-9EB3-90D52D10EB07}"/>
              </c:ext>
            </c:extLst>
          </c:dPt>
          <c:dPt>
            <c:idx val="4"/>
            <c:bubble3D val="0"/>
            <c:spPr>
              <a:gradFill>
                <a:gsLst>
                  <a:gs pos="100000">
                    <a:schemeClr val="accent5">
                      <a:lumMod val="60000"/>
                      <a:lumMod val="60000"/>
                      <a:lumOff val="40000"/>
                    </a:schemeClr>
                  </a:gs>
                  <a:gs pos="0">
                    <a:schemeClr val="accent5">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9-9CF9-435F-9EB3-90D52D10EB07}"/>
              </c:ext>
            </c:extLst>
          </c:dPt>
          <c:dLbls>
            <c:dLbl>
              <c:idx val="0"/>
              <c:numFmt formatCode="0.0%" sourceLinked="0"/>
              <c:spPr>
                <a:solidFill>
                  <a:schemeClr val="accent6">
                    <a:lumMod val="20000"/>
                    <a:lumOff val="80000"/>
                  </a:schemeClr>
                </a:solidFill>
                <a:ln>
                  <a:solidFill>
                    <a:schemeClr val="accent6">
                      <a:lumMod val="20000"/>
                      <a:lumOff val="80000"/>
                    </a:schemeClr>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1"/>
              <c:showVal val="0"/>
              <c:showCatName val="1"/>
              <c:showSerName val="0"/>
              <c:showPercent val="1"/>
              <c:showBubbleSize val="0"/>
              <c:extLst>
                <c:ext xmlns:c16="http://schemas.microsoft.com/office/drawing/2014/chart" uri="{C3380CC4-5D6E-409C-BE32-E72D297353CC}">
                  <c16:uniqueId val="{00000001-9CF9-435F-9EB3-90D52D10EB07}"/>
                </c:ext>
              </c:extLst>
            </c:dLbl>
            <c:dLbl>
              <c:idx val="1"/>
              <c:numFmt formatCode="0.0%" sourceLinked="0"/>
              <c:spPr>
                <a:solidFill>
                  <a:schemeClr val="accent5">
                    <a:lumMod val="20000"/>
                    <a:lumOff val="80000"/>
                  </a:schemeClr>
                </a:solidFill>
                <a:ln>
                  <a:solidFill>
                    <a:schemeClr val="accent6">
                      <a:lumMod val="20000"/>
                      <a:lumOff val="80000"/>
                    </a:schemeClr>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1"/>
              <c:showVal val="0"/>
              <c:showCatName val="1"/>
              <c:showSerName val="0"/>
              <c:showPercent val="1"/>
              <c:showBubbleSize val="0"/>
              <c:extLst>
                <c:ext xmlns:c16="http://schemas.microsoft.com/office/drawing/2014/chart" uri="{C3380CC4-5D6E-409C-BE32-E72D297353CC}">
                  <c16:uniqueId val="{00000003-9CF9-435F-9EB3-90D52D10EB07}"/>
                </c:ext>
              </c:extLst>
            </c:dLbl>
            <c:dLbl>
              <c:idx val="2"/>
              <c:numFmt formatCode="0.0%" sourceLinked="0"/>
              <c:spPr>
                <a:solidFill>
                  <a:schemeClr val="accent4"/>
                </a:solidFill>
                <a:ln>
                  <a:solidFill>
                    <a:schemeClr val="accent6">
                      <a:lumMod val="20000"/>
                      <a:lumOff val="80000"/>
                    </a:schemeClr>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1"/>
              <c:showVal val="0"/>
              <c:showCatName val="1"/>
              <c:showSerName val="0"/>
              <c:showPercent val="1"/>
              <c:showBubbleSize val="0"/>
              <c:extLst>
                <c:ext xmlns:c16="http://schemas.microsoft.com/office/drawing/2014/chart" uri="{C3380CC4-5D6E-409C-BE32-E72D297353CC}">
                  <c16:uniqueId val="{00000005-9CF9-435F-9EB3-90D52D10EB07}"/>
                </c:ext>
              </c:extLst>
            </c:dLbl>
            <c:dLbl>
              <c:idx val="3"/>
              <c:numFmt formatCode="0.0%" sourceLinked="0"/>
              <c:spPr>
                <a:solidFill>
                  <a:schemeClr val="accent6">
                    <a:lumMod val="50000"/>
                  </a:schemeClr>
                </a:solidFill>
                <a:ln>
                  <a:solidFill>
                    <a:schemeClr val="accent6">
                      <a:lumMod val="20000"/>
                      <a:lumOff val="80000"/>
                    </a:schemeClr>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1"/>
              <c:showVal val="0"/>
              <c:showCatName val="1"/>
              <c:showSerName val="0"/>
              <c:showPercent val="1"/>
              <c:showBubbleSize val="0"/>
              <c:extLst>
                <c:ext xmlns:c16="http://schemas.microsoft.com/office/drawing/2014/chart" uri="{C3380CC4-5D6E-409C-BE32-E72D297353CC}">
                  <c16:uniqueId val="{00000007-9CF9-435F-9EB3-90D52D10EB07}"/>
                </c:ext>
              </c:extLst>
            </c:dLbl>
            <c:dLbl>
              <c:idx val="4"/>
              <c:numFmt formatCode="0.0%" sourceLinked="0"/>
              <c:spPr>
                <a:solidFill>
                  <a:schemeClr val="accent1"/>
                </a:solidFill>
                <a:ln>
                  <a:solidFill>
                    <a:schemeClr val="accent6">
                      <a:lumMod val="20000"/>
                      <a:lumOff val="80000"/>
                    </a:schemeClr>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1"/>
              <c:showVal val="0"/>
              <c:showCatName val="1"/>
              <c:showSerName val="0"/>
              <c:showPercent val="1"/>
              <c:showBubbleSize val="0"/>
              <c:extLst>
                <c:ext xmlns:c16="http://schemas.microsoft.com/office/drawing/2014/chart" uri="{C3380CC4-5D6E-409C-BE32-E72D297353CC}">
                  <c16:uniqueId val="{00000009-9CF9-435F-9EB3-90D52D10EB07}"/>
                </c:ext>
              </c:extLst>
            </c:dLbl>
            <c:numFmt formatCode="0.0%" sourceLinked="0"/>
            <c:spPr>
              <a:noFill/>
              <a:ln>
                <a:solidFill>
                  <a:schemeClr val="accent6">
                    <a:lumMod val="20000"/>
                    <a:lumOff val="80000"/>
                  </a:schemeClr>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1"/>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Graphs!$A$6:$A$10</c:f>
              <c:strCache>
                <c:ptCount val="5"/>
                <c:pt idx="0">
                  <c:v>Leadership and Governance</c:v>
                </c:pt>
                <c:pt idx="1">
                  <c:v>Office of the Secretary</c:v>
                </c:pt>
                <c:pt idx="2">
                  <c:v>Corporate Support Services</c:v>
                </c:pt>
                <c:pt idx="3">
                  <c:v>Core Business</c:v>
                </c:pt>
                <c:pt idx="4">
                  <c:v>Office of the CFO</c:v>
                </c:pt>
              </c:strCache>
            </c:strRef>
          </c:cat>
          <c:val>
            <c:numRef>
              <c:f>Graphs!$G$6:$G$10</c:f>
              <c:numCache>
                <c:formatCode>_(* #\ ##0_);_(* \(#\ ##0\);_(* "-"_);_(@_)</c:formatCode>
                <c:ptCount val="5"/>
                <c:pt idx="0">
                  <c:v>18202</c:v>
                </c:pt>
                <c:pt idx="1">
                  <c:v>8190</c:v>
                </c:pt>
                <c:pt idx="2">
                  <c:v>262181</c:v>
                </c:pt>
                <c:pt idx="3">
                  <c:v>125413</c:v>
                </c:pt>
                <c:pt idx="4">
                  <c:v>30637</c:v>
                </c:pt>
              </c:numCache>
            </c:numRef>
          </c:val>
          <c:extLst>
            <c:ext xmlns:c16="http://schemas.microsoft.com/office/drawing/2014/chart" uri="{C3380CC4-5D6E-409C-BE32-E72D297353CC}">
              <c16:uniqueId val="{0000000A-9CF9-435F-9EB3-90D52D10EB07}"/>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solidFill>
      <a:schemeClr val="bg2">
        <a:lumMod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2328022867104472"/>
          <c:w val="0.94972967088791316"/>
          <c:h val="0.75355500943179188"/>
        </c:manualLayout>
      </c:layout>
      <c:pie3DChart>
        <c:varyColors val="1"/>
        <c:ser>
          <c:idx val="0"/>
          <c:order val="0"/>
          <c:explosion val="5"/>
          <c:dPt>
            <c:idx val="0"/>
            <c:bubble3D val="0"/>
            <c:spPr>
              <a:gradFill>
                <a:gsLst>
                  <a:gs pos="100000">
                    <a:schemeClr val="accent6">
                      <a:lumMod val="60000"/>
                      <a:lumOff val="40000"/>
                    </a:schemeClr>
                  </a:gs>
                  <a:gs pos="0">
                    <a:schemeClr val="accent6"/>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1-704D-4345-B327-0E51B8A442BD}"/>
              </c:ext>
            </c:extLst>
          </c:dPt>
          <c:dPt>
            <c:idx val="1"/>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704D-4345-B327-0E51B8A442BD}"/>
              </c:ext>
            </c:extLst>
          </c:dPt>
          <c:dPt>
            <c:idx val="2"/>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704D-4345-B327-0E51B8A442BD}"/>
              </c:ext>
            </c:extLst>
          </c:dPt>
          <c:dPt>
            <c:idx val="3"/>
            <c:bubble3D val="0"/>
            <c:spPr>
              <a:gradFill>
                <a:gsLst>
                  <a:gs pos="100000">
                    <a:schemeClr val="accent6">
                      <a:lumMod val="60000"/>
                      <a:lumMod val="60000"/>
                      <a:lumOff val="40000"/>
                    </a:schemeClr>
                  </a:gs>
                  <a:gs pos="0">
                    <a:schemeClr val="accent6">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7-704D-4345-B327-0E51B8A442BD}"/>
              </c:ext>
            </c:extLst>
          </c:dPt>
          <c:dLbls>
            <c:dLbl>
              <c:idx val="0"/>
              <c:numFmt formatCode="0.0%" sourceLinked="0"/>
              <c:spPr>
                <a:solidFill>
                  <a:schemeClr val="accent6"/>
                </a:solidFill>
                <a:ln>
                  <a:solidFill>
                    <a:schemeClr val="accent6">
                      <a:lumMod val="20000"/>
                      <a:lumOff val="80000"/>
                    </a:schemeClr>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1"/>
              <c:showVal val="0"/>
              <c:showCatName val="1"/>
              <c:showSerName val="0"/>
              <c:showPercent val="1"/>
              <c:showBubbleSize val="0"/>
              <c:extLst>
                <c:ext xmlns:c16="http://schemas.microsoft.com/office/drawing/2014/chart" uri="{C3380CC4-5D6E-409C-BE32-E72D297353CC}">
                  <c16:uniqueId val="{00000001-704D-4345-B327-0E51B8A442BD}"/>
                </c:ext>
              </c:extLst>
            </c:dLbl>
            <c:dLbl>
              <c:idx val="1"/>
              <c:numFmt formatCode="0.0%" sourceLinked="0"/>
              <c:spPr>
                <a:solidFill>
                  <a:schemeClr val="accent1">
                    <a:lumMod val="20000"/>
                    <a:lumOff val="80000"/>
                  </a:schemeClr>
                </a:solidFill>
                <a:ln>
                  <a:solidFill>
                    <a:schemeClr val="accent6">
                      <a:lumMod val="20000"/>
                      <a:lumOff val="80000"/>
                    </a:schemeClr>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showLegendKey val="1"/>
              <c:showVal val="0"/>
              <c:showCatName val="1"/>
              <c:showSerName val="0"/>
              <c:showPercent val="1"/>
              <c:showBubbleSize val="0"/>
              <c:extLst>
                <c:ext xmlns:c16="http://schemas.microsoft.com/office/drawing/2014/chart" uri="{C3380CC4-5D6E-409C-BE32-E72D297353CC}">
                  <c16:uniqueId val="{00000003-704D-4345-B327-0E51B8A442BD}"/>
                </c:ext>
              </c:extLst>
            </c:dLbl>
            <c:dLbl>
              <c:idx val="2"/>
              <c:numFmt formatCode="0.0%" sourceLinked="0"/>
              <c:spPr>
                <a:solidFill>
                  <a:schemeClr val="accent4">
                    <a:lumMod val="60000"/>
                    <a:lumOff val="40000"/>
                  </a:schemeClr>
                </a:solidFill>
                <a:ln>
                  <a:solidFill>
                    <a:schemeClr val="accent6">
                      <a:lumMod val="20000"/>
                      <a:lumOff val="80000"/>
                    </a:schemeClr>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showLegendKey val="1"/>
              <c:showVal val="0"/>
              <c:showCatName val="1"/>
              <c:showSerName val="0"/>
              <c:showPercent val="1"/>
              <c:showBubbleSize val="0"/>
              <c:extLst>
                <c:ext xmlns:c16="http://schemas.microsoft.com/office/drawing/2014/chart" uri="{C3380CC4-5D6E-409C-BE32-E72D297353CC}">
                  <c16:uniqueId val="{00000005-704D-4345-B327-0E51B8A442BD}"/>
                </c:ext>
              </c:extLst>
            </c:dLbl>
            <c:dLbl>
              <c:idx val="3"/>
              <c:numFmt formatCode="0.0%" sourceLinked="0"/>
              <c:spPr>
                <a:solidFill>
                  <a:schemeClr val="accent6">
                    <a:lumMod val="20000"/>
                    <a:lumOff val="80000"/>
                  </a:schemeClr>
                </a:solidFill>
                <a:ln>
                  <a:solidFill>
                    <a:schemeClr val="accent6">
                      <a:lumMod val="20000"/>
                      <a:lumOff val="80000"/>
                    </a:schemeClr>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showLegendKey val="1"/>
              <c:showVal val="0"/>
              <c:showCatName val="1"/>
              <c:showSerName val="0"/>
              <c:showPercent val="1"/>
              <c:showBubbleSize val="0"/>
              <c:extLst>
                <c:ext xmlns:c16="http://schemas.microsoft.com/office/drawing/2014/chart" uri="{C3380CC4-5D6E-409C-BE32-E72D297353CC}">
                  <c16:uniqueId val="{00000007-704D-4345-B327-0E51B8A442BD}"/>
                </c:ext>
              </c:extLst>
            </c:dLbl>
            <c:numFmt formatCode="0.0%" sourceLinked="0"/>
            <c:spPr>
              <a:noFill/>
              <a:ln>
                <a:solidFill>
                  <a:schemeClr val="accent6">
                    <a:lumMod val="20000"/>
                    <a:lumOff val="80000"/>
                  </a:schemeClr>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showLegendKey val="1"/>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(Graphs!$A$18:$A$20,Graphs!$A$24)</c:f>
              <c:strCache>
                <c:ptCount val="4"/>
                <c:pt idx="0">
                  <c:v> Compensation of Employees </c:v>
                </c:pt>
                <c:pt idx="1">
                  <c:v> Goods and services </c:v>
                </c:pt>
                <c:pt idx="2">
                  <c:v>Transfers and subsidies </c:v>
                </c:pt>
                <c:pt idx="3">
                  <c:v> Capital assets </c:v>
                </c:pt>
              </c:strCache>
            </c:strRef>
          </c:cat>
          <c:val>
            <c:numRef>
              <c:f>(Graphs!$G$18:$G$20,Graphs!$G$24)</c:f>
              <c:numCache>
                <c:formatCode>#\ ###\ ###;\ \(#\ ###\ ###\)</c:formatCode>
                <c:ptCount val="4"/>
                <c:pt idx="0">
                  <c:v>212541</c:v>
                </c:pt>
                <c:pt idx="1">
                  <c:v>62838</c:v>
                </c:pt>
                <c:pt idx="2">
                  <c:v>166502.6</c:v>
                </c:pt>
                <c:pt idx="3">
                  <c:v>2741</c:v>
                </c:pt>
              </c:numCache>
            </c:numRef>
          </c:val>
          <c:extLst>
            <c:ext xmlns:c16="http://schemas.microsoft.com/office/drawing/2014/chart" uri="{C3380CC4-5D6E-409C-BE32-E72D297353CC}">
              <c16:uniqueId val="{00000008-704D-4345-B327-0E51B8A442BD}"/>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solidFill>
      <a:schemeClr val="bg2">
        <a:lumMod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defRPr>
            </a:pPr>
            <a:r>
              <a:rPr lang="en-US" sz="1200">
                <a:latin typeface="Arial" panose="020B0604020202020204" pitchFamily="34" charset="0"/>
                <a:cs typeface="Arial" panose="020B0604020202020204" pitchFamily="34" charset="0"/>
              </a:rPr>
              <a:t>% share of revenue collected to date</a:t>
            </a:r>
          </a:p>
        </c:rich>
      </c:tx>
      <c:overlay val="0"/>
      <c:spPr>
        <a:solidFill>
          <a:schemeClr val="tx1">
            <a:lumMod val="50000"/>
            <a:lumOff val="50000"/>
          </a:schemeClr>
        </a:solid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752463434591485E-3"/>
          <c:y val="0.21240602655458271"/>
          <c:w val="0.9906247536565409"/>
          <c:h val="0.78759397344541726"/>
        </c:manualLayout>
      </c:layout>
      <c:pie3DChart>
        <c:varyColors val="1"/>
        <c:ser>
          <c:idx val="0"/>
          <c:order val="0"/>
          <c:tx>
            <c:strRef>
              <c:f>'Own Revenue'!$E$7</c:f>
              <c:strCache>
                <c:ptCount val="1"/>
                <c:pt idx="0">
                  <c:v>Revenue to date</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F541-496B-892C-8B87F66AE68B}"/>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F541-496B-892C-8B87F66AE68B}"/>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F541-496B-892C-8B87F66AE68B}"/>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F541-496B-892C-8B87F66AE68B}"/>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F541-496B-892C-8B87F66AE68B}"/>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B-F541-496B-892C-8B87F66AE68B}"/>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D-F541-496B-892C-8B87F66AE68B}"/>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F-F541-496B-892C-8B87F66AE68B}"/>
              </c:ext>
            </c:extLst>
          </c:dPt>
          <c:dLbls>
            <c:dLbl>
              <c:idx val="1"/>
              <c:layout>
                <c:manualLayout>
                  <c:x val="-0.21230492303326953"/>
                  <c:y val="5.7053441236512126E-2"/>
                </c:manualLayout>
              </c:layout>
              <c:numFmt formatCode="0.0%" sourceLinked="0"/>
              <c:spPr>
                <a:solidFill>
                  <a:schemeClr val="accent2">
                    <a:lumMod val="40000"/>
                    <a:lumOff val="60000"/>
                  </a:schemeClr>
                </a:solidFill>
                <a:ln>
                  <a:solidFill>
                    <a:schemeClr val="tx1">
                      <a:lumMod val="50000"/>
                      <a:lumOff val="50000"/>
                    </a:schemeClr>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541-496B-892C-8B87F66AE68B}"/>
                </c:ext>
              </c:extLst>
            </c:dLbl>
            <c:dLbl>
              <c:idx val="2"/>
              <c:layout>
                <c:manualLayout>
                  <c:x val="0.10014665235603089"/>
                  <c:y val="-8.1692913385826777E-4"/>
                </c:manualLayout>
              </c:layout>
              <c:numFmt formatCode="0.0%" sourceLinked="0"/>
              <c:spPr>
                <a:solidFill>
                  <a:schemeClr val="bg1">
                    <a:lumMod val="85000"/>
                  </a:schemeClr>
                </a:solidFill>
                <a:ln>
                  <a:solidFill>
                    <a:schemeClr val="bg1">
                      <a:lumMod val="95000"/>
                    </a:schemeClr>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541-496B-892C-8B87F66AE68B}"/>
                </c:ext>
              </c:extLst>
            </c:dLbl>
            <c:dLbl>
              <c:idx val="4"/>
              <c:numFmt formatCode="0.0%" sourceLinked="0"/>
              <c:spPr>
                <a:solidFill>
                  <a:schemeClr val="accent5">
                    <a:lumMod val="60000"/>
                    <a:lumOff val="40000"/>
                  </a:schemeClr>
                </a:solidFill>
                <a:ln>
                  <a:solidFill>
                    <a:schemeClr val="tx1">
                      <a:lumMod val="50000"/>
                      <a:lumOff val="50000"/>
                    </a:schemeClr>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1"/>
              <c:showVal val="0"/>
              <c:showCatName val="1"/>
              <c:showSerName val="0"/>
              <c:showPercent val="1"/>
              <c:showBubbleSize val="0"/>
              <c:extLst>
                <c:ext xmlns:c16="http://schemas.microsoft.com/office/drawing/2014/chart" uri="{C3380CC4-5D6E-409C-BE32-E72D297353CC}">
                  <c16:uniqueId val="{00000009-F541-496B-892C-8B87F66AE68B}"/>
                </c:ext>
              </c:extLst>
            </c:dLbl>
            <c:dLbl>
              <c:idx val="5"/>
              <c:numFmt formatCode="0.0%" sourceLinked="0"/>
              <c:spPr>
                <a:solidFill>
                  <a:schemeClr val="accent6"/>
                </a:solidFill>
                <a:ln>
                  <a:solidFill>
                    <a:schemeClr val="tx1">
                      <a:lumMod val="50000"/>
                      <a:lumOff val="50000"/>
                    </a:schemeClr>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en-US"/>
                </a:p>
              </c:txPr>
              <c:showLegendKey val="1"/>
              <c:showVal val="0"/>
              <c:showCatName val="1"/>
              <c:showSerName val="0"/>
              <c:showPercent val="1"/>
              <c:showBubbleSize val="0"/>
              <c:extLst>
                <c:ext xmlns:c16="http://schemas.microsoft.com/office/drawing/2014/chart" uri="{C3380CC4-5D6E-409C-BE32-E72D297353CC}">
                  <c16:uniqueId val="{0000000B-F541-496B-892C-8B87F66AE68B}"/>
                </c:ext>
              </c:extLst>
            </c:dLbl>
            <c:dLbl>
              <c:idx val="6"/>
              <c:numFmt formatCode="0.0%" sourceLinked="0"/>
              <c:spPr>
                <a:solidFill>
                  <a:schemeClr val="accent1">
                    <a:lumMod val="75000"/>
                  </a:schemeClr>
                </a:solidFill>
                <a:ln>
                  <a:solidFill>
                    <a:schemeClr val="tx1">
                      <a:lumMod val="50000"/>
                      <a:lumOff val="50000"/>
                    </a:schemeClr>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en-US"/>
                </a:p>
              </c:txPr>
              <c:showLegendKey val="1"/>
              <c:showVal val="0"/>
              <c:showCatName val="1"/>
              <c:showSerName val="0"/>
              <c:showPercent val="1"/>
              <c:showBubbleSize val="0"/>
              <c:extLst>
                <c:ext xmlns:c16="http://schemas.microsoft.com/office/drawing/2014/chart" uri="{C3380CC4-5D6E-409C-BE32-E72D297353CC}">
                  <c16:uniqueId val="{0000000D-F541-496B-892C-8B87F66AE68B}"/>
                </c:ext>
              </c:extLst>
            </c:dLbl>
            <c:dLbl>
              <c:idx val="7"/>
              <c:numFmt formatCode="0.0%" sourceLinked="0"/>
              <c:spPr>
                <a:solidFill>
                  <a:schemeClr val="accent2">
                    <a:lumMod val="75000"/>
                  </a:schemeClr>
                </a:solidFill>
                <a:ln>
                  <a:solidFill>
                    <a:schemeClr val="accent2">
                      <a:lumMod val="75000"/>
                    </a:schemeClr>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en-US"/>
                </a:p>
              </c:txPr>
              <c:showLegendKey val="1"/>
              <c:showVal val="0"/>
              <c:showCatName val="1"/>
              <c:showSerName val="0"/>
              <c:showPercent val="1"/>
              <c:showBubbleSize val="0"/>
              <c:extLst>
                <c:ext xmlns:c16="http://schemas.microsoft.com/office/drawing/2014/chart" uri="{C3380CC4-5D6E-409C-BE32-E72D297353CC}">
                  <c16:uniqueId val="{0000000F-F541-496B-892C-8B87F66AE68B}"/>
                </c:ext>
              </c:extLst>
            </c:dLbl>
            <c:numFmt formatCode="0.0%" sourceLinked="0"/>
            <c:spPr>
              <a:noFill/>
              <a:ln>
                <a:solidFill>
                  <a:schemeClr val="tx1">
                    <a:lumMod val="50000"/>
                    <a:lumOff val="50000"/>
                  </a:schemeClr>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en-US"/>
              </a:p>
            </c:txPr>
            <c:showLegendKey val="1"/>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'Own Revenue'!$C$8:$C$15</c:f>
              <c:strCache>
                <c:ptCount val="8"/>
                <c:pt idx="0">
                  <c:v>Memorabilia</c:v>
                </c:pt>
                <c:pt idx="1">
                  <c:v>Hall Booking</c:v>
                </c:pt>
                <c:pt idx="2">
                  <c:v>Parking Income</c:v>
                </c:pt>
                <c:pt idx="3">
                  <c:v>Aid Assistance</c:v>
                </c:pt>
                <c:pt idx="4">
                  <c:v>Sundry Income</c:v>
                </c:pt>
                <c:pt idx="5">
                  <c:v>Interest Received</c:v>
                </c:pt>
                <c:pt idx="6">
                  <c:v>Investment Interest</c:v>
                </c:pt>
                <c:pt idx="7">
                  <c:v>Sale of Assets</c:v>
                </c:pt>
              </c:strCache>
            </c:strRef>
          </c:cat>
          <c:val>
            <c:numRef>
              <c:f>'Own Revenue'!$E$8:$E$15</c:f>
              <c:numCache>
                <c:formatCode>_-* #\ ##0_-;\-* #\ ##0_-;_-* "-"??_-;_-@_-</c:formatCode>
                <c:ptCount val="8"/>
                <c:pt idx="1">
                  <c:v>61200</c:v>
                </c:pt>
                <c:pt idx="2">
                  <c:v>1169104</c:v>
                </c:pt>
                <c:pt idx="4">
                  <c:v>273769.3</c:v>
                </c:pt>
                <c:pt idx="5">
                  <c:v>22212063.039999999</c:v>
                </c:pt>
                <c:pt idx="6">
                  <c:v>11534135.140000001</c:v>
                </c:pt>
                <c:pt idx="7">
                  <c:v>515733.53</c:v>
                </c:pt>
              </c:numCache>
            </c:numRef>
          </c:val>
          <c:extLst>
            <c:ext xmlns:c16="http://schemas.microsoft.com/office/drawing/2014/chart" uri="{C3380CC4-5D6E-409C-BE32-E72D297353CC}">
              <c16:uniqueId val="{00000010-F541-496B-892C-8B87F66AE68B}"/>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defRPr>
            </a:pPr>
            <a:r>
              <a:rPr lang="en-US" sz="1200">
                <a:latin typeface="Arial" panose="020B0604020202020204" pitchFamily="34" charset="0"/>
                <a:cs typeface="Arial" panose="020B0604020202020204" pitchFamily="34" charset="0"/>
              </a:rPr>
              <a:t>% share of revenue collected for the quarter</a:t>
            </a:r>
          </a:p>
        </c:rich>
      </c:tx>
      <c:overlay val="0"/>
      <c:spPr>
        <a:solidFill>
          <a:schemeClr val="bg1">
            <a:lumMod val="50000"/>
          </a:schemeClr>
        </a:solid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9489176756131293E-2"/>
          <c:y val="0.21103096323395198"/>
          <c:w val="0.95385318770637562"/>
          <c:h val="0.78805316766596856"/>
        </c:manualLayout>
      </c:layout>
      <c:pie3DChart>
        <c:varyColors val="1"/>
        <c:ser>
          <c:idx val="0"/>
          <c:order val="0"/>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FE91-4635-B398-343BB49830C8}"/>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FE91-4635-B398-343BB49830C8}"/>
              </c:ext>
            </c:extLst>
          </c:dPt>
          <c:dPt>
            <c:idx val="2"/>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FE91-4635-B398-343BB49830C8}"/>
              </c:ext>
            </c:extLst>
          </c:dPt>
          <c:dPt>
            <c:idx val="3"/>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FE91-4635-B398-343BB49830C8}"/>
              </c:ext>
            </c:extLst>
          </c:dPt>
          <c:dPt>
            <c:idx val="4"/>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FE91-4635-B398-343BB49830C8}"/>
              </c:ext>
            </c:extLst>
          </c:dPt>
          <c:dPt>
            <c:idx val="5"/>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B-FE91-4635-B398-343BB49830C8}"/>
              </c:ext>
            </c:extLst>
          </c:dPt>
          <c:dPt>
            <c:idx val="6"/>
            <c:bubble3D val="0"/>
            <c:spPr>
              <a:gradFill rotWithShape="1">
                <a:gsLst>
                  <a:gs pos="0">
                    <a:schemeClr val="accent6">
                      <a:lumMod val="80000"/>
                      <a:lumOff val="20000"/>
                      <a:satMod val="103000"/>
                      <a:lumMod val="102000"/>
                      <a:tint val="94000"/>
                    </a:schemeClr>
                  </a:gs>
                  <a:gs pos="50000">
                    <a:schemeClr val="accent6">
                      <a:lumMod val="80000"/>
                      <a:lumOff val="20000"/>
                      <a:satMod val="110000"/>
                      <a:lumMod val="100000"/>
                      <a:shade val="100000"/>
                    </a:schemeClr>
                  </a:gs>
                  <a:gs pos="100000">
                    <a:schemeClr val="accent6">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D-FE91-4635-B398-343BB49830C8}"/>
              </c:ext>
            </c:extLst>
          </c:dPt>
          <c:dPt>
            <c:idx val="7"/>
            <c:bubble3D val="0"/>
            <c:spPr>
              <a:gradFill rotWithShape="1">
                <a:gsLst>
                  <a:gs pos="0">
                    <a:schemeClr val="accent5">
                      <a:lumMod val="80000"/>
                      <a:lumOff val="20000"/>
                      <a:satMod val="103000"/>
                      <a:lumMod val="102000"/>
                      <a:tint val="94000"/>
                    </a:schemeClr>
                  </a:gs>
                  <a:gs pos="50000">
                    <a:schemeClr val="accent5">
                      <a:lumMod val="80000"/>
                      <a:lumOff val="20000"/>
                      <a:satMod val="110000"/>
                      <a:lumMod val="100000"/>
                      <a:shade val="100000"/>
                    </a:schemeClr>
                  </a:gs>
                  <a:gs pos="100000">
                    <a:schemeClr val="accent5">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F-FE91-4635-B398-343BB49830C8}"/>
              </c:ext>
            </c:extLst>
          </c:dPt>
          <c:dLbls>
            <c:dLbl>
              <c:idx val="0"/>
              <c:delete val="1"/>
              <c:extLst>
                <c:ext xmlns:c15="http://schemas.microsoft.com/office/drawing/2012/chart" uri="{CE6537A1-D6FC-4f65-9D91-7224C49458BB}"/>
                <c:ext xmlns:c16="http://schemas.microsoft.com/office/drawing/2014/chart" uri="{C3380CC4-5D6E-409C-BE32-E72D297353CC}">
                  <c16:uniqueId val="{00000001-FE91-4635-B398-343BB49830C8}"/>
                </c:ext>
              </c:extLst>
            </c:dLbl>
            <c:dLbl>
              <c:idx val="1"/>
              <c:layout>
                <c:manualLayout>
                  <c:x val="0.38321301235195065"/>
                  <c:y val="3.4894238415752614E-2"/>
                </c:manualLayout>
              </c:layout>
              <c:numFmt formatCode="0.0%" sourceLinked="0"/>
              <c:spPr>
                <a:solidFill>
                  <a:schemeClr val="accent1"/>
                </a:solidFill>
                <a:ln>
                  <a:solidFill>
                    <a:schemeClr val="bg1">
                      <a:lumMod val="95000"/>
                    </a:schemeClr>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en-US"/>
                </a:p>
              </c:txPr>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E91-4635-B398-343BB49830C8}"/>
                </c:ext>
              </c:extLst>
            </c:dLbl>
            <c:dLbl>
              <c:idx val="2"/>
              <c:layout>
                <c:manualLayout>
                  <c:x val="0.26653176417463947"/>
                  <c:y val="0.39682149823015245"/>
                </c:manualLayout>
              </c:layout>
              <c:numFmt formatCode="0.0%" sourceLinked="0"/>
              <c:spPr>
                <a:solidFill>
                  <a:srgbClr val="FFC000"/>
                </a:solidFill>
                <a:ln>
                  <a:solidFill>
                    <a:schemeClr val="bg1">
                      <a:lumMod val="95000"/>
                    </a:schemeClr>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E91-4635-B398-343BB49830C8}"/>
                </c:ext>
              </c:extLst>
            </c:dLbl>
            <c:dLbl>
              <c:idx val="3"/>
              <c:delete val="1"/>
              <c:extLst>
                <c:ext xmlns:c15="http://schemas.microsoft.com/office/drawing/2012/chart" uri="{CE6537A1-D6FC-4f65-9D91-7224C49458BB}"/>
                <c:ext xmlns:c16="http://schemas.microsoft.com/office/drawing/2014/chart" uri="{C3380CC4-5D6E-409C-BE32-E72D297353CC}">
                  <c16:uniqueId val="{00000007-FE91-4635-B398-343BB49830C8}"/>
                </c:ext>
              </c:extLst>
            </c:dLbl>
            <c:dLbl>
              <c:idx val="4"/>
              <c:numFmt formatCode="0.0%" sourceLinked="0"/>
              <c:spPr>
                <a:solidFill>
                  <a:schemeClr val="accent1">
                    <a:lumMod val="75000"/>
                  </a:schemeClr>
                </a:solidFill>
                <a:ln>
                  <a:solidFill>
                    <a:schemeClr val="bg1">
                      <a:lumMod val="95000"/>
                    </a:schemeClr>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en-US"/>
                </a:p>
              </c:txPr>
              <c:showLegendKey val="1"/>
              <c:showVal val="0"/>
              <c:showCatName val="1"/>
              <c:showSerName val="0"/>
              <c:showPercent val="1"/>
              <c:showBubbleSize val="0"/>
              <c:extLst>
                <c:ext xmlns:c16="http://schemas.microsoft.com/office/drawing/2014/chart" uri="{C3380CC4-5D6E-409C-BE32-E72D297353CC}">
                  <c16:uniqueId val="{00000009-FE91-4635-B398-343BB49830C8}"/>
                </c:ext>
              </c:extLst>
            </c:dLbl>
            <c:dLbl>
              <c:idx val="5"/>
              <c:layout>
                <c:manualLayout>
                  <c:x val="-0.3513967205712189"/>
                  <c:y val="-0.23826104494053582"/>
                </c:manualLayout>
              </c:layout>
              <c:numFmt formatCode="0.0%" sourceLinked="0"/>
              <c:spPr>
                <a:solidFill>
                  <a:schemeClr val="accent4">
                    <a:lumMod val="50000"/>
                  </a:schemeClr>
                </a:solidFill>
                <a:ln>
                  <a:solidFill>
                    <a:schemeClr val="bg1">
                      <a:lumMod val="95000"/>
                    </a:schemeClr>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en-US"/>
                </a:p>
              </c:txPr>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E91-4635-B398-343BB49830C8}"/>
                </c:ext>
              </c:extLst>
            </c:dLbl>
            <c:dLbl>
              <c:idx val="6"/>
              <c:numFmt formatCode="0.0%" sourceLinked="0"/>
              <c:spPr>
                <a:solidFill>
                  <a:schemeClr val="accent6">
                    <a:lumMod val="40000"/>
                    <a:lumOff val="60000"/>
                  </a:schemeClr>
                </a:solidFill>
                <a:ln>
                  <a:solidFill>
                    <a:schemeClr val="bg1">
                      <a:lumMod val="95000"/>
                    </a:schemeClr>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1"/>
              <c:showVal val="0"/>
              <c:showCatName val="1"/>
              <c:showSerName val="0"/>
              <c:showPercent val="1"/>
              <c:showBubbleSize val="0"/>
              <c:extLst>
                <c:ext xmlns:c16="http://schemas.microsoft.com/office/drawing/2014/chart" uri="{C3380CC4-5D6E-409C-BE32-E72D297353CC}">
                  <c16:uniqueId val="{0000000D-FE91-4635-B398-343BB49830C8}"/>
                </c:ext>
              </c:extLst>
            </c:dLbl>
            <c:dLbl>
              <c:idx val="7"/>
              <c:layout>
                <c:manualLayout>
                  <c:x val="-0.1975060913084789"/>
                  <c:y val="4.017012208336343E-2"/>
                </c:manualLayout>
              </c:layout>
              <c:numFmt formatCode="0.0%" sourceLinked="0"/>
              <c:spPr>
                <a:solidFill>
                  <a:schemeClr val="accent5">
                    <a:lumMod val="60000"/>
                    <a:lumOff val="40000"/>
                  </a:schemeClr>
                </a:solidFill>
                <a:ln>
                  <a:solidFill>
                    <a:schemeClr val="bg1">
                      <a:lumMod val="95000"/>
                    </a:schemeClr>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FE91-4635-B398-343BB49830C8}"/>
                </c:ext>
              </c:extLst>
            </c:dLbl>
            <c:numFmt formatCode="0.0%" sourceLinked="0"/>
            <c:spPr>
              <a:noFill/>
              <a:ln>
                <a:solidFill>
                  <a:schemeClr val="bg1">
                    <a:lumMod val="95000"/>
                  </a:schemeClr>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en-US"/>
              </a:p>
            </c:txPr>
            <c:showLegendKey val="1"/>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'Own Revenue'!$C$8:$C$15</c:f>
              <c:strCache>
                <c:ptCount val="8"/>
                <c:pt idx="0">
                  <c:v>Memorabilia</c:v>
                </c:pt>
                <c:pt idx="1">
                  <c:v>Hall Booking</c:v>
                </c:pt>
                <c:pt idx="2">
                  <c:v>Parking Income</c:v>
                </c:pt>
                <c:pt idx="3">
                  <c:v>Aid Assistance</c:v>
                </c:pt>
                <c:pt idx="4">
                  <c:v>Sundry Income</c:v>
                </c:pt>
                <c:pt idx="5">
                  <c:v>Interest Received</c:v>
                </c:pt>
                <c:pt idx="6">
                  <c:v>Investment Interest</c:v>
                </c:pt>
                <c:pt idx="7">
                  <c:v>Sale of Assets</c:v>
                </c:pt>
              </c:strCache>
            </c:strRef>
          </c:cat>
          <c:val>
            <c:numRef>
              <c:f>'Own Revenue'!$D$8:$D$15</c:f>
              <c:numCache>
                <c:formatCode>_-* #\ ##0_-;\-* #\ ##0_-;_-* "-"??_-;_-@_-</c:formatCode>
                <c:ptCount val="8"/>
                <c:pt idx="0">
                  <c:v>0</c:v>
                </c:pt>
                <c:pt idx="1">
                  <c:v>53200</c:v>
                </c:pt>
                <c:pt idx="2">
                  <c:v>680296</c:v>
                </c:pt>
                <c:pt idx="3">
                  <c:v>0</c:v>
                </c:pt>
                <c:pt idx="4">
                  <c:v>269769.3</c:v>
                </c:pt>
                <c:pt idx="5">
                  <c:v>10878792.530000001</c:v>
                </c:pt>
                <c:pt idx="6">
                  <c:v>5196751.969999996</c:v>
                </c:pt>
                <c:pt idx="7">
                  <c:v>440886.18</c:v>
                </c:pt>
              </c:numCache>
            </c:numRef>
          </c:val>
          <c:extLst>
            <c:ext xmlns:c16="http://schemas.microsoft.com/office/drawing/2014/chart" uri="{C3380CC4-5D6E-409C-BE32-E72D297353CC}">
              <c16:uniqueId val="{00000010-FE91-4635-B398-343BB49830C8}"/>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0" baseline="0">
                <a:solidFill>
                  <a:sysClr val="windowText" lastClr="000000"/>
                </a:solidFill>
                <a:latin typeface="Arial Black" panose="020B0A04020102020204" pitchFamily="34" charset="0"/>
                <a:ea typeface="+mn-ea"/>
                <a:cs typeface="Arial" panose="020B0604020202020204" pitchFamily="34" charset="0"/>
              </a:defRPr>
            </a:pPr>
            <a:r>
              <a:rPr lang="en-ZA" sz="3200" b="1">
                <a:latin typeface="Arial Black" panose="020B0A04020102020204" pitchFamily="34" charset="0"/>
              </a:rPr>
              <a:t>79%</a:t>
            </a:r>
          </a:p>
        </c:rich>
      </c:tx>
      <c:layout>
        <c:manualLayout>
          <c:xMode val="edge"/>
          <c:yMode val="edge"/>
          <c:x val="0.38437214467570302"/>
          <c:y val="0.45882502688158722"/>
        </c:manualLayout>
      </c:layout>
      <c:overlay val="0"/>
      <c:spPr>
        <a:noFill/>
        <a:ln>
          <a:noFill/>
        </a:ln>
        <a:effectLst/>
      </c:spPr>
      <c:txPr>
        <a:bodyPr rot="0" spcFirstLastPara="1" vertOverflow="ellipsis" vert="horz" wrap="square" anchor="ctr" anchorCtr="1"/>
        <a:lstStyle/>
        <a:p>
          <a:pPr>
            <a:defRPr sz="3200" b="1" i="0" u="none" strike="noStrike" kern="1200" spc="0" baseline="0">
              <a:solidFill>
                <a:sysClr val="windowText" lastClr="000000"/>
              </a:solidFill>
              <a:latin typeface="Arial Black" panose="020B0A040201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772324447132862"/>
          <c:y val="6.9203673238822455E-2"/>
          <c:w val="0.63745451630117111"/>
          <c:h val="0.93079632676117752"/>
        </c:manualLayout>
      </c:layout>
      <c:doughnutChart>
        <c:varyColors val="1"/>
        <c:ser>
          <c:idx val="0"/>
          <c:order val="0"/>
          <c:dPt>
            <c:idx val="0"/>
            <c:bubble3D val="0"/>
            <c:spPr>
              <a:pattFill prst="pct80">
                <a:fgClr>
                  <a:srgbClr val="92D050"/>
                </a:fgClr>
                <a:bgClr>
                  <a:schemeClr val="bg1"/>
                </a:bgClr>
              </a:pattFill>
              <a:ln w="19050">
                <a:solidFill>
                  <a:schemeClr val="lt1"/>
                </a:solidFill>
              </a:ln>
              <a:effectLst/>
            </c:spPr>
            <c:extLst>
              <c:ext xmlns:c16="http://schemas.microsoft.com/office/drawing/2014/chart" uri="{C3380CC4-5D6E-409C-BE32-E72D297353CC}">
                <c16:uniqueId val="{00000001-B94A-475E-93DD-03AC7AF83C17}"/>
              </c:ext>
            </c:extLst>
          </c:dPt>
          <c:dPt>
            <c:idx val="1"/>
            <c:bubble3D val="0"/>
            <c:spPr>
              <a:pattFill prst="pct5">
                <a:fgClr>
                  <a:schemeClr val="accent6">
                    <a:lumMod val="60000"/>
                    <a:lumOff val="40000"/>
                  </a:schemeClr>
                </a:fgClr>
                <a:bgClr>
                  <a:schemeClr val="bg1"/>
                </a:bgClr>
              </a:pattFill>
              <a:ln w="19050">
                <a:solidFill>
                  <a:schemeClr val="lt1"/>
                </a:solidFill>
              </a:ln>
              <a:effectLst/>
            </c:spPr>
            <c:extLst>
              <c:ext xmlns:c16="http://schemas.microsoft.com/office/drawing/2014/chart" uri="{C3380CC4-5D6E-409C-BE32-E72D297353CC}">
                <c16:uniqueId val="{00000003-B94A-475E-93DD-03AC7AF83C17}"/>
              </c:ext>
            </c:extLst>
          </c:dPt>
          <c:dLbls>
            <c:delete val="1"/>
          </c:dLbls>
          <c:cat>
            <c:strRef>
              <c:f>QUARTERLY_Calculations!$N$59:$N$60</c:f>
              <c:strCache>
                <c:ptCount val="2"/>
                <c:pt idx="0">
                  <c:v>Achieved</c:v>
                </c:pt>
                <c:pt idx="1">
                  <c:v>Not achieved</c:v>
                </c:pt>
              </c:strCache>
            </c:strRef>
          </c:cat>
          <c:val>
            <c:numRef>
              <c:f>QUARTERLY_Calculations!$O$59:$O$60</c:f>
              <c:numCache>
                <c:formatCode>General</c:formatCode>
                <c:ptCount val="2"/>
                <c:pt idx="0">
                  <c:v>15</c:v>
                </c:pt>
                <c:pt idx="1">
                  <c:v>4</c:v>
                </c:pt>
              </c:numCache>
            </c:numRef>
          </c:val>
          <c:extLst>
            <c:ext xmlns:c16="http://schemas.microsoft.com/office/drawing/2014/chart" uri="{C3380CC4-5D6E-409C-BE32-E72D297353CC}">
              <c16:uniqueId val="{00000004-0734-4ABE-AEE1-8286C9CB22E1}"/>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QUARTERLY_Calculations!$N$98</c:f>
              <c:strCache>
                <c:ptCount val="1"/>
                <c:pt idx="0">
                  <c:v>Target</c:v>
                </c:pt>
              </c:strCache>
            </c:strRef>
          </c:tx>
          <c:spPr>
            <a:solidFill>
              <a:schemeClr val="accent1"/>
            </a:solidFill>
            <a:ln>
              <a:noFill/>
            </a:ln>
            <a:effectLst/>
          </c:spPr>
          <c:invertIfNegative val="0"/>
          <c:cat>
            <c:strRef>
              <c:f>QUARTERLY_Calculations!$M$99:$M$103</c:f>
              <c:strCache>
                <c:ptCount val="5"/>
                <c:pt idx="0">
                  <c:v>SO1</c:v>
                </c:pt>
                <c:pt idx="1">
                  <c:v>SO2</c:v>
                </c:pt>
                <c:pt idx="2">
                  <c:v>SO3</c:v>
                </c:pt>
                <c:pt idx="3">
                  <c:v>SO4</c:v>
                </c:pt>
                <c:pt idx="4">
                  <c:v>SO5</c:v>
                </c:pt>
              </c:strCache>
            </c:strRef>
          </c:cat>
          <c:val>
            <c:numRef>
              <c:f>QUARTERLY_Calculations!$N$99:$N$103</c:f>
              <c:numCache>
                <c:formatCode>General</c:formatCode>
                <c:ptCount val="5"/>
                <c:pt idx="0">
                  <c:v>5</c:v>
                </c:pt>
                <c:pt idx="1">
                  <c:v>2</c:v>
                </c:pt>
                <c:pt idx="2">
                  <c:v>3</c:v>
                </c:pt>
                <c:pt idx="3">
                  <c:v>1</c:v>
                </c:pt>
                <c:pt idx="4">
                  <c:v>10</c:v>
                </c:pt>
              </c:numCache>
            </c:numRef>
          </c:val>
          <c:extLst>
            <c:ext xmlns:c16="http://schemas.microsoft.com/office/drawing/2014/chart" uri="{C3380CC4-5D6E-409C-BE32-E72D297353CC}">
              <c16:uniqueId val="{00000000-8256-4FA6-A8E7-2E206ACC1933}"/>
            </c:ext>
          </c:extLst>
        </c:ser>
        <c:ser>
          <c:idx val="1"/>
          <c:order val="1"/>
          <c:tx>
            <c:strRef>
              <c:f>QUARTERLY_Calculations!$O$98</c:f>
              <c:strCache>
                <c:ptCount val="1"/>
                <c:pt idx="0">
                  <c:v>Achieved </c:v>
                </c:pt>
              </c:strCache>
            </c:strRef>
          </c:tx>
          <c:spPr>
            <a:solidFill>
              <a:srgbClr val="00B050"/>
            </a:solidFill>
            <a:ln>
              <a:noFill/>
            </a:ln>
            <a:effectLst/>
          </c:spPr>
          <c:invertIfNegative val="0"/>
          <c:cat>
            <c:strRef>
              <c:f>QUARTERLY_Calculations!$M$99:$M$103</c:f>
              <c:strCache>
                <c:ptCount val="5"/>
                <c:pt idx="0">
                  <c:v>SO1</c:v>
                </c:pt>
                <c:pt idx="1">
                  <c:v>SO2</c:v>
                </c:pt>
                <c:pt idx="2">
                  <c:v>SO3</c:v>
                </c:pt>
                <c:pt idx="3">
                  <c:v>SO4</c:v>
                </c:pt>
                <c:pt idx="4">
                  <c:v>SO5</c:v>
                </c:pt>
              </c:strCache>
            </c:strRef>
          </c:cat>
          <c:val>
            <c:numRef>
              <c:f>QUARTERLY_Calculations!$O$99:$O$103</c:f>
              <c:numCache>
                <c:formatCode>General</c:formatCode>
                <c:ptCount val="5"/>
                <c:pt idx="0">
                  <c:v>3</c:v>
                </c:pt>
                <c:pt idx="1">
                  <c:v>2</c:v>
                </c:pt>
                <c:pt idx="2">
                  <c:v>2</c:v>
                </c:pt>
                <c:pt idx="3">
                  <c:v>1</c:v>
                </c:pt>
                <c:pt idx="4">
                  <c:v>8</c:v>
                </c:pt>
              </c:numCache>
            </c:numRef>
          </c:val>
          <c:extLst>
            <c:ext xmlns:c16="http://schemas.microsoft.com/office/drawing/2014/chart" uri="{C3380CC4-5D6E-409C-BE32-E72D297353CC}">
              <c16:uniqueId val="{00000001-8256-4FA6-A8E7-2E206ACC1933}"/>
            </c:ext>
          </c:extLst>
        </c:ser>
        <c:ser>
          <c:idx val="2"/>
          <c:order val="2"/>
          <c:tx>
            <c:strRef>
              <c:f>QUARTERLY_Calculations!$P$98</c:f>
              <c:strCache>
                <c:ptCount val="1"/>
                <c:pt idx="0">
                  <c:v>Not Achieved</c:v>
                </c:pt>
              </c:strCache>
            </c:strRef>
          </c:tx>
          <c:spPr>
            <a:solidFill>
              <a:srgbClr val="FF0000"/>
            </a:solidFill>
            <a:ln>
              <a:noFill/>
            </a:ln>
            <a:effectLst/>
          </c:spPr>
          <c:invertIfNegative val="0"/>
          <c:cat>
            <c:strRef>
              <c:f>QUARTERLY_Calculations!$M$99:$M$103</c:f>
              <c:strCache>
                <c:ptCount val="5"/>
                <c:pt idx="0">
                  <c:v>SO1</c:v>
                </c:pt>
                <c:pt idx="1">
                  <c:v>SO2</c:v>
                </c:pt>
                <c:pt idx="2">
                  <c:v>SO3</c:v>
                </c:pt>
                <c:pt idx="3">
                  <c:v>SO4</c:v>
                </c:pt>
                <c:pt idx="4">
                  <c:v>SO5</c:v>
                </c:pt>
              </c:strCache>
            </c:strRef>
          </c:cat>
          <c:val>
            <c:numRef>
              <c:f>QUARTERLY_Calculations!$P$99:$P$103</c:f>
              <c:numCache>
                <c:formatCode>General</c:formatCode>
                <c:ptCount val="5"/>
                <c:pt idx="0">
                  <c:v>2</c:v>
                </c:pt>
                <c:pt idx="1">
                  <c:v>0</c:v>
                </c:pt>
                <c:pt idx="2">
                  <c:v>1</c:v>
                </c:pt>
                <c:pt idx="3">
                  <c:v>0</c:v>
                </c:pt>
                <c:pt idx="4">
                  <c:v>2</c:v>
                </c:pt>
              </c:numCache>
            </c:numRef>
          </c:val>
          <c:extLst>
            <c:ext xmlns:c16="http://schemas.microsoft.com/office/drawing/2014/chart" uri="{C3380CC4-5D6E-409C-BE32-E72D297353CC}">
              <c16:uniqueId val="{00000002-8256-4FA6-A8E7-2E206ACC1933}"/>
            </c:ext>
          </c:extLst>
        </c:ser>
        <c:dLbls>
          <c:showLegendKey val="0"/>
          <c:showVal val="0"/>
          <c:showCatName val="0"/>
          <c:showSerName val="0"/>
          <c:showPercent val="0"/>
          <c:showBubbleSize val="0"/>
        </c:dLbls>
        <c:gapWidth val="30"/>
        <c:axId val="1269544080"/>
        <c:axId val="1269536880"/>
      </c:barChart>
      <c:catAx>
        <c:axId val="126954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69536880"/>
        <c:crosses val="autoZero"/>
        <c:auto val="1"/>
        <c:lblAlgn val="ctr"/>
        <c:lblOffset val="100"/>
        <c:noMultiLvlLbl val="0"/>
      </c:catAx>
      <c:valAx>
        <c:axId val="1269536880"/>
        <c:scaling>
          <c:orientation val="minMax"/>
        </c:scaling>
        <c:delete val="1"/>
        <c:axPos val="l"/>
        <c:numFmt formatCode="General" sourceLinked="1"/>
        <c:majorTickMark val="none"/>
        <c:minorTickMark val="none"/>
        <c:tickLblPos val="nextTo"/>
        <c:crossAx val="12695440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72 Black" panose="020B0A04030603020204" pitchFamily="34" charset="0"/>
                <a:ea typeface="+mn-ea"/>
                <a:cs typeface="72 Black" panose="020B0A04030603020204" pitchFamily="34" charset="0"/>
              </a:defRPr>
            </a:pPr>
            <a:r>
              <a:rPr lang="en-ZA" sz="3200">
                <a:latin typeface="72 Black" panose="020B0A04030603020204" pitchFamily="34" charset="0"/>
                <a:cs typeface="72 Black" panose="020B0A04030603020204" pitchFamily="34" charset="0"/>
              </a:rPr>
              <a:t>76%</a:t>
            </a:r>
          </a:p>
        </c:rich>
      </c:tx>
      <c:layout>
        <c:manualLayout>
          <c:xMode val="edge"/>
          <c:yMode val="edge"/>
          <c:x val="0.41249163418353274"/>
          <c:y val="0.49651275323536243"/>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72 Black" panose="020B0A04030603020204" pitchFamily="34" charset="0"/>
              <a:ea typeface="+mn-ea"/>
              <a:cs typeface="72 Black" panose="020B0A04030603020204" pitchFamily="34" charset="0"/>
            </a:defRPr>
          </a:pPr>
          <a:endParaRPr lang="en-US"/>
        </a:p>
      </c:txPr>
    </c:title>
    <c:autoTitleDeleted val="0"/>
    <c:plotArea>
      <c:layout>
        <c:manualLayout>
          <c:layoutTarget val="inner"/>
          <c:xMode val="edge"/>
          <c:yMode val="edge"/>
          <c:x val="0.22880359717097495"/>
          <c:y val="0.12511210762331837"/>
          <c:w val="0.53446133509583604"/>
          <c:h val="0.87488789237668163"/>
        </c:manualLayout>
      </c:layout>
      <c:doughnutChart>
        <c:varyColors val="1"/>
        <c:ser>
          <c:idx val="0"/>
          <c:order val="0"/>
          <c:dPt>
            <c:idx val="0"/>
            <c:bubble3D val="0"/>
            <c:spPr>
              <a:pattFill prst="pct80">
                <a:fgClr>
                  <a:srgbClr val="92D050"/>
                </a:fgClr>
                <a:bgClr>
                  <a:schemeClr val="bg1"/>
                </a:bgClr>
              </a:pattFill>
              <a:ln w="19050">
                <a:solidFill>
                  <a:schemeClr val="lt1"/>
                </a:solidFill>
              </a:ln>
              <a:effectLst/>
            </c:spPr>
            <c:extLst>
              <c:ext xmlns:c16="http://schemas.microsoft.com/office/drawing/2014/chart" uri="{C3380CC4-5D6E-409C-BE32-E72D297353CC}">
                <c16:uniqueId val="{00000001-31EC-41B0-A534-8853A2C0A069}"/>
              </c:ext>
            </c:extLst>
          </c:dPt>
          <c:dPt>
            <c:idx val="1"/>
            <c:bubble3D val="0"/>
            <c:spPr>
              <a:solidFill>
                <a:schemeClr val="bg1"/>
              </a:solidFill>
              <a:ln w="19050">
                <a:solidFill>
                  <a:schemeClr val="lt1"/>
                </a:solidFill>
              </a:ln>
              <a:effectLst/>
            </c:spPr>
            <c:extLst>
              <c:ext xmlns:c16="http://schemas.microsoft.com/office/drawing/2014/chart" uri="{C3380CC4-5D6E-409C-BE32-E72D297353CC}">
                <c16:uniqueId val="{00000003-31EC-41B0-A534-8853A2C0A069}"/>
              </c:ext>
            </c:extLst>
          </c:dPt>
          <c:dLbls>
            <c:delete val="1"/>
          </c:dLbls>
          <c:cat>
            <c:strRef>
              <c:f>QUARTERLY_Calculations!$N$106:$N$107</c:f>
              <c:strCache>
                <c:ptCount val="2"/>
                <c:pt idx="0">
                  <c:v>Achieved</c:v>
                </c:pt>
                <c:pt idx="1">
                  <c:v>Not achieved</c:v>
                </c:pt>
              </c:strCache>
            </c:strRef>
          </c:cat>
          <c:val>
            <c:numRef>
              <c:f>QUARTERLY_Calculations!$O$106:$O$107</c:f>
              <c:numCache>
                <c:formatCode>General</c:formatCode>
                <c:ptCount val="2"/>
                <c:pt idx="0">
                  <c:v>16</c:v>
                </c:pt>
                <c:pt idx="1">
                  <c:v>5</c:v>
                </c:pt>
              </c:numCache>
            </c:numRef>
          </c:val>
          <c:extLst>
            <c:ext xmlns:c16="http://schemas.microsoft.com/office/drawing/2014/chart" uri="{C3380CC4-5D6E-409C-BE32-E72D297353CC}">
              <c16:uniqueId val="{00000004-FE58-4E51-A35F-AD4B85447573}"/>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ZA" b="1"/>
              <a:t>Consideration of resolutions' responses by Committees, Q2 &amp; Mid-Year 2024-25FY</a:t>
            </a:r>
          </a:p>
          <a:p>
            <a:pPr>
              <a:defRPr/>
            </a:pPr>
            <a:r>
              <a:rPr lang="en-ZA" b="1"/>
              <a:t>N=228</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4675905168229786E-2"/>
          <c:y val="0.15724665703769278"/>
          <c:w val="0.96412556514432723"/>
          <c:h val="0.39457088943763685"/>
        </c:manualLayout>
      </c:layout>
      <c:barChart>
        <c:barDir val="col"/>
        <c:grouping val="stacked"/>
        <c:varyColors val="0"/>
        <c:ser>
          <c:idx val="0"/>
          <c:order val="0"/>
          <c:tx>
            <c:strRef>
              <c:f>Resolutions_Analysis_Comm!$D$2</c:f>
              <c:strCache>
                <c:ptCount val="1"/>
                <c:pt idx="0">
                  <c:v>Responses received</c:v>
                </c:pt>
              </c:strCache>
            </c:strRef>
          </c:tx>
          <c:spPr>
            <a:solidFill>
              <a:schemeClr val="accent1"/>
            </a:solidFill>
            <a:ln>
              <a:noFill/>
            </a:ln>
            <a:effectLst/>
          </c:spPr>
          <c:invertIfNegative val="0"/>
          <c:dLbls>
            <c:dLbl>
              <c:idx val="9"/>
              <c:layout>
                <c:manualLayout>
                  <c:x val="0"/>
                  <c:y val="-4.354563667707216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28-4540-A0F3-889225B8FD61}"/>
                </c:ext>
              </c:extLst>
            </c:dLbl>
            <c:dLbl>
              <c:idx val="13"/>
              <c:layout>
                <c:manualLayout>
                  <c:x val="0"/>
                  <c:y val="-9.4814331640497606E-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28-4540-A0F3-889225B8FD61}"/>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Resolutions_Analysis_Comm!$A$3:$A$17</c:f>
              <c:strCache>
                <c:ptCount val="15"/>
                <c:pt idx="0">
                  <c:v>EARD</c:v>
                </c:pt>
                <c:pt idx="1">
                  <c:v>Economic Dev </c:v>
                </c:pt>
                <c:pt idx="2">
                  <c:v>Transport and Logistics</c:v>
                </c:pt>
                <c:pt idx="3">
                  <c:v>Infrastructure Dev</c:v>
                </c:pt>
                <c:pt idx="4">
                  <c:v>Finance </c:v>
                </c:pt>
                <c:pt idx="5">
                  <c:v>SCOPA</c:v>
                </c:pt>
                <c:pt idx="6">
                  <c:v>OCPOL</c:v>
                </c:pt>
                <c:pt idx="7">
                  <c:v>Human Settlements</c:v>
                </c:pt>
                <c:pt idx="8">
                  <c:v>CoGTA, e-Gov, Research</c:v>
                </c:pt>
                <c:pt idx="9">
                  <c:v>Education</c:v>
                </c:pt>
                <c:pt idx="10">
                  <c:v>Health</c:v>
                </c:pt>
                <c:pt idx="11">
                  <c:v>Social Dev</c:v>
                </c:pt>
                <c:pt idx="12">
                  <c:v>Community Safety</c:v>
                </c:pt>
                <c:pt idx="13">
                  <c:v>Sports, Arts, Culture and Recreation</c:v>
                </c:pt>
                <c:pt idx="14">
                  <c:v>Petitions Standing Committee</c:v>
                </c:pt>
              </c:strCache>
            </c:strRef>
          </c:cat>
          <c:val>
            <c:numRef>
              <c:f>Resolutions_Analysis_Comm!$D$3:$D$17</c:f>
              <c:numCache>
                <c:formatCode>General</c:formatCode>
                <c:ptCount val="15"/>
                <c:pt idx="0">
                  <c:v>21</c:v>
                </c:pt>
                <c:pt idx="1">
                  <c:v>4</c:v>
                </c:pt>
                <c:pt idx="2">
                  <c:v>23</c:v>
                </c:pt>
                <c:pt idx="4">
                  <c:v>6</c:v>
                </c:pt>
                <c:pt idx="5">
                  <c:v>86</c:v>
                </c:pt>
                <c:pt idx="6">
                  <c:v>5</c:v>
                </c:pt>
                <c:pt idx="7">
                  <c:v>28</c:v>
                </c:pt>
                <c:pt idx="8">
                  <c:v>4</c:v>
                </c:pt>
                <c:pt idx="9">
                  <c:v>13</c:v>
                </c:pt>
                <c:pt idx="10">
                  <c:v>28</c:v>
                </c:pt>
                <c:pt idx="13">
                  <c:v>10</c:v>
                </c:pt>
              </c:numCache>
            </c:numRef>
          </c:val>
          <c:extLst>
            <c:ext xmlns:c16="http://schemas.microsoft.com/office/drawing/2014/chart" uri="{C3380CC4-5D6E-409C-BE32-E72D297353CC}">
              <c16:uniqueId val="{00000002-5328-4540-A0F3-889225B8FD61}"/>
            </c:ext>
          </c:extLst>
        </c:ser>
        <c:ser>
          <c:idx val="1"/>
          <c:order val="1"/>
          <c:tx>
            <c:strRef>
              <c:f>Resolutions_Analysis_Comm!$E$2</c:f>
              <c:strCache>
                <c:ptCount val="1"/>
                <c:pt idx="0">
                  <c:v>Responses considered</c:v>
                </c:pt>
              </c:strCache>
            </c:strRef>
          </c:tx>
          <c:spPr>
            <a:solidFill>
              <a:schemeClr val="accent2"/>
            </a:solidFill>
            <a:ln>
              <a:noFill/>
            </a:ln>
            <a:effectLst/>
          </c:spPr>
          <c:invertIfNegative val="0"/>
          <c:dLbls>
            <c:dLbl>
              <c:idx val="0"/>
              <c:layout>
                <c:manualLayout>
                  <c:x val="0"/>
                  <c:y val="-3.96524251036668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28-4540-A0F3-889225B8FD61}"/>
                </c:ext>
              </c:extLst>
            </c:dLbl>
            <c:dLbl>
              <c:idx val="1"/>
              <c:layout>
                <c:manualLayout>
                  <c:x val="-1.4947508514969783E-17"/>
                  <c:y val="-3.78973116526115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328-4540-A0F3-889225B8FD61}"/>
                </c:ext>
              </c:extLst>
            </c:dLbl>
            <c:dLbl>
              <c:idx val="4"/>
              <c:layout>
                <c:manualLayout>
                  <c:x val="3.2613122596065591E-3"/>
                  <c:y val="-3.570516703163589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328-4540-A0F3-889225B8FD61}"/>
                </c:ext>
              </c:extLst>
            </c:dLbl>
            <c:dLbl>
              <c:idx val="6"/>
              <c:layout>
                <c:manualLayout>
                  <c:x val="0"/>
                  <c:y val="-4.069445091552910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328-4540-A0F3-889225B8FD61}"/>
                </c:ext>
              </c:extLst>
            </c:dLbl>
            <c:dLbl>
              <c:idx val="7"/>
              <c:layout>
                <c:manualLayout>
                  <c:x val="0"/>
                  <c:y val="-3.450170060103433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328-4540-A0F3-889225B8FD61}"/>
                </c:ext>
              </c:extLst>
            </c:dLbl>
            <c:dLbl>
              <c:idx val="8"/>
              <c:layout>
                <c:manualLayout>
                  <c:x val="-3.2613122596066189E-3"/>
                  <c:y val="-4.38144714159250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328-4540-A0F3-889225B8FD61}"/>
                </c:ext>
              </c:extLst>
            </c:dLbl>
            <c:dLbl>
              <c:idx val="9"/>
              <c:delete val="1"/>
              <c:extLst>
                <c:ext xmlns:c15="http://schemas.microsoft.com/office/drawing/2012/chart" uri="{CE6537A1-D6FC-4f65-9D91-7224C49458BB}"/>
                <c:ext xmlns:c16="http://schemas.microsoft.com/office/drawing/2014/chart" uri="{C3380CC4-5D6E-409C-BE32-E72D297353CC}">
                  <c16:uniqueId val="{00000009-5328-4540-A0F3-889225B8FD61}"/>
                </c:ext>
              </c:extLst>
            </c:dLbl>
            <c:dLbl>
              <c:idx val="13"/>
              <c:layout>
                <c:manualLayout>
                  <c:x val="0"/>
                  <c:y val="-3.559777291152221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328-4540-A0F3-889225B8FD6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Resolutions_Analysis_Comm!$A$3:$A$17</c:f>
              <c:strCache>
                <c:ptCount val="15"/>
                <c:pt idx="0">
                  <c:v>EARD</c:v>
                </c:pt>
                <c:pt idx="1">
                  <c:v>Economic Dev </c:v>
                </c:pt>
                <c:pt idx="2">
                  <c:v>Transport and Logistics</c:v>
                </c:pt>
                <c:pt idx="3">
                  <c:v>Infrastructure Dev</c:v>
                </c:pt>
                <c:pt idx="4">
                  <c:v>Finance </c:v>
                </c:pt>
                <c:pt idx="5">
                  <c:v>SCOPA</c:v>
                </c:pt>
                <c:pt idx="6">
                  <c:v>OCPOL</c:v>
                </c:pt>
                <c:pt idx="7">
                  <c:v>Human Settlements</c:v>
                </c:pt>
                <c:pt idx="8">
                  <c:v>CoGTA, e-Gov, Research</c:v>
                </c:pt>
                <c:pt idx="9">
                  <c:v>Education</c:v>
                </c:pt>
                <c:pt idx="10">
                  <c:v>Health</c:v>
                </c:pt>
                <c:pt idx="11">
                  <c:v>Social Dev</c:v>
                </c:pt>
                <c:pt idx="12">
                  <c:v>Community Safety</c:v>
                </c:pt>
                <c:pt idx="13">
                  <c:v>Sports, Arts, Culture and Recreation</c:v>
                </c:pt>
                <c:pt idx="14">
                  <c:v>Petitions Standing Committee</c:v>
                </c:pt>
              </c:strCache>
            </c:strRef>
          </c:cat>
          <c:val>
            <c:numRef>
              <c:f>Resolutions_Analysis_Comm!$E$3:$E$17</c:f>
              <c:numCache>
                <c:formatCode>General</c:formatCode>
                <c:ptCount val="15"/>
                <c:pt idx="0">
                  <c:v>11</c:v>
                </c:pt>
                <c:pt idx="1">
                  <c:v>4</c:v>
                </c:pt>
                <c:pt idx="2">
                  <c:v>14</c:v>
                </c:pt>
                <c:pt idx="4">
                  <c:v>2</c:v>
                </c:pt>
                <c:pt idx="5">
                  <c:v>85</c:v>
                </c:pt>
                <c:pt idx="6">
                  <c:v>5</c:v>
                </c:pt>
                <c:pt idx="7">
                  <c:v>9</c:v>
                </c:pt>
                <c:pt idx="8">
                  <c:v>4</c:v>
                </c:pt>
                <c:pt idx="9">
                  <c:v>0</c:v>
                </c:pt>
                <c:pt idx="10">
                  <c:v>28</c:v>
                </c:pt>
                <c:pt idx="13">
                  <c:v>10</c:v>
                </c:pt>
              </c:numCache>
            </c:numRef>
          </c:val>
          <c:extLst>
            <c:ext xmlns:c16="http://schemas.microsoft.com/office/drawing/2014/chart" uri="{C3380CC4-5D6E-409C-BE32-E72D297353CC}">
              <c16:uniqueId val="{0000000B-5328-4540-A0F3-889225B8FD61}"/>
            </c:ext>
          </c:extLst>
        </c:ser>
        <c:dLbls>
          <c:dLblPos val="inEnd"/>
          <c:showLegendKey val="0"/>
          <c:showVal val="1"/>
          <c:showCatName val="0"/>
          <c:showSerName val="0"/>
          <c:showPercent val="0"/>
          <c:showBubbleSize val="0"/>
        </c:dLbls>
        <c:gapWidth val="50"/>
        <c:overlap val="100"/>
        <c:axId val="139220511"/>
        <c:axId val="1150896080"/>
      </c:barChart>
      <c:catAx>
        <c:axId val="139220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50896080"/>
        <c:crosses val="autoZero"/>
        <c:auto val="1"/>
        <c:lblAlgn val="ctr"/>
        <c:lblOffset val="100"/>
        <c:noMultiLvlLbl val="0"/>
      </c:catAx>
      <c:valAx>
        <c:axId val="1150896080"/>
        <c:scaling>
          <c:orientation val="minMax"/>
        </c:scaling>
        <c:delete val="1"/>
        <c:axPos val="l"/>
        <c:numFmt formatCode="General" sourceLinked="1"/>
        <c:majorTickMark val="none"/>
        <c:minorTickMark val="none"/>
        <c:tickLblPos val="nextTo"/>
        <c:crossAx val="139220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Petitions_Analysis!$G$38</c:f>
              <c:strCache>
                <c:ptCount val="1"/>
                <c:pt idx="0">
                  <c:v>Mid-Year</c:v>
                </c:pt>
              </c:strCache>
            </c:strRef>
          </c:tx>
          <c:spPr>
            <a:solidFill>
              <a:schemeClr val="accent1"/>
            </a:solidFill>
            <a:ln>
              <a:noFill/>
            </a:ln>
            <a:effectLst/>
            <a:scene3d>
              <a:camera prst="orthographicFront"/>
              <a:lightRig rig="threePt" dir="t"/>
            </a:scene3d>
            <a:sp3d>
              <a:bevelT w="139700" h="139700"/>
            </a:sp3d>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Aptos" panose="020B00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Petitions_Analysis!$B$39:$B$43</c:f>
              <c:strCache>
                <c:ptCount val="5"/>
                <c:pt idx="0">
                  <c:v>WestRand</c:v>
                </c:pt>
                <c:pt idx="1">
                  <c:v>Sedibeng</c:v>
                </c:pt>
                <c:pt idx="2">
                  <c:v>City of Tshwane</c:v>
                </c:pt>
                <c:pt idx="3">
                  <c:v>City of Johanneburg</c:v>
                </c:pt>
                <c:pt idx="4">
                  <c:v>Ekurhuleni</c:v>
                </c:pt>
              </c:strCache>
            </c:strRef>
          </c:cat>
          <c:val>
            <c:numRef>
              <c:f>Petitions_Analysis!$G$39:$G$43</c:f>
              <c:numCache>
                <c:formatCode>0</c:formatCode>
                <c:ptCount val="5"/>
                <c:pt idx="0">
                  <c:v>1</c:v>
                </c:pt>
                <c:pt idx="1">
                  <c:v>1</c:v>
                </c:pt>
                <c:pt idx="2">
                  <c:v>7</c:v>
                </c:pt>
                <c:pt idx="3">
                  <c:v>28</c:v>
                </c:pt>
                <c:pt idx="4">
                  <c:v>22</c:v>
                </c:pt>
              </c:numCache>
            </c:numRef>
          </c:val>
          <c:extLst>
            <c:ext xmlns:c16="http://schemas.microsoft.com/office/drawing/2014/chart" uri="{C3380CC4-5D6E-409C-BE32-E72D297353CC}">
              <c16:uniqueId val="{00000000-24C5-47B9-ACE4-A1F6A0AB4C57}"/>
            </c:ext>
          </c:extLst>
        </c:ser>
        <c:dLbls>
          <c:showLegendKey val="0"/>
          <c:showVal val="1"/>
          <c:showCatName val="0"/>
          <c:showSerName val="0"/>
          <c:showPercent val="0"/>
          <c:showBubbleSize val="0"/>
        </c:dLbls>
        <c:gapWidth val="30"/>
        <c:overlap val="-25"/>
        <c:axId val="6308896"/>
        <c:axId val="6305984"/>
      </c:barChart>
      <c:catAx>
        <c:axId val="6308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Aptos" panose="020B0004020202020204" pitchFamily="34" charset="0"/>
                <a:ea typeface="+mn-ea"/>
                <a:cs typeface="Arial" panose="020B0604020202020204" pitchFamily="34" charset="0"/>
              </a:defRPr>
            </a:pPr>
            <a:endParaRPr lang="en-US"/>
          </a:p>
        </c:txPr>
        <c:crossAx val="6305984"/>
        <c:crosses val="autoZero"/>
        <c:auto val="1"/>
        <c:lblAlgn val="ctr"/>
        <c:lblOffset val="100"/>
        <c:noMultiLvlLbl val="0"/>
      </c:catAx>
      <c:valAx>
        <c:axId val="6305984"/>
        <c:scaling>
          <c:orientation val="minMax"/>
        </c:scaling>
        <c:delete val="1"/>
        <c:axPos val="b"/>
        <c:numFmt formatCode="0" sourceLinked="1"/>
        <c:majorTickMark val="none"/>
        <c:minorTickMark val="none"/>
        <c:tickLblPos val="nextTo"/>
        <c:crossAx val="6308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solidFill>
            <a:schemeClr val="tx1"/>
          </a:solidFill>
          <a:latin typeface="Aptos" panose="020B00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cene3d>
              <a:camera prst="orthographicFront"/>
              <a:lightRig rig="threePt" dir="t"/>
            </a:scene3d>
            <a:sp3d>
              <a:bevelT w="139700" h="139700"/>
            </a:sp3d>
          </c:spPr>
          <c:dPt>
            <c:idx val="0"/>
            <c:bubble3D val="0"/>
            <c:spPr>
              <a:solidFill>
                <a:schemeClr val="accent1"/>
              </a:solidFill>
              <a:ln w="19050">
                <a:solidFill>
                  <a:schemeClr val="lt1"/>
                </a:solidFill>
              </a:ln>
              <a:effectLst/>
              <a:scene3d>
                <a:camera prst="orthographicFront"/>
                <a:lightRig rig="threePt" dir="t"/>
              </a:scene3d>
              <a:sp3d>
                <a:bevelT w="139700" h="139700"/>
              </a:sp3d>
            </c:spPr>
            <c:extLst>
              <c:ext xmlns:c16="http://schemas.microsoft.com/office/drawing/2014/chart" uri="{C3380CC4-5D6E-409C-BE32-E72D297353CC}">
                <c16:uniqueId val="{00000001-9537-4567-85A8-0EA0EEE05B3B}"/>
              </c:ext>
            </c:extLst>
          </c:dPt>
          <c:dPt>
            <c:idx val="1"/>
            <c:bubble3D val="0"/>
            <c:spPr>
              <a:solidFill>
                <a:schemeClr val="accent2"/>
              </a:solidFill>
              <a:ln w="19050">
                <a:solidFill>
                  <a:schemeClr val="lt1"/>
                </a:solidFill>
              </a:ln>
              <a:effectLst/>
              <a:scene3d>
                <a:camera prst="orthographicFront"/>
                <a:lightRig rig="threePt" dir="t"/>
              </a:scene3d>
              <a:sp3d>
                <a:bevelT w="139700" h="139700"/>
              </a:sp3d>
            </c:spPr>
            <c:extLst>
              <c:ext xmlns:c16="http://schemas.microsoft.com/office/drawing/2014/chart" uri="{C3380CC4-5D6E-409C-BE32-E72D297353CC}">
                <c16:uniqueId val="{00000003-9537-4567-85A8-0EA0EEE05B3B}"/>
              </c:ext>
            </c:extLst>
          </c:dPt>
          <c:dLbls>
            <c:dLbl>
              <c:idx val="0"/>
              <c:tx>
                <c:rich>
                  <a:bodyPr/>
                  <a:lstStyle/>
                  <a:p>
                    <a:fld id="{801F0717-1BA3-488C-986B-72765F0D4EA0}" type="PERCENTAGE">
                      <a:rPr lang="en-US"/>
                      <a:pPr/>
                      <a:t>[PERCENTAGE]</a:t>
                    </a:fld>
                    <a:endParaRPr lang="en-US"/>
                  </a:p>
                  <a:p>
                    <a:r>
                      <a:rPr lang="en-US"/>
                      <a:t>33</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537-4567-85A8-0EA0EEE05B3B}"/>
                </c:ext>
              </c:extLst>
            </c:dLbl>
            <c:dLbl>
              <c:idx val="1"/>
              <c:tx>
                <c:rich>
                  <a:bodyPr/>
                  <a:lstStyle/>
                  <a:p>
                    <a:fld id="{26C4FB87-58CC-4B41-B7FB-C0B6EF22BB02}" type="PERCENTAGE">
                      <a:rPr lang="en-US"/>
                      <a:pPr/>
                      <a:t>[PERCENTAGE]</a:t>
                    </a:fld>
                    <a:endParaRPr lang="en-US"/>
                  </a:p>
                  <a:p>
                    <a:r>
                      <a:rPr lang="en-US"/>
                      <a:t>26</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537-4567-85A8-0EA0EEE05B3B}"/>
                </c:ext>
              </c:extLst>
            </c:dLbl>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ptos" panose="020B00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Petitions_Analysis!$B$23:$B$24</c:f>
              <c:strCache>
                <c:ptCount val="2"/>
                <c:pt idx="0">
                  <c:v>Female</c:v>
                </c:pt>
                <c:pt idx="1">
                  <c:v>Male</c:v>
                </c:pt>
              </c:strCache>
            </c:strRef>
          </c:cat>
          <c:val>
            <c:numRef>
              <c:f>Petitions_Analysis!$G$23:$G$24</c:f>
              <c:numCache>
                <c:formatCode>General</c:formatCode>
                <c:ptCount val="2"/>
                <c:pt idx="0">
                  <c:v>33</c:v>
                </c:pt>
                <c:pt idx="1">
                  <c:v>26</c:v>
                </c:pt>
              </c:numCache>
            </c:numRef>
          </c:val>
          <c:extLst>
            <c:ext xmlns:c16="http://schemas.microsoft.com/office/drawing/2014/chart" uri="{C3380CC4-5D6E-409C-BE32-E72D297353CC}">
              <c16:uniqueId val="{00000004-9537-4567-85A8-0EA0EEE05B3B}"/>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ptos" panose="020B00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ysClr val="windowText" lastClr="000000"/>
          </a:solidFill>
          <a:latin typeface="Aptos" panose="020B00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Petitions_Analysis!$G$5</c:f>
              <c:strCache>
                <c:ptCount val="1"/>
                <c:pt idx="0">
                  <c:v>xx</c:v>
                </c:pt>
              </c:strCache>
            </c:strRef>
          </c:tx>
          <c:spPr>
            <a:solidFill>
              <a:schemeClr val="accent1"/>
            </a:solidFill>
            <a:ln>
              <a:noFill/>
            </a:ln>
            <a:effectLst/>
            <a:scene3d>
              <a:camera prst="orthographicFront"/>
              <a:lightRig rig="threePt" dir="t"/>
            </a:scene3d>
            <a:sp3d>
              <a:bevelT w="139700" h="139700"/>
            </a:sp3d>
          </c:spPr>
          <c:invertIfNegative val="0"/>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ptos" panose="020B00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Petitions_Analysis!$B$6:$B$11</c:f>
              <c:strCache>
                <c:ptCount val="6"/>
                <c:pt idx="0">
                  <c:v>Infrastructure Development</c:v>
                </c:pt>
                <c:pt idx="1">
                  <c:v>Administration &amp; governance</c:v>
                </c:pt>
                <c:pt idx="2">
                  <c:v>Labour relations / employment</c:v>
                </c:pt>
                <c:pt idx="3">
                  <c:v>Housing</c:v>
                </c:pt>
                <c:pt idx="4">
                  <c:v>Basic services</c:v>
                </c:pt>
                <c:pt idx="5">
                  <c:v>Land</c:v>
                </c:pt>
              </c:strCache>
            </c:strRef>
          </c:cat>
          <c:val>
            <c:numRef>
              <c:f>Petitions_Analysis!$G$6:$G$11</c:f>
              <c:numCache>
                <c:formatCode>0</c:formatCode>
                <c:ptCount val="6"/>
                <c:pt idx="0">
                  <c:v>15</c:v>
                </c:pt>
                <c:pt idx="1">
                  <c:v>16</c:v>
                </c:pt>
                <c:pt idx="2">
                  <c:v>13</c:v>
                </c:pt>
                <c:pt idx="3">
                  <c:v>9</c:v>
                </c:pt>
                <c:pt idx="4">
                  <c:v>5</c:v>
                </c:pt>
                <c:pt idx="5">
                  <c:v>1</c:v>
                </c:pt>
              </c:numCache>
            </c:numRef>
          </c:val>
          <c:extLst>
            <c:ext xmlns:c16="http://schemas.microsoft.com/office/drawing/2014/chart" uri="{C3380CC4-5D6E-409C-BE32-E72D297353CC}">
              <c16:uniqueId val="{00000000-F9CF-40B0-9148-575D6A320BC4}"/>
            </c:ext>
          </c:extLst>
        </c:ser>
        <c:dLbls>
          <c:showLegendKey val="0"/>
          <c:showVal val="1"/>
          <c:showCatName val="0"/>
          <c:showSerName val="0"/>
          <c:showPercent val="0"/>
          <c:showBubbleSize val="0"/>
        </c:dLbls>
        <c:gapWidth val="20"/>
        <c:overlap val="-25"/>
        <c:axId val="2037558160"/>
        <c:axId val="2037559408"/>
      </c:barChart>
      <c:catAx>
        <c:axId val="2037558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ysClr val="windowText" lastClr="000000"/>
                </a:solidFill>
                <a:latin typeface="Aptos" panose="020B0004020202020204" pitchFamily="34" charset="0"/>
                <a:ea typeface="+mn-ea"/>
                <a:cs typeface="Arial" panose="020B0604020202020204" pitchFamily="34" charset="0"/>
              </a:defRPr>
            </a:pPr>
            <a:endParaRPr lang="en-US"/>
          </a:p>
        </c:txPr>
        <c:crossAx val="2037559408"/>
        <c:crosses val="autoZero"/>
        <c:auto val="1"/>
        <c:lblAlgn val="ctr"/>
        <c:lblOffset val="100"/>
        <c:noMultiLvlLbl val="0"/>
      </c:catAx>
      <c:valAx>
        <c:axId val="2037559408"/>
        <c:scaling>
          <c:orientation val="minMax"/>
        </c:scaling>
        <c:delete val="1"/>
        <c:axPos val="l"/>
        <c:numFmt formatCode="0" sourceLinked="1"/>
        <c:majorTickMark val="none"/>
        <c:minorTickMark val="none"/>
        <c:tickLblPos val="nextTo"/>
        <c:crossAx val="2037558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ysClr val="windowText" lastClr="000000"/>
          </a:solidFill>
          <a:latin typeface="Aptos" panose="020B00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609893971064952E-2"/>
          <c:y val="4.401650178918682E-2"/>
          <c:w val="0.94312171789512089"/>
          <c:h val="0.50950793763360247"/>
        </c:manualLayout>
      </c:layout>
      <c:barChart>
        <c:barDir val="col"/>
        <c:grouping val="clustered"/>
        <c:varyColors val="0"/>
        <c:ser>
          <c:idx val="0"/>
          <c:order val="0"/>
          <c:tx>
            <c:strRef>
              <c:f>Petitions_Analysis!$G$50</c:f>
              <c:strCache>
                <c:ptCount val="1"/>
                <c:pt idx="0">
                  <c:v>APR</c:v>
                </c:pt>
              </c:strCache>
            </c:strRef>
          </c:tx>
          <c:spPr>
            <a:solidFill>
              <a:schemeClr val="accent1"/>
            </a:solidFill>
            <a:ln>
              <a:noFill/>
            </a:ln>
            <a:effectLst/>
            <a:scene3d>
              <a:camera prst="orthographicFront"/>
              <a:lightRig rig="threePt" dir="t"/>
            </a:scene3d>
            <a:sp3d>
              <a:bevelT w="139700" h="139700"/>
            </a:sp3d>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ptos" panose="020B00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Petitions_Analysis!$B$51:$B$55</c:f>
              <c:strCache>
                <c:ptCount val="5"/>
                <c:pt idx="0">
                  <c:v>Fourth Legilature (2009-2014)</c:v>
                </c:pt>
                <c:pt idx="1">
                  <c:v>Fifth Legislature- (2015-2019)</c:v>
                </c:pt>
                <c:pt idx="2">
                  <c:v>Sixth Legislature (2020- May 2024)</c:v>
                </c:pt>
                <c:pt idx="3">
                  <c:v>Seventh Legislature (June 2024 to date)</c:v>
                </c:pt>
                <c:pt idx="4">
                  <c:v>Unknown</c:v>
                </c:pt>
              </c:strCache>
            </c:strRef>
          </c:cat>
          <c:val>
            <c:numRef>
              <c:f>Petitions_Analysis!$G$51:$G$55</c:f>
              <c:numCache>
                <c:formatCode>General</c:formatCode>
                <c:ptCount val="5"/>
                <c:pt idx="0">
                  <c:v>0</c:v>
                </c:pt>
                <c:pt idx="1">
                  <c:v>1</c:v>
                </c:pt>
                <c:pt idx="2">
                  <c:v>34</c:v>
                </c:pt>
                <c:pt idx="3">
                  <c:v>22</c:v>
                </c:pt>
                <c:pt idx="4">
                  <c:v>2</c:v>
                </c:pt>
              </c:numCache>
            </c:numRef>
          </c:val>
          <c:extLst>
            <c:ext xmlns:c16="http://schemas.microsoft.com/office/drawing/2014/chart" uri="{C3380CC4-5D6E-409C-BE32-E72D297353CC}">
              <c16:uniqueId val="{00000000-6AA9-4B4C-BF91-5FE4C759F1EB}"/>
            </c:ext>
          </c:extLst>
        </c:ser>
        <c:dLbls>
          <c:showLegendKey val="0"/>
          <c:showVal val="0"/>
          <c:showCatName val="0"/>
          <c:showSerName val="0"/>
          <c:showPercent val="0"/>
          <c:showBubbleSize val="0"/>
        </c:dLbls>
        <c:gapWidth val="50"/>
        <c:axId val="82394336"/>
        <c:axId val="82391840"/>
      </c:barChart>
      <c:catAx>
        <c:axId val="82394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ysClr val="windowText" lastClr="000000"/>
                </a:solidFill>
                <a:latin typeface="Aptos" panose="020B0004020202020204" pitchFamily="34" charset="0"/>
                <a:ea typeface="+mn-ea"/>
                <a:cs typeface="Arial" panose="020B0604020202020204" pitchFamily="34" charset="0"/>
              </a:defRPr>
            </a:pPr>
            <a:endParaRPr lang="en-US"/>
          </a:p>
        </c:txPr>
        <c:crossAx val="82391840"/>
        <c:crosses val="autoZero"/>
        <c:auto val="1"/>
        <c:lblAlgn val="ctr"/>
        <c:lblOffset val="100"/>
        <c:noMultiLvlLbl val="0"/>
      </c:catAx>
      <c:valAx>
        <c:axId val="82391840"/>
        <c:scaling>
          <c:orientation val="minMax"/>
        </c:scaling>
        <c:delete val="1"/>
        <c:axPos val="l"/>
        <c:numFmt formatCode="General" sourceLinked="1"/>
        <c:majorTickMark val="none"/>
        <c:minorTickMark val="none"/>
        <c:tickLblPos val="nextTo"/>
        <c:crossAx val="82394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latin typeface="Aptos" panose="020B00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7BE588-1D88-47F3-91CC-5DCC24F0EDF6}"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ZA"/>
        </a:p>
      </dgm:t>
    </dgm:pt>
    <dgm:pt modelId="{F9CB5282-A4AF-4A3E-AAB4-980EEFDDE456}">
      <dgm:prSet phldrT="[Text]"/>
      <dgm:spPr/>
      <dgm:t>
        <a:bodyPr/>
        <a:lstStyle/>
        <a:p>
          <a:endParaRPr lang="en-ZA"/>
        </a:p>
        <a:p>
          <a:r>
            <a:rPr lang="en-ZA"/>
            <a:t>2020-2024 STRATEGIC INTENT, INTRODUCTION &amp; PURPOSE</a:t>
          </a:r>
        </a:p>
        <a:p>
          <a:endParaRPr lang="en-ZA"/>
        </a:p>
      </dgm:t>
    </dgm:pt>
    <dgm:pt modelId="{B8AFD7A1-F383-4D49-9F1C-A91A68591D7C}" type="parTrans" cxnId="{59413539-202A-47F9-8D3C-CA886A10CD7A}">
      <dgm:prSet/>
      <dgm:spPr/>
      <dgm:t>
        <a:bodyPr/>
        <a:lstStyle/>
        <a:p>
          <a:endParaRPr lang="en-ZA"/>
        </a:p>
      </dgm:t>
    </dgm:pt>
    <dgm:pt modelId="{5F7C0189-E199-4D57-8A6B-E0805CDAEC06}" type="sibTrans" cxnId="{59413539-202A-47F9-8D3C-CA886A10CD7A}">
      <dgm:prSet/>
      <dgm:spPr/>
      <dgm:t>
        <a:bodyPr/>
        <a:lstStyle/>
        <a:p>
          <a:endParaRPr lang="en-ZA"/>
        </a:p>
      </dgm:t>
    </dgm:pt>
    <dgm:pt modelId="{523BDD7C-7A18-4A37-BC9D-6909D47C9DEB}">
      <dgm:prSet phldrT="[Text]"/>
      <dgm:spPr/>
      <dgm:t>
        <a:bodyPr/>
        <a:lstStyle/>
        <a:p>
          <a:r>
            <a:rPr lang="en-ZA"/>
            <a:t>SECTION-01: PERFORMANCE INFORMATION REPORT</a:t>
          </a:r>
        </a:p>
      </dgm:t>
    </dgm:pt>
    <dgm:pt modelId="{628DE448-6CC8-4A57-A559-52F02E857C21}" type="parTrans" cxnId="{63AE8BE8-2F35-4AA3-99E3-8B6F31C0CC71}">
      <dgm:prSet/>
      <dgm:spPr/>
      <dgm:t>
        <a:bodyPr/>
        <a:lstStyle/>
        <a:p>
          <a:endParaRPr lang="en-ZA"/>
        </a:p>
      </dgm:t>
    </dgm:pt>
    <dgm:pt modelId="{64C5B507-A9D9-4195-8533-CECD5FEE22DD}" type="sibTrans" cxnId="{63AE8BE8-2F35-4AA3-99E3-8B6F31C0CC71}">
      <dgm:prSet/>
      <dgm:spPr/>
      <dgm:t>
        <a:bodyPr/>
        <a:lstStyle/>
        <a:p>
          <a:endParaRPr lang="en-ZA"/>
        </a:p>
      </dgm:t>
    </dgm:pt>
    <dgm:pt modelId="{F73BF7D3-6D5A-4181-9293-7A48F32E0CB9}">
      <dgm:prSet phldrT="[Text]"/>
      <dgm:spPr/>
      <dgm:t>
        <a:bodyPr/>
        <a:lstStyle/>
        <a:p>
          <a:r>
            <a:rPr lang="en-ZA">
              <a:solidFill>
                <a:schemeClr val="bg1"/>
              </a:solidFill>
            </a:rPr>
            <a:t>SECTION-02:EMPLOYMENT EQUITY REPORT</a:t>
          </a:r>
        </a:p>
      </dgm:t>
    </dgm:pt>
    <dgm:pt modelId="{99CD7B76-8FEA-4934-9804-2EBA1889C28F}" type="parTrans" cxnId="{CE8CC922-1EF0-4BAD-B762-9F2F0D154019}">
      <dgm:prSet/>
      <dgm:spPr/>
      <dgm:t>
        <a:bodyPr/>
        <a:lstStyle/>
        <a:p>
          <a:endParaRPr lang="en-ZA"/>
        </a:p>
      </dgm:t>
    </dgm:pt>
    <dgm:pt modelId="{0564AFB3-41E0-4CD7-8D1E-F85EE534E633}" type="sibTrans" cxnId="{CE8CC922-1EF0-4BAD-B762-9F2F0D154019}">
      <dgm:prSet/>
      <dgm:spPr/>
      <dgm:t>
        <a:bodyPr/>
        <a:lstStyle/>
        <a:p>
          <a:endParaRPr lang="en-ZA"/>
        </a:p>
      </dgm:t>
    </dgm:pt>
    <dgm:pt modelId="{4C2CFE74-E298-4AC9-B608-55B3996EC002}">
      <dgm:prSet phldrT="[Text]"/>
      <dgm:spPr/>
      <dgm:t>
        <a:bodyPr/>
        <a:lstStyle/>
        <a:p>
          <a:r>
            <a:rPr lang="en-US">
              <a:solidFill>
                <a:schemeClr val="bg1"/>
              </a:solidFill>
            </a:rPr>
            <a:t>SECTION-03: STRATEGIC RISK MANAGEMENT &amp; AUDIT TRACKING</a:t>
          </a:r>
          <a:endParaRPr lang="en-ZA">
            <a:solidFill>
              <a:schemeClr val="bg1"/>
            </a:solidFill>
          </a:endParaRPr>
        </a:p>
      </dgm:t>
    </dgm:pt>
    <dgm:pt modelId="{2AB9EA2A-23C6-40FA-AA81-4F5F6D224929}" type="parTrans" cxnId="{EF051644-FCE3-4DCF-BDBC-0FF9273B9D1F}">
      <dgm:prSet/>
      <dgm:spPr/>
      <dgm:t>
        <a:bodyPr/>
        <a:lstStyle/>
        <a:p>
          <a:endParaRPr lang="en-ZA"/>
        </a:p>
      </dgm:t>
    </dgm:pt>
    <dgm:pt modelId="{C952F906-2BC0-4022-8942-AD3875257AC0}" type="sibTrans" cxnId="{EF051644-FCE3-4DCF-BDBC-0FF9273B9D1F}">
      <dgm:prSet/>
      <dgm:spPr/>
      <dgm:t>
        <a:bodyPr/>
        <a:lstStyle/>
        <a:p>
          <a:endParaRPr lang="en-ZA"/>
        </a:p>
      </dgm:t>
    </dgm:pt>
    <dgm:pt modelId="{1D58F7C3-5C13-49AF-B326-573BD64D262E}">
      <dgm:prSet phldrT="[Text]"/>
      <dgm:spPr/>
      <dgm:t>
        <a:bodyPr/>
        <a:lstStyle/>
        <a:p>
          <a:r>
            <a:rPr lang="en-ZA">
              <a:solidFill>
                <a:schemeClr val="bg1"/>
              </a:solidFill>
            </a:rPr>
            <a:t>SECTION-04: FINANCIAL PERFORMANCE REPORT</a:t>
          </a:r>
        </a:p>
      </dgm:t>
    </dgm:pt>
    <dgm:pt modelId="{6D04938C-A41A-4D18-A2FC-3CF5AF9AF58F}" type="parTrans" cxnId="{193998A5-5FE7-4126-B404-E5863A7888EF}">
      <dgm:prSet/>
      <dgm:spPr/>
      <dgm:t>
        <a:bodyPr/>
        <a:lstStyle/>
        <a:p>
          <a:endParaRPr lang="en-ZA"/>
        </a:p>
      </dgm:t>
    </dgm:pt>
    <dgm:pt modelId="{F9A928E2-C7B8-4F8D-9C95-25EABC6AC68F}" type="sibTrans" cxnId="{193998A5-5FE7-4126-B404-E5863A7888EF}">
      <dgm:prSet/>
      <dgm:spPr/>
      <dgm:t>
        <a:bodyPr/>
        <a:lstStyle/>
        <a:p>
          <a:endParaRPr lang="en-ZA"/>
        </a:p>
      </dgm:t>
    </dgm:pt>
    <dgm:pt modelId="{A1CF90D7-A3E6-40FB-A5E0-0D5CA4AB04CF}" type="pres">
      <dgm:prSet presAssocID="{017BE588-1D88-47F3-91CC-5DCC24F0EDF6}" presName="linear" presStyleCnt="0">
        <dgm:presLayoutVars>
          <dgm:dir/>
          <dgm:animLvl val="lvl"/>
          <dgm:resizeHandles val="exact"/>
        </dgm:presLayoutVars>
      </dgm:prSet>
      <dgm:spPr/>
    </dgm:pt>
    <dgm:pt modelId="{391CD101-5D38-4426-98BA-A8778DA7C676}" type="pres">
      <dgm:prSet presAssocID="{F9CB5282-A4AF-4A3E-AAB4-980EEFDDE456}" presName="parentLin" presStyleCnt="0"/>
      <dgm:spPr/>
    </dgm:pt>
    <dgm:pt modelId="{58F4C5C2-AA5E-467E-9B31-756CC1783E01}" type="pres">
      <dgm:prSet presAssocID="{F9CB5282-A4AF-4A3E-AAB4-980EEFDDE456}" presName="parentLeftMargin" presStyleLbl="node1" presStyleIdx="0" presStyleCnt="5"/>
      <dgm:spPr/>
    </dgm:pt>
    <dgm:pt modelId="{F7BC8C8D-2ED8-41A3-A429-5E71BCA364A7}" type="pres">
      <dgm:prSet presAssocID="{F9CB5282-A4AF-4A3E-AAB4-980EEFDDE456}" presName="parentText" presStyleLbl="node1" presStyleIdx="0" presStyleCnt="5">
        <dgm:presLayoutVars>
          <dgm:chMax val="0"/>
          <dgm:bulletEnabled val="1"/>
        </dgm:presLayoutVars>
      </dgm:prSet>
      <dgm:spPr/>
    </dgm:pt>
    <dgm:pt modelId="{BBC3F6EE-2B18-41F4-9704-D6B5B7EA1505}" type="pres">
      <dgm:prSet presAssocID="{F9CB5282-A4AF-4A3E-AAB4-980EEFDDE456}" presName="negativeSpace" presStyleCnt="0"/>
      <dgm:spPr/>
    </dgm:pt>
    <dgm:pt modelId="{DF93415D-EB53-479E-AA9C-7D8DC20A5F9B}" type="pres">
      <dgm:prSet presAssocID="{F9CB5282-A4AF-4A3E-AAB4-980EEFDDE456}" presName="childText" presStyleLbl="conFgAcc1" presStyleIdx="0" presStyleCnt="5">
        <dgm:presLayoutVars>
          <dgm:bulletEnabled val="1"/>
        </dgm:presLayoutVars>
      </dgm:prSet>
      <dgm:spPr/>
    </dgm:pt>
    <dgm:pt modelId="{2E779E66-0884-4C4B-BBB1-9A3907EF641F}" type="pres">
      <dgm:prSet presAssocID="{5F7C0189-E199-4D57-8A6B-E0805CDAEC06}" presName="spaceBetweenRectangles" presStyleCnt="0"/>
      <dgm:spPr/>
    </dgm:pt>
    <dgm:pt modelId="{EC98BEE4-C60A-4418-830F-80A9D37BF93D}" type="pres">
      <dgm:prSet presAssocID="{523BDD7C-7A18-4A37-BC9D-6909D47C9DEB}" presName="parentLin" presStyleCnt="0"/>
      <dgm:spPr/>
    </dgm:pt>
    <dgm:pt modelId="{2329F2A4-4393-43C0-9B64-3672163EFA63}" type="pres">
      <dgm:prSet presAssocID="{523BDD7C-7A18-4A37-BC9D-6909D47C9DEB}" presName="parentLeftMargin" presStyleLbl="node1" presStyleIdx="0" presStyleCnt="5"/>
      <dgm:spPr/>
    </dgm:pt>
    <dgm:pt modelId="{2EE08E9E-C564-466E-B1DF-FAE39E299E68}" type="pres">
      <dgm:prSet presAssocID="{523BDD7C-7A18-4A37-BC9D-6909D47C9DEB}" presName="parentText" presStyleLbl="node1" presStyleIdx="1" presStyleCnt="5">
        <dgm:presLayoutVars>
          <dgm:chMax val="0"/>
          <dgm:bulletEnabled val="1"/>
        </dgm:presLayoutVars>
      </dgm:prSet>
      <dgm:spPr/>
    </dgm:pt>
    <dgm:pt modelId="{514FC867-D367-41DD-8D82-570DBABE3550}" type="pres">
      <dgm:prSet presAssocID="{523BDD7C-7A18-4A37-BC9D-6909D47C9DEB}" presName="negativeSpace" presStyleCnt="0"/>
      <dgm:spPr/>
    </dgm:pt>
    <dgm:pt modelId="{B6B770BB-4662-4679-816C-9B016633A78C}" type="pres">
      <dgm:prSet presAssocID="{523BDD7C-7A18-4A37-BC9D-6909D47C9DEB}" presName="childText" presStyleLbl="conFgAcc1" presStyleIdx="1" presStyleCnt="5">
        <dgm:presLayoutVars>
          <dgm:bulletEnabled val="1"/>
        </dgm:presLayoutVars>
      </dgm:prSet>
      <dgm:spPr/>
    </dgm:pt>
    <dgm:pt modelId="{8ECA073C-11EB-4D55-A65D-FCEC0E8BBF5B}" type="pres">
      <dgm:prSet presAssocID="{64C5B507-A9D9-4195-8533-CECD5FEE22DD}" presName="spaceBetweenRectangles" presStyleCnt="0"/>
      <dgm:spPr/>
    </dgm:pt>
    <dgm:pt modelId="{F04E207E-25E0-4663-880B-E3D1432BEB10}" type="pres">
      <dgm:prSet presAssocID="{F73BF7D3-6D5A-4181-9293-7A48F32E0CB9}" presName="parentLin" presStyleCnt="0"/>
      <dgm:spPr/>
    </dgm:pt>
    <dgm:pt modelId="{90BFE9A0-6587-4EB1-910E-5F92BDB7867D}" type="pres">
      <dgm:prSet presAssocID="{F73BF7D3-6D5A-4181-9293-7A48F32E0CB9}" presName="parentLeftMargin" presStyleLbl="node1" presStyleIdx="1" presStyleCnt="5"/>
      <dgm:spPr/>
    </dgm:pt>
    <dgm:pt modelId="{EAC7DCC5-8657-4A45-B894-B84A6DD56F8A}" type="pres">
      <dgm:prSet presAssocID="{F73BF7D3-6D5A-4181-9293-7A48F32E0CB9}" presName="parentText" presStyleLbl="node1" presStyleIdx="2" presStyleCnt="5">
        <dgm:presLayoutVars>
          <dgm:chMax val="0"/>
          <dgm:bulletEnabled val="1"/>
        </dgm:presLayoutVars>
      </dgm:prSet>
      <dgm:spPr/>
    </dgm:pt>
    <dgm:pt modelId="{A8D6EB37-F753-413F-895D-3EBE140F8620}" type="pres">
      <dgm:prSet presAssocID="{F73BF7D3-6D5A-4181-9293-7A48F32E0CB9}" presName="negativeSpace" presStyleCnt="0"/>
      <dgm:spPr/>
    </dgm:pt>
    <dgm:pt modelId="{393DC4CC-55B9-48E6-AD9F-E3AD18BE1A92}" type="pres">
      <dgm:prSet presAssocID="{F73BF7D3-6D5A-4181-9293-7A48F32E0CB9}" presName="childText" presStyleLbl="conFgAcc1" presStyleIdx="2" presStyleCnt="5">
        <dgm:presLayoutVars>
          <dgm:bulletEnabled val="1"/>
        </dgm:presLayoutVars>
      </dgm:prSet>
      <dgm:spPr/>
    </dgm:pt>
    <dgm:pt modelId="{8D610570-93FB-4E53-8585-806CFC460B27}" type="pres">
      <dgm:prSet presAssocID="{0564AFB3-41E0-4CD7-8D1E-F85EE534E633}" presName="spaceBetweenRectangles" presStyleCnt="0"/>
      <dgm:spPr/>
    </dgm:pt>
    <dgm:pt modelId="{D9C9D2D5-876B-4980-9E95-26EC2D5038C5}" type="pres">
      <dgm:prSet presAssocID="{4C2CFE74-E298-4AC9-B608-55B3996EC002}" presName="parentLin" presStyleCnt="0"/>
      <dgm:spPr/>
    </dgm:pt>
    <dgm:pt modelId="{4546C9BE-00E9-4157-9C22-8637CF55E717}" type="pres">
      <dgm:prSet presAssocID="{4C2CFE74-E298-4AC9-B608-55B3996EC002}" presName="parentLeftMargin" presStyleLbl="node1" presStyleIdx="2" presStyleCnt="5"/>
      <dgm:spPr/>
    </dgm:pt>
    <dgm:pt modelId="{99E2D0E4-A019-41A3-A29E-DC675430B8FF}" type="pres">
      <dgm:prSet presAssocID="{4C2CFE74-E298-4AC9-B608-55B3996EC002}" presName="parentText" presStyleLbl="node1" presStyleIdx="3" presStyleCnt="5">
        <dgm:presLayoutVars>
          <dgm:chMax val="0"/>
          <dgm:bulletEnabled val="1"/>
        </dgm:presLayoutVars>
      </dgm:prSet>
      <dgm:spPr/>
    </dgm:pt>
    <dgm:pt modelId="{C1B836B4-1314-4BCB-8525-490C029460A7}" type="pres">
      <dgm:prSet presAssocID="{4C2CFE74-E298-4AC9-B608-55B3996EC002}" presName="negativeSpace" presStyleCnt="0"/>
      <dgm:spPr/>
    </dgm:pt>
    <dgm:pt modelId="{2FDEEAA7-AA48-418B-A452-1AD25E097211}" type="pres">
      <dgm:prSet presAssocID="{4C2CFE74-E298-4AC9-B608-55B3996EC002}" presName="childText" presStyleLbl="conFgAcc1" presStyleIdx="3" presStyleCnt="5">
        <dgm:presLayoutVars>
          <dgm:bulletEnabled val="1"/>
        </dgm:presLayoutVars>
      </dgm:prSet>
      <dgm:spPr/>
    </dgm:pt>
    <dgm:pt modelId="{88ADB1EC-6AE8-42CB-ACF8-7C648F95BF77}" type="pres">
      <dgm:prSet presAssocID="{C952F906-2BC0-4022-8942-AD3875257AC0}" presName="spaceBetweenRectangles" presStyleCnt="0"/>
      <dgm:spPr/>
    </dgm:pt>
    <dgm:pt modelId="{0C7F5B3E-A7E7-4ABB-8EC8-25DE4A032D0E}" type="pres">
      <dgm:prSet presAssocID="{1D58F7C3-5C13-49AF-B326-573BD64D262E}" presName="parentLin" presStyleCnt="0"/>
      <dgm:spPr/>
    </dgm:pt>
    <dgm:pt modelId="{FBBCA14E-1CFD-42FF-B4C1-FFF12526EBB3}" type="pres">
      <dgm:prSet presAssocID="{1D58F7C3-5C13-49AF-B326-573BD64D262E}" presName="parentLeftMargin" presStyleLbl="node1" presStyleIdx="3" presStyleCnt="5"/>
      <dgm:spPr/>
    </dgm:pt>
    <dgm:pt modelId="{3FED09C1-BD9A-446B-990F-CD0BAE610466}" type="pres">
      <dgm:prSet presAssocID="{1D58F7C3-5C13-49AF-B326-573BD64D262E}" presName="parentText" presStyleLbl="node1" presStyleIdx="4" presStyleCnt="5">
        <dgm:presLayoutVars>
          <dgm:chMax val="0"/>
          <dgm:bulletEnabled val="1"/>
        </dgm:presLayoutVars>
      </dgm:prSet>
      <dgm:spPr/>
    </dgm:pt>
    <dgm:pt modelId="{930D1B0A-5F3B-4B06-BB75-FE3E86A92171}" type="pres">
      <dgm:prSet presAssocID="{1D58F7C3-5C13-49AF-B326-573BD64D262E}" presName="negativeSpace" presStyleCnt="0"/>
      <dgm:spPr/>
    </dgm:pt>
    <dgm:pt modelId="{0AFCC81E-E0AD-4608-B4BD-A6920CF82034}" type="pres">
      <dgm:prSet presAssocID="{1D58F7C3-5C13-49AF-B326-573BD64D262E}" presName="childText" presStyleLbl="conFgAcc1" presStyleIdx="4" presStyleCnt="5">
        <dgm:presLayoutVars>
          <dgm:bulletEnabled val="1"/>
        </dgm:presLayoutVars>
      </dgm:prSet>
      <dgm:spPr/>
    </dgm:pt>
  </dgm:ptLst>
  <dgm:cxnLst>
    <dgm:cxn modelId="{CE8CC922-1EF0-4BAD-B762-9F2F0D154019}" srcId="{017BE588-1D88-47F3-91CC-5DCC24F0EDF6}" destId="{F73BF7D3-6D5A-4181-9293-7A48F32E0CB9}" srcOrd="2" destOrd="0" parTransId="{99CD7B76-8FEA-4934-9804-2EBA1889C28F}" sibTransId="{0564AFB3-41E0-4CD7-8D1E-F85EE534E633}"/>
    <dgm:cxn modelId="{5D8E3B24-4BA7-4E45-A276-6D9E7459FC8A}" type="presOf" srcId="{523BDD7C-7A18-4A37-BC9D-6909D47C9DEB}" destId="{2329F2A4-4393-43C0-9B64-3672163EFA63}" srcOrd="0" destOrd="0" presId="urn:microsoft.com/office/officeart/2005/8/layout/list1"/>
    <dgm:cxn modelId="{02BE812A-F450-40A3-81F1-23674EFECA4C}" type="presOf" srcId="{F73BF7D3-6D5A-4181-9293-7A48F32E0CB9}" destId="{90BFE9A0-6587-4EB1-910E-5F92BDB7867D}" srcOrd="0" destOrd="0" presId="urn:microsoft.com/office/officeart/2005/8/layout/list1"/>
    <dgm:cxn modelId="{59413539-202A-47F9-8D3C-CA886A10CD7A}" srcId="{017BE588-1D88-47F3-91CC-5DCC24F0EDF6}" destId="{F9CB5282-A4AF-4A3E-AAB4-980EEFDDE456}" srcOrd="0" destOrd="0" parTransId="{B8AFD7A1-F383-4D49-9F1C-A91A68591D7C}" sibTransId="{5F7C0189-E199-4D57-8A6B-E0805CDAEC06}"/>
    <dgm:cxn modelId="{EF051644-FCE3-4DCF-BDBC-0FF9273B9D1F}" srcId="{017BE588-1D88-47F3-91CC-5DCC24F0EDF6}" destId="{4C2CFE74-E298-4AC9-B608-55B3996EC002}" srcOrd="3" destOrd="0" parTransId="{2AB9EA2A-23C6-40FA-AA81-4F5F6D224929}" sibTransId="{C952F906-2BC0-4022-8942-AD3875257AC0}"/>
    <dgm:cxn modelId="{A5714367-A1A8-445F-ADD8-DC2C71EADC72}" type="presOf" srcId="{017BE588-1D88-47F3-91CC-5DCC24F0EDF6}" destId="{A1CF90D7-A3E6-40FB-A5E0-0D5CA4AB04CF}" srcOrd="0" destOrd="0" presId="urn:microsoft.com/office/officeart/2005/8/layout/list1"/>
    <dgm:cxn modelId="{66285B4C-91C3-4857-8F9C-4DA0DD5F8555}" type="presOf" srcId="{4C2CFE74-E298-4AC9-B608-55B3996EC002}" destId="{4546C9BE-00E9-4157-9C22-8637CF55E717}" srcOrd="0" destOrd="0" presId="urn:microsoft.com/office/officeart/2005/8/layout/list1"/>
    <dgm:cxn modelId="{FA6DB86C-DE93-46D8-B85E-99288209785B}" type="presOf" srcId="{1D58F7C3-5C13-49AF-B326-573BD64D262E}" destId="{3FED09C1-BD9A-446B-990F-CD0BAE610466}" srcOrd="1" destOrd="0" presId="urn:microsoft.com/office/officeart/2005/8/layout/list1"/>
    <dgm:cxn modelId="{CD596D77-516D-4803-96E4-6F5D3A1CA2C5}" type="presOf" srcId="{1D58F7C3-5C13-49AF-B326-573BD64D262E}" destId="{FBBCA14E-1CFD-42FF-B4C1-FFF12526EBB3}" srcOrd="0" destOrd="0" presId="urn:microsoft.com/office/officeart/2005/8/layout/list1"/>
    <dgm:cxn modelId="{6B7FB383-9FA0-4104-B58D-9467DA3D73E4}" type="presOf" srcId="{4C2CFE74-E298-4AC9-B608-55B3996EC002}" destId="{99E2D0E4-A019-41A3-A29E-DC675430B8FF}" srcOrd="1" destOrd="0" presId="urn:microsoft.com/office/officeart/2005/8/layout/list1"/>
    <dgm:cxn modelId="{0DF39D8C-93DF-4655-8668-450636CB7F95}" type="presOf" srcId="{F9CB5282-A4AF-4A3E-AAB4-980EEFDDE456}" destId="{58F4C5C2-AA5E-467E-9B31-756CC1783E01}" srcOrd="0" destOrd="0" presId="urn:microsoft.com/office/officeart/2005/8/layout/list1"/>
    <dgm:cxn modelId="{C8D42B9F-7BFA-4B9F-A013-70E923E1B1D1}" type="presOf" srcId="{523BDD7C-7A18-4A37-BC9D-6909D47C9DEB}" destId="{2EE08E9E-C564-466E-B1DF-FAE39E299E68}" srcOrd="1" destOrd="0" presId="urn:microsoft.com/office/officeart/2005/8/layout/list1"/>
    <dgm:cxn modelId="{193998A5-5FE7-4126-B404-E5863A7888EF}" srcId="{017BE588-1D88-47F3-91CC-5DCC24F0EDF6}" destId="{1D58F7C3-5C13-49AF-B326-573BD64D262E}" srcOrd="4" destOrd="0" parTransId="{6D04938C-A41A-4D18-A2FC-3CF5AF9AF58F}" sibTransId="{F9A928E2-C7B8-4F8D-9C95-25EABC6AC68F}"/>
    <dgm:cxn modelId="{DA4623D9-3486-4D51-9D02-A966C7D42134}" type="presOf" srcId="{F73BF7D3-6D5A-4181-9293-7A48F32E0CB9}" destId="{EAC7DCC5-8657-4A45-B894-B84A6DD56F8A}" srcOrd="1" destOrd="0" presId="urn:microsoft.com/office/officeart/2005/8/layout/list1"/>
    <dgm:cxn modelId="{63AE8BE8-2F35-4AA3-99E3-8B6F31C0CC71}" srcId="{017BE588-1D88-47F3-91CC-5DCC24F0EDF6}" destId="{523BDD7C-7A18-4A37-BC9D-6909D47C9DEB}" srcOrd="1" destOrd="0" parTransId="{628DE448-6CC8-4A57-A559-52F02E857C21}" sibTransId="{64C5B507-A9D9-4195-8533-CECD5FEE22DD}"/>
    <dgm:cxn modelId="{7C13A8F5-B8C1-42B3-8F4E-2FC1BB91D6E2}" type="presOf" srcId="{F9CB5282-A4AF-4A3E-AAB4-980EEFDDE456}" destId="{F7BC8C8D-2ED8-41A3-A429-5E71BCA364A7}" srcOrd="1" destOrd="0" presId="urn:microsoft.com/office/officeart/2005/8/layout/list1"/>
    <dgm:cxn modelId="{C8D9BD44-FA4F-41B6-ADEA-3A226087C61E}" type="presParOf" srcId="{A1CF90D7-A3E6-40FB-A5E0-0D5CA4AB04CF}" destId="{391CD101-5D38-4426-98BA-A8778DA7C676}" srcOrd="0" destOrd="0" presId="urn:microsoft.com/office/officeart/2005/8/layout/list1"/>
    <dgm:cxn modelId="{1842A01E-C4AA-4D6E-A100-27CA9A1257DA}" type="presParOf" srcId="{391CD101-5D38-4426-98BA-A8778DA7C676}" destId="{58F4C5C2-AA5E-467E-9B31-756CC1783E01}" srcOrd="0" destOrd="0" presId="urn:microsoft.com/office/officeart/2005/8/layout/list1"/>
    <dgm:cxn modelId="{7F857AA6-A6FF-45FB-BB09-5340F4C89489}" type="presParOf" srcId="{391CD101-5D38-4426-98BA-A8778DA7C676}" destId="{F7BC8C8D-2ED8-41A3-A429-5E71BCA364A7}" srcOrd="1" destOrd="0" presId="urn:microsoft.com/office/officeart/2005/8/layout/list1"/>
    <dgm:cxn modelId="{19EB7240-382B-4763-A0CA-98C4877E35F9}" type="presParOf" srcId="{A1CF90D7-A3E6-40FB-A5E0-0D5CA4AB04CF}" destId="{BBC3F6EE-2B18-41F4-9704-D6B5B7EA1505}" srcOrd="1" destOrd="0" presId="urn:microsoft.com/office/officeart/2005/8/layout/list1"/>
    <dgm:cxn modelId="{B8F66272-8C4E-4D7A-AB6C-7CB874EFE45E}" type="presParOf" srcId="{A1CF90D7-A3E6-40FB-A5E0-0D5CA4AB04CF}" destId="{DF93415D-EB53-479E-AA9C-7D8DC20A5F9B}" srcOrd="2" destOrd="0" presId="urn:microsoft.com/office/officeart/2005/8/layout/list1"/>
    <dgm:cxn modelId="{537A3316-E41F-41A5-943A-9F445A517411}" type="presParOf" srcId="{A1CF90D7-A3E6-40FB-A5E0-0D5CA4AB04CF}" destId="{2E779E66-0884-4C4B-BBB1-9A3907EF641F}" srcOrd="3" destOrd="0" presId="urn:microsoft.com/office/officeart/2005/8/layout/list1"/>
    <dgm:cxn modelId="{9B415167-F138-455C-9DA6-FEDFF8A2625E}" type="presParOf" srcId="{A1CF90D7-A3E6-40FB-A5E0-0D5CA4AB04CF}" destId="{EC98BEE4-C60A-4418-830F-80A9D37BF93D}" srcOrd="4" destOrd="0" presId="urn:microsoft.com/office/officeart/2005/8/layout/list1"/>
    <dgm:cxn modelId="{5A9C5FA2-5B02-446E-A7C5-D33CB29BD772}" type="presParOf" srcId="{EC98BEE4-C60A-4418-830F-80A9D37BF93D}" destId="{2329F2A4-4393-43C0-9B64-3672163EFA63}" srcOrd="0" destOrd="0" presId="urn:microsoft.com/office/officeart/2005/8/layout/list1"/>
    <dgm:cxn modelId="{DF05DE68-8158-4B0C-8627-67D6F0A4E4FE}" type="presParOf" srcId="{EC98BEE4-C60A-4418-830F-80A9D37BF93D}" destId="{2EE08E9E-C564-466E-B1DF-FAE39E299E68}" srcOrd="1" destOrd="0" presId="urn:microsoft.com/office/officeart/2005/8/layout/list1"/>
    <dgm:cxn modelId="{49FFF271-9EA1-4F85-A710-4A709985EE04}" type="presParOf" srcId="{A1CF90D7-A3E6-40FB-A5E0-0D5CA4AB04CF}" destId="{514FC867-D367-41DD-8D82-570DBABE3550}" srcOrd="5" destOrd="0" presId="urn:microsoft.com/office/officeart/2005/8/layout/list1"/>
    <dgm:cxn modelId="{CF47241C-9BA2-41D4-8B7B-BD12ACCF7A86}" type="presParOf" srcId="{A1CF90D7-A3E6-40FB-A5E0-0D5CA4AB04CF}" destId="{B6B770BB-4662-4679-816C-9B016633A78C}" srcOrd="6" destOrd="0" presId="urn:microsoft.com/office/officeart/2005/8/layout/list1"/>
    <dgm:cxn modelId="{41DC33B7-6A70-425D-A30A-9FF57A0834AE}" type="presParOf" srcId="{A1CF90D7-A3E6-40FB-A5E0-0D5CA4AB04CF}" destId="{8ECA073C-11EB-4D55-A65D-FCEC0E8BBF5B}" srcOrd="7" destOrd="0" presId="urn:microsoft.com/office/officeart/2005/8/layout/list1"/>
    <dgm:cxn modelId="{33531D2C-3CFD-4408-BA4E-655ED8B61CE1}" type="presParOf" srcId="{A1CF90D7-A3E6-40FB-A5E0-0D5CA4AB04CF}" destId="{F04E207E-25E0-4663-880B-E3D1432BEB10}" srcOrd="8" destOrd="0" presId="urn:microsoft.com/office/officeart/2005/8/layout/list1"/>
    <dgm:cxn modelId="{60CDA2C1-B26E-4C9A-8BE5-D5C0FFAC1FAB}" type="presParOf" srcId="{F04E207E-25E0-4663-880B-E3D1432BEB10}" destId="{90BFE9A0-6587-4EB1-910E-5F92BDB7867D}" srcOrd="0" destOrd="0" presId="urn:microsoft.com/office/officeart/2005/8/layout/list1"/>
    <dgm:cxn modelId="{3D6465B1-5407-42D0-A87E-A9C85C629956}" type="presParOf" srcId="{F04E207E-25E0-4663-880B-E3D1432BEB10}" destId="{EAC7DCC5-8657-4A45-B894-B84A6DD56F8A}" srcOrd="1" destOrd="0" presId="urn:microsoft.com/office/officeart/2005/8/layout/list1"/>
    <dgm:cxn modelId="{11838903-EC5C-4F38-A3D8-F91C961C20FF}" type="presParOf" srcId="{A1CF90D7-A3E6-40FB-A5E0-0D5CA4AB04CF}" destId="{A8D6EB37-F753-413F-895D-3EBE140F8620}" srcOrd="9" destOrd="0" presId="urn:microsoft.com/office/officeart/2005/8/layout/list1"/>
    <dgm:cxn modelId="{AB8B53D7-6DEF-426F-9F72-12374262A5AD}" type="presParOf" srcId="{A1CF90D7-A3E6-40FB-A5E0-0D5CA4AB04CF}" destId="{393DC4CC-55B9-48E6-AD9F-E3AD18BE1A92}" srcOrd="10" destOrd="0" presId="urn:microsoft.com/office/officeart/2005/8/layout/list1"/>
    <dgm:cxn modelId="{A7AAA3ED-C211-4E95-AD5E-488521A711E5}" type="presParOf" srcId="{A1CF90D7-A3E6-40FB-A5E0-0D5CA4AB04CF}" destId="{8D610570-93FB-4E53-8585-806CFC460B27}" srcOrd="11" destOrd="0" presId="urn:microsoft.com/office/officeart/2005/8/layout/list1"/>
    <dgm:cxn modelId="{59D13892-881D-4AB8-91ED-EB6EEEA55892}" type="presParOf" srcId="{A1CF90D7-A3E6-40FB-A5E0-0D5CA4AB04CF}" destId="{D9C9D2D5-876B-4980-9E95-26EC2D5038C5}" srcOrd="12" destOrd="0" presId="urn:microsoft.com/office/officeart/2005/8/layout/list1"/>
    <dgm:cxn modelId="{03E80391-9608-4EF6-B6C3-A099769327F0}" type="presParOf" srcId="{D9C9D2D5-876B-4980-9E95-26EC2D5038C5}" destId="{4546C9BE-00E9-4157-9C22-8637CF55E717}" srcOrd="0" destOrd="0" presId="urn:microsoft.com/office/officeart/2005/8/layout/list1"/>
    <dgm:cxn modelId="{7E22EB32-EF1D-4851-B7FE-CB5F00D431D8}" type="presParOf" srcId="{D9C9D2D5-876B-4980-9E95-26EC2D5038C5}" destId="{99E2D0E4-A019-41A3-A29E-DC675430B8FF}" srcOrd="1" destOrd="0" presId="urn:microsoft.com/office/officeart/2005/8/layout/list1"/>
    <dgm:cxn modelId="{2C271C4E-0DD9-4058-9B3E-B334483F574E}" type="presParOf" srcId="{A1CF90D7-A3E6-40FB-A5E0-0D5CA4AB04CF}" destId="{C1B836B4-1314-4BCB-8525-490C029460A7}" srcOrd="13" destOrd="0" presId="urn:microsoft.com/office/officeart/2005/8/layout/list1"/>
    <dgm:cxn modelId="{DB1D354F-46B1-4F07-AD8C-552EF9ABDD66}" type="presParOf" srcId="{A1CF90D7-A3E6-40FB-A5E0-0D5CA4AB04CF}" destId="{2FDEEAA7-AA48-418B-A452-1AD25E097211}" srcOrd="14" destOrd="0" presId="urn:microsoft.com/office/officeart/2005/8/layout/list1"/>
    <dgm:cxn modelId="{290B66A8-328B-4026-95B7-760E55E9D608}" type="presParOf" srcId="{A1CF90D7-A3E6-40FB-A5E0-0D5CA4AB04CF}" destId="{88ADB1EC-6AE8-42CB-ACF8-7C648F95BF77}" srcOrd="15" destOrd="0" presId="urn:microsoft.com/office/officeart/2005/8/layout/list1"/>
    <dgm:cxn modelId="{08BCDEB0-63EE-4091-B9CD-E6AD7D0A6F47}" type="presParOf" srcId="{A1CF90D7-A3E6-40FB-A5E0-0D5CA4AB04CF}" destId="{0C7F5B3E-A7E7-4ABB-8EC8-25DE4A032D0E}" srcOrd="16" destOrd="0" presId="urn:microsoft.com/office/officeart/2005/8/layout/list1"/>
    <dgm:cxn modelId="{E7C47B4E-AE2B-43CE-85A5-963990D386BB}" type="presParOf" srcId="{0C7F5B3E-A7E7-4ABB-8EC8-25DE4A032D0E}" destId="{FBBCA14E-1CFD-42FF-B4C1-FFF12526EBB3}" srcOrd="0" destOrd="0" presId="urn:microsoft.com/office/officeart/2005/8/layout/list1"/>
    <dgm:cxn modelId="{558886E0-EB52-4129-AEF4-1235718DF4C3}" type="presParOf" srcId="{0C7F5B3E-A7E7-4ABB-8EC8-25DE4A032D0E}" destId="{3FED09C1-BD9A-446B-990F-CD0BAE610466}" srcOrd="1" destOrd="0" presId="urn:microsoft.com/office/officeart/2005/8/layout/list1"/>
    <dgm:cxn modelId="{44FFFCED-DFB5-4C66-8FC2-FB5D1E736709}" type="presParOf" srcId="{A1CF90D7-A3E6-40FB-A5E0-0D5CA4AB04CF}" destId="{930D1B0A-5F3B-4B06-BB75-FE3E86A92171}" srcOrd="17" destOrd="0" presId="urn:microsoft.com/office/officeart/2005/8/layout/list1"/>
    <dgm:cxn modelId="{253719F1-A6D5-460E-827D-EE8F6764684B}" type="presParOf" srcId="{A1CF90D7-A3E6-40FB-A5E0-0D5CA4AB04CF}" destId="{0AFCC81E-E0AD-4608-B4BD-A6920CF82034}"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7120E7D-5B82-4EC8-9291-54852C99BFAC}" type="doc">
      <dgm:prSet loTypeId="urn:microsoft.com/office/officeart/2005/8/layout/list1" loCatId="list" qsTypeId="urn:microsoft.com/office/officeart/2005/8/quickstyle/simple1" qsCatId="simple" csTypeId="urn:microsoft.com/office/officeart/2005/8/colors/accent6_4" csCatId="accent6" phldr="1"/>
      <dgm:spPr/>
      <dgm:t>
        <a:bodyPr/>
        <a:lstStyle/>
        <a:p>
          <a:endParaRPr lang="en-ZA"/>
        </a:p>
      </dgm:t>
    </dgm:pt>
    <dgm:pt modelId="{463C9FE6-D900-4881-A0E5-A1C7B2B166D0}">
      <dgm:prSet custT="1"/>
      <dgm:spPr/>
      <dgm:t>
        <a:bodyPr/>
        <a:lstStyle/>
        <a:p>
          <a:pPr marL="712788" lvl="1" indent="-85725" algn="just" defTabSz="622300">
            <a:lnSpc>
              <a:spcPct val="130000"/>
            </a:lnSpc>
            <a:spcBef>
              <a:spcPct val="0"/>
            </a:spcBef>
            <a:spcAft>
              <a:spcPts val="600"/>
            </a:spcAft>
            <a:buClrTx/>
            <a:buSzTx/>
            <a:buFont typeface="Courier New" panose="02070309020205020404" pitchFamily="49" charset="0"/>
            <a:buNone/>
          </a:pPr>
          <a:r>
            <a:rPr lang="en-US" sz="2000" b="1" i="0"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GOODS AND SERVICES – Underspent by R16.3m/29.1%</a:t>
          </a:r>
          <a:endParaRPr lang="en-ZA" sz="1600" b="0" i="0">
            <a:solidFill>
              <a:schemeClr val="accent3">
                <a:lumMod val="50000"/>
              </a:schemeClr>
            </a:solidFill>
            <a:latin typeface="Arial" panose="020B0604020202020204" pitchFamily="34" charset="0"/>
            <a:ea typeface="+mn-ea"/>
            <a:cs typeface="Arial" panose="020B0604020202020204" pitchFamily="34" charset="0"/>
          </a:endParaRPr>
        </a:p>
      </dgm:t>
    </dgm:pt>
    <dgm:pt modelId="{FB649CE6-4837-4B29-9A6B-74886FA747BF}" type="parTrans" cxnId="{4A18F278-23CA-475A-85EE-5A6485174A24}">
      <dgm:prSet/>
      <dgm:spPr/>
      <dgm:t>
        <a:bodyPr/>
        <a:lstStyle/>
        <a:p>
          <a:endParaRPr lang="en-ZA"/>
        </a:p>
      </dgm:t>
    </dgm:pt>
    <dgm:pt modelId="{317A5B3D-926B-4AF8-8230-1170CEB619F1}" type="sibTrans" cxnId="{4A18F278-23CA-475A-85EE-5A6485174A24}">
      <dgm:prSet/>
      <dgm:spPr/>
      <dgm:t>
        <a:bodyPr/>
        <a:lstStyle/>
        <a:p>
          <a:endParaRPr lang="en-ZA"/>
        </a:p>
      </dgm:t>
    </dgm:pt>
    <dgm:pt modelId="{11CEF3C8-6949-4B6D-A2E7-22390221E398}">
      <dgm:prSet custT="1"/>
      <dgm:spPr>
        <a:noFill/>
      </dgm:spPr>
      <dgm:t>
        <a:bodyPr/>
        <a:lstStyle/>
        <a:p>
          <a:pPr marL="333375" marR="0" lvl="1" indent="-333375" algn="just" defTabSz="622300" eaLnBrk="1" fontAlgn="auto" latinLnBrk="0" hangingPunct="1">
            <a:lnSpc>
              <a:spcPct val="150000"/>
            </a:lnSpc>
            <a:spcBef>
              <a:spcPct val="0"/>
            </a:spcBef>
            <a:spcAft>
              <a:spcPts val="600"/>
            </a:spcAft>
            <a:buClrTx/>
            <a:buSzTx/>
            <a:buFont typeface="Wingdings" panose="05000000000000000000" pitchFamily="2" charset="2"/>
            <a:buChar char="§"/>
            <a:tabLst/>
            <a:defRPr/>
          </a:pP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Institutional insurance - </a:t>
          </a:r>
          <a:r>
            <a:rPr lang="en-US"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R3.1m</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 LAC recommended that market value of certain assets be ascertained and verification of all assets be completed to ensure full cover. Current contract extended to 31 March 2025 to allow for conclusion of verification process</a:t>
          </a:r>
          <a:endPar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F9BF42D1-A383-42DB-B374-95FDCB266F5C}" type="parTrans" cxnId="{F7E999A7-A3F5-40F2-8983-F882A3D2C355}">
      <dgm:prSet/>
      <dgm:spPr/>
      <dgm:t>
        <a:bodyPr/>
        <a:lstStyle/>
        <a:p>
          <a:endParaRPr lang="en-ZA"/>
        </a:p>
      </dgm:t>
    </dgm:pt>
    <dgm:pt modelId="{42832AFE-2068-4C6B-9962-ED8B7BD990A4}" type="sibTrans" cxnId="{F7E999A7-A3F5-40F2-8983-F882A3D2C355}">
      <dgm:prSet/>
      <dgm:spPr/>
      <dgm:t>
        <a:bodyPr/>
        <a:lstStyle/>
        <a:p>
          <a:endParaRPr lang="en-ZA"/>
        </a:p>
      </dgm:t>
    </dgm:pt>
    <dgm:pt modelId="{C0D74B9A-1AB9-4ADB-ADFC-4A4B960133F8}">
      <dgm:prSet custT="1"/>
      <dgm:spPr/>
      <dgm:t>
        <a:bodyPr/>
        <a:lstStyle/>
        <a:p>
          <a:pPr marL="333375" marR="0" lvl="1" indent="-333375" algn="just" defTabSz="622300" eaLnBrk="1" fontAlgn="auto" latinLnBrk="0" hangingPunct="1">
            <a:lnSpc>
              <a:spcPct val="150000"/>
            </a:lnSpc>
            <a:spcBef>
              <a:spcPct val="0"/>
            </a:spcBef>
            <a:spcAft>
              <a:spcPts val="600"/>
            </a:spcAft>
            <a:buClrTx/>
            <a:buSzTx/>
            <a:buFont typeface="Wingdings" panose="05000000000000000000" pitchFamily="2" charset="2"/>
            <a:buChar char="§"/>
            <a:tabLst/>
            <a:defRPr/>
          </a:pP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Committee activities – </a:t>
          </a:r>
          <a:r>
            <a:rPr lang="en-US"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R3m</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excluding savings of R105 thousand – misalignment of Committee Plans and Term </a:t>
          </a:r>
          <a:r>
            <a:rPr lang="en-US" sz="1600" b="0" i="0" kern="1200" err="1">
              <a:solidFill>
                <a:prstClr val="black">
                  <a:hueOff val="0"/>
                  <a:satOff val="0"/>
                  <a:lumOff val="0"/>
                  <a:alphaOff val="0"/>
                </a:prstClr>
              </a:solidFill>
              <a:latin typeface="Arial" panose="020B0604020202020204" pitchFamily="34" charset="0"/>
              <a:ea typeface="+mn-ea"/>
              <a:cs typeface="Arial" panose="020B0604020202020204" pitchFamily="34" charset="0"/>
            </a:rPr>
            <a:t>Programme</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after the 7</a:t>
          </a:r>
          <a:r>
            <a:rPr lang="en-US" sz="1600" b="0" i="0" kern="1200" baseline="30000">
              <a:solidFill>
                <a:prstClr val="black">
                  <a:hueOff val="0"/>
                  <a:satOff val="0"/>
                  <a:lumOff val="0"/>
                  <a:alphaOff val="0"/>
                </a:prstClr>
              </a:solidFill>
              <a:latin typeface="Arial" panose="020B0604020202020204" pitchFamily="34" charset="0"/>
              <a:ea typeface="+mn-ea"/>
              <a:cs typeface="Arial" panose="020B0604020202020204" pitchFamily="34" charset="0"/>
            </a:rPr>
            <a:t>th</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Legislature was established (R2.4m) &amp; SCOPA conferences that were not attended (R630 thousand)</a:t>
          </a:r>
          <a:endPar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CC7489CE-2F7F-44C6-89AA-DE92294322A5}" type="parTrans" cxnId="{0B02FB05-C38D-4C28-AE0E-630B91943A56}">
      <dgm:prSet/>
      <dgm:spPr/>
      <dgm:t>
        <a:bodyPr/>
        <a:lstStyle/>
        <a:p>
          <a:endParaRPr lang="en-ZA"/>
        </a:p>
      </dgm:t>
    </dgm:pt>
    <dgm:pt modelId="{CFCCCC86-4DFD-4B8C-8E39-2067FC3A9E68}" type="sibTrans" cxnId="{0B02FB05-C38D-4C28-AE0E-630B91943A56}">
      <dgm:prSet/>
      <dgm:spPr/>
      <dgm:t>
        <a:bodyPr/>
        <a:lstStyle/>
        <a:p>
          <a:endParaRPr lang="en-ZA"/>
        </a:p>
      </dgm:t>
    </dgm:pt>
    <dgm:pt modelId="{0F097AE5-18AB-4238-ACC8-4F7C756AF5F9}">
      <dgm:prSet custT="1"/>
      <dgm:spPr/>
      <dgm:t>
        <a:bodyPr/>
        <a:lstStyle/>
        <a:p>
          <a:pPr marL="333375" marR="0" lvl="1" indent="-333375" algn="just" defTabSz="622300" eaLnBrk="1" fontAlgn="auto" latinLnBrk="0" hangingPunct="1">
            <a:lnSpc>
              <a:spcPct val="150000"/>
            </a:lnSpc>
            <a:spcBef>
              <a:spcPct val="0"/>
            </a:spcBef>
            <a:spcAft>
              <a:spcPts val="600"/>
            </a:spcAft>
            <a:buClrTx/>
            <a:buSzTx/>
            <a:buFont typeface="Wingdings" panose="05000000000000000000" pitchFamily="2" charset="2"/>
            <a:buChar char="§"/>
            <a:tabLst/>
            <a:defRPr/>
          </a:pP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Hansard equipment and interpretation - </a:t>
          </a:r>
          <a:r>
            <a:rPr lang="en-US"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R2.3m</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 reduced Committee activities due to misalignment of Term </a:t>
          </a:r>
          <a:r>
            <a:rPr lang="en-US" sz="1600" b="0" i="0" kern="1200" err="1">
              <a:solidFill>
                <a:prstClr val="black">
                  <a:hueOff val="0"/>
                  <a:satOff val="0"/>
                  <a:lumOff val="0"/>
                  <a:alphaOff val="0"/>
                </a:prstClr>
              </a:solidFill>
              <a:latin typeface="Arial" panose="020B0604020202020204" pitchFamily="34" charset="0"/>
              <a:ea typeface="+mn-ea"/>
              <a:cs typeface="Arial" panose="020B0604020202020204" pitchFamily="34" charset="0"/>
            </a:rPr>
            <a:t>Programme</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and Committee plans</a:t>
          </a:r>
          <a:endPar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63180BD6-51B8-468A-8A6D-4E72D0948CFC}" type="parTrans" cxnId="{9C4383D6-5FF3-425A-B4E7-FAEE1778B915}">
      <dgm:prSet/>
      <dgm:spPr/>
      <dgm:t>
        <a:bodyPr/>
        <a:lstStyle/>
        <a:p>
          <a:endParaRPr lang="en-ZA"/>
        </a:p>
      </dgm:t>
    </dgm:pt>
    <dgm:pt modelId="{1E95E092-18BB-4E29-907F-6FDD7690ECD1}" type="sibTrans" cxnId="{9C4383D6-5FF3-425A-B4E7-FAEE1778B915}">
      <dgm:prSet/>
      <dgm:spPr/>
      <dgm:t>
        <a:bodyPr/>
        <a:lstStyle/>
        <a:p>
          <a:endParaRPr lang="en-ZA"/>
        </a:p>
      </dgm:t>
    </dgm:pt>
    <dgm:pt modelId="{D1776040-2BE8-4996-8ADA-A03A904116D9}">
      <dgm:prSet custT="1"/>
      <dgm:spPr/>
      <dgm:t>
        <a:bodyPr/>
        <a:lstStyle/>
        <a:p>
          <a:pPr marL="333375" marR="0" lvl="1" indent="-333375" algn="just" defTabSz="622300" eaLnBrk="1" fontAlgn="auto" latinLnBrk="0" hangingPunct="1">
            <a:lnSpc>
              <a:spcPct val="150000"/>
            </a:lnSpc>
            <a:spcBef>
              <a:spcPct val="0"/>
            </a:spcBef>
            <a:spcAft>
              <a:spcPts val="600"/>
            </a:spcAft>
            <a:buClrTx/>
            <a:buSzTx/>
            <a:buFont typeface="Wingdings" panose="05000000000000000000" pitchFamily="2" charset="2"/>
            <a:buChar char="§"/>
            <a:tabLst/>
            <a:defRPr/>
          </a:pP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Outstanding invoices from service providers – </a:t>
          </a:r>
          <a:r>
            <a:rPr lang="en-US"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R2.1m</a:t>
          </a:r>
          <a:endParaRPr lang="en-ZA"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D6AB0816-84A3-4D11-BB5D-04C450E2DEFD}" type="parTrans" cxnId="{2C47EEED-0260-42A7-8160-8F1C62A2DB0B}">
      <dgm:prSet/>
      <dgm:spPr/>
      <dgm:t>
        <a:bodyPr/>
        <a:lstStyle/>
        <a:p>
          <a:endParaRPr lang="en-ZA"/>
        </a:p>
      </dgm:t>
    </dgm:pt>
    <dgm:pt modelId="{A62DCB79-D0EF-44A4-9619-1EEAD82645F6}" type="sibTrans" cxnId="{2C47EEED-0260-42A7-8160-8F1C62A2DB0B}">
      <dgm:prSet/>
      <dgm:spPr/>
      <dgm:t>
        <a:bodyPr/>
        <a:lstStyle/>
        <a:p>
          <a:endParaRPr lang="en-ZA"/>
        </a:p>
      </dgm:t>
    </dgm:pt>
    <dgm:pt modelId="{51CA8AB3-2932-4F1B-B07A-70DD23CFB4D5}" type="pres">
      <dgm:prSet presAssocID="{47120E7D-5B82-4EC8-9291-54852C99BFAC}" presName="linear" presStyleCnt="0">
        <dgm:presLayoutVars>
          <dgm:dir/>
          <dgm:animLvl val="lvl"/>
          <dgm:resizeHandles val="exact"/>
        </dgm:presLayoutVars>
      </dgm:prSet>
      <dgm:spPr/>
    </dgm:pt>
    <dgm:pt modelId="{7FCB60F3-8844-4EBB-A2D7-5F145EE77946}" type="pres">
      <dgm:prSet presAssocID="{463C9FE6-D900-4881-A0E5-A1C7B2B166D0}" presName="parentLin" presStyleCnt="0"/>
      <dgm:spPr/>
    </dgm:pt>
    <dgm:pt modelId="{77552D1E-0396-4EE7-9126-330909F5150C}" type="pres">
      <dgm:prSet presAssocID="{463C9FE6-D900-4881-A0E5-A1C7B2B166D0}" presName="parentLeftMargin" presStyleLbl="node1" presStyleIdx="0" presStyleCnt="1"/>
      <dgm:spPr/>
    </dgm:pt>
    <dgm:pt modelId="{9FB41CDB-B5EF-4BBF-A9B8-17F1194E9EDD}" type="pres">
      <dgm:prSet presAssocID="{463C9FE6-D900-4881-A0E5-A1C7B2B166D0}" presName="parentText" presStyleLbl="node1" presStyleIdx="0" presStyleCnt="1" custScaleX="142857" custScaleY="65208" custLinFactNeighborX="-17441" custLinFactNeighborY="-14441">
        <dgm:presLayoutVars>
          <dgm:chMax val="0"/>
          <dgm:bulletEnabled val="1"/>
        </dgm:presLayoutVars>
      </dgm:prSet>
      <dgm:spPr/>
    </dgm:pt>
    <dgm:pt modelId="{5072522A-80AC-490A-9196-7F93BB86C07A}" type="pres">
      <dgm:prSet presAssocID="{463C9FE6-D900-4881-A0E5-A1C7B2B166D0}" presName="negativeSpace" presStyleCnt="0"/>
      <dgm:spPr/>
    </dgm:pt>
    <dgm:pt modelId="{894DADBC-016C-431F-B339-A94AD7C93A5B}" type="pres">
      <dgm:prSet presAssocID="{463C9FE6-D900-4881-A0E5-A1C7B2B166D0}" presName="childText" presStyleLbl="conFgAcc1" presStyleIdx="0" presStyleCnt="1" custScaleY="108466">
        <dgm:presLayoutVars>
          <dgm:bulletEnabled val="1"/>
        </dgm:presLayoutVars>
      </dgm:prSet>
      <dgm:spPr/>
    </dgm:pt>
  </dgm:ptLst>
  <dgm:cxnLst>
    <dgm:cxn modelId="{0B02FB05-C38D-4C28-AE0E-630B91943A56}" srcId="{463C9FE6-D900-4881-A0E5-A1C7B2B166D0}" destId="{C0D74B9A-1AB9-4ADB-ADFC-4A4B960133F8}" srcOrd="1" destOrd="0" parTransId="{CC7489CE-2F7F-44C6-89AA-DE92294322A5}" sibTransId="{CFCCCC86-4DFD-4B8C-8E39-2067FC3A9E68}"/>
    <dgm:cxn modelId="{B3A27E33-AFEF-4F1E-B2B4-D575A0DAD0B4}" type="presOf" srcId="{D1776040-2BE8-4996-8ADA-A03A904116D9}" destId="{894DADBC-016C-431F-B339-A94AD7C93A5B}" srcOrd="0" destOrd="3" presId="urn:microsoft.com/office/officeart/2005/8/layout/list1"/>
    <dgm:cxn modelId="{80E69D36-B09D-4C68-A89E-EB130FA3C8CC}" type="presOf" srcId="{11CEF3C8-6949-4B6D-A2E7-22390221E398}" destId="{894DADBC-016C-431F-B339-A94AD7C93A5B}" srcOrd="0" destOrd="0" presId="urn:microsoft.com/office/officeart/2005/8/layout/list1"/>
    <dgm:cxn modelId="{71826948-E01C-4F9E-B7CF-856F1390F4A4}" type="presOf" srcId="{463C9FE6-D900-4881-A0E5-A1C7B2B166D0}" destId="{77552D1E-0396-4EE7-9126-330909F5150C}" srcOrd="0" destOrd="0" presId="urn:microsoft.com/office/officeart/2005/8/layout/list1"/>
    <dgm:cxn modelId="{4A18F278-23CA-475A-85EE-5A6485174A24}" srcId="{47120E7D-5B82-4EC8-9291-54852C99BFAC}" destId="{463C9FE6-D900-4881-A0E5-A1C7B2B166D0}" srcOrd="0" destOrd="0" parTransId="{FB649CE6-4837-4B29-9A6B-74886FA747BF}" sibTransId="{317A5B3D-926B-4AF8-8230-1170CEB619F1}"/>
    <dgm:cxn modelId="{1CF2B27A-31FC-4E96-AC34-2B37AAC46921}" type="presOf" srcId="{C0D74B9A-1AB9-4ADB-ADFC-4A4B960133F8}" destId="{894DADBC-016C-431F-B339-A94AD7C93A5B}" srcOrd="0" destOrd="1" presId="urn:microsoft.com/office/officeart/2005/8/layout/list1"/>
    <dgm:cxn modelId="{3E1E8A7F-FCDB-4C73-B32E-3274BD5DD125}" type="presOf" srcId="{47120E7D-5B82-4EC8-9291-54852C99BFAC}" destId="{51CA8AB3-2932-4F1B-B07A-70DD23CFB4D5}" srcOrd="0" destOrd="0" presId="urn:microsoft.com/office/officeart/2005/8/layout/list1"/>
    <dgm:cxn modelId="{F7E999A7-A3F5-40F2-8983-F882A3D2C355}" srcId="{463C9FE6-D900-4881-A0E5-A1C7B2B166D0}" destId="{11CEF3C8-6949-4B6D-A2E7-22390221E398}" srcOrd="0" destOrd="0" parTransId="{F9BF42D1-A383-42DB-B374-95FDCB266F5C}" sibTransId="{42832AFE-2068-4C6B-9962-ED8B7BD990A4}"/>
    <dgm:cxn modelId="{4317C9B4-FA7F-4679-BFE1-3709A9BA852A}" type="presOf" srcId="{463C9FE6-D900-4881-A0E5-A1C7B2B166D0}" destId="{9FB41CDB-B5EF-4BBF-A9B8-17F1194E9EDD}" srcOrd="1" destOrd="0" presId="urn:microsoft.com/office/officeart/2005/8/layout/list1"/>
    <dgm:cxn modelId="{7DE1A1CE-9F55-4A81-B99F-E3A5F3A335F1}" type="presOf" srcId="{0F097AE5-18AB-4238-ACC8-4F7C756AF5F9}" destId="{894DADBC-016C-431F-B339-A94AD7C93A5B}" srcOrd="0" destOrd="2" presId="urn:microsoft.com/office/officeart/2005/8/layout/list1"/>
    <dgm:cxn modelId="{9C4383D6-5FF3-425A-B4E7-FAEE1778B915}" srcId="{463C9FE6-D900-4881-A0E5-A1C7B2B166D0}" destId="{0F097AE5-18AB-4238-ACC8-4F7C756AF5F9}" srcOrd="2" destOrd="0" parTransId="{63180BD6-51B8-468A-8A6D-4E72D0948CFC}" sibTransId="{1E95E092-18BB-4E29-907F-6FDD7690ECD1}"/>
    <dgm:cxn modelId="{2C47EEED-0260-42A7-8160-8F1C62A2DB0B}" srcId="{463C9FE6-D900-4881-A0E5-A1C7B2B166D0}" destId="{D1776040-2BE8-4996-8ADA-A03A904116D9}" srcOrd="3" destOrd="0" parTransId="{D6AB0816-84A3-4D11-BB5D-04C450E2DEFD}" sibTransId="{A62DCB79-D0EF-44A4-9619-1EEAD82645F6}"/>
    <dgm:cxn modelId="{8EFF0302-B32E-4057-9998-D0DC232C12D0}" type="presParOf" srcId="{51CA8AB3-2932-4F1B-B07A-70DD23CFB4D5}" destId="{7FCB60F3-8844-4EBB-A2D7-5F145EE77946}" srcOrd="0" destOrd="0" presId="urn:microsoft.com/office/officeart/2005/8/layout/list1"/>
    <dgm:cxn modelId="{60BADD65-369F-4276-AD72-363F18057AF8}" type="presParOf" srcId="{7FCB60F3-8844-4EBB-A2D7-5F145EE77946}" destId="{77552D1E-0396-4EE7-9126-330909F5150C}" srcOrd="0" destOrd="0" presId="urn:microsoft.com/office/officeart/2005/8/layout/list1"/>
    <dgm:cxn modelId="{740602DB-7629-4494-8941-E420E24685C2}" type="presParOf" srcId="{7FCB60F3-8844-4EBB-A2D7-5F145EE77946}" destId="{9FB41CDB-B5EF-4BBF-A9B8-17F1194E9EDD}" srcOrd="1" destOrd="0" presId="urn:microsoft.com/office/officeart/2005/8/layout/list1"/>
    <dgm:cxn modelId="{01DBD268-DD13-48A5-AA8D-0DB20FD43F75}" type="presParOf" srcId="{51CA8AB3-2932-4F1B-B07A-70DD23CFB4D5}" destId="{5072522A-80AC-490A-9196-7F93BB86C07A}" srcOrd="1" destOrd="0" presId="urn:microsoft.com/office/officeart/2005/8/layout/list1"/>
    <dgm:cxn modelId="{BA655590-6305-4D6A-B4E9-8CA6EBC10834}" type="presParOf" srcId="{51CA8AB3-2932-4F1B-B07A-70DD23CFB4D5}" destId="{894DADBC-016C-431F-B339-A94AD7C93A5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7120E7D-5B82-4EC8-9291-54852C99BFAC}" type="doc">
      <dgm:prSet loTypeId="urn:microsoft.com/office/officeart/2005/8/layout/list1" loCatId="list" qsTypeId="urn:microsoft.com/office/officeart/2005/8/quickstyle/simple1" qsCatId="simple" csTypeId="urn:microsoft.com/office/officeart/2005/8/colors/accent6_4" csCatId="accent6" phldr="1"/>
      <dgm:spPr/>
      <dgm:t>
        <a:bodyPr/>
        <a:lstStyle/>
        <a:p>
          <a:endParaRPr lang="en-ZA"/>
        </a:p>
      </dgm:t>
    </dgm:pt>
    <dgm:pt modelId="{463C9FE6-D900-4881-A0E5-A1C7B2B166D0}">
      <dgm:prSet custT="1"/>
      <dgm:spPr/>
      <dgm:t>
        <a:bodyPr/>
        <a:lstStyle/>
        <a:p>
          <a:pPr marL="712788" lvl="1" indent="-85725" algn="just" defTabSz="622300">
            <a:lnSpc>
              <a:spcPct val="130000"/>
            </a:lnSpc>
            <a:spcBef>
              <a:spcPct val="0"/>
            </a:spcBef>
            <a:spcAft>
              <a:spcPts val="600"/>
            </a:spcAft>
            <a:buClrTx/>
            <a:buSzTx/>
            <a:buFont typeface="Courier New" panose="02070309020205020404" pitchFamily="49" charset="0"/>
            <a:buNone/>
          </a:pPr>
          <a:r>
            <a:rPr lang="en-US" sz="2000" b="1" i="0"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GOODS AND SERVICES – Underspent by R16.3m/29.1%</a:t>
          </a:r>
          <a:endParaRPr lang="en-ZA" sz="1600" b="0" i="0">
            <a:solidFill>
              <a:schemeClr val="accent3">
                <a:lumMod val="50000"/>
              </a:schemeClr>
            </a:solidFill>
            <a:latin typeface="Arial" panose="020B0604020202020204" pitchFamily="34" charset="0"/>
            <a:ea typeface="+mn-ea"/>
            <a:cs typeface="Arial" panose="020B0604020202020204" pitchFamily="34" charset="0"/>
          </a:endParaRPr>
        </a:p>
      </dgm:t>
    </dgm:pt>
    <dgm:pt modelId="{FB649CE6-4837-4B29-9A6B-74886FA747BF}" type="parTrans" cxnId="{4A18F278-23CA-475A-85EE-5A6485174A24}">
      <dgm:prSet/>
      <dgm:spPr/>
      <dgm:t>
        <a:bodyPr/>
        <a:lstStyle/>
        <a:p>
          <a:endParaRPr lang="en-ZA"/>
        </a:p>
      </dgm:t>
    </dgm:pt>
    <dgm:pt modelId="{317A5B3D-926B-4AF8-8230-1170CEB619F1}" type="sibTrans" cxnId="{4A18F278-23CA-475A-85EE-5A6485174A24}">
      <dgm:prSet/>
      <dgm:spPr/>
      <dgm:t>
        <a:bodyPr/>
        <a:lstStyle/>
        <a:p>
          <a:endParaRPr lang="en-ZA"/>
        </a:p>
      </dgm:t>
    </dgm:pt>
    <dgm:pt modelId="{3F60894F-E5BD-44D7-B1D1-613D02A221B5}">
      <dgm:prSet custT="1"/>
      <dgm:spPr/>
      <dgm:t>
        <a:bodyPr/>
        <a:lstStyle/>
        <a:p>
          <a:pPr marL="333375" marR="0" lvl="1" indent="-333375" algn="just" defTabSz="622300" eaLnBrk="1" fontAlgn="auto" latinLnBrk="0" hangingPunct="1">
            <a:lnSpc>
              <a:spcPct val="150000"/>
            </a:lnSpc>
            <a:spcBef>
              <a:spcPct val="0"/>
            </a:spcBef>
            <a:spcAft>
              <a:spcPts val="600"/>
            </a:spcAft>
            <a:buClrTx/>
            <a:buSzTx/>
            <a:buFont typeface="Wingdings" panose="05000000000000000000" pitchFamily="2" charset="2"/>
            <a:buChar char="§"/>
            <a:tabLst/>
            <a:defRPr/>
          </a:pP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Organisational Development exercise - </a:t>
          </a:r>
          <a:r>
            <a:rPr lang="en-US"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R1.1m</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 project cancelled. Project milestones relating to OD initiatives and job evaluations to be implemented through the HR strategy</a:t>
          </a:r>
          <a:endPar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319707A4-E88F-4F8D-A71B-8BB0CAE90AEB}" type="parTrans" cxnId="{91911B00-1D35-4784-AB03-AC80699A0AF4}">
      <dgm:prSet/>
      <dgm:spPr/>
      <dgm:t>
        <a:bodyPr/>
        <a:lstStyle/>
        <a:p>
          <a:endParaRPr lang="en-ZA"/>
        </a:p>
      </dgm:t>
    </dgm:pt>
    <dgm:pt modelId="{6D555ECD-705E-44E1-BB78-25DAEF473042}" type="sibTrans" cxnId="{91911B00-1D35-4784-AB03-AC80699A0AF4}">
      <dgm:prSet/>
      <dgm:spPr/>
      <dgm:t>
        <a:bodyPr/>
        <a:lstStyle/>
        <a:p>
          <a:endParaRPr lang="en-ZA"/>
        </a:p>
      </dgm:t>
    </dgm:pt>
    <dgm:pt modelId="{793B25C1-436E-46C9-B434-48A6B9D33C76}">
      <dgm:prSet custT="1"/>
      <dgm:spPr/>
      <dgm:t>
        <a:bodyPr/>
        <a:lstStyle/>
        <a:p>
          <a:pPr marL="333375" marR="0" lvl="1" indent="-333375" algn="just" defTabSz="622300" eaLnBrk="1" fontAlgn="auto" latinLnBrk="0" hangingPunct="1">
            <a:lnSpc>
              <a:spcPct val="150000"/>
            </a:lnSpc>
            <a:spcBef>
              <a:spcPct val="0"/>
            </a:spcBef>
            <a:spcAft>
              <a:spcPts val="600"/>
            </a:spcAft>
            <a:buClrTx/>
            <a:buSzTx/>
            <a:buFont typeface="Wingdings" panose="05000000000000000000" pitchFamily="2" charset="2"/>
            <a:buChar char="§"/>
            <a:tabLst/>
            <a:defRPr/>
          </a:pPr>
          <a:r>
            <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Savings – </a:t>
          </a:r>
          <a:r>
            <a:rPr lang="en-ZA"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R1.9m</a:t>
          </a:r>
          <a:r>
            <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a:t>
          </a:r>
        </a:p>
      </dgm:t>
    </dgm:pt>
    <dgm:pt modelId="{C4797906-BA8C-43D2-AE8C-FFF2BBBF138B}" type="parTrans" cxnId="{302C8117-22AE-499D-9901-BB3731336471}">
      <dgm:prSet/>
      <dgm:spPr/>
      <dgm:t>
        <a:bodyPr/>
        <a:lstStyle/>
        <a:p>
          <a:endParaRPr lang="en-ZA"/>
        </a:p>
      </dgm:t>
    </dgm:pt>
    <dgm:pt modelId="{0176AE4F-211B-4757-9994-432894D5440C}" type="sibTrans" cxnId="{302C8117-22AE-499D-9901-BB3731336471}">
      <dgm:prSet/>
      <dgm:spPr/>
      <dgm:t>
        <a:bodyPr/>
        <a:lstStyle/>
        <a:p>
          <a:endParaRPr lang="en-ZA"/>
        </a:p>
      </dgm:t>
    </dgm:pt>
    <dgm:pt modelId="{383EA0C7-B9B1-43FD-A879-42DA689F26ED}">
      <dgm:prSet custT="1"/>
      <dgm:spPr>
        <a:noFill/>
      </dgm:spPr>
      <dgm:t>
        <a:bodyPr/>
        <a:lstStyle/>
        <a:p>
          <a:pPr marL="333375" marR="0" lvl="1" indent="-333375" algn="just" defTabSz="622300" eaLnBrk="1" fontAlgn="auto" latinLnBrk="0" hangingPunct="1">
            <a:lnSpc>
              <a:spcPct val="150000"/>
            </a:lnSpc>
            <a:spcBef>
              <a:spcPct val="0"/>
            </a:spcBef>
            <a:spcAft>
              <a:spcPts val="600"/>
            </a:spcAft>
            <a:buClrTx/>
            <a:buSzTx/>
            <a:buFont typeface="Wingdings" panose="05000000000000000000" pitchFamily="2" charset="2"/>
            <a:buChar char="§"/>
            <a:tabLst/>
            <a:defRPr/>
          </a:pP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Off-boarding for Members of the 6</a:t>
          </a:r>
          <a:r>
            <a:rPr lang="en-US" sz="1600" b="0" i="0" kern="1200" baseline="30000">
              <a:solidFill>
                <a:prstClr val="black">
                  <a:hueOff val="0"/>
                  <a:satOff val="0"/>
                  <a:lumOff val="0"/>
                  <a:alphaOff val="0"/>
                </a:prstClr>
              </a:solidFill>
              <a:latin typeface="Arial" panose="020B0604020202020204" pitchFamily="34" charset="0"/>
              <a:ea typeface="+mn-ea"/>
              <a:cs typeface="Arial" panose="020B0604020202020204" pitchFamily="34" charset="0"/>
            </a:rPr>
            <a:t>th</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Legislature - R</a:t>
          </a:r>
          <a:r>
            <a:rPr lang="en-US"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1.2m</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 misalignment of expenditure and projections. Implemented in the first quarter  </a:t>
          </a:r>
          <a:endPar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DF93A671-A4EF-4FC0-B208-6EC66AD57DE2}" type="parTrans" cxnId="{465F2159-960A-4342-98C4-97BAB6354C45}">
      <dgm:prSet/>
      <dgm:spPr/>
      <dgm:t>
        <a:bodyPr/>
        <a:lstStyle/>
        <a:p>
          <a:endParaRPr lang="en-ZA"/>
        </a:p>
      </dgm:t>
    </dgm:pt>
    <dgm:pt modelId="{35657480-A55B-41D2-9EB6-F328E3C82E2E}" type="sibTrans" cxnId="{465F2159-960A-4342-98C4-97BAB6354C45}">
      <dgm:prSet/>
      <dgm:spPr/>
      <dgm:t>
        <a:bodyPr/>
        <a:lstStyle/>
        <a:p>
          <a:endParaRPr lang="en-ZA"/>
        </a:p>
      </dgm:t>
    </dgm:pt>
    <dgm:pt modelId="{11CEF3C8-6949-4B6D-A2E7-22390221E398}">
      <dgm:prSet custT="1"/>
      <dgm:spPr>
        <a:noFill/>
      </dgm:spPr>
      <dgm:t>
        <a:bodyPr/>
        <a:lstStyle/>
        <a:p>
          <a:pPr marL="333375" marR="0" lvl="1" indent="-333375" algn="just" defTabSz="622300" eaLnBrk="1" fontAlgn="auto" latinLnBrk="0" hangingPunct="1">
            <a:lnSpc>
              <a:spcPct val="150000"/>
            </a:lnSpc>
            <a:spcBef>
              <a:spcPct val="0"/>
            </a:spcBef>
            <a:spcAft>
              <a:spcPts val="600"/>
            </a:spcAft>
            <a:buClrTx/>
            <a:buSzTx/>
            <a:buFont typeface="Wingdings" panose="05000000000000000000" pitchFamily="2" charset="2"/>
            <a:buChar char="§"/>
            <a:tabLst/>
            <a:defRPr/>
          </a:pP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The 10</a:t>
          </a:r>
          <a:r>
            <a:rPr lang="en-US" sz="1600" b="0" i="0" kern="1200" baseline="30000">
              <a:solidFill>
                <a:prstClr val="black">
                  <a:hueOff val="0"/>
                  <a:satOff val="0"/>
                  <a:lumOff val="0"/>
                  <a:alphaOff val="0"/>
                </a:prstClr>
              </a:solidFill>
              <a:latin typeface="Arial" panose="020B0604020202020204" pitchFamily="34" charset="0"/>
              <a:ea typeface="+mn-ea"/>
              <a:cs typeface="Arial" panose="020B0604020202020204" pitchFamily="34" charset="0"/>
            </a:rPr>
            <a:t>th</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Vita Basadi awards - </a:t>
          </a:r>
          <a:r>
            <a:rPr lang="en-US"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R1.5m </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postponed and awaiting way-forward from Presiding Officers </a:t>
          </a:r>
          <a:endPar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F9BF42D1-A383-42DB-B374-95FDCB266F5C}" type="parTrans" cxnId="{F7E999A7-A3F5-40F2-8983-F882A3D2C355}">
      <dgm:prSet/>
      <dgm:spPr/>
      <dgm:t>
        <a:bodyPr/>
        <a:lstStyle/>
        <a:p>
          <a:endParaRPr lang="en-ZA"/>
        </a:p>
      </dgm:t>
    </dgm:pt>
    <dgm:pt modelId="{42832AFE-2068-4C6B-9962-ED8B7BD990A4}" type="sibTrans" cxnId="{F7E999A7-A3F5-40F2-8983-F882A3D2C355}">
      <dgm:prSet/>
      <dgm:spPr/>
      <dgm:t>
        <a:bodyPr/>
        <a:lstStyle/>
        <a:p>
          <a:endParaRPr lang="en-ZA"/>
        </a:p>
      </dgm:t>
    </dgm:pt>
    <dgm:pt modelId="{51CA8AB3-2932-4F1B-B07A-70DD23CFB4D5}" type="pres">
      <dgm:prSet presAssocID="{47120E7D-5B82-4EC8-9291-54852C99BFAC}" presName="linear" presStyleCnt="0">
        <dgm:presLayoutVars>
          <dgm:dir/>
          <dgm:animLvl val="lvl"/>
          <dgm:resizeHandles val="exact"/>
        </dgm:presLayoutVars>
      </dgm:prSet>
      <dgm:spPr/>
    </dgm:pt>
    <dgm:pt modelId="{7FCB60F3-8844-4EBB-A2D7-5F145EE77946}" type="pres">
      <dgm:prSet presAssocID="{463C9FE6-D900-4881-A0E5-A1C7B2B166D0}" presName="parentLin" presStyleCnt="0"/>
      <dgm:spPr/>
    </dgm:pt>
    <dgm:pt modelId="{77552D1E-0396-4EE7-9126-330909F5150C}" type="pres">
      <dgm:prSet presAssocID="{463C9FE6-D900-4881-A0E5-A1C7B2B166D0}" presName="parentLeftMargin" presStyleLbl="node1" presStyleIdx="0" presStyleCnt="1"/>
      <dgm:spPr/>
    </dgm:pt>
    <dgm:pt modelId="{9FB41CDB-B5EF-4BBF-A9B8-17F1194E9EDD}" type="pres">
      <dgm:prSet presAssocID="{463C9FE6-D900-4881-A0E5-A1C7B2B166D0}" presName="parentText" presStyleLbl="node1" presStyleIdx="0" presStyleCnt="1" custScaleX="142857" custScaleY="65208" custLinFactNeighborX="-17441" custLinFactNeighborY="-14441">
        <dgm:presLayoutVars>
          <dgm:chMax val="0"/>
          <dgm:bulletEnabled val="1"/>
        </dgm:presLayoutVars>
      </dgm:prSet>
      <dgm:spPr/>
    </dgm:pt>
    <dgm:pt modelId="{5072522A-80AC-490A-9196-7F93BB86C07A}" type="pres">
      <dgm:prSet presAssocID="{463C9FE6-D900-4881-A0E5-A1C7B2B166D0}" presName="negativeSpace" presStyleCnt="0"/>
      <dgm:spPr/>
    </dgm:pt>
    <dgm:pt modelId="{894DADBC-016C-431F-B339-A94AD7C93A5B}" type="pres">
      <dgm:prSet presAssocID="{463C9FE6-D900-4881-A0E5-A1C7B2B166D0}" presName="childText" presStyleLbl="conFgAcc1" presStyleIdx="0" presStyleCnt="1" custScaleY="108466">
        <dgm:presLayoutVars>
          <dgm:bulletEnabled val="1"/>
        </dgm:presLayoutVars>
      </dgm:prSet>
      <dgm:spPr/>
    </dgm:pt>
  </dgm:ptLst>
  <dgm:cxnLst>
    <dgm:cxn modelId="{91911B00-1D35-4784-AB03-AC80699A0AF4}" srcId="{463C9FE6-D900-4881-A0E5-A1C7B2B166D0}" destId="{3F60894F-E5BD-44D7-B1D1-613D02A221B5}" srcOrd="2" destOrd="0" parTransId="{319707A4-E88F-4F8D-A71B-8BB0CAE90AEB}" sibTransId="{6D555ECD-705E-44E1-BB78-25DAEF473042}"/>
    <dgm:cxn modelId="{302C8117-22AE-499D-9901-BB3731336471}" srcId="{463C9FE6-D900-4881-A0E5-A1C7B2B166D0}" destId="{793B25C1-436E-46C9-B434-48A6B9D33C76}" srcOrd="3" destOrd="0" parTransId="{C4797906-BA8C-43D2-AE8C-FFF2BBBF138B}" sibTransId="{0176AE4F-211B-4757-9994-432894D5440C}"/>
    <dgm:cxn modelId="{80E69D36-B09D-4C68-A89E-EB130FA3C8CC}" type="presOf" srcId="{11CEF3C8-6949-4B6D-A2E7-22390221E398}" destId="{894DADBC-016C-431F-B339-A94AD7C93A5B}" srcOrd="0" destOrd="0" presId="urn:microsoft.com/office/officeart/2005/8/layout/list1"/>
    <dgm:cxn modelId="{A36CF73C-FFE3-48CF-BDD3-CCB925366690}" type="presOf" srcId="{3F60894F-E5BD-44D7-B1D1-613D02A221B5}" destId="{894DADBC-016C-431F-B339-A94AD7C93A5B}" srcOrd="0" destOrd="2" presId="urn:microsoft.com/office/officeart/2005/8/layout/list1"/>
    <dgm:cxn modelId="{AD57AB41-682F-4E92-BB41-D80B24549551}" type="presOf" srcId="{383EA0C7-B9B1-43FD-A879-42DA689F26ED}" destId="{894DADBC-016C-431F-B339-A94AD7C93A5B}" srcOrd="0" destOrd="1" presId="urn:microsoft.com/office/officeart/2005/8/layout/list1"/>
    <dgm:cxn modelId="{71826948-E01C-4F9E-B7CF-856F1390F4A4}" type="presOf" srcId="{463C9FE6-D900-4881-A0E5-A1C7B2B166D0}" destId="{77552D1E-0396-4EE7-9126-330909F5150C}" srcOrd="0" destOrd="0" presId="urn:microsoft.com/office/officeart/2005/8/layout/list1"/>
    <dgm:cxn modelId="{A5BEC553-1484-44B3-A3E9-2B8164D0A14E}" type="presOf" srcId="{793B25C1-436E-46C9-B434-48A6B9D33C76}" destId="{894DADBC-016C-431F-B339-A94AD7C93A5B}" srcOrd="0" destOrd="3" presId="urn:microsoft.com/office/officeart/2005/8/layout/list1"/>
    <dgm:cxn modelId="{4A18F278-23CA-475A-85EE-5A6485174A24}" srcId="{47120E7D-5B82-4EC8-9291-54852C99BFAC}" destId="{463C9FE6-D900-4881-A0E5-A1C7B2B166D0}" srcOrd="0" destOrd="0" parTransId="{FB649CE6-4837-4B29-9A6B-74886FA747BF}" sibTransId="{317A5B3D-926B-4AF8-8230-1170CEB619F1}"/>
    <dgm:cxn modelId="{465F2159-960A-4342-98C4-97BAB6354C45}" srcId="{463C9FE6-D900-4881-A0E5-A1C7B2B166D0}" destId="{383EA0C7-B9B1-43FD-A879-42DA689F26ED}" srcOrd="1" destOrd="0" parTransId="{DF93A671-A4EF-4FC0-B208-6EC66AD57DE2}" sibTransId="{35657480-A55B-41D2-9EB6-F328E3C82E2E}"/>
    <dgm:cxn modelId="{3E1E8A7F-FCDB-4C73-B32E-3274BD5DD125}" type="presOf" srcId="{47120E7D-5B82-4EC8-9291-54852C99BFAC}" destId="{51CA8AB3-2932-4F1B-B07A-70DD23CFB4D5}" srcOrd="0" destOrd="0" presId="urn:microsoft.com/office/officeart/2005/8/layout/list1"/>
    <dgm:cxn modelId="{F7E999A7-A3F5-40F2-8983-F882A3D2C355}" srcId="{463C9FE6-D900-4881-A0E5-A1C7B2B166D0}" destId="{11CEF3C8-6949-4B6D-A2E7-22390221E398}" srcOrd="0" destOrd="0" parTransId="{F9BF42D1-A383-42DB-B374-95FDCB266F5C}" sibTransId="{42832AFE-2068-4C6B-9962-ED8B7BD990A4}"/>
    <dgm:cxn modelId="{4317C9B4-FA7F-4679-BFE1-3709A9BA852A}" type="presOf" srcId="{463C9FE6-D900-4881-A0E5-A1C7B2B166D0}" destId="{9FB41CDB-B5EF-4BBF-A9B8-17F1194E9EDD}" srcOrd="1" destOrd="0" presId="urn:microsoft.com/office/officeart/2005/8/layout/list1"/>
    <dgm:cxn modelId="{8EFF0302-B32E-4057-9998-D0DC232C12D0}" type="presParOf" srcId="{51CA8AB3-2932-4F1B-B07A-70DD23CFB4D5}" destId="{7FCB60F3-8844-4EBB-A2D7-5F145EE77946}" srcOrd="0" destOrd="0" presId="urn:microsoft.com/office/officeart/2005/8/layout/list1"/>
    <dgm:cxn modelId="{60BADD65-369F-4276-AD72-363F18057AF8}" type="presParOf" srcId="{7FCB60F3-8844-4EBB-A2D7-5F145EE77946}" destId="{77552D1E-0396-4EE7-9126-330909F5150C}" srcOrd="0" destOrd="0" presId="urn:microsoft.com/office/officeart/2005/8/layout/list1"/>
    <dgm:cxn modelId="{740602DB-7629-4494-8941-E420E24685C2}" type="presParOf" srcId="{7FCB60F3-8844-4EBB-A2D7-5F145EE77946}" destId="{9FB41CDB-B5EF-4BBF-A9B8-17F1194E9EDD}" srcOrd="1" destOrd="0" presId="urn:microsoft.com/office/officeart/2005/8/layout/list1"/>
    <dgm:cxn modelId="{01DBD268-DD13-48A5-AA8D-0DB20FD43F75}" type="presParOf" srcId="{51CA8AB3-2932-4F1B-B07A-70DD23CFB4D5}" destId="{5072522A-80AC-490A-9196-7F93BB86C07A}" srcOrd="1" destOrd="0" presId="urn:microsoft.com/office/officeart/2005/8/layout/list1"/>
    <dgm:cxn modelId="{BA655590-6305-4D6A-B4E9-8CA6EBC10834}" type="presParOf" srcId="{51CA8AB3-2932-4F1B-B07A-70DD23CFB4D5}" destId="{894DADBC-016C-431F-B339-A94AD7C93A5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120E7D-5B82-4EC8-9291-54852C99BFAC}" type="doc">
      <dgm:prSet loTypeId="urn:microsoft.com/office/officeart/2005/8/layout/list1" loCatId="list" qsTypeId="urn:microsoft.com/office/officeart/2005/8/quickstyle/simple1" qsCatId="simple" csTypeId="urn:microsoft.com/office/officeart/2005/8/colors/accent6_4" csCatId="accent6" phldr="1"/>
      <dgm:spPr/>
      <dgm:t>
        <a:bodyPr/>
        <a:lstStyle/>
        <a:p>
          <a:endParaRPr lang="en-ZA"/>
        </a:p>
      </dgm:t>
    </dgm:pt>
    <dgm:pt modelId="{463C9FE6-D900-4881-A0E5-A1C7B2B166D0}">
      <dgm:prSet custT="1"/>
      <dgm:spPr/>
      <dgm:t>
        <a:bodyPr/>
        <a:lstStyle/>
        <a:p>
          <a:pPr marL="712788" lvl="1" indent="-85725" algn="just" defTabSz="622300">
            <a:lnSpc>
              <a:spcPct val="130000"/>
            </a:lnSpc>
            <a:spcBef>
              <a:spcPct val="0"/>
            </a:spcBef>
            <a:spcAft>
              <a:spcPts val="600"/>
            </a:spcAft>
            <a:buClrTx/>
            <a:buSzTx/>
            <a:buFont typeface="Courier New" panose="02070309020205020404" pitchFamily="49" charset="0"/>
            <a:buNone/>
          </a:pPr>
          <a:r>
            <a:rPr lang="en-US" sz="2000" b="1" i="0"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CAPITAL ASSETS – net Underspent by R3.4m/ 85.3%</a:t>
          </a:r>
          <a:endParaRPr lang="en-ZA" sz="1600" b="0" i="0">
            <a:solidFill>
              <a:schemeClr val="accent3">
                <a:lumMod val="50000"/>
              </a:schemeClr>
            </a:solidFill>
            <a:latin typeface="Arial" panose="020B0604020202020204" pitchFamily="34" charset="0"/>
            <a:ea typeface="+mn-ea"/>
            <a:cs typeface="Arial" panose="020B0604020202020204" pitchFamily="34" charset="0"/>
          </a:endParaRPr>
        </a:p>
      </dgm:t>
    </dgm:pt>
    <dgm:pt modelId="{FB649CE6-4837-4B29-9A6B-74886FA747BF}" type="parTrans" cxnId="{4A18F278-23CA-475A-85EE-5A6485174A24}">
      <dgm:prSet/>
      <dgm:spPr/>
      <dgm:t>
        <a:bodyPr/>
        <a:lstStyle/>
        <a:p>
          <a:endParaRPr lang="en-ZA"/>
        </a:p>
      </dgm:t>
    </dgm:pt>
    <dgm:pt modelId="{317A5B3D-926B-4AF8-8230-1170CEB619F1}" type="sibTrans" cxnId="{4A18F278-23CA-475A-85EE-5A6485174A24}">
      <dgm:prSet/>
      <dgm:spPr/>
      <dgm:t>
        <a:bodyPr/>
        <a:lstStyle/>
        <a:p>
          <a:endParaRPr lang="en-ZA"/>
        </a:p>
      </dgm:t>
    </dgm:pt>
    <dgm:pt modelId="{586604D2-CFC7-448B-897D-59D3C817B336}">
      <dgm:prSet custT="1"/>
      <dgm:spPr>
        <a:noFill/>
      </dgm:spPr>
      <dgm:t>
        <a:bodyPr/>
        <a:lstStyle/>
        <a:p>
          <a:pPr marL="333375" marR="0" lvl="1" indent="-333375" algn="just" defTabSz="622300" eaLnBrk="1" fontAlgn="auto" latinLnBrk="0" hangingPunct="1">
            <a:lnSpc>
              <a:spcPct val="150000"/>
            </a:lnSpc>
            <a:spcBef>
              <a:spcPct val="0"/>
            </a:spcBef>
            <a:spcAft>
              <a:spcPts val="600"/>
            </a:spcAft>
            <a:buClrTx/>
            <a:buSzTx/>
            <a:buFont typeface="Wingdings" panose="05000000000000000000" pitchFamily="2" charset="2"/>
            <a:buChar char="§"/>
            <a:tabLst/>
            <a:defRPr/>
          </a:pP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Rehabilitation of Concrete Sheeted Roof – </a:t>
          </a:r>
          <a:r>
            <a:rPr lang="en-US"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R2m</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 invoice to be submitted after verification of onsite quantities</a:t>
          </a:r>
          <a:endPar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31DEB9FC-7767-4D6A-870C-CFEE47B65BD7}" type="parTrans" cxnId="{4E8D6064-1218-438E-BD30-B38ABBB5A6A3}">
      <dgm:prSet/>
      <dgm:spPr/>
      <dgm:t>
        <a:bodyPr/>
        <a:lstStyle/>
        <a:p>
          <a:endParaRPr lang="en-ZA"/>
        </a:p>
      </dgm:t>
    </dgm:pt>
    <dgm:pt modelId="{851789A3-81E8-4756-AC4A-4FB75A935CE9}" type="sibTrans" cxnId="{4E8D6064-1218-438E-BD30-B38ABBB5A6A3}">
      <dgm:prSet/>
      <dgm:spPr/>
      <dgm:t>
        <a:bodyPr/>
        <a:lstStyle/>
        <a:p>
          <a:endParaRPr lang="en-ZA"/>
        </a:p>
      </dgm:t>
    </dgm:pt>
    <dgm:pt modelId="{AE033799-9DA9-4C4A-9EF7-AD18D53CEF93}">
      <dgm:prSet custT="1"/>
      <dgm:spPr>
        <a:noFill/>
      </dgm:spPr>
      <dgm:t>
        <a:bodyPr/>
        <a:lstStyle/>
        <a:p>
          <a:pPr marL="333375" marR="0" lvl="1" indent="-333375" algn="just" defTabSz="622300" eaLnBrk="1" fontAlgn="auto" latinLnBrk="0" hangingPunct="1">
            <a:lnSpc>
              <a:spcPct val="130000"/>
            </a:lnSpc>
            <a:spcBef>
              <a:spcPct val="0"/>
            </a:spcBef>
            <a:spcAft>
              <a:spcPts val="600"/>
            </a:spcAft>
            <a:buClrTx/>
            <a:buSzTx/>
            <a:buFont typeface="Wingdings" panose="05000000000000000000" pitchFamily="2" charset="2"/>
            <a:buNone/>
            <a:tabLst/>
            <a:defRPr/>
          </a:pPr>
          <a:endParaRPr lang="en-ZA" sz="400" b="0" i="1"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BF55AC1F-012F-404B-952F-544D8EB82CF5}" type="parTrans" cxnId="{F568ECAE-1C45-40F0-970C-7D895AE5F2F8}">
      <dgm:prSet/>
      <dgm:spPr/>
      <dgm:t>
        <a:bodyPr/>
        <a:lstStyle/>
        <a:p>
          <a:endParaRPr lang="en-ZA"/>
        </a:p>
      </dgm:t>
    </dgm:pt>
    <dgm:pt modelId="{53F777B7-0C05-4FA8-BE3B-9F3C66F750D8}" type="sibTrans" cxnId="{F568ECAE-1C45-40F0-970C-7D895AE5F2F8}">
      <dgm:prSet/>
      <dgm:spPr/>
      <dgm:t>
        <a:bodyPr/>
        <a:lstStyle/>
        <a:p>
          <a:endParaRPr lang="en-ZA"/>
        </a:p>
      </dgm:t>
    </dgm:pt>
    <dgm:pt modelId="{D0584A23-127C-4263-B2E0-F8F8FC264F6F}">
      <dgm:prSet custT="1"/>
      <dgm:spPr/>
      <dgm:t>
        <a:bodyPr/>
        <a:lstStyle/>
        <a:p>
          <a:pPr marL="333375" marR="0" lvl="1" indent="-333375" algn="just" defTabSz="622300" eaLnBrk="1" fontAlgn="auto" latinLnBrk="0" hangingPunct="1">
            <a:lnSpc>
              <a:spcPct val="150000"/>
            </a:lnSpc>
            <a:spcBef>
              <a:spcPct val="0"/>
            </a:spcBef>
            <a:spcAft>
              <a:spcPts val="600"/>
            </a:spcAft>
            <a:buClrTx/>
            <a:buSzTx/>
            <a:buFont typeface="Wingdings" panose="05000000000000000000" pitchFamily="2" charset="2"/>
            <a:buChar char="§"/>
            <a:tabLst/>
            <a:defRPr/>
          </a:pP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MacBook laptops for graphic designers and audio-visual Staff - </a:t>
          </a:r>
          <a:r>
            <a:rPr lang="en-US"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R700 thousand </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–warranty of existing devices extended. Unspent funds to finance unplanned procurement of Speaker’s MacBook and iPad</a:t>
          </a:r>
          <a:endPar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89A636DB-10CF-4EA1-B54E-1733C0A37AF9}" type="parTrans" cxnId="{7A307D11-6796-43C4-8642-B94F295AD88D}">
      <dgm:prSet/>
      <dgm:spPr/>
      <dgm:t>
        <a:bodyPr/>
        <a:lstStyle/>
        <a:p>
          <a:endParaRPr lang="en-ZA"/>
        </a:p>
      </dgm:t>
    </dgm:pt>
    <dgm:pt modelId="{433056BD-7BA8-4AA2-9B8E-398D0218DB27}" type="sibTrans" cxnId="{7A307D11-6796-43C4-8642-B94F295AD88D}">
      <dgm:prSet/>
      <dgm:spPr/>
      <dgm:t>
        <a:bodyPr/>
        <a:lstStyle/>
        <a:p>
          <a:endParaRPr lang="en-ZA"/>
        </a:p>
      </dgm:t>
    </dgm:pt>
    <dgm:pt modelId="{7C233CF5-F713-45E0-AA2C-C62A096C37DF}">
      <dgm:prSet custT="1"/>
      <dgm:spPr>
        <a:noFill/>
      </dgm:spPr>
      <dgm:t>
        <a:bodyPr/>
        <a:lstStyle/>
        <a:p>
          <a:pPr marL="333375" marR="0" lvl="1" indent="-333375" algn="just" defTabSz="622300" eaLnBrk="1" fontAlgn="auto" latinLnBrk="0" hangingPunct="1">
            <a:lnSpc>
              <a:spcPct val="150000"/>
            </a:lnSpc>
            <a:spcBef>
              <a:spcPct val="0"/>
            </a:spcBef>
            <a:spcAft>
              <a:spcPts val="600"/>
            </a:spcAft>
            <a:buClrTx/>
            <a:buSzTx/>
            <a:buFont typeface="Wingdings" panose="05000000000000000000" pitchFamily="2" charset="2"/>
            <a:buChar char="§"/>
            <a:tabLst/>
            <a:defRPr/>
          </a:pPr>
          <a:r>
            <a:rPr lang="nb-NO"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Chamber spare holding  - </a:t>
          </a:r>
          <a:r>
            <a:rPr lang="nb-NO"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R1m - </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service provider </a:t>
          </a:r>
          <a:r>
            <a:rPr lang="en-ZA" sz="1600" b="0" i="0" kern="1200" noProof="0">
              <a:solidFill>
                <a:prstClr val="black">
                  <a:hueOff val="0"/>
                  <a:satOff val="0"/>
                  <a:lumOff val="0"/>
                  <a:alphaOff val="0"/>
                </a:prstClr>
              </a:solidFill>
              <a:latin typeface="Arial" panose="020B0604020202020204" pitchFamily="34" charset="0"/>
              <a:ea typeface="+mn-ea"/>
              <a:cs typeface="Arial" panose="020B0604020202020204" pitchFamily="34" charset="0"/>
            </a:rPr>
            <a:t>appointed</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and delivery expected during October</a:t>
          </a:r>
          <a:endPar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CA503DD9-8481-49D3-81D2-E09C2E2FA040}" type="parTrans" cxnId="{5E75C7C9-AD23-4F45-927C-A8FFD819384A}">
      <dgm:prSet/>
      <dgm:spPr/>
      <dgm:t>
        <a:bodyPr/>
        <a:lstStyle/>
        <a:p>
          <a:endParaRPr lang="en-ZA"/>
        </a:p>
      </dgm:t>
    </dgm:pt>
    <dgm:pt modelId="{DEA845CA-BE65-453A-BF43-EDB5CE228CAC}" type="sibTrans" cxnId="{5E75C7C9-AD23-4F45-927C-A8FFD819384A}">
      <dgm:prSet/>
      <dgm:spPr/>
      <dgm:t>
        <a:bodyPr/>
        <a:lstStyle/>
        <a:p>
          <a:endParaRPr lang="en-ZA"/>
        </a:p>
      </dgm:t>
    </dgm:pt>
    <dgm:pt modelId="{D2B5FBDB-7213-40FA-A957-36698E6E27F7}">
      <dgm:prSet custT="1"/>
      <dgm:spPr/>
      <dgm:t>
        <a:bodyPr/>
        <a:lstStyle/>
        <a:p>
          <a:pPr marL="333375" marR="0" lvl="1" indent="-333375" algn="just" defTabSz="622300" eaLnBrk="1" fontAlgn="auto" latinLnBrk="0" hangingPunct="1">
            <a:lnSpc>
              <a:spcPct val="150000"/>
            </a:lnSpc>
            <a:spcBef>
              <a:spcPct val="0"/>
            </a:spcBef>
            <a:spcAft>
              <a:spcPts val="600"/>
            </a:spcAft>
            <a:buClrTx/>
            <a:buSzTx/>
            <a:buFont typeface="Wingdings" panose="05000000000000000000" pitchFamily="2" charset="2"/>
            <a:buChar char="§"/>
            <a:tabLst/>
            <a:defRPr/>
          </a:pP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2x Trailers for goods - </a:t>
          </a:r>
          <a:r>
            <a:rPr lang="en-US"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R60 thousand </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delayed submission of invoice by service provider. Invoice has since been received during October and to be processed</a:t>
          </a:r>
          <a:endPar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01619BC0-24F6-4F82-A714-30FEFE678AD4}" type="parTrans" cxnId="{B56F8D47-24B2-4F64-AAA0-541C3168A15A}">
      <dgm:prSet/>
      <dgm:spPr/>
      <dgm:t>
        <a:bodyPr/>
        <a:lstStyle/>
        <a:p>
          <a:endParaRPr lang="en-ZA"/>
        </a:p>
      </dgm:t>
    </dgm:pt>
    <dgm:pt modelId="{E681F9D4-570C-4C3D-A020-91DC42BB12CE}" type="sibTrans" cxnId="{B56F8D47-24B2-4F64-AAA0-541C3168A15A}">
      <dgm:prSet/>
      <dgm:spPr/>
      <dgm:t>
        <a:bodyPr/>
        <a:lstStyle/>
        <a:p>
          <a:endParaRPr lang="en-ZA"/>
        </a:p>
      </dgm:t>
    </dgm:pt>
    <dgm:pt modelId="{3F9241DE-D7DA-479B-B600-CCF2808A7072}">
      <dgm:prSet custT="1"/>
      <dgm:spPr/>
      <dgm:t>
        <a:bodyPr/>
        <a:lstStyle/>
        <a:p>
          <a:pPr marL="333375" marR="0" lvl="1" indent="-333375" algn="just" defTabSz="622300" eaLnBrk="1" fontAlgn="auto" latinLnBrk="0" hangingPunct="1">
            <a:lnSpc>
              <a:spcPct val="150000"/>
            </a:lnSpc>
            <a:spcBef>
              <a:spcPct val="0"/>
            </a:spcBef>
            <a:spcAft>
              <a:spcPts val="600"/>
            </a:spcAft>
            <a:buClrTx/>
            <a:buSzTx/>
            <a:buFont typeface="Wingdings" panose="05000000000000000000" pitchFamily="2" charset="2"/>
            <a:buChar char="§"/>
            <a:tabLst/>
            <a:defRPr/>
          </a:pP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Safety and Security wellness software - </a:t>
          </a:r>
          <a:r>
            <a:rPr lang="en-US"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R45 thousand </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the identified software was higher than allocated budget. Funding to be identified through the adjustments budget</a:t>
          </a:r>
          <a:endPar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0F5EABBD-9D2F-4015-AE9C-46C33469638C}" type="sibTrans" cxnId="{CEF43D26-E8C2-4D6F-9103-F3FA460C93FB}">
      <dgm:prSet/>
      <dgm:spPr/>
      <dgm:t>
        <a:bodyPr/>
        <a:lstStyle/>
        <a:p>
          <a:endParaRPr lang="en-ZA"/>
        </a:p>
      </dgm:t>
    </dgm:pt>
    <dgm:pt modelId="{49A28F82-9AF4-46F7-86F9-D74BC8ADDA7A}" type="parTrans" cxnId="{CEF43D26-E8C2-4D6F-9103-F3FA460C93FB}">
      <dgm:prSet/>
      <dgm:spPr/>
      <dgm:t>
        <a:bodyPr/>
        <a:lstStyle/>
        <a:p>
          <a:endParaRPr lang="en-ZA"/>
        </a:p>
      </dgm:t>
    </dgm:pt>
    <dgm:pt modelId="{51CA8AB3-2932-4F1B-B07A-70DD23CFB4D5}" type="pres">
      <dgm:prSet presAssocID="{47120E7D-5B82-4EC8-9291-54852C99BFAC}" presName="linear" presStyleCnt="0">
        <dgm:presLayoutVars>
          <dgm:dir/>
          <dgm:animLvl val="lvl"/>
          <dgm:resizeHandles val="exact"/>
        </dgm:presLayoutVars>
      </dgm:prSet>
      <dgm:spPr/>
    </dgm:pt>
    <dgm:pt modelId="{7FCB60F3-8844-4EBB-A2D7-5F145EE77946}" type="pres">
      <dgm:prSet presAssocID="{463C9FE6-D900-4881-A0E5-A1C7B2B166D0}" presName="parentLin" presStyleCnt="0"/>
      <dgm:spPr/>
    </dgm:pt>
    <dgm:pt modelId="{77552D1E-0396-4EE7-9126-330909F5150C}" type="pres">
      <dgm:prSet presAssocID="{463C9FE6-D900-4881-A0E5-A1C7B2B166D0}" presName="parentLeftMargin" presStyleLbl="node1" presStyleIdx="0" presStyleCnt="1"/>
      <dgm:spPr/>
    </dgm:pt>
    <dgm:pt modelId="{9FB41CDB-B5EF-4BBF-A9B8-17F1194E9EDD}" type="pres">
      <dgm:prSet presAssocID="{463C9FE6-D900-4881-A0E5-A1C7B2B166D0}" presName="parentText" presStyleLbl="node1" presStyleIdx="0" presStyleCnt="1" custScaleX="142857" custScaleY="381164" custLinFactNeighborX="-17441" custLinFactNeighborY="-14441">
        <dgm:presLayoutVars>
          <dgm:chMax val="0"/>
          <dgm:bulletEnabled val="1"/>
        </dgm:presLayoutVars>
      </dgm:prSet>
      <dgm:spPr/>
    </dgm:pt>
    <dgm:pt modelId="{5072522A-80AC-490A-9196-7F93BB86C07A}" type="pres">
      <dgm:prSet presAssocID="{463C9FE6-D900-4881-A0E5-A1C7B2B166D0}" presName="negativeSpace" presStyleCnt="0"/>
      <dgm:spPr/>
    </dgm:pt>
    <dgm:pt modelId="{894DADBC-016C-431F-B339-A94AD7C93A5B}" type="pres">
      <dgm:prSet presAssocID="{463C9FE6-D900-4881-A0E5-A1C7B2B166D0}" presName="childText" presStyleLbl="conFgAcc1" presStyleIdx="0" presStyleCnt="1" custScaleY="123208">
        <dgm:presLayoutVars>
          <dgm:bulletEnabled val="1"/>
        </dgm:presLayoutVars>
      </dgm:prSet>
      <dgm:spPr/>
    </dgm:pt>
  </dgm:ptLst>
  <dgm:cxnLst>
    <dgm:cxn modelId="{7A307D11-6796-43C4-8642-B94F295AD88D}" srcId="{463C9FE6-D900-4881-A0E5-A1C7B2B166D0}" destId="{D0584A23-127C-4263-B2E0-F8F8FC264F6F}" srcOrd="2" destOrd="0" parTransId="{89A636DB-10CF-4EA1-B54E-1733C0A37AF9}" sibTransId="{433056BD-7BA8-4AA2-9B8E-398D0218DB27}"/>
    <dgm:cxn modelId="{12C67119-D0CE-4ACC-B98A-95D3A42F2FF4}" type="presOf" srcId="{D2B5FBDB-7213-40FA-A957-36698E6E27F7}" destId="{894DADBC-016C-431F-B339-A94AD7C93A5B}" srcOrd="0" destOrd="3" presId="urn:microsoft.com/office/officeart/2005/8/layout/list1"/>
    <dgm:cxn modelId="{CEF43D26-E8C2-4D6F-9103-F3FA460C93FB}" srcId="{463C9FE6-D900-4881-A0E5-A1C7B2B166D0}" destId="{3F9241DE-D7DA-479B-B600-CCF2808A7072}" srcOrd="4" destOrd="0" parTransId="{49A28F82-9AF4-46F7-86F9-D74BC8ADDA7A}" sibTransId="{0F5EABBD-9D2F-4015-AE9C-46C33469638C}"/>
    <dgm:cxn modelId="{7FD8C63F-A7D8-4220-A292-A1ACBBADDC49}" type="presOf" srcId="{D0584A23-127C-4263-B2E0-F8F8FC264F6F}" destId="{894DADBC-016C-431F-B339-A94AD7C93A5B}" srcOrd="0" destOrd="2" presId="urn:microsoft.com/office/officeart/2005/8/layout/list1"/>
    <dgm:cxn modelId="{4E8D6064-1218-438E-BD30-B38ABBB5A6A3}" srcId="{463C9FE6-D900-4881-A0E5-A1C7B2B166D0}" destId="{586604D2-CFC7-448B-897D-59D3C817B336}" srcOrd="0" destOrd="0" parTransId="{31DEB9FC-7767-4D6A-870C-CFEE47B65BD7}" sibTransId="{851789A3-81E8-4756-AC4A-4FB75A935CE9}"/>
    <dgm:cxn modelId="{B56F8D47-24B2-4F64-AAA0-541C3168A15A}" srcId="{463C9FE6-D900-4881-A0E5-A1C7B2B166D0}" destId="{D2B5FBDB-7213-40FA-A957-36698E6E27F7}" srcOrd="3" destOrd="0" parTransId="{01619BC0-24F6-4F82-A714-30FEFE678AD4}" sibTransId="{E681F9D4-570C-4C3D-A020-91DC42BB12CE}"/>
    <dgm:cxn modelId="{71826948-E01C-4F9E-B7CF-856F1390F4A4}" type="presOf" srcId="{463C9FE6-D900-4881-A0E5-A1C7B2B166D0}" destId="{77552D1E-0396-4EE7-9126-330909F5150C}" srcOrd="0" destOrd="0" presId="urn:microsoft.com/office/officeart/2005/8/layout/list1"/>
    <dgm:cxn modelId="{61EBB86C-A9EE-4200-9DE5-93E0E93B391D}" type="presOf" srcId="{AE033799-9DA9-4C4A-9EF7-AD18D53CEF93}" destId="{894DADBC-016C-431F-B339-A94AD7C93A5B}" srcOrd="0" destOrd="5" presId="urn:microsoft.com/office/officeart/2005/8/layout/list1"/>
    <dgm:cxn modelId="{4A18F278-23CA-475A-85EE-5A6485174A24}" srcId="{47120E7D-5B82-4EC8-9291-54852C99BFAC}" destId="{463C9FE6-D900-4881-A0E5-A1C7B2B166D0}" srcOrd="0" destOrd="0" parTransId="{FB649CE6-4837-4B29-9A6B-74886FA747BF}" sibTransId="{317A5B3D-926B-4AF8-8230-1170CEB619F1}"/>
    <dgm:cxn modelId="{3E1E8A7F-FCDB-4C73-B32E-3274BD5DD125}" type="presOf" srcId="{47120E7D-5B82-4EC8-9291-54852C99BFAC}" destId="{51CA8AB3-2932-4F1B-B07A-70DD23CFB4D5}" srcOrd="0" destOrd="0" presId="urn:microsoft.com/office/officeart/2005/8/layout/list1"/>
    <dgm:cxn modelId="{B3929BA6-7D2F-4553-8ABA-4F5AA26CE0B4}" type="presOf" srcId="{7C233CF5-F713-45E0-AA2C-C62A096C37DF}" destId="{894DADBC-016C-431F-B339-A94AD7C93A5B}" srcOrd="0" destOrd="1" presId="urn:microsoft.com/office/officeart/2005/8/layout/list1"/>
    <dgm:cxn modelId="{F568ECAE-1C45-40F0-970C-7D895AE5F2F8}" srcId="{463C9FE6-D900-4881-A0E5-A1C7B2B166D0}" destId="{AE033799-9DA9-4C4A-9EF7-AD18D53CEF93}" srcOrd="5" destOrd="0" parTransId="{BF55AC1F-012F-404B-952F-544D8EB82CF5}" sibTransId="{53F777B7-0C05-4FA8-BE3B-9F3C66F750D8}"/>
    <dgm:cxn modelId="{4317C9B4-FA7F-4679-BFE1-3709A9BA852A}" type="presOf" srcId="{463C9FE6-D900-4881-A0E5-A1C7B2B166D0}" destId="{9FB41CDB-B5EF-4BBF-A9B8-17F1194E9EDD}" srcOrd="1" destOrd="0" presId="urn:microsoft.com/office/officeart/2005/8/layout/list1"/>
    <dgm:cxn modelId="{C31903C5-1A41-4DF9-B9C8-02D2FB38D7FF}" type="presOf" srcId="{3F9241DE-D7DA-479B-B600-CCF2808A7072}" destId="{894DADBC-016C-431F-B339-A94AD7C93A5B}" srcOrd="0" destOrd="4" presId="urn:microsoft.com/office/officeart/2005/8/layout/list1"/>
    <dgm:cxn modelId="{5E75C7C9-AD23-4F45-927C-A8FFD819384A}" srcId="{463C9FE6-D900-4881-A0E5-A1C7B2B166D0}" destId="{7C233CF5-F713-45E0-AA2C-C62A096C37DF}" srcOrd="1" destOrd="0" parTransId="{CA503DD9-8481-49D3-81D2-E09C2E2FA040}" sibTransId="{DEA845CA-BE65-453A-BF43-EDB5CE228CAC}"/>
    <dgm:cxn modelId="{E228B3DE-A949-4090-8393-2A2282C10B94}" type="presOf" srcId="{586604D2-CFC7-448B-897D-59D3C817B336}" destId="{894DADBC-016C-431F-B339-A94AD7C93A5B}" srcOrd="0" destOrd="0" presId="urn:microsoft.com/office/officeart/2005/8/layout/list1"/>
    <dgm:cxn modelId="{8EFF0302-B32E-4057-9998-D0DC232C12D0}" type="presParOf" srcId="{51CA8AB3-2932-4F1B-B07A-70DD23CFB4D5}" destId="{7FCB60F3-8844-4EBB-A2D7-5F145EE77946}" srcOrd="0" destOrd="0" presId="urn:microsoft.com/office/officeart/2005/8/layout/list1"/>
    <dgm:cxn modelId="{60BADD65-369F-4276-AD72-363F18057AF8}" type="presParOf" srcId="{7FCB60F3-8844-4EBB-A2D7-5F145EE77946}" destId="{77552D1E-0396-4EE7-9126-330909F5150C}" srcOrd="0" destOrd="0" presId="urn:microsoft.com/office/officeart/2005/8/layout/list1"/>
    <dgm:cxn modelId="{740602DB-7629-4494-8941-E420E24685C2}" type="presParOf" srcId="{7FCB60F3-8844-4EBB-A2D7-5F145EE77946}" destId="{9FB41CDB-B5EF-4BBF-A9B8-17F1194E9EDD}" srcOrd="1" destOrd="0" presId="urn:microsoft.com/office/officeart/2005/8/layout/list1"/>
    <dgm:cxn modelId="{01DBD268-DD13-48A5-AA8D-0DB20FD43F75}" type="presParOf" srcId="{51CA8AB3-2932-4F1B-B07A-70DD23CFB4D5}" destId="{5072522A-80AC-490A-9196-7F93BB86C07A}" srcOrd="1" destOrd="0" presId="urn:microsoft.com/office/officeart/2005/8/layout/list1"/>
    <dgm:cxn modelId="{BA655590-6305-4D6A-B4E9-8CA6EBC10834}" type="presParOf" srcId="{51CA8AB3-2932-4F1B-B07A-70DD23CFB4D5}" destId="{894DADBC-016C-431F-B339-A94AD7C93A5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7120E7D-5B82-4EC8-9291-54852C99BFAC}" type="doc">
      <dgm:prSet loTypeId="urn:microsoft.com/office/officeart/2005/8/layout/list1" loCatId="list" qsTypeId="urn:microsoft.com/office/officeart/2005/8/quickstyle/simple1" qsCatId="simple" csTypeId="urn:microsoft.com/office/officeart/2005/8/colors/accent6_4" csCatId="accent6" phldr="1"/>
      <dgm:spPr/>
      <dgm:t>
        <a:bodyPr/>
        <a:lstStyle/>
        <a:p>
          <a:endParaRPr lang="en-ZA"/>
        </a:p>
      </dgm:t>
    </dgm:pt>
    <dgm:pt modelId="{463C9FE6-D900-4881-A0E5-A1C7B2B166D0}">
      <dgm:prSet custT="1"/>
      <dgm:spPr/>
      <dgm:t>
        <a:bodyPr/>
        <a:lstStyle/>
        <a:p>
          <a:pPr marL="712788" lvl="1" indent="-85725" algn="just" defTabSz="622300">
            <a:lnSpc>
              <a:spcPct val="130000"/>
            </a:lnSpc>
            <a:spcBef>
              <a:spcPct val="0"/>
            </a:spcBef>
            <a:spcAft>
              <a:spcPts val="600"/>
            </a:spcAft>
            <a:buClrTx/>
            <a:buSzTx/>
            <a:buFont typeface="Courier New" panose="02070309020205020404" pitchFamily="49" charset="0"/>
            <a:buNone/>
          </a:pPr>
          <a:r>
            <a:rPr lang="en-US" sz="2000" b="1" i="0"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CAPITAL ASSETS – Underspent by R3.4m/ 85.3%</a:t>
          </a:r>
          <a:endParaRPr lang="en-ZA" sz="1600" b="0" i="0">
            <a:solidFill>
              <a:schemeClr val="accent3">
                <a:lumMod val="50000"/>
              </a:schemeClr>
            </a:solidFill>
            <a:latin typeface="Arial" panose="020B0604020202020204" pitchFamily="34" charset="0"/>
            <a:ea typeface="+mn-ea"/>
            <a:cs typeface="Arial" panose="020B0604020202020204" pitchFamily="34" charset="0"/>
          </a:endParaRPr>
        </a:p>
      </dgm:t>
    </dgm:pt>
    <dgm:pt modelId="{FB649CE6-4837-4B29-9A6B-74886FA747BF}" type="parTrans" cxnId="{4A18F278-23CA-475A-85EE-5A6485174A24}">
      <dgm:prSet/>
      <dgm:spPr/>
      <dgm:t>
        <a:bodyPr/>
        <a:lstStyle/>
        <a:p>
          <a:endParaRPr lang="en-ZA"/>
        </a:p>
      </dgm:t>
    </dgm:pt>
    <dgm:pt modelId="{317A5B3D-926B-4AF8-8230-1170CEB619F1}" type="sibTrans" cxnId="{4A18F278-23CA-475A-85EE-5A6485174A24}">
      <dgm:prSet/>
      <dgm:spPr/>
      <dgm:t>
        <a:bodyPr/>
        <a:lstStyle/>
        <a:p>
          <a:endParaRPr lang="en-ZA"/>
        </a:p>
      </dgm:t>
    </dgm:pt>
    <dgm:pt modelId="{586604D2-CFC7-448B-897D-59D3C817B336}">
      <dgm:prSet custT="1"/>
      <dgm:spPr>
        <a:noFill/>
      </dgm:spPr>
      <dgm:t>
        <a:bodyPr/>
        <a:lstStyle/>
        <a:p>
          <a:pPr marL="333375" marR="0" lvl="1" indent="-333375" algn="just" defTabSz="622300" eaLnBrk="1" fontAlgn="auto" latinLnBrk="0" hangingPunct="1">
            <a:lnSpc>
              <a:spcPct val="150000"/>
            </a:lnSpc>
            <a:spcBef>
              <a:spcPct val="0"/>
            </a:spcBef>
            <a:spcAft>
              <a:spcPts val="600"/>
            </a:spcAft>
            <a:buClrTx/>
            <a:buSzTx/>
            <a:buFont typeface="Wingdings" panose="05000000000000000000" pitchFamily="2" charset="2"/>
            <a:buChar char="§"/>
            <a:tabLst/>
            <a:defRPr/>
          </a:pP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Savings - </a:t>
          </a:r>
          <a:r>
            <a:rPr lang="en-US"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R53 thousand </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assets were procured at lower than anticipated costs:</a:t>
          </a:r>
          <a:endPar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31DEB9FC-7767-4D6A-870C-CFEE47B65BD7}" type="parTrans" cxnId="{4E8D6064-1218-438E-BD30-B38ABBB5A6A3}">
      <dgm:prSet/>
      <dgm:spPr/>
      <dgm:t>
        <a:bodyPr/>
        <a:lstStyle/>
        <a:p>
          <a:endParaRPr lang="en-ZA"/>
        </a:p>
      </dgm:t>
    </dgm:pt>
    <dgm:pt modelId="{851789A3-81E8-4756-AC4A-4FB75A935CE9}" type="sibTrans" cxnId="{4E8D6064-1218-438E-BD30-B38ABBB5A6A3}">
      <dgm:prSet/>
      <dgm:spPr/>
      <dgm:t>
        <a:bodyPr/>
        <a:lstStyle/>
        <a:p>
          <a:endParaRPr lang="en-ZA"/>
        </a:p>
      </dgm:t>
    </dgm:pt>
    <dgm:pt modelId="{AE033799-9DA9-4C4A-9EF7-AD18D53CEF93}">
      <dgm:prSet custT="1"/>
      <dgm:spPr>
        <a:noFill/>
      </dgm:spPr>
      <dgm:t>
        <a:bodyPr/>
        <a:lstStyle/>
        <a:p>
          <a:pPr marL="333375" marR="0" lvl="1" indent="-333375" algn="just" defTabSz="622300" eaLnBrk="1" fontAlgn="auto" latinLnBrk="0" hangingPunct="1">
            <a:lnSpc>
              <a:spcPct val="130000"/>
            </a:lnSpc>
            <a:spcBef>
              <a:spcPct val="0"/>
            </a:spcBef>
            <a:spcAft>
              <a:spcPts val="600"/>
            </a:spcAft>
            <a:buClrTx/>
            <a:buSzTx/>
            <a:buFont typeface="Wingdings" panose="05000000000000000000" pitchFamily="2" charset="2"/>
            <a:buNone/>
            <a:tabLst/>
            <a:defRPr/>
          </a:pPr>
          <a:endParaRPr lang="en-ZA" sz="400" b="0" i="1"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BF55AC1F-012F-404B-952F-544D8EB82CF5}" type="parTrans" cxnId="{F568ECAE-1C45-40F0-970C-7D895AE5F2F8}">
      <dgm:prSet/>
      <dgm:spPr/>
      <dgm:t>
        <a:bodyPr/>
        <a:lstStyle/>
        <a:p>
          <a:endParaRPr lang="en-ZA"/>
        </a:p>
      </dgm:t>
    </dgm:pt>
    <dgm:pt modelId="{53F777B7-0C05-4FA8-BE3B-9F3C66F750D8}" type="sibTrans" cxnId="{F568ECAE-1C45-40F0-970C-7D895AE5F2F8}">
      <dgm:prSet/>
      <dgm:spPr/>
      <dgm:t>
        <a:bodyPr/>
        <a:lstStyle/>
        <a:p>
          <a:endParaRPr lang="en-ZA"/>
        </a:p>
      </dgm:t>
    </dgm:pt>
    <dgm:pt modelId="{2845F610-BEA1-45E2-BEF2-48387D84F63C}">
      <dgm:prSet custT="1"/>
      <dgm:spPr/>
      <dgm:t>
        <a:bodyPr/>
        <a:lstStyle/>
        <a:p>
          <a:pPr marL="333375" marR="0" lvl="1" indent="-333375" algn="just" defTabSz="622300" eaLnBrk="1" fontAlgn="auto" latinLnBrk="0" hangingPunct="1">
            <a:lnSpc>
              <a:spcPct val="150000"/>
            </a:lnSpc>
            <a:spcBef>
              <a:spcPct val="0"/>
            </a:spcBef>
            <a:spcAft>
              <a:spcPts val="600"/>
            </a:spcAft>
            <a:buClrTx/>
            <a:buSzTx/>
            <a:buFont typeface="Wingdings" panose="05000000000000000000" pitchFamily="2" charset="2"/>
            <a:buChar char="§"/>
            <a:tabLst/>
            <a:defRPr/>
          </a:pPr>
          <a:r>
            <a:rPr lang="en-US" sz="1600" b="0" i="0" kern="1200">
              <a:solidFill>
                <a:schemeClr val="bg2">
                  <a:lumMod val="50000"/>
                </a:schemeClr>
              </a:solidFill>
              <a:latin typeface="Arial" panose="020B0604020202020204" pitchFamily="34" charset="0"/>
              <a:ea typeface="+mn-ea"/>
              <a:cs typeface="Arial" panose="020B0604020202020204" pitchFamily="34" charset="0"/>
            </a:rPr>
            <a:t>The underspending reduced by the following overspending - </a:t>
          </a:r>
          <a:r>
            <a:rPr lang="en-US" sz="1600" b="0" i="1" kern="1200">
              <a:solidFill>
                <a:schemeClr val="bg2">
                  <a:lumMod val="50000"/>
                </a:schemeClr>
              </a:solidFill>
              <a:latin typeface="Arial" panose="020B0604020202020204" pitchFamily="34" charset="0"/>
              <a:ea typeface="+mn-ea"/>
              <a:cs typeface="Arial" panose="020B0604020202020204" pitchFamily="34" charset="0"/>
            </a:rPr>
            <a:t>R487 thousand</a:t>
          </a:r>
          <a:r>
            <a:rPr lang="en-US" sz="1600" b="0" i="0" kern="1200">
              <a:solidFill>
                <a:schemeClr val="bg2">
                  <a:lumMod val="50000"/>
                </a:schemeClr>
              </a:solidFill>
              <a:latin typeface="Arial" panose="020B0604020202020204" pitchFamily="34" charset="0"/>
              <a:ea typeface="+mn-ea"/>
              <a:cs typeface="Arial" panose="020B0604020202020204" pitchFamily="34" charset="0"/>
            </a:rPr>
            <a:t>:</a:t>
          </a:r>
          <a:endParaRPr lang="en-ZA" sz="1600" b="0" i="0" kern="1200">
            <a:solidFill>
              <a:schemeClr val="bg2">
                <a:lumMod val="50000"/>
              </a:schemeClr>
            </a:solidFill>
            <a:latin typeface="Arial" panose="020B0604020202020204" pitchFamily="34" charset="0"/>
            <a:ea typeface="+mn-ea"/>
            <a:cs typeface="Arial" panose="020B0604020202020204" pitchFamily="34" charset="0"/>
          </a:endParaRPr>
        </a:p>
      </dgm:t>
    </dgm:pt>
    <dgm:pt modelId="{F5379767-510E-450A-8E65-AA46D9BB8E82}" type="parTrans" cxnId="{7CBB653F-62CF-4959-89EB-A86C1D057064}">
      <dgm:prSet/>
      <dgm:spPr/>
      <dgm:t>
        <a:bodyPr/>
        <a:lstStyle/>
        <a:p>
          <a:endParaRPr lang="en-ZA"/>
        </a:p>
      </dgm:t>
    </dgm:pt>
    <dgm:pt modelId="{41D79F32-4EA4-482E-86C3-F4DD5CA818CC}" type="sibTrans" cxnId="{7CBB653F-62CF-4959-89EB-A86C1D057064}">
      <dgm:prSet/>
      <dgm:spPr/>
      <dgm:t>
        <a:bodyPr/>
        <a:lstStyle/>
        <a:p>
          <a:endParaRPr lang="en-ZA"/>
        </a:p>
      </dgm:t>
    </dgm:pt>
    <dgm:pt modelId="{E70B631C-802B-4560-99D8-074F9FE603E4}">
      <dgm:prSet custT="1"/>
      <dgm:spPr/>
      <dgm:t>
        <a:bodyPr/>
        <a:lstStyle/>
        <a:p>
          <a:pPr marL="333375" marR="0" lvl="1" indent="-333375" algn="just" defTabSz="622300" eaLnBrk="1" fontAlgn="auto" latinLnBrk="0" hangingPunct="1">
            <a:lnSpc>
              <a:spcPct val="100000"/>
            </a:lnSpc>
            <a:spcBef>
              <a:spcPct val="0"/>
            </a:spcBef>
            <a:spcAft>
              <a:spcPts val="0"/>
            </a:spcAft>
            <a:buClrTx/>
            <a:buSzTx/>
            <a:buFont typeface="Wingdings" panose="05000000000000000000" pitchFamily="2" charset="2"/>
            <a:buChar char="§"/>
            <a:tabLst/>
            <a:defRPr/>
          </a:pPr>
          <a:endParaRPr lang="en-ZA" sz="8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035B9C83-3BDE-4BCF-A20E-8055613D7708}" type="parTrans" cxnId="{B00EB970-E1EB-4453-889F-3B1E8F28A126}">
      <dgm:prSet/>
      <dgm:spPr/>
      <dgm:t>
        <a:bodyPr/>
        <a:lstStyle/>
        <a:p>
          <a:endParaRPr lang="en-ZA"/>
        </a:p>
      </dgm:t>
    </dgm:pt>
    <dgm:pt modelId="{642CF62F-2A1B-49CD-85DA-76B112565664}" type="sibTrans" cxnId="{B00EB970-E1EB-4453-889F-3B1E8F28A126}">
      <dgm:prSet/>
      <dgm:spPr/>
      <dgm:t>
        <a:bodyPr/>
        <a:lstStyle/>
        <a:p>
          <a:endParaRPr lang="en-ZA"/>
        </a:p>
      </dgm:t>
    </dgm:pt>
    <dgm:pt modelId="{6A93D9F2-B030-4F3A-9FED-7A24B2EE8C5C}">
      <dgm:prSet custT="1"/>
      <dgm:spPr/>
      <dgm:t>
        <a:bodyPr/>
        <a:lstStyle/>
        <a:p>
          <a:pPr marL="712788" marR="0" lvl="1" indent="-266700" algn="just" defTabSz="622300" eaLnBrk="1" fontAlgn="auto" latinLnBrk="0" hangingPunct="1">
            <a:lnSpc>
              <a:spcPct val="150000"/>
            </a:lnSpc>
            <a:spcBef>
              <a:spcPct val="0"/>
            </a:spcBef>
            <a:spcAft>
              <a:spcPts val="0"/>
            </a:spcAft>
            <a:buClrTx/>
            <a:buSzTx/>
            <a:buFont typeface="Courier New" panose="02070309020205020404" pitchFamily="49" charset="0"/>
            <a:buChar char="o"/>
            <a:tabLst/>
            <a:defRPr/>
          </a:pPr>
          <a:r>
            <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Mobile air-conditioners - </a:t>
          </a:r>
          <a:r>
            <a:rPr lang="en-ZA"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R43 thousand </a:t>
          </a:r>
        </a:p>
      </dgm:t>
    </dgm:pt>
    <dgm:pt modelId="{A322B4C3-9C4D-4DD7-81A7-7F5EC712F4F3}" type="parTrans" cxnId="{AD8C2D18-8236-40D0-992A-6346A37C3950}">
      <dgm:prSet/>
      <dgm:spPr/>
      <dgm:t>
        <a:bodyPr/>
        <a:lstStyle/>
        <a:p>
          <a:endParaRPr lang="en-ZA"/>
        </a:p>
      </dgm:t>
    </dgm:pt>
    <dgm:pt modelId="{F0BAE63B-5423-4433-B234-54C8D01C7B5D}" type="sibTrans" cxnId="{AD8C2D18-8236-40D0-992A-6346A37C3950}">
      <dgm:prSet/>
      <dgm:spPr/>
      <dgm:t>
        <a:bodyPr/>
        <a:lstStyle/>
        <a:p>
          <a:endParaRPr lang="en-ZA"/>
        </a:p>
      </dgm:t>
    </dgm:pt>
    <dgm:pt modelId="{D9FC4E93-7A02-46F8-81E7-422316006FDD}">
      <dgm:prSet custT="1"/>
      <dgm:spPr/>
      <dgm:t>
        <a:bodyPr/>
        <a:lstStyle/>
        <a:p>
          <a:pPr marL="712788" marR="0" lvl="1" indent="-266700" algn="just" defTabSz="622300" eaLnBrk="1" fontAlgn="auto" latinLnBrk="0" hangingPunct="1">
            <a:lnSpc>
              <a:spcPct val="150000"/>
            </a:lnSpc>
            <a:spcBef>
              <a:spcPct val="0"/>
            </a:spcBef>
            <a:spcAft>
              <a:spcPts val="0"/>
            </a:spcAft>
            <a:buClrTx/>
            <a:buSzTx/>
            <a:buFont typeface="Courier New" panose="02070309020205020404" pitchFamily="49" charset="0"/>
            <a:buChar char="o"/>
            <a:tabLst/>
            <a:defRPr/>
          </a:pPr>
          <a:r>
            <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Bar fridges - </a:t>
          </a:r>
          <a:r>
            <a:rPr lang="en-ZA"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R10 thousand</a:t>
          </a:r>
          <a:r>
            <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a:t>
          </a:r>
        </a:p>
      </dgm:t>
    </dgm:pt>
    <dgm:pt modelId="{04A981E4-6CB9-4986-A993-715D69BEDBD7}" type="parTrans" cxnId="{84BD1CD2-0074-448C-AEA4-DA0DBFE153CA}">
      <dgm:prSet/>
      <dgm:spPr/>
      <dgm:t>
        <a:bodyPr/>
        <a:lstStyle/>
        <a:p>
          <a:endParaRPr lang="en-ZA"/>
        </a:p>
      </dgm:t>
    </dgm:pt>
    <dgm:pt modelId="{EB5015B6-4226-4E30-9267-CA03F645D4F1}" type="sibTrans" cxnId="{84BD1CD2-0074-448C-AEA4-DA0DBFE153CA}">
      <dgm:prSet/>
      <dgm:spPr/>
      <dgm:t>
        <a:bodyPr/>
        <a:lstStyle/>
        <a:p>
          <a:endParaRPr lang="en-ZA"/>
        </a:p>
      </dgm:t>
    </dgm:pt>
    <dgm:pt modelId="{73D15791-A5D5-4158-B35A-C7E389667905}">
      <dgm:prSet custT="1"/>
      <dgm:spPr/>
      <dgm:t>
        <a:bodyPr/>
        <a:lstStyle/>
        <a:p>
          <a:pPr marL="712788" marR="0" lvl="1" indent="-266700" algn="just" defTabSz="622300" eaLnBrk="1" fontAlgn="auto" latinLnBrk="0" hangingPunct="1">
            <a:lnSpc>
              <a:spcPct val="150000"/>
            </a:lnSpc>
            <a:spcBef>
              <a:spcPct val="0"/>
            </a:spcBef>
            <a:spcAft>
              <a:spcPts val="600"/>
            </a:spcAft>
            <a:buClrTx/>
            <a:buSzTx/>
            <a:buFont typeface="Courier New" panose="02070309020205020404" pitchFamily="49" charset="0"/>
            <a:buChar char="o"/>
            <a:tabLst/>
            <a:defRPr/>
          </a:pPr>
          <a:r>
            <a:rPr lang="en-ZA" sz="1600" b="0" i="0" kern="1200">
              <a:solidFill>
                <a:schemeClr val="bg2">
                  <a:lumMod val="50000"/>
                </a:schemeClr>
              </a:solidFill>
              <a:latin typeface="Arial" panose="020B0604020202020204" pitchFamily="34" charset="0"/>
              <a:ea typeface="+mn-ea"/>
              <a:cs typeface="Arial" panose="020B0604020202020204" pitchFamily="34" charset="0"/>
            </a:rPr>
            <a:t>Security control room videowall monitors and decoders - </a:t>
          </a:r>
          <a:r>
            <a:rPr lang="en-ZA" sz="1600" b="0" i="1" kern="1200">
              <a:solidFill>
                <a:schemeClr val="bg2">
                  <a:lumMod val="50000"/>
                </a:schemeClr>
              </a:solidFill>
              <a:latin typeface="Arial" panose="020B0604020202020204" pitchFamily="34" charset="0"/>
              <a:ea typeface="+mn-ea"/>
              <a:cs typeface="Arial" panose="020B0604020202020204" pitchFamily="34" charset="0"/>
            </a:rPr>
            <a:t>R426 thousand </a:t>
          </a:r>
          <a:r>
            <a:rPr lang="en-ZA" sz="1600" b="0" i="0" kern="1200">
              <a:solidFill>
                <a:schemeClr val="bg2">
                  <a:lumMod val="50000"/>
                </a:schemeClr>
              </a:solidFill>
              <a:latin typeface="Arial" panose="020B0604020202020204" pitchFamily="34" charset="0"/>
              <a:ea typeface="+mn-ea"/>
              <a:cs typeface="Arial" panose="020B0604020202020204" pitchFamily="34" charset="0"/>
            </a:rPr>
            <a:t>- approved unfunded expenditure. Expenditure informed by assessment report from CCTV consultants and to be financed from CCTV repairs and ambulance services savings</a:t>
          </a:r>
        </a:p>
      </dgm:t>
    </dgm:pt>
    <dgm:pt modelId="{902DA7AD-7122-4412-BAEE-47D7B32D0502}" type="parTrans" cxnId="{FD74A3EA-401A-4EE7-A085-11289D8CE755}">
      <dgm:prSet/>
      <dgm:spPr/>
      <dgm:t>
        <a:bodyPr/>
        <a:lstStyle/>
        <a:p>
          <a:endParaRPr lang="en-ZA"/>
        </a:p>
      </dgm:t>
    </dgm:pt>
    <dgm:pt modelId="{6963A335-0E1D-4098-A64B-7F7B9F1320C9}" type="sibTrans" cxnId="{FD74A3EA-401A-4EE7-A085-11289D8CE755}">
      <dgm:prSet/>
      <dgm:spPr/>
      <dgm:t>
        <a:bodyPr/>
        <a:lstStyle/>
        <a:p>
          <a:endParaRPr lang="en-ZA"/>
        </a:p>
      </dgm:t>
    </dgm:pt>
    <dgm:pt modelId="{B51BAD6C-F263-4DFA-8B9B-1370550E8ECE}">
      <dgm:prSet custT="1"/>
      <dgm:spPr/>
      <dgm:t>
        <a:bodyPr/>
        <a:lstStyle/>
        <a:p>
          <a:pPr marL="712788" marR="0" lvl="1" indent="-266700" algn="just" defTabSz="622300" eaLnBrk="1" fontAlgn="auto" latinLnBrk="0" hangingPunct="1">
            <a:lnSpc>
              <a:spcPct val="150000"/>
            </a:lnSpc>
            <a:spcBef>
              <a:spcPct val="0"/>
            </a:spcBef>
            <a:spcAft>
              <a:spcPts val="600"/>
            </a:spcAft>
            <a:buClrTx/>
            <a:buSzTx/>
            <a:buFont typeface="Courier New" panose="02070309020205020404" pitchFamily="49" charset="0"/>
            <a:buChar char="o"/>
            <a:tabLst/>
            <a:defRPr/>
          </a:pPr>
          <a:r>
            <a:rPr lang="en-ZA" sz="1600" b="0" i="0" kern="1200">
              <a:solidFill>
                <a:schemeClr val="bg2">
                  <a:lumMod val="50000"/>
                </a:schemeClr>
              </a:solidFill>
              <a:latin typeface="Arial" panose="020B0604020202020204" pitchFamily="34" charset="0"/>
              <a:ea typeface="+mn-ea"/>
              <a:cs typeface="Arial" panose="020B0604020202020204" pitchFamily="34" charset="0"/>
            </a:rPr>
            <a:t>MacBook and iPad for the Speaker - </a:t>
          </a:r>
          <a:r>
            <a:rPr lang="en-ZA" sz="1600" b="0" i="1" kern="1200">
              <a:solidFill>
                <a:schemeClr val="bg2">
                  <a:lumMod val="50000"/>
                </a:schemeClr>
              </a:solidFill>
              <a:latin typeface="Arial" panose="020B0604020202020204" pitchFamily="34" charset="0"/>
              <a:ea typeface="+mn-ea"/>
              <a:cs typeface="Arial" panose="020B0604020202020204" pitchFamily="34" charset="0"/>
            </a:rPr>
            <a:t>R61 thousand </a:t>
          </a:r>
          <a:r>
            <a:rPr lang="en-ZA" sz="1600" b="0" i="0" kern="1200">
              <a:solidFill>
                <a:schemeClr val="bg2">
                  <a:lumMod val="50000"/>
                </a:schemeClr>
              </a:solidFill>
              <a:latin typeface="Arial" panose="020B0604020202020204" pitchFamily="34" charset="0"/>
              <a:ea typeface="+mn-ea"/>
              <a:cs typeface="Arial" panose="020B0604020202020204" pitchFamily="34" charset="0"/>
            </a:rPr>
            <a:t>– approved unfunded expenditure. To be financed from u</a:t>
          </a:r>
          <a:r>
            <a:rPr lang="en-US" sz="1600" b="0" i="0" kern="1200">
              <a:solidFill>
                <a:schemeClr val="bg2">
                  <a:lumMod val="50000"/>
                </a:schemeClr>
              </a:solidFill>
              <a:latin typeface="Arial" panose="020B0604020202020204" pitchFamily="34" charset="0"/>
              <a:ea typeface="+mn-ea"/>
              <a:cs typeface="Arial" panose="020B0604020202020204" pitchFamily="34" charset="0"/>
            </a:rPr>
            <a:t>spent funds from graphic designers and audio-visual Staff laptops.</a:t>
          </a:r>
          <a:endParaRPr lang="en-ZA" sz="1600" b="0" i="0" kern="1200">
            <a:solidFill>
              <a:schemeClr val="bg2">
                <a:lumMod val="50000"/>
              </a:schemeClr>
            </a:solidFill>
            <a:latin typeface="Arial" panose="020B0604020202020204" pitchFamily="34" charset="0"/>
            <a:ea typeface="+mn-ea"/>
            <a:cs typeface="Arial" panose="020B0604020202020204" pitchFamily="34" charset="0"/>
          </a:endParaRPr>
        </a:p>
      </dgm:t>
    </dgm:pt>
    <dgm:pt modelId="{F2AEDF52-A1CB-4D8E-AFB1-2AC818A249FD}" type="parTrans" cxnId="{824E8616-9AC1-4B0D-8D08-6B1C403B1DBF}">
      <dgm:prSet/>
      <dgm:spPr/>
      <dgm:t>
        <a:bodyPr/>
        <a:lstStyle/>
        <a:p>
          <a:endParaRPr lang="en-ZA"/>
        </a:p>
      </dgm:t>
    </dgm:pt>
    <dgm:pt modelId="{DDEC988C-266D-4D1B-9595-43E42B9B1469}" type="sibTrans" cxnId="{824E8616-9AC1-4B0D-8D08-6B1C403B1DBF}">
      <dgm:prSet/>
      <dgm:spPr/>
      <dgm:t>
        <a:bodyPr/>
        <a:lstStyle/>
        <a:p>
          <a:endParaRPr lang="en-ZA"/>
        </a:p>
      </dgm:t>
    </dgm:pt>
    <dgm:pt modelId="{51CA8AB3-2932-4F1B-B07A-70DD23CFB4D5}" type="pres">
      <dgm:prSet presAssocID="{47120E7D-5B82-4EC8-9291-54852C99BFAC}" presName="linear" presStyleCnt="0">
        <dgm:presLayoutVars>
          <dgm:dir/>
          <dgm:animLvl val="lvl"/>
          <dgm:resizeHandles val="exact"/>
        </dgm:presLayoutVars>
      </dgm:prSet>
      <dgm:spPr/>
    </dgm:pt>
    <dgm:pt modelId="{7FCB60F3-8844-4EBB-A2D7-5F145EE77946}" type="pres">
      <dgm:prSet presAssocID="{463C9FE6-D900-4881-A0E5-A1C7B2B166D0}" presName="parentLin" presStyleCnt="0"/>
      <dgm:spPr/>
    </dgm:pt>
    <dgm:pt modelId="{77552D1E-0396-4EE7-9126-330909F5150C}" type="pres">
      <dgm:prSet presAssocID="{463C9FE6-D900-4881-A0E5-A1C7B2B166D0}" presName="parentLeftMargin" presStyleLbl="node1" presStyleIdx="0" presStyleCnt="1"/>
      <dgm:spPr/>
    </dgm:pt>
    <dgm:pt modelId="{9FB41CDB-B5EF-4BBF-A9B8-17F1194E9EDD}" type="pres">
      <dgm:prSet presAssocID="{463C9FE6-D900-4881-A0E5-A1C7B2B166D0}" presName="parentText" presStyleLbl="node1" presStyleIdx="0" presStyleCnt="1" custScaleX="142857" custScaleY="381164" custLinFactNeighborX="-17441" custLinFactNeighborY="-14441">
        <dgm:presLayoutVars>
          <dgm:chMax val="0"/>
          <dgm:bulletEnabled val="1"/>
        </dgm:presLayoutVars>
      </dgm:prSet>
      <dgm:spPr/>
    </dgm:pt>
    <dgm:pt modelId="{5072522A-80AC-490A-9196-7F93BB86C07A}" type="pres">
      <dgm:prSet presAssocID="{463C9FE6-D900-4881-A0E5-A1C7B2B166D0}" presName="negativeSpace" presStyleCnt="0"/>
      <dgm:spPr/>
    </dgm:pt>
    <dgm:pt modelId="{894DADBC-016C-431F-B339-A94AD7C93A5B}" type="pres">
      <dgm:prSet presAssocID="{463C9FE6-D900-4881-A0E5-A1C7B2B166D0}" presName="childText" presStyleLbl="conFgAcc1" presStyleIdx="0" presStyleCnt="1" custScaleY="111067">
        <dgm:presLayoutVars>
          <dgm:bulletEnabled val="1"/>
        </dgm:presLayoutVars>
      </dgm:prSet>
      <dgm:spPr/>
    </dgm:pt>
  </dgm:ptLst>
  <dgm:cxnLst>
    <dgm:cxn modelId="{DBE08011-B49D-42B2-A5DC-083F5FB29292}" type="presOf" srcId="{E70B631C-802B-4560-99D8-074F9FE603E4}" destId="{894DADBC-016C-431F-B339-A94AD7C93A5B}" srcOrd="0" destOrd="3" presId="urn:microsoft.com/office/officeart/2005/8/layout/list1"/>
    <dgm:cxn modelId="{824E8616-9AC1-4B0D-8D08-6B1C403B1DBF}" srcId="{2845F610-BEA1-45E2-BEF2-48387D84F63C}" destId="{B51BAD6C-F263-4DFA-8B9B-1370550E8ECE}" srcOrd="1" destOrd="0" parTransId="{F2AEDF52-A1CB-4D8E-AFB1-2AC818A249FD}" sibTransId="{DDEC988C-266D-4D1B-9595-43E42B9B1469}"/>
    <dgm:cxn modelId="{AD8C2D18-8236-40D0-992A-6346A37C3950}" srcId="{586604D2-CFC7-448B-897D-59D3C817B336}" destId="{6A93D9F2-B030-4F3A-9FED-7A24B2EE8C5C}" srcOrd="0" destOrd="0" parTransId="{A322B4C3-9C4D-4DD7-81A7-7F5EC712F4F3}" sibTransId="{F0BAE63B-5423-4433-B234-54C8D01C7B5D}"/>
    <dgm:cxn modelId="{371C9231-88A6-4D34-9BAF-D68928483438}" type="presOf" srcId="{6A93D9F2-B030-4F3A-9FED-7A24B2EE8C5C}" destId="{894DADBC-016C-431F-B339-A94AD7C93A5B}" srcOrd="0" destOrd="1" presId="urn:microsoft.com/office/officeart/2005/8/layout/list1"/>
    <dgm:cxn modelId="{7CBB653F-62CF-4959-89EB-A86C1D057064}" srcId="{463C9FE6-D900-4881-A0E5-A1C7B2B166D0}" destId="{2845F610-BEA1-45E2-BEF2-48387D84F63C}" srcOrd="2" destOrd="0" parTransId="{F5379767-510E-450A-8E65-AA46D9BB8E82}" sibTransId="{41D79F32-4EA4-482E-86C3-F4DD5CA818CC}"/>
    <dgm:cxn modelId="{4E8D6064-1218-438E-BD30-B38ABBB5A6A3}" srcId="{463C9FE6-D900-4881-A0E5-A1C7B2B166D0}" destId="{586604D2-CFC7-448B-897D-59D3C817B336}" srcOrd="0" destOrd="0" parTransId="{31DEB9FC-7767-4D6A-870C-CFEE47B65BD7}" sibTransId="{851789A3-81E8-4756-AC4A-4FB75A935CE9}"/>
    <dgm:cxn modelId="{71826948-E01C-4F9E-B7CF-856F1390F4A4}" type="presOf" srcId="{463C9FE6-D900-4881-A0E5-A1C7B2B166D0}" destId="{77552D1E-0396-4EE7-9126-330909F5150C}" srcOrd="0" destOrd="0" presId="urn:microsoft.com/office/officeart/2005/8/layout/list1"/>
    <dgm:cxn modelId="{61EBB86C-A9EE-4200-9DE5-93E0E93B391D}" type="presOf" srcId="{AE033799-9DA9-4C4A-9EF7-AD18D53CEF93}" destId="{894DADBC-016C-431F-B339-A94AD7C93A5B}" srcOrd="0" destOrd="7" presId="urn:microsoft.com/office/officeart/2005/8/layout/list1"/>
    <dgm:cxn modelId="{B00EB970-E1EB-4453-889F-3B1E8F28A126}" srcId="{463C9FE6-D900-4881-A0E5-A1C7B2B166D0}" destId="{E70B631C-802B-4560-99D8-074F9FE603E4}" srcOrd="1" destOrd="0" parTransId="{035B9C83-3BDE-4BCF-A20E-8055613D7708}" sibTransId="{642CF62F-2A1B-49CD-85DA-76B112565664}"/>
    <dgm:cxn modelId="{69FF7B72-2B50-46B0-89E1-6309D088AD33}" type="presOf" srcId="{73D15791-A5D5-4158-B35A-C7E389667905}" destId="{894DADBC-016C-431F-B339-A94AD7C93A5B}" srcOrd="0" destOrd="5" presId="urn:microsoft.com/office/officeart/2005/8/layout/list1"/>
    <dgm:cxn modelId="{4A18F278-23CA-475A-85EE-5A6485174A24}" srcId="{47120E7D-5B82-4EC8-9291-54852C99BFAC}" destId="{463C9FE6-D900-4881-A0E5-A1C7B2B166D0}" srcOrd="0" destOrd="0" parTransId="{FB649CE6-4837-4B29-9A6B-74886FA747BF}" sibTransId="{317A5B3D-926B-4AF8-8230-1170CEB619F1}"/>
    <dgm:cxn modelId="{3E1E8A7F-FCDB-4C73-B32E-3274BD5DD125}" type="presOf" srcId="{47120E7D-5B82-4EC8-9291-54852C99BFAC}" destId="{51CA8AB3-2932-4F1B-B07A-70DD23CFB4D5}" srcOrd="0" destOrd="0" presId="urn:microsoft.com/office/officeart/2005/8/layout/list1"/>
    <dgm:cxn modelId="{F568ECAE-1C45-40F0-970C-7D895AE5F2F8}" srcId="{463C9FE6-D900-4881-A0E5-A1C7B2B166D0}" destId="{AE033799-9DA9-4C4A-9EF7-AD18D53CEF93}" srcOrd="3" destOrd="0" parTransId="{BF55AC1F-012F-404B-952F-544D8EB82CF5}" sibTransId="{53F777B7-0C05-4FA8-BE3B-9F3C66F750D8}"/>
    <dgm:cxn modelId="{4317C9B4-FA7F-4679-BFE1-3709A9BA852A}" type="presOf" srcId="{463C9FE6-D900-4881-A0E5-A1C7B2B166D0}" destId="{9FB41CDB-B5EF-4BBF-A9B8-17F1194E9EDD}" srcOrd="1" destOrd="0" presId="urn:microsoft.com/office/officeart/2005/8/layout/list1"/>
    <dgm:cxn modelId="{02B39FCB-1CAD-4E1F-B2C7-1365CB936EB1}" type="presOf" srcId="{B51BAD6C-F263-4DFA-8B9B-1370550E8ECE}" destId="{894DADBC-016C-431F-B339-A94AD7C93A5B}" srcOrd="0" destOrd="6" presId="urn:microsoft.com/office/officeart/2005/8/layout/list1"/>
    <dgm:cxn modelId="{84BD1CD2-0074-448C-AEA4-DA0DBFE153CA}" srcId="{586604D2-CFC7-448B-897D-59D3C817B336}" destId="{D9FC4E93-7A02-46F8-81E7-422316006FDD}" srcOrd="1" destOrd="0" parTransId="{04A981E4-6CB9-4986-A993-715D69BEDBD7}" sibTransId="{EB5015B6-4226-4E30-9267-CA03F645D4F1}"/>
    <dgm:cxn modelId="{1A9D60DD-360E-441B-9F30-8F557D7586D3}" type="presOf" srcId="{2845F610-BEA1-45E2-BEF2-48387D84F63C}" destId="{894DADBC-016C-431F-B339-A94AD7C93A5B}" srcOrd="0" destOrd="4" presId="urn:microsoft.com/office/officeart/2005/8/layout/list1"/>
    <dgm:cxn modelId="{E228B3DE-A949-4090-8393-2A2282C10B94}" type="presOf" srcId="{586604D2-CFC7-448B-897D-59D3C817B336}" destId="{894DADBC-016C-431F-B339-A94AD7C93A5B}" srcOrd="0" destOrd="0" presId="urn:microsoft.com/office/officeart/2005/8/layout/list1"/>
    <dgm:cxn modelId="{C6DB7CE9-660B-4352-B4C8-BF8C23CABA2E}" type="presOf" srcId="{D9FC4E93-7A02-46F8-81E7-422316006FDD}" destId="{894DADBC-016C-431F-B339-A94AD7C93A5B}" srcOrd="0" destOrd="2" presId="urn:microsoft.com/office/officeart/2005/8/layout/list1"/>
    <dgm:cxn modelId="{FD74A3EA-401A-4EE7-A085-11289D8CE755}" srcId="{2845F610-BEA1-45E2-BEF2-48387D84F63C}" destId="{73D15791-A5D5-4158-B35A-C7E389667905}" srcOrd="0" destOrd="0" parTransId="{902DA7AD-7122-4412-BAEE-47D7B32D0502}" sibTransId="{6963A335-0E1D-4098-A64B-7F7B9F1320C9}"/>
    <dgm:cxn modelId="{8EFF0302-B32E-4057-9998-D0DC232C12D0}" type="presParOf" srcId="{51CA8AB3-2932-4F1B-B07A-70DD23CFB4D5}" destId="{7FCB60F3-8844-4EBB-A2D7-5F145EE77946}" srcOrd="0" destOrd="0" presId="urn:microsoft.com/office/officeart/2005/8/layout/list1"/>
    <dgm:cxn modelId="{60BADD65-369F-4276-AD72-363F18057AF8}" type="presParOf" srcId="{7FCB60F3-8844-4EBB-A2D7-5F145EE77946}" destId="{77552D1E-0396-4EE7-9126-330909F5150C}" srcOrd="0" destOrd="0" presId="urn:microsoft.com/office/officeart/2005/8/layout/list1"/>
    <dgm:cxn modelId="{740602DB-7629-4494-8941-E420E24685C2}" type="presParOf" srcId="{7FCB60F3-8844-4EBB-A2D7-5F145EE77946}" destId="{9FB41CDB-B5EF-4BBF-A9B8-17F1194E9EDD}" srcOrd="1" destOrd="0" presId="urn:microsoft.com/office/officeart/2005/8/layout/list1"/>
    <dgm:cxn modelId="{01DBD268-DD13-48A5-AA8D-0DB20FD43F75}" type="presParOf" srcId="{51CA8AB3-2932-4F1B-B07A-70DD23CFB4D5}" destId="{5072522A-80AC-490A-9196-7F93BB86C07A}" srcOrd="1" destOrd="0" presId="urn:microsoft.com/office/officeart/2005/8/layout/list1"/>
    <dgm:cxn modelId="{BA655590-6305-4D6A-B4E9-8CA6EBC10834}" type="presParOf" srcId="{51CA8AB3-2932-4F1B-B07A-70DD23CFB4D5}" destId="{894DADBC-016C-431F-B339-A94AD7C93A5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E2BF408-8A0F-47A2-8EE2-EC7ADEC0AF78}"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n-ZA"/>
        </a:p>
      </dgm:t>
    </dgm:pt>
    <dgm:pt modelId="{F61BCF34-CB80-4181-9EAF-278ACFDB0C50}">
      <dgm:prSet custT="1"/>
      <dgm:spPr/>
      <dgm:t>
        <a:bodyPr/>
        <a:lstStyle/>
        <a:p>
          <a:pPr marL="0" lvl="1" indent="0" algn="l" defTabSz="711200">
            <a:lnSpc>
              <a:spcPct val="100000"/>
            </a:lnSpc>
            <a:spcBef>
              <a:spcPts val="600"/>
            </a:spcBef>
            <a:spcAft>
              <a:spcPts val="600"/>
            </a:spcAft>
            <a:buFont typeface="Symbol" panose="05050102010706020507" pitchFamily="18" charset="2"/>
            <a:buChar char=""/>
          </a:pPr>
          <a:r>
            <a:rPr lang="en-US" sz="1500" b="0" i="0" kern="1200">
              <a:latin typeface="Arial" panose="020B0604020202020204" pitchFamily="34" charset="0"/>
              <a:ea typeface="+mn-ea"/>
              <a:cs typeface="Arial" panose="020B0604020202020204" pitchFamily="34" charset="0"/>
            </a:rPr>
            <a:t>3G data overbilling – </a:t>
          </a:r>
          <a:r>
            <a:rPr lang="en-US" sz="1500" b="0" i="1" kern="1200">
              <a:latin typeface="Arial" panose="020B0604020202020204" pitchFamily="34" charset="0"/>
              <a:ea typeface="+mn-ea"/>
              <a:cs typeface="Arial" panose="020B0604020202020204" pitchFamily="34" charset="0"/>
            </a:rPr>
            <a:t>R235 thousand </a:t>
          </a:r>
          <a:r>
            <a:rPr lang="en-US" sz="1500" b="0" i="0" kern="1200">
              <a:latin typeface="Arial" panose="020B0604020202020204" pitchFamily="34" charset="0"/>
              <a:ea typeface="+mn-ea"/>
              <a:cs typeface="Arial" panose="020B0604020202020204" pitchFamily="34" charset="0"/>
            </a:rPr>
            <a:t>- lower than anticipated usage</a:t>
          </a:r>
          <a:endParaRPr lang="en-ZA" sz="1500" b="0" i="1" kern="1200">
            <a:latin typeface="Arial" panose="020B0604020202020204" pitchFamily="34" charset="0"/>
            <a:ea typeface="+mn-ea"/>
            <a:cs typeface="Arial" panose="020B0604020202020204" pitchFamily="34" charset="0"/>
          </a:endParaRPr>
        </a:p>
      </dgm:t>
    </dgm:pt>
    <dgm:pt modelId="{BDC7D483-91FA-4725-8403-B258DBD2433A}" type="parTrans" cxnId="{E24352D1-1369-483C-A37D-EFE15E1A1DE4}">
      <dgm:prSet/>
      <dgm:spPr/>
      <dgm:t>
        <a:bodyPr/>
        <a:lstStyle/>
        <a:p>
          <a:endParaRPr lang="en-ZA" sz="1500">
            <a:latin typeface="Arial" panose="020B0604020202020204" pitchFamily="34" charset="0"/>
            <a:cs typeface="Arial" panose="020B0604020202020204" pitchFamily="34" charset="0"/>
          </a:endParaRPr>
        </a:p>
      </dgm:t>
    </dgm:pt>
    <dgm:pt modelId="{DB33BF95-7339-4813-8C28-950F433F599A}" type="sibTrans" cxnId="{E24352D1-1369-483C-A37D-EFE15E1A1DE4}">
      <dgm:prSet/>
      <dgm:spPr/>
      <dgm:t>
        <a:bodyPr/>
        <a:lstStyle/>
        <a:p>
          <a:endParaRPr lang="en-ZA" sz="1500">
            <a:latin typeface="Arial" panose="020B0604020202020204" pitchFamily="34" charset="0"/>
            <a:cs typeface="Arial" panose="020B0604020202020204" pitchFamily="34" charset="0"/>
          </a:endParaRPr>
        </a:p>
      </dgm:t>
    </dgm:pt>
    <dgm:pt modelId="{6666BD8C-A829-450F-BDFE-3810CE82446D}">
      <dgm:prSet custT="1"/>
      <dgm:spPr/>
      <dgm:t>
        <a:bodyPr/>
        <a:lstStyle/>
        <a:p>
          <a:pPr marL="0" lvl="1" indent="0" algn="l" defTabSz="711200">
            <a:lnSpc>
              <a:spcPct val="150000"/>
            </a:lnSpc>
            <a:spcBef>
              <a:spcPct val="0"/>
            </a:spcBef>
            <a:spcAft>
              <a:spcPts val="600"/>
            </a:spcAft>
            <a:buFont typeface="Symbol" panose="05050102010706020507" pitchFamily="18" charset="2"/>
            <a:buChar char=""/>
          </a:pPr>
          <a:r>
            <a:rPr lang="en-ZA" sz="1500" b="0" i="0" kern="1200">
              <a:latin typeface="Arial" panose="020B0604020202020204" pitchFamily="34" charset="0"/>
              <a:ea typeface="+mn-ea"/>
              <a:cs typeface="Arial" panose="020B0604020202020204" pitchFamily="34" charset="0"/>
            </a:rPr>
            <a:t>S&amp;T claims </a:t>
          </a:r>
          <a:r>
            <a:rPr lang="en-ZA" sz="1500" b="0" i="1" kern="1200">
              <a:latin typeface="Arial" panose="020B0604020202020204" pitchFamily="34" charset="0"/>
              <a:ea typeface="+mn-ea"/>
              <a:cs typeface="Arial" panose="020B0604020202020204" pitchFamily="34" charset="0"/>
            </a:rPr>
            <a:t>– R234 thousand - </a:t>
          </a:r>
          <a:r>
            <a:rPr lang="en-US" sz="1500" b="0" i="0" kern="1200">
              <a:latin typeface="Arial" panose="020B0604020202020204" pitchFamily="34" charset="0"/>
              <a:ea typeface="+mn-ea"/>
              <a:cs typeface="Arial" panose="020B0604020202020204" pitchFamily="34" charset="0"/>
            </a:rPr>
            <a:t>fewer claims due to less than anticipated travel</a:t>
          </a:r>
          <a:endParaRPr lang="en-ZA" sz="1500" b="0" i="0" kern="1200">
            <a:latin typeface="Arial" panose="020B0604020202020204" pitchFamily="34" charset="0"/>
            <a:ea typeface="+mn-ea"/>
            <a:cs typeface="Arial" panose="020B0604020202020204" pitchFamily="34" charset="0"/>
          </a:endParaRPr>
        </a:p>
      </dgm:t>
    </dgm:pt>
    <dgm:pt modelId="{54FF366F-FD25-440E-B6BB-D11884D7A059}" type="parTrans" cxnId="{E1437B2B-B43F-40D9-A6D5-45C68E4F1CF1}">
      <dgm:prSet/>
      <dgm:spPr/>
      <dgm:t>
        <a:bodyPr/>
        <a:lstStyle/>
        <a:p>
          <a:endParaRPr lang="en-ZA" sz="1500"/>
        </a:p>
      </dgm:t>
    </dgm:pt>
    <dgm:pt modelId="{5BCF1257-7913-40F6-9014-DA32980B927D}" type="sibTrans" cxnId="{E1437B2B-B43F-40D9-A6D5-45C68E4F1CF1}">
      <dgm:prSet/>
      <dgm:spPr/>
      <dgm:t>
        <a:bodyPr/>
        <a:lstStyle/>
        <a:p>
          <a:endParaRPr lang="en-ZA" sz="1500"/>
        </a:p>
      </dgm:t>
    </dgm:pt>
    <dgm:pt modelId="{23824E6C-2E1C-4600-8066-EB32F01DF44C}">
      <dgm:prSet custT="1"/>
      <dgm:spPr/>
      <dgm:t>
        <a:bodyPr/>
        <a:lstStyle/>
        <a:p>
          <a:pPr marL="0" lvl="1" indent="0" algn="l" defTabSz="711200">
            <a:lnSpc>
              <a:spcPct val="100000"/>
            </a:lnSpc>
            <a:spcBef>
              <a:spcPct val="0"/>
            </a:spcBef>
            <a:spcAft>
              <a:spcPts val="600"/>
            </a:spcAft>
            <a:buFont typeface="Symbol" panose="05050102010706020507" pitchFamily="18" charset="2"/>
            <a:buNone/>
          </a:pP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Fuel for generator - </a:t>
          </a:r>
          <a:r>
            <a:rPr lang="en-US" sz="15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R128 thousand </a:t>
          </a: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-there was stable electricity during the reporting period </a:t>
          </a:r>
          <a:endParaRPr lang="en-ZA"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0107EC03-EBA4-4D5B-9D1C-264491A315F2}" type="parTrans" cxnId="{5B0F4FC4-C76D-4985-A99D-60ED17FF2C1C}">
      <dgm:prSet/>
      <dgm:spPr/>
      <dgm:t>
        <a:bodyPr/>
        <a:lstStyle/>
        <a:p>
          <a:endParaRPr lang="en-ZA" sz="1500"/>
        </a:p>
      </dgm:t>
    </dgm:pt>
    <dgm:pt modelId="{728BEE92-296D-49C9-B3BA-FDF73198BB68}" type="sibTrans" cxnId="{5B0F4FC4-C76D-4985-A99D-60ED17FF2C1C}">
      <dgm:prSet/>
      <dgm:spPr/>
      <dgm:t>
        <a:bodyPr/>
        <a:lstStyle/>
        <a:p>
          <a:endParaRPr lang="en-ZA" sz="1500"/>
        </a:p>
      </dgm:t>
    </dgm:pt>
    <dgm:pt modelId="{D890ABBD-D806-4FB8-94A6-3B7FC927F8EB}">
      <dgm:prSet custT="1"/>
      <dgm:spPr/>
      <dgm:t>
        <a:bodyPr/>
        <a:lstStyle/>
        <a:p>
          <a:pPr marL="0" lvl="1" indent="0" algn="l" defTabSz="711200">
            <a:lnSpc>
              <a:spcPct val="150000"/>
            </a:lnSpc>
            <a:spcBef>
              <a:spcPct val="0"/>
            </a:spcBef>
            <a:spcAft>
              <a:spcPts val="600"/>
            </a:spcAft>
            <a:buFont typeface="Symbol" panose="05050102010706020507" pitchFamily="18" charset="2"/>
            <a:buNone/>
          </a:pP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NCOP strategic session - </a:t>
          </a:r>
          <a:r>
            <a:rPr lang="en-US" sz="15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R67 thousand </a:t>
          </a: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travel costs incurred by NCOP unit </a:t>
          </a:r>
          <a:endParaRPr lang="en-ZA"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DAA9B96B-26A1-459A-A6B5-1017E129D9C6}" type="parTrans" cxnId="{67B8EC54-E41E-4BFC-AD4B-C54BAF86A4F0}">
      <dgm:prSet/>
      <dgm:spPr/>
      <dgm:t>
        <a:bodyPr/>
        <a:lstStyle/>
        <a:p>
          <a:endParaRPr lang="en-ZA" sz="1500"/>
        </a:p>
      </dgm:t>
    </dgm:pt>
    <dgm:pt modelId="{2FC9755A-A541-4AC1-B7CD-A1BC8CF587BB}" type="sibTrans" cxnId="{67B8EC54-E41E-4BFC-AD4B-C54BAF86A4F0}">
      <dgm:prSet/>
      <dgm:spPr/>
      <dgm:t>
        <a:bodyPr/>
        <a:lstStyle/>
        <a:p>
          <a:endParaRPr lang="en-ZA" sz="1500"/>
        </a:p>
      </dgm:t>
    </dgm:pt>
    <dgm:pt modelId="{D2298F8E-DF87-4CD8-A0C8-F9CA8F3F31B1}">
      <dgm:prSet custT="1"/>
      <dgm:spPr/>
      <dgm:t>
        <a:bodyPr/>
        <a:lstStyle/>
        <a:p>
          <a:pPr marL="0" lvl="1" indent="0" algn="l" defTabSz="711200">
            <a:lnSpc>
              <a:spcPct val="150000"/>
            </a:lnSpc>
            <a:spcBef>
              <a:spcPct val="0"/>
            </a:spcBef>
            <a:spcAft>
              <a:spcPts val="600"/>
            </a:spcAft>
            <a:buFont typeface="Symbol" panose="05050102010706020507" pitchFamily="18" charset="2"/>
            <a:buNone/>
          </a:pP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Activities conducted virtually - </a:t>
          </a:r>
          <a:r>
            <a:rPr lang="en-US" sz="15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R125 thousand</a:t>
          </a:r>
          <a:endParaRPr lang="en-ZA" sz="1500" b="0" i="1"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207FAB28-6856-46B2-942F-8C7F0FFF848E}" type="parTrans" cxnId="{61717CA2-8D05-426D-BFCA-91EE27C6D3BD}">
      <dgm:prSet/>
      <dgm:spPr/>
      <dgm:t>
        <a:bodyPr/>
        <a:lstStyle/>
        <a:p>
          <a:endParaRPr lang="en-ZA" sz="1500"/>
        </a:p>
      </dgm:t>
    </dgm:pt>
    <dgm:pt modelId="{4FCB6978-B6D4-41D8-A720-72A06146D525}" type="sibTrans" cxnId="{61717CA2-8D05-426D-BFCA-91EE27C6D3BD}">
      <dgm:prSet/>
      <dgm:spPr/>
      <dgm:t>
        <a:bodyPr/>
        <a:lstStyle/>
        <a:p>
          <a:endParaRPr lang="en-ZA" sz="1500"/>
        </a:p>
      </dgm:t>
    </dgm:pt>
    <dgm:pt modelId="{9B8E30DE-F0B1-401B-9A6A-880490D1B02F}">
      <dgm:prSet custT="1"/>
      <dgm:spPr/>
      <dgm:t>
        <a:bodyPr/>
        <a:lstStyle/>
        <a:p>
          <a:pPr marL="0" lvl="1" indent="0" algn="l" defTabSz="711200">
            <a:lnSpc>
              <a:spcPct val="100000"/>
            </a:lnSpc>
            <a:spcBef>
              <a:spcPts val="600"/>
            </a:spcBef>
            <a:spcAft>
              <a:spcPts val="600"/>
            </a:spcAft>
            <a:buFont typeface="Symbol" panose="05050102010706020507" pitchFamily="18" charset="2"/>
            <a:buChar char=""/>
          </a:pPr>
          <a:r>
            <a:rPr lang="en-ZA" sz="1500" kern="1200">
              <a:effectLst/>
              <a:latin typeface="Arial" panose="020B0604020202020204" pitchFamily="34" charset="0"/>
              <a:ea typeface="Aptos" panose="020B0004020202020204" pitchFamily="34" charset="0"/>
              <a:cs typeface="Times New Roman" panose="02020603050405020304" pitchFamily="18" charset="0"/>
            </a:rPr>
            <a:t>CPA Africa Budget Committee - </a:t>
          </a:r>
          <a:r>
            <a:rPr lang="en-ZA" sz="1500" i="1" kern="1200">
              <a:effectLst/>
              <a:latin typeface="Arial" panose="020B0604020202020204" pitchFamily="34" charset="0"/>
              <a:ea typeface="Aptos" panose="020B0004020202020204" pitchFamily="34" charset="0"/>
              <a:cs typeface="Times New Roman" panose="02020603050405020304" pitchFamily="18" charset="0"/>
            </a:rPr>
            <a:t>R277 thousand </a:t>
          </a:r>
          <a:r>
            <a:rPr lang="en-ZA" sz="1500" kern="1200">
              <a:effectLst/>
              <a:latin typeface="Arial" panose="020B0604020202020204" pitchFamily="34" charset="0"/>
              <a:ea typeface="Aptos" panose="020B0004020202020204" pitchFamily="34" charset="0"/>
              <a:cs typeface="Times New Roman" panose="02020603050405020304" pitchFamily="18" charset="0"/>
            </a:rPr>
            <a:t>– less than anticipated number of officials travelled</a:t>
          </a:r>
          <a:endParaRPr lang="en-ZA" sz="1500" b="0" i="0" kern="1200">
            <a:latin typeface="Arial" panose="020B0604020202020204" pitchFamily="34" charset="0"/>
            <a:ea typeface="+mn-ea"/>
            <a:cs typeface="Arial" panose="020B0604020202020204" pitchFamily="34" charset="0"/>
          </a:endParaRPr>
        </a:p>
      </dgm:t>
    </dgm:pt>
    <dgm:pt modelId="{8731D27D-2B17-4BD2-816D-5957B935ADD5}" type="parTrans" cxnId="{DACA217F-8A64-4923-A644-BAEA73599A38}">
      <dgm:prSet/>
      <dgm:spPr/>
      <dgm:t>
        <a:bodyPr/>
        <a:lstStyle/>
        <a:p>
          <a:endParaRPr lang="en-ZA" sz="1500"/>
        </a:p>
      </dgm:t>
    </dgm:pt>
    <dgm:pt modelId="{9249126E-8402-461E-B85C-8466C39AAE84}" type="sibTrans" cxnId="{DACA217F-8A64-4923-A644-BAEA73599A38}">
      <dgm:prSet/>
      <dgm:spPr/>
      <dgm:t>
        <a:bodyPr/>
        <a:lstStyle/>
        <a:p>
          <a:endParaRPr lang="en-ZA" sz="1500"/>
        </a:p>
      </dgm:t>
    </dgm:pt>
    <dgm:pt modelId="{4B1B972F-4B4E-4BEC-A12D-699D924CF4BF}">
      <dgm:prSet custT="1"/>
      <dgm:spPr/>
      <dgm:t>
        <a:bodyPr/>
        <a:lstStyle/>
        <a:p>
          <a:pPr marL="0" lvl="1" indent="0" algn="l" defTabSz="711200">
            <a:lnSpc>
              <a:spcPct val="150000"/>
            </a:lnSpc>
            <a:spcBef>
              <a:spcPct val="0"/>
            </a:spcBef>
            <a:spcAft>
              <a:spcPts val="600"/>
            </a:spcAft>
            <a:buFont typeface="Symbol" panose="05050102010706020507" pitchFamily="18" charset="2"/>
            <a:buNone/>
          </a:pP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Print room-copy charges – </a:t>
          </a:r>
          <a:r>
            <a:rPr lang="en-US" sz="15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R89 thousand </a:t>
          </a: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less than anticipated copy charges</a:t>
          </a:r>
          <a:endParaRPr lang="en-ZA"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A01D5EC2-D0DB-490C-916E-86F2F983557A}" type="parTrans" cxnId="{8C724B5C-565F-4180-8EB2-0555754AB82A}">
      <dgm:prSet/>
      <dgm:spPr/>
      <dgm:t>
        <a:bodyPr/>
        <a:lstStyle/>
        <a:p>
          <a:endParaRPr lang="en-ZA" sz="1500"/>
        </a:p>
      </dgm:t>
    </dgm:pt>
    <dgm:pt modelId="{6137797B-E463-468D-861D-44C5A651959A}" type="sibTrans" cxnId="{8C724B5C-565F-4180-8EB2-0555754AB82A}">
      <dgm:prSet/>
      <dgm:spPr/>
      <dgm:t>
        <a:bodyPr/>
        <a:lstStyle/>
        <a:p>
          <a:endParaRPr lang="en-ZA" sz="1500"/>
        </a:p>
      </dgm:t>
    </dgm:pt>
    <dgm:pt modelId="{E83EBA0D-FF15-4567-A5D5-0B3D23D68674}">
      <dgm:prSet custT="1"/>
      <dgm:spPr/>
      <dgm:t>
        <a:bodyPr/>
        <a:lstStyle/>
        <a:p>
          <a:pPr marL="0" lvl="1" indent="0" algn="l" defTabSz="711200">
            <a:lnSpc>
              <a:spcPct val="100000"/>
            </a:lnSpc>
            <a:spcBef>
              <a:spcPct val="0"/>
            </a:spcBef>
            <a:spcAft>
              <a:spcPts val="600"/>
            </a:spcAft>
            <a:buFont typeface="Symbol" panose="05050102010706020507" pitchFamily="18" charset="2"/>
            <a:buNone/>
          </a:pPr>
          <a:r>
            <a:rPr lang="en-US" sz="1500" kern="1200">
              <a:solidFill>
                <a:prstClr val="black">
                  <a:hueOff val="0"/>
                  <a:satOff val="0"/>
                  <a:lumOff val="0"/>
                  <a:alphaOff val="0"/>
                </a:prstClr>
              </a:solidFill>
              <a:effectLst/>
              <a:latin typeface="Arial" panose="020B0604020202020204" pitchFamily="34" charset="0"/>
              <a:ea typeface="Aptos" panose="020B0004020202020204" pitchFamily="34" charset="0"/>
              <a:cs typeface="Times New Roman" panose="02020603050405020304" pitchFamily="18" charset="0"/>
            </a:rPr>
            <a:t>Standing Committee of Chairpersons review session - </a:t>
          </a:r>
          <a:r>
            <a:rPr lang="en-US" sz="1500" i="1" kern="1200">
              <a:solidFill>
                <a:prstClr val="black">
                  <a:hueOff val="0"/>
                  <a:satOff val="0"/>
                  <a:lumOff val="0"/>
                  <a:alphaOff val="0"/>
                </a:prstClr>
              </a:solidFill>
              <a:effectLst/>
              <a:latin typeface="Arial" panose="020B0604020202020204" pitchFamily="34" charset="0"/>
              <a:ea typeface="Aptos" panose="020B0004020202020204" pitchFamily="34" charset="0"/>
              <a:cs typeface="Times New Roman" panose="02020603050405020304" pitchFamily="18" charset="0"/>
            </a:rPr>
            <a:t>R226 thousand </a:t>
          </a:r>
          <a:r>
            <a:rPr lang="en-US" sz="1500" kern="1200">
              <a:solidFill>
                <a:prstClr val="black">
                  <a:hueOff val="0"/>
                  <a:satOff val="0"/>
                  <a:lumOff val="0"/>
                  <a:alphaOff val="0"/>
                </a:prstClr>
              </a:solidFill>
              <a:effectLst/>
              <a:latin typeface="Arial" panose="020B0604020202020204" pitchFamily="34" charset="0"/>
              <a:ea typeface="Aptos" panose="020B0004020202020204" pitchFamily="34" charset="0"/>
              <a:cs typeface="Times New Roman" panose="02020603050405020304" pitchFamily="18" charset="0"/>
            </a:rPr>
            <a:t>– number of days reduced from 3 to 2 </a:t>
          </a:r>
          <a:endParaRPr lang="en-ZA" sz="1500" kern="1200">
            <a:solidFill>
              <a:prstClr val="black">
                <a:hueOff val="0"/>
                <a:satOff val="0"/>
                <a:lumOff val="0"/>
                <a:alphaOff val="0"/>
              </a:prstClr>
            </a:solidFill>
            <a:effectLst/>
            <a:latin typeface="Arial" panose="020B0604020202020204" pitchFamily="34" charset="0"/>
            <a:ea typeface="Aptos" panose="020B0004020202020204" pitchFamily="34" charset="0"/>
            <a:cs typeface="Times New Roman" panose="02020603050405020304" pitchFamily="18" charset="0"/>
          </a:endParaRPr>
        </a:p>
      </dgm:t>
    </dgm:pt>
    <dgm:pt modelId="{C20B79DD-FC94-4C6F-ABD5-55196FE031F8}" type="parTrans" cxnId="{428B5D66-F329-439B-81D0-8D2B2A150EF5}">
      <dgm:prSet/>
      <dgm:spPr/>
      <dgm:t>
        <a:bodyPr/>
        <a:lstStyle/>
        <a:p>
          <a:endParaRPr lang="en-ZA" sz="1500"/>
        </a:p>
      </dgm:t>
    </dgm:pt>
    <dgm:pt modelId="{A8A97788-3EF4-4C46-995E-F5D9E8A45A79}" type="sibTrans" cxnId="{428B5D66-F329-439B-81D0-8D2B2A150EF5}">
      <dgm:prSet/>
      <dgm:spPr/>
      <dgm:t>
        <a:bodyPr/>
        <a:lstStyle/>
        <a:p>
          <a:endParaRPr lang="en-ZA" sz="1500"/>
        </a:p>
      </dgm:t>
    </dgm:pt>
    <dgm:pt modelId="{9E439EA5-26A6-4EC5-8E53-326409ADD7C9}">
      <dgm:prSet custT="1"/>
      <dgm:spPr/>
      <dgm:t>
        <a:bodyPr/>
        <a:lstStyle/>
        <a:p>
          <a:pPr marL="0" lvl="1" indent="0" algn="l" defTabSz="711200">
            <a:lnSpc>
              <a:spcPct val="100000"/>
            </a:lnSpc>
            <a:spcBef>
              <a:spcPct val="0"/>
            </a:spcBef>
            <a:spcAft>
              <a:spcPts val="600"/>
            </a:spcAft>
            <a:buFont typeface="Symbol" panose="05050102010706020507" pitchFamily="18" charset="2"/>
            <a:buNone/>
          </a:pPr>
          <a:r>
            <a:rPr lang="en-ZA" sz="1500" kern="1200">
              <a:solidFill>
                <a:prstClr val="black">
                  <a:hueOff val="0"/>
                  <a:satOff val="0"/>
                  <a:lumOff val="0"/>
                  <a:alphaOff val="0"/>
                </a:prstClr>
              </a:solidFill>
              <a:effectLst/>
              <a:latin typeface="Arial" panose="020B0604020202020204" pitchFamily="34" charset="0"/>
              <a:ea typeface="Aptos" panose="020B0004020202020204" pitchFamily="34" charset="0"/>
              <a:cs typeface="Times New Roman" panose="02020603050405020304" pitchFamily="18" charset="0"/>
            </a:rPr>
            <a:t>Photographic services </a:t>
          </a:r>
          <a:r>
            <a:rPr lang="en-US" sz="1500" kern="1200">
              <a:solidFill>
                <a:prstClr val="black">
                  <a:hueOff val="0"/>
                  <a:satOff val="0"/>
                  <a:lumOff val="0"/>
                  <a:alphaOff val="0"/>
                </a:prstClr>
              </a:solidFill>
              <a:effectLst/>
              <a:latin typeface="Arial" panose="020B0604020202020204" pitchFamily="34" charset="0"/>
              <a:ea typeface="Aptos" panose="020B0004020202020204" pitchFamily="34" charset="0"/>
              <a:cs typeface="Times New Roman" panose="02020603050405020304" pitchFamily="18" charset="0"/>
            </a:rPr>
            <a:t>for House sittings, Committee activities and Institutional activities -</a:t>
          </a:r>
          <a:r>
            <a:rPr lang="en-US" sz="1500" i="1" kern="1200">
              <a:solidFill>
                <a:prstClr val="black">
                  <a:hueOff val="0"/>
                  <a:satOff val="0"/>
                  <a:lumOff val="0"/>
                  <a:alphaOff val="0"/>
                </a:prstClr>
              </a:solidFill>
              <a:effectLst/>
              <a:latin typeface="Arial" panose="020B0604020202020204" pitchFamily="34" charset="0"/>
              <a:ea typeface="Aptos" panose="020B0004020202020204" pitchFamily="34" charset="0"/>
              <a:cs typeface="Times New Roman" panose="02020603050405020304" pitchFamily="18" charset="0"/>
            </a:rPr>
            <a:t>R200 thousand </a:t>
          </a:r>
          <a:r>
            <a:rPr lang="en-US" sz="1500" kern="1200">
              <a:solidFill>
                <a:prstClr val="black">
                  <a:hueOff val="0"/>
                  <a:satOff val="0"/>
                  <a:lumOff val="0"/>
                  <a:alphaOff val="0"/>
                </a:prstClr>
              </a:solidFill>
              <a:effectLst/>
              <a:latin typeface="Arial" panose="020B0604020202020204" pitchFamily="34" charset="0"/>
              <a:ea typeface="Aptos" panose="020B0004020202020204" pitchFamily="34" charset="0"/>
              <a:cs typeface="Times New Roman" panose="02020603050405020304" pitchFamily="18" charset="0"/>
            </a:rPr>
            <a:t>–services were rendered in-house</a:t>
          </a:r>
          <a:endParaRPr lang="en-ZA" sz="1500" kern="1200">
            <a:solidFill>
              <a:prstClr val="black">
                <a:hueOff val="0"/>
                <a:satOff val="0"/>
                <a:lumOff val="0"/>
                <a:alphaOff val="0"/>
              </a:prstClr>
            </a:solidFill>
            <a:effectLst/>
            <a:latin typeface="Arial" panose="020B0604020202020204" pitchFamily="34" charset="0"/>
            <a:ea typeface="Aptos" panose="020B0004020202020204" pitchFamily="34" charset="0"/>
            <a:cs typeface="Times New Roman" panose="02020603050405020304" pitchFamily="18" charset="0"/>
          </a:endParaRPr>
        </a:p>
      </dgm:t>
    </dgm:pt>
    <dgm:pt modelId="{D6109531-A302-43E5-B257-27A89DBCE12A}" type="parTrans" cxnId="{9224481A-8CB3-4531-AB4E-853A783E5216}">
      <dgm:prSet/>
      <dgm:spPr/>
      <dgm:t>
        <a:bodyPr/>
        <a:lstStyle/>
        <a:p>
          <a:endParaRPr lang="en-ZA" sz="1500"/>
        </a:p>
      </dgm:t>
    </dgm:pt>
    <dgm:pt modelId="{64C9E34F-AD9D-48E4-8BE0-8F6AB07673B1}" type="sibTrans" cxnId="{9224481A-8CB3-4531-AB4E-853A783E5216}">
      <dgm:prSet/>
      <dgm:spPr/>
      <dgm:t>
        <a:bodyPr/>
        <a:lstStyle/>
        <a:p>
          <a:endParaRPr lang="en-ZA" sz="1500"/>
        </a:p>
      </dgm:t>
    </dgm:pt>
    <dgm:pt modelId="{203FDA20-705E-4CBD-A3CD-4AD8C31B9AEE}">
      <dgm:prSet custT="1"/>
      <dgm:spPr/>
      <dgm:t>
        <a:bodyPr/>
        <a:lstStyle/>
        <a:p>
          <a:pPr marL="0" lvl="1" indent="0" algn="l" defTabSz="711200">
            <a:lnSpc>
              <a:spcPct val="150000"/>
            </a:lnSpc>
            <a:spcBef>
              <a:spcPct val="0"/>
            </a:spcBef>
            <a:spcAft>
              <a:spcPts val="600"/>
            </a:spcAft>
            <a:buFont typeface="Symbol" panose="05050102010706020507" pitchFamily="18" charset="2"/>
            <a:buNone/>
          </a:pP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Ambulance services - </a:t>
          </a:r>
          <a:r>
            <a:rPr lang="en-US" sz="15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R62 thousand </a:t>
          </a: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no requests during the period under review</a:t>
          </a:r>
          <a:endParaRPr lang="en-ZA"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6760A747-CCD7-42A1-AEC4-F92AABCF959D}" type="parTrans" cxnId="{164EC958-83A9-415D-B4AC-90F4E758AF87}">
      <dgm:prSet/>
      <dgm:spPr/>
      <dgm:t>
        <a:bodyPr/>
        <a:lstStyle/>
        <a:p>
          <a:endParaRPr lang="en-ZA" sz="1500"/>
        </a:p>
      </dgm:t>
    </dgm:pt>
    <dgm:pt modelId="{C87CC5F3-B2EA-4B91-BBA2-F4D661EB65BD}" type="sibTrans" cxnId="{164EC958-83A9-415D-B4AC-90F4E758AF87}">
      <dgm:prSet/>
      <dgm:spPr/>
      <dgm:t>
        <a:bodyPr/>
        <a:lstStyle/>
        <a:p>
          <a:endParaRPr lang="en-ZA" sz="1500"/>
        </a:p>
      </dgm:t>
    </dgm:pt>
    <dgm:pt modelId="{D6A14262-28E1-470C-93F0-68EAD36B56AD}" type="pres">
      <dgm:prSet presAssocID="{AE2BF408-8A0F-47A2-8EE2-EC7ADEC0AF78}" presName="linear" presStyleCnt="0">
        <dgm:presLayoutVars>
          <dgm:dir/>
          <dgm:animLvl val="lvl"/>
          <dgm:resizeHandles val="exact"/>
        </dgm:presLayoutVars>
      </dgm:prSet>
      <dgm:spPr/>
    </dgm:pt>
    <dgm:pt modelId="{462B74D4-36FC-4A43-8791-F38798FF2A1D}" type="pres">
      <dgm:prSet presAssocID="{9B8E30DE-F0B1-401B-9A6A-880490D1B02F}" presName="parentLin" presStyleCnt="0"/>
      <dgm:spPr/>
    </dgm:pt>
    <dgm:pt modelId="{AEB142F1-4F7D-4667-94DE-994C0C386E01}" type="pres">
      <dgm:prSet presAssocID="{9B8E30DE-F0B1-401B-9A6A-880490D1B02F}" presName="parentLeftMargin" presStyleLbl="node1" presStyleIdx="0" presStyleCnt="10"/>
      <dgm:spPr/>
    </dgm:pt>
    <dgm:pt modelId="{E5948791-301B-4B97-ADE1-B9D8F1EAB223}" type="pres">
      <dgm:prSet presAssocID="{9B8E30DE-F0B1-401B-9A6A-880490D1B02F}" presName="parentText" presStyleLbl="node1" presStyleIdx="0" presStyleCnt="10" custScaleX="142857" custScaleY="288402">
        <dgm:presLayoutVars>
          <dgm:chMax val="0"/>
          <dgm:bulletEnabled val="1"/>
        </dgm:presLayoutVars>
      </dgm:prSet>
      <dgm:spPr/>
    </dgm:pt>
    <dgm:pt modelId="{043D9FB1-E8D4-457A-906E-49329671E23D}" type="pres">
      <dgm:prSet presAssocID="{9B8E30DE-F0B1-401B-9A6A-880490D1B02F}" presName="negativeSpace" presStyleCnt="0"/>
      <dgm:spPr/>
    </dgm:pt>
    <dgm:pt modelId="{A1D8D99D-94C9-43DE-8963-3B79015A1516}" type="pres">
      <dgm:prSet presAssocID="{9B8E30DE-F0B1-401B-9A6A-880490D1B02F}" presName="childText" presStyleLbl="conFgAcc1" presStyleIdx="0" presStyleCnt="10">
        <dgm:presLayoutVars>
          <dgm:bulletEnabled val="1"/>
        </dgm:presLayoutVars>
      </dgm:prSet>
      <dgm:spPr/>
    </dgm:pt>
    <dgm:pt modelId="{7945E87F-9ED7-4CBB-9C00-7F00E49FC376}" type="pres">
      <dgm:prSet presAssocID="{9249126E-8402-461E-B85C-8466C39AAE84}" presName="spaceBetweenRectangles" presStyleCnt="0"/>
      <dgm:spPr/>
    </dgm:pt>
    <dgm:pt modelId="{6A332490-81FF-462C-9E5E-3A7C2ABBD17D}" type="pres">
      <dgm:prSet presAssocID="{F61BCF34-CB80-4181-9EAF-278ACFDB0C50}" presName="parentLin" presStyleCnt="0"/>
      <dgm:spPr/>
    </dgm:pt>
    <dgm:pt modelId="{C4FC431F-95FE-4541-8535-0247490E371F}" type="pres">
      <dgm:prSet presAssocID="{F61BCF34-CB80-4181-9EAF-278ACFDB0C50}" presName="parentLeftMargin" presStyleLbl="node1" presStyleIdx="0" presStyleCnt="10"/>
      <dgm:spPr/>
    </dgm:pt>
    <dgm:pt modelId="{62A58411-4D1D-47E5-8D4B-1BEFEFCABF9D}" type="pres">
      <dgm:prSet presAssocID="{F61BCF34-CB80-4181-9EAF-278ACFDB0C50}" presName="parentText" presStyleLbl="node1" presStyleIdx="1" presStyleCnt="10" custScaleX="142857" custScaleY="238383">
        <dgm:presLayoutVars>
          <dgm:chMax val="0"/>
          <dgm:bulletEnabled val="1"/>
        </dgm:presLayoutVars>
      </dgm:prSet>
      <dgm:spPr/>
    </dgm:pt>
    <dgm:pt modelId="{98BF6473-826B-4398-B897-9AA0230176D2}" type="pres">
      <dgm:prSet presAssocID="{F61BCF34-CB80-4181-9EAF-278ACFDB0C50}" presName="negativeSpace" presStyleCnt="0"/>
      <dgm:spPr/>
    </dgm:pt>
    <dgm:pt modelId="{F9E7C7BE-500C-4F9C-B9FB-0BA35978491A}" type="pres">
      <dgm:prSet presAssocID="{F61BCF34-CB80-4181-9EAF-278ACFDB0C50}" presName="childText" presStyleLbl="conFgAcc1" presStyleIdx="1" presStyleCnt="10">
        <dgm:presLayoutVars>
          <dgm:bulletEnabled val="1"/>
        </dgm:presLayoutVars>
      </dgm:prSet>
      <dgm:spPr/>
    </dgm:pt>
    <dgm:pt modelId="{8BC12CB7-B3AC-473B-A7AE-A5263E11B094}" type="pres">
      <dgm:prSet presAssocID="{DB33BF95-7339-4813-8C28-950F433F599A}" presName="spaceBetweenRectangles" presStyleCnt="0"/>
      <dgm:spPr/>
    </dgm:pt>
    <dgm:pt modelId="{C45A0A8F-EA86-49DD-AAF9-945DD0591C3D}" type="pres">
      <dgm:prSet presAssocID="{6666BD8C-A829-450F-BDFE-3810CE82446D}" presName="parentLin" presStyleCnt="0"/>
      <dgm:spPr/>
    </dgm:pt>
    <dgm:pt modelId="{1060F7C2-9BE5-48FD-A063-50310CCC0EC0}" type="pres">
      <dgm:prSet presAssocID="{6666BD8C-A829-450F-BDFE-3810CE82446D}" presName="parentLeftMargin" presStyleLbl="node1" presStyleIdx="1" presStyleCnt="10"/>
      <dgm:spPr/>
    </dgm:pt>
    <dgm:pt modelId="{7562CA92-B552-45A6-B62D-3FF25844FF8B}" type="pres">
      <dgm:prSet presAssocID="{6666BD8C-A829-450F-BDFE-3810CE82446D}" presName="parentText" presStyleLbl="node1" presStyleIdx="2" presStyleCnt="10" custScaleX="142857" custScaleY="133752">
        <dgm:presLayoutVars>
          <dgm:chMax val="0"/>
          <dgm:bulletEnabled val="1"/>
        </dgm:presLayoutVars>
      </dgm:prSet>
      <dgm:spPr/>
    </dgm:pt>
    <dgm:pt modelId="{171FB5CA-0FC7-47A8-8DC2-897E32D6A62C}" type="pres">
      <dgm:prSet presAssocID="{6666BD8C-A829-450F-BDFE-3810CE82446D}" presName="negativeSpace" presStyleCnt="0"/>
      <dgm:spPr/>
    </dgm:pt>
    <dgm:pt modelId="{06D1A671-410B-4209-AAD9-C4DE4AE965C0}" type="pres">
      <dgm:prSet presAssocID="{6666BD8C-A829-450F-BDFE-3810CE82446D}" presName="childText" presStyleLbl="conFgAcc1" presStyleIdx="2" presStyleCnt="10">
        <dgm:presLayoutVars>
          <dgm:bulletEnabled val="1"/>
        </dgm:presLayoutVars>
      </dgm:prSet>
      <dgm:spPr/>
    </dgm:pt>
    <dgm:pt modelId="{2C46EC0F-3E04-40B8-A0A3-81ADD83F893D}" type="pres">
      <dgm:prSet presAssocID="{5BCF1257-7913-40F6-9014-DA32980B927D}" presName="spaceBetweenRectangles" presStyleCnt="0"/>
      <dgm:spPr/>
    </dgm:pt>
    <dgm:pt modelId="{104236BF-6D71-4D3F-9279-20B9DC198EAD}" type="pres">
      <dgm:prSet presAssocID="{E83EBA0D-FF15-4567-A5D5-0B3D23D68674}" presName="parentLin" presStyleCnt="0"/>
      <dgm:spPr/>
    </dgm:pt>
    <dgm:pt modelId="{5AA18D92-FB60-4DA2-AE5F-6DC37B0E34A7}" type="pres">
      <dgm:prSet presAssocID="{E83EBA0D-FF15-4567-A5D5-0B3D23D68674}" presName="parentLeftMargin" presStyleLbl="node1" presStyleIdx="2" presStyleCnt="10"/>
      <dgm:spPr/>
    </dgm:pt>
    <dgm:pt modelId="{E33A9EEB-3F8A-4206-93E0-20BACA9C5A0E}" type="pres">
      <dgm:prSet presAssocID="{E83EBA0D-FF15-4567-A5D5-0B3D23D68674}" presName="parentText" presStyleLbl="node1" presStyleIdx="3" presStyleCnt="10" custScaleX="142857" custScaleY="228832">
        <dgm:presLayoutVars>
          <dgm:chMax val="0"/>
          <dgm:bulletEnabled val="1"/>
        </dgm:presLayoutVars>
      </dgm:prSet>
      <dgm:spPr/>
    </dgm:pt>
    <dgm:pt modelId="{AE13C44A-44BF-4A21-B501-0F3D5BAD2C99}" type="pres">
      <dgm:prSet presAssocID="{E83EBA0D-FF15-4567-A5D5-0B3D23D68674}" presName="negativeSpace" presStyleCnt="0"/>
      <dgm:spPr/>
    </dgm:pt>
    <dgm:pt modelId="{688B4378-37D4-49E1-B52B-06295931686C}" type="pres">
      <dgm:prSet presAssocID="{E83EBA0D-FF15-4567-A5D5-0B3D23D68674}" presName="childText" presStyleLbl="conFgAcc1" presStyleIdx="3" presStyleCnt="10">
        <dgm:presLayoutVars>
          <dgm:bulletEnabled val="1"/>
        </dgm:presLayoutVars>
      </dgm:prSet>
      <dgm:spPr/>
    </dgm:pt>
    <dgm:pt modelId="{4615D430-AD36-4166-9286-CE1109ADFA9A}" type="pres">
      <dgm:prSet presAssocID="{A8A97788-3EF4-4C46-995E-F5D9E8A45A79}" presName="spaceBetweenRectangles" presStyleCnt="0"/>
      <dgm:spPr/>
    </dgm:pt>
    <dgm:pt modelId="{322ACD13-A237-4E37-A760-0790C16AF575}" type="pres">
      <dgm:prSet presAssocID="{9E439EA5-26A6-4EC5-8E53-326409ADD7C9}" presName="parentLin" presStyleCnt="0"/>
      <dgm:spPr/>
    </dgm:pt>
    <dgm:pt modelId="{585DAEDE-C7D9-4307-ACA6-F22C4311468F}" type="pres">
      <dgm:prSet presAssocID="{9E439EA5-26A6-4EC5-8E53-326409ADD7C9}" presName="parentLeftMargin" presStyleLbl="node1" presStyleIdx="3" presStyleCnt="10"/>
      <dgm:spPr/>
    </dgm:pt>
    <dgm:pt modelId="{8C4A6867-1FB1-4074-A43B-597E89D4E09E}" type="pres">
      <dgm:prSet presAssocID="{9E439EA5-26A6-4EC5-8E53-326409ADD7C9}" presName="parentText" presStyleLbl="node1" presStyleIdx="4" presStyleCnt="10" custScaleX="142857" custScaleY="292115" custLinFactNeighborX="-4655" custLinFactNeighborY="-27084">
        <dgm:presLayoutVars>
          <dgm:chMax val="0"/>
          <dgm:bulletEnabled val="1"/>
        </dgm:presLayoutVars>
      </dgm:prSet>
      <dgm:spPr/>
    </dgm:pt>
    <dgm:pt modelId="{B10D8026-2C7C-44D7-877B-EBFA44A6259A}" type="pres">
      <dgm:prSet presAssocID="{9E439EA5-26A6-4EC5-8E53-326409ADD7C9}" presName="negativeSpace" presStyleCnt="0"/>
      <dgm:spPr/>
    </dgm:pt>
    <dgm:pt modelId="{5776A1CC-C716-447C-BF8A-ED60D5F1A7B8}" type="pres">
      <dgm:prSet presAssocID="{9E439EA5-26A6-4EC5-8E53-326409ADD7C9}" presName="childText" presStyleLbl="conFgAcc1" presStyleIdx="4" presStyleCnt="10">
        <dgm:presLayoutVars>
          <dgm:bulletEnabled val="1"/>
        </dgm:presLayoutVars>
      </dgm:prSet>
      <dgm:spPr/>
    </dgm:pt>
    <dgm:pt modelId="{C773E42C-195B-44B1-A046-3104C2A8F5C3}" type="pres">
      <dgm:prSet presAssocID="{64C9E34F-AD9D-48E4-8BE0-8F6AB07673B1}" presName="spaceBetweenRectangles" presStyleCnt="0"/>
      <dgm:spPr/>
    </dgm:pt>
    <dgm:pt modelId="{03782537-6F0B-4ED3-B717-9D308A5B8217}" type="pres">
      <dgm:prSet presAssocID="{23824E6C-2E1C-4600-8066-EB32F01DF44C}" presName="parentLin" presStyleCnt="0"/>
      <dgm:spPr/>
    </dgm:pt>
    <dgm:pt modelId="{379E0033-693F-4CE2-8F5C-152FBA628EA6}" type="pres">
      <dgm:prSet presAssocID="{23824E6C-2E1C-4600-8066-EB32F01DF44C}" presName="parentLeftMargin" presStyleLbl="node1" presStyleIdx="4" presStyleCnt="10"/>
      <dgm:spPr/>
    </dgm:pt>
    <dgm:pt modelId="{8DEB3676-9AAB-47FB-A9CC-F4CD4A26237E}" type="pres">
      <dgm:prSet presAssocID="{23824E6C-2E1C-4600-8066-EB32F01DF44C}" presName="parentText" presStyleLbl="node1" presStyleIdx="5" presStyleCnt="10" custScaleX="142857" custScaleY="215262">
        <dgm:presLayoutVars>
          <dgm:chMax val="0"/>
          <dgm:bulletEnabled val="1"/>
        </dgm:presLayoutVars>
      </dgm:prSet>
      <dgm:spPr/>
    </dgm:pt>
    <dgm:pt modelId="{5F670F40-374C-4F3B-9C13-63A5A76BEE77}" type="pres">
      <dgm:prSet presAssocID="{23824E6C-2E1C-4600-8066-EB32F01DF44C}" presName="negativeSpace" presStyleCnt="0"/>
      <dgm:spPr/>
    </dgm:pt>
    <dgm:pt modelId="{5A6336B8-E955-4959-9353-9642BFA63FF3}" type="pres">
      <dgm:prSet presAssocID="{23824E6C-2E1C-4600-8066-EB32F01DF44C}" presName="childText" presStyleLbl="conFgAcc1" presStyleIdx="5" presStyleCnt="10">
        <dgm:presLayoutVars>
          <dgm:bulletEnabled val="1"/>
        </dgm:presLayoutVars>
      </dgm:prSet>
      <dgm:spPr/>
    </dgm:pt>
    <dgm:pt modelId="{11E1B5ED-4AE2-4ABC-9F6D-E5CF0429BF7A}" type="pres">
      <dgm:prSet presAssocID="{728BEE92-296D-49C9-B3BA-FDF73198BB68}" presName="spaceBetweenRectangles" presStyleCnt="0"/>
      <dgm:spPr/>
    </dgm:pt>
    <dgm:pt modelId="{60B3FDBC-2A87-4367-94E5-B449214BB60D}" type="pres">
      <dgm:prSet presAssocID="{D2298F8E-DF87-4CD8-A0C8-F9CA8F3F31B1}" presName="parentLin" presStyleCnt="0"/>
      <dgm:spPr/>
    </dgm:pt>
    <dgm:pt modelId="{EF352ABC-5D56-4905-A069-2952C6A55F72}" type="pres">
      <dgm:prSet presAssocID="{D2298F8E-DF87-4CD8-A0C8-F9CA8F3F31B1}" presName="parentLeftMargin" presStyleLbl="node1" presStyleIdx="5" presStyleCnt="10"/>
      <dgm:spPr/>
    </dgm:pt>
    <dgm:pt modelId="{DEBF9687-6685-43EA-A455-341CAB5FA29C}" type="pres">
      <dgm:prSet presAssocID="{D2298F8E-DF87-4CD8-A0C8-F9CA8F3F31B1}" presName="parentText" presStyleLbl="node1" presStyleIdx="6" presStyleCnt="10" custScaleX="142857" custScaleY="197658" custLinFactNeighborX="515" custLinFactNeighborY="-7204">
        <dgm:presLayoutVars>
          <dgm:chMax val="0"/>
          <dgm:bulletEnabled val="1"/>
        </dgm:presLayoutVars>
      </dgm:prSet>
      <dgm:spPr/>
    </dgm:pt>
    <dgm:pt modelId="{6D257D4E-DFE1-4C30-A77A-B437F1C9AB2D}" type="pres">
      <dgm:prSet presAssocID="{D2298F8E-DF87-4CD8-A0C8-F9CA8F3F31B1}" presName="negativeSpace" presStyleCnt="0"/>
      <dgm:spPr/>
    </dgm:pt>
    <dgm:pt modelId="{B5597350-2BEE-4F28-A7A0-E80558117456}" type="pres">
      <dgm:prSet presAssocID="{D2298F8E-DF87-4CD8-A0C8-F9CA8F3F31B1}" presName="childText" presStyleLbl="conFgAcc1" presStyleIdx="6" presStyleCnt="10">
        <dgm:presLayoutVars>
          <dgm:bulletEnabled val="1"/>
        </dgm:presLayoutVars>
      </dgm:prSet>
      <dgm:spPr/>
    </dgm:pt>
    <dgm:pt modelId="{649AE7E1-2537-40D1-9216-A4CCAACB2642}" type="pres">
      <dgm:prSet presAssocID="{4FCB6978-B6D4-41D8-A720-72A06146D525}" presName="spaceBetweenRectangles" presStyleCnt="0"/>
      <dgm:spPr/>
    </dgm:pt>
    <dgm:pt modelId="{5CF61D2E-5C11-4F26-8F91-F9B2FEAB8C0E}" type="pres">
      <dgm:prSet presAssocID="{4B1B972F-4B4E-4BEC-A12D-699D924CF4BF}" presName="parentLin" presStyleCnt="0"/>
      <dgm:spPr/>
    </dgm:pt>
    <dgm:pt modelId="{501E5062-88DF-4EC7-8330-51512440D0D0}" type="pres">
      <dgm:prSet presAssocID="{4B1B972F-4B4E-4BEC-A12D-699D924CF4BF}" presName="parentLeftMargin" presStyleLbl="node1" presStyleIdx="6" presStyleCnt="10"/>
      <dgm:spPr/>
    </dgm:pt>
    <dgm:pt modelId="{C5F1BA94-FE59-4BF9-A5D6-B39D806F2CF0}" type="pres">
      <dgm:prSet presAssocID="{4B1B972F-4B4E-4BEC-A12D-699D924CF4BF}" presName="parentText" presStyleLbl="node1" presStyleIdx="7" presStyleCnt="10" custScaleX="142857" custScaleY="139178">
        <dgm:presLayoutVars>
          <dgm:chMax val="0"/>
          <dgm:bulletEnabled val="1"/>
        </dgm:presLayoutVars>
      </dgm:prSet>
      <dgm:spPr/>
    </dgm:pt>
    <dgm:pt modelId="{3663274F-8FDC-4453-AD42-AC04E67DC1E1}" type="pres">
      <dgm:prSet presAssocID="{4B1B972F-4B4E-4BEC-A12D-699D924CF4BF}" presName="negativeSpace" presStyleCnt="0"/>
      <dgm:spPr/>
    </dgm:pt>
    <dgm:pt modelId="{19BBB955-C6F8-45EC-B8CB-05AFD7A5DDC8}" type="pres">
      <dgm:prSet presAssocID="{4B1B972F-4B4E-4BEC-A12D-699D924CF4BF}" presName="childText" presStyleLbl="conFgAcc1" presStyleIdx="7" presStyleCnt="10">
        <dgm:presLayoutVars>
          <dgm:bulletEnabled val="1"/>
        </dgm:presLayoutVars>
      </dgm:prSet>
      <dgm:spPr/>
    </dgm:pt>
    <dgm:pt modelId="{1E39E2E1-0711-414A-9A19-38C4EC23022C}" type="pres">
      <dgm:prSet presAssocID="{6137797B-E463-468D-861D-44C5A651959A}" presName="spaceBetweenRectangles" presStyleCnt="0"/>
      <dgm:spPr/>
    </dgm:pt>
    <dgm:pt modelId="{B3205F08-33DA-434E-A843-FDB8607F9F02}" type="pres">
      <dgm:prSet presAssocID="{D890ABBD-D806-4FB8-94A6-3B7FC927F8EB}" presName="parentLin" presStyleCnt="0"/>
      <dgm:spPr/>
    </dgm:pt>
    <dgm:pt modelId="{E7211BA9-1B06-4F26-A1D3-AAE76F88A60E}" type="pres">
      <dgm:prSet presAssocID="{D890ABBD-D806-4FB8-94A6-3B7FC927F8EB}" presName="parentLeftMargin" presStyleLbl="node1" presStyleIdx="7" presStyleCnt="10"/>
      <dgm:spPr/>
    </dgm:pt>
    <dgm:pt modelId="{3416E4A1-2535-4E3D-B084-D33366D61F53}" type="pres">
      <dgm:prSet presAssocID="{D890ABBD-D806-4FB8-94A6-3B7FC927F8EB}" presName="parentText" presStyleLbl="node1" presStyleIdx="8" presStyleCnt="10" custScaleX="142857" custScaleY="196976">
        <dgm:presLayoutVars>
          <dgm:chMax val="0"/>
          <dgm:bulletEnabled val="1"/>
        </dgm:presLayoutVars>
      </dgm:prSet>
      <dgm:spPr/>
    </dgm:pt>
    <dgm:pt modelId="{7CD3BF2E-05A4-46A5-9E94-DF012632B33C}" type="pres">
      <dgm:prSet presAssocID="{D890ABBD-D806-4FB8-94A6-3B7FC927F8EB}" presName="negativeSpace" presStyleCnt="0"/>
      <dgm:spPr/>
    </dgm:pt>
    <dgm:pt modelId="{CE513436-48FA-402D-883A-E15EE54F4796}" type="pres">
      <dgm:prSet presAssocID="{D890ABBD-D806-4FB8-94A6-3B7FC927F8EB}" presName="childText" presStyleLbl="conFgAcc1" presStyleIdx="8" presStyleCnt="10">
        <dgm:presLayoutVars>
          <dgm:bulletEnabled val="1"/>
        </dgm:presLayoutVars>
      </dgm:prSet>
      <dgm:spPr/>
    </dgm:pt>
    <dgm:pt modelId="{0F0C9360-DDB4-4E11-B671-8CE97BF4496C}" type="pres">
      <dgm:prSet presAssocID="{2FC9755A-A541-4AC1-B7CD-A1BC8CF587BB}" presName="spaceBetweenRectangles" presStyleCnt="0"/>
      <dgm:spPr/>
    </dgm:pt>
    <dgm:pt modelId="{5730FC86-9A48-4DAD-8E4F-B4136388AB0D}" type="pres">
      <dgm:prSet presAssocID="{203FDA20-705E-4CBD-A3CD-4AD8C31B9AEE}" presName="parentLin" presStyleCnt="0"/>
      <dgm:spPr/>
    </dgm:pt>
    <dgm:pt modelId="{619C0EBB-0666-4359-8882-7202897919DE}" type="pres">
      <dgm:prSet presAssocID="{203FDA20-705E-4CBD-A3CD-4AD8C31B9AEE}" presName="parentLeftMargin" presStyleLbl="node1" presStyleIdx="8" presStyleCnt="10"/>
      <dgm:spPr/>
    </dgm:pt>
    <dgm:pt modelId="{1E5DF195-FB86-40DE-864A-29768EE8943B}" type="pres">
      <dgm:prSet presAssocID="{203FDA20-705E-4CBD-A3CD-4AD8C31B9AEE}" presName="parentText" presStyleLbl="node1" presStyleIdx="9" presStyleCnt="10" custScaleX="142857" custScaleY="147589">
        <dgm:presLayoutVars>
          <dgm:chMax val="0"/>
          <dgm:bulletEnabled val="1"/>
        </dgm:presLayoutVars>
      </dgm:prSet>
      <dgm:spPr/>
    </dgm:pt>
    <dgm:pt modelId="{826CD217-CC2F-4F19-ACD1-ACA5B9015824}" type="pres">
      <dgm:prSet presAssocID="{203FDA20-705E-4CBD-A3CD-4AD8C31B9AEE}" presName="negativeSpace" presStyleCnt="0"/>
      <dgm:spPr/>
    </dgm:pt>
    <dgm:pt modelId="{6BE0D493-E607-4737-81F7-8205887159BE}" type="pres">
      <dgm:prSet presAssocID="{203FDA20-705E-4CBD-A3CD-4AD8C31B9AEE}" presName="childText" presStyleLbl="conFgAcc1" presStyleIdx="9" presStyleCnt="10">
        <dgm:presLayoutVars>
          <dgm:bulletEnabled val="1"/>
        </dgm:presLayoutVars>
      </dgm:prSet>
      <dgm:spPr/>
    </dgm:pt>
  </dgm:ptLst>
  <dgm:cxnLst>
    <dgm:cxn modelId="{9FF69301-62FC-4A5F-92AD-986467F634C0}" type="presOf" srcId="{23824E6C-2E1C-4600-8066-EB32F01DF44C}" destId="{8DEB3676-9AAB-47FB-A9CC-F4CD4A26237E}" srcOrd="1" destOrd="0" presId="urn:microsoft.com/office/officeart/2005/8/layout/list1"/>
    <dgm:cxn modelId="{804A890C-E5F0-40BD-8040-503E9657BE0A}" type="presOf" srcId="{203FDA20-705E-4CBD-A3CD-4AD8C31B9AEE}" destId="{619C0EBB-0666-4359-8882-7202897919DE}" srcOrd="0" destOrd="0" presId="urn:microsoft.com/office/officeart/2005/8/layout/list1"/>
    <dgm:cxn modelId="{E7F3070D-1689-41FC-BE12-C2C11A4A08C7}" type="presOf" srcId="{6666BD8C-A829-450F-BDFE-3810CE82446D}" destId="{7562CA92-B552-45A6-B62D-3FF25844FF8B}" srcOrd="1" destOrd="0" presId="urn:microsoft.com/office/officeart/2005/8/layout/list1"/>
    <dgm:cxn modelId="{D34D8110-8B47-444B-9E0B-2670254158BD}" type="presOf" srcId="{23824E6C-2E1C-4600-8066-EB32F01DF44C}" destId="{379E0033-693F-4CE2-8F5C-152FBA628EA6}" srcOrd="0" destOrd="0" presId="urn:microsoft.com/office/officeart/2005/8/layout/list1"/>
    <dgm:cxn modelId="{9224481A-8CB3-4531-AB4E-853A783E5216}" srcId="{AE2BF408-8A0F-47A2-8EE2-EC7ADEC0AF78}" destId="{9E439EA5-26A6-4EC5-8E53-326409ADD7C9}" srcOrd="4" destOrd="0" parTransId="{D6109531-A302-43E5-B257-27A89DBCE12A}" sibTransId="{64C9E34F-AD9D-48E4-8BE0-8F6AB07673B1}"/>
    <dgm:cxn modelId="{85730A25-E3A0-4252-B707-66D91F269E56}" type="presOf" srcId="{D890ABBD-D806-4FB8-94A6-3B7FC927F8EB}" destId="{3416E4A1-2535-4E3D-B084-D33366D61F53}" srcOrd="1" destOrd="0" presId="urn:microsoft.com/office/officeart/2005/8/layout/list1"/>
    <dgm:cxn modelId="{E1437B2B-B43F-40D9-A6D5-45C68E4F1CF1}" srcId="{AE2BF408-8A0F-47A2-8EE2-EC7ADEC0AF78}" destId="{6666BD8C-A829-450F-BDFE-3810CE82446D}" srcOrd="2" destOrd="0" parTransId="{54FF366F-FD25-440E-B6BB-D11884D7A059}" sibTransId="{5BCF1257-7913-40F6-9014-DA32980B927D}"/>
    <dgm:cxn modelId="{8C724B5C-565F-4180-8EB2-0555754AB82A}" srcId="{AE2BF408-8A0F-47A2-8EE2-EC7ADEC0AF78}" destId="{4B1B972F-4B4E-4BEC-A12D-699D924CF4BF}" srcOrd="7" destOrd="0" parTransId="{A01D5EC2-D0DB-490C-916E-86F2F983557A}" sibTransId="{6137797B-E463-468D-861D-44C5A651959A}"/>
    <dgm:cxn modelId="{428B5D66-F329-439B-81D0-8D2B2A150EF5}" srcId="{AE2BF408-8A0F-47A2-8EE2-EC7ADEC0AF78}" destId="{E83EBA0D-FF15-4567-A5D5-0B3D23D68674}" srcOrd="3" destOrd="0" parTransId="{C20B79DD-FC94-4C6F-ABD5-55196FE031F8}" sibTransId="{A8A97788-3EF4-4C46-995E-F5D9E8A45A79}"/>
    <dgm:cxn modelId="{16EE8A50-588E-4A34-A6FC-CB894CCA6BAF}" type="presOf" srcId="{203FDA20-705E-4CBD-A3CD-4AD8C31B9AEE}" destId="{1E5DF195-FB86-40DE-864A-29768EE8943B}" srcOrd="1" destOrd="0" presId="urn:microsoft.com/office/officeart/2005/8/layout/list1"/>
    <dgm:cxn modelId="{EE034551-AA3E-4CE8-91BC-FBE76505C165}" type="presOf" srcId="{E83EBA0D-FF15-4567-A5D5-0B3D23D68674}" destId="{E33A9EEB-3F8A-4206-93E0-20BACA9C5A0E}" srcOrd="1" destOrd="0" presId="urn:microsoft.com/office/officeart/2005/8/layout/list1"/>
    <dgm:cxn modelId="{EF54E851-F834-419A-A011-F34ACF9E769F}" type="presOf" srcId="{AE2BF408-8A0F-47A2-8EE2-EC7ADEC0AF78}" destId="{D6A14262-28E1-470C-93F0-68EAD36B56AD}" srcOrd="0" destOrd="0" presId="urn:microsoft.com/office/officeart/2005/8/layout/list1"/>
    <dgm:cxn modelId="{67B8EC54-E41E-4BFC-AD4B-C54BAF86A4F0}" srcId="{AE2BF408-8A0F-47A2-8EE2-EC7ADEC0AF78}" destId="{D890ABBD-D806-4FB8-94A6-3B7FC927F8EB}" srcOrd="8" destOrd="0" parTransId="{DAA9B96B-26A1-459A-A6B5-1017E129D9C6}" sibTransId="{2FC9755A-A541-4AC1-B7CD-A1BC8CF587BB}"/>
    <dgm:cxn modelId="{9736E075-DF42-4E41-B531-F29661CF6C15}" type="presOf" srcId="{E83EBA0D-FF15-4567-A5D5-0B3D23D68674}" destId="{5AA18D92-FB60-4DA2-AE5F-6DC37B0E34A7}" srcOrd="0" destOrd="0" presId="urn:microsoft.com/office/officeart/2005/8/layout/list1"/>
    <dgm:cxn modelId="{9976F776-61B6-46E1-90D4-CF642F60A81A}" type="presOf" srcId="{9B8E30DE-F0B1-401B-9A6A-880490D1B02F}" destId="{E5948791-301B-4B97-ADE1-B9D8F1EAB223}" srcOrd="1" destOrd="0" presId="urn:microsoft.com/office/officeart/2005/8/layout/list1"/>
    <dgm:cxn modelId="{164EC958-83A9-415D-B4AC-90F4E758AF87}" srcId="{AE2BF408-8A0F-47A2-8EE2-EC7ADEC0AF78}" destId="{203FDA20-705E-4CBD-A3CD-4AD8C31B9AEE}" srcOrd="9" destOrd="0" parTransId="{6760A747-CCD7-42A1-AEC4-F92AABCF959D}" sibTransId="{C87CC5F3-B2EA-4B91-BBA2-F4D661EB65BD}"/>
    <dgm:cxn modelId="{923CDC7A-B300-48BC-8B22-AE0F2A28FB7F}" type="presOf" srcId="{D890ABBD-D806-4FB8-94A6-3B7FC927F8EB}" destId="{E7211BA9-1B06-4F26-A1D3-AAE76F88A60E}" srcOrd="0" destOrd="0" presId="urn:microsoft.com/office/officeart/2005/8/layout/list1"/>
    <dgm:cxn modelId="{DACA217F-8A64-4923-A644-BAEA73599A38}" srcId="{AE2BF408-8A0F-47A2-8EE2-EC7ADEC0AF78}" destId="{9B8E30DE-F0B1-401B-9A6A-880490D1B02F}" srcOrd="0" destOrd="0" parTransId="{8731D27D-2B17-4BD2-816D-5957B935ADD5}" sibTransId="{9249126E-8402-461E-B85C-8466C39AAE84}"/>
    <dgm:cxn modelId="{0DE6E889-4728-4D89-AE2F-1F0BB1426DB7}" type="presOf" srcId="{4B1B972F-4B4E-4BEC-A12D-699D924CF4BF}" destId="{501E5062-88DF-4EC7-8330-51512440D0D0}" srcOrd="0" destOrd="0" presId="urn:microsoft.com/office/officeart/2005/8/layout/list1"/>
    <dgm:cxn modelId="{9AEF278D-5820-481E-970E-AB98ADA54C8D}" type="presOf" srcId="{D2298F8E-DF87-4CD8-A0C8-F9CA8F3F31B1}" destId="{DEBF9687-6685-43EA-A455-341CAB5FA29C}" srcOrd="1" destOrd="0" presId="urn:microsoft.com/office/officeart/2005/8/layout/list1"/>
    <dgm:cxn modelId="{1521AC92-3D6E-4275-A583-C09CCA77058B}" type="presOf" srcId="{9E439EA5-26A6-4EC5-8E53-326409ADD7C9}" destId="{8C4A6867-1FB1-4074-A43B-597E89D4E09E}" srcOrd="1" destOrd="0" presId="urn:microsoft.com/office/officeart/2005/8/layout/list1"/>
    <dgm:cxn modelId="{1A389694-8227-4CB2-8627-5CCA4EBF17EF}" type="presOf" srcId="{6666BD8C-A829-450F-BDFE-3810CE82446D}" destId="{1060F7C2-9BE5-48FD-A063-50310CCC0EC0}" srcOrd="0" destOrd="0" presId="urn:microsoft.com/office/officeart/2005/8/layout/list1"/>
    <dgm:cxn modelId="{61717CA2-8D05-426D-BFCA-91EE27C6D3BD}" srcId="{AE2BF408-8A0F-47A2-8EE2-EC7ADEC0AF78}" destId="{D2298F8E-DF87-4CD8-A0C8-F9CA8F3F31B1}" srcOrd="6" destOrd="0" parTransId="{207FAB28-6856-46B2-942F-8C7F0FFF848E}" sibTransId="{4FCB6978-B6D4-41D8-A720-72A06146D525}"/>
    <dgm:cxn modelId="{1AA670A7-719F-470C-8D52-D4053776AD9F}" type="presOf" srcId="{F61BCF34-CB80-4181-9EAF-278ACFDB0C50}" destId="{C4FC431F-95FE-4541-8535-0247490E371F}" srcOrd="0" destOrd="0" presId="urn:microsoft.com/office/officeart/2005/8/layout/list1"/>
    <dgm:cxn modelId="{FE5326AE-E2B3-49AB-8324-86911286D9A2}" type="presOf" srcId="{9E439EA5-26A6-4EC5-8E53-326409ADD7C9}" destId="{585DAEDE-C7D9-4307-ACA6-F22C4311468F}" srcOrd="0" destOrd="0" presId="urn:microsoft.com/office/officeart/2005/8/layout/list1"/>
    <dgm:cxn modelId="{3BB745B3-CE0E-486E-B673-5C816D53EE0A}" type="presOf" srcId="{D2298F8E-DF87-4CD8-A0C8-F9CA8F3F31B1}" destId="{EF352ABC-5D56-4905-A069-2952C6A55F72}" srcOrd="0" destOrd="0" presId="urn:microsoft.com/office/officeart/2005/8/layout/list1"/>
    <dgm:cxn modelId="{5B0F4FC4-C76D-4985-A99D-60ED17FF2C1C}" srcId="{AE2BF408-8A0F-47A2-8EE2-EC7ADEC0AF78}" destId="{23824E6C-2E1C-4600-8066-EB32F01DF44C}" srcOrd="5" destOrd="0" parTransId="{0107EC03-EBA4-4D5B-9D1C-264491A315F2}" sibTransId="{728BEE92-296D-49C9-B3BA-FDF73198BB68}"/>
    <dgm:cxn modelId="{69B2C2C5-1465-40D0-98FE-792CDBDD483C}" type="presOf" srcId="{4B1B972F-4B4E-4BEC-A12D-699D924CF4BF}" destId="{C5F1BA94-FE59-4BF9-A5D6-B39D806F2CF0}" srcOrd="1" destOrd="0" presId="urn:microsoft.com/office/officeart/2005/8/layout/list1"/>
    <dgm:cxn modelId="{907002C6-9B56-4798-9277-485CE2A729D3}" type="presOf" srcId="{9B8E30DE-F0B1-401B-9A6A-880490D1B02F}" destId="{AEB142F1-4F7D-4667-94DE-994C0C386E01}" srcOrd="0" destOrd="0" presId="urn:microsoft.com/office/officeart/2005/8/layout/list1"/>
    <dgm:cxn modelId="{E24352D1-1369-483C-A37D-EFE15E1A1DE4}" srcId="{AE2BF408-8A0F-47A2-8EE2-EC7ADEC0AF78}" destId="{F61BCF34-CB80-4181-9EAF-278ACFDB0C50}" srcOrd="1" destOrd="0" parTransId="{BDC7D483-91FA-4725-8403-B258DBD2433A}" sibTransId="{DB33BF95-7339-4813-8C28-950F433F599A}"/>
    <dgm:cxn modelId="{481EF0E4-1813-4B39-8F4D-994193E811ED}" type="presOf" srcId="{F61BCF34-CB80-4181-9EAF-278ACFDB0C50}" destId="{62A58411-4D1D-47E5-8D4B-1BEFEFCABF9D}" srcOrd="1" destOrd="0" presId="urn:microsoft.com/office/officeart/2005/8/layout/list1"/>
    <dgm:cxn modelId="{22AFDBC4-1EAE-4FE0-AB91-ABE856B6720D}" type="presParOf" srcId="{D6A14262-28E1-470C-93F0-68EAD36B56AD}" destId="{462B74D4-36FC-4A43-8791-F38798FF2A1D}" srcOrd="0" destOrd="0" presId="urn:microsoft.com/office/officeart/2005/8/layout/list1"/>
    <dgm:cxn modelId="{0363571B-0F60-4A99-A833-6936CFA7FD79}" type="presParOf" srcId="{462B74D4-36FC-4A43-8791-F38798FF2A1D}" destId="{AEB142F1-4F7D-4667-94DE-994C0C386E01}" srcOrd="0" destOrd="0" presId="urn:microsoft.com/office/officeart/2005/8/layout/list1"/>
    <dgm:cxn modelId="{DDD31118-6DEF-43DB-9D67-01901AAF09EF}" type="presParOf" srcId="{462B74D4-36FC-4A43-8791-F38798FF2A1D}" destId="{E5948791-301B-4B97-ADE1-B9D8F1EAB223}" srcOrd="1" destOrd="0" presId="urn:microsoft.com/office/officeart/2005/8/layout/list1"/>
    <dgm:cxn modelId="{0EBB6CF3-0142-4030-A1DC-2CC3357E66A8}" type="presParOf" srcId="{D6A14262-28E1-470C-93F0-68EAD36B56AD}" destId="{043D9FB1-E8D4-457A-906E-49329671E23D}" srcOrd="1" destOrd="0" presId="urn:microsoft.com/office/officeart/2005/8/layout/list1"/>
    <dgm:cxn modelId="{AF10B482-08D7-4F72-A6F4-A6D64CD96AF3}" type="presParOf" srcId="{D6A14262-28E1-470C-93F0-68EAD36B56AD}" destId="{A1D8D99D-94C9-43DE-8963-3B79015A1516}" srcOrd="2" destOrd="0" presId="urn:microsoft.com/office/officeart/2005/8/layout/list1"/>
    <dgm:cxn modelId="{3C385B14-D7A7-48FA-8E13-458D5A86B0D5}" type="presParOf" srcId="{D6A14262-28E1-470C-93F0-68EAD36B56AD}" destId="{7945E87F-9ED7-4CBB-9C00-7F00E49FC376}" srcOrd="3" destOrd="0" presId="urn:microsoft.com/office/officeart/2005/8/layout/list1"/>
    <dgm:cxn modelId="{D83801F1-A2A2-4CDB-BF97-00C3203FDE78}" type="presParOf" srcId="{D6A14262-28E1-470C-93F0-68EAD36B56AD}" destId="{6A332490-81FF-462C-9E5E-3A7C2ABBD17D}" srcOrd="4" destOrd="0" presId="urn:microsoft.com/office/officeart/2005/8/layout/list1"/>
    <dgm:cxn modelId="{E7A3420E-9ACA-49E6-8F28-6284D7ADE7A0}" type="presParOf" srcId="{6A332490-81FF-462C-9E5E-3A7C2ABBD17D}" destId="{C4FC431F-95FE-4541-8535-0247490E371F}" srcOrd="0" destOrd="0" presId="urn:microsoft.com/office/officeart/2005/8/layout/list1"/>
    <dgm:cxn modelId="{86A5889B-5E14-4319-AC9E-402D70429C7A}" type="presParOf" srcId="{6A332490-81FF-462C-9E5E-3A7C2ABBD17D}" destId="{62A58411-4D1D-47E5-8D4B-1BEFEFCABF9D}" srcOrd="1" destOrd="0" presId="urn:microsoft.com/office/officeart/2005/8/layout/list1"/>
    <dgm:cxn modelId="{9A4A5A18-F0F0-4F38-A528-78754C4E2BBA}" type="presParOf" srcId="{D6A14262-28E1-470C-93F0-68EAD36B56AD}" destId="{98BF6473-826B-4398-B897-9AA0230176D2}" srcOrd="5" destOrd="0" presId="urn:microsoft.com/office/officeart/2005/8/layout/list1"/>
    <dgm:cxn modelId="{7DAC668C-BE4F-4A85-A2FA-5A96F2730049}" type="presParOf" srcId="{D6A14262-28E1-470C-93F0-68EAD36B56AD}" destId="{F9E7C7BE-500C-4F9C-B9FB-0BA35978491A}" srcOrd="6" destOrd="0" presId="urn:microsoft.com/office/officeart/2005/8/layout/list1"/>
    <dgm:cxn modelId="{2FFAB268-750A-4605-817F-192820FB89E0}" type="presParOf" srcId="{D6A14262-28E1-470C-93F0-68EAD36B56AD}" destId="{8BC12CB7-B3AC-473B-A7AE-A5263E11B094}" srcOrd="7" destOrd="0" presId="urn:microsoft.com/office/officeart/2005/8/layout/list1"/>
    <dgm:cxn modelId="{F929D951-5F8B-4D43-8025-284D258CFAB3}" type="presParOf" srcId="{D6A14262-28E1-470C-93F0-68EAD36B56AD}" destId="{C45A0A8F-EA86-49DD-AAF9-945DD0591C3D}" srcOrd="8" destOrd="0" presId="urn:microsoft.com/office/officeart/2005/8/layout/list1"/>
    <dgm:cxn modelId="{E17B6F2C-CC1E-433D-9825-6594FE4E7ECE}" type="presParOf" srcId="{C45A0A8F-EA86-49DD-AAF9-945DD0591C3D}" destId="{1060F7C2-9BE5-48FD-A063-50310CCC0EC0}" srcOrd="0" destOrd="0" presId="urn:microsoft.com/office/officeart/2005/8/layout/list1"/>
    <dgm:cxn modelId="{CD27E4E1-37A2-4233-A630-3E520554AD68}" type="presParOf" srcId="{C45A0A8F-EA86-49DD-AAF9-945DD0591C3D}" destId="{7562CA92-B552-45A6-B62D-3FF25844FF8B}" srcOrd="1" destOrd="0" presId="urn:microsoft.com/office/officeart/2005/8/layout/list1"/>
    <dgm:cxn modelId="{6FC978AD-5585-4529-AE7F-9EC43DBD5D5B}" type="presParOf" srcId="{D6A14262-28E1-470C-93F0-68EAD36B56AD}" destId="{171FB5CA-0FC7-47A8-8DC2-897E32D6A62C}" srcOrd="9" destOrd="0" presId="urn:microsoft.com/office/officeart/2005/8/layout/list1"/>
    <dgm:cxn modelId="{FE506406-E3F8-4CFF-8DDC-F80DABAA9E36}" type="presParOf" srcId="{D6A14262-28E1-470C-93F0-68EAD36B56AD}" destId="{06D1A671-410B-4209-AAD9-C4DE4AE965C0}" srcOrd="10" destOrd="0" presId="urn:microsoft.com/office/officeart/2005/8/layout/list1"/>
    <dgm:cxn modelId="{99AA214D-3D85-40AB-B7F5-746E742080B7}" type="presParOf" srcId="{D6A14262-28E1-470C-93F0-68EAD36B56AD}" destId="{2C46EC0F-3E04-40B8-A0A3-81ADD83F893D}" srcOrd="11" destOrd="0" presId="urn:microsoft.com/office/officeart/2005/8/layout/list1"/>
    <dgm:cxn modelId="{406BF62C-528D-4C20-89F4-69111CBA34F0}" type="presParOf" srcId="{D6A14262-28E1-470C-93F0-68EAD36B56AD}" destId="{104236BF-6D71-4D3F-9279-20B9DC198EAD}" srcOrd="12" destOrd="0" presId="urn:microsoft.com/office/officeart/2005/8/layout/list1"/>
    <dgm:cxn modelId="{531172AD-782D-49C9-9439-F79619893288}" type="presParOf" srcId="{104236BF-6D71-4D3F-9279-20B9DC198EAD}" destId="{5AA18D92-FB60-4DA2-AE5F-6DC37B0E34A7}" srcOrd="0" destOrd="0" presId="urn:microsoft.com/office/officeart/2005/8/layout/list1"/>
    <dgm:cxn modelId="{B77D10FA-5A7D-4820-A4B6-C578BCC36CCF}" type="presParOf" srcId="{104236BF-6D71-4D3F-9279-20B9DC198EAD}" destId="{E33A9EEB-3F8A-4206-93E0-20BACA9C5A0E}" srcOrd="1" destOrd="0" presId="urn:microsoft.com/office/officeart/2005/8/layout/list1"/>
    <dgm:cxn modelId="{80AE40C6-A26A-4F52-B41B-0C5C11A87ECB}" type="presParOf" srcId="{D6A14262-28E1-470C-93F0-68EAD36B56AD}" destId="{AE13C44A-44BF-4A21-B501-0F3D5BAD2C99}" srcOrd="13" destOrd="0" presId="urn:microsoft.com/office/officeart/2005/8/layout/list1"/>
    <dgm:cxn modelId="{18978A52-A20E-43DF-80DD-7CABE210D7B6}" type="presParOf" srcId="{D6A14262-28E1-470C-93F0-68EAD36B56AD}" destId="{688B4378-37D4-49E1-B52B-06295931686C}" srcOrd="14" destOrd="0" presId="urn:microsoft.com/office/officeart/2005/8/layout/list1"/>
    <dgm:cxn modelId="{13721BE6-E0D1-456C-9AC9-7591FF37B304}" type="presParOf" srcId="{D6A14262-28E1-470C-93F0-68EAD36B56AD}" destId="{4615D430-AD36-4166-9286-CE1109ADFA9A}" srcOrd="15" destOrd="0" presId="urn:microsoft.com/office/officeart/2005/8/layout/list1"/>
    <dgm:cxn modelId="{D28E37DE-C6D1-49DF-8355-F9EACD693D19}" type="presParOf" srcId="{D6A14262-28E1-470C-93F0-68EAD36B56AD}" destId="{322ACD13-A237-4E37-A760-0790C16AF575}" srcOrd="16" destOrd="0" presId="urn:microsoft.com/office/officeart/2005/8/layout/list1"/>
    <dgm:cxn modelId="{5D30B454-A339-4627-92B5-1460113F4B5D}" type="presParOf" srcId="{322ACD13-A237-4E37-A760-0790C16AF575}" destId="{585DAEDE-C7D9-4307-ACA6-F22C4311468F}" srcOrd="0" destOrd="0" presId="urn:microsoft.com/office/officeart/2005/8/layout/list1"/>
    <dgm:cxn modelId="{61CB366B-6FA7-4E20-AF6D-5B31B14EE56E}" type="presParOf" srcId="{322ACD13-A237-4E37-A760-0790C16AF575}" destId="{8C4A6867-1FB1-4074-A43B-597E89D4E09E}" srcOrd="1" destOrd="0" presId="urn:microsoft.com/office/officeart/2005/8/layout/list1"/>
    <dgm:cxn modelId="{8AC9BB95-EFE6-4A2E-9279-C9571D111B24}" type="presParOf" srcId="{D6A14262-28E1-470C-93F0-68EAD36B56AD}" destId="{B10D8026-2C7C-44D7-877B-EBFA44A6259A}" srcOrd="17" destOrd="0" presId="urn:microsoft.com/office/officeart/2005/8/layout/list1"/>
    <dgm:cxn modelId="{BCC52387-500E-4739-AA55-ADAEA6178EFF}" type="presParOf" srcId="{D6A14262-28E1-470C-93F0-68EAD36B56AD}" destId="{5776A1CC-C716-447C-BF8A-ED60D5F1A7B8}" srcOrd="18" destOrd="0" presId="urn:microsoft.com/office/officeart/2005/8/layout/list1"/>
    <dgm:cxn modelId="{18C018C7-F288-483F-8776-4A26B25C1C77}" type="presParOf" srcId="{D6A14262-28E1-470C-93F0-68EAD36B56AD}" destId="{C773E42C-195B-44B1-A046-3104C2A8F5C3}" srcOrd="19" destOrd="0" presId="urn:microsoft.com/office/officeart/2005/8/layout/list1"/>
    <dgm:cxn modelId="{9EF53529-3E9F-468D-BBA7-BC134B41D879}" type="presParOf" srcId="{D6A14262-28E1-470C-93F0-68EAD36B56AD}" destId="{03782537-6F0B-4ED3-B717-9D308A5B8217}" srcOrd="20" destOrd="0" presId="urn:microsoft.com/office/officeart/2005/8/layout/list1"/>
    <dgm:cxn modelId="{70198F53-8B82-47F5-9A99-81FFB084CA1D}" type="presParOf" srcId="{03782537-6F0B-4ED3-B717-9D308A5B8217}" destId="{379E0033-693F-4CE2-8F5C-152FBA628EA6}" srcOrd="0" destOrd="0" presId="urn:microsoft.com/office/officeart/2005/8/layout/list1"/>
    <dgm:cxn modelId="{E2DDBA51-6D7D-4CD2-B91B-10B08D8A7730}" type="presParOf" srcId="{03782537-6F0B-4ED3-B717-9D308A5B8217}" destId="{8DEB3676-9AAB-47FB-A9CC-F4CD4A26237E}" srcOrd="1" destOrd="0" presId="urn:microsoft.com/office/officeart/2005/8/layout/list1"/>
    <dgm:cxn modelId="{B53FA747-246A-4D25-AC2D-00382A212933}" type="presParOf" srcId="{D6A14262-28E1-470C-93F0-68EAD36B56AD}" destId="{5F670F40-374C-4F3B-9C13-63A5A76BEE77}" srcOrd="21" destOrd="0" presId="urn:microsoft.com/office/officeart/2005/8/layout/list1"/>
    <dgm:cxn modelId="{E10E7B28-F8DB-4AA3-BEBB-82C0A1E84185}" type="presParOf" srcId="{D6A14262-28E1-470C-93F0-68EAD36B56AD}" destId="{5A6336B8-E955-4959-9353-9642BFA63FF3}" srcOrd="22" destOrd="0" presId="urn:microsoft.com/office/officeart/2005/8/layout/list1"/>
    <dgm:cxn modelId="{10035508-7741-44AC-B736-AC8550512EE8}" type="presParOf" srcId="{D6A14262-28E1-470C-93F0-68EAD36B56AD}" destId="{11E1B5ED-4AE2-4ABC-9F6D-E5CF0429BF7A}" srcOrd="23" destOrd="0" presId="urn:microsoft.com/office/officeart/2005/8/layout/list1"/>
    <dgm:cxn modelId="{8C6148E7-8812-428E-B2E1-725EC6C4523C}" type="presParOf" srcId="{D6A14262-28E1-470C-93F0-68EAD36B56AD}" destId="{60B3FDBC-2A87-4367-94E5-B449214BB60D}" srcOrd="24" destOrd="0" presId="urn:microsoft.com/office/officeart/2005/8/layout/list1"/>
    <dgm:cxn modelId="{2B703F84-5681-4CE6-8247-1278DDF3876E}" type="presParOf" srcId="{60B3FDBC-2A87-4367-94E5-B449214BB60D}" destId="{EF352ABC-5D56-4905-A069-2952C6A55F72}" srcOrd="0" destOrd="0" presId="urn:microsoft.com/office/officeart/2005/8/layout/list1"/>
    <dgm:cxn modelId="{8CA52968-B1CB-4447-8798-55609480E9CF}" type="presParOf" srcId="{60B3FDBC-2A87-4367-94E5-B449214BB60D}" destId="{DEBF9687-6685-43EA-A455-341CAB5FA29C}" srcOrd="1" destOrd="0" presId="urn:microsoft.com/office/officeart/2005/8/layout/list1"/>
    <dgm:cxn modelId="{A64BCC2F-24ED-44B3-9822-AD9D58DCDF25}" type="presParOf" srcId="{D6A14262-28E1-470C-93F0-68EAD36B56AD}" destId="{6D257D4E-DFE1-4C30-A77A-B437F1C9AB2D}" srcOrd="25" destOrd="0" presId="urn:microsoft.com/office/officeart/2005/8/layout/list1"/>
    <dgm:cxn modelId="{4CEB5B49-4BA9-4541-89C3-7D22944F9F91}" type="presParOf" srcId="{D6A14262-28E1-470C-93F0-68EAD36B56AD}" destId="{B5597350-2BEE-4F28-A7A0-E80558117456}" srcOrd="26" destOrd="0" presId="urn:microsoft.com/office/officeart/2005/8/layout/list1"/>
    <dgm:cxn modelId="{8EF875C5-89DB-4A77-82A7-BB83DD0F845F}" type="presParOf" srcId="{D6A14262-28E1-470C-93F0-68EAD36B56AD}" destId="{649AE7E1-2537-40D1-9216-A4CCAACB2642}" srcOrd="27" destOrd="0" presId="urn:microsoft.com/office/officeart/2005/8/layout/list1"/>
    <dgm:cxn modelId="{4C56B19C-C171-4051-A5D2-0C7FBA616311}" type="presParOf" srcId="{D6A14262-28E1-470C-93F0-68EAD36B56AD}" destId="{5CF61D2E-5C11-4F26-8F91-F9B2FEAB8C0E}" srcOrd="28" destOrd="0" presId="urn:microsoft.com/office/officeart/2005/8/layout/list1"/>
    <dgm:cxn modelId="{D5986F68-E742-4FAA-8A6E-1344E337CA38}" type="presParOf" srcId="{5CF61D2E-5C11-4F26-8F91-F9B2FEAB8C0E}" destId="{501E5062-88DF-4EC7-8330-51512440D0D0}" srcOrd="0" destOrd="0" presId="urn:microsoft.com/office/officeart/2005/8/layout/list1"/>
    <dgm:cxn modelId="{92177169-F97B-460D-B34A-19DD56CC9793}" type="presParOf" srcId="{5CF61D2E-5C11-4F26-8F91-F9B2FEAB8C0E}" destId="{C5F1BA94-FE59-4BF9-A5D6-B39D806F2CF0}" srcOrd="1" destOrd="0" presId="urn:microsoft.com/office/officeart/2005/8/layout/list1"/>
    <dgm:cxn modelId="{00B7570B-76B0-42E9-9572-3101C55897F0}" type="presParOf" srcId="{D6A14262-28E1-470C-93F0-68EAD36B56AD}" destId="{3663274F-8FDC-4453-AD42-AC04E67DC1E1}" srcOrd="29" destOrd="0" presId="urn:microsoft.com/office/officeart/2005/8/layout/list1"/>
    <dgm:cxn modelId="{23F23091-72A1-4582-B0F0-D526FC8BE61F}" type="presParOf" srcId="{D6A14262-28E1-470C-93F0-68EAD36B56AD}" destId="{19BBB955-C6F8-45EC-B8CB-05AFD7A5DDC8}" srcOrd="30" destOrd="0" presId="urn:microsoft.com/office/officeart/2005/8/layout/list1"/>
    <dgm:cxn modelId="{C9EF68A8-7614-4199-BBEA-3959F9A909AB}" type="presParOf" srcId="{D6A14262-28E1-470C-93F0-68EAD36B56AD}" destId="{1E39E2E1-0711-414A-9A19-38C4EC23022C}" srcOrd="31" destOrd="0" presId="urn:microsoft.com/office/officeart/2005/8/layout/list1"/>
    <dgm:cxn modelId="{93AB86E2-7C2D-460E-9B17-FC8AADD84615}" type="presParOf" srcId="{D6A14262-28E1-470C-93F0-68EAD36B56AD}" destId="{B3205F08-33DA-434E-A843-FDB8607F9F02}" srcOrd="32" destOrd="0" presId="urn:microsoft.com/office/officeart/2005/8/layout/list1"/>
    <dgm:cxn modelId="{F996139B-8C79-4B6E-BAE6-D39493BDAC40}" type="presParOf" srcId="{B3205F08-33DA-434E-A843-FDB8607F9F02}" destId="{E7211BA9-1B06-4F26-A1D3-AAE76F88A60E}" srcOrd="0" destOrd="0" presId="urn:microsoft.com/office/officeart/2005/8/layout/list1"/>
    <dgm:cxn modelId="{80F11BBC-E13E-439D-BE1E-C1567FC5B013}" type="presParOf" srcId="{B3205F08-33DA-434E-A843-FDB8607F9F02}" destId="{3416E4A1-2535-4E3D-B084-D33366D61F53}" srcOrd="1" destOrd="0" presId="urn:microsoft.com/office/officeart/2005/8/layout/list1"/>
    <dgm:cxn modelId="{8BB8C749-FD9C-457D-8C3F-A6F0B50FB649}" type="presParOf" srcId="{D6A14262-28E1-470C-93F0-68EAD36B56AD}" destId="{7CD3BF2E-05A4-46A5-9E94-DF012632B33C}" srcOrd="33" destOrd="0" presId="urn:microsoft.com/office/officeart/2005/8/layout/list1"/>
    <dgm:cxn modelId="{46464597-188D-46AA-AED0-8B622594C2AA}" type="presParOf" srcId="{D6A14262-28E1-470C-93F0-68EAD36B56AD}" destId="{CE513436-48FA-402D-883A-E15EE54F4796}" srcOrd="34" destOrd="0" presId="urn:microsoft.com/office/officeart/2005/8/layout/list1"/>
    <dgm:cxn modelId="{07D5F267-3812-47DE-B822-644CE4B8CA77}" type="presParOf" srcId="{D6A14262-28E1-470C-93F0-68EAD36B56AD}" destId="{0F0C9360-DDB4-4E11-B671-8CE97BF4496C}" srcOrd="35" destOrd="0" presId="urn:microsoft.com/office/officeart/2005/8/layout/list1"/>
    <dgm:cxn modelId="{FC3A2227-B028-435E-B9BE-094C395013CF}" type="presParOf" srcId="{D6A14262-28E1-470C-93F0-68EAD36B56AD}" destId="{5730FC86-9A48-4DAD-8E4F-B4136388AB0D}" srcOrd="36" destOrd="0" presId="urn:microsoft.com/office/officeart/2005/8/layout/list1"/>
    <dgm:cxn modelId="{E16DB1D9-B35E-402F-8CB8-43DAEDF5E4B7}" type="presParOf" srcId="{5730FC86-9A48-4DAD-8E4F-B4136388AB0D}" destId="{619C0EBB-0666-4359-8882-7202897919DE}" srcOrd="0" destOrd="0" presId="urn:microsoft.com/office/officeart/2005/8/layout/list1"/>
    <dgm:cxn modelId="{81C65ABC-ACDE-42C8-9A06-78E5A902CF46}" type="presParOf" srcId="{5730FC86-9A48-4DAD-8E4F-B4136388AB0D}" destId="{1E5DF195-FB86-40DE-864A-29768EE8943B}" srcOrd="1" destOrd="0" presId="urn:microsoft.com/office/officeart/2005/8/layout/list1"/>
    <dgm:cxn modelId="{21E592A6-CF5F-47D4-978F-7862E7BAA970}" type="presParOf" srcId="{D6A14262-28E1-470C-93F0-68EAD36B56AD}" destId="{826CD217-CC2F-4F19-ACD1-ACA5B9015824}" srcOrd="37" destOrd="0" presId="urn:microsoft.com/office/officeart/2005/8/layout/list1"/>
    <dgm:cxn modelId="{3460F82C-2740-4C63-AF13-6FAEE9A7A2FA}" type="presParOf" srcId="{D6A14262-28E1-470C-93F0-68EAD36B56AD}" destId="{6BE0D493-E607-4737-81F7-8205887159BE}" srcOrd="3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E2BF408-8A0F-47A2-8EE2-EC7ADEC0AF78}"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n-ZA"/>
        </a:p>
      </dgm:t>
    </dgm:pt>
    <dgm:pt modelId="{F61BCF34-CB80-4181-9EAF-278ACFDB0C50}">
      <dgm:prSet custT="1"/>
      <dgm:spPr/>
      <dgm:t>
        <a:bodyPr/>
        <a:lstStyle/>
        <a:p>
          <a:pPr marL="0" lvl="1" indent="0" algn="l" defTabSz="711200">
            <a:lnSpc>
              <a:spcPct val="100000"/>
            </a:lnSpc>
            <a:spcBef>
              <a:spcPts val="600"/>
            </a:spcBef>
            <a:spcAft>
              <a:spcPts val="600"/>
            </a:spcAft>
            <a:buFont typeface="Symbol" panose="05050102010706020507" pitchFamily="18" charset="2"/>
            <a:buChar char=""/>
          </a:pPr>
          <a:r>
            <a:rPr lang="en-US" sz="1500" b="0" i="0" kern="1200">
              <a:latin typeface="Arial" panose="020B0604020202020204" pitchFamily="34" charset="0"/>
              <a:ea typeface="+mn-ea"/>
              <a:cs typeface="Arial" panose="020B0604020202020204" pitchFamily="34" charset="0"/>
            </a:rPr>
            <a:t>Members profiles - </a:t>
          </a:r>
          <a:r>
            <a:rPr lang="en-US" sz="1500" b="0" i="1" kern="1200">
              <a:latin typeface="Arial" panose="020B0604020202020204" pitchFamily="34" charset="0"/>
              <a:ea typeface="+mn-ea"/>
              <a:cs typeface="Arial" panose="020B0604020202020204" pitchFamily="34" charset="0"/>
            </a:rPr>
            <a:t>R40 thousand </a:t>
          </a:r>
          <a:r>
            <a:rPr lang="en-US" sz="1500" b="0" i="0" kern="1200">
              <a:latin typeface="Arial" panose="020B0604020202020204" pitchFamily="34" charset="0"/>
              <a:ea typeface="+mn-ea"/>
              <a:cs typeface="Arial" panose="020B0604020202020204" pitchFamily="34" charset="0"/>
            </a:rPr>
            <a:t>– soft copies will be made available to Members instead of printing </a:t>
          </a:r>
          <a:endParaRPr lang="en-ZA" sz="1500" b="0" i="1" kern="1200">
            <a:latin typeface="Arial" panose="020B0604020202020204" pitchFamily="34" charset="0"/>
            <a:ea typeface="+mn-ea"/>
            <a:cs typeface="Arial" panose="020B0604020202020204" pitchFamily="34" charset="0"/>
          </a:endParaRPr>
        </a:p>
      </dgm:t>
    </dgm:pt>
    <dgm:pt modelId="{BDC7D483-91FA-4725-8403-B258DBD2433A}" type="parTrans" cxnId="{E24352D1-1369-483C-A37D-EFE15E1A1DE4}">
      <dgm:prSet/>
      <dgm:spPr/>
      <dgm:t>
        <a:bodyPr/>
        <a:lstStyle/>
        <a:p>
          <a:endParaRPr lang="en-ZA" sz="1500">
            <a:latin typeface="Arial" panose="020B0604020202020204" pitchFamily="34" charset="0"/>
            <a:cs typeface="Arial" panose="020B0604020202020204" pitchFamily="34" charset="0"/>
          </a:endParaRPr>
        </a:p>
      </dgm:t>
    </dgm:pt>
    <dgm:pt modelId="{DB33BF95-7339-4813-8C28-950F433F599A}" type="sibTrans" cxnId="{E24352D1-1369-483C-A37D-EFE15E1A1DE4}">
      <dgm:prSet/>
      <dgm:spPr/>
      <dgm:t>
        <a:bodyPr/>
        <a:lstStyle/>
        <a:p>
          <a:endParaRPr lang="en-ZA" sz="1500">
            <a:latin typeface="Arial" panose="020B0604020202020204" pitchFamily="34" charset="0"/>
            <a:cs typeface="Arial" panose="020B0604020202020204" pitchFamily="34" charset="0"/>
          </a:endParaRPr>
        </a:p>
      </dgm:t>
    </dgm:pt>
    <dgm:pt modelId="{6666BD8C-A829-450F-BDFE-3810CE82446D}">
      <dgm:prSet custT="1"/>
      <dgm:spPr/>
      <dgm:t>
        <a:bodyPr/>
        <a:lstStyle/>
        <a:p>
          <a:pPr marL="0" lvl="1" indent="0" algn="l" defTabSz="711200">
            <a:lnSpc>
              <a:spcPct val="150000"/>
            </a:lnSpc>
            <a:spcBef>
              <a:spcPct val="0"/>
            </a:spcBef>
            <a:spcAft>
              <a:spcPts val="600"/>
            </a:spcAft>
            <a:buFont typeface="Symbol" panose="05050102010706020507" pitchFamily="18" charset="2"/>
            <a:buChar char=""/>
          </a:pPr>
          <a:r>
            <a:rPr lang="en-US" sz="1500" b="0" i="0" kern="1200">
              <a:latin typeface="Arial" panose="020B0604020202020204" pitchFamily="34" charset="0"/>
              <a:ea typeface="+mn-ea"/>
              <a:cs typeface="Arial" panose="020B0604020202020204" pitchFamily="34" charset="0"/>
            </a:rPr>
            <a:t>NCOP Taking Parliament to the People - </a:t>
          </a:r>
          <a:r>
            <a:rPr lang="en-US" sz="1500" b="0" i="1" kern="1200">
              <a:latin typeface="Arial" panose="020B0604020202020204" pitchFamily="34" charset="0"/>
              <a:ea typeface="+mn-ea"/>
              <a:cs typeface="Arial" panose="020B0604020202020204" pitchFamily="34" charset="0"/>
            </a:rPr>
            <a:t>R25 thousand </a:t>
          </a:r>
          <a:r>
            <a:rPr lang="en-US" sz="1500" b="0" i="0" kern="1200">
              <a:latin typeface="Arial" panose="020B0604020202020204" pitchFamily="34" charset="0"/>
              <a:ea typeface="+mn-ea"/>
              <a:cs typeface="Arial" panose="020B0604020202020204" pitchFamily="34" charset="0"/>
            </a:rPr>
            <a:t>- the activity was held in Gauteng</a:t>
          </a:r>
          <a:endParaRPr lang="en-ZA" sz="1500" b="0" i="0" kern="1200">
            <a:latin typeface="Arial" panose="020B0604020202020204" pitchFamily="34" charset="0"/>
            <a:ea typeface="+mn-ea"/>
            <a:cs typeface="Arial" panose="020B0604020202020204" pitchFamily="34" charset="0"/>
          </a:endParaRPr>
        </a:p>
      </dgm:t>
    </dgm:pt>
    <dgm:pt modelId="{54FF366F-FD25-440E-B6BB-D11884D7A059}" type="parTrans" cxnId="{E1437B2B-B43F-40D9-A6D5-45C68E4F1CF1}">
      <dgm:prSet/>
      <dgm:spPr/>
      <dgm:t>
        <a:bodyPr/>
        <a:lstStyle/>
        <a:p>
          <a:endParaRPr lang="en-ZA" sz="1500"/>
        </a:p>
      </dgm:t>
    </dgm:pt>
    <dgm:pt modelId="{5BCF1257-7913-40F6-9014-DA32980B927D}" type="sibTrans" cxnId="{E1437B2B-B43F-40D9-A6D5-45C68E4F1CF1}">
      <dgm:prSet/>
      <dgm:spPr/>
      <dgm:t>
        <a:bodyPr/>
        <a:lstStyle/>
        <a:p>
          <a:endParaRPr lang="en-ZA" sz="1500"/>
        </a:p>
      </dgm:t>
    </dgm:pt>
    <dgm:pt modelId="{D76DE4A8-AF3E-4446-9567-ECB9CCE9B077}">
      <dgm:prSet custT="1"/>
      <dgm:spPr/>
      <dgm:t>
        <a:bodyPr/>
        <a:lstStyle/>
        <a:p>
          <a:pPr marL="0" lvl="1" indent="0" algn="l" defTabSz="711200">
            <a:lnSpc>
              <a:spcPct val="150000"/>
            </a:lnSpc>
            <a:spcBef>
              <a:spcPct val="0"/>
            </a:spcBef>
            <a:spcAft>
              <a:spcPts val="600"/>
            </a:spcAft>
            <a:buFont typeface="Symbol" panose="05050102010706020507" pitchFamily="18" charset="2"/>
            <a:buChar char=""/>
          </a:pPr>
          <a:r>
            <a:rPr lang="en-US" sz="1500" b="0" i="0" kern="1200">
              <a:latin typeface="Arial" panose="020B0604020202020204" pitchFamily="34" charset="0"/>
              <a:ea typeface="+mn-ea"/>
              <a:cs typeface="Arial" panose="020B0604020202020204" pitchFamily="34" charset="0"/>
            </a:rPr>
            <a:t>Refreshments for Chairpersons – </a:t>
          </a:r>
          <a:r>
            <a:rPr lang="en-US" sz="1500" b="0" i="1" kern="1200">
              <a:latin typeface="Arial" panose="020B0604020202020204" pitchFamily="34" charset="0"/>
              <a:ea typeface="+mn-ea"/>
              <a:cs typeface="Arial" panose="020B0604020202020204" pitchFamily="34" charset="0"/>
            </a:rPr>
            <a:t>R22 thousand </a:t>
          </a:r>
          <a:r>
            <a:rPr lang="en-US" sz="1500" b="0" i="0" kern="1200">
              <a:latin typeface="Arial" panose="020B0604020202020204" pitchFamily="34" charset="0"/>
              <a:ea typeface="+mn-ea"/>
              <a:cs typeface="Arial" panose="020B0604020202020204" pitchFamily="34" charset="0"/>
            </a:rPr>
            <a:t>– fewer than anticipated requests</a:t>
          </a:r>
          <a:endParaRPr lang="en-ZA" sz="1500" b="0" i="0" kern="1200">
            <a:latin typeface="Arial" panose="020B0604020202020204" pitchFamily="34" charset="0"/>
            <a:ea typeface="+mn-ea"/>
            <a:cs typeface="Arial" panose="020B0604020202020204" pitchFamily="34" charset="0"/>
          </a:endParaRPr>
        </a:p>
      </dgm:t>
    </dgm:pt>
    <dgm:pt modelId="{324E5C37-D342-439F-AC18-608E80F3B1E5}" type="parTrans" cxnId="{E07F11BE-65F6-4947-9902-8DA65E44AA18}">
      <dgm:prSet/>
      <dgm:spPr/>
      <dgm:t>
        <a:bodyPr/>
        <a:lstStyle/>
        <a:p>
          <a:endParaRPr lang="en-ZA" sz="1500"/>
        </a:p>
      </dgm:t>
    </dgm:pt>
    <dgm:pt modelId="{CDF1B6E9-7E56-4092-9190-AA4E51C9B331}" type="sibTrans" cxnId="{E07F11BE-65F6-4947-9902-8DA65E44AA18}">
      <dgm:prSet/>
      <dgm:spPr/>
      <dgm:t>
        <a:bodyPr/>
        <a:lstStyle/>
        <a:p>
          <a:endParaRPr lang="en-ZA" sz="1500"/>
        </a:p>
      </dgm:t>
    </dgm:pt>
    <dgm:pt modelId="{23824E6C-2E1C-4600-8066-EB32F01DF44C}">
      <dgm:prSet custT="1"/>
      <dgm:spPr/>
      <dgm:t>
        <a:bodyPr/>
        <a:lstStyle/>
        <a:p>
          <a:pPr marL="0" lvl="1" indent="0" algn="l" defTabSz="711200">
            <a:lnSpc>
              <a:spcPct val="100000"/>
            </a:lnSpc>
            <a:spcBef>
              <a:spcPct val="0"/>
            </a:spcBef>
            <a:spcAft>
              <a:spcPts val="600"/>
            </a:spcAft>
            <a:buFont typeface="Symbol" panose="05050102010706020507" pitchFamily="18" charset="2"/>
            <a:buNone/>
          </a:pP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NCOP briefings with select Committee - </a:t>
          </a:r>
          <a:r>
            <a:rPr lang="en-US" sz="15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R35 thousand </a:t>
          </a: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travel was undertaken at reduced costs </a:t>
          </a:r>
          <a:endParaRPr lang="en-ZA"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0107EC03-EBA4-4D5B-9D1C-264491A315F2}" type="parTrans" cxnId="{5B0F4FC4-C76D-4985-A99D-60ED17FF2C1C}">
      <dgm:prSet/>
      <dgm:spPr/>
      <dgm:t>
        <a:bodyPr/>
        <a:lstStyle/>
        <a:p>
          <a:endParaRPr lang="en-ZA" sz="1500"/>
        </a:p>
      </dgm:t>
    </dgm:pt>
    <dgm:pt modelId="{728BEE92-296D-49C9-B3BA-FDF73198BB68}" type="sibTrans" cxnId="{5B0F4FC4-C76D-4985-A99D-60ED17FF2C1C}">
      <dgm:prSet/>
      <dgm:spPr/>
      <dgm:t>
        <a:bodyPr/>
        <a:lstStyle/>
        <a:p>
          <a:endParaRPr lang="en-ZA" sz="1500"/>
        </a:p>
      </dgm:t>
    </dgm:pt>
    <dgm:pt modelId="{D2298F8E-DF87-4CD8-A0C8-F9CA8F3F31B1}">
      <dgm:prSet custT="1"/>
      <dgm:spPr/>
      <dgm:t>
        <a:bodyPr/>
        <a:lstStyle/>
        <a:p>
          <a:pPr marL="0" lvl="1" indent="0" algn="l" defTabSz="711200">
            <a:lnSpc>
              <a:spcPct val="150000"/>
            </a:lnSpc>
            <a:spcBef>
              <a:spcPct val="0"/>
            </a:spcBef>
            <a:spcAft>
              <a:spcPts val="600"/>
            </a:spcAft>
            <a:buFont typeface="Symbol" panose="05050102010706020507" pitchFamily="18" charset="2"/>
            <a:buNone/>
          </a:pP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Onboarding of Members of the 7</a:t>
          </a:r>
          <a:r>
            <a:rPr lang="en-US" sz="1500" b="0" i="0" kern="1200" baseline="30000">
              <a:solidFill>
                <a:prstClr val="black">
                  <a:hueOff val="0"/>
                  <a:satOff val="0"/>
                  <a:lumOff val="0"/>
                  <a:alphaOff val="0"/>
                </a:prstClr>
              </a:solidFill>
              <a:latin typeface="Arial" panose="020B0604020202020204" pitchFamily="34" charset="0"/>
              <a:ea typeface="+mn-ea"/>
              <a:cs typeface="Arial" panose="020B0604020202020204" pitchFamily="34" charset="0"/>
            </a:rPr>
            <a:t>th</a:t>
          </a: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Legislature - </a:t>
          </a:r>
          <a:r>
            <a:rPr lang="en-US" sz="15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R22 thousand </a:t>
          </a: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trolley bags costed less</a:t>
          </a:r>
          <a:endParaRPr lang="en-ZA" sz="1500" b="0" i="1"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207FAB28-6856-46B2-942F-8C7F0FFF848E}" type="parTrans" cxnId="{61717CA2-8D05-426D-BFCA-91EE27C6D3BD}">
      <dgm:prSet/>
      <dgm:spPr/>
      <dgm:t>
        <a:bodyPr/>
        <a:lstStyle/>
        <a:p>
          <a:endParaRPr lang="en-ZA" sz="1500"/>
        </a:p>
      </dgm:t>
    </dgm:pt>
    <dgm:pt modelId="{4FCB6978-B6D4-41D8-A720-72A06146D525}" type="sibTrans" cxnId="{61717CA2-8D05-426D-BFCA-91EE27C6D3BD}">
      <dgm:prSet/>
      <dgm:spPr/>
      <dgm:t>
        <a:bodyPr/>
        <a:lstStyle/>
        <a:p>
          <a:endParaRPr lang="en-ZA" sz="1500"/>
        </a:p>
      </dgm:t>
    </dgm:pt>
    <dgm:pt modelId="{A804444D-2727-4A59-B0A4-B0A24187180C}">
      <dgm:prSet custT="1"/>
      <dgm:spPr/>
      <dgm:t>
        <a:bodyPr/>
        <a:lstStyle/>
        <a:p>
          <a:pPr marL="0" lvl="1" indent="0" algn="l" defTabSz="711200">
            <a:lnSpc>
              <a:spcPct val="150000"/>
            </a:lnSpc>
            <a:spcBef>
              <a:spcPct val="0"/>
            </a:spcBef>
            <a:spcAft>
              <a:spcPts val="600"/>
            </a:spcAft>
            <a:buFont typeface="Symbol" panose="05050102010706020507" pitchFamily="18" charset="2"/>
            <a:buNone/>
          </a:pP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Laundry services - </a:t>
          </a:r>
          <a:r>
            <a:rPr lang="en-US" sz="15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R3 thousand – </a:t>
          </a: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no requests submitted in the period under review</a:t>
          </a:r>
          <a:endParaRPr lang="en-ZA"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67050BD5-234F-4D74-8D1E-B53333AECD12}" type="parTrans" cxnId="{460322F4-5D92-446A-BBA2-C8D59971FBB9}">
      <dgm:prSet/>
      <dgm:spPr/>
      <dgm:t>
        <a:bodyPr/>
        <a:lstStyle/>
        <a:p>
          <a:endParaRPr lang="en-ZA" sz="1500"/>
        </a:p>
      </dgm:t>
    </dgm:pt>
    <dgm:pt modelId="{97B1E64C-1098-4049-9ECD-381DA5C4630A}" type="sibTrans" cxnId="{460322F4-5D92-446A-BBA2-C8D59971FBB9}">
      <dgm:prSet/>
      <dgm:spPr/>
      <dgm:t>
        <a:bodyPr/>
        <a:lstStyle/>
        <a:p>
          <a:endParaRPr lang="en-ZA" sz="1500"/>
        </a:p>
      </dgm:t>
    </dgm:pt>
    <dgm:pt modelId="{9B8E30DE-F0B1-401B-9A6A-880490D1B02F}">
      <dgm:prSet custT="1"/>
      <dgm:spPr/>
      <dgm:t>
        <a:bodyPr/>
        <a:lstStyle/>
        <a:p>
          <a:pPr marL="0" lvl="1" indent="0" algn="l" defTabSz="711200">
            <a:lnSpc>
              <a:spcPct val="100000"/>
            </a:lnSpc>
            <a:spcBef>
              <a:spcPts val="600"/>
            </a:spcBef>
            <a:spcAft>
              <a:spcPts val="600"/>
            </a:spcAft>
            <a:buFont typeface="Symbol" panose="05050102010706020507" pitchFamily="18" charset="2"/>
            <a:buChar char=""/>
          </a:pPr>
          <a:r>
            <a:rPr lang="en-US" sz="1500" b="0" i="0" kern="1200">
              <a:latin typeface="Arial" panose="020B0604020202020204" pitchFamily="34" charset="0"/>
              <a:ea typeface="+mn-ea"/>
              <a:cs typeface="Arial" panose="020B0604020202020204" pitchFamily="34" charset="0"/>
            </a:rPr>
            <a:t>Annual Report for 2023/24 - </a:t>
          </a:r>
          <a:r>
            <a:rPr lang="en-US" sz="1500" b="0" i="1" kern="1200">
              <a:latin typeface="Arial" panose="020B0604020202020204" pitchFamily="34" charset="0"/>
              <a:ea typeface="+mn-ea"/>
              <a:cs typeface="Arial" panose="020B0604020202020204" pitchFamily="34" charset="0"/>
            </a:rPr>
            <a:t>R52 thousand </a:t>
          </a:r>
          <a:r>
            <a:rPr lang="en-US" sz="1500" b="0" i="0" kern="1200">
              <a:latin typeface="Arial" panose="020B0604020202020204" pitchFamily="34" charset="0"/>
              <a:ea typeface="+mn-ea"/>
              <a:cs typeface="Arial" panose="020B0604020202020204" pitchFamily="34" charset="0"/>
            </a:rPr>
            <a:t>- lower than anticipated costs for printing and delivery </a:t>
          </a:r>
          <a:endParaRPr lang="en-ZA" sz="1500" b="0" i="0" kern="1200">
            <a:latin typeface="Arial" panose="020B0604020202020204" pitchFamily="34" charset="0"/>
            <a:ea typeface="+mn-ea"/>
            <a:cs typeface="Arial" panose="020B0604020202020204" pitchFamily="34" charset="0"/>
          </a:endParaRPr>
        </a:p>
      </dgm:t>
    </dgm:pt>
    <dgm:pt modelId="{8731D27D-2B17-4BD2-816D-5957B935ADD5}" type="parTrans" cxnId="{DACA217F-8A64-4923-A644-BAEA73599A38}">
      <dgm:prSet/>
      <dgm:spPr/>
      <dgm:t>
        <a:bodyPr/>
        <a:lstStyle/>
        <a:p>
          <a:endParaRPr lang="en-ZA" sz="1500"/>
        </a:p>
      </dgm:t>
    </dgm:pt>
    <dgm:pt modelId="{9249126E-8402-461E-B85C-8466C39AAE84}" type="sibTrans" cxnId="{DACA217F-8A64-4923-A644-BAEA73599A38}">
      <dgm:prSet/>
      <dgm:spPr/>
      <dgm:t>
        <a:bodyPr/>
        <a:lstStyle/>
        <a:p>
          <a:endParaRPr lang="en-ZA" sz="1500"/>
        </a:p>
      </dgm:t>
    </dgm:pt>
    <dgm:pt modelId="{438C3A10-AE48-485A-B6E5-B774EB79520B}">
      <dgm:prSet custT="1"/>
      <dgm:spPr/>
      <dgm:t>
        <a:bodyPr/>
        <a:lstStyle/>
        <a:p>
          <a:pPr marL="0" lvl="1" indent="0" algn="l" defTabSz="711200">
            <a:lnSpc>
              <a:spcPct val="100000"/>
            </a:lnSpc>
            <a:spcBef>
              <a:spcPct val="0"/>
            </a:spcBef>
            <a:spcAft>
              <a:spcPts val="600"/>
            </a:spcAft>
            <a:buFont typeface="Symbol" panose="05050102010706020507" pitchFamily="18" charset="2"/>
            <a:buNone/>
          </a:pP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Brown bag seminar </a:t>
          </a:r>
          <a:r>
            <a:rPr lang="en-US" sz="15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 R17 thousand </a:t>
          </a: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replaced by Policy Brief without incurring costs</a:t>
          </a:r>
          <a:endParaRPr lang="en-ZA"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40D94275-5B5B-48DB-AC6C-3608E2B6154C}" type="parTrans" cxnId="{EEE8EE1C-D1ED-4B91-9F02-0C597C3C14AA}">
      <dgm:prSet/>
      <dgm:spPr/>
      <dgm:t>
        <a:bodyPr/>
        <a:lstStyle/>
        <a:p>
          <a:endParaRPr lang="en-ZA" sz="1500"/>
        </a:p>
      </dgm:t>
    </dgm:pt>
    <dgm:pt modelId="{2EFAEFCC-98BF-43D1-944A-E106648A5675}" type="sibTrans" cxnId="{EEE8EE1C-D1ED-4B91-9F02-0C597C3C14AA}">
      <dgm:prSet/>
      <dgm:spPr/>
      <dgm:t>
        <a:bodyPr/>
        <a:lstStyle/>
        <a:p>
          <a:endParaRPr lang="en-ZA" sz="1500"/>
        </a:p>
      </dgm:t>
    </dgm:pt>
    <dgm:pt modelId="{73F841E4-F134-431A-AF97-4A391BCB4965}">
      <dgm:prSet custT="1"/>
      <dgm:spPr/>
      <dgm:t>
        <a:bodyPr/>
        <a:lstStyle/>
        <a:p>
          <a:pPr marL="0" lvl="1" indent="0" algn="l" defTabSz="711200">
            <a:lnSpc>
              <a:spcPct val="150000"/>
            </a:lnSpc>
            <a:spcBef>
              <a:spcPct val="0"/>
            </a:spcBef>
            <a:spcAft>
              <a:spcPts val="600"/>
            </a:spcAft>
            <a:buFont typeface="Symbol" panose="05050102010706020507" pitchFamily="18" charset="2"/>
            <a:buNone/>
          </a:pP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IDU budgeting system support - </a:t>
          </a:r>
          <a:r>
            <a:rPr lang="en-US" sz="15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R3 thousand </a:t>
          </a: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support provided at reduced hours</a:t>
          </a:r>
          <a:endParaRPr lang="en-ZA"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134C6F9A-3E72-40A4-A9E0-AABA017E4205}" type="parTrans" cxnId="{35312896-D1FC-4D2C-BCEA-6D5D560C5254}">
      <dgm:prSet/>
      <dgm:spPr/>
      <dgm:t>
        <a:bodyPr/>
        <a:lstStyle/>
        <a:p>
          <a:endParaRPr lang="en-ZA" sz="1500"/>
        </a:p>
      </dgm:t>
    </dgm:pt>
    <dgm:pt modelId="{3522CE41-6804-47E2-9D7C-AFC1D9B5BCA1}" type="sibTrans" cxnId="{35312896-D1FC-4D2C-BCEA-6D5D560C5254}">
      <dgm:prSet/>
      <dgm:spPr/>
      <dgm:t>
        <a:bodyPr/>
        <a:lstStyle/>
        <a:p>
          <a:endParaRPr lang="en-ZA" sz="1500"/>
        </a:p>
      </dgm:t>
    </dgm:pt>
    <dgm:pt modelId="{3ACE2C0D-09F8-42D8-832E-AC0484244E64}">
      <dgm:prSet custT="1"/>
      <dgm:spPr/>
      <dgm:t>
        <a:bodyPr/>
        <a:lstStyle/>
        <a:p>
          <a:pPr marL="0" lvl="1" indent="0" algn="l" defTabSz="711200">
            <a:lnSpc>
              <a:spcPct val="150000"/>
            </a:lnSpc>
            <a:spcBef>
              <a:spcPct val="0"/>
            </a:spcBef>
            <a:spcAft>
              <a:spcPts val="600"/>
            </a:spcAft>
            <a:buFont typeface="Symbol" panose="05050102010706020507" pitchFamily="18" charset="2"/>
            <a:buNone/>
          </a:pP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Postage and courier </a:t>
          </a:r>
          <a:r>
            <a:rPr lang="en-US" sz="15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 R2 thousand </a:t>
          </a: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no service required for the period under review.</a:t>
          </a:r>
          <a:endParaRPr lang="en-ZA"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B8A1D391-776E-42F3-9ECA-455D3C3F7F6F}" type="parTrans" cxnId="{225884AE-5DA1-4153-8C21-5C263A9CC83E}">
      <dgm:prSet/>
      <dgm:spPr/>
      <dgm:t>
        <a:bodyPr/>
        <a:lstStyle/>
        <a:p>
          <a:endParaRPr lang="en-ZA" sz="1500"/>
        </a:p>
      </dgm:t>
    </dgm:pt>
    <dgm:pt modelId="{FA8B38D0-34F6-4F26-9608-A59A42D683F1}" type="sibTrans" cxnId="{225884AE-5DA1-4153-8C21-5C263A9CC83E}">
      <dgm:prSet/>
      <dgm:spPr/>
      <dgm:t>
        <a:bodyPr/>
        <a:lstStyle/>
        <a:p>
          <a:endParaRPr lang="en-ZA" sz="1500"/>
        </a:p>
      </dgm:t>
    </dgm:pt>
    <dgm:pt modelId="{42C8839C-11E1-44DA-804B-C15090C44DE1}">
      <dgm:prSet custT="1"/>
      <dgm:spPr/>
      <dgm:t>
        <a:bodyPr/>
        <a:lstStyle/>
        <a:p>
          <a:pPr marL="0" lvl="1" indent="0" algn="l" defTabSz="711200">
            <a:lnSpc>
              <a:spcPct val="100000"/>
            </a:lnSpc>
            <a:spcBef>
              <a:spcPts val="600"/>
            </a:spcBef>
            <a:spcAft>
              <a:spcPts val="600"/>
            </a:spcAft>
            <a:buFont typeface="Symbol" panose="05050102010706020507" pitchFamily="18" charset="2"/>
            <a:buChar char=""/>
          </a:pPr>
          <a:r>
            <a:rPr lang="en-US" sz="1500" b="0" i="0" kern="1200">
              <a:latin typeface="Arial" panose="020B0604020202020204" pitchFamily="34" charset="0"/>
              <a:ea typeface="+mn-ea"/>
              <a:cs typeface="Arial" panose="020B0604020202020204" pitchFamily="34" charset="0"/>
            </a:rPr>
            <a:t>Mobile air-conditioners - </a:t>
          </a:r>
          <a:r>
            <a:rPr lang="en-US" sz="1500" b="0" i="1" kern="1200">
              <a:latin typeface="Arial" panose="020B0604020202020204" pitchFamily="34" charset="0"/>
              <a:ea typeface="+mn-ea"/>
              <a:cs typeface="Arial" panose="020B0604020202020204" pitchFamily="34" charset="0"/>
            </a:rPr>
            <a:t>R43 thousand </a:t>
          </a:r>
          <a:r>
            <a:rPr lang="en-US" sz="1500" b="0" i="0" kern="1200">
              <a:latin typeface="Arial" panose="020B0604020202020204" pitchFamily="34" charset="0"/>
              <a:ea typeface="+mn-ea"/>
              <a:cs typeface="Arial" panose="020B0604020202020204" pitchFamily="34" charset="0"/>
            </a:rPr>
            <a:t>- procured at lower than anticipated costs</a:t>
          </a:r>
          <a:endParaRPr lang="en-ZA" sz="1500" b="0" i="0" kern="1200">
            <a:latin typeface="Arial" panose="020B0604020202020204" pitchFamily="34" charset="0"/>
            <a:ea typeface="+mn-ea"/>
            <a:cs typeface="Arial" panose="020B0604020202020204" pitchFamily="34" charset="0"/>
          </a:endParaRPr>
        </a:p>
      </dgm:t>
    </dgm:pt>
    <dgm:pt modelId="{B30291CE-59AB-4BFE-BC76-748C1A6DD3FF}" type="parTrans" cxnId="{CAE1EB08-1E17-4859-B9E0-1CDEADCC434C}">
      <dgm:prSet/>
      <dgm:spPr/>
      <dgm:t>
        <a:bodyPr/>
        <a:lstStyle/>
        <a:p>
          <a:endParaRPr lang="en-ZA"/>
        </a:p>
      </dgm:t>
    </dgm:pt>
    <dgm:pt modelId="{6764EF5E-BC0C-418E-85A2-0E995EB48A21}" type="sibTrans" cxnId="{CAE1EB08-1E17-4859-B9E0-1CDEADCC434C}">
      <dgm:prSet/>
      <dgm:spPr/>
      <dgm:t>
        <a:bodyPr/>
        <a:lstStyle/>
        <a:p>
          <a:endParaRPr lang="en-ZA"/>
        </a:p>
      </dgm:t>
    </dgm:pt>
    <dgm:pt modelId="{5036453E-DF48-4A87-854F-B061CBD978B6}">
      <dgm:prSet custT="1"/>
      <dgm:spPr/>
      <dgm:t>
        <a:bodyPr/>
        <a:lstStyle/>
        <a:p>
          <a:pPr marL="0" lvl="1" indent="0" algn="l" defTabSz="711200">
            <a:lnSpc>
              <a:spcPct val="100000"/>
            </a:lnSpc>
            <a:spcBef>
              <a:spcPct val="0"/>
            </a:spcBef>
            <a:spcAft>
              <a:spcPts val="600"/>
            </a:spcAft>
            <a:buFont typeface="Symbol" panose="05050102010706020507" pitchFamily="18" charset="2"/>
            <a:buNone/>
          </a:pP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Bar fridges - </a:t>
          </a:r>
          <a:r>
            <a:rPr lang="en-US" sz="15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R10 thousand </a:t>
          </a: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procured at lower than anticipated costs</a:t>
          </a:r>
          <a:endParaRPr lang="en-ZA"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A860FA38-DD43-4986-AD1C-471801F681DB}" type="parTrans" cxnId="{6141F91D-32D7-478B-9A28-75D92FD8DAA8}">
      <dgm:prSet/>
      <dgm:spPr/>
      <dgm:t>
        <a:bodyPr/>
        <a:lstStyle/>
        <a:p>
          <a:endParaRPr lang="en-ZA"/>
        </a:p>
      </dgm:t>
    </dgm:pt>
    <dgm:pt modelId="{D14BBCAD-5FFF-4853-A9E8-EF389CA3D328}" type="sibTrans" cxnId="{6141F91D-32D7-478B-9A28-75D92FD8DAA8}">
      <dgm:prSet/>
      <dgm:spPr/>
      <dgm:t>
        <a:bodyPr/>
        <a:lstStyle/>
        <a:p>
          <a:endParaRPr lang="en-ZA"/>
        </a:p>
      </dgm:t>
    </dgm:pt>
    <dgm:pt modelId="{D6A14262-28E1-470C-93F0-68EAD36B56AD}" type="pres">
      <dgm:prSet presAssocID="{AE2BF408-8A0F-47A2-8EE2-EC7ADEC0AF78}" presName="linear" presStyleCnt="0">
        <dgm:presLayoutVars>
          <dgm:dir/>
          <dgm:animLvl val="lvl"/>
          <dgm:resizeHandles val="exact"/>
        </dgm:presLayoutVars>
      </dgm:prSet>
      <dgm:spPr/>
    </dgm:pt>
    <dgm:pt modelId="{462B74D4-36FC-4A43-8791-F38798FF2A1D}" type="pres">
      <dgm:prSet presAssocID="{9B8E30DE-F0B1-401B-9A6A-880490D1B02F}" presName="parentLin" presStyleCnt="0"/>
      <dgm:spPr/>
    </dgm:pt>
    <dgm:pt modelId="{AEB142F1-4F7D-4667-94DE-994C0C386E01}" type="pres">
      <dgm:prSet presAssocID="{9B8E30DE-F0B1-401B-9A6A-880490D1B02F}" presName="parentLeftMargin" presStyleLbl="node1" presStyleIdx="0" presStyleCnt="12"/>
      <dgm:spPr/>
    </dgm:pt>
    <dgm:pt modelId="{E5948791-301B-4B97-ADE1-B9D8F1EAB223}" type="pres">
      <dgm:prSet presAssocID="{9B8E30DE-F0B1-401B-9A6A-880490D1B02F}" presName="parentText" presStyleLbl="node1" presStyleIdx="0" presStyleCnt="12" custScaleX="142857" custScaleY="213133">
        <dgm:presLayoutVars>
          <dgm:chMax val="0"/>
          <dgm:bulletEnabled val="1"/>
        </dgm:presLayoutVars>
      </dgm:prSet>
      <dgm:spPr/>
    </dgm:pt>
    <dgm:pt modelId="{043D9FB1-E8D4-457A-906E-49329671E23D}" type="pres">
      <dgm:prSet presAssocID="{9B8E30DE-F0B1-401B-9A6A-880490D1B02F}" presName="negativeSpace" presStyleCnt="0"/>
      <dgm:spPr/>
    </dgm:pt>
    <dgm:pt modelId="{A1D8D99D-94C9-43DE-8963-3B79015A1516}" type="pres">
      <dgm:prSet presAssocID="{9B8E30DE-F0B1-401B-9A6A-880490D1B02F}" presName="childText" presStyleLbl="conFgAcc1" presStyleIdx="0" presStyleCnt="12">
        <dgm:presLayoutVars>
          <dgm:bulletEnabled val="1"/>
        </dgm:presLayoutVars>
      </dgm:prSet>
      <dgm:spPr/>
    </dgm:pt>
    <dgm:pt modelId="{7945E87F-9ED7-4CBB-9C00-7F00E49FC376}" type="pres">
      <dgm:prSet presAssocID="{9249126E-8402-461E-B85C-8466C39AAE84}" presName="spaceBetweenRectangles" presStyleCnt="0"/>
      <dgm:spPr/>
    </dgm:pt>
    <dgm:pt modelId="{B10E9029-2687-422A-8907-B705ACA1CADF}" type="pres">
      <dgm:prSet presAssocID="{42C8839C-11E1-44DA-804B-C15090C44DE1}" presName="parentLin" presStyleCnt="0"/>
      <dgm:spPr/>
    </dgm:pt>
    <dgm:pt modelId="{C0C2E820-F758-4583-9965-34C651AD41FB}" type="pres">
      <dgm:prSet presAssocID="{42C8839C-11E1-44DA-804B-C15090C44DE1}" presName="parentLeftMargin" presStyleLbl="node1" presStyleIdx="0" presStyleCnt="12"/>
      <dgm:spPr/>
    </dgm:pt>
    <dgm:pt modelId="{67A9A7F6-2FA0-4678-8CDC-9C1610A51B4D}" type="pres">
      <dgm:prSet presAssocID="{42C8839C-11E1-44DA-804B-C15090C44DE1}" presName="parentText" presStyleLbl="node1" presStyleIdx="1" presStyleCnt="12" custScaleX="142857" custScaleY="203613">
        <dgm:presLayoutVars>
          <dgm:chMax val="0"/>
          <dgm:bulletEnabled val="1"/>
        </dgm:presLayoutVars>
      </dgm:prSet>
      <dgm:spPr/>
    </dgm:pt>
    <dgm:pt modelId="{F7F3CC59-1664-46C7-A54D-C63DC5AE685E}" type="pres">
      <dgm:prSet presAssocID="{42C8839C-11E1-44DA-804B-C15090C44DE1}" presName="negativeSpace" presStyleCnt="0"/>
      <dgm:spPr/>
    </dgm:pt>
    <dgm:pt modelId="{F8C8135E-CCAB-4768-814F-F6A88E7D1D91}" type="pres">
      <dgm:prSet presAssocID="{42C8839C-11E1-44DA-804B-C15090C44DE1}" presName="childText" presStyleLbl="conFgAcc1" presStyleIdx="1" presStyleCnt="12">
        <dgm:presLayoutVars>
          <dgm:bulletEnabled val="1"/>
        </dgm:presLayoutVars>
      </dgm:prSet>
      <dgm:spPr/>
    </dgm:pt>
    <dgm:pt modelId="{96B1616E-7554-4386-A032-254CFDE01EB7}" type="pres">
      <dgm:prSet presAssocID="{6764EF5E-BC0C-418E-85A2-0E995EB48A21}" presName="spaceBetweenRectangles" presStyleCnt="0"/>
      <dgm:spPr/>
    </dgm:pt>
    <dgm:pt modelId="{6A332490-81FF-462C-9E5E-3A7C2ABBD17D}" type="pres">
      <dgm:prSet presAssocID="{F61BCF34-CB80-4181-9EAF-278ACFDB0C50}" presName="parentLin" presStyleCnt="0"/>
      <dgm:spPr/>
    </dgm:pt>
    <dgm:pt modelId="{C4FC431F-95FE-4541-8535-0247490E371F}" type="pres">
      <dgm:prSet presAssocID="{F61BCF34-CB80-4181-9EAF-278ACFDB0C50}" presName="parentLeftMargin" presStyleLbl="node1" presStyleIdx="1" presStyleCnt="12"/>
      <dgm:spPr/>
    </dgm:pt>
    <dgm:pt modelId="{62A58411-4D1D-47E5-8D4B-1BEFEFCABF9D}" type="pres">
      <dgm:prSet presAssocID="{F61BCF34-CB80-4181-9EAF-278ACFDB0C50}" presName="parentText" presStyleLbl="node1" presStyleIdx="2" presStyleCnt="12" custScaleX="142857" custScaleY="238383">
        <dgm:presLayoutVars>
          <dgm:chMax val="0"/>
          <dgm:bulletEnabled val="1"/>
        </dgm:presLayoutVars>
      </dgm:prSet>
      <dgm:spPr/>
    </dgm:pt>
    <dgm:pt modelId="{98BF6473-826B-4398-B897-9AA0230176D2}" type="pres">
      <dgm:prSet presAssocID="{F61BCF34-CB80-4181-9EAF-278ACFDB0C50}" presName="negativeSpace" presStyleCnt="0"/>
      <dgm:spPr/>
    </dgm:pt>
    <dgm:pt modelId="{F9E7C7BE-500C-4F9C-B9FB-0BA35978491A}" type="pres">
      <dgm:prSet presAssocID="{F61BCF34-CB80-4181-9EAF-278ACFDB0C50}" presName="childText" presStyleLbl="conFgAcc1" presStyleIdx="2" presStyleCnt="12">
        <dgm:presLayoutVars>
          <dgm:bulletEnabled val="1"/>
        </dgm:presLayoutVars>
      </dgm:prSet>
      <dgm:spPr/>
    </dgm:pt>
    <dgm:pt modelId="{8BC12CB7-B3AC-473B-A7AE-A5263E11B094}" type="pres">
      <dgm:prSet presAssocID="{DB33BF95-7339-4813-8C28-950F433F599A}" presName="spaceBetweenRectangles" presStyleCnt="0"/>
      <dgm:spPr/>
    </dgm:pt>
    <dgm:pt modelId="{03782537-6F0B-4ED3-B717-9D308A5B8217}" type="pres">
      <dgm:prSet presAssocID="{23824E6C-2E1C-4600-8066-EB32F01DF44C}" presName="parentLin" presStyleCnt="0"/>
      <dgm:spPr/>
    </dgm:pt>
    <dgm:pt modelId="{379E0033-693F-4CE2-8F5C-152FBA628EA6}" type="pres">
      <dgm:prSet presAssocID="{23824E6C-2E1C-4600-8066-EB32F01DF44C}" presName="parentLeftMargin" presStyleLbl="node1" presStyleIdx="2" presStyleCnt="12"/>
      <dgm:spPr/>
    </dgm:pt>
    <dgm:pt modelId="{8DEB3676-9AAB-47FB-A9CC-F4CD4A26237E}" type="pres">
      <dgm:prSet presAssocID="{23824E6C-2E1C-4600-8066-EB32F01DF44C}" presName="parentText" presStyleLbl="node1" presStyleIdx="3" presStyleCnt="12" custScaleX="142857" custScaleY="215262">
        <dgm:presLayoutVars>
          <dgm:chMax val="0"/>
          <dgm:bulletEnabled val="1"/>
        </dgm:presLayoutVars>
      </dgm:prSet>
      <dgm:spPr/>
    </dgm:pt>
    <dgm:pt modelId="{5F670F40-374C-4F3B-9C13-63A5A76BEE77}" type="pres">
      <dgm:prSet presAssocID="{23824E6C-2E1C-4600-8066-EB32F01DF44C}" presName="negativeSpace" presStyleCnt="0"/>
      <dgm:spPr/>
    </dgm:pt>
    <dgm:pt modelId="{5A6336B8-E955-4959-9353-9642BFA63FF3}" type="pres">
      <dgm:prSet presAssocID="{23824E6C-2E1C-4600-8066-EB32F01DF44C}" presName="childText" presStyleLbl="conFgAcc1" presStyleIdx="3" presStyleCnt="12">
        <dgm:presLayoutVars>
          <dgm:bulletEnabled val="1"/>
        </dgm:presLayoutVars>
      </dgm:prSet>
      <dgm:spPr/>
    </dgm:pt>
    <dgm:pt modelId="{11E1B5ED-4AE2-4ABC-9F6D-E5CF0429BF7A}" type="pres">
      <dgm:prSet presAssocID="{728BEE92-296D-49C9-B3BA-FDF73198BB68}" presName="spaceBetweenRectangles" presStyleCnt="0"/>
      <dgm:spPr/>
    </dgm:pt>
    <dgm:pt modelId="{C45A0A8F-EA86-49DD-AAF9-945DD0591C3D}" type="pres">
      <dgm:prSet presAssocID="{6666BD8C-A829-450F-BDFE-3810CE82446D}" presName="parentLin" presStyleCnt="0"/>
      <dgm:spPr/>
    </dgm:pt>
    <dgm:pt modelId="{1060F7C2-9BE5-48FD-A063-50310CCC0EC0}" type="pres">
      <dgm:prSet presAssocID="{6666BD8C-A829-450F-BDFE-3810CE82446D}" presName="parentLeftMargin" presStyleLbl="node1" presStyleIdx="3" presStyleCnt="12"/>
      <dgm:spPr/>
    </dgm:pt>
    <dgm:pt modelId="{7562CA92-B552-45A6-B62D-3FF25844FF8B}" type="pres">
      <dgm:prSet presAssocID="{6666BD8C-A829-450F-BDFE-3810CE82446D}" presName="parentText" presStyleLbl="node1" presStyleIdx="4" presStyleCnt="12" custScaleX="142857" custScaleY="133752">
        <dgm:presLayoutVars>
          <dgm:chMax val="0"/>
          <dgm:bulletEnabled val="1"/>
        </dgm:presLayoutVars>
      </dgm:prSet>
      <dgm:spPr/>
    </dgm:pt>
    <dgm:pt modelId="{171FB5CA-0FC7-47A8-8DC2-897E32D6A62C}" type="pres">
      <dgm:prSet presAssocID="{6666BD8C-A829-450F-BDFE-3810CE82446D}" presName="negativeSpace" presStyleCnt="0"/>
      <dgm:spPr/>
    </dgm:pt>
    <dgm:pt modelId="{06D1A671-410B-4209-AAD9-C4DE4AE965C0}" type="pres">
      <dgm:prSet presAssocID="{6666BD8C-A829-450F-BDFE-3810CE82446D}" presName="childText" presStyleLbl="conFgAcc1" presStyleIdx="4" presStyleCnt="12">
        <dgm:presLayoutVars>
          <dgm:bulletEnabled val="1"/>
        </dgm:presLayoutVars>
      </dgm:prSet>
      <dgm:spPr/>
    </dgm:pt>
    <dgm:pt modelId="{2C46EC0F-3E04-40B8-A0A3-81ADD83F893D}" type="pres">
      <dgm:prSet presAssocID="{5BCF1257-7913-40F6-9014-DA32980B927D}" presName="spaceBetweenRectangles" presStyleCnt="0"/>
      <dgm:spPr/>
    </dgm:pt>
    <dgm:pt modelId="{60B3FDBC-2A87-4367-94E5-B449214BB60D}" type="pres">
      <dgm:prSet presAssocID="{D2298F8E-DF87-4CD8-A0C8-F9CA8F3F31B1}" presName="parentLin" presStyleCnt="0"/>
      <dgm:spPr/>
    </dgm:pt>
    <dgm:pt modelId="{EF352ABC-5D56-4905-A069-2952C6A55F72}" type="pres">
      <dgm:prSet presAssocID="{D2298F8E-DF87-4CD8-A0C8-F9CA8F3F31B1}" presName="parentLeftMargin" presStyleLbl="node1" presStyleIdx="4" presStyleCnt="12"/>
      <dgm:spPr/>
    </dgm:pt>
    <dgm:pt modelId="{DEBF9687-6685-43EA-A455-341CAB5FA29C}" type="pres">
      <dgm:prSet presAssocID="{D2298F8E-DF87-4CD8-A0C8-F9CA8F3F31B1}" presName="parentText" presStyleLbl="node1" presStyleIdx="5" presStyleCnt="12" custScaleX="142857" custScaleY="197658" custLinFactNeighborX="515" custLinFactNeighborY="-7204">
        <dgm:presLayoutVars>
          <dgm:chMax val="0"/>
          <dgm:bulletEnabled val="1"/>
        </dgm:presLayoutVars>
      </dgm:prSet>
      <dgm:spPr/>
    </dgm:pt>
    <dgm:pt modelId="{6D257D4E-DFE1-4C30-A77A-B437F1C9AB2D}" type="pres">
      <dgm:prSet presAssocID="{D2298F8E-DF87-4CD8-A0C8-F9CA8F3F31B1}" presName="negativeSpace" presStyleCnt="0"/>
      <dgm:spPr/>
    </dgm:pt>
    <dgm:pt modelId="{B5597350-2BEE-4F28-A7A0-E80558117456}" type="pres">
      <dgm:prSet presAssocID="{D2298F8E-DF87-4CD8-A0C8-F9CA8F3F31B1}" presName="childText" presStyleLbl="conFgAcc1" presStyleIdx="5" presStyleCnt="12">
        <dgm:presLayoutVars>
          <dgm:bulletEnabled val="1"/>
        </dgm:presLayoutVars>
      </dgm:prSet>
      <dgm:spPr/>
    </dgm:pt>
    <dgm:pt modelId="{649AE7E1-2537-40D1-9216-A4CCAACB2642}" type="pres">
      <dgm:prSet presAssocID="{4FCB6978-B6D4-41D8-A720-72A06146D525}" presName="spaceBetweenRectangles" presStyleCnt="0"/>
      <dgm:spPr/>
    </dgm:pt>
    <dgm:pt modelId="{28BAF809-4316-44F9-8BBA-3447DF50022E}" type="pres">
      <dgm:prSet presAssocID="{D76DE4A8-AF3E-4446-9567-ECB9CCE9B077}" presName="parentLin" presStyleCnt="0"/>
      <dgm:spPr/>
    </dgm:pt>
    <dgm:pt modelId="{5A7DFBCC-96E3-4369-9B33-6E92BB723DA9}" type="pres">
      <dgm:prSet presAssocID="{D76DE4A8-AF3E-4446-9567-ECB9CCE9B077}" presName="parentLeftMargin" presStyleLbl="node1" presStyleIdx="5" presStyleCnt="12"/>
      <dgm:spPr/>
    </dgm:pt>
    <dgm:pt modelId="{FFE32FF3-270D-42F9-AF08-13CA7F548147}" type="pres">
      <dgm:prSet presAssocID="{D76DE4A8-AF3E-4446-9567-ECB9CCE9B077}" presName="parentText" presStyleLbl="node1" presStyleIdx="6" presStyleCnt="12" custScaleX="142857" custScaleY="174700">
        <dgm:presLayoutVars>
          <dgm:chMax val="0"/>
          <dgm:bulletEnabled val="1"/>
        </dgm:presLayoutVars>
      </dgm:prSet>
      <dgm:spPr/>
    </dgm:pt>
    <dgm:pt modelId="{B3936066-0016-4E4A-82A3-D800E1DF93B3}" type="pres">
      <dgm:prSet presAssocID="{D76DE4A8-AF3E-4446-9567-ECB9CCE9B077}" presName="negativeSpace" presStyleCnt="0"/>
      <dgm:spPr/>
    </dgm:pt>
    <dgm:pt modelId="{719313A1-96AA-41D7-8FF8-DDC24649ECC8}" type="pres">
      <dgm:prSet presAssocID="{D76DE4A8-AF3E-4446-9567-ECB9CCE9B077}" presName="childText" presStyleLbl="conFgAcc1" presStyleIdx="6" presStyleCnt="12">
        <dgm:presLayoutVars>
          <dgm:bulletEnabled val="1"/>
        </dgm:presLayoutVars>
      </dgm:prSet>
      <dgm:spPr/>
    </dgm:pt>
    <dgm:pt modelId="{736D9A94-599A-45CE-B1A6-779B31577330}" type="pres">
      <dgm:prSet presAssocID="{CDF1B6E9-7E56-4092-9190-AA4E51C9B331}" presName="spaceBetweenRectangles" presStyleCnt="0"/>
      <dgm:spPr/>
    </dgm:pt>
    <dgm:pt modelId="{92A2033F-37F4-49C2-9664-D5D82D88183F}" type="pres">
      <dgm:prSet presAssocID="{438C3A10-AE48-485A-B6E5-B774EB79520B}" presName="parentLin" presStyleCnt="0"/>
      <dgm:spPr/>
    </dgm:pt>
    <dgm:pt modelId="{EF038CB4-D6C6-463D-BBC8-F8E9E80BF2AD}" type="pres">
      <dgm:prSet presAssocID="{438C3A10-AE48-485A-B6E5-B774EB79520B}" presName="parentLeftMargin" presStyleLbl="node1" presStyleIdx="6" presStyleCnt="12"/>
      <dgm:spPr/>
    </dgm:pt>
    <dgm:pt modelId="{66AD73AD-B1AE-4CF8-BC24-11E92736A959}" type="pres">
      <dgm:prSet presAssocID="{438C3A10-AE48-485A-B6E5-B774EB79520B}" presName="parentText" presStyleLbl="node1" presStyleIdx="7" presStyleCnt="12" custScaleX="142857" custScaleY="183032">
        <dgm:presLayoutVars>
          <dgm:chMax val="0"/>
          <dgm:bulletEnabled val="1"/>
        </dgm:presLayoutVars>
      </dgm:prSet>
      <dgm:spPr/>
    </dgm:pt>
    <dgm:pt modelId="{63DB60A4-DE79-4B90-B599-A7DA3476678E}" type="pres">
      <dgm:prSet presAssocID="{438C3A10-AE48-485A-B6E5-B774EB79520B}" presName="negativeSpace" presStyleCnt="0"/>
      <dgm:spPr/>
    </dgm:pt>
    <dgm:pt modelId="{8501DCB5-6494-4AA4-A39A-B9E16EB8819E}" type="pres">
      <dgm:prSet presAssocID="{438C3A10-AE48-485A-B6E5-B774EB79520B}" presName="childText" presStyleLbl="conFgAcc1" presStyleIdx="7" presStyleCnt="12">
        <dgm:presLayoutVars>
          <dgm:bulletEnabled val="1"/>
        </dgm:presLayoutVars>
      </dgm:prSet>
      <dgm:spPr/>
    </dgm:pt>
    <dgm:pt modelId="{6F7E61FD-E365-4C6D-B7DD-D94DFE7EAAF1}" type="pres">
      <dgm:prSet presAssocID="{2EFAEFCC-98BF-43D1-944A-E106648A5675}" presName="spaceBetweenRectangles" presStyleCnt="0"/>
      <dgm:spPr/>
    </dgm:pt>
    <dgm:pt modelId="{4F891BF8-B91F-460A-A8F7-796236C735AC}" type="pres">
      <dgm:prSet presAssocID="{5036453E-DF48-4A87-854F-B061CBD978B6}" presName="parentLin" presStyleCnt="0"/>
      <dgm:spPr/>
    </dgm:pt>
    <dgm:pt modelId="{533FBE4E-E2E5-4021-A29E-E0F4B2B6208A}" type="pres">
      <dgm:prSet presAssocID="{5036453E-DF48-4A87-854F-B061CBD978B6}" presName="parentLeftMargin" presStyleLbl="node1" presStyleIdx="7" presStyleCnt="12"/>
      <dgm:spPr/>
    </dgm:pt>
    <dgm:pt modelId="{440C2E96-5CB9-4A18-8979-882D6A736246}" type="pres">
      <dgm:prSet presAssocID="{5036453E-DF48-4A87-854F-B061CBD978B6}" presName="parentText" presStyleLbl="node1" presStyleIdx="8" presStyleCnt="12" custScaleX="142857" custScaleY="186758">
        <dgm:presLayoutVars>
          <dgm:chMax val="0"/>
          <dgm:bulletEnabled val="1"/>
        </dgm:presLayoutVars>
      </dgm:prSet>
      <dgm:spPr/>
    </dgm:pt>
    <dgm:pt modelId="{9F5C527C-0543-4954-9EDD-D14BAE56FA1C}" type="pres">
      <dgm:prSet presAssocID="{5036453E-DF48-4A87-854F-B061CBD978B6}" presName="negativeSpace" presStyleCnt="0"/>
      <dgm:spPr/>
    </dgm:pt>
    <dgm:pt modelId="{9FED14CF-A526-4852-95DE-13AC0AE47B09}" type="pres">
      <dgm:prSet presAssocID="{5036453E-DF48-4A87-854F-B061CBD978B6}" presName="childText" presStyleLbl="conFgAcc1" presStyleIdx="8" presStyleCnt="12">
        <dgm:presLayoutVars>
          <dgm:bulletEnabled val="1"/>
        </dgm:presLayoutVars>
      </dgm:prSet>
      <dgm:spPr/>
    </dgm:pt>
    <dgm:pt modelId="{48B0ABFE-DA4E-4806-8B33-70AEC8F7CEDC}" type="pres">
      <dgm:prSet presAssocID="{D14BBCAD-5FFF-4853-A9E8-EF389CA3D328}" presName="spaceBetweenRectangles" presStyleCnt="0"/>
      <dgm:spPr/>
    </dgm:pt>
    <dgm:pt modelId="{FE401DDD-5B23-4DF4-99E4-0807CAEE60E0}" type="pres">
      <dgm:prSet presAssocID="{A804444D-2727-4A59-B0A4-B0A24187180C}" presName="parentLin" presStyleCnt="0"/>
      <dgm:spPr/>
    </dgm:pt>
    <dgm:pt modelId="{5125F920-6AE7-42D6-A4E2-7525D60632BB}" type="pres">
      <dgm:prSet presAssocID="{A804444D-2727-4A59-B0A4-B0A24187180C}" presName="parentLeftMargin" presStyleLbl="node1" presStyleIdx="8" presStyleCnt="12"/>
      <dgm:spPr/>
    </dgm:pt>
    <dgm:pt modelId="{87ACEADC-9FF4-4542-8887-0870558A928D}" type="pres">
      <dgm:prSet presAssocID="{A804444D-2727-4A59-B0A4-B0A24187180C}" presName="parentText" presStyleLbl="node1" presStyleIdx="9" presStyleCnt="12" custScaleX="139287" custScaleY="142621">
        <dgm:presLayoutVars>
          <dgm:chMax val="0"/>
          <dgm:bulletEnabled val="1"/>
        </dgm:presLayoutVars>
      </dgm:prSet>
      <dgm:spPr/>
    </dgm:pt>
    <dgm:pt modelId="{692D1B19-25DC-4F54-AE95-7AEEA0B490E8}" type="pres">
      <dgm:prSet presAssocID="{A804444D-2727-4A59-B0A4-B0A24187180C}" presName="negativeSpace" presStyleCnt="0"/>
      <dgm:spPr/>
    </dgm:pt>
    <dgm:pt modelId="{B1C16D03-244A-4EE6-9D26-CFE67C69E14C}" type="pres">
      <dgm:prSet presAssocID="{A804444D-2727-4A59-B0A4-B0A24187180C}" presName="childText" presStyleLbl="conFgAcc1" presStyleIdx="9" presStyleCnt="12">
        <dgm:presLayoutVars>
          <dgm:bulletEnabled val="1"/>
        </dgm:presLayoutVars>
      </dgm:prSet>
      <dgm:spPr/>
    </dgm:pt>
    <dgm:pt modelId="{8F6CDA47-5C74-4D5C-90B7-1E7352BA69A5}" type="pres">
      <dgm:prSet presAssocID="{97B1E64C-1098-4049-9ECD-381DA5C4630A}" presName="spaceBetweenRectangles" presStyleCnt="0"/>
      <dgm:spPr/>
    </dgm:pt>
    <dgm:pt modelId="{65DD6C90-DE67-4B4E-A1C3-21302ECBBC7B}" type="pres">
      <dgm:prSet presAssocID="{73F841E4-F134-431A-AF97-4A391BCB4965}" presName="parentLin" presStyleCnt="0"/>
      <dgm:spPr/>
    </dgm:pt>
    <dgm:pt modelId="{77312B0A-9330-4F7E-AF0D-C3726CB85030}" type="pres">
      <dgm:prSet presAssocID="{73F841E4-F134-431A-AF97-4A391BCB4965}" presName="parentLeftMargin" presStyleLbl="node1" presStyleIdx="9" presStyleCnt="12"/>
      <dgm:spPr/>
    </dgm:pt>
    <dgm:pt modelId="{6D354539-B55B-43E4-A0A4-5D7F4492C589}" type="pres">
      <dgm:prSet presAssocID="{73F841E4-F134-431A-AF97-4A391BCB4965}" presName="parentText" presStyleLbl="node1" presStyleIdx="10" presStyleCnt="12" custScaleX="142857" custScaleY="155947">
        <dgm:presLayoutVars>
          <dgm:chMax val="0"/>
          <dgm:bulletEnabled val="1"/>
        </dgm:presLayoutVars>
      </dgm:prSet>
      <dgm:spPr/>
    </dgm:pt>
    <dgm:pt modelId="{305B66B5-61C5-4420-B44A-849763889757}" type="pres">
      <dgm:prSet presAssocID="{73F841E4-F134-431A-AF97-4A391BCB4965}" presName="negativeSpace" presStyleCnt="0"/>
      <dgm:spPr/>
    </dgm:pt>
    <dgm:pt modelId="{C464F31F-377F-4095-BDED-3B9548B16031}" type="pres">
      <dgm:prSet presAssocID="{73F841E4-F134-431A-AF97-4A391BCB4965}" presName="childText" presStyleLbl="conFgAcc1" presStyleIdx="10" presStyleCnt="12">
        <dgm:presLayoutVars>
          <dgm:bulletEnabled val="1"/>
        </dgm:presLayoutVars>
      </dgm:prSet>
      <dgm:spPr/>
    </dgm:pt>
    <dgm:pt modelId="{97C02DA1-EBAA-4C33-A85C-F98D7290F7E2}" type="pres">
      <dgm:prSet presAssocID="{3522CE41-6804-47E2-9D7C-AFC1D9B5BCA1}" presName="spaceBetweenRectangles" presStyleCnt="0"/>
      <dgm:spPr/>
    </dgm:pt>
    <dgm:pt modelId="{9EF2676A-9807-4F1A-8657-F69925387E1B}" type="pres">
      <dgm:prSet presAssocID="{3ACE2C0D-09F8-42D8-832E-AC0484244E64}" presName="parentLin" presStyleCnt="0"/>
      <dgm:spPr/>
    </dgm:pt>
    <dgm:pt modelId="{2FD700E8-3AE6-4699-9241-AA58DB5DA48C}" type="pres">
      <dgm:prSet presAssocID="{3ACE2C0D-09F8-42D8-832E-AC0484244E64}" presName="parentLeftMargin" presStyleLbl="node1" presStyleIdx="10" presStyleCnt="12"/>
      <dgm:spPr/>
    </dgm:pt>
    <dgm:pt modelId="{F7C773CF-F3F3-4015-9C2F-B9DAB27DC654}" type="pres">
      <dgm:prSet presAssocID="{3ACE2C0D-09F8-42D8-832E-AC0484244E64}" presName="parentText" presStyleLbl="node1" presStyleIdx="11" presStyleCnt="12" custScaleX="142857" custScaleY="204318">
        <dgm:presLayoutVars>
          <dgm:chMax val="0"/>
          <dgm:bulletEnabled val="1"/>
        </dgm:presLayoutVars>
      </dgm:prSet>
      <dgm:spPr/>
    </dgm:pt>
    <dgm:pt modelId="{3986C976-AF95-43E2-8906-DF64AD7B1B2B}" type="pres">
      <dgm:prSet presAssocID="{3ACE2C0D-09F8-42D8-832E-AC0484244E64}" presName="negativeSpace" presStyleCnt="0"/>
      <dgm:spPr/>
    </dgm:pt>
    <dgm:pt modelId="{14C2EFD4-D1B3-4E79-AB3A-5543A4DC3674}" type="pres">
      <dgm:prSet presAssocID="{3ACE2C0D-09F8-42D8-832E-AC0484244E64}" presName="childText" presStyleLbl="conFgAcc1" presStyleIdx="11" presStyleCnt="12">
        <dgm:presLayoutVars>
          <dgm:bulletEnabled val="1"/>
        </dgm:presLayoutVars>
      </dgm:prSet>
      <dgm:spPr/>
    </dgm:pt>
  </dgm:ptLst>
  <dgm:cxnLst>
    <dgm:cxn modelId="{67B82F04-6637-447F-95D3-C4F4EB90C557}" type="presOf" srcId="{D76DE4A8-AF3E-4446-9567-ECB9CCE9B077}" destId="{FFE32FF3-270D-42F9-AF08-13CA7F548147}" srcOrd="1" destOrd="0" presId="urn:microsoft.com/office/officeart/2005/8/layout/list1"/>
    <dgm:cxn modelId="{CAE1EB08-1E17-4859-B9E0-1CDEADCC434C}" srcId="{AE2BF408-8A0F-47A2-8EE2-EC7ADEC0AF78}" destId="{42C8839C-11E1-44DA-804B-C15090C44DE1}" srcOrd="1" destOrd="0" parTransId="{B30291CE-59AB-4BFE-BC76-748C1A6DD3FF}" sibTransId="{6764EF5E-BC0C-418E-85A2-0E995EB48A21}"/>
    <dgm:cxn modelId="{1E3EAA10-F7CB-409A-963F-75603147AD07}" type="presOf" srcId="{5036453E-DF48-4A87-854F-B061CBD978B6}" destId="{533FBE4E-E2E5-4021-A29E-E0F4B2B6208A}" srcOrd="0" destOrd="0" presId="urn:microsoft.com/office/officeart/2005/8/layout/list1"/>
    <dgm:cxn modelId="{CD036413-B1A8-4C8E-84F6-81E17CD41BDD}" type="presOf" srcId="{D2298F8E-DF87-4CD8-A0C8-F9CA8F3F31B1}" destId="{EF352ABC-5D56-4905-A069-2952C6A55F72}" srcOrd="0" destOrd="0" presId="urn:microsoft.com/office/officeart/2005/8/layout/list1"/>
    <dgm:cxn modelId="{3698FC1B-9FB0-463A-B7B5-D05C68FE727C}" type="presOf" srcId="{3ACE2C0D-09F8-42D8-832E-AC0484244E64}" destId="{F7C773CF-F3F3-4015-9C2F-B9DAB27DC654}" srcOrd="1" destOrd="0" presId="urn:microsoft.com/office/officeart/2005/8/layout/list1"/>
    <dgm:cxn modelId="{EEE8EE1C-D1ED-4B91-9F02-0C597C3C14AA}" srcId="{AE2BF408-8A0F-47A2-8EE2-EC7ADEC0AF78}" destId="{438C3A10-AE48-485A-B6E5-B774EB79520B}" srcOrd="7" destOrd="0" parTransId="{40D94275-5B5B-48DB-AC6C-3608E2B6154C}" sibTransId="{2EFAEFCC-98BF-43D1-944A-E106648A5675}"/>
    <dgm:cxn modelId="{2D58871D-C0B1-4084-9CA0-664E1570DA1F}" type="presOf" srcId="{42C8839C-11E1-44DA-804B-C15090C44DE1}" destId="{C0C2E820-F758-4583-9965-34C651AD41FB}" srcOrd="0" destOrd="0" presId="urn:microsoft.com/office/officeart/2005/8/layout/list1"/>
    <dgm:cxn modelId="{6141F91D-32D7-478B-9A28-75D92FD8DAA8}" srcId="{AE2BF408-8A0F-47A2-8EE2-EC7ADEC0AF78}" destId="{5036453E-DF48-4A87-854F-B061CBD978B6}" srcOrd="8" destOrd="0" parTransId="{A860FA38-DD43-4986-AD1C-471801F681DB}" sibTransId="{D14BBCAD-5FFF-4853-A9E8-EF389CA3D328}"/>
    <dgm:cxn modelId="{E1437B2B-B43F-40D9-A6D5-45C68E4F1CF1}" srcId="{AE2BF408-8A0F-47A2-8EE2-EC7ADEC0AF78}" destId="{6666BD8C-A829-450F-BDFE-3810CE82446D}" srcOrd="4" destOrd="0" parTransId="{54FF366F-FD25-440E-B6BB-D11884D7A059}" sibTransId="{5BCF1257-7913-40F6-9014-DA32980B927D}"/>
    <dgm:cxn modelId="{8748812E-8854-4D2A-9F85-B12512590228}" type="presOf" srcId="{F61BCF34-CB80-4181-9EAF-278ACFDB0C50}" destId="{62A58411-4D1D-47E5-8D4B-1BEFEFCABF9D}" srcOrd="1" destOrd="0" presId="urn:microsoft.com/office/officeart/2005/8/layout/list1"/>
    <dgm:cxn modelId="{6EC66A37-61AC-4D0A-BA7C-5592F571F4F6}" type="presOf" srcId="{F61BCF34-CB80-4181-9EAF-278ACFDB0C50}" destId="{C4FC431F-95FE-4541-8535-0247490E371F}" srcOrd="0" destOrd="0" presId="urn:microsoft.com/office/officeart/2005/8/layout/list1"/>
    <dgm:cxn modelId="{E981533F-40E5-4381-9D47-1BADA9E903BE}" type="presOf" srcId="{73F841E4-F134-431A-AF97-4A391BCB4965}" destId="{6D354539-B55B-43E4-A0A4-5D7F4492C589}" srcOrd="1" destOrd="0" presId="urn:microsoft.com/office/officeart/2005/8/layout/list1"/>
    <dgm:cxn modelId="{76E1B862-A854-464E-83B8-ADFCF689019D}" type="presOf" srcId="{73F841E4-F134-431A-AF97-4A391BCB4965}" destId="{77312B0A-9330-4F7E-AF0D-C3726CB85030}" srcOrd="0" destOrd="0" presId="urn:microsoft.com/office/officeart/2005/8/layout/list1"/>
    <dgm:cxn modelId="{EB32D242-7E2F-424E-84C6-1530356BF6A9}" type="presOf" srcId="{9B8E30DE-F0B1-401B-9A6A-880490D1B02F}" destId="{E5948791-301B-4B97-ADE1-B9D8F1EAB223}" srcOrd="1" destOrd="0" presId="urn:microsoft.com/office/officeart/2005/8/layout/list1"/>
    <dgm:cxn modelId="{9DEA8469-DE79-4960-A64B-F961A050E1B7}" type="presOf" srcId="{23824E6C-2E1C-4600-8066-EB32F01DF44C}" destId="{379E0033-693F-4CE2-8F5C-152FBA628EA6}" srcOrd="0" destOrd="0" presId="urn:microsoft.com/office/officeart/2005/8/layout/list1"/>
    <dgm:cxn modelId="{F967216E-FBD8-450D-B556-75E536AD15AC}" type="presOf" srcId="{42C8839C-11E1-44DA-804B-C15090C44DE1}" destId="{67A9A7F6-2FA0-4678-8CDC-9C1610A51B4D}" srcOrd="1" destOrd="0" presId="urn:microsoft.com/office/officeart/2005/8/layout/list1"/>
    <dgm:cxn modelId="{EF54E851-F834-419A-A011-F34ACF9E769F}" type="presOf" srcId="{AE2BF408-8A0F-47A2-8EE2-EC7ADEC0AF78}" destId="{D6A14262-28E1-470C-93F0-68EAD36B56AD}" srcOrd="0" destOrd="0" presId="urn:microsoft.com/office/officeart/2005/8/layout/list1"/>
    <dgm:cxn modelId="{F6296672-BD9F-4D71-A356-E6B1F5A0D108}" type="presOf" srcId="{438C3A10-AE48-485A-B6E5-B774EB79520B}" destId="{EF038CB4-D6C6-463D-BBC8-F8E9E80BF2AD}" srcOrd="0" destOrd="0" presId="urn:microsoft.com/office/officeart/2005/8/layout/list1"/>
    <dgm:cxn modelId="{EEA6BC7E-EFDC-49BA-B961-0B1C405DC004}" type="presOf" srcId="{6666BD8C-A829-450F-BDFE-3810CE82446D}" destId="{7562CA92-B552-45A6-B62D-3FF25844FF8B}" srcOrd="1" destOrd="0" presId="urn:microsoft.com/office/officeart/2005/8/layout/list1"/>
    <dgm:cxn modelId="{DACA217F-8A64-4923-A644-BAEA73599A38}" srcId="{AE2BF408-8A0F-47A2-8EE2-EC7ADEC0AF78}" destId="{9B8E30DE-F0B1-401B-9A6A-880490D1B02F}" srcOrd="0" destOrd="0" parTransId="{8731D27D-2B17-4BD2-816D-5957B935ADD5}" sibTransId="{9249126E-8402-461E-B85C-8466C39AAE84}"/>
    <dgm:cxn modelId="{35312896-D1FC-4D2C-BCEA-6D5D560C5254}" srcId="{AE2BF408-8A0F-47A2-8EE2-EC7ADEC0AF78}" destId="{73F841E4-F134-431A-AF97-4A391BCB4965}" srcOrd="10" destOrd="0" parTransId="{134C6F9A-3E72-40A4-A9E0-AABA017E4205}" sibTransId="{3522CE41-6804-47E2-9D7C-AFC1D9B5BCA1}"/>
    <dgm:cxn modelId="{93DA709D-F45A-4043-9135-EB5DA2449129}" type="presOf" srcId="{D76DE4A8-AF3E-4446-9567-ECB9CCE9B077}" destId="{5A7DFBCC-96E3-4369-9B33-6E92BB723DA9}" srcOrd="0" destOrd="0" presId="urn:microsoft.com/office/officeart/2005/8/layout/list1"/>
    <dgm:cxn modelId="{398FE49E-BF33-40CC-85AE-65539A344E33}" type="presOf" srcId="{438C3A10-AE48-485A-B6E5-B774EB79520B}" destId="{66AD73AD-B1AE-4CF8-BC24-11E92736A959}" srcOrd="1" destOrd="0" presId="urn:microsoft.com/office/officeart/2005/8/layout/list1"/>
    <dgm:cxn modelId="{61717CA2-8D05-426D-BFCA-91EE27C6D3BD}" srcId="{AE2BF408-8A0F-47A2-8EE2-EC7ADEC0AF78}" destId="{D2298F8E-DF87-4CD8-A0C8-F9CA8F3F31B1}" srcOrd="5" destOrd="0" parTransId="{207FAB28-6856-46B2-942F-8C7F0FFF848E}" sibTransId="{4FCB6978-B6D4-41D8-A720-72A06146D525}"/>
    <dgm:cxn modelId="{2B8EFAA5-2962-466B-94AF-D5FB5A587B71}" type="presOf" srcId="{23824E6C-2E1C-4600-8066-EB32F01DF44C}" destId="{8DEB3676-9AAB-47FB-A9CC-F4CD4A26237E}" srcOrd="1" destOrd="0" presId="urn:microsoft.com/office/officeart/2005/8/layout/list1"/>
    <dgm:cxn modelId="{8D33C2AA-0B5C-4192-A27B-7CFCBAF447A1}" type="presOf" srcId="{3ACE2C0D-09F8-42D8-832E-AC0484244E64}" destId="{2FD700E8-3AE6-4699-9241-AA58DB5DA48C}" srcOrd="0" destOrd="0" presId="urn:microsoft.com/office/officeart/2005/8/layout/list1"/>
    <dgm:cxn modelId="{225884AE-5DA1-4153-8C21-5C263A9CC83E}" srcId="{AE2BF408-8A0F-47A2-8EE2-EC7ADEC0AF78}" destId="{3ACE2C0D-09F8-42D8-832E-AC0484244E64}" srcOrd="11" destOrd="0" parTransId="{B8A1D391-776E-42F3-9ECA-455D3C3F7F6F}" sibTransId="{FA8B38D0-34F6-4F26-9608-A59A42D683F1}"/>
    <dgm:cxn modelId="{E07F11BE-65F6-4947-9902-8DA65E44AA18}" srcId="{AE2BF408-8A0F-47A2-8EE2-EC7ADEC0AF78}" destId="{D76DE4A8-AF3E-4446-9567-ECB9CCE9B077}" srcOrd="6" destOrd="0" parTransId="{324E5C37-D342-439F-AC18-608E80F3B1E5}" sibTransId="{CDF1B6E9-7E56-4092-9190-AA4E51C9B331}"/>
    <dgm:cxn modelId="{5F2F9DBE-9707-4EA5-A81B-86441736C0D0}" type="presOf" srcId="{5036453E-DF48-4A87-854F-B061CBD978B6}" destId="{440C2E96-5CB9-4A18-8979-882D6A736246}" srcOrd="1" destOrd="0" presId="urn:microsoft.com/office/officeart/2005/8/layout/list1"/>
    <dgm:cxn modelId="{5B0F4FC4-C76D-4985-A99D-60ED17FF2C1C}" srcId="{AE2BF408-8A0F-47A2-8EE2-EC7ADEC0AF78}" destId="{23824E6C-2E1C-4600-8066-EB32F01DF44C}" srcOrd="3" destOrd="0" parTransId="{0107EC03-EBA4-4D5B-9D1C-264491A315F2}" sibTransId="{728BEE92-296D-49C9-B3BA-FDF73198BB68}"/>
    <dgm:cxn modelId="{E24352D1-1369-483C-A37D-EFE15E1A1DE4}" srcId="{AE2BF408-8A0F-47A2-8EE2-EC7ADEC0AF78}" destId="{F61BCF34-CB80-4181-9EAF-278ACFDB0C50}" srcOrd="2" destOrd="0" parTransId="{BDC7D483-91FA-4725-8403-B258DBD2433A}" sibTransId="{DB33BF95-7339-4813-8C28-950F433F599A}"/>
    <dgm:cxn modelId="{7B030CDC-25F0-41C1-A8F3-4B4BC4249A1A}" type="presOf" srcId="{9B8E30DE-F0B1-401B-9A6A-880490D1B02F}" destId="{AEB142F1-4F7D-4667-94DE-994C0C386E01}" srcOrd="0" destOrd="0" presId="urn:microsoft.com/office/officeart/2005/8/layout/list1"/>
    <dgm:cxn modelId="{1D677EE5-0364-45CD-A1BD-D4FC695AC541}" type="presOf" srcId="{A804444D-2727-4A59-B0A4-B0A24187180C}" destId="{5125F920-6AE7-42D6-A4E2-7525D60632BB}" srcOrd="0" destOrd="0" presId="urn:microsoft.com/office/officeart/2005/8/layout/list1"/>
    <dgm:cxn modelId="{848397EC-5C6F-4022-9C1B-8AA610AB2BF3}" type="presOf" srcId="{D2298F8E-DF87-4CD8-A0C8-F9CA8F3F31B1}" destId="{DEBF9687-6685-43EA-A455-341CAB5FA29C}" srcOrd="1" destOrd="0" presId="urn:microsoft.com/office/officeart/2005/8/layout/list1"/>
    <dgm:cxn modelId="{0EB028F2-769F-4445-9AB5-CD09FD7BFBCB}" type="presOf" srcId="{6666BD8C-A829-450F-BDFE-3810CE82446D}" destId="{1060F7C2-9BE5-48FD-A063-50310CCC0EC0}" srcOrd="0" destOrd="0" presId="urn:microsoft.com/office/officeart/2005/8/layout/list1"/>
    <dgm:cxn modelId="{460322F4-5D92-446A-BBA2-C8D59971FBB9}" srcId="{AE2BF408-8A0F-47A2-8EE2-EC7ADEC0AF78}" destId="{A804444D-2727-4A59-B0A4-B0A24187180C}" srcOrd="9" destOrd="0" parTransId="{67050BD5-234F-4D74-8D1E-B53333AECD12}" sibTransId="{97B1E64C-1098-4049-9ECD-381DA5C4630A}"/>
    <dgm:cxn modelId="{BC653DF8-2E93-4310-BC34-CC68A9446B9C}" type="presOf" srcId="{A804444D-2727-4A59-B0A4-B0A24187180C}" destId="{87ACEADC-9FF4-4542-8887-0870558A928D}" srcOrd="1" destOrd="0" presId="urn:microsoft.com/office/officeart/2005/8/layout/list1"/>
    <dgm:cxn modelId="{4A6402E7-DB71-4608-AC4F-5858CF59CCF8}" type="presParOf" srcId="{D6A14262-28E1-470C-93F0-68EAD36B56AD}" destId="{462B74D4-36FC-4A43-8791-F38798FF2A1D}" srcOrd="0" destOrd="0" presId="urn:microsoft.com/office/officeart/2005/8/layout/list1"/>
    <dgm:cxn modelId="{98AC4F08-EC7E-442E-BCC3-FBD678842CB0}" type="presParOf" srcId="{462B74D4-36FC-4A43-8791-F38798FF2A1D}" destId="{AEB142F1-4F7D-4667-94DE-994C0C386E01}" srcOrd="0" destOrd="0" presId="urn:microsoft.com/office/officeart/2005/8/layout/list1"/>
    <dgm:cxn modelId="{6C25B58E-DF71-43CC-BAAC-75A79AD84E7D}" type="presParOf" srcId="{462B74D4-36FC-4A43-8791-F38798FF2A1D}" destId="{E5948791-301B-4B97-ADE1-B9D8F1EAB223}" srcOrd="1" destOrd="0" presId="urn:microsoft.com/office/officeart/2005/8/layout/list1"/>
    <dgm:cxn modelId="{4E7ACF63-1310-4AC8-A955-3E56112E34BB}" type="presParOf" srcId="{D6A14262-28E1-470C-93F0-68EAD36B56AD}" destId="{043D9FB1-E8D4-457A-906E-49329671E23D}" srcOrd="1" destOrd="0" presId="urn:microsoft.com/office/officeart/2005/8/layout/list1"/>
    <dgm:cxn modelId="{29C801F4-5E22-4AAC-8A38-7080F77B5F9A}" type="presParOf" srcId="{D6A14262-28E1-470C-93F0-68EAD36B56AD}" destId="{A1D8D99D-94C9-43DE-8963-3B79015A1516}" srcOrd="2" destOrd="0" presId="urn:microsoft.com/office/officeart/2005/8/layout/list1"/>
    <dgm:cxn modelId="{57EAE469-50C5-44A3-94F6-D00A109907D0}" type="presParOf" srcId="{D6A14262-28E1-470C-93F0-68EAD36B56AD}" destId="{7945E87F-9ED7-4CBB-9C00-7F00E49FC376}" srcOrd="3" destOrd="0" presId="urn:microsoft.com/office/officeart/2005/8/layout/list1"/>
    <dgm:cxn modelId="{2B4E1CD1-C230-40F2-99A6-A3ED2159CF8F}" type="presParOf" srcId="{D6A14262-28E1-470C-93F0-68EAD36B56AD}" destId="{B10E9029-2687-422A-8907-B705ACA1CADF}" srcOrd="4" destOrd="0" presId="urn:microsoft.com/office/officeart/2005/8/layout/list1"/>
    <dgm:cxn modelId="{525A6107-5444-4D7F-B6C9-A3CAA2E07B11}" type="presParOf" srcId="{B10E9029-2687-422A-8907-B705ACA1CADF}" destId="{C0C2E820-F758-4583-9965-34C651AD41FB}" srcOrd="0" destOrd="0" presId="urn:microsoft.com/office/officeart/2005/8/layout/list1"/>
    <dgm:cxn modelId="{F142D1D0-DA89-4332-B764-765F8C682FEC}" type="presParOf" srcId="{B10E9029-2687-422A-8907-B705ACA1CADF}" destId="{67A9A7F6-2FA0-4678-8CDC-9C1610A51B4D}" srcOrd="1" destOrd="0" presId="urn:microsoft.com/office/officeart/2005/8/layout/list1"/>
    <dgm:cxn modelId="{9C33C375-BFB6-4B4E-BF8D-DDC99178349A}" type="presParOf" srcId="{D6A14262-28E1-470C-93F0-68EAD36B56AD}" destId="{F7F3CC59-1664-46C7-A54D-C63DC5AE685E}" srcOrd="5" destOrd="0" presId="urn:microsoft.com/office/officeart/2005/8/layout/list1"/>
    <dgm:cxn modelId="{33D242BD-19BA-42BF-BCA6-ED0B8D9AC7A1}" type="presParOf" srcId="{D6A14262-28E1-470C-93F0-68EAD36B56AD}" destId="{F8C8135E-CCAB-4768-814F-F6A88E7D1D91}" srcOrd="6" destOrd="0" presId="urn:microsoft.com/office/officeart/2005/8/layout/list1"/>
    <dgm:cxn modelId="{E3484DBF-990C-4A12-A1FB-C3FDEF36F373}" type="presParOf" srcId="{D6A14262-28E1-470C-93F0-68EAD36B56AD}" destId="{96B1616E-7554-4386-A032-254CFDE01EB7}" srcOrd="7" destOrd="0" presId="urn:microsoft.com/office/officeart/2005/8/layout/list1"/>
    <dgm:cxn modelId="{DD5BC75A-19F2-4448-8331-27E76947A225}" type="presParOf" srcId="{D6A14262-28E1-470C-93F0-68EAD36B56AD}" destId="{6A332490-81FF-462C-9E5E-3A7C2ABBD17D}" srcOrd="8" destOrd="0" presId="urn:microsoft.com/office/officeart/2005/8/layout/list1"/>
    <dgm:cxn modelId="{77F5A7DC-9B48-48F6-ACE7-5E8F6501C8AC}" type="presParOf" srcId="{6A332490-81FF-462C-9E5E-3A7C2ABBD17D}" destId="{C4FC431F-95FE-4541-8535-0247490E371F}" srcOrd="0" destOrd="0" presId="urn:microsoft.com/office/officeart/2005/8/layout/list1"/>
    <dgm:cxn modelId="{D854F787-B151-4377-848B-4B1E262E506E}" type="presParOf" srcId="{6A332490-81FF-462C-9E5E-3A7C2ABBD17D}" destId="{62A58411-4D1D-47E5-8D4B-1BEFEFCABF9D}" srcOrd="1" destOrd="0" presId="urn:microsoft.com/office/officeart/2005/8/layout/list1"/>
    <dgm:cxn modelId="{482F53BD-CA73-41F6-A250-77A529D339E4}" type="presParOf" srcId="{D6A14262-28E1-470C-93F0-68EAD36B56AD}" destId="{98BF6473-826B-4398-B897-9AA0230176D2}" srcOrd="9" destOrd="0" presId="urn:microsoft.com/office/officeart/2005/8/layout/list1"/>
    <dgm:cxn modelId="{F3A4E932-AA31-48F2-8BE8-960C38C04742}" type="presParOf" srcId="{D6A14262-28E1-470C-93F0-68EAD36B56AD}" destId="{F9E7C7BE-500C-4F9C-B9FB-0BA35978491A}" srcOrd="10" destOrd="0" presId="urn:microsoft.com/office/officeart/2005/8/layout/list1"/>
    <dgm:cxn modelId="{0DBCEA81-6017-452B-89BF-3F3FAC1A815F}" type="presParOf" srcId="{D6A14262-28E1-470C-93F0-68EAD36B56AD}" destId="{8BC12CB7-B3AC-473B-A7AE-A5263E11B094}" srcOrd="11" destOrd="0" presId="urn:microsoft.com/office/officeart/2005/8/layout/list1"/>
    <dgm:cxn modelId="{2BEB4FFA-3EFD-4A6D-AC54-2A7BF8267E6E}" type="presParOf" srcId="{D6A14262-28E1-470C-93F0-68EAD36B56AD}" destId="{03782537-6F0B-4ED3-B717-9D308A5B8217}" srcOrd="12" destOrd="0" presId="urn:microsoft.com/office/officeart/2005/8/layout/list1"/>
    <dgm:cxn modelId="{6309E68F-EA2E-4465-99FD-BA8C0BA7F3E0}" type="presParOf" srcId="{03782537-6F0B-4ED3-B717-9D308A5B8217}" destId="{379E0033-693F-4CE2-8F5C-152FBA628EA6}" srcOrd="0" destOrd="0" presId="urn:microsoft.com/office/officeart/2005/8/layout/list1"/>
    <dgm:cxn modelId="{DE6A04AC-C1BD-4342-9A2F-5C0D2D449D37}" type="presParOf" srcId="{03782537-6F0B-4ED3-B717-9D308A5B8217}" destId="{8DEB3676-9AAB-47FB-A9CC-F4CD4A26237E}" srcOrd="1" destOrd="0" presId="urn:microsoft.com/office/officeart/2005/8/layout/list1"/>
    <dgm:cxn modelId="{2B0BF8E5-1460-4D34-B83E-6F0C79527D33}" type="presParOf" srcId="{D6A14262-28E1-470C-93F0-68EAD36B56AD}" destId="{5F670F40-374C-4F3B-9C13-63A5A76BEE77}" srcOrd="13" destOrd="0" presId="urn:microsoft.com/office/officeart/2005/8/layout/list1"/>
    <dgm:cxn modelId="{DCA92A24-E7A2-4389-A148-A81FB8966BEA}" type="presParOf" srcId="{D6A14262-28E1-470C-93F0-68EAD36B56AD}" destId="{5A6336B8-E955-4959-9353-9642BFA63FF3}" srcOrd="14" destOrd="0" presId="urn:microsoft.com/office/officeart/2005/8/layout/list1"/>
    <dgm:cxn modelId="{8AAF835E-C6FD-4E86-996F-2A48275C686E}" type="presParOf" srcId="{D6A14262-28E1-470C-93F0-68EAD36B56AD}" destId="{11E1B5ED-4AE2-4ABC-9F6D-E5CF0429BF7A}" srcOrd="15" destOrd="0" presId="urn:microsoft.com/office/officeart/2005/8/layout/list1"/>
    <dgm:cxn modelId="{7BFB649F-9E7A-45F0-9D9F-6910A1B3686C}" type="presParOf" srcId="{D6A14262-28E1-470C-93F0-68EAD36B56AD}" destId="{C45A0A8F-EA86-49DD-AAF9-945DD0591C3D}" srcOrd="16" destOrd="0" presId="urn:microsoft.com/office/officeart/2005/8/layout/list1"/>
    <dgm:cxn modelId="{F9F3F315-EC13-4525-9F42-8F9B54AD830F}" type="presParOf" srcId="{C45A0A8F-EA86-49DD-AAF9-945DD0591C3D}" destId="{1060F7C2-9BE5-48FD-A063-50310CCC0EC0}" srcOrd="0" destOrd="0" presId="urn:microsoft.com/office/officeart/2005/8/layout/list1"/>
    <dgm:cxn modelId="{90033E0C-BC13-4AB9-8552-735B2749ADD3}" type="presParOf" srcId="{C45A0A8F-EA86-49DD-AAF9-945DD0591C3D}" destId="{7562CA92-B552-45A6-B62D-3FF25844FF8B}" srcOrd="1" destOrd="0" presId="urn:microsoft.com/office/officeart/2005/8/layout/list1"/>
    <dgm:cxn modelId="{9C6314F3-E995-43AA-84A2-F693F4D4B56C}" type="presParOf" srcId="{D6A14262-28E1-470C-93F0-68EAD36B56AD}" destId="{171FB5CA-0FC7-47A8-8DC2-897E32D6A62C}" srcOrd="17" destOrd="0" presId="urn:microsoft.com/office/officeart/2005/8/layout/list1"/>
    <dgm:cxn modelId="{7F8E09CD-1311-4F7B-8205-F3D59F96AE5F}" type="presParOf" srcId="{D6A14262-28E1-470C-93F0-68EAD36B56AD}" destId="{06D1A671-410B-4209-AAD9-C4DE4AE965C0}" srcOrd="18" destOrd="0" presId="urn:microsoft.com/office/officeart/2005/8/layout/list1"/>
    <dgm:cxn modelId="{9BF2A196-FEF0-425F-9087-AC618EF36367}" type="presParOf" srcId="{D6A14262-28E1-470C-93F0-68EAD36B56AD}" destId="{2C46EC0F-3E04-40B8-A0A3-81ADD83F893D}" srcOrd="19" destOrd="0" presId="urn:microsoft.com/office/officeart/2005/8/layout/list1"/>
    <dgm:cxn modelId="{6298BA89-5521-45F9-85AA-DB76E02C4C87}" type="presParOf" srcId="{D6A14262-28E1-470C-93F0-68EAD36B56AD}" destId="{60B3FDBC-2A87-4367-94E5-B449214BB60D}" srcOrd="20" destOrd="0" presId="urn:microsoft.com/office/officeart/2005/8/layout/list1"/>
    <dgm:cxn modelId="{01E49A10-B88D-4B9B-B3E8-03E9B9DE1302}" type="presParOf" srcId="{60B3FDBC-2A87-4367-94E5-B449214BB60D}" destId="{EF352ABC-5D56-4905-A069-2952C6A55F72}" srcOrd="0" destOrd="0" presId="urn:microsoft.com/office/officeart/2005/8/layout/list1"/>
    <dgm:cxn modelId="{3E4DFA6A-042E-47F3-B0FD-3DA4BE5770D8}" type="presParOf" srcId="{60B3FDBC-2A87-4367-94E5-B449214BB60D}" destId="{DEBF9687-6685-43EA-A455-341CAB5FA29C}" srcOrd="1" destOrd="0" presId="urn:microsoft.com/office/officeart/2005/8/layout/list1"/>
    <dgm:cxn modelId="{351C265A-AAC7-4AA3-8B05-AA9E9B96017A}" type="presParOf" srcId="{D6A14262-28E1-470C-93F0-68EAD36B56AD}" destId="{6D257D4E-DFE1-4C30-A77A-B437F1C9AB2D}" srcOrd="21" destOrd="0" presId="urn:microsoft.com/office/officeart/2005/8/layout/list1"/>
    <dgm:cxn modelId="{851A1722-0D4C-4932-8181-3795999E5762}" type="presParOf" srcId="{D6A14262-28E1-470C-93F0-68EAD36B56AD}" destId="{B5597350-2BEE-4F28-A7A0-E80558117456}" srcOrd="22" destOrd="0" presId="urn:microsoft.com/office/officeart/2005/8/layout/list1"/>
    <dgm:cxn modelId="{C225C49E-C8E5-472E-A54D-F85132AF6EA8}" type="presParOf" srcId="{D6A14262-28E1-470C-93F0-68EAD36B56AD}" destId="{649AE7E1-2537-40D1-9216-A4CCAACB2642}" srcOrd="23" destOrd="0" presId="urn:microsoft.com/office/officeart/2005/8/layout/list1"/>
    <dgm:cxn modelId="{E5A65C24-C930-45DB-996B-54FCBEEED63C}" type="presParOf" srcId="{D6A14262-28E1-470C-93F0-68EAD36B56AD}" destId="{28BAF809-4316-44F9-8BBA-3447DF50022E}" srcOrd="24" destOrd="0" presId="urn:microsoft.com/office/officeart/2005/8/layout/list1"/>
    <dgm:cxn modelId="{6D0BF394-AC99-4BF2-8322-F5F8E6506639}" type="presParOf" srcId="{28BAF809-4316-44F9-8BBA-3447DF50022E}" destId="{5A7DFBCC-96E3-4369-9B33-6E92BB723DA9}" srcOrd="0" destOrd="0" presId="urn:microsoft.com/office/officeart/2005/8/layout/list1"/>
    <dgm:cxn modelId="{5A8CB58F-CEA7-4476-83F7-1165D7B7D84D}" type="presParOf" srcId="{28BAF809-4316-44F9-8BBA-3447DF50022E}" destId="{FFE32FF3-270D-42F9-AF08-13CA7F548147}" srcOrd="1" destOrd="0" presId="urn:microsoft.com/office/officeart/2005/8/layout/list1"/>
    <dgm:cxn modelId="{7A85F15C-11D1-44A0-ACAF-F08001C67A58}" type="presParOf" srcId="{D6A14262-28E1-470C-93F0-68EAD36B56AD}" destId="{B3936066-0016-4E4A-82A3-D800E1DF93B3}" srcOrd="25" destOrd="0" presId="urn:microsoft.com/office/officeart/2005/8/layout/list1"/>
    <dgm:cxn modelId="{2CCFDF4F-DD74-4FA2-8FB3-AD4707C0FA95}" type="presParOf" srcId="{D6A14262-28E1-470C-93F0-68EAD36B56AD}" destId="{719313A1-96AA-41D7-8FF8-DDC24649ECC8}" srcOrd="26" destOrd="0" presId="urn:microsoft.com/office/officeart/2005/8/layout/list1"/>
    <dgm:cxn modelId="{9CEE7DF0-06F0-4E45-955E-C5D445C42EE4}" type="presParOf" srcId="{D6A14262-28E1-470C-93F0-68EAD36B56AD}" destId="{736D9A94-599A-45CE-B1A6-779B31577330}" srcOrd="27" destOrd="0" presId="urn:microsoft.com/office/officeart/2005/8/layout/list1"/>
    <dgm:cxn modelId="{CD966B32-3CE2-45B7-BCC8-30B833EDACCB}" type="presParOf" srcId="{D6A14262-28E1-470C-93F0-68EAD36B56AD}" destId="{92A2033F-37F4-49C2-9664-D5D82D88183F}" srcOrd="28" destOrd="0" presId="urn:microsoft.com/office/officeart/2005/8/layout/list1"/>
    <dgm:cxn modelId="{3923EAAE-EDE0-4898-A66C-B0522489827A}" type="presParOf" srcId="{92A2033F-37F4-49C2-9664-D5D82D88183F}" destId="{EF038CB4-D6C6-463D-BBC8-F8E9E80BF2AD}" srcOrd="0" destOrd="0" presId="urn:microsoft.com/office/officeart/2005/8/layout/list1"/>
    <dgm:cxn modelId="{D89EB3CD-3672-4BDA-B95D-EBC1A4DD095A}" type="presParOf" srcId="{92A2033F-37F4-49C2-9664-D5D82D88183F}" destId="{66AD73AD-B1AE-4CF8-BC24-11E92736A959}" srcOrd="1" destOrd="0" presId="urn:microsoft.com/office/officeart/2005/8/layout/list1"/>
    <dgm:cxn modelId="{154424F2-5314-4F9C-AF01-3438E46D0127}" type="presParOf" srcId="{D6A14262-28E1-470C-93F0-68EAD36B56AD}" destId="{63DB60A4-DE79-4B90-B599-A7DA3476678E}" srcOrd="29" destOrd="0" presId="urn:microsoft.com/office/officeart/2005/8/layout/list1"/>
    <dgm:cxn modelId="{67E6ACDD-8395-4ADC-AEED-50F4FB7E9D91}" type="presParOf" srcId="{D6A14262-28E1-470C-93F0-68EAD36B56AD}" destId="{8501DCB5-6494-4AA4-A39A-B9E16EB8819E}" srcOrd="30" destOrd="0" presId="urn:microsoft.com/office/officeart/2005/8/layout/list1"/>
    <dgm:cxn modelId="{1F56DB2A-3468-4812-84C3-1A91F51B84E3}" type="presParOf" srcId="{D6A14262-28E1-470C-93F0-68EAD36B56AD}" destId="{6F7E61FD-E365-4C6D-B7DD-D94DFE7EAAF1}" srcOrd="31" destOrd="0" presId="urn:microsoft.com/office/officeart/2005/8/layout/list1"/>
    <dgm:cxn modelId="{C50DB4B8-79EF-407D-96B2-1FC47B29A2F3}" type="presParOf" srcId="{D6A14262-28E1-470C-93F0-68EAD36B56AD}" destId="{4F891BF8-B91F-460A-A8F7-796236C735AC}" srcOrd="32" destOrd="0" presId="urn:microsoft.com/office/officeart/2005/8/layout/list1"/>
    <dgm:cxn modelId="{C3237C34-AB31-461C-84F2-B2D045F63F10}" type="presParOf" srcId="{4F891BF8-B91F-460A-A8F7-796236C735AC}" destId="{533FBE4E-E2E5-4021-A29E-E0F4B2B6208A}" srcOrd="0" destOrd="0" presId="urn:microsoft.com/office/officeart/2005/8/layout/list1"/>
    <dgm:cxn modelId="{A1BBBAFC-76C9-4603-A34B-441B818508EB}" type="presParOf" srcId="{4F891BF8-B91F-460A-A8F7-796236C735AC}" destId="{440C2E96-5CB9-4A18-8979-882D6A736246}" srcOrd="1" destOrd="0" presId="urn:microsoft.com/office/officeart/2005/8/layout/list1"/>
    <dgm:cxn modelId="{6D6E9B33-8A9E-4D84-8842-824858289B94}" type="presParOf" srcId="{D6A14262-28E1-470C-93F0-68EAD36B56AD}" destId="{9F5C527C-0543-4954-9EDD-D14BAE56FA1C}" srcOrd="33" destOrd="0" presId="urn:microsoft.com/office/officeart/2005/8/layout/list1"/>
    <dgm:cxn modelId="{05885428-01C7-428C-A985-CCCCB2F2D327}" type="presParOf" srcId="{D6A14262-28E1-470C-93F0-68EAD36B56AD}" destId="{9FED14CF-A526-4852-95DE-13AC0AE47B09}" srcOrd="34" destOrd="0" presId="urn:microsoft.com/office/officeart/2005/8/layout/list1"/>
    <dgm:cxn modelId="{93571EC1-0445-4B69-9D6F-E90205D90211}" type="presParOf" srcId="{D6A14262-28E1-470C-93F0-68EAD36B56AD}" destId="{48B0ABFE-DA4E-4806-8B33-70AEC8F7CEDC}" srcOrd="35" destOrd="0" presId="urn:microsoft.com/office/officeart/2005/8/layout/list1"/>
    <dgm:cxn modelId="{E2799B3A-5E70-4A49-820E-DBCEC3FB3F5F}" type="presParOf" srcId="{D6A14262-28E1-470C-93F0-68EAD36B56AD}" destId="{FE401DDD-5B23-4DF4-99E4-0807CAEE60E0}" srcOrd="36" destOrd="0" presId="urn:microsoft.com/office/officeart/2005/8/layout/list1"/>
    <dgm:cxn modelId="{FA9B2A68-9BB5-4B7C-9676-B543792CDDEA}" type="presParOf" srcId="{FE401DDD-5B23-4DF4-99E4-0807CAEE60E0}" destId="{5125F920-6AE7-42D6-A4E2-7525D60632BB}" srcOrd="0" destOrd="0" presId="urn:microsoft.com/office/officeart/2005/8/layout/list1"/>
    <dgm:cxn modelId="{4AD216ED-9209-4461-8E3A-136D7C57C2B8}" type="presParOf" srcId="{FE401DDD-5B23-4DF4-99E4-0807CAEE60E0}" destId="{87ACEADC-9FF4-4542-8887-0870558A928D}" srcOrd="1" destOrd="0" presId="urn:microsoft.com/office/officeart/2005/8/layout/list1"/>
    <dgm:cxn modelId="{9201DE1E-9D8E-4ADD-843C-E16304EF963F}" type="presParOf" srcId="{D6A14262-28E1-470C-93F0-68EAD36B56AD}" destId="{692D1B19-25DC-4F54-AE95-7AEEA0B490E8}" srcOrd="37" destOrd="0" presId="urn:microsoft.com/office/officeart/2005/8/layout/list1"/>
    <dgm:cxn modelId="{DF2F6072-A43A-4E81-A282-0FFC4D018F14}" type="presParOf" srcId="{D6A14262-28E1-470C-93F0-68EAD36B56AD}" destId="{B1C16D03-244A-4EE6-9D26-CFE67C69E14C}" srcOrd="38" destOrd="0" presId="urn:microsoft.com/office/officeart/2005/8/layout/list1"/>
    <dgm:cxn modelId="{BC9E8EED-C59D-42D0-81D0-8A2E79E383AF}" type="presParOf" srcId="{D6A14262-28E1-470C-93F0-68EAD36B56AD}" destId="{8F6CDA47-5C74-4D5C-90B7-1E7352BA69A5}" srcOrd="39" destOrd="0" presId="urn:microsoft.com/office/officeart/2005/8/layout/list1"/>
    <dgm:cxn modelId="{17DAC21D-BCC0-4E59-B8E7-9970CD68FCA8}" type="presParOf" srcId="{D6A14262-28E1-470C-93F0-68EAD36B56AD}" destId="{65DD6C90-DE67-4B4E-A1C3-21302ECBBC7B}" srcOrd="40" destOrd="0" presId="urn:microsoft.com/office/officeart/2005/8/layout/list1"/>
    <dgm:cxn modelId="{0F7F5A70-9047-4994-A761-17B4A0084513}" type="presParOf" srcId="{65DD6C90-DE67-4B4E-A1C3-21302ECBBC7B}" destId="{77312B0A-9330-4F7E-AF0D-C3726CB85030}" srcOrd="0" destOrd="0" presId="urn:microsoft.com/office/officeart/2005/8/layout/list1"/>
    <dgm:cxn modelId="{48E513F9-998A-4019-A39F-0F8ACEC3EDAB}" type="presParOf" srcId="{65DD6C90-DE67-4B4E-A1C3-21302ECBBC7B}" destId="{6D354539-B55B-43E4-A0A4-5D7F4492C589}" srcOrd="1" destOrd="0" presId="urn:microsoft.com/office/officeart/2005/8/layout/list1"/>
    <dgm:cxn modelId="{455B7538-5E17-43DE-B218-82CB850AA54F}" type="presParOf" srcId="{D6A14262-28E1-470C-93F0-68EAD36B56AD}" destId="{305B66B5-61C5-4420-B44A-849763889757}" srcOrd="41" destOrd="0" presId="urn:microsoft.com/office/officeart/2005/8/layout/list1"/>
    <dgm:cxn modelId="{F489E6A6-7816-44B2-8685-E78AFDDEB32B}" type="presParOf" srcId="{D6A14262-28E1-470C-93F0-68EAD36B56AD}" destId="{C464F31F-377F-4095-BDED-3B9548B16031}" srcOrd="42" destOrd="0" presId="urn:microsoft.com/office/officeart/2005/8/layout/list1"/>
    <dgm:cxn modelId="{9DECA083-F606-423C-8DF1-7042F07D2C2A}" type="presParOf" srcId="{D6A14262-28E1-470C-93F0-68EAD36B56AD}" destId="{97C02DA1-EBAA-4C33-A85C-F98D7290F7E2}" srcOrd="43" destOrd="0" presId="urn:microsoft.com/office/officeart/2005/8/layout/list1"/>
    <dgm:cxn modelId="{FC347645-37C5-4DA8-905B-1FD045D750B4}" type="presParOf" srcId="{D6A14262-28E1-470C-93F0-68EAD36B56AD}" destId="{9EF2676A-9807-4F1A-8657-F69925387E1B}" srcOrd="44" destOrd="0" presId="urn:microsoft.com/office/officeart/2005/8/layout/list1"/>
    <dgm:cxn modelId="{7B6C7E56-5357-4D5E-8610-0110B8D6E963}" type="presParOf" srcId="{9EF2676A-9807-4F1A-8657-F69925387E1B}" destId="{2FD700E8-3AE6-4699-9241-AA58DB5DA48C}" srcOrd="0" destOrd="0" presId="urn:microsoft.com/office/officeart/2005/8/layout/list1"/>
    <dgm:cxn modelId="{2049E285-C7E6-4B4C-B804-F92A481665F0}" type="presParOf" srcId="{9EF2676A-9807-4F1A-8657-F69925387E1B}" destId="{F7C773CF-F3F3-4015-9C2F-B9DAB27DC654}" srcOrd="1" destOrd="0" presId="urn:microsoft.com/office/officeart/2005/8/layout/list1"/>
    <dgm:cxn modelId="{FE4D2E51-BAF8-44C4-B362-4C159AB5F9E8}" type="presParOf" srcId="{D6A14262-28E1-470C-93F0-68EAD36B56AD}" destId="{3986C976-AF95-43E2-8906-DF64AD7B1B2B}" srcOrd="45" destOrd="0" presId="urn:microsoft.com/office/officeart/2005/8/layout/list1"/>
    <dgm:cxn modelId="{3B61B5D7-B557-4B9B-BF62-4876239EA80B}" type="presParOf" srcId="{D6A14262-28E1-470C-93F0-68EAD36B56AD}" destId="{14C2EFD4-D1B3-4E79-AB3A-5543A4DC3674}" srcOrd="4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15076E9-ED76-4111-98CE-2B0EE42C5ACF}" type="doc">
      <dgm:prSet loTypeId="urn:microsoft.com/office/officeart/2005/8/layout/list1" loCatId="list" qsTypeId="urn:microsoft.com/office/officeart/2005/8/quickstyle/simple1" qsCatId="simple" csTypeId="urn:microsoft.com/office/officeart/2005/8/colors/accent6_4" csCatId="accent6" phldr="1"/>
      <dgm:spPr/>
      <dgm:t>
        <a:bodyPr/>
        <a:lstStyle/>
        <a:p>
          <a:endParaRPr lang="en-ZA"/>
        </a:p>
      </dgm:t>
    </dgm:pt>
    <dgm:pt modelId="{2DDF2385-E5EA-4C5D-A03B-10D8DEAD2098}">
      <dgm:prSet custT="1"/>
      <dgm:spPr/>
      <dgm:t>
        <a:bodyPr/>
        <a:lstStyle/>
        <a:p>
          <a:pPr algn="l">
            <a:lnSpc>
              <a:spcPct val="100000"/>
            </a:lnSpc>
          </a:pPr>
          <a:r>
            <a:rPr lang="en-US" sz="1600" b="1">
              <a:latin typeface="Arial" panose="020B0604020202020204" pitchFamily="34" charset="0"/>
              <a:cs typeface="Arial" panose="020B0604020202020204" pitchFamily="34" charset="0"/>
            </a:rPr>
            <a:t>Q2 Expenditure – 90.6% of Projections </a:t>
          </a:r>
        </a:p>
      </dgm:t>
    </dgm:pt>
    <dgm:pt modelId="{89510C24-5D53-46B2-9CF8-2960005F89FD}" type="parTrans" cxnId="{286D524A-B04D-4EA4-8A2F-6F403B502374}">
      <dgm:prSet/>
      <dgm:spPr/>
      <dgm:t>
        <a:bodyPr/>
        <a:lstStyle/>
        <a:p>
          <a:pPr algn="just"/>
          <a:endParaRPr lang="en-ZA" sz="1600"/>
        </a:p>
      </dgm:t>
    </dgm:pt>
    <dgm:pt modelId="{DF70FAAD-B21C-4D8C-9D28-08E831D57DC8}" type="sibTrans" cxnId="{286D524A-B04D-4EA4-8A2F-6F403B502374}">
      <dgm:prSet/>
      <dgm:spPr/>
      <dgm:t>
        <a:bodyPr/>
        <a:lstStyle/>
        <a:p>
          <a:pPr algn="just"/>
          <a:endParaRPr lang="en-ZA" sz="1600"/>
        </a:p>
      </dgm:t>
    </dgm:pt>
    <dgm:pt modelId="{807AEB1D-8749-4944-8E8B-02A07AC61ED7}">
      <dgm:prSet custT="1"/>
      <dgm:spPr/>
      <dgm:t>
        <a:bodyPr/>
        <a:lstStyle/>
        <a:p>
          <a:pPr algn="just">
            <a:lnSpc>
              <a:spcPct val="150000"/>
            </a:lnSpc>
            <a:buFont typeface="Wingdings" panose="05000000000000000000" pitchFamily="2" charset="2"/>
            <a:buChar char="§"/>
          </a:pPr>
          <a:r>
            <a:rPr lang="en-ZA" sz="1600" b="0">
              <a:latin typeface="Arial" panose="020B0604020202020204" pitchFamily="34" charset="0"/>
              <a:cs typeface="Arial" panose="020B0604020202020204" pitchFamily="34" charset="0"/>
            </a:rPr>
            <a:t>CoE – 49.0%</a:t>
          </a:r>
        </a:p>
      </dgm:t>
    </dgm:pt>
    <dgm:pt modelId="{9C1CF89D-937E-4411-8A43-15FF375B68CE}" type="parTrans" cxnId="{51DC7894-FCC4-4ADE-99E7-5D5CAB887FA1}">
      <dgm:prSet/>
      <dgm:spPr/>
      <dgm:t>
        <a:bodyPr/>
        <a:lstStyle/>
        <a:p>
          <a:endParaRPr lang="en-ZA" sz="1600"/>
        </a:p>
      </dgm:t>
    </dgm:pt>
    <dgm:pt modelId="{70DE228C-4465-45D2-A36D-E2380419D530}" type="sibTrans" cxnId="{51DC7894-FCC4-4ADE-99E7-5D5CAB887FA1}">
      <dgm:prSet/>
      <dgm:spPr/>
      <dgm:t>
        <a:bodyPr/>
        <a:lstStyle/>
        <a:p>
          <a:endParaRPr lang="en-ZA" sz="1600"/>
        </a:p>
      </dgm:t>
    </dgm:pt>
    <dgm:pt modelId="{BFA93433-C153-474C-BEF7-5CD79AFF6FEF}">
      <dgm:prSet custT="1"/>
      <dgm:spPr/>
      <dgm:t>
        <a:bodyPr/>
        <a:lstStyle/>
        <a:p>
          <a:pPr algn="just">
            <a:lnSpc>
              <a:spcPct val="150000"/>
            </a:lnSpc>
            <a:buFont typeface="Wingdings" panose="05000000000000000000" pitchFamily="2" charset="2"/>
            <a:buChar char="§"/>
          </a:pPr>
          <a:r>
            <a:rPr lang="en-ZA" sz="1600" b="0">
              <a:latin typeface="Arial" panose="020B0604020202020204" pitchFamily="34" charset="0"/>
              <a:cs typeface="Arial" panose="020B0604020202020204" pitchFamily="34" charset="0"/>
            </a:rPr>
            <a:t>Goods &amp; Services – 30.3%</a:t>
          </a:r>
        </a:p>
      </dgm:t>
    </dgm:pt>
    <dgm:pt modelId="{2348E67C-D985-48A8-A144-85AC2E791930}" type="parTrans" cxnId="{1FC351C0-C427-419D-B86A-CFFBE5FCD813}">
      <dgm:prSet/>
      <dgm:spPr/>
      <dgm:t>
        <a:bodyPr/>
        <a:lstStyle/>
        <a:p>
          <a:endParaRPr lang="en-ZA" sz="1600"/>
        </a:p>
      </dgm:t>
    </dgm:pt>
    <dgm:pt modelId="{C9912BAE-29FE-44F5-A666-BC0FA251FE87}" type="sibTrans" cxnId="{1FC351C0-C427-419D-B86A-CFFBE5FCD813}">
      <dgm:prSet/>
      <dgm:spPr/>
      <dgm:t>
        <a:bodyPr/>
        <a:lstStyle/>
        <a:p>
          <a:endParaRPr lang="en-ZA" sz="1600"/>
        </a:p>
      </dgm:t>
    </dgm:pt>
    <dgm:pt modelId="{8B2EA0D1-D226-41DD-A53E-E733B20C6762}">
      <dgm:prSet custT="1"/>
      <dgm:spPr/>
      <dgm:t>
        <a:bodyPr/>
        <a:lstStyle/>
        <a:p>
          <a:pPr algn="just">
            <a:lnSpc>
              <a:spcPct val="150000"/>
            </a:lnSpc>
            <a:buFont typeface="Wingdings" panose="05000000000000000000" pitchFamily="2" charset="2"/>
            <a:buChar char="§"/>
          </a:pPr>
          <a:r>
            <a:rPr lang="en-ZA" sz="1600" b="0">
              <a:latin typeface="Arial" panose="020B0604020202020204" pitchFamily="34" charset="0"/>
              <a:cs typeface="Arial" panose="020B0604020202020204" pitchFamily="34" charset="0"/>
            </a:rPr>
            <a:t>Transfers – 90.3%</a:t>
          </a:r>
        </a:p>
      </dgm:t>
    </dgm:pt>
    <dgm:pt modelId="{46477E22-4880-48CB-AB4C-FA007AB028F8}" type="parTrans" cxnId="{6938C1B1-B991-4421-AC88-1D70F5FCD194}">
      <dgm:prSet/>
      <dgm:spPr/>
      <dgm:t>
        <a:bodyPr/>
        <a:lstStyle/>
        <a:p>
          <a:endParaRPr lang="en-ZA" sz="1600"/>
        </a:p>
      </dgm:t>
    </dgm:pt>
    <dgm:pt modelId="{7C63F4BA-517F-496F-BA65-D79B3688171A}" type="sibTrans" cxnId="{6938C1B1-B991-4421-AC88-1D70F5FCD194}">
      <dgm:prSet/>
      <dgm:spPr/>
      <dgm:t>
        <a:bodyPr/>
        <a:lstStyle/>
        <a:p>
          <a:endParaRPr lang="en-ZA" sz="1600"/>
        </a:p>
      </dgm:t>
    </dgm:pt>
    <dgm:pt modelId="{4A6BC542-8237-419B-A26C-F4F1E031C4F3}">
      <dgm:prSet custT="1"/>
      <dgm:spPr/>
      <dgm:t>
        <a:bodyPr/>
        <a:lstStyle/>
        <a:p>
          <a:pPr algn="just">
            <a:lnSpc>
              <a:spcPct val="150000"/>
            </a:lnSpc>
            <a:buFont typeface="Wingdings" panose="05000000000000000000" pitchFamily="2" charset="2"/>
            <a:buChar char="§"/>
          </a:pPr>
          <a:r>
            <a:rPr lang="en-ZA" sz="1600" b="0">
              <a:latin typeface="Arial" panose="020B0604020202020204" pitchFamily="34" charset="0"/>
              <a:cs typeface="Arial" panose="020B0604020202020204" pitchFamily="34" charset="0"/>
            </a:rPr>
            <a:t>Capex – 14.1%.</a:t>
          </a:r>
        </a:p>
      </dgm:t>
    </dgm:pt>
    <dgm:pt modelId="{8DA67722-73A0-4B6B-8851-0295CE8AADB4}" type="parTrans" cxnId="{677D8253-D384-41F6-B027-C6E0A5733E16}">
      <dgm:prSet/>
      <dgm:spPr/>
      <dgm:t>
        <a:bodyPr/>
        <a:lstStyle/>
        <a:p>
          <a:endParaRPr lang="en-ZA" sz="1600"/>
        </a:p>
      </dgm:t>
    </dgm:pt>
    <dgm:pt modelId="{6692BE93-187F-46C2-B0EB-0E0537C91226}" type="sibTrans" cxnId="{677D8253-D384-41F6-B027-C6E0A5733E16}">
      <dgm:prSet/>
      <dgm:spPr/>
      <dgm:t>
        <a:bodyPr/>
        <a:lstStyle/>
        <a:p>
          <a:endParaRPr lang="en-ZA" sz="1600"/>
        </a:p>
      </dgm:t>
    </dgm:pt>
    <dgm:pt modelId="{9C4B9879-1DBE-4E7D-8E15-68F9125A28C9}">
      <dgm:prSet custT="1"/>
      <dgm:spPr/>
      <dgm:t>
        <a:bodyPr/>
        <a:lstStyle/>
        <a:p>
          <a:pPr marL="171450" lvl="1" indent="-171450" algn="just" defTabSz="711200">
            <a:lnSpc>
              <a:spcPct val="150000"/>
            </a:lnSpc>
            <a:spcBef>
              <a:spcPct val="0"/>
            </a:spcBef>
            <a:spcAft>
              <a:spcPct val="15000"/>
            </a:spcAft>
            <a:buFont typeface="Wingdings" panose="05000000000000000000" pitchFamily="2" charset="2"/>
            <a:buChar char="§"/>
          </a:pPr>
          <a:r>
            <a:rPr lang="en-US" sz="1600" b="0" kern="1200">
              <a:solidFill>
                <a:prstClr val="black">
                  <a:hueOff val="0"/>
                  <a:satOff val="0"/>
                  <a:lumOff val="0"/>
                  <a:alphaOff val="0"/>
                </a:prstClr>
              </a:solidFill>
              <a:latin typeface="Arial" panose="020B0604020202020204" pitchFamily="34" charset="0"/>
              <a:ea typeface="+mn-ea"/>
              <a:cs typeface="Arial" panose="020B0604020202020204" pitchFamily="34" charset="0"/>
            </a:rPr>
            <a:t>CoE – 5.3</a:t>
          </a:r>
          <a:r>
            <a:rPr lang="en-US"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 Underspending </a:t>
          </a:r>
          <a:r>
            <a:rPr lang="en-US" sz="1600" b="0" kern="1200">
              <a:solidFill>
                <a:prstClr val="black">
                  <a:hueOff val="0"/>
                  <a:satOff val="0"/>
                  <a:lumOff val="0"/>
                  <a:alphaOff val="0"/>
                </a:prstClr>
              </a:solidFill>
              <a:latin typeface="Arial" panose="020B0604020202020204" pitchFamily="34" charset="0"/>
              <a:ea typeface="+mn-ea"/>
              <a:cs typeface="Arial" panose="020B0604020202020204" pitchFamily="34" charset="0"/>
            </a:rPr>
            <a:t>– unfilled vacancies, outstanding 2023/24 IPMS for senior management, savings.</a:t>
          </a:r>
        </a:p>
      </dgm:t>
    </dgm:pt>
    <dgm:pt modelId="{F4CAB8B1-08B5-445E-B933-B1E678A90B36}" type="parTrans" cxnId="{90FC2AB9-1001-4428-98A5-15280FD502AE}">
      <dgm:prSet/>
      <dgm:spPr/>
      <dgm:t>
        <a:bodyPr/>
        <a:lstStyle/>
        <a:p>
          <a:endParaRPr lang="en-ZA" sz="1600"/>
        </a:p>
      </dgm:t>
    </dgm:pt>
    <dgm:pt modelId="{2A2EEFDC-D1B9-4786-88FC-D647CE7828A6}" type="sibTrans" cxnId="{90FC2AB9-1001-4428-98A5-15280FD502AE}">
      <dgm:prSet/>
      <dgm:spPr/>
      <dgm:t>
        <a:bodyPr/>
        <a:lstStyle/>
        <a:p>
          <a:endParaRPr lang="en-ZA" sz="1600"/>
        </a:p>
      </dgm:t>
    </dgm:pt>
    <dgm:pt modelId="{FEAF7CFA-4EDA-4A84-8819-5AD504D35C1F}">
      <dgm:prSet custT="1"/>
      <dgm:spPr>
        <a:solidFill>
          <a:schemeClr val="accent6"/>
        </a:solidFill>
      </dgm:spPr>
      <dgm:t>
        <a:bodyPr/>
        <a:lstStyle/>
        <a:p>
          <a:pPr marL="171450" lvl="1" indent="0" algn="l" defTabSz="711200">
            <a:lnSpc>
              <a:spcPct val="100000"/>
            </a:lnSpc>
            <a:spcBef>
              <a:spcPct val="0"/>
            </a:spcBef>
            <a:spcAft>
              <a:spcPct val="15000"/>
            </a:spcAft>
          </a:pPr>
          <a:r>
            <a:rPr lang="en-US" sz="1600" b="1">
              <a:latin typeface="Arial" panose="020B0604020202020204" pitchFamily="34" charset="0"/>
              <a:cs typeface="Arial" panose="020B0604020202020204" pitchFamily="34" charset="0"/>
            </a:rPr>
            <a:t>YTD Expenditure – 52.6% of Allocated Budget</a:t>
          </a:r>
          <a:endParaRPr lang="en-US" sz="1600" b="1" kern="1200">
            <a:latin typeface="Arial" panose="020B0604020202020204" pitchFamily="34" charset="0"/>
            <a:cs typeface="Arial" panose="020B0604020202020204" pitchFamily="34" charset="0"/>
          </a:endParaRPr>
        </a:p>
      </dgm:t>
    </dgm:pt>
    <dgm:pt modelId="{DA8F7C7E-9CDB-4B03-95E2-A9B115220320}" type="parTrans" cxnId="{D71FBC1F-899D-4CB7-A5CF-F83BC08040CD}">
      <dgm:prSet/>
      <dgm:spPr/>
      <dgm:t>
        <a:bodyPr/>
        <a:lstStyle/>
        <a:p>
          <a:endParaRPr lang="en-ZA" sz="1600"/>
        </a:p>
      </dgm:t>
    </dgm:pt>
    <dgm:pt modelId="{1758BC46-C35E-4772-825E-ADEEA5F00F5F}" type="sibTrans" cxnId="{D71FBC1F-899D-4CB7-A5CF-F83BC08040CD}">
      <dgm:prSet/>
      <dgm:spPr/>
      <dgm:t>
        <a:bodyPr/>
        <a:lstStyle/>
        <a:p>
          <a:endParaRPr lang="en-ZA" sz="1600"/>
        </a:p>
      </dgm:t>
    </dgm:pt>
    <dgm:pt modelId="{B4FA488C-2F71-4FF7-976B-F373AB3A924A}">
      <dgm:prSet custT="1"/>
      <dgm:spPr/>
      <dgm:t>
        <a:bodyPr/>
        <a:lstStyle/>
        <a:p>
          <a:pPr marL="171450" lvl="1" indent="-171450" algn="just" defTabSz="711200">
            <a:lnSpc>
              <a:spcPct val="150000"/>
            </a:lnSpc>
            <a:spcBef>
              <a:spcPct val="0"/>
            </a:spcBef>
            <a:spcAft>
              <a:spcPct val="15000"/>
            </a:spcAft>
            <a:buFont typeface="Wingdings" panose="05000000000000000000" pitchFamily="2" charset="2"/>
            <a:buChar char="§"/>
          </a:pPr>
          <a:r>
            <a:rPr lang="en-US" sz="1600" b="0" kern="1200">
              <a:solidFill>
                <a:prstClr val="black">
                  <a:hueOff val="0"/>
                  <a:satOff val="0"/>
                  <a:lumOff val="0"/>
                  <a:alphaOff val="0"/>
                </a:prstClr>
              </a:solidFill>
              <a:latin typeface="Arial" panose="020B0604020202020204" pitchFamily="34" charset="0"/>
              <a:ea typeface="+mn-ea"/>
              <a:cs typeface="Arial" panose="020B0604020202020204" pitchFamily="34" charset="0"/>
            </a:rPr>
            <a:t>Goods &amp; Services – 29.1</a:t>
          </a:r>
          <a:r>
            <a:rPr lang="en-US"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 Underspending </a:t>
          </a:r>
          <a:r>
            <a:rPr lang="en-US" sz="1600" b="0" kern="1200">
              <a:solidFill>
                <a:prstClr val="black">
                  <a:hueOff val="0"/>
                  <a:satOff val="0"/>
                  <a:lumOff val="0"/>
                  <a:alphaOff val="0"/>
                </a:prstClr>
              </a:solidFill>
              <a:latin typeface="Arial" panose="020B0604020202020204" pitchFamily="34" charset="0"/>
              <a:ea typeface="+mn-ea"/>
              <a:cs typeface="Arial" panose="020B0604020202020204" pitchFamily="34" charset="0"/>
            </a:rPr>
            <a:t>– largely from Committee activities, outstanding invoices, insurance, OD deliverables and Vita </a:t>
          </a:r>
          <a:r>
            <a:rPr lang="en-US" sz="1600" b="0" kern="1200" err="1">
              <a:solidFill>
                <a:prstClr val="black">
                  <a:hueOff val="0"/>
                  <a:satOff val="0"/>
                  <a:lumOff val="0"/>
                  <a:alphaOff val="0"/>
                </a:prstClr>
              </a:solidFill>
              <a:latin typeface="Arial" panose="020B0604020202020204" pitchFamily="34" charset="0"/>
              <a:ea typeface="+mn-ea"/>
              <a:cs typeface="Arial" panose="020B0604020202020204" pitchFamily="34" charset="0"/>
            </a:rPr>
            <a:t>Basadi</a:t>
          </a:r>
          <a:r>
            <a:rPr lang="en-US" sz="1600" b="0" kern="1200">
              <a:solidFill>
                <a:prstClr val="black">
                  <a:hueOff val="0"/>
                  <a:satOff val="0"/>
                  <a:lumOff val="0"/>
                  <a:alphaOff val="0"/>
                </a:prstClr>
              </a:solidFill>
              <a:latin typeface="Arial" panose="020B0604020202020204" pitchFamily="34" charset="0"/>
              <a:ea typeface="+mn-ea"/>
              <a:cs typeface="Arial" panose="020B0604020202020204" pitchFamily="34" charset="0"/>
            </a:rPr>
            <a:t>.</a:t>
          </a:r>
        </a:p>
      </dgm:t>
    </dgm:pt>
    <dgm:pt modelId="{65A75E2F-CC8A-42AB-AE0A-90E3D310E153}" type="parTrans" cxnId="{C86E5869-EF22-428D-BE02-B5DC2557ADA8}">
      <dgm:prSet/>
      <dgm:spPr/>
      <dgm:t>
        <a:bodyPr/>
        <a:lstStyle/>
        <a:p>
          <a:endParaRPr lang="en-ZA" sz="1600"/>
        </a:p>
      </dgm:t>
    </dgm:pt>
    <dgm:pt modelId="{6E3AB4F2-7E6F-4B56-82EB-E3B22B131D45}" type="sibTrans" cxnId="{C86E5869-EF22-428D-BE02-B5DC2557ADA8}">
      <dgm:prSet/>
      <dgm:spPr/>
      <dgm:t>
        <a:bodyPr/>
        <a:lstStyle/>
        <a:p>
          <a:endParaRPr lang="en-ZA" sz="1600"/>
        </a:p>
      </dgm:t>
    </dgm:pt>
    <dgm:pt modelId="{48ACDD15-A535-4537-8351-4E03D48E6C58}">
      <dgm:prSet custT="1"/>
      <dgm:spPr/>
      <dgm:t>
        <a:bodyPr/>
        <a:lstStyle/>
        <a:p>
          <a:pPr marL="171450" lvl="1" indent="-171450" algn="just" defTabSz="711200">
            <a:lnSpc>
              <a:spcPct val="150000"/>
            </a:lnSpc>
            <a:spcBef>
              <a:spcPct val="0"/>
            </a:spcBef>
            <a:spcAft>
              <a:spcPct val="15000"/>
            </a:spcAft>
            <a:buFont typeface="Wingdings" panose="05000000000000000000" pitchFamily="2" charset="2"/>
            <a:buChar char="§"/>
          </a:pPr>
          <a:r>
            <a:rPr lang="en-US" sz="1600" b="0" kern="1200">
              <a:solidFill>
                <a:prstClr val="black">
                  <a:hueOff val="0"/>
                  <a:satOff val="0"/>
                  <a:lumOff val="0"/>
                  <a:alphaOff val="0"/>
                </a:prstClr>
              </a:solidFill>
              <a:latin typeface="Arial" panose="020B0604020202020204" pitchFamily="34" charset="0"/>
              <a:ea typeface="+mn-ea"/>
              <a:cs typeface="Arial" panose="020B0604020202020204" pitchFamily="34" charset="0"/>
            </a:rPr>
            <a:t>Capex – 85.3</a:t>
          </a:r>
          <a:r>
            <a:rPr lang="en-US"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 Underspending </a:t>
          </a:r>
          <a:r>
            <a:rPr lang="en-US" sz="1600" b="0" kern="1200">
              <a:solidFill>
                <a:prstClr val="black">
                  <a:hueOff val="0"/>
                  <a:satOff val="0"/>
                  <a:lumOff val="0"/>
                  <a:alphaOff val="0"/>
                </a:prstClr>
              </a:solidFill>
              <a:latin typeface="Arial" panose="020B0604020202020204" pitchFamily="34" charset="0"/>
              <a:ea typeface="+mn-ea"/>
              <a:cs typeface="Arial" panose="020B0604020202020204" pitchFamily="34" charset="0"/>
            </a:rPr>
            <a:t>– Concrete roof project, chamber equipment, laptops for graphic designers and audio-visual Staff, trailers and wellness software.</a:t>
          </a:r>
        </a:p>
      </dgm:t>
    </dgm:pt>
    <dgm:pt modelId="{0F77F2E3-4B13-4FEA-BED4-C5799E2C5F2D}" type="parTrans" cxnId="{D0769F48-CB5B-4CF6-A2BE-5DC6A0FA364D}">
      <dgm:prSet/>
      <dgm:spPr/>
      <dgm:t>
        <a:bodyPr/>
        <a:lstStyle/>
        <a:p>
          <a:endParaRPr lang="en-ZA"/>
        </a:p>
      </dgm:t>
    </dgm:pt>
    <dgm:pt modelId="{B38212E5-08F2-492A-B467-075C823D95D3}" type="sibTrans" cxnId="{D0769F48-CB5B-4CF6-A2BE-5DC6A0FA364D}">
      <dgm:prSet/>
      <dgm:spPr/>
      <dgm:t>
        <a:bodyPr/>
        <a:lstStyle/>
        <a:p>
          <a:endParaRPr lang="en-ZA"/>
        </a:p>
      </dgm:t>
    </dgm:pt>
    <dgm:pt modelId="{C889733E-CDE8-46FC-9B99-9BFBA942EFA9}" type="pres">
      <dgm:prSet presAssocID="{015076E9-ED76-4111-98CE-2B0EE42C5ACF}" presName="linear" presStyleCnt="0">
        <dgm:presLayoutVars>
          <dgm:dir/>
          <dgm:animLvl val="lvl"/>
          <dgm:resizeHandles val="exact"/>
        </dgm:presLayoutVars>
      </dgm:prSet>
      <dgm:spPr/>
    </dgm:pt>
    <dgm:pt modelId="{20F9F286-A8E1-47C1-9523-872CA192F2BD}" type="pres">
      <dgm:prSet presAssocID="{2DDF2385-E5EA-4C5D-A03B-10D8DEAD2098}" presName="parentLin" presStyleCnt="0"/>
      <dgm:spPr/>
    </dgm:pt>
    <dgm:pt modelId="{1F7C5087-B6EC-42F0-B9C0-C552E4778AF0}" type="pres">
      <dgm:prSet presAssocID="{2DDF2385-E5EA-4C5D-A03B-10D8DEAD2098}" presName="parentLeftMargin" presStyleLbl="node1" presStyleIdx="0" presStyleCnt="2"/>
      <dgm:spPr/>
    </dgm:pt>
    <dgm:pt modelId="{0EB182DA-B3B1-42C5-B23D-84F9DE9D3497}" type="pres">
      <dgm:prSet presAssocID="{2DDF2385-E5EA-4C5D-A03B-10D8DEAD2098}" presName="parentText" presStyleLbl="node1" presStyleIdx="0" presStyleCnt="2" custScaleX="142857" custScaleY="53863" custLinFactX="5861" custLinFactNeighborX="100000" custLinFactNeighborY="13655">
        <dgm:presLayoutVars>
          <dgm:chMax val="0"/>
          <dgm:bulletEnabled val="1"/>
        </dgm:presLayoutVars>
      </dgm:prSet>
      <dgm:spPr/>
    </dgm:pt>
    <dgm:pt modelId="{046565DD-CE7D-4DEE-AD3F-FD9B83E0A2ED}" type="pres">
      <dgm:prSet presAssocID="{2DDF2385-E5EA-4C5D-A03B-10D8DEAD2098}" presName="negativeSpace" presStyleCnt="0"/>
      <dgm:spPr/>
    </dgm:pt>
    <dgm:pt modelId="{51F1EEF2-DA55-43BE-AC8D-A6BCFEB7D709}" type="pres">
      <dgm:prSet presAssocID="{2DDF2385-E5EA-4C5D-A03B-10D8DEAD2098}" presName="childText" presStyleLbl="conFgAcc1" presStyleIdx="0" presStyleCnt="2" custScaleY="98111">
        <dgm:presLayoutVars>
          <dgm:bulletEnabled val="1"/>
        </dgm:presLayoutVars>
      </dgm:prSet>
      <dgm:spPr/>
    </dgm:pt>
    <dgm:pt modelId="{6BB9866F-82B6-415B-A30E-B978786E840B}" type="pres">
      <dgm:prSet presAssocID="{DF70FAAD-B21C-4D8C-9D28-08E831D57DC8}" presName="spaceBetweenRectangles" presStyleCnt="0"/>
      <dgm:spPr/>
    </dgm:pt>
    <dgm:pt modelId="{94AFA0FB-D7FD-4EC3-A4F0-52DDFDD52D8A}" type="pres">
      <dgm:prSet presAssocID="{FEAF7CFA-4EDA-4A84-8819-5AD504D35C1F}" presName="parentLin" presStyleCnt="0"/>
      <dgm:spPr/>
    </dgm:pt>
    <dgm:pt modelId="{8A700C64-C8CA-44CC-8606-2B18A58F8489}" type="pres">
      <dgm:prSet presAssocID="{FEAF7CFA-4EDA-4A84-8819-5AD504D35C1F}" presName="parentLeftMargin" presStyleLbl="node1" presStyleIdx="0" presStyleCnt="2"/>
      <dgm:spPr/>
    </dgm:pt>
    <dgm:pt modelId="{03FF7EB9-B855-49A4-B795-006B3DF73239}" type="pres">
      <dgm:prSet presAssocID="{FEAF7CFA-4EDA-4A84-8819-5AD504D35C1F}" presName="parentText" presStyleLbl="node1" presStyleIdx="1" presStyleCnt="2" custScaleX="142857" custScaleY="57253">
        <dgm:presLayoutVars>
          <dgm:chMax val="0"/>
          <dgm:bulletEnabled val="1"/>
        </dgm:presLayoutVars>
      </dgm:prSet>
      <dgm:spPr/>
    </dgm:pt>
    <dgm:pt modelId="{79A74D8B-32BF-4864-9C9B-F4450BA92289}" type="pres">
      <dgm:prSet presAssocID="{FEAF7CFA-4EDA-4A84-8819-5AD504D35C1F}" presName="negativeSpace" presStyleCnt="0"/>
      <dgm:spPr/>
    </dgm:pt>
    <dgm:pt modelId="{12991995-989E-4940-8DF1-170282F35E6D}" type="pres">
      <dgm:prSet presAssocID="{FEAF7CFA-4EDA-4A84-8819-5AD504D35C1F}" presName="childText" presStyleLbl="conFgAcc1" presStyleIdx="1" presStyleCnt="2">
        <dgm:presLayoutVars>
          <dgm:bulletEnabled val="1"/>
        </dgm:presLayoutVars>
      </dgm:prSet>
      <dgm:spPr/>
    </dgm:pt>
  </dgm:ptLst>
  <dgm:cxnLst>
    <dgm:cxn modelId="{3C87310C-1B66-4442-B100-0130BB23467B}" type="presOf" srcId="{4A6BC542-8237-419B-A26C-F4F1E031C4F3}" destId="{12991995-989E-4940-8DF1-170282F35E6D}" srcOrd="0" destOrd="3" presId="urn:microsoft.com/office/officeart/2005/8/layout/list1"/>
    <dgm:cxn modelId="{D71FBC1F-899D-4CB7-A5CF-F83BC08040CD}" srcId="{015076E9-ED76-4111-98CE-2B0EE42C5ACF}" destId="{FEAF7CFA-4EDA-4A84-8819-5AD504D35C1F}" srcOrd="1" destOrd="0" parTransId="{DA8F7C7E-9CDB-4B03-95E2-A9B115220320}" sibTransId="{1758BC46-C35E-4772-825E-ADEEA5F00F5F}"/>
    <dgm:cxn modelId="{16BB1D20-31DB-4F6E-B431-2A488D24E488}" type="presOf" srcId="{FEAF7CFA-4EDA-4A84-8819-5AD504D35C1F}" destId="{8A700C64-C8CA-44CC-8606-2B18A58F8489}" srcOrd="0" destOrd="0" presId="urn:microsoft.com/office/officeart/2005/8/layout/list1"/>
    <dgm:cxn modelId="{4F1D1930-6643-49B5-A594-CE1A16A88777}" type="presOf" srcId="{2DDF2385-E5EA-4C5D-A03B-10D8DEAD2098}" destId="{1F7C5087-B6EC-42F0-B9C0-C552E4778AF0}" srcOrd="0" destOrd="0" presId="urn:microsoft.com/office/officeart/2005/8/layout/list1"/>
    <dgm:cxn modelId="{4F5B9441-6A34-4A69-A6AA-2CED611AC056}" type="presOf" srcId="{015076E9-ED76-4111-98CE-2B0EE42C5ACF}" destId="{C889733E-CDE8-46FC-9B99-9BFBA942EFA9}" srcOrd="0" destOrd="0" presId="urn:microsoft.com/office/officeart/2005/8/layout/list1"/>
    <dgm:cxn modelId="{D0769F48-CB5B-4CF6-A2BE-5DC6A0FA364D}" srcId="{2DDF2385-E5EA-4C5D-A03B-10D8DEAD2098}" destId="{48ACDD15-A535-4537-8351-4E03D48E6C58}" srcOrd="2" destOrd="0" parTransId="{0F77F2E3-4B13-4FEA-BED4-C5799E2C5F2D}" sibTransId="{B38212E5-08F2-492A-B467-075C823D95D3}"/>
    <dgm:cxn modelId="{C86E5869-EF22-428D-BE02-B5DC2557ADA8}" srcId="{2DDF2385-E5EA-4C5D-A03B-10D8DEAD2098}" destId="{B4FA488C-2F71-4FF7-976B-F373AB3A924A}" srcOrd="1" destOrd="0" parTransId="{65A75E2F-CC8A-42AB-AE0A-90E3D310E153}" sibTransId="{6E3AB4F2-7E6F-4B56-82EB-E3B22B131D45}"/>
    <dgm:cxn modelId="{286D524A-B04D-4EA4-8A2F-6F403B502374}" srcId="{015076E9-ED76-4111-98CE-2B0EE42C5ACF}" destId="{2DDF2385-E5EA-4C5D-A03B-10D8DEAD2098}" srcOrd="0" destOrd="0" parTransId="{89510C24-5D53-46B2-9CF8-2960005F89FD}" sibTransId="{DF70FAAD-B21C-4D8C-9D28-08E831D57DC8}"/>
    <dgm:cxn modelId="{CF29194B-4A16-4652-805E-D9DC3AE87BA7}" type="presOf" srcId="{FEAF7CFA-4EDA-4A84-8819-5AD504D35C1F}" destId="{03FF7EB9-B855-49A4-B795-006B3DF73239}" srcOrd="1" destOrd="0" presId="urn:microsoft.com/office/officeart/2005/8/layout/list1"/>
    <dgm:cxn modelId="{677D8253-D384-41F6-B027-C6E0A5733E16}" srcId="{FEAF7CFA-4EDA-4A84-8819-5AD504D35C1F}" destId="{4A6BC542-8237-419B-A26C-F4F1E031C4F3}" srcOrd="3" destOrd="0" parTransId="{8DA67722-73A0-4B6B-8851-0295CE8AADB4}" sibTransId="{6692BE93-187F-46C2-B0EB-0E0537C91226}"/>
    <dgm:cxn modelId="{D7917F8C-A278-43FE-8B7F-580251140390}" type="presOf" srcId="{8B2EA0D1-D226-41DD-A53E-E733B20C6762}" destId="{12991995-989E-4940-8DF1-170282F35E6D}" srcOrd="0" destOrd="2" presId="urn:microsoft.com/office/officeart/2005/8/layout/list1"/>
    <dgm:cxn modelId="{8854EE91-B414-4915-BC19-2B69E0629710}" type="presOf" srcId="{B4FA488C-2F71-4FF7-976B-F373AB3A924A}" destId="{51F1EEF2-DA55-43BE-AC8D-A6BCFEB7D709}" srcOrd="0" destOrd="1" presId="urn:microsoft.com/office/officeart/2005/8/layout/list1"/>
    <dgm:cxn modelId="{51DC7894-FCC4-4ADE-99E7-5D5CAB887FA1}" srcId="{FEAF7CFA-4EDA-4A84-8819-5AD504D35C1F}" destId="{807AEB1D-8749-4944-8E8B-02A07AC61ED7}" srcOrd="0" destOrd="0" parTransId="{9C1CF89D-937E-4411-8A43-15FF375B68CE}" sibTransId="{70DE228C-4465-45D2-A36D-E2380419D530}"/>
    <dgm:cxn modelId="{F130919D-9DD5-465A-8A44-AE6F39109043}" type="presOf" srcId="{807AEB1D-8749-4944-8E8B-02A07AC61ED7}" destId="{12991995-989E-4940-8DF1-170282F35E6D}" srcOrd="0" destOrd="0" presId="urn:microsoft.com/office/officeart/2005/8/layout/list1"/>
    <dgm:cxn modelId="{99C4BBA6-A80C-4E56-A2E8-CE9C87DA01E6}" type="presOf" srcId="{9C4B9879-1DBE-4E7D-8E15-68F9125A28C9}" destId="{51F1EEF2-DA55-43BE-AC8D-A6BCFEB7D709}" srcOrd="0" destOrd="0" presId="urn:microsoft.com/office/officeart/2005/8/layout/list1"/>
    <dgm:cxn modelId="{6938C1B1-B991-4421-AC88-1D70F5FCD194}" srcId="{FEAF7CFA-4EDA-4A84-8819-5AD504D35C1F}" destId="{8B2EA0D1-D226-41DD-A53E-E733B20C6762}" srcOrd="2" destOrd="0" parTransId="{46477E22-4880-48CB-AB4C-FA007AB028F8}" sibTransId="{7C63F4BA-517F-496F-BA65-D79B3688171A}"/>
    <dgm:cxn modelId="{90FC2AB9-1001-4428-98A5-15280FD502AE}" srcId="{2DDF2385-E5EA-4C5D-A03B-10D8DEAD2098}" destId="{9C4B9879-1DBE-4E7D-8E15-68F9125A28C9}" srcOrd="0" destOrd="0" parTransId="{F4CAB8B1-08B5-445E-B933-B1E678A90B36}" sibTransId="{2A2EEFDC-D1B9-4786-88FC-D647CE7828A6}"/>
    <dgm:cxn modelId="{1FC351C0-C427-419D-B86A-CFFBE5FCD813}" srcId="{FEAF7CFA-4EDA-4A84-8819-5AD504D35C1F}" destId="{BFA93433-C153-474C-BEF7-5CD79AFF6FEF}" srcOrd="1" destOrd="0" parTransId="{2348E67C-D985-48A8-A144-85AC2E791930}" sibTransId="{C9912BAE-29FE-44F5-A666-BC0FA251FE87}"/>
    <dgm:cxn modelId="{C5126BDB-0B49-4579-9E49-880A44F9A381}" type="presOf" srcId="{BFA93433-C153-474C-BEF7-5CD79AFF6FEF}" destId="{12991995-989E-4940-8DF1-170282F35E6D}" srcOrd="0" destOrd="1" presId="urn:microsoft.com/office/officeart/2005/8/layout/list1"/>
    <dgm:cxn modelId="{53776EE5-0663-4167-8E47-C70F22BAB0B8}" type="presOf" srcId="{2DDF2385-E5EA-4C5D-A03B-10D8DEAD2098}" destId="{0EB182DA-B3B1-42C5-B23D-84F9DE9D3497}" srcOrd="1" destOrd="0" presId="urn:microsoft.com/office/officeart/2005/8/layout/list1"/>
    <dgm:cxn modelId="{47A0FAF4-83BD-42D3-B9DC-7D3B521FDC97}" type="presOf" srcId="{48ACDD15-A535-4537-8351-4E03D48E6C58}" destId="{51F1EEF2-DA55-43BE-AC8D-A6BCFEB7D709}" srcOrd="0" destOrd="2" presId="urn:microsoft.com/office/officeart/2005/8/layout/list1"/>
    <dgm:cxn modelId="{5F667D1E-48B7-4E1A-8CD0-102E6273C5E2}" type="presParOf" srcId="{C889733E-CDE8-46FC-9B99-9BFBA942EFA9}" destId="{20F9F286-A8E1-47C1-9523-872CA192F2BD}" srcOrd="0" destOrd="0" presId="urn:microsoft.com/office/officeart/2005/8/layout/list1"/>
    <dgm:cxn modelId="{B0272C3C-75F3-4CCE-87D7-75ECB572202A}" type="presParOf" srcId="{20F9F286-A8E1-47C1-9523-872CA192F2BD}" destId="{1F7C5087-B6EC-42F0-B9C0-C552E4778AF0}" srcOrd="0" destOrd="0" presId="urn:microsoft.com/office/officeart/2005/8/layout/list1"/>
    <dgm:cxn modelId="{109A18FF-CD80-4454-BB58-EFC724D6F3BA}" type="presParOf" srcId="{20F9F286-A8E1-47C1-9523-872CA192F2BD}" destId="{0EB182DA-B3B1-42C5-B23D-84F9DE9D3497}" srcOrd="1" destOrd="0" presId="urn:microsoft.com/office/officeart/2005/8/layout/list1"/>
    <dgm:cxn modelId="{4C1E8033-65D6-4D0A-9D4B-F3E4FEAAE8E9}" type="presParOf" srcId="{C889733E-CDE8-46FC-9B99-9BFBA942EFA9}" destId="{046565DD-CE7D-4DEE-AD3F-FD9B83E0A2ED}" srcOrd="1" destOrd="0" presId="urn:microsoft.com/office/officeart/2005/8/layout/list1"/>
    <dgm:cxn modelId="{2E20034D-8AF7-4F81-A84B-024C1FB7953C}" type="presParOf" srcId="{C889733E-CDE8-46FC-9B99-9BFBA942EFA9}" destId="{51F1EEF2-DA55-43BE-AC8D-A6BCFEB7D709}" srcOrd="2" destOrd="0" presId="urn:microsoft.com/office/officeart/2005/8/layout/list1"/>
    <dgm:cxn modelId="{C7BF23E3-E42A-409D-8FFA-4F96E7839A2E}" type="presParOf" srcId="{C889733E-CDE8-46FC-9B99-9BFBA942EFA9}" destId="{6BB9866F-82B6-415B-A30E-B978786E840B}" srcOrd="3" destOrd="0" presId="urn:microsoft.com/office/officeart/2005/8/layout/list1"/>
    <dgm:cxn modelId="{B55866D0-33F7-439A-9EA8-DDD24CA3ECE9}" type="presParOf" srcId="{C889733E-CDE8-46FC-9B99-9BFBA942EFA9}" destId="{94AFA0FB-D7FD-4EC3-A4F0-52DDFDD52D8A}" srcOrd="4" destOrd="0" presId="urn:microsoft.com/office/officeart/2005/8/layout/list1"/>
    <dgm:cxn modelId="{6E800CA9-31E6-42BD-AA30-030343DA9267}" type="presParOf" srcId="{94AFA0FB-D7FD-4EC3-A4F0-52DDFDD52D8A}" destId="{8A700C64-C8CA-44CC-8606-2B18A58F8489}" srcOrd="0" destOrd="0" presId="urn:microsoft.com/office/officeart/2005/8/layout/list1"/>
    <dgm:cxn modelId="{ADBB7E90-3D7B-46F0-A710-7387580B7BFB}" type="presParOf" srcId="{94AFA0FB-D7FD-4EC3-A4F0-52DDFDD52D8A}" destId="{03FF7EB9-B855-49A4-B795-006B3DF73239}" srcOrd="1" destOrd="0" presId="urn:microsoft.com/office/officeart/2005/8/layout/list1"/>
    <dgm:cxn modelId="{9CCE8C8C-38A7-47B3-9BD5-7147ED4F126B}" type="presParOf" srcId="{C889733E-CDE8-46FC-9B99-9BFBA942EFA9}" destId="{79A74D8B-32BF-4864-9C9B-F4450BA92289}" srcOrd="5" destOrd="0" presId="urn:microsoft.com/office/officeart/2005/8/layout/list1"/>
    <dgm:cxn modelId="{0D8BF79D-4027-40BE-AFFC-5A009D2FCB66}" type="presParOf" srcId="{C889733E-CDE8-46FC-9B99-9BFBA942EFA9}" destId="{12991995-989E-4940-8DF1-170282F35E6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15076E9-ED76-4111-98CE-2B0EE42C5ACF}" type="doc">
      <dgm:prSet loTypeId="urn:microsoft.com/office/officeart/2005/8/layout/list1" loCatId="list" qsTypeId="urn:microsoft.com/office/officeart/2005/8/quickstyle/simple1" qsCatId="simple" csTypeId="urn:microsoft.com/office/officeart/2005/8/colors/accent6_4" csCatId="accent6" phldr="1"/>
      <dgm:spPr/>
      <dgm:t>
        <a:bodyPr/>
        <a:lstStyle/>
        <a:p>
          <a:endParaRPr lang="en-ZA"/>
        </a:p>
      </dgm:t>
    </dgm:pt>
    <dgm:pt modelId="{0E80EA5C-16B7-415B-ADE7-7F7538359B04}">
      <dgm:prSet custT="1"/>
      <dgm:spPr>
        <a:solidFill>
          <a:schemeClr val="accent6"/>
        </a:solidFill>
      </dgm:spPr>
      <dgm:t>
        <a:bodyPr/>
        <a:lstStyle/>
        <a:p>
          <a:pPr algn="just">
            <a:lnSpc>
              <a:spcPct val="100000"/>
            </a:lnSpc>
          </a:pPr>
          <a:r>
            <a:rPr lang="en-US" sz="1600" b="0">
              <a:latin typeface="Arial" panose="020B0604020202020204" pitchFamily="34" charset="0"/>
              <a:cs typeface="Arial" panose="020B0604020202020204" pitchFamily="34" charset="0"/>
            </a:rPr>
            <a:t>Enforcement of fiscal discipline and implementation of cost-efficiency measures to contain spending within allocated budget</a:t>
          </a:r>
          <a:endParaRPr lang="en-ZA" sz="1600" b="0">
            <a:latin typeface="Arial" panose="020B0604020202020204" pitchFamily="34" charset="0"/>
            <a:cs typeface="Arial" panose="020B0604020202020204" pitchFamily="34" charset="0"/>
          </a:endParaRPr>
        </a:p>
      </dgm:t>
    </dgm:pt>
    <dgm:pt modelId="{635FA184-9156-4C47-983A-58A52C06AAAE}" type="parTrans" cxnId="{BDA48BF5-8C12-444A-A078-D2675D3421A6}">
      <dgm:prSet/>
      <dgm:spPr/>
      <dgm:t>
        <a:bodyPr/>
        <a:lstStyle/>
        <a:p>
          <a:endParaRPr lang="en-ZA" sz="1600" b="0">
            <a:latin typeface="Arial" panose="020B0604020202020204" pitchFamily="34" charset="0"/>
            <a:cs typeface="Arial" panose="020B0604020202020204" pitchFamily="34" charset="0"/>
          </a:endParaRPr>
        </a:p>
      </dgm:t>
    </dgm:pt>
    <dgm:pt modelId="{9060BE22-D56E-4C25-B5CB-D788978FF20C}" type="sibTrans" cxnId="{BDA48BF5-8C12-444A-A078-D2675D3421A6}">
      <dgm:prSet/>
      <dgm:spPr/>
      <dgm:t>
        <a:bodyPr/>
        <a:lstStyle/>
        <a:p>
          <a:endParaRPr lang="en-ZA" sz="1600" b="0">
            <a:latin typeface="Arial" panose="020B0604020202020204" pitchFamily="34" charset="0"/>
            <a:cs typeface="Arial" panose="020B0604020202020204" pitchFamily="34" charset="0"/>
          </a:endParaRPr>
        </a:p>
      </dgm:t>
    </dgm:pt>
    <dgm:pt modelId="{7A6582EA-2B1E-4EB5-84BA-1AA72585F391}">
      <dgm:prSet custT="1"/>
      <dgm:spPr/>
      <dgm:t>
        <a:bodyPr/>
        <a:lstStyle/>
        <a:p>
          <a:pPr algn="just">
            <a:lnSpc>
              <a:spcPct val="100000"/>
            </a:lnSpc>
          </a:pPr>
          <a:r>
            <a:rPr lang="en-US" sz="1600" b="0">
              <a:latin typeface="Arial" panose="020B0604020202020204" pitchFamily="34" charset="0"/>
              <a:cs typeface="Arial" panose="020B0604020202020204" pitchFamily="34" charset="0"/>
            </a:rPr>
            <a:t>Efficient utilisation of “early warning reports’ to reduce deviations</a:t>
          </a:r>
          <a:endParaRPr lang="en-ZA" sz="1600" b="0">
            <a:latin typeface="Arial" panose="020B0604020202020204" pitchFamily="34" charset="0"/>
            <a:cs typeface="Arial" panose="020B0604020202020204" pitchFamily="34" charset="0"/>
          </a:endParaRPr>
        </a:p>
      </dgm:t>
    </dgm:pt>
    <dgm:pt modelId="{10F1CCC4-7669-48D3-9F29-1898318110EA}" type="parTrans" cxnId="{4BC09FEC-6797-4A66-A14D-AAFEB78A90D8}">
      <dgm:prSet/>
      <dgm:spPr/>
      <dgm:t>
        <a:bodyPr/>
        <a:lstStyle/>
        <a:p>
          <a:endParaRPr lang="en-ZA" b="0"/>
        </a:p>
      </dgm:t>
    </dgm:pt>
    <dgm:pt modelId="{F9D64F19-73D4-4281-B107-683ED761FDC2}" type="sibTrans" cxnId="{4BC09FEC-6797-4A66-A14D-AAFEB78A90D8}">
      <dgm:prSet/>
      <dgm:spPr/>
      <dgm:t>
        <a:bodyPr/>
        <a:lstStyle/>
        <a:p>
          <a:endParaRPr lang="en-ZA" b="0"/>
        </a:p>
      </dgm:t>
    </dgm:pt>
    <dgm:pt modelId="{9785DDD1-C659-41AF-B6CB-CEB3AB65BBA1}">
      <dgm:prSet custT="1"/>
      <dgm:spPr/>
      <dgm:t>
        <a:bodyPr/>
        <a:lstStyle/>
        <a:p>
          <a:pPr algn="just">
            <a:lnSpc>
              <a:spcPct val="100000"/>
            </a:lnSpc>
          </a:pPr>
          <a:r>
            <a:rPr lang="en-US" sz="1600" b="0">
              <a:latin typeface="Arial" panose="020B0604020202020204" pitchFamily="34" charset="0"/>
              <a:cs typeface="Arial" panose="020B0604020202020204" pitchFamily="34" charset="0"/>
            </a:rPr>
            <a:t>Commitments must be reviewed and cleared regularly for credible financial management </a:t>
          </a:r>
          <a:endParaRPr lang="en-ZA" sz="1600" b="0">
            <a:latin typeface="Arial" panose="020B0604020202020204" pitchFamily="34" charset="0"/>
            <a:cs typeface="Arial" panose="020B0604020202020204" pitchFamily="34" charset="0"/>
          </a:endParaRPr>
        </a:p>
      </dgm:t>
    </dgm:pt>
    <dgm:pt modelId="{B6F135EC-EF8D-4595-8DE1-34C0FE55BBDD}" type="parTrans" cxnId="{CA7C36C8-7C5E-4E5E-8AA7-9B8E6DCE54E8}">
      <dgm:prSet/>
      <dgm:spPr/>
      <dgm:t>
        <a:bodyPr/>
        <a:lstStyle/>
        <a:p>
          <a:endParaRPr lang="en-ZA" b="0"/>
        </a:p>
      </dgm:t>
    </dgm:pt>
    <dgm:pt modelId="{1357B43A-4D1E-4A60-B3FD-B8AA136E7BEB}" type="sibTrans" cxnId="{CA7C36C8-7C5E-4E5E-8AA7-9B8E6DCE54E8}">
      <dgm:prSet/>
      <dgm:spPr/>
      <dgm:t>
        <a:bodyPr/>
        <a:lstStyle/>
        <a:p>
          <a:endParaRPr lang="en-ZA" b="0"/>
        </a:p>
      </dgm:t>
    </dgm:pt>
    <dgm:pt modelId="{57C9F222-A1B1-405A-B3EF-5B5F1BAA9151}">
      <dgm:prSet custT="1"/>
      <dgm:spPr/>
      <dgm:t>
        <a:bodyPr/>
        <a:lstStyle/>
        <a:p>
          <a:pPr algn="just">
            <a:lnSpc>
              <a:spcPct val="100000"/>
            </a:lnSpc>
          </a:pPr>
          <a:r>
            <a:rPr lang="en-US" sz="1600" b="0">
              <a:solidFill>
                <a:schemeClr val="bg1"/>
              </a:solidFill>
              <a:latin typeface="Arial" panose="020B0604020202020204" pitchFamily="34" charset="0"/>
              <a:ea typeface="+mn-ea"/>
              <a:cs typeface="Arial" panose="020B0604020202020204" pitchFamily="34" charset="0"/>
            </a:rPr>
            <a:t>Follow-up on outstanding invoices from service providers to ensure timeous processing and accounting of expenditure</a:t>
          </a:r>
          <a:endParaRPr lang="en-ZA" sz="1600" b="0">
            <a:latin typeface="Arial" panose="020B0604020202020204" pitchFamily="34" charset="0"/>
            <a:cs typeface="Arial" panose="020B0604020202020204" pitchFamily="34" charset="0"/>
          </a:endParaRPr>
        </a:p>
      </dgm:t>
    </dgm:pt>
    <dgm:pt modelId="{59522F6B-338B-4C52-970E-3E288D7F3B5C}" type="parTrans" cxnId="{199AB9B9-58C5-499F-812D-95BF98FAE96C}">
      <dgm:prSet/>
      <dgm:spPr/>
      <dgm:t>
        <a:bodyPr/>
        <a:lstStyle/>
        <a:p>
          <a:endParaRPr lang="en-ZA" b="0"/>
        </a:p>
      </dgm:t>
    </dgm:pt>
    <dgm:pt modelId="{BCA2393F-03D4-4C82-BD0A-D20ED19E6129}" type="sibTrans" cxnId="{199AB9B9-58C5-499F-812D-95BF98FAE96C}">
      <dgm:prSet/>
      <dgm:spPr/>
      <dgm:t>
        <a:bodyPr/>
        <a:lstStyle/>
        <a:p>
          <a:endParaRPr lang="en-ZA" b="0"/>
        </a:p>
      </dgm:t>
    </dgm:pt>
    <dgm:pt modelId="{A3AE6635-DF08-46A5-B444-AF48419AFFE3}">
      <dgm:prSet custT="1"/>
      <dgm:spPr/>
      <dgm:t>
        <a:bodyPr/>
        <a:lstStyle/>
        <a:p>
          <a:pPr algn="just">
            <a:lnSpc>
              <a:spcPct val="100000"/>
            </a:lnSpc>
          </a:pPr>
          <a:r>
            <a:rPr lang="en-US" sz="1600" b="0" err="1">
              <a:latin typeface="Arial" panose="020B0604020202020204" pitchFamily="34" charset="0"/>
              <a:cs typeface="Arial" panose="020B0604020202020204" pitchFamily="34" charset="0"/>
            </a:rPr>
            <a:t>Programmes</a:t>
          </a:r>
          <a:r>
            <a:rPr lang="en-US" sz="1600" b="0">
              <a:latin typeface="Arial" panose="020B0604020202020204" pitchFamily="34" charset="0"/>
              <a:cs typeface="Arial" panose="020B0604020202020204" pitchFamily="34" charset="0"/>
            </a:rPr>
            <a:t> currently reviewing spending projections for the last six months of the financial year through the mid-year review </a:t>
          </a:r>
          <a:endParaRPr lang="en-ZA" sz="1600" b="0">
            <a:latin typeface="Arial" panose="020B0604020202020204" pitchFamily="34" charset="0"/>
            <a:cs typeface="Arial" panose="020B0604020202020204" pitchFamily="34" charset="0"/>
          </a:endParaRPr>
        </a:p>
      </dgm:t>
    </dgm:pt>
    <dgm:pt modelId="{E1C4515E-1383-45C9-882F-22B7854D27B9}" type="parTrans" cxnId="{2EA40E94-DD84-45AF-84B9-C68E68595614}">
      <dgm:prSet/>
      <dgm:spPr/>
      <dgm:t>
        <a:bodyPr/>
        <a:lstStyle/>
        <a:p>
          <a:endParaRPr lang="en-ZA"/>
        </a:p>
      </dgm:t>
    </dgm:pt>
    <dgm:pt modelId="{DDAEA4DA-F793-43CD-A9F5-B64911ED661A}" type="sibTrans" cxnId="{2EA40E94-DD84-45AF-84B9-C68E68595614}">
      <dgm:prSet/>
      <dgm:spPr/>
      <dgm:t>
        <a:bodyPr/>
        <a:lstStyle/>
        <a:p>
          <a:endParaRPr lang="en-ZA"/>
        </a:p>
      </dgm:t>
    </dgm:pt>
    <dgm:pt modelId="{0FE3445E-5C81-4D96-B173-4544A2B13834}">
      <dgm:prSet custT="1"/>
      <dgm:spPr/>
      <dgm:t>
        <a:bodyPr/>
        <a:lstStyle/>
        <a:p>
          <a:pPr algn="just">
            <a:lnSpc>
              <a:spcPct val="100000"/>
            </a:lnSpc>
          </a:pPr>
          <a:r>
            <a:rPr lang="en-US" sz="1600" b="0">
              <a:latin typeface="Arial" panose="020B0604020202020204" pitchFamily="34" charset="0"/>
              <a:cs typeface="Arial" panose="020B0604020202020204" pitchFamily="34" charset="0"/>
            </a:rPr>
            <a:t>Estimated spending pressures – </a:t>
          </a:r>
          <a:r>
            <a:rPr lang="en-US" sz="1600" b="0" i="1">
              <a:latin typeface="Arial" panose="020B0604020202020204" pitchFamily="34" charset="0"/>
              <a:cs typeface="Arial" panose="020B0604020202020204" pitchFamily="34" charset="0"/>
            </a:rPr>
            <a:t>R100.4m</a:t>
          </a:r>
          <a:r>
            <a:rPr lang="en-US" sz="1600" b="0">
              <a:latin typeface="Arial" panose="020B0604020202020204" pitchFamily="34" charset="0"/>
              <a:cs typeface="Arial" panose="020B0604020202020204" pitchFamily="34" charset="0"/>
            </a:rPr>
            <a:t> - to be reviewed and confirmed through the adjustment budget process in line with the affordability and capacity to spend</a:t>
          </a:r>
          <a:endParaRPr lang="en-ZA" sz="1600" b="0">
            <a:latin typeface="Arial" panose="020B0604020202020204" pitchFamily="34" charset="0"/>
            <a:cs typeface="Arial" panose="020B0604020202020204" pitchFamily="34" charset="0"/>
          </a:endParaRPr>
        </a:p>
      </dgm:t>
    </dgm:pt>
    <dgm:pt modelId="{AAEE0E31-4D14-449E-A652-9A5B7431D016}" type="parTrans" cxnId="{A9EE2FEE-C651-409E-80FE-0E1D4E1A5A74}">
      <dgm:prSet/>
      <dgm:spPr/>
      <dgm:t>
        <a:bodyPr/>
        <a:lstStyle/>
        <a:p>
          <a:endParaRPr lang="en-ZA"/>
        </a:p>
      </dgm:t>
    </dgm:pt>
    <dgm:pt modelId="{3FCE2DD0-D069-4443-ADCD-BA5F54FA31F7}" type="sibTrans" cxnId="{A9EE2FEE-C651-409E-80FE-0E1D4E1A5A74}">
      <dgm:prSet/>
      <dgm:spPr/>
      <dgm:t>
        <a:bodyPr/>
        <a:lstStyle/>
        <a:p>
          <a:endParaRPr lang="en-ZA"/>
        </a:p>
      </dgm:t>
    </dgm:pt>
    <dgm:pt modelId="{C889733E-CDE8-46FC-9B99-9BFBA942EFA9}" type="pres">
      <dgm:prSet presAssocID="{015076E9-ED76-4111-98CE-2B0EE42C5ACF}" presName="linear" presStyleCnt="0">
        <dgm:presLayoutVars>
          <dgm:dir/>
          <dgm:animLvl val="lvl"/>
          <dgm:resizeHandles val="exact"/>
        </dgm:presLayoutVars>
      </dgm:prSet>
      <dgm:spPr/>
    </dgm:pt>
    <dgm:pt modelId="{4FAC595A-0B61-4BC4-AD02-577D1EDC21BE}" type="pres">
      <dgm:prSet presAssocID="{0FE3445E-5C81-4D96-B173-4544A2B13834}" presName="parentLin" presStyleCnt="0"/>
      <dgm:spPr/>
    </dgm:pt>
    <dgm:pt modelId="{5E6C47DB-140D-4A0C-A3A3-FE997FE2D62C}" type="pres">
      <dgm:prSet presAssocID="{0FE3445E-5C81-4D96-B173-4544A2B13834}" presName="parentLeftMargin" presStyleLbl="node1" presStyleIdx="0" presStyleCnt="6"/>
      <dgm:spPr/>
    </dgm:pt>
    <dgm:pt modelId="{1CCE24B8-9916-4F75-9F84-0F5B11DDD367}" type="pres">
      <dgm:prSet presAssocID="{0FE3445E-5C81-4D96-B173-4544A2B13834}" presName="parentText" presStyleLbl="node1" presStyleIdx="0" presStyleCnt="6" custScaleX="142857" custScaleY="150920">
        <dgm:presLayoutVars>
          <dgm:chMax val="0"/>
          <dgm:bulletEnabled val="1"/>
        </dgm:presLayoutVars>
      </dgm:prSet>
      <dgm:spPr/>
    </dgm:pt>
    <dgm:pt modelId="{6C308537-B82A-4605-A5FA-39A4252DA921}" type="pres">
      <dgm:prSet presAssocID="{0FE3445E-5C81-4D96-B173-4544A2B13834}" presName="negativeSpace" presStyleCnt="0"/>
      <dgm:spPr/>
    </dgm:pt>
    <dgm:pt modelId="{CB7F3038-27E6-451C-8A4D-6A2E6211B99C}" type="pres">
      <dgm:prSet presAssocID="{0FE3445E-5C81-4D96-B173-4544A2B13834}" presName="childText" presStyleLbl="conFgAcc1" presStyleIdx="0" presStyleCnt="6">
        <dgm:presLayoutVars>
          <dgm:bulletEnabled val="1"/>
        </dgm:presLayoutVars>
      </dgm:prSet>
      <dgm:spPr/>
    </dgm:pt>
    <dgm:pt modelId="{2C9A9E1A-9051-46D2-B7AA-70D82180C28C}" type="pres">
      <dgm:prSet presAssocID="{3FCE2DD0-D069-4443-ADCD-BA5F54FA31F7}" presName="spaceBetweenRectangles" presStyleCnt="0"/>
      <dgm:spPr/>
    </dgm:pt>
    <dgm:pt modelId="{1C50C80E-58D3-4559-B689-360C40EAEB1C}" type="pres">
      <dgm:prSet presAssocID="{A3AE6635-DF08-46A5-B444-AF48419AFFE3}" presName="parentLin" presStyleCnt="0"/>
      <dgm:spPr/>
    </dgm:pt>
    <dgm:pt modelId="{CC2117F0-AC36-4B0A-9237-DEADCD706464}" type="pres">
      <dgm:prSet presAssocID="{A3AE6635-DF08-46A5-B444-AF48419AFFE3}" presName="parentLeftMargin" presStyleLbl="node1" presStyleIdx="0" presStyleCnt="6"/>
      <dgm:spPr/>
    </dgm:pt>
    <dgm:pt modelId="{B6A3BB8E-A6ED-46BF-9BD6-211689C7F8C8}" type="pres">
      <dgm:prSet presAssocID="{A3AE6635-DF08-46A5-B444-AF48419AFFE3}" presName="parentText" presStyleLbl="node1" presStyleIdx="1" presStyleCnt="6" custScaleX="142857">
        <dgm:presLayoutVars>
          <dgm:chMax val="0"/>
          <dgm:bulletEnabled val="1"/>
        </dgm:presLayoutVars>
      </dgm:prSet>
      <dgm:spPr/>
    </dgm:pt>
    <dgm:pt modelId="{2A97104E-A978-4B3F-AEB0-E47C7D99ED42}" type="pres">
      <dgm:prSet presAssocID="{A3AE6635-DF08-46A5-B444-AF48419AFFE3}" presName="negativeSpace" presStyleCnt="0"/>
      <dgm:spPr/>
    </dgm:pt>
    <dgm:pt modelId="{7B6AEE0F-E90E-40A9-AAE5-B2BC0DF76AE8}" type="pres">
      <dgm:prSet presAssocID="{A3AE6635-DF08-46A5-B444-AF48419AFFE3}" presName="childText" presStyleLbl="conFgAcc1" presStyleIdx="1" presStyleCnt="6">
        <dgm:presLayoutVars>
          <dgm:bulletEnabled val="1"/>
        </dgm:presLayoutVars>
      </dgm:prSet>
      <dgm:spPr/>
    </dgm:pt>
    <dgm:pt modelId="{0403729A-BC05-49E5-B9F6-ED18D1FC3950}" type="pres">
      <dgm:prSet presAssocID="{DDAEA4DA-F793-43CD-A9F5-B64911ED661A}" presName="spaceBetweenRectangles" presStyleCnt="0"/>
      <dgm:spPr/>
    </dgm:pt>
    <dgm:pt modelId="{0E330BF8-0D7C-43C0-96CC-6B06E70D9C7C}" type="pres">
      <dgm:prSet presAssocID="{57C9F222-A1B1-405A-B3EF-5B5F1BAA9151}" presName="parentLin" presStyleCnt="0"/>
      <dgm:spPr/>
    </dgm:pt>
    <dgm:pt modelId="{E03FE3E4-10CE-4A4F-B004-94BD74E43D32}" type="pres">
      <dgm:prSet presAssocID="{57C9F222-A1B1-405A-B3EF-5B5F1BAA9151}" presName="parentLeftMargin" presStyleLbl="node1" presStyleIdx="1" presStyleCnt="6"/>
      <dgm:spPr/>
    </dgm:pt>
    <dgm:pt modelId="{9BB19C5E-A12E-463D-A53E-CE3F27EB549F}" type="pres">
      <dgm:prSet presAssocID="{57C9F222-A1B1-405A-B3EF-5B5F1BAA9151}" presName="parentText" presStyleLbl="node1" presStyleIdx="2" presStyleCnt="6" custScaleX="142857" custScaleY="193973" custLinFactNeighborX="516" custLinFactNeighborY="-7502">
        <dgm:presLayoutVars>
          <dgm:chMax val="0"/>
          <dgm:bulletEnabled val="1"/>
        </dgm:presLayoutVars>
      </dgm:prSet>
      <dgm:spPr/>
    </dgm:pt>
    <dgm:pt modelId="{FEC5061F-9238-401C-97E4-B9BA52913827}" type="pres">
      <dgm:prSet presAssocID="{57C9F222-A1B1-405A-B3EF-5B5F1BAA9151}" presName="negativeSpace" presStyleCnt="0"/>
      <dgm:spPr/>
    </dgm:pt>
    <dgm:pt modelId="{AEC8577C-E7D9-430C-9065-97110139508F}" type="pres">
      <dgm:prSet presAssocID="{57C9F222-A1B1-405A-B3EF-5B5F1BAA9151}" presName="childText" presStyleLbl="conFgAcc1" presStyleIdx="2" presStyleCnt="6">
        <dgm:presLayoutVars>
          <dgm:bulletEnabled val="1"/>
        </dgm:presLayoutVars>
      </dgm:prSet>
      <dgm:spPr/>
    </dgm:pt>
    <dgm:pt modelId="{22ADC3A0-D24F-47AC-B033-03C7DF6B040E}" type="pres">
      <dgm:prSet presAssocID="{BCA2393F-03D4-4C82-BD0A-D20ED19E6129}" presName="spaceBetweenRectangles" presStyleCnt="0"/>
      <dgm:spPr/>
    </dgm:pt>
    <dgm:pt modelId="{951B1255-61CD-47EB-972C-0241FAD99987}" type="pres">
      <dgm:prSet presAssocID="{9785DDD1-C659-41AF-B6CB-CEB3AB65BBA1}" presName="parentLin" presStyleCnt="0"/>
      <dgm:spPr/>
    </dgm:pt>
    <dgm:pt modelId="{5F4154C4-DDA9-4DB9-BDED-75708433159D}" type="pres">
      <dgm:prSet presAssocID="{9785DDD1-C659-41AF-B6CB-CEB3AB65BBA1}" presName="parentLeftMargin" presStyleLbl="node1" presStyleIdx="2" presStyleCnt="6"/>
      <dgm:spPr/>
    </dgm:pt>
    <dgm:pt modelId="{2B87831F-6981-4BD9-9528-DC4865657F81}" type="pres">
      <dgm:prSet presAssocID="{9785DDD1-C659-41AF-B6CB-CEB3AB65BBA1}" presName="parentText" presStyleLbl="node1" presStyleIdx="3" presStyleCnt="6" custScaleX="142857" custScaleY="170386">
        <dgm:presLayoutVars>
          <dgm:chMax val="0"/>
          <dgm:bulletEnabled val="1"/>
        </dgm:presLayoutVars>
      </dgm:prSet>
      <dgm:spPr/>
    </dgm:pt>
    <dgm:pt modelId="{E9A7AF8A-5ED7-455E-830A-9338C592C158}" type="pres">
      <dgm:prSet presAssocID="{9785DDD1-C659-41AF-B6CB-CEB3AB65BBA1}" presName="negativeSpace" presStyleCnt="0"/>
      <dgm:spPr/>
    </dgm:pt>
    <dgm:pt modelId="{FB9D9B1D-2C2E-44E6-87AF-A36670E51192}" type="pres">
      <dgm:prSet presAssocID="{9785DDD1-C659-41AF-B6CB-CEB3AB65BBA1}" presName="childText" presStyleLbl="conFgAcc1" presStyleIdx="3" presStyleCnt="6">
        <dgm:presLayoutVars>
          <dgm:bulletEnabled val="1"/>
        </dgm:presLayoutVars>
      </dgm:prSet>
      <dgm:spPr/>
    </dgm:pt>
    <dgm:pt modelId="{401F6AAC-6775-4E99-AB18-65DB0242CCA1}" type="pres">
      <dgm:prSet presAssocID="{1357B43A-4D1E-4A60-B3FD-B8AA136E7BEB}" presName="spaceBetweenRectangles" presStyleCnt="0"/>
      <dgm:spPr/>
    </dgm:pt>
    <dgm:pt modelId="{B5CE69ED-DE26-4495-844F-F682FDB9F428}" type="pres">
      <dgm:prSet presAssocID="{7A6582EA-2B1E-4EB5-84BA-1AA72585F391}" presName="parentLin" presStyleCnt="0"/>
      <dgm:spPr/>
    </dgm:pt>
    <dgm:pt modelId="{DB9B29B1-966E-4C2A-AD5E-A47FA9C03F8D}" type="pres">
      <dgm:prSet presAssocID="{7A6582EA-2B1E-4EB5-84BA-1AA72585F391}" presName="parentLeftMargin" presStyleLbl="node1" presStyleIdx="3" presStyleCnt="6"/>
      <dgm:spPr/>
    </dgm:pt>
    <dgm:pt modelId="{52BF0B2A-F551-4144-8CF8-8EBDC6767B92}" type="pres">
      <dgm:prSet presAssocID="{7A6582EA-2B1E-4EB5-84BA-1AA72585F391}" presName="parentText" presStyleLbl="node1" presStyleIdx="4" presStyleCnt="6" custScaleX="142857" custScaleY="163448">
        <dgm:presLayoutVars>
          <dgm:chMax val="0"/>
          <dgm:bulletEnabled val="1"/>
        </dgm:presLayoutVars>
      </dgm:prSet>
      <dgm:spPr/>
    </dgm:pt>
    <dgm:pt modelId="{BB2ECCD6-BE72-49D0-A26A-1629A8B91865}" type="pres">
      <dgm:prSet presAssocID="{7A6582EA-2B1E-4EB5-84BA-1AA72585F391}" presName="negativeSpace" presStyleCnt="0"/>
      <dgm:spPr/>
    </dgm:pt>
    <dgm:pt modelId="{4DD905D0-2A19-4EF4-AA76-4A662162B1B0}" type="pres">
      <dgm:prSet presAssocID="{7A6582EA-2B1E-4EB5-84BA-1AA72585F391}" presName="childText" presStyleLbl="conFgAcc1" presStyleIdx="4" presStyleCnt="6">
        <dgm:presLayoutVars>
          <dgm:bulletEnabled val="1"/>
        </dgm:presLayoutVars>
      </dgm:prSet>
      <dgm:spPr/>
    </dgm:pt>
    <dgm:pt modelId="{21E8EC29-1941-4548-87C7-3FB73DA53403}" type="pres">
      <dgm:prSet presAssocID="{F9D64F19-73D4-4281-B107-683ED761FDC2}" presName="spaceBetweenRectangles" presStyleCnt="0"/>
      <dgm:spPr/>
    </dgm:pt>
    <dgm:pt modelId="{96C221FB-3B73-4642-BF43-0B575C5A9A73}" type="pres">
      <dgm:prSet presAssocID="{0E80EA5C-16B7-415B-ADE7-7F7538359B04}" presName="parentLin" presStyleCnt="0"/>
      <dgm:spPr/>
    </dgm:pt>
    <dgm:pt modelId="{7B7A47E9-E687-4309-A516-BF09BFD12095}" type="pres">
      <dgm:prSet presAssocID="{0E80EA5C-16B7-415B-ADE7-7F7538359B04}" presName="parentLeftMargin" presStyleLbl="node1" presStyleIdx="4" presStyleCnt="6"/>
      <dgm:spPr/>
    </dgm:pt>
    <dgm:pt modelId="{6241FB79-0CAB-48B9-A295-CEF5E47AFABE}" type="pres">
      <dgm:prSet presAssocID="{0E80EA5C-16B7-415B-ADE7-7F7538359B04}" presName="parentText" presStyleLbl="node1" presStyleIdx="5" presStyleCnt="6" custScaleX="142857" custScaleY="218927">
        <dgm:presLayoutVars>
          <dgm:chMax val="0"/>
          <dgm:bulletEnabled val="1"/>
        </dgm:presLayoutVars>
      </dgm:prSet>
      <dgm:spPr/>
    </dgm:pt>
    <dgm:pt modelId="{6AFBFC0C-3E7C-4FD0-9CD9-70BD674DF0D3}" type="pres">
      <dgm:prSet presAssocID="{0E80EA5C-16B7-415B-ADE7-7F7538359B04}" presName="negativeSpace" presStyleCnt="0"/>
      <dgm:spPr/>
    </dgm:pt>
    <dgm:pt modelId="{F64CB83A-09A6-443A-B3B3-271FF481B421}" type="pres">
      <dgm:prSet presAssocID="{0E80EA5C-16B7-415B-ADE7-7F7538359B04}" presName="childText" presStyleLbl="conFgAcc1" presStyleIdx="5" presStyleCnt="6">
        <dgm:presLayoutVars>
          <dgm:bulletEnabled val="1"/>
        </dgm:presLayoutVars>
      </dgm:prSet>
      <dgm:spPr/>
    </dgm:pt>
  </dgm:ptLst>
  <dgm:cxnLst>
    <dgm:cxn modelId="{4C365B29-5AB0-4B59-B41E-875E2E19F524}" type="presOf" srcId="{7A6582EA-2B1E-4EB5-84BA-1AA72585F391}" destId="{52BF0B2A-F551-4144-8CF8-8EBDC6767B92}" srcOrd="1" destOrd="0" presId="urn:microsoft.com/office/officeart/2005/8/layout/list1"/>
    <dgm:cxn modelId="{56B4CE38-CD16-4079-9071-E229FDE5FB9A}" type="presOf" srcId="{0E80EA5C-16B7-415B-ADE7-7F7538359B04}" destId="{7B7A47E9-E687-4309-A516-BF09BFD12095}" srcOrd="0" destOrd="0" presId="urn:microsoft.com/office/officeart/2005/8/layout/list1"/>
    <dgm:cxn modelId="{4F5B9441-6A34-4A69-A6AA-2CED611AC056}" type="presOf" srcId="{015076E9-ED76-4111-98CE-2B0EE42C5ACF}" destId="{C889733E-CDE8-46FC-9B99-9BFBA942EFA9}" srcOrd="0" destOrd="0" presId="urn:microsoft.com/office/officeart/2005/8/layout/list1"/>
    <dgm:cxn modelId="{214D6A62-A7CC-4645-A98C-83292C3B3742}" type="presOf" srcId="{A3AE6635-DF08-46A5-B444-AF48419AFFE3}" destId="{CC2117F0-AC36-4B0A-9237-DEADCD706464}" srcOrd="0" destOrd="0" presId="urn:microsoft.com/office/officeart/2005/8/layout/list1"/>
    <dgm:cxn modelId="{15230F64-28FA-4944-8801-B2DC47EEE9AE}" type="presOf" srcId="{A3AE6635-DF08-46A5-B444-AF48419AFFE3}" destId="{B6A3BB8E-A6ED-46BF-9BD6-211689C7F8C8}" srcOrd="1" destOrd="0" presId="urn:microsoft.com/office/officeart/2005/8/layout/list1"/>
    <dgm:cxn modelId="{4D735245-7771-40CE-A083-736E9D4D658B}" type="presOf" srcId="{0E80EA5C-16B7-415B-ADE7-7F7538359B04}" destId="{6241FB79-0CAB-48B9-A295-CEF5E47AFABE}" srcOrd="1" destOrd="0" presId="urn:microsoft.com/office/officeart/2005/8/layout/list1"/>
    <dgm:cxn modelId="{E1AE8148-DFAD-48AC-9936-41E675D26CF3}" type="presOf" srcId="{0FE3445E-5C81-4D96-B173-4544A2B13834}" destId="{5E6C47DB-140D-4A0C-A3A3-FE997FE2D62C}" srcOrd="0" destOrd="0" presId="urn:microsoft.com/office/officeart/2005/8/layout/list1"/>
    <dgm:cxn modelId="{2181B750-19BF-4137-8C91-16AFF1A22D88}" type="presOf" srcId="{9785DDD1-C659-41AF-B6CB-CEB3AB65BBA1}" destId="{2B87831F-6981-4BD9-9528-DC4865657F81}" srcOrd="1" destOrd="0" presId="urn:microsoft.com/office/officeart/2005/8/layout/list1"/>
    <dgm:cxn modelId="{2EA40E94-DD84-45AF-84B9-C68E68595614}" srcId="{015076E9-ED76-4111-98CE-2B0EE42C5ACF}" destId="{A3AE6635-DF08-46A5-B444-AF48419AFFE3}" srcOrd="1" destOrd="0" parTransId="{E1C4515E-1383-45C9-882F-22B7854D27B9}" sibTransId="{DDAEA4DA-F793-43CD-A9F5-B64911ED661A}"/>
    <dgm:cxn modelId="{5C0C1B9A-EA1E-4841-8117-C764B59A3C19}" type="presOf" srcId="{0FE3445E-5C81-4D96-B173-4544A2B13834}" destId="{1CCE24B8-9916-4F75-9F84-0F5B11DDD367}" srcOrd="1" destOrd="0" presId="urn:microsoft.com/office/officeart/2005/8/layout/list1"/>
    <dgm:cxn modelId="{AC2F33B2-CC9A-44DB-AB5B-39DEED801EF7}" type="presOf" srcId="{57C9F222-A1B1-405A-B3EF-5B5F1BAA9151}" destId="{9BB19C5E-A12E-463D-A53E-CE3F27EB549F}" srcOrd="1" destOrd="0" presId="urn:microsoft.com/office/officeart/2005/8/layout/list1"/>
    <dgm:cxn modelId="{199AB9B9-58C5-499F-812D-95BF98FAE96C}" srcId="{015076E9-ED76-4111-98CE-2B0EE42C5ACF}" destId="{57C9F222-A1B1-405A-B3EF-5B5F1BAA9151}" srcOrd="2" destOrd="0" parTransId="{59522F6B-338B-4C52-970E-3E288D7F3B5C}" sibTransId="{BCA2393F-03D4-4C82-BD0A-D20ED19E6129}"/>
    <dgm:cxn modelId="{CA7C36C8-7C5E-4E5E-8AA7-9B8E6DCE54E8}" srcId="{015076E9-ED76-4111-98CE-2B0EE42C5ACF}" destId="{9785DDD1-C659-41AF-B6CB-CEB3AB65BBA1}" srcOrd="3" destOrd="0" parTransId="{B6F135EC-EF8D-4595-8DE1-34C0FE55BBDD}" sibTransId="{1357B43A-4D1E-4A60-B3FD-B8AA136E7BEB}"/>
    <dgm:cxn modelId="{75AF76DB-D7A0-4703-94CB-5AABEE060978}" type="presOf" srcId="{9785DDD1-C659-41AF-B6CB-CEB3AB65BBA1}" destId="{5F4154C4-DDA9-4DB9-BDED-75708433159D}" srcOrd="0" destOrd="0" presId="urn:microsoft.com/office/officeart/2005/8/layout/list1"/>
    <dgm:cxn modelId="{1F396BE8-2F6E-4616-BA73-6FA08D1DF937}" type="presOf" srcId="{7A6582EA-2B1E-4EB5-84BA-1AA72585F391}" destId="{DB9B29B1-966E-4C2A-AD5E-A47FA9C03F8D}" srcOrd="0" destOrd="0" presId="urn:microsoft.com/office/officeart/2005/8/layout/list1"/>
    <dgm:cxn modelId="{A771A9EB-BFA9-448D-A421-96B218EA816A}" type="presOf" srcId="{57C9F222-A1B1-405A-B3EF-5B5F1BAA9151}" destId="{E03FE3E4-10CE-4A4F-B004-94BD74E43D32}" srcOrd="0" destOrd="0" presId="urn:microsoft.com/office/officeart/2005/8/layout/list1"/>
    <dgm:cxn modelId="{4BC09FEC-6797-4A66-A14D-AAFEB78A90D8}" srcId="{015076E9-ED76-4111-98CE-2B0EE42C5ACF}" destId="{7A6582EA-2B1E-4EB5-84BA-1AA72585F391}" srcOrd="4" destOrd="0" parTransId="{10F1CCC4-7669-48D3-9F29-1898318110EA}" sibTransId="{F9D64F19-73D4-4281-B107-683ED761FDC2}"/>
    <dgm:cxn modelId="{A9EE2FEE-C651-409E-80FE-0E1D4E1A5A74}" srcId="{015076E9-ED76-4111-98CE-2B0EE42C5ACF}" destId="{0FE3445E-5C81-4D96-B173-4544A2B13834}" srcOrd="0" destOrd="0" parTransId="{AAEE0E31-4D14-449E-A652-9A5B7431D016}" sibTransId="{3FCE2DD0-D069-4443-ADCD-BA5F54FA31F7}"/>
    <dgm:cxn modelId="{BDA48BF5-8C12-444A-A078-D2675D3421A6}" srcId="{015076E9-ED76-4111-98CE-2B0EE42C5ACF}" destId="{0E80EA5C-16B7-415B-ADE7-7F7538359B04}" srcOrd="5" destOrd="0" parTransId="{635FA184-9156-4C47-983A-58A52C06AAAE}" sibTransId="{9060BE22-D56E-4C25-B5CB-D788978FF20C}"/>
    <dgm:cxn modelId="{E99B67AE-1036-494A-A4DE-1BE52D1D76EE}" type="presParOf" srcId="{C889733E-CDE8-46FC-9B99-9BFBA942EFA9}" destId="{4FAC595A-0B61-4BC4-AD02-577D1EDC21BE}" srcOrd="0" destOrd="0" presId="urn:microsoft.com/office/officeart/2005/8/layout/list1"/>
    <dgm:cxn modelId="{626F47DD-0C27-47D6-BEBB-B530EB431AD0}" type="presParOf" srcId="{4FAC595A-0B61-4BC4-AD02-577D1EDC21BE}" destId="{5E6C47DB-140D-4A0C-A3A3-FE997FE2D62C}" srcOrd="0" destOrd="0" presId="urn:microsoft.com/office/officeart/2005/8/layout/list1"/>
    <dgm:cxn modelId="{4EB399BF-6CE1-42F9-99E3-7BD60DEDCB19}" type="presParOf" srcId="{4FAC595A-0B61-4BC4-AD02-577D1EDC21BE}" destId="{1CCE24B8-9916-4F75-9F84-0F5B11DDD367}" srcOrd="1" destOrd="0" presId="urn:microsoft.com/office/officeart/2005/8/layout/list1"/>
    <dgm:cxn modelId="{5E042D39-F184-4D23-A8EC-1D275F74676E}" type="presParOf" srcId="{C889733E-CDE8-46FC-9B99-9BFBA942EFA9}" destId="{6C308537-B82A-4605-A5FA-39A4252DA921}" srcOrd="1" destOrd="0" presId="urn:microsoft.com/office/officeart/2005/8/layout/list1"/>
    <dgm:cxn modelId="{AB52997F-3BF8-4774-8DC0-349C26B5300E}" type="presParOf" srcId="{C889733E-CDE8-46FC-9B99-9BFBA942EFA9}" destId="{CB7F3038-27E6-451C-8A4D-6A2E6211B99C}" srcOrd="2" destOrd="0" presId="urn:microsoft.com/office/officeart/2005/8/layout/list1"/>
    <dgm:cxn modelId="{A7CAF5F8-8DBD-495E-AF4D-547021D3759E}" type="presParOf" srcId="{C889733E-CDE8-46FC-9B99-9BFBA942EFA9}" destId="{2C9A9E1A-9051-46D2-B7AA-70D82180C28C}" srcOrd="3" destOrd="0" presId="urn:microsoft.com/office/officeart/2005/8/layout/list1"/>
    <dgm:cxn modelId="{26B47258-DA6A-4E52-B880-C2EC600C209B}" type="presParOf" srcId="{C889733E-CDE8-46FC-9B99-9BFBA942EFA9}" destId="{1C50C80E-58D3-4559-B689-360C40EAEB1C}" srcOrd="4" destOrd="0" presId="urn:microsoft.com/office/officeart/2005/8/layout/list1"/>
    <dgm:cxn modelId="{C85A32DA-5CF7-43C0-91A0-D89A9B1BA75C}" type="presParOf" srcId="{1C50C80E-58D3-4559-B689-360C40EAEB1C}" destId="{CC2117F0-AC36-4B0A-9237-DEADCD706464}" srcOrd="0" destOrd="0" presId="urn:microsoft.com/office/officeart/2005/8/layout/list1"/>
    <dgm:cxn modelId="{B48C3C54-A078-4637-B772-C35134A1BC13}" type="presParOf" srcId="{1C50C80E-58D3-4559-B689-360C40EAEB1C}" destId="{B6A3BB8E-A6ED-46BF-9BD6-211689C7F8C8}" srcOrd="1" destOrd="0" presId="urn:microsoft.com/office/officeart/2005/8/layout/list1"/>
    <dgm:cxn modelId="{419A4E96-1074-4491-9416-271462AD9D72}" type="presParOf" srcId="{C889733E-CDE8-46FC-9B99-9BFBA942EFA9}" destId="{2A97104E-A978-4B3F-AEB0-E47C7D99ED42}" srcOrd="5" destOrd="0" presId="urn:microsoft.com/office/officeart/2005/8/layout/list1"/>
    <dgm:cxn modelId="{333C0A04-727E-4306-9EB1-84D743F9E5AC}" type="presParOf" srcId="{C889733E-CDE8-46FC-9B99-9BFBA942EFA9}" destId="{7B6AEE0F-E90E-40A9-AAE5-B2BC0DF76AE8}" srcOrd="6" destOrd="0" presId="urn:microsoft.com/office/officeart/2005/8/layout/list1"/>
    <dgm:cxn modelId="{329F8FA9-9708-47F9-97D8-89E6DBCFA2B3}" type="presParOf" srcId="{C889733E-CDE8-46FC-9B99-9BFBA942EFA9}" destId="{0403729A-BC05-49E5-B9F6-ED18D1FC3950}" srcOrd="7" destOrd="0" presId="urn:microsoft.com/office/officeart/2005/8/layout/list1"/>
    <dgm:cxn modelId="{D4E0072E-CFEA-4B36-B0DC-2E89EFD0C85F}" type="presParOf" srcId="{C889733E-CDE8-46FC-9B99-9BFBA942EFA9}" destId="{0E330BF8-0D7C-43C0-96CC-6B06E70D9C7C}" srcOrd="8" destOrd="0" presId="urn:microsoft.com/office/officeart/2005/8/layout/list1"/>
    <dgm:cxn modelId="{0609E2BB-ADED-4C52-807E-A16AE2E1E1BF}" type="presParOf" srcId="{0E330BF8-0D7C-43C0-96CC-6B06E70D9C7C}" destId="{E03FE3E4-10CE-4A4F-B004-94BD74E43D32}" srcOrd="0" destOrd="0" presId="urn:microsoft.com/office/officeart/2005/8/layout/list1"/>
    <dgm:cxn modelId="{ABAADA25-E43A-448D-98BE-8FED3D0D2307}" type="presParOf" srcId="{0E330BF8-0D7C-43C0-96CC-6B06E70D9C7C}" destId="{9BB19C5E-A12E-463D-A53E-CE3F27EB549F}" srcOrd="1" destOrd="0" presId="urn:microsoft.com/office/officeart/2005/8/layout/list1"/>
    <dgm:cxn modelId="{02383776-44E6-423D-984C-6B004AB6DD52}" type="presParOf" srcId="{C889733E-CDE8-46FC-9B99-9BFBA942EFA9}" destId="{FEC5061F-9238-401C-97E4-B9BA52913827}" srcOrd="9" destOrd="0" presId="urn:microsoft.com/office/officeart/2005/8/layout/list1"/>
    <dgm:cxn modelId="{94EB2D55-6F69-4361-8F63-F4131EC7390C}" type="presParOf" srcId="{C889733E-CDE8-46FC-9B99-9BFBA942EFA9}" destId="{AEC8577C-E7D9-430C-9065-97110139508F}" srcOrd="10" destOrd="0" presId="urn:microsoft.com/office/officeart/2005/8/layout/list1"/>
    <dgm:cxn modelId="{33120BA7-74FB-44EB-8A5D-3D80431DE1DA}" type="presParOf" srcId="{C889733E-CDE8-46FC-9B99-9BFBA942EFA9}" destId="{22ADC3A0-D24F-47AC-B033-03C7DF6B040E}" srcOrd="11" destOrd="0" presId="urn:microsoft.com/office/officeart/2005/8/layout/list1"/>
    <dgm:cxn modelId="{BAD6562C-5978-4F6C-8EDD-2B2E454D8DFD}" type="presParOf" srcId="{C889733E-CDE8-46FC-9B99-9BFBA942EFA9}" destId="{951B1255-61CD-47EB-972C-0241FAD99987}" srcOrd="12" destOrd="0" presId="urn:microsoft.com/office/officeart/2005/8/layout/list1"/>
    <dgm:cxn modelId="{68281653-F14E-4E60-ADFA-484F5FEDC9D6}" type="presParOf" srcId="{951B1255-61CD-47EB-972C-0241FAD99987}" destId="{5F4154C4-DDA9-4DB9-BDED-75708433159D}" srcOrd="0" destOrd="0" presId="urn:microsoft.com/office/officeart/2005/8/layout/list1"/>
    <dgm:cxn modelId="{A804285A-31CF-4704-97D2-7EC56BA8A9AA}" type="presParOf" srcId="{951B1255-61CD-47EB-972C-0241FAD99987}" destId="{2B87831F-6981-4BD9-9528-DC4865657F81}" srcOrd="1" destOrd="0" presId="urn:microsoft.com/office/officeart/2005/8/layout/list1"/>
    <dgm:cxn modelId="{CB0921EA-59E0-4D7A-841B-7A50A4EF3BEA}" type="presParOf" srcId="{C889733E-CDE8-46FC-9B99-9BFBA942EFA9}" destId="{E9A7AF8A-5ED7-455E-830A-9338C592C158}" srcOrd="13" destOrd="0" presId="urn:microsoft.com/office/officeart/2005/8/layout/list1"/>
    <dgm:cxn modelId="{3B31571B-A8EF-4FD5-90C5-40F799DA7035}" type="presParOf" srcId="{C889733E-CDE8-46FC-9B99-9BFBA942EFA9}" destId="{FB9D9B1D-2C2E-44E6-87AF-A36670E51192}" srcOrd="14" destOrd="0" presId="urn:microsoft.com/office/officeart/2005/8/layout/list1"/>
    <dgm:cxn modelId="{2580971E-2701-4680-A7EE-2913D0AB048B}" type="presParOf" srcId="{C889733E-CDE8-46FC-9B99-9BFBA942EFA9}" destId="{401F6AAC-6775-4E99-AB18-65DB0242CCA1}" srcOrd="15" destOrd="0" presId="urn:microsoft.com/office/officeart/2005/8/layout/list1"/>
    <dgm:cxn modelId="{FB7C0F25-D676-4124-B551-A09A74AABCDB}" type="presParOf" srcId="{C889733E-CDE8-46FC-9B99-9BFBA942EFA9}" destId="{B5CE69ED-DE26-4495-844F-F682FDB9F428}" srcOrd="16" destOrd="0" presId="urn:microsoft.com/office/officeart/2005/8/layout/list1"/>
    <dgm:cxn modelId="{E6A3F370-53F7-43B8-BF5D-C12BA71C4836}" type="presParOf" srcId="{B5CE69ED-DE26-4495-844F-F682FDB9F428}" destId="{DB9B29B1-966E-4C2A-AD5E-A47FA9C03F8D}" srcOrd="0" destOrd="0" presId="urn:microsoft.com/office/officeart/2005/8/layout/list1"/>
    <dgm:cxn modelId="{9E04D21A-A20A-4322-AC7E-BE76538B8F36}" type="presParOf" srcId="{B5CE69ED-DE26-4495-844F-F682FDB9F428}" destId="{52BF0B2A-F551-4144-8CF8-8EBDC6767B92}" srcOrd="1" destOrd="0" presId="urn:microsoft.com/office/officeart/2005/8/layout/list1"/>
    <dgm:cxn modelId="{757A7EFB-BA74-4FB7-8B65-C6E86C3F2ABF}" type="presParOf" srcId="{C889733E-CDE8-46FC-9B99-9BFBA942EFA9}" destId="{BB2ECCD6-BE72-49D0-A26A-1629A8B91865}" srcOrd="17" destOrd="0" presId="urn:microsoft.com/office/officeart/2005/8/layout/list1"/>
    <dgm:cxn modelId="{F67BB934-5CC1-4F9C-BFC9-097DCA225E45}" type="presParOf" srcId="{C889733E-CDE8-46FC-9B99-9BFBA942EFA9}" destId="{4DD905D0-2A19-4EF4-AA76-4A662162B1B0}" srcOrd="18" destOrd="0" presId="urn:microsoft.com/office/officeart/2005/8/layout/list1"/>
    <dgm:cxn modelId="{54794D22-C24E-4CB7-849B-1F0D50B559FF}" type="presParOf" srcId="{C889733E-CDE8-46FC-9B99-9BFBA942EFA9}" destId="{21E8EC29-1941-4548-87C7-3FB73DA53403}" srcOrd="19" destOrd="0" presId="urn:microsoft.com/office/officeart/2005/8/layout/list1"/>
    <dgm:cxn modelId="{55736582-5EA8-488D-B99F-74C0F308E33E}" type="presParOf" srcId="{C889733E-CDE8-46FC-9B99-9BFBA942EFA9}" destId="{96C221FB-3B73-4642-BF43-0B575C5A9A73}" srcOrd="20" destOrd="0" presId="urn:microsoft.com/office/officeart/2005/8/layout/list1"/>
    <dgm:cxn modelId="{F7F60D41-B022-4E4B-9B9B-E3B706E74F99}" type="presParOf" srcId="{96C221FB-3B73-4642-BF43-0B575C5A9A73}" destId="{7B7A47E9-E687-4309-A516-BF09BFD12095}" srcOrd="0" destOrd="0" presId="urn:microsoft.com/office/officeart/2005/8/layout/list1"/>
    <dgm:cxn modelId="{C2154FB4-4228-44B0-BEE6-73C97A099B90}" type="presParOf" srcId="{96C221FB-3B73-4642-BF43-0B575C5A9A73}" destId="{6241FB79-0CAB-48B9-A295-CEF5E47AFABE}" srcOrd="1" destOrd="0" presId="urn:microsoft.com/office/officeart/2005/8/layout/list1"/>
    <dgm:cxn modelId="{29B1DB64-43B7-4DD2-8106-CD0EFED50BB8}" type="presParOf" srcId="{C889733E-CDE8-46FC-9B99-9BFBA942EFA9}" destId="{6AFBFC0C-3E7C-4FD0-9CD9-70BD674DF0D3}" srcOrd="21" destOrd="0" presId="urn:microsoft.com/office/officeart/2005/8/layout/list1"/>
    <dgm:cxn modelId="{7E0BBFE8-1B6F-446B-A40F-9D382A43D888}" type="presParOf" srcId="{C889733E-CDE8-46FC-9B99-9BFBA942EFA9}" destId="{F64CB83A-09A6-443A-B3B3-271FF481B421}"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5F5E33-AE5F-4361-8E60-B143B8BF4B2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D65D5778-466B-45D4-945C-69BF7EA167B4}">
      <dgm:prSet phldrT="[Text]"/>
      <dgm:spPr/>
      <dgm:t>
        <a:bodyPr/>
        <a:lstStyle/>
        <a:p>
          <a:r>
            <a:rPr lang="en-US">
              <a:latin typeface="Arial" panose="020B0604020202020204" pitchFamily="34" charset="0"/>
              <a:cs typeface="Arial" panose="020B0604020202020204" pitchFamily="34" charset="0"/>
            </a:rPr>
            <a:t>INTRODUCTION</a:t>
          </a:r>
          <a:endParaRPr lang="en-ZA">
            <a:latin typeface="Arial" panose="020B0604020202020204" pitchFamily="34" charset="0"/>
            <a:cs typeface="Arial" panose="020B0604020202020204" pitchFamily="34" charset="0"/>
          </a:endParaRPr>
        </a:p>
      </dgm:t>
    </dgm:pt>
    <dgm:pt modelId="{0BBFF815-D552-4B6A-86B8-1D1B3E06DDEA}" type="parTrans" cxnId="{ECA44D23-3BA2-4A6E-86D2-0FA936CA7F95}">
      <dgm:prSet/>
      <dgm:spPr/>
      <dgm:t>
        <a:bodyPr/>
        <a:lstStyle/>
        <a:p>
          <a:endParaRPr lang="en-ZA">
            <a:latin typeface="Arial" panose="020B0604020202020204" pitchFamily="34" charset="0"/>
            <a:cs typeface="Arial" panose="020B0604020202020204" pitchFamily="34" charset="0"/>
          </a:endParaRPr>
        </a:p>
      </dgm:t>
    </dgm:pt>
    <dgm:pt modelId="{E99FCC6F-A555-4A30-A2DC-494B00E13BE9}" type="sibTrans" cxnId="{ECA44D23-3BA2-4A6E-86D2-0FA936CA7F95}">
      <dgm:prSet/>
      <dgm:spPr/>
      <dgm:t>
        <a:bodyPr/>
        <a:lstStyle/>
        <a:p>
          <a:endParaRPr lang="en-ZA">
            <a:latin typeface="Arial" panose="020B0604020202020204" pitchFamily="34" charset="0"/>
            <a:cs typeface="Arial" panose="020B0604020202020204" pitchFamily="34" charset="0"/>
          </a:endParaRPr>
        </a:p>
      </dgm:t>
    </dgm:pt>
    <dgm:pt modelId="{EB482CB1-3740-47B3-B067-FEB30809A150}">
      <dgm:prSet phldrT="[Text]"/>
      <dgm:spPr/>
      <dgm:t>
        <a:bodyPr/>
        <a:lstStyle/>
        <a:p>
          <a:r>
            <a:rPr lang="en-US">
              <a:latin typeface="Arial" panose="020B0604020202020204" pitchFamily="34" charset="0"/>
              <a:cs typeface="Arial" panose="020B0604020202020204" pitchFamily="34" charset="0"/>
            </a:rPr>
            <a:t>PURPOSE</a:t>
          </a:r>
        </a:p>
      </dgm:t>
    </dgm:pt>
    <dgm:pt modelId="{2C8D7B09-2365-4FCE-BB5D-1B48D6D3E9B8}" type="parTrans" cxnId="{DB377CFE-872E-4C4C-B605-A9E8886D8698}">
      <dgm:prSet/>
      <dgm:spPr/>
      <dgm:t>
        <a:bodyPr/>
        <a:lstStyle/>
        <a:p>
          <a:endParaRPr lang="en-ZA">
            <a:latin typeface="Arial" panose="020B0604020202020204" pitchFamily="34" charset="0"/>
            <a:cs typeface="Arial" panose="020B0604020202020204" pitchFamily="34" charset="0"/>
          </a:endParaRPr>
        </a:p>
      </dgm:t>
    </dgm:pt>
    <dgm:pt modelId="{19446940-4ED6-4373-9B9A-F1F7D672D067}" type="sibTrans" cxnId="{DB377CFE-872E-4C4C-B605-A9E8886D8698}">
      <dgm:prSet/>
      <dgm:spPr/>
      <dgm:t>
        <a:bodyPr/>
        <a:lstStyle/>
        <a:p>
          <a:endParaRPr lang="en-ZA">
            <a:latin typeface="Arial" panose="020B0604020202020204" pitchFamily="34" charset="0"/>
            <a:cs typeface="Arial" panose="020B0604020202020204" pitchFamily="34" charset="0"/>
          </a:endParaRPr>
        </a:p>
      </dgm:t>
    </dgm:pt>
    <dgm:pt modelId="{7CF332AE-1870-4105-BD9C-09807543A4FB}">
      <dgm:prSet phldrT="[Text]"/>
      <dgm:spPr/>
      <dgm:t>
        <a:bodyPr/>
        <a:lstStyle/>
        <a:p>
          <a:r>
            <a:rPr lang="en-ZA">
              <a:latin typeface="Aptos" panose="020B0004020202020204" pitchFamily="34" charset="0"/>
              <a:cs typeface="Arial" panose="020B0604020202020204" pitchFamily="34" charset="0"/>
            </a:rPr>
            <a:t>The quarterly performance report (QPR) and mid-year performance report (MPR) are submitted in line with </a:t>
          </a:r>
          <a:r>
            <a:rPr lang="en-ZA">
              <a:solidFill>
                <a:schemeClr val="tx1"/>
              </a:solidFill>
              <a:latin typeface="Aptos" panose="020B0004020202020204" pitchFamily="34" charset="0"/>
              <a:cs typeface="Arial" panose="020B0604020202020204" pitchFamily="34" charset="0"/>
            </a:rPr>
            <a:t>Chapter 8, sections 52 and 53, respectively, </a:t>
          </a:r>
          <a:r>
            <a:rPr lang="en-ZA">
              <a:latin typeface="Aptos" panose="020B0004020202020204" pitchFamily="34" charset="0"/>
              <a:cs typeface="Arial" panose="020B0604020202020204" pitchFamily="34" charset="0"/>
            </a:rPr>
            <a:t>of the Financial Management of Parliament and Provincial Legislatures Act (FMPPLA), No. 10 of 2009, as amended in 2014</a:t>
          </a:r>
        </a:p>
      </dgm:t>
    </dgm:pt>
    <dgm:pt modelId="{EC16CA0B-3771-4889-A624-A12C5B5E2B68}" type="parTrans" cxnId="{B58D5F46-8E88-4FE4-87C8-7DA79F4521D5}">
      <dgm:prSet/>
      <dgm:spPr/>
      <dgm:t>
        <a:bodyPr/>
        <a:lstStyle/>
        <a:p>
          <a:endParaRPr lang="en-ZA">
            <a:latin typeface="Arial" panose="020B0604020202020204" pitchFamily="34" charset="0"/>
            <a:cs typeface="Arial" panose="020B0604020202020204" pitchFamily="34" charset="0"/>
          </a:endParaRPr>
        </a:p>
      </dgm:t>
    </dgm:pt>
    <dgm:pt modelId="{3FA4FDB0-6E6F-4CD0-937D-ADF9F9297499}" type="sibTrans" cxnId="{B58D5F46-8E88-4FE4-87C8-7DA79F4521D5}">
      <dgm:prSet/>
      <dgm:spPr/>
      <dgm:t>
        <a:bodyPr/>
        <a:lstStyle/>
        <a:p>
          <a:endParaRPr lang="en-ZA">
            <a:latin typeface="Arial" panose="020B0604020202020204" pitchFamily="34" charset="0"/>
            <a:cs typeface="Arial" panose="020B0604020202020204" pitchFamily="34" charset="0"/>
          </a:endParaRPr>
        </a:p>
      </dgm:t>
    </dgm:pt>
    <dgm:pt modelId="{FF558CD3-F3A4-4675-884D-C138FD1C2040}">
      <dgm:prSet phldrT="[Text]"/>
      <dgm:spPr/>
      <dgm:t>
        <a:bodyPr/>
        <a:lstStyle/>
        <a:p>
          <a:r>
            <a:rPr lang="en-ZA">
              <a:latin typeface="Arial" panose="020B0604020202020204" pitchFamily="34" charset="0"/>
              <a:cs typeface="Arial" panose="020B0604020202020204" pitchFamily="34" charset="0"/>
            </a:rPr>
            <a:t>The QPR &amp; MPR present an assessment of GPL’s performance against the Annual Performance Plan 2024/25-FY</a:t>
          </a:r>
          <a:endParaRPr lang="en-US">
            <a:latin typeface="Arial" panose="020B0604020202020204" pitchFamily="34" charset="0"/>
            <a:cs typeface="Arial" panose="020B0604020202020204" pitchFamily="34" charset="0"/>
          </a:endParaRPr>
        </a:p>
      </dgm:t>
    </dgm:pt>
    <dgm:pt modelId="{3422B316-7188-4D8B-B09B-264B3F818B97}" type="parTrans" cxnId="{5F18C8E9-B171-4296-902D-8721F6F8718D}">
      <dgm:prSet/>
      <dgm:spPr/>
      <dgm:t>
        <a:bodyPr/>
        <a:lstStyle/>
        <a:p>
          <a:endParaRPr lang="en-ZA">
            <a:latin typeface="Arial" panose="020B0604020202020204" pitchFamily="34" charset="0"/>
            <a:cs typeface="Arial" panose="020B0604020202020204" pitchFamily="34" charset="0"/>
          </a:endParaRPr>
        </a:p>
      </dgm:t>
    </dgm:pt>
    <dgm:pt modelId="{D9A8FE0E-011A-41B9-B6EA-A02C79196043}" type="sibTrans" cxnId="{5F18C8E9-B171-4296-902D-8721F6F8718D}">
      <dgm:prSet/>
      <dgm:spPr/>
      <dgm:t>
        <a:bodyPr/>
        <a:lstStyle/>
        <a:p>
          <a:endParaRPr lang="en-ZA">
            <a:latin typeface="Arial" panose="020B0604020202020204" pitchFamily="34" charset="0"/>
            <a:cs typeface="Arial" panose="020B0604020202020204" pitchFamily="34" charset="0"/>
          </a:endParaRPr>
        </a:p>
      </dgm:t>
    </dgm:pt>
    <dgm:pt modelId="{28613B04-5666-4719-AEF9-17F42EEE4363}">
      <dgm:prSet/>
      <dgm:spPr/>
      <dgm:t>
        <a:bodyPr/>
        <a:lstStyle/>
        <a:p>
          <a:r>
            <a:rPr lang="en-ZA">
              <a:latin typeface="Arial" panose="020B0604020202020204" pitchFamily="34" charset="0"/>
              <a:cs typeface="Arial" panose="020B0604020202020204" pitchFamily="34" charset="0"/>
            </a:rPr>
            <a:t>Performance achievements together with areas of performance deviations are reported. </a:t>
          </a:r>
          <a:endParaRPr lang="en-US">
            <a:latin typeface="Arial" panose="020B0604020202020204" pitchFamily="34" charset="0"/>
            <a:cs typeface="Arial" panose="020B0604020202020204" pitchFamily="34" charset="0"/>
          </a:endParaRPr>
        </a:p>
      </dgm:t>
    </dgm:pt>
    <dgm:pt modelId="{916B69D0-F9DA-4576-A450-CDC32866418E}" type="parTrans" cxnId="{D9C4E546-D92B-4D98-97B1-B6F73C2D26E0}">
      <dgm:prSet/>
      <dgm:spPr/>
      <dgm:t>
        <a:bodyPr/>
        <a:lstStyle/>
        <a:p>
          <a:endParaRPr lang="en-ZA"/>
        </a:p>
      </dgm:t>
    </dgm:pt>
    <dgm:pt modelId="{DEF8EEAC-8D7E-4DEB-AC78-D2C427EF0779}" type="sibTrans" cxnId="{D9C4E546-D92B-4D98-97B1-B6F73C2D26E0}">
      <dgm:prSet/>
      <dgm:spPr/>
      <dgm:t>
        <a:bodyPr/>
        <a:lstStyle/>
        <a:p>
          <a:endParaRPr lang="en-ZA"/>
        </a:p>
      </dgm:t>
    </dgm:pt>
    <dgm:pt modelId="{51F6B5C3-1AA8-4626-A5FD-1B39821FB3F7}">
      <dgm:prSet/>
      <dgm:spPr/>
      <dgm:t>
        <a:bodyPr/>
        <a:lstStyle/>
        <a:p>
          <a:r>
            <a:rPr lang="en-ZA">
              <a:latin typeface="Arial" panose="020B0604020202020204" pitchFamily="34" charset="0"/>
              <a:cs typeface="Arial" panose="020B0604020202020204" pitchFamily="34" charset="0"/>
            </a:rPr>
            <a:t>The report was quality assured by external assurance provider—</a:t>
          </a:r>
          <a:r>
            <a:rPr lang="en-ZA">
              <a:solidFill>
                <a:schemeClr val="tx1"/>
              </a:solidFill>
              <a:latin typeface="Arial" panose="020B0604020202020204" pitchFamily="34" charset="0"/>
              <a:cs typeface="Arial" panose="020B0604020202020204" pitchFamily="34" charset="0"/>
            </a:rPr>
            <a:t>audit of non-financial performance by Internal Audit.</a:t>
          </a:r>
          <a:endParaRPr lang="en-US">
            <a:solidFill>
              <a:schemeClr val="tx1"/>
            </a:solidFill>
            <a:latin typeface="Arial" panose="020B0604020202020204" pitchFamily="34" charset="0"/>
            <a:cs typeface="Arial" panose="020B0604020202020204" pitchFamily="34" charset="0"/>
          </a:endParaRPr>
        </a:p>
      </dgm:t>
    </dgm:pt>
    <dgm:pt modelId="{FF695E9D-A480-418E-9A1B-856ADEC54091}" type="parTrans" cxnId="{87625E93-F788-4253-B299-A22DBBFE0D24}">
      <dgm:prSet/>
      <dgm:spPr/>
      <dgm:t>
        <a:bodyPr/>
        <a:lstStyle/>
        <a:p>
          <a:endParaRPr lang="en-ZA"/>
        </a:p>
      </dgm:t>
    </dgm:pt>
    <dgm:pt modelId="{5A3AE809-4F56-426C-9B5A-77B186CF131B}" type="sibTrans" cxnId="{87625E93-F788-4253-B299-A22DBBFE0D24}">
      <dgm:prSet/>
      <dgm:spPr/>
      <dgm:t>
        <a:bodyPr/>
        <a:lstStyle/>
        <a:p>
          <a:endParaRPr lang="en-ZA"/>
        </a:p>
      </dgm:t>
    </dgm:pt>
    <dgm:pt modelId="{A6A28DC3-1B02-402F-A1B3-A46996D48410}" type="pres">
      <dgm:prSet presAssocID="{D65F5E33-AE5F-4361-8E60-B143B8BF4B29}" presName="linear" presStyleCnt="0">
        <dgm:presLayoutVars>
          <dgm:dir/>
          <dgm:animLvl val="lvl"/>
          <dgm:resizeHandles val="exact"/>
        </dgm:presLayoutVars>
      </dgm:prSet>
      <dgm:spPr/>
    </dgm:pt>
    <dgm:pt modelId="{83D33AD4-7C11-42EC-BE2E-63BE9CE4A85A}" type="pres">
      <dgm:prSet presAssocID="{D65D5778-466B-45D4-945C-69BF7EA167B4}" presName="parentLin" presStyleCnt="0"/>
      <dgm:spPr/>
    </dgm:pt>
    <dgm:pt modelId="{FC7267BF-9969-4D44-9DA0-FEB03EFC98D3}" type="pres">
      <dgm:prSet presAssocID="{D65D5778-466B-45D4-945C-69BF7EA167B4}" presName="parentLeftMargin" presStyleLbl="node1" presStyleIdx="0" presStyleCnt="2"/>
      <dgm:spPr/>
    </dgm:pt>
    <dgm:pt modelId="{668EB298-3A7F-419E-8F9D-42524E29ADBC}" type="pres">
      <dgm:prSet presAssocID="{D65D5778-466B-45D4-945C-69BF7EA167B4}" presName="parentText" presStyleLbl="node1" presStyleIdx="0" presStyleCnt="2">
        <dgm:presLayoutVars>
          <dgm:chMax val="0"/>
          <dgm:bulletEnabled val="1"/>
        </dgm:presLayoutVars>
      </dgm:prSet>
      <dgm:spPr/>
    </dgm:pt>
    <dgm:pt modelId="{0F250E83-FBF1-43C7-A7F1-7D4E7A2AC18D}" type="pres">
      <dgm:prSet presAssocID="{D65D5778-466B-45D4-945C-69BF7EA167B4}" presName="negativeSpace" presStyleCnt="0"/>
      <dgm:spPr/>
    </dgm:pt>
    <dgm:pt modelId="{7566E7CF-02E5-4A2B-A01D-ACEC816C3D52}" type="pres">
      <dgm:prSet presAssocID="{D65D5778-466B-45D4-945C-69BF7EA167B4}" presName="childText" presStyleLbl="conFgAcc1" presStyleIdx="0" presStyleCnt="2">
        <dgm:presLayoutVars>
          <dgm:bulletEnabled val="1"/>
        </dgm:presLayoutVars>
      </dgm:prSet>
      <dgm:spPr/>
    </dgm:pt>
    <dgm:pt modelId="{F133EBD5-D317-4411-8255-C2D7E91A369F}" type="pres">
      <dgm:prSet presAssocID="{E99FCC6F-A555-4A30-A2DC-494B00E13BE9}" presName="spaceBetweenRectangles" presStyleCnt="0"/>
      <dgm:spPr/>
    </dgm:pt>
    <dgm:pt modelId="{195AF19E-999A-45ED-AC49-E44382F67816}" type="pres">
      <dgm:prSet presAssocID="{EB482CB1-3740-47B3-B067-FEB30809A150}" presName="parentLin" presStyleCnt="0"/>
      <dgm:spPr/>
    </dgm:pt>
    <dgm:pt modelId="{67D376ED-0DB3-443C-A30F-F0A1EF43A04F}" type="pres">
      <dgm:prSet presAssocID="{EB482CB1-3740-47B3-B067-FEB30809A150}" presName="parentLeftMargin" presStyleLbl="node1" presStyleIdx="0" presStyleCnt="2"/>
      <dgm:spPr/>
    </dgm:pt>
    <dgm:pt modelId="{021D978F-B911-4676-A4A1-D08BB2F44496}" type="pres">
      <dgm:prSet presAssocID="{EB482CB1-3740-47B3-B067-FEB30809A150}" presName="parentText" presStyleLbl="node1" presStyleIdx="1" presStyleCnt="2">
        <dgm:presLayoutVars>
          <dgm:chMax val="0"/>
          <dgm:bulletEnabled val="1"/>
        </dgm:presLayoutVars>
      </dgm:prSet>
      <dgm:spPr/>
    </dgm:pt>
    <dgm:pt modelId="{87F971A4-D3AA-4045-92BA-61F202A1AE39}" type="pres">
      <dgm:prSet presAssocID="{EB482CB1-3740-47B3-B067-FEB30809A150}" presName="negativeSpace" presStyleCnt="0"/>
      <dgm:spPr/>
    </dgm:pt>
    <dgm:pt modelId="{D0E7FDEE-EED2-493F-9C6A-EF004448B120}" type="pres">
      <dgm:prSet presAssocID="{EB482CB1-3740-47B3-B067-FEB30809A150}" presName="childText" presStyleLbl="conFgAcc1" presStyleIdx="1" presStyleCnt="2">
        <dgm:presLayoutVars>
          <dgm:bulletEnabled val="1"/>
        </dgm:presLayoutVars>
      </dgm:prSet>
      <dgm:spPr/>
    </dgm:pt>
  </dgm:ptLst>
  <dgm:cxnLst>
    <dgm:cxn modelId="{6CCC6000-D7D3-4989-B311-659BC944D4FD}" type="presOf" srcId="{D65D5778-466B-45D4-945C-69BF7EA167B4}" destId="{FC7267BF-9969-4D44-9DA0-FEB03EFC98D3}" srcOrd="0" destOrd="0" presId="urn:microsoft.com/office/officeart/2005/8/layout/list1"/>
    <dgm:cxn modelId="{26679B0F-2F1F-4475-99EA-89D7F6C1E98C}" type="presOf" srcId="{28613B04-5666-4719-AEF9-17F42EEE4363}" destId="{D0E7FDEE-EED2-493F-9C6A-EF004448B120}" srcOrd="0" destOrd="1" presId="urn:microsoft.com/office/officeart/2005/8/layout/list1"/>
    <dgm:cxn modelId="{82C6251D-D161-4C7A-9611-F576584E069E}" type="presOf" srcId="{EB482CB1-3740-47B3-B067-FEB30809A150}" destId="{021D978F-B911-4676-A4A1-D08BB2F44496}" srcOrd="1" destOrd="0" presId="urn:microsoft.com/office/officeart/2005/8/layout/list1"/>
    <dgm:cxn modelId="{ECA44D23-3BA2-4A6E-86D2-0FA936CA7F95}" srcId="{D65F5E33-AE5F-4361-8E60-B143B8BF4B29}" destId="{D65D5778-466B-45D4-945C-69BF7EA167B4}" srcOrd="0" destOrd="0" parTransId="{0BBFF815-D552-4B6A-86B8-1D1B3E06DDEA}" sibTransId="{E99FCC6F-A555-4A30-A2DC-494B00E13BE9}"/>
    <dgm:cxn modelId="{14990136-2071-4775-ACCE-59462FA41F5E}" type="presOf" srcId="{D65F5E33-AE5F-4361-8E60-B143B8BF4B29}" destId="{A6A28DC3-1B02-402F-A1B3-A46996D48410}" srcOrd="0" destOrd="0" presId="urn:microsoft.com/office/officeart/2005/8/layout/list1"/>
    <dgm:cxn modelId="{29541B5D-09A9-4A72-8792-0447EFE66F18}" type="presOf" srcId="{D65D5778-466B-45D4-945C-69BF7EA167B4}" destId="{668EB298-3A7F-419E-8F9D-42524E29ADBC}" srcOrd="1" destOrd="0" presId="urn:microsoft.com/office/officeart/2005/8/layout/list1"/>
    <dgm:cxn modelId="{7E442966-3ADB-4A9A-90C5-31E655A67383}" type="presOf" srcId="{EB482CB1-3740-47B3-B067-FEB30809A150}" destId="{67D376ED-0DB3-443C-A30F-F0A1EF43A04F}" srcOrd="0" destOrd="0" presId="urn:microsoft.com/office/officeart/2005/8/layout/list1"/>
    <dgm:cxn modelId="{B58D5F46-8E88-4FE4-87C8-7DA79F4521D5}" srcId="{D65D5778-466B-45D4-945C-69BF7EA167B4}" destId="{7CF332AE-1870-4105-BD9C-09807543A4FB}" srcOrd="0" destOrd="0" parTransId="{EC16CA0B-3771-4889-A624-A12C5B5E2B68}" sibTransId="{3FA4FDB0-6E6F-4CD0-937D-ADF9F9297499}"/>
    <dgm:cxn modelId="{D9C4E546-D92B-4D98-97B1-B6F73C2D26E0}" srcId="{EB482CB1-3740-47B3-B067-FEB30809A150}" destId="{28613B04-5666-4719-AEF9-17F42EEE4363}" srcOrd="1" destOrd="0" parTransId="{916B69D0-F9DA-4576-A450-CDC32866418E}" sibTransId="{DEF8EEAC-8D7E-4DEB-AC78-D2C427EF0779}"/>
    <dgm:cxn modelId="{41267D4B-97FB-48AE-AD35-11D3A840529A}" type="presOf" srcId="{51F6B5C3-1AA8-4626-A5FD-1B39821FB3F7}" destId="{D0E7FDEE-EED2-493F-9C6A-EF004448B120}" srcOrd="0" destOrd="2" presId="urn:microsoft.com/office/officeart/2005/8/layout/list1"/>
    <dgm:cxn modelId="{FC695083-7F8D-4631-B0B5-16E9C2DC45D3}" type="presOf" srcId="{FF558CD3-F3A4-4675-884D-C138FD1C2040}" destId="{D0E7FDEE-EED2-493F-9C6A-EF004448B120}" srcOrd="0" destOrd="0" presId="urn:microsoft.com/office/officeart/2005/8/layout/list1"/>
    <dgm:cxn modelId="{92DE568F-C548-4E10-AEC1-D9FAA4652BE9}" type="presOf" srcId="{7CF332AE-1870-4105-BD9C-09807543A4FB}" destId="{7566E7CF-02E5-4A2B-A01D-ACEC816C3D52}" srcOrd="0" destOrd="0" presId="urn:microsoft.com/office/officeart/2005/8/layout/list1"/>
    <dgm:cxn modelId="{87625E93-F788-4253-B299-A22DBBFE0D24}" srcId="{EB482CB1-3740-47B3-B067-FEB30809A150}" destId="{51F6B5C3-1AA8-4626-A5FD-1B39821FB3F7}" srcOrd="2" destOrd="0" parTransId="{FF695E9D-A480-418E-9A1B-856ADEC54091}" sibTransId="{5A3AE809-4F56-426C-9B5A-77B186CF131B}"/>
    <dgm:cxn modelId="{5F18C8E9-B171-4296-902D-8721F6F8718D}" srcId="{EB482CB1-3740-47B3-B067-FEB30809A150}" destId="{FF558CD3-F3A4-4675-884D-C138FD1C2040}" srcOrd="0" destOrd="0" parTransId="{3422B316-7188-4D8B-B09B-264B3F818B97}" sibTransId="{D9A8FE0E-011A-41B9-B6EA-A02C79196043}"/>
    <dgm:cxn modelId="{DB377CFE-872E-4C4C-B605-A9E8886D8698}" srcId="{D65F5E33-AE5F-4361-8E60-B143B8BF4B29}" destId="{EB482CB1-3740-47B3-B067-FEB30809A150}" srcOrd="1" destOrd="0" parTransId="{2C8D7B09-2365-4FCE-BB5D-1B48D6D3E9B8}" sibTransId="{19446940-4ED6-4373-9B9A-F1F7D672D067}"/>
    <dgm:cxn modelId="{A55006AE-96D4-4D48-94E5-A6B28AB798CA}" type="presParOf" srcId="{A6A28DC3-1B02-402F-A1B3-A46996D48410}" destId="{83D33AD4-7C11-42EC-BE2E-63BE9CE4A85A}" srcOrd="0" destOrd="0" presId="urn:microsoft.com/office/officeart/2005/8/layout/list1"/>
    <dgm:cxn modelId="{D31A82F3-AEAC-4575-AA35-17E8D83F46AC}" type="presParOf" srcId="{83D33AD4-7C11-42EC-BE2E-63BE9CE4A85A}" destId="{FC7267BF-9969-4D44-9DA0-FEB03EFC98D3}" srcOrd="0" destOrd="0" presId="urn:microsoft.com/office/officeart/2005/8/layout/list1"/>
    <dgm:cxn modelId="{1D7C451A-7C00-4BC3-A64B-9711162F5491}" type="presParOf" srcId="{83D33AD4-7C11-42EC-BE2E-63BE9CE4A85A}" destId="{668EB298-3A7F-419E-8F9D-42524E29ADBC}" srcOrd="1" destOrd="0" presId="urn:microsoft.com/office/officeart/2005/8/layout/list1"/>
    <dgm:cxn modelId="{D7F14F6F-6148-4E43-A0EB-5D750A29A989}" type="presParOf" srcId="{A6A28DC3-1B02-402F-A1B3-A46996D48410}" destId="{0F250E83-FBF1-43C7-A7F1-7D4E7A2AC18D}" srcOrd="1" destOrd="0" presId="urn:microsoft.com/office/officeart/2005/8/layout/list1"/>
    <dgm:cxn modelId="{CAEA0703-C2B8-492E-A7E3-BC6DC6DBC2BC}" type="presParOf" srcId="{A6A28DC3-1B02-402F-A1B3-A46996D48410}" destId="{7566E7CF-02E5-4A2B-A01D-ACEC816C3D52}" srcOrd="2" destOrd="0" presId="urn:microsoft.com/office/officeart/2005/8/layout/list1"/>
    <dgm:cxn modelId="{88C70B52-A6DD-4A5E-B371-B565E196E3B5}" type="presParOf" srcId="{A6A28DC3-1B02-402F-A1B3-A46996D48410}" destId="{F133EBD5-D317-4411-8255-C2D7E91A369F}" srcOrd="3" destOrd="0" presId="urn:microsoft.com/office/officeart/2005/8/layout/list1"/>
    <dgm:cxn modelId="{75444C14-8809-4049-BBAB-EA1B3ADC50B3}" type="presParOf" srcId="{A6A28DC3-1B02-402F-A1B3-A46996D48410}" destId="{195AF19E-999A-45ED-AC49-E44382F67816}" srcOrd="4" destOrd="0" presId="urn:microsoft.com/office/officeart/2005/8/layout/list1"/>
    <dgm:cxn modelId="{03C69C5A-465E-4518-8FF1-64A389C12EBB}" type="presParOf" srcId="{195AF19E-999A-45ED-AC49-E44382F67816}" destId="{67D376ED-0DB3-443C-A30F-F0A1EF43A04F}" srcOrd="0" destOrd="0" presId="urn:microsoft.com/office/officeart/2005/8/layout/list1"/>
    <dgm:cxn modelId="{82937B68-B6D0-4336-A6E1-B3E891676EA4}" type="presParOf" srcId="{195AF19E-999A-45ED-AC49-E44382F67816}" destId="{021D978F-B911-4676-A4A1-D08BB2F44496}" srcOrd="1" destOrd="0" presId="urn:microsoft.com/office/officeart/2005/8/layout/list1"/>
    <dgm:cxn modelId="{CB57AA1E-7018-4B3A-ADD9-750D8F6B27DC}" type="presParOf" srcId="{A6A28DC3-1B02-402F-A1B3-A46996D48410}" destId="{87F971A4-D3AA-4045-92BA-61F202A1AE39}" srcOrd="5" destOrd="0" presId="urn:microsoft.com/office/officeart/2005/8/layout/list1"/>
    <dgm:cxn modelId="{F88C8048-13A5-474E-BDAC-CCACCD11074C}" type="presParOf" srcId="{A6A28DC3-1B02-402F-A1B3-A46996D48410}" destId="{D0E7FDEE-EED2-493F-9C6A-EF004448B12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23DA62-1C33-4C4A-983D-5C28404358ED}" type="doc">
      <dgm:prSet loTypeId="urn:microsoft.com/office/officeart/2005/8/layout/hList1" loCatId="list"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7800000"/>
          </a:lightRig>
        </a:scene3d>
      </dgm:spPr>
      <dgm:t>
        <a:bodyPr/>
        <a:lstStyle/>
        <a:p>
          <a:endParaRPr lang="en-ZA"/>
        </a:p>
      </dgm:t>
    </dgm:pt>
    <dgm:pt modelId="{40158274-B140-4DEA-8729-72C0B3BD7D76}">
      <dgm:prSet phldrT="[Text]" custT="1"/>
      <dgm:spPr>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dgm:spPr>
      <dgm:t>
        <a:bodyPr/>
        <a:lstStyle/>
        <a:p>
          <a:pPr algn="r"/>
          <a:r>
            <a:rPr lang="en-US" sz="1800">
              <a:latin typeface="Aptos" panose="020B0004020202020204" pitchFamily="34" charset="0"/>
            </a:rPr>
            <a:t>       </a:t>
          </a:r>
          <a:r>
            <a:rPr lang="en-US" sz="1800" b="1">
              <a:solidFill>
                <a:schemeClr val="tx1"/>
              </a:solidFill>
              <a:latin typeface="Aptos" panose="020B0004020202020204" pitchFamily="34" charset="0"/>
            </a:rPr>
            <a:t>Oversight </a:t>
          </a:r>
        </a:p>
        <a:p>
          <a:pPr algn="r"/>
          <a:r>
            <a:rPr lang="en-US" sz="1800" b="1">
              <a:solidFill>
                <a:schemeClr val="tx1"/>
              </a:solidFill>
              <a:latin typeface="Aptos" panose="020B0004020202020204" pitchFamily="34" charset="0"/>
            </a:rPr>
            <a:t>&amp; scrutiny</a:t>
          </a:r>
          <a:endParaRPr lang="en-ZA" sz="1800" b="1">
            <a:solidFill>
              <a:schemeClr val="tx1"/>
            </a:solidFill>
            <a:latin typeface="Aptos" panose="020B0004020202020204" pitchFamily="34" charset="0"/>
          </a:endParaRPr>
        </a:p>
      </dgm:t>
    </dgm:pt>
    <dgm:pt modelId="{EE6D1CEC-D559-4062-B3BC-C4A9B79FD018}" type="parTrans" cxnId="{48935A4B-41FB-431B-8695-A2FE1F50A04E}">
      <dgm:prSet/>
      <dgm:spPr/>
      <dgm:t>
        <a:bodyPr/>
        <a:lstStyle/>
        <a:p>
          <a:endParaRPr lang="en-ZA" sz="1200">
            <a:latin typeface="Aptos" panose="020B0004020202020204" pitchFamily="34" charset="0"/>
          </a:endParaRPr>
        </a:p>
      </dgm:t>
    </dgm:pt>
    <dgm:pt modelId="{D5D584CF-7FFA-4193-A64D-46CAF25C2CAF}" type="sibTrans" cxnId="{48935A4B-41FB-431B-8695-A2FE1F50A04E}">
      <dgm:prSet/>
      <dgm:spPr/>
      <dgm:t>
        <a:bodyPr/>
        <a:lstStyle/>
        <a:p>
          <a:endParaRPr lang="en-ZA" sz="1200">
            <a:latin typeface="Aptos" panose="020B0004020202020204" pitchFamily="34" charset="0"/>
          </a:endParaRPr>
        </a:p>
      </dgm:t>
    </dgm:pt>
    <dgm:pt modelId="{71DCB2CD-3CCF-4B05-B441-57963691BBF0}">
      <dgm:prSet phldrT="[Text]" custT="1"/>
      <dgm:spPr>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1200" b="1">
              <a:solidFill>
                <a:schemeClr val="tx1"/>
              </a:solidFill>
              <a:latin typeface="Aptos" panose="020B0004020202020204" pitchFamily="34" charset="0"/>
            </a:rPr>
            <a:t>      </a:t>
          </a:r>
          <a:r>
            <a:rPr lang="en-US" sz="1800" b="1">
              <a:solidFill>
                <a:schemeClr val="tx1"/>
              </a:solidFill>
              <a:latin typeface="Aptos" panose="020B0004020202020204" pitchFamily="34" charset="0"/>
            </a:rPr>
            <a:t>Law-making</a:t>
          </a:r>
          <a:endParaRPr lang="en-ZA" sz="1800" b="1">
            <a:solidFill>
              <a:schemeClr val="tx1"/>
            </a:solidFill>
            <a:latin typeface="Aptos" panose="020B0004020202020204" pitchFamily="34" charset="0"/>
          </a:endParaRPr>
        </a:p>
      </dgm:t>
    </dgm:pt>
    <dgm:pt modelId="{92CCA4D7-C395-4C59-8379-E24BC7C6C4BC}" type="parTrans" cxnId="{AF80D082-78A5-4D5C-9C04-C1E2B21AB301}">
      <dgm:prSet/>
      <dgm:spPr/>
      <dgm:t>
        <a:bodyPr/>
        <a:lstStyle/>
        <a:p>
          <a:endParaRPr lang="en-ZA" sz="1200">
            <a:latin typeface="Aptos" panose="020B0004020202020204" pitchFamily="34" charset="0"/>
          </a:endParaRPr>
        </a:p>
      </dgm:t>
    </dgm:pt>
    <dgm:pt modelId="{3779950B-4460-4730-BAAE-7B6CBDF53540}" type="sibTrans" cxnId="{AF80D082-78A5-4D5C-9C04-C1E2B21AB301}">
      <dgm:prSet/>
      <dgm:spPr/>
      <dgm:t>
        <a:bodyPr/>
        <a:lstStyle/>
        <a:p>
          <a:endParaRPr lang="en-ZA" sz="1200">
            <a:latin typeface="Aptos" panose="020B0004020202020204" pitchFamily="34" charset="0"/>
          </a:endParaRPr>
        </a:p>
      </dgm:t>
    </dgm:pt>
    <dgm:pt modelId="{B17C5413-AD0D-4966-A4EE-179F415A052D}">
      <dgm:prSet phldrT="[Text]" custT="1"/>
      <dgm:spPr>
        <a:ln>
          <a:noFill/>
        </a:ln>
        <a:effectLst/>
        <a:scene3d>
          <a:camera prst="orthographicFront">
            <a:rot lat="0" lon="0" rev="0"/>
          </a:camera>
          <a:lightRig rig="contrasting" dir="t">
            <a:rot lat="0" lon="0" rev="7800000"/>
          </a:lightRig>
        </a:scene3d>
        <a:sp3d>
          <a:bevelT w="139700" h="139700"/>
        </a:sp3d>
      </dgm:spPr>
      <dgm:t>
        <a:bodyPr/>
        <a:lstStyle/>
        <a:p>
          <a:pPr>
            <a:lnSpc>
              <a:spcPct val="150000"/>
            </a:lnSpc>
          </a:pPr>
          <a:r>
            <a:rPr lang="en-US" sz="1200" i="1">
              <a:latin typeface="Aptos" panose="020B0004020202020204" pitchFamily="34" charset="0"/>
              <a:cs typeface="Arial" panose="020B0604020202020204" pitchFamily="34" charset="0"/>
            </a:rPr>
            <a:t>A total of 15 Bills were processed by House Committees</a:t>
          </a:r>
          <a:endParaRPr lang="en-ZA" sz="1200" i="1">
            <a:latin typeface="Aptos" panose="020B0004020202020204" pitchFamily="34" charset="0"/>
            <a:cs typeface="Arial" panose="020B0604020202020204" pitchFamily="34" charset="0"/>
          </a:endParaRPr>
        </a:p>
      </dgm:t>
    </dgm:pt>
    <dgm:pt modelId="{EFF3BC74-51E8-4ACA-90D9-84A32E5F3D89}" type="parTrans" cxnId="{6A68AB6A-CDA0-43DB-8167-8FF5C8F8348B}">
      <dgm:prSet/>
      <dgm:spPr/>
      <dgm:t>
        <a:bodyPr/>
        <a:lstStyle/>
        <a:p>
          <a:endParaRPr lang="en-ZA" sz="1200">
            <a:latin typeface="Aptos" panose="020B0004020202020204" pitchFamily="34" charset="0"/>
          </a:endParaRPr>
        </a:p>
      </dgm:t>
    </dgm:pt>
    <dgm:pt modelId="{92B77E62-4784-46DA-8E47-F2AA9541A984}" type="sibTrans" cxnId="{6A68AB6A-CDA0-43DB-8167-8FF5C8F8348B}">
      <dgm:prSet/>
      <dgm:spPr/>
      <dgm:t>
        <a:bodyPr/>
        <a:lstStyle/>
        <a:p>
          <a:endParaRPr lang="en-ZA" sz="1200">
            <a:latin typeface="Aptos" panose="020B0004020202020204" pitchFamily="34" charset="0"/>
          </a:endParaRPr>
        </a:p>
      </dgm:t>
    </dgm:pt>
    <dgm:pt modelId="{6B550586-6A53-4E27-AE79-B0342AD10D93}">
      <dgm:prSet phldrT="[Text]" custT="1"/>
      <dgm:spPr>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dgm:spPr>
      <dgm:t>
        <a:bodyPr/>
        <a:lstStyle/>
        <a:p>
          <a:pPr algn="r"/>
          <a:r>
            <a:rPr lang="en-US" sz="1200">
              <a:latin typeface="Aptos" panose="020B0004020202020204" pitchFamily="34" charset="0"/>
            </a:rPr>
            <a:t>   </a:t>
          </a:r>
          <a:r>
            <a:rPr lang="en-US" sz="1600" b="1">
              <a:solidFill>
                <a:schemeClr val="tx1"/>
              </a:solidFill>
              <a:latin typeface="Aptos" panose="020B0004020202020204" pitchFamily="34" charset="0"/>
            </a:rPr>
            <a:t>Public </a:t>
          </a:r>
        </a:p>
        <a:p>
          <a:pPr algn="r"/>
          <a:r>
            <a:rPr lang="en-US" sz="1600" b="1">
              <a:solidFill>
                <a:schemeClr val="tx1"/>
              </a:solidFill>
              <a:latin typeface="Aptos" panose="020B0004020202020204" pitchFamily="34" charset="0"/>
            </a:rPr>
            <a:t>participation</a:t>
          </a:r>
          <a:endParaRPr lang="en-ZA" sz="1600" b="1">
            <a:solidFill>
              <a:schemeClr val="tx1"/>
            </a:solidFill>
            <a:latin typeface="Aptos" panose="020B0004020202020204" pitchFamily="34" charset="0"/>
          </a:endParaRPr>
        </a:p>
      </dgm:t>
    </dgm:pt>
    <dgm:pt modelId="{AD230FC5-D695-4622-BB49-8E9AA2850033}" type="parTrans" cxnId="{E2722EFF-2BA5-4383-BCC2-794422D50A2B}">
      <dgm:prSet/>
      <dgm:spPr/>
      <dgm:t>
        <a:bodyPr/>
        <a:lstStyle/>
        <a:p>
          <a:endParaRPr lang="en-ZA" sz="1200">
            <a:latin typeface="Aptos" panose="020B0004020202020204" pitchFamily="34" charset="0"/>
          </a:endParaRPr>
        </a:p>
      </dgm:t>
    </dgm:pt>
    <dgm:pt modelId="{47F930FB-1704-427E-94DB-F9D6806260D8}" type="sibTrans" cxnId="{E2722EFF-2BA5-4383-BCC2-794422D50A2B}">
      <dgm:prSet/>
      <dgm:spPr/>
      <dgm:t>
        <a:bodyPr/>
        <a:lstStyle/>
        <a:p>
          <a:endParaRPr lang="en-ZA" sz="1200">
            <a:latin typeface="Aptos" panose="020B0004020202020204" pitchFamily="34" charset="0"/>
          </a:endParaRPr>
        </a:p>
      </dgm:t>
    </dgm:pt>
    <dgm:pt modelId="{7D157CC7-ABC9-4E96-946F-1BA9AD50FEA2}">
      <dgm:prSet phldrT="[Text]" custT="1"/>
      <dgm:spPr>
        <a:ln>
          <a:noFill/>
        </a:ln>
        <a:effectLst/>
        <a:scene3d>
          <a:camera prst="orthographicFront">
            <a:rot lat="0" lon="0" rev="0"/>
          </a:camera>
          <a:lightRig rig="contrasting" dir="t">
            <a:rot lat="0" lon="0" rev="7800000"/>
          </a:lightRig>
        </a:scene3d>
        <a:sp3d>
          <a:bevelT w="139700" h="139700"/>
        </a:sp3d>
      </dgm:spPr>
      <dgm:t>
        <a:bodyPr/>
        <a:lstStyle/>
        <a:p>
          <a:pPr>
            <a:lnSpc>
              <a:spcPct val="150000"/>
            </a:lnSpc>
          </a:pPr>
          <a:r>
            <a:rPr lang="en-US" sz="1200" i="1">
              <a:latin typeface="Aptos" panose="020B0004020202020204" pitchFamily="34" charset="0"/>
              <a:cs typeface="Arial" panose="020B0604020202020204" pitchFamily="34" charset="0"/>
            </a:rPr>
            <a:t>59 petitions planned target were considered by the PSC and referred to the executive departments to address vs 20 target.</a:t>
          </a:r>
          <a:endParaRPr lang="en-ZA" sz="1200" i="1">
            <a:latin typeface="Aptos" panose="020B0004020202020204" pitchFamily="34" charset="0"/>
            <a:cs typeface="Arial" panose="020B0604020202020204" pitchFamily="34" charset="0"/>
          </a:endParaRPr>
        </a:p>
      </dgm:t>
    </dgm:pt>
    <dgm:pt modelId="{9559DF92-20C9-4DE4-9D48-2082399014A5}" type="parTrans" cxnId="{E98F0183-D761-4535-9EF6-3EA31567F1DC}">
      <dgm:prSet/>
      <dgm:spPr/>
      <dgm:t>
        <a:bodyPr/>
        <a:lstStyle/>
        <a:p>
          <a:endParaRPr lang="en-ZA" sz="1200">
            <a:latin typeface="Aptos" panose="020B0004020202020204" pitchFamily="34" charset="0"/>
          </a:endParaRPr>
        </a:p>
      </dgm:t>
    </dgm:pt>
    <dgm:pt modelId="{0F09C2D7-1E5C-4F19-A56B-FABAB879611B}" type="sibTrans" cxnId="{E98F0183-D761-4535-9EF6-3EA31567F1DC}">
      <dgm:prSet/>
      <dgm:spPr/>
      <dgm:t>
        <a:bodyPr/>
        <a:lstStyle/>
        <a:p>
          <a:endParaRPr lang="en-ZA" sz="1200">
            <a:latin typeface="Aptos" panose="020B0004020202020204" pitchFamily="34" charset="0"/>
          </a:endParaRPr>
        </a:p>
      </dgm:t>
    </dgm:pt>
    <dgm:pt modelId="{C5026D06-3CB7-4E52-8BB3-9B9619345C39}">
      <dgm:prSet phldrT="[Text]" custT="1"/>
      <dgm:spPr>
        <a:ln>
          <a:noFill/>
        </a:ln>
        <a:effectLst/>
        <a:scene3d>
          <a:camera prst="orthographicFront">
            <a:rot lat="0" lon="0" rev="0"/>
          </a:camera>
          <a:lightRig rig="contrasting" dir="t">
            <a:rot lat="0" lon="0" rev="7800000"/>
          </a:lightRig>
        </a:scene3d>
        <a:sp3d>
          <a:bevelT w="139700" h="139700"/>
        </a:sp3d>
      </dgm:spPr>
      <dgm:t>
        <a:bodyPr/>
        <a:lstStyle/>
        <a:p>
          <a:pPr>
            <a:lnSpc>
              <a:spcPct val="150000"/>
            </a:lnSpc>
          </a:pPr>
          <a:r>
            <a:rPr lang="en-US" sz="1200" i="1">
              <a:latin typeface="Aptos" panose="020B0004020202020204" pitchFamily="34" charset="0"/>
              <a:cs typeface="Arial" panose="020B0604020202020204" pitchFamily="34" charset="0"/>
            </a:rPr>
            <a:t>118 planned public education workshops conducted vs 40 target.</a:t>
          </a:r>
          <a:endParaRPr lang="en-ZA" sz="1200" i="1">
            <a:latin typeface="Aptos" panose="020B0004020202020204" pitchFamily="34" charset="0"/>
            <a:cs typeface="Arial" panose="020B0604020202020204" pitchFamily="34" charset="0"/>
          </a:endParaRPr>
        </a:p>
      </dgm:t>
    </dgm:pt>
    <dgm:pt modelId="{55DA64FB-F47F-4085-896D-40527A3B5AB0}" type="parTrans" cxnId="{203FDC86-C64F-4952-86E9-6800C50FCC25}">
      <dgm:prSet/>
      <dgm:spPr/>
      <dgm:t>
        <a:bodyPr/>
        <a:lstStyle/>
        <a:p>
          <a:endParaRPr lang="en-ZA" sz="1200">
            <a:latin typeface="Aptos" panose="020B0004020202020204" pitchFamily="34" charset="0"/>
          </a:endParaRPr>
        </a:p>
      </dgm:t>
    </dgm:pt>
    <dgm:pt modelId="{D66AE21F-0710-4F60-B2AD-825AF87B3B56}" type="sibTrans" cxnId="{203FDC86-C64F-4952-86E9-6800C50FCC25}">
      <dgm:prSet/>
      <dgm:spPr/>
      <dgm:t>
        <a:bodyPr/>
        <a:lstStyle/>
        <a:p>
          <a:endParaRPr lang="en-ZA" sz="1200">
            <a:latin typeface="Aptos" panose="020B0004020202020204" pitchFamily="34" charset="0"/>
          </a:endParaRPr>
        </a:p>
      </dgm:t>
    </dgm:pt>
    <dgm:pt modelId="{B15EA4D9-D65F-4D4E-9EEF-120E6ABFC38D}">
      <dgm:prSet phldrT="[Text]" custT="1"/>
      <dgm:spPr>
        <a:ln>
          <a:noFill/>
        </a:ln>
        <a:effectLst/>
        <a:scene3d>
          <a:camera prst="orthographicFront">
            <a:rot lat="0" lon="0" rev="0"/>
          </a:camera>
          <a:lightRig rig="contrasting" dir="t">
            <a:rot lat="0" lon="0" rev="7800000"/>
          </a:lightRig>
        </a:scene3d>
        <a:sp3d>
          <a:bevelT w="139700" h="139700"/>
        </a:sp3d>
      </dgm:spPr>
      <dgm:t>
        <a:bodyPr/>
        <a:lstStyle/>
        <a:p>
          <a:pPr>
            <a:lnSpc>
              <a:spcPct val="150000"/>
            </a:lnSpc>
          </a:pPr>
          <a:r>
            <a:rPr lang="en-US" sz="1200" i="1">
              <a:latin typeface="Aptos" panose="020B0004020202020204" pitchFamily="34" charset="0"/>
              <a:cs typeface="Arial" panose="020B0604020202020204" pitchFamily="34" charset="0"/>
            </a:rPr>
            <a:t>Three Regulations were approved (i.e., Health uniform patient fees for 2024)</a:t>
          </a:r>
          <a:endParaRPr lang="en-ZA" sz="1200" i="1">
            <a:latin typeface="Aptos" panose="020B0004020202020204" pitchFamily="34" charset="0"/>
            <a:cs typeface="Arial" panose="020B0604020202020204" pitchFamily="34" charset="0"/>
          </a:endParaRPr>
        </a:p>
      </dgm:t>
    </dgm:pt>
    <dgm:pt modelId="{B2F943CB-05F4-48DB-BE8D-142910048D95}" type="parTrans" cxnId="{41FB1EF3-5270-4EFA-A1D7-C14F4C6B1437}">
      <dgm:prSet/>
      <dgm:spPr/>
      <dgm:t>
        <a:bodyPr/>
        <a:lstStyle/>
        <a:p>
          <a:endParaRPr lang="en-ZA" sz="1200">
            <a:latin typeface="Aptos" panose="020B0004020202020204" pitchFamily="34" charset="0"/>
          </a:endParaRPr>
        </a:p>
      </dgm:t>
    </dgm:pt>
    <dgm:pt modelId="{F85C9552-9E6E-42B6-BCB8-7394C699AE3A}" type="sibTrans" cxnId="{41FB1EF3-5270-4EFA-A1D7-C14F4C6B1437}">
      <dgm:prSet/>
      <dgm:spPr/>
      <dgm:t>
        <a:bodyPr/>
        <a:lstStyle/>
        <a:p>
          <a:endParaRPr lang="en-ZA" sz="1200">
            <a:latin typeface="Aptos" panose="020B0004020202020204" pitchFamily="34" charset="0"/>
          </a:endParaRPr>
        </a:p>
      </dgm:t>
    </dgm:pt>
    <dgm:pt modelId="{12FE6A4B-37A9-476A-9217-64051F6AB1A2}">
      <dgm:prSet phldrT="[Text]" custT="1"/>
      <dgm:spPr>
        <a:ln>
          <a:noFill/>
        </a:ln>
        <a:effectLst/>
        <a:scene3d>
          <a:camera prst="orthographicFront">
            <a:rot lat="0" lon="0" rev="0"/>
          </a:camera>
          <a:lightRig rig="contrasting" dir="t">
            <a:rot lat="0" lon="0" rev="7800000"/>
          </a:lightRig>
        </a:scene3d>
        <a:sp3d>
          <a:bevelT w="139700" h="139700"/>
        </a:sp3d>
      </dgm:spPr>
      <dgm:t>
        <a:bodyPr/>
        <a:lstStyle/>
        <a:p>
          <a:pPr>
            <a:lnSpc>
              <a:spcPct val="150000"/>
            </a:lnSpc>
          </a:pPr>
          <a:r>
            <a:rPr lang="en-ZA" sz="1200" i="1">
              <a:solidFill>
                <a:srgbClr val="C00000"/>
              </a:solidFill>
              <a:latin typeface="Aptos" panose="020B0004020202020204" pitchFamily="34" charset="0"/>
            </a:rPr>
            <a:t>46 SOM oversight reports adopted vs 57 planned target</a:t>
          </a:r>
          <a:endParaRPr lang="en-ZA" sz="1200" i="1">
            <a:solidFill>
              <a:srgbClr val="C00000"/>
            </a:solidFill>
            <a:latin typeface="Aptos" panose="020B0004020202020204" pitchFamily="34" charset="0"/>
            <a:cs typeface="Arial" panose="020B0604020202020204" pitchFamily="34" charset="0"/>
          </a:endParaRPr>
        </a:p>
      </dgm:t>
    </dgm:pt>
    <dgm:pt modelId="{3AC4FE5E-8070-40B2-9ADE-904C74EBCB78}" type="parTrans" cxnId="{DD2B2C27-608D-427A-80D0-9F3C85A81541}">
      <dgm:prSet/>
      <dgm:spPr/>
      <dgm:t>
        <a:bodyPr/>
        <a:lstStyle/>
        <a:p>
          <a:endParaRPr lang="en-ZA" sz="1200">
            <a:latin typeface="Aptos" panose="020B0004020202020204" pitchFamily="34" charset="0"/>
          </a:endParaRPr>
        </a:p>
      </dgm:t>
    </dgm:pt>
    <dgm:pt modelId="{0ACE495B-EE02-4E64-A17B-B3A63AE3FFE3}" type="sibTrans" cxnId="{DD2B2C27-608D-427A-80D0-9F3C85A81541}">
      <dgm:prSet/>
      <dgm:spPr/>
      <dgm:t>
        <a:bodyPr/>
        <a:lstStyle/>
        <a:p>
          <a:endParaRPr lang="en-ZA" sz="1200">
            <a:latin typeface="Aptos" panose="020B0004020202020204" pitchFamily="34" charset="0"/>
          </a:endParaRPr>
        </a:p>
      </dgm:t>
    </dgm:pt>
    <dgm:pt modelId="{5EF3D72C-E408-411C-BFE2-D4544AD44764}">
      <dgm:prSet custT="1"/>
      <dgm:spPr/>
      <dgm:t>
        <a:bodyPr/>
        <a:lstStyle/>
        <a:p>
          <a:pPr>
            <a:lnSpc>
              <a:spcPct val="150000"/>
            </a:lnSpc>
          </a:pPr>
          <a:r>
            <a:rPr lang="en-ZA" sz="1200" i="1">
              <a:solidFill>
                <a:srgbClr val="C00000"/>
              </a:solidFill>
              <a:latin typeface="Aptos" panose="020B0004020202020204" pitchFamily="34" charset="0"/>
            </a:rPr>
            <a:t>15 oversight question papers produced vs 19 planned target.</a:t>
          </a:r>
        </a:p>
      </dgm:t>
    </dgm:pt>
    <dgm:pt modelId="{EACB562A-0A9B-45C0-8940-0F0B24B9B3CA}" type="parTrans" cxnId="{CD3885E3-A77B-4C40-89AB-1BA50AF5C4D9}">
      <dgm:prSet/>
      <dgm:spPr/>
      <dgm:t>
        <a:bodyPr/>
        <a:lstStyle/>
        <a:p>
          <a:endParaRPr lang="en-ZA" sz="1200">
            <a:latin typeface="Aptos" panose="020B0004020202020204" pitchFamily="34" charset="0"/>
          </a:endParaRPr>
        </a:p>
      </dgm:t>
    </dgm:pt>
    <dgm:pt modelId="{F346E10F-4CC5-4A1D-ADFC-8F4AA25C1A74}" type="sibTrans" cxnId="{CD3885E3-A77B-4C40-89AB-1BA50AF5C4D9}">
      <dgm:prSet/>
      <dgm:spPr/>
      <dgm:t>
        <a:bodyPr/>
        <a:lstStyle/>
        <a:p>
          <a:endParaRPr lang="en-ZA" sz="1200">
            <a:latin typeface="Aptos" panose="020B0004020202020204" pitchFamily="34" charset="0"/>
          </a:endParaRPr>
        </a:p>
      </dgm:t>
    </dgm:pt>
    <dgm:pt modelId="{73C5C7EE-74C8-4FB2-9971-A283B8758681}">
      <dgm:prSet custT="1"/>
      <dgm:spPr/>
      <dgm:t>
        <a:bodyPr/>
        <a:lstStyle/>
        <a:p>
          <a:pPr>
            <a:lnSpc>
              <a:spcPct val="150000"/>
            </a:lnSpc>
          </a:pPr>
          <a:r>
            <a:rPr lang="en-ZA" sz="1200" i="1">
              <a:latin typeface="Aptos" panose="020B0004020202020204" pitchFamily="34" charset="0"/>
            </a:rPr>
            <a:t>75% resolutions’ responses considered vs 70% planned target</a:t>
          </a:r>
        </a:p>
      </dgm:t>
    </dgm:pt>
    <dgm:pt modelId="{6E9CEFB5-B5F8-4DEF-9F1D-DA46C171F8F4}" type="parTrans" cxnId="{D6D6F3C6-6F2C-4CD6-853E-4B656BC46ABB}">
      <dgm:prSet/>
      <dgm:spPr/>
      <dgm:t>
        <a:bodyPr/>
        <a:lstStyle/>
        <a:p>
          <a:endParaRPr lang="en-ZA" sz="1200">
            <a:latin typeface="Aptos" panose="020B0004020202020204" pitchFamily="34" charset="0"/>
          </a:endParaRPr>
        </a:p>
      </dgm:t>
    </dgm:pt>
    <dgm:pt modelId="{5405A612-7890-4073-98E2-804A0CF62815}" type="sibTrans" cxnId="{D6D6F3C6-6F2C-4CD6-853E-4B656BC46ABB}">
      <dgm:prSet/>
      <dgm:spPr/>
      <dgm:t>
        <a:bodyPr/>
        <a:lstStyle/>
        <a:p>
          <a:endParaRPr lang="en-ZA" sz="1200">
            <a:latin typeface="Aptos" panose="020B0004020202020204" pitchFamily="34" charset="0"/>
          </a:endParaRPr>
        </a:p>
      </dgm:t>
    </dgm:pt>
    <dgm:pt modelId="{F7E15AAC-593A-4159-9F20-56A43468AAF8}">
      <dgm:prSet phldrT="[Text]" custT="1"/>
      <dgm:spPr>
        <a:ln>
          <a:noFill/>
        </a:ln>
        <a:effectLst/>
        <a:scene3d>
          <a:camera prst="orthographicFront">
            <a:rot lat="0" lon="0" rev="0"/>
          </a:camera>
          <a:lightRig rig="contrasting" dir="t">
            <a:rot lat="0" lon="0" rev="7800000"/>
          </a:lightRig>
        </a:scene3d>
        <a:sp3d>
          <a:bevelT w="139700" h="139700"/>
        </a:sp3d>
      </dgm:spPr>
      <dgm:t>
        <a:bodyPr/>
        <a:lstStyle/>
        <a:p>
          <a:pPr>
            <a:lnSpc>
              <a:spcPct val="150000"/>
            </a:lnSpc>
          </a:pPr>
          <a:r>
            <a:rPr lang="en-ZA" sz="1200" i="1">
              <a:solidFill>
                <a:srgbClr val="C00000"/>
              </a:solidFill>
              <a:latin typeface="Aptos" panose="020B0004020202020204" pitchFamily="34" charset="0"/>
              <a:cs typeface="Arial" panose="020B0604020202020204" pitchFamily="34" charset="0"/>
            </a:rPr>
            <a:t>31% (30 of 96) milestones of Comms &amp; PPP Strategy achieved vs 40% planned target</a:t>
          </a:r>
          <a:r>
            <a:rPr lang="en-ZA" sz="1200" i="1">
              <a:latin typeface="Aptos" panose="020B0004020202020204" pitchFamily="34" charset="0"/>
              <a:cs typeface="Arial" panose="020B0604020202020204" pitchFamily="34" charset="0"/>
            </a:rPr>
            <a:t>.</a:t>
          </a:r>
        </a:p>
      </dgm:t>
    </dgm:pt>
    <dgm:pt modelId="{4771B6B0-AB93-403C-BA07-7CA9F347286F}" type="parTrans" cxnId="{23D900E8-16A8-4B90-82B1-22F3CA8B3C44}">
      <dgm:prSet/>
      <dgm:spPr/>
      <dgm:t>
        <a:bodyPr/>
        <a:lstStyle/>
        <a:p>
          <a:endParaRPr lang="en-ZA"/>
        </a:p>
      </dgm:t>
    </dgm:pt>
    <dgm:pt modelId="{3D3920A5-CAF8-4BE7-A79B-5F67F0AD4EF2}" type="sibTrans" cxnId="{23D900E8-16A8-4B90-82B1-22F3CA8B3C44}">
      <dgm:prSet/>
      <dgm:spPr/>
      <dgm:t>
        <a:bodyPr/>
        <a:lstStyle/>
        <a:p>
          <a:endParaRPr lang="en-ZA"/>
        </a:p>
      </dgm:t>
    </dgm:pt>
    <dgm:pt modelId="{AEC8E4D6-D82C-40E5-8114-17767E892D46}">
      <dgm:prSet custT="1"/>
      <dgm:spPr/>
      <dgm:t>
        <a:bodyPr/>
        <a:lstStyle/>
        <a:p>
          <a:pPr>
            <a:lnSpc>
              <a:spcPct val="150000"/>
            </a:lnSpc>
          </a:pPr>
          <a:r>
            <a:rPr lang="en-ZA" sz="1200" i="1">
              <a:latin typeface="Aptos" panose="020B0004020202020204" pitchFamily="34" charset="0"/>
            </a:rPr>
            <a:t>100% Motions tabled by the House</a:t>
          </a:r>
        </a:p>
      </dgm:t>
    </dgm:pt>
    <dgm:pt modelId="{D723F113-AC6A-405B-9673-93D1A21F8261}" type="parTrans" cxnId="{BB2EAAA8-84FF-4E15-9ECD-4E50C243F054}">
      <dgm:prSet/>
      <dgm:spPr/>
      <dgm:t>
        <a:bodyPr/>
        <a:lstStyle/>
        <a:p>
          <a:endParaRPr lang="en-ZA"/>
        </a:p>
      </dgm:t>
    </dgm:pt>
    <dgm:pt modelId="{8366EB7D-2F78-4DD7-B16A-147792F1ED96}" type="sibTrans" cxnId="{BB2EAAA8-84FF-4E15-9ECD-4E50C243F054}">
      <dgm:prSet/>
      <dgm:spPr/>
      <dgm:t>
        <a:bodyPr/>
        <a:lstStyle/>
        <a:p>
          <a:endParaRPr lang="en-ZA"/>
        </a:p>
      </dgm:t>
    </dgm:pt>
    <dgm:pt modelId="{7C9C7928-A293-4A96-A859-C112959F834F}">
      <dgm:prSet custT="1"/>
      <dgm:spPr/>
      <dgm:t>
        <a:bodyPr/>
        <a:lstStyle/>
        <a:p>
          <a:pPr>
            <a:lnSpc>
              <a:spcPct val="150000"/>
            </a:lnSpc>
          </a:pPr>
          <a:r>
            <a:rPr lang="en-ZA" sz="1200" i="1">
              <a:latin typeface="Aptos" panose="020B0004020202020204" pitchFamily="34" charset="0"/>
            </a:rPr>
            <a:t>2 Oversight reports on House Committees performance produced.</a:t>
          </a:r>
        </a:p>
      </dgm:t>
    </dgm:pt>
    <dgm:pt modelId="{218FF62D-A77A-4128-9178-C384D191A11B}" type="parTrans" cxnId="{A7DD0D48-576F-4CBC-9F20-1DC580851552}">
      <dgm:prSet/>
      <dgm:spPr/>
      <dgm:t>
        <a:bodyPr/>
        <a:lstStyle/>
        <a:p>
          <a:endParaRPr lang="en-ZA"/>
        </a:p>
      </dgm:t>
    </dgm:pt>
    <dgm:pt modelId="{6F8AAF69-ABCE-4ECA-98F2-77799B6D97FF}" type="sibTrans" cxnId="{A7DD0D48-576F-4CBC-9F20-1DC580851552}">
      <dgm:prSet/>
      <dgm:spPr/>
      <dgm:t>
        <a:bodyPr/>
        <a:lstStyle/>
        <a:p>
          <a:endParaRPr lang="en-ZA"/>
        </a:p>
      </dgm:t>
    </dgm:pt>
    <dgm:pt modelId="{DAD4D0F0-E83C-4D6C-BC8B-5CB2148E394A}" type="pres">
      <dgm:prSet presAssocID="{6A23DA62-1C33-4C4A-983D-5C28404358ED}" presName="Name0" presStyleCnt="0">
        <dgm:presLayoutVars>
          <dgm:dir/>
          <dgm:animLvl val="lvl"/>
          <dgm:resizeHandles val="exact"/>
        </dgm:presLayoutVars>
      </dgm:prSet>
      <dgm:spPr/>
    </dgm:pt>
    <dgm:pt modelId="{EFB9E68A-856C-4772-8D62-100C1039C0D7}" type="pres">
      <dgm:prSet presAssocID="{40158274-B140-4DEA-8729-72C0B3BD7D76}" presName="composite" presStyleCnt="0"/>
      <dgm:spPr>
        <a:ln>
          <a:noFill/>
        </a:ln>
        <a:effectLst/>
        <a:scene3d>
          <a:camera prst="orthographicFront">
            <a:rot lat="0" lon="0" rev="0"/>
          </a:camera>
          <a:lightRig rig="contrasting" dir="t">
            <a:rot lat="0" lon="0" rev="7800000"/>
          </a:lightRig>
        </a:scene3d>
        <a:sp3d>
          <a:bevelT w="139700" h="139700"/>
        </a:sp3d>
      </dgm:spPr>
    </dgm:pt>
    <dgm:pt modelId="{D2A19973-5959-49FE-9BA9-EABC73DBA125}" type="pres">
      <dgm:prSet presAssocID="{40158274-B140-4DEA-8729-72C0B3BD7D76}" presName="parTx" presStyleLbl="alignNode1" presStyleIdx="0" presStyleCnt="3">
        <dgm:presLayoutVars>
          <dgm:chMax val="0"/>
          <dgm:chPref val="0"/>
          <dgm:bulletEnabled val="1"/>
        </dgm:presLayoutVars>
      </dgm:prSet>
      <dgm:spPr/>
    </dgm:pt>
    <dgm:pt modelId="{23557D31-F3C9-4B43-903D-C83107854E9B}" type="pres">
      <dgm:prSet presAssocID="{40158274-B140-4DEA-8729-72C0B3BD7D76}" presName="desTx" presStyleLbl="alignAccFollowNode1" presStyleIdx="0" presStyleCnt="3" custLinFactNeighborX="-103">
        <dgm:presLayoutVars>
          <dgm:bulletEnabled val="1"/>
        </dgm:presLayoutVars>
      </dgm:prSet>
      <dgm:spPr/>
    </dgm:pt>
    <dgm:pt modelId="{C97015AD-522A-436D-9B65-BBC073493F20}" type="pres">
      <dgm:prSet presAssocID="{D5D584CF-7FFA-4193-A64D-46CAF25C2CAF}" presName="space" presStyleCnt="0"/>
      <dgm:spPr>
        <a:ln>
          <a:noFill/>
        </a:ln>
        <a:effectLst/>
        <a:scene3d>
          <a:camera prst="orthographicFront">
            <a:rot lat="0" lon="0" rev="0"/>
          </a:camera>
          <a:lightRig rig="contrasting" dir="t">
            <a:rot lat="0" lon="0" rev="7800000"/>
          </a:lightRig>
        </a:scene3d>
        <a:sp3d>
          <a:bevelT w="139700" h="139700"/>
        </a:sp3d>
      </dgm:spPr>
    </dgm:pt>
    <dgm:pt modelId="{A439581A-FD95-411A-BB38-9AA024E1A574}" type="pres">
      <dgm:prSet presAssocID="{71DCB2CD-3CCF-4B05-B441-57963691BBF0}" presName="composite" presStyleCnt="0"/>
      <dgm:spPr>
        <a:ln>
          <a:noFill/>
        </a:ln>
        <a:effectLst/>
        <a:scene3d>
          <a:camera prst="orthographicFront">
            <a:rot lat="0" lon="0" rev="0"/>
          </a:camera>
          <a:lightRig rig="contrasting" dir="t">
            <a:rot lat="0" lon="0" rev="7800000"/>
          </a:lightRig>
        </a:scene3d>
        <a:sp3d>
          <a:bevelT w="139700" h="139700"/>
        </a:sp3d>
      </dgm:spPr>
    </dgm:pt>
    <dgm:pt modelId="{533A7526-A98E-419A-9991-C2C7AFE59CF1}" type="pres">
      <dgm:prSet presAssocID="{71DCB2CD-3CCF-4B05-B441-57963691BBF0}" presName="parTx" presStyleLbl="alignNode1" presStyleIdx="1" presStyleCnt="3" custLinFactNeighborX="0" custLinFactNeighborY="292">
        <dgm:presLayoutVars>
          <dgm:chMax val="0"/>
          <dgm:chPref val="0"/>
          <dgm:bulletEnabled val="1"/>
        </dgm:presLayoutVars>
      </dgm:prSet>
      <dgm:spPr/>
    </dgm:pt>
    <dgm:pt modelId="{B97404BE-4F36-4BEB-8FF2-B500AA4B5AB9}" type="pres">
      <dgm:prSet presAssocID="{71DCB2CD-3CCF-4B05-B441-57963691BBF0}" presName="desTx" presStyleLbl="alignAccFollowNode1" presStyleIdx="1" presStyleCnt="3">
        <dgm:presLayoutVars>
          <dgm:bulletEnabled val="1"/>
        </dgm:presLayoutVars>
      </dgm:prSet>
      <dgm:spPr/>
    </dgm:pt>
    <dgm:pt modelId="{860EBD58-650A-4344-BCD5-327A17DB6500}" type="pres">
      <dgm:prSet presAssocID="{3779950B-4460-4730-BAAE-7B6CBDF53540}" presName="space" presStyleCnt="0"/>
      <dgm:spPr>
        <a:ln>
          <a:noFill/>
        </a:ln>
        <a:effectLst/>
        <a:scene3d>
          <a:camera prst="orthographicFront">
            <a:rot lat="0" lon="0" rev="0"/>
          </a:camera>
          <a:lightRig rig="contrasting" dir="t">
            <a:rot lat="0" lon="0" rev="7800000"/>
          </a:lightRig>
        </a:scene3d>
        <a:sp3d>
          <a:bevelT w="139700" h="139700"/>
        </a:sp3d>
      </dgm:spPr>
    </dgm:pt>
    <dgm:pt modelId="{8AECA109-B25E-411F-93A0-13F105B1FB7B}" type="pres">
      <dgm:prSet presAssocID="{6B550586-6A53-4E27-AE79-B0342AD10D93}" presName="composite" presStyleCnt="0"/>
      <dgm:spPr>
        <a:ln>
          <a:noFill/>
        </a:ln>
        <a:effectLst/>
        <a:scene3d>
          <a:camera prst="orthographicFront">
            <a:rot lat="0" lon="0" rev="0"/>
          </a:camera>
          <a:lightRig rig="contrasting" dir="t">
            <a:rot lat="0" lon="0" rev="7800000"/>
          </a:lightRig>
        </a:scene3d>
        <a:sp3d>
          <a:bevelT w="139700" h="139700"/>
        </a:sp3d>
      </dgm:spPr>
    </dgm:pt>
    <dgm:pt modelId="{EA6A1933-6BEE-423D-AA8C-A9BFB616F420}" type="pres">
      <dgm:prSet presAssocID="{6B550586-6A53-4E27-AE79-B0342AD10D93}" presName="parTx" presStyleLbl="alignNode1" presStyleIdx="2" presStyleCnt="3">
        <dgm:presLayoutVars>
          <dgm:chMax val="0"/>
          <dgm:chPref val="0"/>
          <dgm:bulletEnabled val="1"/>
        </dgm:presLayoutVars>
      </dgm:prSet>
      <dgm:spPr/>
    </dgm:pt>
    <dgm:pt modelId="{1BF02356-0D2D-4226-B958-98956DAB8513}" type="pres">
      <dgm:prSet presAssocID="{6B550586-6A53-4E27-AE79-B0342AD10D93}" presName="desTx" presStyleLbl="alignAccFollowNode1" presStyleIdx="2" presStyleCnt="3">
        <dgm:presLayoutVars>
          <dgm:bulletEnabled val="1"/>
        </dgm:presLayoutVars>
      </dgm:prSet>
      <dgm:spPr/>
    </dgm:pt>
  </dgm:ptLst>
  <dgm:cxnLst>
    <dgm:cxn modelId="{00B0B212-4C9D-4D43-9224-ED786918307E}" type="presOf" srcId="{B17C5413-AD0D-4966-A4EE-179F415A052D}" destId="{B97404BE-4F36-4BEB-8FF2-B500AA4B5AB9}" srcOrd="0" destOrd="0" presId="urn:microsoft.com/office/officeart/2005/8/layout/hList1"/>
    <dgm:cxn modelId="{A83BAC1A-9F32-4945-8C3A-6D6FBC5ACC74}" type="presOf" srcId="{73C5C7EE-74C8-4FB2-9971-A283B8758681}" destId="{23557D31-F3C9-4B43-903D-C83107854E9B}" srcOrd="0" destOrd="2" presId="urn:microsoft.com/office/officeart/2005/8/layout/hList1"/>
    <dgm:cxn modelId="{DD2B2C27-608D-427A-80D0-9F3C85A81541}" srcId="{40158274-B140-4DEA-8729-72C0B3BD7D76}" destId="{12FE6A4B-37A9-476A-9217-64051F6AB1A2}" srcOrd="0" destOrd="0" parTransId="{3AC4FE5E-8070-40B2-9ADE-904C74EBCB78}" sibTransId="{0ACE495B-EE02-4E64-A17B-B3A63AE3FFE3}"/>
    <dgm:cxn modelId="{83671535-967F-4975-9C08-3B4F84CDAA65}" type="presOf" srcId="{12FE6A4B-37A9-476A-9217-64051F6AB1A2}" destId="{23557D31-F3C9-4B43-903D-C83107854E9B}" srcOrd="0" destOrd="0" presId="urn:microsoft.com/office/officeart/2005/8/layout/hList1"/>
    <dgm:cxn modelId="{55E98F44-096F-4F39-83E3-67C12A8240B0}" type="presOf" srcId="{71DCB2CD-3CCF-4B05-B441-57963691BBF0}" destId="{533A7526-A98E-419A-9991-C2C7AFE59CF1}" srcOrd="0" destOrd="0" presId="urn:microsoft.com/office/officeart/2005/8/layout/hList1"/>
    <dgm:cxn modelId="{A7DD0D48-576F-4CBC-9F20-1DC580851552}" srcId="{40158274-B140-4DEA-8729-72C0B3BD7D76}" destId="{7C9C7928-A293-4A96-A859-C112959F834F}" srcOrd="4" destOrd="0" parTransId="{218FF62D-A77A-4128-9178-C384D191A11B}" sibTransId="{6F8AAF69-ABCE-4ECA-98F2-77799B6D97FF}"/>
    <dgm:cxn modelId="{F6357B69-CAEC-4CD4-A120-FAFBFF0651E8}" type="presOf" srcId="{C5026D06-3CB7-4E52-8BB3-9B9619345C39}" destId="{1BF02356-0D2D-4226-B958-98956DAB8513}" srcOrd="0" destOrd="1" presId="urn:microsoft.com/office/officeart/2005/8/layout/hList1"/>
    <dgm:cxn modelId="{ADFD2C6A-AA2F-43AA-BCB0-148E7183B142}" type="presOf" srcId="{6B550586-6A53-4E27-AE79-B0342AD10D93}" destId="{EA6A1933-6BEE-423D-AA8C-A9BFB616F420}" srcOrd="0" destOrd="0" presId="urn:microsoft.com/office/officeart/2005/8/layout/hList1"/>
    <dgm:cxn modelId="{6A68AB6A-CDA0-43DB-8167-8FF5C8F8348B}" srcId="{71DCB2CD-3CCF-4B05-B441-57963691BBF0}" destId="{B17C5413-AD0D-4966-A4EE-179F415A052D}" srcOrd="0" destOrd="0" parTransId="{EFF3BC74-51E8-4ACA-90D9-84A32E5F3D89}" sibTransId="{92B77E62-4784-46DA-8E47-F2AA9541A984}"/>
    <dgm:cxn modelId="{48935A4B-41FB-431B-8695-A2FE1F50A04E}" srcId="{6A23DA62-1C33-4C4A-983D-5C28404358ED}" destId="{40158274-B140-4DEA-8729-72C0B3BD7D76}" srcOrd="0" destOrd="0" parTransId="{EE6D1CEC-D559-4062-B3BC-C4A9B79FD018}" sibTransId="{D5D584CF-7FFA-4193-A64D-46CAF25C2CAF}"/>
    <dgm:cxn modelId="{AF80D082-78A5-4D5C-9C04-C1E2B21AB301}" srcId="{6A23DA62-1C33-4C4A-983D-5C28404358ED}" destId="{71DCB2CD-3CCF-4B05-B441-57963691BBF0}" srcOrd="1" destOrd="0" parTransId="{92CCA4D7-C395-4C59-8379-E24BC7C6C4BC}" sibTransId="{3779950B-4460-4730-BAAE-7B6CBDF53540}"/>
    <dgm:cxn modelId="{E98F0183-D761-4535-9EF6-3EA31567F1DC}" srcId="{6B550586-6A53-4E27-AE79-B0342AD10D93}" destId="{7D157CC7-ABC9-4E96-946F-1BA9AD50FEA2}" srcOrd="0" destOrd="0" parTransId="{9559DF92-20C9-4DE4-9D48-2082399014A5}" sibTransId="{0F09C2D7-1E5C-4F19-A56B-FABAB879611B}"/>
    <dgm:cxn modelId="{203FDC86-C64F-4952-86E9-6800C50FCC25}" srcId="{6B550586-6A53-4E27-AE79-B0342AD10D93}" destId="{C5026D06-3CB7-4E52-8BB3-9B9619345C39}" srcOrd="1" destOrd="0" parTransId="{55DA64FB-F47F-4085-896D-40527A3B5AB0}" sibTransId="{D66AE21F-0710-4F60-B2AD-825AF87B3B56}"/>
    <dgm:cxn modelId="{1318B995-B467-4272-A3DD-43339A079897}" type="presOf" srcId="{F7E15AAC-593A-4159-9F20-56A43468AAF8}" destId="{1BF02356-0D2D-4226-B958-98956DAB8513}" srcOrd="0" destOrd="2" presId="urn:microsoft.com/office/officeart/2005/8/layout/hList1"/>
    <dgm:cxn modelId="{23156D96-349D-4F6B-B259-1790F705C58F}" type="presOf" srcId="{B15EA4D9-D65F-4D4E-9EEF-120E6ABFC38D}" destId="{B97404BE-4F36-4BEB-8FF2-B500AA4B5AB9}" srcOrd="0" destOrd="1" presId="urn:microsoft.com/office/officeart/2005/8/layout/hList1"/>
    <dgm:cxn modelId="{4B1354A1-9EF9-4DF9-A905-FFD0014E5508}" type="presOf" srcId="{AEC8E4D6-D82C-40E5-8114-17767E892D46}" destId="{23557D31-F3C9-4B43-903D-C83107854E9B}" srcOrd="0" destOrd="3" presId="urn:microsoft.com/office/officeart/2005/8/layout/hList1"/>
    <dgm:cxn modelId="{BB2EAAA8-84FF-4E15-9ECD-4E50C243F054}" srcId="{40158274-B140-4DEA-8729-72C0B3BD7D76}" destId="{AEC8E4D6-D82C-40E5-8114-17767E892D46}" srcOrd="3" destOrd="0" parTransId="{D723F113-AC6A-405B-9673-93D1A21F8261}" sibTransId="{8366EB7D-2F78-4DD7-B16A-147792F1ED96}"/>
    <dgm:cxn modelId="{342174BA-A3AD-422C-BC8E-965A08FCF649}" type="presOf" srcId="{40158274-B140-4DEA-8729-72C0B3BD7D76}" destId="{D2A19973-5959-49FE-9BA9-EABC73DBA125}" srcOrd="0" destOrd="0" presId="urn:microsoft.com/office/officeart/2005/8/layout/hList1"/>
    <dgm:cxn modelId="{D6D6F3C6-6F2C-4CD6-853E-4B656BC46ABB}" srcId="{40158274-B140-4DEA-8729-72C0B3BD7D76}" destId="{73C5C7EE-74C8-4FB2-9971-A283B8758681}" srcOrd="2" destOrd="0" parTransId="{6E9CEFB5-B5F8-4DEF-9F1D-DA46C171F8F4}" sibTransId="{5405A612-7890-4073-98E2-804A0CF62815}"/>
    <dgm:cxn modelId="{821376C9-442D-4658-AA82-ADD233FD315F}" type="presOf" srcId="{6A23DA62-1C33-4C4A-983D-5C28404358ED}" destId="{DAD4D0F0-E83C-4D6C-BC8B-5CB2148E394A}" srcOrd="0" destOrd="0" presId="urn:microsoft.com/office/officeart/2005/8/layout/hList1"/>
    <dgm:cxn modelId="{32E288D2-D446-4023-99AC-1BA5A47B17FA}" type="presOf" srcId="{5EF3D72C-E408-411C-BFE2-D4544AD44764}" destId="{23557D31-F3C9-4B43-903D-C83107854E9B}" srcOrd="0" destOrd="1" presId="urn:microsoft.com/office/officeart/2005/8/layout/hList1"/>
    <dgm:cxn modelId="{49924BD3-D7E6-46CE-8835-165A1BE73B4E}" type="presOf" srcId="{7D157CC7-ABC9-4E96-946F-1BA9AD50FEA2}" destId="{1BF02356-0D2D-4226-B958-98956DAB8513}" srcOrd="0" destOrd="0" presId="urn:microsoft.com/office/officeart/2005/8/layout/hList1"/>
    <dgm:cxn modelId="{9E64DADC-7B02-4547-A280-0694AB5979C6}" type="presOf" srcId="{7C9C7928-A293-4A96-A859-C112959F834F}" destId="{23557D31-F3C9-4B43-903D-C83107854E9B}" srcOrd="0" destOrd="4" presId="urn:microsoft.com/office/officeart/2005/8/layout/hList1"/>
    <dgm:cxn modelId="{CD3885E3-A77B-4C40-89AB-1BA50AF5C4D9}" srcId="{40158274-B140-4DEA-8729-72C0B3BD7D76}" destId="{5EF3D72C-E408-411C-BFE2-D4544AD44764}" srcOrd="1" destOrd="0" parTransId="{EACB562A-0A9B-45C0-8940-0F0B24B9B3CA}" sibTransId="{F346E10F-4CC5-4A1D-ADFC-8F4AA25C1A74}"/>
    <dgm:cxn modelId="{23D900E8-16A8-4B90-82B1-22F3CA8B3C44}" srcId="{6B550586-6A53-4E27-AE79-B0342AD10D93}" destId="{F7E15AAC-593A-4159-9F20-56A43468AAF8}" srcOrd="2" destOrd="0" parTransId="{4771B6B0-AB93-403C-BA07-7CA9F347286F}" sibTransId="{3D3920A5-CAF8-4BE7-A79B-5F67F0AD4EF2}"/>
    <dgm:cxn modelId="{41FB1EF3-5270-4EFA-A1D7-C14F4C6B1437}" srcId="{71DCB2CD-3CCF-4B05-B441-57963691BBF0}" destId="{B15EA4D9-D65F-4D4E-9EEF-120E6ABFC38D}" srcOrd="1" destOrd="0" parTransId="{B2F943CB-05F4-48DB-BE8D-142910048D95}" sibTransId="{F85C9552-9E6E-42B6-BCB8-7394C699AE3A}"/>
    <dgm:cxn modelId="{E2722EFF-2BA5-4383-BCC2-794422D50A2B}" srcId="{6A23DA62-1C33-4C4A-983D-5C28404358ED}" destId="{6B550586-6A53-4E27-AE79-B0342AD10D93}" srcOrd="2" destOrd="0" parTransId="{AD230FC5-D695-4622-BB49-8E9AA2850033}" sibTransId="{47F930FB-1704-427E-94DB-F9D6806260D8}"/>
    <dgm:cxn modelId="{23C22CBC-1019-43E2-BA58-F264BBE60372}" type="presParOf" srcId="{DAD4D0F0-E83C-4D6C-BC8B-5CB2148E394A}" destId="{EFB9E68A-856C-4772-8D62-100C1039C0D7}" srcOrd="0" destOrd="0" presId="urn:microsoft.com/office/officeart/2005/8/layout/hList1"/>
    <dgm:cxn modelId="{73043DEF-1DE1-47CB-80F5-59A3F0AF9225}" type="presParOf" srcId="{EFB9E68A-856C-4772-8D62-100C1039C0D7}" destId="{D2A19973-5959-49FE-9BA9-EABC73DBA125}" srcOrd="0" destOrd="0" presId="urn:microsoft.com/office/officeart/2005/8/layout/hList1"/>
    <dgm:cxn modelId="{F2B2FB38-5E9A-4B1E-856E-F1847AA9934D}" type="presParOf" srcId="{EFB9E68A-856C-4772-8D62-100C1039C0D7}" destId="{23557D31-F3C9-4B43-903D-C83107854E9B}" srcOrd="1" destOrd="0" presId="urn:microsoft.com/office/officeart/2005/8/layout/hList1"/>
    <dgm:cxn modelId="{800EADFF-7992-413A-A3C1-E76CCCF6BFC9}" type="presParOf" srcId="{DAD4D0F0-E83C-4D6C-BC8B-5CB2148E394A}" destId="{C97015AD-522A-436D-9B65-BBC073493F20}" srcOrd="1" destOrd="0" presId="urn:microsoft.com/office/officeart/2005/8/layout/hList1"/>
    <dgm:cxn modelId="{06B62468-8D3F-42D6-AAD3-F2136EBEA021}" type="presParOf" srcId="{DAD4D0F0-E83C-4D6C-BC8B-5CB2148E394A}" destId="{A439581A-FD95-411A-BB38-9AA024E1A574}" srcOrd="2" destOrd="0" presId="urn:microsoft.com/office/officeart/2005/8/layout/hList1"/>
    <dgm:cxn modelId="{4ACE165C-1C1A-4906-AA73-56766DD49938}" type="presParOf" srcId="{A439581A-FD95-411A-BB38-9AA024E1A574}" destId="{533A7526-A98E-419A-9991-C2C7AFE59CF1}" srcOrd="0" destOrd="0" presId="urn:microsoft.com/office/officeart/2005/8/layout/hList1"/>
    <dgm:cxn modelId="{0588AC41-0812-4FBB-94CE-F030EAD6A875}" type="presParOf" srcId="{A439581A-FD95-411A-BB38-9AA024E1A574}" destId="{B97404BE-4F36-4BEB-8FF2-B500AA4B5AB9}" srcOrd="1" destOrd="0" presId="urn:microsoft.com/office/officeart/2005/8/layout/hList1"/>
    <dgm:cxn modelId="{491C2EED-DB02-47DC-9149-50EF0E480FE8}" type="presParOf" srcId="{DAD4D0F0-E83C-4D6C-BC8B-5CB2148E394A}" destId="{860EBD58-650A-4344-BCD5-327A17DB6500}" srcOrd="3" destOrd="0" presId="urn:microsoft.com/office/officeart/2005/8/layout/hList1"/>
    <dgm:cxn modelId="{29AD045E-06A6-4CEC-8A26-0FD0E74B93F5}" type="presParOf" srcId="{DAD4D0F0-E83C-4D6C-BC8B-5CB2148E394A}" destId="{8AECA109-B25E-411F-93A0-13F105B1FB7B}" srcOrd="4" destOrd="0" presId="urn:microsoft.com/office/officeart/2005/8/layout/hList1"/>
    <dgm:cxn modelId="{96ABD373-F141-4605-8E92-5584C86933E0}" type="presParOf" srcId="{8AECA109-B25E-411F-93A0-13F105B1FB7B}" destId="{EA6A1933-6BEE-423D-AA8C-A9BFB616F420}" srcOrd="0" destOrd="0" presId="urn:microsoft.com/office/officeart/2005/8/layout/hList1"/>
    <dgm:cxn modelId="{927BACDB-DB3B-4714-AF15-D11824AAD700}" type="presParOf" srcId="{8AECA109-B25E-411F-93A0-13F105B1FB7B}" destId="{1BF02356-0D2D-4226-B958-98956DAB851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23DA62-1C33-4C4A-983D-5C28404358E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ZA"/>
        </a:p>
      </dgm:t>
    </dgm:pt>
    <dgm:pt modelId="{40158274-B140-4DEA-8729-72C0B3BD7D76}">
      <dgm:prSet phldrT="[Text]" custT="1"/>
      <dgm:spPr>
        <a:solidFill>
          <a:schemeClr val="accent6">
            <a:lumMod val="60000"/>
            <a:lumOff val="40000"/>
          </a:schemeClr>
        </a:solidFill>
      </dgm:spPr>
      <dgm:t>
        <a:bodyPr/>
        <a:lstStyle/>
        <a:p>
          <a:pPr algn="r">
            <a:lnSpc>
              <a:spcPct val="150000"/>
            </a:lnSpc>
          </a:pPr>
          <a:r>
            <a:rPr lang="en-US" sz="2000" b="1">
              <a:solidFill>
                <a:schemeClr val="tx1"/>
              </a:solidFill>
              <a:latin typeface="Aptos" panose="020B0004020202020204" pitchFamily="34" charset="0"/>
              <a:cs typeface="Arial" panose="020B0604020202020204" pitchFamily="34" charset="0"/>
            </a:rPr>
            <a:t>Cooperative Governance</a:t>
          </a:r>
          <a:endParaRPr lang="en-ZA" sz="2000" b="1">
            <a:solidFill>
              <a:schemeClr val="tx1"/>
            </a:solidFill>
            <a:latin typeface="Aptos" panose="020B0004020202020204" pitchFamily="34" charset="0"/>
            <a:cs typeface="Arial" panose="020B0604020202020204" pitchFamily="34" charset="0"/>
          </a:endParaRPr>
        </a:p>
      </dgm:t>
    </dgm:pt>
    <dgm:pt modelId="{EE6D1CEC-D559-4062-B3BC-C4A9B79FD018}" type="parTrans" cxnId="{48935A4B-41FB-431B-8695-A2FE1F50A04E}">
      <dgm:prSet/>
      <dgm:spPr/>
      <dgm:t>
        <a:bodyPr/>
        <a:lstStyle/>
        <a:p>
          <a:pPr>
            <a:lnSpc>
              <a:spcPct val="150000"/>
            </a:lnSpc>
          </a:pPr>
          <a:endParaRPr lang="en-ZA" sz="1400">
            <a:latin typeface="Aptos" panose="020B0004020202020204" pitchFamily="34" charset="0"/>
            <a:cs typeface="Arial" panose="020B0604020202020204" pitchFamily="34" charset="0"/>
          </a:endParaRPr>
        </a:p>
      </dgm:t>
    </dgm:pt>
    <dgm:pt modelId="{D5D584CF-7FFA-4193-A64D-46CAF25C2CAF}" type="sibTrans" cxnId="{48935A4B-41FB-431B-8695-A2FE1F50A04E}">
      <dgm:prSet/>
      <dgm:spPr/>
      <dgm:t>
        <a:bodyPr/>
        <a:lstStyle/>
        <a:p>
          <a:pPr>
            <a:lnSpc>
              <a:spcPct val="150000"/>
            </a:lnSpc>
          </a:pPr>
          <a:endParaRPr lang="en-ZA" sz="1400">
            <a:latin typeface="Aptos" panose="020B0004020202020204" pitchFamily="34" charset="0"/>
            <a:cs typeface="Arial" panose="020B0604020202020204" pitchFamily="34" charset="0"/>
          </a:endParaRPr>
        </a:p>
      </dgm:t>
    </dgm:pt>
    <dgm:pt modelId="{7D157CC7-ABC9-4E96-946F-1BA9AD50FEA2}">
      <dgm:prSet phldrT="[Text]" custT="1"/>
      <dgm:spPr/>
      <dgm:t>
        <a:bodyPr/>
        <a:lstStyle/>
        <a:p>
          <a:pPr>
            <a:lnSpc>
              <a:spcPct val="150000"/>
            </a:lnSpc>
          </a:pPr>
          <a:r>
            <a:rPr lang="en-US" sz="1400" i="1">
              <a:latin typeface="Aptos" panose="020B0004020202020204" pitchFamily="34" charset="0"/>
              <a:cs typeface="Arial" panose="020B0604020202020204" pitchFamily="34" charset="0"/>
            </a:rPr>
            <a:t>Legislature attained an unqualified audit outcome for 2023-24FY, for the 5</a:t>
          </a:r>
          <a:r>
            <a:rPr lang="en-US" sz="1400" i="1" baseline="30000">
              <a:latin typeface="Aptos" panose="020B0004020202020204" pitchFamily="34" charset="0"/>
              <a:cs typeface="Arial" panose="020B0604020202020204" pitchFamily="34" charset="0"/>
            </a:rPr>
            <a:t>th</a:t>
          </a:r>
          <a:r>
            <a:rPr lang="en-US" sz="1400" i="1">
              <a:latin typeface="Aptos" panose="020B0004020202020204" pitchFamily="34" charset="0"/>
              <a:cs typeface="Arial" panose="020B0604020202020204" pitchFamily="34" charset="0"/>
            </a:rPr>
            <a:t> consecutive year</a:t>
          </a:r>
          <a:endParaRPr lang="en-ZA" sz="1400" i="1">
            <a:latin typeface="Aptos" panose="020B0004020202020204" pitchFamily="34" charset="0"/>
            <a:cs typeface="Arial" panose="020B0604020202020204" pitchFamily="34" charset="0"/>
          </a:endParaRPr>
        </a:p>
      </dgm:t>
    </dgm:pt>
    <dgm:pt modelId="{9559DF92-20C9-4DE4-9D48-2082399014A5}" type="parTrans" cxnId="{E98F0183-D761-4535-9EF6-3EA31567F1DC}">
      <dgm:prSet/>
      <dgm:spPr/>
      <dgm:t>
        <a:bodyPr/>
        <a:lstStyle/>
        <a:p>
          <a:pPr>
            <a:lnSpc>
              <a:spcPct val="150000"/>
            </a:lnSpc>
          </a:pPr>
          <a:endParaRPr lang="en-ZA" sz="1400">
            <a:latin typeface="Aptos" panose="020B0004020202020204" pitchFamily="34" charset="0"/>
            <a:cs typeface="Arial" panose="020B0604020202020204" pitchFamily="34" charset="0"/>
          </a:endParaRPr>
        </a:p>
      </dgm:t>
    </dgm:pt>
    <dgm:pt modelId="{0F09C2D7-1E5C-4F19-A56B-FABAB879611B}" type="sibTrans" cxnId="{E98F0183-D761-4535-9EF6-3EA31567F1DC}">
      <dgm:prSet/>
      <dgm:spPr/>
      <dgm:t>
        <a:bodyPr/>
        <a:lstStyle/>
        <a:p>
          <a:pPr>
            <a:lnSpc>
              <a:spcPct val="150000"/>
            </a:lnSpc>
          </a:pPr>
          <a:endParaRPr lang="en-ZA" sz="1400">
            <a:latin typeface="Aptos" panose="020B0004020202020204" pitchFamily="34" charset="0"/>
            <a:cs typeface="Arial" panose="020B0604020202020204" pitchFamily="34" charset="0"/>
          </a:endParaRPr>
        </a:p>
      </dgm:t>
    </dgm:pt>
    <dgm:pt modelId="{4839244A-082C-49C6-BD54-443F78984B20}">
      <dgm:prSet phldrT="[Text]" custT="1"/>
      <dgm:spPr/>
      <dgm:t>
        <a:bodyPr/>
        <a:lstStyle/>
        <a:p>
          <a:pPr marL="114300" lvl="1" indent="-114300" algn="l" defTabSz="688975">
            <a:lnSpc>
              <a:spcPct val="150000"/>
            </a:lnSpc>
            <a:spcBef>
              <a:spcPct val="0"/>
            </a:spcBef>
            <a:spcAft>
              <a:spcPct val="15000"/>
            </a:spcAft>
            <a:buChar char="•"/>
          </a:pPr>
          <a:r>
            <a:rPr lang="en-ZA" sz="1400" i="1" kern="1200">
              <a:solidFill>
                <a:schemeClr val="tx1"/>
              </a:solidFill>
              <a:latin typeface="Aptos" panose="020B0004020202020204" pitchFamily="34" charset="0"/>
              <a:ea typeface="+mn-ea"/>
              <a:cs typeface="Arial" panose="020B0604020202020204" pitchFamily="34" charset="0"/>
            </a:rPr>
            <a:t>Participation in the NSF, National Conference of State Legislatures (USA), and Commonwealth Parliamentary Association (Botswana).</a:t>
          </a:r>
        </a:p>
      </dgm:t>
    </dgm:pt>
    <dgm:pt modelId="{ABEAEFA4-FFA5-4D6F-BD3B-8FC792999884}" type="parTrans" cxnId="{DDFA5499-6FF8-4D68-B4C5-1F00D05E82D6}">
      <dgm:prSet/>
      <dgm:spPr/>
      <dgm:t>
        <a:bodyPr/>
        <a:lstStyle/>
        <a:p>
          <a:pPr>
            <a:lnSpc>
              <a:spcPct val="150000"/>
            </a:lnSpc>
          </a:pPr>
          <a:endParaRPr lang="en-ZA" sz="1400">
            <a:latin typeface="Aptos" panose="020B0004020202020204" pitchFamily="34" charset="0"/>
            <a:cs typeface="Arial" panose="020B0604020202020204" pitchFamily="34" charset="0"/>
          </a:endParaRPr>
        </a:p>
      </dgm:t>
    </dgm:pt>
    <dgm:pt modelId="{5182C99D-E499-4399-B11C-B3FB55D4DC08}" type="sibTrans" cxnId="{DDFA5499-6FF8-4D68-B4C5-1F00D05E82D6}">
      <dgm:prSet/>
      <dgm:spPr/>
      <dgm:t>
        <a:bodyPr/>
        <a:lstStyle/>
        <a:p>
          <a:pPr>
            <a:lnSpc>
              <a:spcPct val="150000"/>
            </a:lnSpc>
          </a:pPr>
          <a:endParaRPr lang="en-ZA" sz="1400">
            <a:latin typeface="Aptos" panose="020B0004020202020204" pitchFamily="34" charset="0"/>
            <a:cs typeface="Arial" panose="020B0604020202020204" pitchFamily="34" charset="0"/>
          </a:endParaRPr>
        </a:p>
      </dgm:t>
    </dgm:pt>
    <dgm:pt modelId="{C5026D06-3CB7-4E52-8BB3-9B9619345C39}">
      <dgm:prSet phldrT="[Text]" custT="1"/>
      <dgm:spPr/>
      <dgm:t>
        <a:bodyPr/>
        <a:lstStyle/>
        <a:p>
          <a:pPr>
            <a:lnSpc>
              <a:spcPct val="150000"/>
            </a:lnSpc>
          </a:pPr>
          <a:r>
            <a:rPr lang="en-US" sz="1400" i="1">
              <a:latin typeface="Aptos" panose="020B0004020202020204" pitchFamily="34" charset="0"/>
              <a:cs typeface="Arial" panose="020B0604020202020204" pitchFamily="34" charset="0"/>
            </a:rPr>
            <a:t>25% of trainings to Members rolled-out successfully</a:t>
          </a:r>
          <a:endParaRPr lang="en-ZA" sz="1400" i="1">
            <a:latin typeface="Aptos" panose="020B0004020202020204" pitchFamily="34" charset="0"/>
            <a:cs typeface="Arial" panose="020B0604020202020204" pitchFamily="34" charset="0"/>
          </a:endParaRPr>
        </a:p>
      </dgm:t>
    </dgm:pt>
    <dgm:pt modelId="{55DA64FB-F47F-4085-896D-40527A3B5AB0}" type="parTrans" cxnId="{203FDC86-C64F-4952-86E9-6800C50FCC25}">
      <dgm:prSet/>
      <dgm:spPr/>
      <dgm:t>
        <a:bodyPr/>
        <a:lstStyle/>
        <a:p>
          <a:pPr>
            <a:lnSpc>
              <a:spcPct val="150000"/>
            </a:lnSpc>
          </a:pPr>
          <a:endParaRPr lang="en-ZA" sz="1400">
            <a:latin typeface="Aptos" panose="020B0004020202020204" pitchFamily="34" charset="0"/>
            <a:cs typeface="Arial" panose="020B0604020202020204" pitchFamily="34" charset="0"/>
          </a:endParaRPr>
        </a:p>
      </dgm:t>
    </dgm:pt>
    <dgm:pt modelId="{D66AE21F-0710-4F60-B2AD-825AF87B3B56}" type="sibTrans" cxnId="{203FDC86-C64F-4952-86E9-6800C50FCC25}">
      <dgm:prSet/>
      <dgm:spPr/>
      <dgm:t>
        <a:bodyPr/>
        <a:lstStyle/>
        <a:p>
          <a:pPr>
            <a:lnSpc>
              <a:spcPct val="150000"/>
            </a:lnSpc>
          </a:pPr>
          <a:endParaRPr lang="en-ZA" sz="1400">
            <a:latin typeface="Aptos" panose="020B0004020202020204" pitchFamily="34" charset="0"/>
            <a:cs typeface="Arial" panose="020B0604020202020204" pitchFamily="34" charset="0"/>
          </a:endParaRPr>
        </a:p>
      </dgm:t>
    </dgm:pt>
    <dgm:pt modelId="{D5F68F28-EA00-428A-A0F7-8A7B507CFD9D}">
      <dgm:prSet phldrT="[Text]" custT="1"/>
      <dgm:spPr/>
      <dgm:t>
        <a:bodyPr/>
        <a:lstStyle/>
        <a:p>
          <a:pPr>
            <a:lnSpc>
              <a:spcPct val="150000"/>
            </a:lnSpc>
          </a:pPr>
          <a:r>
            <a:rPr lang="en-US" sz="1400" i="1">
              <a:latin typeface="Aptos" panose="020B0004020202020204" pitchFamily="34" charset="0"/>
              <a:cs typeface="Arial" panose="020B0604020202020204" pitchFamily="34" charset="0"/>
            </a:rPr>
            <a:t>Prudent accounting practices complied with, in line with FMPPLA and compliance reports submitted.</a:t>
          </a:r>
          <a:endParaRPr lang="en-ZA" sz="1400" i="1">
            <a:latin typeface="Aptos" panose="020B0004020202020204" pitchFamily="34" charset="0"/>
            <a:cs typeface="Arial" panose="020B0604020202020204" pitchFamily="34" charset="0"/>
          </a:endParaRPr>
        </a:p>
      </dgm:t>
    </dgm:pt>
    <dgm:pt modelId="{39591A90-9431-45D7-BC77-F91F58AEAE52}" type="parTrans" cxnId="{D8C3EBB6-D78A-4F19-B100-5CD5608B7AF6}">
      <dgm:prSet/>
      <dgm:spPr/>
      <dgm:t>
        <a:bodyPr/>
        <a:lstStyle/>
        <a:p>
          <a:pPr>
            <a:lnSpc>
              <a:spcPct val="150000"/>
            </a:lnSpc>
          </a:pPr>
          <a:endParaRPr lang="en-ZA" sz="1400">
            <a:latin typeface="Aptos" panose="020B0004020202020204" pitchFamily="34" charset="0"/>
            <a:cs typeface="Arial" panose="020B0604020202020204" pitchFamily="34" charset="0"/>
          </a:endParaRPr>
        </a:p>
      </dgm:t>
    </dgm:pt>
    <dgm:pt modelId="{EF78402A-6138-4BBF-96B0-91F481F0930B}" type="sibTrans" cxnId="{D8C3EBB6-D78A-4F19-B100-5CD5608B7AF6}">
      <dgm:prSet/>
      <dgm:spPr/>
      <dgm:t>
        <a:bodyPr/>
        <a:lstStyle/>
        <a:p>
          <a:pPr>
            <a:lnSpc>
              <a:spcPct val="150000"/>
            </a:lnSpc>
          </a:pPr>
          <a:endParaRPr lang="en-ZA" sz="1400">
            <a:latin typeface="Aptos" panose="020B0004020202020204" pitchFamily="34" charset="0"/>
            <a:cs typeface="Arial" panose="020B0604020202020204" pitchFamily="34" charset="0"/>
          </a:endParaRPr>
        </a:p>
      </dgm:t>
    </dgm:pt>
    <dgm:pt modelId="{AADDE069-086A-45A6-B7B6-7F1A8E6CCC48}">
      <dgm:prSet phldrT="[Text]" custT="1"/>
      <dgm:spPr/>
      <dgm:t>
        <a:bodyPr/>
        <a:lstStyle/>
        <a:p>
          <a:pPr marL="114300" lvl="1" indent="-114300" algn="l" defTabSz="688975">
            <a:lnSpc>
              <a:spcPct val="150000"/>
            </a:lnSpc>
            <a:spcBef>
              <a:spcPct val="0"/>
            </a:spcBef>
            <a:spcAft>
              <a:spcPct val="15000"/>
            </a:spcAft>
            <a:buChar char="•"/>
          </a:pPr>
          <a:r>
            <a:rPr lang="en-US" sz="1400" i="1" kern="1200">
              <a:solidFill>
                <a:schemeClr val="tx1"/>
              </a:solidFill>
              <a:latin typeface="Aptos" panose="020B0004020202020204" pitchFamily="34" charset="0"/>
              <a:ea typeface="+mn-ea"/>
              <a:cs typeface="Arial" panose="020B0604020202020204" pitchFamily="34" charset="0"/>
            </a:rPr>
            <a:t>70% of ILR Strategy’s Implementation Plan achieved – outputs include:</a:t>
          </a:r>
          <a:endParaRPr lang="en-ZA" sz="1400" i="1" kern="1200">
            <a:solidFill>
              <a:schemeClr val="tx1"/>
            </a:solidFill>
            <a:latin typeface="Aptos" panose="020B0004020202020204" pitchFamily="34" charset="0"/>
            <a:ea typeface="+mn-ea"/>
            <a:cs typeface="Arial" panose="020B0604020202020204" pitchFamily="34" charset="0"/>
          </a:endParaRPr>
        </a:p>
      </dgm:t>
    </dgm:pt>
    <dgm:pt modelId="{59761852-596A-42A1-A03E-0CFE4B56C7CA}" type="parTrans" cxnId="{CFEBF8BA-5E54-4D68-9B10-61EFACF558AE}">
      <dgm:prSet/>
      <dgm:spPr/>
      <dgm:t>
        <a:bodyPr/>
        <a:lstStyle/>
        <a:p>
          <a:pPr>
            <a:lnSpc>
              <a:spcPct val="150000"/>
            </a:lnSpc>
          </a:pPr>
          <a:endParaRPr lang="en-ZA" sz="1400">
            <a:latin typeface="Aptos" panose="020B0004020202020204" pitchFamily="34" charset="0"/>
            <a:cs typeface="Arial" panose="020B0604020202020204" pitchFamily="34" charset="0"/>
          </a:endParaRPr>
        </a:p>
      </dgm:t>
    </dgm:pt>
    <dgm:pt modelId="{BC82FEDF-06DD-4491-89D8-E26A07E0A2D2}" type="sibTrans" cxnId="{CFEBF8BA-5E54-4D68-9B10-61EFACF558AE}">
      <dgm:prSet/>
      <dgm:spPr/>
      <dgm:t>
        <a:bodyPr/>
        <a:lstStyle/>
        <a:p>
          <a:pPr>
            <a:lnSpc>
              <a:spcPct val="150000"/>
            </a:lnSpc>
          </a:pPr>
          <a:endParaRPr lang="en-ZA" sz="1400">
            <a:latin typeface="Aptos" panose="020B0004020202020204" pitchFamily="34" charset="0"/>
            <a:cs typeface="Arial" panose="020B0604020202020204" pitchFamily="34" charset="0"/>
          </a:endParaRPr>
        </a:p>
      </dgm:t>
    </dgm:pt>
    <dgm:pt modelId="{6767AD83-792F-45F7-A843-33D2C9A05DB5}">
      <dgm:prSet phldrT="[Text]" custT="1"/>
      <dgm:spPr/>
      <dgm:t>
        <a:bodyPr/>
        <a:lstStyle/>
        <a:p>
          <a:pPr>
            <a:lnSpc>
              <a:spcPct val="150000"/>
            </a:lnSpc>
          </a:pPr>
          <a:r>
            <a:rPr lang="en-ZA" sz="1400" i="1">
              <a:solidFill>
                <a:srgbClr val="C00000"/>
              </a:solidFill>
              <a:latin typeface="Aptos" panose="020B0004020202020204" pitchFamily="34" charset="0"/>
              <a:cs typeface="Arial" panose="020B0604020202020204" pitchFamily="34" charset="0"/>
            </a:rPr>
            <a:t>Leadership Initiative achieved 37% (7 of 19) of its implementation plan vs 50% target.</a:t>
          </a:r>
        </a:p>
      </dgm:t>
    </dgm:pt>
    <dgm:pt modelId="{145D22F6-F675-4607-B3E3-B87CF9CABCE1}" type="parTrans" cxnId="{6BF06B05-5D51-457C-BA73-D431D4127681}">
      <dgm:prSet/>
      <dgm:spPr/>
      <dgm:t>
        <a:bodyPr/>
        <a:lstStyle/>
        <a:p>
          <a:endParaRPr lang="en-ZA" sz="1400">
            <a:latin typeface="Aptos" panose="020B0004020202020204" pitchFamily="34" charset="0"/>
          </a:endParaRPr>
        </a:p>
      </dgm:t>
    </dgm:pt>
    <dgm:pt modelId="{930591BA-A3AA-43B5-9E44-69A6DF07059C}" type="sibTrans" cxnId="{6BF06B05-5D51-457C-BA73-D431D4127681}">
      <dgm:prSet/>
      <dgm:spPr/>
      <dgm:t>
        <a:bodyPr/>
        <a:lstStyle/>
        <a:p>
          <a:endParaRPr lang="en-ZA" sz="1400">
            <a:latin typeface="Aptos" panose="020B0004020202020204" pitchFamily="34" charset="0"/>
          </a:endParaRPr>
        </a:p>
      </dgm:t>
    </dgm:pt>
    <dgm:pt modelId="{CE8870D1-F3A3-4D96-8E5D-0A1FE8AD3D6B}">
      <dgm:prSet custT="1"/>
      <dgm:spPr/>
      <dgm:t>
        <a:bodyPr/>
        <a:lstStyle/>
        <a:p>
          <a:pPr marL="114300" lvl="1" indent="-114300" algn="l" defTabSz="688975">
            <a:lnSpc>
              <a:spcPct val="150000"/>
            </a:lnSpc>
            <a:spcBef>
              <a:spcPct val="0"/>
            </a:spcBef>
            <a:spcAft>
              <a:spcPct val="15000"/>
            </a:spcAft>
            <a:buChar char="•"/>
          </a:pPr>
          <a:r>
            <a:rPr lang="en-ZA" sz="1400" i="1" kern="1200">
              <a:solidFill>
                <a:schemeClr val="tx1"/>
              </a:solidFill>
              <a:latin typeface="Aptos" panose="020B0004020202020204" pitchFamily="34" charset="0"/>
              <a:ea typeface="+mn-ea"/>
              <a:cs typeface="Arial" panose="020B0604020202020204" pitchFamily="34" charset="0"/>
            </a:rPr>
            <a:t>Successful engagements with strategic partners, Gauteng Speakers Forum’s stakeholders and other spheres of government</a:t>
          </a:r>
        </a:p>
      </dgm:t>
    </dgm:pt>
    <dgm:pt modelId="{39FE661A-6A73-48D5-ABC0-C1560902ACF8}" type="parTrans" cxnId="{A2CF8FAD-6A62-4F54-8DEF-958A92073CD1}">
      <dgm:prSet/>
      <dgm:spPr/>
      <dgm:t>
        <a:bodyPr/>
        <a:lstStyle/>
        <a:p>
          <a:endParaRPr lang="en-ZA" sz="1400">
            <a:latin typeface="Aptos" panose="020B0004020202020204" pitchFamily="34" charset="0"/>
          </a:endParaRPr>
        </a:p>
      </dgm:t>
    </dgm:pt>
    <dgm:pt modelId="{BBD4DCAF-F6AF-42F4-BC71-BD177DD8672B}" type="sibTrans" cxnId="{A2CF8FAD-6A62-4F54-8DEF-958A92073CD1}">
      <dgm:prSet/>
      <dgm:spPr/>
      <dgm:t>
        <a:bodyPr/>
        <a:lstStyle/>
        <a:p>
          <a:endParaRPr lang="en-ZA" sz="1400">
            <a:latin typeface="Aptos" panose="020B0004020202020204" pitchFamily="34" charset="0"/>
          </a:endParaRPr>
        </a:p>
      </dgm:t>
    </dgm:pt>
    <dgm:pt modelId="{6B550586-6A53-4E27-AE79-B0342AD10D93}">
      <dgm:prSet phldrT="[Text]" custT="1"/>
      <dgm:spPr>
        <a:solidFill>
          <a:schemeClr val="accent6">
            <a:lumMod val="60000"/>
            <a:lumOff val="40000"/>
          </a:schemeClr>
        </a:solidFill>
      </dgm:spPr>
      <dgm:t>
        <a:bodyPr/>
        <a:lstStyle/>
        <a:p>
          <a:pPr algn="r">
            <a:lnSpc>
              <a:spcPct val="150000"/>
            </a:lnSpc>
          </a:pPr>
          <a:r>
            <a:rPr lang="en-US" sz="1400">
              <a:solidFill>
                <a:schemeClr val="tx1"/>
              </a:solidFill>
              <a:latin typeface="Aptos" panose="020B0004020202020204" pitchFamily="34" charset="0"/>
              <a:cs typeface="Arial" panose="020B0604020202020204" pitchFamily="34" charset="0"/>
            </a:rPr>
            <a:t>   </a:t>
          </a:r>
          <a:r>
            <a:rPr lang="en-US" sz="2000" b="1">
              <a:solidFill>
                <a:schemeClr val="tx1"/>
              </a:solidFill>
              <a:latin typeface="Aptos" panose="020B0004020202020204" pitchFamily="34" charset="0"/>
              <a:cs typeface="Arial" panose="020B0604020202020204" pitchFamily="34" charset="0"/>
            </a:rPr>
            <a:t>Governance &amp; Administration</a:t>
          </a:r>
          <a:endParaRPr lang="en-ZA" sz="2000" b="1">
            <a:solidFill>
              <a:schemeClr val="tx1"/>
            </a:solidFill>
            <a:latin typeface="Aptos" panose="020B0004020202020204" pitchFamily="34" charset="0"/>
            <a:cs typeface="Arial" panose="020B0604020202020204" pitchFamily="34" charset="0"/>
          </a:endParaRPr>
        </a:p>
      </dgm:t>
    </dgm:pt>
    <dgm:pt modelId="{47F930FB-1704-427E-94DB-F9D6806260D8}" type="sibTrans" cxnId="{E2722EFF-2BA5-4383-BCC2-794422D50A2B}">
      <dgm:prSet/>
      <dgm:spPr/>
      <dgm:t>
        <a:bodyPr/>
        <a:lstStyle/>
        <a:p>
          <a:pPr>
            <a:lnSpc>
              <a:spcPct val="150000"/>
            </a:lnSpc>
          </a:pPr>
          <a:endParaRPr lang="en-ZA" sz="1400">
            <a:latin typeface="Aptos" panose="020B0004020202020204" pitchFamily="34" charset="0"/>
            <a:cs typeface="Arial" panose="020B0604020202020204" pitchFamily="34" charset="0"/>
          </a:endParaRPr>
        </a:p>
      </dgm:t>
    </dgm:pt>
    <dgm:pt modelId="{AD230FC5-D695-4622-BB49-8E9AA2850033}" type="parTrans" cxnId="{E2722EFF-2BA5-4383-BCC2-794422D50A2B}">
      <dgm:prSet/>
      <dgm:spPr/>
      <dgm:t>
        <a:bodyPr/>
        <a:lstStyle/>
        <a:p>
          <a:pPr>
            <a:lnSpc>
              <a:spcPct val="150000"/>
            </a:lnSpc>
          </a:pPr>
          <a:endParaRPr lang="en-ZA" sz="1400">
            <a:latin typeface="Aptos" panose="020B0004020202020204" pitchFamily="34" charset="0"/>
            <a:cs typeface="Arial" panose="020B0604020202020204" pitchFamily="34" charset="0"/>
          </a:endParaRPr>
        </a:p>
      </dgm:t>
    </dgm:pt>
    <dgm:pt modelId="{2455DDC7-C7C8-437B-B11A-4D5E718F1463}">
      <dgm:prSet custT="1"/>
      <dgm:spPr/>
      <dgm:t>
        <a:bodyPr/>
        <a:lstStyle/>
        <a:p>
          <a:pPr marL="285750" lvl="1" indent="0" algn="l" defTabSz="1600200">
            <a:lnSpc>
              <a:spcPct val="90000"/>
            </a:lnSpc>
            <a:spcBef>
              <a:spcPct val="0"/>
            </a:spcBef>
            <a:spcAft>
              <a:spcPct val="15000"/>
            </a:spcAft>
          </a:pPr>
          <a:endParaRPr lang="en-ZA" sz="1400" kern="1200">
            <a:latin typeface="Aptos" panose="020B0004020202020204" pitchFamily="34" charset="0"/>
          </a:endParaRPr>
        </a:p>
      </dgm:t>
    </dgm:pt>
    <dgm:pt modelId="{854F2FE0-8D87-475A-A3FD-2543EAD99342}" type="parTrans" cxnId="{75EFA723-AD67-4862-ADEE-7743040F7BFF}">
      <dgm:prSet/>
      <dgm:spPr/>
      <dgm:t>
        <a:bodyPr/>
        <a:lstStyle/>
        <a:p>
          <a:endParaRPr lang="en-ZA" sz="1400">
            <a:latin typeface="Aptos" panose="020B0004020202020204" pitchFamily="34" charset="0"/>
          </a:endParaRPr>
        </a:p>
      </dgm:t>
    </dgm:pt>
    <dgm:pt modelId="{43D51CF1-0036-419A-9A8A-87EA44F1CE3F}" type="sibTrans" cxnId="{75EFA723-AD67-4862-ADEE-7743040F7BFF}">
      <dgm:prSet/>
      <dgm:spPr/>
      <dgm:t>
        <a:bodyPr/>
        <a:lstStyle/>
        <a:p>
          <a:endParaRPr lang="en-ZA" sz="1400">
            <a:latin typeface="Aptos" panose="020B0004020202020204" pitchFamily="34" charset="0"/>
          </a:endParaRPr>
        </a:p>
      </dgm:t>
    </dgm:pt>
    <dgm:pt modelId="{C053AFC4-32B3-4715-B9E4-D597F2D1B249}">
      <dgm:prSet custT="1"/>
      <dgm:spPr/>
      <dgm:t>
        <a:bodyPr/>
        <a:lstStyle/>
        <a:p>
          <a:pPr marL="114300" lvl="1" indent="-114300" algn="l" defTabSz="688975">
            <a:lnSpc>
              <a:spcPct val="150000"/>
            </a:lnSpc>
            <a:spcBef>
              <a:spcPct val="0"/>
            </a:spcBef>
            <a:spcAft>
              <a:spcPct val="15000"/>
            </a:spcAft>
            <a:buChar char="•"/>
          </a:pPr>
          <a:r>
            <a:rPr lang="en-ZA" sz="1400" i="1" kern="1200">
              <a:solidFill>
                <a:schemeClr val="tx1"/>
              </a:solidFill>
              <a:latin typeface="Aptos" panose="020B0004020202020204" pitchFamily="34" charset="0"/>
              <a:ea typeface="+mn-ea"/>
              <a:cs typeface="Arial" panose="020B0604020202020204" pitchFamily="34" charset="0"/>
            </a:rPr>
            <a:t>Rolled-out survey to determine the application of sector’s norms and standards by GPL.</a:t>
          </a:r>
        </a:p>
      </dgm:t>
    </dgm:pt>
    <dgm:pt modelId="{94A11177-B933-43AB-AF4C-3218ABD7CC69}" type="parTrans" cxnId="{95896CB6-F7CD-4B9C-8CFF-7938F343D09E}">
      <dgm:prSet/>
      <dgm:spPr/>
      <dgm:t>
        <a:bodyPr/>
        <a:lstStyle/>
        <a:p>
          <a:endParaRPr lang="en-ZA"/>
        </a:p>
      </dgm:t>
    </dgm:pt>
    <dgm:pt modelId="{CBACC1C1-EFCE-4601-9194-229D6C936C89}" type="sibTrans" cxnId="{95896CB6-F7CD-4B9C-8CFF-7938F343D09E}">
      <dgm:prSet/>
      <dgm:spPr/>
      <dgm:t>
        <a:bodyPr/>
        <a:lstStyle/>
        <a:p>
          <a:endParaRPr lang="en-ZA"/>
        </a:p>
      </dgm:t>
    </dgm:pt>
    <dgm:pt modelId="{EAAEFED9-370C-4F58-85B3-CDADF6B153B0}">
      <dgm:prSet phldrT="[Text]" custT="1"/>
      <dgm:spPr/>
      <dgm:t>
        <a:bodyPr/>
        <a:lstStyle/>
        <a:p>
          <a:pPr>
            <a:lnSpc>
              <a:spcPct val="150000"/>
            </a:lnSpc>
          </a:pPr>
          <a:r>
            <a:rPr lang="en-ZA" sz="1400" i="1">
              <a:solidFill>
                <a:srgbClr val="C00000"/>
              </a:solidFill>
              <a:latin typeface="Aptos" panose="020B0004020202020204" pitchFamily="34" charset="0"/>
              <a:cs typeface="Arial" panose="020B0604020202020204" pitchFamily="34" charset="0"/>
            </a:rPr>
            <a:t>HR Strategy achieved 45% (10 of 22) of its implementation vs. 50% target.</a:t>
          </a:r>
        </a:p>
      </dgm:t>
    </dgm:pt>
    <dgm:pt modelId="{F4504246-EB25-47A8-8B0D-020DDDC5EB4E}" type="parTrans" cxnId="{FBE8676D-4270-4A1A-8DB0-198EA6C82B85}">
      <dgm:prSet/>
      <dgm:spPr/>
      <dgm:t>
        <a:bodyPr/>
        <a:lstStyle/>
        <a:p>
          <a:endParaRPr lang="en-ZA"/>
        </a:p>
      </dgm:t>
    </dgm:pt>
    <dgm:pt modelId="{399C5AC0-E5D3-407A-8479-2736E9E26BB6}" type="sibTrans" cxnId="{FBE8676D-4270-4A1A-8DB0-198EA6C82B85}">
      <dgm:prSet/>
      <dgm:spPr/>
      <dgm:t>
        <a:bodyPr/>
        <a:lstStyle/>
        <a:p>
          <a:endParaRPr lang="en-ZA"/>
        </a:p>
      </dgm:t>
    </dgm:pt>
    <dgm:pt modelId="{DAD4D0F0-E83C-4D6C-BC8B-5CB2148E394A}" type="pres">
      <dgm:prSet presAssocID="{6A23DA62-1C33-4C4A-983D-5C28404358ED}" presName="Name0" presStyleCnt="0">
        <dgm:presLayoutVars>
          <dgm:dir/>
          <dgm:animLvl val="lvl"/>
          <dgm:resizeHandles val="exact"/>
        </dgm:presLayoutVars>
      </dgm:prSet>
      <dgm:spPr/>
    </dgm:pt>
    <dgm:pt modelId="{EFB9E68A-856C-4772-8D62-100C1039C0D7}" type="pres">
      <dgm:prSet presAssocID="{40158274-B140-4DEA-8729-72C0B3BD7D76}" presName="composite" presStyleCnt="0"/>
      <dgm:spPr/>
    </dgm:pt>
    <dgm:pt modelId="{D2A19973-5959-49FE-9BA9-EABC73DBA125}" type="pres">
      <dgm:prSet presAssocID="{40158274-B140-4DEA-8729-72C0B3BD7D76}" presName="parTx" presStyleLbl="alignNode1" presStyleIdx="0" presStyleCnt="2">
        <dgm:presLayoutVars>
          <dgm:chMax val="0"/>
          <dgm:chPref val="0"/>
          <dgm:bulletEnabled val="1"/>
        </dgm:presLayoutVars>
      </dgm:prSet>
      <dgm:spPr/>
    </dgm:pt>
    <dgm:pt modelId="{23557D31-F3C9-4B43-903D-C83107854E9B}" type="pres">
      <dgm:prSet presAssocID="{40158274-B140-4DEA-8729-72C0B3BD7D76}" presName="desTx" presStyleLbl="alignAccFollowNode1" presStyleIdx="0" presStyleCnt="2">
        <dgm:presLayoutVars>
          <dgm:bulletEnabled val="1"/>
        </dgm:presLayoutVars>
      </dgm:prSet>
      <dgm:spPr/>
    </dgm:pt>
    <dgm:pt modelId="{C97015AD-522A-436D-9B65-BBC073493F20}" type="pres">
      <dgm:prSet presAssocID="{D5D584CF-7FFA-4193-A64D-46CAF25C2CAF}" presName="space" presStyleCnt="0"/>
      <dgm:spPr/>
    </dgm:pt>
    <dgm:pt modelId="{8AECA109-B25E-411F-93A0-13F105B1FB7B}" type="pres">
      <dgm:prSet presAssocID="{6B550586-6A53-4E27-AE79-B0342AD10D93}" presName="composite" presStyleCnt="0"/>
      <dgm:spPr/>
    </dgm:pt>
    <dgm:pt modelId="{EA6A1933-6BEE-423D-AA8C-A9BFB616F420}" type="pres">
      <dgm:prSet presAssocID="{6B550586-6A53-4E27-AE79-B0342AD10D93}" presName="parTx" presStyleLbl="alignNode1" presStyleIdx="1" presStyleCnt="2">
        <dgm:presLayoutVars>
          <dgm:chMax val="0"/>
          <dgm:chPref val="0"/>
          <dgm:bulletEnabled val="1"/>
        </dgm:presLayoutVars>
      </dgm:prSet>
      <dgm:spPr/>
    </dgm:pt>
    <dgm:pt modelId="{1BF02356-0D2D-4226-B958-98956DAB8513}" type="pres">
      <dgm:prSet presAssocID="{6B550586-6A53-4E27-AE79-B0342AD10D93}" presName="desTx" presStyleLbl="alignAccFollowNode1" presStyleIdx="1" presStyleCnt="2">
        <dgm:presLayoutVars>
          <dgm:bulletEnabled val="1"/>
        </dgm:presLayoutVars>
      </dgm:prSet>
      <dgm:spPr/>
    </dgm:pt>
  </dgm:ptLst>
  <dgm:cxnLst>
    <dgm:cxn modelId="{6BF06B05-5D51-457C-BA73-D431D4127681}" srcId="{6B550586-6A53-4E27-AE79-B0342AD10D93}" destId="{6767AD83-792F-45F7-A843-33D2C9A05DB5}" srcOrd="3" destOrd="0" parTransId="{145D22F6-F675-4607-B3E3-B87CF9CABCE1}" sibTransId="{930591BA-A3AA-43B5-9E44-69A6DF07059C}"/>
    <dgm:cxn modelId="{75EFA723-AD67-4862-ADEE-7743040F7BFF}" srcId="{40158274-B140-4DEA-8729-72C0B3BD7D76}" destId="{2455DDC7-C7C8-437B-B11A-4D5E718F1463}" srcOrd="1" destOrd="0" parTransId="{854F2FE0-8D87-475A-A3FD-2543EAD99342}" sibTransId="{43D51CF1-0036-419A-9A8A-87EA44F1CE3F}"/>
    <dgm:cxn modelId="{5203823C-8D5E-4382-869B-EF2F80C436A5}" type="presOf" srcId="{CE8870D1-F3A3-4D96-8E5D-0A1FE8AD3D6B}" destId="{23557D31-F3C9-4B43-903D-C83107854E9B}" srcOrd="0" destOrd="2" presId="urn:microsoft.com/office/officeart/2005/8/layout/hList1"/>
    <dgm:cxn modelId="{AB3CBF3D-0F90-4463-B84B-699088E32ED6}" type="presOf" srcId="{6767AD83-792F-45F7-A843-33D2C9A05DB5}" destId="{1BF02356-0D2D-4226-B958-98956DAB8513}" srcOrd="0" destOrd="3" presId="urn:microsoft.com/office/officeart/2005/8/layout/hList1"/>
    <dgm:cxn modelId="{F6357B69-CAEC-4CD4-A120-FAFBFF0651E8}" type="presOf" srcId="{C5026D06-3CB7-4E52-8BB3-9B9619345C39}" destId="{1BF02356-0D2D-4226-B958-98956DAB8513}" srcOrd="0" destOrd="1" presId="urn:microsoft.com/office/officeart/2005/8/layout/hList1"/>
    <dgm:cxn modelId="{ADFD2C6A-AA2F-43AA-BCB0-148E7183B142}" type="presOf" srcId="{6B550586-6A53-4E27-AE79-B0342AD10D93}" destId="{EA6A1933-6BEE-423D-AA8C-A9BFB616F420}" srcOrd="0" destOrd="0" presId="urn:microsoft.com/office/officeart/2005/8/layout/hList1"/>
    <dgm:cxn modelId="{48935A4B-41FB-431B-8695-A2FE1F50A04E}" srcId="{6A23DA62-1C33-4C4A-983D-5C28404358ED}" destId="{40158274-B140-4DEA-8729-72C0B3BD7D76}" srcOrd="0" destOrd="0" parTransId="{EE6D1CEC-D559-4062-B3BC-C4A9B79FD018}" sibTransId="{D5D584CF-7FFA-4193-A64D-46CAF25C2CAF}"/>
    <dgm:cxn modelId="{FBE8676D-4270-4A1A-8DB0-198EA6C82B85}" srcId="{6B550586-6A53-4E27-AE79-B0342AD10D93}" destId="{EAAEFED9-370C-4F58-85B3-CDADF6B153B0}" srcOrd="4" destOrd="0" parTransId="{F4504246-EB25-47A8-8B0D-020DDDC5EB4E}" sibTransId="{399C5AC0-E5D3-407A-8479-2736E9E26BB6}"/>
    <dgm:cxn modelId="{E98F0183-D761-4535-9EF6-3EA31567F1DC}" srcId="{6B550586-6A53-4E27-AE79-B0342AD10D93}" destId="{7D157CC7-ABC9-4E96-946F-1BA9AD50FEA2}" srcOrd="0" destOrd="0" parTransId="{9559DF92-20C9-4DE4-9D48-2082399014A5}" sibTransId="{0F09C2D7-1E5C-4F19-A56B-FABAB879611B}"/>
    <dgm:cxn modelId="{203FDC86-C64F-4952-86E9-6800C50FCC25}" srcId="{6B550586-6A53-4E27-AE79-B0342AD10D93}" destId="{C5026D06-3CB7-4E52-8BB3-9B9619345C39}" srcOrd="1" destOrd="0" parTransId="{55DA64FB-F47F-4085-896D-40527A3B5AB0}" sibTransId="{D66AE21F-0710-4F60-B2AD-825AF87B3B56}"/>
    <dgm:cxn modelId="{AC8DFE8F-6B10-45D4-900A-45226B682054}" type="presOf" srcId="{EAAEFED9-370C-4F58-85B3-CDADF6B153B0}" destId="{1BF02356-0D2D-4226-B958-98956DAB8513}" srcOrd="0" destOrd="4" presId="urn:microsoft.com/office/officeart/2005/8/layout/hList1"/>
    <dgm:cxn modelId="{DDFA5499-6FF8-4D68-B4C5-1F00D05E82D6}" srcId="{AADDE069-086A-45A6-B7B6-7F1A8E6CCC48}" destId="{4839244A-082C-49C6-BD54-443F78984B20}" srcOrd="0" destOrd="0" parTransId="{ABEAEFA4-FFA5-4D6F-BD3B-8FC792999884}" sibTransId="{5182C99D-E499-4399-B11C-B3FB55D4DC08}"/>
    <dgm:cxn modelId="{DEAD989A-D0B9-47FF-A416-090F5A89B185}" type="presOf" srcId="{D5F68F28-EA00-428A-A0F7-8A7B507CFD9D}" destId="{1BF02356-0D2D-4226-B958-98956DAB8513}" srcOrd="0" destOrd="2" presId="urn:microsoft.com/office/officeart/2005/8/layout/hList1"/>
    <dgm:cxn modelId="{3EAB70AC-B63E-497A-9EA2-06093D9719C5}" type="presOf" srcId="{AADDE069-086A-45A6-B7B6-7F1A8E6CCC48}" destId="{23557D31-F3C9-4B43-903D-C83107854E9B}" srcOrd="0" destOrd="0" presId="urn:microsoft.com/office/officeart/2005/8/layout/hList1"/>
    <dgm:cxn modelId="{A2CF8FAD-6A62-4F54-8DEF-958A92073CD1}" srcId="{AADDE069-086A-45A6-B7B6-7F1A8E6CCC48}" destId="{CE8870D1-F3A3-4D96-8E5D-0A1FE8AD3D6B}" srcOrd="1" destOrd="0" parTransId="{39FE661A-6A73-48D5-ABC0-C1560902ACF8}" sibTransId="{BBD4DCAF-F6AF-42F4-BC71-BD177DD8672B}"/>
    <dgm:cxn modelId="{95896CB6-F7CD-4B9C-8CFF-7938F343D09E}" srcId="{AADDE069-086A-45A6-B7B6-7F1A8E6CCC48}" destId="{C053AFC4-32B3-4715-B9E4-D597F2D1B249}" srcOrd="2" destOrd="0" parTransId="{94A11177-B933-43AB-AF4C-3218ABD7CC69}" sibTransId="{CBACC1C1-EFCE-4601-9194-229D6C936C89}"/>
    <dgm:cxn modelId="{D8C3EBB6-D78A-4F19-B100-5CD5608B7AF6}" srcId="{6B550586-6A53-4E27-AE79-B0342AD10D93}" destId="{D5F68F28-EA00-428A-A0F7-8A7B507CFD9D}" srcOrd="2" destOrd="0" parTransId="{39591A90-9431-45D7-BC77-F91F58AEAE52}" sibTransId="{EF78402A-6138-4BBF-96B0-91F481F0930B}"/>
    <dgm:cxn modelId="{342174BA-A3AD-422C-BC8E-965A08FCF649}" type="presOf" srcId="{40158274-B140-4DEA-8729-72C0B3BD7D76}" destId="{D2A19973-5959-49FE-9BA9-EABC73DBA125}" srcOrd="0" destOrd="0" presId="urn:microsoft.com/office/officeart/2005/8/layout/hList1"/>
    <dgm:cxn modelId="{CFEBF8BA-5E54-4D68-9B10-61EFACF558AE}" srcId="{40158274-B140-4DEA-8729-72C0B3BD7D76}" destId="{AADDE069-086A-45A6-B7B6-7F1A8E6CCC48}" srcOrd="0" destOrd="0" parTransId="{59761852-596A-42A1-A03E-0CFE4B56C7CA}" sibTransId="{BC82FEDF-06DD-4491-89D8-E26A07E0A2D2}"/>
    <dgm:cxn modelId="{9E3115C7-E7A5-462D-AF4D-BBB37E71A0B1}" type="presOf" srcId="{C053AFC4-32B3-4715-B9E4-D597F2D1B249}" destId="{23557D31-F3C9-4B43-903D-C83107854E9B}" srcOrd="0" destOrd="3" presId="urn:microsoft.com/office/officeart/2005/8/layout/hList1"/>
    <dgm:cxn modelId="{821376C9-442D-4658-AA82-ADD233FD315F}" type="presOf" srcId="{6A23DA62-1C33-4C4A-983D-5C28404358ED}" destId="{DAD4D0F0-E83C-4D6C-BC8B-5CB2148E394A}" srcOrd="0" destOrd="0" presId="urn:microsoft.com/office/officeart/2005/8/layout/hList1"/>
    <dgm:cxn modelId="{49924BD3-D7E6-46CE-8835-165A1BE73B4E}" type="presOf" srcId="{7D157CC7-ABC9-4E96-946F-1BA9AD50FEA2}" destId="{1BF02356-0D2D-4226-B958-98956DAB8513}" srcOrd="0" destOrd="0" presId="urn:microsoft.com/office/officeart/2005/8/layout/hList1"/>
    <dgm:cxn modelId="{C46790DA-8C26-49C5-84D6-38A1DB050EBE}" type="presOf" srcId="{2455DDC7-C7C8-437B-B11A-4D5E718F1463}" destId="{23557D31-F3C9-4B43-903D-C83107854E9B}" srcOrd="0" destOrd="4" presId="urn:microsoft.com/office/officeart/2005/8/layout/hList1"/>
    <dgm:cxn modelId="{5311DDED-BD87-4B8F-84C8-191E98B8CB73}" type="presOf" srcId="{4839244A-082C-49C6-BD54-443F78984B20}" destId="{23557D31-F3C9-4B43-903D-C83107854E9B}" srcOrd="0" destOrd="1" presId="urn:microsoft.com/office/officeart/2005/8/layout/hList1"/>
    <dgm:cxn modelId="{E2722EFF-2BA5-4383-BCC2-794422D50A2B}" srcId="{6A23DA62-1C33-4C4A-983D-5C28404358ED}" destId="{6B550586-6A53-4E27-AE79-B0342AD10D93}" srcOrd="1" destOrd="0" parTransId="{AD230FC5-D695-4622-BB49-8E9AA2850033}" sibTransId="{47F930FB-1704-427E-94DB-F9D6806260D8}"/>
    <dgm:cxn modelId="{23C22CBC-1019-43E2-BA58-F264BBE60372}" type="presParOf" srcId="{DAD4D0F0-E83C-4D6C-BC8B-5CB2148E394A}" destId="{EFB9E68A-856C-4772-8D62-100C1039C0D7}" srcOrd="0" destOrd="0" presId="urn:microsoft.com/office/officeart/2005/8/layout/hList1"/>
    <dgm:cxn modelId="{73043DEF-1DE1-47CB-80F5-59A3F0AF9225}" type="presParOf" srcId="{EFB9E68A-856C-4772-8D62-100C1039C0D7}" destId="{D2A19973-5959-49FE-9BA9-EABC73DBA125}" srcOrd="0" destOrd="0" presId="urn:microsoft.com/office/officeart/2005/8/layout/hList1"/>
    <dgm:cxn modelId="{F2B2FB38-5E9A-4B1E-856E-F1847AA9934D}" type="presParOf" srcId="{EFB9E68A-856C-4772-8D62-100C1039C0D7}" destId="{23557D31-F3C9-4B43-903D-C83107854E9B}" srcOrd="1" destOrd="0" presId="urn:microsoft.com/office/officeart/2005/8/layout/hList1"/>
    <dgm:cxn modelId="{800EADFF-7992-413A-A3C1-E76CCCF6BFC9}" type="presParOf" srcId="{DAD4D0F0-E83C-4D6C-BC8B-5CB2148E394A}" destId="{C97015AD-522A-436D-9B65-BBC073493F20}" srcOrd="1" destOrd="0" presId="urn:microsoft.com/office/officeart/2005/8/layout/hList1"/>
    <dgm:cxn modelId="{29AD045E-06A6-4CEC-8A26-0FD0E74B93F5}" type="presParOf" srcId="{DAD4D0F0-E83C-4D6C-BC8B-5CB2148E394A}" destId="{8AECA109-B25E-411F-93A0-13F105B1FB7B}" srcOrd="2" destOrd="0" presId="urn:microsoft.com/office/officeart/2005/8/layout/hList1"/>
    <dgm:cxn modelId="{96ABD373-F141-4605-8E92-5584C86933E0}" type="presParOf" srcId="{8AECA109-B25E-411F-93A0-13F105B1FB7B}" destId="{EA6A1933-6BEE-423D-AA8C-A9BFB616F420}" srcOrd="0" destOrd="0" presId="urn:microsoft.com/office/officeart/2005/8/layout/hList1"/>
    <dgm:cxn modelId="{927BACDB-DB3B-4714-AF15-D11824AAD700}" type="presParOf" srcId="{8AECA109-B25E-411F-93A0-13F105B1FB7B}" destId="{1BF02356-0D2D-4226-B958-98956DAB851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54DD76-6FFB-4564-B861-5C1919F415BC}"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n-US"/>
        </a:p>
      </dgm:t>
    </dgm:pt>
    <dgm:pt modelId="{02DD6296-DEFA-4558-B627-E5618CE23733}">
      <dgm:prSet custT="1"/>
      <dgm:spPr>
        <a:xfrm>
          <a:off x="0" y="726"/>
          <a:ext cx="8640960" cy="424844"/>
        </a:xfrm>
      </dgm:spPr>
      <dgm:t>
        <a:bodyPr anchor="ctr"/>
        <a:lstStyle/>
        <a:p>
          <a:pPr rtl="0">
            <a:lnSpc>
              <a:spcPct val="150000"/>
            </a:lnSpc>
            <a:spcBef>
              <a:spcPts val="200"/>
            </a:spcBef>
            <a:buNone/>
          </a:pPr>
          <a:r>
            <a:rPr lang="en-US" sz="1600" b="1">
              <a:solidFill>
                <a:schemeClr val="accent6">
                  <a:lumMod val="50000"/>
                </a:schemeClr>
              </a:solidFill>
              <a:latin typeface="Arial" panose="020B0604020202020204" pitchFamily="34" charset="0"/>
              <a:ea typeface="+mn-ea"/>
              <a:cs typeface="Arial" panose="020B0604020202020204" pitchFamily="34" charset="0"/>
            </a:rPr>
            <a:t>PURPOSE AND INTRODUCTION</a:t>
          </a:r>
        </a:p>
      </dgm:t>
    </dgm:pt>
    <dgm:pt modelId="{5193B4A2-F33C-44D5-A6D7-F7E362FD5157}" type="parTrans" cxnId="{2E921A59-F052-46D4-B7ED-D56FA57DD76B}">
      <dgm:prSet/>
      <dgm:spPr/>
      <dgm:t>
        <a:bodyPr/>
        <a:lstStyle/>
        <a:p>
          <a:pPr>
            <a:lnSpc>
              <a:spcPct val="150000"/>
            </a:lnSpc>
            <a:spcBef>
              <a:spcPts val="200"/>
            </a:spcBef>
          </a:pPr>
          <a:endParaRPr lang="en-US" sz="1600" b="1">
            <a:solidFill>
              <a:schemeClr val="accent6">
                <a:lumMod val="50000"/>
              </a:schemeClr>
            </a:solidFill>
          </a:endParaRPr>
        </a:p>
      </dgm:t>
    </dgm:pt>
    <dgm:pt modelId="{22420F3E-FEAB-4D08-8493-0E17D358CF4D}" type="sibTrans" cxnId="{2E921A59-F052-46D4-B7ED-D56FA57DD76B}">
      <dgm:prSet/>
      <dgm:spPr/>
      <dgm:t>
        <a:bodyPr/>
        <a:lstStyle/>
        <a:p>
          <a:pPr>
            <a:lnSpc>
              <a:spcPct val="150000"/>
            </a:lnSpc>
            <a:spcBef>
              <a:spcPts val="200"/>
            </a:spcBef>
          </a:pPr>
          <a:endParaRPr lang="en-US" sz="1600" b="1">
            <a:solidFill>
              <a:schemeClr val="accent6">
                <a:lumMod val="50000"/>
              </a:schemeClr>
            </a:solidFill>
          </a:endParaRPr>
        </a:p>
      </dgm:t>
    </dgm:pt>
    <dgm:pt modelId="{22C539B8-59A6-4D3C-9304-4BD42109E603}">
      <dgm:prSet custT="1"/>
      <dgm:spPr>
        <a:xfrm>
          <a:off x="0" y="425571"/>
          <a:ext cx="8640960" cy="424844"/>
        </a:xfrm>
      </dgm:spPr>
      <dgm:t>
        <a:bodyPr/>
        <a:lstStyle/>
        <a:p>
          <a:pPr>
            <a:lnSpc>
              <a:spcPct val="150000"/>
            </a:lnSpc>
            <a:spcBef>
              <a:spcPts val="200"/>
            </a:spcBef>
            <a:buNone/>
          </a:pPr>
          <a:r>
            <a:rPr lang="en-ZA" sz="1600" b="1">
              <a:solidFill>
                <a:schemeClr val="accent6">
                  <a:lumMod val="50000"/>
                </a:schemeClr>
              </a:solidFill>
              <a:latin typeface="Arial" panose="020B0604020202020204" pitchFamily="34" charset="0"/>
              <a:ea typeface="+mn-ea"/>
              <a:cs typeface="Arial" panose="020B0604020202020204" pitchFamily="34" charset="0"/>
            </a:rPr>
            <a:t>MAIN CAUSES OF EXPENDITURE VARIATIONS</a:t>
          </a:r>
          <a:endParaRPr lang="en-US" sz="1600" b="1">
            <a:solidFill>
              <a:schemeClr val="accent6">
                <a:lumMod val="50000"/>
              </a:schemeClr>
            </a:solidFill>
            <a:latin typeface="Arial" panose="020B0604020202020204" pitchFamily="34" charset="0"/>
            <a:ea typeface="+mn-ea"/>
            <a:cs typeface="Arial" panose="020B0604020202020204" pitchFamily="34" charset="0"/>
          </a:endParaRPr>
        </a:p>
      </dgm:t>
    </dgm:pt>
    <dgm:pt modelId="{2F787DB1-C724-4F7F-9646-C0BEEA9CE88C}" type="parTrans" cxnId="{34ECCFFE-D8A5-44A5-8A2E-A36D9927CF82}">
      <dgm:prSet/>
      <dgm:spPr/>
      <dgm:t>
        <a:bodyPr/>
        <a:lstStyle/>
        <a:p>
          <a:pPr>
            <a:lnSpc>
              <a:spcPct val="150000"/>
            </a:lnSpc>
          </a:pPr>
          <a:endParaRPr lang="en-ZA" sz="1600" b="1">
            <a:solidFill>
              <a:schemeClr val="accent6">
                <a:lumMod val="50000"/>
              </a:schemeClr>
            </a:solidFill>
          </a:endParaRPr>
        </a:p>
      </dgm:t>
    </dgm:pt>
    <dgm:pt modelId="{244F5128-9299-4EDD-8484-CF0C41A79CF7}" type="sibTrans" cxnId="{34ECCFFE-D8A5-44A5-8A2E-A36D9927CF82}">
      <dgm:prSet/>
      <dgm:spPr/>
      <dgm:t>
        <a:bodyPr/>
        <a:lstStyle/>
        <a:p>
          <a:pPr>
            <a:lnSpc>
              <a:spcPct val="150000"/>
            </a:lnSpc>
          </a:pPr>
          <a:endParaRPr lang="en-ZA" sz="1600" b="1">
            <a:solidFill>
              <a:schemeClr val="accent6">
                <a:lumMod val="50000"/>
              </a:schemeClr>
            </a:solidFill>
          </a:endParaRPr>
        </a:p>
      </dgm:t>
    </dgm:pt>
    <dgm:pt modelId="{FD1BF9D7-7E7C-4A6C-88FC-C5C238AAC999}">
      <dgm:prSet custT="1"/>
      <dgm:spPr>
        <a:xfrm>
          <a:off x="0" y="425571"/>
          <a:ext cx="8640960" cy="424844"/>
        </a:xfrm>
      </dgm:spPr>
      <dgm:t>
        <a:bodyPr/>
        <a:lstStyle/>
        <a:p>
          <a:pPr>
            <a:lnSpc>
              <a:spcPct val="150000"/>
            </a:lnSpc>
            <a:spcBef>
              <a:spcPts val="200"/>
            </a:spcBef>
            <a:buNone/>
          </a:pPr>
          <a:r>
            <a:rPr lang="en-ZA" sz="1600" b="1">
              <a:solidFill>
                <a:schemeClr val="accent6">
                  <a:lumMod val="50000"/>
                </a:schemeClr>
              </a:solidFill>
              <a:latin typeface="Arial" panose="020B0604020202020204" pitchFamily="34" charset="0"/>
              <a:ea typeface="+mn-ea"/>
              <a:cs typeface="Arial" panose="020B0604020202020204" pitchFamily="34" charset="0"/>
            </a:rPr>
            <a:t>COMMITTEES EXPENDITURE</a:t>
          </a:r>
          <a:endParaRPr lang="en-US" sz="1600" b="1">
            <a:solidFill>
              <a:schemeClr val="accent6">
                <a:lumMod val="50000"/>
              </a:schemeClr>
            </a:solidFill>
            <a:latin typeface="Arial" panose="020B0604020202020204" pitchFamily="34" charset="0"/>
            <a:ea typeface="+mn-ea"/>
            <a:cs typeface="Arial" panose="020B0604020202020204" pitchFamily="34" charset="0"/>
          </a:endParaRPr>
        </a:p>
      </dgm:t>
    </dgm:pt>
    <dgm:pt modelId="{12FE075D-A374-428F-922E-434294702A27}" type="parTrans" cxnId="{57BF4EAD-E354-466E-844C-807DB9C895B6}">
      <dgm:prSet/>
      <dgm:spPr/>
      <dgm:t>
        <a:bodyPr/>
        <a:lstStyle/>
        <a:p>
          <a:pPr>
            <a:lnSpc>
              <a:spcPct val="150000"/>
            </a:lnSpc>
          </a:pPr>
          <a:endParaRPr lang="en-ZA" sz="1600" b="1">
            <a:solidFill>
              <a:schemeClr val="accent6">
                <a:lumMod val="50000"/>
              </a:schemeClr>
            </a:solidFill>
          </a:endParaRPr>
        </a:p>
      </dgm:t>
    </dgm:pt>
    <dgm:pt modelId="{252B7228-751E-44FA-88F7-5AF09EC3E95A}" type="sibTrans" cxnId="{57BF4EAD-E354-466E-844C-807DB9C895B6}">
      <dgm:prSet/>
      <dgm:spPr/>
      <dgm:t>
        <a:bodyPr/>
        <a:lstStyle/>
        <a:p>
          <a:pPr>
            <a:lnSpc>
              <a:spcPct val="150000"/>
            </a:lnSpc>
          </a:pPr>
          <a:endParaRPr lang="en-ZA" sz="1600" b="1">
            <a:solidFill>
              <a:schemeClr val="accent6">
                <a:lumMod val="50000"/>
              </a:schemeClr>
            </a:solidFill>
          </a:endParaRPr>
        </a:p>
      </dgm:t>
    </dgm:pt>
    <dgm:pt modelId="{4A8CFD9A-F7E5-4AA6-83C6-C847AFF372E3}">
      <dgm:prSet custT="1"/>
      <dgm:spPr>
        <a:xfrm>
          <a:off x="0" y="425571"/>
          <a:ext cx="8640960" cy="424844"/>
        </a:xfrm>
      </dgm:spPr>
      <dgm:t>
        <a:bodyPr/>
        <a:lstStyle/>
        <a:p>
          <a:pPr>
            <a:lnSpc>
              <a:spcPct val="150000"/>
            </a:lnSpc>
            <a:spcBef>
              <a:spcPts val="200"/>
            </a:spcBef>
          </a:pPr>
          <a:r>
            <a:rPr lang="en-ZA" sz="1600" b="1">
              <a:solidFill>
                <a:schemeClr val="accent6">
                  <a:lumMod val="50000"/>
                </a:schemeClr>
              </a:solidFill>
              <a:latin typeface="Arial" panose="020B0604020202020204" pitchFamily="34" charset="0"/>
              <a:ea typeface="+mn-ea"/>
              <a:cs typeface="Arial" panose="020B0604020202020204" pitchFamily="34" charset="0"/>
            </a:rPr>
            <a:t>CLOSING REMARKS</a:t>
          </a:r>
          <a:endParaRPr lang="en-US" sz="1600" b="1">
            <a:solidFill>
              <a:schemeClr val="accent6">
                <a:lumMod val="50000"/>
              </a:schemeClr>
            </a:solidFill>
            <a:latin typeface="Arial" panose="020B0604020202020204" pitchFamily="34" charset="0"/>
            <a:ea typeface="+mn-ea"/>
            <a:cs typeface="Arial" panose="020B0604020202020204" pitchFamily="34" charset="0"/>
          </a:endParaRPr>
        </a:p>
      </dgm:t>
    </dgm:pt>
    <dgm:pt modelId="{CAB860AF-467C-4E81-A5B0-AEF389C6A5DF}" type="parTrans" cxnId="{BD447EFC-8772-457C-8B49-54B5C7D1C276}">
      <dgm:prSet/>
      <dgm:spPr/>
      <dgm:t>
        <a:bodyPr/>
        <a:lstStyle/>
        <a:p>
          <a:pPr>
            <a:lnSpc>
              <a:spcPct val="150000"/>
            </a:lnSpc>
          </a:pPr>
          <a:endParaRPr lang="en-ZA" sz="1600" b="1">
            <a:solidFill>
              <a:schemeClr val="accent6">
                <a:lumMod val="50000"/>
              </a:schemeClr>
            </a:solidFill>
          </a:endParaRPr>
        </a:p>
      </dgm:t>
    </dgm:pt>
    <dgm:pt modelId="{2DB4D2C0-8997-4E4A-B775-CA9CEF9DFDFE}" type="sibTrans" cxnId="{BD447EFC-8772-457C-8B49-54B5C7D1C276}">
      <dgm:prSet/>
      <dgm:spPr/>
      <dgm:t>
        <a:bodyPr/>
        <a:lstStyle/>
        <a:p>
          <a:pPr>
            <a:lnSpc>
              <a:spcPct val="150000"/>
            </a:lnSpc>
          </a:pPr>
          <a:endParaRPr lang="en-ZA" sz="1600" b="1">
            <a:solidFill>
              <a:schemeClr val="accent6">
                <a:lumMod val="50000"/>
              </a:schemeClr>
            </a:solidFill>
          </a:endParaRPr>
        </a:p>
      </dgm:t>
    </dgm:pt>
    <dgm:pt modelId="{D1E7A5DF-55C5-4EB6-85C4-4E70450CBAA8}">
      <dgm:prSet custT="1"/>
      <dgm:spPr>
        <a:xfrm>
          <a:off x="0" y="726"/>
          <a:ext cx="8640960" cy="424844"/>
        </a:xfrm>
      </dgm:spPr>
      <dgm:t>
        <a:bodyPr/>
        <a:lstStyle/>
        <a:p>
          <a:pPr rtl="0">
            <a:lnSpc>
              <a:spcPct val="150000"/>
            </a:lnSpc>
            <a:spcBef>
              <a:spcPts val="200"/>
            </a:spcBef>
            <a:buNone/>
          </a:pPr>
          <a:r>
            <a:rPr lang="en-ZA" sz="1600" b="1">
              <a:solidFill>
                <a:schemeClr val="accent6">
                  <a:lumMod val="50000"/>
                </a:schemeClr>
              </a:solidFill>
              <a:latin typeface="Arial" panose="020B0604020202020204" pitchFamily="34" charset="0"/>
              <a:ea typeface="+mn-ea"/>
              <a:cs typeface="Arial" panose="020B0604020202020204" pitchFamily="34" charset="0"/>
            </a:rPr>
            <a:t>SUMMARY OF 2024/25 BUDGET</a:t>
          </a:r>
          <a:endParaRPr lang="en-US" sz="1600" b="1">
            <a:solidFill>
              <a:schemeClr val="accent6">
                <a:lumMod val="50000"/>
              </a:schemeClr>
            </a:solidFill>
            <a:latin typeface="Arial" panose="020B0604020202020204" pitchFamily="34" charset="0"/>
            <a:ea typeface="+mn-ea"/>
            <a:cs typeface="Arial" panose="020B0604020202020204" pitchFamily="34" charset="0"/>
          </a:endParaRPr>
        </a:p>
      </dgm:t>
    </dgm:pt>
    <dgm:pt modelId="{2A332702-8DC9-455C-8221-42E3842876EF}" type="parTrans" cxnId="{CEE2A86A-E9BA-4EF5-A477-BFAB49F5B46F}">
      <dgm:prSet/>
      <dgm:spPr/>
      <dgm:t>
        <a:bodyPr/>
        <a:lstStyle/>
        <a:p>
          <a:endParaRPr lang="en-ZA" sz="1600" b="1">
            <a:solidFill>
              <a:schemeClr val="accent6">
                <a:lumMod val="50000"/>
              </a:schemeClr>
            </a:solidFill>
          </a:endParaRPr>
        </a:p>
      </dgm:t>
    </dgm:pt>
    <dgm:pt modelId="{96EAA369-0F6F-4212-A3AB-6D06CDB7A154}" type="sibTrans" cxnId="{CEE2A86A-E9BA-4EF5-A477-BFAB49F5B46F}">
      <dgm:prSet/>
      <dgm:spPr/>
      <dgm:t>
        <a:bodyPr/>
        <a:lstStyle/>
        <a:p>
          <a:endParaRPr lang="en-ZA" sz="1600" b="1">
            <a:solidFill>
              <a:schemeClr val="accent6">
                <a:lumMod val="50000"/>
              </a:schemeClr>
            </a:solidFill>
          </a:endParaRPr>
        </a:p>
      </dgm:t>
    </dgm:pt>
    <dgm:pt modelId="{D62006BF-1476-4DC8-B133-DBDE3D941495}">
      <dgm:prSet custT="1"/>
      <dgm:spPr>
        <a:xfrm>
          <a:off x="0" y="726"/>
          <a:ext cx="8640960" cy="424844"/>
        </a:xfrm>
      </dgm:spPr>
      <dgm:t>
        <a:bodyPr/>
        <a:lstStyle/>
        <a:p>
          <a:pPr rtl="0">
            <a:lnSpc>
              <a:spcPct val="150000"/>
            </a:lnSpc>
            <a:spcBef>
              <a:spcPts val="200"/>
            </a:spcBef>
            <a:buNone/>
          </a:pPr>
          <a:r>
            <a:rPr lang="en-ZA" sz="1600" b="1">
              <a:solidFill>
                <a:schemeClr val="accent6">
                  <a:lumMod val="50000"/>
                </a:schemeClr>
              </a:solidFill>
              <a:latin typeface="Arial" panose="020B0604020202020204" pitchFamily="34" charset="0"/>
              <a:ea typeface="+mn-ea"/>
              <a:cs typeface="Arial" panose="020B0604020202020204" pitchFamily="34" charset="0"/>
            </a:rPr>
            <a:t>SUMMARY OF EXPENDITURE FOR THE QUARTER</a:t>
          </a:r>
          <a:endParaRPr lang="en-US" sz="1600" b="1">
            <a:solidFill>
              <a:schemeClr val="accent6">
                <a:lumMod val="50000"/>
              </a:schemeClr>
            </a:solidFill>
            <a:latin typeface="Arial" panose="020B0604020202020204" pitchFamily="34" charset="0"/>
            <a:ea typeface="+mn-ea"/>
            <a:cs typeface="Arial" panose="020B0604020202020204" pitchFamily="34" charset="0"/>
          </a:endParaRPr>
        </a:p>
      </dgm:t>
    </dgm:pt>
    <dgm:pt modelId="{7BDA2311-9C6B-4868-9937-76F0D15B559D}" type="parTrans" cxnId="{56C83A92-BAAE-41BD-8336-16700D47222B}">
      <dgm:prSet/>
      <dgm:spPr/>
      <dgm:t>
        <a:bodyPr/>
        <a:lstStyle/>
        <a:p>
          <a:endParaRPr lang="en-ZA" sz="1600" b="1">
            <a:solidFill>
              <a:schemeClr val="accent6">
                <a:lumMod val="50000"/>
              </a:schemeClr>
            </a:solidFill>
          </a:endParaRPr>
        </a:p>
      </dgm:t>
    </dgm:pt>
    <dgm:pt modelId="{B8903818-B8DA-42BF-A253-3BBD5B14F916}" type="sibTrans" cxnId="{56C83A92-BAAE-41BD-8336-16700D47222B}">
      <dgm:prSet/>
      <dgm:spPr/>
      <dgm:t>
        <a:bodyPr/>
        <a:lstStyle/>
        <a:p>
          <a:endParaRPr lang="en-ZA" sz="1600" b="1">
            <a:solidFill>
              <a:schemeClr val="accent6">
                <a:lumMod val="50000"/>
              </a:schemeClr>
            </a:solidFill>
          </a:endParaRPr>
        </a:p>
      </dgm:t>
    </dgm:pt>
    <dgm:pt modelId="{2A133E40-1784-4F36-A72F-F637A68CD80E}">
      <dgm:prSet custT="1"/>
      <dgm:spPr>
        <a:xfrm>
          <a:off x="0" y="425571"/>
          <a:ext cx="8640960" cy="424844"/>
        </a:xfrm>
      </dgm:spPr>
      <dgm:t>
        <a:bodyPr/>
        <a:lstStyle/>
        <a:p>
          <a:pPr>
            <a:lnSpc>
              <a:spcPct val="150000"/>
            </a:lnSpc>
            <a:spcBef>
              <a:spcPts val="200"/>
            </a:spcBef>
            <a:buNone/>
          </a:pPr>
          <a:r>
            <a:rPr lang="en-US" sz="1600" b="1">
              <a:solidFill>
                <a:schemeClr val="accent6">
                  <a:lumMod val="50000"/>
                </a:schemeClr>
              </a:solidFill>
              <a:latin typeface="Arial" panose="020B0604020202020204" pitchFamily="34" charset="0"/>
              <a:ea typeface="+mn-ea"/>
              <a:cs typeface="Arial" panose="020B0604020202020204" pitchFamily="34" charset="0"/>
            </a:rPr>
            <a:t>EXPENDITURE TO DATE</a:t>
          </a:r>
        </a:p>
      </dgm:t>
    </dgm:pt>
    <dgm:pt modelId="{60831A0D-65AE-4510-9CBD-B590F04A0E8E}" type="parTrans" cxnId="{AC9F193A-28E0-46E2-BA84-6726DA852525}">
      <dgm:prSet/>
      <dgm:spPr/>
      <dgm:t>
        <a:bodyPr/>
        <a:lstStyle/>
        <a:p>
          <a:endParaRPr lang="en-ZA" sz="1600" b="1">
            <a:solidFill>
              <a:schemeClr val="accent6">
                <a:lumMod val="50000"/>
              </a:schemeClr>
            </a:solidFill>
          </a:endParaRPr>
        </a:p>
      </dgm:t>
    </dgm:pt>
    <dgm:pt modelId="{61AD5D9D-5792-4EE5-BF11-AED3A0062B91}" type="sibTrans" cxnId="{AC9F193A-28E0-46E2-BA84-6726DA852525}">
      <dgm:prSet/>
      <dgm:spPr/>
      <dgm:t>
        <a:bodyPr/>
        <a:lstStyle/>
        <a:p>
          <a:endParaRPr lang="en-ZA" sz="1600" b="1">
            <a:solidFill>
              <a:schemeClr val="accent6">
                <a:lumMod val="50000"/>
              </a:schemeClr>
            </a:solidFill>
          </a:endParaRPr>
        </a:p>
      </dgm:t>
    </dgm:pt>
    <dgm:pt modelId="{F211DAA6-F6C0-41F5-A58A-1C46215B8440}">
      <dgm:prSet custT="1"/>
      <dgm:spPr>
        <a:xfrm>
          <a:off x="0" y="425571"/>
          <a:ext cx="8640960" cy="424844"/>
        </a:xfrm>
      </dgm:spPr>
      <dgm:t>
        <a:bodyPr/>
        <a:lstStyle/>
        <a:p>
          <a:pPr>
            <a:lnSpc>
              <a:spcPct val="150000"/>
            </a:lnSpc>
            <a:spcBef>
              <a:spcPts val="200"/>
            </a:spcBef>
            <a:buNone/>
          </a:pPr>
          <a:r>
            <a:rPr lang="en-US" sz="1600" b="1">
              <a:solidFill>
                <a:schemeClr val="accent6">
                  <a:lumMod val="50000"/>
                </a:schemeClr>
              </a:solidFill>
              <a:latin typeface="Arial" panose="020B0604020202020204" pitchFamily="34" charset="0"/>
              <a:ea typeface="+mn-ea"/>
              <a:cs typeface="Arial" panose="020B0604020202020204" pitchFamily="34" charset="0"/>
            </a:rPr>
            <a:t>TRAVEL EXPENDITURE</a:t>
          </a:r>
        </a:p>
      </dgm:t>
    </dgm:pt>
    <dgm:pt modelId="{862B4ECF-58E2-438B-8D88-498C382E2867}" type="parTrans" cxnId="{0A07E379-8F2C-48A9-BA7A-D0FF4C28B665}">
      <dgm:prSet/>
      <dgm:spPr/>
      <dgm:t>
        <a:bodyPr/>
        <a:lstStyle/>
        <a:p>
          <a:endParaRPr lang="en-ZA" sz="1600" b="1">
            <a:solidFill>
              <a:schemeClr val="accent6">
                <a:lumMod val="50000"/>
              </a:schemeClr>
            </a:solidFill>
          </a:endParaRPr>
        </a:p>
      </dgm:t>
    </dgm:pt>
    <dgm:pt modelId="{4FEE981E-6C1C-483A-A8EF-74828E0B5713}" type="sibTrans" cxnId="{0A07E379-8F2C-48A9-BA7A-D0FF4C28B665}">
      <dgm:prSet/>
      <dgm:spPr/>
      <dgm:t>
        <a:bodyPr/>
        <a:lstStyle/>
        <a:p>
          <a:endParaRPr lang="en-ZA" sz="1600" b="1">
            <a:solidFill>
              <a:schemeClr val="accent6">
                <a:lumMod val="50000"/>
              </a:schemeClr>
            </a:solidFill>
          </a:endParaRPr>
        </a:p>
      </dgm:t>
    </dgm:pt>
    <dgm:pt modelId="{87015BB2-A640-4554-973A-D17CDB088680}">
      <dgm:prSet custT="1"/>
      <dgm:spPr>
        <a:xfrm>
          <a:off x="0" y="425571"/>
          <a:ext cx="8640960" cy="424844"/>
        </a:xfrm>
      </dgm:spPr>
      <dgm:t>
        <a:bodyPr/>
        <a:lstStyle/>
        <a:p>
          <a:pPr>
            <a:lnSpc>
              <a:spcPct val="150000"/>
            </a:lnSpc>
            <a:spcBef>
              <a:spcPts val="200"/>
            </a:spcBef>
            <a:buNone/>
          </a:pPr>
          <a:r>
            <a:rPr lang="en-US" sz="1600" b="1">
              <a:solidFill>
                <a:schemeClr val="accent6">
                  <a:lumMod val="50000"/>
                </a:schemeClr>
              </a:solidFill>
              <a:latin typeface="Arial" panose="020B0604020202020204" pitchFamily="34" charset="0"/>
              <a:ea typeface="+mn-ea"/>
              <a:cs typeface="Arial" panose="020B0604020202020204" pitchFamily="34" charset="0"/>
            </a:rPr>
            <a:t>PROJECTS EXPENDITURE</a:t>
          </a:r>
        </a:p>
      </dgm:t>
    </dgm:pt>
    <dgm:pt modelId="{C2B58A12-BACD-4FC9-BF27-ED6BC786E57A}" type="parTrans" cxnId="{593D1C17-626B-4574-9A8B-28CBB9A2917A}">
      <dgm:prSet/>
      <dgm:spPr/>
      <dgm:t>
        <a:bodyPr/>
        <a:lstStyle/>
        <a:p>
          <a:endParaRPr lang="en-ZA" sz="1600" b="1">
            <a:solidFill>
              <a:schemeClr val="accent6">
                <a:lumMod val="50000"/>
              </a:schemeClr>
            </a:solidFill>
          </a:endParaRPr>
        </a:p>
      </dgm:t>
    </dgm:pt>
    <dgm:pt modelId="{3EB19B2C-D76D-42FF-B544-2D16E7BA30FE}" type="sibTrans" cxnId="{593D1C17-626B-4574-9A8B-28CBB9A2917A}">
      <dgm:prSet/>
      <dgm:spPr/>
      <dgm:t>
        <a:bodyPr/>
        <a:lstStyle/>
        <a:p>
          <a:endParaRPr lang="en-ZA" sz="1600" b="1">
            <a:solidFill>
              <a:schemeClr val="accent6">
                <a:lumMod val="50000"/>
              </a:schemeClr>
            </a:solidFill>
          </a:endParaRPr>
        </a:p>
      </dgm:t>
    </dgm:pt>
    <dgm:pt modelId="{D0430C5E-8263-487F-AE1A-4570EB643F32}">
      <dgm:prSet custT="1"/>
      <dgm:spPr>
        <a:xfrm>
          <a:off x="0" y="425571"/>
          <a:ext cx="8640960" cy="424844"/>
        </a:xfrm>
      </dgm:spPr>
      <dgm:t>
        <a:bodyPr/>
        <a:lstStyle/>
        <a:p>
          <a:pPr>
            <a:lnSpc>
              <a:spcPct val="150000"/>
            </a:lnSpc>
            <a:spcBef>
              <a:spcPts val="200"/>
            </a:spcBef>
            <a:buNone/>
          </a:pPr>
          <a:r>
            <a:rPr lang="en-US" sz="1600" b="1">
              <a:solidFill>
                <a:schemeClr val="accent6">
                  <a:lumMod val="50000"/>
                </a:schemeClr>
              </a:solidFill>
              <a:latin typeface="Arial" panose="020B0604020202020204" pitchFamily="34" charset="0"/>
              <a:ea typeface="+mn-ea"/>
              <a:cs typeface="Arial" panose="020B0604020202020204" pitchFamily="34" charset="0"/>
            </a:rPr>
            <a:t>OWN REVENUE</a:t>
          </a:r>
        </a:p>
      </dgm:t>
    </dgm:pt>
    <dgm:pt modelId="{549A4CE5-BDF6-496B-96BE-240DF3A993C5}" type="parTrans" cxnId="{DF70EEC7-71F6-41A9-97B8-B60FA4620220}">
      <dgm:prSet/>
      <dgm:spPr/>
      <dgm:t>
        <a:bodyPr/>
        <a:lstStyle/>
        <a:p>
          <a:endParaRPr lang="en-ZA" sz="1600" b="1">
            <a:solidFill>
              <a:schemeClr val="accent6">
                <a:lumMod val="50000"/>
              </a:schemeClr>
            </a:solidFill>
          </a:endParaRPr>
        </a:p>
      </dgm:t>
    </dgm:pt>
    <dgm:pt modelId="{BDF24FB4-90F3-4D12-84C9-B95AE5114F2A}" type="sibTrans" cxnId="{DF70EEC7-71F6-41A9-97B8-B60FA4620220}">
      <dgm:prSet/>
      <dgm:spPr/>
      <dgm:t>
        <a:bodyPr/>
        <a:lstStyle/>
        <a:p>
          <a:endParaRPr lang="en-ZA" sz="1600" b="1">
            <a:solidFill>
              <a:schemeClr val="accent6">
                <a:lumMod val="50000"/>
              </a:schemeClr>
            </a:solidFill>
          </a:endParaRPr>
        </a:p>
      </dgm:t>
    </dgm:pt>
    <dgm:pt modelId="{28E942FF-9FFF-461D-8D8F-892F552D0CA9}">
      <dgm:prSet custT="1"/>
      <dgm:spPr>
        <a:xfrm>
          <a:off x="0" y="425571"/>
          <a:ext cx="8640960" cy="424844"/>
        </a:xfrm>
      </dgm:spPr>
      <dgm:t>
        <a:bodyPr/>
        <a:lstStyle/>
        <a:p>
          <a:pPr>
            <a:lnSpc>
              <a:spcPct val="150000"/>
            </a:lnSpc>
            <a:spcBef>
              <a:spcPts val="200"/>
            </a:spcBef>
            <a:buNone/>
          </a:pPr>
          <a:r>
            <a:rPr lang="en-US" sz="1600" b="1">
              <a:solidFill>
                <a:schemeClr val="accent6">
                  <a:lumMod val="50000"/>
                </a:schemeClr>
              </a:solidFill>
              <a:latin typeface="Arial" panose="020B0604020202020204" pitchFamily="34" charset="0"/>
              <a:ea typeface="+mn-ea"/>
              <a:cs typeface="Arial" panose="020B0604020202020204" pitchFamily="34" charset="0"/>
            </a:rPr>
            <a:t>DETAILS OF SAVINGS FOR THE QUARTER</a:t>
          </a:r>
        </a:p>
      </dgm:t>
    </dgm:pt>
    <dgm:pt modelId="{45986645-3234-4D69-BA29-B51ABE20A1EB}" type="parTrans" cxnId="{9176F471-D5E7-4559-9AA8-3EB5024C7E5C}">
      <dgm:prSet/>
      <dgm:spPr/>
      <dgm:t>
        <a:bodyPr/>
        <a:lstStyle/>
        <a:p>
          <a:endParaRPr lang="en-ZA" sz="1600" b="1">
            <a:solidFill>
              <a:schemeClr val="accent6">
                <a:lumMod val="50000"/>
              </a:schemeClr>
            </a:solidFill>
          </a:endParaRPr>
        </a:p>
      </dgm:t>
    </dgm:pt>
    <dgm:pt modelId="{41F59F52-911A-4699-B695-075CC0EC56FF}" type="sibTrans" cxnId="{9176F471-D5E7-4559-9AA8-3EB5024C7E5C}">
      <dgm:prSet/>
      <dgm:spPr/>
      <dgm:t>
        <a:bodyPr/>
        <a:lstStyle/>
        <a:p>
          <a:endParaRPr lang="en-ZA" sz="1600" b="1">
            <a:solidFill>
              <a:schemeClr val="accent6">
                <a:lumMod val="50000"/>
              </a:schemeClr>
            </a:solidFill>
          </a:endParaRPr>
        </a:p>
      </dgm:t>
    </dgm:pt>
    <dgm:pt modelId="{FAF97152-B2C0-4CE2-8D20-6F37A9AB29C1}">
      <dgm:prSet custT="1"/>
      <dgm:spPr>
        <a:xfrm>
          <a:off x="0" y="425571"/>
          <a:ext cx="8640960" cy="424844"/>
        </a:xfrm>
      </dgm:spPr>
      <dgm:t>
        <a:bodyPr/>
        <a:lstStyle/>
        <a:p>
          <a:pPr>
            <a:lnSpc>
              <a:spcPct val="150000"/>
            </a:lnSpc>
            <a:spcBef>
              <a:spcPts val="200"/>
            </a:spcBef>
            <a:buNone/>
          </a:pPr>
          <a:r>
            <a:rPr lang="en-US" sz="1600" b="1">
              <a:solidFill>
                <a:schemeClr val="accent6">
                  <a:lumMod val="50000"/>
                </a:schemeClr>
              </a:solidFill>
              <a:latin typeface="Arial" panose="020B0604020202020204" pitchFamily="34" charset="0"/>
              <a:ea typeface="+mn-ea"/>
              <a:cs typeface="Arial" panose="020B0604020202020204" pitchFamily="34" charset="0"/>
            </a:rPr>
            <a:t>SPENDING PRESSURES</a:t>
          </a:r>
        </a:p>
      </dgm:t>
    </dgm:pt>
    <dgm:pt modelId="{FC8C3748-D6EB-48BE-B45D-F1D1BB55F09E}" type="parTrans" cxnId="{73134454-D99B-4138-898F-16957CA1EA69}">
      <dgm:prSet/>
      <dgm:spPr/>
      <dgm:t>
        <a:bodyPr/>
        <a:lstStyle/>
        <a:p>
          <a:endParaRPr lang="en-ZA" sz="1600" b="1">
            <a:solidFill>
              <a:schemeClr val="accent6">
                <a:lumMod val="50000"/>
              </a:schemeClr>
            </a:solidFill>
          </a:endParaRPr>
        </a:p>
      </dgm:t>
    </dgm:pt>
    <dgm:pt modelId="{014DDE84-9571-4B61-9517-F4C5BEA47AFE}" type="sibTrans" cxnId="{73134454-D99B-4138-898F-16957CA1EA69}">
      <dgm:prSet/>
      <dgm:spPr/>
      <dgm:t>
        <a:bodyPr/>
        <a:lstStyle/>
        <a:p>
          <a:endParaRPr lang="en-ZA" sz="1600" b="1">
            <a:solidFill>
              <a:schemeClr val="accent6">
                <a:lumMod val="50000"/>
              </a:schemeClr>
            </a:solidFill>
          </a:endParaRPr>
        </a:p>
      </dgm:t>
    </dgm:pt>
    <dgm:pt modelId="{EB9AAEB1-2F10-425A-8544-C88171853C34}" type="pres">
      <dgm:prSet presAssocID="{D354DD76-6FFB-4564-B861-5C1919F415BC}" presName="linear" presStyleCnt="0">
        <dgm:presLayoutVars>
          <dgm:dir/>
          <dgm:animLvl val="lvl"/>
          <dgm:resizeHandles val="exact"/>
        </dgm:presLayoutVars>
      </dgm:prSet>
      <dgm:spPr/>
    </dgm:pt>
    <dgm:pt modelId="{28D50EF7-CB4C-4B8E-9615-5FE95EC99EC1}" type="pres">
      <dgm:prSet presAssocID="{02DD6296-DEFA-4558-B627-E5618CE23733}" presName="parentLin" presStyleCnt="0"/>
      <dgm:spPr/>
    </dgm:pt>
    <dgm:pt modelId="{8B9EACAD-289E-4DA1-8211-3AF9972CD6C6}" type="pres">
      <dgm:prSet presAssocID="{02DD6296-DEFA-4558-B627-E5618CE23733}" presName="parentLeftMargin" presStyleLbl="node1" presStyleIdx="0" presStyleCnt="12"/>
      <dgm:spPr/>
    </dgm:pt>
    <dgm:pt modelId="{14CC2365-8606-49F1-842E-EC3B209ADC65}" type="pres">
      <dgm:prSet presAssocID="{02DD6296-DEFA-4558-B627-E5618CE23733}" presName="parentText" presStyleLbl="node1" presStyleIdx="0" presStyleCnt="12">
        <dgm:presLayoutVars>
          <dgm:chMax val="0"/>
          <dgm:bulletEnabled val="1"/>
        </dgm:presLayoutVars>
      </dgm:prSet>
      <dgm:spPr/>
    </dgm:pt>
    <dgm:pt modelId="{5BB66DF8-6342-4663-9B14-66D3B96ED890}" type="pres">
      <dgm:prSet presAssocID="{02DD6296-DEFA-4558-B627-E5618CE23733}" presName="negativeSpace" presStyleCnt="0"/>
      <dgm:spPr/>
    </dgm:pt>
    <dgm:pt modelId="{48BDBBD7-FB74-4E50-9CBB-8D35BC8C1034}" type="pres">
      <dgm:prSet presAssocID="{02DD6296-DEFA-4558-B627-E5618CE23733}" presName="childText" presStyleLbl="conFgAcc1" presStyleIdx="0" presStyleCnt="12">
        <dgm:presLayoutVars>
          <dgm:bulletEnabled val="1"/>
        </dgm:presLayoutVars>
      </dgm:prSet>
      <dgm:spPr/>
    </dgm:pt>
    <dgm:pt modelId="{80335FF3-A2BD-4AD4-94E5-29C0E47BB2E6}" type="pres">
      <dgm:prSet presAssocID="{22420F3E-FEAB-4D08-8493-0E17D358CF4D}" presName="spaceBetweenRectangles" presStyleCnt="0"/>
      <dgm:spPr/>
    </dgm:pt>
    <dgm:pt modelId="{55BDA316-2383-43A8-B455-AEEA99752A77}" type="pres">
      <dgm:prSet presAssocID="{D1E7A5DF-55C5-4EB6-85C4-4E70450CBAA8}" presName="parentLin" presStyleCnt="0"/>
      <dgm:spPr/>
    </dgm:pt>
    <dgm:pt modelId="{35B8B3AC-FBB9-4D6D-BBB7-32B2D5C9AF9A}" type="pres">
      <dgm:prSet presAssocID="{D1E7A5DF-55C5-4EB6-85C4-4E70450CBAA8}" presName="parentLeftMargin" presStyleLbl="node1" presStyleIdx="0" presStyleCnt="12"/>
      <dgm:spPr/>
    </dgm:pt>
    <dgm:pt modelId="{33EE6C08-2F16-404E-BBD1-8A9B134481C5}" type="pres">
      <dgm:prSet presAssocID="{D1E7A5DF-55C5-4EB6-85C4-4E70450CBAA8}" presName="parentText" presStyleLbl="node1" presStyleIdx="1" presStyleCnt="12">
        <dgm:presLayoutVars>
          <dgm:chMax val="0"/>
          <dgm:bulletEnabled val="1"/>
        </dgm:presLayoutVars>
      </dgm:prSet>
      <dgm:spPr/>
    </dgm:pt>
    <dgm:pt modelId="{EDA849EF-A86B-40D9-985C-0EC669F1D62F}" type="pres">
      <dgm:prSet presAssocID="{D1E7A5DF-55C5-4EB6-85C4-4E70450CBAA8}" presName="negativeSpace" presStyleCnt="0"/>
      <dgm:spPr/>
    </dgm:pt>
    <dgm:pt modelId="{21AAD2B2-C1D9-465F-AC43-05788663E6B5}" type="pres">
      <dgm:prSet presAssocID="{D1E7A5DF-55C5-4EB6-85C4-4E70450CBAA8}" presName="childText" presStyleLbl="conFgAcc1" presStyleIdx="1" presStyleCnt="12">
        <dgm:presLayoutVars>
          <dgm:bulletEnabled val="1"/>
        </dgm:presLayoutVars>
      </dgm:prSet>
      <dgm:spPr/>
    </dgm:pt>
    <dgm:pt modelId="{BB308657-63FB-4DF8-B5B6-29DADE244125}" type="pres">
      <dgm:prSet presAssocID="{96EAA369-0F6F-4212-A3AB-6D06CDB7A154}" presName="spaceBetweenRectangles" presStyleCnt="0"/>
      <dgm:spPr/>
    </dgm:pt>
    <dgm:pt modelId="{0128255E-4005-4FA9-ADE0-CC627EF14168}" type="pres">
      <dgm:prSet presAssocID="{D62006BF-1476-4DC8-B133-DBDE3D941495}" presName="parentLin" presStyleCnt="0"/>
      <dgm:spPr/>
    </dgm:pt>
    <dgm:pt modelId="{0B0110BC-C84F-42CE-A9F8-D4019DB623B7}" type="pres">
      <dgm:prSet presAssocID="{D62006BF-1476-4DC8-B133-DBDE3D941495}" presName="parentLeftMargin" presStyleLbl="node1" presStyleIdx="1" presStyleCnt="12"/>
      <dgm:spPr/>
    </dgm:pt>
    <dgm:pt modelId="{0258E8FF-4EBF-4432-9651-D36019A4BA55}" type="pres">
      <dgm:prSet presAssocID="{D62006BF-1476-4DC8-B133-DBDE3D941495}" presName="parentText" presStyleLbl="node1" presStyleIdx="2" presStyleCnt="12">
        <dgm:presLayoutVars>
          <dgm:chMax val="0"/>
          <dgm:bulletEnabled val="1"/>
        </dgm:presLayoutVars>
      </dgm:prSet>
      <dgm:spPr/>
    </dgm:pt>
    <dgm:pt modelId="{6F5351AC-195B-4513-8716-5311B563E539}" type="pres">
      <dgm:prSet presAssocID="{D62006BF-1476-4DC8-B133-DBDE3D941495}" presName="negativeSpace" presStyleCnt="0"/>
      <dgm:spPr/>
    </dgm:pt>
    <dgm:pt modelId="{9574960E-FCCD-4BA6-9493-8FADC5503051}" type="pres">
      <dgm:prSet presAssocID="{D62006BF-1476-4DC8-B133-DBDE3D941495}" presName="childText" presStyleLbl="conFgAcc1" presStyleIdx="2" presStyleCnt="12">
        <dgm:presLayoutVars>
          <dgm:bulletEnabled val="1"/>
        </dgm:presLayoutVars>
      </dgm:prSet>
      <dgm:spPr/>
    </dgm:pt>
    <dgm:pt modelId="{501D019A-CCAF-4D64-A3E5-76C647989F55}" type="pres">
      <dgm:prSet presAssocID="{B8903818-B8DA-42BF-A253-3BBD5B14F916}" presName="spaceBetweenRectangles" presStyleCnt="0"/>
      <dgm:spPr/>
    </dgm:pt>
    <dgm:pt modelId="{A49C2270-0B7E-40FF-9668-6A1F9B02D8FD}" type="pres">
      <dgm:prSet presAssocID="{22C539B8-59A6-4D3C-9304-4BD42109E603}" presName="parentLin" presStyleCnt="0"/>
      <dgm:spPr/>
    </dgm:pt>
    <dgm:pt modelId="{EEECFD39-3684-4E6B-8196-4EB784FE63C3}" type="pres">
      <dgm:prSet presAssocID="{22C539B8-59A6-4D3C-9304-4BD42109E603}" presName="parentLeftMargin" presStyleLbl="node1" presStyleIdx="2" presStyleCnt="12"/>
      <dgm:spPr/>
    </dgm:pt>
    <dgm:pt modelId="{2699E753-2C12-42BB-9A99-19FE4A25A416}" type="pres">
      <dgm:prSet presAssocID="{22C539B8-59A6-4D3C-9304-4BD42109E603}" presName="parentText" presStyleLbl="node1" presStyleIdx="3" presStyleCnt="12">
        <dgm:presLayoutVars>
          <dgm:chMax val="0"/>
          <dgm:bulletEnabled val="1"/>
        </dgm:presLayoutVars>
      </dgm:prSet>
      <dgm:spPr/>
    </dgm:pt>
    <dgm:pt modelId="{BDAE4570-3A07-41AF-A188-53870B9805E6}" type="pres">
      <dgm:prSet presAssocID="{22C539B8-59A6-4D3C-9304-4BD42109E603}" presName="negativeSpace" presStyleCnt="0"/>
      <dgm:spPr/>
    </dgm:pt>
    <dgm:pt modelId="{F4A71ABC-6B62-490C-9317-B3C3B9526E59}" type="pres">
      <dgm:prSet presAssocID="{22C539B8-59A6-4D3C-9304-4BD42109E603}" presName="childText" presStyleLbl="conFgAcc1" presStyleIdx="3" presStyleCnt="12">
        <dgm:presLayoutVars>
          <dgm:bulletEnabled val="1"/>
        </dgm:presLayoutVars>
      </dgm:prSet>
      <dgm:spPr/>
    </dgm:pt>
    <dgm:pt modelId="{267B7D3D-4F53-4EEA-932C-2C1B30B9538B}" type="pres">
      <dgm:prSet presAssocID="{244F5128-9299-4EDD-8484-CF0C41A79CF7}" presName="spaceBetweenRectangles" presStyleCnt="0"/>
      <dgm:spPr/>
    </dgm:pt>
    <dgm:pt modelId="{3FB48BE8-73DB-45F3-AD45-B75937B4B7A7}" type="pres">
      <dgm:prSet presAssocID="{28E942FF-9FFF-461D-8D8F-892F552D0CA9}" presName="parentLin" presStyleCnt="0"/>
      <dgm:spPr/>
    </dgm:pt>
    <dgm:pt modelId="{B950C405-2084-457E-B87C-91E020BC7A0B}" type="pres">
      <dgm:prSet presAssocID="{28E942FF-9FFF-461D-8D8F-892F552D0CA9}" presName="parentLeftMargin" presStyleLbl="node1" presStyleIdx="3" presStyleCnt="12"/>
      <dgm:spPr/>
    </dgm:pt>
    <dgm:pt modelId="{DD5DFE05-77FD-4B54-8170-0B1E14FE4B4A}" type="pres">
      <dgm:prSet presAssocID="{28E942FF-9FFF-461D-8D8F-892F552D0CA9}" presName="parentText" presStyleLbl="node1" presStyleIdx="4" presStyleCnt="12">
        <dgm:presLayoutVars>
          <dgm:chMax val="0"/>
          <dgm:bulletEnabled val="1"/>
        </dgm:presLayoutVars>
      </dgm:prSet>
      <dgm:spPr/>
    </dgm:pt>
    <dgm:pt modelId="{F947C08E-DE14-4A80-AC2C-7C13886E4DA4}" type="pres">
      <dgm:prSet presAssocID="{28E942FF-9FFF-461D-8D8F-892F552D0CA9}" presName="negativeSpace" presStyleCnt="0"/>
      <dgm:spPr/>
    </dgm:pt>
    <dgm:pt modelId="{54628277-C17A-4B7A-AF80-58EE4945E4CC}" type="pres">
      <dgm:prSet presAssocID="{28E942FF-9FFF-461D-8D8F-892F552D0CA9}" presName="childText" presStyleLbl="conFgAcc1" presStyleIdx="4" presStyleCnt="12">
        <dgm:presLayoutVars>
          <dgm:bulletEnabled val="1"/>
        </dgm:presLayoutVars>
      </dgm:prSet>
      <dgm:spPr/>
    </dgm:pt>
    <dgm:pt modelId="{5F4FB137-7764-4303-A607-3E4629B58B1C}" type="pres">
      <dgm:prSet presAssocID="{41F59F52-911A-4699-B695-075CC0EC56FF}" presName="spaceBetweenRectangles" presStyleCnt="0"/>
      <dgm:spPr/>
    </dgm:pt>
    <dgm:pt modelId="{48EFBCFE-771C-4008-B588-114455B57975}" type="pres">
      <dgm:prSet presAssocID="{2A133E40-1784-4F36-A72F-F637A68CD80E}" presName="parentLin" presStyleCnt="0"/>
      <dgm:spPr/>
    </dgm:pt>
    <dgm:pt modelId="{FF6EC176-9C6A-47CB-80D4-FB1F2409019C}" type="pres">
      <dgm:prSet presAssocID="{2A133E40-1784-4F36-A72F-F637A68CD80E}" presName="parentLeftMargin" presStyleLbl="node1" presStyleIdx="4" presStyleCnt="12"/>
      <dgm:spPr/>
    </dgm:pt>
    <dgm:pt modelId="{74E1A3B5-30ED-4F4D-8DE4-5168800BB1F7}" type="pres">
      <dgm:prSet presAssocID="{2A133E40-1784-4F36-A72F-F637A68CD80E}" presName="parentText" presStyleLbl="node1" presStyleIdx="5" presStyleCnt="12">
        <dgm:presLayoutVars>
          <dgm:chMax val="0"/>
          <dgm:bulletEnabled val="1"/>
        </dgm:presLayoutVars>
      </dgm:prSet>
      <dgm:spPr/>
    </dgm:pt>
    <dgm:pt modelId="{423315F4-3915-4600-A7DD-49D863004919}" type="pres">
      <dgm:prSet presAssocID="{2A133E40-1784-4F36-A72F-F637A68CD80E}" presName="negativeSpace" presStyleCnt="0"/>
      <dgm:spPr/>
    </dgm:pt>
    <dgm:pt modelId="{3978AF0A-4118-4BC8-B7FC-1DD26AFA8418}" type="pres">
      <dgm:prSet presAssocID="{2A133E40-1784-4F36-A72F-F637A68CD80E}" presName="childText" presStyleLbl="conFgAcc1" presStyleIdx="5" presStyleCnt="12">
        <dgm:presLayoutVars>
          <dgm:bulletEnabled val="1"/>
        </dgm:presLayoutVars>
      </dgm:prSet>
      <dgm:spPr/>
    </dgm:pt>
    <dgm:pt modelId="{1FD656D6-22CF-468C-8CC4-24DE7ED924FB}" type="pres">
      <dgm:prSet presAssocID="{61AD5D9D-5792-4EE5-BF11-AED3A0062B91}" presName="spaceBetweenRectangles" presStyleCnt="0"/>
      <dgm:spPr/>
    </dgm:pt>
    <dgm:pt modelId="{D9F6E975-3992-4E4D-B067-282D551FBA33}" type="pres">
      <dgm:prSet presAssocID="{FD1BF9D7-7E7C-4A6C-88FC-C5C238AAC999}" presName="parentLin" presStyleCnt="0"/>
      <dgm:spPr/>
    </dgm:pt>
    <dgm:pt modelId="{3A170944-DB79-4E37-A6C8-9A6E740C51FB}" type="pres">
      <dgm:prSet presAssocID="{FD1BF9D7-7E7C-4A6C-88FC-C5C238AAC999}" presName="parentLeftMargin" presStyleLbl="node1" presStyleIdx="5" presStyleCnt="12"/>
      <dgm:spPr/>
    </dgm:pt>
    <dgm:pt modelId="{447EEB4A-38A7-4168-BFBF-E5D48C6ED1D0}" type="pres">
      <dgm:prSet presAssocID="{FD1BF9D7-7E7C-4A6C-88FC-C5C238AAC999}" presName="parentText" presStyleLbl="node1" presStyleIdx="6" presStyleCnt="12">
        <dgm:presLayoutVars>
          <dgm:chMax val="0"/>
          <dgm:bulletEnabled val="1"/>
        </dgm:presLayoutVars>
      </dgm:prSet>
      <dgm:spPr/>
    </dgm:pt>
    <dgm:pt modelId="{5491150C-230B-4EFA-B9E1-32F1439D4ABF}" type="pres">
      <dgm:prSet presAssocID="{FD1BF9D7-7E7C-4A6C-88FC-C5C238AAC999}" presName="negativeSpace" presStyleCnt="0"/>
      <dgm:spPr/>
    </dgm:pt>
    <dgm:pt modelId="{8DED6D65-D9C7-4ADA-A5BF-8F271B360E0A}" type="pres">
      <dgm:prSet presAssocID="{FD1BF9D7-7E7C-4A6C-88FC-C5C238AAC999}" presName="childText" presStyleLbl="conFgAcc1" presStyleIdx="6" presStyleCnt="12">
        <dgm:presLayoutVars>
          <dgm:bulletEnabled val="1"/>
        </dgm:presLayoutVars>
      </dgm:prSet>
      <dgm:spPr/>
    </dgm:pt>
    <dgm:pt modelId="{562D4E07-BD70-40DF-84BC-E7D0AEE9AAEC}" type="pres">
      <dgm:prSet presAssocID="{252B7228-751E-44FA-88F7-5AF09EC3E95A}" presName="spaceBetweenRectangles" presStyleCnt="0"/>
      <dgm:spPr/>
    </dgm:pt>
    <dgm:pt modelId="{D157DB82-4391-4097-8A8D-7709EF7B9484}" type="pres">
      <dgm:prSet presAssocID="{D0430C5E-8263-487F-AE1A-4570EB643F32}" presName="parentLin" presStyleCnt="0"/>
      <dgm:spPr/>
    </dgm:pt>
    <dgm:pt modelId="{63DE397E-88E2-49EE-9C46-139369BFB05C}" type="pres">
      <dgm:prSet presAssocID="{D0430C5E-8263-487F-AE1A-4570EB643F32}" presName="parentLeftMargin" presStyleLbl="node1" presStyleIdx="6" presStyleCnt="12"/>
      <dgm:spPr/>
    </dgm:pt>
    <dgm:pt modelId="{D5EB88AE-35D7-4E90-ACD0-2B4BE58CFF8A}" type="pres">
      <dgm:prSet presAssocID="{D0430C5E-8263-487F-AE1A-4570EB643F32}" presName="parentText" presStyleLbl="node1" presStyleIdx="7" presStyleCnt="12">
        <dgm:presLayoutVars>
          <dgm:chMax val="0"/>
          <dgm:bulletEnabled val="1"/>
        </dgm:presLayoutVars>
      </dgm:prSet>
      <dgm:spPr/>
    </dgm:pt>
    <dgm:pt modelId="{0B6203C8-D9AC-4883-A4D6-9BAED09A891D}" type="pres">
      <dgm:prSet presAssocID="{D0430C5E-8263-487F-AE1A-4570EB643F32}" presName="negativeSpace" presStyleCnt="0"/>
      <dgm:spPr/>
    </dgm:pt>
    <dgm:pt modelId="{4559B659-12AD-4D64-9C3E-B8A1F9971DA0}" type="pres">
      <dgm:prSet presAssocID="{D0430C5E-8263-487F-AE1A-4570EB643F32}" presName="childText" presStyleLbl="conFgAcc1" presStyleIdx="7" presStyleCnt="12">
        <dgm:presLayoutVars>
          <dgm:bulletEnabled val="1"/>
        </dgm:presLayoutVars>
      </dgm:prSet>
      <dgm:spPr/>
    </dgm:pt>
    <dgm:pt modelId="{A259E90F-F9F9-4119-911F-E0EADBC0F33E}" type="pres">
      <dgm:prSet presAssocID="{BDF24FB4-90F3-4D12-84C9-B95AE5114F2A}" presName="spaceBetweenRectangles" presStyleCnt="0"/>
      <dgm:spPr/>
    </dgm:pt>
    <dgm:pt modelId="{5D2F1093-E0C2-424D-8789-C9A50811A655}" type="pres">
      <dgm:prSet presAssocID="{F211DAA6-F6C0-41F5-A58A-1C46215B8440}" presName="parentLin" presStyleCnt="0"/>
      <dgm:spPr/>
    </dgm:pt>
    <dgm:pt modelId="{18CAD26E-8C8B-4103-844E-F585DD93E782}" type="pres">
      <dgm:prSet presAssocID="{F211DAA6-F6C0-41F5-A58A-1C46215B8440}" presName="parentLeftMargin" presStyleLbl="node1" presStyleIdx="7" presStyleCnt="12"/>
      <dgm:spPr/>
    </dgm:pt>
    <dgm:pt modelId="{4E241191-E5DD-4C14-B199-4409209329FD}" type="pres">
      <dgm:prSet presAssocID="{F211DAA6-F6C0-41F5-A58A-1C46215B8440}" presName="parentText" presStyleLbl="node1" presStyleIdx="8" presStyleCnt="12">
        <dgm:presLayoutVars>
          <dgm:chMax val="0"/>
          <dgm:bulletEnabled val="1"/>
        </dgm:presLayoutVars>
      </dgm:prSet>
      <dgm:spPr/>
    </dgm:pt>
    <dgm:pt modelId="{DF4A42B7-F487-41D9-8486-87DC2A6270DE}" type="pres">
      <dgm:prSet presAssocID="{F211DAA6-F6C0-41F5-A58A-1C46215B8440}" presName="negativeSpace" presStyleCnt="0"/>
      <dgm:spPr/>
    </dgm:pt>
    <dgm:pt modelId="{02DE0AC0-8812-4280-A38E-351D30033155}" type="pres">
      <dgm:prSet presAssocID="{F211DAA6-F6C0-41F5-A58A-1C46215B8440}" presName="childText" presStyleLbl="conFgAcc1" presStyleIdx="8" presStyleCnt="12">
        <dgm:presLayoutVars>
          <dgm:bulletEnabled val="1"/>
        </dgm:presLayoutVars>
      </dgm:prSet>
      <dgm:spPr/>
    </dgm:pt>
    <dgm:pt modelId="{02E24300-D994-4A7B-9809-6AA6D92DA17B}" type="pres">
      <dgm:prSet presAssocID="{4FEE981E-6C1C-483A-A8EF-74828E0B5713}" presName="spaceBetweenRectangles" presStyleCnt="0"/>
      <dgm:spPr/>
    </dgm:pt>
    <dgm:pt modelId="{CCD6020F-D05F-474F-AB1B-C1536F289141}" type="pres">
      <dgm:prSet presAssocID="{87015BB2-A640-4554-973A-D17CDB088680}" presName="parentLin" presStyleCnt="0"/>
      <dgm:spPr/>
    </dgm:pt>
    <dgm:pt modelId="{58635036-7186-41D9-8426-09702877AC4B}" type="pres">
      <dgm:prSet presAssocID="{87015BB2-A640-4554-973A-D17CDB088680}" presName="parentLeftMargin" presStyleLbl="node1" presStyleIdx="8" presStyleCnt="12"/>
      <dgm:spPr/>
    </dgm:pt>
    <dgm:pt modelId="{59392509-221E-4832-8B8F-CCDE48F6FDB0}" type="pres">
      <dgm:prSet presAssocID="{87015BB2-A640-4554-973A-D17CDB088680}" presName="parentText" presStyleLbl="node1" presStyleIdx="9" presStyleCnt="12">
        <dgm:presLayoutVars>
          <dgm:chMax val="0"/>
          <dgm:bulletEnabled val="1"/>
        </dgm:presLayoutVars>
      </dgm:prSet>
      <dgm:spPr/>
    </dgm:pt>
    <dgm:pt modelId="{328EF13D-A1F9-40AF-8FA0-5E88D7AC15F3}" type="pres">
      <dgm:prSet presAssocID="{87015BB2-A640-4554-973A-D17CDB088680}" presName="negativeSpace" presStyleCnt="0"/>
      <dgm:spPr/>
    </dgm:pt>
    <dgm:pt modelId="{528D88D1-B29A-4EBB-BE0B-E71AD4CD1C06}" type="pres">
      <dgm:prSet presAssocID="{87015BB2-A640-4554-973A-D17CDB088680}" presName="childText" presStyleLbl="conFgAcc1" presStyleIdx="9" presStyleCnt="12">
        <dgm:presLayoutVars>
          <dgm:bulletEnabled val="1"/>
        </dgm:presLayoutVars>
      </dgm:prSet>
      <dgm:spPr/>
    </dgm:pt>
    <dgm:pt modelId="{34619F9C-580B-488D-9CC5-2A11DDE971E4}" type="pres">
      <dgm:prSet presAssocID="{3EB19B2C-D76D-42FF-B544-2D16E7BA30FE}" presName="spaceBetweenRectangles" presStyleCnt="0"/>
      <dgm:spPr/>
    </dgm:pt>
    <dgm:pt modelId="{85105492-4375-4CF5-8B8A-2F039EB80941}" type="pres">
      <dgm:prSet presAssocID="{FAF97152-B2C0-4CE2-8D20-6F37A9AB29C1}" presName="parentLin" presStyleCnt="0"/>
      <dgm:spPr/>
    </dgm:pt>
    <dgm:pt modelId="{AD72FB93-457D-4C82-BF96-1C88B8A669D4}" type="pres">
      <dgm:prSet presAssocID="{FAF97152-B2C0-4CE2-8D20-6F37A9AB29C1}" presName="parentLeftMargin" presStyleLbl="node1" presStyleIdx="9" presStyleCnt="12"/>
      <dgm:spPr/>
    </dgm:pt>
    <dgm:pt modelId="{40E8ECBB-03BA-4FE5-9182-B9D9DD04217F}" type="pres">
      <dgm:prSet presAssocID="{FAF97152-B2C0-4CE2-8D20-6F37A9AB29C1}" presName="parentText" presStyleLbl="node1" presStyleIdx="10" presStyleCnt="12">
        <dgm:presLayoutVars>
          <dgm:chMax val="0"/>
          <dgm:bulletEnabled val="1"/>
        </dgm:presLayoutVars>
      </dgm:prSet>
      <dgm:spPr/>
    </dgm:pt>
    <dgm:pt modelId="{F9C7253F-1D8B-478D-B897-87C7EDB8FB9A}" type="pres">
      <dgm:prSet presAssocID="{FAF97152-B2C0-4CE2-8D20-6F37A9AB29C1}" presName="negativeSpace" presStyleCnt="0"/>
      <dgm:spPr/>
    </dgm:pt>
    <dgm:pt modelId="{241F8611-0C96-47B0-83AB-5EAC46E68603}" type="pres">
      <dgm:prSet presAssocID="{FAF97152-B2C0-4CE2-8D20-6F37A9AB29C1}" presName="childText" presStyleLbl="conFgAcc1" presStyleIdx="10" presStyleCnt="12">
        <dgm:presLayoutVars>
          <dgm:bulletEnabled val="1"/>
        </dgm:presLayoutVars>
      </dgm:prSet>
      <dgm:spPr/>
    </dgm:pt>
    <dgm:pt modelId="{EAF986BA-A206-410D-AD99-3A1F2721B820}" type="pres">
      <dgm:prSet presAssocID="{014DDE84-9571-4B61-9517-F4C5BEA47AFE}" presName="spaceBetweenRectangles" presStyleCnt="0"/>
      <dgm:spPr/>
    </dgm:pt>
    <dgm:pt modelId="{D613E907-2BF1-4C22-9080-0FEFB0F3D2A3}" type="pres">
      <dgm:prSet presAssocID="{4A8CFD9A-F7E5-4AA6-83C6-C847AFF372E3}" presName="parentLin" presStyleCnt="0"/>
      <dgm:spPr/>
    </dgm:pt>
    <dgm:pt modelId="{44150CE3-35B7-4490-9242-87E4B20D5158}" type="pres">
      <dgm:prSet presAssocID="{4A8CFD9A-F7E5-4AA6-83C6-C847AFF372E3}" presName="parentLeftMargin" presStyleLbl="node1" presStyleIdx="10" presStyleCnt="12"/>
      <dgm:spPr/>
    </dgm:pt>
    <dgm:pt modelId="{CEEC3B31-E9C0-453E-9824-BEFB371C2B36}" type="pres">
      <dgm:prSet presAssocID="{4A8CFD9A-F7E5-4AA6-83C6-C847AFF372E3}" presName="parentText" presStyleLbl="node1" presStyleIdx="11" presStyleCnt="12">
        <dgm:presLayoutVars>
          <dgm:chMax val="0"/>
          <dgm:bulletEnabled val="1"/>
        </dgm:presLayoutVars>
      </dgm:prSet>
      <dgm:spPr/>
    </dgm:pt>
    <dgm:pt modelId="{98A5D0B7-C394-4AF5-ADDB-1ED7DA00219A}" type="pres">
      <dgm:prSet presAssocID="{4A8CFD9A-F7E5-4AA6-83C6-C847AFF372E3}" presName="negativeSpace" presStyleCnt="0"/>
      <dgm:spPr/>
    </dgm:pt>
    <dgm:pt modelId="{85BCF08D-79CC-4C23-A34B-41897B8747C3}" type="pres">
      <dgm:prSet presAssocID="{4A8CFD9A-F7E5-4AA6-83C6-C847AFF372E3}" presName="childText" presStyleLbl="conFgAcc1" presStyleIdx="11" presStyleCnt="12">
        <dgm:presLayoutVars>
          <dgm:bulletEnabled val="1"/>
        </dgm:presLayoutVars>
      </dgm:prSet>
      <dgm:spPr/>
    </dgm:pt>
  </dgm:ptLst>
  <dgm:cxnLst>
    <dgm:cxn modelId="{BF67D111-A751-436D-81A5-711BD5386608}" type="presOf" srcId="{F211DAA6-F6C0-41F5-A58A-1C46215B8440}" destId="{4E241191-E5DD-4C14-B199-4409209329FD}" srcOrd="1" destOrd="0" presId="urn:microsoft.com/office/officeart/2005/8/layout/list1"/>
    <dgm:cxn modelId="{593D1C17-626B-4574-9A8B-28CBB9A2917A}" srcId="{D354DD76-6FFB-4564-B861-5C1919F415BC}" destId="{87015BB2-A640-4554-973A-D17CDB088680}" srcOrd="9" destOrd="0" parTransId="{C2B58A12-BACD-4FC9-BF27-ED6BC786E57A}" sibTransId="{3EB19B2C-D76D-42FF-B544-2D16E7BA30FE}"/>
    <dgm:cxn modelId="{0B0C722D-967C-4FC0-AD4D-DDD7B25F601B}" type="presOf" srcId="{87015BB2-A640-4554-973A-D17CDB088680}" destId="{58635036-7186-41D9-8426-09702877AC4B}" srcOrd="0" destOrd="0" presId="urn:microsoft.com/office/officeart/2005/8/layout/list1"/>
    <dgm:cxn modelId="{AC9F193A-28E0-46E2-BA84-6726DA852525}" srcId="{D354DD76-6FFB-4564-B861-5C1919F415BC}" destId="{2A133E40-1784-4F36-A72F-F637A68CD80E}" srcOrd="5" destOrd="0" parTransId="{60831A0D-65AE-4510-9CBD-B590F04A0E8E}" sibTransId="{61AD5D9D-5792-4EE5-BF11-AED3A0062B91}"/>
    <dgm:cxn modelId="{C00B993B-B940-44FB-8827-DFE2334B783A}" type="presOf" srcId="{FD1BF9D7-7E7C-4A6C-88FC-C5C238AAC999}" destId="{3A170944-DB79-4E37-A6C8-9A6E740C51FB}" srcOrd="0" destOrd="0" presId="urn:microsoft.com/office/officeart/2005/8/layout/list1"/>
    <dgm:cxn modelId="{CEE2A86A-E9BA-4EF5-A477-BFAB49F5B46F}" srcId="{D354DD76-6FFB-4564-B861-5C1919F415BC}" destId="{D1E7A5DF-55C5-4EB6-85C4-4E70450CBAA8}" srcOrd="1" destOrd="0" parTransId="{2A332702-8DC9-455C-8221-42E3842876EF}" sibTransId="{96EAA369-0F6F-4212-A3AB-6D06CDB7A154}"/>
    <dgm:cxn modelId="{043DD94A-7801-42A7-99BE-41E553B08085}" type="presOf" srcId="{2A133E40-1784-4F36-A72F-F637A68CD80E}" destId="{FF6EC176-9C6A-47CB-80D4-FB1F2409019C}" srcOrd="0" destOrd="0" presId="urn:microsoft.com/office/officeart/2005/8/layout/list1"/>
    <dgm:cxn modelId="{6E3BF750-79EE-434C-9F0F-2A4E000B3A37}" type="presOf" srcId="{4A8CFD9A-F7E5-4AA6-83C6-C847AFF372E3}" destId="{CEEC3B31-E9C0-453E-9824-BEFB371C2B36}" srcOrd="1" destOrd="0" presId="urn:microsoft.com/office/officeart/2005/8/layout/list1"/>
    <dgm:cxn modelId="{9176F471-D5E7-4559-9AA8-3EB5024C7E5C}" srcId="{D354DD76-6FFB-4564-B861-5C1919F415BC}" destId="{28E942FF-9FFF-461D-8D8F-892F552D0CA9}" srcOrd="4" destOrd="0" parTransId="{45986645-3234-4D69-BA29-B51ABE20A1EB}" sibTransId="{41F59F52-911A-4699-B695-075CC0EC56FF}"/>
    <dgm:cxn modelId="{73134454-D99B-4138-898F-16957CA1EA69}" srcId="{D354DD76-6FFB-4564-B861-5C1919F415BC}" destId="{FAF97152-B2C0-4CE2-8D20-6F37A9AB29C1}" srcOrd="10" destOrd="0" parTransId="{FC8C3748-D6EB-48BE-B45D-F1D1BB55F09E}" sibTransId="{014DDE84-9571-4B61-9517-F4C5BEA47AFE}"/>
    <dgm:cxn modelId="{981ADC54-85AE-4CB1-BF07-D6C000ACDAD2}" type="presOf" srcId="{FAF97152-B2C0-4CE2-8D20-6F37A9AB29C1}" destId="{AD72FB93-457D-4C82-BF96-1C88B8A669D4}" srcOrd="0" destOrd="0" presId="urn:microsoft.com/office/officeart/2005/8/layout/list1"/>
    <dgm:cxn modelId="{2E921A59-F052-46D4-B7ED-D56FA57DD76B}" srcId="{D354DD76-6FFB-4564-B861-5C1919F415BC}" destId="{02DD6296-DEFA-4558-B627-E5618CE23733}" srcOrd="0" destOrd="0" parTransId="{5193B4A2-F33C-44D5-A6D7-F7E362FD5157}" sibTransId="{22420F3E-FEAB-4D08-8493-0E17D358CF4D}"/>
    <dgm:cxn modelId="{0A07E379-8F2C-48A9-BA7A-D0FF4C28B665}" srcId="{D354DD76-6FFB-4564-B861-5C1919F415BC}" destId="{F211DAA6-F6C0-41F5-A58A-1C46215B8440}" srcOrd="8" destOrd="0" parTransId="{862B4ECF-58E2-438B-8D88-498C382E2867}" sibTransId="{4FEE981E-6C1C-483A-A8EF-74828E0B5713}"/>
    <dgm:cxn modelId="{4C3D587C-21D4-4573-8132-9B2C64C14930}" type="presOf" srcId="{22C539B8-59A6-4D3C-9304-4BD42109E603}" destId="{2699E753-2C12-42BB-9A99-19FE4A25A416}" srcOrd="1" destOrd="0" presId="urn:microsoft.com/office/officeart/2005/8/layout/list1"/>
    <dgm:cxn modelId="{03C7E27F-C2EC-4BA9-978E-9E412A075AF8}" type="presOf" srcId="{4A8CFD9A-F7E5-4AA6-83C6-C847AFF372E3}" destId="{44150CE3-35B7-4490-9242-87E4B20D5158}" srcOrd="0" destOrd="0" presId="urn:microsoft.com/office/officeart/2005/8/layout/list1"/>
    <dgm:cxn modelId="{7CE7088D-E16A-4ECE-84A7-F9F2CF057B5E}" type="presOf" srcId="{02DD6296-DEFA-4558-B627-E5618CE23733}" destId="{8B9EACAD-289E-4DA1-8211-3AF9972CD6C6}" srcOrd="0" destOrd="0" presId="urn:microsoft.com/office/officeart/2005/8/layout/list1"/>
    <dgm:cxn modelId="{56C83A92-BAAE-41BD-8336-16700D47222B}" srcId="{D354DD76-6FFB-4564-B861-5C1919F415BC}" destId="{D62006BF-1476-4DC8-B133-DBDE3D941495}" srcOrd="2" destOrd="0" parTransId="{7BDA2311-9C6B-4868-9937-76F0D15B559D}" sibTransId="{B8903818-B8DA-42BF-A253-3BBD5B14F916}"/>
    <dgm:cxn modelId="{E91ECB93-C168-49E6-85AE-2D0727B2B696}" type="presOf" srcId="{02DD6296-DEFA-4558-B627-E5618CE23733}" destId="{14CC2365-8606-49F1-842E-EC3B209ADC65}" srcOrd="1" destOrd="0" presId="urn:microsoft.com/office/officeart/2005/8/layout/list1"/>
    <dgm:cxn modelId="{66B3CF93-4225-4C9E-9575-1CAFA18603F1}" type="presOf" srcId="{D0430C5E-8263-487F-AE1A-4570EB643F32}" destId="{D5EB88AE-35D7-4E90-ACD0-2B4BE58CFF8A}" srcOrd="1" destOrd="0" presId="urn:microsoft.com/office/officeart/2005/8/layout/list1"/>
    <dgm:cxn modelId="{B2C86296-F191-4F7E-B077-0B089F31F635}" type="presOf" srcId="{D62006BF-1476-4DC8-B133-DBDE3D941495}" destId="{0B0110BC-C84F-42CE-A9F8-D4019DB623B7}" srcOrd="0" destOrd="0" presId="urn:microsoft.com/office/officeart/2005/8/layout/list1"/>
    <dgm:cxn modelId="{28110097-DD3E-4416-BB1E-3F6FF33D54E7}" type="presOf" srcId="{F211DAA6-F6C0-41F5-A58A-1C46215B8440}" destId="{18CAD26E-8C8B-4103-844E-F585DD93E782}" srcOrd="0" destOrd="0" presId="urn:microsoft.com/office/officeart/2005/8/layout/list1"/>
    <dgm:cxn modelId="{AC2D7C9B-6C9A-4929-8D3A-F7CE742A2DB9}" type="presOf" srcId="{D1E7A5DF-55C5-4EB6-85C4-4E70450CBAA8}" destId="{33EE6C08-2F16-404E-BBD1-8A9B134481C5}" srcOrd="1" destOrd="0" presId="urn:microsoft.com/office/officeart/2005/8/layout/list1"/>
    <dgm:cxn modelId="{807B149F-347B-4F21-A062-D0345EE35B9B}" type="presOf" srcId="{87015BB2-A640-4554-973A-D17CDB088680}" destId="{59392509-221E-4832-8B8F-CCDE48F6FDB0}" srcOrd="1" destOrd="0" presId="urn:microsoft.com/office/officeart/2005/8/layout/list1"/>
    <dgm:cxn modelId="{481041A0-3DAD-4CCA-B1F2-DB95978E9EB3}" type="presOf" srcId="{D62006BF-1476-4DC8-B133-DBDE3D941495}" destId="{0258E8FF-4EBF-4432-9651-D36019A4BA55}" srcOrd="1" destOrd="0" presId="urn:microsoft.com/office/officeart/2005/8/layout/list1"/>
    <dgm:cxn modelId="{DBBE6FA3-9E2B-485F-B675-5A5C60EE2726}" type="presOf" srcId="{28E942FF-9FFF-461D-8D8F-892F552D0CA9}" destId="{B950C405-2084-457E-B87C-91E020BC7A0B}" srcOrd="0" destOrd="0" presId="urn:microsoft.com/office/officeart/2005/8/layout/list1"/>
    <dgm:cxn modelId="{6CD1ACAC-EA2A-49AD-85B0-049080D31FE9}" type="presOf" srcId="{22C539B8-59A6-4D3C-9304-4BD42109E603}" destId="{EEECFD39-3684-4E6B-8196-4EB784FE63C3}" srcOrd="0" destOrd="0" presId="urn:microsoft.com/office/officeart/2005/8/layout/list1"/>
    <dgm:cxn modelId="{62FFFFAC-3A7D-4807-9F0E-024468630049}" type="presOf" srcId="{D354DD76-6FFB-4564-B861-5C1919F415BC}" destId="{EB9AAEB1-2F10-425A-8544-C88171853C34}" srcOrd="0" destOrd="0" presId="urn:microsoft.com/office/officeart/2005/8/layout/list1"/>
    <dgm:cxn modelId="{57BF4EAD-E354-466E-844C-807DB9C895B6}" srcId="{D354DD76-6FFB-4564-B861-5C1919F415BC}" destId="{FD1BF9D7-7E7C-4A6C-88FC-C5C238AAC999}" srcOrd="6" destOrd="0" parTransId="{12FE075D-A374-428F-922E-434294702A27}" sibTransId="{252B7228-751E-44FA-88F7-5AF09EC3E95A}"/>
    <dgm:cxn modelId="{E721CEB5-49F1-489C-A25C-15F708084CD9}" type="presOf" srcId="{28E942FF-9FFF-461D-8D8F-892F552D0CA9}" destId="{DD5DFE05-77FD-4B54-8170-0B1E14FE4B4A}" srcOrd="1" destOrd="0" presId="urn:microsoft.com/office/officeart/2005/8/layout/list1"/>
    <dgm:cxn modelId="{DF70EEC7-71F6-41A9-97B8-B60FA4620220}" srcId="{D354DD76-6FFB-4564-B861-5C1919F415BC}" destId="{D0430C5E-8263-487F-AE1A-4570EB643F32}" srcOrd="7" destOrd="0" parTransId="{549A4CE5-BDF6-496B-96BE-240DF3A993C5}" sibTransId="{BDF24FB4-90F3-4D12-84C9-B95AE5114F2A}"/>
    <dgm:cxn modelId="{C154E3D7-593A-433E-886D-D2B5320299D6}" type="presOf" srcId="{D1E7A5DF-55C5-4EB6-85C4-4E70450CBAA8}" destId="{35B8B3AC-FBB9-4D6D-BBB7-32B2D5C9AF9A}" srcOrd="0" destOrd="0" presId="urn:microsoft.com/office/officeart/2005/8/layout/list1"/>
    <dgm:cxn modelId="{E29E8AD8-BECA-4D73-8F03-377BDD4D628C}" type="presOf" srcId="{FAF97152-B2C0-4CE2-8D20-6F37A9AB29C1}" destId="{40E8ECBB-03BA-4FE5-9182-B9D9DD04217F}" srcOrd="1" destOrd="0" presId="urn:microsoft.com/office/officeart/2005/8/layout/list1"/>
    <dgm:cxn modelId="{AC9B74E7-F270-471C-A116-5DB6F68CBDBC}" type="presOf" srcId="{2A133E40-1784-4F36-A72F-F637A68CD80E}" destId="{74E1A3B5-30ED-4F4D-8DE4-5168800BB1F7}" srcOrd="1" destOrd="0" presId="urn:microsoft.com/office/officeart/2005/8/layout/list1"/>
    <dgm:cxn modelId="{21ACFFF4-34B0-4A7C-BD52-B8379223880A}" type="presOf" srcId="{D0430C5E-8263-487F-AE1A-4570EB643F32}" destId="{63DE397E-88E2-49EE-9C46-139369BFB05C}" srcOrd="0" destOrd="0" presId="urn:microsoft.com/office/officeart/2005/8/layout/list1"/>
    <dgm:cxn modelId="{93A761F9-723D-49C3-9D2E-06DA93D603CA}" type="presOf" srcId="{FD1BF9D7-7E7C-4A6C-88FC-C5C238AAC999}" destId="{447EEB4A-38A7-4168-BFBF-E5D48C6ED1D0}" srcOrd="1" destOrd="0" presId="urn:microsoft.com/office/officeart/2005/8/layout/list1"/>
    <dgm:cxn modelId="{BD447EFC-8772-457C-8B49-54B5C7D1C276}" srcId="{D354DD76-6FFB-4564-B861-5C1919F415BC}" destId="{4A8CFD9A-F7E5-4AA6-83C6-C847AFF372E3}" srcOrd="11" destOrd="0" parTransId="{CAB860AF-467C-4E81-A5B0-AEF389C6A5DF}" sibTransId="{2DB4D2C0-8997-4E4A-B775-CA9CEF9DFDFE}"/>
    <dgm:cxn modelId="{34ECCFFE-D8A5-44A5-8A2E-A36D9927CF82}" srcId="{D354DD76-6FFB-4564-B861-5C1919F415BC}" destId="{22C539B8-59A6-4D3C-9304-4BD42109E603}" srcOrd="3" destOrd="0" parTransId="{2F787DB1-C724-4F7F-9646-C0BEEA9CE88C}" sibTransId="{244F5128-9299-4EDD-8484-CF0C41A79CF7}"/>
    <dgm:cxn modelId="{E64AB921-7BCF-4CF8-AC6D-88CF33EC9480}" type="presParOf" srcId="{EB9AAEB1-2F10-425A-8544-C88171853C34}" destId="{28D50EF7-CB4C-4B8E-9615-5FE95EC99EC1}" srcOrd="0" destOrd="0" presId="urn:microsoft.com/office/officeart/2005/8/layout/list1"/>
    <dgm:cxn modelId="{D3F754AD-5EE9-447F-A032-D5ED4E48F69C}" type="presParOf" srcId="{28D50EF7-CB4C-4B8E-9615-5FE95EC99EC1}" destId="{8B9EACAD-289E-4DA1-8211-3AF9972CD6C6}" srcOrd="0" destOrd="0" presId="urn:microsoft.com/office/officeart/2005/8/layout/list1"/>
    <dgm:cxn modelId="{C931396C-1000-40DF-956E-18C80927F978}" type="presParOf" srcId="{28D50EF7-CB4C-4B8E-9615-5FE95EC99EC1}" destId="{14CC2365-8606-49F1-842E-EC3B209ADC65}" srcOrd="1" destOrd="0" presId="urn:microsoft.com/office/officeart/2005/8/layout/list1"/>
    <dgm:cxn modelId="{DC5185CB-AC2A-4E06-8643-5FC05EB2A2FE}" type="presParOf" srcId="{EB9AAEB1-2F10-425A-8544-C88171853C34}" destId="{5BB66DF8-6342-4663-9B14-66D3B96ED890}" srcOrd="1" destOrd="0" presId="urn:microsoft.com/office/officeart/2005/8/layout/list1"/>
    <dgm:cxn modelId="{17F7E885-7A46-4E58-A9A5-CD9C11B74292}" type="presParOf" srcId="{EB9AAEB1-2F10-425A-8544-C88171853C34}" destId="{48BDBBD7-FB74-4E50-9CBB-8D35BC8C1034}" srcOrd="2" destOrd="0" presId="urn:microsoft.com/office/officeart/2005/8/layout/list1"/>
    <dgm:cxn modelId="{22A1C289-6BEE-4DD2-973D-E11077D83211}" type="presParOf" srcId="{EB9AAEB1-2F10-425A-8544-C88171853C34}" destId="{80335FF3-A2BD-4AD4-94E5-29C0E47BB2E6}" srcOrd="3" destOrd="0" presId="urn:microsoft.com/office/officeart/2005/8/layout/list1"/>
    <dgm:cxn modelId="{9BC5AC05-3F1E-4E21-827D-9B2975B5E057}" type="presParOf" srcId="{EB9AAEB1-2F10-425A-8544-C88171853C34}" destId="{55BDA316-2383-43A8-B455-AEEA99752A77}" srcOrd="4" destOrd="0" presId="urn:microsoft.com/office/officeart/2005/8/layout/list1"/>
    <dgm:cxn modelId="{37E4A4D8-CED9-4D72-8789-58CAB0C1D6E5}" type="presParOf" srcId="{55BDA316-2383-43A8-B455-AEEA99752A77}" destId="{35B8B3AC-FBB9-4D6D-BBB7-32B2D5C9AF9A}" srcOrd="0" destOrd="0" presId="urn:microsoft.com/office/officeart/2005/8/layout/list1"/>
    <dgm:cxn modelId="{16C36BF6-5C1A-41E4-82CE-4F411246DF3E}" type="presParOf" srcId="{55BDA316-2383-43A8-B455-AEEA99752A77}" destId="{33EE6C08-2F16-404E-BBD1-8A9B134481C5}" srcOrd="1" destOrd="0" presId="urn:microsoft.com/office/officeart/2005/8/layout/list1"/>
    <dgm:cxn modelId="{083414FD-FFDD-4A80-BEED-8CFFF57B8208}" type="presParOf" srcId="{EB9AAEB1-2F10-425A-8544-C88171853C34}" destId="{EDA849EF-A86B-40D9-985C-0EC669F1D62F}" srcOrd="5" destOrd="0" presId="urn:microsoft.com/office/officeart/2005/8/layout/list1"/>
    <dgm:cxn modelId="{1D0BF273-FA7B-404F-9DA1-8D0689D2AD75}" type="presParOf" srcId="{EB9AAEB1-2F10-425A-8544-C88171853C34}" destId="{21AAD2B2-C1D9-465F-AC43-05788663E6B5}" srcOrd="6" destOrd="0" presId="urn:microsoft.com/office/officeart/2005/8/layout/list1"/>
    <dgm:cxn modelId="{E3772E39-A358-4D40-8DAC-8DC5F4E196E1}" type="presParOf" srcId="{EB9AAEB1-2F10-425A-8544-C88171853C34}" destId="{BB308657-63FB-4DF8-B5B6-29DADE244125}" srcOrd="7" destOrd="0" presId="urn:microsoft.com/office/officeart/2005/8/layout/list1"/>
    <dgm:cxn modelId="{DC8A3478-9F11-4963-B23A-CBA1ADE8E07F}" type="presParOf" srcId="{EB9AAEB1-2F10-425A-8544-C88171853C34}" destId="{0128255E-4005-4FA9-ADE0-CC627EF14168}" srcOrd="8" destOrd="0" presId="urn:microsoft.com/office/officeart/2005/8/layout/list1"/>
    <dgm:cxn modelId="{C7963D3E-E736-48B5-9334-AE2D9FE4FBD4}" type="presParOf" srcId="{0128255E-4005-4FA9-ADE0-CC627EF14168}" destId="{0B0110BC-C84F-42CE-A9F8-D4019DB623B7}" srcOrd="0" destOrd="0" presId="urn:microsoft.com/office/officeart/2005/8/layout/list1"/>
    <dgm:cxn modelId="{2152C6DA-3B85-4DAA-986B-C3AD6A817210}" type="presParOf" srcId="{0128255E-4005-4FA9-ADE0-CC627EF14168}" destId="{0258E8FF-4EBF-4432-9651-D36019A4BA55}" srcOrd="1" destOrd="0" presId="urn:microsoft.com/office/officeart/2005/8/layout/list1"/>
    <dgm:cxn modelId="{EF888CF9-5849-424E-BFAE-85F84640D5AD}" type="presParOf" srcId="{EB9AAEB1-2F10-425A-8544-C88171853C34}" destId="{6F5351AC-195B-4513-8716-5311B563E539}" srcOrd="9" destOrd="0" presId="urn:microsoft.com/office/officeart/2005/8/layout/list1"/>
    <dgm:cxn modelId="{D70E4BCC-F56D-4900-9AF0-46A0B1DE6AAA}" type="presParOf" srcId="{EB9AAEB1-2F10-425A-8544-C88171853C34}" destId="{9574960E-FCCD-4BA6-9493-8FADC5503051}" srcOrd="10" destOrd="0" presId="urn:microsoft.com/office/officeart/2005/8/layout/list1"/>
    <dgm:cxn modelId="{D642F983-F2BC-4D23-AA6B-EEF57AA82A6F}" type="presParOf" srcId="{EB9AAEB1-2F10-425A-8544-C88171853C34}" destId="{501D019A-CCAF-4D64-A3E5-76C647989F55}" srcOrd="11" destOrd="0" presId="urn:microsoft.com/office/officeart/2005/8/layout/list1"/>
    <dgm:cxn modelId="{4D3F0EE0-3CDF-4345-BB94-CD8066CDAF7E}" type="presParOf" srcId="{EB9AAEB1-2F10-425A-8544-C88171853C34}" destId="{A49C2270-0B7E-40FF-9668-6A1F9B02D8FD}" srcOrd="12" destOrd="0" presId="urn:microsoft.com/office/officeart/2005/8/layout/list1"/>
    <dgm:cxn modelId="{E75BC0F6-2C16-4FFD-A702-807C82011BF0}" type="presParOf" srcId="{A49C2270-0B7E-40FF-9668-6A1F9B02D8FD}" destId="{EEECFD39-3684-4E6B-8196-4EB784FE63C3}" srcOrd="0" destOrd="0" presId="urn:microsoft.com/office/officeart/2005/8/layout/list1"/>
    <dgm:cxn modelId="{8E9860E8-9FF0-47CD-8C45-3F95022D6BA2}" type="presParOf" srcId="{A49C2270-0B7E-40FF-9668-6A1F9B02D8FD}" destId="{2699E753-2C12-42BB-9A99-19FE4A25A416}" srcOrd="1" destOrd="0" presId="urn:microsoft.com/office/officeart/2005/8/layout/list1"/>
    <dgm:cxn modelId="{63A6E633-DF40-40F3-A5DF-DA7EED62982C}" type="presParOf" srcId="{EB9AAEB1-2F10-425A-8544-C88171853C34}" destId="{BDAE4570-3A07-41AF-A188-53870B9805E6}" srcOrd="13" destOrd="0" presId="urn:microsoft.com/office/officeart/2005/8/layout/list1"/>
    <dgm:cxn modelId="{52D4E270-BCF2-4A21-BE1A-89AE373CB2CD}" type="presParOf" srcId="{EB9AAEB1-2F10-425A-8544-C88171853C34}" destId="{F4A71ABC-6B62-490C-9317-B3C3B9526E59}" srcOrd="14" destOrd="0" presId="urn:microsoft.com/office/officeart/2005/8/layout/list1"/>
    <dgm:cxn modelId="{5ED15C63-1ABF-4E2D-9ADA-DB6DA48C1B20}" type="presParOf" srcId="{EB9AAEB1-2F10-425A-8544-C88171853C34}" destId="{267B7D3D-4F53-4EEA-932C-2C1B30B9538B}" srcOrd="15" destOrd="0" presId="urn:microsoft.com/office/officeart/2005/8/layout/list1"/>
    <dgm:cxn modelId="{68323F33-33E8-4A31-BC61-3DBA445E1234}" type="presParOf" srcId="{EB9AAEB1-2F10-425A-8544-C88171853C34}" destId="{3FB48BE8-73DB-45F3-AD45-B75937B4B7A7}" srcOrd="16" destOrd="0" presId="urn:microsoft.com/office/officeart/2005/8/layout/list1"/>
    <dgm:cxn modelId="{048F4A79-3E5B-422B-8D20-AD900852E4EE}" type="presParOf" srcId="{3FB48BE8-73DB-45F3-AD45-B75937B4B7A7}" destId="{B950C405-2084-457E-B87C-91E020BC7A0B}" srcOrd="0" destOrd="0" presId="urn:microsoft.com/office/officeart/2005/8/layout/list1"/>
    <dgm:cxn modelId="{1CBE1AC1-BB83-4656-B1E8-A4FD571F2B27}" type="presParOf" srcId="{3FB48BE8-73DB-45F3-AD45-B75937B4B7A7}" destId="{DD5DFE05-77FD-4B54-8170-0B1E14FE4B4A}" srcOrd="1" destOrd="0" presId="urn:microsoft.com/office/officeart/2005/8/layout/list1"/>
    <dgm:cxn modelId="{CCE1E087-042C-48DC-BDC7-BD589D0FD87E}" type="presParOf" srcId="{EB9AAEB1-2F10-425A-8544-C88171853C34}" destId="{F947C08E-DE14-4A80-AC2C-7C13886E4DA4}" srcOrd="17" destOrd="0" presId="urn:microsoft.com/office/officeart/2005/8/layout/list1"/>
    <dgm:cxn modelId="{4CB96944-96E0-41E9-97A6-FEEED381D694}" type="presParOf" srcId="{EB9AAEB1-2F10-425A-8544-C88171853C34}" destId="{54628277-C17A-4B7A-AF80-58EE4945E4CC}" srcOrd="18" destOrd="0" presId="urn:microsoft.com/office/officeart/2005/8/layout/list1"/>
    <dgm:cxn modelId="{35100B5C-767E-4DD0-809F-DEEE5080B5BE}" type="presParOf" srcId="{EB9AAEB1-2F10-425A-8544-C88171853C34}" destId="{5F4FB137-7764-4303-A607-3E4629B58B1C}" srcOrd="19" destOrd="0" presId="urn:microsoft.com/office/officeart/2005/8/layout/list1"/>
    <dgm:cxn modelId="{36594B2C-7A4B-46E9-B1E4-09EF79EE8CA8}" type="presParOf" srcId="{EB9AAEB1-2F10-425A-8544-C88171853C34}" destId="{48EFBCFE-771C-4008-B588-114455B57975}" srcOrd="20" destOrd="0" presId="urn:microsoft.com/office/officeart/2005/8/layout/list1"/>
    <dgm:cxn modelId="{AD75AD4B-795F-42CF-9F32-8BC72F3A1908}" type="presParOf" srcId="{48EFBCFE-771C-4008-B588-114455B57975}" destId="{FF6EC176-9C6A-47CB-80D4-FB1F2409019C}" srcOrd="0" destOrd="0" presId="urn:microsoft.com/office/officeart/2005/8/layout/list1"/>
    <dgm:cxn modelId="{D6EA19AA-CFD8-4E6A-ABDD-FFCD0DEB5AF0}" type="presParOf" srcId="{48EFBCFE-771C-4008-B588-114455B57975}" destId="{74E1A3B5-30ED-4F4D-8DE4-5168800BB1F7}" srcOrd="1" destOrd="0" presId="urn:microsoft.com/office/officeart/2005/8/layout/list1"/>
    <dgm:cxn modelId="{213DA592-766D-49B2-851D-A7316546DE36}" type="presParOf" srcId="{EB9AAEB1-2F10-425A-8544-C88171853C34}" destId="{423315F4-3915-4600-A7DD-49D863004919}" srcOrd="21" destOrd="0" presId="urn:microsoft.com/office/officeart/2005/8/layout/list1"/>
    <dgm:cxn modelId="{91F75852-2DFC-4611-BABF-441ACFE187D6}" type="presParOf" srcId="{EB9AAEB1-2F10-425A-8544-C88171853C34}" destId="{3978AF0A-4118-4BC8-B7FC-1DD26AFA8418}" srcOrd="22" destOrd="0" presId="urn:microsoft.com/office/officeart/2005/8/layout/list1"/>
    <dgm:cxn modelId="{BE8E8018-8F08-4A3B-97A7-5E18AB532227}" type="presParOf" srcId="{EB9AAEB1-2F10-425A-8544-C88171853C34}" destId="{1FD656D6-22CF-468C-8CC4-24DE7ED924FB}" srcOrd="23" destOrd="0" presId="urn:microsoft.com/office/officeart/2005/8/layout/list1"/>
    <dgm:cxn modelId="{993E15C0-8F94-44BE-A69E-7AA5946D008D}" type="presParOf" srcId="{EB9AAEB1-2F10-425A-8544-C88171853C34}" destId="{D9F6E975-3992-4E4D-B067-282D551FBA33}" srcOrd="24" destOrd="0" presId="urn:microsoft.com/office/officeart/2005/8/layout/list1"/>
    <dgm:cxn modelId="{2C222F49-FDED-49F8-9A7A-64F907D70247}" type="presParOf" srcId="{D9F6E975-3992-4E4D-B067-282D551FBA33}" destId="{3A170944-DB79-4E37-A6C8-9A6E740C51FB}" srcOrd="0" destOrd="0" presId="urn:microsoft.com/office/officeart/2005/8/layout/list1"/>
    <dgm:cxn modelId="{684FFD6E-4C83-4F4B-A2C7-25E25B0FCD8B}" type="presParOf" srcId="{D9F6E975-3992-4E4D-B067-282D551FBA33}" destId="{447EEB4A-38A7-4168-BFBF-E5D48C6ED1D0}" srcOrd="1" destOrd="0" presId="urn:microsoft.com/office/officeart/2005/8/layout/list1"/>
    <dgm:cxn modelId="{49345B2F-BC67-4645-AADD-AA5A8C39B42E}" type="presParOf" srcId="{EB9AAEB1-2F10-425A-8544-C88171853C34}" destId="{5491150C-230B-4EFA-B9E1-32F1439D4ABF}" srcOrd="25" destOrd="0" presId="urn:microsoft.com/office/officeart/2005/8/layout/list1"/>
    <dgm:cxn modelId="{08AE51D6-DF31-4F5E-A961-6D61E38F5A2E}" type="presParOf" srcId="{EB9AAEB1-2F10-425A-8544-C88171853C34}" destId="{8DED6D65-D9C7-4ADA-A5BF-8F271B360E0A}" srcOrd="26" destOrd="0" presId="urn:microsoft.com/office/officeart/2005/8/layout/list1"/>
    <dgm:cxn modelId="{43810704-CA39-4566-8477-FB10676E333A}" type="presParOf" srcId="{EB9AAEB1-2F10-425A-8544-C88171853C34}" destId="{562D4E07-BD70-40DF-84BC-E7D0AEE9AAEC}" srcOrd="27" destOrd="0" presId="urn:microsoft.com/office/officeart/2005/8/layout/list1"/>
    <dgm:cxn modelId="{61CF6228-F0CD-4D93-A3CA-CCB4812EF6DA}" type="presParOf" srcId="{EB9AAEB1-2F10-425A-8544-C88171853C34}" destId="{D157DB82-4391-4097-8A8D-7709EF7B9484}" srcOrd="28" destOrd="0" presId="urn:microsoft.com/office/officeart/2005/8/layout/list1"/>
    <dgm:cxn modelId="{652E2DD3-1129-4348-B237-4DFD19271951}" type="presParOf" srcId="{D157DB82-4391-4097-8A8D-7709EF7B9484}" destId="{63DE397E-88E2-49EE-9C46-139369BFB05C}" srcOrd="0" destOrd="0" presId="urn:microsoft.com/office/officeart/2005/8/layout/list1"/>
    <dgm:cxn modelId="{E79DC56A-ECA7-4EA0-8912-ECB07C782B59}" type="presParOf" srcId="{D157DB82-4391-4097-8A8D-7709EF7B9484}" destId="{D5EB88AE-35D7-4E90-ACD0-2B4BE58CFF8A}" srcOrd="1" destOrd="0" presId="urn:microsoft.com/office/officeart/2005/8/layout/list1"/>
    <dgm:cxn modelId="{9E8B4846-A4CB-4A67-8B8B-5412CE70FA48}" type="presParOf" srcId="{EB9AAEB1-2F10-425A-8544-C88171853C34}" destId="{0B6203C8-D9AC-4883-A4D6-9BAED09A891D}" srcOrd="29" destOrd="0" presId="urn:microsoft.com/office/officeart/2005/8/layout/list1"/>
    <dgm:cxn modelId="{3DC7167D-C0B6-454B-B0DF-338E23D3AC3A}" type="presParOf" srcId="{EB9AAEB1-2F10-425A-8544-C88171853C34}" destId="{4559B659-12AD-4D64-9C3E-B8A1F9971DA0}" srcOrd="30" destOrd="0" presId="urn:microsoft.com/office/officeart/2005/8/layout/list1"/>
    <dgm:cxn modelId="{A14DD6D9-8386-4ACE-A749-0127D04D0E2A}" type="presParOf" srcId="{EB9AAEB1-2F10-425A-8544-C88171853C34}" destId="{A259E90F-F9F9-4119-911F-E0EADBC0F33E}" srcOrd="31" destOrd="0" presId="urn:microsoft.com/office/officeart/2005/8/layout/list1"/>
    <dgm:cxn modelId="{ECDF30D8-BB25-44EC-8396-6FA28DC8B0F2}" type="presParOf" srcId="{EB9AAEB1-2F10-425A-8544-C88171853C34}" destId="{5D2F1093-E0C2-424D-8789-C9A50811A655}" srcOrd="32" destOrd="0" presId="urn:microsoft.com/office/officeart/2005/8/layout/list1"/>
    <dgm:cxn modelId="{2EB700E8-FCA0-4E04-9E0C-A17AB9D03250}" type="presParOf" srcId="{5D2F1093-E0C2-424D-8789-C9A50811A655}" destId="{18CAD26E-8C8B-4103-844E-F585DD93E782}" srcOrd="0" destOrd="0" presId="urn:microsoft.com/office/officeart/2005/8/layout/list1"/>
    <dgm:cxn modelId="{042834E1-5DC7-4160-A91E-79FD36978654}" type="presParOf" srcId="{5D2F1093-E0C2-424D-8789-C9A50811A655}" destId="{4E241191-E5DD-4C14-B199-4409209329FD}" srcOrd="1" destOrd="0" presId="urn:microsoft.com/office/officeart/2005/8/layout/list1"/>
    <dgm:cxn modelId="{18E51E0A-AE95-4E3C-A461-2D02DF9FF20D}" type="presParOf" srcId="{EB9AAEB1-2F10-425A-8544-C88171853C34}" destId="{DF4A42B7-F487-41D9-8486-87DC2A6270DE}" srcOrd="33" destOrd="0" presId="urn:microsoft.com/office/officeart/2005/8/layout/list1"/>
    <dgm:cxn modelId="{0E78CDD1-F53B-4708-8C0D-71A3203BD74E}" type="presParOf" srcId="{EB9AAEB1-2F10-425A-8544-C88171853C34}" destId="{02DE0AC0-8812-4280-A38E-351D30033155}" srcOrd="34" destOrd="0" presId="urn:microsoft.com/office/officeart/2005/8/layout/list1"/>
    <dgm:cxn modelId="{A55B1996-A7F7-4B0C-9400-811B9692A60A}" type="presParOf" srcId="{EB9AAEB1-2F10-425A-8544-C88171853C34}" destId="{02E24300-D994-4A7B-9809-6AA6D92DA17B}" srcOrd="35" destOrd="0" presId="urn:microsoft.com/office/officeart/2005/8/layout/list1"/>
    <dgm:cxn modelId="{8B388EE2-739C-4F96-98F2-07326388CACF}" type="presParOf" srcId="{EB9AAEB1-2F10-425A-8544-C88171853C34}" destId="{CCD6020F-D05F-474F-AB1B-C1536F289141}" srcOrd="36" destOrd="0" presId="urn:microsoft.com/office/officeart/2005/8/layout/list1"/>
    <dgm:cxn modelId="{E34A0E67-0E11-4A0D-9190-D16127A6B461}" type="presParOf" srcId="{CCD6020F-D05F-474F-AB1B-C1536F289141}" destId="{58635036-7186-41D9-8426-09702877AC4B}" srcOrd="0" destOrd="0" presId="urn:microsoft.com/office/officeart/2005/8/layout/list1"/>
    <dgm:cxn modelId="{40147671-7A17-4444-97FF-C418767B94BF}" type="presParOf" srcId="{CCD6020F-D05F-474F-AB1B-C1536F289141}" destId="{59392509-221E-4832-8B8F-CCDE48F6FDB0}" srcOrd="1" destOrd="0" presId="urn:microsoft.com/office/officeart/2005/8/layout/list1"/>
    <dgm:cxn modelId="{C0B580D9-6B43-4219-B6E5-E3D94EE089DA}" type="presParOf" srcId="{EB9AAEB1-2F10-425A-8544-C88171853C34}" destId="{328EF13D-A1F9-40AF-8FA0-5E88D7AC15F3}" srcOrd="37" destOrd="0" presId="urn:microsoft.com/office/officeart/2005/8/layout/list1"/>
    <dgm:cxn modelId="{CF183CE9-CEE5-425A-82BE-49380AC5B391}" type="presParOf" srcId="{EB9AAEB1-2F10-425A-8544-C88171853C34}" destId="{528D88D1-B29A-4EBB-BE0B-E71AD4CD1C06}" srcOrd="38" destOrd="0" presId="urn:microsoft.com/office/officeart/2005/8/layout/list1"/>
    <dgm:cxn modelId="{04152206-B412-40DF-AA04-FB65384967AF}" type="presParOf" srcId="{EB9AAEB1-2F10-425A-8544-C88171853C34}" destId="{34619F9C-580B-488D-9CC5-2A11DDE971E4}" srcOrd="39" destOrd="0" presId="urn:microsoft.com/office/officeart/2005/8/layout/list1"/>
    <dgm:cxn modelId="{2F4426A5-7626-473C-A016-E3C856C32A49}" type="presParOf" srcId="{EB9AAEB1-2F10-425A-8544-C88171853C34}" destId="{85105492-4375-4CF5-8B8A-2F039EB80941}" srcOrd="40" destOrd="0" presId="urn:microsoft.com/office/officeart/2005/8/layout/list1"/>
    <dgm:cxn modelId="{783CE1F4-4900-4B47-B25F-530FF53220F1}" type="presParOf" srcId="{85105492-4375-4CF5-8B8A-2F039EB80941}" destId="{AD72FB93-457D-4C82-BF96-1C88B8A669D4}" srcOrd="0" destOrd="0" presId="urn:microsoft.com/office/officeart/2005/8/layout/list1"/>
    <dgm:cxn modelId="{F9B3AAFA-A6B5-4DFF-A277-1132CA3C873C}" type="presParOf" srcId="{85105492-4375-4CF5-8B8A-2F039EB80941}" destId="{40E8ECBB-03BA-4FE5-9182-B9D9DD04217F}" srcOrd="1" destOrd="0" presId="urn:microsoft.com/office/officeart/2005/8/layout/list1"/>
    <dgm:cxn modelId="{340E65D2-40E8-4E6A-AB6C-615AB25D5674}" type="presParOf" srcId="{EB9AAEB1-2F10-425A-8544-C88171853C34}" destId="{F9C7253F-1D8B-478D-B897-87C7EDB8FB9A}" srcOrd="41" destOrd="0" presId="urn:microsoft.com/office/officeart/2005/8/layout/list1"/>
    <dgm:cxn modelId="{B5B56DE3-C528-447A-8DC8-DF5DB7AC977B}" type="presParOf" srcId="{EB9AAEB1-2F10-425A-8544-C88171853C34}" destId="{241F8611-0C96-47B0-83AB-5EAC46E68603}" srcOrd="42" destOrd="0" presId="urn:microsoft.com/office/officeart/2005/8/layout/list1"/>
    <dgm:cxn modelId="{C879CA77-62A2-43A4-AB34-3516C183374E}" type="presParOf" srcId="{EB9AAEB1-2F10-425A-8544-C88171853C34}" destId="{EAF986BA-A206-410D-AD99-3A1F2721B820}" srcOrd="43" destOrd="0" presId="urn:microsoft.com/office/officeart/2005/8/layout/list1"/>
    <dgm:cxn modelId="{705E970B-D177-4DF8-9B58-D393C41BB99B}" type="presParOf" srcId="{EB9AAEB1-2F10-425A-8544-C88171853C34}" destId="{D613E907-2BF1-4C22-9080-0FEFB0F3D2A3}" srcOrd="44" destOrd="0" presId="urn:microsoft.com/office/officeart/2005/8/layout/list1"/>
    <dgm:cxn modelId="{B506A9F7-5D8D-4AE8-BAC7-67227246EF6A}" type="presParOf" srcId="{D613E907-2BF1-4C22-9080-0FEFB0F3D2A3}" destId="{44150CE3-35B7-4490-9242-87E4B20D5158}" srcOrd="0" destOrd="0" presId="urn:microsoft.com/office/officeart/2005/8/layout/list1"/>
    <dgm:cxn modelId="{13E6F6E6-25C3-416C-9C96-381BDF5A1597}" type="presParOf" srcId="{D613E907-2BF1-4C22-9080-0FEFB0F3D2A3}" destId="{CEEC3B31-E9C0-453E-9824-BEFB371C2B36}" srcOrd="1" destOrd="0" presId="urn:microsoft.com/office/officeart/2005/8/layout/list1"/>
    <dgm:cxn modelId="{B8D1128A-EFF8-4500-BAE0-8E406A14A895}" type="presParOf" srcId="{EB9AAEB1-2F10-425A-8544-C88171853C34}" destId="{98A5D0B7-C394-4AF5-ADDB-1ED7DA00219A}" srcOrd="45" destOrd="0" presId="urn:microsoft.com/office/officeart/2005/8/layout/list1"/>
    <dgm:cxn modelId="{78A9CDFB-BB94-43EC-89D2-59452F502F7F}" type="presParOf" srcId="{EB9AAEB1-2F10-425A-8544-C88171853C34}" destId="{85BCF08D-79CC-4C23-A34B-41897B8747C3}" srcOrd="4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70F807-D82C-47EB-BB9B-DBDB847354C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B96DFF4-C857-4053-A247-687A76C771A5}">
      <dgm:prSet custT="1"/>
      <dgm:spPr/>
      <dgm:t>
        <a:bodyPr/>
        <a:lstStyle/>
        <a:p>
          <a:pPr marL="0" lvl="0" indent="0" algn="just" defTabSz="1200150">
            <a:lnSpc>
              <a:spcPct val="90000"/>
            </a:lnSpc>
            <a:spcBef>
              <a:spcPct val="0"/>
            </a:spcBef>
            <a:spcAft>
              <a:spcPct val="35000"/>
            </a:spcAft>
            <a:buNone/>
          </a:pPr>
          <a:r>
            <a:rPr lang="en-US" sz="2000" kern="1200">
              <a:solidFill>
                <a:prstClr val="black">
                  <a:hueOff val="0"/>
                  <a:satOff val="0"/>
                  <a:lumOff val="0"/>
                  <a:alphaOff val="0"/>
                </a:prstClr>
              </a:solidFill>
              <a:latin typeface="Arial" panose="020B0604020202020204" pitchFamily="34" charset="0"/>
              <a:ea typeface="+mn-ea"/>
              <a:cs typeface="Arial" panose="020B0604020202020204" pitchFamily="34" charset="0"/>
            </a:rPr>
            <a:t>Submit actual expenditure and projections in line with </a:t>
          </a:r>
          <a:r>
            <a:rPr lang="en-US" sz="2000" kern="1200">
              <a:latin typeface="Arial" panose="020B0604020202020204" pitchFamily="34" charset="0"/>
              <a:cs typeface="Arial" panose="020B0604020202020204" pitchFamily="34" charset="0"/>
            </a:rPr>
            <a:t>Sections 51 and 54 of the Financial Management of Parliament and Provincial Legislatures Act, 2009</a:t>
          </a:r>
          <a:endParaRPr lang="en-ZA" sz="200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CB175DBF-AD4F-4768-B5E4-DD91115DC938}" type="parTrans" cxnId="{BF0AAF94-B6E5-4918-96AE-B6536F058902}">
      <dgm:prSet/>
      <dgm:spPr/>
      <dgm:t>
        <a:bodyPr/>
        <a:lstStyle/>
        <a:p>
          <a:endParaRPr lang="en-US" sz="2000"/>
        </a:p>
      </dgm:t>
    </dgm:pt>
    <dgm:pt modelId="{C66A5140-5918-4D08-919D-78295443BD7F}" type="sibTrans" cxnId="{BF0AAF94-B6E5-4918-96AE-B6536F058902}">
      <dgm:prSet/>
      <dgm:spPr/>
      <dgm:t>
        <a:bodyPr/>
        <a:lstStyle/>
        <a:p>
          <a:endParaRPr lang="en-US" sz="2000"/>
        </a:p>
      </dgm:t>
    </dgm:pt>
    <dgm:pt modelId="{2F9017E1-DF00-4FE4-B235-5D06866F5543}">
      <dgm:prSet custT="1"/>
      <dgm:spPr/>
      <dgm:t>
        <a:bodyPr/>
        <a:lstStyle/>
        <a:p>
          <a:pPr algn="just"/>
          <a:r>
            <a:rPr lang="en-US" sz="2000">
              <a:latin typeface="Arial" panose="020B0604020202020204" pitchFamily="34" charset="0"/>
              <a:cs typeface="Arial" panose="020B0604020202020204" pitchFamily="34" charset="0"/>
            </a:rPr>
            <a:t>Analysis of GPL budget and expenditure status for the 2</a:t>
          </a:r>
          <a:r>
            <a:rPr lang="en-US" sz="2000" baseline="30000">
              <a:latin typeface="Arial" panose="020B0604020202020204" pitchFamily="34" charset="0"/>
              <a:cs typeface="Arial" panose="020B0604020202020204" pitchFamily="34" charset="0"/>
            </a:rPr>
            <a:t>nd</a:t>
          </a:r>
          <a:r>
            <a:rPr lang="en-US" sz="2000">
              <a:latin typeface="Arial" panose="020B0604020202020204" pitchFamily="34" charset="0"/>
              <a:cs typeface="Arial" panose="020B0604020202020204" pitchFamily="34" charset="0"/>
            </a:rPr>
            <a:t> quarter ended 30 September 2024</a:t>
          </a:r>
        </a:p>
      </dgm:t>
    </dgm:pt>
    <dgm:pt modelId="{AAAEEFCA-2604-4709-9FBA-13C10C3DB8B6}" type="parTrans" cxnId="{95F3146C-42CF-49C3-8DE8-49787D35FB80}">
      <dgm:prSet/>
      <dgm:spPr/>
      <dgm:t>
        <a:bodyPr/>
        <a:lstStyle/>
        <a:p>
          <a:endParaRPr lang="en-US" sz="2000"/>
        </a:p>
      </dgm:t>
    </dgm:pt>
    <dgm:pt modelId="{BA324140-7A0B-47DD-A71F-EE6B0BE521DC}" type="sibTrans" cxnId="{95F3146C-42CF-49C3-8DE8-49787D35FB80}">
      <dgm:prSet/>
      <dgm:spPr/>
      <dgm:t>
        <a:bodyPr/>
        <a:lstStyle/>
        <a:p>
          <a:endParaRPr lang="en-US" sz="2000"/>
        </a:p>
      </dgm:t>
    </dgm:pt>
    <dgm:pt modelId="{2591F17B-FD5F-481A-93A3-49BDA60344C4}" type="pres">
      <dgm:prSet presAssocID="{4470F807-D82C-47EB-BB9B-DBDB847354C0}" presName="vert0" presStyleCnt="0">
        <dgm:presLayoutVars>
          <dgm:dir/>
          <dgm:animOne val="branch"/>
          <dgm:animLvl val="lvl"/>
        </dgm:presLayoutVars>
      </dgm:prSet>
      <dgm:spPr/>
    </dgm:pt>
    <dgm:pt modelId="{A41EE569-DD18-48F3-B46E-CC460B231883}" type="pres">
      <dgm:prSet presAssocID="{3B96DFF4-C857-4053-A247-687A76C771A5}" presName="thickLine" presStyleLbl="alignNode1" presStyleIdx="0" presStyleCnt="2"/>
      <dgm:spPr/>
    </dgm:pt>
    <dgm:pt modelId="{A327A549-7299-4A3C-9B64-5BB3565BBB80}" type="pres">
      <dgm:prSet presAssocID="{3B96DFF4-C857-4053-A247-687A76C771A5}" presName="horz1" presStyleCnt="0"/>
      <dgm:spPr/>
    </dgm:pt>
    <dgm:pt modelId="{E36E4723-4B7B-4268-BE74-338CC865B1E2}" type="pres">
      <dgm:prSet presAssocID="{3B96DFF4-C857-4053-A247-687A76C771A5}" presName="tx1" presStyleLbl="revTx" presStyleIdx="0" presStyleCnt="2" custScaleX="500000" custLinFactNeighborX="122" custLinFactNeighborY="-39682"/>
      <dgm:spPr/>
    </dgm:pt>
    <dgm:pt modelId="{67D97E25-A7FB-4F4B-B84C-D20E228475B5}" type="pres">
      <dgm:prSet presAssocID="{3B96DFF4-C857-4053-A247-687A76C771A5}" presName="vert1" presStyleCnt="0"/>
      <dgm:spPr/>
    </dgm:pt>
    <dgm:pt modelId="{69280655-5780-4353-B93B-4A3E5EFFB71A}" type="pres">
      <dgm:prSet presAssocID="{2F9017E1-DF00-4FE4-B235-5D06866F5543}" presName="thickLine" presStyleLbl="alignNode1" presStyleIdx="1" presStyleCnt="2"/>
      <dgm:spPr/>
    </dgm:pt>
    <dgm:pt modelId="{E9251490-E6C0-469A-BE82-D9D79B0B89EA}" type="pres">
      <dgm:prSet presAssocID="{2F9017E1-DF00-4FE4-B235-5D06866F5543}" presName="horz1" presStyleCnt="0"/>
      <dgm:spPr/>
    </dgm:pt>
    <dgm:pt modelId="{2A047AF1-A702-43D2-9AEE-E3C61343D7AE}" type="pres">
      <dgm:prSet presAssocID="{2F9017E1-DF00-4FE4-B235-5D06866F5543}" presName="tx1" presStyleLbl="revTx" presStyleIdx="1" presStyleCnt="2" custLinFactNeighborX="-85480" custLinFactNeighborY="9308"/>
      <dgm:spPr/>
    </dgm:pt>
    <dgm:pt modelId="{479DA08D-5B78-4BFD-B626-5B25E9BD7AE8}" type="pres">
      <dgm:prSet presAssocID="{2F9017E1-DF00-4FE4-B235-5D06866F5543}" presName="vert1" presStyleCnt="0"/>
      <dgm:spPr/>
    </dgm:pt>
  </dgm:ptLst>
  <dgm:cxnLst>
    <dgm:cxn modelId="{95F3146C-42CF-49C3-8DE8-49787D35FB80}" srcId="{4470F807-D82C-47EB-BB9B-DBDB847354C0}" destId="{2F9017E1-DF00-4FE4-B235-5D06866F5543}" srcOrd="1" destOrd="0" parTransId="{AAAEEFCA-2604-4709-9FBA-13C10C3DB8B6}" sibTransId="{BA324140-7A0B-47DD-A71F-EE6B0BE521DC}"/>
    <dgm:cxn modelId="{BFE1346C-D2C5-41F9-A5E4-9FBD883C540D}" type="presOf" srcId="{4470F807-D82C-47EB-BB9B-DBDB847354C0}" destId="{2591F17B-FD5F-481A-93A3-49BDA60344C4}" srcOrd="0" destOrd="0" presId="urn:microsoft.com/office/officeart/2008/layout/LinedList"/>
    <dgm:cxn modelId="{BF0AAF94-B6E5-4918-96AE-B6536F058902}" srcId="{4470F807-D82C-47EB-BB9B-DBDB847354C0}" destId="{3B96DFF4-C857-4053-A247-687A76C771A5}" srcOrd="0" destOrd="0" parTransId="{CB175DBF-AD4F-4768-B5E4-DD91115DC938}" sibTransId="{C66A5140-5918-4D08-919D-78295443BD7F}"/>
    <dgm:cxn modelId="{BEF00DAA-9B2E-4ADC-A35C-D38D821E79D7}" type="presOf" srcId="{2F9017E1-DF00-4FE4-B235-5D06866F5543}" destId="{2A047AF1-A702-43D2-9AEE-E3C61343D7AE}" srcOrd="0" destOrd="0" presId="urn:microsoft.com/office/officeart/2008/layout/LinedList"/>
    <dgm:cxn modelId="{1C91C2F8-E7EF-40B6-89B3-3D5B99621EBA}" type="presOf" srcId="{3B96DFF4-C857-4053-A247-687A76C771A5}" destId="{E36E4723-4B7B-4268-BE74-338CC865B1E2}" srcOrd="0" destOrd="0" presId="urn:microsoft.com/office/officeart/2008/layout/LinedList"/>
    <dgm:cxn modelId="{C34CACA7-78D2-4EB2-A82F-5BA82BB3AF08}" type="presParOf" srcId="{2591F17B-FD5F-481A-93A3-49BDA60344C4}" destId="{A41EE569-DD18-48F3-B46E-CC460B231883}" srcOrd="0" destOrd="0" presId="urn:microsoft.com/office/officeart/2008/layout/LinedList"/>
    <dgm:cxn modelId="{6824C4C5-7B47-46E8-8ACA-F5812B3B0C1F}" type="presParOf" srcId="{2591F17B-FD5F-481A-93A3-49BDA60344C4}" destId="{A327A549-7299-4A3C-9B64-5BB3565BBB80}" srcOrd="1" destOrd="0" presId="urn:microsoft.com/office/officeart/2008/layout/LinedList"/>
    <dgm:cxn modelId="{3F947DE4-9BFB-42A0-AD10-1E6E364C02FF}" type="presParOf" srcId="{A327A549-7299-4A3C-9B64-5BB3565BBB80}" destId="{E36E4723-4B7B-4268-BE74-338CC865B1E2}" srcOrd="0" destOrd="0" presId="urn:microsoft.com/office/officeart/2008/layout/LinedList"/>
    <dgm:cxn modelId="{89072F4B-D49A-449E-B613-8AB39EABB6B7}" type="presParOf" srcId="{A327A549-7299-4A3C-9B64-5BB3565BBB80}" destId="{67D97E25-A7FB-4F4B-B84C-D20E228475B5}" srcOrd="1" destOrd="0" presId="urn:microsoft.com/office/officeart/2008/layout/LinedList"/>
    <dgm:cxn modelId="{471276B8-E850-46E2-806E-5F76FEEADA74}" type="presParOf" srcId="{2591F17B-FD5F-481A-93A3-49BDA60344C4}" destId="{69280655-5780-4353-B93B-4A3E5EFFB71A}" srcOrd="2" destOrd="0" presId="urn:microsoft.com/office/officeart/2008/layout/LinedList"/>
    <dgm:cxn modelId="{E67A3535-57CD-4502-BBCE-4D7611EBB29D}" type="presParOf" srcId="{2591F17B-FD5F-481A-93A3-49BDA60344C4}" destId="{E9251490-E6C0-469A-BE82-D9D79B0B89EA}" srcOrd="3" destOrd="0" presId="urn:microsoft.com/office/officeart/2008/layout/LinedList"/>
    <dgm:cxn modelId="{E80D1A31-A57A-437A-B5C7-D1F0295D0CE4}" type="presParOf" srcId="{E9251490-E6C0-469A-BE82-D9D79B0B89EA}" destId="{2A047AF1-A702-43D2-9AEE-E3C61343D7AE}" srcOrd="0" destOrd="0" presId="urn:microsoft.com/office/officeart/2008/layout/LinedList"/>
    <dgm:cxn modelId="{5137F77D-9C5C-4983-B11D-461EEED3DF00}" type="presParOf" srcId="{E9251490-E6C0-469A-BE82-D9D79B0B89EA}" destId="{479DA08D-5B78-4BFD-B626-5B25E9BD7AE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C22605-F637-4AC2-B37C-16D57B86734F}" type="doc">
      <dgm:prSet loTypeId="urn:microsoft.com/office/officeart/2005/8/layout/vList2" loCatId="list" qsTypeId="urn:microsoft.com/office/officeart/2005/8/quickstyle/simple1" qsCatId="simple" csTypeId="urn:microsoft.com/office/officeart/2005/8/colors/accent6_3" csCatId="accent6" phldr="1"/>
      <dgm:spPr/>
      <dgm:t>
        <a:bodyPr/>
        <a:lstStyle/>
        <a:p>
          <a:endParaRPr lang="en-US"/>
        </a:p>
      </dgm:t>
    </dgm:pt>
    <dgm:pt modelId="{037794FE-22FC-41D2-98E0-B8FC3E95ED1E}">
      <dgm:prSet custT="1"/>
      <dgm:spPr>
        <a:solidFill>
          <a:schemeClr val="accent6">
            <a:lumMod val="75000"/>
          </a:schemeClr>
        </a:solidFill>
      </dgm:spPr>
      <dgm:t>
        <a:bodyPr/>
        <a:lstStyle/>
        <a:p>
          <a:pPr algn="ctr"/>
          <a:r>
            <a:rPr lang="en-US" sz="1800" b="1">
              <a:latin typeface="Arial" panose="020B0604020202020204" pitchFamily="34" charset="0"/>
              <a:cs typeface="Arial" panose="020B0604020202020204" pitchFamily="34" charset="0"/>
            </a:rPr>
            <a:t>EXPENDITURE FOR THE QUARTER – R239.4m</a:t>
          </a:r>
          <a:r>
            <a:rPr lang="en-US" sz="1800" b="1" i="0">
              <a:latin typeface="Arial" panose="020B0604020202020204" pitchFamily="34" charset="0"/>
              <a:cs typeface="Arial" panose="020B0604020202020204" pitchFamily="34" charset="0"/>
            </a:rPr>
            <a:t>/ 90.6</a:t>
          </a:r>
          <a:r>
            <a:rPr lang="en-US" sz="1800" b="1">
              <a:latin typeface="Arial" panose="020B0604020202020204" pitchFamily="34" charset="0"/>
              <a:cs typeface="Arial" panose="020B0604020202020204" pitchFamily="34" charset="0"/>
            </a:rPr>
            <a:t>%</a:t>
          </a:r>
        </a:p>
        <a:p>
          <a:pPr algn="ctr"/>
          <a:r>
            <a:rPr lang="en-US" sz="1400" b="1">
              <a:latin typeface="Arial" panose="020B0604020202020204" pitchFamily="34" charset="0"/>
              <a:cs typeface="Arial" panose="020B0604020202020204" pitchFamily="34" charset="0"/>
            </a:rPr>
            <a:t> </a:t>
          </a:r>
          <a:r>
            <a:rPr lang="en-US" sz="1400" b="1" i="1">
              <a:latin typeface="Arial" panose="020B0604020202020204" pitchFamily="34" charset="0"/>
              <a:cs typeface="Arial" panose="020B0604020202020204" pitchFamily="34" charset="0"/>
            </a:rPr>
            <a:t>-   Includes R108.8m for Political Parties/ 45.4% share of quarterly expenditure</a:t>
          </a:r>
          <a:endParaRPr lang="en-ZA" sz="1400" b="1" i="1">
            <a:latin typeface="Arial" panose="020B0604020202020204" pitchFamily="34" charset="0"/>
            <a:cs typeface="Arial" panose="020B0604020202020204" pitchFamily="34" charset="0"/>
          </a:endParaRPr>
        </a:p>
      </dgm:t>
    </dgm:pt>
    <dgm:pt modelId="{D57063DB-19C3-405E-A619-232DC0C1AC22}" type="parTrans" cxnId="{A0B2D5C4-21FF-437D-A12B-1A44B3ABE759}">
      <dgm:prSet/>
      <dgm:spPr/>
      <dgm:t>
        <a:bodyPr/>
        <a:lstStyle/>
        <a:p>
          <a:endParaRPr lang="en-US"/>
        </a:p>
      </dgm:t>
    </dgm:pt>
    <dgm:pt modelId="{C030F9A0-158B-4B0D-A3C3-A6FC48CB5EEE}" type="sibTrans" cxnId="{A0B2D5C4-21FF-437D-A12B-1A44B3ABE759}">
      <dgm:prSet/>
      <dgm:spPr/>
      <dgm:t>
        <a:bodyPr/>
        <a:lstStyle/>
        <a:p>
          <a:endParaRPr lang="en-US"/>
        </a:p>
      </dgm:t>
    </dgm:pt>
    <dgm:pt modelId="{1ECD8195-B0B0-41AB-90CF-CB8A7693A5CB}">
      <dgm:prSet custT="1"/>
      <dgm:spPr/>
      <dgm:t>
        <a:bodyPr/>
        <a:lstStyle/>
        <a:p>
          <a:pPr algn="ctr"/>
          <a:r>
            <a:rPr lang="en-US" sz="1800" b="1">
              <a:latin typeface="Arial" panose="020B0604020202020204" pitchFamily="34" charset="0"/>
              <a:cs typeface="Arial" panose="020B0604020202020204" pitchFamily="34" charset="0"/>
            </a:rPr>
            <a:t>COMPENSATION OF EMPLOYEES – R90.7m /94.7%</a:t>
          </a:r>
          <a:endParaRPr lang="en-US" sz="1800">
            <a:latin typeface="Arial" panose="020B0604020202020204" pitchFamily="34" charset="0"/>
            <a:cs typeface="Arial" panose="020B0604020202020204" pitchFamily="34" charset="0"/>
          </a:endParaRPr>
        </a:p>
      </dgm:t>
    </dgm:pt>
    <dgm:pt modelId="{22023407-FBB2-477F-8035-FA3A3D50C759}" type="parTrans" cxnId="{B1FB48BA-4938-423B-8C90-299FB17B141D}">
      <dgm:prSet/>
      <dgm:spPr/>
      <dgm:t>
        <a:bodyPr/>
        <a:lstStyle/>
        <a:p>
          <a:endParaRPr lang="en-US"/>
        </a:p>
      </dgm:t>
    </dgm:pt>
    <dgm:pt modelId="{5F33CB27-DBA2-4575-97E4-7BC9E0E5E752}" type="sibTrans" cxnId="{B1FB48BA-4938-423B-8C90-299FB17B141D}">
      <dgm:prSet/>
      <dgm:spPr/>
      <dgm:t>
        <a:bodyPr/>
        <a:lstStyle/>
        <a:p>
          <a:endParaRPr lang="en-US"/>
        </a:p>
      </dgm:t>
    </dgm:pt>
    <dgm:pt modelId="{DDB69477-B135-47EB-9B7D-8A2BAF24AD0B}">
      <dgm:prSet custT="1"/>
      <dgm:spPr/>
      <dgm:t>
        <a:bodyPr/>
        <a:lstStyle/>
        <a:p>
          <a:pPr marL="447675" lvl="1" indent="-333375" algn="l" defTabSz="622300">
            <a:lnSpc>
              <a:spcPct val="150000"/>
            </a:lnSpc>
            <a:spcBef>
              <a:spcPct val="0"/>
            </a:spcBef>
            <a:spcAft>
              <a:spcPts val="0"/>
            </a:spcAft>
            <a:buFont typeface="Wingdings" panose="05000000000000000000" pitchFamily="2" charset="2"/>
            <a:buChar char="§"/>
            <a:tabLst>
              <a:tab pos="447675" algn="l"/>
            </a:tabLst>
          </a:pPr>
          <a:r>
            <a:rPr lang="en-US" sz="1600" kern="1200">
              <a:latin typeface="Arial" panose="020B0604020202020204" pitchFamily="34" charset="0"/>
              <a:cs typeface="Arial" panose="020B0604020202020204" pitchFamily="34" charset="0"/>
            </a:rPr>
            <a:t>Salaries for GPL Staff – R89.7m</a:t>
          </a:r>
        </a:p>
      </dgm:t>
    </dgm:pt>
    <dgm:pt modelId="{80022512-79F7-43E1-91D4-BFAE6EC0FB74}" type="sibTrans" cxnId="{B5E3061B-3C17-4EFB-9203-89374A7B23D0}">
      <dgm:prSet/>
      <dgm:spPr/>
      <dgm:t>
        <a:bodyPr/>
        <a:lstStyle/>
        <a:p>
          <a:endParaRPr lang="en-ZA"/>
        </a:p>
      </dgm:t>
    </dgm:pt>
    <dgm:pt modelId="{44587623-F4F6-434B-861F-D1D45370F0F1}" type="parTrans" cxnId="{B5E3061B-3C17-4EFB-9203-89374A7B23D0}">
      <dgm:prSet/>
      <dgm:spPr/>
      <dgm:t>
        <a:bodyPr/>
        <a:lstStyle/>
        <a:p>
          <a:endParaRPr lang="en-ZA"/>
        </a:p>
      </dgm:t>
    </dgm:pt>
    <dgm:pt modelId="{B7835FBB-4429-4C26-A824-88CF27970942}">
      <dgm:prSet custT="1"/>
      <dgm:spPr>
        <a:solidFill>
          <a:schemeClr val="accent6"/>
        </a:solidFill>
      </dgm:spPr>
      <dgm:t>
        <a:bodyPr/>
        <a:lstStyle/>
        <a:p>
          <a:pPr algn="ctr"/>
          <a:r>
            <a:rPr lang="en-US" sz="1800" b="1">
              <a:latin typeface="Arial" panose="020B0604020202020204" pitchFamily="34" charset="0"/>
              <a:cs typeface="Arial" panose="020B0604020202020204" pitchFamily="34" charset="0"/>
            </a:rPr>
            <a:t>GOODS AND SERVICES – R39.7m /70.9%</a:t>
          </a:r>
          <a:endParaRPr lang="en-US" sz="1800">
            <a:latin typeface="Arial" panose="020B0604020202020204" pitchFamily="34" charset="0"/>
            <a:cs typeface="Arial" panose="020B0604020202020204" pitchFamily="34" charset="0"/>
          </a:endParaRPr>
        </a:p>
      </dgm:t>
    </dgm:pt>
    <dgm:pt modelId="{6F30E69E-573A-486E-BB2F-8E19223FB5DB}" type="sibTrans" cxnId="{C8643BAC-D00C-4B38-A5C4-7DBA19EF2E4A}">
      <dgm:prSet/>
      <dgm:spPr/>
      <dgm:t>
        <a:bodyPr/>
        <a:lstStyle/>
        <a:p>
          <a:endParaRPr lang="en-US"/>
        </a:p>
      </dgm:t>
    </dgm:pt>
    <dgm:pt modelId="{5B4B1C1E-A54F-49B2-922D-9DE7E833C8A9}" type="parTrans" cxnId="{C8643BAC-D00C-4B38-A5C4-7DBA19EF2E4A}">
      <dgm:prSet/>
      <dgm:spPr/>
      <dgm:t>
        <a:bodyPr/>
        <a:lstStyle/>
        <a:p>
          <a:endParaRPr lang="en-US"/>
        </a:p>
      </dgm:t>
    </dgm:pt>
    <dgm:pt modelId="{2BB995EA-D72F-4198-9F71-BF6B306BD52B}">
      <dgm:prSet custT="1"/>
      <dgm:spPr/>
      <dgm:t>
        <a:bodyPr/>
        <a:lstStyle/>
        <a:p>
          <a:pPr marL="447675" marR="0" lvl="1" indent="-333375" algn="l" defTabSz="622300" eaLnBrk="1" fontAlgn="auto" latinLnBrk="0" hangingPunct="1">
            <a:lnSpc>
              <a:spcPct val="150000"/>
            </a:lnSpc>
            <a:spcBef>
              <a:spcPct val="0"/>
            </a:spcBef>
            <a:spcAft>
              <a:spcPts val="0"/>
            </a:spcAft>
            <a:buClrTx/>
            <a:buSzTx/>
            <a:buFont typeface="Wingdings" panose="05000000000000000000" pitchFamily="2" charset="2"/>
            <a:buChar char="§"/>
            <a:tabLst>
              <a:tab pos="447675" algn="l"/>
            </a:tabLst>
            <a:defRPr/>
          </a:pPr>
          <a:r>
            <a:rPr lang="en-US" sz="1600" kern="1200">
              <a:latin typeface="Arial" panose="020B0604020202020204" pitchFamily="34" charset="0"/>
              <a:ea typeface="+mn-ea"/>
              <a:cs typeface="Arial" panose="020B0604020202020204" pitchFamily="34" charset="0"/>
            </a:rPr>
            <a:t>UIF– R218 thousand.</a:t>
          </a:r>
          <a:endParaRPr lang="en-US" sz="1600" kern="1200">
            <a:latin typeface="Arial" panose="020B0604020202020204" pitchFamily="34" charset="0"/>
            <a:cs typeface="Arial" panose="020B0604020202020204" pitchFamily="34" charset="0"/>
          </a:endParaRPr>
        </a:p>
      </dgm:t>
    </dgm:pt>
    <dgm:pt modelId="{BBF7BE5A-D428-43AC-B184-FCF1DFEFD773}" type="parTrans" cxnId="{9677BA5C-B8AE-4E6B-9918-345D284851A8}">
      <dgm:prSet/>
      <dgm:spPr/>
      <dgm:t>
        <a:bodyPr/>
        <a:lstStyle/>
        <a:p>
          <a:endParaRPr lang="en-ZA"/>
        </a:p>
      </dgm:t>
    </dgm:pt>
    <dgm:pt modelId="{7372A092-863E-4923-80B4-1B82D051AE12}" type="sibTrans" cxnId="{9677BA5C-B8AE-4E6B-9918-345D284851A8}">
      <dgm:prSet/>
      <dgm:spPr/>
      <dgm:t>
        <a:bodyPr/>
        <a:lstStyle/>
        <a:p>
          <a:endParaRPr lang="en-ZA"/>
        </a:p>
      </dgm:t>
    </dgm:pt>
    <dgm:pt modelId="{0809AEA1-BD5C-4DB7-99D5-C687FBCF1634}">
      <dgm:prSet custT="1"/>
      <dgm:spPr/>
      <dgm:t>
        <a:bodyPr/>
        <a:lstStyle/>
        <a:p>
          <a:pPr marL="447675" lvl="1" indent="-333375" algn="l" defTabSz="622300">
            <a:lnSpc>
              <a:spcPct val="150000"/>
            </a:lnSpc>
            <a:spcBef>
              <a:spcPct val="0"/>
            </a:spcBef>
            <a:spcAft>
              <a:spcPts val="0"/>
            </a:spcAft>
            <a:buClrTx/>
            <a:buSzTx/>
            <a:buFont typeface="Wingdings" panose="05000000000000000000" pitchFamily="2" charset="2"/>
            <a:buChar char="§"/>
          </a:pPr>
          <a:r>
            <a:rPr lang="en-US" sz="1600" kern="1200">
              <a:latin typeface="Arial" panose="020B0604020202020204" pitchFamily="34" charset="0"/>
              <a:ea typeface="+mn-ea"/>
              <a:cs typeface="Arial" panose="020B0604020202020204" pitchFamily="34" charset="0"/>
            </a:rPr>
            <a:t>Funeral benefits– R368 thousand</a:t>
          </a:r>
          <a:endParaRPr lang="en-US" sz="1600" kern="1200">
            <a:latin typeface="Arial" panose="020B0604020202020204" pitchFamily="34" charset="0"/>
            <a:cs typeface="Arial" panose="020B0604020202020204" pitchFamily="34" charset="0"/>
          </a:endParaRPr>
        </a:p>
      </dgm:t>
    </dgm:pt>
    <dgm:pt modelId="{10E8ABC1-74EE-4E6F-B535-563601926BAC}" type="parTrans" cxnId="{BEB70A5D-C31B-4B05-8E0F-FB947CEC958E}">
      <dgm:prSet/>
      <dgm:spPr/>
      <dgm:t>
        <a:bodyPr/>
        <a:lstStyle/>
        <a:p>
          <a:endParaRPr lang="en-ZA"/>
        </a:p>
      </dgm:t>
    </dgm:pt>
    <dgm:pt modelId="{0F123AA8-6F30-40DC-A665-B7DBB42C74DF}" type="sibTrans" cxnId="{BEB70A5D-C31B-4B05-8E0F-FB947CEC958E}">
      <dgm:prSet/>
      <dgm:spPr/>
      <dgm:t>
        <a:bodyPr/>
        <a:lstStyle/>
        <a:p>
          <a:endParaRPr lang="en-ZA"/>
        </a:p>
      </dgm:t>
    </dgm:pt>
    <dgm:pt modelId="{1261355C-C2CE-4C19-9089-70E93D2288A9}">
      <dgm:prSet custT="1"/>
      <dgm:spPr/>
      <dgm:t>
        <a:bodyPr/>
        <a:lstStyle/>
        <a:p>
          <a:pPr marL="447675" lvl="1" indent="-333375" algn="l" defTabSz="622300">
            <a:lnSpc>
              <a:spcPct val="150000"/>
            </a:lnSpc>
            <a:spcBef>
              <a:spcPct val="0"/>
            </a:spcBef>
            <a:spcAft>
              <a:spcPct val="15000"/>
            </a:spcAft>
            <a:buClrTx/>
            <a:buSzTx/>
            <a:buFont typeface="Wingdings" panose="05000000000000000000" pitchFamily="2" charset="2"/>
            <a:buChar char="§"/>
          </a:pPr>
          <a:r>
            <a:rPr lang="en-ZA" sz="1600" kern="1200">
              <a:solidFill>
                <a:prstClr val="black">
                  <a:hueOff val="0"/>
                  <a:satOff val="0"/>
                  <a:lumOff val="0"/>
                  <a:alphaOff val="0"/>
                </a:prstClr>
              </a:solidFill>
              <a:latin typeface="Arial" panose="020B0604020202020204" pitchFamily="34" charset="0"/>
              <a:ea typeface="+mn-ea"/>
              <a:cs typeface="Arial" panose="020B0604020202020204" pitchFamily="34" charset="0"/>
            </a:rPr>
            <a:t>Operating expenses -  R9.3m</a:t>
          </a:r>
          <a:endParaRPr lang="en-US" sz="160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B488E934-8A19-4292-8E16-5EF84F2B46F5}" type="parTrans" cxnId="{AD8852A2-0B0E-4E90-98C7-D70183620EFC}">
      <dgm:prSet/>
      <dgm:spPr/>
      <dgm:t>
        <a:bodyPr/>
        <a:lstStyle/>
        <a:p>
          <a:endParaRPr lang="en-ZA"/>
        </a:p>
      </dgm:t>
    </dgm:pt>
    <dgm:pt modelId="{19722373-03C1-42B2-A463-A33C61B180DE}" type="sibTrans" cxnId="{AD8852A2-0B0E-4E90-98C7-D70183620EFC}">
      <dgm:prSet/>
      <dgm:spPr/>
      <dgm:t>
        <a:bodyPr/>
        <a:lstStyle/>
        <a:p>
          <a:endParaRPr lang="en-ZA"/>
        </a:p>
      </dgm:t>
    </dgm:pt>
    <dgm:pt modelId="{CFE618C6-8EC7-4AB1-9AAF-6B04DD771DB7}">
      <dgm:prSet custT="1"/>
      <dgm:spPr/>
      <dgm:t>
        <a:bodyPr/>
        <a:lstStyle/>
        <a:p>
          <a:pPr marL="447675" lvl="1" indent="-333375" algn="l" defTabSz="622300">
            <a:lnSpc>
              <a:spcPct val="150000"/>
            </a:lnSpc>
            <a:spcBef>
              <a:spcPct val="0"/>
            </a:spcBef>
            <a:spcAft>
              <a:spcPct val="15000"/>
            </a:spcAft>
            <a:buClrTx/>
            <a:buSzTx/>
            <a:buFont typeface="Wingdings" panose="05000000000000000000" pitchFamily="2" charset="2"/>
            <a:buChar char="§"/>
          </a:pPr>
          <a:r>
            <a:rPr lang="en-ZA" sz="1600" kern="1200">
              <a:solidFill>
                <a:prstClr val="black">
                  <a:hueOff val="0"/>
                  <a:satOff val="0"/>
                  <a:lumOff val="0"/>
                  <a:alphaOff val="0"/>
                </a:prstClr>
              </a:solidFill>
              <a:latin typeface="Arial" panose="020B0604020202020204" pitchFamily="34" charset="0"/>
              <a:ea typeface="+mn-ea"/>
              <a:cs typeface="Arial" panose="020B0604020202020204" pitchFamily="34" charset="0"/>
            </a:rPr>
            <a:t>Travel expenses – R4.5m</a:t>
          </a:r>
          <a:endParaRPr lang="en-US" sz="160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AE74D3AE-0AB3-40D8-9A40-B9A06402594C}" type="parTrans" cxnId="{1DB42392-EB66-43A5-9B0E-91DFEC4BC849}">
      <dgm:prSet/>
      <dgm:spPr/>
      <dgm:t>
        <a:bodyPr/>
        <a:lstStyle/>
        <a:p>
          <a:endParaRPr lang="en-ZA"/>
        </a:p>
      </dgm:t>
    </dgm:pt>
    <dgm:pt modelId="{19772742-3322-47CA-9BE6-3C1A3B9EBB3F}" type="sibTrans" cxnId="{1DB42392-EB66-43A5-9B0E-91DFEC4BC849}">
      <dgm:prSet/>
      <dgm:spPr/>
      <dgm:t>
        <a:bodyPr/>
        <a:lstStyle/>
        <a:p>
          <a:endParaRPr lang="en-ZA"/>
        </a:p>
      </dgm:t>
    </dgm:pt>
    <dgm:pt modelId="{1B228A66-CE74-4AC4-AD7A-99C23327DB8F}">
      <dgm:prSet custT="1"/>
      <dgm:spPr/>
      <dgm:t>
        <a:bodyPr/>
        <a:lstStyle/>
        <a:p>
          <a:pPr marL="447675" lvl="1" indent="-333375" algn="l" defTabSz="622300">
            <a:lnSpc>
              <a:spcPct val="150000"/>
            </a:lnSpc>
            <a:spcBef>
              <a:spcPct val="0"/>
            </a:spcBef>
            <a:spcAft>
              <a:spcPts val="0"/>
            </a:spcAft>
            <a:buClrTx/>
            <a:buSzTx/>
            <a:buFont typeface="Wingdings" panose="05000000000000000000" pitchFamily="2" charset="2"/>
            <a:buChar char="§"/>
          </a:pPr>
          <a:r>
            <a:rPr lang="en-US" sz="1600" kern="1200">
              <a:latin typeface="Arial" panose="020B0604020202020204" pitchFamily="34" charset="0"/>
              <a:cs typeface="Arial" panose="020B0604020202020204" pitchFamily="34" charset="0"/>
            </a:rPr>
            <a:t>Leave encashment – R368 thousand</a:t>
          </a:r>
        </a:p>
      </dgm:t>
    </dgm:pt>
    <dgm:pt modelId="{A49A5445-82FD-4FAA-B8EF-952ADF9C9689}" type="parTrans" cxnId="{21CCD9AF-8D2B-4E7E-9663-41B5B80E4EC0}">
      <dgm:prSet/>
      <dgm:spPr/>
      <dgm:t>
        <a:bodyPr/>
        <a:lstStyle/>
        <a:p>
          <a:endParaRPr lang="en-ZA"/>
        </a:p>
      </dgm:t>
    </dgm:pt>
    <dgm:pt modelId="{99F7EEF4-C502-42D3-8A70-AE404A6B9F42}" type="sibTrans" cxnId="{21CCD9AF-8D2B-4E7E-9663-41B5B80E4EC0}">
      <dgm:prSet/>
      <dgm:spPr/>
      <dgm:t>
        <a:bodyPr/>
        <a:lstStyle/>
        <a:p>
          <a:endParaRPr lang="en-ZA"/>
        </a:p>
      </dgm:t>
    </dgm:pt>
    <dgm:pt modelId="{D65A18BB-6A74-46CF-BC96-2A8099838A9B}">
      <dgm:prSet custT="1"/>
      <dgm:spPr/>
      <dgm:t>
        <a:bodyPr/>
        <a:lstStyle/>
        <a:p>
          <a:pPr marL="447675" lvl="1" indent="-333375" algn="l" defTabSz="622300">
            <a:lnSpc>
              <a:spcPct val="150000"/>
            </a:lnSpc>
            <a:spcBef>
              <a:spcPct val="0"/>
            </a:spcBef>
            <a:spcAft>
              <a:spcPct val="15000"/>
            </a:spcAft>
            <a:buClrTx/>
            <a:buSzTx/>
            <a:buFont typeface="Wingdings" panose="05000000000000000000" pitchFamily="2" charset="2"/>
            <a:buChar char="§"/>
          </a:pPr>
          <a:r>
            <a:rPr lang="en-US" sz="1600" kern="1200">
              <a:solidFill>
                <a:prstClr val="black">
                  <a:hueOff val="0"/>
                  <a:satOff val="0"/>
                  <a:lumOff val="0"/>
                  <a:alphaOff val="0"/>
                </a:prstClr>
              </a:solidFill>
              <a:latin typeface="Arial" panose="020B0604020202020204" pitchFamily="34" charset="0"/>
              <a:ea typeface="+mn-ea"/>
              <a:cs typeface="Arial" panose="020B0604020202020204" pitchFamily="34" charset="0"/>
            </a:rPr>
            <a:t>Licenses – R3.4m</a:t>
          </a:r>
        </a:p>
      </dgm:t>
    </dgm:pt>
    <dgm:pt modelId="{C95F0566-F850-4CA2-9F55-C8D4D1EFB542}" type="parTrans" cxnId="{FB40045C-5A23-4FA4-B965-2B745EA5CED6}">
      <dgm:prSet/>
      <dgm:spPr/>
      <dgm:t>
        <a:bodyPr/>
        <a:lstStyle/>
        <a:p>
          <a:endParaRPr lang="en-ZA"/>
        </a:p>
      </dgm:t>
    </dgm:pt>
    <dgm:pt modelId="{3E29C1C7-AE83-4A7F-81D0-665536E086B4}" type="sibTrans" cxnId="{FB40045C-5A23-4FA4-B965-2B745EA5CED6}">
      <dgm:prSet/>
      <dgm:spPr/>
      <dgm:t>
        <a:bodyPr/>
        <a:lstStyle/>
        <a:p>
          <a:endParaRPr lang="en-ZA"/>
        </a:p>
      </dgm:t>
    </dgm:pt>
    <dgm:pt modelId="{0D80AD72-659E-47FE-AD02-8E2E6F01D404}">
      <dgm:prSet custT="1"/>
      <dgm:spPr/>
      <dgm:t>
        <a:bodyPr/>
        <a:lstStyle/>
        <a:p>
          <a:pPr marL="447675" lvl="1" indent="-333375" algn="l" defTabSz="622300">
            <a:lnSpc>
              <a:spcPct val="150000"/>
            </a:lnSpc>
            <a:spcBef>
              <a:spcPct val="0"/>
            </a:spcBef>
            <a:spcAft>
              <a:spcPct val="15000"/>
            </a:spcAft>
            <a:buClrTx/>
            <a:buSzTx/>
            <a:buFont typeface="Wingdings" panose="05000000000000000000" pitchFamily="2" charset="2"/>
            <a:buChar char="§"/>
          </a:pPr>
          <a:r>
            <a:rPr lang="en-US" sz="1600" kern="1200">
              <a:solidFill>
                <a:prstClr val="black">
                  <a:hueOff val="0"/>
                  <a:satOff val="0"/>
                  <a:lumOff val="0"/>
                  <a:alphaOff val="0"/>
                </a:prstClr>
              </a:solidFill>
              <a:latin typeface="Arial" panose="020B0604020202020204" pitchFamily="34" charset="0"/>
              <a:ea typeface="+mn-ea"/>
              <a:cs typeface="Arial" panose="020B0604020202020204" pitchFamily="34" charset="0"/>
            </a:rPr>
            <a:t>The Opening of the Legislature – R3m</a:t>
          </a:r>
        </a:p>
      </dgm:t>
    </dgm:pt>
    <dgm:pt modelId="{A5567B29-65EC-4D44-BA6C-3B6048477C5C}" type="parTrans" cxnId="{2301108E-BA09-4FB6-84E6-B177B15F1142}">
      <dgm:prSet/>
      <dgm:spPr/>
      <dgm:t>
        <a:bodyPr/>
        <a:lstStyle/>
        <a:p>
          <a:endParaRPr lang="en-ZA"/>
        </a:p>
      </dgm:t>
    </dgm:pt>
    <dgm:pt modelId="{4C23EB19-9B5C-41BE-97F4-30E41DC654D6}" type="sibTrans" cxnId="{2301108E-BA09-4FB6-84E6-B177B15F1142}">
      <dgm:prSet/>
      <dgm:spPr/>
      <dgm:t>
        <a:bodyPr/>
        <a:lstStyle/>
        <a:p>
          <a:endParaRPr lang="en-ZA"/>
        </a:p>
      </dgm:t>
    </dgm:pt>
    <dgm:pt modelId="{7DE32A64-2F80-4A97-B1F5-79E1F3090513}" type="pres">
      <dgm:prSet presAssocID="{C0C22605-F637-4AC2-B37C-16D57B86734F}" presName="linear" presStyleCnt="0">
        <dgm:presLayoutVars>
          <dgm:animLvl val="lvl"/>
          <dgm:resizeHandles val="exact"/>
        </dgm:presLayoutVars>
      </dgm:prSet>
      <dgm:spPr/>
    </dgm:pt>
    <dgm:pt modelId="{6FC8ACDD-3732-40C1-98D6-6CCADE5B5436}" type="pres">
      <dgm:prSet presAssocID="{037794FE-22FC-41D2-98E0-B8FC3E95ED1E}" presName="parentText" presStyleLbl="node1" presStyleIdx="0" presStyleCnt="3" custScaleY="95551" custLinFactNeighborX="-10151" custLinFactNeighborY="34472">
        <dgm:presLayoutVars>
          <dgm:chMax val="0"/>
          <dgm:bulletEnabled val="1"/>
        </dgm:presLayoutVars>
      </dgm:prSet>
      <dgm:spPr/>
    </dgm:pt>
    <dgm:pt modelId="{6A091071-59D4-4D0D-81A3-3512628F5499}" type="pres">
      <dgm:prSet presAssocID="{C030F9A0-158B-4B0D-A3C3-A6FC48CB5EEE}" presName="spacer" presStyleCnt="0"/>
      <dgm:spPr/>
    </dgm:pt>
    <dgm:pt modelId="{E99AF68B-6754-4981-A069-BEA85BCF5E2E}" type="pres">
      <dgm:prSet presAssocID="{1ECD8195-B0B0-41AB-90CF-CB8A7693A5CB}" presName="parentText" presStyleLbl="node1" presStyleIdx="1" presStyleCnt="3" custScaleY="31659">
        <dgm:presLayoutVars>
          <dgm:chMax val="0"/>
          <dgm:bulletEnabled val="1"/>
        </dgm:presLayoutVars>
      </dgm:prSet>
      <dgm:spPr/>
    </dgm:pt>
    <dgm:pt modelId="{EDB8D4D2-B39C-4ECD-A795-8DDE3984C1E5}" type="pres">
      <dgm:prSet presAssocID="{1ECD8195-B0B0-41AB-90CF-CB8A7693A5CB}" presName="childText" presStyleLbl="revTx" presStyleIdx="0" presStyleCnt="2">
        <dgm:presLayoutVars>
          <dgm:bulletEnabled val="1"/>
        </dgm:presLayoutVars>
      </dgm:prSet>
      <dgm:spPr/>
    </dgm:pt>
    <dgm:pt modelId="{F44BB8EE-9207-41D7-AD56-6EBD40E2C2CB}" type="pres">
      <dgm:prSet presAssocID="{B7835FBB-4429-4C26-A824-88CF27970942}" presName="parentText" presStyleLbl="node1" presStyleIdx="2" presStyleCnt="3" custScaleY="36684" custLinFactNeighborY="585">
        <dgm:presLayoutVars>
          <dgm:chMax val="0"/>
          <dgm:bulletEnabled val="1"/>
        </dgm:presLayoutVars>
      </dgm:prSet>
      <dgm:spPr/>
    </dgm:pt>
    <dgm:pt modelId="{2E2FC365-F62F-479C-BF86-982A551402B6}" type="pres">
      <dgm:prSet presAssocID="{B7835FBB-4429-4C26-A824-88CF27970942}" presName="childText" presStyleLbl="revTx" presStyleIdx="1" presStyleCnt="2">
        <dgm:presLayoutVars>
          <dgm:bulletEnabled val="1"/>
        </dgm:presLayoutVars>
      </dgm:prSet>
      <dgm:spPr/>
    </dgm:pt>
  </dgm:ptLst>
  <dgm:cxnLst>
    <dgm:cxn modelId="{C72FAB09-2FE3-4429-8BA1-66BF56C6CE42}" type="presOf" srcId="{C0C22605-F637-4AC2-B37C-16D57B86734F}" destId="{7DE32A64-2F80-4A97-B1F5-79E1F3090513}" srcOrd="0" destOrd="0" presId="urn:microsoft.com/office/officeart/2005/8/layout/vList2"/>
    <dgm:cxn modelId="{B9F7BC09-4193-4CA8-9A96-60878764DAB3}" type="presOf" srcId="{1261355C-C2CE-4C19-9089-70E93D2288A9}" destId="{2E2FC365-F62F-479C-BF86-982A551402B6}" srcOrd="0" destOrd="0" presId="urn:microsoft.com/office/officeart/2005/8/layout/vList2"/>
    <dgm:cxn modelId="{B5E3061B-3C17-4EFB-9203-89374A7B23D0}" srcId="{1ECD8195-B0B0-41AB-90CF-CB8A7693A5CB}" destId="{DDB69477-B135-47EB-9B7D-8A2BAF24AD0B}" srcOrd="0" destOrd="0" parTransId="{44587623-F4F6-434B-861F-D1D45370F0F1}" sibTransId="{80022512-79F7-43E1-91D4-BFAE6EC0FB74}"/>
    <dgm:cxn modelId="{5A92FB21-FF0F-4EBC-AAE4-B37C2F2733BD}" type="presOf" srcId="{1B228A66-CE74-4AC4-AD7A-99C23327DB8F}" destId="{EDB8D4D2-B39C-4ECD-A795-8DDE3984C1E5}" srcOrd="0" destOrd="2" presId="urn:microsoft.com/office/officeart/2005/8/layout/vList2"/>
    <dgm:cxn modelId="{FB40045C-5A23-4FA4-B965-2B745EA5CED6}" srcId="{B7835FBB-4429-4C26-A824-88CF27970942}" destId="{D65A18BB-6A74-46CF-BC96-2A8099838A9B}" srcOrd="2" destOrd="0" parTransId="{C95F0566-F850-4CA2-9F55-C8D4D1EFB542}" sibTransId="{3E29C1C7-AE83-4A7F-81D0-665536E086B4}"/>
    <dgm:cxn modelId="{9677BA5C-B8AE-4E6B-9918-345D284851A8}" srcId="{1ECD8195-B0B0-41AB-90CF-CB8A7693A5CB}" destId="{2BB995EA-D72F-4198-9F71-BF6B306BD52B}" srcOrd="3" destOrd="0" parTransId="{BBF7BE5A-D428-43AC-B184-FCF1DFEFD773}" sibTransId="{7372A092-863E-4923-80B4-1B82D051AE12}"/>
    <dgm:cxn modelId="{BEB70A5D-C31B-4B05-8E0F-FB947CEC958E}" srcId="{1ECD8195-B0B0-41AB-90CF-CB8A7693A5CB}" destId="{0809AEA1-BD5C-4DB7-99D5-C687FBCF1634}" srcOrd="1" destOrd="0" parTransId="{10E8ABC1-74EE-4E6F-B535-563601926BAC}" sibTransId="{0F123AA8-6F30-40DC-A665-B7DBB42C74DF}"/>
    <dgm:cxn modelId="{A8C1CC4B-A56E-4C72-B9E3-6C508128341B}" type="presOf" srcId="{D65A18BB-6A74-46CF-BC96-2A8099838A9B}" destId="{2E2FC365-F62F-479C-BF86-982A551402B6}" srcOrd="0" destOrd="2" presId="urn:microsoft.com/office/officeart/2005/8/layout/vList2"/>
    <dgm:cxn modelId="{F726116C-5456-4F20-9A94-576A2947F5E1}" type="presOf" srcId="{2BB995EA-D72F-4198-9F71-BF6B306BD52B}" destId="{EDB8D4D2-B39C-4ECD-A795-8DDE3984C1E5}" srcOrd="0" destOrd="3" presId="urn:microsoft.com/office/officeart/2005/8/layout/vList2"/>
    <dgm:cxn modelId="{373DCC53-80AC-41EC-BB60-FBAE3E412C2F}" type="presOf" srcId="{DDB69477-B135-47EB-9B7D-8A2BAF24AD0B}" destId="{EDB8D4D2-B39C-4ECD-A795-8DDE3984C1E5}" srcOrd="0" destOrd="0" presId="urn:microsoft.com/office/officeart/2005/8/layout/vList2"/>
    <dgm:cxn modelId="{68BFD187-0544-4A4A-B9E3-E72C06B94425}" type="presOf" srcId="{037794FE-22FC-41D2-98E0-B8FC3E95ED1E}" destId="{6FC8ACDD-3732-40C1-98D6-6CCADE5B5436}" srcOrd="0" destOrd="0" presId="urn:microsoft.com/office/officeart/2005/8/layout/vList2"/>
    <dgm:cxn modelId="{2301108E-BA09-4FB6-84E6-B177B15F1142}" srcId="{B7835FBB-4429-4C26-A824-88CF27970942}" destId="{0D80AD72-659E-47FE-AD02-8E2E6F01D404}" srcOrd="3" destOrd="0" parTransId="{A5567B29-65EC-4D44-BA6C-3B6048477C5C}" sibTransId="{4C23EB19-9B5C-41BE-97F4-30E41DC654D6}"/>
    <dgm:cxn modelId="{1DB42392-EB66-43A5-9B0E-91DFEC4BC849}" srcId="{B7835FBB-4429-4C26-A824-88CF27970942}" destId="{CFE618C6-8EC7-4AB1-9AAF-6B04DD771DB7}" srcOrd="1" destOrd="0" parTransId="{AE74D3AE-0AB3-40D8-9A40-B9A06402594C}" sibTransId="{19772742-3322-47CA-9BE6-3C1A3B9EBB3F}"/>
    <dgm:cxn modelId="{AD8852A2-0B0E-4E90-98C7-D70183620EFC}" srcId="{B7835FBB-4429-4C26-A824-88CF27970942}" destId="{1261355C-C2CE-4C19-9089-70E93D2288A9}" srcOrd="0" destOrd="0" parTransId="{B488E934-8A19-4292-8E16-5EF84F2B46F5}" sibTransId="{19722373-03C1-42B2-A463-A33C61B180DE}"/>
    <dgm:cxn modelId="{C8643BAC-D00C-4B38-A5C4-7DBA19EF2E4A}" srcId="{C0C22605-F637-4AC2-B37C-16D57B86734F}" destId="{B7835FBB-4429-4C26-A824-88CF27970942}" srcOrd="2" destOrd="0" parTransId="{5B4B1C1E-A54F-49B2-922D-9DE7E833C8A9}" sibTransId="{6F30E69E-573A-486E-BB2F-8E19223FB5DB}"/>
    <dgm:cxn modelId="{21CCD9AF-8D2B-4E7E-9663-41B5B80E4EC0}" srcId="{1ECD8195-B0B0-41AB-90CF-CB8A7693A5CB}" destId="{1B228A66-CE74-4AC4-AD7A-99C23327DB8F}" srcOrd="2" destOrd="0" parTransId="{A49A5445-82FD-4FAA-B8EF-952ADF9C9689}" sibTransId="{99F7EEF4-C502-42D3-8A70-AE404A6B9F42}"/>
    <dgm:cxn modelId="{28151BB1-C6F6-4850-970B-64DD6FF2B7D9}" type="presOf" srcId="{B7835FBB-4429-4C26-A824-88CF27970942}" destId="{F44BB8EE-9207-41D7-AD56-6EBD40E2C2CB}" srcOrd="0" destOrd="0" presId="urn:microsoft.com/office/officeart/2005/8/layout/vList2"/>
    <dgm:cxn modelId="{B1FB48BA-4938-423B-8C90-299FB17B141D}" srcId="{C0C22605-F637-4AC2-B37C-16D57B86734F}" destId="{1ECD8195-B0B0-41AB-90CF-CB8A7693A5CB}" srcOrd="1" destOrd="0" parTransId="{22023407-FBB2-477F-8035-FA3A3D50C759}" sibTransId="{5F33CB27-DBA2-4575-97E4-7BC9E0E5E752}"/>
    <dgm:cxn modelId="{A0B2D5C4-21FF-437D-A12B-1A44B3ABE759}" srcId="{C0C22605-F637-4AC2-B37C-16D57B86734F}" destId="{037794FE-22FC-41D2-98E0-B8FC3E95ED1E}" srcOrd="0" destOrd="0" parTransId="{D57063DB-19C3-405E-A619-232DC0C1AC22}" sibTransId="{C030F9A0-158B-4B0D-A3C3-A6FC48CB5EEE}"/>
    <dgm:cxn modelId="{DE87EEDB-4AD9-4E51-8B86-483FA24C8907}" type="presOf" srcId="{1ECD8195-B0B0-41AB-90CF-CB8A7693A5CB}" destId="{E99AF68B-6754-4981-A069-BEA85BCF5E2E}" srcOrd="0" destOrd="0" presId="urn:microsoft.com/office/officeart/2005/8/layout/vList2"/>
    <dgm:cxn modelId="{87DB4FDE-9F23-4DB6-8DBA-191B81EAEF0F}" type="presOf" srcId="{0809AEA1-BD5C-4DB7-99D5-C687FBCF1634}" destId="{EDB8D4D2-B39C-4ECD-A795-8DDE3984C1E5}" srcOrd="0" destOrd="1" presId="urn:microsoft.com/office/officeart/2005/8/layout/vList2"/>
    <dgm:cxn modelId="{E5B213F3-8174-4980-8FD3-DE38FE0F54E0}" type="presOf" srcId="{CFE618C6-8EC7-4AB1-9AAF-6B04DD771DB7}" destId="{2E2FC365-F62F-479C-BF86-982A551402B6}" srcOrd="0" destOrd="1" presId="urn:microsoft.com/office/officeart/2005/8/layout/vList2"/>
    <dgm:cxn modelId="{43129FF4-C523-4DA0-BD84-7468F81DBA7D}" type="presOf" srcId="{0D80AD72-659E-47FE-AD02-8E2E6F01D404}" destId="{2E2FC365-F62F-479C-BF86-982A551402B6}" srcOrd="0" destOrd="3" presId="urn:microsoft.com/office/officeart/2005/8/layout/vList2"/>
    <dgm:cxn modelId="{023061AC-05DE-411C-A862-C8A0F1D9D174}" type="presParOf" srcId="{7DE32A64-2F80-4A97-B1F5-79E1F3090513}" destId="{6FC8ACDD-3732-40C1-98D6-6CCADE5B5436}" srcOrd="0" destOrd="0" presId="urn:microsoft.com/office/officeart/2005/8/layout/vList2"/>
    <dgm:cxn modelId="{E7A36BDC-458D-445A-9FB0-DDF14FDEB0BF}" type="presParOf" srcId="{7DE32A64-2F80-4A97-B1F5-79E1F3090513}" destId="{6A091071-59D4-4D0D-81A3-3512628F5499}" srcOrd="1" destOrd="0" presId="urn:microsoft.com/office/officeart/2005/8/layout/vList2"/>
    <dgm:cxn modelId="{3859E4F6-CFEB-4343-8AEC-3B2AF487F098}" type="presParOf" srcId="{7DE32A64-2F80-4A97-B1F5-79E1F3090513}" destId="{E99AF68B-6754-4981-A069-BEA85BCF5E2E}" srcOrd="2" destOrd="0" presId="urn:microsoft.com/office/officeart/2005/8/layout/vList2"/>
    <dgm:cxn modelId="{21C40EC2-E22D-47F7-8F6D-EA1A2A61A0B7}" type="presParOf" srcId="{7DE32A64-2F80-4A97-B1F5-79E1F3090513}" destId="{EDB8D4D2-B39C-4ECD-A795-8DDE3984C1E5}" srcOrd="3" destOrd="0" presId="urn:microsoft.com/office/officeart/2005/8/layout/vList2"/>
    <dgm:cxn modelId="{65674AB5-5C14-4DB1-8F1A-C503C6E17E00}" type="presParOf" srcId="{7DE32A64-2F80-4A97-B1F5-79E1F3090513}" destId="{F44BB8EE-9207-41D7-AD56-6EBD40E2C2CB}" srcOrd="4" destOrd="0" presId="urn:microsoft.com/office/officeart/2005/8/layout/vList2"/>
    <dgm:cxn modelId="{7790C761-ED96-4D03-A5CD-E97B7A83D55F}" type="presParOf" srcId="{7DE32A64-2F80-4A97-B1F5-79E1F3090513}" destId="{2E2FC365-F62F-479C-BF86-982A551402B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0C22605-F637-4AC2-B37C-16D57B86734F}" type="doc">
      <dgm:prSet loTypeId="urn:microsoft.com/office/officeart/2005/8/layout/vList2" loCatId="list" qsTypeId="urn:microsoft.com/office/officeart/2005/8/quickstyle/simple1" qsCatId="simple" csTypeId="urn:microsoft.com/office/officeart/2005/8/colors/accent6_3" csCatId="accent6" phldr="1"/>
      <dgm:spPr/>
      <dgm:t>
        <a:bodyPr/>
        <a:lstStyle/>
        <a:p>
          <a:endParaRPr lang="en-US"/>
        </a:p>
      </dgm:t>
    </dgm:pt>
    <dgm:pt modelId="{1ECD8195-B0B0-41AB-90CF-CB8A7693A5CB}">
      <dgm:prSet custT="1"/>
      <dgm:spPr/>
      <dgm:t>
        <a:bodyPr/>
        <a:lstStyle/>
        <a:p>
          <a:pPr algn="ctr"/>
          <a:r>
            <a:rPr lang="en-US" sz="1800" b="1">
              <a:latin typeface="Arial" panose="020B0604020202020204" pitchFamily="34" charset="0"/>
              <a:cs typeface="Arial" panose="020B0604020202020204" pitchFamily="34" charset="0"/>
            </a:rPr>
            <a:t>CAPITAL ASSETS – R587 thousand /14.7% </a:t>
          </a:r>
          <a:endParaRPr lang="en-US" sz="1800">
            <a:latin typeface="Arial" panose="020B0604020202020204" pitchFamily="34" charset="0"/>
            <a:cs typeface="Arial" panose="020B0604020202020204" pitchFamily="34" charset="0"/>
          </a:endParaRPr>
        </a:p>
      </dgm:t>
    </dgm:pt>
    <dgm:pt modelId="{22023407-FBB2-477F-8035-FA3A3D50C759}" type="parTrans" cxnId="{B1FB48BA-4938-423B-8C90-299FB17B141D}">
      <dgm:prSet/>
      <dgm:spPr/>
      <dgm:t>
        <a:bodyPr/>
        <a:lstStyle/>
        <a:p>
          <a:endParaRPr lang="en-US"/>
        </a:p>
      </dgm:t>
    </dgm:pt>
    <dgm:pt modelId="{5F33CB27-DBA2-4575-97E4-7BC9E0E5E752}" type="sibTrans" cxnId="{B1FB48BA-4938-423B-8C90-299FB17B141D}">
      <dgm:prSet/>
      <dgm:spPr/>
      <dgm:t>
        <a:bodyPr/>
        <a:lstStyle/>
        <a:p>
          <a:endParaRPr lang="en-US"/>
        </a:p>
      </dgm:t>
    </dgm:pt>
    <dgm:pt modelId="{DDB69477-B135-47EB-9B7D-8A2BAF24AD0B}">
      <dgm:prSet custT="1"/>
      <dgm:spPr/>
      <dgm:t>
        <a:bodyPr/>
        <a:lstStyle/>
        <a:p>
          <a:pPr marL="447675" lvl="1" indent="-333375" algn="l" defTabSz="622300">
            <a:lnSpc>
              <a:spcPct val="150000"/>
            </a:lnSpc>
            <a:spcBef>
              <a:spcPts val="600"/>
            </a:spcBef>
            <a:spcAft>
              <a:spcPts val="600"/>
            </a:spcAft>
            <a:buFont typeface="Wingdings" panose="05000000000000000000" pitchFamily="2" charset="2"/>
            <a:buChar char="§"/>
            <a:tabLst>
              <a:tab pos="447675" algn="l"/>
            </a:tabLst>
          </a:pPr>
          <a:r>
            <a:rPr lang="en-US" sz="1600" kern="1200">
              <a:latin typeface="Arial" panose="020B0604020202020204" pitchFamily="34" charset="0"/>
              <a:cs typeface="Arial" panose="020B0604020202020204" pitchFamily="34" charset="0"/>
            </a:rPr>
            <a:t>4x Videowall monitors for the security control room - R297 thousand </a:t>
          </a:r>
        </a:p>
      </dgm:t>
    </dgm:pt>
    <dgm:pt modelId="{80022512-79F7-43E1-91D4-BFAE6EC0FB74}" type="sibTrans" cxnId="{B5E3061B-3C17-4EFB-9203-89374A7B23D0}">
      <dgm:prSet/>
      <dgm:spPr/>
      <dgm:t>
        <a:bodyPr/>
        <a:lstStyle/>
        <a:p>
          <a:endParaRPr lang="en-ZA"/>
        </a:p>
      </dgm:t>
    </dgm:pt>
    <dgm:pt modelId="{44587623-F4F6-434B-861F-D1D45370F0F1}" type="parTrans" cxnId="{B5E3061B-3C17-4EFB-9203-89374A7B23D0}">
      <dgm:prSet/>
      <dgm:spPr/>
      <dgm:t>
        <a:bodyPr/>
        <a:lstStyle/>
        <a:p>
          <a:endParaRPr lang="en-ZA"/>
        </a:p>
      </dgm:t>
    </dgm:pt>
    <dgm:pt modelId="{B1A3DC36-7B44-447B-82F0-BEE2FF91BC0E}">
      <dgm:prSet custT="1"/>
      <dgm:spPr/>
      <dgm:t>
        <a:bodyPr/>
        <a:lstStyle/>
        <a:p>
          <a:pPr marL="447675" lvl="1" indent="-333375" algn="l" defTabSz="622300">
            <a:lnSpc>
              <a:spcPct val="150000"/>
            </a:lnSpc>
            <a:spcBef>
              <a:spcPct val="0"/>
            </a:spcBef>
            <a:spcAft>
              <a:spcPts val="0"/>
            </a:spcAft>
            <a:buFont typeface="Wingdings" panose="05000000000000000000" pitchFamily="2" charset="2"/>
            <a:buChar char="§"/>
            <a:tabLst>
              <a:tab pos="447675" algn="l"/>
            </a:tabLst>
          </a:pPr>
          <a:endParaRPr lang="en-ZA" sz="1600" kern="1200">
            <a:latin typeface="Arial" panose="020B0604020202020204" pitchFamily="34" charset="0"/>
            <a:cs typeface="Arial" panose="020B0604020202020204" pitchFamily="34" charset="0"/>
          </a:endParaRPr>
        </a:p>
      </dgm:t>
    </dgm:pt>
    <dgm:pt modelId="{EEF026E3-7126-46F3-950E-523FDBE343A3}" type="parTrans" cxnId="{14BAA947-5AF0-4C68-9968-52D66A30C52C}">
      <dgm:prSet/>
      <dgm:spPr/>
      <dgm:t>
        <a:bodyPr/>
        <a:lstStyle/>
        <a:p>
          <a:endParaRPr lang="en-ZA"/>
        </a:p>
      </dgm:t>
    </dgm:pt>
    <dgm:pt modelId="{A3AABA81-1E0C-472C-948F-8939BD0A4C7C}" type="sibTrans" cxnId="{14BAA947-5AF0-4C68-9968-52D66A30C52C}">
      <dgm:prSet/>
      <dgm:spPr/>
      <dgm:t>
        <a:bodyPr/>
        <a:lstStyle/>
        <a:p>
          <a:endParaRPr lang="en-ZA"/>
        </a:p>
      </dgm:t>
    </dgm:pt>
    <dgm:pt modelId="{10D7611C-6F20-414D-BCDC-74973B10A537}">
      <dgm:prSet custT="1"/>
      <dgm:spPr/>
      <dgm:t>
        <a:bodyPr/>
        <a:lstStyle/>
        <a:p>
          <a:pPr marL="447675" lvl="1" indent="-333375" algn="l" defTabSz="622300">
            <a:lnSpc>
              <a:spcPct val="150000"/>
            </a:lnSpc>
            <a:spcBef>
              <a:spcPts val="600"/>
            </a:spcBef>
            <a:spcAft>
              <a:spcPts val="600"/>
            </a:spcAft>
            <a:buFont typeface="Wingdings" panose="05000000000000000000" pitchFamily="2" charset="2"/>
            <a:buChar char="§"/>
            <a:tabLst>
              <a:tab pos="447675" algn="l"/>
            </a:tabLst>
          </a:pPr>
          <a:r>
            <a:rPr lang="en-US" sz="1600" kern="1200">
              <a:latin typeface="Arial" panose="020B0604020202020204" pitchFamily="34" charset="0"/>
              <a:cs typeface="Arial" panose="020B0604020202020204" pitchFamily="34" charset="0"/>
            </a:rPr>
            <a:t>2x Video decoders for the security control room - R129 thousand</a:t>
          </a:r>
          <a:endParaRPr lang="en-ZA" sz="1600" kern="1200">
            <a:latin typeface="Arial" panose="020B0604020202020204" pitchFamily="34" charset="0"/>
            <a:cs typeface="Arial" panose="020B0604020202020204" pitchFamily="34" charset="0"/>
          </a:endParaRPr>
        </a:p>
      </dgm:t>
    </dgm:pt>
    <dgm:pt modelId="{DE550435-5216-43FC-B211-C9649F653590}" type="parTrans" cxnId="{6CF063C2-9E62-41E1-9595-7E8A6700ECB0}">
      <dgm:prSet/>
      <dgm:spPr/>
      <dgm:t>
        <a:bodyPr/>
        <a:lstStyle/>
        <a:p>
          <a:endParaRPr lang="en-ZA"/>
        </a:p>
      </dgm:t>
    </dgm:pt>
    <dgm:pt modelId="{884D0CBD-62B4-4620-B6A5-87FEB9E0B0DC}" type="sibTrans" cxnId="{6CF063C2-9E62-41E1-9595-7E8A6700ECB0}">
      <dgm:prSet/>
      <dgm:spPr/>
      <dgm:t>
        <a:bodyPr/>
        <a:lstStyle/>
        <a:p>
          <a:endParaRPr lang="en-ZA"/>
        </a:p>
      </dgm:t>
    </dgm:pt>
    <dgm:pt modelId="{95AC9629-81B5-4E0D-A704-8FBA2662A7BE}">
      <dgm:prSet custT="1"/>
      <dgm:spPr/>
      <dgm:t>
        <a:bodyPr/>
        <a:lstStyle/>
        <a:p>
          <a:pPr marL="447675" lvl="1" indent="-333375" algn="l" defTabSz="622300">
            <a:lnSpc>
              <a:spcPct val="150000"/>
            </a:lnSpc>
            <a:spcBef>
              <a:spcPts val="600"/>
            </a:spcBef>
            <a:spcAft>
              <a:spcPts val="600"/>
            </a:spcAft>
            <a:buFont typeface="Wingdings" panose="05000000000000000000" pitchFamily="2" charset="2"/>
            <a:buChar char="§"/>
            <a:tabLst>
              <a:tab pos="447675" algn="l"/>
            </a:tabLst>
          </a:pPr>
          <a:r>
            <a:rPr lang="en-US" sz="1600" kern="1200">
              <a:latin typeface="Arial" panose="020B0604020202020204" pitchFamily="34" charset="0"/>
              <a:cs typeface="Arial" panose="020B0604020202020204" pitchFamily="34" charset="0"/>
            </a:rPr>
            <a:t>6x Mobile air-conditioners - R77 thousand</a:t>
          </a:r>
          <a:endParaRPr lang="en-ZA" sz="1600" kern="1200">
            <a:latin typeface="Arial" panose="020B0604020202020204" pitchFamily="34" charset="0"/>
            <a:cs typeface="Arial" panose="020B0604020202020204" pitchFamily="34" charset="0"/>
          </a:endParaRPr>
        </a:p>
      </dgm:t>
    </dgm:pt>
    <dgm:pt modelId="{40620684-0F93-41C4-A892-A94AF826A9AB}" type="parTrans" cxnId="{8B7321C9-6591-4E51-8BA5-0877442E8264}">
      <dgm:prSet/>
      <dgm:spPr/>
      <dgm:t>
        <a:bodyPr/>
        <a:lstStyle/>
        <a:p>
          <a:endParaRPr lang="en-ZA"/>
        </a:p>
      </dgm:t>
    </dgm:pt>
    <dgm:pt modelId="{57760D72-3C34-4F1E-A831-CF16FF604DAB}" type="sibTrans" cxnId="{8B7321C9-6591-4E51-8BA5-0877442E8264}">
      <dgm:prSet/>
      <dgm:spPr/>
      <dgm:t>
        <a:bodyPr/>
        <a:lstStyle/>
        <a:p>
          <a:endParaRPr lang="en-ZA"/>
        </a:p>
      </dgm:t>
    </dgm:pt>
    <dgm:pt modelId="{5A57DFFB-163A-4938-8927-CEC814F16D0B}">
      <dgm:prSet custT="1"/>
      <dgm:spPr/>
      <dgm:t>
        <a:bodyPr/>
        <a:lstStyle/>
        <a:p>
          <a:pPr marL="447675" lvl="1" indent="-333375" algn="l" defTabSz="622300">
            <a:lnSpc>
              <a:spcPct val="150000"/>
            </a:lnSpc>
            <a:spcBef>
              <a:spcPts val="600"/>
            </a:spcBef>
            <a:spcAft>
              <a:spcPts val="600"/>
            </a:spcAft>
            <a:buFont typeface="Wingdings" panose="05000000000000000000" pitchFamily="2" charset="2"/>
            <a:buChar char="§"/>
            <a:tabLst>
              <a:tab pos="447675" algn="l"/>
            </a:tabLst>
          </a:pPr>
          <a:r>
            <a:rPr lang="en-US" sz="1600" kern="1200">
              <a:latin typeface="Arial" panose="020B0604020202020204" pitchFamily="34" charset="0"/>
              <a:cs typeface="Arial" panose="020B0604020202020204" pitchFamily="34" charset="0"/>
            </a:rPr>
            <a:t>iPad for the Speaker - R32 thousand</a:t>
          </a:r>
          <a:endParaRPr lang="en-ZA" sz="1600" kern="1200">
            <a:latin typeface="Arial" panose="020B0604020202020204" pitchFamily="34" charset="0"/>
            <a:cs typeface="Arial" panose="020B0604020202020204" pitchFamily="34" charset="0"/>
          </a:endParaRPr>
        </a:p>
      </dgm:t>
    </dgm:pt>
    <dgm:pt modelId="{D744FD87-4A3E-426A-A438-9BA3AA83C8E3}" type="parTrans" cxnId="{F487170B-2026-495C-B945-0922845AFF47}">
      <dgm:prSet/>
      <dgm:spPr/>
      <dgm:t>
        <a:bodyPr/>
        <a:lstStyle/>
        <a:p>
          <a:endParaRPr lang="en-ZA"/>
        </a:p>
      </dgm:t>
    </dgm:pt>
    <dgm:pt modelId="{C8382050-F8D3-4F65-AC84-A62E4977A542}" type="sibTrans" cxnId="{F487170B-2026-495C-B945-0922845AFF47}">
      <dgm:prSet/>
      <dgm:spPr/>
      <dgm:t>
        <a:bodyPr/>
        <a:lstStyle/>
        <a:p>
          <a:endParaRPr lang="en-ZA"/>
        </a:p>
      </dgm:t>
    </dgm:pt>
    <dgm:pt modelId="{ABDD5EC7-11FE-413D-8974-908854A4B854}">
      <dgm:prSet custT="1"/>
      <dgm:spPr/>
      <dgm:t>
        <a:bodyPr/>
        <a:lstStyle/>
        <a:p>
          <a:pPr marL="447675" lvl="1" indent="-333375" algn="l" defTabSz="622300">
            <a:lnSpc>
              <a:spcPct val="150000"/>
            </a:lnSpc>
            <a:spcBef>
              <a:spcPts val="600"/>
            </a:spcBef>
            <a:spcAft>
              <a:spcPts val="600"/>
            </a:spcAft>
            <a:buFont typeface="Wingdings" panose="05000000000000000000" pitchFamily="2" charset="2"/>
            <a:buChar char="§"/>
            <a:tabLst>
              <a:tab pos="447675" algn="l"/>
            </a:tabLst>
          </a:pPr>
          <a:r>
            <a:rPr lang="en-US" sz="1600" kern="1200">
              <a:latin typeface="Arial" panose="020B0604020202020204" pitchFamily="34" charset="0"/>
              <a:cs typeface="Arial" panose="020B0604020202020204" pitchFamily="34" charset="0"/>
            </a:rPr>
            <a:t>MacBook laptop for the Speaker - R29 thousand</a:t>
          </a:r>
          <a:endParaRPr lang="en-ZA" sz="1600" kern="1200">
            <a:latin typeface="Arial" panose="020B0604020202020204" pitchFamily="34" charset="0"/>
            <a:cs typeface="Arial" panose="020B0604020202020204" pitchFamily="34" charset="0"/>
          </a:endParaRPr>
        </a:p>
      </dgm:t>
    </dgm:pt>
    <dgm:pt modelId="{C6389CFB-812A-4F1E-B114-8CB30A1A50E8}" type="parTrans" cxnId="{6052ADE5-105E-498B-BB4F-783B1CB08FE1}">
      <dgm:prSet/>
      <dgm:spPr/>
      <dgm:t>
        <a:bodyPr/>
        <a:lstStyle/>
        <a:p>
          <a:endParaRPr lang="en-ZA"/>
        </a:p>
      </dgm:t>
    </dgm:pt>
    <dgm:pt modelId="{4860BC9C-9489-4948-B506-73AD55CFA694}" type="sibTrans" cxnId="{6052ADE5-105E-498B-BB4F-783B1CB08FE1}">
      <dgm:prSet/>
      <dgm:spPr/>
      <dgm:t>
        <a:bodyPr/>
        <a:lstStyle/>
        <a:p>
          <a:endParaRPr lang="en-ZA"/>
        </a:p>
      </dgm:t>
    </dgm:pt>
    <dgm:pt modelId="{52C0D8E3-6E2B-42A6-8FBA-E3925FD1051A}">
      <dgm:prSet custT="1"/>
      <dgm:spPr/>
      <dgm:t>
        <a:bodyPr/>
        <a:lstStyle/>
        <a:p>
          <a:pPr marL="447675" lvl="1" indent="-333375" algn="l" defTabSz="622300">
            <a:lnSpc>
              <a:spcPct val="150000"/>
            </a:lnSpc>
            <a:spcBef>
              <a:spcPts val="600"/>
            </a:spcBef>
            <a:spcAft>
              <a:spcPts val="600"/>
            </a:spcAft>
            <a:buFont typeface="Wingdings" panose="05000000000000000000" pitchFamily="2" charset="2"/>
            <a:buChar char="§"/>
            <a:tabLst>
              <a:tab pos="447675" algn="l"/>
            </a:tabLst>
          </a:pPr>
          <a:r>
            <a:rPr lang="en-US" sz="1600" kern="1200">
              <a:latin typeface="Arial" panose="020B0604020202020204" pitchFamily="34" charset="0"/>
              <a:cs typeface="Arial" panose="020B0604020202020204" pitchFamily="34" charset="0"/>
            </a:rPr>
            <a:t>6x Bar fridges - R23 thousand.</a:t>
          </a:r>
          <a:endParaRPr lang="en-ZA" sz="1600" kern="1200">
            <a:latin typeface="Arial" panose="020B0604020202020204" pitchFamily="34" charset="0"/>
            <a:cs typeface="Arial" panose="020B0604020202020204" pitchFamily="34" charset="0"/>
          </a:endParaRPr>
        </a:p>
      </dgm:t>
    </dgm:pt>
    <dgm:pt modelId="{7C895FFA-995B-45C8-B964-1849940A006B}" type="parTrans" cxnId="{872CC533-0A3C-47F5-B3C8-0EFFB0AFB20C}">
      <dgm:prSet/>
      <dgm:spPr/>
      <dgm:t>
        <a:bodyPr/>
        <a:lstStyle/>
        <a:p>
          <a:endParaRPr lang="en-ZA"/>
        </a:p>
      </dgm:t>
    </dgm:pt>
    <dgm:pt modelId="{607699BB-1ADB-4A2B-8DDF-3ED5FE848FDE}" type="sibTrans" cxnId="{872CC533-0A3C-47F5-B3C8-0EFFB0AFB20C}">
      <dgm:prSet/>
      <dgm:spPr/>
      <dgm:t>
        <a:bodyPr/>
        <a:lstStyle/>
        <a:p>
          <a:endParaRPr lang="en-ZA"/>
        </a:p>
      </dgm:t>
    </dgm:pt>
    <dgm:pt modelId="{DE5D15E4-580C-4D7F-86ED-3085BCAD1B97}">
      <dgm:prSet custT="1"/>
      <dgm:spPr/>
      <dgm:t>
        <a:bodyPr/>
        <a:lstStyle/>
        <a:p>
          <a:pPr marL="447675" lvl="1" indent="-333375" algn="l" defTabSz="622300">
            <a:lnSpc>
              <a:spcPct val="150000"/>
            </a:lnSpc>
            <a:spcBef>
              <a:spcPts val="600"/>
            </a:spcBef>
            <a:spcAft>
              <a:spcPts val="600"/>
            </a:spcAft>
            <a:buFont typeface="Wingdings" panose="05000000000000000000" pitchFamily="2" charset="2"/>
            <a:buChar char="§"/>
            <a:tabLst>
              <a:tab pos="447675" algn="l"/>
            </a:tabLst>
          </a:pPr>
          <a:endParaRPr lang="en-ZA" sz="1600" kern="1200">
            <a:latin typeface="Arial" panose="020B0604020202020204" pitchFamily="34" charset="0"/>
            <a:cs typeface="Arial" panose="020B0604020202020204" pitchFamily="34" charset="0"/>
          </a:endParaRPr>
        </a:p>
      </dgm:t>
    </dgm:pt>
    <dgm:pt modelId="{D8244A83-39D3-46FD-854F-C5B671759998}" type="parTrans" cxnId="{035429B8-8F18-49CF-A73F-EEAC165001BA}">
      <dgm:prSet/>
      <dgm:spPr/>
      <dgm:t>
        <a:bodyPr/>
        <a:lstStyle/>
        <a:p>
          <a:endParaRPr lang="en-ZA"/>
        </a:p>
      </dgm:t>
    </dgm:pt>
    <dgm:pt modelId="{B2A4B2AB-C4A2-4DC4-A3C2-0AAFC555D13F}" type="sibTrans" cxnId="{035429B8-8F18-49CF-A73F-EEAC165001BA}">
      <dgm:prSet/>
      <dgm:spPr/>
      <dgm:t>
        <a:bodyPr/>
        <a:lstStyle/>
        <a:p>
          <a:endParaRPr lang="en-ZA"/>
        </a:p>
      </dgm:t>
    </dgm:pt>
    <dgm:pt modelId="{7DE32A64-2F80-4A97-B1F5-79E1F3090513}" type="pres">
      <dgm:prSet presAssocID="{C0C22605-F637-4AC2-B37C-16D57B86734F}" presName="linear" presStyleCnt="0">
        <dgm:presLayoutVars>
          <dgm:animLvl val="lvl"/>
          <dgm:resizeHandles val="exact"/>
        </dgm:presLayoutVars>
      </dgm:prSet>
      <dgm:spPr/>
    </dgm:pt>
    <dgm:pt modelId="{E99AF68B-6754-4981-A069-BEA85BCF5E2E}" type="pres">
      <dgm:prSet presAssocID="{1ECD8195-B0B0-41AB-90CF-CB8A7693A5CB}" presName="parentText" presStyleLbl="node1" presStyleIdx="0" presStyleCnt="1" custScaleY="95293">
        <dgm:presLayoutVars>
          <dgm:chMax val="0"/>
          <dgm:bulletEnabled val="1"/>
        </dgm:presLayoutVars>
      </dgm:prSet>
      <dgm:spPr/>
    </dgm:pt>
    <dgm:pt modelId="{EDB8D4D2-B39C-4ECD-A795-8DDE3984C1E5}" type="pres">
      <dgm:prSet presAssocID="{1ECD8195-B0B0-41AB-90CF-CB8A7693A5CB}" presName="childText" presStyleLbl="revTx" presStyleIdx="0" presStyleCnt="1">
        <dgm:presLayoutVars>
          <dgm:bulletEnabled val="1"/>
        </dgm:presLayoutVars>
      </dgm:prSet>
      <dgm:spPr/>
    </dgm:pt>
  </dgm:ptLst>
  <dgm:cxnLst>
    <dgm:cxn modelId="{DB5AAA00-16BC-4AB1-89CC-EB628135E9BD}" type="presOf" srcId="{B1A3DC36-7B44-447B-82F0-BEE2FF91BC0E}" destId="{EDB8D4D2-B39C-4ECD-A795-8DDE3984C1E5}" srcOrd="0" destOrd="7" presId="urn:microsoft.com/office/officeart/2005/8/layout/vList2"/>
    <dgm:cxn modelId="{C72FAB09-2FE3-4429-8BA1-66BF56C6CE42}" type="presOf" srcId="{C0C22605-F637-4AC2-B37C-16D57B86734F}" destId="{7DE32A64-2F80-4A97-B1F5-79E1F3090513}" srcOrd="0" destOrd="0" presId="urn:microsoft.com/office/officeart/2005/8/layout/vList2"/>
    <dgm:cxn modelId="{F487170B-2026-495C-B945-0922845AFF47}" srcId="{1ECD8195-B0B0-41AB-90CF-CB8A7693A5CB}" destId="{5A57DFFB-163A-4938-8927-CEC814F16D0B}" srcOrd="3" destOrd="0" parTransId="{D744FD87-4A3E-426A-A438-9BA3AA83C8E3}" sibTransId="{C8382050-F8D3-4F65-AC84-A62E4977A542}"/>
    <dgm:cxn modelId="{B5E3061B-3C17-4EFB-9203-89374A7B23D0}" srcId="{1ECD8195-B0B0-41AB-90CF-CB8A7693A5CB}" destId="{DDB69477-B135-47EB-9B7D-8A2BAF24AD0B}" srcOrd="0" destOrd="0" parTransId="{44587623-F4F6-434B-861F-D1D45370F0F1}" sibTransId="{80022512-79F7-43E1-91D4-BFAE6EC0FB74}"/>
    <dgm:cxn modelId="{2F737425-377F-4CFD-9EBC-651046E12FC2}" type="presOf" srcId="{52C0D8E3-6E2B-42A6-8FBA-E3925FD1051A}" destId="{EDB8D4D2-B39C-4ECD-A795-8DDE3984C1E5}" srcOrd="0" destOrd="5" presId="urn:microsoft.com/office/officeart/2005/8/layout/vList2"/>
    <dgm:cxn modelId="{4FFD2E32-41AB-4F87-8053-15460883503C}" type="presOf" srcId="{DE5D15E4-580C-4D7F-86ED-3085BCAD1B97}" destId="{EDB8D4D2-B39C-4ECD-A795-8DDE3984C1E5}" srcOrd="0" destOrd="6" presId="urn:microsoft.com/office/officeart/2005/8/layout/vList2"/>
    <dgm:cxn modelId="{872CC533-0A3C-47F5-B3C8-0EFFB0AFB20C}" srcId="{1ECD8195-B0B0-41AB-90CF-CB8A7693A5CB}" destId="{52C0D8E3-6E2B-42A6-8FBA-E3925FD1051A}" srcOrd="5" destOrd="0" parTransId="{7C895FFA-995B-45C8-B964-1849940A006B}" sibTransId="{607699BB-1ADB-4A2B-8DDF-3ED5FE848FDE}"/>
    <dgm:cxn modelId="{14BAA947-5AF0-4C68-9968-52D66A30C52C}" srcId="{1ECD8195-B0B0-41AB-90CF-CB8A7693A5CB}" destId="{B1A3DC36-7B44-447B-82F0-BEE2FF91BC0E}" srcOrd="7" destOrd="0" parTransId="{EEF026E3-7126-46F3-950E-523FDBE343A3}" sibTransId="{A3AABA81-1E0C-472C-948F-8939BD0A4C7C}"/>
    <dgm:cxn modelId="{475E644F-4F26-4902-A814-93A994F3EA4A}" type="presOf" srcId="{ABDD5EC7-11FE-413D-8974-908854A4B854}" destId="{EDB8D4D2-B39C-4ECD-A795-8DDE3984C1E5}" srcOrd="0" destOrd="4" presId="urn:microsoft.com/office/officeart/2005/8/layout/vList2"/>
    <dgm:cxn modelId="{373DCC53-80AC-41EC-BB60-FBAE3E412C2F}" type="presOf" srcId="{DDB69477-B135-47EB-9B7D-8A2BAF24AD0B}" destId="{EDB8D4D2-B39C-4ECD-A795-8DDE3984C1E5}" srcOrd="0" destOrd="0" presId="urn:microsoft.com/office/officeart/2005/8/layout/vList2"/>
    <dgm:cxn modelId="{27967D87-5C27-42CB-B234-4069E3E8F476}" type="presOf" srcId="{10D7611C-6F20-414D-BCDC-74973B10A537}" destId="{EDB8D4D2-B39C-4ECD-A795-8DDE3984C1E5}" srcOrd="0" destOrd="1" presId="urn:microsoft.com/office/officeart/2005/8/layout/vList2"/>
    <dgm:cxn modelId="{035429B8-8F18-49CF-A73F-EEAC165001BA}" srcId="{1ECD8195-B0B0-41AB-90CF-CB8A7693A5CB}" destId="{DE5D15E4-580C-4D7F-86ED-3085BCAD1B97}" srcOrd="6" destOrd="0" parTransId="{D8244A83-39D3-46FD-854F-C5B671759998}" sibTransId="{B2A4B2AB-C4A2-4DC4-A3C2-0AAFC555D13F}"/>
    <dgm:cxn modelId="{B1FB48BA-4938-423B-8C90-299FB17B141D}" srcId="{C0C22605-F637-4AC2-B37C-16D57B86734F}" destId="{1ECD8195-B0B0-41AB-90CF-CB8A7693A5CB}" srcOrd="0" destOrd="0" parTransId="{22023407-FBB2-477F-8035-FA3A3D50C759}" sibTransId="{5F33CB27-DBA2-4575-97E4-7BC9E0E5E752}"/>
    <dgm:cxn modelId="{6CF063C2-9E62-41E1-9595-7E8A6700ECB0}" srcId="{1ECD8195-B0B0-41AB-90CF-CB8A7693A5CB}" destId="{10D7611C-6F20-414D-BCDC-74973B10A537}" srcOrd="1" destOrd="0" parTransId="{DE550435-5216-43FC-B211-C9649F653590}" sibTransId="{884D0CBD-62B4-4620-B6A5-87FEB9E0B0DC}"/>
    <dgm:cxn modelId="{8B7321C9-6591-4E51-8BA5-0877442E8264}" srcId="{1ECD8195-B0B0-41AB-90CF-CB8A7693A5CB}" destId="{95AC9629-81B5-4E0D-A704-8FBA2662A7BE}" srcOrd="2" destOrd="0" parTransId="{40620684-0F93-41C4-A892-A94AF826A9AB}" sibTransId="{57760D72-3C34-4F1E-A831-CF16FF604DAB}"/>
    <dgm:cxn modelId="{32A977D7-FEB1-4F64-BA59-DA4549E9584F}" type="presOf" srcId="{95AC9629-81B5-4E0D-A704-8FBA2662A7BE}" destId="{EDB8D4D2-B39C-4ECD-A795-8DDE3984C1E5}" srcOrd="0" destOrd="2" presId="urn:microsoft.com/office/officeart/2005/8/layout/vList2"/>
    <dgm:cxn modelId="{DE87EEDB-4AD9-4E51-8B86-483FA24C8907}" type="presOf" srcId="{1ECD8195-B0B0-41AB-90CF-CB8A7693A5CB}" destId="{E99AF68B-6754-4981-A069-BEA85BCF5E2E}" srcOrd="0" destOrd="0" presId="urn:microsoft.com/office/officeart/2005/8/layout/vList2"/>
    <dgm:cxn modelId="{6052ADE5-105E-498B-BB4F-783B1CB08FE1}" srcId="{1ECD8195-B0B0-41AB-90CF-CB8A7693A5CB}" destId="{ABDD5EC7-11FE-413D-8974-908854A4B854}" srcOrd="4" destOrd="0" parTransId="{C6389CFB-812A-4F1E-B114-8CB30A1A50E8}" sibTransId="{4860BC9C-9489-4948-B506-73AD55CFA694}"/>
    <dgm:cxn modelId="{AF0D25EA-7412-4E2A-96DB-F6005D5F4E62}" type="presOf" srcId="{5A57DFFB-163A-4938-8927-CEC814F16D0B}" destId="{EDB8D4D2-B39C-4ECD-A795-8DDE3984C1E5}" srcOrd="0" destOrd="3" presId="urn:microsoft.com/office/officeart/2005/8/layout/vList2"/>
    <dgm:cxn modelId="{3859E4F6-CFEB-4343-8AEC-3B2AF487F098}" type="presParOf" srcId="{7DE32A64-2F80-4A97-B1F5-79E1F3090513}" destId="{E99AF68B-6754-4981-A069-BEA85BCF5E2E}" srcOrd="0" destOrd="0" presId="urn:microsoft.com/office/officeart/2005/8/layout/vList2"/>
    <dgm:cxn modelId="{21C40EC2-E22D-47F7-8F6D-EA1A2A61A0B7}" type="presParOf" srcId="{7DE32A64-2F80-4A97-B1F5-79E1F3090513}" destId="{EDB8D4D2-B39C-4ECD-A795-8DDE3984C1E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120E7D-5B82-4EC8-9291-54852C99BFAC}" type="doc">
      <dgm:prSet loTypeId="urn:microsoft.com/office/officeart/2005/8/layout/list1" loCatId="list" qsTypeId="urn:microsoft.com/office/officeart/2005/8/quickstyle/simple1" qsCatId="simple" csTypeId="urn:microsoft.com/office/officeart/2005/8/colors/accent6_4" csCatId="accent6" phldr="1"/>
      <dgm:spPr/>
      <dgm:t>
        <a:bodyPr/>
        <a:lstStyle/>
        <a:p>
          <a:endParaRPr lang="en-ZA"/>
        </a:p>
      </dgm:t>
    </dgm:pt>
    <dgm:pt modelId="{475BABB8-E9B5-48C7-BBD7-21EE1651E694}">
      <dgm:prSet custT="1"/>
      <dgm:spPr>
        <a:solidFill>
          <a:schemeClr val="accent6">
            <a:lumMod val="60000"/>
            <a:lumOff val="40000"/>
          </a:schemeClr>
        </a:solidFill>
      </dgm:spPr>
      <dgm:t>
        <a:bodyPr/>
        <a:lstStyle/>
        <a:p>
          <a:pPr>
            <a:lnSpc>
              <a:spcPct val="150000"/>
            </a:lnSpc>
          </a:pPr>
          <a:r>
            <a:rPr lang="en-US" sz="1900" b="1" i="0" baseline="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COMPENSATION OF EMPLOYEES –Underspent by R5.1m/5.3% </a:t>
          </a:r>
          <a:endParaRPr lang="en-ZA" sz="1900" b="1" i="0" baseline="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F74E491-D2AB-4806-8743-94E41732D2BF}" type="parTrans" cxnId="{F68DD1E4-8CD5-4AA6-B690-1BE7134255D6}">
      <dgm:prSet/>
      <dgm:spPr/>
      <dgm:t>
        <a:bodyPr/>
        <a:lstStyle/>
        <a:p>
          <a:endParaRPr lang="en-ZA">
            <a:solidFill>
              <a:schemeClr val="tx1"/>
            </a:solidFill>
            <a:latin typeface="Arial" panose="020B0604020202020204" pitchFamily="34" charset="0"/>
            <a:cs typeface="Arial" panose="020B0604020202020204" pitchFamily="34" charset="0"/>
          </a:endParaRPr>
        </a:p>
      </dgm:t>
    </dgm:pt>
    <dgm:pt modelId="{64928019-0557-4880-83BC-8D375B5D72B8}" type="sibTrans" cxnId="{F68DD1E4-8CD5-4AA6-B690-1BE7134255D6}">
      <dgm:prSet/>
      <dgm:spPr/>
      <dgm:t>
        <a:bodyPr/>
        <a:lstStyle/>
        <a:p>
          <a:endParaRPr lang="en-ZA">
            <a:solidFill>
              <a:schemeClr val="tx1"/>
            </a:solidFill>
            <a:latin typeface="Arial" panose="020B0604020202020204" pitchFamily="34" charset="0"/>
            <a:cs typeface="Arial" panose="020B0604020202020204" pitchFamily="34" charset="0"/>
          </a:endParaRPr>
        </a:p>
      </dgm:t>
    </dgm:pt>
    <dgm:pt modelId="{33B78FA1-8E77-4731-BB56-ABA54CE951C4}">
      <dgm:prSet custT="1"/>
      <dgm:spPr>
        <a:solidFill>
          <a:schemeClr val="accent6">
            <a:lumMod val="50000"/>
          </a:schemeClr>
        </a:solidFill>
      </dgm:spPr>
      <dgm:t>
        <a:bodyPr/>
        <a:lstStyle/>
        <a:p>
          <a:pPr algn="ctr"/>
          <a:r>
            <a:rPr lang="nb-NO" sz="2200" b="1">
              <a:effectLst/>
              <a:latin typeface="Arial" panose="020B0604020202020204" pitchFamily="34" charset="0"/>
              <a:cs typeface="Arial" panose="020B0604020202020204" pitchFamily="34" charset="0"/>
            </a:rPr>
            <a:t>OVERALL OUTCOME – </a:t>
          </a:r>
          <a:r>
            <a:rPr lang="nb-NO" sz="2200" b="1" i="0">
              <a:effectLst/>
              <a:latin typeface="Arial" panose="020B0604020202020204" pitchFamily="34" charset="0"/>
              <a:cs typeface="Arial" panose="020B0604020202020204" pitchFamily="34" charset="0"/>
            </a:rPr>
            <a:t>Underspent by R24.8m/9.4% </a:t>
          </a:r>
          <a:endParaRPr lang="en-ZA" sz="2200" b="1" i="0">
            <a:effectLst/>
            <a:latin typeface="Arial" panose="020B0604020202020204" pitchFamily="34" charset="0"/>
            <a:cs typeface="Arial" panose="020B0604020202020204" pitchFamily="34" charset="0"/>
          </a:endParaRPr>
        </a:p>
      </dgm:t>
    </dgm:pt>
    <dgm:pt modelId="{BFF3CEB8-6DB6-460F-8700-3B7FF273BF2A}" type="parTrans" cxnId="{32C1DF54-322F-4E03-865B-793376C99998}">
      <dgm:prSet/>
      <dgm:spPr/>
      <dgm:t>
        <a:bodyPr/>
        <a:lstStyle/>
        <a:p>
          <a:endParaRPr lang="en-ZA">
            <a:solidFill>
              <a:schemeClr val="tx1"/>
            </a:solidFill>
            <a:latin typeface="Arial" panose="020B0604020202020204" pitchFamily="34" charset="0"/>
            <a:cs typeface="Arial" panose="020B0604020202020204" pitchFamily="34" charset="0"/>
          </a:endParaRPr>
        </a:p>
      </dgm:t>
    </dgm:pt>
    <dgm:pt modelId="{DC360DCC-3F12-4C9D-BF0E-4FE5A549A1CA}" type="sibTrans" cxnId="{32C1DF54-322F-4E03-865B-793376C99998}">
      <dgm:prSet/>
      <dgm:spPr/>
      <dgm:t>
        <a:bodyPr/>
        <a:lstStyle/>
        <a:p>
          <a:endParaRPr lang="en-ZA">
            <a:solidFill>
              <a:schemeClr val="tx1"/>
            </a:solidFill>
            <a:latin typeface="Arial" panose="020B0604020202020204" pitchFamily="34" charset="0"/>
            <a:cs typeface="Arial" panose="020B0604020202020204" pitchFamily="34" charset="0"/>
          </a:endParaRPr>
        </a:p>
      </dgm:t>
    </dgm:pt>
    <dgm:pt modelId="{E3ACC159-E67B-4AE8-81CF-A8DF7E124ED9}">
      <dgm:prSet custT="1"/>
      <dgm:spPr/>
      <dgm:t>
        <a:bodyPr/>
        <a:lstStyle/>
        <a:p>
          <a:pPr marL="333375" lvl="1" indent="-333375" algn="just" defTabSz="622300">
            <a:lnSpc>
              <a:spcPct val="150000"/>
            </a:lnSpc>
            <a:spcBef>
              <a:spcPct val="0"/>
            </a:spcBef>
            <a:spcAft>
              <a:spcPts val="600"/>
            </a:spcAft>
            <a:buClrTx/>
            <a:buSzTx/>
            <a:buFont typeface="Wingdings" panose="05000000000000000000" pitchFamily="2" charset="2"/>
            <a:buChar char="§"/>
          </a:pP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Delays in implementing 2023/24 IPMS for senior management - </a:t>
          </a:r>
          <a:r>
            <a:rPr lang="en-US"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R2.9m</a:t>
          </a:r>
          <a:endParaRPr lang="en-ZA"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8E19DC69-D114-40D8-AADA-BAD6693B0004}" type="sibTrans" cxnId="{C130F5CF-8F7C-481A-845C-BE397F0044AD}">
      <dgm:prSet/>
      <dgm:spPr/>
      <dgm:t>
        <a:bodyPr/>
        <a:lstStyle/>
        <a:p>
          <a:endParaRPr lang="en-ZA"/>
        </a:p>
      </dgm:t>
    </dgm:pt>
    <dgm:pt modelId="{2DCFF1AB-4CFE-451D-B502-F1015BB956C6}" type="parTrans" cxnId="{C130F5CF-8F7C-481A-845C-BE397F0044AD}">
      <dgm:prSet/>
      <dgm:spPr/>
      <dgm:t>
        <a:bodyPr/>
        <a:lstStyle/>
        <a:p>
          <a:endParaRPr lang="en-ZA"/>
        </a:p>
      </dgm:t>
    </dgm:pt>
    <dgm:pt modelId="{6A0F16CA-3909-4FFE-B726-7017ED2837A1}">
      <dgm:prSet custT="1"/>
      <dgm:spPr/>
      <dgm:t>
        <a:bodyPr/>
        <a:lstStyle/>
        <a:p>
          <a:pPr marL="333375" lvl="1" indent="-333375" algn="just" defTabSz="622300">
            <a:lnSpc>
              <a:spcPct val="150000"/>
            </a:lnSpc>
            <a:spcBef>
              <a:spcPct val="0"/>
            </a:spcBef>
            <a:spcAft>
              <a:spcPts val="600"/>
            </a:spcAft>
            <a:buClrTx/>
            <a:buSzTx/>
            <a:buFont typeface="Wingdings" panose="05000000000000000000" pitchFamily="2" charset="2"/>
            <a:buChar char="§"/>
          </a:pPr>
          <a:r>
            <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Unfilled vacancies – </a:t>
          </a:r>
          <a:r>
            <a:rPr lang="en-ZA"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R1.4m</a:t>
          </a:r>
        </a:p>
      </dgm:t>
    </dgm:pt>
    <dgm:pt modelId="{BC6F84D6-10F6-41A1-A5EE-31AC530E9282}" type="parTrans" cxnId="{BD85877A-C34C-48AF-9C6C-D3445FDB720E}">
      <dgm:prSet/>
      <dgm:spPr/>
      <dgm:t>
        <a:bodyPr/>
        <a:lstStyle/>
        <a:p>
          <a:endParaRPr lang="en-ZA"/>
        </a:p>
      </dgm:t>
    </dgm:pt>
    <dgm:pt modelId="{2D1C4423-61FE-4B9C-BD2A-BCF23687E8E0}" type="sibTrans" cxnId="{BD85877A-C34C-48AF-9C6C-D3445FDB720E}">
      <dgm:prSet/>
      <dgm:spPr/>
      <dgm:t>
        <a:bodyPr/>
        <a:lstStyle/>
        <a:p>
          <a:endParaRPr lang="en-ZA"/>
        </a:p>
      </dgm:t>
    </dgm:pt>
    <dgm:pt modelId="{48DAD7C7-B68D-462F-9E02-135FDA048150}">
      <dgm:prSet custT="1"/>
      <dgm:spPr/>
      <dgm:t>
        <a:bodyPr/>
        <a:lstStyle/>
        <a:p>
          <a:pPr marL="333375" lvl="1" indent="-333375" algn="just" defTabSz="622300">
            <a:lnSpc>
              <a:spcPct val="150000"/>
            </a:lnSpc>
            <a:spcBef>
              <a:spcPct val="0"/>
            </a:spcBef>
            <a:spcAft>
              <a:spcPts val="600"/>
            </a:spcAft>
            <a:buClrTx/>
            <a:buSzTx/>
            <a:buFont typeface="Wingdings" panose="05000000000000000000" pitchFamily="2" charset="2"/>
            <a:buChar char="§"/>
          </a:pPr>
          <a:endPar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1DEC51F2-A15F-4D46-A568-317440F838D1}" type="parTrans" cxnId="{86432D08-1413-4CBE-9CE8-6505302F84D3}">
      <dgm:prSet/>
      <dgm:spPr/>
      <dgm:t>
        <a:bodyPr/>
        <a:lstStyle/>
        <a:p>
          <a:endParaRPr lang="en-ZA"/>
        </a:p>
      </dgm:t>
    </dgm:pt>
    <dgm:pt modelId="{FD51EB9D-BE8C-4E21-8CB9-21788961B436}" type="sibTrans" cxnId="{86432D08-1413-4CBE-9CE8-6505302F84D3}">
      <dgm:prSet/>
      <dgm:spPr/>
      <dgm:t>
        <a:bodyPr/>
        <a:lstStyle/>
        <a:p>
          <a:endParaRPr lang="en-ZA"/>
        </a:p>
      </dgm:t>
    </dgm:pt>
    <dgm:pt modelId="{F10F51AB-9BAD-4BFA-A151-7827F852912A}">
      <dgm:prSet custT="1"/>
      <dgm:spPr/>
      <dgm:t>
        <a:bodyPr/>
        <a:lstStyle/>
        <a:p>
          <a:pPr marL="333375" lvl="1" indent="-333375" algn="just" defTabSz="622300">
            <a:lnSpc>
              <a:spcPct val="150000"/>
            </a:lnSpc>
            <a:spcBef>
              <a:spcPct val="0"/>
            </a:spcBef>
            <a:spcAft>
              <a:spcPts val="600"/>
            </a:spcAft>
            <a:buClrTx/>
            <a:buSzTx/>
            <a:buFont typeface="Wingdings" panose="05000000000000000000" pitchFamily="2" charset="2"/>
            <a:buChar char="§"/>
          </a:pP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Savings from lower than anticipated salary increases</a:t>
          </a:r>
          <a:r>
            <a:rPr lang="en-US"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 – R806 thousand </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sector-agreed salary adjustments concluded at 6.55% against budgeted ceiling of 7.5%. </a:t>
          </a:r>
          <a:endPar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C1365912-FF44-462D-9711-2B9036FAF4E7}" type="parTrans" cxnId="{CA9F3662-571B-40F6-997C-A4F4B8877139}">
      <dgm:prSet/>
      <dgm:spPr/>
      <dgm:t>
        <a:bodyPr/>
        <a:lstStyle/>
        <a:p>
          <a:endParaRPr lang="en-ZA"/>
        </a:p>
      </dgm:t>
    </dgm:pt>
    <dgm:pt modelId="{615E2CA4-09E3-4740-928E-CDCDEAE7EF4A}" type="sibTrans" cxnId="{CA9F3662-571B-40F6-997C-A4F4B8877139}">
      <dgm:prSet/>
      <dgm:spPr/>
      <dgm:t>
        <a:bodyPr/>
        <a:lstStyle/>
        <a:p>
          <a:endParaRPr lang="en-ZA"/>
        </a:p>
      </dgm:t>
    </dgm:pt>
    <dgm:pt modelId="{51CA8AB3-2932-4F1B-B07A-70DD23CFB4D5}" type="pres">
      <dgm:prSet presAssocID="{47120E7D-5B82-4EC8-9291-54852C99BFAC}" presName="linear" presStyleCnt="0">
        <dgm:presLayoutVars>
          <dgm:dir/>
          <dgm:animLvl val="lvl"/>
          <dgm:resizeHandles val="exact"/>
        </dgm:presLayoutVars>
      </dgm:prSet>
      <dgm:spPr/>
    </dgm:pt>
    <dgm:pt modelId="{E4004A40-2476-41A0-98E5-330096090F96}" type="pres">
      <dgm:prSet presAssocID="{33B78FA1-8E77-4731-BB56-ABA54CE951C4}" presName="parentLin" presStyleCnt="0"/>
      <dgm:spPr/>
    </dgm:pt>
    <dgm:pt modelId="{8F916BA8-589F-4185-9F2A-BB0E2E5CB53F}" type="pres">
      <dgm:prSet presAssocID="{33B78FA1-8E77-4731-BB56-ABA54CE951C4}" presName="parentLeftMargin" presStyleLbl="node1" presStyleIdx="0" presStyleCnt="2"/>
      <dgm:spPr/>
    </dgm:pt>
    <dgm:pt modelId="{DA7FDD4B-BDA0-4441-B0D6-D14700F76212}" type="pres">
      <dgm:prSet presAssocID="{33B78FA1-8E77-4731-BB56-ABA54CE951C4}" presName="parentText" presStyleLbl="node1" presStyleIdx="0" presStyleCnt="2" custScaleX="138843" custScaleY="114330" custLinFactNeighborX="-32122" custLinFactNeighborY="-3522">
        <dgm:presLayoutVars>
          <dgm:chMax val="0"/>
          <dgm:bulletEnabled val="1"/>
        </dgm:presLayoutVars>
      </dgm:prSet>
      <dgm:spPr/>
    </dgm:pt>
    <dgm:pt modelId="{6CEA74B8-7129-4F30-8205-CC77CF32AB75}" type="pres">
      <dgm:prSet presAssocID="{33B78FA1-8E77-4731-BB56-ABA54CE951C4}" presName="negativeSpace" presStyleCnt="0"/>
      <dgm:spPr/>
    </dgm:pt>
    <dgm:pt modelId="{F03D4C05-658F-482B-AA92-95F7DA9E1945}" type="pres">
      <dgm:prSet presAssocID="{33B78FA1-8E77-4731-BB56-ABA54CE951C4}" presName="childText" presStyleLbl="conFgAcc1" presStyleIdx="0" presStyleCnt="2" custScaleY="141147">
        <dgm:presLayoutVars>
          <dgm:bulletEnabled val="1"/>
        </dgm:presLayoutVars>
      </dgm:prSet>
      <dgm:spPr/>
    </dgm:pt>
    <dgm:pt modelId="{493333FA-08E7-414C-AA5C-CA70D2039314}" type="pres">
      <dgm:prSet presAssocID="{DC360DCC-3F12-4C9D-BF0E-4FE5A549A1CA}" presName="spaceBetweenRectangles" presStyleCnt="0"/>
      <dgm:spPr/>
    </dgm:pt>
    <dgm:pt modelId="{DD9AB17A-3298-409D-8225-178B25B34B58}" type="pres">
      <dgm:prSet presAssocID="{475BABB8-E9B5-48C7-BBD7-21EE1651E694}" presName="parentLin" presStyleCnt="0"/>
      <dgm:spPr/>
    </dgm:pt>
    <dgm:pt modelId="{175AAC89-D6FC-4C08-A8E5-5520A45EE615}" type="pres">
      <dgm:prSet presAssocID="{475BABB8-E9B5-48C7-BBD7-21EE1651E694}" presName="parentLeftMargin" presStyleLbl="node1" presStyleIdx="0" presStyleCnt="2"/>
      <dgm:spPr/>
    </dgm:pt>
    <dgm:pt modelId="{A76038EE-1E40-4B38-95E5-581C303EAEA2}" type="pres">
      <dgm:prSet presAssocID="{475BABB8-E9B5-48C7-BBD7-21EE1651E694}" presName="parentText" presStyleLbl="node1" presStyleIdx="1" presStyleCnt="2" custScaleX="145098" custScaleY="90491" custLinFactNeighborX="-10642" custLinFactNeighborY="-66269">
        <dgm:presLayoutVars>
          <dgm:chMax val="0"/>
          <dgm:bulletEnabled val="1"/>
        </dgm:presLayoutVars>
      </dgm:prSet>
      <dgm:spPr/>
    </dgm:pt>
    <dgm:pt modelId="{25E1D92E-3FB8-4541-B1C2-001DBCC8F00F}" type="pres">
      <dgm:prSet presAssocID="{475BABB8-E9B5-48C7-BBD7-21EE1651E694}" presName="negativeSpace" presStyleCnt="0"/>
      <dgm:spPr/>
    </dgm:pt>
    <dgm:pt modelId="{B7F093B8-9E53-40EC-AC08-1832161FDCD2}" type="pres">
      <dgm:prSet presAssocID="{475BABB8-E9B5-48C7-BBD7-21EE1651E694}" presName="childText" presStyleLbl="conFgAcc1" presStyleIdx="1" presStyleCnt="2" custScaleX="98191" custScaleY="92130" custLinFactNeighborX="1809" custLinFactNeighborY="-97054">
        <dgm:presLayoutVars>
          <dgm:bulletEnabled val="1"/>
        </dgm:presLayoutVars>
      </dgm:prSet>
      <dgm:spPr/>
    </dgm:pt>
  </dgm:ptLst>
  <dgm:cxnLst>
    <dgm:cxn modelId="{86432D08-1413-4CBE-9CE8-6505302F84D3}" srcId="{475BABB8-E9B5-48C7-BBD7-21EE1651E694}" destId="{48DAD7C7-B68D-462F-9E02-135FDA048150}" srcOrd="3" destOrd="0" parTransId="{1DEC51F2-A15F-4D46-A568-317440F838D1}" sibTransId="{FD51EB9D-BE8C-4E21-8CB9-21788961B436}"/>
    <dgm:cxn modelId="{53F2A720-FEE3-4268-8901-224A45F82E28}" type="presOf" srcId="{475BABB8-E9B5-48C7-BBD7-21EE1651E694}" destId="{A76038EE-1E40-4B38-95E5-581C303EAEA2}" srcOrd="1" destOrd="0" presId="urn:microsoft.com/office/officeart/2005/8/layout/list1"/>
    <dgm:cxn modelId="{CA9F3662-571B-40F6-997C-A4F4B8877139}" srcId="{475BABB8-E9B5-48C7-BBD7-21EE1651E694}" destId="{F10F51AB-9BAD-4BFA-A151-7827F852912A}" srcOrd="2" destOrd="0" parTransId="{C1365912-FF44-462D-9711-2B9036FAF4E7}" sibTransId="{615E2CA4-09E3-4740-928E-CDCDEAE7EF4A}"/>
    <dgm:cxn modelId="{83935F47-BBBE-4CE3-AB6A-4230815D8FED}" type="presOf" srcId="{6A0F16CA-3909-4FFE-B726-7017ED2837A1}" destId="{B7F093B8-9E53-40EC-AC08-1832161FDCD2}" srcOrd="0" destOrd="1" presId="urn:microsoft.com/office/officeart/2005/8/layout/list1"/>
    <dgm:cxn modelId="{32C1DF54-322F-4E03-865B-793376C99998}" srcId="{47120E7D-5B82-4EC8-9291-54852C99BFAC}" destId="{33B78FA1-8E77-4731-BB56-ABA54CE951C4}" srcOrd="0" destOrd="0" parTransId="{BFF3CEB8-6DB6-460F-8700-3B7FF273BF2A}" sibTransId="{DC360DCC-3F12-4C9D-BF0E-4FE5A549A1CA}"/>
    <dgm:cxn modelId="{BD85877A-C34C-48AF-9C6C-D3445FDB720E}" srcId="{475BABB8-E9B5-48C7-BBD7-21EE1651E694}" destId="{6A0F16CA-3909-4FFE-B726-7017ED2837A1}" srcOrd="1" destOrd="0" parTransId="{BC6F84D6-10F6-41A1-A5EE-31AC530E9282}" sibTransId="{2D1C4423-61FE-4B9C-BD2A-BCF23687E8E0}"/>
    <dgm:cxn modelId="{3E1E8A7F-FCDB-4C73-B32E-3274BD5DD125}" type="presOf" srcId="{47120E7D-5B82-4EC8-9291-54852C99BFAC}" destId="{51CA8AB3-2932-4F1B-B07A-70DD23CFB4D5}" srcOrd="0" destOrd="0" presId="urn:microsoft.com/office/officeart/2005/8/layout/list1"/>
    <dgm:cxn modelId="{D89A9E90-3CBD-4FF0-8F04-38CFB09CE0E4}" type="presOf" srcId="{33B78FA1-8E77-4731-BB56-ABA54CE951C4}" destId="{8F916BA8-589F-4185-9F2A-BB0E2E5CB53F}" srcOrd="0" destOrd="0" presId="urn:microsoft.com/office/officeart/2005/8/layout/list1"/>
    <dgm:cxn modelId="{72C2F49E-9450-43D7-82FF-401F1DB2B272}" type="presOf" srcId="{48DAD7C7-B68D-462F-9E02-135FDA048150}" destId="{B7F093B8-9E53-40EC-AC08-1832161FDCD2}" srcOrd="0" destOrd="3" presId="urn:microsoft.com/office/officeart/2005/8/layout/list1"/>
    <dgm:cxn modelId="{4F546EC5-680B-4964-BE5F-DD5200BB2A6C}" type="presOf" srcId="{33B78FA1-8E77-4731-BB56-ABA54CE951C4}" destId="{DA7FDD4B-BDA0-4441-B0D6-D14700F76212}" srcOrd="1" destOrd="0" presId="urn:microsoft.com/office/officeart/2005/8/layout/list1"/>
    <dgm:cxn modelId="{C130F5CF-8F7C-481A-845C-BE397F0044AD}" srcId="{475BABB8-E9B5-48C7-BBD7-21EE1651E694}" destId="{E3ACC159-E67B-4AE8-81CF-A8DF7E124ED9}" srcOrd="0" destOrd="0" parTransId="{2DCFF1AB-4CFE-451D-B502-F1015BB956C6}" sibTransId="{8E19DC69-D114-40D8-AADA-BAD6693B0004}"/>
    <dgm:cxn modelId="{0C4B3FD1-8EDA-43A8-A869-8929B4582E81}" type="presOf" srcId="{E3ACC159-E67B-4AE8-81CF-A8DF7E124ED9}" destId="{B7F093B8-9E53-40EC-AC08-1832161FDCD2}" srcOrd="0" destOrd="0" presId="urn:microsoft.com/office/officeart/2005/8/layout/list1"/>
    <dgm:cxn modelId="{F68DD1E4-8CD5-4AA6-B690-1BE7134255D6}" srcId="{47120E7D-5B82-4EC8-9291-54852C99BFAC}" destId="{475BABB8-E9B5-48C7-BBD7-21EE1651E694}" srcOrd="1" destOrd="0" parTransId="{EF74E491-D2AB-4806-8743-94E41732D2BF}" sibTransId="{64928019-0557-4880-83BC-8D375B5D72B8}"/>
    <dgm:cxn modelId="{2D53EEF0-0754-4F25-86E0-4E8B61D6AF8A}" type="presOf" srcId="{475BABB8-E9B5-48C7-BBD7-21EE1651E694}" destId="{175AAC89-D6FC-4C08-A8E5-5520A45EE615}" srcOrd="0" destOrd="0" presId="urn:microsoft.com/office/officeart/2005/8/layout/list1"/>
    <dgm:cxn modelId="{91616AF3-B4E2-444E-A154-34B87950A4CB}" type="presOf" srcId="{F10F51AB-9BAD-4BFA-A151-7827F852912A}" destId="{B7F093B8-9E53-40EC-AC08-1832161FDCD2}" srcOrd="0" destOrd="2" presId="urn:microsoft.com/office/officeart/2005/8/layout/list1"/>
    <dgm:cxn modelId="{AF2A563A-C1FD-419E-B8E0-023586A3CD3F}" type="presParOf" srcId="{51CA8AB3-2932-4F1B-B07A-70DD23CFB4D5}" destId="{E4004A40-2476-41A0-98E5-330096090F96}" srcOrd="0" destOrd="0" presId="urn:microsoft.com/office/officeart/2005/8/layout/list1"/>
    <dgm:cxn modelId="{034C3AA8-A427-4C26-BBCB-AE056F06756A}" type="presParOf" srcId="{E4004A40-2476-41A0-98E5-330096090F96}" destId="{8F916BA8-589F-4185-9F2A-BB0E2E5CB53F}" srcOrd="0" destOrd="0" presId="urn:microsoft.com/office/officeart/2005/8/layout/list1"/>
    <dgm:cxn modelId="{ED609563-4E9B-46EA-80E7-D6A6A5D9B736}" type="presParOf" srcId="{E4004A40-2476-41A0-98E5-330096090F96}" destId="{DA7FDD4B-BDA0-4441-B0D6-D14700F76212}" srcOrd="1" destOrd="0" presId="urn:microsoft.com/office/officeart/2005/8/layout/list1"/>
    <dgm:cxn modelId="{98520998-83C6-4C5F-93A4-CF30F876512B}" type="presParOf" srcId="{51CA8AB3-2932-4F1B-B07A-70DD23CFB4D5}" destId="{6CEA74B8-7129-4F30-8205-CC77CF32AB75}" srcOrd="1" destOrd="0" presId="urn:microsoft.com/office/officeart/2005/8/layout/list1"/>
    <dgm:cxn modelId="{F206BB01-6868-400A-B1CD-9CBECE0E4551}" type="presParOf" srcId="{51CA8AB3-2932-4F1B-B07A-70DD23CFB4D5}" destId="{F03D4C05-658F-482B-AA92-95F7DA9E1945}" srcOrd="2" destOrd="0" presId="urn:microsoft.com/office/officeart/2005/8/layout/list1"/>
    <dgm:cxn modelId="{7B196B9A-B8F9-4F5F-A089-309F99E441DD}" type="presParOf" srcId="{51CA8AB3-2932-4F1B-B07A-70DD23CFB4D5}" destId="{493333FA-08E7-414C-AA5C-CA70D2039314}" srcOrd="3" destOrd="0" presId="urn:microsoft.com/office/officeart/2005/8/layout/list1"/>
    <dgm:cxn modelId="{A1346598-6113-48E5-9A97-32806734887C}" type="presParOf" srcId="{51CA8AB3-2932-4F1B-B07A-70DD23CFB4D5}" destId="{DD9AB17A-3298-409D-8225-178B25B34B58}" srcOrd="4" destOrd="0" presId="urn:microsoft.com/office/officeart/2005/8/layout/list1"/>
    <dgm:cxn modelId="{F21D381D-449D-4520-BC12-DCC19FD4384F}" type="presParOf" srcId="{DD9AB17A-3298-409D-8225-178B25B34B58}" destId="{175AAC89-D6FC-4C08-A8E5-5520A45EE615}" srcOrd="0" destOrd="0" presId="urn:microsoft.com/office/officeart/2005/8/layout/list1"/>
    <dgm:cxn modelId="{B5A6AA7C-165A-429A-B93B-39072FACD534}" type="presParOf" srcId="{DD9AB17A-3298-409D-8225-178B25B34B58}" destId="{A76038EE-1E40-4B38-95E5-581C303EAEA2}" srcOrd="1" destOrd="0" presId="urn:microsoft.com/office/officeart/2005/8/layout/list1"/>
    <dgm:cxn modelId="{E4AD50CD-2587-41BB-8DA7-B27A40DF7593}" type="presParOf" srcId="{51CA8AB3-2932-4F1B-B07A-70DD23CFB4D5}" destId="{25E1D92E-3FB8-4541-B1C2-001DBCC8F00F}" srcOrd="5" destOrd="0" presId="urn:microsoft.com/office/officeart/2005/8/layout/list1"/>
    <dgm:cxn modelId="{5EDC462B-F08F-49B0-B985-87849CCFD3F6}" type="presParOf" srcId="{51CA8AB3-2932-4F1B-B07A-70DD23CFB4D5}" destId="{B7F093B8-9E53-40EC-AC08-1832161FDCD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3415D-EB53-479E-AA9C-7D8DC20A5F9B}">
      <dsp:nvSpPr>
        <dsp:cNvPr id="0" name=""/>
        <dsp:cNvSpPr/>
      </dsp:nvSpPr>
      <dsp:spPr>
        <a:xfrm>
          <a:off x="0" y="263597"/>
          <a:ext cx="9347200" cy="403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BC8C8D-2ED8-41A3-A429-5E71BCA364A7}">
      <dsp:nvSpPr>
        <dsp:cNvPr id="0" name=""/>
        <dsp:cNvSpPr/>
      </dsp:nvSpPr>
      <dsp:spPr>
        <a:xfrm>
          <a:off x="467360" y="27437"/>
          <a:ext cx="6543040" cy="4723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311" tIns="0" rIns="247311" bIns="0" numCol="1" spcCol="1270" anchor="ctr" anchorCtr="0">
          <a:noAutofit/>
        </a:bodyPr>
        <a:lstStyle/>
        <a:p>
          <a:pPr marL="0" lvl="0" indent="0" algn="l" defTabSz="711200">
            <a:lnSpc>
              <a:spcPct val="90000"/>
            </a:lnSpc>
            <a:spcBef>
              <a:spcPct val="0"/>
            </a:spcBef>
            <a:spcAft>
              <a:spcPct val="35000"/>
            </a:spcAft>
            <a:buNone/>
          </a:pPr>
          <a:endParaRPr lang="en-ZA" sz="1600" kern="1200"/>
        </a:p>
        <a:p>
          <a:pPr marL="0" lvl="0" indent="0" algn="l" defTabSz="711200">
            <a:lnSpc>
              <a:spcPct val="90000"/>
            </a:lnSpc>
            <a:spcBef>
              <a:spcPct val="0"/>
            </a:spcBef>
            <a:spcAft>
              <a:spcPct val="35000"/>
            </a:spcAft>
            <a:buNone/>
          </a:pPr>
          <a:r>
            <a:rPr lang="en-ZA" sz="1600" kern="1200"/>
            <a:t>2020-2024 STRATEGIC INTENT, INTRODUCTION &amp; PURPOSE</a:t>
          </a:r>
        </a:p>
        <a:p>
          <a:pPr marL="0" lvl="0" indent="0" algn="l" defTabSz="711200">
            <a:lnSpc>
              <a:spcPct val="90000"/>
            </a:lnSpc>
            <a:spcBef>
              <a:spcPct val="0"/>
            </a:spcBef>
            <a:spcAft>
              <a:spcPct val="35000"/>
            </a:spcAft>
            <a:buNone/>
          </a:pPr>
          <a:endParaRPr lang="en-ZA" sz="1600" kern="1200"/>
        </a:p>
      </dsp:txBody>
      <dsp:txXfrm>
        <a:off x="490417" y="50494"/>
        <a:ext cx="6496926" cy="426206"/>
      </dsp:txXfrm>
    </dsp:sp>
    <dsp:sp modelId="{B6B770BB-4662-4679-816C-9B016633A78C}">
      <dsp:nvSpPr>
        <dsp:cNvPr id="0" name=""/>
        <dsp:cNvSpPr/>
      </dsp:nvSpPr>
      <dsp:spPr>
        <a:xfrm>
          <a:off x="0" y="989357"/>
          <a:ext cx="9347200" cy="403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E08E9E-C564-466E-B1DF-FAE39E299E68}">
      <dsp:nvSpPr>
        <dsp:cNvPr id="0" name=""/>
        <dsp:cNvSpPr/>
      </dsp:nvSpPr>
      <dsp:spPr>
        <a:xfrm>
          <a:off x="467360" y="753197"/>
          <a:ext cx="6543040" cy="4723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311" tIns="0" rIns="247311" bIns="0" numCol="1" spcCol="1270" anchor="ctr" anchorCtr="0">
          <a:noAutofit/>
        </a:bodyPr>
        <a:lstStyle/>
        <a:p>
          <a:pPr marL="0" lvl="0" indent="0" algn="l" defTabSz="711200">
            <a:lnSpc>
              <a:spcPct val="90000"/>
            </a:lnSpc>
            <a:spcBef>
              <a:spcPct val="0"/>
            </a:spcBef>
            <a:spcAft>
              <a:spcPct val="35000"/>
            </a:spcAft>
            <a:buNone/>
          </a:pPr>
          <a:r>
            <a:rPr lang="en-ZA" sz="1600" kern="1200"/>
            <a:t>SECTION-01: PERFORMANCE INFORMATION REPORT</a:t>
          </a:r>
        </a:p>
      </dsp:txBody>
      <dsp:txXfrm>
        <a:off x="490417" y="776254"/>
        <a:ext cx="6496926" cy="426206"/>
      </dsp:txXfrm>
    </dsp:sp>
    <dsp:sp modelId="{393DC4CC-55B9-48E6-AD9F-E3AD18BE1A92}">
      <dsp:nvSpPr>
        <dsp:cNvPr id="0" name=""/>
        <dsp:cNvSpPr/>
      </dsp:nvSpPr>
      <dsp:spPr>
        <a:xfrm>
          <a:off x="0" y="1715117"/>
          <a:ext cx="9347200" cy="403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C7DCC5-8657-4A45-B894-B84A6DD56F8A}">
      <dsp:nvSpPr>
        <dsp:cNvPr id="0" name=""/>
        <dsp:cNvSpPr/>
      </dsp:nvSpPr>
      <dsp:spPr>
        <a:xfrm>
          <a:off x="467360" y="1478957"/>
          <a:ext cx="6543040" cy="4723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311" tIns="0" rIns="247311" bIns="0" numCol="1" spcCol="1270" anchor="ctr" anchorCtr="0">
          <a:noAutofit/>
        </a:bodyPr>
        <a:lstStyle/>
        <a:p>
          <a:pPr marL="0" lvl="0" indent="0" algn="l" defTabSz="711200">
            <a:lnSpc>
              <a:spcPct val="90000"/>
            </a:lnSpc>
            <a:spcBef>
              <a:spcPct val="0"/>
            </a:spcBef>
            <a:spcAft>
              <a:spcPct val="35000"/>
            </a:spcAft>
            <a:buNone/>
          </a:pPr>
          <a:r>
            <a:rPr lang="en-ZA" sz="1600" kern="1200">
              <a:solidFill>
                <a:schemeClr val="bg1"/>
              </a:solidFill>
            </a:rPr>
            <a:t>SECTION-02:EMPLOYMENT EQUITY REPORT</a:t>
          </a:r>
        </a:p>
      </dsp:txBody>
      <dsp:txXfrm>
        <a:off x="490417" y="1502014"/>
        <a:ext cx="6496926" cy="426206"/>
      </dsp:txXfrm>
    </dsp:sp>
    <dsp:sp modelId="{2FDEEAA7-AA48-418B-A452-1AD25E097211}">
      <dsp:nvSpPr>
        <dsp:cNvPr id="0" name=""/>
        <dsp:cNvSpPr/>
      </dsp:nvSpPr>
      <dsp:spPr>
        <a:xfrm>
          <a:off x="0" y="2440877"/>
          <a:ext cx="9347200" cy="403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E2D0E4-A019-41A3-A29E-DC675430B8FF}">
      <dsp:nvSpPr>
        <dsp:cNvPr id="0" name=""/>
        <dsp:cNvSpPr/>
      </dsp:nvSpPr>
      <dsp:spPr>
        <a:xfrm>
          <a:off x="467360" y="2204717"/>
          <a:ext cx="6543040" cy="4723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311" tIns="0" rIns="247311" bIns="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bg1"/>
              </a:solidFill>
            </a:rPr>
            <a:t>SECTION-03: STRATEGIC RISK MANAGEMENT &amp; AUDIT TRACKING</a:t>
          </a:r>
          <a:endParaRPr lang="en-ZA" sz="1600" kern="1200">
            <a:solidFill>
              <a:schemeClr val="bg1"/>
            </a:solidFill>
          </a:endParaRPr>
        </a:p>
      </dsp:txBody>
      <dsp:txXfrm>
        <a:off x="490417" y="2227774"/>
        <a:ext cx="6496926" cy="426206"/>
      </dsp:txXfrm>
    </dsp:sp>
    <dsp:sp modelId="{0AFCC81E-E0AD-4608-B4BD-A6920CF82034}">
      <dsp:nvSpPr>
        <dsp:cNvPr id="0" name=""/>
        <dsp:cNvSpPr/>
      </dsp:nvSpPr>
      <dsp:spPr>
        <a:xfrm>
          <a:off x="0" y="3166637"/>
          <a:ext cx="9347200" cy="403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ED09C1-BD9A-446B-990F-CD0BAE610466}">
      <dsp:nvSpPr>
        <dsp:cNvPr id="0" name=""/>
        <dsp:cNvSpPr/>
      </dsp:nvSpPr>
      <dsp:spPr>
        <a:xfrm>
          <a:off x="467360" y="2930477"/>
          <a:ext cx="6543040" cy="4723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311" tIns="0" rIns="247311" bIns="0" numCol="1" spcCol="1270" anchor="ctr" anchorCtr="0">
          <a:noAutofit/>
        </a:bodyPr>
        <a:lstStyle/>
        <a:p>
          <a:pPr marL="0" lvl="0" indent="0" algn="l" defTabSz="711200">
            <a:lnSpc>
              <a:spcPct val="90000"/>
            </a:lnSpc>
            <a:spcBef>
              <a:spcPct val="0"/>
            </a:spcBef>
            <a:spcAft>
              <a:spcPct val="35000"/>
            </a:spcAft>
            <a:buNone/>
          </a:pPr>
          <a:r>
            <a:rPr lang="en-ZA" sz="1600" kern="1200">
              <a:solidFill>
                <a:schemeClr val="bg1"/>
              </a:solidFill>
            </a:rPr>
            <a:t>SECTION-04: FINANCIAL PERFORMANCE REPORT</a:t>
          </a:r>
        </a:p>
      </dsp:txBody>
      <dsp:txXfrm>
        <a:off x="490417" y="2953534"/>
        <a:ext cx="6496926" cy="4262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DADBC-016C-431F-B339-A94AD7C93A5B}">
      <dsp:nvSpPr>
        <dsp:cNvPr id="0" name=""/>
        <dsp:cNvSpPr/>
      </dsp:nvSpPr>
      <dsp:spPr>
        <a:xfrm>
          <a:off x="0" y="157695"/>
          <a:ext cx="9760688" cy="4544183"/>
        </a:xfrm>
        <a:prstGeom prst="rect">
          <a:avLst/>
        </a:prstGeom>
        <a:no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7538" tIns="728980" rIns="757538" bIns="113792" numCol="1" spcCol="1270" anchor="t" anchorCtr="0">
          <a:noAutofit/>
        </a:bodyPr>
        <a:lstStyle/>
        <a:p>
          <a:pPr marL="333375" marR="0" lvl="1" indent="-333375" algn="just" defTabSz="622300" eaLnBrk="1" fontAlgn="auto" latinLnBrk="0" hangingPunct="1">
            <a:lnSpc>
              <a:spcPct val="150000"/>
            </a:lnSpc>
            <a:spcBef>
              <a:spcPct val="0"/>
            </a:spcBef>
            <a:spcAft>
              <a:spcPts val="600"/>
            </a:spcAft>
            <a:buClrTx/>
            <a:buSzTx/>
            <a:buFont typeface="Wingdings" panose="05000000000000000000" pitchFamily="2" charset="2"/>
            <a:buChar char="§"/>
            <a:tabLst/>
            <a:defRPr/>
          </a:pP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Institutional insurance - </a:t>
          </a:r>
          <a:r>
            <a:rPr lang="en-US"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R3.1m</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 LAC recommended that market value of certain assets be ascertained and verification of all assets be completed to ensure full cover. Current contract extended to 31 March 2025 to allow for conclusion of verification process</a:t>
          </a:r>
          <a:endPar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333375" marR="0" lvl="1" indent="-333375" algn="just" defTabSz="622300" eaLnBrk="1" fontAlgn="auto" latinLnBrk="0" hangingPunct="1">
            <a:lnSpc>
              <a:spcPct val="150000"/>
            </a:lnSpc>
            <a:spcBef>
              <a:spcPct val="0"/>
            </a:spcBef>
            <a:spcAft>
              <a:spcPts val="600"/>
            </a:spcAft>
            <a:buClrTx/>
            <a:buSzTx/>
            <a:buFont typeface="Wingdings" panose="05000000000000000000" pitchFamily="2" charset="2"/>
            <a:buChar char="§"/>
            <a:tabLst/>
            <a:defRPr/>
          </a:pP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Committee activities – </a:t>
          </a:r>
          <a:r>
            <a:rPr lang="en-US"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R3m</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excluding savings of R105 thousand – misalignment of Committee Plans and Term </a:t>
          </a:r>
          <a:r>
            <a:rPr lang="en-US" sz="1600" b="0" i="0" kern="1200" err="1">
              <a:solidFill>
                <a:prstClr val="black">
                  <a:hueOff val="0"/>
                  <a:satOff val="0"/>
                  <a:lumOff val="0"/>
                  <a:alphaOff val="0"/>
                </a:prstClr>
              </a:solidFill>
              <a:latin typeface="Arial" panose="020B0604020202020204" pitchFamily="34" charset="0"/>
              <a:ea typeface="+mn-ea"/>
              <a:cs typeface="Arial" panose="020B0604020202020204" pitchFamily="34" charset="0"/>
            </a:rPr>
            <a:t>Programme</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after the 7</a:t>
          </a:r>
          <a:r>
            <a:rPr lang="en-US" sz="1600" b="0" i="0" kern="1200" baseline="30000">
              <a:solidFill>
                <a:prstClr val="black">
                  <a:hueOff val="0"/>
                  <a:satOff val="0"/>
                  <a:lumOff val="0"/>
                  <a:alphaOff val="0"/>
                </a:prstClr>
              </a:solidFill>
              <a:latin typeface="Arial" panose="020B0604020202020204" pitchFamily="34" charset="0"/>
              <a:ea typeface="+mn-ea"/>
              <a:cs typeface="Arial" panose="020B0604020202020204" pitchFamily="34" charset="0"/>
            </a:rPr>
            <a:t>th</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Legislature was established (R2.4m) &amp; SCOPA conferences that were not attended (R630 thousand)</a:t>
          </a:r>
          <a:endPar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333375" marR="0" lvl="1" indent="-333375" algn="just" defTabSz="622300" eaLnBrk="1" fontAlgn="auto" latinLnBrk="0" hangingPunct="1">
            <a:lnSpc>
              <a:spcPct val="150000"/>
            </a:lnSpc>
            <a:spcBef>
              <a:spcPct val="0"/>
            </a:spcBef>
            <a:spcAft>
              <a:spcPts val="600"/>
            </a:spcAft>
            <a:buClrTx/>
            <a:buSzTx/>
            <a:buFont typeface="Wingdings" panose="05000000000000000000" pitchFamily="2" charset="2"/>
            <a:buChar char="§"/>
            <a:tabLst/>
            <a:defRPr/>
          </a:pP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Hansard equipment and interpretation - </a:t>
          </a:r>
          <a:r>
            <a:rPr lang="en-US"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R2.3m</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 reduced Committee activities due to misalignment of Term </a:t>
          </a:r>
          <a:r>
            <a:rPr lang="en-US" sz="1600" b="0" i="0" kern="1200" err="1">
              <a:solidFill>
                <a:prstClr val="black">
                  <a:hueOff val="0"/>
                  <a:satOff val="0"/>
                  <a:lumOff val="0"/>
                  <a:alphaOff val="0"/>
                </a:prstClr>
              </a:solidFill>
              <a:latin typeface="Arial" panose="020B0604020202020204" pitchFamily="34" charset="0"/>
              <a:ea typeface="+mn-ea"/>
              <a:cs typeface="Arial" panose="020B0604020202020204" pitchFamily="34" charset="0"/>
            </a:rPr>
            <a:t>Programme</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and Committee plans</a:t>
          </a:r>
          <a:endPar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333375" marR="0" lvl="1" indent="-333375" algn="just" defTabSz="622300" eaLnBrk="1" fontAlgn="auto" latinLnBrk="0" hangingPunct="1">
            <a:lnSpc>
              <a:spcPct val="150000"/>
            </a:lnSpc>
            <a:spcBef>
              <a:spcPct val="0"/>
            </a:spcBef>
            <a:spcAft>
              <a:spcPts val="600"/>
            </a:spcAft>
            <a:buClrTx/>
            <a:buSzTx/>
            <a:buFont typeface="Wingdings" panose="05000000000000000000" pitchFamily="2" charset="2"/>
            <a:buChar char="§"/>
            <a:tabLst/>
            <a:defRPr/>
          </a:pP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Outstanding invoices from service providers – </a:t>
          </a:r>
          <a:r>
            <a:rPr lang="en-US"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R2.1m</a:t>
          </a:r>
          <a:endParaRPr lang="en-ZA"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a:off x="0" y="157695"/>
        <a:ext cx="9760688" cy="4544183"/>
      </dsp:txXfrm>
    </dsp:sp>
    <dsp:sp modelId="{9FB41CDB-B5EF-4BBF-A9B8-17F1194E9EDD}">
      <dsp:nvSpPr>
        <dsp:cNvPr id="0" name=""/>
        <dsp:cNvSpPr/>
      </dsp:nvSpPr>
      <dsp:spPr>
        <a:xfrm>
          <a:off x="383636" y="0"/>
          <a:ext cx="9293614" cy="673729"/>
        </a:xfrm>
        <a:prstGeom prst="round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252" tIns="0" rIns="258252" bIns="0" numCol="1" spcCol="1270" anchor="ctr" anchorCtr="0">
          <a:noAutofit/>
        </a:bodyPr>
        <a:lstStyle/>
        <a:p>
          <a:pPr marL="712788" lvl="1" indent="-85725" algn="just" defTabSz="622300">
            <a:lnSpc>
              <a:spcPct val="130000"/>
            </a:lnSpc>
            <a:spcBef>
              <a:spcPct val="0"/>
            </a:spcBef>
            <a:spcAft>
              <a:spcPts val="600"/>
            </a:spcAft>
            <a:buClrTx/>
            <a:buSzTx/>
            <a:buFont typeface="Courier New" panose="02070309020205020404" pitchFamily="49" charset="0"/>
            <a:buNone/>
          </a:pPr>
          <a:r>
            <a:rPr lang="en-US" sz="2000" b="1" i="0"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GOODS AND SERVICES – Underspent by R16.3m/29.1%</a:t>
          </a:r>
          <a:endParaRPr lang="en-ZA" sz="1600" b="0" i="0">
            <a:solidFill>
              <a:schemeClr val="accent3">
                <a:lumMod val="50000"/>
              </a:schemeClr>
            </a:solidFill>
            <a:latin typeface="Arial" panose="020B0604020202020204" pitchFamily="34" charset="0"/>
            <a:ea typeface="+mn-ea"/>
            <a:cs typeface="Arial" panose="020B0604020202020204" pitchFamily="34" charset="0"/>
          </a:endParaRPr>
        </a:p>
      </dsp:txBody>
      <dsp:txXfrm>
        <a:off x="416525" y="32889"/>
        <a:ext cx="9227836" cy="60795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DADBC-016C-431F-B339-A94AD7C93A5B}">
      <dsp:nvSpPr>
        <dsp:cNvPr id="0" name=""/>
        <dsp:cNvSpPr/>
      </dsp:nvSpPr>
      <dsp:spPr>
        <a:xfrm>
          <a:off x="0" y="258936"/>
          <a:ext cx="9760688" cy="4101723"/>
        </a:xfrm>
        <a:prstGeom prst="rect">
          <a:avLst/>
        </a:prstGeom>
        <a:no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7538" tIns="1020572" rIns="757538" bIns="113792" numCol="1" spcCol="1270" anchor="t" anchorCtr="0">
          <a:noAutofit/>
        </a:bodyPr>
        <a:lstStyle/>
        <a:p>
          <a:pPr marL="333375" marR="0" lvl="1" indent="-333375" algn="just" defTabSz="622300" eaLnBrk="1" fontAlgn="auto" latinLnBrk="0" hangingPunct="1">
            <a:lnSpc>
              <a:spcPct val="150000"/>
            </a:lnSpc>
            <a:spcBef>
              <a:spcPct val="0"/>
            </a:spcBef>
            <a:spcAft>
              <a:spcPts val="600"/>
            </a:spcAft>
            <a:buClrTx/>
            <a:buSzTx/>
            <a:buFont typeface="Wingdings" panose="05000000000000000000" pitchFamily="2" charset="2"/>
            <a:buChar char="§"/>
            <a:tabLst/>
            <a:defRPr/>
          </a:pP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The 10</a:t>
          </a:r>
          <a:r>
            <a:rPr lang="en-US" sz="1600" b="0" i="0" kern="1200" baseline="30000">
              <a:solidFill>
                <a:prstClr val="black">
                  <a:hueOff val="0"/>
                  <a:satOff val="0"/>
                  <a:lumOff val="0"/>
                  <a:alphaOff val="0"/>
                </a:prstClr>
              </a:solidFill>
              <a:latin typeface="Arial" panose="020B0604020202020204" pitchFamily="34" charset="0"/>
              <a:ea typeface="+mn-ea"/>
              <a:cs typeface="Arial" panose="020B0604020202020204" pitchFamily="34" charset="0"/>
            </a:rPr>
            <a:t>th</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Vita Basadi awards - </a:t>
          </a:r>
          <a:r>
            <a:rPr lang="en-US"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R1.5m </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postponed and awaiting way-forward from Presiding Officers </a:t>
          </a:r>
          <a:endPar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333375" marR="0" lvl="1" indent="-333375" algn="just" defTabSz="622300" eaLnBrk="1" fontAlgn="auto" latinLnBrk="0" hangingPunct="1">
            <a:lnSpc>
              <a:spcPct val="150000"/>
            </a:lnSpc>
            <a:spcBef>
              <a:spcPct val="0"/>
            </a:spcBef>
            <a:spcAft>
              <a:spcPts val="600"/>
            </a:spcAft>
            <a:buClrTx/>
            <a:buSzTx/>
            <a:buFont typeface="Wingdings" panose="05000000000000000000" pitchFamily="2" charset="2"/>
            <a:buChar char="§"/>
            <a:tabLst/>
            <a:defRPr/>
          </a:pP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Off-boarding for Members of the 6</a:t>
          </a:r>
          <a:r>
            <a:rPr lang="en-US" sz="1600" b="0" i="0" kern="1200" baseline="30000">
              <a:solidFill>
                <a:prstClr val="black">
                  <a:hueOff val="0"/>
                  <a:satOff val="0"/>
                  <a:lumOff val="0"/>
                  <a:alphaOff val="0"/>
                </a:prstClr>
              </a:solidFill>
              <a:latin typeface="Arial" panose="020B0604020202020204" pitchFamily="34" charset="0"/>
              <a:ea typeface="+mn-ea"/>
              <a:cs typeface="Arial" panose="020B0604020202020204" pitchFamily="34" charset="0"/>
            </a:rPr>
            <a:t>th</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Legislature - R</a:t>
          </a:r>
          <a:r>
            <a:rPr lang="en-US"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1.2m</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 misalignment of expenditure and projections. Implemented in the first quarter  </a:t>
          </a:r>
          <a:endPar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333375" marR="0" lvl="1" indent="-333375" algn="just" defTabSz="622300" eaLnBrk="1" fontAlgn="auto" latinLnBrk="0" hangingPunct="1">
            <a:lnSpc>
              <a:spcPct val="150000"/>
            </a:lnSpc>
            <a:spcBef>
              <a:spcPct val="0"/>
            </a:spcBef>
            <a:spcAft>
              <a:spcPts val="600"/>
            </a:spcAft>
            <a:buClrTx/>
            <a:buSzTx/>
            <a:buFont typeface="Wingdings" panose="05000000000000000000" pitchFamily="2" charset="2"/>
            <a:buChar char="§"/>
            <a:tabLst/>
            <a:defRPr/>
          </a:pP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Organisational Development exercise - </a:t>
          </a:r>
          <a:r>
            <a:rPr lang="en-US"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R1.1m</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 project cancelled. Project milestones relating to OD initiatives and job evaluations to be implemented through the HR strategy</a:t>
          </a:r>
          <a:endPar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333375" marR="0" lvl="1" indent="-333375" algn="just" defTabSz="622300" eaLnBrk="1" fontAlgn="auto" latinLnBrk="0" hangingPunct="1">
            <a:lnSpc>
              <a:spcPct val="150000"/>
            </a:lnSpc>
            <a:spcBef>
              <a:spcPct val="0"/>
            </a:spcBef>
            <a:spcAft>
              <a:spcPts val="600"/>
            </a:spcAft>
            <a:buClrTx/>
            <a:buSzTx/>
            <a:buFont typeface="Wingdings" panose="05000000000000000000" pitchFamily="2" charset="2"/>
            <a:buChar char="§"/>
            <a:tabLst/>
            <a:defRPr/>
          </a:pPr>
          <a:r>
            <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Savings – </a:t>
          </a:r>
          <a:r>
            <a:rPr lang="en-ZA"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R1.9m</a:t>
          </a:r>
          <a:r>
            <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a:t>
          </a:r>
        </a:p>
      </dsp:txBody>
      <dsp:txXfrm>
        <a:off x="0" y="258936"/>
        <a:ext cx="9760688" cy="4101723"/>
      </dsp:txXfrm>
    </dsp:sp>
    <dsp:sp modelId="{9FB41CDB-B5EF-4BBF-A9B8-17F1194E9EDD}">
      <dsp:nvSpPr>
        <dsp:cNvPr id="0" name=""/>
        <dsp:cNvSpPr/>
      </dsp:nvSpPr>
      <dsp:spPr>
        <a:xfrm>
          <a:off x="383636" y="0"/>
          <a:ext cx="9293614" cy="943220"/>
        </a:xfrm>
        <a:prstGeom prst="round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252" tIns="0" rIns="258252" bIns="0" numCol="1" spcCol="1270" anchor="ctr" anchorCtr="0">
          <a:noAutofit/>
        </a:bodyPr>
        <a:lstStyle/>
        <a:p>
          <a:pPr marL="712788" lvl="1" indent="-85725" algn="just" defTabSz="622300">
            <a:lnSpc>
              <a:spcPct val="130000"/>
            </a:lnSpc>
            <a:spcBef>
              <a:spcPct val="0"/>
            </a:spcBef>
            <a:spcAft>
              <a:spcPts val="600"/>
            </a:spcAft>
            <a:buClrTx/>
            <a:buSzTx/>
            <a:buFont typeface="Courier New" panose="02070309020205020404" pitchFamily="49" charset="0"/>
            <a:buNone/>
          </a:pPr>
          <a:r>
            <a:rPr lang="en-US" sz="2000" b="1" i="0"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GOODS AND SERVICES – Underspent by R16.3m/29.1%</a:t>
          </a:r>
          <a:endParaRPr lang="en-ZA" sz="1600" b="0" i="0">
            <a:solidFill>
              <a:schemeClr val="accent3">
                <a:lumMod val="50000"/>
              </a:schemeClr>
            </a:solidFill>
            <a:latin typeface="Arial" panose="020B0604020202020204" pitchFamily="34" charset="0"/>
            <a:ea typeface="+mn-ea"/>
            <a:cs typeface="Arial" panose="020B0604020202020204" pitchFamily="34" charset="0"/>
          </a:endParaRPr>
        </a:p>
      </dsp:txBody>
      <dsp:txXfrm>
        <a:off x="429680" y="46044"/>
        <a:ext cx="9201526" cy="8511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DADBC-016C-431F-B339-A94AD7C93A5B}">
      <dsp:nvSpPr>
        <dsp:cNvPr id="0" name=""/>
        <dsp:cNvSpPr/>
      </dsp:nvSpPr>
      <dsp:spPr>
        <a:xfrm>
          <a:off x="0" y="443025"/>
          <a:ext cx="10823944" cy="4074864"/>
        </a:xfrm>
        <a:prstGeom prst="rect">
          <a:avLst/>
        </a:prstGeom>
        <a:no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0058" tIns="153960" rIns="840058" bIns="113792" numCol="1" spcCol="1270" anchor="t" anchorCtr="0">
          <a:noAutofit/>
        </a:bodyPr>
        <a:lstStyle/>
        <a:p>
          <a:pPr marL="333375" marR="0" lvl="1" indent="-333375" algn="just" defTabSz="622300" eaLnBrk="1" fontAlgn="auto" latinLnBrk="0" hangingPunct="1">
            <a:lnSpc>
              <a:spcPct val="150000"/>
            </a:lnSpc>
            <a:spcBef>
              <a:spcPct val="0"/>
            </a:spcBef>
            <a:spcAft>
              <a:spcPts val="600"/>
            </a:spcAft>
            <a:buClrTx/>
            <a:buSzTx/>
            <a:buFont typeface="Wingdings" panose="05000000000000000000" pitchFamily="2" charset="2"/>
            <a:buChar char="§"/>
            <a:tabLst/>
            <a:defRPr/>
          </a:pP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Rehabilitation of Concrete Sheeted Roof – </a:t>
          </a:r>
          <a:r>
            <a:rPr lang="en-US"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R2m</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 invoice to be submitted after verification of onsite quantities</a:t>
          </a:r>
          <a:endPar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333375" marR="0" lvl="1" indent="-333375" algn="just" defTabSz="622300" eaLnBrk="1" fontAlgn="auto" latinLnBrk="0" hangingPunct="1">
            <a:lnSpc>
              <a:spcPct val="150000"/>
            </a:lnSpc>
            <a:spcBef>
              <a:spcPct val="0"/>
            </a:spcBef>
            <a:spcAft>
              <a:spcPts val="600"/>
            </a:spcAft>
            <a:buClrTx/>
            <a:buSzTx/>
            <a:buFont typeface="Wingdings" panose="05000000000000000000" pitchFamily="2" charset="2"/>
            <a:buChar char="§"/>
            <a:tabLst/>
            <a:defRPr/>
          </a:pPr>
          <a:r>
            <a:rPr lang="nb-NO"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Chamber spare holding  - </a:t>
          </a:r>
          <a:r>
            <a:rPr lang="nb-NO"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R1m - </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service provider </a:t>
          </a:r>
          <a:r>
            <a:rPr lang="en-ZA" sz="1600" b="0" i="0" kern="1200" noProof="0">
              <a:solidFill>
                <a:prstClr val="black">
                  <a:hueOff val="0"/>
                  <a:satOff val="0"/>
                  <a:lumOff val="0"/>
                  <a:alphaOff val="0"/>
                </a:prstClr>
              </a:solidFill>
              <a:latin typeface="Arial" panose="020B0604020202020204" pitchFamily="34" charset="0"/>
              <a:ea typeface="+mn-ea"/>
              <a:cs typeface="Arial" panose="020B0604020202020204" pitchFamily="34" charset="0"/>
            </a:rPr>
            <a:t>appointed</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and delivery expected during October</a:t>
          </a:r>
          <a:endPar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333375" marR="0" lvl="1" indent="-333375" algn="just" defTabSz="622300" eaLnBrk="1" fontAlgn="auto" latinLnBrk="0" hangingPunct="1">
            <a:lnSpc>
              <a:spcPct val="150000"/>
            </a:lnSpc>
            <a:spcBef>
              <a:spcPct val="0"/>
            </a:spcBef>
            <a:spcAft>
              <a:spcPts val="600"/>
            </a:spcAft>
            <a:buClrTx/>
            <a:buSzTx/>
            <a:buFont typeface="Wingdings" panose="05000000000000000000" pitchFamily="2" charset="2"/>
            <a:buChar char="§"/>
            <a:tabLst/>
            <a:defRPr/>
          </a:pP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MacBook laptops for graphic designers and audio-visual Staff - </a:t>
          </a:r>
          <a:r>
            <a:rPr lang="en-US"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R700 thousand </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–warranty of existing devices extended. Unspent funds to finance unplanned procurement of Speaker’s MacBook and iPad</a:t>
          </a:r>
          <a:endPar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333375" marR="0" lvl="1" indent="-333375" algn="just" defTabSz="622300" eaLnBrk="1" fontAlgn="auto" latinLnBrk="0" hangingPunct="1">
            <a:lnSpc>
              <a:spcPct val="150000"/>
            </a:lnSpc>
            <a:spcBef>
              <a:spcPct val="0"/>
            </a:spcBef>
            <a:spcAft>
              <a:spcPts val="600"/>
            </a:spcAft>
            <a:buClrTx/>
            <a:buSzTx/>
            <a:buFont typeface="Wingdings" panose="05000000000000000000" pitchFamily="2" charset="2"/>
            <a:buChar char="§"/>
            <a:tabLst/>
            <a:defRPr/>
          </a:pP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2x Trailers for goods - </a:t>
          </a:r>
          <a:r>
            <a:rPr lang="en-US"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R60 thousand </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delayed submission of invoice by service provider. Invoice has since been received during October and to be processed</a:t>
          </a:r>
          <a:endPar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333375" marR="0" lvl="1" indent="-333375" algn="just" defTabSz="622300" eaLnBrk="1" fontAlgn="auto" latinLnBrk="0" hangingPunct="1">
            <a:lnSpc>
              <a:spcPct val="150000"/>
            </a:lnSpc>
            <a:spcBef>
              <a:spcPct val="0"/>
            </a:spcBef>
            <a:spcAft>
              <a:spcPts val="600"/>
            </a:spcAft>
            <a:buClrTx/>
            <a:buSzTx/>
            <a:buFont typeface="Wingdings" panose="05000000000000000000" pitchFamily="2" charset="2"/>
            <a:buChar char="§"/>
            <a:tabLst/>
            <a:defRPr/>
          </a:pP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Safety and Security wellness software - </a:t>
          </a:r>
          <a:r>
            <a:rPr lang="en-US"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R45 thousand </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the identified software was higher than allocated budget. Funding to be identified through the adjustments budget</a:t>
          </a:r>
          <a:endPar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333375" marR="0" lvl="1" indent="-333375" algn="just" defTabSz="622300" eaLnBrk="1" fontAlgn="auto" latinLnBrk="0" hangingPunct="1">
            <a:lnSpc>
              <a:spcPct val="130000"/>
            </a:lnSpc>
            <a:spcBef>
              <a:spcPct val="0"/>
            </a:spcBef>
            <a:spcAft>
              <a:spcPts val="600"/>
            </a:spcAft>
            <a:buClrTx/>
            <a:buSzTx/>
            <a:buFont typeface="Wingdings" panose="05000000000000000000" pitchFamily="2" charset="2"/>
            <a:buNone/>
            <a:tabLst/>
            <a:defRPr/>
          </a:pPr>
          <a:endParaRPr lang="en-ZA" sz="400" b="0" i="1"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a:off x="0" y="443025"/>
        <a:ext cx="10823944" cy="4074864"/>
      </dsp:txXfrm>
    </dsp:sp>
    <dsp:sp modelId="{9FB41CDB-B5EF-4BBF-A9B8-17F1194E9EDD}">
      <dsp:nvSpPr>
        <dsp:cNvPr id="0" name=""/>
        <dsp:cNvSpPr/>
      </dsp:nvSpPr>
      <dsp:spPr>
        <a:xfrm>
          <a:off x="425426" y="0"/>
          <a:ext cx="10305991" cy="507161"/>
        </a:xfrm>
        <a:prstGeom prst="round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384" tIns="0" rIns="286384" bIns="0" numCol="1" spcCol="1270" anchor="ctr" anchorCtr="0">
          <a:noAutofit/>
        </a:bodyPr>
        <a:lstStyle/>
        <a:p>
          <a:pPr marL="712788" lvl="1" indent="-85725" algn="just" defTabSz="622300">
            <a:lnSpc>
              <a:spcPct val="130000"/>
            </a:lnSpc>
            <a:spcBef>
              <a:spcPct val="0"/>
            </a:spcBef>
            <a:spcAft>
              <a:spcPts val="600"/>
            </a:spcAft>
            <a:buClrTx/>
            <a:buSzTx/>
            <a:buFont typeface="Courier New" panose="02070309020205020404" pitchFamily="49" charset="0"/>
            <a:buNone/>
          </a:pPr>
          <a:r>
            <a:rPr lang="en-US" sz="2000" b="1" i="0"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CAPITAL ASSETS – net Underspent by R3.4m/ 85.3%</a:t>
          </a:r>
          <a:endParaRPr lang="en-ZA" sz="1600" b="0" i="0">
            <a:solidFill>
              <a:schemeClr val="accent3">
                <a:lumMod val="50000"/>
              </a:schemeClr>
            </a:solidFill>
            <a:latin typeface="Arial" panose="020B0604020202020204" pitchFamily="34" charset="0"/>
            <a:ea typeface="+mn-ea"/>
            <a:cs typeface="Arial" panose="020B0604020202020204" pitchFamily="34" charset="0"/>
          </a:endParaRPr>
        </a:p>
      </dsp:txBody>
      <dsp:txXfrm>
        <a:off x="450184" y="24758"/>
        <a:ext cx="10256475" cy="45764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DADBC-016C-431F-B339-A94AD7C93A5B}">
      <dsp:nvSpPr>
        <dsp:cNvPr id="0" name=""/>
        <dsp:cNvSpPr/>
      </dsp:nvSpPr>
      <dsp:spPr>
        <a:xfrm>
          <a:off x="0" y="459456"/>
          <a:ext cx="10388009" cy="4058661"/>
        </a:xfrm>
        <a:prstGeom prst="rect">
          <a:avLst/>
        </a:prstGeom>
        <a:no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6225" tIns="291592" rIns="806225" bIns="113792" numCol="1" spcCol="1270" anchor="t" anchorCtr="0">
          <a:noAutofit/>
        </a:bodyPr>
        <a:lstStyle/>
        <a:p>
          <a:pPr marL="333375" marR="0" lvl="1" indent="-333375" algn="just" defTabSz="622300" eaLnBrk="1" fontAlgn="auto" latinLnBrk="0" hangingPunct="1">
            <a:lnSpc>
              <a:spcPct val="150000"/>
            </a:lnSpc>
            <a:spcBef>
              <a:spcPct val="0"/>
            </a:spcBef>
            <a:spcAft>
              <a:spcPts val="600"/>
            </a:spcAft>
            <a:buClrTx/>
            <a:buSzTx/>
            <a:buFont typeface="Wingdings" panose="05000000000000000000" pitchFamily="2" charset="2"/>
            <a:buChar char="§"/>
            <a:tabLst/>
            <a:defRPr/>
          </a:pP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Savings - </a:t>
          </a:r>
          <a:r>
            <a:rPr lang="en-US"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R53 thousand </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assets were procured at lower than anticipated costs:</a:t>
          </a:r>
          <a:endPar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712788" marR="0" lvl="1" indent="-266700" algn="just" defTabSz="622300" eaLnBrk="1" fontAlgn="auto" latinLnBrk="0" hangingPunct="1">
            <a:lnSpc>
              <a:spcPct val="150000"/>
            </a:lnSpc>
            <a:spcBef>
              <a:spcPct val="0"/>
            </a:spcBef>
            <a:spcAft>
              <a:spcPts val="0"/>
            </a:spcAft>
            <a:buClrTx/>
            <a:buSzTx/>
            <a:buFont typeface="Courier New" panose="02070309020205020404" pitchFamily="49" charset="0"/>
            <a:buChar char="o"/>
            <a:tabLst/>
            <a:defRPr/>
          </a:pPr>
          <a:r>
            <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Mobile air-conditioners - </a:t>
          </a:r>
          <a:r>
            <a:rPr lang="en-ZA"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R43 thousand </a:t>
          </a:r>
        </a:p>
        <a:p>
          <a:pPr marL="712788" marR="0" lvl="1" indent="-266700" algn="just" defTabSz="622300" eaLnBrk="1" fontAlgn="auto" latinLnBrk="0" hangingPunct="1">
            <a:lnSpc>
              <a:spcPct val="150000"/>
            </a:lnSpc>
            <a:spcBef>
              <a:spcPct val="0"/>
            </a:spcBef>
            <a:spcAft>
              <a:spcPts val="0"/>
            </a:spcAft>
            <a:buClrTx/>
            <a:buSzTx/>
            <a:buFont typeface="Courier New" panose="02070309020205020404" pitchFamily="49" charset="0"/>
            <a:buChar char="o"/>
            <a:tabLst/>
            <a:defRPr/>
          </a:pPr>
          <a:r>
            <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Bar fridges - </a:t>
          </a:r>
          <a:r>
            <a:rPr lang="en-ZA"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R10 thousand</a:t>
          </a:r>
          <a:r>
            <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a:t>
          </a:r>
        </a:p>
        <a:p>
          <a:pPr marL="333375" marR="0" lvl="1" indent="-333375" algn="just" defTabSz="622300" eaLnBrk="1" fontAlgn="auto" latinLnBrk="0" hangingPunct="1">
            <a:lnSpc>
              <a:spcPct val="100000"/>
            </a:lnSpc>
            <a:spcBef>
              <a:spcPct val="0"/>
            </a:spcBef>
            <a:spcAft>
              <a:spcPts val="0"/>
            </a:spcAft>
            <a:buClrTx/>
            <a:buSzTx/>
            <a:buFont typeface="Wingdings" panose="05000000000000000000" pitchFamily="2" charset="2"/>
            <a:buChar char="§"/>
            <a:tabLst/>
            <a:defRPr/>
          </a:pPr>
          <a:endParaRPr lang="en-ZA" sz="8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333375" marR="0" lvl="1" indent="-333375" algn="just" defTabSz="622300" eaLnBrk="1" fontAlgn="auto" latinLnBrk="0" hangingPunct="1">
            <a:lnSpc>
              <a:spcPct val="150000"/>
            </a:lnSpc>
            <a:spcBef>
              <a:spcPct val="0"/>
            </a:spcBef>
            <a:spcAft>
              <a:spcPts val="600"/>
            </a:spcAft>
            <a:buClrTx/>
            <a:buSzTx/>
            <a:buFont typeface="Wingdings" panose="05000000000000000000" pitchFamily="2" charset="2"/>
            <a:buChar char="§"/>
            <a:tabLst/>
            <a:defRPr/>
          </a:pPr>
          <a:r>
            <a:rPr lang="en-US" sz="1600" b="0" i="0" kern="1200">
              <a:solidFill>
                <a:schemeClr val="bg2">
                  <a:lumMod val="50000"/>
                </a:schemeClr>
              </a:solidFill>
              <a:latin typeface="Arial" panose="020B0604020202020204" pitchFamily="34" charset="0"/>
              <a:ea typeface="+mn-ea"/>
              <a:cs typeface="Arial" panose="020B0604020202020204" pitchFamily="34" charset="0"/>
            </a:rPr>
            <a:t>The underspending reduced by the following overspending - </a:t>
          </a:r>
          <a:r>
            <a:rPr lang="en-US" sz="1600" b="0" i="1" kern="1200">
              <a:solidFill>
                <a:schemeClr val="bg2">
                  <a:lumMod val="50000"/>
                </a:schemeClr>
              </a:solidFill>
              <a:latin typeface="Arial" panose="020B0604020202020204" pitchFamily="34" charset="0"/>
              <a:ea typeface="+mn-ea"/>
              <a:cs typeface="Arial" panose="020B0604020202020204" pitchFamily="34" charset="0"/>
            </a:rPr>
            <a:t>R487 thousand</a:t>
          </a:r>
          <a:r>
            <a:rPr lang="en-US" sz="1600" b="0" i="0" kern="1200">
              <a:solidFill>
                <a:schemeClr val="bg2">
                  <a:lumMod val="50000"/>
                </a:schemeClr>
              </a:solidFill>
              <a:latin typeface="Arial" panose="020B0604020202020204" pitchFamily="34" charset="0"/>
              <a:ea typeface="+mn-ea"/>
              <a:cs typeface="Arial" panose="020B0604020202020204" pitchFamily="34" charset="0"/>
            </a:rPr>
            <a:t>:</a:t>
          </a:r>
          <a:endParaRPr lang="en-ZA" sz="1600" b="0" i="0" kern="1200">
            <a:solidFill>
              <a:schemeClr val="bg2">
                <a:lumMod val="50000"/>
              </a:schemeClr>
            </a:solidFill>
            <a:latin typeface="Arial" panose="020B0604020202020204" pitchFamily="34" charset="0"/>
            <a:ea typeface="+mn-ea"/>
            <a:cs typeface="Arial" panose="020B0604020202020204" pitchFamily="34" charset="0"/>
          </a:endParaRPr>
        </a:p>
        <a:p>
          <a:pPr marL="712788" marR="0" lvl="1" indent="-266700" algn="just" defTabSz="622300" eaLnBrk="1" fontAlgn="auto" latinLnBrk="0" hangingPunct="1">
            <a:lnSpc>
              <a:spcPct val="150000"/>
            </a:lnSpc>
            <a:spcBef>
              <a:spcPct val="0"/>
            </a:spcBef>
            <a:spcAft>
              <a:spcPts val="600"/>
            </a:spcAft>
            <a:buClrTx/>
            <a:buSzTx/>
            <a:buFont typeface="Courier New" panose="02070309020205020404" pitchFamily="49" charset="0"/>
            <a:buChar char="o"/>
            <a:tabLst/>
            <a:defRPr/>
          </a:pPr>
          <a:r>
            <a:rPr lang="en-ZA" sz="1600" b="0" i="0" kern="1200">
              <a:solidFill>
                <a:schemeClr val="bg2">
                  <a:lumMod val="50000"/>
                </a:schemeClr>
              </a:solidFill>
              <a:latin typeface="Arial" panose="020B0604020202020204" pitchFamily="34" charset="0"/>
              <a:ea typeface="+mn-ea"/>
              <a:cs typeface="Arial" panose="020B0604020202020204" pitchFamily="34" charset="0"/>
            </a:rPr>
            <a:t>Security control room videowall monitors and decoders - </a:t>
          </a:r>
          <a:r>
            <a:rPr lang="en-ZA" sz="1600" b="0" i="1" kern="1200">
              <a:solidFill>
                <a:schemeClr val="bg2">
                  <a:lumMod val="50000"/>
                </a:schemeClr>
              </a:solidFill>
              <a:latin typeface="Arial" panose="020B0604020202020204" pitchFamily="34" charset="0"/>
              <a:ea typeface="+mn-ea"/>
              <a:cs typeface="Arial" panose="020B0604020202020204" pitchFamily="34" charset="0"/>
            </a:rPr>
            <a:t>R426 thousand </a:t>
          </a:r>
          <a:r>
            <a:rPr lang="en-ZA" sz="1600" b="0" i="0" kern="1200">
              <a:solidFill>
                <a:schemeClr val="bg2">
                  <a:lumMod val="50000"/>
                </a:schemeClr>
              </a:solidFill>
              <a:latin typeface="Arial" panose="020B0604020202020204" pitchFamily="34" charset="0"/>
              <a:ea typeface="+mn-ea"/>
              <a:cs typeface="Arial" panose="020B0604020202020204" pitchFamily="34" charset="0"/>
            </a:rPr>
            <a:t>- approved unfunded expenditure. Expenditure informed by assessment report from CCTV consultants and to be financed from CCTV repairs and ambulance services savings</a:t>
          </a:r>
        </a:p>
        <a:p>
          <a:pPr marL="712788" marR="0" lvl="1" indent="-266700" algn="just" defTabSz="622300" eaLnBrk="1" fontAlgn="auto" latinLnBrk="0" hangingPunct="1">
            <a:lnSpc>
              <a:spcPct val="150000"/>
            </a:lnSpc>
            <a:spcBef>
              <a:spcPct val="0"/>
            </a:spcBef>
            <a:spcAft>
              <a:spcPts val="600"/>
            </a:spcAft>
            <a:buClrTx/>
            <a:buSzTx/>
            <a:buFont typeface="Courier New" panose="02070309020205020404" pitchFamily="49" charset="0"/>
            <a:buChar char="o"/>
            <a:tabLst/>
            <a:defRPr/>
          </a:pPr>
          <a:r>
            <a:rPr lang="en-ZA" sz="1600" b="0" i="0" kern="1200">
              <a:solidFill>
                <a:schemeClr val="bg2">
                  <a:lumMod val="50000"/>
                </a:schemeClr>
              </a:solidFill>
              <a:latin typeface="Arial" panose="020B0604020202020204" pitchFamily="34" charset="0"/>
              <a:ea typeface="+mn-ea"/>
              <a:cs typeface="Arial" panose="020B0604020202020204" pitchFamily="34" charset="0"/>
            </a:rPr>
            <a:t>MacBook and iPad for the Speaker - </a:t>
          </a:r>
          <a:r>
            <a:rPr lang="en-ZA" sz="1600" b="0" i="1" kern="1200">
              <a:solidFill>
                <a:schemeClr val="bg2">
                  <a:lumMod val="50000"/>
                </a:schemeClr>
              </a:solidFill>
              <a:latin typeface="Arial" panose="020B0604020202020204" pitchFamily="34" charset="0"/>
              <a:ea typeface="+mn-ea"/>
              <a:cs typeface="Arial" panose="020B0604020202020204" pitchFamily="34" charset="0"/>
            </a:rPr>
            <a:t>R61 thousand </a:t>
          </a:r>
          <a:r>
            <a:rPr lang="en-ZA" sz="1600" b="0" i="0" kern="1200">
              <a:solidFill>
                <a:schemeClr val="bg2">
                  <a:lumMod val="50000"/>
                </a:schemeClr>
              </a:solidFill>
              <a:latin typeface="Arial" panose="020B0604020202020204" pitchFamily="34" charset="0"/>
              <a:ea typeface="+mn-ea"/>
              <a:cs typeface="Arial" panose="020B0604020202020204" pitchFamily="34" charset="0"/>
            </a:rPr>
            <a:t>– approved unfunded expenditure. To be financed from u</a:t>
          </a:r>
          <a:r>
            <a:rPr lang="en-US" sz="1600" b="0" i="0" kern="1200">
              <a:solidFill>
                <a:schemeClr val="bg2">
                  <a:lumMod val="50000"/>
                </a:schemeClr>
              </a:solidFill>
              <a:latin typeface="Arial" panose="020B0604020202020204" pitchFamily="34" charset="0"/>
              <a:ea typeface="+mn-ea"/>
              <a:cs typeface="Arial" panose="020B0604020202020204" pitchFamily="34" charset="0"/>
            </a:rPr>
            <a:t>spent funds from graphic designers and audio-visual Staff laptops.</a:t>
          </a:r>
          <a:endParaRPr lang="en-ZA" sz="1600" b="0" i="0" kern="1200">
            <a:solidFill>
              <a:schemeClr val="bg2">
                <a:lumMod val="50000"/>
              </a:schemeClr>
            </a:solidFill>
            <a:latin typeface="Arial" panose="020B0604020202020204" pitchFamily="34" charset="0"/>
            <a:ea typeface="+mn-ea"/>
            <a:cs typeface="Arial" panose="020B0604020202020204" pitchFamily="34" charset="0"/>
          </a:endParaRPr>
        </a:p>
        <a:p>
          <a:pPr marL="333375" marR="0" lvl="1" indent="-333375" algn="just" defTabSz="622300" eaLnBrk="1" fontAlgn="auto" latinLnBrk="0" hangingPunct="1">
            <a:lnSpc>
              <a:spcPct val="130000"/>
            </a:lnSpc>
            <a:spcBef>
              <a:spcPct val="0"/>
            </a:spcBef>
            <a:spcAft>
              <a:spcPts val="600"/>
            </a:spcAft>
            <a:buClrTx/>
            <a:buSzTx/>
            <a:buFont typeface="Wingdings" panose="05000000000000000000" pitchFamily="2" charset="2"/>
            <a:buNone/>
            <a:tabLst/>
            <a:defRPr/>
          </a:pPr>
          <a:endParaRPr lang="en-ZA" sz="400" b="0" i="1"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a:off x="0" y="459456"/>
        <a:ext cx="10388009" cy="4058661"/>
      </dsp:txXfrm>
    </dsp:sp>
    <dsp:sp modelId="{9FB41CDB-B5EF-4BBF-A9B8-17F1194E9EDD}">
      <dsp:nvSpPr>
        <dsp:cNvPr id="0" name=""/>
        <dsp:cNvSpPr/>
      </dsp:nvSpPr>
      <dsp:spPr>
        <a:xfrm>
          <a:off x="408292" y="0"/>
          <a:ext cx="9890916" cy="526336"/>
        </a:xfrm>
        <a:prstGeom prst="round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849" tIns="0" rIns="274849" bIns="0" numCol="1" spcCol="1270" anchor="ctr" anchorCtr="0">
          <a:noAutofit/>
        </a:bodyPr>
        <a:lstStyle/>
        <a:p>
          <a:pPr marL="712788" lvl="1" indent="-85725" algn="just" defTabSz="622300">
            <a:lnSpc>
              <a:spcPct val="130000"/>
            </a:lnSpc>
            <a:spcBef>
              <a:spcPct val="0"/>
            </a:spcBef>
            <a:spcAft>
              <a:spcPts val="600"/>
            </a:spcAft>
            <a:buClrTx/>
            <a:buSzTx/>
            <a:buFont typeface="Courier New" panose="02070309020205020404" pitchFamily="49" charset="0"/>
            <a:buNone/>
          </a:pPr>
          <a:r>
            <a:rPr lang="en-US" sz="2000" b="1" i="0"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CAPITAL ASSETS – Underspent by R3.4m/ 85.3%</a:t>
          </a:r>
          <a:endParaRPr lang="en-ZA" sz="1600" b="0" i="0">
            <a:solidFill>
              <a:schemeClr val="accent3">
                <a:lumMod val="50000"/>
              </a:schemeClr>
            </a:solidFill>
            <a:latin typeface="Arial" panose="020B0604020202020204" pitchFamily="34" charset="0"/>
            <a:ea typeface="+mn-ea"/>
            <a:cs typeface="Arial" panose="020B0604020202020204" pitchFamily="34" charset="0"/>
          </a:endParaRPr>
        </a:p>
      </dsp:txBody>
      <dsp:txXfrm>
        <a:off x="433986" y="25694"/>
        <a:ext cx="9839528" cy="47494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8D99D-94C9-43DE-8963-3B79015A1516}">
      <dsp:nvSpPr>
        <dsp:cNvPr id="0" name=""/>
        <dsp:cNvSpPr/>
      </dsp:nvSpPr>
      <dsp:spPr>
        <a:xfrm>
          <a:off x="0" y="642401"/>
          <a:ext cx="9595881" cy="1512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948791-301B-4B97-ADE1-B9D8F1EAB223}">
      <dsp:nvSpPr>
        <dsp:cNvPr id="0" name=""/>
        <dsp:cNvSpPr/>
      </dsp:nvSpPr>
      <dsp:spPr>
        <a:xfrm>
          <a:off x="456835" y="220143"/>
          <a:ext cx="9136693" cy="510817"/>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91" tIns="0" rIns="253891" bIns="0" numCol="1" spcCol="1270" anchor="ctr" anchorCtr="0">
          <a:noAutofit/>
        </a:bodyPr>
        <a:lstStyle/>
        <a:p>
          <a:pPr marL="0" lvl="1" indent="0" algn="l" defTabSz="711200">
            <a:lnSpc>
              <a:spcPct val="100000"/>
            </a:lnSpc>
            <a:spcBef>
              <a:spcPct val="0"/>
            </a:spcBef>
            <a:spcAft>
              <a:spcPts val="600"/>
            </a:spcAft>
            <a:buFont typeface="Symbol" panose="05050102010706020507" pitchFamily="18" charset="2"/>
            <a:buNone/>
          </a:pPr>
          <a:r>
            <a:rPr lang="en-ZA" sz="1500" kern="1200">
              <a:effectLst/>
              <a:latin typeface="Arial" panose="020B0604020202020204" pitchFamily="34" charset="0"/>
              <a:ea typeface="Aptos" panose="020B0004020202020204" pitchFamily="34" charset="0"/>
              <a:cs typeface="Times New Roman" panose="02020603050405020304" pitchFamily="18" charset="0"/>
            </a:rPr>
            <a:t>CPA Africa Budget Committee - </a:t>
          </a:r>
          <a:r>
            <a:rPr lang="en-ZA" sz="1500" i="1" kern="1200">
              <a:effectLst/>
              <a:latin typeface="Arial" panose="020B0604020202020204" pitchFamily="34" charset="0"/>
              <a:ea typeface="Aptos" panose="020B0004020202020204" pitchFamily="34" charset="0"/>
              <a:cs typeface="Times New Roman" panose="02020603050405020304" pitchFamily="18" charset="0"/>
            </a:rPr>
            <a:t>R277 thousand </a:t>
          </a:r>
          <a:r>
            <a:rPr lang="en-ZA" sz="1500" kern="1200">
              <a:effectLst/>
              <a:latin typeface="Arial" panose="020B0604020202020204" pitchFamily="34" charset="0"/>
              <a:ea typeface="Aptos" panose="020B0004020202020204" pitchFamily="34" charset="0"/>
              <a:cs typeface="Times New Roman" panose="02020603050405020304" pitchFamily="18" charset="0"/>
            </a:rPr>
            <a:t>– less than anticipated number of officials travelled</a:t>
          </a:r>
          <a:endParaRPr lang="en-ZA" sz="1500" b="0" i="0" kern="1200">
            <a:latin typeface="Arial" panose="020B0604020202020204" pitchFamily="34" charset="0"/>
            <a:ea typeface="+mn-ea"/>
            <a:cs typeface="Arial" panose="020B0604020202020204" pitchFamily="34" charset="0"/>
          </a:endParaRPr>
        </a:p>
      </dsp:txBody>
      <dsp:txXfrm>
        <a:off x="481771" y="245079"/>
        <a:ext cx="9086821" cy="460945"/>
      </dsp:txXfrm>
    </dsp:sp>
    <dsp:sp modelId="{F9E7C7BE-500C-4F9C-B9FB-0BA35978491A}">
      <dsp:nvSpPr>
        <dsp:cNvPr id="0" name=""/>
        <dsp:cNvSpPr/>
      </dsp:nvSpPr>
      <dsp:spPr>
        <a:xfrm>
          <a:off x="0" y="1159665"/>
          <a:ext cx="9595881" cy="1512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A58411-4D1D-47E5-8D4B-1BEFEFCABF9D}">
      <dsp:nvSpPr>
        <dsp:cNvPr id="0" name=""/>
        <dsp:cNvSpPr/>
      </dsp:nvSpPr>
      <dsp:spPr>
        <a:xfrm>
          <a:off x="456835" y="826001"/>
          <a:ext cx="9136693" cy="422223"/>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91" tIns="0" rIns="253891" bIns="0" numCol="1" spcCol="1270" anchor="ctr" anchorCtr="0">
          <a:noAutofit/>
        </a:bodyPr>
        <a:lstStyle/>
        <a:p>
          <a:pPr marL="0" lvl="1" indent="0" algn="l" defTabSz="711200">
            <a:lnSpc>
              <a:spcPct val="100000"/>
            </a:lnSpc>
            <a:spcBef>
              <a:spcPct val="0"/>
            </a:spcBef>
            <a:spcAft>
              <a:spcPts val="600"/>
            </a:spcAft>
            <a:buFont typeface="Symbol" panose="05050102010706020507" pitchFamily="18" charset="2"/>
            <a:buNone/>
          </a:pPr>
          <a:r>
            <a:rPr lang="en-US" sz="1500" b="0" i="0" kern="1200">
              <a:latin typeface="Arial" panose="020B0604020202020204" pitchFamily="34" charset="0"/>
              <a:ea typeface="+mn-ea"/>
              <a:cs typeface="Arial" panose="020B0604020202020204" pitchFamily="34" charset="0"/>
            </a:rPr>
            <a:t>3G data overbilling – </a:t>
          </a:r>
          <a:r>
            <a:rPr lang="en-US" sz="1500" b="0" i="1" kern="1200">
              <a:latin typeface="Arial" panose="020B0604020202020204" pitchFamily="34" charset="0"/>
              <a:ea typeface="+mn-ea"/>
              <a:cs typeface="Arial" panose="020B0604020202020204" pitchFamily="34" charset="0"/>
            </a:rPr>
            <a:t>R235 thousand </a:t>
          </a:r>
          <a:r>
            <a:rPr lang="en-US" sz="1500" b="0" i="0" kern="1200">
              <a:latin typeface="Arial" panose="020B0604020202020204" pitchFamily="34" charset="0"/>
              <a:ea typeface="+mn-ea"/>
              <a:cs typeface="Arial" panose="020B0604020202020204" pitchFamily="34" charset="0"/>
            </a:rPr>
            <a:t>- lower than anticipated usage</a:t>
          </a:r>
          <a:endParaRPr lang="en-ZA" sz="1500" b="0" i="1" kern="1200">
            <a:latin typeface="Arial" panose="020B0604020202020204" pitchFamily="34" charset="0"/>
            <a:ea typeface="+mn-ea"/>
            <a:cs typeface="Arial" panose="020B0604020202020204" pitchFamily="34" charset="0"/>
          </a:endParaRPr>
        </a:p>
      </dsp:txBody>
      <dsp:txXfrm>
        <a:off x="477446" y="846612"/>
        <a:ext cx="9095471" cy="381001"/>
      </dsp:txXfrm>
    </dsp:sp>
    <dsp:sp modelId="{06D1A671-410B-4209-AAD9-C4DE4AE965C0}">
      <dsp:nvSpPr>
        <dsp:cNvPr id="0" name=""/>
        <dsp:cNvSpPr/>
      </dsp:nvSpPr>
      <dsp:spPr>
        <a:xfrm>
          <a:off x="0" y="1491606"/>
          <a:ext cx="9595881" cy="1512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62CA92-B552-45A6-B62D-3FF25844FF8B}">
      <dsp:nvSpPr>
        <dsp:cNvPr id="0" name=""/>
        <dsp:cNvSpPr/>
      </dsp:nvSpPr>
      <dsp:spPr>
        <a:xfrm>
          <a:off x="456835" y="1343265"/>
          <a:ext cx="9136693" cy="236901"/>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91" tIns="0" rIns="253891" bIns="0" numCol="1" spcCol="1270" anchor="ctr" anchorCtr="0">
          <a:noAutofit/>
        </a:bodyPr>
        <a:lstStyle/>
        <a:p>
          <a:pPr marL="0" lvl="1" indent="0" algn="l" defTabSz="711200">
            <a:lnSpc>
              <a:spcPct val="150000"/>
            </a:lnSpc>
            <a:spcBef>
              <a:spcPct val="0"/>
            </a:spcBef>
            <a:spcAft>
              <a:spcPts val="600"/>
            </a:spcAft>
            <a:buFont typeface="Symbol" panose="05050102010706020507" pitchFamily="18" charset="2"/>
            <a:buNone/>
          </a:pPr>
          <a:r>
            <a:rPr lang="en-ZA" sz="1500" b="0" i="0" kern="1200">
              <a:latin typeface="Arial" panose="020B0604020202020204" pitchFamily="34" charset="0"/>
              <a:ea typeface="+mn-ea"/>
              <a:cs typeface="Arial" panose="020B0604020202020204" pitchFamily="34" charset="0"/>
            </a:rPr>
            <a:t>S&amp;T claims </a:t>
          </a:r>
          <a:r>
            <a:rPr lang="en-ZA" sz="1500" b="0" i="1" kern="1200">
              <a:latin typeface="Arial" panose="020B0604020202020204" pitchFamily="34" charset="0"/>
              <a:ea typeface="+mn-ea"/>
              <a:cs typeface="Arial" panose="020B0604020202020204" pitchFamily="34" charset="0"/>
            </a:rPr>
            <a:t>– R234 thousand - </a:t>
          </a:r>
          <a:r>
            <a:rPr lang="en-US" sz="1500" b="0" i="0" kern="1200">
              <a:latin typeface="Arial" panose="020B0604020202020204" pitchFamily="34" charset="0"/>
              <a:ea typeface="+mn-ea"/>
              <a:cs typeface="Arial" panose="020B0604020202020204" pitchFamily="34" charset="0"/>
            </a:rPr>
            <a:t>fewer claims due to less than anticipated travel</a:t>
          </a:r>
          <a:endParaRPr lang="en-ZA" sz="1500" b="0" i="0" kern="1200">
            <a:latin typeface="Arial" panose="020B0604020202020204" pitchFamily="34" charset="0"/>
            <a:ea typeface="+mn-ea"/>
            <a:cs typeface="Arial" panose="020B0604020202020204" pitchFamily="34" charset="0"/>
          </a:endParaRPr>
        </a:p>
      </dsp:txBody>
      <dsp:txXfrm>
        <a:off x="468400" y="1354830"/>
        <a:ext cx="9113563" cy="213771"/>
      </dsp:txXfrm>
    </dsp:sp>
    <dsp:sp modelId="{688B4378-37D4-49E1-B52B-06295931686C}">
      <dsp:nvSpPr>
        <dsp:cNvPr id="0" name=""/>
        <dsp:cNvSpPr/>
      </dsp:nvSpPr>
      <dsp:spPr>
        <a:xfrm>
          <a:off x="0" y="1991953"/>
          <a:ext cx="9595881" cy="1512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3A9EEB-3F8A-4206-93E0-20BACA9C5A0E}">
      <dsp:nvSpPr>
        <dsp:cNvPr id="0" name=""/>
        <dsp:cNvSpPr/>
      </dsp:nvSpPr>
      <dsp:spPr>
        <a:xfrm>
          <a:off x="456835" y="1675206"/>
          <a:ext cx="9136693" cy="405307"/>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91" tIns="0" rIns="253891" bIns="0" numCol="1" spcCol="1270" anchor="ctr" anchorCtr="0">
          <a:noAutofit/>
        </a:bodyPr>
        <a:lstStyle/>
        <a:p>
          <a:pPr marL="0" lvl="1" indent="0" algn="l" defTabSz="711200">
            <a:lnSpc>
              <a:spcPct val="100000"/>
            </a:lnSpc>
            <a:spcBef>
              <a:spcPct val="0"/>
            </a:spcBef>
            <a:spcAft>
              <a:spcPts val="600"/>
            </a:spcAft>
            <a:buFont typeface="Symbol" panose="05050102010706020507" pitchFamily="18" charset="2"/>
            <a:buNone/>
          </a:pPr>
          <a:r>
            <a:rPr lang="en-US" sz="1500" kern="1200">
              <a:solidFill>
                <a:prstClr val="black">
                  <a:hueOff val="0"/>
                  <a:satOff val="0"/>
                  <a:lumOff val="0"/>
                  <a:alphaOff val="0"/>
                </a:prstClr>
              </a:solidFill>
              <a:effectLst/>
              <a:latin typeface="Arial" panose="020B0604020202020204" pitchFamily="34" charset="0"/>
              <a:ea typeface="Aptos" panose="020B0004020202020204" pitchFamily="34" charset="0"/>
              <a:cs typeface="Times New Roman" panose="02020603050405020304" pitchFamily="18" charset="0"/>
            </a:rPr>
            <a:t>Standing Committee of Chairpersons review session - </a:t>
          </a:r>
          <a:r>
            <a:rPr lang="en-US" sz="1500" i="1" kern="1200">
              <a:solidFill>
                <a:prstClr val="black">
                  <a:hueOff val="0"/>
                  <a:satOff val="0"/>
                  <a:lumOff val="0"/>
                  <a:alphaOff val="0"/>
                </a:prstClr>
              </a:solidFill>
              <a:effectLst/>
              <a:latin typeface="Arial" panose="020B0604020202020204" pitchFamily="34" charset="0"/>
              <a:ea typeface="Aptos" panose="020B0004020202020204" pitchFamily="34" charset="0"/>
              <a:cs typeface="Times New Roman" panose="02020603050405020304" pitchFamily="18" charset="0"/>
            </a:rPr>
            <a:t>R226 thousand </a:t>
          </a:r>
          <a:r>
            <a:rPr lang="en-US" sz="1500" kern="1200">
              <a:solidFill>
                <a:prstClr val="black">
                  <a:hueOff val="0"/>
                  <a:satOff val="0"/>
                  <a:lumOff val="0"/>
                  <a:alphaOff val="0"/>
                </a:prstClr>
              </a:solidFill>
              <a:effectLst/>
              <a:latin typeface="Arial" panose="020B0604020202020204" pitchFamily="34" charset="0"/>
              <a:ea typeface="Aptos" panose="020B0004020202020204" pitchFamily="34" charset="0"/>
              <a:cs typeface="Times New Roman" panose="02020603050405020304" pitchFamily="18" charset="0"/>
            </a:rPr>
            <a:t>– number of days reduced from 3 to 2 </a:t>
          </a:r>
          <a:endParaRPr lang="en-ZA" sz="1500" kern="1200">
            <a:solidFill>
              <a:prstClr val="black">
                <a:hueOff val="0"/>
                <a:satOff val="0"/>
                <a:lumOff val="0"/>
                <a:alphaOff val="0"/>
              </a:prstClr>
            </a:solidFill>
            <a:effectLst/>
            <a:latin typeface="Arial" panose="020B0604020202020204" pitchFamily="34" charset="0"/>
            <a:ea typeface="Aptos" panose="020B0004020202020204" pitchFamily="34" charset="0"/>
            <a:cs typeface="Times New Roman" panose="02020603050405020304" pitchFamily="18" charset="0"/>
          </a:endParaRPr>
        </a:p>
      </dsp:txBody>
      <dsp:txXfrm>
        <a:off x="476620" y="1694991"/>
        <a:ext cx="9097123" cy="365737"/>
      </dsp:txXfrm>
    </dsp:sp>
    <dsp:sp modelId="{5776A1CC-C716-447C-BF8A-ED60D5F1A7B8}">
      <dsp:nvSpPr>
        <dsp:cNvPr id="0" name=""/>
        <dsp:cNvSpPr/>
      </dsp:nvSpPr>
      <dsp:spPr>
        <a:xfrm>
          <a:off x="0" y="2604387"/>
          <a:ext cx="9595881" cy="1512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4A6867-1FB1-4074-A43B-597E89D4E09E}">
      <dsp:nvSpPr>
        <dsp:cNvPr id="0" name=""/>
        <dsp:cNvSpPr/>
      </dsp:nvSpPr>
      <dsp:spPr>
        <a:xfrm>
          <a:off x="435569" y="2127582"/>
          <a:ext cx="9136693" cy="517394"/>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91" tIns="0" rIns="253891" bIns="0" numCol="1" spcCol="1270" anchor="ctr" anchorCtr="0">
          <a:noAutofit/>
        </a:bodyPr>
        <a:lstStyle/>
        <a:p>
          <a:pPr marL="0" lvl="1" indent="0" algn="l" defTabSz="711200">
            <a:lnSpc>
              <a:spcPct val="100000"/>
            </a:lnSpc>
            <a:spcBef>
              <a:spcPct val="0"/>
            </a:spcBef>
            <a:spcAft>
              <a:spcPts val="600"/>
            </a:spcAft>
            <a:buFont typeface="Symbol" panose="05050102010706020507" pitchFamily="18" charset="2"/>
            <a:buNone/>
          </a:pPr>
          <a:r>
            <a:rPr lang="en-ZA" sz="1500" kern="1200">
              <a:solidFill>
                <a:prstClr val="black">
                  <a:hueOff val="0"/>
                  <a:satOff val="0"/>
                  <a:lumOff val="0"/>
                  <a:alphaOff val="0"/>
                </a:prstClr>
              </a:solidFill>
              <a:effectLst/>
              <a:latin typeface="Arial" panose="020B0604020202020204" pitchFamily="34" charset="0"/>
              <a:ea typeface="Aptos" panose="020B0004020202020204" pitchFamily="34" charset="0"/>
              <a:cs typeface="Times New Roman" panose="02020603050405020304" pitchFamily="18" charset="0"/>
            </a:rPr>
            <a:t>Photographic services </a:t>
          </a:r>
          <a:r>
            <a:rPr lang="en-US" sz="1500" kern="1200">
              <a:solidFill>
                <a:prstClr val="black">
                  <a:hueOff val="0"/>
                  <a:satOff val="0"/>
                  <a:lumOff val="0"/>
                  <a:alphaOff val="0"/>
                </a:prstClr>
              </a:solidFill>
              <a:effectLst/>
              <a:latin typeface="Arial" panose="020B0604020202020204" pitchFamily="34" charset="0"/>
              <a:ea typeface="Aptos" panose="020B0004020202020204" pitchFamily="34" charset="0"/>
              <a:cs typeface="Times New Roman" panose="02020603050405020304" pitchFamily="18" charset="0"/>
            </a:rPr>
            <a:t>for House sittings, Committee activities and Institutional activities -</a:t>
          </a:r>
          <a:r>
            <a:rPr lang="en-US" sz="1500" i="1" kern="1200">
              <a:solidFill>
                <a:prstClr val="black">
                  <a:hueOff val="0"/>
                  <a:satOff val="0"/>
                  <a:lumOff val="0"/>
                  <a:alphaOff val="0"/>
                </a:prstClr>
              </a:solidFill>
              <a:effectLst/>
              <a:latin typeface="Arial" panose="020B0604020202020204" pitchFamily="34" charset="0"/>
              <a:ea typeface="Aptos" panose="020B0004020202020204" pitchFamily="34" charset="0"/>
              <a:cs typeface="Times New Roman" panose="02020603050405020304" pitchFamily="18" charset="0"/>
            </a:rPr>
            <a:t>R200 thousand </a:t>
          </a:r>
          <a:r>
            <a:rPr lang="en-US" sz="1500" kern="1200">
              <a:solidFill>
                <a:prstClr val="black">
                  <a:hueOff val="0"/>
                  <a:satOff val="0"/>
                  <a:lumOff val="0"/>
                  <a:alphaOff val="0"/>
                </a:prstClr>
              </a:solidFill>
              <a:effectLst/>
              <a:latin typeface="Arial" panose="020B0604020202020204" pitchFamily="34" charset="0"/>
              <a:ea typeface="Aptos" panose="020B0004020202020204" pitchFamily="34" charset="0"/>
              <a:cs typeface="Times New Roman" panose="02020603050405020304" pitchFamily="18" charset="0"/>
            </a:rPr>
            <a:t>–services were rendered in-house</a:t>
          </a:r>
          <a:endParaRPr lang="en-ZA" sz="1500" kern="1200">
            <a:solidFill>
              <a:prstClr val="black">
                <a:hueOff val="0"/>
                <a:satOff val="0"/>
                <a:lumOff val="0"/>
                <a:alphaOff val="0"/>
              </a:prstClr>
            </a:solidFill>
            <a:effectLst/>
            <a:latin typeface="Arial" panose="020B0604020202020204" pitchFamily="34" charset="0"/>
            <a:ea typeface="Aptos" panose="020B0004020202020204" pitchFamily="34" charset="0"/>
            <a:cs typeface="Times New Roman" panose="02020603050405020304" pitchFamily="18" charset="0"/>
          </a:endParaRPr>
        </a:p>
      </dsp:txBody>
      <dsp:txXfrm>
        <a:off x="460826" y="2152839"/>
        <a:ext cx="9086179" cy="466880"/>
      </dsp:txXfrm>
    </dsp:sp>
    <dsp:sp modelId="{5A6336B8-E955-4959-9353-9642BFA63FF3}">
      <dsp:nvSpPr>
        <dsp:cNvPr id="0" name=""/>
        <dsp:cNvSpPr/>
      </dsp:nvSpPr>
      <dsp:spPr>
        <a:xfrm>
          <a:off x="0" y="3080700"/>
          <a:ext cx="9595881" cy="1512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EB3676-9AAB-47FB-A9CC-F4CD4A26237E}">
      <dsp:nvSpPr>
        <dsp:cNvPr id="0" name=""/>
        <dsp:cNvSpPr/>
      </dsp:nvSpPr>
      <dsp:spPr>
        <a:xfrm>
          <a:off x="456835" y="2787987"/>
          <a:ext cx="9136693" cy="381272"/>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91" tIns="0" rIns="253891" bIns="0" numCol="1" spcCol="1270" anchor="ctr" anchorCtr="0">
          <a:noAutofit/>
        </a:bodyPr>
        <a:lstStyle/>
        <a:p>
          <a:pPr marL="0" lvl="1" indent="0" algn="l" defTabSz="711200">
            <a:lnSpc>
              <a:spcPct val="100000"/>
            </a:lnSpc>
            <a:spcBef>
              <a:spcPct val="0"/>
            </a:spcBef>
            <a:spcAft>
              <a:spcPts val="600"/>
            </a:spcAft>
            <a:buFont typeface="Symbol" panose="05050102010706020507" pitchFamily="18" charset="2"/>
            <a:buNone/>
          </a:pP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Fuel for generator - </a:t>
          </a:r>
          <a:r>
            <a:rPr lang="en-US" sz="15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R128 thousand </a:t>
          </a: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-there was stable electricity during the reporting period </a:t>
          </a:r>
          <a:endParaRPr lang="en-ZA"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a:off x="475447" y="2806599"/>
        <a:ext cx="9099469" cy="344048"/>
      </dsp:txXfrm>
    </dsp:sp>
    <dsp:sp modelId="{B5597350-2BEE-4F28-A7A0-E80558117456}">
      <dsp:nvSpPr>
        <dsp:cNvPr id="0" name=""/>
        <dsp:cNvSpPr/>
      </dsp:nvSpPr>
      <dsp:spPr>
        <a:xfrm>
          <a:off x="0" y="3525831"/>
          <a:ext cx="9595881" cy="1512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BF9687-6685-43EA-A455-341CAB5FA29C}">
      <dsp:nvSpPr>
        <dsp:cNvPr id="0" name=""/>
        <dsp:cNvSpPr/>
      </dsp:nvSpPr>
      <dsp:spPr>
        <a:xfrm>
          <a:off x="459187" y="3251540"/>
          <a:ext cx="9136693" cy="350091"/>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91" tIns="0" rIns="253891" bIns="0" numCol="1" spcCol="1270" anchor="ctr" anchorCtr="0">
          <a:noAutofit/>
        </a:bodyPr>
        <a:lstStyle/>
        <a:p>
          <a:pPr marL="0" lvl="1" indent="0" algn="l" defTabSz="711200">
            <a:lnSpc>
              <a:spcPct val="150000"/>
            </a:lnSpc>
            <a:spcBef>
              <a:spcPct val="0"/>
            </a:spcBef>
            <a:spcAft>
              <a:spcPts val="600"/>
            </a:spcAft>
            <a:buFont typeface="Symbol" panose="05050102010706020507" pitchFamily="18" charset="2"/>
            <a:buNone/>
          </a:pP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Activities conducted virtually - </a:t>
          </a:r>
          <a:r>
            <a:rPr lang="en-US" sz="15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R125 thousand</a:t>
          </a:r>
          <a:endParaRPr lang="en-ZA" sz="1500" b="0" i="1"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a:off x="476277" y="3268630"/>
        <a:ext cx="9102513" cy="315911"/>
      </dsp:txXfrm>
    </dsp:sp>
    <dsp:sp modelId="{19BBB955-C6F8-45EC-B8CB-05AFD7A5DDC8}">
      <dsp:nvSpPr>
        <dsp:cNvPr id="0" name=""/>
        <dsp:cNvSpPr/>
      </dsp:nvSpPr>
      <dsp:spPr>
        <a:xfrm>
          <a:off x="0" y="3867383"/>
          <a:ext cx="9595881" cy="1512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F1BA94-FE59-4BF9-A5D6-B39D806F2CF0}">
      <dsp:nvSpPr>
        <dsp:cNvPr id="0" name=""/>
        <dsp:cNvSpPr/>
      </dsp:nvSpPr>
      <dsp:spPr>
        <a:xfrm>
          <a:off x="456835" y="3709431"/>
          <a:ext cx="9136693" cy="246512"/>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91" tIns="0" rIns="253891" bIns="0" numCol="1" spcCol="1270" anchor="ctr" anchorCtr="0">
          <a:noAutofit/>
        </a:bodyPr>
        <a:lstStyle/>
        <a:p>
          <a:pPr marL="0" lvl="1" indent="0" algn="l" defTabSz="711200">
            <a:lnSpc>
              <a:spcPct val="150000"/>
            </a:lnSpc>
            <a:spcBef>
              <a:spcPct val="0"/>
            </a:spcBef>
            <a:spcAft>
              <a:spcPts val="600"/>
            </a:spcAft>
            <a:buFont typeface="Symbol" panose="05050102010706020507" pitchFamily="18" charset="2"/>
            <a:buNone/>
          </a:pP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Print room-copy charges – </a:t>
          </a:r>
          <a:r>
            <a:rPr lang="en-US" sz="15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R89 thousand </a:t>
          </a: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less than anticipated copy charges</a:t>
          </a:r>
          <a:endParaRPr lang="en-ZA"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a:off x="468869" y="3721465"/>
        <a:ext cx="9112625" cy="222444"/>
      </dsp:txXfrm>
    </dsp:sp>
    <dsp:sp modelId="{CE513436-48FA-402D-883A-E15EE54F4796}">
      <dsp:nvSpPr>
        <dsp:cNvPr id="0" name=""/>
        <dsp:cNvSpPr/>
      </dsp:nvSpPr>
      <dsp:spPr>
        <a:xfrm>
          <a:off x="0" y="4311307"/>
          <a:ext cx="9595881" cy="1512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16E4A1-2535-4E3D-B084-D33366D61F53}">
      <dsp:nvSpPr>
        <dsp:cNvPr id="0" name=""/>
        <dsp:cNvSpPr/>
      </dsp:nvSpPr>
      <dsp:spPr>
        <a:xfrm>
          <a:off x="456835" y="4050983"/>
          <a:ext cx="9136693" cy="348883"/>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91" tIns="0" rIns="253891" bIns="0" numCol="1" spcCol="1270" anchor="ctr" anchorCtr="0">
          <a:noAutofit/>
        </a:bodyPr>
        <a:lstStyle/>
        <a:p>
          <a:pPr marL="0" lvl="1" indent="0" algn="l" defTabSz="711200">
            <a:lnSpc>
              <a:spcPct val="150000"/>
            </a:lnSpc>
            <a:spcBef>
              <a:spcPct val="0"/>
            </a:spcBef>
            <a:spcAft>
              <a:spcPts val="600"/>
            </a:spcAft>
            <a:buFont typeface="Symbol" panose="05050102010706020507" pitchFamily="18" charset="2"/>
            <a:buNone/>
          </a:pP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NCOP strategic session - </a:t>
          </a:r>
          <a:r>
            <a:rPr lang="en-US" sz="15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R67 thousand </a:t>
          </a: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travel costs incurred by NCOP unit </a:t>
          </a:r>
          <a:endParaRPr lang="en-ZA"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a:off x="473866" y="4068014"/>
        <a:ext cx="9102631" cy="314821"/>
      </dsp:txXfrm>
    </dsp:sp>
    <dsp:sp modelId="{6BE0D493-E607-4737-81F7-8205887159BE}">
      <dsp:nvSpPr>
        <dsp:cNvPr id="0" name=""/>
        <dsp:cNvSpPr/>
      </dsp:nvSpPr>
      <dsp:spPr>
        <a:xfrm>
          <a:off x="0" y="4667757"/>
          <a:ext cx="9595881" cy="1512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5DF195-FB86-40DE-864A-29768EE8943B}">
      <dsp:nvSpPr>
        <dsp:cNvPr id="0" name=""/>
        <dsp:cNvSpPr/>
      </dsp:nvSpPr>
      <dsp:spPr>
        <a:xfrm>
          <a:off x="456835" y="4494907"/>
          <a:ext cx="9136693" cy="26140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91" tIns="0" rIns="253891" bIns="0" numCol="1" spcCol="1270" anchor="ctr" anchorCtr="0">
          <a:noAutofit/>
        </a:bodyPr>
        <a:lstStyle/>
        <a:p>
          <a:pPr marL="0" lvl="1" indent="0" algn="l" defTabSz="711200">
            <a:lnSpc>
              <a:spcPct val="150000"/>
            </a:lnSpc>
            <a:spcBef>
              <a:spcPct val="0"/>
            </a:spcBef>
            <a:spcAft>
              <a:spcPts val="600"/>
            </a:spcAft>
            <a:buFont typeface="Symbol" panose="05050102010706020507" pitchFamily="18" charset="2"/>
            <a:buNone/>
          </a:pP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Ambulance services - </a:t>
          </a:r>
          <a:r>
            <a:rPr lang="en-US" sz="15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R62 thousand </a:t>
          </a: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no requests during the period under review</a:t>
          </a:r>
          <a:endParaRPr lang="en-ZA"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a:off x="469596" y="4507668"/>
        <a:ext cx="9111171" cy="2358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8D99D-94C9-43DE-8963-3B79015A1516}">
      <dsp:nvSpPr>
        <dsp:cNvPr id="0" name=""/>
        <dsp:cNvSpPr/>
      </dsp:nvSpPr>
      <dsp:spPr>
        <a:xfrm>
          <a:off x="0" y="539393"/>
          <a:ext cx="9595881" cy="1512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948791-301B-4B97-ADE1-B9D8F1EAB223}">
      <dsp:nvSpPr>
        <dsp:cNvPr id="0" name=""/>
        <dsp:cNvSpPr/>
      </dsp:nvSpPr>
      <dsp:spPr>
        <a:xfrm>
          <a:off x="456835" y="250451"/>
          <a:ext cx="9136693" cy="377501"/>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91" tIns="0" rIns="253891" bIns="0" numCol="1" spcCol="1270" anchor="ctr" anchorCtr="0">
          <a:noAutofit/>
        </a:bodyPr>
        <a:lstStyle/>
        <a:p>
          <a:pPr marL="0" lvl="1" indent="0" algn="l" defTabSz="711200">
            <a:lnSpc>
              <a:spcPct val="100000"/>
            </a:lnSpc>
            <a:spcBef>
              <a:spcPct val="0"/>
            </a:spcBef>
            <a:spcAft>
              <a:spcPts val="600"/>
            </a:spcAft>
            <a:buFont typeface="Symbol" panose="05050102010706020507" pitchFamily="18" charset="2"/>
            <a:buNone/>
          </a:pPr>
          <a:r>
            <a:rPr lang="en-US" sz="1500" b="0" i="0" kern="1200">
              <a:latin typeface="Arial" panose="020B0604020202020204" pitchFamily="34" charset="0"/>
              <a:ea typeface="+mn-ea"/>
              <a:cs typeface="Arial" panose="020B0604020202020204" pitchFamily="34" charset="0"/>
            </a:rPr>
            <a:t>Annual Report for 2023/24 - </a:t>
          </a:r>
          <a:r>
            <a:rPr lang="en-US" sz="1500" b="0" i="1" kern="1200">
              <a:latin typeface="Arial" panose="020B0604020202020204" pitchFamily="34" charset="0"/>
              <a:ea typeface="+mn-ea"/>
              <a:cs typeface="Arial" panose="020B0604020202020204" pitchFamily="34" charset="0"/>
            </a:rPr>
            <a:t>R52 thousand </a:t>
          </a:r>
          <a:r>
            <a:rPr lang="en-US" sz="1500" b="0" i="0" kern="1200">
              <a:latin typeface="Arial" panose="020B0604020202020204" pitchFamily="34" charset="0"/>
              <a:ea typeface="+mn-ea"/>
              <a:cs typeface="Arial" panose="020B0604020202020204" pitchFamily="34" charset="0"/>
            </a:rPr>
            <a:t>- lower than anticipated costs for printing and delivery </a:t>
          </a:r>
          <a:endParaRPr lang="en-ZA" sz="1500" b="0" i="0" kern="1200">
            <a:latin typeface="Arial" panose="020B0604020202020204" pitchFamily="34" charset="0"/>
            <a:ea typeface="+mn-ea"/>
            <a:cs typeface="Arial" panose="020B0604020202020204" pitchFamily="34" charset="0"/>
          </a:endParaRPr>
        </a:p>
      </dsp:txBody>
      <dsp:txXfrm>
        <a:off x="475263" y="268879"/>
        <a:ext cx="9099837" cy="340645"/>
      </dsp:txXfrm>
    </dsp:sp>
    <dsp:sp modelId="{F8C8135E-CCAB-4768-814F-F6A88E7D1D91}">
      <dsp:nvSpPr>
        <dsp:cNvPr id="0" name=""/>
        <dsp:cNvSpPr/>
      </dsp:nvSpPr>
      <dsp:spPr>
        <a:xfrm>
          <a:off x="0" y="995072"/>
          <a:ext cx="9595881" cy="1512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A9A7F6-2FA0-4678-8CDC-9C1610A51B4D}">
      <dsp:nvSpPr>
        <dsp:cNvPr id="0" name=""/>
        <dsp:cNvSpPr/>
      </dsp:nvSpPr>
      <dsp:spPr>
        <a:xfrm>
          <a:off x="456835" y="722993"/>
          <a:ext cx="9136693" cy="36063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91" tIns="0" rIns="253891" bIns="0" numCol="1" spcCol="1270" anchor="ctr" anchorCtr="0">
          <a:noAutofit/>
        </a:bodyPr>
        <a:lstStyle/>
        <a:p>
          <a:pPr marL="0" lvl="1" indent="0" algn="l" defTabSz="711200">
            <a:lnSpc>
              <a:spcPct val="100000"/>
            </a:lnSpc>
            <a:spcBef>
              <a:spcPct val="0"/>
            </a:spcBef>
            <a:spcAft>
              <a:spcPts val="600"/>
            </a:spcAft>
            <a:buFont typeface="Symbol" panose="05050102010706020507" pitchFamily="18" charset="2"/>
            <a:buNone/>
          </a:pPr>
          <a:r>
            <a:rPr lang="en-US" sz="1500" b="0" i="0" kern="1200">
              <a:latin typeface="Arial" panose="020B0604020202020204" pitchFamily="34" charset="0"/>
              <a:ea typeface="+mn-ea"/>
              <a:cs typeface="Arial" panose="020B0604020202020204" pitchFamily="34" charset="0"/>
            </a:rPr>
            <a:t>Mobile air-conditioners - </a:t>
          </a:r>
          <a:r>
            <a:rPr lang="en-US" sz="1500" b="0" i="1" kern="1200">
              <a:latin typeface="Arial" panose="020B0604020202020204" pitchFamily="34" charset="0"/>
              <a:ea typeface="+mn-ea"/>
              <a:cs typeface="Arial" panose="020B0604020202020204" pitchFamily="34" charset="0"/>
            </a:rPr>
            <a:t>R43 thousand </a:t>
          </a:r>
          <a:r>
            <a:rPr lang="en-US" sz="1500" b="0" i="0" kern="1200">
              <a:latin typeface="Arial" panose="020B0604020202020204" pitchFamily="34" charset="0"/>
              <a:ea typeface="+mn-ea"/>
              <a:cs typeface="Arial" panose="020B0604020202020204" pitchFamily="34" charset="0"/>
            </a:rPr>
            <a:t>- procured at lower than anticipated costs</a:t>
          </a:r>
          <a:endParaRPr lang="en-ZA" sz="1500" b="0" i="0" kern="1200">
            <a:latin typeface="Arial" panose="020B0604020202020204" pitchFamily="34" charset="0"/>
            <a:ea typeface="+mn-ea"/>
            <a:cs typeface="Arial" panose="020B0604020202020204" pitchFamily="34" charset="0"/>
          </a:endParaRPr>
        </a:p>
      </dsp:txBody>
      <dsp:txXfrm>
        <a:off x="474440" y="740598"/>
        <a:ext cx="9101483" cy="325429"/>
      </dsp:txXfrm>
    </dsp:sp>
    <dsp:sp modelId="{F9E7C7BE-500C-4F9C-B9FB-0BA35978491A}">
      <dsp:nvSpPr>
        <dsp:cNvPr id="0" name=""/>
        <dsp:cNvSpPr/>
      </dsp:nvSpPr>
      <dsp:spPr>
        <a:xfrm>
          <a:off x="0" y="1512336"/>
          <a:ext cx="9595881" cy="1512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A58411-4D1D-47E5-8D4B-1BEFEFCABF9D}">
      <dsp:nvSpPr>
        <dsp:cNvPr id="0" name=""/>
        <dsp:cNvSpPr/>
      </dsp:nvSpPr>
      <dsp:spPr>
        <a:xfrm>
          <a:off x="456835" y="1178672"/>
          <a:ext cx="9136693" cy="422223"/>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91" tIns="0" rIns="253891" bIns="0" numCol="1" spcCol="1270" anchor="ctr" anchorCtr="0">
          <a:noAutofit/>
        </a:bodyPr>
        <a:lstStyle/>
        <a:p>
          <a:pPr marL="0" lvl="1" indent="0" algn="l" defTabSz="711200">
            <a:lnSpc>
              <a:spcPct val="100000"/>
            </a:lnSpc>
            <a:spcBef>
              <a:spcPct val="0"/>
            </a:spcBef>
            <a:spcAft>
              <a:spcPts val="600"/>
            </a:spcAft>
            <a:buFont typeface="Symbol" panose="05050102010706020507" pitchFamily="18" charset="2"/>
            <a:buNone/>
          </a:pPr>
          <a:r>
            <a:rPr lang="en-US" sz="1500" b="0" i="0" kern="1200">
              <a:latin typeface="Arial" panose="020B0604020202020204" pitchFamily="34" charset="0"/>
              <a:ea typeface="+mn-ea"/>
              <a:cs typeface="Arial" panose="020B0604020202020204" pitchFamily="34" charset="0"/>
            </a:rPr>
            <a:t>Members profiles - </a:t>
          </a:r>
          <a:r>
            <a:rPr lang="en-US" sz="1500" b="0" i="1" kern="1200">
              <a:latin typeface="Arial" panose="020B0604020202020204" pitchFamily="34" charset="0"/>
              <a:ea typeface="+mn-ea"/>
              <a:cs typeface="Arial" panose="020B0604020202020204" pitchFamily="34" charset="0"/>
            </a:rPr>
            <a:t>R40 thousand </a:t>
          </a:r>
          <a:r>
            <a:rPr lang="en-US" sz="1500" b="0" i="0" kern="1200">
              <a:latin typeface="Arial" panose="020B0604020202020204" pitchFamily="34" charset="0"/>
              <a:ea typeface="+mn-ea"/>
              <a:cs typeface="Arial" panose="020B0604020202020204" pitchFamily="34" charset="0"/>
            </a:rPr>
            <a:t>– soft copies will be made available to Members instead of printing </a:t>
          </a:r>
          <a:endParaRPr lang="en-ZA" sz="1500" b="0" i="1" kern="1200">
            <a:latin typeface="Arial" panose="020B0604020202020204" pitchFamily="34" charset="0"/>
            <a:ea typeface="+mn-ea"/>
            <a:cs typeface="Arial" panose="020B0604020202020204" pitchFamily="34" charset="0"/>
          </a:endParaRPr>
        </a:p>
      </dsp:txBody>
      <dsp:txXfrm>
        <a:off x="477446" y="1199283"/>
        <a:ext cx="9095471" cy="381001"/>
      </dsp:txXfrm>
    </dsp:sp>
    <dsp:sp modelId="{5A6336B8-E955-4959-9353-9642BFA63FF3}">
      <dsp:nvSpPr>
        <dsp:cNvPr id="0" name=""/>
        <dsp:cNvSpPr/>
      </dsp:nvSpPr>
      <dsp:spPr>
        <a:xfrm>
          <a:off x="0" y="1988648"/>
          <a:ext cx="9595881" cy="1512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EB3676-9AAB-47FB-A9CC-F4CD4A26237E}">
      <dsp:nvSpPr>
        <dsp:cNvPr id="0" name=""/>
        <dsp:cNvSpPr/>
      </dsp:nvSpPr>
      <dsp:spPr>
        <a:xfrm>
          <a:off x="456835" y="1695936"/>
          <a:ext cx="9136693" cy="381272"/>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91" tIns="0" rIns="253891" bIns="0" numCol="1" spcCol="1270" anchor="ctr" anchorCtr="0">
          <a:noAutofit/>
        </a:bodyPr>
        <a:lstStyle/>
        <a:p>
          <a:pPr marL="0" lvl="1" indent="0" algn="l" defTabSz="711200">
            <a:lnSpc>
              <a:spcPct val="100000"/>
            </a:lnSpc>
            <a:spcBef>
              <a:spcPct val="0"/>
            </a:spcBef>
            <a:spcAft>
              <a:spcPts val="600"/>
            </a:spcAft>
            <a:buFont typeface="Symbol" panose="05050102010706020507" pitchFamily="18" charset="2"/>
            <a:buNone/>
          </a:pP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NCOP briefings with select Committee - </a:t>
          </a:r>
          <a:r>
            <a:rPr lang="en-US" sz="15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R35 thousand </a:t>
          </a: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travel was undertaken at reduced costs </a:t>
          </a:r>
          <a:endParaRPr lang="en-ZA"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a:off x="475447" y="1714548"/>
        <a:ext cx="9099469" cy="344048"/>
      </dsp:txXfrm>
    </dsp:sp>
    <dsp:sp modelId="{06D1A671-410B-4209-AAD9-C4DE4AE965C0}">
      <dsp:nvSpPr>
        <dsp:cNvPr id="0" name=""/>
        <dsp:cNvSpPr/>
      </dsp:nvSpPr>
      <dsp:spPr>
        <a:xfrm>
          <a:off x="0" y="2320589"/>
          <a:ext cx="9595881" cy="1512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62CA92-B552-45A6-B62D-3FF25844FF8B}">
      <dsp:nvSpPr>
        <dsp:cNvPr id="0" name=""/>
        <dsp:cNvSpPr/>
      </dsp:nvSpPr>
      <dsp:spPr>
        <a:xfrm>
          <a:off x="456835" y="2172248"/>
          <a:ext cx="9136693" cy="236901"/>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91" tIns="0" rIns="253891" bIns="0" numCol="1" spcCol="1270" anchor="ctr" anchorCtr="0">
          <a:noAutofit/>
        </a:bodyPr>
        <a:lstStyle/>
        <a:p>
          <a:pPr marL="0" lvl="1" indent="0" algn="l" defTabSz="711200">
            <a:lnSpc>
              <a:spcPct val="150000"/>
            </a:lnSpc>
            <a:spcBef>
              <a:spcPct val="0"/>
            </a:spcBef>
            <a:spcAft>
              <a:spcPts val="600"/>
            </a:spcAft>
            <a:buFont typeface="Symbol" panose="05050102010706020507" pitchFamily="18" charset="2"/>
            <a:buNone/>
          </a:pPr>
          <a:r>
            <a:rPr lang="en-US" sz="1500" b="0" i="0" kern="1200">
              <a:latin typeface="Arial" panose="020B0604020202020204" pitchFamily="34" charset="0"/>
              <a:ea typeface="+mn-ea"/>
              <a:cs typeface="Arial" panose="020B0604020202020204" pitchFamily="34" charset="0"/>
            </a:rPr>
            <a:t>NCOP Taking Parliament to the People - </a:t>
          </a:r>
          <a:r>
            <a:rPr lang="en-US" sz="1500" b="0" i="1" kern="1200">
              <a:latin typeface="Arial" panose="020B0604020202020204" pitchFamily="34" charset="0"/>
              <a:ea typeface="+mn-ea"/>
              <a:cs typeface="Arial" panose="020B0604020202020204" pitchFamily="34" charset="0"/>
            </a:rPr>
            <a:t>R25 thousand </a:t>
          </a:r>
          <a:r>
            <a:rPr lang="en-US" sz="1500" b="0" i="0" kern="1200">
              <a:latin typeface="Arial" panose="020B0604020202020204" pitchFamily="34" charset="0"/>
              <a:ea typeface="+mn-ea"/>
              <a:cs typeface="Arial" panose="020B0604020202020204" pitchFamily="34" charset="0"/>
            </a:rPr>
            <a:t>- the activity was held in Gauteng</a:t>
          </a:r>
          <a:endParaRPr lang="en-ZA" sz="1500" b="0" i="0" kern="1200">
            <a:latin typeface="Arial" panose="020B0604020202020204" pitchFamily="34" charset="0"/>
            <a:ea typeface="+mn-ea"/>
            <a:cs typeface="Arial" panose="020B0604020202020204" pitchFamily="34" charset="0"/>
          </a:endParaRPr>
        </a:p>
      </dsp:txBody>
      <dsp:txXfrm>
        <a:off x="468400" y="2183813"/>
        <a:ext cx="9113563" cy="213771"/>
      </dsp:txXfrm>
    </dsp:sp>
    <dsp:sp modelId="{B5597350-2BEE-4F28-A7A0-E80558117456}">
      <dsp:nvSpPr>
        <dsp:cNvPr id="0" name=""/>
        <dsp:cNvSpPr/>
      </dsp:nvSpPr>
      <dsp:spPr>
        <a:xfrm>
          <a:off x="0" y="2765721"/>
          <a:ext cx="9595881" cy="1512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BF9687-6685-43EA-A455-341CAB5FA29C}">
      <dsp:nvSpPr>
        <dsp:cNvPr id="0" name=""/>
        <dsp:cNvSpPr/>
      </dsp:nvSpPr>
      <dsp:spPr>
        <a:xfrm>
          <a:off x="459187" y="2491430"/>
          <a:ext cx="9136693" cy="350091"/>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91" tIns="0" rIns="253891" bIns="0" numCol="1" spcCol="1270" anchor="ctr" anchorCtr="0">
          <a:noAutofit/>
        </a:bodyPr>
        <a:lstStyle/>
        <a:p>
          <a:pPr marL="0" lvl="1" indent="0" algn="l" defTabSz="711200">
            <a:lnSpc>
              <a:spcPct val="150000"/>
            </a:lnSpc>
            <a:spcBef>
              <a:spcPct val="0"/>
            </a:spcBef>
            <a:spcAft>
              <a:spcPts val="600"/>
            </a:spcAft>
            <a:buFont typeface="Symbol" panose="05050102010706020507" pitchFamily="18" charset="2"/>
            <a:buNone/>
          </a:pP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Onboarding of Members of the 7</a:t>
          </a:r>
          <a:r>
            <a:rPr lang="en-US" sz="1500" b="0" i="0" kern="1200" baseline="30000">
              <a:solidFill>
                <a:prstClr val="black">
                  <a:hueOff val="0"/>
                  <a:satOff val="0"/>
                  <a:lumOff val="0"/>
                  <a:alphaOff val="0"/>
                </a:prstClr>
              </a:solidFill>
              <a:latin typeface="Arial" panose="020B0604020202020204" pitchFamily="34" charset="0"/>
              <a:ea typeface="+mn-ea"/>
              <a:cs typeface="Arial" panose="020B0604020202020204" pitchFamily="34" charset="0"/>
            </a:rPr>
            <a:t>th</a:t>
          </a: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Legislature - </a:t>
          </a:r>
          <a:r>
            <a:rPr lang="en-US" sz="15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R22 thousand </a:t>
          </a: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trolley bags costed less</a:t>
          </a:r>
          <a:endParaRPr lang="en-ZA" sz="1500" b="0" i="1"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a:off x="476277" y="2508520"/>
        <a:ext cx="9102513" cy="315911"/>
      </dsp:txXfrm>
    </dsp:sp>
    <dsp:sp modelId="{719313A1-96AA-41D7-8FF8-DDC24649ECC8}">
      <dsp:nvSpPr>
        <dsp:cNvPr id="0" name=""/>
        <dsp:cNvSpPr/>
      </dsp:nvSpPr>
      <dsp:spPr>
        <a:xfrm>
          <a:off x="0" y="3170190"/>
          <a:ext cx="9595881" cy="1512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E32FF3-270D-42F9-AF08-13CA7F548147}">
      <dsp:nvSpPr>
        <dsp:cNvPr id="0" name=""/>
        <dsp:cNvSpPr/>
      </dsp:nvSpPr>
      <dsp:spPr>
        <a:xfrm>
          <a:off x="456835" y="2949321"/>
          <a:ext cx="9136693" cy="309428"/>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91" tIns="0" rIns="253891" bIns="0" numCol="1" spcCol="1270" anchor="ctr" anchorCtr="0">
          <a:noAutofit/>
        </a:bodyPr>
        <a:lstStyle/>
        <a:p>
          <a:pPr marL="0" lvl="1" indent="0" algn="l" defTabSz="711200">
            <a:lnSpc>
              <a:spcPct val="150000"/>
            </a:lnSpc>
            <a:spcBef>
              <a:spcPct val="0"/>
            </a:spcBef>
            <a:spcAft>
              <a:spcPts val="600"/>
            </a:spcAft>
            <a:buFont typeface="Symbol" panose="05050102010706020507" pitchFamily="18" charset="2"/>
            <a:buNone/>
          </a:pPr>
          <a:r>
            <a:rPr lang="en-US" sz="1500" b="0" i="0" kern="1200">
              <a:latin typeface="Arial" panose="020B0604020202020204" pitchFamily="34" charset="0"/>
              <a:ea typeface="+mn-ea"/>
              <a:cs typeface="Arial" panose="020B0604020202020204" pitchFamily="34" charset="0"/>
            </a:rPr>
            <a:t>Refreshments for Chairpersons – </a:t>
          </a:r>
          <a:r>
            <a:rPr lang="en-US" sz="1500" b="0" i="1" kern="1200">
              <a:latin typeface="Arial" panose="020B0604020202020204" pitchFamily="34" charset="0"/>
              <a:ea typeface="+mn-ea"/>
              <a:cs typeface="Arial" panose="020B0604020202020204" pitchFamily="34" charset="0"/>
            </a:rPr>
            <a:t>R22 thousand </a:t>
          </a:r>
          <a:r>
            <a:rPr lang="en-US" sz="1500" b="0" i="0" kern="1200">
              <a:latin typeface="Arial" panose="020B0604020202020204" pitchFamily="34" charset="0"/>
              <a:ea typeface="+mn-ea"/>
              <a:cs typeface="Arial" panose="020B0604020202020204" pitchFamily="34" charset="0"/>
            </a:rPr>
            <a:t>– fewer than anticipated requests</a:t>
          </a:r>
          <a:endParaRPr lang="en-ZA" sz="1500" b="0" i="0" kern="1200">
            <a:latin typeface="Arial" panose="020B0604020202020204" pitchFamily="34" charset="0"/>
            <a:ea typeface="+mn-ea"/>
            <a:cs typeface="Arial" panose="020B0604020202020204" pitchFamily="34" charset="0"/>
          </a:endParaRPr>
        </a:p>
      </dsp:txBody>
      <dsp:txXfrm>
        <a:off x="471940" y="2964426"/>
        <a:ext cx="9106483" cy="279218"/>
      </dsp:txXfrm>
    </dsp:sp>
    <dsp:sp modelId="{8501DCB5-6494-4AA4-A39A-B9E16EB8819E}">
      <dsp:nvSpPr>
        <dsp:cNvPr id="0" name=""/>
        <dsp:cNvSpPr/>
      </dsp:nvSpPr>
      <dsp:spPr>
        <a:xfrm>
          <a:off x="0" y="3589416"/>
          <a:ext cx="9595881" cy="1512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AD73AD-B1AE-4CF8-BC24-11E92736A959}">
      <dsp:nvSpPr>
        <dsp:cNvPr id="0" name=""/>
        <dsp:cNvSpPr/>
      </dsp:nvSpPr>
      <dsp:spPr>
        <a:xfrm>
          <a:off x="456835" y="3353790"/>
          <a:ext cx="9136693" cy="32418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91" tIns="0" rIns="253891" bIns="0" numCol="1" spcCol="1270" anchor="ctr" anchorCtr="0">
          <a:noAutofit/>
        </a:bodyPr>
        <a:lstStyle/>
        <a:p>
          <a:pPr marL="0" lvl="1" indent="0" algn="l" defTabSz="711200">
            <a:lnSpc>
              <a:spcPct val="100000"/>
            </a:lnSpc>
            <a:spcBef>
              <a:spcPct val="0"/>
            </a:spcBef>
            <a:spcAft>
              <a:spcPts val="600"/>
            </a:spcAft>
            <a:buFont typeface="Symbol" panose="05050102010706020507" pitchFamily="18" charset="2"/>
            <a:buNone/>
          </a:pP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Brown bag seminar </a:t>
          </a:r>
          <a:r>
            <a:rPr lang="en-US" sz="15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 R17 thousand </a:t>
          </a: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replaced by Policy Brief without incurring costs</a:t>
          </a:r>
          <a:endParaRPr lang="en-ZA"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a:off x="472660" y="3369615"/>
        <a:ext cx="9105043" cy="292536"/>
      </dsp:txXfrm>
    </dsp:sp>
    <dsp:sp modelId="{9FED14CF-A526-4852-95DE-13AC0AE47B09}">
      <dsp:nvSpPr>
        <dsp:cNvPr id="0" name=""/>
        <dsp:cNvSpPr/>
      </dsp:nvSpPr>
      <dsp:spPr>
        <a:xfrm>
          <a:off x="0" y="4015242"/>
          <a:ext cx="9595881" cy="1512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0C2E96-5CB9-4A18-8979-882D6A736246}">
      <dsp:nvSpPr>
        <dsp:cNvPr id="0" name=""/>
        <dsp:cNvSpPr/>
      </dsp:nvSpPr>
      <dsp:spPr>
        <a:xfrm>
          <a:off x="456835" y="3773016"/>
          <a:ext cx="9136693" cy="330785"/>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91" tIns="0" rIns="253891" bIns="0" numCol="1" spcCol="1270" anchor="ctr" anchorCtr="0">
          <a:noAutofit/>
        </a:bodyPr>
        <a:lstStyle/>
        <a:p>
          <a:pPr marL="0" lvl="1" indent="0" algn="l" defTabSz="711200">
            <a:lnSpc>
              <a:spcPct val="100000"/>
            </a:lnSpc>
            <a:spcBef>
              <a:spcPct val="0"/>
            </a:spcBef>
            <a:spcAft>
              <a:spcPts val="600"/>
            </a:spcAft>
            <a:buFont typeface="Symbol" panose="05050102010706020507" pitchFamily="18" charset="2"/>
            <a:buNone/>
          </a:pP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Bar fridges - </a:t>
          </a:r>
          <a:r>
            <a:rPr lang="en-US" sz="15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R10 thousand </a:t>
          </a: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procured at lower than anticipated costs</a:t>
          </a:r>
          <a:endParaRPr lang="en-ZA"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a:off x="472983" y="3789164"/>
        <a:ext cx="9104397" cy="298489"/>
      </dsp:txXfrm>
    </dsp:sp>
    <dsp:sp modelId="{B1C16D03-244A-4EE6-9D26-CFE67C69E14C}">
      <dsp:nvSpPr>
        <dsp:cNvPr id="0" name=""/>
        <dsp:cNvSpPr/>
      </dsp:nvSpPr>
      <dsp:spPr>
        <a:xfrm>
          <a:off x="0" y="4362892"/>
          <a:ext cx="9595881" cy="1512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ACEADC-9FF4-4542-8887-0870558A928D}">
      <dsp:nvSpPr>
        <dsp:cNvPr id="0" name=""/>
        <dsp:cNvSpPr/>
      </dsp:nvSpPr>
      <dsp:spPr>
        <a:xfrm>
          <a:off x="468080" y="4198842"/>
          <a:ext cx="9127650" cy="25261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91" tIns="0" rIns="253891" bIns="0" numCol="1" spcCol="1270" anchor="ctr" anchorCtr="0">
          <a:noAutofit/>
        </a:bodyPr>
        <a:lstStyle/>
        <a:p>
          <a:pPr marL="0" lvl="1" indent="0" algn="l" defTabSz="711200">
            <a:lnSpc>
              <a:spcPct val="150000"/>
            </a:lnSpc>
            <a:spcBef>
              <a:spcPct val="0"/>
            </a:spcBef>
            <a:spcAft>
              <a:spcPts val="600"/>
            </a:spcAft>
            <a:buFont typeface="Symbol" panose="05050102010706020507" pitchFamily="18" charset="2"/>
            <a:buNone/>
          </a:pP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Laundry services - </a:t>
          </a:r>
          <a:r>
            <a:rPr lang="en-US" sz="15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R3 thousand – </a:t>
          </a: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no requests submitted in the period under review</a:t>
          </a:r>
          <a:endParaRPr lang="en-ZA"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a:off x="480411" y="4211173"/>
        <a:ext cx="9102988" cy="227948"/>
      </dsp:txXfrm>
    </dsp:sp>
    <dsp:sp modelId="{C464F31F-377F-4095-BDED-3B9548B16031}">
      <dsp:nvSpPr>
        <dsp:cNvPr id="0" name=""/>
        <dsp:cNvSpPr/>
      </dsp:nvSpPr>
      <dsp:spPr>
        <a:xfrm>
          <a:off x="0" y="4734146"/>
          <a:ext cx="9595881" cy="1512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354539-B55B-43E4-A0A4-5D7F4492C589}">
      <dsp:nvSpPr>
        <dsp:cNvPr id="0" name=""/>
        <dsp:cNvSpPr/>
      </dsp:nvSpPr>
      <dsp:spPr>
        <a:xfrm>
          <a:off x="456835" y="4546492"/>
          <a:ext cx="9136693" cy="276213"/>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91" tIns="0" rIns="253891" bIns="0" numCol="1" spcCol="1270" anchor="ctr" anchorCtr="0">
          <a:noAutofit/>
        </a:bodyPr>
        <a:lstStyle/>
        <a:p>
          <a:pPr marL="0" lvl="1" indent="0" algn="l" defTabSz="711200">
            <a:lnSpc>
              <a:spcPct val="150000"/>
            </a:lnSpc>
            <a:spcBef>
              <a:spcPct val="0"/>
            </a:spcBef>
            <a:spcAft>
              <a:spcPts val="600"/>
            </a:spcAft>
            <a:buFont typeface="Symbol" panose="05050102010706020507" pitchFamily="18" charset="2"/>
            <a:buNone/>
          </a:pP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IDU budgeting system support - </a:t>
          </a:r>
          <a:r>
            <a:rPr lang="en-US" sz="15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R3 thousand </a:t>
          </a: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support provided at reduced hours</a:t>
          </a:r>
          <a:endParaRPr lang="en-ZA"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a:off x="470319" y="4559976"/>
        <a:ext cx="9109725" cy="249245"/>
      </dsp:txXfrm>
    </dsp:sp>
    <dsp:sp modelId="{14C2EFD4-D1B3-4E79-AB3A-5543A4DC3674}">
      <dsp:nvSpPr>
        <dsp:cNvPr id="0" name=""/>
        <dsp:cNvSpPr/>
      </dsp:nvSpPr>
      <dsp:spPr>
        <a:xfrm>
          <a:off x="0" y="5191074"/>
          <a:ext cx="9595881" cy="1512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C773CF-F3F3-4015-9C2F-B9DAB27DC654}">
      <dsp:nvSpPr>
        <dsp:cNvPr id="0" name=""/>
        <dsp:cNvSpPr/>
      </dsp:nvSpPr>
      <dsp:spPr>
        <a:xfrm>
          <a:off x="456835" y="4917746"/>
          <a:ext cx="9136693" cy="361888"/>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91" tIns="0" rIns="253891" bIns="0" numCol="1" spcCol="1270" anchor="ctr" anchorCtr="0">
          <a:noAutofit/>
        </a:bodyPr>
        <a:lstStyle/>
        <a:p>
          <a:pPr marL="0" lvl="1" indent="0" algn="l" defTabSz="711200">
            <a:lnSpc>
              <a:spcPct val="150000"/>
            </a:lnSpc>
            <a:spcBef>
              <a:spcPct val="0"/>
            </a:spcBef>
            <a:spcAft>
              <a:spcPts val="600"/>
            </a:spcAft>
            <a:buFont typeface="Symbol" panose="05050102010706020507" pitchFamily="18" charset="2"/>
            <a:buNone/>
          </a:pP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Postage and courier </a:t>
          </a:r>
          <a:r>
            <a:rPr lang="en-US" sz="15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 R2 thousand </a:t>
          </a:r>
          <a:r>
            <a:rPr lang="en-US"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no service required for the period under review.</a:t>
          </a:r>
          <a:endParaRPr lang="en-ZA" sz="15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a:off x="474501" y="4935412"/>
        <a:ext cx="9101361" cy="32655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1EEF2-DA55-43BE-AC8D-A6BCFEB7D709}">
      <dsp:nvSpPr>
        <dsp:cNvPr id="0" name=""/>
        <dsp:cNvSpPr/>
      </dsp:nvSpPr>
      <dsp:spPr>
        <a:xfrm>
          <a:off x="0" y="42233"/>
          <a:ext cx="6943061" cy="3495351"/>
        </a:xfrm>
        <a:prstGeom prst="rect">
          <a:avLst/>
        </a:prstGeom>
        <a:solidFill>
          <a:schemeClr val="lt1">
            <a:alpha val="90000"/>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8859" tIns="541528" rIns="538859" bIns="113792" numCol="1" spcCol="1270" anchor="t" anchorCtr="0">
          <a:noAutofit/>
        </a:bodyPr>
        <a:lstStyle/>
        <a:p>
          <a:pPr marL="171450" lvl="1" indent="-171450" algn="just" defTabSz="711200">
            <a:lnSpc>
              <a:spcPct val="150000"/>
            </a:lnSpc>
            <a:spcBef>
              <a:spcPct val="0"/>
            </a:spcBef>
            <a:spcAft>
              <a:spcPct val="15000"/>
            </a:spcAft>
            <a:buFont typeface="Wingdings" panose="05000000000000000000" pitchFamily="2" charset="2"/>
            <a:buChar char="§"/>
          </a:pPr>
          <a:r>
            <a:rPr lang="en-US" sz="1600" b="0" kern="1200">
              <a:solidFill>
                <a:prstClr val="black">
                  <a:hueOff val="0"/>
                  <a:satOff val="0"/>
                  <a:lumOff val="0"/>
                  <a:alphaOff val="0"/>
                </a:prstClr>
              </a:solidFill>
              <a:latin typeface="Arial" panose="020B0604020202020204" pitchFamily="34" charset="0"/>
              <a:ea typeface="+mn-ea"/>
              <a:cs typeface="Arial" panose="020B0604020202020204" pitchFamily="34" charset="0"/>
            </a:rPr>
            <a:t>CoE – 5.3</a:t>
          </a:r>
          <a:r>
            <a:rPr lang="en-US"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 Underspending </a:t>
          </a:r>
          <a:r>
            <a:rPr lang="en-US" sz="1600" b="0" kern="1200">
              <a:solidFill>
                <a:prstClr val="black">
                  <a:hueOff val="0"/>
                  <a:satOff val="0"/>
                  <a:lumOff val="0"/>
                  <a:alphaOff val="0"/>
                </a:prstClr>
              </a:solidFill>
              <a:latin typeface="Arial" panose="020B0604020202020204" pitchFamily="34" charset="0"/>
              <a:ea typeface="+mn-ea"/>
              <a:cs typeface="Arial" panose="020B0604020202020204" pitchFamily="34" charset="0"/>
            </a:rPr>
            <a:t>– unfilled vacancies, outstanding 2023/24 IPMS for senior management, savings.</a:t>
          </a:r>
        </a:p>
        <a:p>
          <a:pPr marL="171450" lvl="1" indent="-171450" algn="just" defTabSz="711200">
            <a:lnSpc>
              <a:spcPct val="150000"/>
            </a:lnSpc>
            <a:spcBef>
              <a:spcPct val="0"/>
            </a:spcBef>
            <a:spcAft>
              <a:spcPct val="15000"/>
            </a:spcAft>
            <a:buFont typeface="Wingdings" panose="05000000000000000000" pitchFamily="2" charset="2"/>
            <a:buChar char="§"/>
          </a:pPr>
          <a:r>
            <a:rPr lang="en-US" sz="1600" b="0" kern="1200">
              <a:solidFill>
                <a:prstClr val="black">
                  <a:hueOff val="0"/>
                  <a:satOff val="0"/>
                  <a:lumOff val="0"/>
                  <a:alphaOff val="0"/>
                </a:prstClr>
              </a:solidFill>
              <a:latin typeface="Arial" panose="020B0604020202020204" pitchFamily="34" charset="0"/>
              <a:ea typeface="+mn-ea"/>
              <a:cs typeface="Arial" panose="020B0604020202020204" pitchFamily="34" charset="0"/>
            </a:rPr>
            <a:t>Goods &amp; Services – 29.1</a:t>
          </a:r>
          <a:r>
            <a:rPr lang="en-US"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 Underspending </a:t>
          </a:r>
          <a:r>
            <a:rPr lang="en-US" sz="1600" b="0" kern="1200">
              <a:solidFill>
                <a:prstClr val="black">
                  <a:hueOff val="0"/>
                  <a:satOff val="0"/>
                  <a:lumOff val="0"/>
                  <a:alphaOff val="0"/>
                </a:prstClr>
              </a:solidFill>
              <a:latin typeface="Arial" panose="020B0604020202020204" pitchFamily="34" charset="0"/>
              <a:ea typeface="+mn-ea"/>
              <a:cs typeface="Arial" panose="020B0604020202020204" pitchFamily="34" charset="0"/>
            </a:rPr>
            <a:t>– largely from Committee activities, outstanding invoices, insurance, OD deliverables and Vita </a:t>
          </a:r>
          <a:r>
            <a:rPr lang="en-US" sz="1600" b="0" kern="1200" err="1">
              <a:solidFill>
                <a:prstClr val="black">
                  <a:hueOff val="0"/>
                  <a:satOff val="0"/>
                  <a:lumOff val="0"/>
                  <a:alphaOff val="0"/>
                </a:prstClr>
              </a:solidFill>
              <a:latin typeface="Arial" panose="020B0604020202020204" pitchFamily="34" charset="0"/>
              <a:ea typeface="+mn-ea"/>
              <a:cs typeface="Arial" panose="020B0604020202020204" pitchFamily="34" charset="0"/>
            </a:rPr>
            <a:t>Basadi</a:t>
          </a:r>
          <a:r>
            <a:rPr lang="en-US" sz="1600" b="0" kern="1200">
              <a:solidFill>
                <a:prstClr val="black">
                  <a:hueOff val="0"/>
                  <a:satOff val="0"/>
                  <a:lumOff val="0"/>
                  <a:alphaOff val="0"/>
                </a:prstClr>
              </a:solidFill>
              <a:latin typeface="Arial" panose="020B0604020202020204" pitchFamily="34" charset="0"/>
              <a:ea typeface="+mn-ea"/>
              <a:cs typeface="Arial" panose="020B0604020202020204" pitchFamily="34" charset="0"/>
            </a:rPr>
            <a:t>.</a:t>
          </a:r>
        </a:p>
        <a:p>
          <a:pPr marL="171450" lvl="1" indent="-171450" algn="just" defTabSz="711200">
            <a:lnSpc>
              <a:spcPct val="150000"/>
            </a:lnSpc>
            <a:spcBef>
              <a:spcPct val="0"/>
            </a:spcBef>
            <a:spcAft>
              <a:spcPct val="15000"/>
            </a:spcAft>
            <a:buFont typeface="Wingdings" panose="05000000000000000000" pitchFamily="2" charset="2"/>
            <a:buChar char="§"/>
          </a:pPr>
          <a:r>
            <a:rPr lang="en-US" sz="1600" b="0" kern="1200">
              <a:solidFill>
                <a:prstClr val="black">
                  <a:hueOff val="0"/>
                  <a:satOff val="0"/>
                  <a:lumOff val="0"/>
                  <a:alphaOff val="0"/>
                </a:prstClr>
              </a:solidFill>
              <a:latin typeface="Arial" panose="020B0604020202020204" pitchFamily="34" charset="0"/>
              <a:ea typeface="+mn-ea"/>
              <a:cs typeface="Arial" panose="020B0604020202020204" pitchFamily="34" charset="0"/>
            </a:rPr>
            <a:t>Capex – 85.3</a:t>
          </a:r>
          <a:r>
            <a:rPr lang="en-US"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 Underspending </a:t>
          </a:r>
          <a:r>
            <a:rPr lang="en-US" sz="1600" b="0" kern="1200">
              <a:solidFill>
                <a:prstClr val="black">
                  <a:hueOff val="0"/>
                  <a:satOff val="0"/>
                  <a:lumOff val="0"/>
                  <a:alphaOff val="0"/>
                </a:prstClr>
              </a:solidFill>
              <a:latin typeface="Arial" panose="020B0604020202020204" pitchFamily="34" charset="0"/>
              <a:ea typeface="+mn-ea"/>
              <a:cs typeface="Arial" panose="020B0604020202020204" pitchFamily="34" charset="0"/>
            </a:rPr>
            <a:t>– Concrete roof project, chamber equipment, laptops for graphic designers and audio-visual Staff, trailers and wellness software.</a:t>
          </a:r>
        </a:p>
      </dsp:txBody>
      <dsp:txXfrm>
        <a:off x="0" y="42233"/>
        <a:ext cx="6943061" cy="3495351"/>
      </dsp:txXfrm>
    </dsp:sp>
    <dsp:sp modelId="{0EB182DA-B3B1-42C5-B23D-84F9DE9D3497}">
      <dsp:nvSpPr>
        <dsp:cNvPr id="0" name=""/>
        <dsp:cNvSpPr/>
      </dsp:nvSpPr>
      <dsp:spPr>
        <a:xfrm>
          <a:off x="332242" y="126060"/>
          <a:ext cx="6610818" cy="461110"/>
        </a:xfrm>
        <a:prstGeom prst="round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702" tIns="0" rIns="183702" bIns="0" numCol="1" spcCol="1270" anchor="ctr" anchorCtr="0">
          <a:noAutofit/>
        </a:bodyPr>
        <a:lstStyle/>
        <a:p>
          <a:pPr marL="0" lvl="0" indent="0" algn="l" defTabSz="711200">
            <a:lnSpc>
              <a:spcPct val="100000"/>
            </a:lnSpc>
            <a:spcBef>
              <a:spcPct val="0"/>
            </a:spcBef>
            <a:spcAft>
              <a:spcPct val="35000"/>
            </a:spcAft>
            <a:buNone/>
          </a:pPr>
          <a:r>
            <a:rPr lang="en-US" sz="1600" b="1" kern="1200">
              <a:latin typeface="Arial" panose="020B0604020202020204" pitchFamily="34" charset="0"/>
              <a:cs typeface="Arial" panose="020B0604020202020204" pitchFamily="34" charset="0"/>
            </a:rPr>
            <a:t>Q2 Expenditure – 90.6% of Projections </a:t>
          </a:r>
        </a:p>
      </dsp:txBody>
      <dsp:txXfrm>
        <a:off x="354752" y="148570"/>
        <a:ext cx="6565798" cy="416090"/>
      </dsp:txXfrm>
    </dsp:sp>
    <dsp:sp modelId="{12991995-989E-4940-8DF1-170282F35E6D}">
      <dsp:nvSpPr>
        <dsp:cNvPr id="0" name=""/>
        <dsp:cNvSpPr/>
      </dsp:nvSpPr>
      <dsp:spPr>
        <a:xfrm>
          <a:off x="0" y="3756276"/>
          <a:ext cx="6943061" cy="2192400"/>
        </a:xfrm>
        <a:prstGeom prst="rect">
          <a:avLst/>
        </a:prstGeom>
        <a:solidFill>
          <a:schemeClr val="lt1">
            <a:alpha val="90000"/>
            <a:hueOff val="0"/>
            <a:satOff val="0"/>
            <a:lumOff val="0"/>
            <a:alphaOff val="0"/>
          </a:schemeClr>
        </a:solidFill>
        <a:ln w="12700" cap="flat" cmpd="sng" algn="ctr">
          <a:solidFill>
            <a:schemeClr val="accent6">
              <a:shade val="50000"/>
              <a:hueOff val="368424"/>
              <a:satOff val="-16105"/>
              <a:lumOff val="43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8859" tIns="541528" rIns="538859" bIns="113792" numCol="1" spcCol="1270" anchor="t" anchorCtr="0">
          <a:noAutofit/>
        </a:bodyPr>
        <a:lstStyle/>
        <a:p>
          <a:pPr marL="171450" lvl="1" indent="-171450" algn="just" defTabSz="711200">
            <a:lnSpc>
              <a:spcPct val="150000"/>
            </a:lnSpc>
            <a:spcBef>
              <a:spcPct val="0"/>
            </a:spcBef>
            <a:spcAft>
              <a:spcPct val="15000"/>
            </a:spcAft>
            <a:buFont typeface="Wingdings" panose="05000000000000000000" pitchFamily="2" charset="2"/>
            <a:buChar char="§"/>
          </a:pPr>
          <a:r>
            <a:rPr lang="en-ZA" sz="1600" b="0" kern="1200">
              <a:latin typeface="Arial" panose="020B0604020202020204" pitchFamily="34" charset="0"/>
              <a:cs typeface="Arial" panose="020B0604020202020204" pitchFamily="34" charset="0"/>
            </a:rPr>
            <a:t>CoE – 49.0%</a:t>
          </a:r>
        </a:p>
        <a:p>
          <a:pPr marL="171450" lvl="1" indent="-171450" algn="just" defTabSz="711200">
            <a:lnSpc>
              <a:spcPct val="150000"/>
            </a:lnSpc>
            <a:spcBef>
              <a:spcPct val="0"/>
            </a:spcBef>
            <a:spcAft>
              <a:spcPct val="15000"/>
            </a:spcAft>
            <a:buFont typeface="Wingdings" panose="05000000000000000000" pitchFamily="2" charset="2"/>
            <a:buChar char="§"/>
          </a:pPr>
          <a:r>
            <a:rPr lang="en-ZA" sz="1600" b="0" kern="1200">
              <a:latin typeface="Arial" panose="020B0604020202020204" pitchFamily="34" charset="0"/>
              <a:cs typeface="Arial" panose="020B0604020202020204" pitchFamily="34" charset="0"/>
            </a:rPr>
            <a:t>Goods &amp; Services – 30.3%</a:t>
          </a:r>
        </a:p>
        <a:p>
          <a:pPr marL="171450" lvl="1" indent="-171450" algn="just" defTabSz="711200">
            <a:lnSpc>
              <a:spcPct val="150000"/>
            </a:lnSpc>
            <a:spcBef>
              <a:spcPct val="0"/>
            </a:spcBef>
            <a:spcAft>
              <a:spcPct val="15000"/>
            </a:spcAft>
            <a:buFont typeface="Wingdings" panose="05000000000000000000" pitchFamily="2" charset="2"/>
            <a:buChar char="§"/>
          </a:pPr>
          <a:r>
            <a:rPr lang="en-ZA" sz="1600" b="0" kern="1200">
              <a:latin typeface="Arial" panose="020B0604020202020204" pitchFamily="34" charset="0"/>
              <a:cs typeface="Arial" panose="020B0604020202020204" pitchFamily="34" charset="0"/>
            </a:rPr>
            <a:t>Transfers – 90.3%</a:t>
          </a:r>
        </a:p>
        <a:p>
          <a:pPr marL="171450" lvl="1" indent="-171450" algn="just" defTabSz="711200">
            <a:lnSpc>
              <a:spcPct val="150000"/>
            </a:lnSpc>
            <a:spcBef>
              <a:spcPct val="0"/>
            </a:spcBef>
            <a:spcAft>
              <a:spcPct val="15000"/>
            </a:spcAft>
            <a:buFont typeface="Wingdings" panose="05000000000000000000" pitchFamily="2" charset="2"/>
            <a:buChar char="§"/>
          </a:pPr>
          <a:r>
            <a:rPr lang="en-ZA" sz="1600" b="0" kern="1200">
              <a:latin typeface="Arial" panose="020B0604020202020204" pitchFamily="34" charset="0"/>
              <a:cs typeface="Arial" panose="020B0604020202020204" pitchFamily="34" charset="0"/>
            </a:rPr>
            <a:t>Capex – 14.1%.</a:t>
          </a:r>
        </a:p>
      </dsp:txBody>
      <dsp:txXfrm>
        <a:off x="0" y="3756276"/>
        <a:ext cx="6943061" cy="2192400"/>
      </dsp:txXfrm>
    </dsp:sp>
    <dsp:sp modelId="{03FF7EB9-B855-49A4-B795-006B3DF73239}">
      <dsp:nvSpPr>
        <dsp:cNvPr id="0" name=""/>
        <dsp:cNvSpPr/>
      </dsp:nvSpPr>
      <dsp:spPr>
        <a:xfrm>
          <a:off x="330541" y="3694184"/>
          <a:ext cx="6610818" cy="490131"/>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702" tIns="0" rIns="183702" bIns="0" numCol="1" spcCol="1270" anchor="ctr" anchorCtr="0">
          <a:noAutofit/>
        </a:bodyPr>
        <a:lstStyle/>
        <a:p>
          <a:pPr marL="171450" lvl="1" indent="0" algn="l" defTabSz="711200">
            <a:lnSpc>
              <a:spcPct val="100000"/>
            </a:lnSpc>
            <a:spcBef>
              <a:spcPct val="0"/>
            </a:spcBef>
            <a:spcAft>
              <a:spcPct val="15000"/>
            </a:spcAft>
            <a:buNone/>
          </a:pPr>
          <a:r>
            <a:rPr lang="en-US" sz="1600" b="1">
              <a:latin typeface="Arial" panose="020B0604020202020204" pitchFamily="34" charset="0"/>
              <a:cs typeface="Arial" panose="020B0604020202020204" pitchFamily="34" charset="0"/>
            </a:rPr>
            <a:t>YTD Expenditure – 52.6% of Allocated Budget</a:t>
          </a:r>
          <a:endParaRPr lang="en-US" sz="1600" b="1" kern="1200">
            <a:latin typeface="Arial" panose="020B0604020202020204" pitchFamily="34" charset="0"/>
            <a:cs typeface="Arial" panose="020B0604020202020204" pitchFamily="34" charset="0"/>
          </a:endParaRPr>
        </a:p>
      </dsp:txBody>
      <dsp:txXfrm>
        <a:off x="354467" y="3718110"/>
        <a:ext cx="6562966" cy="44227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F3038-27E6-451C-8A4D-6A2E6211B99C}">
      <dsp:nvSpPr>
        <dsp:cNvPr id="0" name=""/>
        <dsp:cNvSpPr/>
      </dsp:nvSpPr>
      <dsp:spPr>
        <a:xfrm>
          <a:off x="0" y="597671"/>
          <a:ext cx="6624084" cy="378000"/>
        </a:xfrm>
        <a:prstGeom prst="rect">
          <a:avLst/>
        </a:prstGeom>
        <a:solidFill>
          <a:schemeClr val="lt1">
            <a:alpha val="90000"/>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CE24B8-9916-4F75-9F84-0F5B11DDD367}">
      <dsp:nvSpPr>
        <dsp:cNvPr id="0" name=""/>
        <dsp:cNvSpPr/>
      </dsp:nvSpPr>
      <dsp:spPr>
        <a:xfrm>
          <a:off x="315355" y="150798"/>
          <a:ext cx="6307104" cy="668273"/>
        </a:xfrm>
        <a:prstGeom prst="round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2" tIns="0" rIns="175262" bIns="0" numCol="1" spcCol="1270" anchor="ctr" anchorCtr="0">
          <a:noAutofit/>
        </a:bodyPr>
        <a:lstStyle/>
        <a:p>
          <a:pPr marL="0" lvl="0" indent="0" algn="just" defTabSz="711200">
            <a:lnSpc>
              <a:spcPct val="100000"/>
            </a:lnSpc>
            <a:spcBef>
              <a:spcPct val="0"/>
            </a:spcBef>
            <a:spcAft>
              <a:spcPct val="35000"/>
            </a:spcAft>
            <a:buNone/>
          </a:pPr>
          <a:r>
            <a:rPr lang="en-US" sz="1600" b="0" kern="1200">
              <a:latin typeface="Arial" panose="020B0604020202020204" pitchFamily="34" charset="0"/>
              <a:cs typeface="Arial" panose="020B0604020202020204" pitchFamily="34" charset="0"/>
            </a:rPr>
            <a:t>Estimated spending pressures – </a:t>
          </a:r>
          <a:r>
            <a:rPr lang="en-US" sz="1600" b="0" i="1" kern="1200">
              <a:latin typeface="Arial" panose="020B0604020202020204" pitchFamily="34" charset="0"/>
              <a:cs typeface="Arial" panose="020B0604020202020204" pitchFamily="34" charset="0"/>
            </a:rPr>
            <a:t>R100.4m</a:t>
          </a:r>
          <a:r>
            <a:rPr lang="en-US" sz="1600" b="0" kern="1200">
              <a:latin typeface="Arial" panose="020B0604020202020204" pitchFamily="34" charset="0"/>
              <a:cs typeface="Arial" panose="020B0604020202020204" pitchFamily="34" charset="0"/>
            </a:rPr>
            <a:t> - to be reviewed and confirmed through the adjustment budget process in line with the affordability and capacity to spend</a:t>
          </a:r>
          <a:endParaRPr lang="en-ZA" sz="1600" b="0" kern="1200">
            <a:latin typeface="Arial" panose="020B0604020202020204" pitchFamily="34" charset="0"/>
            <a:cs typeface="Arial" panose="020B0604020202020204" pitchFamily="34" charset="0"/>
          </a:endParaRPr>
        </a:p>
      </dsp:txBody>
      <dsp:txXfrm>
        <a:off x="347977" y="183420"/>
        <a:ext cx="6241860" cy="603029"/>
      </dsp:txXfrm>
    </dsp:sp>
    <dsp:sp modelId="{7B6AEE0F-E90E-40A9-AAE5-B2BC0DF76AE8}">
      <dsp:nvSpPr>
        <dsp:cNvPr id="0" name=""/>
        <dsp:cNvSpPr/>
      </dsp:nvSpPr>
      <dsp:spPr>
        <a:xfrm>
          <a:off x="0" y="1278071"/>
          <a:ext cx="6624084" cy="378000"/>
        </a:xfrm>
        <a:prstGeom prst="rect">
          <a:avLst/>
        </a:prstGeom>
        <a:solidFill>
          <a:schemeClr val="lt1">
            <a:alpha val="90000"/>
            <a:hueOff val="0"/>
            <a:satOff val="0"/>
            <a:lumOff val="0"/>
            <a:alphaOff val="0"/>
          </a:schemeClr>
        </a:solidFill>
        <a:ln w="12700" cap="flat" cmpd="sng" algn="ctr">
          <a:solidFill>
            <a:schemeClr val="accent6">
              <a:shade val="50000"/>
              <a:hueOff val="122808"/>
              <a:satOff val="-5368"/>
              <a:lumOff val="14654"/>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A3BB8E-A6ED-46BF-9BD6-211689C7F8C8}">
      <dsp:nvSpPr>
        <dsp:cNvPr id="0" name=""/>
        <dsp:cNvSpPr/>
      </dsp:nvSpPr>
      <dsp:spPr>
        <a:xfrm>
          <a:off x="315355" y="1056671"/>
          <a:ext cx="6307104" cy="442800"/>
        </a:xfrm>
        <a:prstGeom prst="roundRect">
          <a:avLst/>
        </a:prstGeom>
        <a:solidFill>
          <a:schemeClr val="accent6">
            <a:shade val="50000"/>
            <a:hueOff val="122808"/>
            <a:satOff val="-5368"/>
            <a:lumOff val="14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2" tIns="0" rIns="175262" bIns="0" numCol="1" spcCol="1270" anchor="ctr" anchorCtr="0">
          <a:noAutofit/>
        </a:bodyPr>
        <a:lstStyle/>
        <a:p>
          <a:pPr marL="0" lvl="0" indent="0" algn="just" defTabSz="711200">
            <a:lnSpc>
              <a:spcPct val="100000"/>
            </a:lnSpc>
            <a:spcBef>
              <a:spcPct val="0"/>
            </a:spcBef>
            <a:spcAft>
              <a:spcPct val="35000"/>
            </a:spcAft>
            <a:buNone/>
          </a:pPr>
          <a:r>
            <a:rPr lang="en-US" sz="1600" b="0" kern="1200" err="1">
              <a:latin typeface="Arial" panose="020B0604020202020204" pitchFamily="34" charset="0"/>
              <a:cs typeface="Arial" panose="020B0604020202020204" pitchFamily="34" charset="0"/>
            </a:rPr>
            <a:t>Programmes</a:t>
          </a:r>
          <a:r>
            <a:rPr lang="en-US" sz="1600" b="0" kern="1200">
              <a:latin typeface="Arial" panose="020B0604020202020204" pitchFamily="34" charset="0"/>
              <a:cs typeface="Arial" panose="020B0604020202020204" pitchFamily="34" charset="0"/>
            </a:rPr>
            <a:t> currently reviewing spending projections for the last six months of the financial year through the mid-year review </a:t>
          </a:r>
          <a:endParaRPr lang="en-ZA" sz="1600" b="0" kern="1200">
            <a:latin typeface="Arial" panose="020B0604020202020204" pitchFamily="34" charset="0"/>
            <a:cs typeface="Arial" panose="020B0604020202020204" pitchFamily="34" charset="0"/>
          </a:endParaRPr>
        </a:p>
      </dsp:txBody>
      <dsp:txXfrm>
        <a:off x="336971" y="1078287"/>
        <a:ext cx="6263872" cy="399568"/>
      </dsp:txXfrm>
    </dsp:sp>
    <dsp:sp modelId="{AEC8577C-E7D9-430C-9065-97110139508F}">
      <dsp:nvSpPr>
        <dsp:cNvPr id="0" name=""/>
        <dsp:cNvSpPr/>
      </dsp:nvSpPr>
      <dsp:spPr>
        <a:xfrm>
          <a:off x="0" y="2374584"/>
          <a:ext cx="6624084" cy="378000"/>
        </a:xfrm>
        <a:prstGeom prst="rect">
          <a:avLst/>
        </a:prstGeom>
        <a:solidFill>
          <a:schemeClr val="lt1">
            <a:alpha val="90000"/>
            <a:hueOff val="0"/>
            <a:satOff val="0"/>
            <a:lumOff val="0"/>
            <a:alphaOff val="0"/>
          </a:schemeClr>
        </a:solidFill>
        <a:ln w="12700" cap="flat" cmpd="sng" algn="ctr">
          <a:solidFill>
            <a:schemeClr val="accent6">
              <a:shade val="50000"/>
              <a:hueOff val="245616"/>
              <a:satOff val="-10737"/>
              <a:lumOff val="29307"/>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B19C5E-A12E-463D-A53E-CE3F27EB549F}">
      <dsp:nvSpPr>
        <dsp:cNvPr id="0" name=""/>
        <dsp:cNvSpPr/>
      </dsp:nvSpPr>
      <dsp:spPr>
        <a:xfrm>
          <a:off x="316979" y="1703852"/>
          <a:ext cx="6307104" cy="858912"/>
        </a:xfrm>
        <a:prstGeom prst="roundRect">
          <a:avLst/>
        </a:prstGeom>
        <a:solidFill>
          <a:schemeClr val="accent6">
            <a:shade val="50000"/>
            <a:hueOff val="245616"/>
            <a:satOff val="-10737"/>
            <a:lumOff val="29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2" tIns="0" rIns="175262" bIns="0" numCol="1" spcCol="1270" anchor="ctr" anchorCtr="0">
          <a:noAutofit/>
        </a:bodyPr>
        <a:lstStyle/>
        <a:p>
          <a:pPr marL="0" lvl="0" indent="0" algn="just" defTabSz="711200">
            <a:lnSpc>
              <a:spcPct val="100000"/>
            </a:lnSpc>
            <a:spcBef>
              <a:spcPct val="0"/>
            </a:spcBef>
            <a:spcAft>
              <a:spcPct val="35000"/>
            </a:spcAft>
            <a:buNone/>
          </a:pPr>
          <a:r>
            <a:rPr lang="en-US" sz="1600" b="0" kern="1200">
              <a:solidFill>
                <a:schemeClr val="bg1"/>
              </a:solidFill>
              <a:latin typeface="Arial" panose="020B0604020202020204" pitchFamily="34" charset="0"/>
              <a:ea typeface="+mn-ea"/>
              <a:cs typeface="Arial" panose="020B0604020202020204" pitchFamily="34" charset="0"/>
            </a:rPr>
            <a:t>Follow-up on outstanding invoices from service providers to ensure timeous processing and accounting of expenditure</a:t>
          </a:r>
          <a:endParaRPr lang="en-ZA" sz="1600" b="0" kern="1200">
            <a:latin typeface="Arial" panose="020B0604020202020204" pitchFamily="34" charset="0"/>
            <a:cs typeface="Arial" panose="020B0604020202020204" pitchFamily="34" charset="0"/>
          </a:endParaRPr>
        </a:p>
      </dsp:txBody>
      <dsp:txXfrm>
        <a:off x="358908" y="1745781"/>
        <a:ext cx="6223246" cy="775054"/>
      </dsp:txXfrm>
    </dsp:sp>
    <dsp:sp modelId="{FB9D9B1D-2C2E-44E6-87AF-A36670E51192}">
      <dsp:nvSpPr>
        <dsp:cNvPr id="0" name=""/>
        <dsp:cNvSpPr/>
      </dsp:nvSpPr>
      <dsp:spPr>
        <a:xfrm>
          <a:off x="0" y="3366653"/>
          <a:ext cx="6624084" cy="378000"/>
        </a:xfrm>
        <a:prstGeom prst="rect">
          <a:avLst/>
        </a:prstGeom>
        <a:solidFill>
          <a:schemeClr val="lt1">
            <a:alpha val="90000"/>
            <a:hueOff val="0"/>
            <a:satOff val="0"/>
            <a:lumOff val="0"/>
            <a:alphaOff val="0"/>
          </a:schemeClr>
        </a:solidFill>
        <a:ln w="12700" cap="flat" cmpd="sng" algn="ctr">
          <a:solidFill>
            <a:schemeClr val="accent6">
              <a:shade val="50000"/>
              <a:hueOff val="368424"/>
              <a:satOff val="-16105"/>
              <a:lumOff val="43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87831F-6981-4BD9-9528-DC4865657F81}">
      <dsp:nvSpPr>
        <dsp:cNvPr id="0" name=""/>
        <dsp:cNvSpPr/>
      </dsp:nvSpPr>
      <dsp:spPr>
        <a:xfrm>
          <a:off x="315355" y="2833584"/>
          <a:ext cx="6307104" cy="754469"/>
        </a:xfrm>
        <a:prstGeom prst="roundRect">
          <a:avLst/>
        </a:prstGeom>
        <a:solidFill>
          <a:schemeClr val="accent6">
            <a:shade val="50000"/>
            <a:hueOff val="368424"/>
            <a:satOff val="-16105"/>
            <a:lumOff val="43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2" tIns="0" rIns="175262" bIns="0" numCol="1" spcCol="1270" anchor="ctr" anchorCtr="0">
          <a:noAutofit/>
        </a:bodyPr>
        <a:lstStyle/>
        <a:p>
          <a:pPr marL="0" lvl="0" indent="0" algn="just" defTabSz="711200">
            <a:lnSpc>
              <a:spcPct val="100000"/>
            </a:lnSpc>
            <a:spcBef>
              <a:spcPct val="0"/>
            </a:spcBef>
            <a:spcAft>
              <a:spcPct val="35000"/>
            </a:spcAft>
            <a:buNone/>
          </a:pPr>
          <a:r>
            <a:rPr lang="en-US" sz="1600" b="0" kern="1200">
              <a:latin typeface="Arial" panose="020B0604020202020204" pitchFamily="34" charset="0"/>
              <a:cs typeface="Arial" panose="020B0604020202020204" pitchFamily="34" charset="0"/>
            </a:rPr>
            <a:t>Commitments must be reviewed and cleared regularly for credible financial management </a:t>
          </a:r>
          <a:endParaRPr lang="en-ZA" sz="1600" b="0" kern="1200">
            <a:latin typeface="Arial" panose="020B0604020202020204" pitchFamily="34" charset="0"/>
            <a:cs typeface="Arial" panose="020B0604020202020204" pitchFamily="34" charset="0"/>
          </a:endParaRPr>
        </a:p>
      </dsp:txBody>
      <dsp:txXfrm>
        <a:off x="352185" y="2870414"/>
        <a:ext cx="6233444" cy="680809"/>
      </dsp:txXfrm>
    </dsp:sp>
    <dsp:sp modelId="{4DD905D0-2A19-4EF4-AA76-4A662162B1B0}">
      <dsp:nvSpPr>
        <dsp:cNvPr id="0" name=""/>
        <dsp:cNvSpPr/>
      </dsp:nvSpPr>
      <dsp:spPr>
        <a:xfrm>
          <a:off x="0" y="4328001"/>
          <a:ext cx="6624084" cy="378000"/>
        </a:xfrm>
        <a:prstGeom prst="rect">
          <a:avLst/>
        </a:prstGeom>
        <a:solidFill>
          <a:schemeClr val="lt1">
            <a:alpha val="90000"/>
            <a:hueOff val="0"/>
            <a:satOff val="0"/>
            <a:lumOff val="0"/>
            <a:alphaOff val="0"/>
          </a:schemeClr>
        </a:solidFill>
        <a:ln w="12700" cap="flat" cmpd="sng" algn="ctr">
          <a:solidFill>
            <a:schemeClr val="accent6">
              <a:shade val="50000"/>
              <a:hueOff val="245616"/>
              <a:satOff val="-10737"/>
              <a:lumOff val="29307"/>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BF0B2A-F551-4144-8CF8-8EBDC6767B92}">
      <dsp:nvSpPr>
        <dsp:cNvPr id="0" name=""/>
        <dsp:cNvSpPr/>
      </dsp:nvSpPr>
      <dsp:spPr>
        <a:xfrm>
          <a:off x="315355" y="3825653"/>
          <a:ext cx="6307104" cy="723747"/>
        </a:xfrm>
        <a:prstGeom prst="roundRect">
          <a:avLst/>
        </a:prstGeom>
        <a:solidFill>
          <a:schemeClr val="accent6">
            <a:shade val="50000"/>
            <a:hueOff val="245616"/>
            <a:satOff val="-10737"/>
            <a:lumOff val="29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2" tIns="0" rIns="175262" bIns="0" numCol="1" spcCol="1270" anchor="ctr" anchorCtr="0">
          <a:noAutofit/>
        </a:bodyPr>
        <a:lstStyle/>
        <a:p>
          <a:pPr marL="0" lvl="0" indent="0" algn="just" defTabSz="711200">
            <a:lnSpc>
              <a:spcPct val="100000"/>
            </a:lnSpc>
            <a:spcBef>
              <a:spcPct val="0"/>
            </a:spcBef>
            <a:spcAft>
              <a:spcPct val="35000"/>
            </a:spcAft>
            <a:buNone/>
          </a:pPr>
          <a:r>
            <a:rPr lang="en-US" sz="1600" b="0" kern="1200">
              <a:latin typeface="Arial" panose="020B0604020202020204" pitchFamily="34" charset="0"/>
              <a:cs typeface="Arial" panose="020B0604020202020204" pitchFamily="34" charset="0"/>
            </a:rPr>
            <a:t>Efficient utilisation of “early warning reports’ to reduce deviations</a:t>
          </a:r>
          <a:endParaRPr lang="en-ZA" sz="1600" b="0" kern="1200">
            <a:latin typeface="Arial" panose="020B0604020202020204" pitchFamily="34" charset="0"/>
            <a:cs typeface="Arial" panose="020B0604020202020204" pitchFamily="34" charset="0"/>
          </a:endParaRPr>
        </a:p>
      </dsp:txBody>
      <dsp:txXfrm>
        <a:off x="350685" y="3860983"/>
        <a:ext cx="6236444" cy="653087"/>
      </dsp:txXfrm>
    </dsp:sp>
    <dsp:sp modelId="{F64CB83A-09A6-443A-B3B3-271FF481B421}">
      <dsp:nvSpPr>
        <dsp:cNvPr id="0" name=""/>
        <dsp:cNvSpPr/>
      </dsp:nvSpPr>
      <dsp:spPr>
        <a:xfrm>
          <a:off x="0" y="5535009"/>
          <a:ext cx="6624084" cy="378000"/>
        </a:xfrm>
        <a:prstGeom prst="rect">
          <a:avLst/>
        </a:prstGeom>
        <a:solidFill>
          <a:schemeClr val="lt1">
            <a:alpha val="90000"/>
            <a:hueOff val="0"/>
            <a:satOff val="0"/>
            <a:lumOff val="0"/>
            <a:alphaOff val="0"/>
          </a:schemeClr>
        </a:solidFill>
        <a:ln w="12700" cap="flat" cmpd="sng" algn="ctr">
          <a:solidFill>
            <a:schemeClr val="accent6">
              <a:shade val="50000"/>
              <a:hueOff val="122808"/>
              <a:satOff val="-5368"/>
              <a:lumOff val="1465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41FB79-0CAB-48B9-A295-CEF5E47AFABE}">
      <dsp:nvSpPr>
        <dsp:cNvPr id="0" name=""/>
        <dsp:cNvSpPr/>
      </dsp:nvSpPr>
      <dsp:spPr>
        <a:xfrm>
          <a:off x="315355" y="4787001"/>
          <a:ext cx="6307104" cy="969408"/>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2" tIns="0" rIns="175262" bIns="0" numCol="1" spcCol="1270" anchor="ctr" anchorCtr="0">
          <a:noAutofit/>
        </a:bodyPr>
        <a:lstStyle/>
        <a:p>
          <a:pPr marL="0" lvl="0" indent="0" algn="just" defTabSz="711200">
            <a:lnSpc>
              <a:spcPct val="100000"/>
            </a:lnSpc>
            <a:spcBef>
              <a:spcPct val="0"/>
            </a:spcBef>
            <a:spcAft>
              <a:spcPct val="35000"/>
            </a:spcAft>
            <a:buNone/>
          </a:pPr>
          <a:r>
            <a:rPr lang="en-US" sz="1600" b="0" kern="1200">
              <a:latin typeface="Arial" panose="020B0604020202020204" pitchFamily="34" charset="0"/>
              <a:cs typeface="Arial" panose="020B0604020202020204" pitchFamily="34" charset="0"/>
            </a:rPr>
            <a:t>Enforcement of fiscal discipline and implementation of cost-efficiency measures to contain spending within allocated budget</a:t>
          </a:r>
          <a:endParaRPr lang="en-ZA" sz="1600" b="0" kern="1200">
            <a:latin typeface="Arial" panose="020B0604020202020204" pitchFamily="34" charset="0"/>
            <a:cs typeface="Arial" panose="020B0604020202020204" pitchFamily="34" charset="0"/>
          </a:endParaRPr>
        </a:p>
      </dsp:txBody>
      <dsp:txXfrm>
        <a:off x="362678" y="4834324"/>
        <a:ext cx="6212458" cy="874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6E7CF-02E5-4A2B-A01D-ACEC816C3D52}">
      <dsp:nvSpPr>
        <dsp:cNvPr id="0" name=""/>
        <dsp:cNvSpPr/>
      </dsp:nvSpPr>
      <dsp:spPr>
        <a:xfrm>
          <a:off x="0" y="339258"/>
          <a:ext cx="9622670" cy="1530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826" tIns="374904" rIns="746826" bIns="128016" numCol="1" spcCol="1270" anchor="t" anchorCtr="0">
          <a:noAutofit/>
        </a:bodyPr>
        <a:lstStyle/>
        <a:p>
          <a:pPr marL="171450" lvl="1" indent="-171450" algn="l" defTabSz="800100">
            <a:lnSpc>
              <a:spcPct val="90000"/>
            </a:lnSpc>
            <a:spcBef>
              <a:spcPct val="0"/>
            </a:spcBef>
            <a:spcAft>
              <a:spcPct val="15000"/>
            </a:spcAft>
            <a:buChar char="•"/>
          </a:pPr>
          <a:r>
            <a:rPr lang="en-ZA" sz="1800" kern="1200">
              <a:latin typeface="Aptos" panose="020B0004020202020204" pitchFamily="34" charset="0"/>
              <a:cs typeface="Arial" panose="020B0604020202020204" pitchFamily="34" charset="0"/>
            </a:rPr>
            <a:t>The quarterly performance report (QPR) and mid-year performance report (MPR) are submitted in line with </a:t>
          </a:r>
          <a:r>
            <a:rPr lang="en-ZA" sz="1800" kern="1200">
              <a:solidFill>
                <a:schemeClr val="tx1"/>
              </a:solidFill>
              <a:latin typeface="Aptos" panose="020B0004020202020204" pitchFamily="34" charset="0"/>
              <a:cs typeface="Arial" panose="020B0604020202020204" pitchFamily="34" charset="0"/>
            </a:rPr>
            <a:t>Chapter 8, sections 52 and 53, respectively, </a:t>
          </a:r>
          <a:r>
            <a:rPr lang="en-ZA" sz="1800" kern="1200">
              <a:latin typeface="Aptos" panose="020B0004020202020204" pitchFamily="34" charset="0"/>
              <a:cs typeface="Arial" panose="020B0604020202020204" pitchFamily="34" charset="0"/>
            </a:rPr>
            <a:t>of the Financial Management of Parliament and Provincial Legislatures Act (FMPPLA), No. 10 of 2009, as amended in 2014</a:t>
          </a:r>
        </a:p>
      </dsp:txBody>
      <dsp:txXfrm>
        <a:off x="0" y="339258"/>
        <a:ext cx="9622670" cy="1530900"/>
      </dsp:txXfrm>
    </dsp:sp>
    <dsp:sp modelId="{668EB298-3A7F-419E-8F9D-42524E29ADBC}">
      <dsp:nvSpPr>
        <dsp:cNvPr id="0" name=""/>
        <dsp:cNvSpPr/>
      </dsp:nvSpPr>
      <dsp:spPr>
        <a:xfrm>
          <a:off x="481133" y="73578"/>
          <a:ext cx="6735869"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600" tIns="0" rIns="254600" bIns="0" numCol="1" spcCol="1270" anchor="ctr" anchorCtr="0">
          <a:noAutofit/>
        </a:bodyPr>
        <a:lstStyle/>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INTRODUCTION</a:t>
          </a:r>
          <a:endParaRPr lang="en-ZA" sz="1800" kern="1200">
            <a:latin typeface="Arial" panose="020B0604020202020204" pitchFamily="34" charset="0"/>
            <a:cs typeface="Arial" panose="020B0604020202020204" pitchFamily="34" charset="0"/>
          </a:endParaRPr>
        </a:p>
      </dsp:txBody>
      <dsp:txXfrm>
        <a:off x="507072" y="99517"/>
        <a:ext cx="6683991" cy="479482"/>
      </dsp:txXfrm>
    </dsp:sp>
    <dsp:sp modelId="{D0E7FDEE-EED2-493F-9C6A-EF004448B120}">
      <dsp:nvSpPr>
        <dsp:cNvPr id="0" name=""/>
        <dsp:cNvSpPr/>
      </dsp:nvSpPr>
      <dsp:spPr>
        <a:xfrm>
          <a:off x="0" y="2233039"/>
          <a:ext cx="9622670" cy="204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826" tIns="374904" rIns="746826" bIns="128016" numCol="1" spcCol="1270" anchor="t" anchorCtr="0">
          <a:noAutofit/>
        </a:bodyPr>
        <a:lstStyle/>
        <a:p>
          <a:pPr marL="171450" lvl="1" indent="-171450" algn="l" defTabSz="800100">
            <a:lnSpc>
              <a:spcPct val="90000"/>
            </a:lnSpc>
            <a:spcBef>
              <a:spcPct val="0"/>
            </a:spcBef>
            <a:spcAft>
              <a:spcPct val="15000"/>
            </a:spcAft>
            <a:buChar char="•"/>
          </a:pPr>
          <a:r>
            <a:rPr lang="en-ZA" sz="1800" kern="1200">
              <a:latin typeface="Arial" panose="020B0604020202020204" pitchFamily="34" charset="0"/>
              <a:cs typeface="Arial" panose="020B0604020202020204" pitchFamily="34" charset="0"/>
            </a:rPr>
            <a:t>The QPR &amp; MPR present an assessment of GPL’s performance against the Annual Performance Plan 2024/25-FY</a:t>
          </a:r>
          <a:endParaRPr lang="en-US" sz="1800" kern="120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ZA" sz="1800" kern="1200">
              <a:latin typeface="Arial" panose="020B0604020202020204" pitchFamily="34" charset="0"/>
              <a:cs typeface="Arial" panose="020B0604020202020204" pitchFamily="34" charset="0"/>
            </a:rPr>
            <a:t>Performance achievements together with areas of performance deviations are reported. </a:t>
          </a:r>
          <a:endParaRPr lang="en-US" sz="1800" kern="120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ZA" sz="1800" kern="1200">
              <a:latin typeface="Arial" panose="020B0604020202020204" pitchFamily="34" charset="0"/>
              <a:cs typeface="Arial" panose="020B0604020202020204" pitchFamily="34" charset="0"/>
            </a:rPr>
            <a:t>The report was quality assured by external assurance provider—</a:t>
          </a:r>
          <a:r>
            <a:rPr lang="en-ZA" sz="1800" kern="1200">
              <a:solidFill>
                <a:schemeClr val="tx1"/>
              </a:solidFill>
              <a:latin typeface="Arial" panose="020B0604020202020204" pitchFamily="34" charset="0"/>
              <a:cs typeface="Arial" panose="020B0604020202020204" pitchFamily="34" charset="0"/>
            </a:rPr>
            <a:t>audit of non-financial performance by Internal Audit.</a:t>
          </a:r>
          <a:endParaRPr lang="en-US" sz="1800" kern="1200">
            <a:solidFill>
              <a:schemeClr val="tx1"/>
            </a:solidFill>
            <a:latin typeface="Arial" panose="020B0604020202020204" pitchFamily="34" charset="0"/>
            <a:cs typeface="Arial" panose="020B0604020202020204" pitchFamily="34" charset="0"/>
          </a:endParaRPr>
        </a:p>
      </dsp:txBody>
      <dsp:txXfrm>
        <a:off x="0" y="2233039"/>
        <a:ext cx="9622670" cy="2041200"/>
      </dsp:txXfrm>
    </dsp:sp>
    <dsp:sp modelId="{021D978F-B911-4676-A4A1-D08BB2F44496}">
      <dsp:nvSpPr>
        <dsp:cNvPr id="0" name=""/>
        <dsp:cNvSpPr/>
      </dsp:nvSpPr>
      <dsp:spPr>
        <a:xfrm>
          <a:off x="481133" y="1967359"/>
          <a:ext cx="6735869"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600" tIns="0" rIns="254600" bIns="0" numCol="1" spcCol="1270" anchor="ctr" anchorCtr="0">
          <a:noAutofit/>
        </a:bodyPr>
        <a:lstStyle/>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PURPOSE</a:t>
          </a:r>
        </a:p>
      </dsp:txBody>
      <dsp:txXfrm>
        <a:off x="507072" y="1993298"/>
        <a:ext cx="6683991"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19973-5959-49FE-9BA9-EABC73DBA125}">
      <dsp:nvSpPr>
        <dsp:cNvPr id="0" name=""/>
        <dsp:cNvSpPr/>
      </dsp:nvSpPr>
      <dsp:spPr>
        <a:xfrm>
          <a:off x="3081" y="374204"/>
          <a:ext cx="3004714" cy="1201885"/>
        </a:xfrm>
        <a:prstGeom prst="rect">
          <a:avLst/>
        </a:prstGeom>
        <a:solidFill>
          <a:schemeClr val="accent6">
            <a:lumMod val="40000"/>
            <a:lumOff val="60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r" defTabSz="800100">
            <a:lnSpc>
              <a:spcPct val="90000"/>
            </a:lnSpc>
            <a:spcBef>
              <a:spcPct val="0"/>
            </a:spcBef>
            <a:spcAft>
              <a:spcPct val="35000"/>
            </a:spcAft>
            <a:buNone/>
          </a:pPr>
          <a:r>
            <a:rPr lang="en-US" sz="1800" kern="1200">
              <a:latin typeface="Aptos" panose="020B0004020202020204" pitchFamily="34" charset="0"/>
            </a:rPr>
            <a:t>       </a:t>
          </a:r>
          <a:r>
            <a:rPr lang="en-US" sz="1800" b="1" kern="1200">
              <a:solidFill>
                <a:schemeClr val="tx1"/>
              </a:solidFill>
              <a:latin typeface="Aptos" panose="020B0004020202020204" pitchFamily="34" charset="0"/>
            </a:rPr>
            <a:t>Oversight </a:t>
          </a:r>
        </a:p>
        <a:p>
          <a:pPr marL="0" lvl="0" indent="0" algn="r" defTabSz="800100">
            <a:lnSpc>
              <a:spcPct val="90000"/>
            </a:lnSpc>
            <a:spcBef>
              <a:spcPct val="0"/>
            </a:spcBef>
            <a:spcAft>
              <a:spcPct val="35000"/>
            </a:spcAft>
            <a:buNone/>
          </a:pPr>
          <a:r>
            <a:rPr lang="en-US" sz="1800" b="1" kern="1200">
              <a:solidFill>
                <a:schemeClr val="tx1"/>
              </a:solidFill>
              <a:latin typeface="Aptos" panose="020B0004020202020204" pitchFamily="34" charset="0"/>
            </a:rPr>
            <a:t>&amp; scrutiny</a:t>
          </a:r>
          <a:endParaRPr lang="en-ZA" sz="1800" b="1" kern="1200">
            <a:solidFill>
              <a:schemeClr val="tx1"/>
            </a:solidFill>
            <a:latin typeface="Aptos" panose="020B0004020202020204" pitchFamily="34" charset="0"/>
          </a:endParaRPr>
        </a:p>
      </dsp:txBody>
      <dsp:txXfrm>
        <a:off x="3081" y="374204"/>
        <a:ext cx="3004714" cy="1201885"/>
      </dsp:txXfrm>
    </dsp:sp>
    <dsp:sp modelId="{23557D31-F3C9-4B43-903D-C83107854E9B}">
      <dsp:nvSpPr>
        <dsp:cNvPr id="0" name=""/>
        <dsp:cNvSpPr/>
      </dsp:nvSpPr>
      <dsp:spPr>
        <a:xfrm>
          <a:off x="0" y="1576090"/>
          <a:ext cx="3004714" cy="2854800"/>
        </a:xfrm>
        <a:prstGeom prst="rect">
          <a:avLst/>
        </a:prstGeom>
        <a:solidFill>
          <a:schemeClr val="accent1">
            <a:alpha val="90000"/>
            <a:tint val="40000"/>
            <a:hueOff val="0"/>
            <a:satOff val="0"/>
            <a:lumOff val="0"/>
            <a:alphaOff val="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50000"/>
            </a:lnSpc>
            <a:spcBef>
              <a:spcPct val="0"/>
            </a:spcBef>
            <a:spcAft>
              <a:spcPct val="15000"/>
            </a:spcAft>
            <a:buChar char="•"/>
          </a:pPr>
          <a:r>
            <a:rPr lang="en-ZA" sz="1200" i="1" kern="1200">
              <a:solidFill>
                <a:srgbClr val="C00000"/>
              </a:solidFill>
              <a:latin typeface="Aptos" panose="020B0004020202020204" pitchFamily="34" charset="0"/>
            </a:rPr>
            <a:t>46 SOM oversight reports adopted vs 57 planned target</a:t>
          </a:r>
          <a:endParaRPr lang="en-ZA" sz="1200" i="1" kern="1200">
            <a:solidFill>
              <a:srgbClr val="C00000"/>
            </a:solidFill>
            <a:latin typeface="Aptos" panose="020B0004020202020204" pitchFamily="34" charset="0"/>
            <a:cs typeface="Arial" panose="020B0604020202020204" pitchFamily="34" charset="0"/>
          </a:endParaRPr>
        </a:p>
        <a:p>
          <a:pPr marL="114300" lvl="1" indent="-114300" algn="l" defTabSz="533400">
            <a:lnSpc>
              <a:spcPct val="150000"/>
            </a:lnSpc>
            <a:spcBef>
              <a:spcPct val="0"/>
            </a:spcBef>
            <a:spcAft>
              <a:spcPct val="15000"/>
            </a:spcAft>
            <a:buChar char="•"/>
          </a:pPr>
          <a:r>
            <a:rPr lang="en-ZA" sz="1200" i="1" kern="1200">
              <a:solidFill>
                <a:srgbClr val="C00000"/>
              </a:solidFill>
              <a:latin typeface="Aptos" panose="020B0004020202020204" pitchFamily="34" charset="0"/>
            </a:rPr>
            <a:t>15 oversight question papers produced vs 19 planned target.</a:t>
          </a:r>
        </a:p>
        <a:p>
          <a:pPr marL="114300" lvl="1" indent="-114300" algn="l" defTabSz="533400">
            <a:lnSpc>
              <a:spcPct val="150000"/>
            </a:lnSpc>
            <a:spcBef>
              <a:spcPct val="0"/>
            </a:spcBef>
            <a:spcAft>
              <a:spcPct val="15000"/>
            </a:spcAft>
            <a:buChar char="•"/>
          </a:pPr>
          <a:r>
            <a:rPr lang="en-ZA" sz="1200" i="1" kern="1200">
              <a:latin typeface="Aptos" panose="020B0004020202020204" pitchFamily="34" charset="0"/>
            </a:rPr>
            <a:t>75% resolutions’ responses considered vs 70% planned target</a:t>
          </a:r>
        </a:p>
        <a:p>
          <a:pPr marL="114300" lvl="1" indent="-114300" algn="l" defTabSz="533400">
            <a:lnSpc>
              <a:spcPct val="150000"/>
            </a:lnSpc>
            <a:spcBef>
              <a:spcPct val="0"/>
            </a:spcBef>
            <a:spcAft>
              <a:spcPct val="15000"/>
            </a:spcAft>
            <a:buChar char="•"/>
          </a:pPr>
          <a:r>
            <a:rPr lang="en-ZA" sz="1200" i="1" kern="1200">
              <a:latin typeface="Aptos" panose="020B0004020202020204" pitchFamily="34" charset="0"/>
            </a:rPr>
            <a:t>100% Motions tabled by the House</a:t>
          </a:r>
        </a:p>
        <a:p>
          <a:pPr marL="114300" lvl="1" indent="-114300" algn="l" defTabSz="533400">
            <a:lnSpc>
              <a:spcPct val="150000"/>
            </a:lnSpc>
            <a:spcBef>
              <a:spcPct val="0"/>
            </a:spcBef>
            <a:spcAft>
              <a:spcPct val="15000"/>
            </a:spcAft>
            <a:buChar char="•"/>
          </a:pPr>
          <a:r>
            <a:rPr lang="en-ZA" sz="1200" i="1" kern="1200">
              <a:latin typeface="Aptos" panose="020B0004020202020204" pitchFamily="34" charset="0"/>
            </a:rPr>
            <a:t>2 Oversight reports on House Committees performance produced.</a:t>
          </a:r>
        </a:p>
      </dsp:txBody>
      <dsp:txXfrm>
        <a:off x="0" y="1576090"/>
        <a:ext cx="3004714" cy="2854800"/>
      </dsp:txXfrm>
    </dsp:sp>
    <dsp:sp modelId="{533A7526-A98E-419A-9991-C2C7AFE59CF1}">
      <dsp:nvSpPr>
        <dsp:cNvPr id="0" name=""/>
        <dsp:cNvSpPr/>
      </dsp:nvSpPr>
      <dsp:spPr>
        <a:xfrm>
          <a:off x="3428456" y="377714"/>
          <a:ext cx="3004714" cy="1201885"/>
        </a:xfrm>
        <a:prstGeom prst="rect">
          <a:avLst/>
        </a:prstGeom>
        <a:solidFill>
          <a:schemeClr val="accent6">
            <a:lumMod val="40000"/>
            <a:lumOff val="60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latin typeface="Aptos" panose="020B0004020202020204" pitchFamily="34" charset="0"/>
            </a:rPr>
            <a:t>      </a:t>
          </a:r>
          <a:r>
            <a:rPr lang="en-US" sz="1800" b="1" kern="1200">
              <a:solidFill>
                <a:schemeClr val="tx1"/>
              </a:solidFill>
              <a:latin typeface="Aptos" panose="020B0004020202020204" pitchFamily="34" charset="0"/>
            </a:rPr>
            <a:t>Law-making</a:t>
          </a:r>
          <a:endParaRPr lang="en-ZA" sz="1800" b="1" kern="1200">
            <a:solidFill>
              <a:schemeClr val="tx1"/>
            </a:solidFill>
            <a:latin typeface="Aptos" panose="020B0004020202020204" pitchFamily="34" charset="0"/>
          </a:endParaRPr>
        </a:p>
      </dsp:txBody>
      <dsp:txXfrm>
        <a:off x="3428456" y="377714"/>
        <a:ext cx="3004714" cy="1201885"/>
      </dsp:txXfrm>
    </dsp:sp>
    <dsp:sp modelId="{B97404BE-4F36-4BEB-8FF2-B500AA4B5AB9}">
      <dsp:nvSpPr>
        <dsp:cNvPr id="0" name=""/>
        <dsp:cNvSpPr/>
      </dsp:nvSpPr>
      <dsp:spPr>
        <a:xfrm>
          <a:off x="3428456" y="1576090"/>
          <a:ext cx="3004714" cy="2854800"/>
        </a:xfrm>
        <a:prstGeom prst="rect">
          <a:avLst/>
        </a:prstGeom>
        <a:solidFill>
          <a:schemeClr val="accent1">
            <a:alpha val="90000"/>
            <a:tint val="40000"/>
            <a:hueOff val="0"/>
            <a:satOff val="0"/>
            <a:lumOff val="0"/>
            <a:alphaOff val="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50000"/>
            </a:lnSpc>
            <a:spcBef>
              <a:spcPct val="0"/>
            </a:spcBef>
            <a:spcAft>
              <a:spcPct val="15000"/>
            </a:spcAft>
            <a:buChar char="•"/>
          </a:pPr>
          <a:r>
            <a:rPr lang="en-US" sz="1200" i="1" kern="1200">
              <a:latin typeface="Aptos" panose="020B0004020202020204" pitchFamily="34" charset="0"/>
              <a:cs typeface="Arial" panose="020B0604020202020204" pitchFamily="34" charset="0"/>
            </a:rPr>
            <a:t>A total of 15 Bills were processed by House Committees</a:t>
          </a:r>
          <a:endParaRPr lang="en-ZA" sz="1200" i="1" kern="1200">
            <a:latin typeface="Aptos" panose="020B0004020202020204" pitchFamily="34" charset="0"/>
            <a:cs typeface="Arial" panose="020B0604020202020204" pitchFamily="34" charset="0"/>
          </a:endParaRPr>
        </a:p>
        <a:p>
          <a:pPr marL="114300" lvl="1" indent="-114300" algn="l" defTabSz="533400">
            <a:lnSpc>
              <a:spcPct val="150000"/>
            </a:lnSpc>
            <a:spcBef>
              <a:spcPct val="0"/>
            </a:spcBef>
            <a:spcAft>
              <a:spcPct val="15000"/>
            </a:spcAft>
            <a:buChar char="•"/>
          </a:pPr>
          <a:r>
            <a:rPr lang="en-US" sz="1200" i="1" kern="1200">
              <a:latin typeface="Aptos" panose="020B0004020202020204" pitchFamily="34" charset="0"/>
              <a:cs typeface="Arial" panose="020B0604020202020204" pitchFamily="34" charset="0"/>
            </a:rPr>
            <a:t>Three Regulations were approved (i.e., Health uniform patient fees for 2024)</a:t>
          </a:r>
          <a:endParaRPr lang="en-ZA" sz="1200" i="1" kern="1200">
            <a:latin typeface="Aptos" panose="020B0004020202020204" pitchFamily="34" charset="0"/>
            <a:cs typeface="Arial" panose="020B0604020202020204" pitchFamily="34" charset="0"/>
          </a:endParaRPr>
        </a:p>
      </dsp:txBody>
      <dsp:txXfrm>
        <a:off x="3428456" y="1576090"/>
        <a:ext cx="3004714" cy="2854800"/>
      </dsp:txXfrm>
    </dsp:sp>
    <dsp:sp modelId="{EA6A1933-6BEE-423D-AA8C-A9BFB616F420}">
      <dsp:nvSpPr>
        <dsp:cNvPr id="0" name=""/>
        <dsp:cNvSpPr/>
      </dsp:nvSpPr>
      <dsp:spPr>
        <a:xfrm>
          <a:off x="6853830" y="374204"/>
          <a:ext cx="3004714" cy="1201885"/>
        </a:xfrm>
        <a:prstGeom prst="rect">
          <a:avLst/>
        </a:prstGeom>
        <a:solidFill>
          <a:schemeClr val="accent6">
            <a:lumMod val="40000"/>
            <a:lumOff val="60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r" defTabSz="533400">
            <a:lnSpc>
              <a:spcPct val="90000"/>
            </a:lnSpc>
            <a:spcBef>
              <a:spcPct val="0"/>
            </a:spcBef>
            <a:spcAft>
              <a:spcPct val="35000"/>
            </a:spcAft>
            <a:buNone/>
          </a:pPr>
          <a:r>
            <a:rPr lang="en-US" sz="1200" kern="1200">
              <a:latin typeface="Aptos" panose="020B0004020202020204" pitchFamily="34" charset="0"/>
            </a:rPr>
            <a:t>   </a:t>
          </a:r>
          <a:r>
            <a:rPr lang="en-US" sz="1600" b="1" kern="1200">
              <a:solidFill>
                <a:schemeClr val="tx1"/>
              </a:solidFill>
              <a:latin typeface="Aptos" panose="020B0004020202020204" pitchFamily="34" charset="0"/>
            </a:rPr>
            <a:t>Public </a:t>
          </a:r>
        </a:p>
        <a:p>
          <a:pPr marL="0" lvl="0" indent="0" algn="r" defTabSz="533400">
            <a:lnSpc>
              <a:spcPct val="90000"/>
            </a:lnSpc>
            <a:spcBef>
              <a:spcPct val="0"/>
            </a:spcBef>
            <a:spcAft>
              <a:spcPct val="35000"/>
            </a:spcAft>
            <a:buNone/>
          </a:pPr>
          <a:r>
            <a:rPr lang="en-US" sz="1600" b="1" kern="1200">
              <a:solidFill>
                <a:schemeClr val="tx1"/>
              </a:solidFill>
              <a:latin typeface="Aptos" panose="020B0004020202020204" pitchFamily="34" charset="0"/>
            </a:rPr>
            <a:t>participation</a:t>
          </a:r>
          <a:endParaRPr lang="en-ZA" sz="1600" b="1" kern="1200">
            <a:solidFill>
              <a:schemeClr val="tx1"/>
            </a:solidFill>
            <a:latin typeface="Aptos" panose="020B0004020202020204" pitchFamily="34" charset="0"/>
          </a:endParaRPr>
        </a:p>
      </dsp:txBody>
      <dsp:txXfrm>
        <a:off x="6853830" y="374204"/>
        <a:ext cx="3004714" cy="1201885"/>
      </dsp:txXfrm>
    </dsp:sp>
    <dsp:sp modelId="{1BF02356-0D2D-4226-B958-98956DAB8513}">
      <dsp:nvSpPr>
        <dsp:cNvPr id="0" name=""/>
        <dsp:cNvSpPr/>
      </dsp:nvSpPr>
      <dsp:spPr>
        <a:xfrm>
          <a:off x="6853830" y="1576090"/>
          <a:ext cx="3004714" cy="2854800"/>
        </a:xfrm>
        <a:prstGeom prst="rect">
          <a:avLst/>
        </a:prstGeom>
        <a:solidFill>
          <a:schemeClr val="accent1">
            <a:alpha val="90000"/>
            <a:tint val="40000"/>
            <a:hueOff val="0"/>
            <a:satOff val="0"/>
            <a:lumOff val="0"/>
            <a:alphaOff val="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50000"/>
            </a:lnSpc>
            <a:spcBef>
              <a:spcPct val="0"/>
            </a:spcBef>
            <a:spcAft>
              <a:spcPct val="15000"/>
            </a:spcAft>
            <a:buChar char="•"/>
          </a:pPr>
          <a:r>
            <a:rPr lang="en-US" sz="1200" i="1" kern="1200">
              <a:latin typeface="Aptos" panose="020B0004020202020204" pitchFamily="34" charset="0"/>
              <a:cs typeface="Arial" panose="020B0604020202020204" pitchFamily="34" charset="0"/>
            </a:rPr>
            <a:t>59 petitions planned target were considered by the PSC and referred to the executive departments to address vs 20 target.</a:t>
          </a:r>
          <a:endParaRPr lang="en-ZA" sz="1200" i="1" kern="1200">
            <a:latin typeface="Aptos" panose="020B0004020202020204" pitchFamily="34" charset="0"/>
            <a:cs typeface="Arial" panose="020B0604020202020204" pitchFamily="34" charset="0"/>
          </a:endParaRPr>
        </a:p>
        <a:p>
          <a:pPr marL="114300" lvl="1" indent="-114300" algn="l" defTabSz="533400">
            <a:lnSpc>
              <a:spcPct val="150000"/>
            </a:lnSpc>
            <a:spcBef>
              <a:spcPct val="0"/>
            </a:spcBef>
            <a:spcAft>
              <a:spcPct val="15000"/>
            </a:spcAft>
            <a:buChar char="•"/>
          </a:pPr>
          <a:r>
            <a:rPr lang="en-US" sz="1200" i="1" kern="1200">
              <a:latin typeface="Aptos" panose="020B0004020202020204" pitchFamily="34" charset="0"/>
              <a:cs typeface="Arial" panose="020B0604020202020204" pitchFamily="34" charset="0"/>
            </a:rPr>
            <a:t>118 planned public education workshops conducted vs 40 target.</a:t>
          </a:r>
          <a:endParaRPr lang="en-ZA" sz="1200" i="1" kern="1200">
            <a:latin typeface="Aptos" panose="020B0004020202020204" pitchFamily="34" charset="0"/>
            <a:cs typeface="Arial" panose="020B0604020202020204" pitchFamily="34" charset="0"/>
          </a:endParaRPr>
        </a:p>
        <a:p>
          <a:pPr marL="114300" lvl="1" indent="-114300" algn="l" defTabSz="533400">
            <a:lnSpc>
              <a:spcPct val="150000"/>
            </a:lnSpc>
            <a:spcBef>
              <a:spcPct val="0"/>
            </a:spcBef>
            <a:spcAft>
              <a:spcPct val="15000"/>
            </a:spcAft>
            <a:buChar char="•"/>
          </a:pPr>
          <a:r>
            <a:rPr lang="en-ZA" sz="1200" i="1" kern="1200">
              <a:solidFill>
                <a:srgbClr val="C00000"/>
              </a:solidFill>
              <a:latin typeface="Aptos" panose="020B0004020202020204" pitchFamily="34" charset="0"/>
              <a:cs typeface="Arial" panose="020B0604020202020204" pitchFamily="34" charset="0"/>
            </a:rPr>
            <a:t>31% (30 of 96) milestones of Comms &amp; PPP Strategy achieved vs 40% planned target</a:t>
          </a:r>
          <a:r>
            <a:rPr lang="en-ZA" sz="1200" i="1" kern="1200">
              <a:latin typeface="Aptos" panose="020B0004020202020204" pitchFamily="34" charset="0"/>
              <a:cs typeface="Arial" panose="020B0604020202020204" pitchFamily="34" charset="0"/>
            </a:rPr>
            <a:t>.</a:t>
          </a:r>
        </a:p>
      </dsp:txBody>
      <dsp:txXfrm>
        <a:off x="6853830" y="1576090"/>
        <a:ext cx="3004714" cy="2854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19973-5959-49FE-9BA9-EABC73DBA125}">
      <dsp:nvSpPr>
        <dsp:cNvPr id="0" name=""/>
        <dsp:cNvSpPr/>
      </dsp:nvSpPr>
      <dsp:spPr>
        <a:xfrm>
          <a:off x="51" y="22010"/>
          <a:ext cx="4914467" cy="662400"/>
        </a:xfrm>
        <a:prstGeom prst="rect">
          <a:avLst/>
        </a:prstGeom>
        <a:solidFill>
          <a:schemeClr val="accent6">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r" defTabSz="889000">
            <a:lnSpc>
              <a:spcPct val="150000"/>
            </a:lnSpc>
            <a:spcBef>
              <a:spcPct val="0"/>
            </a:spcBef>
            <a:spcAft>
              <a:spcPct val="35000"/>
            </a:spcAft>
            <a:buNone/>
          </a:pPr>
          <a:r>
            <a:rPr lang="en-US" sz="2000" b="1" kern="1200">
              <a:solidFill>
                <a:schemeClr val="tx1"/>
              </a:solidFill>
              <a:latin typeface="Aptos" panose="020B0004020202020204" pitchFamily="34" charset="0"/>
              <a:cs typeface="Arial" panose="020B0604020202020204" pitchFamily="34" charset="0"/>
            </a:rPr>
            <a:t>Cooperative Governance</a:t>
          </a:r>
          <a:endParaRPr lang="en-ZA" sz="2000" b="1" kern="1200">
            <a:solidFill>
              <a:schemeClr val="tx1"/>
            </a:solidFill>
            <a:latin typeface="Aptos" panose="020B0004020202020204" pitchFamily="34" charset="0"/>
            <a:cs typeface="Arial" panose="020B0604020202020204" pitchFamily="34" charset="0"/>
          </a:endParaRPr>
        </a:p>
      </dsp:txBody>
      <dsp:txXfrm>
        <a:off x="51" y="22010"/>
        <a:ext cx="4914467" cy="662400"/>
      </dsp:txXfrm>
    </dsp:sp>
    <dsp:sp modelId="{23557D31-F3C9-4B43-903D-C83107854E9B}">
      <dsp:nvSpPr>
        <dsp:cNvPr id="0" name=""/>
        <dsp:cNvSpPr/>
      </dsp:nvSpPr>
      <dsp:spPr>
        <a:xfrm>
          <a:off x="51" y="684410"/>
          <a:ext cx="4914467" cy="37881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88975">
            <a:lnSpc>
              <a:spcPct val="150000"/>
            </a:lnSpc>
            <a:spcBef>
              <a:spcPct val="0"/>
            </a:spcBef>
            <a:spcAft>
              <a:spcPct val="15000"/>
            </a:spcAft>
            <a:buChar char="•"/>
          </a:pPr>
          <a:r>
            <a:rPr lang="en-US" sz="1400" i="1" kern="1200">
              <a:solidFill>
                <a:schemeClr val="tx1"/>
              </a:solidFill>
              <a:latin typeface="Aptos" panose="020B0004020202020204" pitchFamily="34" charset="0"/>
              <a:ea typeface="+mn-ea"/>
              <a:cs typeface="Arial" panose="020B0604020202020204" pitchFamily="34" charset="0"/>
            </a:rPr>
            <a:t>70% of ILR Strategy’s Implementation Plan achieved – outputs include:</a:t>
          </a:r>
          <a:endParaRPr lang="en-ZA" sz="1400" i="1" kern="1200">
            <a:solidFill>
              <a:schemeClr val="tx1"/>
            </a:solidFill>
            <a:latin typeface="Aptos" panose="020B0004020202020204" pitchFamily="34" charset="0"/>
            <a:ea typeface="+mn-ea"/>
            <a:cs typeface="Arial" panose="020B0604020202020204" pitchFamily="34" charset="0"/>
          </a:endParaRPr>
        </a:p>
        <a:p>
          <a:pPr marL="114300" lvl="1" indent="-114300" algn="l" defTabSz="688975">
            <a:lnSpc>
              <a:spcPct val="150000"/>
            </a:lnSpc>
            <a:spcBef>
              <a:spcPct val="0"/>
            </a:spcBef>
            <a:spcAft>
              <a:spcPct val="15000"/>
            </a:spcAft>
            <a:buChar char="•"/>
          </a:pPr>
          <a:r>
            <a:rPr lang="en-ZA" sz="1400" i="1" kern="1200">
              <a:solidFill>
                <a:schemeClr val="tx1"/>
              </a:solidFill>
              <a:latin typeface="Aptos" panose="020B0004020202020204" pitchFamily="34" charset="0"/>
              <a:ea typeface="+mn-ea"/>
              <a:cs typeface="Arial" panose="020B0604020202020204" pitchFamily="34" charset="0"/>
            </a:rPr>
            <a:t>Participation in the NSF, National Conference of State Legislatures (USA), and Commonwealth Parliamentary Association (Botswana).</a:t>
          </a:r>
        </a:p>
        <a:p>
          <a:pPr marL="114300" lvl="1" indent="-114300" algn="l" defTabSz="688975">
            <a:lnSpc>
              <a:spcPct val="150000"/>
            </a:lnSpc>
            <a:spcBef>
              <a:spcPct val="0"/>
            </a:spcBef>
            <a:spcAft>
              <a:spcPct val="15000"/>
            </a:spcAft>
            <a:buChar char="•"/>
          </a:pPr>
          <a:r>
            <a:rPr lang="en-ZA" sz="1400" i="1" kern="1200">
              <a:solidFill>
                <a:schemeClr val="tx1"/>
              </a:solidFill>
              <a:latin typeface="Aptos" panose="020B0004020202020204" pitchFamily="34" charset="0"/>
              <a:ea typeface="+mn-ea"/>
              <a:cs typeface="Arial" panose="020B0604020202020204" pitchFamily="34" charset="0"/>
            </a:rPr>
            <a:t>Successful engagements with strategic partners, Gauteng Speakers Forum’s stakeholders and other spheres of government</a:t>
          </a:r>
        </a:p>
        <a:p>
          <a:pPr marL="114300" lvl="1" indent="-114300" algn="l" defTabSz="688975">
            <a:lnSpc>
              <a:spcPct val="150000"/>
            </a:lnSpc>
            <a:spcBef>
              <a:spcPct val="0"/>
            </a:spcBef>
            <a:spcAft>
              <a:spcPct val="15000"/>
            </a:spcAft>
            <a:buChar char="•"/>
          </a:pPr>
          <a:r>
            <a:rPr lang="en-ZA" sz="1400" i="1" kern="1200">
              <a:solidFill>
                <a:schemeClr val="tx1"/>
              </a:solidFill>
              <a:latin typeface="Aptos" panose="020B0004020202020204" pitchFamily="34" charset="0"/>
              <a:ea typeface="+mn-ea"/>
              <a:cs typeface="Arial" panose="020B0604020202020204" pitchFamily="34" charset="0"/>
            </a:rPr>
            <a:t>Rolled-out survey to determine the application of sector’s norms and standards by GPL.</a:t>
          </a:r>
        </a:p>
        <a:p>
          <a:pPr marL="285750" lvl="1" indent="0" algn="l" defTabSz="1600200">
            <a:lnSpc>
              <a:spcPct val="90000"/>
            </a:lnSpc>
            <a:spcBef>
              <a:spcPct val="0"/>
            </a:spcBef>
            <a:spcAft>
              <a:spcPct val="15000"/>
            </a:spcAft>
            <a:buChar char="•"/>
          </a:pPr>
          <a:endParaRPr lang="en-ZA" sz="1400" kern="1200">
            <a:latin typeface="Aptos" panose="020B0004020202020204" pitchFamily="34" charset="0"/>
          </a:endParaRPr>
        </a:p>
      </dsp:txBody>
      <dsp:txXfrm>
        <a:off x="51" y="684410"/>
        <a:ext cx="4914467" cy="3788100"/>
      </dsp:txXfrm>
    </dsp:sp>
    <dsp:sp modelId="{EA6A1933-6BEE-423D-AA8C-A9BFB616F420}">
      <dsp:nvSpPr>
        <dsp:cNvPr id="0" name=""/>
        <dsp:cNvSpPr/>
      </dsp:nvSpPr>
      <dsp:spPr>
        <a:xfrm>
          <a:off x="5602544" y="22010"/>
          <a:ext cx="4914467" cy="662400"/>
        </a:xfrm>
        <a:prstGeom prst="rect">
          <a:avLst/>
        </a:prstGeom>
        <a:solidFill>
          <a:schemeClr val="accent6">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r" defTabSz="622300">
            <a:lnSpc>
              <a:spcPct val="150000"/>
            </a:lnSpc>
            <a:spcBef>
              <a:spcPct val="0"/>
            </a:spcBef>
            <a:spcAft>
              <a:spcPct val="35000"/>
            </a:spcAft>
            <a:buNone/>
          </a:pPr>
          <a:r>
            <a:rPr lang="en-US" sz="1400" kern="1200">
              <a:solidFill>
                <a:schemeClr val="tx1"/>
              </a:solidFill>
              <a:latin typeface="Aptos" panose="020B0004020202020204" pitchFamily="34" charset="0"/>
              <a:cs typeface="Arial" panose="020B0604020202020204" pitchFamily="34" charset="0"/>
            </a:rPr>
            <a:t>   </a:t>
          </a:r>
          <a:r>
            <a:rPr lang="en-US" sz="2000" b="1" kern="1200">
              <a:solidFill>
                <a:schemeClr val="tx1"/>
              </a:solidFill>
              <a:latin typeface="Aptos" panose="020B0004020202020204" pitchFamily="34" charset="0"/>
              <a:cs typeface="Arial" panose="020B0604020202020204" pitchFamily="34" charset="0"/>
            </a:rPr>
            <a:t>Governance &amp; Administration</a:t>
          </a:r>
          <a:endParaRPr lang="en-ZA" sz="2000" b="1" kern="1200">
            <a:solidFill>
              <a:schemeClr val="tx1"/>
            </a:solidFill>
            <a:latin typeface="Aptos" panose="020B0004020202020204" pitchFamily="34" charset="0"/>
            <a:cs typeface="Arial" panose="020B0604020202020204" pitchFamily="34" charset="0"/>
          </a:endParaRPr>
        </a:p>
      </dsp:txBody>
      <dsp:txXfrm>
        <a:off x="5602544" y="22010"/>
        <a:ext cx="4914467" cy="662400"/>
      </dsp:txXfrm>
    </dsp:sp>
    <dsp:sp modelId="{1BF02356-0D2D-4226-B958-98956DAB8513}">
      <dsp:nvSpPr>
        <dsp:cNvPr id="0" name=""/>
        <dsp:cNvSpPr/>
      </dsp:nvSpPr>
      <dsp:spPr>
        <a:xfrm>
          <a:off x="5602544" y="684410"/>
          <a:ext cx="4914467" cy="37881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50000"/>
            </a:lnSpc>
            <a:spcBef>
              <a:spcPct val="0"/>
            </a:spcBef>
            <a:spcAft>
              <a:spcPct val="15000"/>
            </a:spcAft>
            <a:buChar char="•"/>
          </a:pPr>
          <a:r>
            <a:rPr lang="en-US" sz="1400" i="1" kern="1200">
              <a:latin typeface="Aptos" panose="020B0004020202020204" pitchFamily="34" charset="0"/>
              <a:cs typeface="Arial" panose="020B0604020202020204" pitchFamily="34" charset="0"/>
            </a:rPr>
            <a:t>Legislature attained an unqualified audit outcome for 2023-24FY, for the 5</a:t>
          </a:r>
          <a:r>
            <a:rPr lang="en-US" sz="1400" i="1" kern="1200" baseline="30000">
              <a:latin typeface="Aptos" panose="020B0004020202020204" pitchFamily="34" charset="0"/>
              <a:cs typeface="Arial" panose="020B0604020202020204" pitchFamily="34" charset="0"/>
            </a:rPr>
            <a:t>th</a:t>
          </a:r>
          <a:r>
            <a:rPr lang="en-US" sz="1400" i="1" kern="1200">
              <a:latin typeface="Aptos" panose="020B0004020202020204" pitchFamily="34" charset="0"/>
              <a:cs typeface="Arial" panose="020B0604020202020204" pitchFamily="34" charset="0"/>
            </a:rPr>
            <a:t> consecutive year</a:t>
          </a:r>
          <a:endParaRPr lang="en-ZA" sz="1400" i="1" kern="1200">
            <a:latin typeface="Aptos" panose="020B0004020202020204" pitchFamily="34" charset="0"/>
            <a:cs typeface="Arial" panose="020B0604020202020204" pitchFamily="34" charset="0"/>
          </a:endParaRPr>
        </a:p>
        <a:p>
          <a:pPr marL="114300" lvl="1" indent="-114300" algn="l" defTabSz="622300">
            <a:lnSpc>
              <a:spcPct val="150000"/>
            </a:lnSpc>
            <a:spcBef>
              <a:spcPct val="0"/>
            </a:spcBef>
            <a:spcAft>
              <a:spcPct val="15000"/>
            </a:spcAft>
            <a:buChar char="•"/>
          </a:pPr>
          <a:r>
            <a:rPr lang="en-US" sz="1400" i="1" kern="1200">
              <a:latin typeface="Aptos" panose="020B0004020202020204" pitchFamily="34" charset="0"/>
              <a:cs typeface="Arial" panose="020B0604020202020204" pitchFamily="34" charset="0"/>
            </a:rPr>
            <a:t>25% of trainings to Members rolled-out successfully</a:t>
          </a:r>
          <a:endParaRPr lang="en-ZA" sz="1400" i="1" kern="1200">
            <a:latin typeface="Aptos" panose="020B0004020202020204" pitchFamily="34" charset="0"/>
            <a:cs typeface="Arial" panose="020B0604020202020204" pitchFamily="34" charset="0"/>
          </a:endParaRPr>
        </a:p>
        <a:p>
          <a:pPr marL="114300" lvl="1" indent="-114300" algn="l" defTabSz="622300">
            <a:lnSpc>
              <a:spcPct val="150000"/>
            </a:lnSpc>
            <a:spcBef>
              <a:spcPct val="0"/>
            </a:spcBef>
            <a:spcAft>
              <a:spcPct val="15000"/>
            </a:spcAft>
            <a:buChar char="•"/>
          </a:pPr>
          <a:r>
            <a:rPr lang="en-US" sz="1400" i="1" kern="1200">
              <a:latin typeface="Aptos" panose="020B0004020202020204" pitchFamily="34" charset="0"/>
              <a:cs typeface="Arial" panose="020B0604020202020204" pitchFamily="34" charset="0"/>
            </a:rPr>
            <a:t>Prudent accounting practices complied with, in line with FMPPLA and compliance reports submitted.</a:t>
          </a:r>
          <a:endParaRPr lang="en-ZA" sz="1400" i="1" kern="1200">
            <a:latin typeface="Aptos" panose="020B0004020202020204" pitchFamily="34" charset="0"/>
            <a:cs typeface="Arial" panose="020B0604020202020204" pitchFamily="34" charset="0"/>
          </a:endParaRPr>
        </a:p>
        <a:p>
          <a:pPr marL="114300" lvl="1" indent="-114300" algn="l" defTabSz="622300">
            <a:lnSpc>
              <a:spcPct val="150000"/>
            </a:lnSpc>
            <a:spcBef>
              <a:spcPct val="0"/>
            </a:spcBef>
            <a:spcAft>
              <a:spcPct val="15000"/>
            </a:spcAft>
            <a:buChar char="•"/>
          </a:pPr>
          <a:r>
            <a:rPr lang="en-ZA" sz="1400" i="1" kern="1200">
              <a:solidFill>
                <a:srgbClr val="C00000"/>
              </a:solidFill>
              <a:latin typeface="Aptos" panose="020B0004020202020204" pitchFamily="34" charset="0"/>
              <a:cs typeface="Arial" panose="020B0604020202020204" pitchFamily="34" charset="0"/>
            </a:rPr>
            <a:t>Leadership Initiative achieved 37% (7 of 19) of its implementation plan vs 50% target.</a:t>
          </a:r>
        </a:p>
        <a:p>
          <a:pPr marL="114300" lvl="1" indent="-114300" algn="l" defTabSz="622300">
            <a:lnSpc>
              <a:spcPct val="150000"/>
            </a:lnSpc>
            <a:spcBef>
              <a:spcPct val="0"/>
            </a:spcBef>
            <a:spcAft>
              <a:spcPct val="15000"/>
            </a:spcAft>
            <a:buChar char="•"/>
          </a:pPr>
          <a:r>
            <a:rPr lang="en-ZA" sz="1400" i="1" kern="1200">
              <a:solidFill>
                <a:srgbClr val="C00000"/>
              </a:solidFill>
              <a:latin typeface="Aptos" panose="020B0004020202020204" pitchFamily="34" charset="0"/>
              <a:cs typeface="Arial" panose="020B0604020202020204" pitchFamily="34" charset="0"/>
            </a:rPr>
            <a:t>HR Strategy achieved 45% (10 of 22) of its implementation vs. 50% target.</a:t>
          </a:r>
        </a:p>
      </dsp:txBody>
      <dsp:txXfrm>
        <a:off x="5602544" y="684410"/>
        <a:ext cx="4914467" cy="37881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DBBD7-FB74-4E50-9CBB-8D35BC8C1034}">
      <dsp:nvSpPr>
        <dsp:cNvPr id="0" name=""/>
        <dsp:cNvSpPr/>
      </dsp:nvSpPr>
      <dsp:spPr>
        <a:xfrm>
          <a:off x="0" y="248601"/>
          <a:ext cx="9416371" cy="2268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CC2365-8606-49F1-842E-EC3B209ADC65}">
      <dsp:nvSpPr>
        <dsp:cNvPr id="0" name=""/>
        <dsp:cNvSpPr/>
      </dsp:nvSpPr>
      <dsp:spPr>
        <a:xfrm>
          <a:off x="470818" y="115761"/>
          <a:ext cx="6591459" cy="26568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141" tIns="0" rIns="249141" bIns="0" numCol="1" spcCol="1270" anchor="ctr" anchorCtr="0">
          <a:noAutofit/>
        </a:bodyPr>
        <a:lstStyle/>
        <a:p>
          <a:pPr marL="0" lvl="0" indent="0" algn="l" defTabSz="711200" rtl="0">
            <a:lnSpc>
              <a:spcPct val="150000"/>
            </a:lnSpc>
            <a:spcBef>
              <a:spcPct val="0"/>
            </a:spcBef>
            <a:spcAft>
              <a:spcPct val="35000"/>
            </a:spcAft>
            <a:buNone/>
          </a:pPr>
          <a:r>
            <a:rPr lang="en-US" sz="1600" b="1" kern="1200">
              <a:solidFill>
                <a:schemeClr val="accent6">
                  <a:lumMod val="50000"/>
                </a:schemeClr>
              </a:solidFill>
              <a:latin typeface="Arial" panose="020B0604020202020204" pitchFamily="34" charset="0"/>
              <a:ea typeface="+mn-ea"/>
              <a:cs typeface="Arial" panose="020B0604020202020204" pitchFamily="34" charset="0"/>
            </a:rPr>
            <a:t>PURPOSE AND INTRODUCTION</a:t>
          </a:r>
        </a:p>
      </dsp:txBody>
      <dsp:txXfrm>
        <a:off x="483787" y="128730"/>
        <a:ext cx="6565521" cy="239742"/>
      </dsp:txXfrm>
    </dsp:sp>
    <dsp:sp modelId="{21AAD2B2-C1D9-465F-AC43-05788663E6B5}">
      <dsp:nvSpPr>
        <dsp:cNvPr id="0" name=""/>
        <dsp:cNvSpPr/>
      </dsp:nvSpPr>
      <dsp:spPr>
        <a:xfrm>
          <a:off x="0" y="656841"/>
          <a:ext cx="9416371" cy="2268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EE6C08-2F16-404E-BBD1-8A9B134481C5}">
      <dsp:nvSpPr>
        <dsp:cNvPr id="0" name=""/>
        <dsp:cNvSpPr/>
      </dsp:nvSpPr>
      <dsp:spPr>
        <a:xfrm>
          <a:off x="470818" y="524001"/>
          <a:ext cx="6591459" cy="26568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141" tIns="0" rIns="249141" bIns="0" numCol="1" spcCol="1270" anchor="ctr" anchorCtr="0">
          <a:noAutofit/>
        </a:bodyPr>
        <a:lstStyle/>
        <a:p>
          <a:pPr marL="0" lvl="0" indent="0" algn="l" defTabSz="711200" rtl="0">
            <a:lnSpc>
              <a:spcPct val="150000"/>
            </a:lnSpc>
            <a:spcBef>
              <a:spcPct val="0"/>
            </a:spcBef>
            <a:spcAft>
              <a:spcPct val="35000"/>
            </a:spcAft>
            <a:buNone/>
          </a:pPr>
          <a:r>
            <a:rPr lang="en-ZA" sz="1600" b="1" kern="1200">
              <a:solidFill>
                <a:schemeClr val="accent6">
                  <a:lumMod val="50000"/>
                </a:schemeClr>
              </a:solidFill>
              <a:latin typeface="Arial" panose="020B0604020202020204" pitchFamily="34" charset="0"/>
              <a:ea typeface="+mn-ea"/>
              <a:cs typeface="Arial" panose="020B0604020202020204" pitchFamily="34" charset="0"/>
            </a:rPr>
            <a:t>SUMMARY OF 2024/25 BUDGET</a:t>
          </a:r>
          <a:endParaRPr lang="en-US" sz="1600" b="1" kern="1200">
            <a:solidFill>
              <a:schemeClr val="accent6">
                <a:lumMod val="50000"/>
              </a:schemeClr>
            </a:solidFill>
            <a:latin typeface="Arial" panose="020B0604020202020204" pitchFamily="34" charset="0"/>
            <a:ea typeface="+mn-ea"/>
            <a:cs typeface="Arial" panose="020B0604020202020204" pitchFamily="34" charset="0"/>
          </a:endParaRPr>
        </a:p>
      </dsp:txBody>
      <dsp:txXfrm>
        <a:off x="483787" y="536970"/>
        <a:ext cx="6565521" cy="239742"/>
      </dsp:txXfrm>
    </dsp:sp>
    <dsp:sp modelId="{9574960E-FCCD-4BA6-9493-8FADC5503051}">
      <dsp:nvSpPr>
        <dsp:cNvPr id="0" name=""/>
        <dsp:cNvSpPr/>
      </dsp:nvSpPr>
      <dsp:spPr>
        <a:xfrm>
          <a:off x="0" y="1065081"/>
          <a:ext cx="9416371" cy="2268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58E8FF-4EBF-4432-9651-D36019A4BA55}">
      <dsp:nvSpPr>
        <dsp:cNvPr id="0" name=""/>
        <dsp:cNvSpPr/>
      </dsp:nvSpPr>
      <dsp:spPr>
        <a:xfrm>
          <a:off x="470818" y="932241"/>
          <a:ext cx="6591459" cy="26568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141" tIns="0" rIns="249141" bIns="0" numCol="1" spcCol="1270" anchor="ctr" anchorCtr="0">
          <a:noAutofit/>
        </a:bodyPr>
        <a:lstStyle/>
        <a:p>
          <a:pPr marL="0" lvl="0" indent="0" algn="l" defTabSz="711200" rtl="0">
            <a:lnSpc>
              <a:spcPct val="150000"/>
            </a:lnSpc>
            <a:spcBef>
              <a:spcPct val="0"/>
            </a:spcBef>
            <a:spcAft>
              <a:spcPct val="35000"/>
            </a:spcAft>
            <a:buNone/>
          </a:pPr>
          <a:r>
            <a:rPr lang="en-ZA" sz="1600" b="1" kern="1200">
              <a:solidFill>
                <a:schemeClr val="accent6">
                  <a:lumMod val="50000"/>
                </a:schemeClr>
              </a:solidFill>
              <a:latin typeface="Arial" panose="020B0604020202020204" pitchFamily="34" charset="0"/>
              <a:ea typeface="+mn-ea"/>
              <a:cs typeface="Arial" panose="020B0604020202020204" pitchFamily="34" charset="0"/>
            </a:rPr>
            <a:t>SUMMARY OF EXPENDITURE FOR THE QUARTER</a:t>
          </a:r>
          <a:endParaRPr lang="en-US" sz="1600" b="1" kern="1200">
            <a:solidFill>
              <a:schemeClr val="accent6">
                <a:lumMod val="50000"/>
              </a:schemeClr>
            </a:solidFill>
            <a:latin typeface="Arial" panose="020B0604020202020204" pitchFamily="34" charset="0"/>
            <a:ea typeface="+mn-ea"/>
            <a:cs typeface="Arial" panose="020B0604020202020204" pitchFamily="34" charset="0"/>
          </a:endParaRPr>
        </a:p>
      </dsp:txBody>
      <dsp:txXfrm>
        <a:off x="483787" y="945210"/>
        <a:ext cx="6565521" cy="239742"/>
      </dsp:txXfrm>
    </dsp:sp>
    <dsp:sp modelId="{F4A71ABC-6B62-490C-9317-B3C3B9526E59}">
      <dsp:nvSpPr>
        <dsp:cNvPr id="0" name=""/>
        <dsp:cNvSpPr/>
      </dsp:nvSpPr>
      <dsp:spPr>
        <a:xfrm>
          <a:off x="0" y="1473321"/>
          <a:ext cx="9416371" cy="2268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99E753-2C12-42BB-9A99-19FE4A25A416}">
      <dsp:nvSpPr>
        <dsp:cNvPr id="0" name=""/>
        <dsp:cNvSpPr/>
      </dsp:nvSpPr>
      <dsp:spPr>
        <a:xfrm>
          <a:off x="470818" y="1340481"/>
          <a:ext cx="6591459" cy="26568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141" tIns="0" rIns="249141" bIns="0" numCol="1" spcCol="1270" anchor="ctr" anchorCtr="0">
          <a:noAutofit/>
        </a:bodyPr>
        <a:lstStyle/>
        <a:p>
          <a:pPr marL="0" lvl="0" indent="0" algn="l" defTabSz="711200">
            <a:lnSpc>
              <a:spcPct val="150000"/>
            </a:lnSpc>
            <a:spcBef>
              <a:spcPct val="0"/>
            </a:spcBef>
            <a:spcAft>
              <a:spcPct val="35000"/>
            </a:spcAft>
            <a:buNone/>
          </a:pPr>
          <a:r>
            <a:rPr lang="en-ZA" sz="1600" b="1" kern="1200">
              <a:solidFill>
                <a:schemeClr val="accent6">
                  <a:lumMod val="50000"/>
                </a:schemeClr>
              </a:solidFill>
              <a:latin typeface="Arial" panose="020B0604020202020204" pitchFamily="34" charset="0"/>
              <a:ea typeface="+mn-ea"/>
              <a:cs typeface="Arial" panose="020B0604020202020204" pitchFamily="34" charset="0"/>
            </a:rPr>
            <a:t>MAIN CAUSES OF EXPENDITURE VARIATIONS</a:t>
          </a:r>
          <a:endParaRPr lang="en-US" sz="1600" b="1" kern="1200">
            <a:solidFill>
              <a:schemeClr val="accent6">
                <a:lumMod val="50000"/>
              </a:schemeClr>
            </a:solidFill>
            <a:latin typeface="Arial" panose="020B0604020202020204" pitchFamily="34" charset="0"/>
            <a:ea typeface="+mn-ea"/>
            <a:cs typeface="Arial" panose="020B0604020202020204" pitchFamily="34" charset="0"/>
          </a:endParaRPr>
        </a:p>
      </dsp:txBody>
      <dsp:txXfrm>
        <a:off x="483787" y="1353450"/>
        <a:ext cx="6565521" cy="239742"/>
      </dsp:txXfrm>
    </dsp:sp>
    <dsp:sp modelId="{54628277-C17A-4B7A-AF80-58EE4945E4CC}">
      <dsp:nvSpPr>
        <dsp:cNvPr id="0" name=""/>
        <dsp:cNvSpPr/>
      </dsp:nvSpPr>
      <dsp:spPr>
        <a:xfrm>
          <a:off x="0" y="1881561"/>
          <a:ext cx="9416371" cy="2268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5DFE05-77FD-4B54-8170-0B1E14FE4B4A}">
      <dsp:nvSpPr>
        <dsp:cNvPr id="0" name=""/>
        <dsp:cNvSpPr/>
      </dsp:nvSpPr>
      <dsp:spPr>
        <a:xfrm>
          <a:off x="470818" y="1748721"/>
          <a:ext cx="6591459" cy="26568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141" tIns="0" rIns="249141" bIns="0" numCol="1" spcCol="1270" anchor="ctr" anchorCtr="0">
          <a:noAutofit/>
        </a:bodyPr>
        <a:lstStyle/>
        <a:p>
          <a:pPr marL="0" lvl="0" indent="0" algn="l" defTabSz="711200">
            <a:lnSpc>
              <a:spcPct val="150000"/>
            </a:lnSpc>
            <a:spcBef>
              <a:spcPct val="0"/>
            </a:spcBef>
            <a:spcAft>
              <a:spcPct val="35000"/>
            </a:spcAft>
            <a:buNone/>
          </a:pPr>
          <a:r>
            <a:rPr lang="en-US" sz="1600" b="1" kern="1200">
              <a:solidFill>
                <a:schemeClr val="accent6">
                  <a:lumMod val="50000"/>
                </a:schemeClr>
              </a:solidFill>
              <a:latin typeface="Arial" panose="020B0604020202020204" pitchFamily="34" charset="0"/>
              <a:ea typeface="+mn-ea"/>
              <a:cs typeface="Arial" panose="020B0604020202020204" pitchFamily="34" charset="0"/>
            </a:rPr>
            <a:t>DETAILS OF SAVINGS FOR THE QUARTER</a:t>
          </a:r>
        </a:p>
      </dsp:txBody>
      <dsp:txXfrm>
        <a:off x="483787" y="1761690"/>
        <a:ext cx="6565521" cy="239742"/>
      </dsp:txXfrm>
    </dsp:sp>
    <dsp:sp modelId="{3978AF0A-4118-4BC8-B7FC-1DD26AFA8418}">
      <dsp:nvSpPr>
        <dsp:cNvPr id="0" name=""/>
        <dsp:cNvSpPr/>
      </dsp:nvSpPr>
      <dsp:spPr>
        <a:xfrm>
          <a:off x="0" y="2289801"/>
          <a:ext cx="9416371" cy="2268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E1A3B5-30ED-4F4D-8DE4-5168800BB1F7}">
      <dsp:nvSpPr>
        <dsp:cNvPr id="0" name=""/>
        <dsp:cNvSpPr/>
      </dsp:nvSpPr>
      <dsp:spPr>
        <a:xfrm>
          <a:off x="470818" y="2156961"/>
          <a:ext cx="6591459" cy="26568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141" tIns="0" rIns="249141" bIns="0" numCol="1" spcCol="1270" anchor="ctr" anchorCtr="0">
          <a:noAutofit/>
        </a:bodyPr>
        <a:lstStyle/>
        <a:p>
          <a:pPr marL="0" lvl="0" indent="0" algn="l" defTabSz="711200">
            <a:lnSpc>
              <a:spcPct val="150000"/>
            </a:lnSpc>
            <a:spcBef>
              <a:spcPct val="0"/>
            </a:spcBef>
            <a:spcAft>
              <a:spcPct val="35000"/>
            </a:spcAft>
            <a:buNone/>
          </a:pPr>
          <a:r>
            <a:rPr lang="en-US" sz="1600" b="1" kern="1200">
              <a:solidFill>
                <a:schemeClr val="accent6">
                  <a:lumMod val="50000"/>
                </a:schemeClr>
              </a:solidFill>
              <a:latin typeface="Arial" panose="020B0604020202020204" pitchFamily="34" charset="0"/>
              <a:ea typeface="+mn-ea"/>
              <a:cs typeface="Arial" panose="020B0604020202020204" pitchFamily="34" charset="0"/>
            </a:rPr>
            <a:t>EXPENDITURE TO DATE</a:t>
          </a:r>
        </a:p>
      </dsp:txBody>
      <dsp:txXfrm>
        <a:off x="483787" y="2169930"/>
        <a:ext cx="6565521" cy="239742"/>
      </dsp:txXfrm>
    </dsp:sp>
    <dsp:sp modelId="{8DED6D65-D9C7-4ADA-A5BF-8F271B360E0A}">
      <dsp:nvSpPr>
        <dsp:cNvPr id="0" name=""/>
        <dsp:cNvSpPr/>
      </dsp:nvSpPr>
      <dsp:spPr>
        <a:xfrm>
          <a:off x="0" y="2698041"/>
          <a:ext cx="9416371" cy="2268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7EEB4A-38A7-4168-BFBF-E5D48C6ED1D0}">
      <dsp:nvSpPr>
        <dsp:cNvPr id="0" name=""/>
        <dsp:cNvSpPr/>
      </dsp:nvSpPr>
      <dsp:spPr>
        <a:xfrm>
          <a:off x="470818" y="2565201"/>
          <a:ext cx="6591459" cy="26568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141" tIns="0" rIns="249141" bIns="0" numCol="1" spcCol="1270" anchor="ctr" anchorCtr="0">
          <a:noAutofit/>
        </a:bodyPr>
        <a:lstStyle/>
        <a:p>
          <a:pPr marL="0" lvl="0" indent="0" algn="l" defTabSz="711200">
            <a:lnSpc>
              <a:spcPct val="150000"/>
            </a:lnSpc>
            <a:spcBef>
              <a:spcPct val="0"/>
            </a:spcBef>
            <a:spcAft>
              <a:spcPct val="35000"/>
            </a:spcAft>
            <a:buNone/>
          </a:pPr>
          <a:r>
            <a:rPr lang="en-ZA" sz="1600" b="1" kern="1200">
              <a:solidFill>
                <a:schemeClr val="accent6">
                  <a:lumMod val="50000"/>
                </a:schemeClr>
              </a:solidFill>
              <a:latin typeface="Arial" panose="020B0604020202020204" pitchFamily="34" charset="0"/>
              <a:ea typeface="+mn-ea"/>
              <a:cs typeface="Arial" panose="020B0604020202020204" pitchFamily="34" charset="0"/>
            </a:rPr>
            <a:t>COMMITTEES EXPENDITURE</a:t>
          </a:r>
          <a:endParaRPr lang="en-US" sz="1600" b="1" kern="1200">
            <a:solidFill>
              <a:schemeClr val="accent6">
                <a:lumMod val="50000"/>
              </a:schemeClr>
            </a:solidFill>
            <a:latin typeface="Arial" panose="020B0604020202020204" pitchFamily="34" charset="0"/>
            <a:ea typeface="+mn-ea"/>
            <a:cs typeface="Arial" panose="020B0604020202020204" pitchFamily="34" charset="0"/>
          </a:endParaRPr>
        </a:p>
      </dsp:txBody>
      <dsp:txXfrm>
        <a:off x="483787" y="2578170"/>
        <a:ext cx="6565521" cy="239742"/>
      </dsp:txXfrm>
    </dsp:sp>
    <dsp:sp modelId="{4559B659-12AD-4D64-9C3E-B8A1F9971DA0}">
      <dsp:nvSpPr>
        <dsp:cNvPr id="0" name=""/>
        <dsp:cNvSpPr/>
      </dsp:nvSpPr>
      <dsp:spPr>
        <a:xfrm>
          <a:off x="0" y="3106281"/>
          <a:ext cx="9416371" cy="2268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EB88AE-35D7-4E90-ACD0-2B4BE58CFF8A}">
      <dsp:nvSpPr>
        <dsp:cNvPr id="0" name=""/>
        <dsp:cNvSpPr/>
      </dsp:nvSpPr>
      <dsp:spPr>
        <a:xfrm>
          <a:off x="470818" y="2973441"/>
          <a:ext cx="6591459" cy="26568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141" tIns="0" rIns="249141" bIns="0" numCol="1" spcCol="1270" anchor="ctr" anchorCtr="0">
          <a:noAutofit/>
        </a:bodyPr>
        <a:lstStyle/>
        <a:p>
          <a:pPr marL="0" lvl="0" indent="0" algn="l" defTabSz="711200">
            <a:lnSpc>
              <a:spcPct val="150000"/>
            </a:lnSpc>
            <a:spcBef>
              <a:spcPct val="0"/>
            </a:spcBef>
            <a:spcAft>
              <a:spcPct val="35000"/>
            </a:spcAft>
            <a:buNone/>
          </a:pPr>
          <a:r>
            <a:rPr lang="en-US" sz="1600" b="1" kern="1200">
              <a:solidFill>
                <a:schemeClr val="accent6">
                  <a:lumMod val="50000"/>
                </a:schemeClr>
              </a:solidFill>
              <a:latin typeface="Arial" panose="020B0604020202020204" pitchFamily="34" charset="0"/>
              <a:ea typeface="+mn-ea"/>
              <a:cs typeface="Arial" panose="020B0604020202020204" pitchFamily="34" charset="0"/>
            </a:rPr>
            <a:t>OWN REVENUE</a:t>
          </a:r>
        </a:p>
      </dsp:txBody>
      <dsp:txXfrm>
        <a:off x="483787" y="2986410"/>
        <a:ext cx="6565521" cy="239742"/>
      </dsp:txXfrm>
    </dsp:sp>
    <dsp:sp modelId="{02DE0AC0-8812-4280-A38E-351D30033155}">
      <dsp:nvSpPr>
        <dsp:cNvPr id="0" name=""/>
        <dsp:cNvSpPr/>
      </dsp:nvSpPr>
      <dsp:spPr>
        <a:xfrm>
          <a:off x="0" y="3514521"/>
          <a:ext cx="9416371" cy="2268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241191-E5DD-4C14-B199-4409209329FD}">
      <dsp:nvSpPr>
        <dsp:cNvPr id="0" name=""/>
        <dsp:cNvSpPr/>
      </dsp:nvSpPr>
      <dsp:spPr>
        <a:xfrm>
          <a:off x="470818" y="3381681"/>
          <a:ext cx="6591459" cy="26568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141" tIns="0" rIns="249141" bIns="0" numCol="1" spcCol="1270" anchor="ctr" anchorCtr="0">
          <a:noAutofit/>
        </a:bodyPr>
        <a:lstStyle/>
        <a:p>
          <a:pPr marL="0" lvl="0" indent="0" algn="l" defTabSz="711200">
            <a:lnSpc>
              <a:spcPct val="150000"/>
            </a:lnSpc>
            <a:spcBef>
              <a:spcPct val="0"/>
            </a:spcBef>
            <a:spcAft>
              <a:spcPct val="35000"/>
            </a:spcAft>
            <a:buNone/>
          </a:pPr>
          <a:r>
            <a:rPr lang="en-US" sz="1600" b="1" kern="1200">
              <a:solidFill>
                <a:schemeClr val="accent6">
                  <a:lumMod val="50000"/>
                </a:schemeClr>
              </a:solidFill>
              <a:latin typeface="Arial" panose="020B0604020202020204" pitchFamily="34" charset="0"/>
              <a:ea typeface="+mn-ea"/>
              <a:cs typeface="Arial" panose="020B0604020202020204" pitchFamily="34" charset="0"/>
            </a:rPr>
            <a:t>TRAVEL EXPENDITURE</a:t>
          </a:r>
        </a:p>
      </dsp:txBody>
      <dsp:txXfrm>
        <a:off x="483787" y="3394650"/>
        <a:ext cx="6565521" cy="239742"/>
      </dsp:txXfrm>
    </dsp:sp>
    <dsp:sp modelId="{528D88D1-B29A-4EBB-BE0B-E71AD4CD1C06}">
      <dsp:nvSpPr>
        <dsp:cNvPr id="0" name=""/>
        <dsp:cNvSpPr/>
      </dsp:nvSpPr>
      <dsp:spPr>
        <a:xfrm>
          <a:off x="0" y="3922761"/>
          <a:ext cx="9416371" cy="2268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392509-221E-4832-8B8F-CCDE48F6FDB0}">
      <dsp:nvSpPr>
        <dsp:cNvPr id="0" name=""/>
        <dsp:cNvSpPr/>
      </dsp:nvSpPr>
      <dsp:spPr>
        <a:xfrm>
          <a:off x="470818" y="3789921"/>
          <a:ext cx="6591459" cy="26568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141" tIns="0" rIns="249141" bIns="0" numCol="1" spcCol="1270" anchor="ctr" anchorCtr="0">
          <a:noAutofit/>
        </a:bodyPr>
        <a:lstStyle/>
        <a:p>
          <a:pPr marL="0" lvl="0" indent="0" algn="l" defTabSz="711200">
            <a:lnSpc>
              <a:spcPct val="150000"/>
            </a:lnSpc>
            <a:spcBef>
              <a:spcPct val="0"/>
            </a:spcBef>
            <a:spcAft>
              <a:spcPct val="35000"/>
            </a:spcAft>
            <a:buNone/>
          </a:pPr>
          <a:r>
            <a:rPr lang="en-US" sz="1600" b="1" kern="1200">
              <a:solidFill>
                <a:schemeClr val="accent6">
                  <a:lumMod val="50000"/>
                </a:schemeClr>
              </a:solidFill>
              <a:latin typeface="Arial" panose="020B0604020202020204" pitchFamily="34" charset="0"/>
              <a:ea typeface="+mn-ea"/>
              <a:cs typeface="Arial" panose="020B0604020202020204" pitchFamily="34" charset="0"/>
            </a:rPr>
            <a:t>PROJECTS EXPENDITURE</a:t>
          </a:r>
        </a:p>
      </dsp:txBody>
      <dsp:txXfrm>
        <a:off x="483787" y="3802890"/>
        <a:ext cx="6565521" cy="239742"/>
      </dsp:txXfrm>
    </dsp:sp>
    <dsp:sp modelId="{241F8611-0C96-47B0-83AB-5EAC46E68603}">
      <dsp:nvSpPr>
        <dsp:cNvPr id="0" name=""/>
        <dsp:cNvSpPr/>
      </dsp:nvSpPr>
      <dsp:spPr>
        <a:xfrm>
          <a:off x="0" y="4331001"/>
          <a:ext cx="9416371" cy="2268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E8ECBB-03BA-4FE5-9182-B9D9DD04217F}">
      <dsp:nvSpPr>
        <dsp:cNvPr id="0" name=""/>
        <dsp:cNvSpPr/>
      </dsp:nvSpPr>
      <dsp:spPr>
        <a:xfrm>
          <a:off x="470818" y="4198161"/>
          <a:ext cx="6591459" cy="26568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141" tIns="0" rIns="249141" bIns="0" numCol="1" spcCol="1270" anchor="ctr" anchorCtr="0">
          <a:noAutofit/>
        </a:bodyPr>
        <a:lstStyle/>
        <a:p>
          <a:pPr marL="0" lvl="0" indent="0" algn="l" defTabSz="711200">
            <a:lnSpc>
              <a:spcPct val="150000"/>
            </a:lnSpc>
            <a:spcBef>
              <a:spcPct val="0"/>
            </a:spcBef>
            <a:spcAft>
              <a:spcPct val="35000"/>
            </a:spcAft>
            <a:buNone/>
          </a:pPr>
          <a:r>
            <a:rPr lang="en-US" sz="1600" b="1" kern="1200">
              <a:solidFill>
                <a:schemeClr val="accent6">
                  <a:lumMod val="50000"/>
                </a:schemeClr>
              </a:solidFill>
              <a:latin typeface="Arial" panose="020B0604020202020204" pitchFamily="34" charset="0"/>
              <a:ea typeface="+mn-ea"/>
              <a:cs typeface="Arial" panose="020B0604020202020204" pitchFamily="34" charset="0"/>
            </a:rPr>
            <a:t>SPENDING PRESSURES</a:t>
          </a:r>
        </a:p>
      </dsp:txBody>
      <dsp:txXfrm>
        <a:off x="483787" y="4211130"/>
        <a:ext cx="6565521" cy="239742"/>
      </dsp:txXfrm>
    </dsp:sp>
    <dsp:sp modelId="{85BCF08D-79CC-4C23-A34B-41897B8747C3}">
      <dsp:nvSpPr>
        <dsp:cNvPr id="0" name=""/>
        <dsp:cNvSpPr/>
      </dsp:nvSpPr>
      <dsp:spPr>
        <a:xfrm>
          <a:off x="0" y="4739241"/>
          <a:ext cx="9416371" cy="2268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EC3B31-E9C0-453E-9824-BEFB371C2B36}">
      <dsp:nvSpPr>
        <dsp:cNvPr id="0" name=""/>
        <dsp:cNvSpPr/>
      </dsp:nvSpPr>
      <dsp:spPr>
        <a:xfrm>
          <a:off x="470818" y="4606401"/>
          <a:ext cx="6591459" cy="26568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141" tIns="0" rIns="249141" bIns="0" numCol="1" spcCol="1270" anchor="ctr" anchorCtr="0">
          <a:noAutofit/>
        </a:bodyPr>
        <a:lstStyle/>
        <a:p>
          <a:pPr marL="0" lvl="0" indent="0" algn="l" defTabSz="711200">
            <a:lnSpc>
              <a:spcPct val="150000"/>
            </a:lnSpc>
            <a:spcBef>
              <a:spcPct val="0"/>
            </a:spcBef>
            <a:spcAft>
              <a:spcPct val="35000"/>
            </a:spcAft>
            <a:buNone/>
          </a:pPr>
          <a:r>
            <a:rPr lang="en-ZA" sz="1600" b="1" kern="1200">
              <a:solidFill>
                <a:schemeClr val="accent6">
                  <a:lumMod val="50000"/>
                </a:schemeClr>
              </a:solidFill>
              <a:latin typeface="Arial" panose="020B0604020202020204" pitchFamily="34" charset="0"/>
              <a:ea typeface="+mn-ea"/>
              <a:cs typeface="Arial" panose="020B0604020202020204" pitchFamily="34" charset="0"/>
            </a:rPr>
            <a:t>CLOSING REMARKS</a:t>
          </a:r>
          <a:endParaRPr lang="en-US" sz="1600" b="1" kern="1200">
            <a:solidFill>
              <a:schemeClr val="accent6">
                <a:lumMod val="50000"/>
              </a:schemeClr>
            </a:solidFill>
            <a:latin typeface="Arial" panose="020B0604020202020204" pitchFamily="34" charset="0"/>
            <a:ea typeface="+mn-ea"/>
            <a:cs typeface="Arial" panose="020B0604020202020204" pitchFamily="34" charset="0"/>
          </a:endParaRPr>
        </a:p>
      </dsp:txBody>
      <dsp:txXfrm>
        <a:off x="483787" y="4619370"/>
        <a:ext cx="6565521" cy="2397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EE569-DD18-48F3-B46E-CC460B231883}">
      <dsp:nvSpPr>
        <dsp:cNvPr id="0" name=""/>
        <dsp:cNvSpPr/>
      </dsp:nvSpPr>
      <dsp:spPr>
        <a:xfrm>
          <a:off x="0" y="0"/>
          <a:ext cx="391975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6E4723-4B7B-4268-BE74-338CC865B1E2}">
      <dsp:nvSpPr>
        <dsp:cNvPr id="0" name=""/>
        <dsp:cNvSpPr/>
      </dsp:nvSpPr>
      <dsp:spPr>
        <a:xfrm>
          <a:off x="956" y="0"/>
          <a:ext cx="3918793" cy="2557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1200150">
            <a:lnSpc>
              <a:spcPct val="90000"/>
            </a:lnSpc>
            <a:spcBef>
              <a:spcPct val="0"/>
            </a:spcBef>
            <a:spcAft>
              <a:spcPct val="35000"/>
            </a:spcAft>
            <a:buNone/>
          </a:pPr>
          <a:r>
            <a:rPr lang="en-US" sz="2000" kern="1200">
              <a:solidFill>
                <a:prstClr val="black">
                  <a:hueOff val="0"/>
                  <a:satOff val="0"/>
                  <a:lumOff val="0"/>
                  <a:alphaOff val="0"/>
                </a:prstClr>
              </a:solidFill>
              <a:latin typeface="Arial" panose="020B0604020202020204" pitchFamily="34" charset="0"/>
              <a:ea typeface="+mn-ea"/>
              <a:cs typeface="Arial" panose="020B0604020202020204" pitchFamily="34" charset="0"/>
            </a:rPr>
            <a:t>Submit actual expenditure and projections in line with </a:t>
          </a:r>
          <a:r>
            <a:rPr lang="en-US" sz="2000" kern="1200">
              <a:latin typeface="Arial" panose="020B0604020202020204" pitchFamily="34" charset="0"/>
              <a:cs typeface="Arial" panose="020B0604020202020204" pitchFamily="34" charset="0"/>
            </a:rPr>
            <a:t>Sections 51 and 54 of the Financial Management of Parliament and Provincial Legislatures Act, 2009</a:t>
          </a:r>
          <a:endParaRPr lang="en-ZA" sz="200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a:off x="956" y="0"/>
        <a:ext cx="3918793" cy="2557266"/>
      </dsp:txXfrm>
    </dsp:sp>
    <dsp:sp modelId="{69280655-5780-4353-B93B-4A3E5EFFB71A}">
      <dsp:nvSpPr>
        <dsp:cNvPr id="0" name=""/>
        <dsp:cNvSpPr/>
      </dsp:nvSpPr>
      <dsp:spPr>
        <a:xfrm>
          <a:off x="0" y="2557266"/>
          <a:ext cx="391975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047AF1-A702-43D2-9AEE-E3C61343D7AE}">
      <dsp:nvSpPr>
        <dsp:cNvPr id="0" name=""/>
        <dsp:cNvSpPr/>
      </dsp:nvSpPr>
      <dsp:spPr>
        <a:xfrm>
          <a:off x="0" y="2557266"/>
          <a:ext cx="3919750" cy="2557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Analysis of GPL budget and expenditure status for the 2</a:t>
          </a:r>
          <a:r>
            <a:rPr lang="en-US" sz="2000" kern="1200" baseline="30000">
              <a:latin typeface="Arial" panose="020B0604020202020204" pitchFamily="34" charset="0"/>
              <a:cs typeface="Arial" panose="020B0604020202020204" pitchFamily="34" charset="0"/>
            </a:rPr>
            <a:t>nd</a:t>
          </a:r>
          <a:r>
            <a:rPr lang="en-US" sz="2000" kern="1200">
              <a:latin typeface="Arial" panose="020B0604020202020204" pitchFamily="34" charset="0"/>
              <a:cs typeface="Arial" panose="020B0604020202020204" pitchFamily="34" charset="0"/>
            </a:rPr>
            <a:t> quarter ended 30 September 2024</a:t>
          </a:r>
        </a:p>
      </dsp:txBody>
      <dsp:txXfrm>
        <a:off x="0" y="2557266"/>
        <a:ext cx="3919750" cy="25572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8ACDD-3732-40C1-98D6-6CCADE5B5436}">
      <dsp:nvSpPr>
        <dsp:cNvPr id="0" name=""/>
        <dsp:cNvSpPr/>
      </dsp:nvSpPr>
      <dsp:spPr>
        <a:xfrm>
          <a:off x="0" y="78846"/>
          <a:ext cx="9813852" cy="1144777"/>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EXPENDITURE FOR THE QUARTER – R239.4m</a:t>
          </a:r>
          <a:r>
            <a:rPr lang="en-US" sz="1800" b="1" i="0" kern="1200">
              <a:latin typeface="Arial" panose="020B0604020202020204" pitchFamily="34" charset="0"/>
              <a:cs typeface="Arial" panose="020B0604020202020204" pitchFamily="34" charset="0"/>
            </a:rPr>
            <a:t>/ 90.6</a:t>
          </a:r>
          <a:r>
            <a:rPr lang="en-US" sz="1800" b="1" kern="1200">
              <a:latin typeface="Arial" panose="020B0604020202020204" pitchFamily="34" charset="0"/>
              <a:cs typeface="Arial" panose="020B0604020202020204" pitchFamily="34" charset="0"/>
            </a:rPr>
            <a:t>%</a:t>
          </a:r>
        </a:p>
        <a:p>
          <a:pPr marL="0" lvl="0" indent="0" algn="ctr" defTabSz="800100">
            <a:lnSpc>
              <a:spcPct val="90000"/>
            </a:lnSpc>
            <a:spcBef>
              <a:spcPct val="0"/>
            </a:spcBef>
            <a:spcAft>
              <a:spcPct val="35000"/>
            </a:spcAft>
            <a:buNone/>
          </a:pPr>
          <a:r>
            <a:rPr lang="en-US" sz="1400" b="1" kern="1200">
              <a:latin typeface="Arial" panose="020B0604020202020204" pitchFamily="34" charset="0"/>
              <a:cs typeface="Arial" panose="020B0604020202020204" pitchFamily="34" charset="0"/>
            </a:rPr>
            <a:t> </a:t>
          </a:r>
          <a:r>
            <a:rPr lang="en-US" sz="1400" b="1" i="1" kern="1200">
              <a:latin typeface="Arial" panose="020B0604020202020204" pitchFamily="34" charset="0"/>
              <a:cs typeface="Arial" panose="020B0604020202020204" pitchFamily="34" charset="0"/>
            </a:rPr>
            <a:t>-   Includes R108.8m for Political Parties/ 45.4% share of quarterly expenditure</a:t>
          </a:r>
          <a:endParaRPr lang="en-ZA" sz="1400" b="1" i="1" kern="1200">
            <a:latin typeface="Arial" panose="020B0604020202020204" pitchFamily="34" charset="0"/>
            <a:cs typeface="Arial" panose="020B0604020202020204" pitchFamily="34" charset="0"/>
          </a:endParaRPr>
        </a:p>
      </dsp:txBody>
      <dsp:txXfrm>
        <a:off x="55883" y="134729"/>
        <a:ext cx="9702086" cy="1033011"/>
      </dsp:txXfrm>
    </dsp:sp>
    <dsp:sp modelId="{E99AF68B-6754-4981-A069-BEA85BCF5E2E}">
      <dsp:nvSpPr>
        <dsp:cNvPr id="0" name=""/>
        <dsp:cNvSpPr/>
      </dsp:nvSpPr>
      <dsp:spPr>
        <a:xfrm>
          <a:off x="0" y="1344405"/>
          <a:ext cx="9813852" cy="379300"/>
        </a:xfrm>
        <a:prstGeom prst="roundRect">
          <a:avLst/>
        </a:prstGeom>
        <a:solidFill>
          <a:schemeClr val="accent6">
            <a:shade val="80000"/>
            <a:hueOff val="160640"/>
            <a:satOff val="-6455"/>
            <a:lumOff val="13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COMPENSATION OF EMPLOYEES – R90.7m /94.7%</a:t>
          </a:r>
          <a:endParaRPr lang="en-US" sz="1800" kern="1200">
            <a:latin typeface="Arial" panose="020B0604020202020204" pitchFamily="34" charset="0"/>
            <a:cs typeface="Arial" panose="020B0604020202020204" pitchFamily="34" charset="0"/>
          </a:endParaRPr>
        </a:p>
      </dsp:txBody>
      <dsp:txXfrm>
        <a:off x="18516" y="1362921"/>
        <a:ext cx="9776820" cy="342268"/>
      </dsp:txXfrm>
    </dsp:sp>
    <dsp:sp modelId="{EDB8D4D2-B39C-4ECD-A795-8DDE3984C1E5}">
      <dsp:nvSpPr>
        <dsp:cNvPr id="0" name=""/>
        <dsp:cNvSpPr/>
      </dsp:nvSpPr>
      <dsp:spPr>
        <a:xfrm>
          <a:off x="0" y="1723705"/>
          <a:ext cx="9813852" cy="1424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590" tIns="20320" rIns="113792" bIns="20320" numCol="1" spcCol="1270" anchor="t" anchorCtr="0">
          <a:noAutofit/>
        </a:bodyPr>
        <a:lstStyle/>
        <a:p>
          <a:pPr marL="447675" lvl="1" indent="-333375" algn="l" defTabSz="622300">
            <a:lnSpc>
              <a:spcPct val="150000"/>
            </a:lnSpc>
            <a:spcBef>
              <a:spcPct val="0"/>
            </a:spcBef>
            <a:spcAft>
              <a:spcPts val="0"/>
            </a:spcAft>
            <a:buFont typeface="Wingdings" panose="05000000000000000000" pitchFamily="2" charset="2"/>
            <a:buChar char="§"/>
            <a:tabLst>
              <a:tab pos="447675" algn="l"/>
            </a:tabLst>
          </a:pPr>
          <a:r>
            <a:rPr lang="en-US" sz="1600" kern="1200">
              <a:latin typeface="Arial" panose="020B0604020202020204" pitchFamily="34" charset="0"/>
              <a:cs typeface="Arial" panose="020B0604020202020204" pitchFamily="34" charset="0"/>
            </a:rPr>
            <a:t>Salaries for GPL Staff – R89.7m</a:t>
          </a:r>
        </a:p>
        <a:p>
          <a:pPr marL="447675" lvl="1" indent="-333375" algn="l" defTabSz="622300">
            <a:lnSpc>
              <a:spcPct val="150000"/>
            </a:lnSpc>
            <a:spcBef>
              <a:spcPct val="0"/>
            </a:spcBef>
            <a:spcAft>
              <a:spcPts val="0"/>
            </a:spcAft>
            <a:buClrTx/>
            <a:buSzTx/>
            <a:buFont typeface="Wingdings" panose="05000000000000000000" pitchFamily="2" charset="2"/>
            <a:buChar char="§"/>
          </a:pPr>
          <a:r>
            <a:rPr lang="en-US" sz="1600" kern="1200">
              <a:latin typeface="Arial" panose="020B0604020202020204" pitchFamily="34" charset="0"/>
              <a:ea typeface="+mn-ea"/>
              <a:cs typeface="Arial" panose="020B0604020202020204" pitchFamily="34" charset="0"/>
            </a:rPr>
            <a:t>Funeral benefits– R368 thousand</a:t>
          </a:r>
          <a:endParaRPr lang="en-US" sz="1600" kern="1200">
            <a:latin typeface="Arial" panose="020B0604020202020204" pitchFamily="34" charset="0"/>
            <a:cs typeface="Arial" panose="020B0604020202020204" pitchFamily="34" charset="0"/>
          </a:endParaRPr>
        </a:p>
        <a:p>
          <a:pPr marL="447675" lvl="1" indent="-333375" algn="l" defTabSz="622300">
            <a:lnSpc>
              <a:spcPct val="150000"/>
            </a:lnSpc>
            <a:spcBef>
              <a:spcPct val="0"/>
            </a:spcBef>
            <a:spcAft>
              <a:spcPts val="0"/>
            </a:spcAft>
            <a:buClrTx/>
            <a:buSzTx/>
            <a:buFont typeface="Wingdings" panose="05000000000000000000" pitchFamily="2" charset="2"/>
            <a:buChar char="§"/>
          </a:pPr>
          <a:r>
            <a:rPr lang="en-US" sz="1600" kern="1200">
              <a:latin typeface="Arial" panose="020B0604020202020204" pitchFamily="34" charset="0"/>
              <a:cs typeface="Arial" panose="020B0604020202020204" pitchFamily="34" charset="0"/>
            </a:rPr>
            <a:t>Leave encashment – R368 thousand</a:t>
          </a:r>
        </a:p>
        <a:p>
          <a:pPr marL="447675" marR="0" lvl="1" indent="-333375" algn="l" defTabSz="622300" eaLnBrk="1" fontAlgn="auto" latinLnBrk="0" hangingPunct="1">
            <a:lnSpc>
              <a:spcPct val="150000"/>
            </a:lnSpc>
            <a:spcBef>
              <a:spcPct val="0"/>
            </a:spcBef>
            <a:spcAft>
              <a:spcPts val="0"/>
            </a:spcAft>
            <a:buClrTx/>
            <a:buSzTx/>
            <a:buFont typeface="Wingdings" panose="05000000000000000000" pitchFamily="2" charset="2"/>
            <a:buChar char="§"/>
            <a:tabLst>
              <a:tab pos="447675" algn="l"/>
            </a:tabLst>
            <a:defRPr/>
          </a:pPr>
          <a:r>
            <a:rPr lang="en-US" sz="1600" kern="1200">
              <a:latin typeface="Arial" panose="020B0604020202020204" pitchFamily="34" charset="0"/>
              <a:ea typeface="+mn-ea"/>
              <a:cs typeface="Arial" panose="020B0604020202020204" pitchFamily="34" charset="0"/>
            </a:rPr>
            <a:t>UIF– R218 thousand.</a:t>
          </a:r>
          <a:endParaRPr lang="en-US" sz="1600" kern="1200">
            <a:latin typeface="Arial" panose="020B0604020202020204" pitchFamily="34" charset="0"/>
            <a:cs typeface="Arial" panose="020B0604020202020204" pitchFamily="34" charset="0"/>
          </a:endParaRPr>
        </a:p>
      </dsp:txBody>
      <dsp:txXfrm>
        <a:off x="0" y="1723705"/>
        <a:ext cx="9813852" cy="1424160"/>
      </dsp:txXfrm>
    </dsp:sp>
    <dsp:sp modelId="{F44BB8EE-9207-41D7-AD56-6EBD40E2C2CB}">
      <dsp:nvSpPr>
        <dsp:cNvPr id="0" name=""/>
        <dsp:cNvSpPr/>
      </dsp:nvSpPr>
      <dsp:spPr>
        <a:xfrm>
          <a:off x="0" y="3156778"/>
          <a:ext cx="9813852" cy="439503"/>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GOODS AND SERVICES – R39.7m /70.9%</a:t>
          </a:r>
          <a:endParaRPr lang="en-US" sz="1800" kern="1200">
            <a:latin typeface="Arial" panose="020B0604020202020204" pitchFamily="34" charset="0"/>
            <a:cs typeface="Arial" panose="020B0604020202020204" pitchFamily="34" charset="0"/>
          </a:endParaRPr>
        </a:p>
      </dsp:txBody>
      <dsp:txXfrm>
        <a:off x="21455" y="3178233"/>
        <a:ext cx="9770942" cy="396593"/>
      </dsp:txXfrm>
    </dsp:sp>
    <dsp:sp modelId="{2E2FC365-F62F-479C-BF86-982A551402B6}">
      <dsp:nvSpPr>
        <dsp:cNvPr id="0" name=""/>
        <dsp:cNvSpPr/>
      </dsp:nvSpPr>
      <dsp:spPr>
        <a:xfrm>
          <a:off x="0" y="3587369"/>
          <a:ext cx="9813852" cy="152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590" tIns="20320" rIns="113792" bIns="20320" numCol="1" spcCol="1270" anchor="t" anchorCtr="0">
          <a:noAutofit/>
        </a:bodyPr>
        <a:lstStyle/>
        <a:p>
          <a:pPr marL="447675" lvl="1" indent="-333375" algn="l" defTabSz="622300">
            <a:lnSpc>
              <a:spcPct val="150000"/>
            </a:lnSpc>
            <a:spcBef>
              <a:spcPct val="0"/>
            </a:spcBef>
            <a:spcAft>
              <a:spcPct val="15000"/>
            </a:spcAft>
            <a:buClrTx/>
            <a:buSzTx/>
            <a:buFont typeface="Wingdings" panose="05000000000000000000" pitchFamily="2" charset="2"/>
            <a:buChar char="§"/>
          </a:pPr>
          <a:r>
            <a:rPr lang="en-ZA" sz="1600" kern="1200">
              <a:solidFill>
                <a:prstClr val="black">
                  <a:hueOff val="0"/>
                  <a:satOff val="0"/>
                  <a:lumOff val="0"/>
                  <a:alphaOff val="0"/>
                </a:prstClr>
              </a:solidFill>
              <a:latin typeface="Arial" panose="020B0604020202020204" pitchFamily="34" charset="0"/>
              <a:ea typeface="+mn-ea"/>
              <a:cs typeface="Arial" panose="020B0604020202020204" pitchFamily="34" charset="0"/>
            </a:rPr>
            <a:t>Operating expenses -  R9.3m</a:t>
          </a:r>
          <a:endParaRPr lang="en-US" sz="160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447675" lvl="1" indent="-333375" algn="l" defTabSz="622300">
            <a:lnSpc>
              <a:spcPct val="150000"/>
            </a:lnSpc>
            <a:spcBef>
              <a:spcPct val="0"/>
            </a:spcBef>
            <a:spcAft>
              <a:spcPct val="15000"/>
            </a:spcAft>
            <a:buClrTx/>
            <a:buSzTx/>
            <a:buFont typeface="Wingdings" panose="05000000000000000000" pitchFamily="2" charset="2"/>
            <a:buChar char="§"/>
          </a:pPr>
          <a:r>
            <a:rPr lang="en-ZA" sz="1600" kern="1200">
              <a:solidFill>
                <a:prstClr val="black">
                  <a:hueOff val="0"/>
                  <a:satOff val="0"/>
                  <a:lumOff val="0"/>
                  <a:alphaOff val="0"/>
                </a:prstClr>
              </a:solidFill>
              <a:latin typeface="Arial" panose="020B0604020202020204" pitchFamily="34" charset="0"/>
              <a:ea typeface="+mn-ea"/>
              <a:cs typeface="Arial" panose="020B0604020202020204" pitchFamily="34" charset="0"/>
            </a:rPr>
            <a:t>Travel expenses – R4.5m</a:t>
          </a:r>
          <a:endParaRPr lang="en-US" sz="160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447675" lvl="1" indent="-333375" algn="l" defTabSz="622300">
            <a:lnSpc>
              <a:spcPct val="150000"/>
            </a:lnSpc>
            <a:spcBef>
              <a:spcPct val="0"/>
            </a:spcBef>
            <a:spcAft>
              <a:spcPct val="15000"/>
            </a:spcAft>
            <a:buClrTx/>
            <a:buSzTx/>
            <a:buFont typeface="Wingdings" panose="05000000000000000000" pitchFamily="2" charset="2"/>
            <a:buChar char="§"/>
          </a:pPr>
          <a:r>
            <a:rPr lang="en-US" sz="1600" kern="1200">
              <a:solidFill>
                <a:prstClr val="black">
                  <a:hueOff val="0"/>
                  <a:satOff val="0"/>
                  <a:lumOff val="0"/>
                  <a:alphaOff val="0"/>
                </a:prstClr>
              </a:solidFill>
              <a:latin typeface="Arial" panose="020B0604020202020204" pitchFamily="34" charset="0"/>
              <a:ea typeface="+mn-ea"/>
              <a:cs typeface="Arial" panose="020B0604020202020204" pitchFamily="34" charset="0"/>
            </a:rPr>
            <a:t>Licenses – R3.4m</a:t>
          </a:r>
        </a:p>
        <a:p>
          <a:pPr marL="447675" lvl="1" indent="-333375" algn="l" defTabSz="622300">
            <a:lnSpc>
              <a:spcPct val="150000"/>
            </a:lnSpc>
            <a:spcBef>
              <a:spcPct val="0"/>
            </a:spcBef>
            <a:spcAft>
              <a:spcPct val="15000"/>
            </a:spcAft>
            <a:buClrTx/>
            <a:buSzTx/>
            <a:buFont typeface="Wingdings" panose="05000000000000000000" pitchFamily="2" charset="2"/>
            <a:buChar char="§"/>
          </a:pPr>
          <a:r>
            <a:rPr lang="en-US" sz="1600" kern="1200">
              <a:solidFill>
                <a:prstClr val="black">
                  <a:hueOff val="0"/>
                  <a:satOff val="0"/>
                  <a:lumOff val="0"/>
                  <a:alphaOff val="0"/>
                </a:prstClr>
              </a:solidFill>
              <a:latin typeface="Arial" panose="020B0604020202020204" pitchFamily="34" charset="0"/>
              <a:ea typeface="+mn-ea"/>
              <a:cs typeface="Arial" panose="020B0604020202020204" pitchFamily="34" charset="0"/>
            </a:rPr>
            <a:t>The Opening of the Legislature – R3m</a:t>
          </a:r>
        </a:p>
      </dsp:txBody>
      <dsp:txXfrm>
        <a:off x="0" y="3587369"/>
        <a:ext cx="9813852" cy="15235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AF68B-6754-4981-A069-BEA85BCF5E2E}">
      <dsp:nvSpPr>
        <dsp:cNvPr id="0" name=""/>
        <dsp:cNvSpPr/>
      </dsp:nvSpPr>
      <dsp:spPr>
        <a:xfrm>
          <a:off x="0" y="10713"/>
          <a:ext cx="9813852" cy="553004"/>
        </a:xfrm>
        <a:prstGeom prst="round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CAPITAL ASSETS – R587 thousand /14.7% </a:t>
          </a:r>
          <a:endParaRPr lang="en-US" sz="1800" kern="1200">
            <a:latin typeface="Arial" panose="020B0604020202020204" pitchFamily="34" charset="0"/>
            <a:cs typeface="Arial" panose="020B0604020202020204" pitchFamily="34" charset="0"/>
          </a:endParaRPr>
        </a:p>
      </dsp:txBody>
      <dsp:txXfrm>
        <a:off x="26995" y="37708"/>
        <a:ext cx="9759862" cy="499014"/>
      </dsp:txXfrm>
    </dsp:sp>
    <dsp:sp modelId="{EDB8D4D2-B39C-4ECD-A795-8DDE3984C1E5}">
      <dsp:nvSpPr>
        <dsp:cNvPr id="0" name=""/>
        <dsp:cNvSpPr/>
      </dsp:nvSpPr>
      <dsp:spPr>
        <a:xfrm>
          <a:off x="0" y="563717"/>
          <a:ext cx="9813852" cy="3336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590" tIns="20320" rIns="113792" bIns="20320" numCol="1" spcCol="1270" anchor="t" anchorCtr="0">
          <a:noAutofit/>
        </a:bodyPr>
        <a:lstStyle/>
        <a:p>
          <a:pPr marL="447675" lvl="1" indent="-333375" algn="l" defTabSz="622300">
            <a:lnSpc>
              <a:spcPct val="150000"/>
            </a:lnSpc>
            <a:spcBef>
              <a:spcPct val="0"/>
            </a:spcBef>
            <a:spcAft>
              <a:spcPts val="600"/>
            </a:spcAft>
            <a:buFont typeface="Wingdings" panose="05000000000000000000" pitchFamily="2" charset="2"/>
            <a:buChar char="§"/>
            <a:tabLst>
              <a:tab pos="447675" algn="l"/>
            </a:tabLst>
          </a:pPr>
          <a:r>
            <a:rPr lang="en-US" sz="1600" kern="1200">
              <a:latin typeface="Arial" panose="020B0604020202020204" pitchFamily="34" charset="0"/>
              <a:cs typeface="Arial" panose="020B0604020202020204" pitchFamily="34" charset="0"/>
            </a:rPr>
            <a:t>4x Videowall monitors for the security control room - R297 thousand </a:t>
          </a:r>
        </a:p>
        <a:p>
          <a:pPr marL="447675" lvl="1" indent="-333375" algn="l" defTabSz="622300">
            <a:lnSpc>
              <a:spcPct val="150000"/>
            </a:lnSpc>
            <a:spcBef>
              <a:spcPct val="0"/>
            </a:spcBef>
            <a:spcAft>
              <a:spcPts val="600"/>
            </a:spcAft>
            <a:buFont typeface="Wingdings" panose="05000000000000000000" pitchFamily="2" charset="2"/>
            <a:buChar char="§"/>
            <a:tabLst>
              <a:tab pos="447675" algn="l"/>
            </a:tabLst>
          </a:pPr>
          <a:r>
            <a:rPr lang="en-US" sz="1600" kern="1200">
              <a:latin typeface="Arial" panose="020B0604020202020204" pitchFamily="34" charset="0"/>
              <a:cs typeface="Arial" panose="020B0604020202020204" pitchFamily="34" charset="0"/>
            </a:rPr>
            <a:t>2x Video decoders for the security control room - R129 thousand</a:t>
          </a:r>
          <a:endParaRPr lang="en-ZA" sz="1600" kern="1200">
            <a:latin typeface="Arial" panose="020B0604020202020204" pitchFamily="34" charset="0"/>
            <a:cs typeface="Arial" panose="020B0604020202020204" pitchFamily="34" charset="0"/>
          </a:endParaRPr>
        </a:p>
        <a:p>
          <a:pPr marL="447675" lvl="1" indent="-333375" algn="l" defTabSz="622300">
            <a:lnSpc>
              <a:spcPct val="150000"/>
            </a:lnSpc>
            <a:spcBef>
              <a:spcPct val="0"/>
            </a:spcBef>
            <a:spcAft>
              <a:spcPts val="600"/>
            </a:spcAft>
            <a:buFont typeface="Wingdings" panose="05000000000000000000" pitchFamily="2" charset="2"/>
            <a:buChar char="§"/>
            <a:tabLst>
              <a:tab pos="447675" algn="l"/>
            </a:tabLst>
          </a:pPr>
          <a:r>
            <a:rPr lang="en-US" sz="1600" kern="1200">
              <a:latin typeface="Arial" panose="020B0604020202020204" pitchFamily="34" charset="0"/>
              <a:cs typeface="Arial" panose="020B0604020202020204" pitchFamily="34" charset="0"/>
            </a:rPr>
            <a:t>6x Mobile air-conditioners - R77 thousand</a:t>
          </a:r>
          <a:endParaRPr lang="en-ZA" sz="1600" kern="1200">
            <a:latin typeface="Arial" panose="020B0604020202020204" pitchFamily="34" charset="0"/>
            <a:cs typeface="Arial" panose="020B0604020202020204" pitchFamily="34" charset="0"/>
          </a:endParaRPr>
        </a:p>
        <a:p>
          <a:pPr marL="447675" lvl="1" indent="-333375" algn="l" defTabSz="622300">
            <a:lnSpc>
              <a:spcPct val="150000"/>
            </a:lnSpc>
            <a:spcBef>
              <a:spcPct val="0"/>
            </a:spcBef>
            <a:spcAft>
              <a:spcPts val="600"/>
            </a:spcAft>
            <a:buFont typeface="Wingdings" panose="05000000000000000000" pitchFamily="2" charset="2"/>
            <a:buChar char="§"/>
            <a:tabLst>
              <a:tab pos="447675" algn="l"/>
            </a:tabLst>
          </a:pPr>
          <a:r>
            <a:rPr lang="en-US" sz="1600" kern="1200">
              <a:latin typeface="Arial" panose="020B0604020202020204" pitchFamily="34" charset="0"/>
              <a:cs typeface="Arial" panose="020B0604020202020204" pitchFamily="34" charset="0"/>
            </a:rPr>
            <a:t>iPad for the Speaker - R32 thousand</a:t>
          </a:r>
          <a:endParaRPr lang="en-ZA" sz="1600" kern="1200">
            <a:latin typeface="Arial" panose="020B0604020202020204" pitchFamily="34" charset="0"/>
            <a:cs typeface="Arial" panose="020B0604020202020204" pitchFamily="34" charset="0"/>
          </a:endParaRPr>
        </a:p>
        <a:p>
          <a:pPr marL="447675" lvl="1" indent="-333375" algn="l" defTabSz="622300">
            <a:lnSpc>
              <a:spcPct val="150000"/>
            </a:lnSpc>
            <a:spcBef>
              <a:spcPct val="0"/>
            </a:spcBef>
            <a:spcAft>
              <a:spcPts val="600"/>
            </a:spcAft>
            <a:buFont typeface="Wingdings" panose="05000000000000000000" pitchFamily="2" charset="2"/>
            <a:buChar char="§"/>
            <a:tabLst>
              <a:tab pos="447675" algn="l"/>
            </a:tabLst>
          </a:pPr>
          <a:r>
            <a:rPr lang="en-US" sz="1600" kern="1200">
              <a:latin typeface="Arial" panose="020B0604020202020204" pitchFamily="34" charset="0"/>
              <a:cs typeface="Arial" panose="020B0604020202020204" pitchFamily="34" charset="0"/>
            </a:rPr>
            <a:t>MacBook laptop for the Speaker - R29 thousand</a:t>
          </a:r>
          <a:endParaRPr lang="en-ZA" sz="1600" kern="1200">
            <a:latin typeface="Arial" panose="020B0604020202020204" pitchFamily="34" charset="0"/>
            <a:cs typeface="Arial" panose="020B0604020202020204" pitchFamily="34" charset="0"/>
          </a:endParaRPr>
        </a:p>
        <a:p>
          <a:pPr marL="447675" lvl="1" indent="-333375" algn="l" defTabSz="622300">
            <a:lnSpc>
              <a:spcPct val="150000"/>
            </a:lnSpc>
            <a:spcBef>
              <a:spcPct val="0"/>
            </a:spcBef>
            <a:spcAft>
              <a:spcPts val="600"/>
            </a:spcAft>
            <a:buFont typeface="Wingdings" panose="05000000000000000000" pitchFamily="2" charset="2"/>
            <a:buChar char="§"/>
            <a:tabLst>
              <a:tab pos="447675" algn="l"/>
            </a:tabLst>
          </a:pPr>
          <a:r>
            <a:rPr lang="en-US" sz="1600" kern="1200">
              <a:latin typeface="Arial" panose="020B0604020202020204" pitchFamily="34" charset="0"/>
              <a:cs typeface="Arial" panose="020B0604020202020204" pitchFamily="34" charset="0"/>
            </a:rPr>
            <a:t>6x Bar fridges - R23 thousand.</a:t>
          </a:r>
          <a:endParaRPr lang="en-ZA" sz="1600" kern="1200">
            <a:latin typeface="Arial" panose="020B0604020202020204" pitchFamily="34" charset="0"/>
            <a:cs typeface="Arial" panose="020B0604020202020204" pitchFamily="34" charset="0"/>
          </a:endParaRPr>
        </a:p>
        <a:p>
          <a:pPr marL="447675" lvl="1" indent="-333375" algn="l" defTabSz="622300">
            <a:lnSpc>
              <a:spcPct val="150000"/>
            </a:lnSpc>
            <a:spcBef>
              <a:spcPct val="0"/>
            </a:spcBef>
            <a:spcAft>
              <a:spcPts val="600"/>
            </a:spcAft>
            <a:buFont typeface="Wingdings" panose="05000000000000000000" pitchFamily="2" charset="2"/>
            <a:buChar char="§"/>
            <a:tabLst>
              <a:tab pos="447675" algn="l"/>
            </a:tabLst>
          </a:pPr>
          <a:endParaRPr lang="en-ZA" sz="1600" kern="1200">
            <a:latin typeface="Arial" panose="020B0604020202020204" pitchFamily="34" charset="0"/>
            <a:cs typeface="Arial" panose="020B0604020202020204" pitchFamily="34" charset="0"/>
          </a:endParaRPr>
        </a:p>
        <a:p>
          <a:pPr marL="447675" lvl="1" indent="-333375" algn="l" defTabSz="622300">
            <a:lnSpc>
              <a:spcPct val="150000"/>
            </a:lnSpc>
            <a:spcBef>
              <a:spcPct val="0"/>
            </a:spcBef>
            <a:spcAft>
              <a:spcPts val="0"/>
            </a:spcAft>
            <a:buFont typeface="Wingdings" panose="05000000000000000000" pitchFamily="2" charset="2"/>
            <a:buChar char="§"/>
            <a:tabLst>
              <a:tab pos="447675" algn="l"/>
            </a:tabLst>
          </a:pPr>
          <a:endParaRPr lang="en-ZA" sz="1600" kern="1200">
            <a:latin typeface="Arial" panose="020B0604020202020204" pitchFamily="34" charset="0"/>
            <a:cs typeface="Arial" panose="020B0604020202020204" pitchFamily="34" charset="0"/>
          </a:endParaRPr>
        </a:p>
      </dsp:txBody>
      <dsp:txXfrm>
        <a:off x="0" y="563717"/>
        <a:ext cx="9813852" cy="33368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D4C05-658F-482B-AA92-95F7DA9E1945}">
      <dsp:nvSpPr>
        <dsp:cNvPr id="0" name=""/>
        <dsp:cNvSpPr/>
      </dsp:nvSpPr>
      <dsp:spPr>
        <a:xfrm>
          <a:off x="0" y="587396"/>
          <a:ext cx="9934980" cy="1067071"/>
        </a:xfrm>
        <a:prstGeom prst="rect">
          <a:avLst/>
        </a:prstGeom>
        <a:solidFill>
          <a:schemeClr val="lt1">
            <a:alpha val="90000"/>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7FDD4B-BDA0-4441-B0D6-D14700F76212}">
      <dsp:nvSpPr>
        <dsp:cNvPr id="0" name=""/>
        <dsp:cNvSpPr/>
      </dsp:nvSpPr>
      <dsp:spPr>
        <a:xfrm>
          <a:off x="329939" y="0"/>
          <a:ext cx="9448367" cy="1012506"/>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863" tIns="0" rIns="262863" bIns="0" numCol="1" spcCol="1270" anchor="ctr" anchorCtr="0">
          <a:noAutofit/>
        </a:bodyPr>
        <a:lstStyle/>
        <a:p>
          <a:pPr marL="0" lvl="0" indent="0" algn="ctr" defTabSz="977900">
            <a:lnSpc>
              <a:spcPct val="90000"/>
            </a:lnSpc>
            <a:spcBef>
              <a:spcPct val="0"/>
            </a:spcBef>
            <a:spcAft>
              <a:spcPct val="35000"/>
            </a:spcAft>
            <a:buNone/>
          </a:pPr>
          <a:r>
            <a:rPr lang="nb-NO" sz="2200" b="1" kern="1200">
              <a:effectLst/>
              <a:latin typeface="Arial" panose="020B0604020202020204" pitchFamily="34" charset="0"/>
              <a:cs typeface="Arial" panose="020B0604020202020204" pitchFamily="34" charset="0"/>
            </a:rPr>
            <a:t>OVERALL OUTCOME – </a:t>
          </a:r>
          <a:r>
            <a:rPr lang="nb-NO" sz="2200" b="1" i="0" kern="1200">
              <a:effectLst/>
              <a:latin typeface="Arial" panose="020B0604020202020204" pitchFamily="34" charset="0"/>
              <a:cs typeface="Arial" panose="020B0604020202020204" pitchFamily="34" charset="0"/>
            </a:rPr>
            <a:t>Underspent by R24.8m/9.4% </a:t>
          </a:r>
          <a:endParaRPr lang="en-ZA" sz="2200" b="1" i="0" kern="1200">
            <a:effectLst/>
            <a:latin typeface="Arial" panose="020B0604020202020204" pitchFamily="34" charset="0"/>
            <a:cs typeface="Arial" panose="020B0604020202020204" pitchFamily="34" charset="0"/>
          </a:endParaRPr>
        </a:p>
      </dsp:txBody>
      <dsp:txXfrm>
        <a:off x="379365" y="49426"/>
        <a:ext cx="9349515" cy="913654"/>
      </dsp:txXfrm>
    </dsp:sp>
    <dsp:sp modelId="{B7F093B8-9E53-40EC-AC08-1832161FDCD2}">
      <dsp:nvSpPr>
        <dsp:cNvPr id="0" name=""/>
        <dsp:cNvSpPr/>
      </dsp:nvSpPr>
      <dsp:spPr>
        <a:xfrm>
          <a:off x="179723" y="1745301"/>
          <a:ext cx="9755256" cy="2481291"/>
        </a:xfrm>
        <a:prstGeom prst="rect">
          <a:avLst/>
        </a:prstGeom>
        <a:solidFill>
          <a:schemeClr val="lt1">
            <a:alpha val="90000"/>
            <a:hueOff val="0"/>
            <a:satOff val="0"/>
            <a:lumOff val="0"/>
            <a:alphaOff val="0"/>
          </a:schemeClr>
        </a:solidFill>
        <a:ln w="12700" cap="flat" cmpd="sng" algn="ctr">
          <a:solidFill>
            <a:schemeClr val="accent6">
              <a:shade val="50000"/>
              <a:hueOff val="368424"/>
              <a:satOff val="-16105"/>
              <a:lumOff val="43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1065" tIns="416560" rIns="771065" bIns="113792" numCol="1" spcCol="1270" anchor="t" anchorCtr="0">
          <a:noAutofit/>
        </a:bodyPr>
        <a:lstStyle/>
        <a:p>
          <a:pPr marL="333375" lvl="1" indent="-333375" algn="just" defTabSz="622300">
            <a:lnSpc>
              <a:spcPct val="150000"/>
            </a:lnSpc>
            <a:spcBef>
              <a:spcPct val="0"/>
            </a:spcBef>
            <a:spcAft>
              <a:spcPts val="600"/>
            </a:spcAft>
            <a:buClrTx/>
            <a:buSzTx/>
            <a:buFont typeface="Wingdings" panose="05000000000000000000" pitchFamily="2" charset="2"/>
            <a:buChar char="§"/>
          </a:pP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Delays in implementing 2023/24 IPMS for senior management - </a:t>
          </a:r>
          <a:r>
            <a:rPr lang="en-US"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R2.9m</a:t>
          </a:r>
          <a:endParaRPr lang="en-ZA"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333375" lvl="1" indent="-333375" algn="just" defTabSz="622300">
            <a:lnSpc>
              <a:spcPct val="150000"/>
            </a:lnSpc>
            <a:spcBef>
              <a:spcPct val="0"/>
            </a:spcBef>
            <a:spcAft>
              <a:spcPts val="600"/>
            </a:spcAft>
            <a:buClrTx/>
            <a:buSzTx/>
            <a:buFont typeface="Wingdings" panose="05000000000000000000" pitchFamily="2" charset="2"/>
            <a:buChar char="§"/>
          </a:pPr>
          <a:r>
            <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Unfilled vacancies – </a:t>
          </a:r>
          <a:r>
            <a:rPr lang="en-ZA"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R1.4m</a:t>
          </a:r>
        </a:p>
        <a:p>
          <a:pPr marL="333375" lvl="1" indent="-333375" algn="just" defTabSz="622300">
            <a:lnSpc>
              <a:spcPct val="150000"/>
            </a:lnSpc>
            <a:spcBef>
              <a:spcPct val="0"/>
            </a:spcBef>
            <a:spcAft>
              <a:spcPts val="600"/>
            </a:spcAft>
            <a:buClrTx/>
            <a:buSzTx/>
            <a:buFont typeface="Wingdings" panose="05000000000000000000" pitchFamily="2" charset="2"/>
            <a:buChar char="§"/>
          </a:pP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Savings from lower than anticipated salary increases</a:t>
          </a:r>
          <a:r>
            <a:rPr lang="en-US" sz="1600" b="0" i="1" kern="1200">
              <a:solidFill>
                <a:prstClr val="black">
                  <a:hueOff val="0"/>
                  <a:satOff val="0"/>
                  <a:lumOff val="0"/>
                  <a:alphaOff val="0"/>
                </a:prstClr>
              </a:solidFill>
              <a:latin typeface="Arial" panose="020B0604020202020204" pitchFamily="34" charset="0"/>
              <a:ea typeface="+mn-ea"/>
              <a:cs typeface="Arial" panose="020B0604020202020204" pitchFamily="34" charset="0"/>
            </a:rPr>
            <a:t> – R806 thousand </a:t>
          </a:r>
          <a:r>
            <a:rPr lang="en-US"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sector-agreed salary adjustments concluded at 6.55% against budgeted ceiling of 7.5%. </a:t>
          </a:r>
          <a:endPar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333375" lvl="1" indent="-333375" algn="just" defTabSz="622300">
            <a:lnSpc>
              <a:spcPct val="150000"/>
            </a:lnSpc>
            <a:spcBef>
              <a:spcPct val="0"/>
            </a:spcBef>
            <a:spcAft>
              <a:spcPts val="600"/>
            </a:spcAft>
            <a:buClrTx/>
            <a:buSzTx/>
            <a:buFont typeface="Wingdings" panose="05000000000000000000" pitchFamily="2" charset="2"/>
            <a:buChar char="§"/>
          </a:pPr>
          <a:endParaRPr lang="en-ZA" sz="16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a:off x="179723" y="1745301"/>
        <a:ext cx="9755256" cy="2481291"/>
      </dsp:txXfrm>
    </dsp:sp>
    <dsp:sp modelId="{A76038EE-1E40-4B38-95E5-581C303EAEA2}">
      <dsp:nvSpPr>
        <dsp:cNvPr id="0" name=""/>
        <dsp:cNvSpPr/>
      </dsp:nvSpPr>
      <dsp:spPr>
        <a:xfrm>
          <a:off x="416142" y="1229589"/>
          <a:ext cx="9460143" cy="80138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863" tIns="0" rIns="262863" bIns="0" numCol="1" spcCol="1270" anchor="ctr" anchorCtr="0">
          <a:noAutofit/>
        </a:bodyPr>
        <a:lstStyle/>
        <a:p>
          <a:pPr marL="0" lvl="0" indent="0" algn="l" defTabSz="844550">
            <a:lnSpc>
              <a:spcPct val="150000"/>
            </a:lnSpc>
            <a:spcBef>
              <a:spcPct val="0"/>
            </a:spcBef>
            <a:spcAft>
              <a:spcPct val="35000"/>
            </a:spcAft>
            <a:buNone/>
          </a:pPr>
          <a:r>
            <a:rPr lang="en-US" sz="1900" b="1" i="0" kern="1200" baseline="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COMPENSATION OF EMPLOYEES –Underspent by R5.1m/5.3% </a:t>
          </a:r>
          <a:endParaRPr lang="en-ZA" sz="1900" b="1" i="0" kern="1200" baseline="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455263" y="1268710"/>
        <a:ext cx="9381901" cy="72314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ACC515-85B3-7248-98B9-ACD628088B1E}"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4AC9C6-6828-014F-B54A-917311115D5F}" type="slidenum">
              <a:rPr lang="en-US" smtClean="0"/>
              <a:t>‹#›</a:t>
            </a:fld>
            <a:endParaRPr lang="en-US"/>
          </a:p>
        </p:txBody>
      </p:sp>
    </p:spTree>
    <p:extLst>
      <p:ext uri="{BB962C8B-B14F-4D97-AF65-F5344CB8AC3E}">
        <p14:creationId xmlns:p14="http://schemas.microsoft.com/office/powerpoint/2010/main" val="2355345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ECC13B20-CB20-449B-AD77-91062040856A}" type="slidenum">
              <a:rPr lang="en-ZA" smtClean="0"/>
              <a:t>3</a:t>
            </a:fld>
            <a:endParaRPr lang="en-ZA"/>
          </a:p>
        </p:txBody>
      </p:sp>
    </p:spTree>
    <p:extLst>
      <p:ext uri="{BB962C8B-B14F-4D97-AF65-F5344CB8AC3E}">
        <p14:creationId xmlns:p14="http://schemas.microsoft.com/office/powerpoint/2010/main" val="257041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C13B20-CB20-449B-AD77-91062040856A}"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837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C13B20-CB20-449B-AD77-91062040856A}"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735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C13B20-CB20-449B-AD77-91062040856A}"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792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C13B20-CB20-449B-AD77-91062040856A}"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904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C13B20-CB20-449B-AD77-91062040856A}"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6044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C13B20-CB20-449B-AD77-91062040856A}"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4281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C13B20-CB20-449B-AD77-91062040856A}"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477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C13B20-CB20-449B-AD77-91062040856A}"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787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C13B20-CB20-449B-AD77-91062040856A}"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017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C13B20-CB20-449B-AD77-91062040856A}"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67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5BD755-DB85-46BB-83BD-0F70CA2010CC}"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376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B20FFF-FF18-431F-8DB5-7295E80CD65E}"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6980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B20FFF-FF18-431F-8DB5-7295E80CD65E}"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851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B20FFF-FF18-431F-8DB5-7295E80CD65E}"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24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B20FFF-FF18-431F-8DB5-7295E80CD65E}"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8176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B20FFF-FF18-431F-8DB5-7295E80CD65E}"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0126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B20FFF-FF18-431F-8DB5-7295E80CD65E}"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219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B20FFF-FF18-431F-8DB5-7295E80CD65E}"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306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B20FFF-FF18-431F-8DB5-7295E80CD65E}"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915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20FFF-FF18-431F-8DB5-7295E80CD65E}"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256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20FFF-FF18-431F-8DB5-7295E80CD65E}"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3537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5BD755-DB85-46BB-83BD-0F70CA2010CC}"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716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84B20FFF-FF18-431F-8DB5-7295E80CD65E}"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65</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5035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84B20FFF-FF18-431F-8DB5-7295E80CD65E}"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66</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679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ECC13B20-CB20-449B-AD77-91062040856A}" type="slidenum">
              <a:rPr lang="en-ZA" smtClean="0"/>
              <a:t>8</a:t>
            </a:fld>
            <a:endParaRPr lang="en-ZA"/>
          </a:p>
        </p:txBody>
      </p:sp>
    </p:spTree>
    <p:extLst>
      <p:ext uri="{BB962C8B-B14F-4D97-AF65-F5344CB8AC3E}">
        <p14:creationId xmlns:p14="http://schemas.microsoft.com/office/powerpoint/2010/main" val="3982541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ECC13B20-CB20-449B-AD77-91062040856A}" type="slidenum">
              <a:rPr lang="en-ZA" smtClean="0"/>
              <a:t>9</a:t>
            </a:fld>
            <a:endParaRPr lang="en-ZA"/>
          </a:p>
        </p:txBody>
      </p:sp>
    </p:spTree>
    <p:extLst>
      <p:ext uri="{BB962C8B-B14F-4D97-AF65-F5344CB8AC3E}">
        <p14:creationId xmlns:p14="http://schemas.microsoft.com/office/powerpoint/2010/main" val="881249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ECC13B20-CB20-449B-AD77-91062040856A}" type="slidenum">
              <a:rPr lang="en-ZA" smtClean="0"/>
              <a:t>10</a:t>
            </a:fld>
            <a:endParaRPr lang="en-ZA"/>
          </a:p>
        </p:txBody>
      </p:sp>
    </p:spTree>
    <p:extLst>
      <p:ext uri="{BB962C8B-B14F-4D97-AF65-F5344CB8AC3E}">
        <p14:creationId xmlns:p14="http://schemas.microsoft.com/office/powerpoint/2010/main" val="3162275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C3F83-DA3B-4007-9E89-9DFF33B638F1}"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190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C3F83-DA3B-4007-9E89-9DFF33B638F1}"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366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C13B20-CB20-449B-AD77-91062040856A}"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1361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13C3F2D-9B06-35AD-259B-58BE34184E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8A5DE77-4078-CC39-E99B-70703C2B0B53}"/>
              </a:ext>
            </a:extLst>
          </p:cNvPr>
          <p:cNvSpPr>
            <a:spLocks noGrp="1"/>
          </p:cNvSpPr>
          <p:nvPr>
            <p:ph type="ctrTitle"/>
          </p:nvPr>
        </p:nvSpPr>
        <p:spPr>
          <a:xfrm>
            <a:off x="660400" y="3407661"/>
            <a:ext cx="8280400" cy="1347738"/>
          </a:xfrm>
        </p:spPr>
        <p:txBody>
          <a:bodyPr anchor="ctr">
            <a:normAutofit/>
          </a:bodyPr>
          <a:lstStyle>
            <a:lvl1pPr algn="l">
              <a:defRPr sz="3600" b="0">
                <a:solidFill>
                  <a:schemeClr val="accent6">
                    <a:lumMod val="50000"/>
                  </a:schemeClr>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35E4E76B-193D-6BD4-29D8-4E94663B5C10}"/>
              </a:ext>
            </a:extLst>
          </p:cNvPr>
          <p:cNvSpPr>
            <a:spLocks noGrp="1"/>
          </p:cNvSpPr>
          <p:nvPr>
            <p:ph type="subTitle" idx="1"/>
          </p:nvPr>
        </p:nvSpPr>
        <p:spPr>
          <a:xfrm>
            <a:off x="660400" y="4872065"/>
            <a:ext cx="8280400" cy="934634"/>
          </a:xfrm>
        </p:spPr>
        <p:txBody>
          <a:bodyPr anchor="ctr"/>
          <a:lstStyle>
            <a:lvl1pPr marL="0" indent="0" algn="l">
              <a:buNone/>
              <a:defRPr sz="2400">
                <a:solidFill>
                  <a:srgbClr val="8C401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180632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1E45A-7D8F-B3B5-42E0-CD2943A8F23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62C9445-9C49-4DC0-3447-C89C237842C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C948D63-5529-C629-94B3-AD89561085EA}"/>
              </a:ext>
            </a:extLst>
          </p:cNvPr>
          <p:cNvSpPr>
            <a:spLocks noGrp="1"/>
          </p:cNvSpPr>
          <p:nvPr>
            <p:ph type="dt" sz="half" idx="10"/>
          </p:nvPr>
        </p:nvSpPr>
        <p:spPr>
          <a:xfrm>
            <a:off x="838200" y="6356350"/>
            <a:ext cx="2743200" cy="365125"/>
          </a:xfrm>
          <a:prstGeom prst="rect">
            <a:avLst/>
          </a:prstGeom>
        </p:spPr>
        <p:txBody>
          <a:bodyPr/>
          <a:lstStyle/>
          <a:p>
            <a:fld id="{F1AC56CE-FD06-420A-930D-65CD3B70CE32}" type="datetime1">
              <a:rPr lang="en-ZA" smtClean="0"/>
              <a:t>2024/11/13</a:t>
            </a:fld>
            <a:endParaRPr lang="en-US"/>
          </a:p>
        </p:txBody>
      </p:sp>
      <p:sp>
        <p:nvSpPr>
          <p:cNvPr id="5" name="Footer Placeholder 4">
            <a:extLst>
              <a:ext uri="{FF2B5EF4-FFF2-40B4-BE49-F238E27FC236}">
                <a16:creationId xmlns:a16="http://schemas.microsoft.com/office/drawing/2014/main" id="{387CA2A4-4296-0C8D-86BE-5FE8409E80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DF4945D-897A-7E60-C54C-5587631BB3C4}"/>
              </a:ext>
            </a:extLst>
          </p:cNvPr>
          <p:cNvSpPr>
            <a:spLocks noGrp="1"/>
          </p:cNvSpPr>
          <p:nvPr>
            <p:ph type="sldNum" sz="quarter" idx="12"/>
          </p:nvPr>
        </p:nvSpPr>
        <p:spPr/>
        <p:txBody>
          <a:bodyPr/>
          <a:lstStyle/>
          <a:p>
            <a:fld id="{28653215-2670-2C45-9A84-CCF0EF897A9F}" type="slidenum">
              <a:rPr lang="en-US" smtClean="0"/>
              <a:t>‹#›</a:t>
            </a:fld>
            <a:endParaRPr lang="en-US"/>
          </a:p>
        </p:txBody>
      </p:sp>
    </p:spTree>
    <p:extLst>
      <p:ext uri="{BB962C8B-B14F-4D97-AF65-F5344CB8AC3E}">
        <p14:creationId xmlns:p14="http://schemas.microsoft.com/office/powerpoint/2010/main" val="494333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27DA84-39D3-9BC1-6EE0-301F2A40207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4419570-3586-E535-41BE-3B11C26F0A9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E8BA181-B8AA-6BF0-CD47-3520E4BFA527}"/>
              </a:ext>
            </a:extLst>
          </p:cNvPr>
          <p:cNvSpPr>
            <a:spLocks noGrp="1"/>
          </p:cNvSpPr>
          <p:nvPr>
            <p:ph type="dt" sz="half" idx="10"/>
          </p:nvPr>
        </p:nvSpPr>
        <p:spPr>
          <a:xfrm>
            <a:off x="838200" y="6356350"/>
            <a:ext cx="2743200" cy="365125"/>
          </a:xfrm>
          <a:prstGeom prst="rect">
            <a:avLst/>
          </a:prstGeom>
        </p:spPr>
        <p:txBody>
          <a:bodyPr/>
          <a:lstStyle/>
          <a:p>
            <a:fld id="{44371BA4-17B5-45D5-A8FA-6327B0D496ED}" type="datetime1">
              <a:rPr lang="en-ZA" smtClean="0"/>
              <a:t>2024/11/13</a:t>
            </a:fld>
            <a:endParaRPr lang="en-US"/>
          </a:p>
        </p:txBody>
      </p:sp>
      <p:sp>
        <p:nvSpPr>
          <p:cNvPr id="5" name="Footer Placeholder 4">
            <a:extLst>
              <a:ext uri="{FF2B5EF4-FFF2-40B4-BE49-F238E27FC236}">
                <a16:creationId xmlns:a16="http://schemas.microsoft.com/office/drawing/2014/main" id="{6F3CD9FB-A333-8014-25D5-8EC6CAF7BF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7B5A35C-3750-1160-4B13-B1386A6A3649}"/>
              </a:ext>
            </a:extLst>
          </p:cNvPr>
          <p:cNvSpPr>
            <a:spLocks noGrp="1"/>
          </p:cNvSpPr>
          <p:nvPr>
            <p:ph type="sldNum" sz="quarter" idx="12"/>
          </p:nvPr>
        </p:nvSpPr>
        <p:spPr/>
        <p:txBody>
          <a:bodyPr/>
          <a:lstStyle/>
          <a:p>
            <a:fld id="{28653215-2670-2C45-9A84-CCF0EF897A9F}" type="slidenum">
              <a:rPr lang="en-US" smtClean="0"/>
              <a:t>‹#›</a:t>
            </a:fld>
            <a:endParaRPr lang="en-US"/>
          </a:p>
        </p:txBody>
      </p:sp>
    </p:spTree>
    <p:extLst>
      <p:ext uri="{BB962C8B-B14F-4D97-AF65-F5344CB8AC3E}">
        <p14:creationId xmlns:p14="http://schemas.microsoft.com/office/powerpoint/2010/main" val="4006426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C4FBC-4FAD-75E6-02C1-7AE576A5D0B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2FBE169-38B0-98A0-6F6B-7510140535AD}"/>
              </a:ext>
            </a:extLst>
          </p:cNvPr>
          <p:cNvSpPr>
            <a:spLocks noGrp="1"/>
          </p:cNvSpPr>
          <p:nvPr>
            <p:ph idx="1"/>
          </p:nvPr>
        </p:nvSpPr>
        <p:spPr>
          <a:xfrm>
            <a:off x="640080" y="2162581"/>
            <a:ext cx="9347200" cy="35961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08D39BC-19F4-C6EF-2FB7-BFC748398254}"/>
              </a:ext>
            </a:extLst>
          </p:cNvPr>
          <p:cNvSpPr>
            <a:spLocks noGrp="1"/>
          </p:cNvSpPr>
          <p:nvPr>
            <p:ph type="dt" sz="half" idx="10"/>
          </p:nvPr>
        </p:nvSpPr>
        <p:spPr>
          <a:xfrm>
            <a:off x="838200" y="6356350"/>
            <a:ext cx="2743200" cy="365125"/>
          </a:xfrm>
          <a:prstGeom prst="rect">
            <a:avLst/>
          </a:prstGeom>
        </p:spPr>
        <p:txBody>
          <a:bodyPr/>
          <a:lstStyle/>
          <a:p>
            <a:fld id="{6FD14B85-9F71-4CF6-8E7E-103A68E2E7BC}" type="datetime1">
              <a:rPr lang="en-ZA" smtClean="0"/>
              <a:t>2024/11/13</a:t>
            </a:fld>
            <a:endParaRPr lang="en-US"/>
          </a:p>
        </p:txBody>
      </p:sp>
      <p:sp>
        <p:nvSpPr>
          <p:cNvPr id="5" name="Footer Placeholder 4">
            <a:extLst>
              <a:ext uri="{FF2B5EF4-FFF2-40B4-BE49-F238E27FC236}">
                <a16:creationId xmlns:a16="http://schemas.microsoft.com/office/drawing/2014/main" id="{F12B91BE-3A41-DC98-2B71-B55A4D356F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AEF81F-2BAC-504C-6AE0-E17327DE3470}"/>
              </a:ext>
            </a:extLst>
          </p:cNvPr>
          <p:cNvSpPr>
            <a:spLocks noGrp="1"/>
          </p:cNvSpPr>
          <p:nvPr>
            <p:ph type="sldNum" sz="quarter" idx="12"/>
          </p:nvPr>
        </p:nvSpPr>
        <p:spPr>
          <a:xfrm>
            <a:off x="8780780" y="6102667"/>
            <a:ext cx="2743200" cy="359093"/>
          </a:xfrm>
        </p:spPr>
        <p:txBody>
          <a:bodyPr/>
          <a:lstStyle/>
          <a:p>
            <a:fld id="{28653215-2670-2C45-9A84-CCF0EF897A9F}" type="slidenum">
              <a:rPr lang="en-US" smtClean="0"/>
              <a:t>‹#›</a:t>
            </a:fld>
            <a:endParaRPr lang="en-US"/>
          </a:p>
        </p:txBody>
      </p:sp>
      <p:sp>
        <p:nvSpPr>
          <p:cNvPr id="7" name="Rectangle 6">
            <a:extLst>
              <a:ext uri="{FF2B5EF4-FFF2-40B4-BE49-F238E27FC236}">
                <a16:creationId xmlns:a16="http://schemas.microsoft.com/office/drawing/2014/main" id="{3661AFC2-7AAC-310F-D407-2379A7BF1CDE}"/>
              </a:ext>
            </a:extLst>
          </p:cNvPr>
          <p:cNvSpPr/>
          <p:nvPr userDrawn="1"/>
        </p:nvSpPr>
        <p:spPr>
          <a:xfrm>
            <a:off x="640081" y="-10273"/>
            <a:ext cx="9347200" cy="406514"/>
          </a:xfrm>
          <a:prstGeom prst="rect">
            <a:avLst/>
          </a:prstGeom>
          <a:solidFill>
            <a:srgbClr val="DDE4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976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F6C19-DB33-E90D-AAD6-32845FF6A3D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7A25066-3E62-DEC2-063E-9A785F12CB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D436EAD-080B-7A5A-C60B-AA0442FC33BB}"/>
              </a:ext>
            </a:extLst>
          </p:cNvPr>
          <p:cNvSpPr>
            <a:spLocks noGrp="1"/>
          </p:cNvSpPr>
          <p:nvPr>
            <p:ph type="dt" sz="half" idx="10"/>
          </p:nvPr>
        </p:nvSpPr>
        <p:spPr>
          <a:xfrm>
            <a:off x="838200" y="6356350"/>
            <a:ext cx="2743200" cy="365125"/>
          </a:xfrm>
          <a:prstGeom prst="rect">
            <a:avLst/>
          </a:prstGeom>
        </p:spPr>
        <p:txBody>
          <a:bodyPr/>
          <a:lstStyle/>
          <a:p>
            <a:fld id="{49CACA4F-C0CD-442B-B1AC-DE10811D4506}" type="datetime1">
              <a:rPr lang="en-ZA" smtClean="0"/>
              <a:t>2024/11/13</a:t>
            </a:fld>
            <a:endParaRPr lang="en-US"/>
          </a:p>
        </p:txBody>
      </p:sp>
      <p:sp>
        <p:nvSpPr>
          <p:cNvPr id="5" name="Footer Placeholder 4">
            <a:extLst>
              <a:ext uri="{FF2B5EF4-FFF2-40B4-BE49-F238E27FC236}">
                <a16:creationId xmlns:a16="http://schemas.microsoft.com/office/drawing/2014/main" id="{E249F060-0472-63E8-0A8D-3B4E14AFE8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00B7CC3-5DF8-11D0-899D-4077639AF145}"/>
              </a:ext>
            </a:extLst>
          </p:cNvPr>
          <p:cNvSpPr>
            <a:spLocks noGrp="1"/>
          </p:cNvSpPr>
          <p:nvPr>
            <p:ph type="sldNum" sz="quarter" idx="12"/>
          </p:nvPr>
        </p:nvSpPr>
        <p:spPr/>
        <p:txBody>
          <a:bodyPr/>
          <a:lstStyle/>
          <a:p>
            <a:fld id="{28653215-2670-2C45-9A84-CCF0EF897A9F}" type="slidenum">
              <a:rPr lang="en-US" smtClean="0"/>
              <a:t>‹#›</a:t>
            </a:fld>
            <a:endParaRPr lang="en-US"/>
          </a:p>
        </p:txBody>
      </p:sp>
    </p:spTree>
    <p:extLst>
      <p:ext uri="{BB962C8B-B14F-4D97-AF65-F5344CB8AC3E}">
        <p14:creationId xmlns:p14="http://schemas.microsoft.com/office/powerpoint/2010/main" val="4128550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EFC4E-D021-54C7-E36A-775AA3FE8B5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8D69E59-FC7A-47ED-02C4-EE06FB7989E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0F0A7AF-E93A-1CA1-D858-DF9BA8B6E10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F399062-E2C2-CA92-C825-993D936BCF0E}"/>
              </a:ext>
            </a:extLst>
          </p:cNvPr>
          <p:cNvSpPr>
            <a:spLocks noGrp="1"/>
          </p:cNvSpPr>
          <p:nvPr>
            <p:ph type="dt" sz="half" idx="10"/>
          </p:nvPr>
        </p:nvSpPr>
        <p:spPr>
          <a:xfrm>
            <a:off x="838200" y="6356350"/>
            <a:ext cx="2743200" cy="365125"/>
          </a:xfrm>
          <a:prstGeom prst="rect">
            <a:avLst/>
          </a:prstGeom>
        </p:spPr>
        <p:txBody>
          <a:bodyPr/>
          <a:lstStyle/>
          <a:p>
            <a:fld id="{45F60786-73B3-4BB9-8145-8B98C5004A85}" type="datetime1">
              <a:rPr lang="en-ZA" smtClean="0"/>
              <a:t>2024/11/13</a:t>
            </a:fld>
            <a:endParaRPr lang="en-US"/>
          </a:p>
        </p:txBody>
      </p:sp>
      <p:sp>
        <p:nvSpPr>
          <p:cNvPr id="6" name="Footer Placeholder 5">
            <a:extLst>
              <a:ext uri="{FF2B5EF4-FFF2-40B4-BE49-F238E27FC236}">
                <a16:creationId xmlns:a16="http://schemas.microsoft.com/office/drawing/2014/main" id="{FFDB0A85-279D-49EE-CF8C-C96FBCEE0F4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E48B86E-AEF7-49B7-67B7-DBF4101C537B}"/>
              </a:ext>
            </a:extLst>
          </p:cNvPr>
          <p:cNvSpPr>
            <a:spLocks noGrp="1"/>
          </p:cNvSpPr>
          <p:nvPr>
            <p:ph type="sldNum" sz="quarter" idx="12"/>
          </p:nvPr>
        </p:nvSpPr>
        <p:spPr/>
        <p:txBody>
          <a:bodyPr/>
          <a:lstStyle/>
          <a:p>
            <a:fld id="{28653215-2670-2C45-9A84-CCF0EF897A9F}" type="slidenum">
              <a:rPr lang="en-US" smtClean="0"/>
              <a:t>‹#›</a:t>
            </a:fld>
            <a:endParaRPr lang="en-US"/>
          </a:p>
        </p:txBody>
      </p:sp>
    </p:spTree>
    <p:extLst>
      <p:ext uri="{BB962C8B-B14F-4D97-AF65-F5344CB8AC3E}">
        <p14:creationId xmlns:p14="http://schemas.microsoft.com/office/powerpoint/2010/main" val="3417960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7C131-E251-5FCE-4E6E-2F7C8E7C455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8A7D7FF-28BC-AA96-4125-DA53660F08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EA5CE92-29BA-8B9F-A7C2-6C0B0B2B589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2396475-7A94-496F-E4A6-02C0341C6F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45E7A43-7CEA-31C7-34D9-5865BE32F20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D7CFD2A-C6EA-0208-BD2E-AA3F051202D5}"/>
              </a:ext>
            </a:extLst>
          </p:cNvPr>
          <p:cNvSpPr>
            <a:spLocks noGrp="1"/>
          </p:cNvSpPr>
          <p:nvPr>
            <p:ph type="dt" sz="half" idx="10"/>
          </p:nvPr>
        </p:nvSpPr>
        <p:spPr>
          <a:xfrm>
            <a:off x="838200" y="6356350"/>
            <a:ext cx="2743200" cy="365125"/>
          </a:xfrm>
          <a:prstGeom prst="rect">
            <a:avLst/>
          </a:prstGeom>
        </p:spPr>
        <p:txBody>
          <a:bodyPr/>
          <a:lstStyle/>
          <a:p>
            <a:fld id="{DC2E43CD-A941-4938-AE8B-EF443F166D13}" type="datetime1">
              <a:rPr lang="en-ZA" smtClean="0"/>
              <a:t>2024/11/13</a:t>
            </a:fld>
            <a:endParaRPr lang="en-US"/>
          </a:p>
        </p:txBody>
      </p:sp>
      <p:sp>
        <p:nvSpPr>
          <p:cNvPr id="8" name="Footer Placeholder 7">
            <a:extLst>
              <a:ext uri="{FF2B5EF4-FFF2-40B4-BE49-F238E27FC236}">
                <a16:creationId xmlns:a16="http://schemas.microsoft.com/office/drawing/2014/main" id="{D65F785D-B45D-E170-77CA-65EDA5C064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8CFE561-983A-88F0-D58B-106E0FFB8A10}"/>
              </a:ext>
            </a:extLst>
          </p:cNvPr>
          <p:cNvSpPr>
            <a:spLocks noGrp="1"/>
          </p:cNvSpPr>
          <p:nvPr>
            <p:ph type="sldNum" sz="quarter" idx="12"/>
          </p:nvPr>
        </p:nvSpPr>
        <p:spPr/>
        <p:txBody>
          <a:bodyPr/>
          <a:lstStyle/>
          <a:p>
            <a:fld id="{28653215-2670-2C45-9A84-CCF0EF897A9F}" type="slidenum">
              <a:rPr lang="en-US" smtClean="0"/>
              <a:t>‹#›</a:t>
            </a:fld>
            <a:endParaRPr lang="en-US"/>
          </a:p>
        </p:txBody>
      </p:sp>
    </p:spTree>
    <p:extLst>
      <p:ext uri="{BB962C8B-B14F-4D97-AF65-F5344CB8AC3E}">
        <p14:creationId xmlns:p14="http://schemas.microsoft.com/office/powerpoint/2010/main" val="32302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1023E-108A-5B49-D116-1F05DF75222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3F551E9-AAF2-E42F-8597-F3D1C10B8449}"/>
              </a:ext>
            </a:extLst>
          </p:cNvPr>
          <p:cNvSpPr>
            <a:spLocks noGrp="1"/>
          </p:cNvSpPr>
          <p:nvPr>
            <p:ph type="dt" sz="half" idx="10"/>
          </p:nvPr>
        </p:nvSpPr>
        <p:spPr>
          <a:xfrm>
            <a:off x="838200" y="6356350"/>
            <a:ext cx="2743200" cy="365125"/>
          </a:xfrm>
          <a:prstGeom prst="rect">
            <a:avLst/>
          </a:prstGeom>
        </p:spPr>
        <p:txBody>
          <a:bodyPr/>
          <a:lstStyle/>
          <a:p>
            <a:fld id="{BBA15165-736C-495D-84C3-EEB337E80D5A}" type="datetime1">
              <a:rPr lang="en-ZA" smtClean="0"/>
              <a:t>2024/11/13</a:t>
            </a:fld>
            <a:endParaRPr lang="en-US"/>
          </a:p>
        </p:txBody>
      </p:sp>
      <p:sp>
        <p:nvSpPr>
          <p:cNvPr id="4" name="Footer Placeholder 3">
            <a:extLst>
              <a:ext uri="{FF2B5EF4-FFF2-40B4-BE49-F238E27FC236}">
                <a16:creationId xmlns:a16="http://schemas.microsoft.com/office/drawing/2014/main" id="{329DF97A-0F0E-5002-C96B-0B97B33EE7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9B5DA34-3E3C-9D39-9A15-225BBFDF778A}"/>
              </a:ext>
            </a:extLst>
          </p:cNvPr>
          <p:cNvSpPr>
            <a:spLocks noGrp="1"/>
          </p:cNvSpPr>
          <p:nvPr>
            <p:ph type="sldNum" sz="quarter" idx="12"/>
          </p:nvPr>
        </p:nvSpPr>
        <p:spPr/>
        <p:txBody>
          <a:bodyPr/>
          <a:lstStyle/>
          <a:p>
            <a:fld id="{28653215-2670-2C45-9A84-CCF0EF897A9F}" type="slidenum">
              <a:rPr lang="en-US" smtClean="0"/>
              <a:t>‹#›</a:t>
            </a:fld>
            <a:endParaRPr lang="en-US"/>
          </a:p>
        </p:txBody>
      </p:sp>
    </p:spTree>
    <p:extLst>
      <p:ext uri="{BB962C8B-B14F-4D97-AF65-F5344CB8AC3E}">
        <p14:creationId xmlns:p14="http://schemas.microsoft.com/office/powerpoint/2010/main" val="149114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490A77-F371-951B-19B9-701F6B97AF87}"/>
              </a:ext>
            </a:extLst>
          </p:cNvPr>
          <p:cNvSpPr>
            <a:spLocks noGrp="1"/>
          </p:cNvSpPr>
          <p:nvPr>
            <p:ph type="dt" sz="half" idx="10"/>
          </p:nvPr>
        </p:nvSpPr>
        <p:spPr>
          <a:xfrm>
            <a:off x="838200" y="6356350"/>
            <a:ext cx="2743200" cy="365125"/>
          </a:xfrm>
          <a:prstGeom prst="rect">
            <a:avLst/>
          </a:prstGeom>
        </p:spPr>
        <p:txBody>
          <a:bodyPr/>
          <a:lstStyle/>
          <a:p>
            <a:fld id="{D3DB1FA6-0587-4E7C-AA5E-0427B2B76855}" type="datetime1">
              <a:rPr lang="en-ZA" smtClean="0"/>
              <a:t>2024/11/13</a:t>
            </a:fld>
            <a:endParaRPr lang="en-US"/>
          </a:p>
        </p:txBody>
      </p:sp>
      <p:sp>
        <p:nvSpPr>
          <p:cNvPr id="3" name="Footer Placeholder 2">
            <a:extLst>
              <a:ext uri="{FF2B5EF4-FFF2-40B4-BE49-F238E27FC236}">
                <a16:creationId xmlns:a16="http://schemas.microsoft.com/office/drawing/2014/main" id="{22BB514D-9123-0F60-11BE-C85A276358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3BEBE0F-89E7-B900-B9E1-2235F9E165EA}"/>
              </a:ext>
            </a:extLst>
          </p:cNvPr>
          <p:cNvSpPr>
            <a:spLocks noGrp="1"/>
          </p:cNvSpPr>
          <p:nvPr>
            <p:ph type="sldNum" sz="quarter" idx="12"/>
          </p:nvPr>
        </p:nvSpPr>
        <p:spPr/>
        <p:txBody>
          <a:bodyPr/>
          <a:lstStyle/>
          <a:p>
            <a:fld id="{28653215-2670-2C45-9A84-CCF0EF897A9F}" type="slidenum">
              <a:rPr lang="en-US" smtClean="0"/>
              <a:t>‹#›</a:t>
            </a:fld>
            <a:endParaRPr lang="en-US"/>
          </a:p>
        </p:txBody>
      </p:sp>
    </p:spTree>
    <p:extLst>
      <p:ext uri="{BB962C8B-B14F-4D97-AF65-F5344CB8AC3E}">
        <p14:creationId xmlns:p14="http://schemas.microsoft.com/office/powerpoint/2010/main" val="2899956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9405D-51F0-802A-69EA-97000A0196F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84271D1-F49A-B728-64DE-66A3EC701F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3234538-1F3E-82BE-AD89-18CACB4E94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3B32583-AA3D-B233-F019-415C6B2BC9E5}"/>
              </a:ext>
            </a:extLst>
          </p:cNvPr>
          <p:cNvSpPr>
            <a:spLocks noGrp="1"/>
          </p:cNvSpPr>
          <p:nvPr>
            <p:ph type="dt" sz="half" idx="10"/>
          </p:nvPr>
        </p:nvSpPr>
        <p:spPr>
          <a:xfrm>
            <a:off x="838200" y="6356350"/>
            <a:ext cx="2743200" cy="365125"/>
          </a:xfrm>
          <a:prstGeom prst="rect">
            <a:avLst/>
          </a:prstGeom>
        </p:spPr>
        <p:txBody>
          <a:bodyPr/>
          <a:lstStyle/>
          <a:p>
            <a:fld id="{31D1763A-F016-4CA6-AE4E-519BF810E9E9}" type="datetime1">
              <a:rPr lang="en-ZA" smtClean="0"/>
              <a:t>2024/11/13</a:t>
            </a:fld>
            <a:endParaRPr lang="en-US"/>
          </a:p>
        </p:txBody>
      </p:sp>
      <p:sp>
        <p:nvSpPr>
          <p:cNvPr id="6" name="Footer Placeholder 5">
            <a:extLst>
              <a:ext uri="{FF2B5EF4-FFF2-40B4-BE49-F238E27FC236}">
                <a16:creationId xmlns:a16="http://schemas.microsoft.com/office/drawing/2014/main" id="{6A26B8BA-8671-9CFC-E3D1-F77F53D33A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B17F0DD-22A9-83D6-86C1-F88EE683710D}"/>
              </a:ext>
            </a:extLst>
          </p:cNvPr>
          <p:cNvSpPr>
            <a:spLocks noGrp="1"/>
          </p:cNvSpPr>
          <p:nvPr>
            <p:ph type="sldNum" sz="quarter" idx="12"/>
          </p:nvPr>
        </p:nvSpPr>
        <p:spPr/>
        <p:txBody>
          <a:bodyPr/>
          <a:lstStyle/>
          <a:p>
            <a:fld id="{28653215-2670-2C45-9A84-CCF0EF897A9F}" type="slidenum">
              <a:rPr lang="en-US" smtClean="0"/>
              <a:t>‹#›</a:t>
            </a:fld>
            <a:endParaRPr lang="en-US"/>
          </a:p>
        </p:txBody>
      </p:sp>
    </p:spTree>
    <p:extLst>
      <p:ext uri="{BB962C8B-B14F-4D97-AF65-F5344CB8AC3E}">
        <p14:creationId xmlns:p14="http://schemas.microsoft.com/office/powerpoint/2010/main" val="325460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F50D5-262A-536F-D773-2B223C7AE22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B8AF271-672F-F876-DF5F-5BE0189FD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FBB897-A085-624F-344E-2BB790AC85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4E31C51-3FA0-FC58-4601-2BC115CC36D5}"/>
              </a:ext>
            </a:extLst>
          </p:cNvPr>
          <p:cNvSpPr>
            <a:spLocks noGrp="1"/>
          </p:cNvSpPr>
          <p:nvPr>
            <p:ph type="dt" sz="half" idx="10"/>
          </p:nvPr>
        </p:nvSpPr>
        <p:spPr>
          <a:xfrm>
            <a:off x="838200" y="6356350"/>
            <a:ext cx="2743200" cy="365125"/>
          </a:xfrm>
          <a:prstGeom prst="rect">
            <a:avLst/>
          </a:prstGeom>
        </p:spPr>
        <p:txBody>
          <a:bodyPr/>
          <a:lstStyle/>
          <a:p>
            <a:fld id="{280A725B-1320-424B-BFAD-95EB316CD7A4}" type="datetime1">
              <a:rPr lang="en-ZA" smtClean="0"/>
              <a:t>2024/11/13</a:t>
            </a:fld>
            <a:endParaRPr lang="en-US"/>
          </a:p>
        </p:txBody>
      </p:sp>
      <p:sp>
        <p:nvSpPr>
          <p:cNvPr id="6" name="Footer Placeholder 5">
            <a:extLst>
              <a:ext uri="{FF2B5EF4-FFF2-40B4-BE49-F238E27FC236}">
                <a16:creationId xmlns:a16="http://schemas.microsoft.com/office/drawing/2014/main" id="{C373C57C-22DD-790E-1C1D-7F83E5FA30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E0B7226-C828-165C-A9BF-1BE4159BE057}"/>
              </a:ext>
            </a:extLst>
          </p:cNvPr>
          <p:cNvSpPr>
            <a:spLocks noGrp="1"/>
          </p:cNvSpPr>
          <p:nvPr>
            <p:ph type="sldNum" sz="quarter" idx="12"/>
          </p:nvPr>
        </p:nvSpPr>
        <p:spPr/>
        <p:txBody>
          <a:bodyPr/>
          <a:lstStyle/>
          <a:p>
            <a:fld id="{28653215-2670-2C45-9A84-CCF0EF897A9F}" type="slidenum">
              <a:rPr lang="en-US" smtClean="0"/>
              <a:t>‹#›</a:t>
            </a:fld>
            <a:endParaRPr lang="en-US"/>
          </a:p>
        </p:txBody>
      </p:sp>
    </p:spTree>
    <p:extLst>
      <p:ext uri="{BB962C8B-B14F-4D97-AF65-F5344CB8AC3E}">
        <p14:creationId xmlns:p14="http://schemas.microsoft.com/office/powerpoint/2010/main" val="3574163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B74FCA1-9859-2A30-A515-713BBECA8B7B}"/>
              </a:ext>
            </a:extLst>
          </p:cNvPr>
          <p:cNvPicPr>
            <a:picLocks noChangeAspect="1"/>
          </p:cNvPicPr>
          <p:nvPr userDrawn="1"/>
        </p:nvPicPr>
        <p:blipFill>
          <a:blip r:embed="rId13"/>
          <a:stretch>
            <a:fillRect/>
          </a:stretch>
        </p:blipFill>
        <p:spPr>
          <a:xfrm>
            <a:off x="0" y="5994400"/>
            <a:ext cx="12192000" cy="863600"/>
          </a:xfrm>
          <a:prstGeom prst="rect">
            <a:avLst/>
          </a:prstGeom>
        </p:spPr>
      </p:pic>
      <p:pic>
        <p:nvPicPr>
          <p:cNvPr id="8" name="Picture 7">
            <a:extLst>
              <a:ext uri="{FF2B5EF4-FFF2-40B4-BE49-F238E27FC236}">
                <a16:creationId xmlns:a16="http://schemas.microsoft.com/office/drawing/2014/main" id="{BEEB9C96-B99A-87AE-3931-1F0E79988949}"/>
              </a:ext>
            </a:extLst>
          </p:cNvPr>
          <p:cNvPicPr>
            <a:picLocks noChangeAspect="1"/>
          </p:cNvPicPr>
          <p:nvPr userDrawn="1"/>
        </p:nvPicPr>
        <p:blipFill>
          <a:blip r:embed="rId14"/>
          <a:stretch>
            <a:fillRect/>
          </a:stretch>
        </p:blipFill>
        <p:spPr>
          <a:xfrm>
            <a:off x="0" y="0"/>
            <a:ext cx="12192000" cy="1904999"/>
          </a:xfrm>
          <a:prstGeom prst="rect">
            <a:avLst/>
          </a:prstGeom>
        </p:spPr>
      </p:pic>
      <p:sp>
        <p:nvSpPr>
          <p:cNvPr id="2" name="Title Placeholder 1">
            <a:extLst>
              <a:ext uri="{FF2B5EF4-FFF2-40B4-BE49-F238E27FC236}">
                <a16:creationId xmlns:a16="http://schemas.microsoft.com/office/drawing/2014/main" id="{5B88D23D-EAA3-8303-D728-E1A7CC2CA694}"/>
              </a:ext>
            </a:extLst>
          </p:cNvPr>
          <p:cNvSpPr>
            <a:spLocks noGrp="1"/>
          </p:cNvSpPr>
          <p:nvPr>
            <p:ph type="title"/>
          </p:nvPr>
        </p:nvSpPr>
        <p:spPr>
          <a:xfrm>
            <a:off x="640080" y="621389"/>
            <a:ext cx="9347200" cy="99591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17DC8FF-6300-E696-44A7-6F97FB22DBFF}"/>
              </a:ext>
            </a:extLst>
          </p:cNvPr>
          <p:cNvSpPr>
            <a:spLocks noGrp="1"/>
          </p:cNvSpPr>
          <p:nvPr>
            <p:ph type="body" idx="1"/>
          </p:nvPr>
        </p:nvSpPr>
        <p:spPr>
          <a:xfrm>
            <a:off x="640080" y="2162581"/>
            <a:ext cx="9885680" cy="359614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CFB3598E-70B6-263D-A042-C6DE96065842}"/>
              </a:ext>
            </a:extLst>
          </p:cNvPr>
          <p:cNvSpPr>
            <a:spLocks noGrp="1"/>
          </p:cNvSpPr>
          <p:nvPr>
            <p:ph type="sldNum" sz="quarter" idx="4"/>
          </p:nvPr>
        </p:nvSpPr>
        <p:spPr>
          <a:xfrm>
            <a:off x="8790940" y="6102667"/>
            <a:ext cx="2743200" cy="359093"/>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28653215-2670-2C45-9A84-CCF0EF897A9F}" type="slidenum">
              <a:rPr lang="en-US" smtClean="0"/>
              <a:pPr/>
              <a:t>‹#›</a:t>
            </a:fld>
            <a:endParaRPr lang="en-US"/>
          </a:p>
        </p:txBody>
      </p:sp>
    </p:spTree>
    <p:extLst>
      <p:ext uri="{BB962C8B-B14F-4D97-AF65-F5344CB8AC3E}">
        <p14:creationId xmlns:p14="http://schemas.microsoft.com/office/powerpoint/2010/main" val="817142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200" kern="1200">
          <a:solidFill>
            <a:schemeClr val="accent6">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chart" Target="../charts/chart5.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4.xml"/><Relationship Id="rId4" Type="http://schemas.openxmlformats.org/officeDocument/2006/relationships/chart" Target="../charts/char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5.png"/><Relationship Id="rId7"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6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7.png"/><Relationship Id="rId7"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1.emf"/><Relationship Id="rId4" Type="http://schemas.openxmlformats.org/officeDocument/2006/relationships/diagramLayout" Target="../diagrams/layout3.xml"/><Relationship Id="rId9" Type="http://schemas.openxmlformats.org/officeDocument/2006/relationships/image" Target="../media/image10.emf"/></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43FAA-ABFD-7846-9746-F4BA235F666A}"/>
              </a:ext>
            </a:extLst>
          </p:cNvPr>
          <p:cNvSpPr>
            <a:spLocks noGrp="1"/>
          </p:cNvSpPr>
          <p:nvPr>
            <p:ph type="ctrTitle"/>
          </p:nvPr>
        </p:nvSpPr>
        <p:spPr>
          <a:xfrm>
            <a:off x="578708" y="3213717"/>
            <a:ext cx="9239995" cy="1703871"/>
          </a:xfrm>
        </p:spPr>
        <p:txBody>
          <a:bodyPr>
            <a:normAutofit fontScale="90000"/>
          </a:bodyPr>
          <a:lstStyle/>
          <a:p>
            <a:pPr algn="ctr">
              <a:lnSpc>
                <a:spcPct val="150000"/>
              </a:lnSpc>
            </a:pPr>
            <a:r>
              <a:rPr lang="en-ZA" sz="2800" b="1" dirty="0">
                <a:solidFill>
                  <a:srgbClr val="8B3E15"/>
                </a:solidFill>
                <a:latin typeface="Garamond" panose="02020404030301010803" pitchFamily="18" charset="0"/>
                <a:cs typeface="Arial"/>
              </a:rPr>
              <a:t>2024-25FY Q-02 &amp; MID-YEAR FINANCIAL AND NON-FINANCIAL PERFORMANCE INFORMATION REPORT</a:t>
            </a:r>
            <a:br>
              <a:rPr lang="en-ZA" sz="2800" b="1" dirty="0">
                <a:solidFill>
                  <a:srgbClr val="8B3E15"/>
                </a:solidFill>
                <a:latin typeface="Garamond" panose="02020404030301010803" pitchFamily="18" charset="0"/>
                <a:cs typeface="Arial"/>
              </a:rPr>
            </a:br>
            <a:r>
              <a:rPr lang="en-ZA" sz="2200" b="1" dirty="0">
                <a:solidFill>
                  <a:srgbClr val="8B3E15"/>
                </a:solidFill>
                <a:latin typeface="Garamond" panose="02020404030301010803" pitchFamily="18" charset="0"/>
                <a:cs typeface="Arial"/>
              </a:rPr>
              <a:t>PRESENTATION TO:  OCPOL</a:t>
            </a:r>
            <a:endParaRPr lang="en-US" sz="2000" b="1" dirty="0">
              <a:latin typeface="Garamond" panose="02020404030301010803" pitchFamily="18" charset="0"/>
            </a:endParaRPr>
          </a:p>
        </p:txBody>
      </p:sp>
      <p:sp>
        <p:nvSpPr>
          <p:cNvPr id="3" name="Subtitle 2">
            <a:extLst>
              <a:ext uri="{FF2B5EF4-FFF2-40B4-BE49-F238E27FC236}">
                <a16:creationId xmlns:a16="http://schemas.microsoft.com/office/drawing/2014/main" id="{F255D11F-5E31-D878-ABB2-5827FA6FECC0}"/>
              </a:ext>
            </a:extLst>
          </p:cNvPr>
          <p:cNvSpPr>
            <a:spLocks noGrp="1"/>
          </p:cNvSpPr>
          <p:nvPr>
            <p:ph type="subTitle" idx="1"/>
          </p:nvPr>
        </p:nvSpPr>
        <p:spPr/>
        <p:txBody>
          <a:bodyPr>
            <a:normAutofit/>
          </a:bodyPr>
          <a:lstStyle/>
          <a:p>
            <a:pPr algn="ctr">
              <a:lnSpc>
                <a:spcPct val="160000"/>
              </a:lnSpc>
            </a:pPr>
            <a:r>
              <a:rPr lang="en-US" b="1" dirty="0">
                <a:latin typeface="Garamond" panose="02020404030301010803" pitchFamily="18" charset="0"/>
              </a:rPr>
              <a:t>Date Issued: </a:t>
            </a:r>
            <a:r>
              <a:rPr lang="en-US" dirty="0">
                <a:latin typeface="Garamond" panose="02020404030301010803" pitchFamily="18" charset="0"/>
              </a:rPr>
              <a:t> 15 Nov 2024 | </a:t>
            </a:r>
            <a:r>
              <a:rPr lang="en-US" b="1" dirty="0">
                <a:latin typeface="Garamond" panose="02020404030301010803" pitchFamily="18" charset="0"/>
              </a:rPr>
              <a:t>Venue: </a:t>
            </a:r>
            <a:r>
              <a:rPr lang="en-US" dirty="0">
                <a:latin typeface="Garamond" panose="02020404030301010803" pitchFamily="18" charset="0"/>
              </a:rPr>
              <a:t>Committee Room A</a:t>
            </a:r>
          </a:p>
        </p:txBody>
      </p:sp>
      <p:cxnSp>
        <p:nvCxnSpPr>
          <p:cNvPr id="5" name="Straight Connector 4">
            <a:extLst>
              <a:ext uri="{FF2B5EF4-FFF2-40B4-BE49-F238E27FC236}">
                <a16:creationId xmlns:a16="http://schemas.microsoft.com/office/drawing/2014/main" id="{86343893-7086-347E-359B-854BEBD7349F}"/>
              </a:ext>
            </a:extLst>
          </p:cNvPr>
          <p:cNvCxnSpPr/>
          <p:nvPr/>
        </p:nvCxnSpPr>
        <p:spPr>
          <a:xfrm>
            <a:off x="660400" y="4894826"/>
            <a:ext cx="776440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93345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BC45758A-8899-FF44-8B48-7556DAD31413}"/>
              </a:ext>
            </a:extLst>
          </p:cNvPr>
          <p:cNvSpPr>
            <a:spLocks noGrp="1"/>
          </p:cNvSpPr>
          <p:nvPr>
            <p:ph type="title"/>
          </p:nvPr>
        </p:nvSpPr>
        <p:spPr>
          <a:xfrm>
            <a:off x="566445" y="396240"/>
            <a:ext cx="9585935" cy="613569"/>
          </a:xfrm>
        </p:spPr>
        <p:txBody>
          <a:bodyPr>
            <a:normAutofit/>
          </a:bodyPr>
          <a:lstStyle/>
          <a:p>
            <a:r>
              <a:rPr lang="en-ZA" altLang="en-US" sz="2800" b="1">
                <a:solidFill>
                  <a:schemeClr val="accent2">
                    <a:lumMod val="50000"/>
                  </a:schemeClr>
                </a:solidFill>
                <a:latin typeface="Garamond" panose="02020404030301010803" pitchFamily="18" charset="0"/>
              </a:rPr>
              <a:t>SUMMARY: AREAS OF NON-PERFORMANCE</a:t>
            </a:r>
            <a:endParaRPr lang="en-US" altLang="en-US" sz="2800" b="1">
              <a:solidFill>
                <a:schemeClr val="accent2">
                  <a:lumMod val="50000"/>
                </a:schemeClr>
              </a:solidFill>
              <a:latin typeface="Garamond" panose="02020404030301010803" pitchFamily="18" charset="0"/>
            </a:endParaRPr>
          </a:p>
        </p:txBody>
      </p:sp>
      <p:sp>
        <p:nvSpPr>
          <p:cNvPr id="53251" name="Slide Number Placeholder 3">
            <a:extLst>
              <a:ext uri="{FF2B5EF4-FFF2-40B4-BE49-F238E27FC236}">
                <a16:creationId xmlns:a16="http://schemas.microsoft.com/office/drawing/2014/main" id="{AE9B1A57-16FB-EB49-809B-AB794761967D}"/>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BDF3918-F577-8A44-94F3-8EF290043B42}" type="slidenum">
              <a:rPr kumimoji="0" lang="en-US" altLang="en-US"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2" name="Slide Number Placeholder 3">
            <a:extLst>
              <a:ext uri="{FF2B5EF4-FFF2-40B4-BE49-F238E27FC236}">
                <a16:creationId xmlns:a16="http://schemas.microsoft.com/office/drawing/2014/main" id="{BCEBFD9C-1BF6-8C13-485B-2C69C91A5B2D}"/>
              </a:ext>
            </a:extLst>
          </p:cNvPr>
          <p:cNvSpPr>
            <a:spLocks noGrp="1"/>
          </p:cNvSpPr>
          <p:nvPr>
            <p:ph type="sldNum" sz="quarter" idx="12"/>
          </p:nvPr>
        </p:nvSpPr>
        <p:spPr>
          <a:xfrm>
            <a:off x="8780780" y="6102667"/>
            <a:ext cx="2743200" cy="359093"/>
          </a:xfrm>
        </p:spPr>
        <p:txBody>
          <a:bodyPr/>
          <a:lstStyle/>
          <a:p>
            <a:fld id="{28653215-2670-2C45-9A84-CCF0EF897A9F}" type="slidenum">
              <a:rPr lang="en-US" smtClean="0"/>
              <a:t>10</a:t>
            </a:fld>
            <a:endParaRPr lang="en-US"/>
          </a:p>
        </p:txBody>
      </p:sp>
      <p:graphicFrame>
        <p:nvGraphicFramePr>
          <p:cNvPr id="6" name="Table 3">
            <a:extLst>
              <a:ext uri="{FF2B5EF4-FFF2-40B4-BE49-F238E27FC236}">
                <a16:creationId xmlns:a16="http://schemas.microsoft.com/office/drawing/2014/main" id="{6A46007A-4659-F452-1175-ACCD2EE7F6E4}"/>
              </a:ext>
            </a:extLst>
          </p:cNvPr>
          <p:cNvGraphicFramePr>
            <a:graphicFrameLocks noGrp="1"/>
          </p:cNvGraphicFramePr>
          <p:nvPr>
            <p:ph idx="1"/>
            <p:extLst>
              <p:ext uri="{D42A27DB-BD31-4B8C-83A1-F6EECF244321}">
                <p14:modId xmlns:p14="http://schemas.microsoft.com/office/powerpoint/2010/main" val="3602575212"/>
              </p:ext>
            </p:extLst>
          </p:nvPr>
        </p:nvGraphicFramePr>
        <p:xfrm>
          <a:off x="480686" y="1967023"/>
          <a:ext cx="11417146" cy="3750422"/>
        </p:xfrm>
        <a:graphic>
          <a:graphicData uri="http://schemas.openxmlformats.org/drawingml/2006/table">
            <a:tbl>
              <a:tblPr firstRow="1" bandRow="1">
                <a:tableStyleId>{3B4B98B0-60AC-42C2-AFA5-B58CD77FA1E5}</a:tableStyleId>
              </a:tblPr>
              <a:tblGrid>
                <a:gridCol w="557122">
                  <a:extLst>
                    <a:ext uri="{9D8B030D-6E8A-4147-A177-3AD203B41FA5}">
                      <a16:colId xmlns:a16="http://schemas.microsoft.com/office/drawing/2014/main" val="2502129244"/>
                    </a:ext>
                  </a:extLst>
                </a:gridCol>
                <a:gridCol w="2385876">
                  <a:extLst>
                    <a:ext uri="{9D8B030D-6E8A-4147-A177-3AD203B41FA5}">
                      <a16:colId xmlns:a16="http://schemas.microsoft.com/office/drawing/2014/main" val="411951372"/>
                    </a:ext>
                  </a:extLst>
                </a:gridCol>
                <a:gridCol w="8474148">
                  <a:extLst>
                    <a:ext uri="{9D8B030D-6E8A-4147-A177-3AD203B41FA5}">
                      <a16:colId xmlns:a16="http://schemas.microsoft.com/office/drawing/2014/main" val="3049734393"/>
                    </a:ext>
                  </a:extLst>
                </a:gridCol>
              </a:tblGrid>
              <a:tr h="180754">
                <a:tc gridSpan="2">
                  <a:txBody>
                    <a:bodyPr/>
                    <a:lstStyle/>
                    <a:p>
                      <a:pPr algn="ctr"/>
                      <a:r>
                        <a:rPr lang="en-ZA" sz="1200">
                          <a:solidFill>
                            <a:schemeClr val="tx1"/>
                          </a:solidFill>
                          <a:latin typeface="Aptos" panose="020B0004020202020204" pitchFamily="34" charset="0"/>
                          <a:cs typeface="Arial" panose="020B0604020202020204" pitchFamily="34" charset="0"/>
                        </a:rPr>
                        <a:t>PERFORMANCE TARGETS</a:t>
                      </a:r>
                    </a:p>
                  </a:txBody>
                  <a:tcPr/>
                </a:tc>
                <a:tc hMerge="1">
                  <a:txBody>
                    <a:bodyPr/>
                    <a:lstStyle/>
                    <a:p>
                      <a:pPr algn="ctr"/>
                      <a:r>
                        <a:rPr lang="en-ZA" sz="1900">
                          <a:latin typeface="Arial" panose="020B0604020202020204" pitchFamily="34" charset="0"/>
                          <a:cs typeface="Arial" panose="020B0604020202020204" pitchFamily="34" charset="0"/>
                        </a:rPr>
                        <a:t>QUARTER-2 &amp; MID-YEAR: AREAS OF PERFORMANCE DEVIATION</a:t>
                      </a:r>
                    </a:p>
                  </a:txBody>
                  <a:tcPr anchor="ctr"/>
                </a:tc>
                <a:tc>
                  <a:txBody>
                    <a:bodyPr/>
                    <a:lstStyle/>
                    <a:p>
                      <a:pPr algn="ctr"/>
                      <a:r>
                        <a:rPr lang="en-US" sz="1200">
                          <a:solidFill>
                            <a:schemeClr val="tx1"/>
                          </a:solidFill>
                          <a:latin typeface="Aptos" panose="020B0004020202020204" pitchFamily="34" charset="0"/>
                          <a:cs typeface="Arial" panose="020B0604020202020204" pitchFamily="34" charset="0"/>
                        </a:rPr>
                        <a:t>DEVIATION &amp; REASON</a:t>
                      </a:r>
                      <a:endParaRPr lang="en-ZA" sz="1200">
                        <a:solidFill>
                          <a:schemeClr val="tx1"/>
                        </a:solidFill>
                        <a:latin typeface="Aptos" panose="020B0004020202020204" pitchFamily="34" charset="0"/>
                        <a:cs typeface="Arial" panose="020B0604020202020204" pitchFamily="34" charset="0"/>
                      </a:endParaRPr>
                    </a:p>
                  </a:txBody>
                  <a:tcPr/>
                </a:tc>
                <a:extLst>
                  <a:ext uri="{0D108BD9-81ED-4DB2-BD59-A6C34878D82A}">
                    <a16:rowId xmlns:a16="http://schemas.microsoft.com/office/drawing/2014/main" val="2944456106"/>
                  </a:ext>
                </a:extLst>
              </a:tr>
              <a:tr h="507492">
                <a:tc>
                  <a:txBody>
                    <a:bodyPr/>
                    <a:lstStyle/>
                    <a:p>
                      <a:pPr algn="ctr"/>
                      <a:r>
                        <a:rPr lang="en-ZA" sz="1200" b="1">
                          <a:solidFill>
                            <a:schemeClr val="tx1"/>
                          </a:solidFill>
                          <a:latin typeface="Aptos" panose="020B0004020202020204" pitchFamily="34" charset="0"/>
                          <a:cs typeface="Arial" panose="020B0604020202020204" pitchFamily="34" charset="0"/>
                        </a:rPr>
                        <a:t>1.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a:solidFill>
                            <a:schemeClr val="tx1"/>
                          </a:solidFill>
                          <a:latin typeface="Aptos" panose="020B0004020202020204" pitchFamily="34" charset="0"/>
                          <a:cs typeface="Arial" panose="020B0604020202020204" pitchFamily="34" charset="0"/>
                        </a:rPr>
                        <a:t>57 x </a:t>
                      </a:r>
                      <a:r>
                        <a:rPr lang="en-ZA" sz="1200" b="0" i="0" u="none" strike="noStrike" kern="1200" baseline="0">
                          <a:solidFill>
                            <a:schemeClr val="tx1"/>
                          </a:solidFill>
                          <a:latin typeface="Aptos" panose="020B0004020202020204" pitchFamily="34" charset="0"/>
                          <a:ea typeface="+mn-ea"/>
                          <a:cs typeface="+mn-cs"/>
                        </a:rPr>
                        <a:t>SOM Oversight reports adopted  </a:t>
                      </a:r>
                      <a:r>
                        <a:rPr lang="en-ZA" sz="1200" b="0" i="0" u="none" strike="noStrike" kern="1200" baseline="0">
                          <a:solidFill>
                            <a:srgbClr val="C00000"/>
                          </a:solidFill>
                          <a:latin typeface="Aptos" panose="020B0004020202020204" pitchFamily="34" charset="0"/>
                          <a:ea typeface="+mn-ea"/>
                          <a:cs typeface="+mn-cs"/>
                        </a:rPr>
                        <a:t>(deviation - Mid-Year)</a:t>
                      </a:r>
                      <a:endParaRPr lang="en-ZA" sz="1200">
                        <a:solidFill>
                          <a:srgbClr val="C00000"/>
                        </a:solidFill>
                        <a:latin typeface="Aptos" panose="020B00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ptos" panose="020B0004020202020204" pitchFamily="34" charset="0"/>
                          <a:ea typeface="+mn-ea"/>
                          <a:cs typeface="+mn-cs"/>
                        </a:rPr>
                        <a:t>11 -  (FIS and Q1 GPG reports)—there were delays in the processes leading to the implementation of FIS and referral of the quarterly reports. The adoption of these reports will be carried out in the next reporting period.</a:t>
                      </a:r>
                    </a:p>
                  </a:txBody>
                  <a:tcPr/>
                </a:tc>
                <a:extLst>
                  <a:ext uri="{0D108BD9-81ED-4DB2-BD59-A6C34878D82A}">
                    <a16:rowId xmlns:a16="http://schemas.microsoft.com/office/drawing/2014/main" val="4270837902"/>
                  </a:ext>
                </a:extLst>
              </a:tr>
              <a:tr h="499730">
                <a:tc>
                  <a:txBody>
                    <a:bodyPr/>
                    <a:lstStyle/>
                    <a:p>
                      <a:pPr algn="ctr"/>
                      <a:r>
                        <a:rPr lang="en-ZA" sz="1200" b="1">
                          <a:solidFill>
                            <a:schemeClr val="tx1"/>
                          </a:solidFill>
                          <a:latin typeface="Aptos" panose="020B0004020202020204" pitchFamily="34" charset="0"/>
                          <a:cs typeface="Arial" panose="020B060402020202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a:solidFill>
                            <a:schemeClr val="tx1"/>
                          </a:solidFill>
                          <a:latin typeface="Aptos" panose="020B0004020202020204" pitchFamily="34" charset="0"/>
                          <a:cs typeface="Arial" panose="020B0604020202020204" pitchFamily="34" charset="0"/>
                        </a:rPr>
                        <a:t>19 Oversight question papers produced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ptos" panose="020B0004020202020204" pitchFamily="34" charset="0"/>
                          <a:ea typeface="+mn-ea"/>
                          <a:cs typeface="+mn-cs"/>
                        </a:rPr>
                        <a:t>3 - Term Programme was adopted on the 25 July 2024 and the submission of question only started in August resulting in the production of less Question Papers than planned.</a:t>
                      </a:r>
                    </a:p>
                  </a:txBody>
                  <a:tcPr/>
                </a:tc>
                <a:extLst>
                  <a:ext uri="{0D108BD9-81ED-4DB2-BD59-A6C34878D82A}">
                    <a16:rowId xmlns:a16="http://schemas.microsoft.com/office/drawing/2014/main" val="1479766117"/>
                  </a:ext>
                </a:extLst>
              </a:tr>
              <a:tr h="544656">
                <a:tc>
                  <a:txBody>
                    <a:bodyPr/>
                    <a:lstStyle/>
                    <a:p>
                      <a:pPr algn="ctr"/>
                      <a:r>
                        <a:rPr lang="en-ZA" sz="1200" b="1">
                          <a:solidFill>
                            <a:schemeClr val="tx1"/>
                          </a:solidFill>
                          <a:latin typeface="Aptos" panose="020B00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a:solidFill>
                            <a:schemeClr val="tx1"/>
                          </a:solidFill>
                          <a:latin typeface="Aptos" panose="020B0004020202020204" pitchFamily="34" charset="0"/>
                          <a:cs typeface="Arial" panose="020B0604020202020204" pitchFamily="34" charset="0"/>
                        </a:rPr>
                        <a:t>40% (38,4/96) Comms and PPP Strategy Implementation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ptos" panose="020B0004020202020204" pitchFamily="34" charset="0"/>
                          <a:ea typeface="+mn-ea"/>
                          <a:cs typeface="+mn-cs"/>
                        </a:rPr>
                        <a:t>9% (9 of 96) - some of the activities were put on hold due </a:t>
                      </a:r>
                      <a:r>
                        <a:rPr lang="en-ZA" sz="1200" kern="1200" dirty="0">
                          <a:solidFill>
                            <a:schemeClr val="tx1"/>
                          </a:solidFill>
                          <a:effectLst/>
                          <a:latin typeface="+mn-lt"/>
                          <a:ea typeface="+mn-ea"/>
                          <a:cs typeface="+mn-cs"/>
                        </a:rPr>
                        <a:t>congested legislature programme as well as reconceptualization on the implementation approach of the strategy to incorporate inputs from the 7</a:t>
                      </a:r>
                      <a:r>
                        <a:rPr lang="en-ZA" sz="1200" kern="1200" baseline="30000" dirty="0">
                          <a:solidFill>
                            <a:schemeClr val="tx1"/>
                          </a:solidFill>
                          <a:effectLst/>
                          <a:latin typeface="+mn-lt"/>
                          <a:ea typeface="+mn-ea"/>
                          <a:cs typeface="+mn-cs"/>
                        </a:rPr>
                        <a:t>th</a:t>
                      </a:r>
                      <a:r>
                        <a:rPr lang="en-ZA" sz="1200" kern="1200" dirty="0">
                          <a:solidFill>
                            <a:schemeClr val="tx1"/>
                          </a:solidFill>
                          <a:effectLst/>
                          <a:latin typeface="+mn-lt"/>
                          <a:ea typeface="+mn-ea"/>
                          <a:cs typeface="+mn-cs"/>
                        </a:rPr>
                        <a:t> Administration. This led to the non-implementation of some of the initially planned activities. IP has since been revised to respond to the priorities of the 7</a:t>
                      </a:r>
                      <a:r>
                        <a:rPr lang="en-ZA" sz="1200" kern="1200" baseline="30000" dirty="0">
                          <a:solidFill>
                            <a:schemeClr val="tx1"/>
                          </a:solidFill>
                          <a:effectLst/>
                          <a:latin typeface="+mn-lt"/>
                          <a:ea typeface="+mn-ea"/>
                          <a:cs typeface="+mn-cs"/>
                        </a:rPr>
                        <a:t>th</a:t>
                      </a:r>
                      <a:r>
                        <a:rPr lang="en-ZA" sz="1200" kern="1200" dirty="0">
                          <a:solidFill>
                            <a:schemeClr val="tx1"/>
                          </a:solidFill>
                          <a:effectLst/>
                          <a:latin typeface="+mn-lt"/>
                          <a:ea typeface="+mn-ea"/>
                          <a:cs typeface="+mn-cs"/>
                        </a:rPr>
                        <a:t> Administration.</a:t>
                      </a:r>
                    </a:p>
                  </a:txBody>
                  <a:tcPr/>
                </a:tc>
                <a:extLst>
                  <a:ext uri="{0D108BD9-81ED-4DB2-BD59-A6C34878D82A}">
                    <a16:rowId xmlns:a16="http://schemas.microsoft.com/office/drawing/2014/main" val="1711006857"/>
                  </a:ext>
                </a:extLst>
              </a:tr>
              <a:tr h="544656">
                <a:tc>
                  <a:txBody>
                    <a:bodyPr/>
                    <a:lstStyle/>
                    <a:p>
                      <a:pPr algn="ctr"/>
                      <a:r>
                        <a:rPr lang="en-ZA" sz="1200" b="1">
                          <a:solidFill>
                            <a:schemeClr val="tx1"/>
                          </a:solidFill>
                          <a:latin typeface="Aptos" panose="020B0004020202020204" pitchFamily="34" charset="0"/>
                          <a:cs typeface="Arial" panose="020B060402020202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a:solidFill>
                            <a:schemeClr val="tx1"/>
                          </a:solidFill>
                          <a:latin typeface="Aptos" panose="020B0004020202020204" pitchFamily="34" charset="0"/>
                          <a:cs typeface="Arial" panose="020B0604020202020204" pitchFamily="34" charset="0"/>
                        </a:rPr>
                        <a:t>50% Leadership Initiatives </a:t>
                      </a:r>
                    </a:p>
                  </a:txBody>
                  <a:tcPr/>
                </a:tc>
                <a:tc>
                  <a:txBody>
                    <a:bodyPr/>
                    <a:lstStyle/>
                    <a:p>
                      <a:r>
                        <a:rPr lang="en-ZA" sz="1200" kern="1200">
                          <a:solidFill>
                            <a:schemeClr val="tx1"/>
                          </a:solidFill>
                          <a:effectLst/>
                          <a:latin typeface="Aptos" panose="020B0004020202020204" pitchFamily="34" charset="0"/>
                          <a:ea typeface="+mn-ea"/>
                          <a:cs typeface="+mn-cs"/>
                        </a:rPr>
                        <a:t>13% (2.5/19) – congested programme of the GPL</a:t>
                      </a:r>
                    </a:p>
                    <a:p>
                      <a:r>
                        <a:rPr lang="en-ZA" sz="1200" kern="1200">
                          <a:solidFill>
                            <a:schemeClr val="tx1"/>
                          </a:solidFill>
                          <a:effectLst/>
                          <a:latin typeface="Aptos" panose="020B0004020202020204" pitchFamily="34" charset="0"/>
                          <a:ea typeface="+mn-ea"/>
                          <a:cs typeface="+mn-cs"/>
                        </a:rPr>
                        <a:t>Outputs not achieved, i.e. presentation of Bursary ROI to Secretariat and awareness workshop to staff as well as leadership pipeline will be fast tracked in the Q3.</a:t>
                      </a:r>
                    </a:p>
                    <a:p>
                      <a:r>
                        <a:rPr lang="en-ZA" sz="1200" kern="1200">
                          <a:solidFill>
                            <a:schemeClr val="tx1"/>
                          </a:solidFill>
                          <a:effectLst/>
                          <a:latin typeface="Aptos" panose="020B0004020202020204" pitchFamily="34" charset="0"/>
                          <a:ea typeface="+mn-ea"/>
                          <a:cs typeface="+mn-cs"/>
                        </a:rPr>
                        <a:t>NB: the Leadership Initiative Implementation plan was revised in Q2 to incorporate emerging priorities of the 7th Term – hence the increase in outputs from 18 to 19</a:t>
                      </a:r>
                    </a:p>
                  </a:txBody>
                  <a:tcPr/>
                </a:tc>
                <a:extLst>
                  <a:ext uri="{0D108BD9-81ED-4DB2-BD59-A6C34878D82A}">
                    <a16:rowId xmlns:a16="http://schemas.microsoft.com/office/drawing/2014/main" val="4000538026"/>
                  </a:ext>
                </a:extLst>
              </a:tr>
              <a:tr h="700598">
                <a:tc>
                  <a:txBody>
                    <a:bodyPr/>
                    <a:lstStyle/>
                    <a:p>
                      <a:pPr algn="ctr"/>
                      <a:r>
                        <a:rPr lang="en-ZA" sz="1200" b="1">
                          <a:solidFill>
                            <a:schemeClr val="tx1"/>
                          </a:solidFill>
                          <a:latin typeface="Aptos" panose="020B0004020202020204" pitchFamily="34" charset="0"/>
                          <a:cs typeface="Arial" panose="020B060402020202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a:solidFill>
                            <a:schemeClr val="tx1"/>
                          </a:solidFill>
                          <a:latin typeface="Aptos" panose="020B0004020202020204" pitchFamily="34" charset="0"/>
                          <a:cs typeface="Arial" panose="020B0604020202020204" pitchFamily="34" charset="0"/>
                        </a:rPr>
                        <a:t>50% HR Strategy Implementation</a:t>
                      </a:r>
                    </a:p>
                  </a:txBody>
                  <a:tcPr/>
                </a:tc>
                <a:tc>
                  <a:txBody>
                    <a:bodyPr/>
                    <a:lstStyle/>
                    <a:p>
                      <a:r>
                        <a:rPr lang="en-ZA" sz="1200" kern="1200" dirty="0">
                          <a:solidFill>
                            <a:schemeClr val="tx1"/>
                          </a:solidFill>
                          <a:effectLst/>
                          <a:latin typeface="Aptos" panose="020B0004020202020204" pitchFamily="34" charset="0"/>
                          <a:ea typeface="+mn-ea"/>
                          <a:cs typeface="+mn-cs"/>
                        </a:rPr>
                        <a:t>5% - 5-year EE plan is still to be consulted &amp; aligned to the 7tth Term Strategy</a:t>
                      </a:r>
                    </a:p>
                    <a:p>
                      <a:r>
                        <a:rPr lang="en-ZA" sz="1200" kern="1200" dirty="0">
                          <a:solidFill>
                            <a:schemeClr val="tx1"/>
                          </a:solidFill>
                          <a:effectLst/>
                          <a:latin typeface="Aptos" panose="020B0004020202020204" pitchFamily="34" charset="0"/>
                          <a:ea typeface="+mn-ea"/>
                          <a:cs typeface="+mn-cs"/>
                        </a:rPr>
                        <a:t>Consultations on EE plan is underway; the 7th Term strategy is to be tabled by 29/11/24</a:t>
                      </a:r>
                    </a:p>
                    <a:p>
                      <a:r>
                        <a:rPr lang="en-ZA" sz="1200" kern="1200" dirty="0">
                          <a:solidFill>
                            <a:schemeClr val="tx1"/>
                          </a:solidFill>
                          <a:effectLst/>
                          <a:latin typeface="Aptos" panose="020B0004020202020204" pitchFamily="34" charset="0"/>
                          <a:ea typeface="+mn-ea"/>
                          <a:cs typeface="+mn-cs"/>
                        </a:rPr>
                        <a:t>NB: HR Strategy IP was revised in Q2 to incorporate emerging priorities of the 7th Term – hence the decrease in planned outputs from 44 to 22</a:t>
                      </a:r>
                    </a:p>
                  </a:txBody>
                  <a:tcPr/>
                </a:tc>
                <a:extLst>
                  <a:ext uri="{0D108BD9-81ED-4DB2-BD59-A6C34878D82A}">
                    <a16:rowId xmlns:a16="http://schemas.microsoft.com/office/drawing/2014/main" val="839089924"/>
                  </a:ext>
                </a:extLst>
              </a:tr>
            </a:tbl>
          </a:graphicData>
        </a:graphic>
      </p:graphicFrame>
    </p:spTree>
    <p:extLst>
      <p:ext uri="{BB962C8B-B14F-4D97-AF65-F5344CB8AC3E}">
        <p14:creationId xmlns:p14="http://schemas.microsoft.com/office/powerpoint/2010/main" val="34264653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2077E0C-3B6C-2A49-B6C7-2ED42349245C}"/>
              </a:ext>
            </a:extLst>
          </p:cNvPr>
          <p:cNvCxnSpPr>
            <a:cxnSpLocks/>
          </p:cNvCxnSpPr>
          <p:nvPr/>
        </p:nvCxnSpPr>
        <p:spPr>
          <a:xfrm>
            <a:off x="-377190" y="7698450"/>
            <a:ext cx="12192000" cy="0"/>
          </a:xfrm>
          <a:prstGeom prst="line">
            <a:avLst/>
          </a:prstGeom>
          <a:ln w="34925">
            <a:solidFill>
              <a:srgbClr val="144A24"/>
            </a:solidFill>
          </a:ln>
        </p:spPr>
        <p:style>
          <a:lnRef idx="1">
            <a:schemeClr val="dk1"/>
          </a:lnRef>
          <a:fillRef idx="0">
            <a:schemeClr val="dk1"/>
          </a:fillRef>
          <a:effectRef idx="0">
            <a:schemeClr val="dk1"/>
          </a:effectRef>
          <a:fontRef idx="minor">
            <a:schemeClr val="tx1"/>
          </a:fontRef>
        </p:style>
      </p:cxnSp>
      <p:graphicFrame>
        <p:nvGraphicFramePr>
          <p:cNvPr id="10" name="Table 9">
            <a:extLst>
              <a:ext uri="{FF2B5EF4-FFF2-40B4-BE49-F238E27FC236}">
                <a16:creationId xmlns:a16="http://schemas.microsoft.com/office/drawing/2014/main" id="{38433350-4BDA-42E4-8737-F3AF7EA43844}"/>
              </a:ext>
            </a:extLst>
          </p:cNvPr>
          <p:cNvGraphicFramePr>
            <a:graphicFrameLocks noGrp="1"/>
          </p:cNvGraphicFramePr>
          <p:nvPr>
            <p:extLst>
              <p:ext uri="{D42A27DB-BD31-4B8C-83A1-F6EECF244321}">
                <p14:modId xmlns:p14="http://schemas.microsoft.com/office/powerpoint/2010/main" val="3527262508"/>
              </p:ext>
            </p:extLst>
          </p:nvPr>
        </p:nvGraphicFramePr>
        <p:xfrm>
          <a:off x="160948" y="1093350"/>
          <a:ext cx="11870104" cy="5186549"/>
        </p:xfrm>
        <a:graphic>
          <a:graphicData uri="http://schemas.openxmlformats.org/drawingml/2006/table">
            <a:tbl>
              <a:tblPr firstRow="1" bandRow="1">
                <a:tableStyleId>{F5AB1C69-6EDB-4FF4-983F-18BD219EF322}</a:tableStyleId>
              </a:tblPr>
              <a:tblGrid>
                <a:gridCol w="367052">
                  <a:extLst>
                    <a:ext uri="{9D8B030D-6E8A-4147-A177-3AD203B41FA5}">
                      <a16:colId xmlns:a16="http://schemas.microsoft.com/office/drawing/2014/main" val="648256924"/>
                    </a:ext>
                  </a:extLst>
                </a:gridCol>
                <a:gridCol w="1892710">
                  <a:extLst>
                    <a:ext uri="{9D8B030D-6E8A-4147-A177-3AD203B41FA5}">
                      <a16:colId xmlns:a16="http://schemas.microsoft.com/office/drawing/2014/main" val="1204513602"/>
                    </a:ext>
                  </a:extLst>
                </a:gridCol>
                <a:gridCol w="1044527">
                  <a:extLst>
                    <a:ext uri="{9D8B030D-6E8A-4147-A177-3AD203B41FA5}">
                      <a16:colId xmlns:a16="http://schemas.microsoft.com/office/drawing/2014/main" val="2979317951"/>
                    </a:ext>
                  </a:extLst>
                </a:gridCol>
                <a:gridCol w="1096656">
                  <a:extLst>
                    <a:ext uri="{9D8B030D-6E8A-4147-A177-3AD203B41FA5}">
                      <a16:colId xmlns:a16="http://schemas.microsoft.com/office/drawing/2014/main" val="1496477777"/>
                    </a:ext>
                  </a:extLst>
                </a:gridCol>
                <a:gridCol w="957528">
                  <a:extLst>
                    <a:ext uri="{9D8B030D-6E8A-4147-A177-3AD203B41FA5}">
                      <a16:colId xmlns:a16="http://schemas.microsoft.com/office/drawing/2014/main" val="1404765378"/>
                    </a:ext>
                  </a:extLst>
                </a:gridCol>
                <a:gridCol w="1186680">
                  <a:extLst>
                    <a:ext uri="{9D8B030D-6E8A-4147-A177-3AD203B41FA5}">
                      <a16:colId xmlns:a16="http://schemas.microsoft.com/office/drawing/2014/main" val="2796864518"/>
                    </a:ext>
                  </a:extLst>
                </a:gridCol>
                <a:gridCol w="1203047">
                  <a:extLst>
                    <a:ext uri="{9D8B030D-6E8A-4147-A177-3AD203B41FA5}">
                      <a16:colId xmlns:a16="http://schemas.microsoft.com/office/drawing/2014/main" val="767385914"/>
                    </a:ext>
                  </a:extLst>
                </a:gridCol>
                <a:gridCol w="1178496">
                  <a:extLst>
                    <a:ext uri="{9D8B030D-6E8A-4147-A177-3AD203B41FA5}">
                      <a16:colId xmlns:a16="http://schemas.microsoft.com/office/drawing/2014/main" val="187356070"/>
                    </a:ext>
                  </a:extLst>
                </a:gridCol>
                <a:gridCol w="1448568">
                  <a:extLst>
                    <a:ext uri="{9D8B030D-6E8A-4147-A177-3AD203B41FA5}">
                      <a16:colId xmlns:a16="http://schemas.microsoft.com/office/drawing/2014/main" val="1783501079"/>
                    </a:ext>
                  </a:extLst>
                </a:gridCol>
                <a:gridCol w="309200">
                  <a:extLst>
                    <a:ext uri="{9D8B030D-6E8A-4147-A177-3AD203B41FA5}">
                      <a16:colId xmlns:a16="http://schemas.microsoft.com/office/drawing/2014/main" val="1817675312"/>
                    </a:ext>
                  </a:extLst>
                </a:gridCol>
                <a:gridCol w="1185640">
                  <a:extLst>
                    <a:ext uri="{9D8B030D-6E8A-4147-A177-3AD203B41FA5}">
                      <a16:colId xmlns:a16="http://schemas.microsoft.com/office/drawing/2014/main" val="1976650613"/>
                    </a:ext>
                  </a:extLst>
                </a:gridCol>
              </a:tblGrid>
              <a:tr h="726054">
                <a:tc>
                  <a:txBody>
                    <a:bodyPr/>
                    <a:lstStyle/>
                    <a:p>
                      <a:pPr algn="ctr"/>
                      <a:r>
                        <a:rPr lang="en-ZA" sz="1150" b="1">
                          <a:solidFill>
                            <a:schemeClr val="bg1"/>
                          </a:solidFill>
                          <a:latin typeface="Aptos" panose="020B0004020202020204" pitchFamily="34" charset="0"/>
                          <a:cs typeface="Arial" panose="020B0604020202020204" pitchFamily="34" charset="0"/>
                        </a:rPr>
                        <a:t>#</a:t>
                      </a:r>
                    </a:p>
                  </a:txBody>
                  <a:tcPr marL="91429" marR="91429" marT="45722" marB="4572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9A85"/>
                    </a:solidFill>
                  </a:tcPr>
                </a:tc>
                <a:tc>
                  <a:txBody>
                    <a:bodyPr/>
                    <a:lstStyle/>
                    <a:p>
                      <a:pPr algn="ctr"/>
                      <a:r>
                        <a:rPr lang="en-ZA" sz="1150" b="1">
                          <a:solidFill>
                            <a:srgbClr val="4B6849"/>
                          </a:solidFill>
                          <a:latin typeface="Aptos" panose="020B0004020202020204" pitchFamily="34" charset="0"/>
                          <a:cs typeface="Arial" panose="020B0604020202020204" pitchFamily="34" charset="0"/>
                        </a:rPr>
                        <a:t>           Performance Indicator</a:t>
                      </a:r>
                    </a:p>
                  </a:txBody>
                  <a:tcPr marL="91429" marR="9142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DED7"/>
                    </a:solidFill>
                  </a:tcPr>
                </a:tc>
                <a:tc>
                  <a:txBody>
                    <a:bodyPr/>
                    <a:lstStyle/>
                    <a:p>
                      <a:r>
                        <a:rPr lang="en-ZA" sz="1150" b="1" kern="1200">
                          <a:solidFill>
                            <a:schemeClr val="bg1"/>
                          </a:solidFill>
                          <a:latin typeface="Aptos" panose="020B0004020202020204" pitchFamily="34" charset="0"/>
                          <a:ea typeface="+mn-ea"/>
                          <a:cs typeface="Arial" panose="020B0604020202020204" pitchFamily="34" charset="0"/>
                        </a:rPr>
                        <a:t>2024/25 </a:t>
                      </a:r>
                    </a:p>
                    <a:p>
                      <a:r>
                        <a:rPr lang="en-ZA" sz="1150" b="1" kern="1200">
                          <a:solidFill>
                            <a:schemeClr val="bg1"/>
                          </a:solidFill>
                          <a:latin typeface="Aptos" panose="020B0004020202020204" pitchFamily="34" charset="0"/>
                          <a:ea typeface="+mn-ea"/>
                          <a:cs typeface="Arial" panose="020B0604020202020204" pitchFamily="34" charset="0"/>
                        </a:rPr>
                        <a:t>Annual Target</a:t>
                      </a:r>
                      <a:endParaRPr lang="en-ZA" sz="1150" b="1">
                        <a:solidFill>
                          <a:srgbClr val="4B6849"/>
                        </a:solidFill>
                        <a:latin typeface="Aptos" panose="020B0004020202020204" pitchFamily="34" charset="0"/>
                        <a:cs typeface="Arial" panose="020B0604020202020204" pitchFamily="34" charset="0"/>
                      </a:endParaRP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9A85"/>
                    </a:solidFill>
                  </a:tcPr>
                </a:tc>
                <a:tc>
                  <a:txBody>
                    <a:bodyPr/>
                    <a:lstStyle/>
                    <a:p>
                      <a:r>
                        <a:rPr lang="en-ZA" sz="1150" b="1">
                          <a:solidFill>
                            <a:schemeClr val="bg1"/>
                          </a:solidFill>
                          <a:latin typeface="Aptos" panose="020B0004020202020204" pitchFamily="34" charset="0"/>
                          <a:cs typeface="Arial" panose="020B0604020202020204" pitchFamily="34" charset="0"/>
                        </a:rPr>
                        <a:t>Q1 Achievement</a:t>
                      </a:r>
                      <a:endParaRPr lang="en-ZA" sz="1150" b="1">
                        <a:solidFill>
                          <a:srgbClr val="4B6849"/>
                        </a:solidFill>
                        <a:latin typeface="Aptos" panose="020B0004020202020204" pitchFamily="34" charset="0"/>
                        <a:cs typeface="Arial" panose="020B0604020202020204" pitchFamily="34" charset="0"/>
                      </a:endParaRP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9A85"/>
                    </a:solidFill>
                  </a:tcPr>
                </a:tc>
                <a:tc>
                  <a:txBody>
                    <a:bodyPr/>
                    <a:lstStyle/>
                    <a:p>
                      <a:r>
                        <a:rPr lang="en-ZA" sz="1150" b="1">
                          <a:solidFill>
                            <a:schemeClr val="bg1"/>
                          </a:solidFill>
                          <a:latin typeface="Aptos" panose="020B0004020202020204" pitchFamily="34" charset="0"/>
                          <a:cs typeface="Arial" panose="020B0604020202020204" pitchFamily="34" charset="0"/>
                        </a:rPr>
                        <a:t>Q2 Planned Target</a:t>
                      </a: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9A85"/>
                    </a:solidFill>
                  </a:tcPr>
                </a:tc>
                <a:tc>
                  <a:txBody>
                    <a:bodyPr/>
                    <a:lstStyle/>
                    <a:p>
                      <a:r>
                        <a:rPr lang="en-ZA" sz="1150" b="1">
                          <a:solidFill>
                            <a:schemeClr val="bg1"/>
                          </a:solidFill>
                          <a:latin typeface="Aptos" panose="020B0004020202020204" pitchFamily="34" charset="0"/>
                          <a:cs typeface="Arial" panose="020B0604020202020204" pitchFamily="34" charset="0"/>
                        </a:rPr>
                        <a:t>Q2  Achievement</a:t>
                      </a: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9A85"/>
                    </a:solidFill>
                  </a:tcPr>
                </a:tc>
                <a:tc>
                  <a:txBody>
                    <a:bodyPr/>
                    <a:lstStyle/>
                    <a:p>
                      <a:r>
                        <a:rPr lang="en-ZA" sz="1150" b="1">
                          <a:solidFill>
                            <a:schemeClr val="bg1"/>
                          </a:solidFill>
                          <a:latin typeface="Aptos" panose="020B0004020202020204" pitchFamily="34" charset="0"/>
                          <a:cs typeface="Arial" panose="020B0604020202020204" pitchFamily="34" charset="0"/>
                        </a:rPr>
                        <a:t>Mid-Year Planned Target</a:t>
                      </a: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9A85"/>
                    </a:solidFill>
                  </a:tcPr>
                </a:tc>
                <a:tc>
                  <a:txBody>
                    <a:bodyPr/>
                    <a:lstStyle/>
                    <a:p>
                      <a:r>
                        <a:rPr lang="en-ZA" sz="1150" b="1">
                          <a:solidFill>
                            <a:schemeClr val="bg1"/>
                          </a:solidFill>
                          <a:latin typeface="Aptos" panose="020B0004020202020204" pitchFamily="34" charset="0"/>
                          <a:cs typeface="Arial" panose="020B0604020202020204" pitchFamily="34" charset="0"/>
                        </a:rPr>
                        <a:t>Mid-Year Achievement</a:t>
                      </a: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9A85"/>
                    </a:solidFill>
                  </a:tcPr>
                </a:tc>
                <a:tc gridSpan="2">
                  <a:txBody>
                    <a:bodyPr/>
                    <a:lstStyle/>
                    <a:p>
                      <a:r>
                        <a:rPr lang="en-US" sz="1150" b="1" kern="1200">
                          <a:solidFill>
                            <a:schemeClr val="bg1"/>
                          </a:solidFill>
                          <a:latin typeface="Aptos" panose="020B0004020202020204" pitchFamily="34" charset="0"/>
                          <a:ea typeface="+mn-ea"/>
                          <a:cs typeface="Arial" panose="020B0604020202020204" pitchFamily="34" charset="0"/>
                        </a:rPr>
                        <a:t>Deviations and Reasons</a:t>
                      </a:r>
                      <a:endParaRPr lang="en-ZA" sz="1150" b="1">
                        <a:solidFill>
                          <a:schemeClr val="bg1"/>
                        </a:solidFill>
                        <a:latin typeface="Aptos" panose="020B0004020202020204" pitchFamily="34" charset="0"/>
                        <a:cs typeface="Arial" panose="020B0604020202020204" pitchFamily="34" charset="0"/>
                      </a:endParaRP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9A85"/>
                    </a:solidFill>
                  </a:tcPr>
                </a:tc>
                <a:tc hMerge="1">
                  <a:txBody>
                    <a:bodyPr/>
                    <a:lstStyle/>
                    <a:p>
                      <a:endParaRPr lang="en-ZA" sz="1200" b="1">
                        <a:solidFill>
                          <a:schemeClr val="bg1"/>
                        </a:solidFill>
                        <a:latin typeface="Aptos" panose="020B0004020202020204" pitchFamily="34" charset="0"/>
                        <a:cs typeface="Arial" panose="020B0604020202020204" pitchFamily="34" charset="0"/>
                      </a:endParaRP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9A85"/>
                    </a:solidFill>
                  </a:tcPr>
                </a:tc>
                <a:tc>
                  <a:txBody>
                    <a:bodyPr/>
                    <a:lstStyle/>
                    <a:p>
                      <a:r>
                        <a:rPr lang="en-US" sz="1150" b="1" kern="1200">
                          <a:solidFill>
                            <a:schemeClr val="bg1"/>
                          </a:solidFill>
                          <a:latin typeface="Aptos" panose="020B0004020202020204" pitchFamily="34" charset="0"/>
                          <a:ea typeface="+mn-ea"/>
                          <a:cs typeface="Arial" panose="020B0604020202020204" pitchFamily="34" charset="0"/>
                        </a:rPr>
                        <a:t>Mitigation for Non-Performance</a:t>
                      </a:r>
                      <a:endParaRPr lang="en-ZA" sz="1150">
                        <a:latin typeface="Aptos" panose="020B0004020202020204" pitchFamily="34" charset="0"/>
                      </a:endParaRP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9A85"/>
                    </a:solidFill>
                  </a:tcPr>
                </a:tc>
                <a:extLst>
                  <a:ext uri="{0D108BD9-81ED-4DB2-BD59-A6C34878D82A}">
                    <a16:rowId xmlns:a16="http://schemas.microsoft.com/office/drawing/2014/main" val="40976159"/>
                  </a:ext>
                </a:extLst>
              </a:tr>
              <a:tr h="313027">
                <a:tc>
                  <a:txBody>
                    <a:bodyPr/>
                    <a:lstStyle/>
                    <a:p>
                      <a:pPr algn="ctr">
                        <a:lnSpc>
                          <a:spcPct val="107000"/>
                        </a:lnSpc>
                        <a:spcAft>
                          <a:spcPts val="0"/>
                        </a:spcAft>
                      </a:pPr>
                      <a:endParaRPr lang="en-ZA" sz="1150" b="1">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9A85"/>
                    </a:solidFill>
                  </a:tcPr>
                </a:tc>
                <a:tc gridSpan="10">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ZA" sz="1150" b="1">
                          <a:solidFill>
                            <a:srgbClr val="A9795E"/>
                          </a:solidFill>
                          <a:effectLst/>
                          <a:latin typeface="Aptos" panose="020B0004020202020204" pitchFamily="34" charset="0"/>
                          <a:ea typeface="Calibri" panose="020F0502020204030204" pitchFamily="34" charset="0"/>
                          <a:cs typeface="Arial" panose="020B0604020202020204" pitchFamily="34" charset="0"/>
                        </a:rPr>
                        <a:t>Strategic Outcome 1: Enhanced oversight and accountability towards service delivery</a:t>
                      </a:r>
                      <a:endParaRPr lang="en-ZA" sz="115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hMerge="1">
                  <a:txBody>
                    <a:bodyPr/>
                    <a:lstStyle/>
                    <a:p>
                      <a:endParaRPr lang="en-ZA"/>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hMerge="1">
                  <a:txBody>
                    <a:bodyPr/>
                    <a:lstStyle/>
                    <a:p>
                      <a:endParaRPr lang="en-ZA"/>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marL="45157" marR="45157" marT="0" marB="0">
                    <a:lnL w="3175" cap="flat" cmpd="sng" algn="ctr">
                      <a:solidFill>
                        <a:schemeClr val="tx1"/>
                      </a:solidFill>
                      <a:prstDash val="solid"/>
                      <a:round/>
                      <a:headEnd type="none" w="med" len="med"/>
                      <a:tailEnd type="none" w="med" len="med"/>
                    </a:lnL>
                    <a:lnR w="3175" cap="flat" cmpd="sng" algn="ctr">
                      <a:solidFill>
                        <a:srgbClr val="144B25"/>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rgbClr val="809A85"/>
                      </a:solidFill>
                      <a:prstDash val="solid"/>
                      <a:round/>
                      <a:headEnd type="none" w="med" len="med"/>
                      <a:tailEnd type="none" w="med" len="med"/>
                    </a:lnB>
                    <a:solidFill>
                      <a:srgbClr val="F2EDE8"/>
                    </a:solidFill>
                  </a:tcPr>
                </a:tc>
                <a:extLst>
                  <a:ext uri="{0D108BD9-81ED-4DB2-BD59-A6C34878D82A}">
                    <a16:rowId xmlns:a16="http://schemas.microsoft.com/office/drawing/2014/main" val="371356920"/>
                  </a:ext>
                </a:extLst>
              </a:tr>
              <a:tr h="727607">
                <a:tc>
                  <a:txBody>
                    <a:bodyPr/>
                    <a:lstStyle/>
                    <a:p>
                      <a:pPr algn="ctr">
                        <a:lnSpc>
                          <a:spcPct val="107000"/>
                        </a:lnSpc>
                        <a:spcAft>
                          <a:spcPts val="0"/>
                        </a:spcAft>
                      </a:pPr>
                      <a:r>
                        <a:rPr lang="en-ZA" sz="1150" b="1">
                          <a:solidFill>
                            <a:schemeClr val="bg1"/>
                          </a:solidFill>
                          <a:effectLst/>
                          <a:latin typeface="Aptos" panose="020B0004020202020204" pitchFamily="34" charset="0"/>
                          <a:ea typeface="Calibri" panose="020F0502020204030204" pitchFamily="34" charset="0"/>
                          <a:cs typeface="Arial" panose="020B0604020202020204" pitchFamily="34" charset="0"/>
                        </a:rPr>
                        <a:t>1.1</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9A85"/>
                    </a:solidFill>
                  </a:tcPr>
                </a:tc>
                <a:tc>
                  <a:txBody>
                    <a:bodyPr/>
                    <a:lstStyle/>
                    <a:p>
                      <a:pPr algn="l">
                        <a:lnSpc>
                          <a:spcPct val="107000"/>
                        </a:lnSpc>
                        <a:spcAft>
                          <a:spcPts val="0"/>
                        </a:spcAft>
                      </a:pPr>
                      <a:r>
                        <a:rPr lang="en-ZA" sz="1150" kern="1200">
                          <a:solidFill>
                            <a:schemeClr val="tx1"/>
                          </a:solidFill>
                          <a:effectLst/>
                          <a:latin typeface="Aptos" panose="020B0004020202020204" pitchFamily="34" charset="0"/>
                          <a:ea typeface="Calibri" panose="020F0502020204030204" pitchFamily="34" charset="0"/>
                          <a:cs typeface="Arial" panose="020B0604020202020204" pitchFamily="34" charset="0"/>
                        </a:rPr>
                        <a:t>Number of quarterly oversight reports on the performance of Committees</a:t>
                      </a:r>
                      <a:endParaRPr lang="en-ZA" sz="115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0"/>
                        </a:spcAft>
                      </a:pPr>
                      <a:r>
                        <a:rPr lang="en-US" sz="1150" kern="1200">
                          <a:solidFill>
                            <a:schemeClr val="tx1"/>
                          </a:solidFill>
                          <a:effectLst/>
                          <a:latin typeface="Aptos" panose="020B0004020202020204" pitchFamily="34" charset="0"/>
                          <a:ea typeface="Calibri" panose="020F0502020204030204" pitchFamily="34" charset="0"/>
                          <a:cs typeface="Arial" panose="020B0604020202020204" pitchFamily="34" charset="0"/>
                        </a:rPr>
                        <a:t>4</a:t>
                      </a: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a:txBody>
                    <a:bodyPr/>
                    <a:lstStyle/>
                    <a:p>
                      <a:pPr algn="l">
                        <a:lnSpc>
                          <a:spcPct val="107000"/>
                        </a:lnSpc>
                        <a:spcAft>
                          <a:spcPts val="0"/>
                        </a:spcAft>
                      </a:pPr>
                      <a:r>
                        <a:rPr lang="en-ZA" sz="1150">
                          <a:solidFill>
                            <a:schemeClr val="tx1"/>
                          </a:solidFill>
                          <a:effectLst/>
                          <a:latin typeface="Aptos" panose="020B0004020202020204" pitchFamily="34" charset="0"/>
                          <a:ea typeface="Calibri" panose="020F0502020204030204" pitchFamily="34" charset="0"/>
                          <a:cs typeface="Arial" panose="020B0604020202020204" pitchFamily="34" charset="0"/>
                        </a:rPr>
                        <a:t>1</a:t>
                      </a:r>
                      <a:endParaRPr lang="en-US" sz="1150" kern="120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a:txBody>
                    <a:bodyPr/>
                    <a:lstStyle/>
                    <a:p>
                      <a:pPr algn="l">
                        <a:lnSpc>
                          <a:spcPct val="107000"/>
                        </a:lnSpc>
                        <a:spcAft>
                          <a:spcPts val="0"/>
                        </a:spcAft>
                      </a:pPr>
                      <a:r>
                        <a:rPr lang="en-ZA" sz="1150">
                          <a:solidFill>
                            <a:schemeClr val="tx1"/>
                          </a:solidFill>
                          <a:effectLst/>
                          <a:latin typeface="Aptos" panose="020B0004020202020204" pitchFamily="34" charset="0"/>
                          <a:ea typeface="Calibri" panose="020F0502020204030204" pitchFamily="34" charset="0"/>
                          <a:cs typeface="Arial" panose="020B0604020202020204" pitchFamily="34" charset="0"/>
                        </a:rPr>
                        <a:t>1</a:t>
                      </a:r>
                      <a:endParaRPr lang="en-US" sz="1150" kern="120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a:txBody>
                    <a:bodyPr/>
                    <a:lstStyle/>
                    <a:p>
                      <a:pPr algn="l">
                        <a:lnSpc>
                          <a:spcPct val="107000"/>
                        </a:lnSpc>
                        <a:spcAft>
                          <a:spcPts val="0"/>
                        </a:spcAft>
                      </a:pPr>
                      <a:r>
                        <a:rPr lang="en-ZA" sz="1150">
                          <a:solidFill>
                            <a:schemeClr val="tx1"/>
                          </a:solidFill>
                          <a:latin typeface="Aptos" panose="020B0004020202020204" pitchFamily="34" charset="0"/>
                        </a:rPr>
                        <a:t>1</a:t>
                      </a:r>
                      <a:endParaRPr lang="en-US" sz="1150" kern="120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rgbClr val="809A85"/>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a:txBody>
                    <a:bodyPr/>
                    <a:lstStyle/>
                    <a:p>
                      <a:pPr algn="l">
                        <a:lnSpc>
                          <a:spcPct val="107000"/>
                        </a:lnSpc>
                        <a:spcAft>
                          <a:spcPts val="0"/>
                        </a:spcAft>
                      </a:pPr>
                      <a:r>
                        <a:rPr lang="en-ZA" sz="1150">
                          <a:solidFill>
                            <a:schemeClr val="tx1"/>
                          </a:solidFill>
                          <a:latin typeface="Aptos" panose="020B0004020202020204" pitchFamily="34" charset="0"/>
                        </a:rPr>
                        <a:t>2</a:t>
                      </a:r>
                      <a:endParaRPr lang="en-US" sz="1150" kern="120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rgbClr val="809A85"/>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a:txBody>
                    <a:bodyPr/>
                    <a:lstStyle/>
                    <a:p>
                      <a:pPr algn="l">
                        <a:lnSpc>
                          <a:spcPct val="107000"/>
                        </a:lnSpc>
                        <a:spcAft>
                          <a:spcPts val="0"/>
                        </a:spcAft>
                      </a:pPr>
                      <a:r>
                        <a:rPr lang="en-ZA" sz="1150">
                          <a:solidFill>
                            <a:schemeClr val="tx1"/>
                          </a:solidFill>
                          <a:latin typeface="Aptos" panose="020B0004020202020204" pitchFamily="34" charset="0"/>
                        </a:rPr>
                        <a:t>2</a:t>
                      </a:r>
                      <a:endParaRPr lang="en-US" sz="1150" kern="120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rgbClr val="809A85"/>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a:txBody>
                    <a:bodyPr/>
                    <a:lstStyle/>
                    <a:p>
                      <a:pPr algn="l">
                        <a:lnSpc>
                          <a:spcPct val="107000"/>
                        </a:lnSpc>
                        <a:spcAft>
                          <a:spcPts val="0"/>
                        </a:spcAft>
                      </a:pPr>
                      <a:r>
                        <a:rPr lang="en-ZA" sz="1150">
                          <a:solidFill>
                            <a:schemeClr val="tx1"/>
                          </a:solidFill>
                          <a:latin typeface="Aptos" panose="020B0004020202020204" pitchFamily="34" charset="0"/>
                        </a:rPr>
                        <a:t>No deviation</a:t>
                      </a:r>
                      <a:endParaRPr lang="en-US" sz="1150" kern="120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rgbClr val="809A85"/>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gridSpan="2">
                  <a:txBody>
                    <a:bodyPr/>
                    <a:lstStyle/>
                    <a:p>
                      <a:pPr algn="l">
                        <a:lnSpc>
                          <a:spcPct val="107000"/>
                        </a:lnSpc>
                        <a:spcAft>
                          <a:spcPts val="0"/>
                        </a:spcAft>
                      </a:pPr>
                      <a:r>
                        <a:rPr lang="en-ZA" sz="1150">
                          <a:solidFill>
                            <a:schemeClr val="tx1"/>
                          </a:solidFill>
                          <a:latin typeface="Aptos" panose="020B0004020202020204" pitchFamily="34" charset="0"/>
                        </a:rPr>
                        <a:t>N/A</a:t>
                      </a:r>
                      <a:endParaRPr lang="en-US" sz="1150" kern="120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rgbClr val="809A85"/>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hMerge="1">
                  <a:txBody>
                    <a:bodyPr/>
                    <a:lstStyle/>
                    <a:p>
                      <a:r>
                        <a:rPr lang="en-ZA" sz="1200">
                          <a:solidFill>
                            <a:schemeClr val="tx1"/>
                          </a:solidFill>
                          <a:latin typeface="Aptos" panose="020B0004020202020204" pitchFamily="34" charset="0"/>
                        </a:rPr>
                        <a:t>N/A</a:t>
                      </a:r>
                      <a:endParaRPr lang="en-ZA" sz="1200">
                        <a:latin typeface="Aptos" panose="020B00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rgbClr val="809A85"/>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extLst>
                  <a:ext uri="{0D108BD9-81ED-4DB2-BD59-A6C34878D82A}">
                    <a16:rowId xmlns:a16="http://schemas.microsoft.com/office/drawing/2014/main" val="3006534803"/>
                  </a:ext>
                </a:extLst>
              </a:tr>
              <a:tr h="727607">
                <a:tc>
                  <a:txBody>
                    <a:bodyPr/>
                    <a:lstStyle/>
                    <a:p>
                      <a:pPr algn="ctr">
                        <a:lnSpc>
                          <a:spcPct val="107000"/>
                        </a:lnSpc>
                        <a:spcAft>
                          <a:spcPts val="0"/>
                        </a:spcAft>
                      </a:pPr>
                      <a:r>
                        <a:rPr lang="en-ZA" sz="1150" b="1">
                          <a:solidFill>
                            <a:schemeClr val="bg1"/>
                          </a:solidFill>
                          <a:effectLst/>
                          <a:latin typeface="Aptos" panose="020B0004020202020204" pitchFamily="34" charset="0"/>
                          <a:ea typeface="Calibri" panose="020F0502020204030204" pitchFamily="34" charset="0"/>
                          <a:cs typeface="Arial" panose="020B0604020202020204" pitchFamily="34" charset="0"/>
                        </a:rPr>
                        <a:t>1.2</a:t>
                      </a:r>
                    </a:p>
                  </a:txBody>
                  <a:tcPr marL="27072" marR="2707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9A85"/>
                    </a:solidFill>
                  </a:tcPr>
                </a:tc>
                <a:tc>
                  <a:txBody>
                    <a:bodyPr/>
                    <a:lstStyle/>
                    <a:p>
                      <a:pPr algn="l">
                        <a:lnSpc>
                          <a:spcPct val="107000"/>
                        </a:lnSpc>
                        <a:spcAft>
                          <a:spcPts val="0"/>
                        </a:spcAft>
                      </a:pPr>
                      <a:r>
                        <a:rPr lang="en-ZA" sz="1150" kern="1200">
                          <a:solidFill>
                            <a:schemeClr val="tx1"/>
                          </a:solidFill>
                          <a:effectLst/>
                          <a:latin typeface="Aptos" panose="020B0004020202020204" pitchFamily="34" charset="0"/>
                          <a:ea typeface="Calibri" panose="020F0502020204030204" pitchFamily="34" charset="0"/>
                          <a:cs typeface="Arial" panose="020B0604020202020204" pitchFamily="34" charset="0"/>
                        </a:rPr>
                        <a:t>Number of Sector Oversight Model (SOM) oversight reports adopted</a:t>
                      </a:r>
                    </a:p>
                  </a:txBody>
                  <a:tcPr marL="27072" marR="2707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0"/>
                        </a:spcAft>
                      </a:pPr>
                      <a:r>
                        <a:rPr lang="en-US" sz="1150" kern="1200">
                          <a:solidFill>
                            <a:schemeClr val="tx1"/>
                          </a:solidFill>
                          <a:effectLst/>
                          <a:latin typeface="Aptos" panose="020B0004020202020204" pitchFamily="34" charset="0"/>
                          <a:ea typeface="Calibri" panose="020F0502020204030204" pitchFamily="34" charset="0"/>
                          <a:cs typeface="Arial" panose="020B0604020202020204" pitchFamily="34" charset="0"/>
                        </a:rPr>
                        <a:t>131</a:t>
                      </a:r>
                      <a:endParaRPr lang="en-ZA" sz="1150" kern="120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a:txBody>
                    <a:bodyPr/>
                    <a:lstStyle/>
                    <a:p>
                      <a:pPr algn="l">
                        <a:lnSpc>
                          <a:spcPct val="107000"/>
                        </a:lnSpc>
                        <a:spcAft>
                          <a:spcPts val="0"/>
                        </a:spcAft>
                      </a:pPr>
                      <a:r>
                        <a:rPr lang="en-ZA" sz="1150" kern="1200">
                          <a:solidFill>
                            <a:schemeClr val="tx1"/>
                          </a:solidFill>
                          <a:effectLst/>
                          <a:latin typeface="Aptos" panose="020B0004020202020204" pitchFamily="34" charset="0"/>
                          <a:ea typeface="+mn-ea"/>
                          <a:cs typeface="Arial" panose="020B0604020202020204" pitchFamily="34" charset="0"/>
                        </a:rPr>
                        <a:t>0</a:t>
                      </a:r>
                      <a:endParaRPr lang="en-ZA" sz="1150" kern="120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a:txBody>
                    <a:bodyPr/>
                    <a:lstStyle/>
                    <a:p>
                      <a:pPr algn="l">
                        <a:lnSpc>
                          <a:spcPct val="107000"/>
                        </a:lnSpc>
                        <a:spcAft>
                          <a:spcPts val="0"/>
                        </a:spcAft>
                      </a:pPr>
                      <a:r>
                        <a:rPr lang="en-US" sz="1150" kern="1200">
                          <a:solidFill>
                            <a:schemeClr val="tx1"/>
                          </a:solidFill>
                          <a:effectLst/>
                          <a:latin typeface="Aptos" panose="020B0004020202020204" pitchFamily="34" charset="0"/>
                          <a:ea typeface="+mn-ea"/>
                          <a:cs typeface="Arial" panose="020B0604020202020204" pitchFamily="34" charset="0"/>
                        </a:rPr>
                        <a:t>26</a:t>
                      </a:r>
                      <a:endParaRPr lang="en-ZA" sz="1150" kern="120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a:txBody>
                    <a:bodyPr/>
                    <a:lstStyle/>
                    <a:p>
                      <a:pPr algn="l">
                        <a:lnSpc>
                          <a:spcPct val="107000"/>
                        </a:lnSpc>
                        <a:spcAft>
                          <a:spcPts val="0"/>
                        </a:spcAft>
                      </a:pPr>
                      <a:r>
                        <a:rPr lang="en-ZA" sz="1150">
                          <a:solidFill>
                            <a:schemeClr val="tx1"/>
                          </a:solidFill>
                          <a:latin typeface="Aptos" panose="020B0004020202020204" pitchFamily="34" charset="0"/>
                          <a:cs typeface="Arial" panose="020B0604020202020204" pitchFamily="34" charset="0"/>
                        </a:rPr>
                        <a:t>46</a:t>
                      </a:r>
                      <a:endParaRPr lang="en-ZA" sz="1150" kern="120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a:txBody>
                    <a:bodyPr/>
                    <a:lstStyle/>
                    <a:p>
                      <a:pPr algn="l">
                        <a:lnSpc>
                          <a:spcPct val="107000"/>
                        </a:lnSpc>
                        <a:spcAft>
                          <a:spcPts val="0"/>
                        </a:spcAft>
                      </a:pPr>
                      <a:r>
                        <a:rPr lang="en-ZA" sz="1150">
                          <a:solidFill>
                            <a:schemeClr val="tx1"/>
                          </a:solidFill>
                          <a:latin typeface="Aptos" panose="020B0004020202020204" pitchFamily="34" charset="0"/>
                          <a:cs typeface="Arial" panose="020B0604020202020204" pitchFamily="34" charset="0"/>
                        </a:rPr>
                        <a:t>57</a:t>
                      </a:r>
                      <a:endParaRPr lang="en-ZA" sz="1150" kern="120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a:txBody>
                    <a:bodyPr/>
                    <a:lstStyle/>
                    <a:p>
                      <a:pPr algn="l">
                        <a:lnSpc>
                          <a:spcPct val="107000"/>
                        </a:lnSpc>
                        <a:spcAft>
                          <a:spcPts val="0"/>
                        </a:spcAft>
                      </a:pPr>
                      <a:r>
                        <a:rPr lang="en-ZA" sz="1150">
                          <a:solidFill>
                            <a:srgbClr val="FF0000"/>
                          </a:solidFill>
                          <a:latin typeface="Aptos" panose="020B0004020202020204" pitchFamily="34" charset="0"/>
                          <a:cs typeface="Arial" panose="020B0604020202020204" pitchFamily="34" charset="0"/>
                        </a:rPr>
                        <a:t>46</a:t>
                      </a:r>
                      <a:endParaRPr lang="en-ZA" sz="1150" kern="120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a:txBody>
                    <a:bodyPr/>
                    <a:lstStyle/>
                    <a:p>
                      <a:pPr algn="l">
                        <a:lnSpc>
                          <a:spcPct val="107000"/>
                        </a:lnSpc>
                        <a:spcAft>
                          <a:spcPts val="0"/>
                        </a:spcAft>
                      </a:pPr>
                      <a:r>
                        <a:rPr lang="en-ZA" sz="1150">
                          <a:solidFill>
                            <a:srgbClr val="FF0000"/>
                          </a:solidFill>
                          <a:latin typeface="Aptos" panose="020B0004020202020204" pitchFamily="34" charset="0"/>
                          <a:cs typeface="Arial" panose="020B0604020202020204" pitchFamily="34" charset="0"/>
                        </a:rPr>
                        <a:t>11 (i.e., 10 FIS and 1 quarterly oversight report) – delays in finalising GPL Programme</a:t>
                      </a:r>
                      <a:endParaRPr lang="en-ZA" sz="1150" kern="120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gridSpan="2">
                  <a:txBody>
                    <a:bodyPr/>
                    <a:lstStyle/>
                    <a:p>
                      <a:pPr algn="l">
                        <a:lnSpc>
                          <a:spcPct val="107000"/>
                        </a:lnSpc>
                        <a:spcAft>
                          <a:spcPts val="0"/>
                        </a:spcAft>
                      </a:pPr>
                      <a:r>
                        <a:rPr lang="en-ZA" sz="1150">
                          <a:latin typeface="Aptos" panose="020B0004020202020204" pitchFamily="34" charset="0"/>
                        </a:rPr>
                        <a:t>The GPL programme will be reviewed to ensure reports will be adopted in the next reporting period.</a:t>
                      </a:r>
                      <a:endParaRPr lang="en-ZA" sz="1150" kern="120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hMerge="1">
                  <a:txBody>
                    <a:bodyPr/>
                    <a:lstStyle/>
                    <a:p>
                      <a:r>
                        <a:rPr lang="en-ZA" sz="1200">
                          <a:latin typeface="Aptos" panose="020B0004020202020204" pitchFamily="34" charset="0"/>
                        </a:rPr>
                        <a:t>The reports will be adopted in the next reporting period.</a:t>
                      </a: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extLst>
                  <a:ext uri="{0D108BD9-81ED-4DB2-BD59-A6C34878D82A}">
                    <a16:rowId xmlns:a16="http://schemas.microsoft.com/office/drawing/2014/main" val="1809959928"/>
                  </a:ext>
                </a:extLst>
              </a:tr>
              <a:tr h="727607">
                <a:tc>
                  <a:txBody>
                    <a:bodyPr/>
                    <a:lstStyle/>
                    <a:p>
                      <a:pPr algn="ctr">
                        <a:lnSpc>
                          <a:spcPct val="107000"/>
                        </a:lnSpc>
                        <a:spcAft>
                          <a:spcPts val="0"/>
                        </a:spcAft>
                      </a:pPr>
                      <a:r>
                        <a:rPr lang="en-ZA" sz="1150" b="1">
                          <a:solidFill>
                            <a:schemeClr val="bg1"/>
                          </a:solidFill>
                          <a:effectLst/>
                          <a:latin typeface="Aptos" panose="020B0004020202020204" pitchFamily="34" charset="0"/>
                          <a:ea typeface="Calibri" panose="020F0502020204030204" pitchFamily="34" charset="0"/>
                          <a:cs typeface="Arial" panose="020B0604020202020204" pitchFamily="34" charset="0"/>
                        </a:rPr>
                        <a:t>1.3 </a:t>
                      </a:r>
                    </a:p>
                  </a:txBody>
                  <a:tcPr marL="27072" marR="2707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9A85"/>
                    </a:solidFill>
                  </a:tcPr>
                </a:tc>
                <a:tc>
                  <a:txBody>
                    <a:bodyPr/>
                    <a:lstStyle/>
                    <a:p>
                      <a:pPr algn="l">
                        <a:lnSpc>
                          <a:spcPct val="107000"/>
                        </a:lnSpc>
                        <a:spcAft>
                          <a:spcPts val="0"/>
                        </a:spcAft>
                      </a:pPr>
                      <a:r>
                        <a:rPr lang="en-ZA" sz="1150" kern="1200">
                          <a:solidFill>
                            <a:schemeClr val="tx1"/>
                          </a:solidFill>
                          <a:effectLst/>
                          <a:latin typeface="Aptos" panose="020B0004020202020204" pitchFamily="34" charset="0"/>
                          <a:ea typeface="Calibri" panose="020F0502020204030204" pitchFamily="34" charset="0"/>
                          <a:cs typeface="Arial" panose="020B0604020202020204" pitchFamily="34" charset="0"/>
                        </a:rPr>
                        <a:t>Number of responses to SOM oversight House resolutions considered by Committees</a:t>
                      </a:r>
                      <a:endParaRPr lang="en-ZA" sz="115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7072" marR="2707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0"/>
                        </a:spcAft>
                      </a:pPr>
                      <a:r>
                        <a:rPr lang="en-US" sz="1150" kern="1200">
                          <a:solidFill>
                            <a:schemeClr val="tx1"/>
                          </a:solidFill>
                          <a:effectLst/>
                          <a:latin typeface="Aptos" panose="020B0004020202020204" pitchFamily="34" charset="0"/>
                          <a:ea typeface="Calibri" panose="020F0502020204030204" pitchFamily="34" charset="0"/>
                          <a:cs typeface="Arial" panose="020B0604020202020204" pitchFamily="34" charset="0"/>
                        </a:rPr>
                        <a:t>70%</a:t>
                      </a:r>
                      <a:endParaRPr lang="en-ZA" sz="115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150">
                          <a:solidFill>
                            <a:srgbClr val="FF0000"/>
                          </a:solidFill>
                          <a:effectLst/>
                          <a:latin typeface="Aptos" panose="020B0004020202020204" pitchFamily="34" charset="0"/>
                          <a:ea typeface="Calibri" panose="020F0502020204030204" pitchFamily="34" charset="0"/>
                          <a:cs typeface="Arial" panose="020B0604020202020204" pitchFamily="34" charset="0"/>
                        </a:rPr>
                        <a:t>10%  (10 of 154)</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150">
                          <a:solidFill>
                            <a:schemeClr val="tx1"/>
                          </a:solidFill>
                          <a:effectLst/>
                          <a:latin typeface="Aptos" panose="020B0004020202020204" pitchFamily="34" charset="0"/>
                          <a:ea typeface="Calibri" panose="020F0502020204030204" pitchFamily="34" charset="0"/>
                          <a:cs typeface="Arial" panose="020B0604020202020204" pitchFamily="34" charset="0"/>
                        </a:rPr>
                        <a:t>70%</a:t>
                      </a:r>
                      <a:endParaRPr lang="en-ZA" sz="1150">
                        <a:solidFill>
                          <a:srgbClr val="FF0000"/>
                        </a:solidFill>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150">
                          <a:solidFill>
                            <a:schemeClr val="tx1"/>
                          </a:solidFill>
                          <a:latin typeface="Aptos" panose="020B0004020202020204" pitchFamily="34" charset="0"/>
                          <a:cs typeface="Arial" panose="020B0604020202020204" pitchFamily="34" charset="0"/>
                        </a:rPr>
                        <a:t>75% (172 of 228)</a:t>
                      </a:r>
                      <a:endParaRPr lang="en-ZA" sz="1150">
                        <a:solidFill>
                          <a:srgbClr val="FF0000"/>
                        </a:solidFill>
                        <a:effectLst/>
                        <a:latin typeface="Aptos" panose="020B0004020202020204" pitchFamily="34" charset="0"/>
                        <a:ea typeface="Calibri" panose="020F0502020204030204" pitchFamily="34" charset="0"/>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150">
                          <a:solidFill>
                            <a:schemeClr val="tx1"/>
                          </a:solidFill>
                          <a:effectLst/>
                          <a:latin typeface="Aptos" panose="020B0004020202020204" pitchFamily="34" charset="0"/>
                          <a:ea typeface="Calibri" panose="020F0502020204030204" pitchFamily="34" charset="0"/>
                          <a:cs typeface="Arial" panose="020B0604020202020204" pitchFamily="34" charset="0"/>
                        </a:rPr>
                        <a:t>70%</a:t>
                      </a:r>
                      <a:endParaRPr lang="en-ZA" sz="1150">
                        <a:solidFill>
                          <a:srgbClr val="FF0000"/>
                        </a:solidFill>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150">
                          <a:solidFill>
                            <a:schemeClr val="tx1"/>
                          </a:solidFill>
                          <a:latin typeface="Aptos" panose="020B0004020202020204" pitchFamily="34" charset="0"/>
                          <a:cs typeface="Arial" panose="020B0604020202020204" pitchFamily="34" charset="0"/>
                        </a:rPr>
                        <a:t>75% (172 of 228)</a:t>
                      </a:r>
                      <a:endParaRPr lang="en-ZA" sz="1150">
                        <a:solidFill>
                          <a:srgbClr val="FF0000"/>
                        </a:solidFill>
                        <a:effectLst/>
                        <a:latin typeface="Aptos" panose="020B0004020202020204" pitchFamily="34" charset="0"/>
                        <a:ea typeface="Calibri" panose="020F0502020204030204" pitchFamily="34" charset="0"/>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150">
                          <a:solidFill>
                            <a:schemeClr val="tx1"/>
                          </a:solidFill>
                          <a:latin typeface="Aptos" panose="020B0004020202020204" pitchFamily="34" charset="0"/>
                          <a:cs typeface="Arial" panose="020B0604020202020204" pitchFamily="34" charset="0"/>
                        </a:rPr>
                        <a:t>No deviation</a:t>
                      </a:r>
                      <a:endParaRPr lang="en-ZA" sz="1150">
                        <a:solidFill>
                          <a:srgbClr val="FF0000"/>
                        </a:solidFill>
                        <a:effectLst/>
                        <a:latin typeface="Aptos" panose="020B0004020202020204" pitchFamily="34" charset="0"/>
                        <a:ea typeface="Calibri" panose="020F0502020204030204" pitchFamily="34" charset="0"/>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50">
                          <a:solidFill>
                            <a:schemeClr val="tx1"/>
                          </a:solidFill>
                          <a:latin typeface="Aptos" panose="020B0004020202020204" pitchFamily="34" charset="0"/>
                        </a:rPr>
                        <a:t>N/A</a:t>
                      </a:r>
                      <a:endParaRPr lang="en-ZA" sz="1150">
                        <a:latin typeface="Aptos" panose="020B00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a:solidFill>
                            <a:schemeClr val="tx1"/>
                          </a:solidFill>
                          <a:latin typeface="Aptos" panose="020B0004020202020204" pitchFamily="34" charset="0"/>
                        </a:rPr>
                        <a:t>N/A</a:t>
                      </a:r>
                      <a:endParaRPr lang="en-ZA" sz="1200">
                        <a:latin typeface="Aptos" panose="020B0004020202020204" pitchFamily="34" charset="0"/>
                      </a:endParaRPr>
                    </a:p>
                    <a:p>
                      <a:endParaRPr lang="en-ZA" sz="1200">
                        <a:solidFill>
                          <a:schemeClr val="tx1"/>
                        </a:solidFill>
                        <a:latin typeface="Aptos" panose="020B00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extLst>
                  <a:ext uri="{0D108BD9-81ED-4DB2-BD59-A6C34878D82A}">
                    <a16:rowId xmlns:a16="http://schemas.microsoft.com/office/drawing/2014/main" val="3125618778"/>
                  </a:ext>
                </a:extLst>
              </a:tr>
              <a:tr h="1278045">
                <a:tc>
                  <a:txBody>
                    <a:bodyPr/>
                    <a:lstStyle/>
                    <a:p>
                      <a:pPr algn="ctr">
                        <a:lnSpc>
                          <a:spcPct val="107000"/>
                        </a:lnSpc>
                        <a:spcAft>
                          <a:spcPts val="0"/>
                        </a:spcAft>
                      </a:pPr>
                      <a:r>
                        <a:rPr lang="en-ZA" sz="1150" b="1">
                          <a:solidFill>
                            <a:schemeClr val="bg1"/>
                          </a:solidFill>
                          <a:effectLst/>
                          <a:latin typeface="Aptos" panose="020B0004020202020204" pitchFamily="34" charset="0"/>
                          <a:ea typeface="Calibri" panose="020F0502020204030204" pitchFamily="34" charset="0"/>
                          <a:cs typeface="Arial" panose="020B0604020202020204" pitchFamily="34" charset="0"/>
                        </a:rPr>
                        <a:t>1.4</a:t>
                      </a:r>
                    </a:p>
                  </a:txBody>
                  <a:tcPr marL="27072" marR="2707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9A85"/>
                    </a:solidFill>
                  </a:tcPr>
                </a:tc>
                <a:tc>
                  <a:txBody>
                    <a:bodyPr/>
                    <a:lstStyle/>
                    <a:p>
                      <a:pPr algn="l">
                        <a:lnSpc>
                          <a:spcPct val="107000"/>
                        </a:lnSpc>
                        <a:spcAft>
                          <a:spcPts val="0"/>
                        </a:spcAft>
                      </a:pPr>
                      <a:r>
                        <a:rPr lang="en-ZA" sz="1150" kern="1200">
                          <a:solidFill>
                            <a:schemeClr val="tx1"/>
                          </a:solidFill>
                          <a:effectLst/>
                          <a:latin typeface="Aptos" panose="020B0004020202020204" pitchFamily="34" charset="0"/>
                          <a:ea typeface="Calibri" panose="020F0502020204030204" pitchFamily="34" charset="0"/>
                          <a:cs typeface="Arial" panose="020B0604020202020204" pitchFamily="34" charset="0"/>
                        </a:rPr>
                        <a:t>Number of oversight question papers</a:t>
                      </a:r>
                      <a:endParaRPr lang="en-ZA" sz="115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7072" marR="2707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0"/>
                        </a:spcAft>
                      </a:pPr>
                      <a:r>
                        <a:rPr lang="en-US" sz="1150" kern="1200">
                          <a:solidFill>
                            <a:schemeClr val="tx1"/>
                          </a:solidFill>
                          <a:effectLst/>
                          <a:latin typeface="Aptos" panose="020B0004020202020204" pitchFamily="34" charset="0"/>
                          <a:ea typeface="Calibri" panose="020F0502020204030204" pitchFamily="34" charset="0"/>
                          <a:cs typeface="Arial" panose="020B0604020202020204" pitchFamily="34" charset="0"/>
                        </a:rPr>
                        <a:t>32</a:t>
                      </a:r>
                      <a:endParaRPr lang="en-ZA" sz="115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a:txBody>
                    <a:bodyPr/>
                    <a:lstStyle/>
                    <a:p>
                      <a:pPr algn="l">
                        <a:lnSpc>
                          <a:spcPct val="107000"/>
                        </a:lnSpc>
                        <a:spcAft>
                          <a:spcPts val="0"/>
                        </a:spcAft>
                      </a:pPr>
                      <a:r>
                        <a:rPr lang="en-ZA" sz="1150">
                          <a:solidFill>
                            <a:schemeClr val="tx1"/>
                          </a:solidFill>
                          <a:effectLst/>
                          <a:latin typeface="Aptos" panose="020B0004020202020204" pitchFamily="34" charset="0"/>
                          <a:ea typeface="Calibri" panose="020F0502020204030204" pitchFamily="34" charset="0"/>
                          <a:cs typeface="Arial" panose="020B0604020202020204" pitchFamily="34" charset="0"/>
                        </a:rPr>
                        <a:t>6</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a:txBody>
                    <a:bodyPr/>
                    <a:lstStyle/>
                    <a:p>
                      <a:pPr algn="l">
                        <a:lnSpc>
                          <a:spcPct val="107000"/>
                        </a:lnSpc>
                        <a:spcAft>
                          <a:spcPts val="0"/>
                        </a:spcAft>
                      </a:pPr>
                      <a:r>
                        <a:rPr lang="en-ZA" sz="1150">
                          <a:solidFill>
                            <a:schemeClr val="tx1"/>
                          </a:solidFill>
                          <a:effectLst/>
                          <a:latin typeface="Aptos" panose="020B0004020202020204" pitchFamily="34" charset="0"/>
                          <a:ea typeface="Calibri" panose="020F0502020204030204" pitchFamily="34" charset="0"/>
                          <a:cs typeface="Arial" panose="020B0604020202020204" pitchFamily="34" charset="0"/>
                        </a:rPr>
                        <a:t>16</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a:txBody>
                    <a:bodyPr/>
                    <a:lstStyle/>
                    <a:p>
                      <a:pPr algn="l">
                        <a:lnSpc>
                          <a:spcPct val="107000"/>
                        </a:lnSpc>
                        <a:spcAft>
                          <a:spcPts val="0"/>
                        </a:spcAft>
                      </a:pPr>
                      <a:r>
                        <a:rPr lang="en-ZA" sz="1150">
                          <a:solidFill>
                            <a:srgbClr val="FF0000"/>
                          </a:solidFill>
                          <a:latin typeface="Aptos" panose="020B0004020202020204" pitchFamily="34" charset="0"/>
                          <a:cs typeface="Arial" panose="020B0604020202020204" pitchFamily="34" charset="0"/>
                        </a:rPr>
                        <a:t>9</a:t>
                      </a:r>
                      <a:endParaRPr lang="en-ZA" sz="115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a:txBody>
                    <a:bodyPr/>
                    <a:lstStyle/>
                    <a:p>
                      <a:pPr algn="l">
                        <a:lnSpc>
                          <a:spcPct val="107000"/>
                        </a:lnSpc>
                        <a:spcAft>
                          <a:spcPts val="0"/>
                        </a:spcAft>
                      </a:pPr>
                      <a:r>
                        <a:rPr lang="en-ZA" sz="1150">
                          <a:solidFill>
                            <a:schemeClr val="tx1"/>
                          </a:solidFill>
                          <a:latin typeface="Aptos" panose="020B0004020202020204" pitchFamily="34" charset="0"/>
                          <a:cs typeface="Arial" panose="020B0604020202020204" pitchFamily="34" charset="0"/>
                        </a:rPr>
                        <a:t>19</a:t>
                      </a:r>
                      <a:endParaRPr lang="en-ZA" sz="115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a:txBody>
                    <a:bodyPr/>
                    <a:lstStyle/>
                    <a:p>
                      <a:pPr algn="l">
                        <a:lnSpc>
                          <a:spcPct val="107000"/>
                        </a:lnSpc>
                        <a:spcAft>
                          <a:spcPts val="0"/>
                        </a:spcAft>
                      </a:pPr>
                      <a:r>
                        <a:rPr lang="en-ZA" sz="1150">
                          <a:solidFill>
                            <a:srgbClr val="FF0000"/>
                          </a:solidFill>
                          <a:latin typeface="Aptos" panose="020B0004020202020204" pitchFamily="34" charset="0"/>
                          <a:cs typeface="Arial" panose="020B0604020202020204" pitchFamily="34" charset="0"/>
                        </a:rPr>
                        <a:t>15</a:t>
                      </a:r>
                      <a:endParaRPr lang="en-ZA" sz="115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a:txBody>
                    <a:bodyPr/>
                    <a:lstStyle/>
                    <a:p>
                      <a:pPr algn="l">
                        <a:lnSpc>
                          <a:spcPct val="107000"/>
                        </a:lnSpc>
                        <a:spcAft>
                          <a:spcPts val="0"/>
                        </a:spcAft>
                      </a:pPr>
                      <a:r>
                        <a:rPr lang="en-ZA" sz="1150">
                          <a:solidFill>
                            <a:srgbClr val="FF0000"/>
                          </a:solidFill>
                          <a:latin typeface="Aptos" panose="020B0004020202020204" pitchFamily="34" charset="0"/>
                          <a:cs typeface="Arial" panose="020B0604020202020204" pitchFamily="34" charset="0"/>
                        </a:rPr>
                        <a:t>4—</a:t>
                      </a:r>
                      <a:r>
                        <a:rPr lang="en-US" sz="1150">
                          <a:solidFill>
                            <a:srgbClr val="FF0000"/>
                          </a:solidFill>
                          <a:latin typeface="Aptos" panose="020B0004020202020204" pitchFamily="34" charset="0"/>
                          <a:cs typeface="Arial" panose="020B0604020202020204" pitchFamily="34" charset="0"/>
                        </a:rPr>
                        <a:t>the Term Programme was adopted on the 25 July 2024 and the submission of question only started in August.</a:t>
                      </a:r>
                      <a:endParaRPr lang="en-ZA" sz="115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gridSpan="2">
                  <a:txBody>
                    <a:bodyPr/>
                    <a:lstStyle/>
                    <a:p>
                      <a:pPr algn="l">
                        <a:lnSpc>
                          <a:spcPct val="107000"/>
                        </a:lnSpc>
                        <a:spcAft>
                          <a:spcPts val="0"/>
                        </a:spcAft>
                      </a:pPr>
                      <a:r>
                        <a:rPr lang="en-ZA" sz="1150" kern="1200">
                          <a:solidFill>
                            <a:schemeClr val="dk1"/>
                          </a:solidFill>
                          <a:latin typeface="Aptos" panose="020B0004020202020204" pitchFamily="34" charset="0"/>
                          <a:ea typeface="+mn-ea"/>
                          <a:cs typeface="+mn-cs"/>
                        </a:rPr>
                        <a:t>Question papers will be produced in line with the Term Programme</a:t>
                      </a: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hMerge="1">
                  <a:txBody>
                    <a:bodyPr/>
                    <a:lstStyle/>
                    <a:p>
                      <a:r>
                        <a:rPr lang="en-ZA" sz="1200">
                          <a:solidFill>
                            <a:srgbClr val="FF0000"/>
                          </a:solidFill>
                          <a:latin typeface="Aptos" panose="020B0004020202020204" pitchFamily="34" charset="0"/>
                          <a:cs typeface="Arial" panose="020B0604020202020204" pitchFamily="34" charset="0"/>
                        </a:rPr>
                        <a:t>Question papers will be produced in line with the Term Programme</a:t>
                      </a:r>
                      <a:endParaRPr lang="en-ZA" sz="1200">
                        <a:solidFill>
                          <a:srgbClr val="FF0000"/>
                        </a:solidFill>
                        <a:latin typeface="Aptos" panose="020B00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extLst>
                  <a:ext uri="{0D108BD9-81ED-4DB2-BD59-A6C34878D82A}">
                    <a16:rowId xmlns:a16="http://schemas.microsoft.com/office/drawing/2014/main" val="1978405514"/>
                  </a:ext>
                </a:extLst>
              </a:tr>
              <a:tr h="422811">
                <a:tc>
                  <a:txBody>
                    <a:bodyPr/>
                    <a:lstStyle/>
                    <a:p>
                      <a:pPr algn="ctr">
                        <a:lnSpc>
                          <a:spcPct val="107000"/>
                        </a:lnSpc>
                        <a:spcAft>
                          <a:spcPts val="0"/>
                        </a:spcAft>
                      </a:pPr>
                      <a:r>
                        <a:rPr lang="en-ZA" sz="1150" b="1">
                          <a:solidFill>
                            <a:schemeClr val="bg1"/>
                          </a:solidFill>
                          <a:effectLst/>
                          <a:latin typeface="Aptos" panose="020B0004020202020204" pitchFamily="34" charset="0"/>
                          <a:ea typeface="Calibri" panose="020F0502020204030204" pitchFamily="34" charset="0"/>
                          <a:cs typeface="Arial" panose="020B0604020202020204" pitchFamily="34" charset="0"/>
                        </a:rPr>
                        <a:t>1.5</a:t>
                      </a:r>
                    </a:p>
                  </a:txBody>
                  <a:tcPr marL="27072" marR="2707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9A85"/>
                    </a:solidFill>
                  </a:tcPr>
                </a:tc>
                <a:tc>
                  <a:txBody>
                    <a:bodyPr/>
                    <a:lstStyle/>
                    <a:p>
                      <a:pPr algn="l">
                        <a:lnSpc>
                          <a:spcPct val="107000"/>
                        </a:lnSpc>
                        <a:spcAft>
                          <a:spcPts val="0"/>
                        </a:spcAft>
                      </a:pPr>
                      <a:r>
                        <a:rPr lang="en-ZA" sz="1150" kern="1200">
                          <a:solidFill>
                            <a:schemeClr val="tx1"/>
                          </a:solidFill>
                          <a:effectLst/>
                          <a:latin typeface="Aptos" panose="020B0004020202020204" pitchFamily="34" charset="0"/>
                          <a:ea typeface="Calibri" panose="020F0502020204030204" pitchFamily="34" charset="0"/>
                          <a:cs typeface="Arial" panose="020B0604020202020204" pitchFamily="34" charset="0"/>
                        </a:rPr>
                        <a:t>Percentage of motions tabled by the House</a:t>
                      </a:r>
                      <a:endParaRPr lang="en-ZA" sz="115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7072" marR="2707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0"/>
                        </a:spcAft>
                      </a:pPr>
                      <a:r>
                        <a:rPr lang="en-US" sz="1150" kern="1200">
                          <a:solidFill>
                            <a:schemeClr val="tx1"/>
                          </a:solidFill>
                          <a:effectLst/>
                          <a:latin typeface="Aptos" panose="020B0004020202020204" pitchFamily="34" charset="0"/>
                          <a:ea typeface="Calibri" panose="020F0502020204030204" pitchFamily="34" charset="0"/>
                          <a:cs typeface="Arial" panose="020B0604020202020204" pitchFamily="34" charset="0"/>
                        </a:rPr>
                        <a:t>100%</a:t>
                      </a:r>
                      <a:endParaRPr lang="en-ZA" sz="115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150" kern="1200">
                          <a:solidFill>
                            <a:schemeClr val="tx1"/>
                          </a:solidFill>
                          <a:effectLst/>
                          <a:latin typeface="Aptos" panose="020B0004020202020204" pitchFamily="34" charset="0"/>
                          <a:ea typeface="Calibri" panose="020F0502020204030204" pitchFamily="34" charset="0"/>
                          <a:cs typeface="Arial" panose="020B0604020202020204" pitchFamily="34" charset="0"/>
                        </a:rPr>
                        <a:t>N/A</a:t>
                      </a: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150" kern="1200">
                          <a:solidFill>
                            <a:schemeClr val="tx1"/>
                          </a:solidFill>
                          <a:effectLst/>
                          <a:latin typeface="Aptos" panose="020B0004020202020204" pitchFamily="34" charset="0"/>
                          <a:ea typeface="Calibri" panose="020F0502020204030204" pitchFamily="34" charset="0"/>
                          <a:cs typeface="Arial" panose="020B0604020202020204" pitchFamily="34" charset="0"/>
                        </a:rPr>
                        <a:t>100%</a:t>
                      </a: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150">
                          <a:solidFill>
                            <a:schemeClr val="tx1"/>
                          </a:solidFill>
                          <a:latin typeface="Aptos" panose="020B0004020202020204" pitchFamily="34" charset="0"/>
                        </a:rPr>
                        <a:t>100% (1 of 1)</a:t>
                      </a:r>
                      <a:endParaRPr lang="en-ZA" sz="1150" kern="120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150" kern="1200">
                          <a:solidFill>
                            <a:schemeClr val="tx1"/>
                          </a:solidFill>
                          <a:effectLst/>
                          <a:latin typeface="Aptos" panose="020B0004020202020204" pitchFamily="34" charset="0"/>
                          <a:ea typeface="Calibri" panose="020F0502020204030204" pitchFamily="34" charset="0"/>
                          <a:cs typeface="Arial" panose="020B0604020202020204" pitchFamily="34" charset="0"/>
                        </a:rPr>
                        <a:t>100%</a:t>
                      </a: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150">
                          <a:solidFill>
                            <a:schemeClr val="tx1"/>
                          </a:solidFill>
                          <a:latin typeface="Aptos" panose="020B0004020202020204" pitchFamily="34" charset="0"/>
                        </a:rPr>
                        <a:t>100% (1 of 1)</a:t>
                      </a:r>
                      <a:endParaRPr lang="en-ZA" sz="1150" kern="120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150">
                          <a:solidFill>
                            <a:schemeClr val="tx1"/>
                          </a:solidFill>
                          <a:latin typeface="Aptos" panose="020B0004020202020204" pitchFamily="34" charset="0"/>
                        </a:rPr>
                        <a:t>N/A</a:t>
                      </a:r>
                      <a:endParaRPr lang="en-ZA" sz="1150" kern="120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grid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150">
                          <a:solidFill>
                            <a:schemeClr val="tx1"/>
                          </a:solidFill>
                          <a:latin typeface="Aptos" panose="020B0004020202020204" pitchFamily="34" charset="0"/>
                        </a:rPr>
                        <a:t>N/A</a:t>
                      </a:r>
                      <a:endParaRPr lang="en-ZA" sz="1150" kern="120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tc hMerge="1">
                  <a:txBody>
                    <a:bodyPr/>
                    <a:lstStyle/>
                    <a:p>
                      <a:r>
                        <a:rPr lang="en-ZA" sz="1200">
                          <a:solidFill>
                            <a:schemeClr val="tx1"/>
                          </a:solidFill>
                          <a:latin typeface="Aptos" panose="020B0004020202020204" pitchFamily="34" charset="0"/>
                        </a:rPr>
                        <a:t>N/A</a:t>
                      </a:r>
                      <a:endParaRPr lang="en-ZA" sz="1200">
                        <a:latin typeface="Aptos" panose="020B00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DE8"/>
                    </a:solidFill>
                  </a:tcPr>
                </a:tc>
                <a:extLst>
                  <a:ext uri="{0D108BD9-81ED-4DB2-BD59-A6C34878D82A}">
                    <a16:rowId xmlns:a16="http://schemas.microsoft.com/office/drawing/2014/main" val="1847657950"/>
                  </a:ext>
                </a:extLst>
              </a:tr>
            </a:tbl>
          </a:graphicData>
        </a:graphic>
      </p:graphicFrame>
      <p:pic>
        <p:nvPicPr>
          <p:cNvPr id="9" name="Picture 8">
            <a:extLst>
              <a:ext uri="{FF2B5EF4-FFF2-40B4-BE49-F238E27FC236}">
                <a16:creationId xmlns:a16="http://schemas.microsoft.com/office/drawing/2014/main" id="{535C6742-EFB8-D44B-AFB2-8978B59AEFCB}"/>
              </a:ext>
            </a:extLst>
          </p:cNvPr>
          <p:cNvPicPr>
            <a:picLocks noChangeAspect="1"/>
          </p:cNvPicPr>
          <p:nvPr/>
        </p:nvPicPr>
        <p:blipFill>
          <a:blip r:embed="rId3"/>
          <a:stretch>
            <a:fillRect/>
          </a:stretch>
        </p:blipFill>
        <p:spPr>
          <a:xfrm>
            <a:off x="680490" y="1070342"/>
            <a:ext cx="482600" cy="448129"/>
          </a:xfrm>
          <a:prstGeom prst="rect">
            <a:avLst/>
          </a:prstGeom>
        </p:spPr>
      </p:pic>
      <p:sp>
        <p:nvSpPr>
          <p:cNvPr id="13" name="Rectangle 12">
            <a:extLst>
              <a:ext uri="{FF2B5EF4-FFF2-40B4-BE49-F238E27FC236}">
                <a16:creationId xmlns:a16="http://schemas.microsoft.com/office/drawing/2014/main" id="{F9C4D043-C6A3-974D-ACE1-B125DE0CB932}"/>
              </a:ext>
            </a:extLst>
          </p:cNvPr>
          <p:cNvSpPr/>
          <p:nvPr/>
        </p:nvSpPr>
        <p:spPr>
          <a:xfrm>
            <a:off x="0" y="359095"/>
            <a:ext cx="3781446" cy="4699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5DF93392-1810-1542-BC68-1B27836FE79D}"/>
              </a:ext>
            </a:extLst>
          </p:cNvPr>
          <p:cNvSpPr txBox="1">
            <a:spLocks/>
          </p:cNvSpPr>
          <p:nvPr/>
        </p:nvSpPr>
        <p:spPr bwMode="auto">
          <a:xfrm>
            <a:off x="822367" y="449192"/>
            <a:ext cx="9642433" cy="60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Arial"/>
                <a:ea typeface="Arial" charset="0"/>
                <a:cs typeface="Arial"/>
              </a:defRPr>
            </a:lvl1pPr>
            <a:lvl2pPr algn="ctr" defTabSz="457200" rtl="0" eaLnBrk="0" fontAlgn="base" hangingPunct="0">
              <a:spcBef>
                <a:spcPct val="0"/>
              </a:spcBef>
              <a:spcAft>
                <a:spcPct val="0"/>
              </a:spcAft>
              <a:defRPr sz="4400">
                <a:solidFill>
                  <a:schemeClr val="tx1"/>
                </a:solidFill>
                <a:latin typeface="Arial" charset="0"/>
                <a:ea typeface="Arial" charset="0"/>
                <a:cs typeface="Arial" charset="0"/>
              </a:defRPr>
            </a:lvl2pPr>
            <a:lvl3pPr algn="ctr" defTabSz="457200" rtl="0" eaLnBrk="0" fontAlgn="base" hangingPunct="0">
              <a:spcBef>
                <a:spcPct val="0"/>
              </a:spcBef>
              <a:spcAft>
                <a:spcPct val="0"/>
              </a:spcAft>
              <a:defRPr sz="4400">
                <a:solidFill>
                  <a:schemeClr val="tx1"/>
                </a:solidFill>
                <a:latin typeface="Arial" charset="0"/>
                <a:ea typeface="Arial" charset="0"/>
                <a:cs typeface="Arial" charset="0"/>
              </a:defRPr>
            </a:lvl3pPr>
            <a:lvl4pPr algn="ctr" defTabSz="457200" rtl="0" eaLnBrk="0" fontAlgn="base" hangingPunct="0">
              <a:spcBef>
                <a:spcPct val="0"/>
              </a:spcBef>
              <a:spcAft>
                <a:spcPct val="0"/>
              </a:spcAft>
              <a:defRPr sz="4400">
                <a:solidFill>
                  <a:schemeClr val="tx1"/>
                </a:solidFill>
                <a:latin typeface="Arial" charset="0"/>
                <a:ea typeface="Arial" charset="0"/>
                <a:cs typeface="Arial" charset="0"/>
              </a:defRPr>
            </a:lvl4pPr>
            <a:lvl5pPr algn="ctr" defTabSz="457200" rtl="0" eaLnBrk="0" fontAlgn="base" hangingPunct="0">
              <a:spcBef>
                <a:spcPct val="0"/>
              </a:spcBef>
              <a:spcAft>
                <a:spcPct val="0"/>
              </a:spcAft>
              <a:defRPr sz="4400">
                <a:solidFill>
                  <a:schemeClr val="tx1"/>
                </a:solidFill>
                <a:latin typeface="Arial" charset="0"/>
                <a:ea typeface="Arial" charset="0"/>
                <a:cs typeface="Arial" charset="0"/>
              </a:defRPr>
            </a:lvl5pPr>
            <a:lvl6pPr marL="457200" algn="ctr" defTabSz="457200" rtl="0" fontAlgn="base">
              <a:spcBef>
                <a:spcPct val="0"/>
              </a:spcBef>
              <a:spcAft>
                <a:spcPct val="0"/>
              </a:spcAft>
              <a:defRPr sz="4400">
                <a:solidFill>
                  <a:schemeClr val="tx1"/>
                </a:solidFill>
                <a:latin typeface="Arial" charset="0"/>
                <a:ea typeface="Arial" charset="0"/>
                <a:cs typeface="Arial" charset="0"/>
              </a:defRPr>
            </a:lvl6pPr>
            <a:lvl7pPr marL="914400" algn="ctr" defTabSz="457200" rtl="0" fontAlgn="base">
              <a:spcBef>
                <a:spcPct val="0"/>
              </a:spcBef>
              <a:spcAft>
                <a:spcPct val="0"/>
              </a:spcAft>
              <a:defRPr sz="4400">
                <a:solidFill>
                  <a:schemeClr val="tx1"/>
                </a:solidFill>
                <a:latin typeface="Arial" charset="0"/>
                <a:ea typeface="Arial" charset="0"/>
                <a:cs typeface="Arial" charset="0"/>
              </a:defRPr>
            </a:lvl7pPr>
            <a:lvl8pPr marL="1371600" algn="ctr" defTabSz="457200" rtl="0" fontAlgn="base">
              <a:spcBef>
                <a:spcPct val="0"/>
              </a:spcBef>
              <a:spcAft>
                <a:spcPct val="0"/>
              </a:spcAft>
              <a:defRPr sz="4400">
                <a:solidFill>
                  <a:schemeClr val="tx1"/>
                </a:solidFill>
                <a:latin typeface="Arial" charset="0"/>
                <a:ea typeface="Arial" charset="0"/>
                <a:cs typeface="Arial" charset="0"/>
              </a:defRPr>
            </a:lvl8pPr>
            <a:lvl9pPr marL="1828800" algn="ctr" defTabSz="457200" rtl="0" fontAlgn="base">
              <a:spcBef>
                <a:spcPct val="0"/>
              </a:spcBef>
              <a:spcAft>
                <a:spcPct val="0"/>
              </a:spcAft>
              <a:defRPr sz="4400">
                <a:solidFill>
                  <a:schemeClr val="tx1"/>
                </a:solidFill>
                <a:latin typeface="Arial" charset="0"/>
                <a:ea typeface="Arial" charset="0"/>
                <a:cs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i="0" u="none" strike="noStrike" kern="1200" cap="none" spc="0" normalizeH="0" baseline="0" noProof="0">
                <a:ln>
                  <a:noFill/>
                </a:ln>
                <a:solidFill>
                  <a:srgbClr val="ED7D31">
                    <a:lumMod val="50000"/>
                  </a:srgbClr>
                </a:solidFill>
                <a:effectLst/>
                <a:uLnTx/>
                <a:uFillTx/>
                <a:latin typeface="Garamond" panose="02020404030301010803" pitchFamily="18" charset="0"/>
                <a:cs typeface="Arial"/>
              </a:rPr>
              <a:t>STRATEGIC OUTCOME 1: OVERSIGHT AND SCRUTINY</a:t>
            </a:r>
          </a:p>
        </p:txBody>
      </p:sp>
      <p:pic>
        <p:nvPicPr>
          <p:cNvPr id="14" name="Picture 13">
            <a:extLst>
              <a:ext uri="{FF2B5EF4-FFF2-40B4-BE49-F238E27FC236}">
                <a16:creationId xmlns:a16="http://schemas.microsoft.com/office/drawing/2014/main" id="{5C312D28-6DE9-6E45-BA92-CB0E3852F322}"/>
              </a:ext>
            </a:extLst>
          </p:cNvPr>
          <p:cNvPicPr>
            <a:picLocks noChangeAspect="1"/>
          </p:cNvPicPr>
          <p:nvPr/>
        </p:nvPicPr>
        <p:blipFill>
          <a:blip r:embed="rId4"/>
          <a:stretch>
            <a:fillRect/>
          </a:stretch>
        </p:blipFill>
        <p:spPr>
          <a:xfrm>
            <a:off x="312190" y="393653"/>
            <a:ext cx="609600" cy="609600"/>
          </a:xfrm>
          <a:prstGeom prst="rect">
            <a:avLst/>
          </a:prstGeom>
        </p:spPr>
      </p:pic>
      <p:sp>
        <p:nvSpPr>
          <p:cNvPr id="2" name="Slide Number Placeholder 3">
            <a:extLst>
              <a:ext uri="{FF2B5EF4-FFF2-40B4-BE49-F238E27FC236}">
                <a16:creationId xmlns:a16="http://schemas.microsoft.com/office/drawing/2014/main" id="{5A3EE41C-5F4E-7B97-27DC-DA47C4B736A8}"/>
              </a:ext>
            </a:extLst>
          </p:cNvPr>
          <p:cNvSpPr>
            <a:spLocks noGrp="1"/>
          </p:cNvSpPr>
          <p:nvPr>
            <p:ph type="sldNum" sz="quarter" idx="12"/>
          </p:nvPr>
        </p:nvSpPr>
        <p:spPr>
          <a:xfrm>
            <a:off x="8819965" y="6071649"/>
            <a:ext cx="2743200" cy="359093"/>
          </a:xfrm>
        </p:spPr>
        <p:txBody>
          <a:bodyPr/>
          <a:lstStyle/>
          <a:p>
            <a:fld id="{28653215-2670-2C45-9A84-CCF0EF897A9F}" type="slidenum">
              <a:rPr lang="en-US" smtClean="0"/>
              <a:t>11</a:t>
            </a:fld>
            <a:endParaRPr lang="en-US"/>
          </a:p>
        </p:txBody>
      </p:sp>
    </p:spTree>
    <p:extLst>
      <p:ext uri="{BB962C8B-B14F-4D97-AF65-F5344CB8AC3E}">
        <p14:creationId xmlns:p14="http://schemas.microsoft.com/office/powerpoint/2010/main" val="383676338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2077E0C-3B6C-2A49-B6C7-2ED42349245C}"/>
              </a:ext>
            </a:extLst>
          </p:cNvPr>
          <p:cNvCxnSpPr>
            <a:cxnSpLocks/>
          </p:cNvCxnSpPr>
          <p:nvPr/>
        </p:nvCxnSpPr>
        <p:spPr>
          <a:xfrm>
            <a:off x="-377190" y="7698450"/>
            <a:ext cx="12192000" cy="0"/>
          </a:xfrm>
          <a:prstGeom prst="line">
            <a:avLst/>
          </a:prstGeom>
          <a:ln w="34925">
            <a:solidFill>
              <a:srgbClr val="144A24"/>
            </a:solidFill>
          </a:ln>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D714A7A4-1A92-4702-897D-4615669BB838}"/>
              </a:ext>
            </a:extLst>
          </p:cNvPr>
          <p:cNvPicPr>
            <a:picLocks noChangeAspect="1"/>
          </p:cNvPicPr>
          <p:nvPr/>
        </p:nvPicPr>
        <p:blipFill>
          <a:blip r:embed="rId3"/>
          <a:stretch>
            <a:fillRect/>
          </a:stretch>
        </p:blipFill>
        <p:spPr>
          <a:xfrm>
            <a:off x="3781446" y="-1043658"/>
            <a:ext cx="745209" cy="942056"/>
          </a:xfrm>
          <a:prstGeom prst="rect">
            <a:avLst/>
          </a:prstGeom>
        </p:spPr>
      </p:pic>
      <p:sp>
        <p:nvSpPr>
          <p:cNvPr id="8" name="TextBox 7">
            <a:extLst>
              <a:ext uri="{FF2B5EF4-FFF2-40B4-BE49-F238E27FC236}">
                <a16:creationId xmlns:a16="http://schemas.microsoft.com/office/drawing/2014/main" id="{31BC7066-6F75-4CC7-81B9-55CC97948D9E}"/>
              </a:ext>
            </a:extLst>
          </p:cNvPr>
          <p:cNvSpPr txBox="1"/>
          <p:nvPr/>
        </p:nvSpPr>
        <p:spPr>
          <a:xfrm>
            <a:off x="4606666" y="-832349"/>
            <a:ext cx="171412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44A24"/>
                </a:solidFill>
                <a:effectLst/>
                <a:uLnTx/>
                <a:uFillTx/>
                <a:latin typeface="Garamond" panose="02020404030301010803" pitchFamily="18" charset="0"/>
                <a:ea typeface="+mn-ea"/>
                <a:cs typeface="Arial" panose="020B0604020202020204" pitchFamily="34" charset="0"/>
              </a:rPr>
              <a:t>Oversight &amp; Scrutiny </a:t>
            </a:r>
            <a:endParaRPr kumimoji="0" lang="en-US" sz="2000" b="0" i="0" u="none" strike="noStrike" kern="1200" cap="none" spc="0" normalizeH="0" baseline="0" noProof="0">
              <a:ln>
                <a:noFill/>
              </a:ln>
              <a:solidFill>
                <a:srgbClr val="144A24"/>
              </a:solidFill>
              <a:effectLst/>
              <a:uLnTx/>
              <a:uFillTx/>
              <a:latin typeface="Garamond" panose="02020404030301010803" pitchFamily="18" charset="0"/>
              <a:ea typeface="+mn-ea"/>
              <a:cs typeface="Arial" panose="020B0604020202020204" pitchFamily="34" charset="0"/>
            </a:endParaRPr>
          </a:p>
        </p:txBody>
      </p:sp>
      <p:sp>
        <p:nvSpPr>
          <p:cNvPr id="13" name="Rectangle 12">
            <a:extLst>
              <a:ext uri="{FF2B5EF4-FFF2-40B4-BE49-F238E27FC236}">
                <a16:creationId xmlns:a16="http://schemas.microsoft.com/office/drawing/2014/main" id="{F9C4D043-C6A3-974D-ACE1-B125DE0CB932}"/>
              </a:ext>
            </a:extLst>
          </p:cNvPr>
          <p:cNvSpPr/>
          <p:nvPr/>
        </p:nvSpPr>
        <p:spPr>
          <a:xfrm>
            <a:off x="0" y="359095"/>
            <a:ext cx="3781446" cy="4699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5DF93392-1810-1542-BC68-1B27836FE79D}"/>
              </a:ext>
            </a:extLst>
          </p:cNvPr>
          <p:cNvSpPr txBox="1">
            <a:spLocks/>
          </p:cNvSpPr>
          <p:nvPr/>
        </p:nvSpPr>
        <p:spPr bwMode="auto">
          <a:xfrm>
            <a:off x="822367" y="449192"/>
            <a:ext cx="9236033" cy="60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Arial"/>
                <a:ea typeface="Arial" charset="0"/>
                <a:cs typeface="Arial"/>
              </a:defRPr>
            </a:lvl1pPr>
            <a:lvl2pPr algn="ctr" defTabSz="457200" rtl="0" eaLnBrk="0" fontAlgn="base" hangingPunct="0">
              <a:spcBef>
                <a:spcPct val="0"/>
              </a:spcBef>
              <a:spcAft>
                <a:spcPct val="0"/>
              </a:spcAft>
              <a:defRPr sz="4400">
                <a:solidFill>
                  <a:schemeClr val="tx1"/>
                </a:solidFill>
                <a:latin typeface="Arial" charset="0"/>
                <a:ea typeface="Arial" charset="0"/>
                <a:cs typeface="Arial" charset="0"/>
              </a:defRPr>
            </a:lvl2pPr>
            <a:lvl3pPr algn="ctr" defTabSz="457200" rtl="0" eaLnBrk="0" fontAlgn="base" hangingPunct="0">
              <a:spcBef>
                <a:spcPct val="0"/>
              </a:spcBef>
              <a:spcAft>
                <a:spcPct val="0"/>
              </a:spcAft>
              <a:defRPr sz="4400">
                <a:solidFill>
                  <a:schemeClr val="tx1"/>
                </a:solidFill>
                <a:latin typeface="Arial" charset="0"/>
                <a:ea typeface="Arial" charset="0"/>
                <a:cs typeface="Arial" charset="0"/>
              </a:defRPr>
            </a:lvl3pPr>
            <a:lvl4pPr algn="ctr" defTabSz="457200" rtl="0" eaLnBrk="0" fontAlgn="base" hangingPunct="0">
              <a:spcBef>
                <a:spcPct val="0"/>
              </a:spcBef>
              <a:spcAft>
                <a:spcPct val="0"/>
              </a:spcAft>
              <a:defRPr sz="4400">
                <a:solidFill>
                  <a:schemeClr val="tx1"/>
                </a:solidFill>
                <a:latin typeface="Arial" charset="0"/>
                <a:ea typeface="Arial" charset="0"/>
                <a:cs typeface="Arial" charset="0"/>
              </a:defRPr>
            </a:lvl4pPr>
            <a:lvl5pPr algn="ctr" defTabSz="457200" rtl="0" eaLnBrk="0" fontAlgn="base" hangingPunct="0">
              <a:spcBef>
                <a:spcPct val="0"/>
              </a:spcBef>
              <a:spcAft>
                <a:spcPct val="0"/>
              </a:spcAft>
              <a:defRPr sz="4400">
                <a:solidFill>
                  <a:schemeClr val="tx1"/>
                </a:solidFill>
                <a:latin typeface="Arial" charset="0"/>
                <a:ea typeface="Arial" charset="0"/>
                <a:cs typeface="Arial" charset="0"/>
              </a:defRPr>
            </a:lvl5pPr>
            <a:lvl6pPr marL="457200" algn="ctr" defTabSz="457200" rtl="0" fontAlgn="base">
              <a:spcBef>
                <a:spcPct val="0"/>
              </a:spcBef>
              <a:spcAft>
                <a:spcPct val="0"/>
              </a:spcAft>
              <a:defRPr sz="4400">
                <a:solidFill>
                  <a:schemeClr val="tx1"/>
                </a:solidFill>
                <a:latin typeface="Arial" charset="0"/>
                <a:ea typeface="Arial" charset="0"/>
                <a:cs typeface="Arial" charset="0"/>
              </a:defRPr>
            </a:lvl6pPr>
            <a:lvl7pPr marL="914400" algn="ctr" defTabSz="457200" rtl="0" fontAlgn="base">
              <a:spcBef>
                <a:spcPct val="0"/>
              </a:spcBef>
              <a:spcAft>
                <a:spcPct val="0"/>
              </a:spcAft>
              <a:defRPr sz="4400">
                <a:solidFill>
                  <a:schemeClr val="tx1"/>
                </a:solidFill>
                <a:latin typeface="Arial" charset="0"/>
                <a:ea typeface="Arial" charset="0"/>
                <a:cs typeface="Arial" charset="0"/>
              </a:defRPr>
            </a:lvl7pPr>
            <a:lvl8pPr marL="1371600" algn="ctr" defTabSz="457200" rtl="0" fontAlgn="base">
              <a:spcBef>
                <a:spcPct val="0"/>
              </a:spcBef>
              <a:spcAft>
                <a:spcPct val="0"/>
              </a:spcAft>
              <a:defRPr sz="4400">
                <a:solidFill>
                  <a:schemeClr val="tx1"/>
                </a:solidFill>
                <a:latin typeface="Arial" charset="0"/>
                <a:ea typeface="Arial" charset="0"/>
                <a:cs typeface="Arial" charset="0"/>
              </a:defRPr>
            </a:lvl8pPr>
            <a:lvl9pPr marL="1828800" algn="ctr" defTabSz="457200" rtl="0" fontAlgn="base">
              <a:spcBef>
                <a:spcPct val="0"/>
              </a:spcBef>
              <a:spcAft>
                <a:spcPct val="0"/>
              </a:spcAft>
              <a:defRPr sz="4400">
                <a:solidFill>
                  <a:schemeClr val="tx1"/>
                </a:solidFill>
                <a:latin typeface="Arial" charset="0"/>
                <a:ea typeface="Arial" charset="0"/>
                <a:cs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i="0" u="none" strike="noStrike" kern="1200" cap="none" spc="0" normalizeH="0" baseline="0" noProof="0">
                <a:ln>
                  <a:noFill/>
                </a:ln>
                <a:solidFill>
                  <a:srgbClr val="ED7D31">
                    <a:lumMod val="50000"/>
                  </a:srgbClr>
                </a:solidFill>
                <a:effectLst/>
                <a:uLnTx/>
                <a:uFillTx/>
                <a:latin typeface="Garamond" panose="02020404030301010803" pitchFamily="18" charset="0"/>
                <a:cs typeface="Arial"/>
              </a:rPr>
              <a:t>STRATEGIC OUTCOME 1: OVERSIGHT AND SCRUTINY</a:t>
            </a:r>
          </a:p>
        </p:txBody>
      </p:sp>
      <p:pic>
        <p:nvPicPr>
          <p:cNvPr id="14" name="Picture 13">
            <a:extLst>
              <a:ext uri="{FF2B5EF4-FFF2-40B4-BE49-F238E27FC236}">
                <a16:creationId xmlns:a16="http://schemas.microsoft.com/office/drawing/2014/main" id="{5C312D28-6DE9-6E45-BA92-CB0E3852F322}"/>
              </a:ext>
            </a:extLst>
          </p:cNvPr>
          <p:cNvPicPr>
            <a:picLocks noChangeAspect="1"/>
          </p:cNvPicPr>
          <p:nvPr/>
        </p:nvPicPr>
        <p:blipFill>
          <a:blip r:embed="rId4"/>
          <a:stretch>
            <a:fillRect/>
          </a:stretch>
        </p:blipFill>
        <p:spPr>
          <a:xfrm>
            <a:off x="312190" y="393653"/>
            <a:ext cx="609600" cy="609600"/>
          </a:xfrm>
          <a:prstGeom prst="rect">
            <a:avLst/>
          </a:prstGeom>
        </p:spPr>
      </p:pic>
      <p:sp>
        <p:nvSpPr>
          <p:cNvPr id="2" name="Slide Number Placeholder 3">
            <a:extLst>
              <a:ext uri="{FF2B5EF4-FFF2-40B4-BE49-F238E27FC236}">
                <a16:creationId xmlns:a16="http://schemas.microsoft.com/office/drawing/2014/main" id="{5A3EE41C-5F4E-7B97-27DC-DA47C4B736A8}"/>
              </a:ext>
            </a:extLst>
          </p:cNvPr>
          <p:cNvSpPr>
            <a:spLocks noGrp="1"/>
          </p:cNvSpPr>
          <p:nvPr>
            <p:ph type="sldNum" sz="quarter" idx="12"/>
          </p:nvPr>
        </p:nvSpPr>
        <p:spPr>
          <a:xfrm>
            <a:off x="8686800" y="6112085"/>
            <a:ext cx="2743200" cy="359093"/>
          </a:xfrm>
        </p:spPr>
        <p:txBody>
          <a:bodyPr/>
          <a:lstStyle/>
          <a:p>
            <a:fld id="{28653215-2670-2C45-9A84-CCF0EF897A9F}" type="slidenum">
              <a:rPr lang="en-US" smtClean="0"/>
              <a:t>12</a:t>
            </a:fld>
            <a:endParaRPr lang="en-US"/>
          </a:p>
        </p:txBody>
      </p:sp>
      <p:sp>
        <p:nvSpPr>
          <p:cNvPr id="5" name="Rectangle: Rounded Corners 4">
            <a:extLst>
              <a:ext uri="{FF2B5EF4-FFF2-40B4-BE49-F238E27FC236}">
                <a16:creationId xmlns:a16="http://schemas.microsoft.com/office/drawing/2014/main" id="{F32A23D6-96C5-5663-3FAC-BEFF34C1B70D}"/>
              </a:ext>
            </a:extLst>
          </p:cNvPr>
          <p:cNvSpPr/>
          <p:nvPr/>
        </p:nvSpPr>
        <p:spPr>
          <a:xfrm>
            <a:off x="10432143" y="2086711"/>
            <a:ext cx="1635445" cy="1600214"/>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1400" i="1">
                <a:solidFill>
                  <a:schemeClr val="tx1"/>
                </a:solidFill>
              </a:rPr>
              <a:t>The performance for Q2 and Mid-Year is similar because it is a cumulative target.</a:t>
            </a:r>
          </a:p>
        </p:txBody>
      </p:sp>
      <p:graphicFrame>
        <p:nvGraphicFramePr>
          <p:cNvPr id="3" name="Chart 2">
            <a:extLst>
              <a:ext uri="{FF2B5EF4-FFF2-40B4-BE49-F238E27FC236}">
                <a16:creationId xmlns:a16="http://schemas.microsoft.com/office/drawing/2014/main" id="{BC3D0F5E-0025-A158-9DF2-F42118F606D3}"/>
              </a:ext>
            </a:extLst>
          </p:cNvPr>
          <p:cNvGraphicFramePr>
            <a:graphicFrameLocks/>
          </p:cNvGraphicFramePr>
          <p:nvPr>
            <p:extLst>
              <p:ext uri="{D42A27DB-BD31-4B8C-83A1-F6EECF244321}">
                <p14:modId xmlns:p14="http://schemas.microsoft.com/office/powerpoint/2010/main" val="686546148"/>
              </p:ext>
            </p:extLst>
          </p:nvPr>
        </p:nvGraphicFramePr>
        <p:xfrm>
          <a:off x="822366" y="1402733"/>
          <a:ext cx="9510353" cy="4479628"/>
        </p:xfrm>
        <a:graphic>
          <a:graphicData uri="http://schemas.openxmlformats.org/drawingml/2006/chart">
            <c:chart xmlns:c="http://schemas.openxmlformats.org/drawingml/2006/chart" xmlns:r="http://schemas.openxmlformats.org/officeDocument/2006/relationships" r:id="rId5"/>
          </a:graphicData>
        </a:graphic>
      </p:graphicFrame>
      <p:pic>
        <p:nvPicPr>
          <p:cNvPr id="4" name="Picture 3">
            <a:extLst>
              <a:ext uri="{FF2B5EF4-FFF2-40B4-BE49-F238E27FC236}">
                <a16:creationId xmlns:a16="http://schemas.microsoft.com/office/drawing/2014/main" id="{73080CD1-0043-2636-43CB-A7CBF54A93CC}"/>
              </a:ext>
            </a:extLst>
          </p:cNvPr>
          <p:cNvPicPr>
            <a:picLocks noChangeAspect="1"/>
          </p:cNvPicPr>
          <p:nvPr/>
        </p:nvPicPr>
        <p:blipFill>
          <a:blip r:embed="rId6"/>
          <a:stretch>
            <a:fillRect/>
          </a:stretch>
        </p:blipFill>
        <p:spPr>
          <a:xfrm>
            <a:off x="921790" y="1705320"/>
            <a:ext cx="1149409" cy="939848"/>
          </a:xfrm>
          <a:prstGeom prst="rect">
            <a:avLst/>
          </a:prstGeom>
        </p:spPr>
      </p:pic>
    </p:spTree>
    <p:extLst>
      <p:ext uri="{BB962C8B-B14F-4D97-AF65-F5344CB8AC3E}">
        <p14:creationId xmlns:p14="http://schemas.microsoft.com/office/powerpoint/2010/main" val="34249620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52A46E33-3898-DA40-9CB2-70D84666EF47}"/>
              </a:ext>
            </a:extLst>
          </p:cNvPr>
          <p:cNvGraphicFramePr>
            <a:graphicFrameLocks noGrp="1"/>
          </p:cNvGraphicFramePr>
          <p:nvPr>
            <p:extLst>
              <p:ext uri="{D42A27DB-BD31-4B8C-83A1-F6EECF244321}">
                <p14:modId xmlns:p14="http://schemas.microsoft.com/office/powerpoint/2010/main" val="374512323"/>
              </p:ext>
            </p:extLst>
          </p:nvPr>
        </p:nvGraphicFramePr>
        <p:xfrm>
          <a:off x="406029" y="1633060"/>
          <a:ext cx="11379942" cy="4340406"/>
        </p:xfrm>
        <a:graphic>
          <a:graphicData uri="http://schemas.openxmlformats.org/drawingml/2006/table">
            <a:tbl>
              <a:tblPr firstRow="1" bandRow="1">
                <a:tableStyleId>{F5AB1C69-6EDB-4FF4-983F-18BD219EF322}</a:tableStyleId>
              </a:tblPr>
              <a:tblGrid>
                <a:gridCol w="544026">
                  <a:extLst>
                    <a:ext uri="{9D8B030D-6E8A-4147-A177-3AD203B41FA5}">
                      <a16:colId xmlns:a16="http://schemas.microsoft.com/office/drawing/2014/main" val="648256924"/>
                    </a:ext>
                  </a:extLst>
                </a:gridCol>
                <a:gridCol w="1918276">
                  <a:extLst>
                    <a:ext uri="{9D8B030D-6E8A-4147-A177-3AD203B41FA5}">
                      <a16:colId xmlns:a16="http://schemas.microsoft.com/office/drawing/2014/main" val="2876353477"/>
                    </a:ext>
                  </a:extLst>
                </a:gridCol>
                <a:gridCol w="1077964">
                  <a:extLst>
                    <a:ext uri="{9D8B030D-6E8A-4147-A177-3AD203B41FA5}">
                      <a16:colId xmlns:a16="http://schemas.microsoft.com/office/drawing/2014/main" val="1610749865"/>
                    </a:ext>
                  </a:extLst>
                </a:gridCol>
                <a:gridCol w="1214807">
                  <a:extLst>
                    <a:ext uri="{9D8B030D-6E8A-4147-A177-3AD203B41FA5}">
                      <a16:colId xmlns:a16="http://schemas.microsoft.com/office/drawing/2014/main" val="401784039"/>
                    </a:ext>
                  </a:extLst>
                </a:gridCol>
                <a:gridCol w="831356">
                  <a:extLst>
                    <a:ext uri="{9D8B030D-6E8A-4147-A177-3AD203B41FA5}">
                      <a16:colId xmlns:a16="http://schemas.microsoft.com/office/drawing/2014/main" val="251688245"/>
                    </a:ext>
                  </a:extLst>
                </a:gridCol>
                <a:gridCol w="1046690">
                  <a:extLst>
                    <a:ext uri="{9D8B030D-6E8A-4147-A177-3AD203B41FA5}">
                      <a16:colId xmlns:a16="http://schemas.microsoft.com/office/drawing/2014/main" val="688181694"/>
                    </a:ext>
                  </a:extLst>
                </a:gridCol>
                <a:gridCol w="1236787">
                  <a:extLst>
                    <a:ext uri="{9D8B030D-6E8A-4147-A177-3AD203B41FA5}">
                      <a16:colId xmlns:a16="http://schemas.microsoft.com/office/drawing/2014/main" val="420571882"/>
                    </a:ext>
                  </a:extLst>
                </a:gridCol>
                <a:gridCol w="1236787">
                  <a:extLst>
                    <a:ext uri="{9D8B030D-6E8A-4147-A177-3AD203B41FA5}">
                      <a16:colId xmlns:a16="http://schemas.microsoft.com/office/drawing/2014/main" val="1295431532"/>
                    </a:ext>
                  </a:extLst>
                </a:gridCol>
                <a:gridCol w="1236787">
                  <a:extLst>
                    <a:ext uri="{9D8B030D-6E8A-4147-A177-3AD203B41FA5}">
                      <a16:colId xmlns:a16="http://schemas.microsoft.com/office/drawing/2014/main" val="2966181029"/>
                    </a:ext>
                  </a:extLst>
                </a:gridCol>
                <a:gridCol w="1036462">
                  <a:extLst>
                    <a:ext uri="{9D8B030D-6E8A-4147-A177-3AD203B41FA5}">
                      <a16:colId xmlns:a16="http://schemas.microsoft.com/office/drawing/2014/main" val="1084697675"/>
                    </a:ext>
                  </a:extLst>
                </a:gridCol>
              </a:tblGrid>
              <a:tr h="868579">
                <a:tc>
                  <a:txBody>
                    <a:bodyPr/>
                    <a:lstStyle/>
                    <a:p>
                      <a:pPr algn="ctr"/>
                      <a:r>
                        <a:rPr lang="en-ZA" sz="1250" b="0">
                          <a:solidFill>
                            <a:schemeClr val="bg1"/>
                          </a:solidFill>
                          <a:latin typeface="Aptos" panose="020B0004020202020204" pitchFamily="34" charset="0"/>
                          <a:cs typeface="Arial" panose="020B0604020202020204" pitchFamily="34" charset="0"/>
                        </a:rPr>
                        <a:t>#</a:t>
                      </a:r>
                    </a:p>
                  </a:txBody>
                  <a:tcPr marL="91429" marR="9142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r"/>
                      <a:r>
                        <a:rPr lang="en-ZA" sz="1250" b="1">
                          <a:solidFill>
                            <a:srgbClr val="4B6849"/>
                          </a:solidFill>
                          <a:latin typeface="Aptos" panose="020B0004020202020204" pitchFamily="34" charset="0"/>
                          <a:cs typeface="Arial" panose="020B0604020202020204" pitchFamily="34" charset="0"/>
                        </a:rPr>
                        <a:t>Performance </a:t>
                      </a:r>
                    </a:p>
                    <a:p>
                      <a:pPr algn="r"/>
                      <a:r>
                        <a:rPr lang="en-ZA" sz="1250" b="1">
                          <a:solidFill>
                            <a:srgbClr val="4B6849"/>
                          </a:solidFill>
                          <a:latin typeface="Aptos" panose="020B0004020202020204" pitchFamily="34" charset="0"/>
                          <a:cs typeface="Arial" panose="020B0604020202020204" pitchFamily="34" charset="0"/>
                        </a:rPr>
                        <a:t>Indicator</a:t>
                      </a:r>
                      <a:endParaRPr lang="en-ZA" sz="1250" b="0">
                        <a:solidFill>
                          <a:schemeClr val="bg1"/>
                        </a:solidFill>
                        <a:latin typeface="Aptos" panose="020B0004020202020204" pitchFamily="34" charset="0"/>
                        <a:cs typeface="Arial" panose="020B0604020202020204" pitchFamily="34" charset="0"/>
                      </a:endParaRPr>
                    </a:p>
                  </a:txBody>
                  <a:tcPr marL="91429" marR="9142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DED7"/>
                    </a:solidFill>
                  </a:tcPr>
                </a:tc>
                <a:tc>
                  <a:txBody>
                    <a:bodyPr/>
                    <a:lstStyle/>
                    <a:p>
                      <a:pPr algn="l"/>
                      <a:r>
                        <a:rPr lang="en-ZA" sz="1250" b="1" kern="1200">
                          <a:solidFill>
                            <a:schemeClr val="bg1"/>
                          </a:solidFill>
                          <a:latin typeface="Aptos" panose="020B0004020202020204" pitchFamily="34" charset="0"/>
                          <a:ea typeface="+mn-ea"/>
                          <a:cs typeface="Arial" panose="020B0604020202020204" pitchFamily="34" charset="0"/>
                        </a:rPr>
                        <a:t>2024/25 Annual Target</a:t>
                      </a:r>
                      <a:endParaRPr lang="en-ZA" sz="1250" b="0">
                        <a:solidFill>
                          <a:schemeClr val="bg1"/>
                        </a:solidFill>
                        <a:latin typeface="Aptos" panose="020B0004020202020204" pitchFamily="34" charset="0"/>
                        <a:cs typeface="Arial" panose="020B0604020202020204" pitchFamily="34" charset="0"/>
                      </a:endParaRP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l"/>
                      <a:r>
                        <a:rPr lang="en-ZA" sz="1250" b="1" kern="1200">
                          <a:solidFill>
                            <a:schemeClr val="bg1"/>
                          </a:solidFill>
                          <a:latin typeface="Aptos" panose="020B0004020202020204" pitchFamily="34" charset="0"/>
                          <a:ea typeface="+mn-ea"/>
                          <a:cs typeface="Arial" panose="020B0604020202020204" pitchFamily="34" charset="0"/>
                        </a:rPr>
                        <a:t>Q1 </a:t>
                      </a:r>
                    </a:p>
                    <a:p>
                      <a:pPr algn="l"/>
                      <a:r>
                        <a:rPr lang="en-ZA" sz="1250" b="1" kern="1200">
                          <a:solidFill>
                            <a:schemeClr val="bg1"/>
                          </a:solidFill>
                          <a:latin typeface="Aptos" panose="020B0004020202020204" pitchFamily="34" charset="0"/>
                          <a:ea typeface="+mn-ea"/>
                          <a:cs typeface="Arial" panose="020B0604020202020204" pitchFamily="34" charset="0"/>
                        </a:rPr>
                        <a:t>Achievement</a:t>
                      </a:r>
                      <a:endParaRPr lang="en-ZA" sz="1250" b="0">
                        <a:solidFill>
                          <a:schemeClr val="bg1"/>
                        </a:solidFill>
                        <a:latin typeface="Aptos" panose="020B0004020202020204" pitchFamily="34" charset="0"/>
                        <a:cs typeface="Arial" panose="020B0604020202020204" pitchFamily="34" charset="0"/>
                      </a:endParaRP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l"/>
                      <a:r>
                        <a:rPr lang="en-ZA" sz="1250" b="1">
                          <a:solidFill>
                            <a:schemeClr val="bg1"/>
                          </a:solidFill>
                          <a:latin typeface="Aptos" panose="020B0004020202020204" pitchFamily="34" charset="0"/>
                          <a:cs typeface="Arial" panose="020B0604020202020204" pitchFamily="34" charset="0"/>
                        </a:rPr>
                        <a:t>Q2 Planned Target</a:t>
                      </a:r>
                      <a:endParaRPr lang="en-ZA" sz="1250" b="0">
                        <a:solidFill>
                          <a:schemeClr val="bg1"/>
                        </a:solidFill>
                        <a:latin typeface="Aptos" panose="020B0004020202020204" pitchFamily="34" charset="0"/>
                        <a:cs typeface="Arial" panose="020B0604020202020204" pitchFamily="34" charset="0"/>
                      </a:endParaRP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l"/>
                      <a:r>
                        <a:rPr lang="en-ZA" sz="1250" b="1">
                          <a:solidFill>
                            <a:schemeClr val="bg1"/>
                          </a:solidFill>
                          <a:latin typeface="Aptos" panose="020B0004020202020204" pitchFamily="34" charset="0"/>
                          <a:cs typeface="Arial" panose="020B0604020202020204" pitchFamily="34" charset="0"/>
                        </a:rPr>
                        <a:t>Q2 Achievement</a:t>
                      </a: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l"/>
                      <a:r>
                        <a:rPr lang="en-ZA" sz="1250" b="1">
                          <a:solidFill>
                            <a:schemeClr val="bg1"/>
                          </a:solidFill>
                          <a:latin typeface="Aptos" panose="020B0004020202020204" pitchFamily="34" charset="0"/>
                          <a:cs typeface="Arial" panose="020B0604020202020204" pitchFamily="34" charset="0"/>
                        </a:rPr>
                        <a:t>Mid-Year Planned Target</a:t>
                      </a: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l"/>
                      <a:r>
                        <a:rPr lang="en-ZA" sz="1250" b="1">
                          <a:solidFill>
                            <a:schemeClr val="bg1"/>
                          </a:solidFill>
                          <a:latin typeface="Aptos" panose="020B0004020202020204" pitchFamily="34" charset="0"/>
                          <a:cs typeface="Arial" panose="020B0604020202020204" pitchFamily="34" charset="0"/>
                        </a:rPr>
                        <a:t>Mid-Year Achievement</a:t>
                      </a: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l"/>
                      <a:r>
                        <a:rPr lang="en-US" sz="1250" b="1" kern="1200">
                          <a:solidFill>
                            <a:schemeClr val="bg1"/>
                          </a:solidFill>
                          <a:latin typeface="Aptos" panose="020B0004020202020204" pitchFamily="34" charset="0"/>
                          <a:ea typeface="+mn-ea"/>
                          <a:cs typeface="Arial" panose="020B0604020202020204" pitchFamily="34" charset="0"/>
                        </a:rPr>
                        <a:t>Deviation &amp; Reason</a:t>
                      </a:r>
                      <a:endParaRPr lang="en-ZA" sz="1250" b="0">
                        <a:solidFill>
                          <a:schemeClr val="bg1"/>
                        </a:solidFill>
                        <a:latin typeface="Aptos" panose="020B0004020202020204" pitchFamily="34" charset="0"/>
                        <a:cs typeface="Arial" panose="020B0604020202020204" pitchFamily="34" charset="0"/>
                      </a:endParaRP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l"/>
                      <a:r>
                        <a:rPr lang="en-US" sz="1250" b="1" kern="1200">
                          <a:solidFill>
                            <a:srgbClr val="4B6849"/>
                          </a:solidFill>
                          <a:latin typeface="Aptos" panose="020B0004020202020204" pitchFamily="34" charset="0"/>
                          <a:ea typeface="+mn-ea"/>
                          <a:cs typeface="Arial" panose="020B0604020202020204" pitchFamily="34" charset="0"/>
                        </a:rPr>
                        <a:t>Mitigation for Non-Performance</a:t>
                      </a:r>
                      <a:endParaRPr lang="en-ZA" sz="1250" b="0">
                        <a:solidFill>
                          <a:schemeClr val="bg1"/>
                        </a:solidFill>
                        <a:latin typeface="Aptos" panose="020B0004020202020204" pitchFamily="34" charset="0"/>
                        <a:cs typeface="Arial" panose="020B0604020202020204" pitchFamily="34" charset="0"/>
                      </a:endParaRPr>
                    </a:p>
                  </a:txBody>
                  <a:tcPr marL="91429" marR="9142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DED7"/>
                    </a:solidFill>
                  </a:tcPr>
                </a:tc>
                <a:extLst>
                  <a:ext uri="{0D108BD9-81ED-4DB2-BD59-A6C34878D82A}">
                    <a16:rowId xmlns:a16="http://schemas.microsoft.com/office/drawing/2014/main" val="40976159"/>
                  </a:ext>
                </a:extLst>
              </a:tr>
              <a:tr h="469715">
                <a:tc>
                  <a:txBody>
                    <a:bodyPr/>
                    <a:lstStyle/>
                    <a:p>
                      <a:pPr algn="ctr">
                        <a:lnSpc>
                          <a:spcPct val="107000"/>
                        </a:lnSpc>
                        <a:spcAft>
                          <a:spcPts val="0"/>
                        </a:spcAft>
                      </a:pPr>
                      <a:endParaRPr lang="en-ZA" sz="1250" b="1">
                        <a:solidFill>
                          <a:schemeClr val="bg1"/>
                        </a:solidFill>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gridSpan="9">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ZA" sz="1250" b="1">
                          <a:solidFill>
                            <a:srgbClr val="A9795E"/>
                          </a:solidFill>
                          <a:effectLst/>
                          <a:latin typeface="Aptos" panose="020B0004020202020204" pitchFamily="34" charset="0"/>
                          <a:ea typeface="Calibri" panose="020F0502020204030204" pitchFamily="34" charset="0"/>
                          <a:cs typeface="Arial" panose="020B0604020202020204" pitchFamily="34" charset="0"/>
                        </a:rPr>
                        <a:t>Strategic Outcome 2: </a:t>
                      </a:r>
                      <a:r>
                        <a:rPr lang="en-ZA" sz="1250" b="1" kern="1200">
                          <a:solidFill>
                            <a:srgbClr val="A9795E"/>
                          </a:solidFill>
                          <a:latin typeface="Aptos" panose="020B0004020202020204" pitchFamily="34" charset="0"/>
                          <a:ea typeface="+mn-ea"/>
                          <a:cs typeface="Arial" panose="020B0604020202020204" pitchFamily="34" charset="0"/>
                        </a:rPr>
                        <a:t>Increased responsiveness of Laws to meet the needs of the people of Gauteng</a:t>
                      </a:r>
                      <a:endParaRPr lang="en-ZA" sz="125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pPr algn="l">
                        <a:lnSpc>
                          <a:spcPct val="107000"/>
                        </a:lnSpc>
                        <a:spcAft>
                          <a:spcPts val="0"/>
                        </a:spcAft>
                      </a:pPr>
                      <a:endParaRPr lang="en-ZA" sz="130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91429" marR="91429" marT="45722" marB="45722" anchor="ctr">
                    <a:lnL w="3175" cap="flat" cmpd="sng" algn="ctr">
                      <a:solidFill>
                        <a:srgbClr val="809A85"/>
                      </a:solidFill>
                      <a:prstDash val="solid"/>
                      <a:round/>
                      <a:headEnd type="none" w="med" len="med"/>
                      <a:tailEnd type="none" w="med" len="med"/>
                    </a:lnL>
                    <a:lnR w="3175" cap="flat" cmpd="sng" algn="ctr">
                      <a:solidFill>
                        <a:srgbClr val="809A85"/>
                      </a:solidFill>
                      <a:prstDash val="solid"/>
                      <a:round/>
                      <a:headEnd type="none" w="med" len="med"/>
                      <a:tailEnd type="none" w="med" len="med"/>
                    </a:lnR>
                    <a:lnT w="38100" cap="flat" cmpd="sng" algn="ctr">
                      <a:solidFill>
                        <a:srgbClr val="809A85"/>
                      </a:solidFill>
                      <a:prstDash val="solid"/>
                      <a:round/>
                      <a:headEnd type="none" w="med" len="med"/>
                      <a:tailEnd type="none" w="med" len="med"/>
                    </a:lnT>
                    <a:lnB w="38100" cap="flat" cmpd="sng" algn="ctr">
                      <a:solidFill>
                        <a:srgbClr val="809A85"/>
                      </a:solidFill>
                      <a:prstDash val="solid"/>
                      <a:round/>
                      <a:headEnd type="none" w="med" len="med"/>
                      <a:tailEnd type="none" w="med" len="med"/>
                    </a:lnB>
                    <a:solidFill>
                      <a:srgbClr val="F2EDE8"/>
                    </a:solidFill>
                  </a:tcPr>
                </a:tc>
                <a:tc hMerge="1">
                  <a:txBody>
                    <a:bodyPr/>
                    <a:lstStyle/>
                    <a:p>
                      <a:pPr algn="l">
                        <a:lnSpc>
                          <a:spcPct val="107000"/>
                        </a:lnSpc>
                        <a:spcAft>
                          <a:spcPts val="0"/>
                        </a:spcAft>
                      </a:pPr>
                      <a:endParaRPr lang="en-ZA" sz="130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91429" marR="91429" marT="45722" marB="45722" anchor="ctr">
                    <a:lnL w="3175" cap="flat" cmpd="sng" algn="ctr">
                      <a:solidFill>
                        <a:srgbClr val="809A85"/>
                      </a:solidFill>
                      <a:prstDash val="solid"/>
                      <a:round/>
                      <a:headEnd type="none" w="med" len="med"/>
                      <a:tailEnd type="none" w="med" len="med"/>
                    </a:lnL>
                    <a:lnR w="3175" cap="flat" cmpd="sng" algn="ctr">
                      <a:solidFill>
                        <a:srgbClr val="809A85"/>
                      </a:solidFill>
                      <a:prstDash val="solid"/>
                      <a:round/>
                      <a:headEnd type="none" w="med" len="med"/>
                      <a:tailEnd type="none" w="med" len="med"/>
                    </a:lnR>
                    <a:lnT w="38100" cap="flat" cmpd="sng" algn="ctr">
                      <a:solidFill>
                        <a:srgbClr val="809A85"/>
                      </a:solidFill>
                      <a:prstDash val="solid"/>
                      <a:round/>
                      <a:headEnd type="none" w="med" len="med"/>
                      <a:tailEnd type="none" w="med" len="med"/>
                    </a:lnT>
                    <a:lnB w="38100" cap="flat" cmpd="sng" algn="ctr">
                      <a:solidFill>
                        <a:srgbClr val="809A85"/>
                      </a:solidFill>
                      <a:prstDash val="solid"/>
                      <a:round/>
                      <a:headEnd type="none" w="med" len="med"/>
                      <a:tailEnd type="none" w="med" len="med"/>
                    </a:lnB>
                    <a:solidFill>
                      <a:srgbClr val="F2EDE8"/>
                    </a:solidFill>
                  </a:tcPr>
                </a:tc>
                <a:tc h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ZA" sz="1300" b="0" i="0" u="none" strike="noStrike" kern="1200" cap="none" spc="0" normalizeH="0" baseline="0" noProof="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91429" marR="91429" marT="45722" marB="45722" anchor="ctr">
                    <a:lnL w="3175" cap="flat" cmpd="sng" algn="ctr">
                      <a:solidFill>
                        <a:srgbClr val="809A85"/>
                      </a:solidFill>
                      <a:prstDash val="solid"/>
                      <a:round/>
                      <a:headEnd type="none" w="med" len="med"/>
                      <a:tailEnd type="none" w="med" len="med"/>
                    </a:lnL>
                    <a:lnR w="3175" cap="flat" cmpd="sng" algn="ctr">
                      <a:solidFill>
                        <a:srgbClr val="809A85"/>
                      </a:solidFill>
                      <a:prstDash val="solid"/>
                      <a:round/>
                      <a:headEnd type="none" w="med" len="med"/>
                      <a:tailEnd type="none" w="med" len="med"/>
                    </a:lnR>
                    <a:lnT w="38100" cap="flat" cmpd="sng" algn="ctr">
                      <a:solidFill>
                        <a:srgbClr val="809A85"/>
                      </a:solidFill>
                      <a:prstDash val="solid"/>
                      <a:round/>
                      <a:headEnd type="none" w="med" len="med"/>
                      <a:tailEnd type="none" w="med" len="med"/>
                    </a:lnT>
                    <a:lnB w="38100" cap="flat" cmpd="sng" algn="ctr">
                      <a:solidFill>
                        <a:srgbClr val="809A85"/>
                      </a:solidFill>
                      <a:prstDash val="solid"/>
                      <a:round/>
                      <a:headEnd type="none" w="med" len="med"/>
                      <a:tailEnd type="none" w="med" len="med"/>
                    </a:lnB>
                    <a:solidFill>
                      <a:srgbClr val="F2EDE8"/>
                    </a:solidFill>
                  </a:tcPr>
                </a:tc>
                <a:tc h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ZA" sz="1300" b="0" i="0" u="none" strike="noStrike" kern="1200" cap="none" spc="0" normalizeH="0" baseline="0" noProof="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91429" marR="91429" marT="45722" marB="45722" anchor="ctr">
                    <a:lnL w="3175" cap="flat" cmpd="sng" algn="ctr">
                      <a:solidFill>
                        <a:srgbClr val="809A85"/>
                      </a:solidFill>
                      <a:prstDash val="solid"/>
                      <a:round/>
                      <a:headEnd type="none" w="med" len="med"/>
                      <a:tailEnd type="none" w="med" len="med"/>
                    </a:lnL>
                    <a:lnR w="3175" cap="flat" cmpd="sng" algn="ctr">
                      <a:solidFill>
                        <a:srgbClr val="809A85"/>
                      </a:solidFill>
                      <a:prstDash val="solid"/>
                      <a:round/>
                      <a:headEnd type="none" w="med" len="med"/>
                      <a:tailEnd type="none" w="med" len="med"/>
                    </a:lnR>
                    <a:lnT w="38100" cap="flat" cmpd="sng" algn="ctr">
                      <a:solidFill>
                        <a:srgbClr val="809A85"/>
                      </a:solidFill>
                      <a:prstDash val="solid"/>
                      <a:round/>
                      <a:headEnd type="none" w="med" len="med"/>
                      <a:tailEnd type="none" w="med" len="med"/>
                    </a:lnT>
                    <a:lnB w="38100" cap="flat" cmpd="sng" algn="ctr">
                      <a:solidFill>
                        <a:srgbClr val="809A85"/>
                      </a:solidFill>
                      <a:prstDash val="solid"/>
                      <a:round/>
                      <a:headEnd type="none" w="med" len="med"/>
                      <a:tailEnd type="none" w="med" len="med"/>
                    </a:lnB>
                    <a:solidFill>
                      <a:srgbClr val="F2EDE8"/>
                    </a:solidFill>
                  </a:tcPr>
                </a:tc>
                <a:tc h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ZA" sz="1300" b="0" i="0" u="none" strike="noStrike" kern="1200" cap="none" spc="0" normalizeH="0" baseline="0" noProof="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91429" marR="91429" marT="45722" marB="45722" anchor="ctr">
                    <a:lnL w="3175" cap="flat" cmpd="sng" algn="ctr">
                      <a:solidFill>
                        <a:srgbClr val="809A85"/>
                      </a:solidFill>
                      <a:prstDash val="solid"/>
                      <a:round/>
                      <a:headEnd type="none" w="med" len="med"/>
                      <a:tailEnd type="none" w="med" len="med"/>
                    </a:lnL>
                    <a:lnR w="3175" cap="flat" cmpd="sng" algn="ctr">
                      <a:solidFill>
                        <a:srgbClr val="809A85"/>
                      </a:solidFill>
                      <a:prstDash val="solid"/>
                      <a:round/>
                      <a:headEnd type="none" w="med" len="med"/>
                      <a:tailEnd type="none" w="med" len="med"/>
                    </a:lnR>
                    <a:lnT w="38100" cap="flat" cmpd="sng" algn="ctr">
                      <a:solidFill>
                        <a:srgbClr val="809A85"/>
                      </a:solidFill>
                      <a:prstDash val="solid"/>
                      <a:round/>
                      <a:headEnd type="none" w="med" len="med"/>
                      <a:tailEnd type="none" w="med" len="med"/>
                    </a:lnT>
                    <a:lnB w="38100" cap="flat" cmpd="sng" algn="ctr">
                      <a:solidFill>
                        <a:srgbClr val="809A85"/>
                      </a:solidFill>
                      <a:prstDash val="solid"/>
                      <a:round/>
                      <a:headEnd type="none" w="med" len="med"/>
                      <a:tailEnd type="none" w="med" len="med"/>
                    </a:lnB>
                    <a:solidFill>
                      <a:srgbClr val="F2EDE8"/>
                    </a:solidFill>
                  </a:tcPr>
                </a:tc>
                <a:tc h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ZA" sz="1300" b="0" i="0" u="none" strike="noStrike" kern="1200" cap="none" spc="0" normalizeH="0" baseline="0" noProof="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91429" marR="91429" marT="45722" marB="45722" anchor="ctr">
                    <a:lnL w="3175" cap="flat" cmpd="sng" algn="ctr">
                      <a:solidFill>
                        <a:srgbClr val="809A85"/>
                      </a:solidFill>
                      <a:prstDash val="solid"/>
                      <a:round/>
                      <a:headEnd type="none" w="med" len="med"/>
                      <a:tailEnd type="none" w="med" len="med"/>
                    </a:lnL>
                    <a:lnR w="3175" cap="flat" cmpd="sng" algn="ctr">
                      <a:solidFill>
                        <a:srgbClr val="809A85"/>
                      </a:solidFill>
                      <a:prstDash val="solid"/>
                      <a:round/>
                      <a:headEnd type="none" w="med" len="med"/>
                      <a:tailEnd type="none" w="med" len="med"/>
                    </a:lnR>
                    <a:lnT w="38100" cap="flat" cmpd="sng" algn="ctr">
                      <a:solidFill>
                        <a:srgbClr val="809A85"/>
                      </a:solidFill>
                      <a:prstDash val="solid"/>
                      <a:round/>
                      <a:headEnd type="none" w="med" len="med"/>
                      <a:tailEnd type="none" w="med" len="med"/>
                    </a:lnT>
                    <a:lnB w="38100" cap="flat" cmpd="sng" algn="ctr">
                      <a:solidFill>
                        <a:srgbClr val="809A85"/>
                      </a:solidFill>
                      <a:prstDash val="solid"/>
                      <a:round/>
                      <a:headEnd type="none" w="med" len="med"/>
                      <a:tailEnd type="none" w="med" len="med"/>
                    </a:lnB>
                    <a:solidFill>
                      <a:srgbClr val="F2EDE8"/>
                    </a:solidFill>
                  </a:tcPr>
                </a:tc>
                <a:tc h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ZA" sz="1300" b="0" i="0" u="none" strike="noStrike" kern="1200" cap="none" spc="0" normalizeH="0" baseline="0" noProof="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91429" marR="91429" marT="45722" marB="45722" anchor="ctr">
                    <a:lnL w="3175" cap="flat" cmpd="sng" algn="ctr">
                      <a:solidFill>
                        <a:srgbClr val="809A85"/>
                      </a:solidFill>
                      <a:prstDash val="solid"/>
                      <a:round/>
                      <a:headEnd type="none" w="med" len="med"/>
                      <a:tailEnd type="none" w="med" len="med"/>
                    </a:lnL>
                    <a:lnR w="3175" cap="flat" cmpd="sng" algn="ctr">
                      <a:solidFill>
                        <a:srgbClr val="809A85"/>
                      </a:solidFill>
                      <a:prstDash val="solid"/>
                      <a:round/>
                      <a:headEnd type="none" w="med" len="med"/>
                      <a:tailEnd type="none" w="med" len="med"/>
                    </a:lnR>
                    <a:lnT w="38100" cap="flat" cmpd="sng" algn="ctr">
                      <a:solidFill>
                        <a:srgbClr val="809A85"/>
                      </a:solidFill>
                      <a:prstDash val="solid"/>
                      <a:round/>
                      <a:headEnd type="none" w="med" len="med"/>
                      <a:tailEnd type="none" w="med" len="med"/>
                    </a:lnT>
                    <a:lnB w="38100" cap="flat" cmpd="sng" algn="ctr">
                      <a:solidFill>
                        <a:srgbClr val="809A85"/>
                      </a:solidFill>
                      <a:prstDash val="solid"/>
                      <a:round/>
                      <a:headEnd type="none" w="med" len="med"/>
                      <a:tailEnd type="none" w="med" len="med"/>
                    </a:lnB>
                    <a:solidFill>
                      <a:srgbClr val="F2EDE8"/>
                    </a:solidFill>
                  </a:tcPr>
                </a:tc>
                <a:tc h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ZA" sz="1300" b="0" i="0" u="none" strike="noStrike" kern="1200" cap="none" spc="0" normalizeH="0" baseline="0" noProof="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74" marR="68574" marT="0" marB="0" anchor="ctr">
                    <a:lnL w="3175" cap="flat" cmpd="sng" algn="ctr">
                      <a:solidFill>
                        <a:srgbClr val="809A85"/>
                      </a:solidFill>
                      <a:prstDash val="solid"/>
                      <a:round/>
                      <a:headEnd type="none" w="med" len="med"/>
                      <a:tailEnd type="none" w="med" len="med"/>
                    </a:lnL>
                    <a:lnR w="3175" cap="flat" cmpd="sng" algn="ctr">
                      <a:solidFill>
                        <a:srgbClr val="809A85"/>
                      </a:solidFill>
                      <a:prstDash val="solid"/>
                      <a:round/>
                      <a:headEnd type="none" w="med" len="med"/>
                      <a:tailEnd type="none" w="med" len="med"/>
                    </a:lnR>
                    <a:lnT w="38100" cap="flat" cmpd="sng" algn="ctr">
                      <a:solidFill>
                        <a:srgbClr val="809A85"/>
                      </a:solidFill>
                      <a:prstDash val="solid"/>
                      <a:round/>
                      <a:headEnd type="none" w="med" len="med"/>
                      <a:tailEnd type="none" w="med" len="med"/>
                    </a:lnT>
                    <a:lnB w="38100" cap="flat" cmpd="sng" algn="ctr">
                      <a:solidFill>
                        <a:srgbClr val="809A85"/>
                      </a:solidFill>
                      <a:prstDash val="solid"/>
                      <a:round/>
                      <a:headEnd type="none" w="med" len="med"/>
                      <a:tailEnd type="none" w="med" len="med"/>
                    </a:lnB>
                    <a:solidFill>
                      <a:srgbClr val="F1E9DB"/>
                    </a:solidFill>
                  </a:tcPr>
                </a:tc>
                <a:extLst>
                  <a:ext uri="{0D108BD9-81ED-4DB2-BD59-A6C34878D82A}">
                    <a16:rowId xmlns:a16="http://schemas.microsoft.com/office/drawing/2014/main" val="2765465307"/>
                  </a:ext>
                </a:extLst>
              </a:tr>
              <a:tr h="609001">
                <a:tc>
                  <a:txBody>
                    <a:bodyPr/>
                    <a:lstStyle/>
                    <a:p>
                      <a:pPr algn="ctr">
                        <a:lnSpc>
                          <a:spcPct val="107000"/>
                        </a:lnSpc>
                        <a:spcAft>
                          <a:spcPts val="0"/>
                        </a:spcAft>
                      </a:pPr>
                      <a:r>
                        <a:rPr lang="en-ZA" sz="1250" b="1">
                          <a:solidFill>
                            <a:schemeClr val="bg1"/>
                          </a:solidFill>
                          <a:effectLst/>
                          <a:latin typeface="Aptos" panose="020B0004020202020204" pitchFamily="34" charset="0"/>
                          <a:ea typeface="Calibri" panose="020F0502020204030204" pitchFamily="34" charset="0"/>
                          <a:cs typeface="Arial" panose="020B0604020202020204" pitchFamily="34" charset="0"/>
                        </a:rPr>
                        <a:t>2.1</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l">
                        <a:lnSpc>
                          <a:spcPct val="107000"/>
                        </a:lnSpc>
                        <a:spcAft>
                          <a:spcPts val="0"/>
                        </a:spcAft>
                      </a:pPr>
                      <a:r>
                        <a:rPr lang="en-ZA" sz="1250">
                          <a:solidFill>
                            <a:schemeClr val="tx1"/>
                          </a:solidFill>
                          <a:effectLst/>
                          <a:latin typeface="Aptos" panose="020B0004020202020204" pitchFamily="34" charset="0"/>
                          <a:ea typeface="Calibri" panose="020F0502020204030204" pitchFamily="34" charset="0"/>
                          <a:cs typeface="Arial" panose="020B0604020202020204" pitchFamily="34" charset="0"/>
                        </a:rPr>
                        <a:t>Number of annual oversight reports on discharging of law-making mandate</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US" sz="1250" kern="1200">
                          <a:solidFill>
                            <a:schemeClr val="tx1"/>
                          </a:solidFill>
                          <a:effectLst/>
                          <a:latin typeface="Aptos" panose="020B0004020202020204" pitchFamily="34" charset="0"/>
                          <a:cs typeface="Arial" panose="020B0604020202020204" pitchFamily="34" charset="0"/>
                        </a:rPr>
                        <a:t>1</a:t>
                      </a:r>
                      <a:endParaRPr lang="en-ZA" sz="125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91429" marR="9142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algn="l">
                        <a:lnSpc>
                          <a:spcPct val="107000"/>
                        </a:lnSpc>
                        <a:spcAft>
                          <a:spcPts val="0"/>
                        </a:spcAft>
                      </a:pPr>
                      <a:r>
                        <a:rPr lang="en-ZA" sz="1250">
                          <a:solidFill>
                            <a:schemeClr val="tx1"/>
                          </a:solidFill>
                          <a:effectLst/>
                          <a:latin typeface="Aptos" panose="020B0004020202020204" pitchFamily="34" charset="0"/>
                          <a:ea typeface="Calibri" panose="020F0502020204030204" pitchFamily="34" charset="0"/>
                          <a:cs typeface="Arial" panose="020B0604020202020204" pitchFamily="34" charset="0"/>
                        </a:rPr>
                        <a:t>N/A</a:t>
                      </a:r>
                    </a:p>
                  </a:txBody>
                  <a:tcPr marL="91429" marR="9142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50" b="0" i="0"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N/A</a:t>
                      </a:r>
                    </a:p>
                  </a:txBody>
                  <a:tcPr marL="91429" marR="9142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50" b="0" i="0"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N/A</a:t>
                      </a:r>
                    </a:p>
                  </a:txBody>
                  <a:tcPr marL="91429" marR="9142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50" b="0" i="0"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N/A</a:t>
                      </a:r>
                    </a:p>
                  </a:txBody>
                  <a:tcPr marL="91429" marR="9142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50" b="0" i="0"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N/A</a:t>
                      </a:r>
                    </a:p>
                  </a:txBody>
                  <a:tcPr marL="91429" marR="9142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50" b="0" i="0"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N/A</a:t>
                      </a:r>
                    </a:p>
                  </a:txBody>
                  <a:tcPr marL="91429" marR="9142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50" b="0" i="0"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N/A</a:t>
                      </a:r>
                    </a:p>
                  </a:txBody>
                  <a:tcPr marL="68574" marR="6857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E9DB"/>
                    </a:solidFill>
                  </a:tcPr>
                </a:tc>
                <a:extLst>
                  <a:ext uri="{0D108BD9-81ED-4DB2-BD59-A6C34878D82A}">
                    <a16:rowId xmlns:a16="http://schemas.microsoft.com/office/drawing/2014/main" val="2993274096"/>
                  </a:ext>
                </a:extLst>
              </a:tr>
              <a:tr h="580854">
                <a:tc>
                  <a:txBody>
                    <a:bodyPr/>
                    <a:lstStyle/>
                    <a:p>
                      <a:pPr algn="ctr">
                        <a:lnSpc>
                          <a:spcPct val="107000"/>
                        </a:lnSpc>
                        <a:spcAft>
                          <a:spcPts val="0"/>
                        </a:spcAft>
                      </a:pPr>
                      <a:r>
                        <a:rPr lang="en-ZA" sz="1250" b="1">
                          <a:solidFill>
                            <a:schemeClr val="bg1"/>
                          </a:solidFill>
                          <a:effectLst/>
                          <a:latin typeface="Aptos" panose="020B0004020202020204" pitchFamily="34" charset="0"/>
                          <a:ea typeface="Calibri" panose="020F0502020204030204" pitchFamily="34" charset="0"/>
                          <a:cs typeface="Arial" panose="020B0604020202020204" pitchFamily="34" charset="0"/>
                        </a:rPr>
                        <a:t>2.2 </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50" kern="1200">
                          <a:solidFill>
                            <a:schemeClr val="tx1"/>
                          </a:solidFill>
                          <a:effectLst/>
                          <a:latin typeface="Aptos" panose="020B0004020202020204" pitchFamily="34" charset="0"/>
                          <a:ea typeface="Calibri" panose="020F0502020204030204" pitchFamily="34" charset="0"/>
                          <a:cs typeface="Arial" panose="020B0604020202020204" pitchFamily="34" charset="0"/>
                        </a:rPr>
                        <a:t>% Bills processed</a:t>
                      </a:r>
                      <a:endParaRPr lang="en-ZA" sz="1250" kern="120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50" kern="1200">
                          <a:solidFill>
                            <a:schemeClr val="tx1"/>
                          </a:solidFill>
                          <a:effectLst/>
                          <a:latin typeface="Aptos" panose="020B0004020202020204" pitchFamily="34" charset="0"/>
                          <a:cs typeface="Arial" panose="020B0604020202020204" pitchFamily="34" charset="0"/>
                        </a:rPr>
                        <a:t>100%</a:t>
                      </a:r>
                      <a:endParaRPr lang="en-ZA" sz="1250" kern="120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91429" marR="9142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250" kern="1200">
                          <a:solidFill>
                            <a:schemeClr val="tx1"/>
                          </a:solidFill>
                          <a:effectLst/>
                          <a:latin typeface="Aptos" panose="020B0004020202020204" pitchFamily="34" charset="0"/>
                          <a:ea typeface="Calibri" panose="020F0502020204030204" pitchFamily="34" charset="0"/>
                          <a:cs typeface="Arial" panose="020B0604020202020204" pitchFamily="34" charset="0"/>
                        </a:rPr>
                        <a:t>100% (13 of 13)</a:t>
                      </a:r>
                    </a:p>
                  </a:txBody>
                  <a:tcPr marL="91429" marR="9142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250" kern="1200">
                          <a:solidFill>
                            <a:schemeClr val="tx1"/>
                          </a:solidFill>
                          <a:effectLst/>
                          <a:latin typeface="Aptos" panose="020B0004020202020204" pitchFamily="34" charset="0"/>
                          <a:ea typeface="Calibri" panose="020F0502020204030204" pitchFamily="34" charset="0"/>
                          <a:cs typeface="Arial" panose="020B0604020202020204" pitchFamily="34" charset="0"/>
                        </a:rPr>
                        <a:t>100%</a:t>
                      </a:r>
                    </a:p>
                  </a:txBody>
                  <a:tcPr marL="91429" marR="9142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250" kern="1200">
                          <a:solidFill>
                            <a:schemeClr val="tx1"/>
                          </a:solidFill>
                          <a:effectLst/>
                          <a:latin typeface="Aptos" panose="020B0004020202020204" pitchFamily="34" charset="0"/>
                          <a:ea typeface="Calibri" panose="020F0502020204030204" pitchFamily="34" charset="0"/>
                          <a:cs typeface="Arial" panose="020B0604020202020204" pitchFamily="34" charset="0"/>
                        </a:rPr>
                        <a:t>100% (15 of 15)</a:t>
                      </a:r>
                    </a:p>
                  </a:txBody>
                  <a:tcPr marL="91429" marR="9142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250" kern="1200">
                          <a:solidFill>
                            <a:schemeClr val="tx1"/>
                          </a:solidFill>
                          <a:effectLst/>
                          <a:latin typeface="Aptos" panose="020B0004020202020204" pitchFamily="34" charset="0"/>
                          <a:ea typeface="Calibri" panose="020F0502020204030204" pitchFamily="34" charset="0"/>
                          <a:cs typeface="Arial" panose="020B0604020202020204" pitchFamily="34" charset="0"/>
                        </a:rPr>
                        <a:t>100%</a:t>
                      </a:r>
                    </a:p>
                  </a:txBody>
                  <a:tcPr marL="91429" marR="9142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250" kern="1200">
                          <a:solidFill>
                            <a:schemeClr val="tx1"/>
                          </a:solidFill>
                          <a:effectLst/>
                          <a:latin typeface="Aptos" panose="020B0004020202020204" pitchFamily="34" charset="0"/>
                          <a:ea typeface="Calibri" panose="020F0502020204030204" pitchFamily="34" charset="0"/>
                          <a:cs typeface="Arial" panose="020B0604020202020204" pitchFamily="34" charset="0"/>
                        </a:rPr>
                        <a:t>100% (15 of 15)</a:t>
                      </a:r>
                    </a:p>
                  </a:txBody>
                  <a:tcPr marL="91429" marR="9142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250" kern="1200">
                          <a:solidFill>
                            <a:schemeClr val="tx1"/>
                          </a:solidFill>
                          <a:effectLst/>
                          <a:latin typeface="Aptos" panose="020B0004020202020204" pitchFamily="34" charset="0"/>
                          <a:ea typeface="Calibri" panose="020F0502020204030204" pitchFamily="34" charset="0"/>
                          <a:cs typeface="Arial" panose="020B0604020202020204" pitchFamily="34" charset="0"/>
                        </a:rPr>
                        <a:t>No deviation</a:t>
                      </a:r>
                    </a:p>
                  </a:txBody>
                  <a:tcPr marL="91429" marR="9142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250" kern="1200">
                          <a:solidFill>
                            <a:schemeClr val="tx1"/>
                          </a:solidFill>
                          <a:effectLst/>
                          <a:latin typeface="Aptos" panose="020B0004020202020204" pitchFamily="34" charset="0"/>
                          <a:ea typeface="Calibri" panose="020F0502020204030204" pitchFamily="34" charset="0"/>
                          <a:cs typeface="Arial" panose="020B0604020202020204" pitchFamily="34" charset="0"/>
                        </a:rPr>
                        <a:t>N/A</a:t>
                      </a:r>
                    </a:p>
                  </a:txBody>
                  <a:tcPr marL="68574" marR="6857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E9DB"/>
                    </a:solidFill>
                  </a:tcPr>
                </a:tc>
                <a:extLst>
                  <a:ext uri="{0D108BD9-81ED-4DB2-BD59-A6C34878D82A}">
                    <a16:rowId xmlns:a16="http://schemas.microsoft.com/office/drawing/2014/main" val="3313984330"/>
                  </a:ext>
                </a:extLst>
              </a:tr>
              <a:tr h="551986">
                <a:tc>
                  <a:txBody>
                    <a:bodyPr/>
                    <a:lstStyle/>
                    <a:p>
                      <a:pPr marL="0" algn="ctr" defTabSz="457200" rtl="0" eaLnBrk="1" latinLnBrk="0" hangingPunct="1">
                        <a:lnSpc>
                          <a:spcPct val="107000"/>
                        </a:lnSpc>
                        <a:spcAft>
                          <a:spcPts val="0"/>
                        </a:spcAft>
                      </a:pPr>
                      <a:r>
                        <a:rPr lang="en-ZA" sz="1250" b="1" kern="1200">
                          <a:solidFill>
                            <a:schemeClr val="bg1"/>
                          </a:solidFill>
                          <a:effectLst/>
                          <a:latin typeface="Aptos" panose="020B0004020202020204" pitchFamily="34" charset="0"/>
                          <a:ea typeface="Calibri" panose="020F0502020204030204" pitchFamily="34" charset="0"/>
                          <a:cs typeface="Arial" panose="020B0604020202020204" pitchFamily="34" charset="0"/>
                        </a:rPr>
                        <a:t>2.3</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250">
                          <a:solidFill>
                            <a:schemeClr val="tx1"/>
                          </a:solidFill>
                          <a:effectLst/>
                          <a:latin typeface="Aptos" panose="020B0004020202020204" pitchFamily="34" charset="0"/>
                          <a:ea typeface="Calibri" panose="020F0502020204030204" pitchFamily="34" charset="0"/>
                          <a:cs typeface="Arial" panose="020B0604020202020204" pitchFamily="34" charset="0"/>
                        </a:rPr>
                        <a:t>% of laws passed</a:t>
                      </a:r>
                    </a:p>
                    <a:p>
                      <a:pPr marL="0" marR="0" lvl="0" indent="0" algn="l" defTabSz="457200" rtl="0" eaLnBrk="1" fontAlgn="auto" latinLnBrk="0" hangingPunct="1">
                        <a:lnSpc>
                          <a:spcPct val="107000"/>
                        </a:lnSpc>
                        <a:spcBef>
                          <a:spcPts val="0"/>
                        </a:spcBef>
                        <a:spcAft>
                          <a:spcPts val="0"/>
                        </a:spcAft>
                        <a:buClrTx/>
                        <a:buSzTx/>
                        <a:buFontTx/>
                        <a:buNone/>
                        <a:tabLst/>
                        <a:defRPr/>
                      </a:pPr>
                      <a:endParaRPr lang="en-ZA" sz="125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50" kern="1200">
                          <a:solidFill>
                            <a:schemeClr val="tx1"/>
                          </a:solidFill>
                          <a:effectLst/>
                          <a:latin typeface="Aptos" panose="020B0004020202020204" pitchFamily="34" charset="0"/>
                          <a:ea typeface="+mn-ea"/>
                          <a:cs typeface="Arial" panose="020B0604020202020204" pitchFamily="34" charset="0"/>
                        </a:rPr>
                        <a:t>100%</a:t>
                      </a:r>
                      <a:endParaRPr lang="en-ZA" sz="125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91429" marR="9142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250">
                          <a:solidFill>
                            <a:schemeClr val="tx1"/>
                          </a:solidFill>
                          <a:effectLst/>
                          <a:latin typeface="Aptos" panose="020B0004020202020204" pitchFamily="34" charset="0"/>
                          <a:ea typeface="Calibri" panose="020F0502020204030204" pitchFamily="34" charset="0"/>
                          <a:cs typeface="Arial" panose="020B0604020202020204" pitchFamily="34" charset="0"/>
                        </a:rPr>
                        <a:t>N/A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250">
                          <a:solidFill>
                            <a:schemeClr val="tx1"/>
                          </a:solidFill>
                          <a:effectLst/>
                          <a:latin typeface="Aptos" panose="020B0004020202020204" pitchFamily="34" charset="0"/>
                          <a:ea typeface="Calibri" panose="020F0502020204030204" pitchFamily="34" charset="0"/>
                          <a:cs typeface="Arial" panose="020B0604020202020204" pitchFamily="34" charset="0"/>
                        </a:rPr>
                        <a:t>N/A</a:t>
                      </a:r>
                    </a:p>
                  </a:txBody>
                  <a:tcPr marL="91429" marR="9142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250">
                          <a:solidFill>
                            <a:schemeClr val="tx1"/>
                          </a:solidFill>
                          <a:effectLst/>
                          <a:latin typeface="Aptos" panose="020B0004020202020204" pitchFamily="34" charset="0"/>
                          <a:ea typeface="Calibri" panose="020F0502020204030204" pitchFamily="34" charset="0"/>
                          <a:cs typeface="Arial" panose="020B0604020202020204" pitchFamily="34" charset="0"/>
                        </a:rPr>
                        <a:t>N/A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250">
                          <a:solidFill>
                            <a:schemeClr val="tx1"/>
                          </a:solidFill>
                          <a:effectLst/>
                          <a:latin typeface="Aptos" panose="020B0004020202020204" pitchFamily="34" charset="0"/>
                          <a:ea typeface="Calibri" panose="020F0502020204030204" pitchFamily="34" charset="0"/>
                          <a:cs typeface="Arial" panose="020B0604020202020204" pitchFamily="34" charset="0"/>
                        </a:rPr>
                        <a:t>N/A</a:t>
                      </a:r>
                    </a:p>
                  </a:txBody>
                  <a:tcPr marL="91429" marR="9142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250">
                          <a:solidFill>
                            <a:schemeClr val="tx1"/>
                          </a:solidFill>
                          <a:effectLst/>
                          <a:latin typeface="Aptos" panose="020B0004020202020204" pitchFamily="34" charset="0"/>
                          <a:ea typeface="Calibri" panose="020F0502020204030204" pitchFamily="34" charset="0"/>
                          <a:cs typeface="Arial" panose="020B0604020202020204" pitchFamily="34" charset="0"/>
                        </a:rPr>
                        <a:t>N/A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250">
                          <a:solidFill>
                            <a:schemeClr val="tx1"/>
                          </a:solidFill>
                          <a:effectLst/>
                          <a:latin typeface="Aptos" panose="020B0004020202020204" pitchFamily="34" charset="0"/>
                          <a:ea typeface="Calibri" panose="020F0502020204030204" pitchFamily="34" charset="0"/>
                          <a:cs typeface="Arial" panose="020B0604020202020204" pitchFamily="34" charset="0"/>
                        </a:rPr>
                        <a:t>N/A</a:t>
                      </a:r>
                    </a:p>
                  </a:txBody>
                  <a:tcPr marL="91429" marR="9142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250">
                          <a:solidFill>
                            <a:schemeClr val="tx1"/>
                          </a:solidFill>
                          <a:effectLst/>
                          <a:latin typeface="Aptos" panose="020B0004020202020204" pitchFamily="34" charset="0"/>
                          <a:ea typeface="Calibri" panose="020F0502020204030204" pitchFamily="34" charset="0"/>
                          <a:cs typeface="Arial" panose="020B0604020202020204" pitchFamily="34" charset="0"/>
                        </a:rPr>
                        <a:t>N/A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E9DB"/>
                    </a:solidFill>
                  </a:tcPr>
                </a:tc>
                <a:extLst>
                  <a:ext uri="{0D108BD9-81ED-4DB2-BD59-A6C34878D82A}">
                    <a16:rowId xmlns:a16="http://schemas.microsoft.com/office/drawing/2014/main" val="1809959928"/>
                  </a:ext>
                </a:extLst>
              </a:tr>
              <a:tr h="1060917">
                <a:tc>
                  <a:txBody>
                    <a:bodyPr/>
                    <a:lstStyle/>
                    <a:p>
                      <a:pPr algn="ctr"/>
                      <a:r>
                        <a:rPr lang="en-US" sz="1250" b="1">
                          <a:solidFill>
                            <a:schemeClr val="bg1"/>
                          </a:solidFill>
                          <a:latin typeface="Aptos" panose="020B0004020202020204" pitchFamily="34" charset="0"/>
                          <a:cs typeface="Arial" panose="020B0604020202020204" pitchFamily="34" charset="0"/>
                        </a:rPr>
                        <a:t>2.4 </a:t>
                      </a:r>
                      <a:endParaRPr lang="en-ZA" sz="1250" b="1">
                        <a:solidFill>
                          <a:schemeClr val="bg1"/>
                        </a:solidFill>
                        <a:latin typeface="Aptos" panose="020B0004020202020204" pitchFamily="34" charset="0"/>
                        <a:cs typeface="Arial" panose="020B0604020202020204" pitchFamily="34" charset="0"/>
                      </a:endParaRPr>
                    </a:p>
                  </a:txBody>
                  <a:tcPr marL="91429" marR="9142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l"/>
                      <a:r>
                        <a:rPr lang="en-ZA" sz="1250">
                          <a:solidFill>
                            <a:schemeClr val="tx1"/>
                          </a:solidFill>
                          <a:effectLst/>
                          <a:latin typeface="Aptos" panose="020B0004020202020204" pitchFamily="34" charset="0"/>
                          <a:ea typeface="Calibri" panose="020F0502020204030204" pitchFamily="34" charset="0"/>
                          <a:cs typeface="Arial" panose="020B0604020202020204" pitchFamily="34" charset="0"/>
                        </a:rPr>
                        <a:t>Percentage of approved Regulations</a:t>
                      </a:r>
                      <a:endParaRPr lang="en-ZA" sz="1250">
                        <a:solidFill>
                          <a:schemeClr val="tx1"/>
                        </a:solidFill>
                        <a:latin typeface="Aptos" panose="020B0004020202020204" pitchFamily="34"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0" lang="en-US" sz="1250" b="0" i="0" u="none" strike="noStrike" kern="1200" cap="none" spc="0" normalizeH="0" baseline="0" noProof="0">
                          <a:ln>
                            <a:noFill/>
                          </a:ln>
                          <a:solidFill>
                            <a:schemeClr val="tx1"/>
                          </a:solidFill>
                          <a:effectLst/>
                          <a:uLnTx/>
                          <a:uFillTx/>
                          <a:latin typeface="Aptos" panose="020B0004020202020204" pitchFamily="34" charset="0"/>
                          <a:ea typeface="+mn-ea"/>
                          <a:cs typeface="Arial" panose="020B0604020202020204" pitchFamily="34" charset="0"/>
                        </a:rPr>
                        <a:t>100%</a:t>
                      </a:r>
                      <a:endParaRPr lang="en-ZA" sz="1250">
                        <a:solidFill>
                          <a:schemeClr val="tx1"/>
                        </a:solidFill>
                        <a:latin typeface="Aptos" panose="020B0004020202020204" pitchFamily="34" charset="0"/>
                        <a:cs typeface="Arial" panose="020B0604020202020204" pitchFamily="34" charset="0"/>
                      </a:endParaRPr>
                    </a:p>
                  </a:txBody>
                  <a:tcPr marL="68574" marR="6857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50">
                          <a:solidFill>
                            <a:schemeClr val="tx1"/>
                          </a:solidFill>
                          <a:latin typeface="Aptos" panose="020B0004020202020204" pitchFamily="34" charset="0"/>
                          <a:cs typeface="Arial" panose="020B0604020202020204" pitchFamily="34" charset="0"/>
                        </a:rPr>
                        <a:t>100% (3 of 3—health regulations approved</a:t>
                      </a:r>
                    </a:p>
                  </a:txBody>
                  <a:tcPr marL="68574" marR="6857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algn="l"/>
                      <a:r>
                        <a:rPr lang="en-ZA" sz="1250">
                          <a:solidFill>
                            <a:schemeClr val="tx1"/>
                          </a:solidFill>
                          <a:latin typeface="Aptos" panose="020B0004020202020204" pitchFamily="34" charset="0"/>
                          <a:cs typeface="Arial" panose="020B0604020202020204" pitchFamily="34" charset="0"/>
                        </a:rPr>
                        <a:t>N/A</a:t>
                      </a:r>
                    </a:p>
                  </a:txBody>
                  <a:tcPr marL="68574" marR="6857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algn="l"/>
                      <a:r>
                        <a:rPr lang="en-ZA" sz="1250">
                          <a:solidFill>
                            <a:schemeClr val="tx1"/>
                          </a:solidFill>
                          <a:latin typeface="Aptos" panose="020B0004020202020204" pitchFamily="34" charset="0"/>
                          <a:cs typeface="Arial" panose="020B0604020202020204" pitchFamily="34" charset="0"/>
                        </a:rPr>
                        <a:t>N/A</a:t>
                      </a:r>
                    </a:p>
                  </a:txBody>
                  <a:tcPr marL="68574" marR="6857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algn="l"/>
                      <a:r>
                        <a:rPr lang="en-ZA" sz="1250">
                          <a:solidFill>
                            <a:schemeClr val="tx1"/>
                          </a:solidFill>
                          <a:latin typeface="Aptos" panose="020B0004020202020204" pitchFamily="34" charset="0"/>
                          <a:cs typeface="Arial" panose="020B0604020202020204" pitchFamily="34" charset="0"/>
                        </a:rPr>
                        <a:t>100%</a:t>
                      </a:r>
                    </a:p>
                  </a:txBody>
                  <a:tcPr marL="68574" marR="6857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algn="l"/>
                      <a:r>
                        <a:rPr lang="en-ZA" sz="1250">
                          <a:solidFill>
                            <a:schemeClr val="tx1"/>
                          </a:solidFill>
                          <a:latin typeface="Aptos" panose="020B0004020202020204" pitchFamily="34" charset="0"/>
                          <a:cs typeface="Arial" panose="020B0604020202020204" pitchFamily="34" charset="0"/>
                        </a:rPr>
                        <a:t>100% (3 of 3)</a:t>
                      </a:r>
                    </a:p>
                  </a:txBody>
                  <a:tcPr marL="68574" marR="6857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algn="l"/>
                      <a:r>
                        <a:rPr lang="en-ZA" sz="1250">
                          <a:solidFill>
                            <a:schemeClr val="tx1"/>
                          </a:solidFill>
                          <a:latin typeface="Aptos" panose="020B0004020202020204" pitchFamily="34" charset="0"/>
                          <a:cs typeface="Arial" panose="020B0604020202020204" pitchFamily="34" charset="0"/>
                        </a:rPr>
                        <a:t>No deviation</a:t>
                      </a:r>
                    </a:p>
                  </a:txBody>
                  <a:tcPr marL="68574" marR="6857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algn="l"/>
                      <a:r>
                        <a:rPr lang="en-ZA" sz="1250">
                          <a:solidFill>
                            <a:schemeClr val="tx1"/>
                          </a:solidFill>
                          <a:latin typeface="Aptos" panose="020B0004020202020204" pitchFamily="34" charset="0"/>
                          <a:cs typeface="Arial" panose="020B0604020202020204" pitchFamily="34" charset="0"/>
                        </a:rPr>
                        <a:t>N/A</a:t>
                      </a:r>
                    </a:p>
                  </a:txBody>
                  <a:tcPr marL="68574" marR="6857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E9DB"/>
                    </a:solidFill>
                  </a:tcPr>
                </a:tc>
                <a:extLst>
                  <a:ext uri="{0D108BD9-81ED-4DB2-BD59-A6C34878D82A}">
                    <a16:rowId xmlns:a16="http://schemas.microsoft.com/office/drawing/2014/main" val="1978405514"/>
                  </a:ext>
                </a:extLst>
              </a:tr>
            </a:tbl>
          </a:graphicData>
        </a:graphic>
      </p:graphicFrame>
      <p:sp>
        <p:nvSpPr>
          <p:cNvPr id="9" name="Rectangle 8">
            <a:extLst>
              <a:ext uri="{FF2B5EF4-FFF2-40B4-BE49-F238E27FC236}">
                <a16:creationId xmlns:a16="http://schemas.microsoft.com/office/drawing/2014/main" id="{4ADDA76C-1904-0247-8B13-71966800E250}"/>
              </a:ext>
            </a:extLst>
          </p:cNvPr>
          <p:cNvSpPr/>
          <p:nvPr/>
        </p:nvSpPr>
        <p:spPr>
          <a:xfrm>
            <a:off x="0" y="403463"/>
            <a:ext cx="3781446" cy="7458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44B620D5-A37C-6049-9186-A43D77F9369C}"/>
              </a:ext>
            </a:extLst>
          </p:cNvPr>
          <p:cNvSpPr txBox="1">
            <a:spLocks/>
          </p:cNvSpPr>
          <p:nvPr/>
        </p:nvSpPr>
        <p:spPr bwMode="auto">
          <a:xfrm>
            <a:off x="1140682" y="403463"/>
            <a:ext cx="10376648" cy="56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Arial"/>
                <a:ea typeface="Arial" charset="0"/>
                <a:cs typeface="Arial"/>
              </a:defRPr>
            </a:lvl1pPr>
            <a:lvl2pPr algn="ctr" defTabSz="457200" rtl="0" eaLnBrk="0" fontAlgn="base" hangingPunct="0">
              <a:spcBef>
                <a:spcPct val="0"/>
              </a:spcBef>
              <a:spcAft>
                <a:spcPct val="0"/>
              </a:spcAft>
              <a:defRPr sz="4400">
                <a:solidFill>
                  <a:schemeClr val="tx1"/>
                </a:solidFill>
                <a:latin typeface="Arial" charset="0"/>
                <a:ea typeface="Arial" charset="0"/>
                <a:cs typeface="Arial" charset="0"/>
              </a:defRPr>
            </a:lvl2pPr>
            <a:lvl3pPr algn="ctr" defTabSz="457200" rtl="0" eaLnBrk="0" fontAlgn="base" hangingPunct="0">
              <a:spcBef>
                <a:spcPct val="0"/>
              </a:spcBef>
              <a:spcAft>
                <a:spcPct val="0"/>
              </a:spcAft>
              <a:defRPr sz="4400">
                <a:solidFill>
                  <a:schemeClr val="tx1"/>
                </a:solidFill>
                <a:latin typeface="Arial" charset="0"/>
                <a:ea typeface="Arial" charset="0"/>
                <a:cs typeface="Arial" charset="0"/>
              </a:defRPr>
            </a:lvl3pPr>
            <a:lvl4pPr algn="ctr" defTabSz="457200" rtl="0" eaLnBrk="0" fontAlgn="base" hangingPunct="0">
              <a:spcBef>
                <a:spcPct val="0"/>
              </a:spcBef>
              <a:spcAft>
                <a:spcPct val="0"/>
              </a:spcAft>
              <a:defRPr sz="4400">
                <a:solidFill>
                  <a:schemeClr val="tx1"/>
                </a:solidFill>
                <a:latin typeface="Arial" charset="0"/>
                <a:ea typeface="Arial" charset="0"/>
                <a:cs typeface="Arial" charset="0"/>
              </a:defRPr>
            </a:lvl4pPr>
            <a:lvl5pPr algn="ctr" defTabSz="457200" rtl="0" eaLnBrk="0" fontAlgn="base" hangingPunct="0">
              <a:spcBef>
                <a:spcPct val="0"/>
              </a:spcBef>
              <a:spcAft>
                <a:spcPct val="0"/>
              </a:spcAft>
              <a:defRPr sz="4400">
                <a:solidFill>
                  <a:schemeClr val="tx1"/>
                </a:solidFill>
                <a:latin typeface="Arial" charset="0"/>
                <a:ea typeface="Arial" charset="0"/>
                <a:cs typeface="Arial" charset="0"/>
              </a:defRPr>
            </a:lvl5pPr>
            <a:lvl6pPr marL="457200" algn="ctr" defTabSz="457200" rtl="0" fontAlgn="base">
              <a:spcBef>
                <a:spcPct val="0"/>
              </a:spcBef>
              <a:spcAft>
                <a:spcPct val="0"/>
              </a:spcAft>
              <a:defRPr sz="4400">
                <a:solidFill>
                  <a:schemeClr val="tx1"/>
                </a:solidFill>
                <a:latin typeface="Arial" charset="0"/>
                <a:ea typeface="Arial" charset="0"/>
                <a:cs typeface="Arial" charset="0"/>
              </a:defRPr>
            </a:lvl6pPr>
            <a:lvl7pPr marL="914400" algn="ctr" defTabSz="457200" rtl="0" fontAlgn="base">
              <a:spcBef>
                <a:spcPct val="0"/>
              </a:spcBef>
              <a:spcAft>
                <a:spcPct val="0"/>
              </a:spcAft>
              <a:defRPr sz="4400">
                <a:solidFill>
                  <a:schemeClr val="tx1"/>
                </a:solidFill>
                <a:latin typeface="Arial" charset="0"/>
                <a:ea typeface="Arial" charset="0"/>
                <a:cs typeface="Arial" charset="0"/>
              </a:defRPr>
            </a:lvl7pPr>
            <a:lvl8pPr marL="1371600" algn="ctr" defTabSz="457200" rtl="0" fontAlgn="base">
              <a:spcBef>
                <a:spcPct val="0"/>
              </a:spcBef>
              <a:spcAft>
                <a:spcPct val="0"/>
              </a:spcAft>
              <a:defRPr sz="4400">
                <a:solidFill>
                  <a:schemeClr val="tx1"/>
                </a:solidFill>
                <a:latin typeface="Arial" charset="0"/>
                <a:ea typeface="Arial" charset="0"/>
                <a:cs typeface="Arial" charset="0"/>
              </a:defRPr>
            </a:lvl8pPr>
            <a:lvl9pPr marL="1828800" algn="ctr" defTabSz="457200" rtl="0" fontAlgn="base">
              <a:spcBef>
                <a:spcPct val="0"/>
              </a:spcBef>
              <a:spcAft>
                <a:spcPct val="0"/>
              </a:spcAft>
              <a:defRPr sz="4400">
                <a:solidFill>
                  <a:schemeClr val="tx1"/>
                </a:solidFill>
                <a:latin typeface="Arial" charset="0"/>
                <a:ea typeface="Arial" charset="0"/>
                <a:cs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200" i="0" u="none" strike="noStrike" kern="1200" cap="none" spc="0" normalizeH="0" baseline="0" noProof="0">
                <a:ln>
                  <a:noFill/>
                </a:ln>
                <a:solidFill>
                  <a:srgbClr val="ED7D31">
                    <a:lumMod val="50000"/>
                  </a:srgbClr>
                </a:solidFill>
                <a:effectLst/>
                <a:uLnTx/>
                <a:uFillTx/>
                <a:latin typeface="Garamond" panose="02020404030301010803" pitchFamily="18" charset="0"/>
                <a:cs typeface="Arial"/>
              </a:rPr>
              <a:t>STRATEGIC OUTCOME 2: LAW MAKING </a:t>
            </a:r>
          </a:p>
        </p:txBody>
      </p:sp>
      <p:pic>
        <p:nvPicPr>
          <p:cNvPr id="5" name="Picture 4">
            <a:extLst>
              <a:ext uri="{FF2B5EF4-FFF2-40B4-BE49-F238E27FC236}">
                <a16:creationId xmlns:a16="http://schemas.microsoft.com/office/drawing/2014/main" id="{3FEF8612-7654-224B-A475-4E0FC55E848F}"/>
              </a:ext>
            </a:extLst>
          </p:cNvPr>
          <p:cNvPicPr>
            <a:picLocks noChangeAspect="1"/>
          </p:cNvPicPr>
          <p:nvPr/>
        </p:nvPicPr>
        <p:blipFill>
          <a:blip r:embed="rId3"/>
          <a:stretch>
            <a:fillRect/>
          </a:stretch>
        </p:blipFill>
        <p:spPr>
          <a:xfrm>
            <a:off x="674670" y="393763"/>
            <a:ext cx="393700" cy="558800"/>
          </a:xfrm>
          <a:prstGeom prst="rect">
            <a:avLst/>
          </a:prstGeom>
        </p:spPr>
      </p:pic>
      <p:sp>
        <p:nvSpPr>
          <p:cNvPr id="11" name="Slide Number Placeholder 3">
            <a:extLst>
              <a:ext uri="{FF2B5EF4-FFF2-40B4-BE49-F238E27FC236}">
                <a16:creationId xmlns:a16="http://schemas.microsoft.com/office/drawing/2014/main" id="{657E3595-2E79-4112-9D93-9E7D3DD320BC}"/>
              </a:ext>
            </a:extLst>
          </p:cNvPr>
          <p:cNvSpPr txBox="1">
            <a:spLocks/>
          </p:cNvSpPr>
          <p:nvPr/>
        </p:nvSpPr>
        <p:spPr>
          <a:xfrm>
            <a:off x="4038600" y="6492875"/>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0A64A42-7C2D-4EA2-AADB-69663BC6F28E}"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EE3B9DB0-FDB9-4176-92BD-2710AA8C5E8B}"/>
              </a:ext>
            </a:extLst>
          </p:cNvPr>
          <p:cNvPicPr>
            <a:picLocks noChangeAspect="1"/>
          </p:cNvPicPr>
          <p:nvPr/>
        </p:nvPicPr>
        <p:blipFill>
          <a:blip r:embed="rId4"/>
          <a:stretch>
            <a:fillRect/>
          </a:stretch>
        </p:blipFill>
        <p:spPr>
          <a:xfrm>
            <a:off x="1068370" y="1817629"/>
            <a:ext cx="482600" cy="448129"/>
          </a:xfrm>
          <a:prstGeom prst="rect">
            <a:avLst/>
          </a:prstGeom>
        </p:spPr>
      </p:pic>
      <p:sp>
        <p:nvSpPr>
          <p:cNvPr id="2" name="Slide Number Placeholder 3">
            <a:extLst>
              <a:ext uri="{FF2B5EF4-FFF2-40B4-BE49-F238E27FC236}">
                <a16:creationId xmlns:a16="http://schemas.microsoft.com/office/drawing/2014/main" id="{EBF9BCF6-81A1-E8A3-5834-1EB972C7F4FC}"/>
              </a:ext>
            </a:extLst>
          </p:cNvPr>
          <p:cNvSpPr>
            <a:spLocks noGrp="1"/>
          </p:cNvSpPr>
          <p:nvPr>
            <p:ph type="sldNum" sz="quarter" idx="12"/>
          </p:nvPr>
        </p:nvSpPr>
        <p:spPr>
          <a:xfrm>
            <a:off x="8780780" y="6102667"/>
            <a:ext cx="2743200" cy="359093"/>
          </a:xfrm>
        </p:spPr>
        <p:txBody>
          <a:bodyPr/>
          <a:lstStyle/>
          <a:p>
            <a:fld id="{28653215-2670-2C45-9A84-CCF0EF897A9F}" type="slidenum">
              <a:rPr lang="en-US" smtClean="0"/>
              <a:t>13</a:t>
            </a:fld>
            <a:endParaRPr lang="en-US"/>
          </a:p>
        </p:txBody>
      </p:sp>
    </p:spTree>
    <p:extLst>
      <p:ext uri="{BB962C8B-B14F-4D97-AF65-F5344CB8AC3E}">
        <p14:creationId xmlns:p14="http://schemas.microsoft.com/office/powerpoint/2010/main" val="1531200528"/>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DDA76C-1904-0247-8B13-71966800E250}"/>
              </a:ext>
            </a:extLst>
          </p:cNvPr>
          <p:cNvSpPr/>
          <p:nvPr/>
        </p:nvSpPr>
        <p:spPr>
          <a:xfrm>
            <a:off x="0" y="403463"/>
            <a:ext cx="3781446" cy="7458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44B620D5-A37C-6049-9186-A43D77F9369C}"/>
              </a:ext>
            </a:extLst>
          </p:cNvPr>
          <p:cNvSpPr txBox="1">
            <a:spLocks/>
          </p:cNvSpPr>
          <p:nvPr/>
        </p:nvSpPr>
        <p:spPr bwMode="auto">
          <a:xfrm>
            <a:off x="1204997" y="426681"/>
            <a:ext cx="9272503" cy="56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Arial"/>
                <a:ea typeface="Arial" charset="0"/>
                <a:cs typeface="Arial"/>
              </a:defRPr>
            </a:lvl1pPr>
            <a:lvl2pPr algn="ctr" defTabSz="457200" rtl="0" eaLnBrk="0" fontAlgn="base" hangingPunct="0">
              <a:spcBef>
                <a:spcPct val="0"/>
              </a:spcBef>
              <a:spcAft>
                <a:spcPct val="0"/>
              </a:spcAft>
              <a:defRPr sz="4400">
                <a:solidFill>
                  <a:schemeClr val="tx1"/>
                </a:solidFill>
                <a:latin typeface="Arial" charset="0"/>
                <a:ea typeface="Arial" charset="0"/>
                <a:cs typeface="Arial" charset="0"/>
              </a:defRPr>
            </a:lvl2pPr>
            <a:lvl3pPr algn="ctr" defTabSz="457200" rtl="0" eaLnBrk="0" fontAlgn="base" hangingPunct="0">
              <a:spcBef>
                <a:spcPct val="0"/>
              </a:spcBef>
              <a:spcAft>
                <a:spcPct val="0"/>
              </a:spcAft>
              <a:defRPr sz="4400">
                <a:solidFill>
                  <a:schemeClr val="tx1"/>
                </a:solidFill>
                <a:latin typeface="Arial" charset="0"/>
                <a:ea typeface="Arial" charset="0"/>
                <a:cs typeface="Arial" charset="0"/>
              </a:defRPr>
            </a:lvl3pPr>
            <a:lvl4pPr algn="ctr" defTabSz="457200" rtl="0" eaLnBrk="0" fontAlgn="base" hangingPunct="0">
              <a:spcBef>
                <a:spcPct val="0"/>
              </a:spcBef>
              <a:spcAft>
                <a:spcPct val="0"/>
              </a:spcAft>
              <a:defRPr sz="4400">
                <a:solidFill>
                  <a:schemeClr val="tx1"/>
                </a:solidFill>
                <a:latin typeface="Arial" charset="0"/>
                <a:ea typeface="Arial" charset="0"/>
                <a:cs typeface="Arial" charset="0"/>
              </a:defRPr>
            </a:lvl4pPr>
            <a:lvl5pPr algn="ctr" defTabSz="457200" rtl="0" eaLnBrk="0" fontAlgn="base" hangingPunct="0">
              <a:spcBef>
                <a:spcPct val="0"/>
              </a:spcBef>
              <a:spcAft>
                <a:spcPct val="0"/>
              </a:spcAft>
              <a:defRPr sz="4400">
                <a:solidFill>
                  <a:schemeClr val="tx1"/>
                </a:solidFill>
                <a:latin typeface="Arial" charset="0"/>
                <a:ea typeface="Arial" charset="0"/>
                <a:cs typeface="Arial" charset="0"/>
              </a:defRPr>
            </a:lvl5pPr>
            <a:lvl6pPr marL="457200" algn="ctr" defTabSz="457200" rtl="0" fontAlgn="base">
              <a:spcBef>
                <a:spcPct val="0"/>
              </a:spcBef>
              <a:spcAft>
                <a:spcPct val="0"/>
              </a:spcAft>
              <a:defRPr sz="4400">
                <a:solidFill>
                  <a:schemeClr val="tx1"/>
                </a:solidFill>
                <a:latin typeface="Arial" charset="0"/>
                <a:ea typeface="Arial" charset="0"/>
                <a:cs typeface="Arial" charset="0"/>
              </a:defRPr>
            </a:lvl6pPr>
            <a:lvl7pPr marL="914400" algn="ctr" defTabSz="457200" rtl="0" fontAlgn="base">
              <a:spcBef>
                <a:spcPct val="0"/>
              </a:spcBef>
              <a:spcAft>
                <a:spcPct val="0"/>
              </a:spcAft>
              <a:defRPr sz="4400">
                <a:solidFill>
                  <a:schemeClr val="tx1"/>
                </a:solidFill>
                <a:latin typeface="Arial" charset="0"/>
                <a:ea typeface="Arial" charset="0"/>
                <a:cs typeface="Arial" charset="0"/>
              </a:defRPr>
            </a:lvl7pPr>
            <a:lvl8pPr marL="1371600" algn="ctr" defTabSz="457200" rtl="0" fontAlgn="base">
              <a:spcBef>
                <a:spcPct val="0"/>
              </a:spcBef>
              <a:spcAft>
                <a:spcPct val="0"/>
              </a:spcAft>
              <a:defRPr sz="4400">
                <a:solidFill>
                  <a:schemeClr val="tx1"/>
                </a:solidFill>
                <a:latin typeface="Arial" charset="0"/>
                <a:ea typeface="Arial" charset="0"/>
                <a:cs typeface="Arial" charset="0"/>
              </a:defRPr>
            </a:lvl8pPr>
            <a:lvl9pPr marL="1828800" algn="ctr" defTabSz="457200" rtl="0" fontAlgn="base">
              <a:spcBef>
                <a:spcPct val="0"/>
              </a:spcBef>
              <a:spcAft>
                <a:spcPct val="0"/>
              </a:spcAft>
              <a:defRPr sz="4400">
                <a:solidFill>
                  <a:schemeClr val="tx1"/>
                </a:solidFill>
                <a:latin typeface="Arial" charset="0"/>
                <a:ea typeface="Arial" charset="0"/>
                <a:cs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200" i="0" u="none" strike="noStrike" kern="1200" cap="none" spc="0" normalizeH="0" baseline="0" noProof="0">
                <a:ln>
                  <a:noFill/>
                </a:ln>
                <a:solidFill>
                  <a:srgbClr val="ED7D31">
                    <a:lumMod val="50000"/>
                  </a:srgbClr>
                </a:solidFill>
                <a:effectLst/>
                <a:uLnTx/>
                <a:uFillTx/>
                <a:latin typeface="Garamond" panose="02020404030301010803" pitchFamily="18" charset="0"/>
                <a:cs typeface="Arial"/>
              </a:rPr>
              <a:t>STRATEGIC OUTCOME 2: LAW MAKING </a:t>
            </a:r>
          </a:p>
        </p:txBody>
      </p:sp>
      <p:pic>
        <p:nvPicPr>
          <p:cNvPr id="5" name="Picture 4">
            <a:extLst>
              <a:ext uri="{FF2B5EF4-FFF2-40B4-BE49-F238E27FC236}">
                <a16:creationId xmlns:a16="http://schemas.microsoft.com/office/drawing/2014/main" id="{3FEF8612-7654-224B-A475-4E0FC55E848F}"/>
              </a:ext>
            </a:extLst>
          </p:cNvPr>
          <p:cNvPicPr>
            <a:picLocks noChangeAspect="1"/>
          </p:cNvPicPr>
          <p:nvPr/>
        </p:nvPicPr>
        <p:blipFill>
          <a:blip r:embed="rId3"/>
          <a:stretch>
            <a:fillRect/>
          </a:stretch>
        </p:blipFill>
        <p:spPr>
          <a:xfrm>
            <a:off x="674670" y="393763"/>
            <a:ext cx="393700" cy="558800"/>
          </a:xfrm>
          <a:prstGeom prst="rect">
            <a:avLst/>
          </a:prstGeom>
        </p:spPr>
      </p:pic>
      <p:graphicFrame>
        <p:nvGraphicFramePr>
          <p:cNvPr id="2" name="Table 1">
            <a:extLst>
              <a:ext uri="{FF2B5EF4-FFF2-40B4-BE49-F238E27FC236}">
                <a16:creationId xmlns:a16="http://schemas.microsoft.com/office/drawing/2014/main" id="{72BDE476-84FA-98CB-59BF-75169840BEB9}"/>
              </a:ext>
            </a:extLst>
          </p:cNvPr>
          <p:cNvGraphicFramePr>
            <a:graphicFrameLocks noGrp="1"/>
          </p:cNvGraphicFramePr>
          <p:nvPr>
            <p:extLst>
              <p:ext uri="{D42A27DB-BD31-4B8C-83A1-F6EECF244321}">
                <p14:modId xmlns:p14="http://schemas.microsoft.com/office/powerpoint/2010/main" val="376236855"/>
              </p:ext>
            </p:extLst>
          </p:nvPr>
        </p:nvGraphicFramePr>
        <p:xfrm>
          <a:off x="798991" y="1387727"/>
          <a:ext cx="10491310" cy="4689523"/>
        </p:xfrm>
        <a:graphic>
          <a:graphicData uri="http://schemas.openxmlformats.org/drawingml/2006/table">
            <a:tbl>
              <a:tblPr firstRow="1" firstCol="1" bandRow="1">
                <a:tableStyleId>{5FD0F851-EC5A-4D38-B0AD-8093EC10F338}</a:tableStyleId>
              </a:tblPr>
              <a:tblGrid>
                <a:gridCol w="418983">
                  <a:extLst>
                    <a:ext uri="{9D8B030D-6E8A-4147-A177-3AD203B41FA5}">
                      <a16:colId xmlns:a16="http://schemas.microsoft.com/office/drawing/2014/main" val="1393829111"/>
                    </a:ext>
                  </a:extLst>
                </a:gridCol>
                <a:gridCol w="5425506">
                  <a:extLst>
                    <a:ext uri="{9D8B030D-6E8A-4147-A177-3AD203B41FA5}">
                      <a16:colId xmlns:a16="http://schemas.microsoft.com/office/drawing/2014/main" val="3024730470"/>
                    </a:ext>
                  </a:extLst>
                </a:gridCol>
                <a:gridCol w="688954">
                  <a:extLst>
                    <a:ext uri="{9D8B030D-6E8A-4147-A177-3AD203B41FA5}">
                      <a16:colId xmlns:a16="http://schemas.microsoft.com/office/drawing/2014/main" val="835587566"/>
                    </a:ext>
                  </a:extLst>
                </a:gridCol>
                <a:gridCol w="3957867">
                  <a:extLst>
                    <a:ext uri="{9D8B030D-6E8A-4147-A177-3AD203B41FA5}">
                      <a16:colId xmlns:a16="http://schemas.microsoft.com/office/drawing/2014/main" val="3443862809"/>
                    </a:ext>
                  </a:extLst>
                </a:gridCol>
              </a:tblGrid>
              <a:tr h="439563">
                <a:tc gridSpan="4">
                  <a:txBody>
                    <a:bodyPr/>
                    <a:lstStyle/>
                    <a:p>
                      <a:pPr algn="ctr">
                        <a:lnSpc>
                          <a:spcPct val="150000"/>
                        </a:lnSpc>
                        <a:spcAft>
                          <a:spcPts val="800"/>
                        </a:spcAft>
                      </a:pPr>
                      <a:r>
                        <a:rPr lang="en-ZA" sz="1400" b="1">
                          <a:effectLst/>
                          <a:latin typeface="Aptos" panose="020B0004020202020204" pitchFamily="34" charset="0"/>
                        </a:rPr>
                        <a:t>Table #: List of Bills, Q-02 &amp; Mid-Year, 2024-25FY (15)</a:t>
                      </a:r>
                      <a:endParaRPr lang="en-ZA" sz="1400">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32547476"/>
                  </a:ext>
                </a:extLst>
              </a:tr>
              <a:tr h="439563">
                <a:tc gridSpan="4">
                  <a:txBody>
                    <a:bodyPr/>
                    <a:lstStyle/>
                    <a:p>
                      <a:pPr algn="ctr">
                        <a:lnSpc>
                          <a:spcPct val="150000"/>
                        </a:lnSpc>
                        <a:spcAft>
                          <a:spcPts val="800"/>
                        </a:spcAft>
                      </a:pPr>
                      <a:r>
                        <a:rPr lang="en-ZA" sz="1400">
                          <a:effectLst/>
                          <a:latin typeface="Aptos" panose="020B0004020202020204" pitchFamily="34" charset="0"/>
                          <a:ea typeface="Calibri" panose="020F0502020204030204" pitchFamily="34" charset="0"/>
                          <a:cs typeface="Arial" panose="020B0604020202020204" pitchFamily="34" charset="0"/>
                        </a:rPr>
                        <a:t>Section 76 (NCOP)—12</a:t>
                      </a: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81257981"/>
                  </a:ext>
                </a:extLst>
              </a:tr>
              <a:tr h="431791">
                <a:tc>
                  <a:txBody>
                    <a:bodyPr/>
                    <a:lstStyle/>
                    <a:p>
                      <a:pPr algn="ctr">
                        <a:lnSpc>
                          <a:spcPct val="150000"/>
                        </a:lnSpc>
                        <a:spcAft>
                          <a:spcPts val="800"/>
                        </a:spcAft>
                      </a:pPr>
                      <a:r>
                        <a:rPr lang="en-ZA" sz="1400" b="1">
                          <a:solidFill>
                            <a:srgbClr val="000000"/>
                          </a:solidFill>
                          <a:effectLst/>
                          <a:latin typeface="Aptos" panose="020B0004020202020204" pitchFamily="34" charset="0"/>
                        </a:rPr>
                        <a:t>1.</a:t>
                      </a:r>
                      <a:endParaRPr lang="en-ZA" sz="1400">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800"/>
                        </a:spcAft>
                      </a:pPr>
                      <a:r>
                        <a:rPr lang="en-ZA" sz="1400" kern="100">
                          <a:effectLst/>
                          <a:latin typeface="Aptos" panose="020B0004020202020204" pitchFamily="34" charset="0"/>
                          <a:ea typeface="Calibri" panose="020F0502020204030204" pitchFamily="34" charset="0"/>
                          <a:cs typeface="Times New Roman" panose="02020603050405020304" pitchFamily="18" charset="0"/>
                        </a:rPr>
                        <a:t>Basic Education Amendment Laws Bill</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ZA" sz="1400" b="1">
                          <a:solidFill>
                            <a:srgbClr val="000000"/>
                          </a:solidFill>
                          <a:effectLst/>
                          <a:latin typeface="Aptos" panose="020B0004020202020204" pitchFamily="34" charset="0"/>
                        </a:rPr>
                        <a:t>7.</a:t>
                      </a:r>
                      <a:endParaRPr lang="en-ZA" sz="1400" b="1">
                        <a:latin typeface="Aptos" panose="020B0004020202020204" pitchFamily="34" charset="0"/>
                      </a:endParaRPr>
                    </a:p>
                  </a:txBody>
                  <a:tcPr marL="68580" marR="68580" marT="0" marB="0"/>
                </a:tc>
                <a:tc>
                  <a:txBody>
                    <a:bodyPr/>
                    <a:lstStyle/>
                    <a:p>
                      <a:pPr marL="457200" algn="l">
                        <a:lnSpc>
                          <a:spcPct val="107000"/>
                        </a:lnSpc>
                        <a:spcAft>
                          <a:spcPts val="800"/>
                        </a:spcAft>
                      </a:pPr>
                      <a:r>
                        <a:rPr lang="en-ZA" sz="1400" kern="100">
                          <a:effectLst/>
                          <a:latin typeface="Aptos" panose="020B0004020202020204" pitchFamily="34" charset="0"/>
                          <a:ea typeface="Aptos" panose="020B0004020202020204" pitchFamily="34" charset="0"/>
                          <a:cs typeface="Times New Roman" panose="02020603050405020304" pitchFamily="18" charset="0"/>
                        </a:rPr>
                        <a:t>Preservation and Development of Agricultural Land Bill</a:t>
                      </a:r>
                    </a:p>
                  </a:txBody>
                  <a:tcPr marL="68580" marR="68580" marT="0" marB="0"/>
                </a:tc>
                <a:extLst>
                  <a:ext uri="{0D108BD9-81ED-4DB2-BD59-A6C34878D82A}">
                    <a16:rowId xmlns:a16="http://schemas.microsoft.com/office/drawing/2014/main" val="919420996"/>
                  </a:ext>
                </a:extLst>
              </a:tr>
              <a:tr h="278331">
                <a:tc>
                  <a:txBody>
                    <a:bodyPr/>
                    <a:lstStyle/>
                    <a:p>
                      <a:pPr algn="ctr">
                        <a:lnSpc>
                          <a:spcPct val="150000"/>
                        </a:lnSpc>
                        <a:spcAft>
                          <a:spcPts val="800"/>
                        </a:spcAft>
                      </a:pPr>
                      <a:r>
                        <a:rPr lang="en-ZA" sz="1400">
                          <a:effectLst/>
                          <a:latin typeface="Aptos" panose="020B0004020202020204" pitchFamily="34" charset="0"/>
                          <a:ea typeface="Calibri" panose="020F0502020204030204" pitchFamily="34" charset="0"/>
                          <a:cs typeface="Arial" panose="020B0604020202020204" pitchFamily="34" charset="0"/>
                        </a:rPr>
                        <a:t>2.</a:t>
                      </a:r>
                    </a:p>
                  </a:txBody>
                  <a:tcPr marL="68580" marR="68580" marT="0" marB="0"/>
                </a:tc>
                <a:tc>
                  <a:txBody>
                    <a:bodyPr/>
                    <a:lstStyle/>
                    <a:p>
                      <a:pPr marL="457200">
                        <a:lnSpc>
                          <a:spcPct val="107000"/>
                        </a:lnSpc>
                        <a:spcAft>
                          <a:spcPts val="800"/>
                        </a:spcAft>
                      </a:pPr>
                      <a:r>
                        <a:rPr lang="en-ZA" sz="1400" kern="100">
                          <a:effectLst/>
                          <a:latin typeface="Aptos" panose="020B0004020202020204" pitchFamily="34" charset="0"/>
                          <a:ea typeface="Calibri" panose="020F0502020204030204" pitchFamily="34" charset="0"/>
                          <a:cs typeface="Times New Roman" panose="02020603050405020304" pitchFamily="18" charset="0"/>
                        </a:rPr>
                        <a:t>Climate Change Bill</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ZA" sz="1400" b="1">
                          <a:latin typeface="Aptos" panose="020B0004020202020204" pitchFamily="34" charset="0"/>
                        </a:rPr>
                        <a:t>8.</a:t>
                      </a:r>
                    </a:p>
                  </a:txBody>
                  <a:tcPr marL="68580" marR="68580" marT="0" marB="0"/>
                </a:tc>
                <a:tc>
                  <a:txBody>
                    <a:bodyPr/>
                    <a:lstStyle/>
                    <a:p>
                      <a:pPr marL="457200" algn="l">
                        <a:lnSpc>
                          <a:spcPct val="107000"/>
                        </a:lnSpc>
                        <a:spcAft>
                          <a:spcPts val="800"/>
                        </a:spcAft>
                      </a:pPr>
                      <a:r>
                        <a:rPr lang="en-ZA" sz="1400" kern="100">
                          <a:effectLst/>
                          <a:latin typeface="Aptos" panose="020B0004020202020204" pitchFamily="34" charset="0"/>
                          <a:ea typeface="Calibri" panose="020F0502020204030204" pitchFamily="34" charset="0"/>
                          <a:cs typeface="Times New Roman" panose="02020603050405020304" pitchFamily="18" charset="0"/>
                        </a:rPr>
                        <a:t>Public Procurement Bill</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2181412"/>
                  </a:ext>
                </a:extLst>
              </a:tr>
              <a:tr h="278331">
                <a:tc>
                  <a:txBody>
                    <a:bodyPr/>
                    <a:lstStyle/>
                    <a:p>
                      <a:pPr algn="ctr">
                        <a:lnSpc>
                          <a:spcPct val="150000"/>
                        </a:lnSpc>
                        <a:spcAft>
                          <a:spcPts val="800"/>
                        </a:spcAft>
                      </a:pPr>
                      <a:r>
                        <a:rPr lang="en-ZA" sz="1400">
                          <a:effectLst/>
                          <a:latin typeface="Aptos" panose="020B0004020202020204" pitchFamily="34" charset="0"/>
                          <a:ea typeface="Calibri" panose="020F0502020204030204" pitchFamily="34" charset="0"/>
                          <a:cs typeface="Arial" panose="020B0604020202020204" pitchFamily="34" charset="0"/>
                        </a:rPr>
                        <a:t>3.</a:t>
                      </a:r>
                    </a:p>
                  </a:txBody>
                  <a:tcPr marL="68580" marR="68580" marT="0" marB="0"/>
                </a:tc>
                <a:tc>
                  <a:txBody>
                    <a:bodyPr/>
                    <a:lstStyle/>
                    <a:p>
                      <a:pPr marL="457200">
                        <a:lnSpc>
                          <a:spcPct val="107000"/>
                        </a:lnSpc>
                        <a:spcAft>
                          <a:spcPts val="800"/>
                        </a:spcAft>
                      </a:pPr>
                      <a:r>
                        <a:rPr lang="en-ZA" sz="1400" kern="100">
                          <a:effectLst/>
                          <a:latin typeface="Aptos" panose="020B0004020202020204" pitchFamily="34" charset="0"/>
                          <a:ea typeface="Calibri" panose="020F0502020204030204" pitchFamily="34" charset="0"/>
                          <a:cs typeface="Times New Roman" panose="02020603050405020304" pitchFamily="18" charset="0"/>
                        </a:rPr>
                        <a:t>Electricity Regulation Amendment Bill</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ZA" sz="1400" b="1">
                          <a:latin typeface="Aptos" panose="020B0004020202020204" pitchFamily="34" charset="0"/>
                        </a:rPr>
                        <a:t>9.</a:t>
                      </a:r>
                    </a:p>
                  </a:txBody>
                  <a:tcPr marL="68580" marR="68580" marT="0" marB="0"/>
                </a:tc>
                <a:tc>
                  <a:txBody>
                    <a:bodyPr/>
                    <a:lstStyle/>
                    <a:p>
                      <a:pPr marL="457200" algn="l">
                        <a:lnSpc>
                          <a:spcPct val="107000"/>
                        </a:lnSpc>
                        <a:spcAft>
                          <a:spcPts val="800"/>
                        </a:spcAft>
                      </a:pPr>
                      <a:r>
                        <a:rPr lang="en-ZA" sz="1400" kern="100">
                          <a:effectLst/>
                          <a:latin typeface="Aptos" panose="020B0004020202020204" pitchFamily="34" charset="0"/>
                          <a:ea typeface="Aptos" panose="020B0004020202020204" pitchFamily="34" charset="0"/>
                          <a:cs typeface="Times New Roman" panose="02020603050405020304" pitchFamily="18" charset="0"/>
                        </a:rPr>
                        <a:t>Railway Safety Bill</a:t>
                      </a:r>
                    </a:p>
                  </a:txBody>
                  <a:tcPr marL="68580" marR="68580" marT="0" marB="0"/>
                </a:tc>
                <a:extLst>
                  <a:ext uri="{0D108BD9-81ED-4DB2-BD59-A6C34878D82A}">
                    <a16:rowId xmlns:a16="http://schemas.microsoft.com/office/drawing/2014/main" val="1187845012"/>
                  </a:ext>
                </a:extLst>
              </a:tr>
              <a:tr h="431791">
                <a:tc>
                  <a:txBody>
                    <a:bodyPr/>
                    <a:lstStyle/>
                    <a:p>
                      <a:pPr algn="ctr">
                        <a:lnSpc>
                          <a:spcPct val="150000"/>
                        </a:lnSpc>
                        <a:spcAft>
                          <a:spcPts val="800"/>
                        </a:spcAft>
                      </a:pPr>
                      <a:r>
                        <a:rPr lang="en-ZA" sz="1400">
                          <a:effectLst/>
                          <a:latin typeface="Aptos" panose="020B0004020202020204" pitchFamily="34" charset="0"/>
                          <a:ea typeface="Calibri" panose="020F0502020204030204" pitchFamily="34" charset="0"/>
                          <a:cs typeface="Arial" panose="020B0604020202020204" pitchFamily="34" charset="0"/>
                        </a:rPr>
                        <a:t>4.</a:t>
                      </a:r>
                    </a:p>
                  </a:txBody>
                  <a:tcPr marL="68580" marR="68580" marT="0" marB="0"/>
                </a:tc>
                <a:tc>
                  <a:txBody>
                    <a:bodyPr/>
                    <a:lstStyle/>
                    <a:p>
                      <a:pPr marL="457200">
                        <a:lnSpc>
                          <a:spcPct val="107000"/>
                        </a:lnSpc>
                        <a:spcAft>
                          <a:spcPts val="800"/>
                        </a:spcAft>
                      </a:pPr>
                      <a:r>
                        <a:rPr lang="en-ZA" sz="1400" kern="100">
                          <a:effectLst/>
                          <a:latin typeface="Aptos" panose="020B0004020202020204" pitchFamily="34" charset="0"/>
                          <a:ea typeface="Aptos" panose="020B0004020202020204" pitchFamily="34" charset="0"/>
                          <a:cs typeface="Times New Roman" panose="02020603050405020304" pitchFamily="18" charset="0"/>
                        </a:rPr>
                        <a:t>Marine Pollution (Prevention of Pollution from Ships) Amendment Bill</a:t>
                      </a:r>
                    </a:p>
                  </a:txBody>
                  <a:tcPr marL="68580" marR="68580" marT="0" marB="0"/>
                </a:tc>
                <a:tc>
                  <a:txBody>
                    <a:bodyPr/>
                    <a:lstStyle/>
                    <a:p>
                      <a:r>
                        <a:rPr lang="en-ZA" sz="1400" b="1">
                          <a:latin typeface="Aptos" panose="020B0004020202020204" pitchFamily="34" charset="0"/>
                        </a:rPr>
                        <a:t>10.</a:t>
                      </a:r>
                    </a:p>
                  </a:txBody>
                  <a:tcPr marL="68580" marR="68580" marT="0" marB="0"/>
                </a:tc>
                <a:tc>
                  <a:txBody>
                    <a:bodyPr/>
                    <a:lstStyle/>
                    <a:p>
                      <a:pPr marL="457200" algn="l">
                        <a:lnSpc>
                          <a:spcPct val="107000"/>
                        </a:lnSpc>
                        <a:spcAft>
                          <a:spcPts val="800"/>
                        </a:spcAft>
                      </a:pPr>
                      <a:r>
                        <a:rPr lang="en-ZA" sz="1400" kern="100">
                          <a:effectLst/>
                          <a:latin typeface="Aptos" panose="020B0004020202020204" pitchFamily="34" charset="0"/>
                          <a:ea typeface="Aptos" panose="020B0004020202020204" pitchFamily="34" charset="0"/>
                          <a:cs typeface="Times New Roman" panose="02020603050405020304" pitchFamily="18" charset="0"/>
                        </a:rPr>
                        <a:t>Remote Gambling Bill</a:t>
                      </a:r>
                    </a:p>
                  </a:txBody>
                  <a:tcPr marL="68580" marR="68580" marT="0" marB="0"/>
                </a:tc>
                <a:extLst>
                  <a:ext uri="{0D108BD9-81ED-4DB2-BD59-A6C34878D82A}">
                    <a16:rowId xmlns:a16="http://schemas.microsoft.com/office/drawing/2014/main" val="2326912058"/>
                  </a:ext>
                </a:extLst>
              </a:tr>
              <a:tr h="421676">
                <a:tc>
                  <a:txBody>
                    <a:bodyPr/>
                    <a:lstStyle/>
                    <a:p>
                      <a:pPr algn="ctr">
                        <a:lnSpc>
                          <a:spcPct val="150000"/>
                        </a:lnSpc>
                        <a:spcAft>
                          <a:spcPts val="800"/>
                        </a:spcAft>
                      </a:pPr>
                      <a:r>
                        <a:rPr lang="en-ZA" sz="1400">
                          <a:effectLst/>
                          <a:latin typeface="Aptos" panose="020B0004020202020204" pitchFamily="34" charset="0"/>
                          <a:ea typeface="Calibri" panose="020F0502020204030204" pitchFamily="34" charset="0"/>
                          <a:cs typeface="Arial" panose="020B0604020202020204" pitchFamily="34" charset="0"/>
                        </a:rPr>
                        <a:t>5.</a:t>
                      </a:r>
                    </a:p>
                  </a:txBody>
                  <a:tcPr marL="68580" marR="68580" marT="0" marB="0"/>
                </a:tc>
                <a:tc>
                  <a:txBody>
                    <a:bodyPr/>
                    <a:lstStyle/>
                    <a:p>
                      <a:pPr marL="457200">
                        <a:lnSpc>
                          <a:spcPct val="107000"/>
                        </a:lnSpc>
                        <a:spcAft>
                          <a:spcPts val="800"/>
                        </a:spcAft>
                      </a:pPr>
                      <a:r>
                        <a:rPr lang="en-ZA" sz="1400" kern="100">
                          <a:effectLst/>
                          <a:latin typeface="Aptos" panose="020B0004020202020204" pitchFamily="34" charset="0"/>
                          <a:ea typeface="Aptos" panose="020B0004020202020204" pitchFamily="34" charset="0"/>
                          <a:cs typeface="Times New Roman" panose="02020603050405020304" pitchFamily="18" charset="0"/>
                        </a:rPr>
                        <a:t>National Small Enterprise Amendment Bill</a:t>
                      </a:r>
                    </a:p>
                  </a:txBody>
                  <a:tcPr marL="68580" marR="68580" marT="0" marB="0"/>
                </a:tc>
                <a:tc>
                  <a:txBody>
                    <a:bodyPr/>
                    <a:lstStyle/>
                    <a:p>
                      <a:r>
                        <a:rPr lang="en-ZA" sz="1400" b="1">
                          <a:latin typeface="Aptos" panose="020B0004020202020204" pitchFamily="34" charset="0"/>
                        </a:rPr>
                        <a:t>11.</a:t>
                      </a:r>
                    </a:p>
                  </a:txBody>
                  <a:tcPr marL="68580" marR="68580" marT="0" marB="0"/>
                </a:tc>
                <a:tc>
                  <a:txBody>
                    <a:bodyPr/>
                    <a:lstStyle/>
                    <a:p>
                      <a:pPr marL="457200" algn="l">
                        <a:lnSpc>
                          <a:spcPct val="107000"/>
                        </a:lnSpc>
                        <a:spcAft>
                          <a:spcPts val="800"/>
                        </a:spcAft>
                      </a:pPr>
                      <a:r>
                        <a:rPr lang="en-ZA" sz="1400" kern="100">
                          <a:effectLst/>
                          <a:latin typeface="Aptos" panose="020B0004020202020204" pitchFamily="34" charset="0"/>
                          <a:ea typeface="Aptos" panose="020B0004020202020204" pitchFamily="34" charset="0"/>
                          <a:cs typeface="Times New Roman" panose="02020603050405020304" pitchFamily="18" charset="0"/>
                        </a:rPr>
                        <a:t>Transport Appeal Tribunal Amendment Bill</a:t>
                      </a:r>
                    </a:p>
                  </a:txBody>
                  <a:tcPr marL="68580" marR="68580" marT="0" marB="0"/>
                </a:tc>
                <a:extLst>
                  <a:ext uri="{0D108BD9-81ED-4DB2-BD59-A6C34878D82A}">
                    <a16:rowId xmlns:a16="http://schemas.microsoft.com/office/drawing/2014/main" val="2833473411"/>
                  </a:ext>
                </a:extLst>
              </a:tr>
              <a:tr h="278331">
                <a:tc>
                  <a:txBody>
                    <a:bodyPr/>
                    <a:lstStyle/>
                    <a:p>
                      <a:pPr algn="ctr">
                        <a:lnSpc>
                          <a:spcPct val="150000"/>
                        </a:lnSpc>
                        <a:spcAft>
                          <a:spcPts val="800"/>
                        </a:spcAft>
                      </a:pPr>
                      <a:r>
                        <a:rPr lang="en-ZA" sz="1400">
                          <a:effectLst/>
                          <a:latin typeface="Aptos" panose="020B0004020202020204" pitchFamily="34" charset="0"/>
                          <a:ea typeface="Calibri" panose="020F0502020204030204" pitchFamily="34" charset="0"/>
                          <a:cs typeface="Arial" panose="020B0604020202020204" pitchFamily="34" charset="0"/>
                        </a:rPr>
                        <a:t>6.</a:t>
                      </a:r>
                    </a:p>
                  </a:txBody>
                  <a:tcPr marL="68580" marR="68580" marT="0" marB="0"/>
                </a:tc>
                <a:tc>
                  <a:txBody>
                    <a:bodyPr/>
                    <a:lstStyle/>
                    <a:p>
                      <a:pPr marL="457200">
                        <a:lnSpc>
                          <a:spcPct val="107000"/>
                        </a:lnSpc>
                        <a:spcAft>
                          <a:spcPts val="800"/>
                        </a:spcAft>
                      </a:pPr>
                      <a:r>
                        <a:rPr lang="en-ZA" sz="1400" kern="100">
                          <a:effectLst/>
                          <a:latin typeface="Aptos" panose="020B0004020202020204" pitchFamily="34" charset="0"/>
                          <a:ea typeface="Aptos" panose="020B0004020202020204" pitchFamily="34" charset="0"/>
                          <a:cs typeface="Times New Roman" panose="02020603050405020304" pitchFamily="18" charset="0"/>
                        </a:rPr>
                        <a:t>Plant Health (Phytosanitary) Bill</a:t>
                      </a:r>
                    </a:p>
                  </a:txBody>
                  <a:tcPr marL="68580" marR="68580" marT="0" marB="0"/>
                </a:tc>
                <a:tc>
                  <a:txBody>
                    <a:bodyPr/>
                    <a:lstStyle/>
                    <a:p>
                      <a:r>
                        <a:rPr lang="en-ZA" sz="1400" b="1">
                          <a:latin typeface="Aptos" panose="020B0004020202020204" pitchFamily="34" charset="0"/>
                        </a:rPr>
                        <a:t>12.</a:t>
                      </a:r>
                    </a:p>
                  </a:txBody>
                  <a:tcPr marL="68580" marR="68580" marT="0" marB="0"/>
                </a:tc>
                <a:tc>
                  <a:txBody>
                    <a:bodyPr/>
                    <a:lstStyle/>
                    <a:p>
                      <a:pPr algn="l">
                        <a:lnSpc>
                          <a:spcPct val="150000"/>
                        </a:lnSpc>
                        <a:spcAft>
                          <a:spcPts val="800"/>
                        </a:spcAft>
                      </a:pPr>
                      <a:r>
                        <a:rPr lang="en-ZA" sz="1400">
                          <a:effectLst/>
                          <a:latin typeface="Aptos" panose="020B0004020202020204" pitchFamily="34" charset="0"/>
                          <a:ea typeface="Calibri" panose="020F0502020204030204" pitchFamily="34" charset="0"/>
                          <a:cs typeface="Arial" panose="020B0604020202020204" pitchFamily="34" charset="0"/>
                        </a:rPr>
                        <a:t>             Older Persons Amendment Bill</a:t>
                      </a:r>
                    </a:p>
                  </a:txBody>
                  <a:tcPr marL="68580" marR="68580" marT="0" marB="0"/>
                </a:tc>
                <a:extLst>
                  <a:ext uri="{0D108BD9-81ED-4DB2-BD59-A6C34878D82A}">
                    <a16:rowId xmlns:a16="http://schemas.microsoft.com/office/drawing/2014/main" val="694948216"/>
                  </a:ext>
                </a:extLst>
              </a:tr>
              <a:tr h="315141">
                <a:tc gridSpan="4">
                  <a:txBody>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lang="en-ZA" sz="1400" b="1">
                          <a:effectLst/>
                          <a:latin typeface="Aptos" panose="020B0004020202020204" pitchFamily="34" charset="0"/>
                        </a:rPr>
                        <a:t>Section 77 (NCOP)—1</a:t>
                      </a:r>
                      <a:endParaRPr lang="en-ZA" sz="1400">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just">
                        <a:lnSpc>
                          <a:spcPct val="150000"/>
                        </a:lnSpc>
                        <a:spcAft>
                          <a:spcPts val="800"/>
                        </a:spcAft>
                      </a:pPr>
                      <a:endParaRPr lang="en-ZA" sz="18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ZA" sz="1800">
                        <a:latin typeface="Arial Narrow" panose="020B0606020202030204" pitchFamily="34" charset="0"/>
                      </a:endParaRPr>
                    </a:p>
                  </a:txBody>
                  <a:tcPr marL="68580" marR="68580" marT="0" marB="0"/>
                </a:tc>
                <a:tc hMerge="1">
                  <a:txBody>
                    <a:bodyPr/>
                    <a:lstStyle/>
                    <a:p>
                      <a:pPr algn="just">
                        <a:lnSpc>
                          <a:spcPct val="150000"/>
                        </a:lnSpc>
                        <a:spcAft>
                          <a:spcPts val="800"/>
                        </a:spcAft>
                      </a:pPr>
                      <a:endParaRPr lang="en-ZA" sz="18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0363743"/>
                  </a:ext>
                </a:extLst>
              </a:tr>
              <a:tr h="278331">
                <a:tc>
                  <a:txBody>
                    <a:bodyPr/>
                    <a:lstStyle/>
                    <a:p>
                      <a:pPr algn="ctr">
                        <a:lnSpc>
                          <a:spcPct val="150000"/>
                        </a:lnSpc>
                        <a:spcAft>
                          <a:spcPts val="800"/>
                        </a:spcAft>
                      </a:pPr>
                      <a:r>
                        <a:rPr lang="en-ZA" sz="1400" b="1">
                          <a:effectLst/>
                          <a:latin typeface="Aptos" panose="020B0004020202020204" pitchFamily="34" charset="0"/>
                        </a:rPr>
                        <a:t>1.</a:t>
                      </a:r>
                      <a:endParaRPr lang="en-ZA" sz="1400">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ZA" sz="1400">
                          <a:effectLst/>
                          <a:latin typeface="Aptos" panose="020B0004020202020204" pitchFamily="34" charset="0"/>
                        </a:rPr>
                        <a:t>Division of Revenue Bill, 2024-25FY</a:t>
                      </a:r>
                      <a:endParaRPr lang="en-ZA" sz="1400">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ZA" sz="1400" b="1">
                          <a:effectLst/>
                          <a:latin typeface="Aptos" panose="020B0004020202020204" pitchFamily="34" charset="0"/>
                        </a:rPr>
                        <a:t> </a:t>
                      </a:r>
                      <a:endParaRPr lang="en-ZA" sz="1400">
                        <a:latin typeface="Aptos" panose="020B0004020202020204" pitchFamily="34" charset="0"/>
                      </a:endParaRPr>
                    </a:p>
                  </a:txBody>
                  <a:tcPr marL="68580" marR="68580" marT="0" marB="0"/>
                </a:tc>
                <a:tc>
                  <a:txBody>
                    <a:bodyPr/>
                    <a:lstStyle/>
                    <a:p>
                      <a:pPr algn="just">
                        <a:lnSpc>
                          <a:spcPct val="150000"/>
                        </a:lnSpc>
                        <a:spcAft>
                          <a:spcPts val="800"/>
                        </a:spcAft>
                      </a:pPr>
                      <a:r>
                        <a:rPr lang="en-ZA" sz="1400">
                          <a:effectLst/>
                          <a:latin typeface="Aptos" panose="020B0004020202020204" pitchFamily="34" charset="0"/>
                        </a:rPr>
                        <a:t> </a:t>
                      </a:r>
                      <a:endParaRPr lang="en-ZA" sz="1400">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73841316"/>
                  </a:ext>
                </a:extLst>
              </a:tr>
              <a:tr h="154682">
                <a:tc gridSpan="4">
                  <a:txBody>
                    <a:bodyPr/>
                    <a:lstStyle/>
                    <a:p>
                      <a:pPr algn="ctr">
                        <a:lnSpc>
                          <a:spcPct val="150000"/>
                        </a:lnSpc>
                        <a:spcAft>
                          <a:spcPts val="800"/>
                        </a:spcAft>
                      </a:pPr>
                      <a:r>
                        <a:rPr lang="en-ZA" sz="1400" b="1">
                          <a:solidFill>
                            <a:srgbClr val="000000"/>
                          </a:solidFill>
                          <a:effectLst/>
                          <a:latin typeface="Aptos" panose="020B0004020202020204" pitchFamily="34" charset="0"/>
                        </a:rPr>
                        <a:t>Provincial Bills—2</a:t>
                      </a:r>
                      <a:endParaRPr lang="en-ZA" sz="1400">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864022907"/>
                  </a:ext>
                </a:extLst>
              </a:tr>
              <a:tr h="278331">
                <a:tc>
                  <a:txBody>
                    <a:bodyPr/>
                    <a:lstStyle/>
                    <a:p>
                      <a:pPr algn="ctr">
                        <a:lnSpc>
                          <a:spcPct val="150000"/>
                        </a:lnSpc>
                        <a:spcAft>
                          <a:spcPts val="800"/>
                        </a:spcAft>
                      </a:pPr>
                      <a:r>
                        <a:rPr lang="en-ZA" sz="1400" b="1">
                          <a:effectLst/>
                          <a:latin typeface="Aptos" panose="020B0004020202020204" pitchFamily="34" charset="0"/>
                        </a:rPr>
                        <a:t>1.</a:t>
                      </a:r>
                      <a:endParaRPr lang="en-ZA" sz="1400">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ZA" sz="1400">
                          <a:effectLst/>
                          <a:latin typeface="Aptos" panose="020B0004020202020204" pitchFamily="34" charset="0"/>
                        </a:rPr>
                        <a:t>Gauteng Petitions Amendment Bill</a:t>
                      </a:r>
                      <a:endParaRPr lang="en-ZA" sz="1400">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ZA" sz="1400">
                        <a:latin typeface="Aptos" panose="020B0004020202020204" pitchFamily="34" charset="0"/>
                      </a:endParaRPr>
                    </a:p>
                  </a:txBody>
                  <a:tcPr marL="68580" marR="68580" marT="0" marB="0"/>
                </a:tc>
                <a:tc>
                  <a:txBody>
                    <a:bodyPr/>
                    <a:lstStyle/>
                    <a:p>
                      <a:endParaRPr lang="en-ZA" sz="1400">
                        <a:latin typeface="Aptos" panose="020B0004020202020204" pitchFamily="34" charset="0"/>
                      </a:endParaRPr>
                    </a:p>
                  </a:txBody>
                  <a:tcPr marL="68580" marR="68580" marT="0" marB="0"/>
                </a:tc>
                <a:extLst>
                  <a:ext uri="{0D108BD9-81ED-4DB2-BD59-A6C34878D82A}">
                    <a16:rowId xmlns:a16="http://schemas.microsoft.com/office/drawing/2014/main" val="3843436024"/>
                  </a:ext>
                </a:extLst>
              </a:tr>
              <a:tr h="440108">
                <a:tc>
                  <a:txBody>
                    <a:bodyPr/>
                    <a:lstStyle/>
                    <a:p>
                      <a:pPr algn="ctr">
                        <a:lnSpc>
                          <a:spcPct val="150000"/>
                        </a:lnSpc>
                        <a:spcAft>
                          <a:spcPts val="800"/>
                        </a:spcAft>
                      </a:pPr>
                      <a:r>
                        <a:rPr lang="en-ZA" sz="1400">
                          <a:effectLst/>
                          <a:latin typeface="Aptos" panose="020B0004020202020204" pitchFamily="34" charset="0"/>
                          <a:ea typeface="Calibri" panose="020F0502020204030204" pitchFamily="34" charset="0"/>
                          <a:cs typeface="Arial" panose="020B0604020202020204" pitchFamily="34" charset="0"/>
                        </a:rPr>
                        <a:t>2.</a:t>
                      </a:r>
                    </a:p>
                  </a:txBody>
                  <a:tcPr marL="68580" marR="68580" marT="0" marB="0"/>
                </a:tc>
                <a:tc>
                  <a:txBody>
                    <a:bodyPr/>
                    <a:lstStyle/>
                    <a:p>
                      <a:pPr algn="just">
                        <a:lnSpc>
                          <a:spcPct val="150000"/>
                        </a:lnSpc>
                        <a:spcAft>
                          <a:spcPts val="800"/>
                        </a:spcAft>
                      </a:pPr>
                      <a:r>
                        <a:rPr lang="en-ZA" sz="1400">
                          <a:effectLst/>
                          <a:latin typeface="Aptos" panose="020B0004020202020204" pitchFamily="34" charset="0"/>
                          <a:ea typeface="Calibri" panose="020F0502020204030204" pitchFamily="34" charset="0"/>
                          <a:cs typeface="Arial" panose="020B0604020202020204" pitchFamily="34" charset="0"/>
                        </a:rPr>
                        <a:t>Gauteng Provincial Appropriation Bill, 2024-25FY</a:t>
                      </a:r>
                    </a:p>
                  </a:txBody>
                  <a:tcPr marL="68580" marR="68580" marT="0" marB="0"/>
                </a:tc>
                <a:tc>
                  <a:txBody>
                    <a:bodyPr/>
                    <a:lstStyle/>
                    <a:p>
                      <a:endParaRPr lang="en-ZA" sz="1400">
                        <a:latin typeface="Aptos" panose="020B0004020202020204" pitchFamily="34" charset="0"/>
                      </a:endParaRPr>
                    </a:p>
                  </a:txBody>
                  <a:tcPr marL="68580" marR="68580" marT="0" marB="0"/>
                </a:tc>
                <a:tc>
                  <a:txBody>
                    <a:bodyPr/>
                    <a:lstStyle/>
                    <a:p>
                      <a:endParaRPr lang="en-ZA" sz="1400">
                        <a:latin typeface="Aptos" panose="020B0004020202020204" pitchFamily="34" charset="0"/>
                      </a:endParaRPr>
                    </a:p>
                  </a:txBody>
                  <a:tcPr marL="68580" marR="68580" marT="0" marB="0"/>
                </a:tc>
                <a:extLst>
                  <a:ext uri="{0D108BD9-81ED-4DB2-BD59-A6C34878D82A}">
                    <a16:rowId xmlns:a16="http://schemas.microsoft.com/office/drawing/2014/main" val="2537062213"/>
                  </a:ext>
                </a:extLst>
              </a:tr>
            </a:tbl>
          </a:graphicData>
        </a:graphic>
      </p:graphicFrame>
      <p:sp>
        <p:nvSpPr>
          <p:cNvPr id="3" name="Slide Number Placeholder 2">
            <a:extLst>
              <a:ext uri="{FF2B5EF4-FFF2-40B4-BE49-F238E27FC236}">
                <a16:creationId xmlns:a16="http://schemas.microsoft.com/office/drawing/2014/main" id="{77450A8B-D3F6-BD1C-B43F-9222049CD986}"/>
              </a:ext>
            </a:extLst>
          </p:cNvPr>
          <p:cNvSpPr>
            <a:spLocks noGrp="1"/>
          </p:cNvSpPr>
          <p:nvPr>
            <p:ph type="sldNum" sz="quarter" idx="12"/>
          </p:nvPr>
        </p:nvSpPr>
        <p:spPr>
          <a:xfrm>
            <a:off x="8838445" y="6089412"/>
            <a:ext cx="2743200" cy="365125"/>
          </a:xfrm>
        </p:spPr>
        <p:txBody>
          <a:bodyPr/>
          <a:lstStyle/>
          <a:p>
            <a:fld id="{D0AE37AA-8584-A54C-BECD-BC59CBA32CED}" type="slidenum">
              <a:rPr lang="en-US" sz="1200" smtClean="0">
                <a:solidFill>
                  <a:schemeClr val="bg1"/>
                </a:solidFill>
              </a:rPr>
              <a:t>14</a:t>
            </a:fld>
            <a:endParaRPr lang="en-US" sz="1200">
              <a:solidFill>
                <a:schemeClr val="bg1"/>
              </a:solidFill>
            </a:endParaRPr>
          </a:p>
        </p:txBody>
      </p:sp>
    </p:spTree>
    <p:extLst>
      <p:ext uri="{BB962C8B-B14F-4D97-AF65-F5344CB8AC3E}">
        <p14:creationId xmlns:p14="http://schemas.microsoft.com/office/powerpoint/2010/main" val="20085487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DDA76C-1904-0247-8B13-71966800E250}"/>
              </a:ext>
            </a:extLst>
          </p:cNvPr>
          <p:cNvSpPr/>
          <p:nvPr/>
        </p:nvSpPr>
        <p:spPr>
          <a:xfrm>
            <a:off x="0" y="403463"/>
            <a:ext cx="3781446" cy="7458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44B620D5-A37C-6049-9186-A43D77F9369C}"/>
              </a:ext>
            </a:extLst>
          </p:cNvPr>
          <p:cNvSpPr txBox="1">
            <a:spLocks/>
          </p:cNvSpPr>
          <p:nvPr/>
        </p:nvSpPr>
        <p:spPr bwMode="auto">
          <a:xfrm>
            <a:off x="1140682" y="403463"/>
            <a:ext cx="9130783" cy="56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Arial"/>
                <a:ea typeface="Arial" charset="0"/>
                <a:cs typeface="Arial"/>
              </a:defRPr>
            </a:lvl1pPr>
            <a:lvl2pPr algn="ctr" defTabSz="457200" rtl="0" eaLnBrk="0" fontAlgn="base" hangingPunct="0">
              <a:spcBef>
                <a:spcPct val="0"/>
              </a:spcBef>
              <a:spcAft>
                <a:spcPct val="0"/>
              </a:spcAft>
              <a:defRPr sz="4400">
                <a:solidFill>
                  <a:schemeClr val="tx1"/>
                </a:solidFill>
                <a:latin typeface="Arial" charset="0"/>
                <a:ea typeface="Arial" charset="0"/>
                <a:cs typeface="Arial" charset="0"/>
              </a:defRPr>
            </a:lvl2pPr>
            <a:lvl3pPr algn="ctr" defTabSz="457200" rtl="0" eaLnBrk="0" fontAlgn="base" hangingPunct="0">
              <a:spcBef>
                <a:spcPct val="0"/>
              </a:spcBef>
              <a:spcAft>
                <a:spcPct val="0"/>
              </a:spcAft>
              <a:defRPr sz="4400">
                <a:solidFill>
                  <a:schemeClr val="tx1"/>
                </a:solidFill>
                <a:latin typeface="Arial" charset="0"/>
                <a:ea typeface="Arial" charset="0"/>
                <a:cs typeface="Arial" charset="0"/>
              </a:defRPr>
            </a:lvl3pPr>
            <a:lvl4pPr algn="ctr" defTabSz="457200" rtl="0" eaLnBrk="0" fontAlgn="base" hangingPunct="0">
              <a:spcBef>
                <a:spcPct val="0"/>
              </a:spcBef>
              <a:spcAft>
                <a:spcPct val="0"/>
              </a:spcAft>
              <a:defRPr sz="4400">
                <a:solidFill>
                  <a:schemeClr val="tx1"/>
                </a:solidFill>
                <a:latin typeface="Arial" charset="0"/>
                <a:ea typeface="Arial" charset="0"/>
                <a:cs typeface="Arial" charset="0"/>
              </a:defRPr>
            </a:lvl4pPr>
            <a:lvl5pPr algn="ctr" defTabSz="457200" rtl="0" eaLnBrk="0" fontAlgn="base" hangingPunct="0">
              <a:spcBef>
                <a:spcPct val="0"/>
              </a:spcBef>
              <a:spcAft>
                <a:spcPct val="0"/>
              </a:spcAft>
              <a:defRPr sz="4400">
                <a:solidFill>
                  <a:schemeClr val="tx1"/>
                </a:solidFill>
                <a:latin typeface="Arial" charset="0"/>
                <a:ea typeface="Arial" charset="0"/>
                <a:cs typeface="Arial" charset="0"/>
              </a:defRPr>
            </a:lvl5pPr>
            <a:lvl6pPr marL="457200" algn="ctr" defTabSz="457200" rtl="0" fontAlgn="base">
              <a:spcBef>
                <a:spcPct val="0"/>
              </a:spcBef>
              <a:spcAft>
                <a:spcPct val="0"/>
              </a:spcAft>
              <a:defRPr sz="4400">
                <a:solidFill>
                  <a:schemeClr val="tx1"/>
                </a:solidFill>
                <a:latin typeface="Arial" charset="0"/>
                <a:ea typeface="Arial" charset="0"/>
                <a:cs typeface="Arial" charset="0"/>
              </a:defRPr>
            </a:lvl6pPr>
            <a:lvl7pPr marL="914400" algn="ctr" defTabSz="457200" rtl="0" fontAlgn="base">
              <a:spcBef>
                <a:spcPct val="0"/>
              </a:spcBef>
              <a:spcAft>
                <a:spcPct val="0"/>
              </a:spcAft>
              <a:defRPr sz="4400">
                <a:solidFill>
                  <a:schemeClr val="tx1"/>
                </a:solidFill>
                <a:latin typeface="Arial" charset="0"/>
                <a:ea typeface="Arial" charset="0"/>
                <a:cs typeface="Arial" charset="0"/>
              </a:defRPr>
            </a:lvl7pPr>
            <a:lvl8pPr marL="1371600" algn="ctr" defTabSz="457200" rtl="0" fontAlgn="base">
              <a:spcBef>
                <a:spcPct val="0"/>
              </a:spcBef>
              <a:spcAft>
                <a:spcPct val="0"/>
              </a:spcAft>
              <a:defRPr sz="4400">
                <a:solidFill>
                  <a:schemeClr val="tx1"/>
                </a:solidFill>
                <a:latin typeface="Arial" charset="0"/>
                <a:ea typeface="Arial" charset="0"/>
                <a:cs typeface="Arial" charset="0"/>
              </a:defRPr>
            </a:lvl8pPr>
            <a:lvl9pPr marL="1828800" algn="ctr" defTabSz="457200" rtl="0" fontAlgn="base">
              <a:spcBef>
                <a:spcPct val="0"/>
              </a:spcBef>
              <a:spcAft>
                <a:spcPct val="0"/>
              </a:spcAft>
              <a:defRPr sz="4400">
                <a:solidFill>
                  <a:schemeClr val="tx1"/>
                </a:solidFill>
                <a:latin typeface="Arial" charset="0"/>
                <a:ea typeface="Arial" charset="0"/>
                <a:cs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200" i="0" u="none" strike="noStrike" kern="1200" cap="none" spc="0" normalizeH="0" baseline="0" noProof="0">
                <a:ln>
                  <a:noFill/>
                </a:ln>
                <a:solidFill>
                  <a:srgbClr val="ED7D31">
                    <a:lumMod val="50000"/>
                  </a:srgbClr>
                </a:solidFill>
                <a:effectLst/>
                <a:uLnTx/>
                <a:uFillTx/>
                <a:latin typeface="Garamond" panose="02020404030301010803" pitchFamily="18" charset="0"/>
                <a:cs typeface="Arial"/>
              </a:rPr>
              <a:t>STRATEGIC OUTCOME 2: LAW MAKING </a:t>
            </a:r>
          </a:p>
        </p:txBody>
      </p:sp>
      <p:pic>
        <p:nvPicPr>
          <p:cNvPr id="5" name="Picture 4">
            <a:extLst>
              <a:ext uri="{FF2B5EF4-FFF2-40B4-BE49-F238E27FC236}">
                <a16:creationId xmlns:a16="http://schemas.microsoft.com/office/drawing/2014/main" id="{3FEF8612-7654-224B-A475-4E0FC55E848F}"/>
              </a:ext>
            </a:extLst>
          </p:cNvPr>
          <p:cNvPicPr>
            <a:picLocks noChangeAspect="1"/>
          </p:cNvPicPr>
          <p:nvPr/>
        </p:nvPicPr>
        <p:blipFill>
          <a:blip r:embed="rId3"/>
          <a:stretch>
            <a:fillRect/>
          </a:stretch>
        </p:blipFill>
        <p:spPr>
          <a:xfrm>
            <a:off x="674670" y="393763"/>
            <a:ext cx="393700" cy="558800"/>
          </a:xfrm>
          <a:prstGeom prst="rect">
            <a:avLst/>
          </a:prstGeom>
        </p:spPr>
      </p:pic>
      <p:sp>
        <p:nvSpPr>
          <p:cNvPr id="11" name="Slide Number Placeholder 3">
            <a:extLst>
              <a:ext uri="{FF2B5EF4-FFF2-40B4-BE49-F238E27FC236}">
                <a16:creationId xmlns:a16="http://schemas.microsoft.com/office/drawing/2014/main" id="{657E3595-2E79-4112-9D93-9E7D3DD320BC}"/>
              </a:ext>
            </a:extLst>
          </p:cNvPr>
          <p:cNvSpPr txBox="1">
            <a:spLocks/>
          </p:cNvSpPr>
          <p:nvPr/>
        </p:nvSpPr>
        <p:spPr>
          <a:xfrm>
            <a:off x="4038600" y="6492875"/>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0A64A42-7C2D-4EA2-AADB-69663BC6F28E}"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72BDE476-84FA-98CB-59BF-75169840BEB9}"/>
              </a:ext>
            </a:extLst>
          </p:cNvPr>
          <p:cNvGraphicFramePr>
            <a:graphicFrameLocks noGrp="1"/>
          </p:cNvGraphicFramePr>
          <p:nvPr>
            <p:extLst>
              <p:ext uri="{D42A27DB-BD31-4B8C-83A1-F6EECF244321}">
                <p14:modId xmlns:p14="http://schemas.microsoft.com/office/powerpoint/2010/main" val="3900974570"/>
              </p:ext>
            </p:extLst>
          </p:nvPr>
        </p:nvGraphicFramePr>
        <p:xfrm>
          <a:off x="871521" y="1465471"/>
          <a:ext cx="9399944" cy="1966593"/>
        </p:xfrm>
        <a:graphic>
          <a:graphicData uri="http://schemas.openxmlformats.org/drawingml/2006/table">
            <a:tbl>
              <a:tblPr firstRow="1" firstCol="1" bandRow="1">
                <a:tableStyleId>{5FD0F851-EC5A-4D38-B0AD-8093EC10F338}</a:tableStyleId>
              </a:tblPr>
              <a:tblGrid>
                <a:gridCol w="375398">
                  <a:extLst>
                    <a:ext uri="{9D8B030D-6E8A-4147-A177-3AD203B41FA5}">
                      <a16:colId xmlns:a16="http://schemas.microsoft.com/office/drawing/2014/main" val="1393829111"/>
                    </a:ext>
                  </a:extLst>
                </a:gridCol>
                <a:gridCol w="9024546">
                  <a:extLst>
                    <a:ext uri="{9D8B030D-6E8A-4147-A177-3AD203B41FA5}">
                      <a16:colId xmlns:a16="http://schemas.microsoft.com/office/drawing/2014/main" val="3024730470"/>
                    </a:ext>
                  </a:extLst>
                </a:gridCol>
              </a:tblGrid>
              <a:tr h="635726">
                <a:tc gridSpan="2">
                  <a:txBody>
                    <a:bodyPr/>
                    <a:lstStyle/>
                    <a:p>
                      <a:pPr algn="ctr">
                        <a:lnSpc>
                          <a:spcPct val="150000"/>
                        </a:lnSpc>
                        <a:spcAft>
                          <a:spcPts val="800"/>
                        </a:spcAft>
                      </a:pPr>
                      <a:r>
                        <a:rPr lang="en-ZA" sz="1600" b="1">
                          <a:effectLst/>
                          <a:latin typeface="Aptos" panose="020B0004020202020204" pitchFamily="34" charset="0"/>
                        </a:rPr>
                        <a:t>Table #: Adopted Regulations, Q2 &amp; Mid-Year, 2024-25FY (3)</a:t>
                      </a:r>
                      <a:endParaRPr lang="en-ZA" sz="1600">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ZA"/>
                    </a:p>
                  </a:txBody>
                  <a:tcPr/>
                </a:tc>
                <a:extLst>
                  <a:ext uri="{0D108BD9-81ED-4DB2-BD59-A6C34878D82A}">
                    <a16:rowId xmlns:a16="http://schemas.microsoft.com/office/drawing/2014/main" val="1332547476"/>
                  </a:ext>
                </a:extLst>
              </a:tr>
              <a:tr h="544349">
                <a:tc>
                  <a:txBody>
                    <a:bodyPr/>
                    <a:lstStyle/>
                    <a:p>
                      <a:pPr algn="ctr">
                        <a:lnSpc>
                          <a:spcPct val="150000"/>
                        </a:lnSpc>
                        <a:spcAft>
                          <a:spcPts val="800"/>
                        </a:spcAft>
                      </a:pPr>
                      <a:r>
                        <a:rPr lang="en-ZA" sz="1600" b="1">
                          <a:solidFill>
                            <a:srgbClr val="000000"/>
                          </a:solidFill>
                          <a:effectLst/>
                          <a:latin typeface="Aptos" panose="020B0004020202020204" pitchFamily="34" charset="0"/>
                        </a:rPr>
                        <a:t>1.</a:t>
                      </a:r>
                      <a:endParaRPr lang="en-ZA" sz="1600">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800"/>
                        </a:spcAft>
                      </a:pPr>
                      <a:r>
                        <a:rPr lang="en-US" sz="1600" kern="100">
                          <a:effectLst/>
                          <a:latin typeface="Aptos" panose="020B0004020202020204" pitchFamily="34" charset="0"/>
                          <a:ea typeface="Aptos" panose="020B0004020202020204" pitchFamily="34" charset="0"/>
                          <a:cs typeface="Times New Roman" panose="02020603050405020304" pitchFamily="18" charset="0"/>
                        </a:rPr>
                        <a:t>Health Revision of uniform patient fee schedule relating to Ambulances, 2024</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9420996"/>
                  </a:ext>
                </a:extLst>
              </a:tr>
              <a:tr h="393259">
                <a:tc>
                  <a:txBody>
                    <a:bodyPr/>
                    <a:lstStyle/>
                    <a:p>
                      <a:pPr algn="ctr">
                        <a:lnSpc>
                          <a:spcPct val="150000"/>
                        </a:lnSpc>
                        <a:spcAft>
                          <a:spcPts val="800"/>
                        </a:spcAft>
                      </a:pPr>
                      <a:r>
                        <a:rPr lang="en-ZA" sz="1600">
                          <a:effectLst/>
                          <a:latin typeface="Aptos" panose="020B0004020202020204" pitchFamily="34" charset="0"/>
                          <a:ea typeface="Calibri" panose="020F0502020204030204" pitchFamily="34" charset="0"/>
                          <a:cs typeface="Arial" panose="020B0604020202020204" pitchFamily="34" charset="0"/>
                        </a:rPr>
                        <a:t>2.</a:t>
                      </a:r>
                    </a:p>
                  </a:txBody>
                  <a:tcPr marL="68580" marR="68580" marT="0" marB="0"/>
                </a:tc>
                <a:tc>
                  <a:txBody>
                    <a:bodyPr/>
                    <a:lstStyle/>
                    <a:p>
                      <a:pPr marL="457200">
                        <a:lnSpc>
                          <a:spcPct val="107000"/>
                        </a:lnSpc>
                        <a:spcAft>
                          <a:spcPts val="800"/>
                        </a:spcAft>
                      </a:pPr>
                      <a:r>
                        <a:rPr lang="en-US" sz="1600" kern="100">
                          <a:effectLst/>
                          <a:latin typeface="Aptos" panose="020B0004020202020204" pitchFamily="34" charset="0"/>
                          <a:ea typeface="Aptos" panose="020B0004020202020204" pitchFamily="34" charset="0"/>
                          <a:cs typeface="Times New Roman" panose="02020603050405020304" pitchFamily="18" charset="0"/>
                        </a:rPr>
                        <a:t>Revision of uniform patient fee schedule at Provincial Hospitals, 2024</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2181412"/>
                  </a:ext>
                </a:extLst>
              </a:tr>
              <a:tr h="393259">
                <a:tc>
                  <a:txBody>
                    <a:bodyPr/>
                    <a:lstStyle/>
                    <a:p>
                      <a:pPr algn="ctr">
                        <a:lnSpc>
                          <a:spcPct val="150000"/>
                        </a:lnSpc>
                        <a:spcAft>
                          <a:spcPts val="800"/>
                        </a:spcAft>
                      </a:pPr>
                      <a:r>
                        <a:rPr lang="en-ZA" sz="1600">
                          <a:effectLst/>
                          <a:latin typeface="Aptos" panose="020B0004020202020204" pitchFamily="34" charset="0"/>
                          <a:ea typeface="Calibri" panose="020F0502020204030204" pitchFamily="34" charset="0"/>
                          <a:cs typeface="Arial" panose="020B0604020202020204" pitchFamily="34" charset="0"/>
                        </a:rPr>
                        <a:t>3.</a:t>
                      </a:r>
                    </a:p>
                  </a:txBody>
                  <a:tcPr marL="68580" marR="68580" marT="0" marB="0"/>
                </a:tc>
                <a:tc>
                  <a:txBody>
                    <a:bodyPr/>
                    <a:lstStyle/>
                    <a:p>
                      <a:pPr marL="457200">
                        <a:lnSpc>
                          <a:spcPct val="107000"/>
                        </a:lnSpc>
                        <a:spcAft>
                          <a:spcPts val="800"/>
                        </a:spcAft>
                      </a:pPr>
                      <a:r>
                        <a:rPr lang="en-US" sz="1600" kern="100">
                          <a:effectLst/>
                          <a:latin typeface="Aptos" panose="020B0004020202020204" pitchFamily="34" charset="0"/>
                          <a:ea typeface="Aptos" panose="020B0004020202020204" pitchFamily="34" charset="0"/>
                          <a:cs typeface="Times New Roman" panose="02020603050405020304" pitchFamily="18" charset="0"/>
                        </a:rPr>
                        <a:t>Revision of uniform patient fee schedule Provincial Mortuary, 2024</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7845012"/>
                  </a:ext>
                </a:extLst>
              </a:tr>
            </a:tbl>
          </a:graphicData>
        </a:graphic>
      </p:graphicFrame>
      <p:sp>
        <p:nvSpPr>
          <p:cNvPr id="3" name="Slide Number Placeholder 2">
            <a:extLst>
              <a:ext uri="{FF2B5EF4-FFF2-40B4-BE49-F238E27FC236}">
                <a16:creationId xmlns:a16="http://schemas.microsoft.com/office/drawing/2014/main" id="{7E78D7A6-29F5-6479-DCAD-AB10D028146D}"/>
              </a:ext>
            </a:extLst>
          </p:cNvPr>
          <p:cNvSpPr>
            <a:spLocks noGrp="1"/>
          </p:cNvSpPr>
          <p:nvPr>
            <p:ph type="sldNum" sz="quarter" idx="12"/>
          </p:nvPr>
        </p:nvSpPr>
        <p:spPr>
          <a:xfrm>
            <a:off x="8838445" y="6089412"/>
            <a:ext cx="2743200" cy="365125"/>
          </a:xfrm>
        </p:spPr>
        <p:txBody>
          <a:bodyPr/>
          <a:lstStyle/>
          <a:p>
            <a:fld id="{D0AE37AA-8584-A54C-BECD-BC59CBA32CED}" type="slidenum">
              <a:rPr lang="en-US" sz="1200" smtClean="0">
                <a:solidFill>
                  <a:schemeClr val="bg1"/>
                </a:solidFill>
              </a:rPr>
              <a:t>15</a:t>
            </a:fld>
            <a:endParaRPr lang="en-US" sz="1200">
              <a:solidFill>
                <a:schemeClr val="bg1"/>
              </a:solidFill>
            </a:endParaRPr>
          </a:p>
        </p:txBody>
      </p:sp>
    </p:spTree>
    <p:extLst>
      <p:ext uri="{BB962C8B-B14F-4D97-AF65-F5344CB8AC3E}">
        <p14:creationId xmlns:p14="http://schemas.microsoft.com/office/powerpoint/2010/main" val="181829861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DDA76C-1904-0247-8B13-71966800E250}"/>
              </a:ext>
            </a:extLst>
          </p:cNvPr>
          <p:cNvSpPr/>
          <p:nvPr/>
        </p:nvSpPr>
        <p:spPr>
          <a:xfrm>
            <a:off x="0" y="478409"/>
            <a:ext cx="3781446" cy="7458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44B620D5-A37C-6049-9186-A43D77F9369C}"/>
              </a:ext>
            </a:extLst>
          </p:cNvPr>
          <p:cNvSpPr txBox="1">
            <a:spLocks/>
          </p:cNvSpPr>
          <p:nvPr/>
        </p:nvSpPr>
        <p:spPr bwMode="auto">
          <a:xfrm>
            <a:off x="1286330" y="337785"/>
            <a:ext cx="8644479" cy="58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Arial"/>
                <a:ea typeface="Arial" charset="0"/>
                <a:cs typeface="Arial"/>
              </a:defRPr>
            </a:lvl1pPr>
            <a:lvl2pPr algn="ctr" defTabSz="457200" rtl="0" eaLnBrk="0" fontAlgn="base" hangingPunct="0">
              <a:spcBef>
                <a:spcPct val="0"/>
              </a:spcBef>
              <a:spcAft>
                <a:spcPct val="0"/>
              </a:spcAft>
              <a:defRPr sz="4400">
                <a:solidFill>
                  <a:schemeClr val="tx1"/>
                </a:solidFill>
                <a:latin typeface="Arial" charset="0"/>
                <a:ea typeface="Arial" charset="0"/>
                <a:cs typeface="Arial" charset="0"/>
              </a:defRPr>
            </a:lvl2pPr>
            <a:lvl3pPr algn="ctr" defTabSz="457200" rtl="0" eaLnBrk="0" fontAlgn="base" hangingPunct="0">
              <a:spcBef>
                <a:spcPct val="0"/>
              </a:spcBef>
              <a:spcAft>
                <a:spcPct val="0"/>
              </a:spcAft>
              <a:defRPr sz="4400">
                <a:solidFill>
                  <a:schemeClr val="tx1"/>
                </a:solidFill>
                <a:latin typeface="Arial" charset="0"/>
                <a:ea typeface="Arial" charset="0"/>
                <a:cs typeface="Arial" charset="0"/>
              </a:defRPr>
            </a:lvl3pPr>
            <a:lvl4pPr algn="ctr" defTabSz="457200" rtl="0" eaLnBrk="0" fontAlgn="base" hangingPunct="0">
              <a:spcBef>
                <a:spcPct val="0"/>
              </a:spcBef>
              <a:spcAft>
                <a:spcPct val="0"/>
              </a:spcAft>
              <a:defRPr sz="4400">
                <a:solidFill>
                  <a:schemeClr val="tx1"/>
                </a:solidFill>
                <a:latin typeface="Arial" charset="0"/>
                <a:ea typeface="Arial" charset="0"/>
                <a:cs typeface="Arial" charset="0"/>
              </a:defRPr>
            </a:lvl4pPr>
            <a:lvl5pPr algn="ctr" defTabSz="457200" rtl="0" eaLnBrk="0" fontAlgn="base" hangingPunct="0">
              <a:spcBef>
                <a:spcPct val="0"/>
              </a:spcBef>
              <a:spcAft>
                <a:spcPct val="0"/>
              </a:spcAft>
              <a:defRPr sz="4400">
                <a:solidFill>
                  <a:schemeClr val="tx1"/>
                </a:solidFill>
                <a:latin typeface="Arial" charset="0"/>
                <a:ea typeface="Arial" charset="0"/>
                <a:cs typeface="Arial" charset="0"/>
              </a:defRPr>
            </a:lvl5pPr>
            <a:lvl6pPr marL="457200" algn="ctr" defTabSz="457200" rtl="0" fontAlgn="base">
              <a:spcBef>
                <a:spcPct val="0"/>
              </a:spcBef>
              <a:spcAft>
                <a:spcPct val="0"/>
              </a:spcAft>
              <a:defRPr sz="4400">
                <a:solidFill>
                  <a:schemeClr val="tx1"/>
                </a:solidFill>
                <a:latin typeface="Arial" charset="0"/>
                <a:ea typeface="Arial" charset="0"/>
                <a:cs typeface="Arial" charset="0"/>
              </a:defRPr>
            </a:lvl6pPr>
            <a:lvl7pPr marL="914400" algn="ctr" defTabSz="457200" rtl="0" fontAlgn="base">
              <a:spcBef>
                <a:spcPct val="0"/>
              </a:spcBef>
              <a:spcAft>
                <a:spcPct val="0"/>
              </a:spcAft>
              <a:defRPr sz="4400">
                <a:solidFill>
                  <a:schemeClr val="tx1"/>
                </a:solidFill>
                <a:latin typeface="Arial" charset="0"/>
                <a:ea typeface="Arial" charset="0"/>
                <a:cs typeface="Arial" charset="0"/>
              </a:defRPr>
            </a:lvl7pPr>
            <a:lvl8pPr marL="1371600" algn="ctr" defTabSz="457200" rtl="0" fontAlgn="base">
              <a:spcBef>
                <a:spcPct val="0"/>
              </a:spcBef>
              <a:spcAft>
                <a:spcPct val="0"/>
              </a:spcAft>
              <a:defRPr sz="4400">
                <a:solidFill>
                  <a:schemeClr val="tx1"/>
                </a:solidFill>
                <a:latin typeface="Arial" charset="0"/>
                <a:ea typeface="Arial" charset="0"/>
                <a:cs typeface="Arial" charset="0"/>
              </a:defRPr>
            </a:lvl8pPr>
            <a:lvl9pPr marL="1828800" algn="ctr" defTabSz="457200" rtl="0" fontAlgn="base">
              <a:spcBef>
                <a:spcPct val="0"/>
              </a:spcBef>
              <a:spcAft>
                <a:spcPct val="0"/>
              </a:spcAft>
              <a:defRPr sz="4400">
                <a:solidFill>
                  <a:schemeClr val="tx1"/>
                </a:solidFill>
                <a:latin typeface="Arial" charset="0"/>
                <a:ea typeface="Arial" charset="0"/>
                <a:cs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200" i="0" u="none" strike="noStrike" kern="1200" cap="none" spc="0" normalizeH="0" baseline="0" noProof="0">
                <a:ln>
                  <a:noFill/>
                </a:ln>
                <a:solidFill>
                  <a:srgbClr val="ED7D31">
                    <a:lumMod val="50000"/>
                  </a:srgbClr>
                </a:solidFill>
                <a:effectLst/>
                <a:uLnTx/>
                <a:uFillTx/>
                <a:latin typeface="Garamond" panose="02020404030301010803" pitchFamily="18" charset="0"/>
                <a:cs typeface="Arial"/>
              </a:rPr>
              <a:t>SO3: PUBLIC PARTICIPATION</a:t>
            </a:r>
          </a:p>
        </p:txBody>
      </p:sp>
      <p:graphicFrame>
        <p:nvGraphicFramePr>
          <p:cNvPr id="7" name="Table 6">
            <a:extLst>
              <a:ext uri="{FF2B5EF4-FFF2-40B4-BE49-F238E27FC236}">
                <a16:creationId xmlns:a16="http://schemas.microsoft.com/office/drawing/2014/main" id="{A2A68E3A-19BB-A847-948D-D63BEBFCDF02}"/>
              </a:ext>
            </a:extLst>
          </p:cNvPr>
          <p:cNvGraphicFramePr>
            <a:graphicFrameLocks noGrp="1"/>
          </p:cNvGraphicFramePr>
          <p:nvPr>
            <p:extLst>
              <p:ext uri="{D42A27DB-BD31-4B8C-83A1-F6EECF244321}">
                <p14:modId xmlns:p14="http://schemas.microsoft.com/office/powerpoint/2010/main" val="1140676533"/>
              </p:ext>
            </p:extLst>
          </p:nvPr>
        </p:nvGraphicFramePr>
        <p:xfrm>
          <a:off x="174278" y="1214154"/>
          <a:ext cx="11843444" cy="4821330"/>
        </p:xfrm>
        <a:graphic>
          <a:graphicData uri="http://schemas.openxmlformats.org/drawingml/2006/table">
            <a:tbl>
              <a:tblPr firstRow="1" bandRow="1">
                <a:tableStyleId>{F5AB1C69-6EDB-4FF4-983F-18BD219EF322}</a:tableStyleId>
              </a:tblPr>
              <a:tblGrid>
                <a:gridCol w="380197">
                  <a:extLst>
                    <a:ext uri="{9D8B030D-6E8A-4147-A177-3AD203B41FA5}">
                      <a16:colId xmlns:a16="http://schemas.microsoft.com/office/drawing/2014/main" val="648256924"/>
                    </a:ext>
                  </a:extLst>
                </a:gridCol>
                <a:gridCol w="1412750">
                  <a:extLst>
                    <a:ext uri="{9D8B030D-6E8A-4147-A177-3AD203B41FA5}">
                      <a16:colId xmlns:a16="http://schemas.microsoft.com/office/drawing/2014/main" val="1956252973"/>
                    </a:ext>
                  </a:extLst>
                </a:gridCol>
                <a:gridCol w="762985">
                  <a:extLst>
                    <a:ext uri="{9D8B030D-6E8A-4147-A177-3AD203B41FA5}">
                      <a16:colId xmlns:a16="http://schemas.microsoft.com/office/drawing/2014/main" val="902079580"/>
                    </a:ext>
                  </a:extLst>
                </a:gridCol>
                <a:gridCol w="821064">
                  <a:extLst>
                    <a:ext uri="{9D8B030D-6E8A-4147-A177-3AD203B41FA5}">
                      <a16:colId xmlns:a16="http://schemas.microsoft.com/office/drawing/2014/main" val="1531191943"/>
                    </a:ext>
                  </a:extLst>
                </a:gridCol>
                <a:gridCol w="1039848">
                  <a:extLst>
                    <a:ext uri="{9D8B030D-6E8A-4147-A177-3AD203B41FA5}">
                      <a16:colId xmlns:a16="http://schemas.microsoft.com/office/drawing/2014/main" val="1492882311"/>
                    </a:ext>
                  </a:extLst>
                </a:gridCol>
                <a:gridCol w="1675901">
                  <a:extLst>
                    <a:ext uri="{9D8B030D-6E8A-4147-A177-3AD203B41FA5}">
                      <a16:colId xmlns:a16="http://schemas.microsoft.com/office/drawing/2014/main" val="2494519786"/>
                    </a:ext>
                  </a:extLst>
                </a:gridCol>
                <a:gridCol w="1090707">
                  <a:extLst>
                    <a:ext uri="{9D8B030D-6E8A-4147-A177-3AD203B41FA5}">
                      <a16:colId xmlns:a16="http://schemas.microsoft.com/office/drawing/2014/main" val="1838187295"/>
                    </a:ext>
                  </a:extLst>
                </a:gridCol>
                <a:gridCol w="193363">
                  <a:extLst>
                    <a:ext uri="{9D8B030D-6E8A-4147-A177-3AD203B41FA5}">
                      <a16:colId xmlns:a16="http://schemas.microsoft.com/office/drawing/2014/main" val="2599509253"/>
                    </a:ext>
                  </a:extLst>
                </a:gridCol>
                <a:gridCol w="1226991">
                  <a:extLst>
                    <a:ext uri="{9D8B030D-6E8A-4147-A177-3AD203B41FA5}">
                      <a16:colId xmlns:a16="http://schemas.microsoft.com/office/drawing/2014/main" val="4234116908"/>
                    </a:ext>
                  </a:extLst>
                </a:gridCol>
                <a:gridCol w="1839364">
                  <a:extLst>
                    <a:ext uri="{9D8B030D-6E8A-4147-A177-3AD203B41FA5}">
                      <a16:colId xmlns:a16="http://schemas.microsoft.com/office/drawing/2014/main" val="1899714824"/>
                    </a:ext>
                  </a:extLst>
                </a:gridCol>
                <a:gridCol w="1400274">
                  <a:extLst>
                    <a:ext uri="{9D8B030D-6E8A-4147-A177-3AD203B41FA5}">
                      <a16:colId xmlns:a16="http://schemas.microsoft.com/office/drawing/2014/main" val="2524435164"/>
                    </a:ext>
                  </a:extLst>
                </a:gridCol>
              </a:tblGrid>
              <a:tr h="630092">
                <a:tc>
                  <a:txBody>
                    <a:bodyPr/>
                    <a:lstStyle/>
                    <a:p>
                      <a:pPr algn="l"/>
                      <a:r>
                        <a:rPr lang="en-ZA" sz="1300" b="0">
                          <a:solidFill>
                            <a:schemeClr val="bg1"/>
                          </a:solidFill>
                          <a:latin typeface="Aptos" panose="020B0004020202020204" pitchFamily="34" charset="0"/>
                          <a:cs typeface="Arial" panose="020B0604020202020204" pitchFamily="34" charset="0"/>
                        </a:rPr>
                        <a:t># </a:t>
                      </a:r>
                    </a:p>
                  </a:txBody>
                  <a:tcPr marL="91429" marR="9142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r"/>
                      <a:r>
                        <a:rPr lang="en-ZA" sz="1300" b="1">
                          <a:solidFill>
                            <a:srgbClr val="4B6849"/>
                          </a:solidFill>
                          <a:latin typeface="Aptos" panose="020B0004020202020204" pitchFamily="34" charset="0"/>
                          <a:cs typeface="Arial" panose="020B0604020202020204" pitchFamily="34" charset="0"/>
                        </a:rPr>
                        <a:t>Performance Indicator</a:t>
                      </a:r>
                      <a:endParaRPr lang="en-ZA" sz="1300" b="0">
                        <a:solidFill>
                          <a:schemeClr val="bg1"/>
                        </a:solidFill>
                        <a:latin typeface="Aptos" panose="020B0004020202020204" pitchFamily="34" charset="0"/>
                        <a:cs typeface="Arial" panose="020B0604020202020204" pitchFamily="34" charset="0"/>
                      </a:endParaRPr>
                    </a:p>
                  </a:txBody>
                  <a:tcPr marL="91429" marR="9142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DED7"/>
                    </a:solidFill>
                  </a:tcPr>
                </a:tc>
                <a:tc>
                  <a:txBody>
                    <a:bodyPr/>
                    <a:lstStyle/>
                    <a:p>
                      <a:r>
                        <a:rPr lang="en-ZA" sz="1300" b="1" kern="1200">
                          <a:solidFill>
                            <a:schemeClr val="bg1"/>
                          </a:solidFill>
                          <a:latin typeface="Aptos" panose="020B0004020202020204" pitchFamily="34" charset="0"/>
                          <a:ea typeface="+mn-ea"/>
                          <a:cs typeface="Arial" panose="020B0604020202020204" pitchFamily="34" charset="0"/>
                        </a:rPr>
                        <a:t>2024/25 </a:t>
                      </a:r>
                    </a:p>
                    <a:p>
                      <a:r>
                        <a:rPr lang="en-ZA" sz="1300" b="1" kern="1200">
                          <a:solidFill>
                            <a:schemeClr val="bg1"/>
                          </a:solidFill>
                          <a:latin typeface="Aptos" panose="020B0004020202020204" pitchFamily="34" charset="0"/>
                          <a:ea typeface="+mn-ea"/>
                          <a:cs typeface="Arial" panose="020B0604020202020204" pitchFamily="34" charset="0"/>
                        </a:rPr>
                        <a:t>Annual Target</a:t>
                      </a:r>
                      <a:endParaRPr lang="en-ZA" sz="1300" b="0">
                        <a:solidFill>
                          <a:schemeClr val="bg1"/>
                        </a:solidFill>
                        <a:latin typeface="Aptos" panose="020B0004020202020204" pitchFamily="34" charset="0"/>
                        <a:cs typeface="Arial" panose="020B0604020202020204" pitchFamily="34" charset="0"/>
                      </a:endParaRP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r>
                        <a:rPr lang="en-ZA" sz="1300" b="1" kern="1200">
                          <a:solidFill>
                            <a:schemeClr val="bg1"/>
                          </a:solidFill>
                          <a:latin typeface="Aptos" panose="020B0004020202020204" pitchFamily="34" charset="0"/>
                          <a:ea typeface="+mn-ea"/>
                          <a:cs typeface="Arial" panose="020B0604020202020204" pitchFamily="34" charset="0"/>
                        </a:rPr>
                        <a:t>Q1 Achievement</a:t>
                      </a:r>
                      <a:endParaRPr lang="en-ZA" sz="1300" b="0">
                        <a:solidFill>
                          <a:schemeClr val="bg1"/>
                        </a:solidFill>
                        <a:latin typeface="Aptos" panose="020B0004020202020204" pitchFamily="34" charset="0"/>
                        <a:cs typeface="Arial" panose="020B0604020202020204" pitchFamily="34" charset="0"/>
                      </a:endParaRP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r>
                        <a:rPr lang="en-ZA" sz="1300" b="1" kern="1200">
                          <a:solidFill>
                            <a:schemeClr val="bg1"/>
                          </a:solidFill>
                          <a:latin typeface="Aptos" panose="020B0004020202020204" pitchFamily="34" charset="0"/>
                          <a:ea typeface="+mn-ea"/>
                          <a:cs typeface="Arial" panose="020B0604020202020204" pitchFamily="34" charset="0"/>
                        </a:rPr>
                        <a:t>Q2 Planned Target</a:t>
                      </a:r>
                      <a:endParaRPr lang="en-ZA" sz="1300">
                        <a:latin typeface="Aptos" panose="020B0004020202020204" pitchFamily="34" charset="0"/>
                      </a:endParaRP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r>
                        <a:rPr lang="en-ZA" sz="1300">
                          <a:latin typeface="Aptos" panose="020B0004020202020204" pitchFamily="34" charset="0"/>
                        </a:rPr>
                        <a:t>Q2 Achievement</a:t>
                      </a: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gridSpan="2">
                  <a:txBody>
                    <a:bodyPr/>
                    <a:lstStyle/>
                    <a:p>
                      <a:r>
                        <a:rPr lang="en-ZA" sz="1300">
                          <a:latin typeface="Aptos" panose="020B0004020202020204" pitchFamily="34" charset="0"/>
                        </a:rPr>
                        <a:t>Mid-Year Planned Target</a:t>
                      </a: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hMerge="1">
                  <a:txBody>
                    <a:bodyPr/>
                    <a:lstStyle/>
                    <a:p>
                      <a:endParaRPr lang="en-ZA" sz="1300">
                        <a:latin typeface="Aptos" panose="020B0004020202020204" pitchFamily="34" charset="0"/>
                      </a:endParaRP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r>
                        <a:rPr lang="en-ZA" sz="1300">
                          <a:latin typeface="Aptos" panose="020B0004020202020204" pitchFamily="34" charset="0"/>
                        </a:rPr>
                        <a:t>Mid-Year Achievement</a:t>
                      </a: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r>
                        <a:rPr lang="en-US" sz="1300" b="1" kern="1200">
                          <a:solidFill>
                            <a:schemeClr val="bg1"/>
                          </a:solidFill>
                          <a:latin typeface="Aptos" panose="020B0004020202020204" pitchFamily="34" charset="0"/>
                          <a:ea typeface="+mn-ea"/>
                          <a:cs typeface="Arial" panose="020B0604020202020204" pitchFamily="34" charset="0"/>
                        </a:rPr>
                        <a:t>Deviation &amp; Reason</a:t>
                      </a:r>
                      <a:endParaRPr lang="en-ZA" sz="1300">
                        <a:latin typeface="Aptos" panose="020B0004020202020204" pitchFamily="34" charset="0"/>
                      </a:endParaRP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r>
                        <a:rPr lang="en-US" sz="1300" b="1" kern="1200">
                          <a:solidFill>
                            <a:schemeClr val="accent6">
                              <a:lumMod val="50000"/>
                            </a:schemeClr>
                          </a:solidFill>
                          <a:latin typeface="Aptos" panose="020B0004020202020204" pitchFamily="34" charset="0"/>
                          <a:ea typeface="+mn-ea"/>
                          <a:cs typeface="Arial" panose="020B0604020202020204" pitchFamily="34" charset="0"/>
                        </a:rPr>
                        <a:t>Mitigation for Non-performance</a:t>
                      </a:r>
                      <a:endParaRPr lang="en-ZA" sz="1300" b="1" kern="1200">
                        <a:solidFill>
                          <a:schemeClr val="bg1"/>
                        </a:solidFill>
                        <a:latin typeface="Aptos" panose="020B0004020202020204" pitchFamily="34" charset="0"/>
                        <a:ea typeface="+mn-ea"/>
                        <a:cs typeface="Arial" panose="020B0604020202020204" pitchFamily="34" charset="0"/>
                      </a:endParaRP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DED7"/>
                    </a:solidFill>
                  </a:tcPr>
                </a:tc>
                <a:extLst>
                  <a:ext uri="{0D108BD9-81ED-4DB2-BD59-A6C34878D82A}">
                    <a16:rowId xmlns:a16="http://schemas.microsoft.com/office/drawing/2014/main" val="40976159"/>
                  </a:ext>
                </a:extLst>
              </a:tr>
              <a:tr h="386298">
                <a:tc>
                  <a:txBody>
                    <a:bodyPr/>
                    <a:lstStyle/>
                    <a:p>
                      <a:pPr algn="ctr">
                        <a:lnSpc>
                          <a:spcPct val="107000"/>
                        </a:lnSpc>
                        <a:spcAft>
                          <a:spcPts val="0"/>
                        </a:spcAft>
                      </a:pPr>
                      <a:endParaRPr lang="en-ZA" sz="1300" b="1">
                        <a:solidFill>
                          <a:schemeClr val="accent2">
                            <a:lumMod val="50000"/>
                          </a:schemeClr>
                        </a:solidFill>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gridSpan="10">
                  <a:txBody>
                    <a:bodyPr/>
                    <a:lstStyle/>
                    <a:p>
                      <a:pPr algn="ctr">
                        <a:lnSpc>
                          <a:spcPct val="107000"/>
                        </a:lnSpc>
                        <a:spcAft>
                          <a:spcPts val="0"/>
                        </a:spcAft>
                      </a:pPr>
                      <a:r>
                        <a:rPr lang="en-US" sz="1300" b="1">
                          <a:solidFill>
                            <a:schemeClr val="accent2">
                              <a:lumMod val="50000"/>
                            </a:schemeClr>
                          </a:solidFill>
                          <a:effectLst/>
                          <a:latin typeface="Aptos" panose="020B0004020202020204" pitchFamily="34" charset="0"/>
                          <a:ea typeface="Calibri" panose="020F0502020204030204" pitchFamily="34" charset="0"/>
                          <a:cs typeface="Arial" panose="020B0604020202020204" pitchFamily="34" charset="0"/>
                        </a:rPr>
                        <a:t>Strategic Outcome 3: Enhanced meaningful public participation</a:t>
                      </a:r>
                    </a:p>
                    <a:p>
                      <a:pPr algn="ctr">
                        <a:lnSpc>
                          <a:spcPct val="107000"/>
                        </a:lnSpc>
                        <a:spcAft>
                          <a:spcPts val="0"/>
                        </a:spcAft>
                      </a:pPr>
                      <a:endParaRPr lang="en-ZA" sz="1300" b="1">
                        <a:solidFill>
                          <a:schemeClr val="accent2">
                            <a:lumMod val="50000"/>
                          </a:schemeClr>
                        </a:solidFill>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pPr algn="l">
                        <a:lnSpc>
                          <a:spcPct val="107000"/>
                        </a:lnSpc>
                        <a:spcAft>
                          <a:spcPts val="0"/>
                        </a:spcAft>
                      </a:pPr>
                      <a:endParaRPr lang="en-ZA" sz="1400" b="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68574" marR="68574" marT="0" marB="0">
                    <a:lnL w="3175" cap="flat" cmpd="sng" algn="ctr">
                      <a:solidFill>
                        <a:srgbClr val="809A85"/>
                      </a:solidFill>
                      <a:prstDash val="solid"/>
                      <a:round/>
                      <a:headEnd type="none" w="med" len="med"/>
                      <a:tailEnd type="none" w="med" len="med"/>
                    </a:lnL>
                    <a:lnR w="3175" cap="flat" cmpd="sng" algn="ctr">
                      <a:solidFill>
                        <a:srgbClr val="809A85"/>
                      </a:solidFill>
                      <a:prstDash val="solid"/>
                      <a:round/>
                      <a:headEnd type="none" w="med" len="med"/>
                      <a:tailEnd type="none" w="med" len="med"/>
                    </a:lnR>
                    <a:lnT w="38100" cap="flat" cmpd="sng" algn="ctr">
                      <a:solidFill>
                        <a:srgbClr val="809A85"/>
                      </a:solidFill>
                      <a:prstDash val="solid"/>
                      <a:round/>
                      <a:headEnd type="none" w="med" len="med"/>
                      <a:tailEnd type="none" w="med" len="med"/>
                    </a:lnT>
                    <a:lnB w="38100" cap="flat" cmpd="sng" algn="ctr">
                      <a:solidFill>
                        <a:srgbClr val="809A85"/>
                      </a:solidFill>
                      <a:prstDash val="solid"/>
                      <a:round/>
                      <a:headEnd type="none" w="med" len="med"/>
                      <a:tailEnd type="none" w="med" len="med"/>
                    </a:lnB>
                    <a:solidFill>
                      <a:srgbClr val="F2EDE8"/>
                    </a:solidFill>
                  </a:tcPr>
                </a:tc>
                <a:tc hMerge="1">
                  <a:txBody>
                    <a:bodyPr/>
                    <a:lstStyle/>
                    <a:p>
                      <a:pPr algn="l">
                        <a:lnSpc>
                          <a:spcPct val="107000"/>
                        </a:lnSpc>
                        <a:spcAft>
                          <a:spcPts val="0"/>
                        </a:spcAft>
                      </a:pPr>
                      <a:endParaRPr lang="en-ZA" sz="1400" b="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68574" marR="68574" marT="0" marB="0">
                    <a:lnL w="3175" cap="flat" cmpd="sng" algn="ctr">
                      <a:solidFill>
                        <a:srgbClr val="809A85"/>
                      </a:solidFill>
                      <a:prstDash val="solid"/>
                      <a:round/>
                      <a:headEnd type="none" w="med" len="med"/>
                      <a:tailEnd type="none" w="med" len="med"/>
                    </a:lnL>
                    <a:lnR w="3175" cap="flat" cmpd="sng" algn="ctr">
                      <a:solidFill>
                        <a:srgbClr val="809A85"/>
                      </a:solidFill>
                      <a:prstDash val="solid"/>
                      <a:round/>
                      <a:headEnd type="none" w="med" len="med"/>
                      <a:tailEnd type="none" w="med" len="med"/>
                    </a:lnR>
                    <a:lnT w="38100" cap="flat" cmpd="sng" algn="ctr">
                      <a:solidFill>
                        <a:srgbClr val="809A85"/>
                      </a:solidFill>
                      <a:prstDash val="solid"/>
                      <a:round/>
                      <a:headEnd type="none" w="med" len="med"/>
                      <a:tailEnd type="none" w="med" len="med"/>
                    </a:lnT>
                    <a:lnB w="38100" cap="flat" cmpd="sng" algn="ctr">
                      <a:solidFill>
                        <a:srgbClr val="809A85"/>
                      </a:solidFill>
                      <a:prstDash val="solid"/>
                      <a:round/>
                      <a:headEnd type="none" w="med" len="med"/>
                      <a:tailEnd type="none" w="med" len="med"/>
                    </a:lnB>
                    <a:solidFill>
                      <a:srgbClr val="F2EDE8"/>
                    </a:solidFill>
                  </a:tcPr>
                </a:tc>
                <a:tc hMerge="1">
                  <a:txBody>
                    <a:bodyPr/>
                    <a:lstStyle/>
                    <a:p>
                      <a:endParaRPr lang="en-ZA"/>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hMerge="1">
                  <a:txBody>
                    <a:bodyPr/>
                    <a:lstStyle/>
                    <a:p>
                      <a:endParaRPr lang="en-ZA"/>
                    </a:p>
                  </a:txBody>
                  <a:tcPr>
                    <a:lnT w="38100" cap="flat" cmpd="sng" algn="ctr">
                      <a:solidFill>
                        <a:srgbClr val="809A85"/>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lnT w="38100" cap="flat" cmpd="sng" algn="ctr">
                      <a:solidFill>
                        <a:srgbClr val="809A85"/>
                      </a:solidFill>
                      <a:prstDash val="solid"/>
                      <a:round/>
                      <a:headEnd type="none" w="med" len="med"/>
                      <a:tailEnd type="none" w="med" len="med"/>
                    </a:lnT>
                  </a:tcPr>
                </a:tc>
                <a:tc hMerge="1">
                  <a:txBody>
                    <a:bodyPr/>
                    <a:lstStyle/>
                    <a:p>
                      <a:endParaRPr lang="en-ZA" sz="1400" b="0" kern="120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3175" cap="flat" cmpd="sng" algn="ctr">
                      <a:solidFill>
                        <a:srgbClr val="809A85"/>
                      </a:solidFill>
                      <a:prstDash val="solid"/>
                      <a:round/>
                      <a:headEnd type="none" w="med" len="med"/>
                      <a:tailEnd type="none" w="med" len="med"/>
                    </a:lnL>
                    <a:lnR w="3175" cap="flat" cmpd="sng" algn="ctr">
                      <a:solidFill>
                        <a:srgbClr val="809A85"/>
                      </a:solidFill>
                      <a:prstDash val="solid"/>
                      <a:round/>
                      <a:headEnd type="none" w="med" len="med"/>
                      <a:tailEnd type="none" w="med" len="med"/>
                    </a:lnR>
                    <a:lnT w="38100" cap="flat" cmpd="sng" algn="ctr">
                      <a:solidFill>
                        <a:srgbClr val="809A85"/>
                      </a:solidFill>
                      <a:prstDash val="solid"/>
                      <a:round/>
                      <a:headEnd type="none" w="med" len="med"/>
                      <a:tailEnd type="none" w="med" len="med"/>
                    </a:lnT>
                    <a:lnB w="38100" cap="flat" cmpd="sng" algn="ctr">
                      <a:solidFill>
                        <a:srgbClr val="809A85"/>
                      </a:solidFill>
                      <a:prstDash val="solid"/>
                      <a:round/>
                      <a:headEnd type="none" w="med" len="med"/>
                      <a:tailEnd type="none" w="med" len="med"/>
                    </a:lnB>
                    <a:solidFill>
                      <a:srgbClr val="F2EDE8"/>
                    </a:solidFill>
                  </a:tcPr>
                </a:tc>
                <a:tc hMerge="1">
                  <a:txBody>
                    <a:bodyPr/>
                    <a:lstStyle/>
                    <a:p>
                      <a:endParaRPr lang="en-ZA"/>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98601854"/>
                  </a:ext>
                </a:extLst>
              </a:tr>
              <a:tr h="779246">
                <a:tc>
                  <a:txBody>
                    <a:bodyPr/>
                    <a:lstStyle/>
                    <a:p>
                      <a:pPr algn="l">
                        <a:lnSpc>
                          <a:spcPct val="107000"/>
                        </a:lnSpc>
                        <a:spcAft>
                          <a:spcPts val="0"/>
                        </a:spcAft>
                      </a:pPr>
                      <a:r>
                        <a:rPr lang="en-ZA" sz="1300" b="1">
                          <a:solidFill>
                            <a:schemeClr val="bg1"/>
                          </a:solidFill>
                          <a:effectLst/>
                          <a:latin typeface="Aptos" panose="020B0004020202020204" pitchFamily="34" charset="0"/>
                          <a:ea typeface="Calibri" panose="020F0502020204030204" pitchFamily="34" charset="0"/>
                          <a:cs typeface="Arial" panose="020B0604020202020204" pitchFamily="34" charset="0"/>
                        </a:rPr>
                        <a:t>3.1</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l">
                        <a:lnSpc>
                          <a:spcPct val="107000"/>
                        </a:lnSpc>
                        <a:spcAft>
                          <a:spcPts val="0"/>
                        </a:spcAft>
                      </a:pPr>
                      <a:r>
                        <a:rPr lang="en-ZA" sz="1300" b="0">
                          <a:solidFill>
                            <a:schemeClr val="tx1"/>
                          </a:solidFill>
                          <a:effectLst/>
                          <a:latin typeface="Aptos" panose="020B0004020202020204" pitchFamily="34" charset="0"/>
                          <a:ea typeface="Calibri" panose="020F0502020204030204" pitchFamily="34" charset="0"/>
                          <a:cs typeface="Arial" panose="020B0604020202020204" pitchFamily="34" charset="0"/>
                        </a:rPr>
                        <a:t>Number of petitions considered by the Legislature</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kumimoji="0" lang="en-ZA" sz="1300" b="0" i="0" u="none" strike="noStrike" kern="1200" cap="none" spc="0" normalizeH="0" baseline="0">
                          <a:ln>
                            <a:noFill/>
                          </a:ln>
                          <a:solidFill>
                            <a:schemeClr val="tx1"/>
                          </a:solidFill>
                          <a:effectLst/>
                          <a:uLnTx/>
                          <a:uFillTx/>
                          <a:latin typeface="Aptos" panose="020B0004020202020204" pitchFamily="34" charset="0"/>
                          <a:ea typeface="+mn-ea"/>
                          <a:cs typeface="Arial" panose="020B0604020202020204" pitchFamily="34" charset="0"/>
                        </a:rPr>
                        <a:t>60</a:t>
                      </a:r>
                      <a:endParaRPr lang="en-ZA" sz="1300" b="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algn="l">
                        <a:lnSpc>
                          <a:spcPct val="107000"/>
                        </a:lnSpc>
                        <a:spcAft>
                          <a:spcPts val="0"/>
                        </a:spcAft>
                      </a:pPr>
                      <a:r>
                        <a:rPr kumimoji="0" lang="en-ZA" sz="1300" b="0" i="0" u="none" strike="noStrike" kern="1200" cap="none" spc="0" normalizeH="0" baseline="0">
                          <a:ln>
                            <a:noFill/>
                          </a:ln>
                          <a:solidFill>
                            <a:schemeClr val="tx1"/>
                          </a:solidFill>
                          <a:effectLst/>
                          <a:uLnTx/>
                          <a:uFillTx/>
                          <a:latin typeface="Aptos" panose="020B0004020202020204" pitchFamily="34" charset="0"/>
                          <a:ea typeface="+mn-ea"/>
                          <a:cs typeface="Arial" panose="020B0604020202020204" pitchFamily="34" charset="0"/>
                        </a:rPr>
                        <a:t>31</a:t>
                      </a:r>
                      <a:endParaRPr lang="en-ZA" sz="1300" b="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algn="just">
                        <a:lnSpc>
                          <a:spcPct val="107000"/>
                        </a:lnSpc>
                        <a:spcAft>
                          <a:spcPts val="800"/>
                        </a:spcAft>
                      </a:pPr>
                      <a:r>
                        <a:rPr lang="en-ZA" sz="1300" kern="100">
                          <a:effectLst/>
                          <a:latin typeface="Aptos" panose="020B0004020202020204" pitchFamily="34" charset="0"/>
                          <a:ea typeface="Aptos" panose="020B0004020202020204" pitchFamily="34" charset="0"/>
                          <a:cs typeface="Arial" panose="020B0604020202020204" pitchFamily="34" charset="0"/>
                        </a:rPr>
                        <a:t>20</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2EDE8"/>
                    </a:solidFill>
                  </a:tcPr>
                </a:tc>
                <a:tc>
                  <a:txBody>
                    <a:bodyPr/>
                    <a:lstStyle/>
                    <a:p>
                      <a:pPr algn="just">
                        <a:lnSpc>
                          <a:spcPct val="107000"/>
                        </a:lnSpc>
                        <a:spcAft>
                          <a:spcPts val="800"/>
                        </a:spcAft>
                      </a:pPr>
                      <a:r>
                        <a:rPr lang="en-ZA" sz="1300" kern="100">
                          <a:effectLst/>
                          <a:latin typeface="Aptos" panose="020B0004020202020204" pitchFamily="34" charset="0"/>
                          <a:ea typeface="Aptos" panose="020B0004020202020204" pitchFamily="34" charset="0"/>
                          <a:cs typeface="Arial" panose="020B0604020202020204" pitchFamily="34" charset="0"/>
                        </a:rPr>
                        <a:t>59 (28 considered only in Q2)</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algn="just">
                        <a:lnSpc>
                          <a:spcPct val="107000"/>
                        </a:lnSpc>
                        <a:spcAft>
                          <a:spcPts val="800"/>
                        </a:spcAft>
                      </a:pPr>
                      <a:r>
                        <a:rPr lang="en-ZA" sz="1300" kern="100">
                          <a:effectLst/>
                          <a:latin typeface="Aptos" panose="020B0004020202020204" pitchFamily="34" charset="0"/>
                          <a:ea typeface="Aptos" panose="020B0004020202020204" pitchFamily="34" charset="0"/>
                          <a:cs typeface="Arial" panose="020B0604020202020204" pitchFamily="34" charset="0"/>
                        </a:rPr>
                        <a:t>20</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gridSpan="2">
                  <a:txBody>
                    <a:bodyPr/>
                    <a:lstStyle/>
                    <a:p>
                      <a:pPr algn="just">
                        <a:lnSpc>
                          <a:spcPct val="107000"/>
                        </a:lnSpc>
                        <a:spcAft>
                          <a:spcPts val="800"/>
                        </a:spcAft>
                      </a:pPr>
                      <a:r>
                        <a:rPr lang="en-ZA" sz="1300" kern="100">
                          <a:effectLst/>
                          <a:latin typeface="Aptos" panose="020B0004020202020204" pitchFamily="34" charset="0"/>
                          <a:ea typeface="Aptos" panose="020B0004020202020204" pitchFamily="34" charset="0"/>
                          <a:cs typeface="Arial" panose="020B0604020202020204" pitchFamily="34" charset="0"/>
                        </a:rPr>
                        <a:t>59 (28 considered only in Q2)</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hMerge="1">
                  <a:txBody>
                    <a:bodyPr/>
                    <a:lstStyle/>
                    <a:p>
                      <a:pPr algn="just">
                        <a:lnSpc>
                          <a:spcPct val="107000"/>
                        </a:lnSpc>
                        <a:spcAft>
                          <a:spcPts val="800"/>
                        </a:spcAft>
                      </a:pPr>
                      <a:r>
                        <a:rPr lang="en-ZA" sz="1300" kern="100">
                          <a:effectLst/>
                          <a:latin typeface="Aptos" panose="020B0004020202020204" pitchFamily="34" charset="0"/>
                          <a:ea typeface="Aptos" panose="020B0004020202020204" pitchFamily="34" charset="0"/>
                          <a:cs typeface="Arial" panose="020B0604020202020204" pitchFamily="34" charset="0"/>
                        </a:rPr>
                        <a:t>59 (28 considered only in Q2)</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r>
                        <a:rPr lang="en-ZA" sz="1300" b="0" kern="1200">
                          <a:solidFill>
                            <a:schemeClr val="tx1"/>
                          </a:solidFill>
                          <a:effectLst/>
                          <a:latin typeface="Aptos" panose="020B0004020202020204" pitchFamily="34" charset="0"/>
                          <a:ea typeface="Calibri" panose="020F0502020204030204" pitchFamily="34" charset="0"/>
                          <a:cs typeface="Arial" panose="020B0604020202020204" pitchFamily="34" charset="0"/>
                        </a:rPr>
                        <a:t>21 – Petitions Standing Committee was able to consider more petitions</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300" b="0" kern="1200">
                          <a:solidFill>
                            <a:schemeClr val="tx1"/>
                          </a:solidFill>
                          <a:latin typeface="Aptos" panose="020B0004020202020204" pitchFamily="34" charset="0"/>
                          <a:ea typeface="+mn-ea"/>
                          <a:cs typeface="Arial" panose="020B0604020202020204" pitchFamily="34" charset="0"/>
                        </a:rPr>
                        <a:t>N/A</a:t>
                      </a:r>
                      <a:endParaRPr kumimoji="0" lang="en-ZA" sz="1400" b="0" i="0" u="none" strike="noStrike" kern="1200" cap="none" spc="0" normalizeH="0" baseline="0">
                        <a:ln>
                          <a:noFill/>
                        </a:ln>
                        <a:solidFill>
                          <a:schemeClr val="tx1"/>
                        </a:solidFill>
                        <a:effectLst/>
                        <a:highlight>
                          <a:srgbClr val="FFFF00"/>
                        </a:highlight>
                        <a:uLnTx/>
                        <a:uFillTx/>
                        <a:latin typeface="Arial Narrow" panose="020B0606020202030204" pitchFamily="34" charset="0"/>
                        <a:ea typeface="+mn-ea"/>
                        <a:cs typeface="Arial" panose="020B0604020202020204" pitchFamily="34" charset="0"/>
                      </a:endParaRP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1E9DB"/>
                    </a:solidFill>
                  </a:tcPr>
                </a:tc>
                <a:extLst>
                  <a:ext uri="{0D108BD9-81ED-4DB2-BD59-A6C34878D82A}">
                    <a16:rowId xmlns:a16="http://schemas.microsoft.com/office/drawing/2014/main" val="2993274096"/>
                  </a:ext>
                </a:extLst>
              </a:tr>
              <a:tr h="1172194">
                <a:tc>
                  <a:txBody>
                    <a:bodyPr/>
                    <a:lstStyle/>
                    <a:p>
                      <a:pPr algn="l">
                        <a:lnSpc>
                          <a:spcPct val="107000"/>
                        </a:lnSpc>
                        <a:spcAft>
                          <a:spcPts val="0"/>
                        </a:spcAft>
                      </a:pPr>
                      <a:r>
                        <a:rPr lang="en-ZA" sz="1300" b="1">
                          <a:solidFill>
                            <a:schemeClr val="bg1"/>
                          </a:solidFill>
                          <a:effectLst/>
                          <a:latin typeface="Aptos" panose="020B0004020202020204" pitchFamily="34" charset="0"/>
                          <a:ea typeface="Calibri" panose="020F0502020204030204" pitchFamily="34" charset="0"/>
                          <a:cs typeface="Arial" panose="020B0604020202020204" pitchFamily="34" charset="0"/>
                        </a:rPr>
                        <a:t>3.2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l">
                        <a:lnSpc>
                          <a:spcPct val="107000"/>
                        </a:lnSpc>
                        <a:spcAft>
                          <a:spcPts val="0"/>
                        </a:spcAft>
                      </a:pPr>
                      <a:r>
                        <a:rPr lang="en-US" sz="1300" b="0">
                          <a:solidFill>
                            <a:schemeClr val="tx1"/>
                          </a:solidFill>
                          <a:effectLst/>
                          <a:latin typeface="Aptos" panose="020B0004020202020204" pitchFamily="34" charset="0"/>
                          <a:ea typeface="Calibri" panose="020F0502020204030204" pitchFamily="34" charset="0"/>
                          <a:cs typeface="Arial" panose="020B0604020202020204" pitchFamily="34" charset="0"/>
                        </a:rPr>
                        <a:t>Number of public education workshops conducted</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kumimoji="0" lang="en-ZA" sz="1300" b="0" i="0" u="none" strike="noStrike" kern="1200" cap="none" spc="0" normalizeH="0" baseline="0">
                          <a:ln>
                            <a:noFill/>
                          </a:ln>
                          <a:solidFill>
                            <a:schemeClr val="tx1"/>
                          </a:solidFill>
                          <a:effectLst/>
                          <a:uLnTx/>
                          <a:uFillTx/>
                          <a:latin typeface="Aptos" panose="020B0004020202020204" pitchFamily="34" charset="0"/>
                          <a:ea typeface="+mn-ea"/>
                          <a:cs typeface="Arial" panose="020B0604020202020204" pitchFamily="34" charset="0"/>
                        </a:rPr>
                        <a:t>100</a:t>
                      </a:r>
                      <a:endParaRPr lang="en-ZA" sz="1300" b="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91429" marR="91429" marT="45724" marB="4572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algn="l">
                        <a:lnSpc>
                          <a:spcPct val="107000"/>
                        </a:lnSpc>
                        <a:spcAft>
                          <a:spcPts val="0"/>
                        </a:spcAft>
                      </a:pPr>
                      <a:r>
                        <a:rPr kumimoji="0" lang="en-ZA" sz="1300" b="0" i="0" u="none" strike="noStrike" kern="1200" cap="none" spc="0" normalizeH="0" baseline="0">
                          <a:ln>
                            <a:noFill/>
                          </a:ln>
                          <a:solidFill>
                            <a:schemeClr val="tx1"/>
                          </a:solidFill>
                          <a:effectLst/>
                          <a:uLnTx/>
                          <a:uFillTx/>
                          <a:latin typeface="Aptos" panose="020B0004020202020204" pitchFamily="34" charset="0"/>
                          <a:ea typeface="+mn-ea"/>
                          <a:cs typeface="Arial" panose="020B0604020202020204" pitchFamily="34" charset="0"/>
                        </a:rPr>
                        <a:t>88</a:t>
                      </a:r>
                      <a:endParaRPr lang="en-ZA" sz="1300" b="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algn="just">
                        <a:lnSpc>
                          <a:spcPct val="107000"/>
                        </a:lnSpc>
                        <a:spcAft>
                          <a:spcPts val="800"/>
                        </a:spcAft>
                      </a:pPr>
                      <a:r>
                        <a:rPr lang="en-ZA" sz="1300" kern="100">
                          <a:effectLst/>
                          <a:latin typeface="Aptos" panose="020B0004020202020204" pitchFamily="34" charset="0"/>
                          <a:ea typeface="Aptos" panose="020B0004020202020204" pitchFamily="34" charset="0"/>
                          <a:cs typeface="Arial" panose="020B0604020202020204" pitchFamily="34" charset="0"/>
                        </a:rPr>
                        <a:t>40</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algn="l">
                        <a:lnSpc>
                          <a:spcPct val="107000"/>
                        </a:lnSpc>
                        <a:spcAft>
                          <a:spcPts val="800"/>
                        </a:spcAft>
                      </a:pPr>
                      <a:r>
                        <a:rPr lang="en-ZA" sz="1300" kern="100">
                          <a:effectLst/>
                          <a:latin typeface="Aptos" panose="020B0004020202020204" pitchFamily="34" charset="0"/>
                          <a:ea typeface="Aptos" panose="020B0004020202020204" pitchFamily="34" charset="0"/>
                          <a:cs typeface="Arial" panose="020B0604020202020204" pitchFamily="34" charset="0"/>
                        </a:rPr>
                        <a:t>118 (30 conducted in Q2, while the remainder was achieved in Q1.)</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algn="l">
                        <a:lnSpc>
                          <a:spcPct val="107000"/>
                        </a:lnSpc>
                        <a:spcAft>
                          <a:spcPts val="800"/>
                        </a:spcAft>
                      </a:pPr>
                      <a:r>
                        <a:rPr lang="en-ZA" sz="1300" kern="100">
                          <a:effectLst/>
                          <a:latin typeface="Aptos" panose="020B0004020202020204" pitchFamily="34" charset="0"/>
                          <a:ea typeface="Aptos" panose="020B0004020202020204" pitchFamily="34" charset="0"/>
                          <a:cs typeface="Arial" panose="020B0604020202020204" pitchFamily="34" charset="0"/>
                        </a:rPr>
                        <a:t>40</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gridSpan="2">
                  <a:txBody>
                    <a:bodyPr/>
                    <a:lstStyle/>
                    <a:p>
                      <a:pPr algn="l">
                        <a:lnSpc>
                          <a:spcPct val="107000"/>
                        </a:lnSpc>
                        <a:spcAft>
                          <a:spcPts val="800"/>
                        </a:spcAft>
                      </a:pPr>
                      <a:r>
                        <a:rPr lang="en-ZA" sz="1300" kern="100">
                          <a:effectLst/>
                          <a:latin typeface="Aptos" panose="020B0004020202020204" pitchFamily="34" charset="0"/>
                          <a:ea typeface="Aptos" panose="020B0004020202020204" pitchFamily="34" charset="0"/>
                          <a:cs typeface="Arial" panose="020B0604020202020204" pitchFamily="34" charset="0"/>
                        </a:rPr>
                        <a:t>118 (30 conducted in Q2, while the remainder was achieved in Q1.)</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hMerge="1">
                  <a:txBody>
                    <a:bodyPr/>
                    <a:lstStyle/>
                    <a:p>
                      <a:pPr algn="just">
                        <a:lnSpc>
                          <a:spcPct val="107000"/>
                        </a:lnSpc>
                        <a:spcAft>
                          <a:spcPts val="800"/>
                        </a:spcAft>
                      </a:pPr>
                      <a:r>
                        <a:rPr lang="en-ZA" sz="1300" kern="100">
                          <a:effectLst/>
                          <a:latin typeface="Aptos" panose="020B0004020202020204" pitchFamily="34" charset="0"/>
                          <a:ea typeface="Aptos" panose="020B0004020202020204" pitchFamily="34" charset="0"/>
                          <a:cs typeface="Arial" panose="020B0604020202020204" pitchFamily="34" charset="0"/>
                        </a:rPr>
                        <a:t>118 (30 conducted in Q2, while the remainder was achieved in Q1.)</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algn="l"/>
                      <a:r>
                        <a:rPr lang="en-ZA" sz="1300" b="0" kern="1200">
                          <a:solidFill>
                            <a:schemeClr val="tx1"/>
                          </a:solidFill>
                          <a:effectLst/>
                          <a:latin typeface="Aptos" panose="020B0004020202020204" pitchFamily="34" charset="0"/>
                          <a:ea typeface="Calibri" panose="020F0502020204030204" pitchFamily="34" charset="0"/>
                          <a:cs typeface="Arial" panose="020B0604020202020204" pitchFamily="34" charset="0"/>
                        </a:rPr>
                        <a:t>68 - More training opportunities were realised which led to increase in number of workshops conducted</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300" b="0" kern="1200">
                          <a:solidFill>
                            <a:schemeClr val="tx1"/>
                          </a:solidFill>
                          <a:latin typeface="Aptos" panose="020B0004020202020204" pitchFamily="34" charset="0"/>
                          <a:ea typeface="+mn-ea"/>
                          <a:cs typeface="Arial" panose="020B0604020202020204" pitchFamily="34" charset="0"/>
                        </a:rPr>
                        <a:t>N/A</a:t>
                      </a:r>
                      <a:endParaRPr kumimoji="0" lang="en-ZA" sz="1400" b="0" i="0" u="none" strike="noStrike" kern="1200" cap="none" spc="0" normalizeH="0" baseline="0">
                        <a:ln>
                          <a:noFill/>
                        </a:ln>
                        <a:solidFill>
                          <a:schemeClr val="tx1"/>
                        </a:solidFill>
                        <a:effectLst/>
                        <a:highlight>
                          <a:srgbClr val="FFFF00"/>
                        </a:highlight>
                        <a:uLnTx/>
                        <a:uFillTx/>
                        <a:latin typeface="Arial Narrow" panose="020B0606020202030204" pitchFamily="34" charset="0"/>
                        <a:ea typeface="+mn-ea"/>
                        <a:cs typeface="Arial" panose="020B0604020202020204" pitchFamily="34" charset="0"/>
                      </a:endParaRP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E9DB"/>
                    </a:solidFill>
                  </a:tcPr>
                </a:tc>
                <a:extLst>
                  <a:ext uri="{0D108BD9-81ED-4DB2-BD59-A6C34878D82A}">
                    <a16:rowId xmlns:a16="http://schemas.microsoft.com/office/drawing/2014/main" val="3313984330"/>
                  </a:ext>
                </a:extLst>
              </a:tr>
              <a:tr h="1761616">
                <a:tc>
                  <a:txBody>
                    <a:bodyPr/>
                    <a:lstStyle/>
                    <a:p>
                      <a:pPr algn="l">
                        <a:lnSpc>
                          <a:spcPct val="107000"/>
                        </a:lnSpc>
                        <a:spcAft>
                          <a:spcPts val="0"/>
                        </a:spcAft>
                      </a:pPr>
                      <a:r>
                        <a:rPr lang="en-ZA" sz="1300" b="1">
                          <a:solidFill>
                            <a:schemeClr val="bg1"/>
                          </a:solidFill>
                          <a:effectLst/>
                          <a:latin typeface="Aptos" panose="020B0004020202020204" pitchFamily="34" charset="0"/>
                          <a:ea typeface="Calibri" panose="020F0502020204030204" pitchFamily="34" charset="0"/>
                          <a:cs typeface="Arial" panose="020B0604020202020204" pitchFamily="34" charset="0"/>
                        </a:rPr>
                        <a:t>3.3</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l">
                        <a:lnSpc>
                          <a:spcPct val="107000"/>
                        </a:lnSpc>
                        <a:spcAft>
                          <a:spcPts val="0"/>
                        </a:spcAft>
                      </a:pPr>
                      <a:r>
                        <a:rPr lang="en-US" sz="1300" b="0" dirty="0">
                          <a:solidFill>
                            <a:schemeClr val="tx1"/>
                          </a:solidFill>
                          <a:effectLst/>
                          <a:latin typeface="Aptos" panose="020B0004020202020204" pitchFamily="34" charset="0"/>
                          <a:ea typeface="Calibri" panose="020F0502020204030204" pitchFamily="34" charset="0"/>
                          <a:cs typeface="Arial" panose="020B0604020202020204" pitchFamily="34" charset="0"/>
                        </a:rPr>
                        <a:t>% achievement of milestones in the annual implementation Plan of the Integrated Comms &amp; PPP Strategy</a:t>
                      </a:r>
                      <a:endParaRPr lang="en-ZA" sz="1300" b="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kumimoji="0" lang="en-ZA" sz="1300" b="0" i="0" u="none" strike="noStrike" kern="1200" cap="none" spc="0" normalizeH="0" baseline="0">
                          <a:ln>
                            <a:noFill/>
                          </a:ln>
                          <a:solidFill>
                            <a:schemeClr val="tx1"/>
                          </a:solidFill>
                          <a:effectLst/>
                          <a:uLnTx/>
                          <a:uFillTx/>
                          <a:latin typeface="Aptos" panose="020B0004020202020204" pitchFamily="34" charset="0"/>
                          <a:ea typeface="+mn-ea"/>
                          <a:cs typeface="Arial" panose="020B0604020202020204" pitchFamily="34" charset="0"/>
                        </a:rPr>
                        <a:t>90%</a:t>
                      </a:r>
                      <a:endParaRPr lang="en-ZA" sz="1300" b="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91429" marR="91429" marT="45724" marB="4572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300" b="0" kern="1200">
                          <a:solidFill>
                            <a:srgbClr val="FF0000"/>
                          </a:solidFill>
                          <a:effectLst/>
                          <a:latin typeface="Aptos" panose="020B0004020202020204" pitchFamily="34" charset="0"/>
                          <a:ea typeface="+mn-ea"/>
                          <a:cs typeface="Arial" panose="020B0604020202020204" pitchFamily="34" charset="0"/>
                        </a:rPr>
                        <a:t>11% (11 of 96)</a:t>
                      </a:r>
                    </a:p>
                    <a:p>
                      <a:pPr algn="l">
                        <a:lnSpc>
                          <a:spcPct val="107000"/>
                        </a:lnSpc>
                        <a:spcAft>
                          <a:spcPts val="0"/>
                        </a:spcAft>
                      </a:pPr>
                      <a:endParaRPr lang="en-ZA" sz="1300" b="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algn="just">
                        <a:lnSpc>
                          <a:spcPct val="107000"/>
                        </a:lnSpc>
                        <a:spcAft>
                          <a:spcPts val="800"/>
                        </a:spcAft>
                      </a:pPr>
                      <a:r>
                        <a:rPr lang="en-ZA" sz="1300" kern="100">
                          <a:effectLst/>
                          <a:latin typeface="Aptos" panose="020B0004020202020204" pitchFamily="34" charset="0"/>
                          <a:ea typeface="Aptos" panose="020B0004020202020204" pitchFamily="34" charset="0"/>
                          <a:cs typeface="Arial" panose="020B0604020202020204" pitchFamily="34" charset="0"/>
                        </a:rPr>
                        <a:t>40%</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algn="l">
                        <a:lnSpc>
                          <a:spcPct val="107000"/>
                        </a:lnSpc>
                        <a:spcAft>
                          <a:spcPts val="800"/>
                        </a:spcAft>
                      </a:pPr>
                      <a:r>
                        <a:rPr lang="en-ZA" sz="1300" kern="100">
                          <a:solidFill>
                            <a:srgbClr val="FF0000"/>
                          </a:solidFill>
                          <a:effectLst/>
                          <a:latin typeface="Aptos" panose="020B0004020202020204" pitchFamily="34" charset="0"/>
                          <a:ea typeface="Aptos" panose="020B0004020202020204" pitchFamily="34" charset="0"/>
                          <a:cs typeface="Arial" panose="020B0604020202020204" pitchFamily="34" charset="0"/>
                        </a:rPr>
                        <a:t>31% (30 of 96 milestones)</a:t>
                      </a:r>
                      <a:endParaRPr lang="en-ZA" sz="13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algn="l">
                        <a:lnSpc>
                          <a:spcPct val="107000"/>
                        </a:lnSpc>
                        <a:spcAft>
                          <a:spcPts val="800"/>
                        </a:spcAft>
                      </a:pPr>
                      <a:r>
                        <a:rPr lang="en-ZA" sz="1300" kern="100">
                          <a:effectLst/>
                          <a:latin typeface="Aptos" panose="020B0004020202020204" pitchFamily="34" charset="0"/>
                          <a:ea typeface="Aptos" panose="020B0004020202020204" pitchFamily="34" charset="0"/>
                          <a:cs typeface="Arial" panose="020B0604020202020204" pitchFamily="34" charset="0"/>
                        </a:rPr>
                        <a:t>40%</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gridSpan="2">
                  <a:txBody>
                    <a:bodyPr/>
                    <a:lstStyle/>
                    <a:p>
                      <a:pPr algn="l">
                        <a:lnSpc>
                          <a:spcPct val="107000"/>
                        </a:lnSpc>
                        <a:spcAft>
                          <a:spcPts val="800"/>
                        </a:spcAft>
                      </a:pPr>
                      <a:r>
                        <a:rPr lang="en-ZA" sz="1300" kern="100">
                          <a:solidFill>
                            <a:srgbClr val="FF0000"/>
                          </a:solidFill>
                          <a:effectLst/>
                          <a:latin typeface="Aptos" panose="020B0004020202020204" pitchFamily="34" charset="0"/>
                          <a:ea typeface="Aptos" panose="020B0004020202020204" pitchFamily="34" charset="0"/>
                          <a:cs typeface="Arial" panose="020B0604020202020204" pitchFamily="34" charset="0"/>
                        </a:rPr>
                        <a:t>31% (30 of 96 milestones)</a:t>
                      </a:r>
                      <a:endParaRPr lang="en-ZA" sz="13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hMerge="1">
                  <a:txBody>
                    <a:bodyPr/>
                    <a:lstStyle/>
                    <a:p>
                      <a:pPr algn="just">
                        <a:lnSpc>
                          <a:spcPct val="107000"/>
                        </a:lnSpc>
                        <a:spcAft>
                          <a:spcPts val="800"/>
                        </a:spcAft>
                      </a:pPr>
                      <a:r>
                        <a:rPr lang="en-ZA" sz="1300" kern="100">
                          <a:solidFill>
                            <a:srgbClr val="FF0000"/>
                          </a:solidFill>
                          <a:effectLst/>
                          <a:latin typeface="Aptos" panose="020B0004020202020204" pitchFamily="34" charset="0"/>
                          <a:ea typeface="Aptos" panose="020B0004020202020204" pitchFamily="34" charset="0"/>
                          <a:cs typeface="Arial" panose="020B0604020202020204" pitchFamily="34" charset="0"/>
                        </a:rPr>
                        <a:t>31% (30 of 96 milestones)</a:t>
                      </a:r>
                      <a:endParaRPr lang="en-ZA" sz="13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algn="l"/>
                      <a:r>
                        <a:rPr lang="en-ZA" sz="1300" kern="1200" dirty="0">
                          <a:solidFill>
                            <a:schemeClr val="dk1"/>
                          </a:solidFill>
                          <a:effectLst/>
                          <a:latin typeface="Aptos" panose="020B0004020202020204" pitchFamily="34" charset="0"/>
                          <a:ea typeface="+mn-ea"/>
                          <a:cs typeface="Arial" panose="020B0604020202020204" pitchFamily="34" charset="0"/>
                        </a:rPr>
                        <a:t>9% (9 of 96) - some  activities were put on hold due to a congested Legislature’s programme.</a:t>
                      </a:r>
                      <a:endParaRPr lang="en-ZA" sz="1300" b="0" kern="1200" dirty="0">
                        <a:solidFill>
                          <a:srgbClr val="FF0000"/>
                        </a:solidFill>
                        <a:effectLst/>
                        <a:latin typeface="Aptos" panose="020B0004020202020204" pitchFamily="34" charset="0"/>
                        <a:ea typeface="+mn-ea"/>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300" kern="1200" dirty="0">
                          <a:solidFill>
                            <a:schemeClr val="dk1"/>
                          </a:solidFill>
                          <a:effectLst/>
                          <a:latin typeface="Aptos" panose="020B0004020202020204" pitchFamily="34" charset="0"/>
                          <a:ea typeface="+mn-ea"/>
                          <a:cs typeface="Arial" panose="020B0604020202020204" pitchFamily="34" charset="0"/>
                        </a:rPr>
                        <a:t>The outstanding activities will be implemented in the next reporting period.</a:t>
                      </a:r>
                      <a:endParaRPr kumimoji="0" lang="en-ZA" sz="1400" b="0" i="0" u="none" strike="noStrike" kern="1200" cap="none" spc="0" normalizeH="0" baseline="0" dirty="0">
                        <a:ln>
                          <a:noFill/>
                        </a:ln>
                        <a:solidFill>
                          <a:srgbClr val="FF0000"/>
                        </a:solidFill>
                        <a:effectLst/>
                        <a:uLnTx/>
                        <a:uFillTx/>
                        <a:latin typeface="Arial Narrow" panose="020B0606020202030204" pitchFamily="34" charset="0"/>
                        <a:ea typeface="+mn-ea"/>
                        <a:cs typeface="Arial" panose="020B0604020202020204" pitchFamily="34" charset="0"/>
                      </a:endParaRP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E9DB"/>
                    </a:solidFill>
                  </a:tcPr>
                </a:tc>
                <a:extLst>
                  <a:ext uri="{0D108BD9-81ED-4DB2-BD59-A6C34878D82A}">
                    <a16:rowId xmlns:a16="http://schemas.microsoft.com/office/drawing/2014/main" val="777226871"/>
                  </a:ext>
                </a:extLst>
              </a:tr>
            </a:tbl>
          </a:graphicData>
        </a:graphic>
      </p:graphicFrame>
      <p:pic>
        <p:nvPicPr>
          <p:cNvPr id="3" name="Picture 2">
            <a:extLst>
              <a:ext uri="{FF2B5EF4-FFF2-40B4-BE49-F238E27FC236}">
                <a16:creationId xmlns:a16="http://schemas.microsoft.com/office/drawing/2014/main" id="{E3B6B94A-EE61-0342-B763-D2ADFCBBFC26}"/>
              </a:ext>
            </a:extLst>
          </p:cNvPr>
          <p:cNvPicPr>
            <a:picLocks noChangeAspect="1"/>
          </p:cNvPicPr>
          <p:nvPr/>
        </p:nvPicPr>
        <p:blipFill>
          <a:blip r:embed="rId3"/>
          <a:stretch>
            <a:fillRect/>
          </a:stretch>
        </p:blipFill>
        <p:spPr>
          <a:xfrm>
            <a:off x="633550" y="337785"/>
            <a:ext cx="652780" cy="553444"/>
          </a:xfrm>
          <a:prstGeom prst="rect">
            <a:avLst/>
          </a:prstGeom>
        </p:spPr>
      </p:pic>
      <p:pic>
        <p:nvPicPr>
          <p:cNvPr id="14" name="Picture 13">
            <a:extLst>
              <a:ext uri="{FF2B5EF4-FFF2-40B4-BE49-F238E27FC236}">
                <a16:creationId xmlns:a16="http://schemas.microsoft.com/office/drawing/2014/main" id="{D1780CA6-B853-EE47-A76A-08B96199959B}"/>
              </a:ext>
            </a:extLst>
          </p:cNvPr>
          <p:cNvPicPr>
            <a:picLocks noChangeAspect="1"/>
          </p:cNvPicPr>
          <p:nvPr/>
        </p:nvPicPr>
        <p:blipFill>
          <a:blip r:embed="rId4"/>
          <a:stretch>
            <a:fillRect/>
          </a:stretch>
        </p:blipFill>
        <p:spPr>
          <a:xfrm>
            <a:off x="633550" y="1402909"/>
            <a:ext cx="482600" cy="448129"/>
          </a:xfrm>
          <a:prstGeom prst="rect">
            <a:avLst/>
          </a:prstGeom>
        </p:spPr>
      </p:pic>
      <p:sp>
        <p:nvSpPr>
          <p:cNvPr id="10" name="Slide Number Placeholder 3">
            <a:extLst>
              <a:ext uri="{FF2B5EF4-FFF2-40B4-BE49-F238E27FC236}">
                <a16:creationId xmlns:a16="http://schemas.microsoft.com/office/drawing/2014/main" id="{41C05A6B-7EA5-4914-BDD7-C04FF56E372A}"/>
              </a:ext>
            </a:extLst>
          </p:cNvPr>
          <p:cNvSpPr txBox="1">
            <a:spLocks/>
          </p:cNvSpPr>
          <p:nvPr/>
        </p:nvSpPr>
        <p:spPr>
          <a:xfrm>
            <a:off x="4038600" y="6492875"/>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0A64A42-7C2D-4EA2-AADB-69663BC6F28E}"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3">
            <a:extLst>
              <a:ext uri="{FF2B5EF4-FFF2-40B4-BE49-F238E27FC236}">
                <a16:creationId xmlns:a16="http://schemas.microsoft.com/office/drawing/2014/main" id="{9F0669A7-496D-19CF-9195-B48D0B0B866A}"/>
              </a:ext>
            </a:extLst>
          </p:cNvPr>
          <p:cNvSpPr>
            <a:spLocks noGrp="1"/>
          </p:cNvSpPr>
          <p:nvPr>
            <p:ph type="sldNum" sz="quarter" idx="12"/>
          </p:nvPr>
        </p:nvSpPr>
        <p:spPr>
          <a:xfrm>
            <a:off x="8780780" y="6102667"/>
            <a:ext cx="2743200" cy="359093"/>
          </a:xfrm>
        </p:spPr>
        <p:txBody>
          <a:bodyPr/>
          <a:lstStyle/>
          <a:p>
            <a:fld id="{28653215-2670-2C45-9A84-CCF0EF897A9F}" type="slidenum">
              <a:rPr lang="en-US" smtClean="0"/>
              <a:t>16</a:t>
            </a:fld>
            <a:endParaRPr lang="en-US"/>
          </a:p>
        </p:txBody>
      </p:sp>
    </p:spTree>
    <p:extLst>
      <p:ext uri="{BB962C8B-B14F-4D97-AF65-F5344CB8AC3E}">
        <p14:creationId xmlns:p14="http://schemas.microsoft.com/office/powerpoint/2010/main" val="219574944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DDA76C-1904-0247-8B13-71966800E250}"/>
              </a:ext>
            </a:extLst>
          </p:cNvPr>
          <p:cNvSpPr/>
          <p:nvPr/>
        </p:nvSpPr>
        <p:spPr>
          <a:xfrm>
            <a:off x="0" y="478409"/>
            <a:ext cx="3781446" cy="7458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44B620D5-A37C-6049-9186-A43D77F9369C}"/>
              </a:ext>
            </a:extLst>
          </p:cNvPr>
          <p:cNvSpPr txBox="1">
            <a:spLocks/>
          </p:cNvSpPr>
          <p:nvPr/>
        </p:nvSpPr>
        <p:spPr bwMode="auto">
          <a:xfrm>
            <a:off x="968920" y="240862"/>
            <a:ext cx="9465780" cy="101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Arial"/>
                <a:ea typeface="Arial" charset="0"/>
                <a:cs typeface="Arial"/>
              </a:defRPr>
            </a:lvl1pPr>
            <a:lvl2pPr algn="ctr" defTabSz="457200" rtl="0" eaLnBrk="0" fontAlgn="base" hangingPunct="0">
              <a:spcBef>
                <a:spcPct val="0"/>
              </a:spcBef>
              <a:spcAft>
                <a:spcPct val="0"/>
              </a:spcAft>
              <a:defRPr sz="4400">
                <a:solidFill>
                  <a:schemeClr val="tx1"/>
                </a:solidFill>
                <a:latin typeface="Arial" charset="0"/>
                <a:ea typeface="Arial" charset="0"/>
                <a:cs typeface="Arial" charset="0"/>
              </a:defRPr>
            </a:lvl2pPr>
            <a:lvl3pPr algn="ctr" defTabSz="457200" rtl="0" eaLnBrk="0" fontAlgn="base" hangingPunct="0">
              <a:spcBef>
                <a:spcPct val="0"/>
              </a:spcBef>
              <a:spcAft>
                <a:spcPct val="0"/>
              </a:spcAft>
              <a:defRPr sz="4400">
                <a:solidFill>
                  <a:schemeClr val="tx1"/>
                </a:solidFill>
                <a:latin typeface="Arial" charset="0"/>
                <a:ea typeface="Arial" charset="0"/>
                <a:cs typeface="Arial" charset="0"/>
              </a:defRPr>
            </a:lvl3pPr>
            <a:lvl4pPr algn="ctr" defTabSz="457200" rtl="0" eaLnBrk="0" fontAlgn="base" hangingPunct="0">
              <a:spcBef>
                <a:spcPct val="0"/>
              </a:spcBef>
              <a:spcAft>
                <a:spcPct val="0"/>
              </a:spcAft>
              <a:defRPr sz="4400">
                <a:solidFill>
                  <a:schemeClr val="tx1"/>
                </a:solidFill>
                <a:latin typeface="Arial" charset="0"/>
                <a:ea typeface="Arial" charset="0"/>
                <a:cs typeface="Arial" charset="0"/>
              </a:defRPr>
            </a:lvl4pPr>
            <a:lvl5pPr algn="ctr" defTabSz="457200" rtl="0" eaLnBrk="0" fontAlgn="base" hangingPunct="0">
              <a:spcBef>
                <a:spcPct val="0"/>
              </a:spcBef>
              <a:spcAft>
                <a:spcPct val="0"/>
              </a:spcAft>
              <a:defRPr sz="4400">
                <a:solidFill>
                  <a:schemeClr val="tx1"/>
                </a:solidFill>
                <a:latin typeface="Arial" charset="0"/>
                <a:ea typeface="Arial" charset="0"/>
                <a:cs typeface="Arial" charset="0"/>
              </a:defRPr>
            </a:lvl5pPr>
            <a:lvl6pPr marL="457200" algn="ctr" defTabSz="457200" rtl="0" fontAlgn="base">
              <a:spcBef>
                <a:spcPct val="0"/>
              </a:spcBef>
              <a:spcAft>
                <a:spcPct val="0"/>
              </a:spcAft>
              <a:defRPr sz="4400">
                <a:solidFill>
                  <a:schemeClr val="tx1"/>
                </a:solidFill>
                <a:latin typeface="Arial" charset="0"/>
                <a:ea typeface="Arial" charset="0"/>
                <a:cs typeface="Arial" charset="0"/>
              </a:defRPr>
            </a:lvl6pPr>
            <a:lvl7pPr marL="914400" algn="ctr" defTabSz="457200" rtl="0" fontAlgn="base">
              <a:spcBef>
                <a:spcPct val="0"/>
              </a:spcBef>
              <a:spcAft>
                <a:spcPct val="0"/>
              </a:spcAft>
              <a:defRPr sz="4400">
                <a:solidFill>
                  <a:schemeClr val="tx1"/>
                </a:solidFill>
                <a:latin typeface="Arial" charset="0"/>
                <a:ea typeface="Arial" charset="0"/>
                <a:cs typeface="Arial" charset="0"/>
              </a:defRPr>
            </a:lvl7pPr>
            <a:lvl8pPr marL="1371600" algn="ctr" defTabSz="457200" rtl="0" fontAlgn="base">
              <a:spcBef>
                <a:spcPct val="0"/>
              </a:spcBef>
              <a:spcAft>
                <a:spcPct val="0"/>
              </a:spcAft>
              <a:defRPr sz="4400">
                <a:solidFill>
                  <a:schemeClr val="tx1"/>
                </a:solidFill>
                <a:latin typeface="Arial" charset="0"/>
                <a:ea typeface="Arial" charset="0"/>
                <a:cs typeface="Arial" charset="0"/>
              </a:defRPr>
            </a:lvl8pPr>
            <a:lvl9pPr marL="1828800" algn="ctr" defTabSz="457200" rtl="0" fontAlgn="base">
              <a:spcBef>
                <a:spcPct val="0"/>
              </a:spcBef>
              <a:spcAft>
                <a:spcPct val="0"/>
              </a:spcAft>
              <a:defRPr sz="4400">
                <a:solidFill>
                  <a:schemeClr val="tx1"/>
                </a:solidFill>
                <a:latin typeface="Arial" charset="0"/>
                <a:ea typeface="Arial" charset="0"/>
                <a:cs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i="0" u="none" strike="noStrike" kern="1200" cap="none" spc="0" normalizeH="0" baseline="0" noProof="0">
                <a:ln>
                  <a:noFill/>
                </a:ln>
                <a:solidFill>
                  <a:srgbClr val="ED7D31">
                    <a:lumMod val="50000"/>
                  </a:srgbClr>
                </a:solidFill>
                <a:effectLst/>
                <a:uLnTx/>
                <a:uFillTx/>
                <a:latin typeface="Garamond" panose="02020404030301010803" pitchFamily="18" charset="0"/>
                <a:cs typeface="Arial"/>
              </a:rPr>
              <a:t>SO4: COOPERATIVE GOVERNANCE</a:t>
            </a:r>
          </a:p>
        </p:txBody>
      </p:sp>
      <p:graphicFrame>
        <p:nvGraphicFramePr>
          <p:cNvPr id="7" name="Table 6">
            <a:extLst>
              <a:ext uri="{FF2B5EF4-FFF2-40B4-BE49-F238E27FC236}">
                <a16:creationId xmlns:a16="http://schemas.microsoft.com/office/drawing/2014/main" id="{A2A68E3A-19BB-A847-948D-D63BEBFCDF02}"/>
              </a:ext>
            </a:extLst>
          </p:cNvPr>
          <p:cNvGraphicFramePr>
            <a:graphicFrameLocks noGrp="1"/>
          </p:cNvGraphicFramePr>
          <p:nvPr>
            <p:extLst>
              <p:ext uri="{D42A27DB-BD31-4B8C-83A1-F6EECF244321}">
                <p14:modId xmlns:p14="http://schemas.microsoft.com/office/powerpoint/2010/main" val="955608117"/>
              </p:ext>
            </p:extLst>
          </p:nvPr>
        </p:nvGraphicFramePr>
        <p:xfrm>
          <a:off x="183457" y="2061419"/>
          <a:ext cx="11340523" cy="3094781"/>
        </p:xfrm>
        <a:graphic>
          <a:graphicData uri="http://schemas.openxmlformats.org/drawingml/2006/table">
            <a:tbl>
              <a:tblPr firstRow="1" bandRow="1">
                <a:tableStyleId>{F5AB1C69-6EDB-4FF4-983F-18BD219EF322}</a:tableStyleId>
              </a:tblPr>
              <a:tblGrid>
                <a:gridCol w="550190">
                  <a:extLst>
                    <a:ext uri="{9D8B030D-6E8A-4147-A177-3AD203B41FA5}">
                      <a16:colId xmlns:a16="http://schemas.microsoft.com/office/drawing/2014/main" val="648256924"/>
                    </a:ext>
                  </a:extLst>
                </a:gridCol>
                <a:gridCol w="1392865">
                  <a:extLst>
                    <a:ext uri="{9D8B030D-6E8A-4147-A177-3AD203B41FA5}">
                      <a16:colId xmlns:a16="http://schemas.microsoft.com/office/drawing/2014/main" val="1571418974"/>
                    </a:ext>
                  </a:extLst>
                </a:gridCol>
                <a:gridCol w="914400">
                  <a:extLst>
                    <a:ext uri="{9D8B030D-6E8A-4147-A177-3AD203B41FA5}">
                      <a16:colId xmlns:a16="http://schemas.microsoft.com/office/drawing/2014/main" val="1502995961"/>
                    </a:ext>
                  </a:extLst>
                </a:gridCol>
                <a:gridCol w="1180214">
                  <a:extLst>
                    <a:ext uri="{9D8B030D-6E8A-4147-A177-3AD203B41FA5}">
                      <a16:colId xmlns:a16="http://schemas.microsoft.com/office/drawing/2014/main" val="1962954147"/>
                    </a:ext>
                  </a:extLst>
                </a:gridCol>
                <a:gridCol w="1201479">
                  <a:extLst>
                    <a:ext uri="{9D8B030D-6E8A-4147-A177-3AD203B41FA5}">
                      <a16:colId xmlns:a16="http://schemas.microsoft.com/office/drawing/2014/main" val="3682664078"/>
                    </a:ext>
                  </a:extLst>
                </a:gridCol>
                <a:gridCol w="1222744">
                  <a:extLst>
                    <a:ext uri="{9D8B030D-6E8A-4147-A177-3AD203B41FA5}">
                      <a16:colId xmlns:a16="http://schemas.microsoft.com/office/drawing/2014/main" val="1095870149"/>
                    </a:ext>
                  </a:extLst>
                </a:gridCol>
                <a:gridCol w="1190846">
                  <a:extLst>
                    <a:ext uri="{9D8B030D-6E8A-4147-A177-3AD203B41FA5}">
                      <a16:colId xmlns:a16="http://schemas.microsoft.com/office/drawing/2014/main" val="1149675399"/>
                    </a:ext>
                  </a:extLst>
                </a:gridCol>
                <a:gridCol w="1244010">
                  <a:extLst>
                    <a:ext uri="{9D8B030D-6E8A-4147-A177-3AD203B41FA5}">
                      <a16:colId xmlns:a16="http://schemas.microsoft.com/office/drawing/2014/main" val="3793270595"/>
                    </a:ext>
                  </a:extLst>
                </a:gridCol>
                <a:gridCol w="1102962">
                  <a:extLst>
                    <a:ext uri="{9D8B030D-6E8A-4147-A177-3AD203B41FA5}">
                      <a16:colId xmlns:a16="http://schemas.microsoft.com/office/drawing/2014/main" val="420216476"/>
                    </a:ext>
                  </a:extLst>
                </a:gridCol>
                <a:gridCol w="1340813">
                  <a:extLst>
                    <a:ext uri="{9D8B030D-6E8A-4147-A177-3AD203B41FA5}">
                      <a16:colId xmlns:a16="http://schemas.microsoft.com/office/drawing/2014/main" val="2524435164"/>
                    </a:ext>
                  </a:extLst>
                </a:gridCol>
              </a:tblGrid>
              <a:tr h="1076163">
                <a:tc>
                  <a:txBody>
                    <a:bodyPr/>
                    <a:lstStyle/>
                    <a:p>
                      <a:pPr algn="l"/>
                      <a:r>
                        <a:rPr lang="en-ZA" sz="1400" b="0">
                          <a:solidFill>
                            <a:schemeClr val="bg1"/>
                          </a:solidFill>
                          <a:latin typeface="Aptos" panose="020B0004020202020204" pitchFamily="34" charset="0"/>
                          <a:cs typeface="Arial" panose="020B0604020202020204" pitchFamily="34" charset="0"/>
                        </a:rPr>
                        <a:t># </a:t>
                      </a:r>
                    </a:p>
                  </a:txBody>
                  <a:tcPr marL="91429" marR="9142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r"/>
                      <a:r>
                        <a:rPr lang="en-ZA" sz="1300" b="1" dirty="0">
                          <a:solidFill>
                            <a:srgbClr val="4B6849"/>
                          </a:solidFill>
                          <a:latin typeface="Aptos" panose="020B0004020202020204" pitchFamily="34" charset="0"/>
                          <a:cs typeface="Arial" panose="020B0604020202020204" pitchFamily="34" charset="0"/>
                        </a:rPr>
                        <a:t>Performance Indicator</a:t>
                      </a:r>
                      <a:endParaRPr lang="en-ZA" sz="1300" b="0" dirty="0">
                        <a:solidFill>
                          <a:schemeClr val="bg1"/>
                        </a:solidFill>
                        <a:latin typeface="Aptos" panose="020B0004020202020204" pitchFamily="34" charset="0"/>
                        <a:cs typeface="Arial" panose="020B0604020202020204" pitchFamily="34" charset="0"/>
                      </a:endParaRPr>
                    </a:p>
                  </a:txBody>
                  <a:tcPr marL="91429" marR="9142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DED7"/>
                    </a:solidFill>
                  </a:tcPr>
                </a:tc>
                <a:tc>
                  <a:txBody>
                    <a:bodyPr/>
                    <a:lstStyle/>
                    <a:p>
                      <a:r>
                        <a:rPr lang="en-ZA" sz="1300" b="1" kern="1200" dirty="0">
                          <a:solidFill>
                            <a:schemeClr val="bg1"/>
                          </a:solidFill>
                          <a:latin typeface="Aptos" panose="020B0004020202020204" pitchFamily="34" charset="0"/>
                          <a:ea typeface="+mn-ea"/>
                          <a:cs typeface="Arial" panose="020B0604020202020204" pitchFamily="34" charset="0"/>
                        </a:rPr>
                        <a:t>2024/25 </a:t>
                      </a:r>
                    </a:p>
                    <a:p>
                      <a:r>
                        <a:rPr lang="en-ZA" sz="1300" b="1" kern="1200" dirty="0">
                          <a:solidFill>
                            <a:schemeClr val="bg1"/>
                          </a:solidFill>
                          <a:latin typeface="Aptos" panose="020B0004020202020204" pitchFamily="34" charset="0"/>
                          <a:ea typeface="+mn-ea"/>
                          <a:cs typeface="Arial" panose="020B0604020202020204" pitchFamily="34" charset="0"/>
                        </a:rPr>
                        <a:t>Annual Target</a:t>
                      </a:r>
                      <a:endParaRPr lang="en-ZA" sz="1300" b="0" dirty="0">
                        <a:solidFill>
                          <a:schemeClr val="bg1"/>
                        </a:solidFill>
                        <a:latin typeface="Aptos" panose="020B0004020202020204" pitchFamily="34" charset="0"/>
                        <a:cs typeface="Arial" panose="020B0604020202020204" pitchFamily="34" charset="0"/>
                      </a:endParaRP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r>
                        <a:rPr lang="en-ZA" sz="1300" b="1" kern="1200" dirty="0">
                          <a:solidFill>
                            <a:schemeClr val="bg1"/>
                          </a:solidFill>
                          <a:latin typeface="Aptos" panose="020B0004020202020204" pitchFamily="34" charset="0"/>
                          <a:ea typeface="+mn-ea"/>
                          <a:cs typeface="Arial" panose="020B0604020202020204" pitchFamily="34" charset="0"/>
                        </a:rPr>
                        <a:t>Q1 Achievement</a:t>
                      </a:r>
                      <a:endParaRPr lang="en-ZA" sz="1300" b="0" dirty="0">
                        <a:solidFill>
                          <a:schemeClr val="bg1"/>
                        </a:solidFill>
                        <a:latin typeface="Aptos" panose="020B0004020202020204" pitchFamily="34" charset="0"/>
                        <a:cs typeface="Arial" panose="020B0604020202020204" pitchFamily="34" charset="0"/>
                      </a:endParaRP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r>
                        <a:rPr lang="en-ZA" sz="1300" b="1" kern="1200" dirty="0">
                          <a:solidFill>
                            <a:schemeClr val="bg1"/>
                          </a:solidFill>
                          <a:latin typeface="Aptos" panose="020B0004020202020204" pitchFamily="34" charset="0"/>
                          <a:ea typeface="+mn-ea"/>
                          <a:cs typeface="Arial" panose="020B0604020202020204" pitchFamily="34" charset="0"/>
                        </a:rPr>
                        <a:t>Q2 Planned Target</a:t>
                      </a:r>
                      <a:endParaRPr lang="en-ZA" sz="1300" dirty="0">
                        <a:latin typeface="Aptos" panose="020B0004020202020204" pitchFamily="34" charset="0"/>
                      </a:endParaRP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r>
                        <a:rPr lang="en-ZA" sz="1300" dirty="0">
                          <a:latin typeface="Aptos" panose="020B0004020202020204" pitchFamily="34" charset="0"/>
                        </a:rPr>
                        <a:t>Q2 Achievement</a:t>
                      </a: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r>
                        <a:rPr lang="en-ZA" sz="1300" dirty="0">
                          <a:latin typeface="Aptos" panose="020B0004020202020204" pitchFamily="34" charset="0"/>
                        </a:rPr>
                        <a:t>Mid-Year Planned Target</a:t>
                      </a: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r>
                        <a:rPr lang="en-ZA" sz="1300" dirty="0">
                          <a:latin typeface="Aptos" panose="020B0004020202020204" pitchFamily="34" charset="0"/>
                        </a:rPr>
                        <a:t>Mid-Year Achievement</a:t>
                      </a: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r>
                        <a:rPr lang="en-US" sz="1300" b="1" kern="1200" dirty="0">
                          <a:solidFill>
                            <a:schemeClr val="bg1"/>
                          </a:solidFill>
                          <a:latin typeface="Aptos" panose="020B0004020202020204" pitchFamily="34" charset="0"/>
                          <a:ea typeface="+mn-ea"/>
                          <a:cs typeface="Arial" panose="020B0604020202020204" pitchFamily="34" charset="0"/>
                        </a:rPr>
                        <a:t>Deviation &amp; Reason</a:t>
                      </a:r>
                      <a:endParaRPr lang="en-ZA" sz="1300" dirty="0">
                        <a:latin typeface="Aptos" panose="020B0004020202020204" pitchFamily="34" charset="0"/>
                      </a:endParaRP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r>
                        <a:rPr lang="en-US" sz="1300" b="1" kern="1200" dirty="0">
                          <a:solidFill>
                            <a:schemeClr val="accent6">
                              <a:lumMod val="50000"/>
                            </a:schemeClr>
                          </a:solidFill>
                          <a:latin typeface="Aptos" panose="020B0004020202020204" pitchFamily="34" charset="0"/>
                          <a:ea typeface="+mn-ea"/>
                          <a:cs typeface="Arial" panose="020B0604020202020204" pitchFamily="34" charset="0"/>
                        </a:rPr>
                        <a:t>Mitigation for Non-performance</a:t>
                      </a:r>
                      <a:endParaRPr lang="en-ZA" sz="1300" b="1" kern="1200" dirty="0">
                        <a:solidFill>
                          <a:schemeClr val="bg1"/>
                        </a:solidFill>
                        <a:latin typeface="Aptos" panose="020B0004020202020204" pitchFamily="34" charset="0"/>
                        <a:ea typeface="+mn-ea"/>
                        <a:cs typeface="Arial" panose="020B0604020202020204" pitchFamily="34" charset="0"/>
                      </a:endParaRP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DED7"/>
                    </a:solidFill>
                  </a:tcPr>
                </a:tc>
                <a:extLst>
                  <a:ext uri="{0D108BD9-81ED-4DB2-BD59-A6C34878D82A}">
                    <a16:rowId xmlns:a16="http://schemas.microsoft.com/office/drawing/2014/main" val="40976159"/>
                  </a:ext>
                </a:extLst>
              </a:tr>
              <a:tr h="313411">
                <a:tc gridSpan="10">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400" b="1">
                          <a:solidFill>
                            <a:schemeClr val="bg1"/>
                          </a:solidFill>
                          <a:effectLst/>
                          <a:latin typeface="Aptos" panose="020B0004020202020204" pitchFamily="34" charset="0"/>
                          <a:ea typeface="Calibri" panose="020F0502020204030204" pitchFamily="34" charset="0"/>
                          <a:cs typeface="Arial" panose="020B0604020202020204" pitchFamily="34" charset="0"/>
                        </a:rPr>
                        <a:t>Strategic Outcome 4</a:t>
                      </a:r>
                      <a:r>
                        <a:rPr lang="en-ZA" sz="1400" b="1" kern="1200">
                          <a:solidFill>
                            <a:schemeClr val="bg1"/>
                          </a:solidFill>
                          <a:latin typeface="Aptos" panose="020B0004020202020204" pitchFamily="34" charset="0"/>
                          <a:ea typeface="+mn-ea"/>
                          <a:cs typeface="Arial" panose="020B0604020202020204" pitchFamily="34" charset="0"/>
                        </a:rPr>
                        <a:t>: Improved alignment and collaboration between organs of state</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hMerge="1">
                  <a:txBody>
                    <a:bodyPr/>
                    <a:lstStyle/>
                    <a:p>
                      <a:endParaRPr lang="en-ZA"/>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hMerge="1">
                  <a:txBody>
                    <a:bodyPr/>
                    <a:lstStyle/>
                    <a:p>
                      <a:endParaRPr lang="en-ZA"/>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hMerge="1">
                  <a:txBody>
                    <a:bodyPr/>
                    <a:lstStyle/>
                    <a:p>
                      <a:endParaRPr lang="en-ZA"/>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hMerge="1">
                  <a:txBody>
                    <a:bodyPr/>
                    <a:lstStyle/>
                    <a:p>
                      <a:endParaRPr lang="en-ZA"/>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hMerge="1">
                  <a:txBody>
                    <a:bodyPr/>
                    <a:lstStyle/>
                    <a:p>
                      <a:endParaRPr lang="en-ZA"/>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hMerge="1">
                  <a:txBody>
                    <a:bodyPr/>
                    <a:lstStyle/>
                    <a:p>
                      <a:endParaRPr lang="en-ZA"/>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hMerge="1">
                  <a:txBody>
                    <a:bodyPr/>
                    <a:lstStyle/>
                    <a:p>
                      <a:endParaRPr lang="en-ZA"/>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hMerge="1">
                  <a:txBody>
                    <a:bodyPr/>
                    <a:lstStyle/>
                    <a:p>
                      <a:endParaRPr lang="en-ZA"/>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hMerge="1">
                  <a:txBody>
                    <a:bodyPr/>
                    <a:lstStyle/>
                    <a:p>
                      <a:endParaRPr lang="en-ZA"/>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08774086"/>
                  </a:ext>
                </a:extLst>
              </a:tr>
              <a:tr h="1705207">
                <a:tc>
                  <a:txBody>
                    <a:bodyPr/>
                    <a:lstStyle/>
                    <a:p>
                      <a:pPr algn="l">
                        <a:lnSpc>
                          <a:spcPct val="107000"/>
                        </a:lnSpc>
                        <a:spcAft>
                          <a:spcPts val="0"/>
                        </a:spcAft>
                      </a:pPr>
                      <a:r>
                        <a:rPr lang="en-US" sz="1300" b="1">
                          <a:solidFill>
                            <a:schemeClr val="bg1"/>
                          </a:solidFill>
                          <a:effectLst/>
                          <a:latin typeface="Aptos" panose="020B0004020202020204" pitchFamily="34" charset="0"/>
                          <a:ea typeface="Calibri" panose="020F0502020204030204" pitchFamily="34" charset="0"/>
                          <a:cs typeface="Arial" panose="020B0604020202020204" pitchFamily="34" charset="0"/>
                        </a:rPr>
                        <a:t>4.1</a:t>
                      </a:r>
                      <a:endParaRPr lang="en-ZA" sz="1300" b="1">
                        <a:solidFill>
                          <a:schemeClr val="bg1"/>
                        </a:solidFill>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300" dirty="0">
                          <a:solidFill>
                            <a:schemeClr val="tx1"/>
                          </a:solidFill>
                          <a:effectLst/>
                          <a:latin typeface="Aptos" panose="020B0004020202020204" pitchFamily="34" charset="0"/>
                          <a:ea typeface="Calibri" panose="020F0502020204030204" pitchFamily="34" charset="0"/>
                          <a:cs typeface="Arial" panose="020B0604020202020204" pitchFamily="34" charset="0"/>
                        </a:rPr>
                        <a:t>% achievement of targets in ILR strategy implementation plan</a:t>
                      </a:r>
                      <a:endParaRPr lang="en-ZA" sz="1300" b="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dirty="0">
                          <a:ln>
                            <a:noFill/>
                          </a:ln>
                          <a:solidFill>
                            <a:schemeClr val="tx1"/>
                          </a:solidFill>
                          <a:effectLst/>
                          <a:uLnTx/>
                          <a:uFillTx/>
                          <a:latin typeface="Aptos" panose="020B0004020202020204" pitchFamily="34" charset="0"/>
                          <a:ea typeface="+mn-ea"/>
                          <a:cs typeface="Arial" panose="020B0604020202020204" pitchFamily="34" charset="0"/>
                        </a:rPr>
                        <a:t>90%</a:t>
                      </a:r>
                      <a:endParaRPr lang="en-ZA" sz="1400" b="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91429" marR="91429" marT="45724" marB="4572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2EDE8"/>
                    </a:solidFill>
                  </a:tcPr>
                </a:tc>
                <a:tc>
                  <a:txBody>
                    <a:bodyPr/>
                    <a:lstStyle/>
                    <a:p>
                      <a:r>
                        <a:rPr kumimoji="0" lang="en-ZA" sz="1400" b="0" i="0" u="none" strike="noStrike" kern="1200" cap="none" spc="0" normalizeH="0" baseline="0" dirty="0">
                          <a:ln>
                            <a:noFill/>
                          </a:ln>
                          <a:solidFill>
                            <a:schemeClr val="tx1"/>
                          </a:solidFill>
                          <a:effectLst/>
                          <a:uLnTx/>
                          <a:uFillTx/>
                          <a:latin typeface="Aptos" panose="020B0004020202020204" pitchFamily="34" charset="0"/>
                          <a:ea typeface="+mn-ea"/>
                          <a:cs typeface="Arial" panose="020B0604020202020204" pitchFamily="34" charset="0"/>
                        </a:rPr>
                        <a:t>40%</a:t>
                      </a:r>
                      <a:endParaRPr lang="en-ZA" sz="1400" dirty="0">
                        <a:latin typeface="Aptos" panose="020B00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dirty="0">
                          <a:ln>
                            <a:noFill/>
                          </a:ln>
                          <a:solidFill>
                            <a:schemeClr val="tx1"/>
                          </a:solidFill>
                          <a:effectLst/>
                          <a:uLnTx/>
                          <a:uFillTx/>
                          <a:latin typeface="Aptos" panose="020B0004020202020204" pitchFamily="34" charset="0"/>
                          <a:ea typeface="+mn-ea"/>
                          <a:cs typeface="Arial" panose="020B0604020202020204" pitchFamily="34" charset="0"/>
                        </a:rPr>
                        <a:t>70%</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dirty="0">
                          <a:ln>
                            <a:noFill/>
                          </a:ln>
                          <a:solidFill>
                            <a:schemeClr val="tx1"/>
                          </a:solidFill>
                          <a:effectLst/>
                          <a:uLnTx/>
                          <a:uFillTx/>
                          <a:latin typeface="Aptos" panose="020B0004020202020204" pitchFamily="34" charset="0"/>
                          <a:ea typeface="+mn-ea"/>
                          <a:cs typeface="Arial" panose="020B0604020202020204" pitchFamily="34" charset="0"/>
                        </a:rPr>
                        <a:t>70%</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dirty="0">
                          <a:ln>
                            <a:noFill/>
                          </a:ln>
                          <a:solidFill>
                            <a:schemeClr val="tx1"/>
                          </a:solidFill>
                          <a:effectLst/>
                          <a:uLnTx/>
                          <a:uFillTx/>
                          <a:latin typeface="Aptos" panose="020B0004020202020204" pitchFamily="34" charset="0"/>
                          <a:ea typeface="+mn-ea"/>
                          <a:cs typeface="Arial" panose="020B0604020202020204" pitchFamily="34" charset="0"/>
                        </a:rPr>
                        <a:t>70%</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dirty="0">
                          <a:ln>
                            <a:noFill/>
                          </a:ln>
                          <a:solidFill>
                            <a:schemeClr val="tx1"/>
                          </a:solidFill>
                          <a:effectLst/>
                          <a:uLnTx/>
                          <a:uFillTx/>
                          <a:latin typeface="Aptos" panose="020B0004020202020204" pitchFamily="34" charset="0"/>
                          <a:ea typeface="+mn-ea"/>
                          <a:cs typeface="Arial" panose="020B0604020202020204" pitchFamily="34" charset="0"/>
                        </a:rPr>
                        <a:t>70%</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dirty="0">
                          <a:ln>
                            <a:noFill/>
                          </a:ln>
                          <a:solidFill>
                            <a:schemeClr val="tx1"/>
                          </a:solidFill>
                          <a:effectLst/>
                          <a:uLnTx/>
                          <a:uFillTx/>
                          <a:latin typeface="Aptos" panose="020B0004020202020204" pitchFamily="34" charset="0"/>
                          <a:ea typeface="+mn-ea"/>
                          <a:cs typeface="Arial" panose="020B0604020202020204" pitchFamily="34" charset="0"/>
                        </a:rPr>
                        <a:t>No deviation</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dirty="0">
                          <a:ln>
                            <a:noFill/>
                          </a:ln>
                          <a:solidFill>
                            <a:schemeClr val="tx1"/>
                          </a:solidFill>
                          <a:effectLst/>
                          <a:uLnTx/>
                          <a:uFillTx/>
                          <a:latin typeface="Aptos" panose="020B0004020202020204" pitchFamily="34" charset="0"/>
                          <a:ea typeface="+mn-ea"/>
                          <a:cs typeface="Arial" panose="020B0604020202020204" pitchFamily="34" charset="0"/>
                        </a:rPr>
                        <a:t>N/A</a:t>
                      </a: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1E9DB"/>
                    </a:solidFill>
                  </a:tcPr>
                </a:tc>
                <a:extLst>
                  <a:ext uri="{0D108BD9-81ED-4DB2-BD59-A6C34878D82A}">
                    <a16:rowId xmlns:a16="http://schemas.microsoft.com/office/drawing/2014/main" val="4143209834"/>
                  </a:ext>
                </a:extLst>
              </a:tr>
            </a:tbl>
          </a:graphicData>
        </a:graphic>
      </p:graphicFrame>
      <p:pic>
        <p:nvPicPr>
          <p:cNvPr id="3" name="Picture 2">
            <a:extLst>
              <a:ext uri="{FF2B5EF4-FFF2-40B4-BE49-F238E27FC236}">
                <a16:creationId xmlns:a16="http://schemas.microsoft.com/office/drawing/2014/main" id="{E3B6B94A-EE61-0342-B763-D2ADFCBBFC26}"/>
              </a:ext>
            </a:extLst>
          </p:cNvPr>
          <p:cNvPicPr>
            <a:picLocks noChangeAspect="1"/>
          </p:cNvPicPr>
          <p:nvPr/>
        </p:nvPicPr>
        <p:blipFill>
          <a:blip r:embed="rId3"/>
          <a:stretch>
            <a:fillRect/>
          </a:stretch>
        </p:blipFill>
        <p:spPr>
          <a:xfrm>
            <a:off x="316140" y="423163"/>
            <a:ext cx="652780" cy="553444"/>
          </a:xfrm>
          <a:prstGeom prst="rect">
            <a:avLst/>
          </a:prstGeom>
        </p:spPr>
      </p:pic>
      <p:pic>
        <p:nvPicPr>
          <p:cNvPr id="14" name="Picture 13">
            <a:extLst>
              <a:ext uri="{FF2B5EF4-FFF2-40B4-BE49-F238E27FC236}">
                <a16:creationId xmlns:a16="http://schemas.microsoft.com/office/drawing/2014/main" id="{D1780CA6-B853-EE47-A76A-08B96199959B}"/>
              </a:ext>
            </a:extLst>
          </p:cNvPr>
          <p:cNvPicPr>
            <a:picLocks noChangeAspect="1"/>
          </p:cNvPicPr>
          <p:nvPr/>
        </p:nvPicPr>
        <p:blipFill>
          <a:blip r:embed="rId4"/>
          <a:stretch>
            <a:fillRect/>
          </a:stretch>
        </p:blipFill>
        <p:spPr>
          <a:xfrm>
            <a:off x="486320" y="2563135"/>
            <a:ext cx="651364" cy="448129"/>
          </a:xfrm>
          <a:prstGeom prst="rect">
            <a:avLst/>
          </a:prstGeom>
        </p:spPr>
      </p:pic>
      <p:sp>
        <p:nvSpPr>
          <p:cNvPr id="10" name="Slide Number Placeholder 3">
            <a:extLst>
              <a:ext uri="{FF2B5EF4-FFF2-40B4-BE49-F238E27FC236}">
                <a16:creationId xmlns:a16="http://schemas.microsoft.com/office/drawing/2014/main" id="{41C05A6B-7EA5-4914-BDD7-C04FF56E372A}"/>
              </a:ext>
            </a:extLst>
          </p:cNvPr>
          <p:cNvSpPr txBox="1">
            <a:spLocks/>
          </p:cNvSpPr>
          <p:nvPr/>
        </p:nvSpPr>
        <p:spPr>
          <a:xfrm>
            <a:off x="4038600" y="6492875"/>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0A64A42-7C2D-4EA2-AADB-69663BC6F28E}"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3">
            <a:extLst>
              <a:ext uri="{FF2B5EF4-FFF2-40B4-BE49-F238E27FC236}">
                <a16:creationId xmlns:a16="http://schemas.microsoft.com/office/drawing/2014/main" id="{9F0669A7-496D-19CF-9195-B48D0B0B866A}"/>
              </a:ext>
            </a:extLst>
          </p:cNvPr>
          <p:cNvSpPr>
            <a:spLocks noGrp="1"/>
          </p:cNvSpPr>
          <p:nvPr>
            <p:ph type="sldNum" sz="quarter" idx="12"/>
          </p:nvPr>
        </p:nvSpPr>
        <p:spPr>
          <a:xfrm>
            <a:off x="8780780" y="6102667"/>
            <a:ext cx="2743200" cy="359093"/>
          </a:xfrm>
        </p:spPr>
        <p:txBody>
          <a:bodyPr/>
          <a:lstStyle/>
          <a:p>
            <a:fld id="{28653215-2670-2C45-9A84-CCF0EF897A9F}" type="slidenum">
              <a:rPr lang="en-US" smtClean="0"/>
              <a:t>17</a:t>
            </a:fld>
            <a:endParaRPr lang="en-US"/>
          </a:p>
        </p:txBody>
      </p:sp>
    </p:spTree>
    <p:extLst>
      <p:ext uri="{BB962C8B-B14F-4D97-AF65-F5344CB8AC3E}">
        <p14:creationId xmlns:p14="http://schemas.microsoft.com/office/powerpoint/2010/main" val="2992148468"/>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DDA76C-1904-0247-8B13-71966800E250}"/>
              </a:ext>
            </a:extLst>
          </p:cNvPr>
          <p:cNvSpPr/>
          <p:nvPr/>
        </p:nvSpPr>
        <p:spPr>
          <a:xfrm>
            <a:off x="0" y="478409"/>
            <a:ext cx="3781446" cy="7458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44B620D5-A37C-6049-9186-A43D77F9369C}"/>
              </a:ext>
            </a:extLst>
          </p:cNvPr>
          <p:cNvSpPr txBox="1">
            <a:spLocks/>
          </p:cNvSpPr>
          <p:nvPr/>
        </p:nvSpPr>
        <p:spPr bwMode="auto">
          <a:xfrm>
            <a:off x="1451805" y="183634"/>
            <a:ext cx="9089480" cy="101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Arial"/>
                <a:ea typeface="Arial" charset="0"/>
                <a:cs typeface="Arial"/>
              </a:defRPr>
            </a:lvl1pPr>
            <a:lvl2pPr algn="ctr" defTabSz="457200" rtl="0" eaLnBrk="0" fontAlgn="base" hangingPunct="0">
              <a:spcBef>
                <a:spcPct val="0"/>
              </a:spcBef>
              <a:spcAft>
                <a:spcPct val="0"/>
              </a:spcAft>
              <a:defRPr sz="4400">
                <a:solidFill>
                  <a:schemeClr val="tx1"/>
                </a:solidFill>
                <a:latin typeface="Arial" charset="0"/>
                <a:ea typeface="Arial" charset="0"/>
                <a:cs typeface="Arial" charset="0"/>
              </a:defRPr>
            </a:lvl2pPr>
            <a:lvl3pPr algn="ctr" defTabSz="457200" rtl="0" eaLnBrk="0" fontAlgn="base" hangingPunct="0">
              <a:spcBef>
                <a:spcPct val="0"/>
              </a:spcBef>
              <a:spcAft>
                <a:spcPct val="0"/>
              </a:spcAft>
              <a:defRPr sz="4400">
                <a:solidFill>
                  <a:schemeClr val="tx1"/>
                </a:solidFill>
                <a:latin typeface="Arial" charset="0"/>
                <a:ea typeface="Arial" charset="0"/>
                <a:cs typeface="Arial" charset="0"/>
              </a:defRPr>
            </a:lvl3pPr>
            <a:lvl4pPr algn="ctr" defTabSz="457200" rtl="0" eaLnBrk="0" fontAlgn="base" hangingPunct="0">
              <a:spcBef>
                <a:spcPct val="0"/>
              </a:spcBef>
              <a:spcAft>
                <a:spcPct val="0"/>
              </a:spcAft>
              <a:defRPr sz="4400">
                <a:solidFill>
                  <a:schemeClr val="tx1"/>
                </a:solidFill>
                <a:latin typeface="Arial" charset="0"/>
                <a:ea typeface="Arial" charset="0"/>
                <a:cs typeface="Arial" charset="0"/>
              </a:defRPr>
            </a:lvl4pPr>
            <a:lvl5pPr algn="ctr" defTabSz="457200" rtl="0" eaLnBrk="0" fontAlgn="base" hangingPunct="0">
              <a:spcBef>
                <a:spcPct val="0"/>
              </a:spcBef>
              <a:spcAft>
                <a:spcPct val="0"/>
              </a:spcAft>
              <a:defRPr sz="4400">
                <a:solidFill>
                  <a:schemeClr val="tx1"/>
                </a:solidFill>
                <a:latin typeface="Arial" charset="0"/>
                <a:ea typeface="Arial" charset="0"/>
                <a:cs typeface="Arial" charset="0"/>
              </a:defRPr>
            </a:lvl5pPr>
            <a:lvl6pPr marL="457200" algn="ctr" defTabSz="457200" rtl="0" fontAlgn="base">
              <a:spcBef>
                <a:spcPct val="0"/>
              </a:spcBef>
              <a:spcAft>
                <a:spcPct val="0"/>
              </a:spcAft>
              <a:defRPr sz="4400">
                <a:solidFill>
                  <a:schemeClr val="tx1"/>
                </a:solidFill>
                <a:latin typeface="Arial" charset="0"/>
                <a:ea typeface="Arial" charset="0"/>
                <a:cs typeface="Arial" charset="0"/>
              </a:defRPr>
            </a:lvl6pPr>
            <a:lvl7pPr marL="914400" algn="ctr" defTabSz="457200" rtl="0" fontAlgn="base">
              <a:spcBef>
                <a:spcPct val="0"/>
              </a:spcBef>
              <a:spcAft>
                <a:spcPct val="0"/>
              </a:spcAft>
              <a:defRPr sz="4400">
                <a:solidFill>
                  <a:schemeClr val="tx1"/>
                </a:solidFill>
                <a:latin typeface="Arial" charset="0"/>
                <a:ea typeface="Arial" charset="0"/>
                <a:cs typeface="Arial" charset="0"/>
              </a:defRPr>
            </a:lvl7pPr>
            <a:lvl8pPr marL="1371600" algn="ctr" defTabSz="457200" rtl="0" fontAlgn="base">
              <a:spcBef>
                <a:spcPct val="0"/>
              </a:spcBef>
              <a:spcAft>
                <a:spcPct val="0"/>
              </a:spcAft>
              <a:defRPr sz="4400">
                <a:solidFill>
                  <a:schemeClr val="tx1"/>
                </a:solidFill>
                <a:latin typeface="Arial" charset="0"/>
                <a:ea typeface="Arial" charset="0"/>
                <a:cs typeface="Arial" charset="0"/>
              </a:defRPr>
            </a:lvl8pPr>
            <a:lvl9pPr marL="1828800" algn="ctr" defTabSz="457200" rtl="0" fontAlgn="base">
              <a:spcBef>
                <a:spcPct val="0"/>
              </a:spcBef>
              <a:spcAft>
                <a:spcPct val="0"/>
              </a:spcAft>
              <a:defRPr sz="4400">
                <a:solidFill>
                  <a:schemeClr val="tx1"/>
                </a:solidFill>
                <a:latin typeface="Arial" charset="0"/>
                <a:ea typeface="Arial" charset="0"/>
                <a:cs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200" i="0" u="none" strike="noStrike" kern="1200" cap="none" spc="0" normalizeH="0" baseline="0" noProof="0">
                <a:ln>
                  <a:noFill/>
                </a:ln>
                <a:solidFill>
                  <a:srgbClr val="ED7D31">
                    <a:lumMod val="50000"/>
                  </a:srgbClr>
                </a:solidFill>
                <a:effectLst/>
                <a:uLnTx/>
                <a:uFillTx/>
                <a:latin typeface="Garamond" panose="02020404030301010803" pitchFamily="18" charset="0"/>
                <a:cs typeface="Arial"/>
              </a:rPr>
              <a:t>SO3: PUBLIC PARTICIPATION—PETITIONS</a:t>
            </a:r>
          </a:p>
        </p:txBody>
      </p:sp>
      <p:pic>
        <p:nvPicPr>
          <p:cNvPr id="3" name="Picture 2">
            <a:extLst>
              <a:ext uri="{FF2B5EF4-FFF2-40B4-BE49-F238E27FC236}">
                <a16:creationId xmlns:a16="http://schemas.microsoft.com/office/drawing/2014/main" id="{E3B6B94A-EE61-0342-B763-D2ADFCBBFC26}"/>
              </a:ext>
            </a:extLst>
          </p:cNvPr>
          <p:cNvPicPr>
            <a:picLocks noChangeAspect="1"/>
          </p:cNvPicPr>
          <p:nvPr/>
        </p:nvPicPr>
        <p:blipFill>
          <a:blip r:embed="rId3"/>
          <a:stretch>
            <a:fillRect/>
          </a:stretch>
        </p:blipFill>
        <p:spPr>
          <a:xfrm>
            <a:off x="709787" y="434302"/>
            <a:ext cx="652780" cy="553444"/>
          </a:xfrm>
          <a:prstGeom prst="rect">
            <a:avLst/>
          </a:prstGeom>
        </p:spPr>
      </p:pic>
      <p:sp>
        <p:nvSpPr>
          <p:cNvPr id="10" name="Slide Number Placeholder 3">
            <a:extLst>
              <a:ext uri="{FF2B5EF4-FFF2-40B4-BE49-F238E27FC236}">
                <a16:creationId xmlns:a16="http://schemas.microsoft.com/office/drawing/2014/main" id="{41C05A6B-7EA5-4914-BDD7-C04FF56E372A}"/>
              </a:ext>
            </a:extLst>
          </p:cNvPr>
          <p:cNvSpPr txBox="1">
            <a:spLocks/>
          </p:cNvSpPr>
          <p:nvPr/>
        </p:nvSpPr>
        <p:spPr>
          <a:xfrm>
            <a:off x="4038600" y="6492875"/>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0A64A42-7C2D-4EA2-AADB-69663BC6F28E}"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7831152-06A7-9C44-1CFD-2B41F059CF38}"/>
              </a:ext>
            </a:extLst>
          </p:cNvPr>
          <p:cNvSpPr txBox="1"/>
          <p:nvPr/>
        </p:nvSpPr>
        <p:spPr>
          <a:xfrm>
            <a:off x="1217637" y="1195849"/>
            <a:ext cx="8702211" cy="646331"/>
          </a:xfrm>
          <a:prstGeom prst="rect">
            <a:avLst/>
          </a:prstGeom>
          <a:noFill/>
        </p:spPr>
        <p:txBody>
          <a:bodyPr wrap="square" rtlCol="0">
            <a:spAutoFit/>
          </a:bodyPr>
          <a:lstStyle/>
          <a:p>
            <a:pPr algn="ctr"/>
            <a:r>
              <a:rPr lang="en-ZA" b="1">
                <a:latin typeface="Aptos" panose="020B0004020202020204" pitchFamily="34" charset="0"/>
              </a:rPr>
              <a:t>Q2 &amp; Mid-Year, 2024-25FY: PETITIONS BY REGION &amp; SEX</a:t>
            </a:r>
          </a:p>
          <a:p>
            <a:pPr algn="ctr"/>
            <a:r>
              <a:rPr lang="en-ZA" b="1">
                <a:latin typeface="Aptos" panose="020B0004020202020204" pitchFamily="34" charset="0"/>
              </a:rPr>
              <a:t>N=59</a:t>
            </a:r>
          </a:p>
        </p:txBody>
      </p:sp>
      <p:sp>
        <p:nvSpPr>
          <p:cNvPr id="8" name="Slide Number Placeholder 2">
            <a:extLst>
              <a:ext uri="{FF2B5EF4-FFF2-40B4-BE49-F238E27FC236}">
                <a16:creationId xmlns:a16="http://schemas.microsoft.com/office/drawing/2014/main" id="{61B77DD5-0454-38A8-4B1D-8B9EC8B34367}"/>
              </a:ext>
            </a:extLst>
          </p:cNvPr>
          <p:cNvSpPr>
            <a:spLocks noGrp="1"/>
          </p:cNvSpPr>
          <p:nvPr>
            <p:ph type="sldNum" sz="quarter" idx="12"/>
          </p:nvPr>
        </p:nvSpPr>
        <p:spPr>
          <a:xfrm>
            <a:off x="8838445" y="6089412"/>
            <a:ext cx="2743200" cy="365125"/>
          </a:xfrm>
        </p:spPr>
        <p:txBody>
          <a:bodyPr/>
          <a:lstStyle/>
          <a:p>
            <a:fld id="{D0AE37AA-8584-A54C-BECD-BC59CBA32CED}" type="slidenum">
              <a:rPr lang="en-US" sz="1200" smtClean="0">
                <a:solidFill>
                  <a:schemeClr val="bg1"/>
                </a:solidFill>
              </a:rPr>
              <a:t>18</a:t>
            </a:fld>
            <a:endParaRPr lang="en-US" sz="1200">
              <a:solidFill>
                <a:schemeClr val="bg1"/>
              </a:solidFill>
            </a:endParaRPr>
          </a:p>
        </p:txBody>
      </p:sp>
      <p:graphicFrame>
        <p:nvGraphicFramePr>
          <p:cNvPr id="2" name="Chart 1">
            <a:extLst>
              <a:ext uri="{FF2B5EF4-FFF2-40B4-BE49-F238E27FC236}">
                <a16:creationId xmlns:a16="http://schemas.microsoft.com/office/drawing/2014/main" id="{D0D63EF2-A8AA-400D-A7D0-B2E15BD82A89}"/>
              </a:ext>
            </a:extLst>
          </p:cNvPr>
          <p:cNvGraphicFramePr>
            <a:graphicFrameLocks/>
          </p:cNvGraphicFramePr>
          <p:nvPr>
            <p:extLst>
              <p:ext uri="{D42A27DB-BD31-4B8C-83A1-F6EECF244321}">
                <p14:modId xmlns:p14="http://schemas.microsoft.com/office/powerpoint/2010/main" val="299390561"/>
              </p:ext>
            </p:extLst>
          </p:nvPr>
        </p:nvGraphicFramePr>
        <p:xfrm>
          <a:off x="979503" y="2263349"/>
          <a:ext cx="5400032" cy="36846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4598E074-F498-4B1D-9A84-748A3FC02322}"/>
              </a:ext>
            </a:extLst>
          </p:cNvPr>
          <p:cNvGraphicFramePr>
            <a:graphicFrameLocks/>
          </p:cNvGraphicFramePr>
          <p:nvPr>
            <p:extLst>
              <p:ext uri="{D42A27DB-BD31-4B8C-83A1-F6EECF244321}">
                <p14:modId xmlns:p14="http://schemas.microsoft.com/office/powerpoint/2010/main" val="3358992396"/>
              </p:ext>
            </p:extLst>
          </p:nvPr>
        </p:nvGraphicFramePr>
        <p:xfrm>
          <a:off x="6379534" y="2169538"/>
          <a:ext cx="4688959" cy="36846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8288657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4B620D5-A37C-6049-9186-A43D77F9369C}"/>
              </a:ext>
            </a:extLst>
          </p:cNvPr>
          <p:cNvSpPr txBox="1">
            <a:spLocks/>
          </p:cNvSpPr>
          <p:nvPr/>
        </p:nvSpPr>
        <p:spPr bwMode="auto">
          <a:xfrm>
            <a:off x="1285060" y="275340"/>
            <a:ext cx="9346932" cy="101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Arial"/>
                <a:ea typeface="Arial" charset="0"/>
                <a:cs typeface="Arial"/>
              </a:defRPr>
            </a:lvl1pPr>
            <a:lvl2pPr algn="ctr" defTabSz="457200" rtl="0" eaLnBrk="0" fontAlgn="base" hangingPunct="0">
              <a:spcBef>
                <a:spcPct val="0"/>
              </a:spcBef>
              <a:spcAft>
                <a:spcPct val="0"/>
              </a:spcAft>
              <a:defRPr sz="4400">
                <a:solidFill>
                  <a:schemeClr val="tx1"/>
                </a:solidFill>
                <a:latin typeface="Arial" charset="0"/>
                <a:ea typeface="Arial" charset="0"/>
                <a:cs typeface="Arial" charset="0"/>
              </a:defRPr>
            </a:lvl2pPr>
            <a:lvl3pPr algn="ctr" defTabSz="457200" rtl="0" eaLnBrk="0" fontAlgn="base" hangingPunct="0">
              <a:spcBef>
                <a:spcPct val="0"/>
              </a:spcBef>
              <a:spcAft>
                <a:spcPct val="0"/>
              </a:spcAft>
              <a:defRPr sz="4400">
                <a:solidFill>
                  <a:schemeClr val="tx1"/>
                </a:solidFill>
                <a:latin typeface="Arial" charset="0"/>
                <a:ea typeface="Arial" charset="0"/>
                <a:cs typeface="Arial" charset="0"/>
              </a:defRPr>
            </a:lvl3pPr>
            <a:lvl4pPr algn="ctr" defTabSz="457200" rtl="0" eaLnBrk="0" fontAlgn="base" hangingPunct="0">
              <a:spcBef>
                <a:spcPct val="0"/>
              </a:spcBef>
              <a:spcAft>
                <a:spcPct val="0"/>
              </a:spcAft>
              <a:defRPr sz="4400">
                <a:solidFill>
                  <a:schemeClr val="tx1"/>
                </a:solidFill>
                <a:latin typeface="Arial" charset="0"/>
                <a:ea typeface="Arial" charset="0"/>
                <a:cs typeface="Arial" charset="0"/>
              </a:defRPr>
            </a:lvl4pPr>
            <a:lvl5pPr algn="ctr" defTabSz="457200" rtl="0" eaLnBrk="0" fontAlgn="base" hangingPunct="0">
              <a:spcBef>
                <a:spcPct val="0"/>
              </a:spcBef>
              <a:spcAft>
                <a:spcPct val="0"/>
              </a:spcAft>
              <a:defRPr sz="4400">
                <a:solidFill>
                  <a:schemeClr val="tx1"/>
                </a:solidFill>
                <a:latin typeface="Arial" charset="0"/>
                <a:ea typeface="Arial" charset="0"/>
                <a:cs typeface="Arial" charset="0"/>
              </a:defRPr>
            </a:lvl5pPr>
            <a:lvl6pPr marL="457200" algn="ctr" defTabSz="457200" rtl="0" fontAlgn="base">
              <a:spcBef>
                <a:spcPct val="0"/>
              </a:spcBef>
              <a:spcAft>
                <a:spcPct val="0"/>
              </a:spcAft>
              <a:defRPr sz="4400">
                <a:solidFill>
                  <a:schemeClr val="tx1"/>
                </a:solidFill>
                <a:latin typeface="Arial" charset="0"/>
                <a:ea typeface="Arial" charset="0"/>
                <a:cs typeface="Arial" charset="0"/>
              </a:defRPr>
            </a:lvl6pPr>
            <a:lvl7pPr marL="914400" algn="ctr" defTabSz="457200" rtl="0" fontAlgn="base">
              <a:spcBef>
                <a:spcPct val="0"/>
              </a:spcBef>
              <a:spcAft>
                <a:spcPct val="0"/>
              </a:spcAft>
              <a:defRPr sz="4400">
                <a:solidFill>
                  <a:schemeClr val="tx1"/>
                </a:solidFill>
                <a:latin typeface="Arial" charset="0"/>
                <a:ea typeface="Arial" charset="0"/>
                <a:cs typeface="Arial" charset="0"/>
              </a:defRPr>
            </a:lvl7pPr>
            <a:lvl8pPr marL="1371600" algn="ctr" defTabSz="457200" rtl="0" fontAlgn="base">
              <a:spcBef>
                <a:spcPct val="0"/>
              </a:spcBef>
              <a:spcAft>
                <a:spcPct val="0"/>
              </a:spcAft>
              <a:defRPr sz="4400">
                <a:solidFill>
                  <a:schemeClr val="tx1"/>
                </a:solidFill>
                <a:latin typeface="Arial" charset="0"/>
                <a:ea typeface="Arial" charset="0"/>
                <a:cs typeface="Arial" charset="0"/>
              </a:defRPr>
            </a:lvl8pPr>
            <a:lvl9pPr marL="1828800" algn="ctr" defTabSz="457200" rtl="0" fontAlgn="base">
              <a:spcBef>
                <a:spcPct val="0"/>
              </a:spcBef>
              <a:spcAft>
                <a:spcPct val="0"/>
              </a:spcAft>
              <a:defRPr sz="4400">
                <a:solidFill>
                  <a:schemeClr val="tx1"/>
                </a:solidFill>
                <a:latin typeface="Arial" charset="0"/>
                <a:ea typeface="Arial" charset="0"/>
                <a:cs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200" i="0" u="none" strike="noStrike" kern="1200" cap="none" spc="0" normalizeH="0" baseline="0" noProof="0">
                <a:ln>
                  <a:noFill/>
                </a:ln>
                <a:solidFill>
                  <a:srgbClr val="ED7D31">
                    <a:lumMod val="50000"/>
                  </a:srgbClr>
                </a:solidFill>
                <a:effectLst/>
                <a:uLnTx/>
                <a:uFillTx/>
                <a:latin typeface="Garamond" panose="02020404030301010803" pitchFamily="18" charset="0"/>
                <a:cs typeface="Arial"/>
              </a:rPr>
              <a:t>SO3: PUBLIC PARTICIPATION—PETITIONS</a:t>
            </a:r>
          </a:p>
        </p:txBody>
      </p:sp>
      <p:pic>
        <p:nvPicPr>
          <p:cNvPr id="3" name="Picture 2">
            <a:extLst>
              <a:ext uri="{FF2B5EF4-FFF2-40B4-BE49-F238E27FC236}">
                <a16:creationId xmlns:a16="http://schemas.microsoft.com/office/drawing/2014/main" id="{E3B6B94A-EE61-0342-B763-D2ADFCBBFC26}"/>
              </a:ext>
            </a:extLst>
          </p:cNvPr>
          <p:cNvPicPr>
            <a:picLocks noChangeAspect="1"/>
          </p:cNvPicPr>
          <p:nvPr/>
        </p:nvPicPr>
        <p:blipFill>
          <a:blip r:embed="rId3"/>
          <a:stretch>
            <a:fillRect/>
          </a:stretch>
        </p:blipFill>
        <p:spPr>
          <a:xfrm>
            <a:off x="642530" y="469802"/>
            <a:ext cx="652780" cy="553444"/>
          </a:xfrm>
          <a:prstGeom prst="rect">
            <a:avLst/>
          </a:prstGeom>
        </p:spPr>
      </p:pic>
      <p:sp>
        <p:nvSpPr>
          <p:cNvPr id="10" name="Slide Number Placeholder 3">
            <a:extLst>
              <a:ext uri="{FF2B5EF4-FFF2-40B4-BE49-F238E27FC236}">
                <a16:creationId xmlns:a16="http://schemas.microsoft.com/office/drawing/2014/main" id="{41C05A6B-7EA5-4914-BDD7-C04FF56E372A}"/>
              </a:ext>
            </a:extLst>
          </p:cNvPr>
          <p:cNvSpPr txBox="1">
            <a:spLocks/>
          </p:cNvSpPr>
          <p:nvPr/>
        </p:nvSpPr>
        <p:spPr>
          <a:xfrm>
            <a:off x="4038600" y="6492875"/>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0A64A42-7C2D-4EA2-AADB-69663BC6F28E}"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7831152-06A7-9C44-1CFD-2B41F059CF38}"/>
              </a:ext>
            </a:extLst>
          </p:cNvPr>
          <p:cNvSpPr txBox="1"/>
          <p:nvPr/>
        </p:nvSpPr>
        <p:spPr>
          <a:xfrm>
            <a:off x="1295310" y="1166535"/>
            <a:ext cx="8702211" cy="646331"/>
          </a:xfrm>
          <a:prstGeom prst="rect">
            <a:avLst/>
          </a:prstGeom>
          <a:noFill/>
        </p:spPr>
        <p:txBody>
          <a:bodyPr wrap="square" rtlCol="0">
            <a:spAutoFit/>
          </a:bodyPr>
          <a:lstStyle/>
          <a:p>
            <a:pPr algn="ctr"/>
            <a:r>
              <a:rPr lang="en-ZA" b="1">
                <a:latin typeface="Aptos" panose="020B0004020202020204" pitchFamily="34" charset="0"/>
              </a:rPr>
              <a:t>Q2 &amp; Mid-Year, 2024-25FY: PETITIONS BY TYPE &amp; AGE</a:t>
            </a:r>
          </a:p>
          <a:p>
            <a:pPr algn="ctr"/>
            <a:r>
              <a:rPr lang="en-ZA" b="1">
                <a:latin typeface="Aptos" panose="020B0004020202020204" pitchFamily="34" charset="0"/>
              </a:rPr>
              <a:t>N=59</a:t>
            </a:r>
          </a:p>
        </p:txBody>
      </p:sp>
      <p:sp>
        <p:nvSpPr>
          <p:cNvPr id="8" name="Slide Number Placeholder 2">
            <a:extLst>
              <a:ext uri="{FF2B5EF4-FFF2-40B4-BE49-F238E27FC236}">
                <a16:creationId xmlns:a16="http://schemas.microsoft.com/office/drawing/2014/main" id="{0C00EF8C-3AFF-FDEF-D292-280131793C6E}"/>
              </a:ext>
            </a:extLst>
          </p:cNvPr>
          <p:cNvSpPr>
            <a:spLocks noGrp="1"/>
          </p:cNvSpPr>
          <p:nvPr>
            <p:ph type="sldNum" sz="quarter" idx="12"/>
          </p:nvPr>
        </p:nvSpPr>
        <p:spPr>
          <a:xfrm>
            <a:off x="8838445" y="6089412"/>
            <a:ext cx="2743200" cy="365125"/>
          </a:xfrm>
        </p:spPr>
        <p:txBody>
          <a:bodyPr/>
          <a:lstStyle/>
          <a:p>
            <a:fld id="{D0AE37AA-8584-A54C-BECD-BC59CBA32CED}" type="slidenum">
              <a:rPr lang="en-US" sz="1200" smtClean="0">
                <a:solidFill>
                  <a:schemeClr val="bg1"/>
                </a:solidFill>
              </a:rPr>
              <a:t>19</a:t>
            </a:fld>
            <a:endParaRPr lang="en-US" sz="1200">
              <a:solidFill>
                <a:schemeClr val="bg1"/>
              </a:solidFill>
            </a:endParaRPr>
          </a:p>
        </p:txBody>
      </p:sp>
      <p:graphicFrame>
        <p:nvGraphicFramePr>
          <p:cNvPr id="6" name="Chart 5">
            <a:extLst>
              <a:ext uri="{FF2B5EF4-FFF2-40B4-BE49-F238E27FC236}">
                <a16:creationId xmlns:a16="http://schemas.microsoft.com/office/drawing/2014/main" id="{5202085F-67EB-49C4-B90D-CA540C90BA16}"/>
              </a:ext>
            </a:extLst>
          </p:cNvPr>
          <p:cNvGraphicFramePr>
            <a:graphicFrameLocks/>
          </p:cNvGraphicFramePr>
          <p:nvPr>
            <p:extLst>
              <p:ext uri="{D42A27DB-BD31-4B8C-83A1-F6EECF244321}">
                <p14:modId xmlns:p14="http://schemas.microsoft.com/office/powerpoint/2010/main" val="4035255108"/>
              </p:ext>
            </p:extLst>
          </p:nvPr>
        </p:nvGraphicFramePr>
        <p:xfrm>
          <a:off x="793072" y="2018624"/>
          <a:ext cx="5990500" cy="37508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DA2EEE46-435B-4789-ACBA-104C779A631D}"/>
              </a:ext>
            </a:extLst>
          </p:cNvPr>
          <p:cNvGraphicFramePr>
            <a:graphicFrameLocks/>
          </p:cNvGraphicFramePr>
          <p:nvPr>
            <p:extLst>
              <p:ext uri="{D42A27DB-BD31-4B8C-83A1-F6EECF244321}">
                <p14:modId xmlns:p14="http://schemas.microsoft.com/office/powerpoint/2010/main" val="1997963101"/>
              </p:ext>
            </p:extLst>
          </p:nvPr>
        </p:nvGraphicFramePr>
        <p:xfrm>
          <a:off x="6783572" y="1921979"/>
          <a:ext cx="4912244" cy="375086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163507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83F5A-E4E1-47B2-E9A8-C591F6C9A916}"/>
              </a:ext>
            </a:extLst>
          </p:cNvPr>
          <p:cNvSpPr>
            <a:spLocks noGrp="1"/>
          </p:cNvSpPr>
          <p:nvPr>
            <p:ph type="title"/>
          </p:nvPr>
        </p:nvSpPr>
        <p:spPr>
          <a:xfrm>
            <a:off x="640080" y="396240"/>
            <a:ext cx="9347200" cy="995915"/>
          </a:xfrm>
        </p:spPr>
        <p:txBody>
          <a:bodyPr/>
          <a:lstStyle/>
          <a:p>
            <a:r>
              <a:rPr lang="en-ZA" b="1">
                <a:latin typeface="Garamond" panose="02020404030301010803" pitchFamily="18" charset="0"/>
              </a:rPr>
              <a:t>PRESENTATION OUTLINE</a:t>
            </a:r>
          </a:p>
        </p:txBody>
      </p:sp>
      <p:graphicFrame>
        <p:nvGraphicFramePr>
          <p:cNvPr id="5" name="Content Placeholder 4">
            <a:extLst>
              <a:ext uri="{FF2B5EF4-FFF2-40B4-BE49-F238E27FC236}">
                <a16:creationId xmlns:a16="http://schemas.microsoft.com/office/drawing/2014/main" id="{982A8104-29E1-00EC-C93D-DA003131A9CC}"/>
              </a:ext>
            </a:extLst>
          </p:cNvPr>
          <p:cNvGraphicFramePr>
            <a:graphicFrameLocks noGrp="1"/>
          </p:cNvGraphicFramePr>
          <p:nvPr>
            <p:ph idx="1"/>
            <p:extLst>
              <p:ext uri="{D42A27DB-BD31-4B8C-83A1-F6EECF244321}">
                <p14:modId xmlns:p14="http://schemas.microsoft.com/office/powerpoint/2010/main" val="1937349281"/>
              </p:ext>
            </p:extLst>
          </p:nvPr>
        </p:nvGraphicFramePr>
        <p:xfrm>
          <a:off x="640080" y="1630362"/>
          <a:ext cx="9347200" cy="3597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92638060-6E96-B97D-3E05-E3A4DC08EAF9}"/>
              </a:ext>
            </a:extLst>
          </p:cNvPr>
          <p:cNvSpPr>
            <a:spLocks noGrp="1"/>
          </p:cNvSpPr>
          <p:nvPr>
            <p:ph type="sldNum" sz="quarter" idx="12"/>
          </p:nvPr>
        </p:nvSpPr>
        <p:spPr/>
        <p:txBody>
          <a:bodyPr/>
          <a:lstStyle/>
          <a:p>
            <a:fld id="{28653215-2670-2C45-9A84-CCF0EF897A9F}" type="slidenum">
              <a:rPr lang="en-US" smtClean="0"/>
              <a:t>2</a:t>
            </a:fld>
            <a:endParaRPr lang="en-US"/>
          </a:p>
        </p:txBody>
      </p:sp>
    </p:spTree>
    <p:extLst>
      <p:ext uri="{BB962C8B-B14F-4D97-AF65-F5344CB8AC3E}">
        <p14:creationId xmlns:p14="http://schemas.microsoft.com/office/powerpoint/2010/main" val="2926737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C0D60E5E-3FBD-9C4E-A7E2-4B6043053AFA}"/>
              </a:ext>
            </a:extLst>
          </p:cNvPr>
          <p:cNvGraphicFramePr>
            <a:graphicFrameLocks noGrp="1"/>
          </p:cNvGraphicFramePr>
          <p:nvPr>
            <p:extLst>
              <p:ext uri="{D42A27DB-BD31-4B8C-83A1-F6EECF244321}">
                <p14:modId xmlns:p14="http://schemas.microsoft.com/office/powerpoint/2010/main" val="299884859"/>
              </p:ext>
            </p:extLst>
          </p:nvPr>
        </p:nvGraphicFramePr>
        <p:xfrm>
          <a:off x="163175" y="1633764"/>
          <a:ext cx="11865647" cy="4083818"/>
        </p:xfrm>
        <a:graphic>
          <a:graphicData uri="http://schemas.openxmlformats.org/drawingml/2006/table">
            <a:tbl>
              <a:tblPr firstRow="1" bandRow="1">
                <a:tableStyleId>{F5AB1C69-6EDB-4FF4-983F-18BD219EF322}</a:tableStyleId>
              </a:tblPr>
              <a:tblGrid>
                <a:gridCol w="368291">
                  <a:extLst>
                    <a:ext uri="{9D8B030D-6E8A-4147-A177-3AD203B41FA5}">
                      <a16:colId xmlns:a16="http://schemas.microsoft.com/office/drawing/2014/main" val="648256924"/>
                    </a:ext>
                  </a:extLst>
                </a:gridCol>
                <a:gridCol w="2097434">
                  <a:extLst>
                    <a:ext uri="{9D8B030D-6E8A-4147-A177-3AD203B41FA5}">
                      <a16:colId xmlns:a16="http://schemas.microsoft.com/office/drawing/2014/main" val="1968427594"/>
                    </a:ext>
                  </a:extLst>
                </a:gridCol>
                <a:gridCol w="762000">
                  <a:extLst>
                    <a:ext uri="{9D8B030D-6E8A-4147-A177-3AD203B41FA5}">
                      <a16:colId xmlns:a16="http://schemas.microsoft.com/office/drawing/2014/main" val="2424214259"/>
                    </a:ext>
                  </a:extLst>
                </a:gridCol>
                <a:gridCol w="1206500">
                  <a:extLst>
                    <a:ext uri="{9D8B030D-6E8A-4147-A177-3AD203B41FA5}">
                      <a16:colId xmlns:a16="http://schemas.microsoft.com/office/drawing/2014/main" val="2814837006"/>
                    </a:ext>
                  </a:extLst>
                </a:gridCol>
                <a:gridCol w="1193800">
                  <a:extLst>
                    <a:ext uri="{9D8B030D-6E8A-4147-A177-3AD203B41FA5}">
                      <a16:colId xmlns:a16="http://schemas.microsoft.com/office/drawing/2014/main" val="1008796899"/>
                    </a:ext>
                  </a:extLst>
                </a:gridCol>
                <a:gridCol w="1282700">
                  <a:extLst>
                    <a:ext uri="{9D8B030D-6E8A-4147-A177-3AD203B41FA5}">
                      <a16:colId xmlns:a16="http://schemas.microsoft.com/office/drawing/2014/main" val="2278368060"/>
                    </a:ext>
                  </a:extLst>
                </a:gridCol>
                <a:gridCol w="1219200">
                  <a:extLst>
                    <a:ext uri="{9D8B030D-6E8A-4147-A177-3AD203B41FA5}">
                      <a16:colId xmlns:a16="http://schemas.microsoft.com/office/drawing/2014/main" val="1783429606"/>
                    </a:ext>
                  </a:extLst>
                </a:gridCol>
                <a:gridCol w="1308100">
                  <a:extLst>
                    <a:ext uri="{9D8B030D-6E8A-4147-A177-3AD203B41FA5}">
                      <a16:colId xmlns:a16="http://schemas.microsoft.com/office/drawing/2014/main" val="374453911"/>
                    </a:ext>
                  </a:extLst>
                </a:gridCol>
                <a:gridCol w="1304053">
                  <a:extLst>
                    <a:ext uri="{9D8B030D-6E8A-4147-A177-3AD203B41FA5}">
                      <a16:colId xmlns:a16="http://schemas.microsoft.com/office/drawing/2014/main" val="792473282"/>
                    </a:ext>
                  </a:extLst>
                </a:gridCol>
                <a:gridCol w="1123569">
                  <a:extLst>
                    <a:ext uri="{9D8B030D-6E8A-4147-A177-3AD203B41FA5}">
                      <a16:colId xmlns:a16="http://schemas.microsoft.com/office/drawing/2014/main" val="1676221550"/>
                    </a:ext>
                  </a:extLst>
                </a:gridCol>
              </a:tblGrid>
              <a:tr h="785761">
                <a:tc>
                  <a:txBody>
                    <a:bodyPr/>
                    <a:lstStyle/>
                    <a:p>
                      <a:pPr algn="ctr"/>
                      <a:r>
                        <a:rPr lang="en-ZA" sz="1300" b="1" kern="1200">
                          <a:solidFill>
                            <a:schemeClr val="bg1"/>
                          </a:solidFill>
                          <a:latin typeface="Aptos" panose="020B0004020202020204" pitchFamily="34" charset="0"/>
                          <a:ea typeface="+mn-ea"/>
                          <a:cs typeface="Arial" panose="020B0604020202020204" pitchFamily="34" charset="0"/>
                        </a:rPr>
                        <a:t>#</a:t>
                      </a:r>
                    </a:p>
                  </a:txBody>
                  <a:tcPr marL="91429" marR="91429" marT="45722" marB="4572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r"/>
                      <a:r>
                        <a:rPr lang="en-ZA" sz="1300" b="1">
                          <a:solidFill>
                            <a:srgbClr val="4B6849"/>
                          </a:solidFill>
                          <a:latin typeface="Aptos" panose="020B0004020202020204" pitchFamily="34" charset="0"/>
                          <a:cs typeface="Arial" panose="020B0604020202020204" pitchFamily="34" charset="0"/>
                        </a:rPr>
                        <a:t>Performance </a:t>
                      </a:r>
                    </a:p>
                    <a:p>
                      <a:pPr algn="r"/>
                      <a:r>
                        <a:rPr lang="en-ZA" sz="1300" b="1">
                          <a:solidFill>
                            <a:srgbClr val="4B6849"/>
                          </a:solidFill>
                          <a:latin typeface="Aptos" panose="020B0004020202020204" pitchFamily="34" charset="0"/>
                          <a:cs typeface="Arial" panose="020B0604020202020204" pitchFamily="34" charset="0"/>
                        </a:rPr>
                        <a:t> Indicator</a:t>
                      </a:r>
                      <a:endParaRPr lang="en-ZA" sz="1300" b="0">
                        <a:solidFill>
                          <a:schemeClr val="bg1"/>
                        </a:solidFill>
                        <a:latin typeface="Aptos" panose="020B0004020202020204" pitchFamily="34" charset="0"/>
                        <a:cs typeface="Arial" panose="020B0604020202020204" pitchFamily="34" charset="0"/>
                      </a:endParaRPr>
                    </a:p>
                  </a:txBody>
                  <a:tcPr marL="91429" marR="9142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DED7"/>
                    </a:solidFill>
                  </a:tcPr>
                </a:tc>
                <a:tc>
                  <a:txBody>
                    <a:bodyPr/>
                    <a:lstStyle/>
                    <a:p>
                      <a:pPr algn="ctr"/>
                      <a:r>
                        <a:rPr lang="en-ZA" sz="1300" b="1" kern="1200">
                          <a:solidFill>
                            <a:schemeClr val="bg1"/>
                          </a:solidFill>
                          <a:latin typeface="Aptos" panose="020B0004020202020204" pitchFamily="34" charset="0"/>
                          <a:ea typeface="+mn-ea"/>
                          <a:cs typeface="Arial" panose="020B0604020202020204" pitchFamily="34" charset="0"/>
                        </a:rPr>
                        <a:t>2024/25</a:t>
                      </a:r>
                    </a:p>
                    <a:p>
                      <a:pPr algn="ctr"/>
                      <a:r>
                        <a:rPr lang="en-ZA" sz="1300" b="1" kern="1200">
                          <a:solidFill>
                            <a:schemeClr val="bg1"/>
                          </a:solidFill>
                          <a:latin typeface="Aptos" panose="020B0004020202020204" pitchFamily="34" charset="0"/>
                          <a:ea typeface="+mn-ea"/>
                          <a:cs typeface="Arial" panose="020B0604020202020204" pitchFamily="34" charset="0"/>
                        </a:rPr>
                        <a:t> Annual Target</a:t>
                      </a:r>
                      <a:endParaRPr lang="en-ZA" sz="1300" b="0">
                        <a:solidFill>
                          <a:schemeClr val="bg1"/>
                        </a:solidFill>
                        <a:latin typeface="Aptos" panose="020B0004020202020204" pitchFamily="34" charset="0"/>
                        <a:cs typeface="Arial" panose="020B0604020202020204" pitchFamily="34" charset="0"/>
                      </a:endParaRP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ctr"/>
                      <a:r>
                        <a:rPr lang="en-ZA" sz="1300" b="1">
                          <a:solidFill>
                            <a:schemeClr val="bg1"/>
                          </a:solidFill>
                          <a:latin typeface="Aptos" panose="020B0004020202020204" pitchFamily="34" charset="0"/>
                          <a:cs typeface="Arial" panose="020B0604020202020204" pitchFamily="34" charset="0"/>
                        </a:rPr>
                        <a:t>Q1 Achievement</a:t>
                      </a: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ctr"/>
                      <a:r>
                        <a:rPr lang="en-US" sz="1300" b="1" kern="1200">
                          <a:solidFill>
                            <a:schemeClr val="bg1"/>
                          </a:solidFill>
                          <a:latin typeface="Aptos" panose="020B0004020202020204" pitchFamily="34" charset="0"/>
                          <a:ea typeface="+mn-ea"/>
                          <a:cs typeface="Arial" panose="020B0604020202020204" pitchFamily="34" charset="0"/>
                        </a:rPr>
                        <a:t>Q2 Planned Target</a:t>
                      </a:r>
                      <a:endParaRPr lang="en-ZA" sz="1300" b="1">
                        <a:solidFill>
                          <a:schemeClr val="bg1"/>
                        </a:solidFill>
                        <a:latin typeface="Aptos" panose="020B0004020202020204" pitchFamily="34" charset="0"/>
                        <a:cs typeface="Arial" panose="020B0604020202020204" pitchFamily="34" charset="0"/>
                      </a:endParaRP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ctr"/>
                      <a:r>
                        <a:rPr lang="en-ZA" sz="1300" b="1">
                          <a:solidFill>
                            <a:schemeClr val="bg1"/>
                          </a:solidFill>
                          <a:latin typeface="Aptos" panose="020B0004020202020204" pitchFamily="34" charset="0"/>
                          <a:cs typeface="Arial" panose="020B0604020202020204" pitchFamily="34" charset="0"/>
                        </a:rPr>
                        <a:t>Q2 Achievement</a:t>
                      </a: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ctr"/>
                      <a:r>
                        <a:rPr lang="en-ZA" sz="1300" b="1">
                          <a:solidFill>
                            <a:schemeClr val="bg1"/>
                          </a:solidFill>
                          <a:latin typeface="Aptos" panose="020B0004020202020204" pitchFamily="34" charset="0"/>
                          <a:cs typeface="Arial" panose="020B0604020202020204" pitchFamily="34" charset="0"/>
                        </a:rPr>
                        <a:t>Mid-Year Planned Target</a:t>
                      </a: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ctr"/>
                      <a:r>
                        <a:rPr lang="en-ZA" sz="1300" b="1">
                          <a:solidFill>
                            <a:schemeClr val="bg1"/>
                          </a:solidFill>
                          <a:latin typeface="Aptos" panose="020B0004020202020204" pitchFamily="34" charset="0"/>
                          <a:cs typeface="Arial" panose="020B0604020202020204" pitchFamily="34" charset="0"/>
                        </a:rPr>
                        <a:t>Mid-Year Achievement</a:t>
                      </a: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ctr"/>
                      <a:r>
                        <a:rPr lang="en-US" sz="1300" b="1" kern="1200">
                          <a:solidFill>
                            <a:schemeClr val="bg1"/>
                          </a:solidFill>
                          <a:latin typeface="Aptos" panose="020B0004020202020204" pitchFamily="34" charset="0"/>
                          <a:ea typeface="+mn-ea"/>
                          <a:cs typeface="Arial" panose="020B0604020202020204" pitchFamily="34" charset="0"/>
                        </a:rPr>
                        <a:t>Deviation &amp; Reason</a:t>
                      </a:r>
                      <a:endParaRPr lang="en-ZA" sz="1300" b="0">
                        <a:solidFill>
                          <a:schemeClr val="bg1"/>
                        </a:solidFill>
                        <a:latin typeface="Aptos" panose="020B0004020202020204" pitchFamily="34" charset="0"/>
                        <a:cs typeface="Arial" panose="020B0604020202020204" pitchFamily="34" charset="0"/>
                      </a:endParaRP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ctr"/>
                      <a:r>
                        <a:rPr lang="en-ZA" sz="1300" b="1" kern="1200">
                          <a:solidFill>
                            <a:srgbClr val="4B6849"/>
                          </a:solidFill>
                          <a:latin typeface="Aptos" panose="020B0004020202020204" pitchFamily="34" charset="0"/>
                          <a:ea typeface="+mn-ea"/>
                          <a:cs typeface="Arial" panose="020B0604020202020204" pitchFamily="34" charset="0"/>
                        </a:rPr>
                        <a:t>Mitigation for Non-Performance</a:t>
                      </a:r>
                      <a:endParaRPr lang="en-ZA" sz="1300" b="1" kern="1200">
                        <a:solidFill>
                          <a:schemeClr val="bg1"/>
                        </a:solidFill>
                        <a:latin typeface="Aptos" panose="020B0004020202020204" pitchFamily="34" charset="0"/>
                        <a:ea typeface="+mn-ea"/>
                        <a:cs typeface="Arial" panose="020B0604020202020204" pitchFamily="34" charset="0"/>
                      </a:endParaRPr>
                    </a:p>
                  </a:txBody>
                  <a:tcPr marL="91429" marR="9142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DED7"/>
                    </a:solidFill>
                  </a:tcPr>
                </a:tc>
                <a:extLst>
                  <a:ext uri="{0D108BD9-81ED-4DB2-BD59-A6C34878D82A}">
                    <a16:rowId xmlns:a16="http://schemas.microsoft.com/office/drawing/2014/main" val="40976159"/>
                  </a:ext>
                </a:extLst>
              </a:tr>
              <a:tr h="334681">
                <a:tc>
                  <a:txBody>
                    <a:bodyPr/>
                    <a:lstStyle/>
                    <a:p>
                      <a:pPr marL="0" indent="0" algn="ctr" defTabSz="457200" rtl="0" eaLnBrk="1" latinLnBrk="0" hangingPunct="1">
                        <a:lnSpc>
                          <a:spcPct val="107000"/>
                        </a:lnSpc>
                        <a:spcAft>
                          <a:spcPts val="0"/>
                        </a:spcAft>
                      </a:pPr>
                      <a:endParaRPr lang="en-ZA" sz="1200" b="1" kern="120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gridSpan="9">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200" b="1">
                          <a:solidFill>
                            <a:srgbClr val="A9795E"/>
                          </a:solidFill>
                          <a:effectLst/>
                          <a:latin typeface="Aptos" panose="020B0004020202020204" pitchFamily="34" charset="0"/>
                          <a:ea typeface="Calibri" panose="020F0502020204030204" pitchFamily="34" charset="0"/>
                          <a:cs typeface="Arial" panose="020B0604020202020204" pitchFamily="34" charset="0"/>
                        </a:rPr>
                        <a:t>Strategic Outcome 5</a:t>
                      </a:r>
                      <a:r>
                        <a:rPr lang="en-ZA" sz="1200" b="1" kern="1200">
                          <a:solidFill>
                            <a:srgbClr val="A9795E"/>
                          </a:solidFill>
                          <a:latin typeface="Aptos" panose="020B0004020202020204" pitchFamily="34" charset="0"/>
                          <a:ea typeface="+mn-ea"/>
                          <a:cs typeface="Arial" panose="020B0604020202020204" pitchFamily="34" charset="0"/>
                        </a:rPr>
                        <a:t>: Enhanced compliance with relevant fiduciary requirements and principles of good governance</a:t>
                      </a:r>
                    </a:p>
                    <a:p>
                      <a:pPr marL="0" indent="0" algn="l" defTabSz="457200" rtl="0" eaLnBrk="1" latinLnBrk="0" hangingPunct="1">
                        <a:lnSpc>
                          <a:spcPct val="107000"/>
                        </a:lnSpc>
                        <a:spcAft>
                          <a:spcPts val="0"/>
                        </a:spcAft>
                      </a:pPr>
                      <a:endParaRPr lang="en-ZA" sz="1200" kern="1200">
                        <a:solidFill>
                          <a:schemeClr val="tx1"/>
                        </a:solidFill>
                        <a:effectLst/>
                        <a:latin typeface="Aptos" panose="020B0004020202020204" pitchFamily="34" charset="0"/>
                        <a:ea typeface="+mn-ea"/>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hMerge="1">
                  <a:txBody>
                    <a:bodyPr/>
                    <a:lstStyle/>
                    <a:p>
                      <a:endParaRPr lang="en-ZA"/>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hMerge="1">
                  <a:txBody>
                    <a:bodyPr/>
                    <a:lstStyle/>
                    <a:p>
                      <a:endParaRPr lang="en-ZA"/>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hMerge="1">
                  <a:txBody>
                    <a:bodyPr/>
                    <a:lstStyle/>
                    <a:p>
                      <a:endParaRPr lang="en-ZA"/>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hMerge="1">
                  <a:txBody>
                    <a:bodyPr/>
                    <a:lstStyle/>
                    <a:p>
                      <a:endParaRPr lang="en-ZA"/>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hMerge="1">
                  <a:txBody>
                    <a:bodyPr/>
                    <a:lstStyle/>
                    <a:p>
                      <a:endParaRPr lang="en-ZA"/>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hMerge="1">
                  <a:txBody>
                    <a:bodyPr/>
                    <a:lstStyle/>
                    <a:p>
                      <a:endParaRPr lang="en-ZA"/>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hMerge="1">
                  <a:txBody>
                    <a:bodyPr/>
                    <a:lstStyle/>
                    <a:p>
                      <a:pPr marL="0" algn="just" defTabSz="457200" rtl="0" eaLnBrk="1" latinLnBrk="0" hangingPunct="1">
                        <a:lnSpc>
                          <a:spcPct val="107000"/>
                        </a:lnSpc>
                        <a:spcAft>
                          <a:spcPts val="0"/>
                        </a:spcAft>
                      </a:pPr>
                      <a:endParaRPr lang="en-ZA" sz="1200" kern="120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68574" marR="68574" marT="0" marB="0">
                    <a:lnL w="3175" cap="flat" cmpd="sng" algn="ctr">
                      <a:solidFill>
                        <a:srgbClr val="809A85"/>
                      </a:solidFill>
                      <a:prstDash val="solid"/>
                      <a:round/>
                      <a:headEnd type="none" w="med" len="med"/>
                      <a:tailEnd type="none" w="med" len="med"/>
                    </a:lnL>
                    <a:lnR w="3175" cap="flat" cmpd="sng" algn="ctr">
                      <a:solidFill>
                        <a:srgbClr val="809A85"/>
                      </a:solidFill>
                      <a:prstDash val="solid"/>
                      <a:round/>
                      <a:headEnd type="none" w="med" len="med"/>
                      <a:tailEnd type="none" w="med" len="med"/>
                    </a:lnR>
                    <a:lnT w="38100" cap="flat" cmpd="sng" algn="ctr">
                      <a:solidFill>
                        <a:srgbClr val="809A85"/>
                      </a:solidFill>
                      <a:prstDash val="solid"/>
                      <a:round/>
                      <a:headEnd type="none" w="med" len="med"/>
                      <a:tailEnd type="none" w="med" len="med"/>
                    </a:lnT>
                    <a:lnB w="38100" cap="flat" cmpd="sng" algn="ctr">
                      <a:solidFill>
                        <a:srgbClr val="809A85"/>
                      </a:solidFill>
                      <a:prstDash val="solid"/>
                      <a:round/>
                      <a:headEnd type="none" w="med" len="med"/>
                      <a:tailEnd type="none" w="med" len="med"/>
                    </a:lnB>
                    <a:solidFill>
                      <a:srgbClr val="F1E9DB"/>
                    </a:solidFill>
                  </a:tcPr>
                </a:tc>
                <a:extLst>
                  <a:ext uri="{0D108BD9-81ED-4DB2-BD59-A6C34878D82A}">
                    <a16:rowId xmlns:a16="http://schemas.microsoft.com/office/drawing/2014/main" val="2203578413"/>
                  </a:ext>
                </a:extLst>
              </a:tr>
              <a:tr h="508654">
                <a:tc>
                  <a:txBody>
                    <a:bodyPr/>
                    <a:lstStyle/>
                    <a:p>
                      <a:pPr marL="0" indent="0" algn="ctr" defTabSz="457200" rtl="0" eaLnBrk="1" latinLnBrk="0" hangingPunct="1">
                        <a:lnSpc>
                          <a:spcPct val="107000"/>
                        </a:lnSpc>
                        <a:spcAft>
                          <a:spcPts val="0"/>
                        </a:spcAft>
                      </a:pPr>
                      <a:r>
                        <a:rPr lang="en-US" sz="1200" b="1" kern="1200">
                          <a:solidFill>
                            <a:schemeClr val="tx1"/>
                          </a:solidFill>
                          <a:effectLst/>
                          <a:latin typeface="Aptos" panose="020B0004020202020204" pitchFamily="34" charset="0"/>
                          <a:ea typeface="Calibri" panose="020F0502020204030204" pitchFamily="34" charset="0"/>
                          <a:cs typeface="Arial" panose="020B0604020202020204" pitchFamily="34" charset="0"/>
                        </a:rPr>
                        <a:t>5.1</a:t>
                      </a:r>
                      <a:endParaRPr lang="en-ZA" sz="1200" b="1" kern="120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marL="0" indent="0" algn="l" defTabSz="457200" rtl="0" eaLnBrk="1" latinLnBrk="0" hangingPunct="1">
                        <a:lnSpc>
                          <a:spcPct val="107000"/>
                        </a:lnSpc>
                        <a:spcAft>
                          <a:spcPts val="0"/>
                        </a:spcAft>
                      </a:pPr>
                      <a:r>
                        <a:rPr lang="en-US" sz="1200" kern="1200">
                          <a:solidFill>
                            <a:schemeClr val="tx1"/>
                          </a:solidFill>
                          <a:effectLst/>
                          <a:latin typeface="Aptos" panose="020B0004020202020204" pitchFamily="34" charset="0"/>
                          <a:ea typeface="+mn-ea"/>
                          <a:cs typeface="Arial" panose="020B0604020202020204" pitchFamily="34" charset="0"/>
                        </a:rPr>
                        <a:t>Number of initiatives undertaken to promote ethical conduct – seminar</a:t>
                      </a:r>
                      <a:endParaRPr lang="en-ZA" sz="1200" kern="1200">
                        <a:solidFill>
                          <a:schemeClr val="tx1"/>
                        </a:solidFill>
                        <a:effectLst/>
                        <a:latin typeface="Aptos" panose="020B0004020202020204" pitchFamily="34" charset="0"/>
                        <a:ea typeface="+mn-ea"/>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l" defTabSz="457200" rtl="0" eaLnBrk="1" latinLnBrk="0" hangingPunct="1">
                        <a:lnSpc>
                          <a:spcPct val="107000"/>
                        </a:lnSpc>
                        <a:spcAft>
                          <a:spcPts val="0"/>
                        </a:spcAft>
                      </a:pPr>
                      <a:r>
                        <a:rPr lang="en-ZA" sz="1200" kern="1200">
                          <a:solidFill>
                            <a:schemeClr val="tx1"/>
                          </a:solidFill>
                          <a:effectLst/>
                          <a:latin typeface="Aptos" panose="020B0004020202020204" pitchFamily="34" charset="0"/>
                          <a:ea typeface="+mn-ea"/>
                          <a:cs typeface="Arial" panose="020B0604020202020204" pitchFamily="34" charset="0"/>
                        </a:rPr>
                        <a:t>1</a:t>
                      </a:r>
                    </a:p>
                  </a:txBody>
                  <a:tcPr marL="91429" marR="91429" marT="45724" marB="4572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2EDE8"/>
                    </a:solidFill>
                  </a:tcPr>
                </a:tc>
                <a:tc>
                  <a:txBody>
                    <a:bodyPr/>
                    <a:lstStyle/>
                    <a:p>
                      <a:pPr marL="0" algn="l" defTabSz="457200" rtl="0" eaLnBrk="1" latinLnBrk="0" hangingPunct="1">
                        <a:lnSpc>
                          <a:spcPct val="107000"/>
                        </a:lnSpc>
                        <a:spcAft>
                          <a:spcPts val="0"/>
                        </a:spcAft>
                      </a:pPr>
                      <a:r>
                        <a:rPr lang="en-ZA" sz="1200" kern="1200">
                          <a:solidFill>
                            <a:schemeClr val="tx1"/>
                          </a:solidFill>
                          <a:effectLst/>
                          <a:latin typeface="Aptos" panose="020B0004020202020204" pitchFamily="34" charset="0"/>
                          <a:ea typeface="+mn-ea"/>
                          <a:cs typeface="Arial" panose="020B0604020202020204" pitchFamily="34" charset="0"/>
                        </a:rPr>
                        <a:t>N/A</a:t>
                      </a: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2EDE8"/>
                    </a:solidFill>
                  </a:tcPr>
                </a:tc>
                <a:tc>
                  <a:txBody>
                    <a:bodyPr/>
                    <a:lstStyle/>
                    <a:p>
                      <a:pPr marL="0" algn="l" defTabSz="457200" rtl="0" eaLnBrk="1" latinLnBrk="0" hangingPunct="1">
                        <a:lnSpc>
                          <a:spcPct val="107000"/>
                        </a:lnSpc>
                        <a:spcAft>
                          <a:spcPts val="0"/>
                        </a:spcAft>
                      </a:pPr>
                      <a:r>
                        <a:rPr lang="en-ZA" sz="1200" kern="1200">
                          <a:solidFill>
                            <a:schemeClr val="tx1"/>
                          </a:solidFill>
                          <a:effectLst/>
                          <a:latin typeface="Aptos" panose="020B0004020202020204" pitchFamily="34" charset="0"/>
                          <a:ea typeface="+mn-ea"/>
                          <a:cs typeface="Arial" panose="020B0604020202020204" pitchFamily="34" charset="0"/>
                        </a:rPr>
                        <a:t>1-seminar</a:t>
                      </a:r>
                    </a:p>
                  </a:txBody>
                  <a:tcPr marL="91429" marR="91429" marT="45724" marB="4572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2EDE8"/>
                    </a:solidFill>
                  </a:tcPr>
                </a:tc>
                <a:tc>
                  <a:txBody>
                    <a:bodyPr/>
                    <a:lstStyle/>
                    <a:p>
                      <a:pPr marL="0" algn="l" defTabSz="457200" rtl="0" eaLnBrk="1" latinLnBrk="0" hangingPunct="1">
                        <a:lnSpc>
                          <a:spcPct val="107000"/>
                        </a:lnSpc>
                        <a:spcAft>
                          <a:spcPts val="0"/>
                        </a:spcAft>
                      </a:pPr>
                      <a:r>
                        <a:rPr lang="en-ZA" sz="1200" kern="1200">
                          <a:solidFill>
                            <a:schemeClr val="tx1"/>
                          </a:solidFill>
                          <a:effectLst/>
                          <a:latin typeface="Aptos" panose="020B0004020202020204" pitchFamily="34" charset="0"/>
                          <a:ea typeface="+mn-ea"/>
                          <a:cs typeface="Arial" panose="020B0604020202020204" pitchFamily="34" charset="0"/>
                        </a:rPr>
                        <a:t>1</a:t>
                      </a: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2EDE8"/>
                    </a:solidFill>
                  </a:tcPr>
                </a:tc>
                <a:tc>
                  <a:txBody>
                    <a:bodyPr/>
                    <a:lstStyle/>
                    <a:p>
                      <a:pPr marL="0" algn="l" defTabSz="457200" rtl="0" eaLnBrk="1" latinLnBrk="0" hangingPunct="1">
                        <a:lnSpc>
                          <a:spcPct val="107000"/>
                        </a:lnSpc>
                        <a:spcAft>
                          <a:spcPts val="0"/>
                        </a:spcAft>
                      </a:pPr>
                      <a:r>
                        <a:rPr lang="en-ZA" sz="1200" kern="1200">
                          <a:solidFill>
                            <a:schemeClr val="tx1"/>
                          </a:solidFill>
                          <a:effectLst/>
                          <a:latin typeface="Aptos" panose="020B0004020202020204" pitchFamily="34" charset="0"/>
                          <a:ea typeface="+mn-ea"/>
                          <a:cs typeface="Arial" panose="020B0604020202020204" pitchFamily="34" charset="0"/>
                        </a:rPr>
                        <a:t>1 seminar</a:t>
                      </a: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2EDE8"/>
                    </a:solidFill>
                  </a:tcPr>
                </a:tc>
                <a:tc>
                  <a:txBody>
                    <a:bodyPr/>
                    <a:lstStyle/>
                    <a:p>
                      <a:pPr marL="0" algn="l" defTabSz="457200" rtl="0" eaLnBrk="1" latinLnBrk="0" hangingPunct="1">
                        <a:lnSpc>
                          <a:spcPct val="107000"/>
                        </a:lnSpc>
                        <a:spcAft>
                          <a:spcPts val="0"/>
                        </a:spcAft>
                      </a:pPr>
                      <a:r>
                        <a:rPr lang="en-ZA" sz="1200" kern="1200">
                          <a:solidFill>
                            <a:schemeClr val="tx1"/>
                          </a:solidFill>
                          <a:effectLst/>
                          <a:latin typeface="Aptos" panose="020B0004020202020204" pitchFamily="34" charset="0"/>
                          <a:ea typeface="+mn-ea"/>
                          <a:cs typeface="Arial" panose="020B0604020202020204" pitchFamily="34" charset="0"/>
                        </a:rPr>
                        <a:t>1</a:t>
                      </a: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2EDE8"/>
                    </a:solidFill>
                  </a:tcPr>
                </a:tc>
                <a:tc>
                  <a:txBody>
                    <a:bodyPr/>
                    <a:lstStyle/>
                    <a:p>
                      <a:pPr marL="0" algn="l" defTabSz="457200" rtl="0" eaLnBrk="1" latinLnBrk="0" hangingPunct="1">
                        <a:lnSpc>
                          <a:spcPct val="107000"/>
                        </a:lnSpc>
                        <a:spcAft>
                          <a:spcPts val="0"/>
                        </a:spcAft>
                      </a:pPr>
                      <a:r>
                        <a:rPr lang="en-ZA" sz="1200" kern="1200">
                          <a:solidFill>
                            <a:schemeClr val="tx1"/>
                          </a:solidFill>
                          <a:effectLst/>
                          <a:latin typeface="Aptos" panose="020B0004020202020204" pitchFamily="34" charset="0"/>
                          <a:ea typeface="+mn-ea"/>
                          <a:cs typeface="Arial" panose="020B0604020202020204" pitchFamily="34" charset="0"/>
                        </a:rPr>
                        <a:t>N/A</a:t>
                      </a: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2EDE8"/>
                    </a:solidFill>
                  </a:tcPr>
                </a:tc>
                <a:tc>
                  <a:txBody>
                    <a:bodyPr/>
                    <a:lstStyle/>
                    <a:p>
                      <a:pPr marL="0" algn="just" defTabSz="457200" rtl="0" eaLnBrk="1" latinLnBrk="0" hangingPunct="1">
                        <a:lnSpc>
                          <a:spcPct val="107000"/>
                        </a:lnSpc>
                        <a:spcAft>
                          <a:spcPts val="0"/>
                        </a:spcAft>
                      </a:pPr>
                      <a:r>
                        <a:rPr lang="en-ZA" sz="1200" kern="1200">
                          <a:solidFill>
                            <a:schemeClr val="tx1"/>
                          </a:solidFill>
                          <a:effectLst/>
                          <a:latin typeface="Aptos" panose="020B0004020202020204" pitchFamily="34" charset="0"/>
                          <a:ea typeface="Calibri" panose="020F0502020204030204" pitchFamily="34" charset="0"/>
                          <a:cs typeface="Arial" panose="020B0604020202020204" pitchFamily="34" charset="0"/>
                        </a:rPr>
                        <a:t>N/A</a:t>
                      </a: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E9DB"/>
                    </a:solidFill>
                  </a:tcPr>
                </a:tc>
                <a:extLst>
                  <a:ext uri="{0D108BD9-81ED-4DB2-BD59-A6C34878D82A}">
                    <a16:rowId xmlns:a16="http://schemas.microsoft.com/office/drawing/2014/main" val="4224012381"/>
                  </a:ext>
                </a:extLst>
              </a:tr>
              <a:tr h="682627">
                <a:tc>
                  <a:txBody>
                    <a:bodyPr/>
                    <a:lstStyle/>
                    <a:p>
                      <a:pPr marL="0" indent="0" algn="ctr" defTabSz="457200" rtl="0" eaLnBrk="1" latinLnBrk="0" hangingPunct="1">
                        <a:lnSpc>
                          <a:spcPct val="107000"/>
                        </a:lnSpc>
                        <a:spcAft>
                          <a:spcPts val="0"/>
                        </a:spcAft>
                      </a:pPr>
                      <a:r>
                        <a:rPr lang="en-US" sz="1200" b="1" kern="1200">
                          <a:solidFill>
                            <a:schemeClr val="tx1"/>
                          </a:solidFill>
                          <a:effectLst/>
                          <a:latin typeface="Aptos" panose="020B0004020202020204" pitchFamily="34" charset="0"/>
                          <a:ea typeface="Calibri" panose="020F0502020204030204" pitchFamily="34" charset="0"/>
                          <a:cs typeface="Arial" panose="020B0604020202020204" pitchFamily="34" charset="0"/>
                        </a:rPr>
                        <a:t>5.2</a:t>
                      </a:r>
                      <a:endParaRPr lang="en-ZA" sz="1200" b="1" kern="120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marL="0" indent="0" algn="l" defTabSz="457200" rtl="0" eaLnBrk="1" latinLnBrk="0" hangingPunct="1">
                        <a:lnSpc>
                          <a:spcPct val="107000"/>
                        </a:lnSpc>
                        <a:spcAft>
                          <a:spcPts val="0"/>
                        </a:spcAft>
                      </a:pPr>
                      <a:r>
                        <a:rPr lang="en-US" sz="1200" kern="1200">
                          <a:solidFill>
                            <a:schemeClr val="tx1"/>
                          </a:solidFill>
                          <a:effectLst/>
                          <a:latin typeface="Aptos" panose="020B0004020202020204" pitchFamily="34" charset="0"/>
                          <a:ea typeface="+mn-ea"/>
                          <a:cs typeface="Arial" panose="020B0604020202020204" pitchFamily="34" charset="0"/>
                        </a:rPr>
                        <a:t>Number of compliance performance information progress reports on the APP</a:t>
                      </a:r>
                      <a:endParaRPr lang="en-ZA" sz="1200" kern="1200">
                        <a:solidFill>
                          <a:schemeClr val="tx1"/>
                        </a:solidFill>
                        <a:effectLst/>
                        <a:latin typeface="Aptos" panose="020B0004020202020204" pitchFamily="34" charset="0"/>
                        <a:ea typeface="+mn-ea"/>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l" defTabSz="457200" rtl="0" eaLnBrk="1" latinLnBrk="0" hangingPunct="1">
                        <a:lnSpc>
                          <a:spcPct val="107000"/>
                        </a:lnSpc>
                        <a:spcAft>
                          <a:spcPts val="0"/>
                        </a:spcAft>
                      </a:pPr>
                      <a:r>
                        <a:rPr lang="en-ZA" sz="1200" kern="1200">
                          <a:solidFill>
                            <a:schemeClr val="tx1"/>
                          </a:solidFill>
                          <a:effectLst/>
                          <a:latin typeface="Aptos" panose="020B0004020202020204" pitchFamily="34" charset="0"/>
                          <a:ea typeface="+mn-ea"/>
                          <a:cs typeface="Arial" panose="020B0604020202020204" pitchFamily="34" charset="0"/>
                        </a:rPr>
                        <a:t>6</a:t>
                      </a:r>
                    </a:p>
                  </a:txBody>
                  <a:tcPr marL="91429" marR="91429" marT="45724" marB="4572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200" kern="1200">
                          <a:solidFill>
                            <a:schemeClr val="tx1"/>
                          </a:solidFill>
                          <a:effectLst/>
                          <a:latin typeface="Aptos" panose="020B0004020202020204" pitchFamily="34" charset="0"/>
                          <a:ea typeface="+mn-ea"/>
                          <a:cs typeface="Arial" panose="020B0604020202020204" pitchFamily="34" charset="0"/>
                        </a:rPr>
                        <a:t>1—Q4 2023-24FY approved by EA</a:t>
                      </a: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200" kern="1200">
                          <a:solidFill>
                            <a:schemeClr val="tx1"/>
                          </a:solidFill>
                          <a:effectLst/>
                          <a:latin typeface="Aptos" panose="020B0004020202020204" pitchFamily="34" charset="0"/>
                          <a:ea typeface="+mn-ea"/>
                          <a:cs typeface="Arial" panose="020B0604020202020204" pitchFamily="34" charset="0"/>
                        </a:rPr>
                        <a:t>2</a:t>
                      </a:r>
                    </a:p>
                  </a:txBody>
                  <a:tcPr marL="91429" marR="91429" marT="45724" marB="4572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algn="l" defTabSz="457200" rtl="0" eaLnBrk="1" latinLnBrk="0" hangingPunct="1">
                        <a:lnSpc>
                          <a:spcPct val="107000"/>
                        </a:lnSpc>
                        <a:spcAft>
                          <a:spcPts val="0"/>
                        </a:spcAft>
                      </a:pPr>
                      <a:r>
                        <a:rPr lang="en-ZA" sz="1200" kern="1200">
                          <a:solidFill>
                            <a:schemeClr val="tx1"/>
                          </a:solidFill>
                          <a:effectLst/>
                          <a:latin typeface="Aptos" panose="020B0004020202020204" pitchFamily="34" charset="0"/>
                          <a:ea typeface="+mn-ea"/>
                          <a:cs typeface="Arial" panose="020B0604020202020204" pitchFamily="34" charset="0"/>
                        </a:rPr>
                        <a:t>2 (Q4 and APR 2023-24FY)</a:t>
                      </a: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algn="l" defTabSz="457200" rtl="0" eaLnBrk="1" latinLnBrk="0" hangingPunct="1">
                        <a:lnSpc>
                          <a:spcPct val="107000"/>
                        </a:lnSpc>
                        <a:spcAft>
                          <a:spcPts val="0"/>
                        </a:spcAft>
                      </a:pPr>
                      <a:r>
                        <a:rPr lang="en-ZA" sz="1200" kern="1200">
                          <a:solidFill>
                            <a:schemeClr val="tx1"/>
                          </a:solidFill>
                          <a:effectLst/>
                          <a:latin typeface="Aptos" panose="020B0004020202020204" pitchFamily="34" charset="0"/>
                          <a:ea typeface="+mn-ea"/>
                          <a:cs typeface="Arial" panose="020B0604020202020204" pitchFamily="34" charset="0"/>
                        </a:rPr>
                        <a:t>3</a:t>
                      </a: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algn="l" defTabSz="457200" rtl="0" eaLnBrk="1" latinLnBrk="0" hangingPunct="1">
                        <a:lnSpc>
                          <a:spcPct val="107000"/>
                        </a:lnSpc>
                        <a:spcAft>
                          <a:spcPts val="0"/>
                        </a:spcAft>
                      </a:pPr>
                      <a:r>
                        <a:rPr lang="en-ZA" sz="1200" kern="1200">
                          <a:solidFill>
                            <a:schemeClr val="tx1"/>
                          </a:solidFill>
                          <a:effectLst/>
                          <a:latin typeface="Aptos" panose="020B0004020202020204" pitchFamily="34" charset="0"/>
                          <a:ea typeface="+mn-ea"/>
                          <a:cs typeface="Arial" panose="020B0604020202020204" pitchFamily="34" charset="0"/>
                        </a:rPr>
                        <a:t>3 (Q4 and APR 2023-24FY, and Q1 2024-25FY)</a:t>
                      </a: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algn="l" defTabSz="457200" rtl="0" eaLnBrk="1" latinLnBrk="0" hangingPunct="1">
                        <a:lnSpc>
                          <a:spcPct val="107000"/>
                        </a:lnSpc>
                        <a:spcAft>
                          <a:spcPts val="0"/>
                        </a:spcAft>
                      </a:pPr>
                      <a:r>
                        <a:rPr lang="en-ZA" sz="1200" kern="1200">
                          <a:solidFill>
                            <a:schemeClr val="tx1"/>
                          </a:solidFill>
                          <a:effectLst/>
                          <a:latin typeface="Aptos" panose="020B0004020202020204" pitchFamily="34" charset="0"/>
                          <a:ea typeface="+mn-ea"/>
                          <a:cs typeface="Arial" panose="020B0604020202020204" pitchFamily="34" charset="0"/>
                        </a:rPr>
                        <a:t>No deviation</a:t>
                      </a: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lang="en-ZA" sz="1200" b="0" kern="1200">
                          <a:solidFill>
                            <a:schemeClr val="tx1"/>
                          </a:solidFill>
                          <a:latin typeface="Aptos" panose="020B0004020202020204" pitchFamily="34" charset="0"/>
                          <a:ea typeface="+mn-ea"/>
                          <a:cs typeface="Arial" panose="020B0604020202020204" pitchFamily="34" charset="0"/>
                        </a:rPr>
                        <a:t>N/A</a:t>
                      </a: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E9DB"/>
                    </a:solidFill>
                  </a:tcPr>
                </a:tc>
                <a:extLst>
                  <a:ext uri="{0D108BD9-81ED-4DB2-BD59-A6C34878D82A}">
                    <a16:rowId xmlns:a16="http://schemas.microsoft.com/office/drawing/2014/main" val="1847657950"/>
                  </a:ext>
                </a:extLst>
              </a:tr>
              <a:tr h="682627">
                <a:tc>
                  <a:txBody>
                    <a:bodyPr/>
                    <a:lstStyle/>
                    <a:p>
                      <a:pPr marL="0" indent="0" algn="ctr" defTabSz="457200" rtl="0" eaLnBrk="1" latinLnBrk="0" hangingPunct="1">
                        <a:lnSpc>
                          <a:spcPct val="107000"/>
                        </a:lnSpc>
                        <a:spcAft>
                          <a:spcPts val="0"/>
                        </a:spcAft>
                      </a:pPr>
                      <a:r>
                        <a:rPr lang="en-US" sz="1200" b="1" kern="1200">
                          <a:solidFill>
                            <a:schemeClr val="tx1"/>
                          </a:solidFill>
                          <a:effectLst/>
                          <a:latin typeface="Aptos" panose="020B0004020202020204" pitchFamily="34" charset="0"/>
                          <a:ea typeface="Calibri" panose="020F0502020204030204" pitchFamily="34" charset="0"/>
                          <a:cs typeface="Arial" panose="020B0604020202020204" pitchFamily="34" charset="0"/>
                        </a:rPr>
                        <a:t>5.3</a:t>
                      </a:r>
                      <a:endParaRPr lang="en-ZA" sz="1200" b="1" kern="120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marL="0" indent="0" algn="l" defTabSz="457200" rtl="0" eaLnBrk="1" latinLnBrk="0" hangingPunct="1">
                        <a:lnSpc>
                          <a:spcPct val="107000"/>
                        </a:lnSpc>
                        <a:spcAft>
                          <a:spcPts val="0"/>
                        </a:spcAft>
                      </a:pPr>
                      <a:r>
                        <a:rPr lang="en-US" sz="1200" kern="1200">
                          <a:solidFill>
                            <a:schemeClr val="tx1"/>
                          </a:solidFill>
                          <a:effectLst/>
                          <a:latin typeface="Aptos" panose="020B0004020202020204" pitchFamily="34" charset="0"/>
                          <a:ea typeface="+mn-ea"/>
                          <a:cs typeface="Arial" panose="020B0604020202020204" pitchFamily="34" charset="0"/>
                        </a:rPr>
                        <a:t>Number of transversal mainstreaming capacity development sessions conducted</a:t>
                      </a:r>
                      <a:endParaRPr lang="en-ZA" sz="1200" kern="1200">
                        <a:solidFill>
                          <a:schemeClr val="tx1"/>
                        </a:solidFill>
                        <a:effectLst/>
                        <a:latin typeface="Aptos" panose="020B0004020202020204" pitchFamily="34" charset="0"/>
                        <a:ea typeface="+mn-ea"/>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l" defTabSz="457200" rtl="0" eaLnBrk="1" latinLnBrk="0" hangingPunct="1">
                        <a:lnSpc>
                          <a:spcPct val="107000"/>
                        </a:lnSpc>
                        <a:spcAft>
                          <a:spcPts val="0"/>
                        </a:spcAft>
                      </a:pPr>
                      <a:r>
                        <a:rPr lang="en-ZA" sz="1200" kern="1200">
                          <a:solidFill>
                            <a:schemeClr val="tx1"/>
                          </a:solidFill>
                          <a:effectLst/>
                          <a:latin typeface="Aptos" panose="020B0004020202020204" pitchFamily="34" charset="0"/>
                          <a:ea typeface="+mn-ea"/>
                          <a:cs typeface="Arial" panose="020B0604020202020204" pitchFamily="34" charset="0"/>
                        </a:rPr>
                        <a:t>4</a:t>
                      </a:r>
                    </a:p>
                  </a:txBody>
                  <a:tcPr marL="91429" marR="91429" marT="45724" marB="4572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a:ln>
                            <a:noFill/>
                          </a:ln>
                          <a:solidFill>
                            <a:schemeClr val="tx1"/>
                          </a:solidFill>
                          <a:effectLst/>
                          <a:uLnTx/>
                          <a:uFillTx/>
                          <a:latin typeface="Aptos" panose="020B0004020202020204" pitchFamily="34" charset="0"/>
                          <a:ea typeface="+mn-ea"/>
                          <a:cs typeface="Arial" panose="020B0604020202020204" pitchFamily="34" charset="0"/>
                        </a:rPr>
                        <a:t>N/A</a:t>
                      </a: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a:ln>
                            <a:noFill/>
                          </a:ln>
                          <a:solidFill>
                            <a:schemeClr val="tx1"/>
                          </a:solidFill>
                          <a:effectLst/>
                          <a:uLnTx/>
                          <a:uFillTx/>
                          <a:latin typeface="Aptos" panose="020B0004020202020204" pitchFamily="34" charset="0"/>
                          <a:ea typeface="+mn-ea"/>
                          <a:cs typeface="Arial" panose="020B0604020202020204" pitchFamily="34" charset="0"/>
                        </a:rPr>
                        <a:t>2</a:t>
                      </a:r>
                    </a:p>
                  </a:txBody>
                  <a:tcPr marL="91429" marR="91429" marT="45724" marB="4572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a:ln>
                            <a:noFill/>
                          </a:ln>
                          <a:solidFill>
                            <a:schemeClr val="tx1"/>
                          </a:solidFill>
                          <a:effectLst/>
                          <a:uLnTx/>
                          <a:uFillTx/>
                          <a:latin typeface="Aptos" panose="020B0004020202020204" pitchFamily="34" charset="0"/>
                          <a:ea typeface="+mn-ea"/>
                          <a:cs typeface="Arial" panose="020B0604020202020204" pitchFamily="34" charset="0"/>
                        </a:rPr>
                        <a:t>2</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a:ln>
                            <a:noFill/>
                          </a:ln>
                          <a:solidFill>
                            <a:schemeClr val="tx1"/>
                          </a:solidFill>
                          <a:effectLst/>
                          <a:uLnTx/>
                          <a:uFillTx/>
                          <a:latin typeface="Aptos" panose="020B0004020202020204" pitchFamily="34" charset="0"/>
                          <a:ea typeface="+mn-ea"/>
                          <a:cs typeface="Arial" panose="020B0604020202020204" pitchFamily="34" charset="0"/>
                        </a:rPr>
                        <a:t>2</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a:ln>
                            <a:noFill/>
                          </a:ln>
                          <a:solidFill>
                            <a:schemeClr val="tx1"/>
                          </a:solidFill>
                          <a:effectLst/>
                          <a:uLnTx/>
                          <a:uFillTx/>
                          <a:latin typeface="Aptos" panose="020B0004020202020204" pitchFamily="34" charset="0"/>
                          <a:ea typeface="+mn-ea"/>
                          <a:cs typeface="Arial" panose="020B0604020202020204" pitchFamily="34" charset="0"/>
                        </a:rPr>
                        <a:t>2</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a:ln>
                            <a:noFill/>
                          </a:ln>
                          <a:solidFill>
                            <a:schemeClr val="tx1"/>
                          </a:solidFill>
                          <a:effectLst/>
                          <a:uLnTx/>
                          <a:uFillTx/>
                          <a:latin typeface="Aptos" panose="020B0004020202020204" pitchFamily="34" charset="0"/>
                          <a:ea typeface="+mn-ea"/>
                          <a:cs typeface="Arial" panose="020B0604020202020204" pitchFamily="34" charset="0"/>
                        </a:rPr>
                        <a:t>N/A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a:ln>
                            <a:noFill/>
                          </a:ln>
                          <a:solidFill>
                            <a:schemeClr val="tx1"/>
                          </a:solidFill>
                          <a:effectLst/>
                          <a:uLnTx/>
                          <a:uFillTx/>
                          <a:latin typeface="Aptos" panose="020B0004020202020204" pitchFamily="34" charset="0"/>
                          <a:ea typeface="+mn-ea"/>
                          <a:cs typeface="Arial" panose="020B0604020202020204" pitchFamily="34" charset="0"/>
                        </a:rPr>
                        <a:t>N/A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E9DB"/>
                    </a:solidFill>
                  </a:tcPr>
                </a:tc>
                <a:extLst>
                  <a:ext uri="{0D108BD9-81ED-4DB2-BD59-A6C34878D82A}">
                    <a16:rowId xmlns:a16="http://schemas.microsoft.com/office/drawing/2014/main" val="1388142539"/>
                  </a:ext>
                </a:extLst>
              </a:tr>
              <a:tr h="682627">
                <a:tc>
                  <a:txBody>
                    <a:bodyPr/>
                    <a:lstStyle/>
                    <a:p>
                      <a:pPr algn="ctr">
                        <a:lnSpc>
                          <a:spcPct val="107000"/>
                        </a:lnSpc>
                        <a:spcAft>
                          <a:spcPts val="0"/>
                        </a:spcAft>
                      </a:pPr>
                      <a:r>
                        <a:rPr lang="en-US" sz="1200" b="1" kern="1200">
                          <a:solidFill>
                            <a:schemeClr val="tx1"/>
                          </a:solidFill>
                          <a:effectLst/>
                          <a:latin typeface="Aptos" panose="020B0004020202020204" pitchFamily="34" charset="0"/>
                          <a:ea typeface="Calibri" panose="020F0502020204030204" pitchFamily="34" charset="0"/>
                          <a:cs typeface="Arial" panose="020B0604020202020204" pitchFamily="34" charset="0"/>
                        </a:rPr>
                        <a:t>5.4</a:t>
                      </a:r>
                      <a:endParaRPr lang="en-ZA" sz="1200" b="1" kern="120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kern="1200">
                          <a:solidFill>
                            <a:schemeClr val="tx1"/>
                          </a:solidFill>
                          <a:effectLst/>
                          <a:latin typeface="Aptos" panose="020B0004020202020204" pitchFamily="34" charset="0"/>
                          <a:ea typeface="+mn-ea"/>
                          <a:cs typeface="Arial" panose="020B0604020202020204" pitchFamily="34" charset="0"/>
                        </a:rPr>
                        <a:t>Number of initiatives conducted to promote ethical conduct (e-disclosure and members register)</a:t>
                      </a:r>
                      <a:endParaRPr lang="en-ZA" sz="1200" kern="1200">
                        <a:solidFill>
                          <a:schemeClr val="tx1"/>
                        </a:solidFill>
                        <a:effectLst/>
                        <a:latin typeface="Aptos" panose="020B0004020202020204" pitchFamily="34" charset="0"/>
                        <a:ea typeface="+mn-ea"/>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200" kern="1200">
                          <a:solidFill>
                            <a:schemeClr val="tx1"/>
                          </a:solidFill>
                          <a:effectLst/>
                          <a:latin typeface="Aptos" panose="020B0004020202020204" pitchFamily="34" charset="0"/>
                          <a:ea typeface="+mn-ea"/>
                          <a:cs typeface="Arial" panose="020B0604020202020204" pitchFamily="34" charset="0"/>
                        </a:rPr>
                        <a:t>2</a:t>
                      </a:r>
                    </a:p>
                  </a:txBody>
                  <a:tcPr marL="91429" marR="91429" marT="45724" marB="4572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algn="l" defTabSz="457200" rtl="0" eaLnBrk="1" latinLnBrk="0" hangingPunct="1">
                        <a:lnSpc>
                          <a:spcPct val="107000"/>
                        </a:lnSpc>
                        <a:spcAft>
                          <a:spcPts val="0"/>
                        </a:spcAft>
                      </a:pPr>
                      <a:r>
                        <a:rPr lang="en-ZA" sz="1200" kern="1200">
                          <a:solidFill>
                            <a:schemeClr val="tx1"/>
                          </a:solidFill>
                          <a:effectLst/>
                          <a:latin typeface="Aptos" panose="020B0004020202020204" pitchFamily="34" charset="0"/>
                          <a:ea typeface="+mn-ea"/>
                          <a:cs typeface="Arial" panose="020B0604020202020204" pitchFamily="34" charset="0"/>
                        </a:rPr>
                        <a:t>N/A</a:t>
                      </a: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algn="l" defTabSz="457200" rtl="0" eaLnBrk="1" latinLnBrk="0" hangingPunct="1">
                        <a:lnSpc>
                          <a:spcPct val="107000"/>
                        </a:lnSpc>
                        <a:spcAft>
                          <a:spcPts val="0"/>
                        </a:spcAft>
                      </a:pPr>
                      <a:r>
                        <a:rPr lang="en-ZA" sz="1200" kern="1200">
                          <a:solidFill>
                            <a:schemeClr val="tx1"/>
                          </a:solidFill>
                          <a:effectLst/>
                          <a:latin typeface="Aptos" panose="020B0004020202020204" pitchFamily="34" charset="0"/>
                          <a:ea typeface="+mn-ea"/>
                          <a:cs typeface="Arial" panose="020B0604020202020204" pitchFamily="34" charset="0"/>
                        </a:rPr>
                        <a:t>2 (e-disclosure and members’ register</a:t>
                      </a:r>
                    </a:p>
                  </a:txBody>
                  <a:tcPr marL="91429" marR="91429" marT="45724" marB="4572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algn="l" defTabSz="457200" rtl="0" eaLnBrk="1" latinLnBrk="0" hangingPunct="1">
                        <a:lnSpc>
                          <a:spcPct val="107000"/>
                        </a:lnSpc>
                        <a:spcAft>
                          <a:spcPts val="0"/>
                        </a:spcAft>
                      </a:pPr>
                      <a:r>
                        <a:rPr lang="en-ZA" sz="1200" kern="1200">
                          <a:solidFill>
                            <a:schemeClr val="tx1"/>
                          </a:solidFill>
                          <a:effectLst/>
                          <a:latin typeface="Aptos" panose="020B0004020202020204" pitchFamily="34" charset="0"/>
                          <a:ea typeface="+mn-ea"/>
                          <a:cs typeface="Arial" panose="020B0604020202020204" pitchFamily="34" charset="0"/>
                        </a:rPr>
                        <a:t>2</a:t>
                      </a: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algn="l" defTabSz="457200" rtl="0" eaLnBrk="1" latinLnBrk="0" hangingPunct="1">
                        <a:lnSpc>
                          <a:spcPct val="107000"/>
                        </a:lnSpc>
                        <a:spcAft>
                          <a:spcPts val="0"/>
                        </a:spcAft>
                      </a:pPr>
                      <a:r>
                        <a:rPr lang="en-ZA" sz="1200" kern="1200">
                          <a:solidFill>
                            <a:schemeClr val="tx1"/>
                          </a:solidFill>
                          <a:effectLst/>
                          <a:latin typeface="Aptos" panose="020B0004020202020204" pitchFamily="34" charset="0"/>
                          <a:ea typeface="+mn-ea"/>
                          <a:cs typeface="Arial" panose="020B0604020202020204" pitchFamily="34" charset="0"/>
                        </a:rPr>
                        <a:t>2 (e-disclosure and members’ register</a:t>
                      </a:r>
                    </a:p>
                  </a:txBody>
                  <a:tcPr marL="91429" marR="91429" marT="45724" marB="4572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algn="l" defTabSz="457200" rtl="0" eaLnBrk="1" latinLnBrk="0" hangingPunct="1">
                        <a:lnSpc>
                          <a:spcPct val="107000"/>
                        </a:lnSpc>
                        <a:spcAft>
                          <a:spcPts val="0"/>
                        </a:spcAft>
                      </a:pPr>
                      <a:r>
                        <a:rPr lang="en-ZA" sz="1200" kern="1200">
                          <a:solidFill>
                            <a:schemeClr val="tx1"/>
                          </a:solidFill>
                          <a:effectLst/>
                          <a:latin typeface="Aptos" panose="020B0004020202020204" pitchFamily="34" charset="0"/>
                          <a:ea typeface="+mn-ea"/>
                          <a:cs typeface="Arial" panose="020B0604020202020204" pitchFamily="34" charset="0"/>
                        </a:rPr>
                        <a:t>2</a:t>
                      </a: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algn="l" defTabSz="457200" rtl="0" eaLnBrk="1" latinLnBrk="0" hangingPunct="1">
                        <a:lnSpc>
                          <a:spcPct val="107000"/>
                        </a:lnSpc>
                        <a:spcAft>
                          <a:spcPts val="0"/>
                        </a:spcAft>
                      </a:pPr>
                      <a:r>
                        <a:rPr lang="en-ZA" sz="1200" kern="1200">
                          <a:solidFill>
                            <a:schemeClr val="tx1"/>
                          </a:solidFill>
                          <a:effectLst/>
                          <a:latin typeface="Aptos" panose="020B0004020202020204" pitchFamily="34" charset="0"/>
                          <a:ea typeface="+mn-ea"/>
                          <a:cs typeface="Arial" panose="020B0604020202020204" pitchFamily="34" charset="0"/>
                        </a:rPr>
                        <a:t>N/A</a:t>
                      </a: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algn="just" defTabSz="457200" rtl="0" eaLnBrk="1" latinLnBrk="0" hangingPunct="1">
                        <a:lnSpc>
                          <a:spcPct val="107000"/>
                        </a:lnSpc>
                        <a:spcAft>
                          <a:spcPts val="0"/>
                        </a:spcAft>
                      </a:pPr>
                      <a:r>
                        <a:rPr lang="en-ZA" sz="1200" kern="1200">
                          <a:solidFill>
                            <a:schemeClr val="tx1"/>
                          </a:solidFill>
                          <a:effectLst/>
                          <a:latin typeface="Aptos" panose="020B0004020202020204" pitchFamily="34" charset="0"/>
                          <a:ea typeface="Calibri" panose="020F0502020204030204" pitchFamily="34" charset="0"/>
                          <a:cs typeface="Arial" panose="020B0604020202020204" pitchFamily="34" charset="0"/>
                        </a:rPr>
                        <a:t>N/A</a:t>
                      </a: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E9DB"/>
                    </a:solidFill>
                  </a:tcPr>
                </a:tc>
                <a:extLst>
                  <a:ext uri="{0D108BD9-81ED-4DB2-BD59-A6C34878D82A}">
                    <a16:rowId xmlns:a16="http://schemas.microsoft.com/office/drawing/2014/main" val="2522601270"/>
                  </a:ext>
                </a:extLst>
              </a:tr>
            </a:tbl>
          </a:graphicData>
        </a:graphic>
      </p:graphicFrame>
      <p:sp>
        <p:nvSpPr>
          <p:cNvPr id="14" name="Rectangle 13">
            <a:extLst>
              <a:ext uri="{FF2B5EF4-FFF2-40B4-BE49-F238E27FC236}">
                <a16:creationId xmlns:a16="http://schemas.microsoft.com/office/drawing/2014/main" id="{EFD241B9-AE97-404C-A5EF-213727700BA7}"/>
              </a:ext>
            </a:extLst>
          </p:cNvPr>
          <p:cNvSpPr/>
          <p:nvPr/>
        </p:nvSpPr>
        <p:spPr>
          <a:xfrm>
            <a:off x="0" y="395408"/>
            <a:ext cx="3781446" cy="7458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A7671926-A0E1-8B48-B173-576956C93178}"/>
              </a:ext>
            </a:extLst>
          </p:cNvPr>
          <p:cNvSpPr txBox="1">
            <a:spLocks/>
          </p:cNvSpPr>
          <p:nvPr/>
        </p:nvSpPr>
        <p:spPr bwMode="auto">
          <a:xfrm>
            <a:off x="925057" y="358713"/>
            <a:ext cx="9062322" cy="76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Arial"/>
                <a:ea typeface="Arial" charset="0"/>
                <a:cs typeface="Arial"/>
              </a:defRPr>
            </a:lvl1pPr>
            <a:lvl2pPr algn="ctr" defTabSz="457200" rtl="0" eaLnBrk="0" fontAlgn="base" hangingPunct="0">
              <a:spcBef>
                <a:spcPct val="0"/>
              </a:spcBef>
              <a:spcAft>
                <a:spcPct val="0"/>
              </a:spcAft>
              <a:defRPr sz="4400">
                <a:solidFill>
                  <a:schemeClr val="tx1"/>
                </a:solidFill>
                <a:latin typeface="Arial" charset="0"/>
                <a:ea typeface="Arial" charset="0"/>
                <a:cs typeface="Arial" charset="0"/>
              </a:defRPr>
            </a:lvl2pPr>
            <a:lvl3pPr algn="ctr" defTabSz="457200" rtl="0" eaLnBrk="0" fontAlgn="base" hangingPunct="0">
              <a:spcBef>
                <a:spcPct val="0"/>
              </a:spcBef>
              <a:spcAft>
                <a:spcPct val="0"/>
              </a:spcAft>
              <a:defRPr sz="4400">
                <a:solidFill>
                  <a:schemeClr val="tx1"/>
                </a:solidFill>
                <a:latin typeface="Arial" charset="0"/>
                <a:ea typeface="Arial" charset="0"/>
                <a:cs typeface="Arial" charset="0"/>
              </a:defRPr>
            </a:lvl3pPr>
            <a:lvl4pPr algn="ctr" defTabSz="457200" rtl="0" eaLnBrk="0" fontAlgn="base" hangingPunct="0">
              <a:spcBef>
                <a:spcPct val="0"/>
              </a:spcBef>
              <a:spcAft>
                <a:spcPct val="0"/>
              </a:spcAft>
              <a:defRPr sz="4400">
                <a:solidFill>
                  <a:schemeClr val="tx1"/>
                </a:solidFill>
                <a:latin typeface="Arial" charset="0"/>
                <a:ea typeface="Arial" charset="0"/>
                <a:cs typeface="Arial" charset="0"/>
              </a:defRPr>
            </a:lvl4pPr>
            <a:lvl5pPr algn="ctr" defTabSz="457200" rtl="0" eaLnBrk="0" fontAlgn="base" hangingPunct="0">
              <a:spcBef>
                <a:spcPct val="0"/>
              </a:spcBef>
              <a:spcAft>
                <a:spcPct val="0"/>
              </a:spcAft>
              <a:defRPr sz="4400">
                <a:solidFill>
                  <a:schemeClr val="tx1"/>
                </a:solidFill>
                <a:latin typeface="Arial" charset="0"/>
                <a:ea typeface="Arial" charset="0"/>
                <a:cs typeface="Arial" charset="0"/>
              </a:defRPr>
            </a:lvl5pPr>
            <a:lvl6pPr marL="457200" algn="ctr" defTabSz="457200" rtl="0" fontAlgn="base">
              <a:spcBef>
                <a:spcPct val="0"/>
              </a:spcBef>
              <a:spcAft>
                <a:spcPct val="0"/>
              </a:spcAft>
              <a:defRPr sz="4400">
                <a:solidFill>
                  <a:schemeClr val="tx1"/>
                </a:solidFill>
                <a:latin typeface="Arial" charset="0"/>
                <a:ea typeface="Arial" charset="0"/>
                <a:cs typeface="Arial" charset="0"/>
              </a:defRPr>
            </a:lvl6pPr>
            <a:lvl7pPr marL="914400" algn="ctr" defTabSz="457200" rtl="0" fontAlgn="base">
              <a:spcBef>
                <a:spcPct val="0"/>
              </a:spcBef>
              <a:spcAft>
                <a:spcPct val="0"/>
              </a:spcAft>
              <a:defRPr sz="4400">
                <a:solidFill>
                  <a:schemeClr val="tx1"/>
                </a:solidFill>
                <a:latin typeface="Arial" charset="0"/>
                <a:ea typeface="Arial" charset="0"/>
                <a:cs typeface="Arial" charset="0"/>
              </a:defRPr>
            </a:lvl7pPr>
            <a:lvl8pPr marL="1371600" algn="ctr" defTabSz="457200" rtl="0" fontAlgn="base">
              <a:spcBef>
                <a:spcPct val="0"/>
              </a:spcBef>
              <a:spcAft>
                <a:spcPct val="0"/>
              </a:spcAft>
              <a:defRPr sz="4400">
                <a:solidFill>
                  <a:schemeClr val="tx1"/>
                </a:solidFill>
                <a:latin typeface="Arial" charset="0"/>
                <a:ea typeface="Arial" charset="0"/>
                <a:cs typeface="Arial" charset="0"/>
              </a:defRPr>
            </a:lvl8pPr>
            <a:lvl9pPr marL="1828800" algn="ctr" defTabSz="457200" rtl="0" fontAlgn="base">
              <a:spcBef>
                <a:spcPct val="0"/>
              </a:spcBef>
              <a:spcAft>
                <a:spcPct val="0"/>
              </a:spcAft>
              <a:defRPr sz="4400">
                <a:solidFill>
                  <a:schemeClr val="tx1"/>
                </a:solidFill>
                <a:latin typeface="Arial" charset="0"/>
                <a:ea typeface="Arial" charset="0"/>
                <a:cs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500" i="0" u="none" strike="noStrike" kern="1200" cap="none" spc="0" normalizeH="0" baseline="0" noProof="0">
                <a:ln>
                  <a:noFill/>
                </a:ln>
                <a:solidFill>
                  <a:srgbClr val="ED7D31">
                    <a:lumMod val="50000"/>
                  </a:srgbClr>
                </a:solidFill>
                <a:effectLst/>
                <a:uLnTx/>
                <a:uFillTx/>
                <a:latin typeface="Garamond" panose="02020404030301010803" pitchFamily="18" charset="0"/>
                <a:cs typeface="Arial"/>
              </a:rPr>
              <a:t>STRATEGIC OUTCOME 5: ADMINISTRATIVE PROCESSES</a:t>
            </a:r>
          </a:p>
        </p:txBody>
      </p:sp>
      <p:pic>
        <p:nvPicPr>
          <p:cNvPr id="16" name="Picture 15">
            <a:extLst>
              <a:ext uri="{FF2B5EF4-FFF2-40B4-BE49-F238E27FC236}">
                <a16:creationId xmlns:a16="http://schemas.microsoft.com/office/drawing/2014/main" id="{2ACDADA2-A36F-774E-95FB-A2879F209B12}"/>
              </a:ext>
            </a:extLst>
          </p:cNvPr>
          <p:cNvPicPr>
            <a:picLocks noChangeAspect="1"/>
          </p:cNvPicPr>
          <p:nvPr/>
        </p:nvPicPr>
        <p:blipFill>
          <a:blip r:embed="rId3"/>
          <a:stretch>
            <a:fillRect/>
          </a:stretch>
        </p:blipFill>
        <p:spPr>
          <a:xfrm>
            <a:off x="317293" y="395408"/>
            <a:ext cx="431800" cy="558800"/>
          </a:xfrm>
          <a:prstGeom prst="rect">
            <a:avLst/>
          </a:prstGeom>
        </p:spPr>
      </p:pic>
      <p:pic>
        <p:nvPicPr>
          <p:cNvPr id="17" name="Picture 16">
            <a:extLst>
              <a:ext uri="{FF2B5EF4-FFF2-40B4-BE49-F238E27FC236}">
                <a16:creationId xmlns:a16="http://schemas.microsoft.com/office/drawing/2014/main" id="{1FFB4C2B-F5B7-8945-A1BB-6553A0CD2B57}"/>
              </a:ext>
            </a:extLst>
          </p:cNvPr>
          <p:cNvPicPr>
            <a:picLocks noChangeAspect="1"/>
          </p:cNvPicPr>
          <p:nvPr/>
        </p:nvPicPr>
        <p:blipFill>
          <a:blip r:embed="rId4"/>
          <a:stretch>
            <a:fillRect/>
          </a:stretch>
        </p:blipFill>
        <p:spPr>
          <a:xfrm>
            <a:off x="683757" y="1744865"/>
            <a:ext cx="482600" cy="448129"/>
          </a:xfrm>
          <a:prstGeom prst="rect">
            <a:avLst/>
          </a:prstGeom>
        </p:spPr>
      </p:pic>
      <p:sp>
        <p:nvSpPr>
          <p:cNvPr id="9" name="Slide Number Placeholder 3">
            <a:extLst>
              <a:ext uri="{FF2B5EF4-FFF2-40B4-BE49-F238E27FC236}">
                <a16:creationId xmlns:a16="http://schemas.microsoft.com/office/drawing/2014/main" id="{E361CE6A-950E-4ECA-B29B-0DAE3B8E4AA8}"/>
              </a:ext>
            </a:extLst>
          </p:cNvPr>
          <p:cNvSpPr txBox="1">
            <a:spLocks/>
          </p:cNvSpPr>
          <p:nvPr/>
        </p:nvSpPr>
        <p:spPr>
          <a:xfrm>
            <a:off x="4038599" y="6492875"/>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0A64A42-7C2D-4EA2-AADB-69663BC6F28E}"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3">
            <a:extLst>
              <a:ext uri="{FF2B5EF4-FFF2-40B4-BE49-F238E27FC236}">
                <a16:creationId xmlns:a16="http://schemas.microsoft.com/office/drawing/2014/main" id="{D0D7BDF8-C4C3-AE74-E9C6-C21B00F03DF9}"/>
              </a:ext>
            </a:extLst>
          </p:cNvPr>
          <p:cNvSpPr>
            <a:spLocks noGrp="1"/>
          </p:cNvSpPr>
          <p:nvPr>
            <p:ph type="sldNum" sz="quarter" idx="12"/>
          </p:nvPr>
        </p:nvSpPr>
        <p:spPr>
          <a:xfrm>
            <a:off x="8780780" y="6102667"/>
            <a:ext cx="2743200" cy="359093"/>
          </a:xfrm>
        </p:spPr>
        <p:txBody>
          <a:bodyPr/>
          <a:lstStyle/>
          <a:p>
            <a:fld id="{28653215-2670-2C45-9A84-CCF0EF897A9F}" type="slidenum">
              <a:rPr lang="en-US" smtClean="0"/>
              <a:t>20</a:t>
            </a:fld>
            <a:endParaRPr lang="en-US"/>
          </a:p>
        </p:txBody>
      </p:sp>
    </p:spTree>
    <p:extLst>
      <p:ext uri="{BB962C8B-B14F-4D97-AF65-F5344CB8AC3E}">
        <p14:creationId xmlns:p14="http://schemas.microsoft.com/office/powerpoint/2010/main" val="369024908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C0D60E5E-3FBD-9C4E-A7E2-4B6043053AFA}"/>
              </a:ext>
            </a:extLst>
          </p:cNvPr>
          <p:cNvGraphicFramePr>
            <a:graphicFrameLocks noGrp="1"/>
          </p:cNvGraphicFramePr>
          <p:nvPr>
            <p:extLst>
              <p:ext uri="{D42A27DB-BD31-4B8C-83A1-F6EECF244321}">
                <p14:modId xmlns:p14="http://schemas.microsoft.com/office/powerpoint/2010/main" val="3969617007"/>
              </p:ext>
            </p:extLst>
          </p:nvPr>
        </p:nvGraphicFramePr>
        <p:xfrm>
          <a:off x="212095" y="1697881"/>
          <a:ext cx="11767807" cy="3968282"/>
        </p:xfrm>
        <a:graphic>
          <a:graphicData uri="http://schemas.openxmlformats.org/drawingml/2006/table">
            <a:tbl>
              <a:tblPr firstRow="1" bandRow="1">
                <a:tableStyleId>{F5AB1C69-6EDB-4FF4-983F-18BD219EF322}</a:tableStyleId>
              </a:tblPr>
              <a:tblGrid>
                <a:gridCol w="480530">
                  <a:extLst>
                    <a:ext uri="{9D8B030D-6E8A-4147-A177-3AD203B41FA5}">
                      <a16:colId xmlns:a16="http://schemas.microsoft.com/office/drawing/2014/main" val="648256924"/>
                    </a:ext>
                  </a:extLst>
                </a:gridCol>
                <a:gridCol w="1741318">
                  <a:extLst>
                    <a:ext uri="{9D8B030D-6E8A-4147-A177-3AD203B41FA5}">
                      <a16:colId xmlns:a16="http://schemas.microsoft.com/office/drawing/2014/main" val="1968427594"/>
                    </a:ext>
                  </a:extLst>
                </a:gridCol>
                <a:gridCol w="947210">
                  <a:extLst>
                    <a:ext uri="{9D8B030D-6E8A-4147-A177-3AD203B41FA5}">
                      <a16:colId xmlns:a16="http://schemas.microsoft.com/office/drawing/2014/main" val="1997157514"/>
                    </a:ext>
                  </a:extLst>
                </a:gridCol>
                <a:gridCol w="967563">
                  <a:extLst>
                    <a:ext uri="{9D8B030D-6E8A-4147-A177-3AD203B41FA5}">
                      <a16:colId xmlns:a16="http://schemas.microsoft.com/office/drawing/2014/main" val="4019476179"/>
                    </a:ext>
                  </a:extLst>
                </a:gridCol>
                <a:gridCol w="999461">
                  <a:extLst>
                    <a:ext uri="{9D8B030D-6E8A-4147-A177-3AD203B41FA5}">
                      <a16:colId xmlns:a16="http://schemas.microsoft.com/office/drawing/2014/main" val="2875698635"/>
                    </a:ext>
                  </a:extLst>
                </a:gridCol>
                <a:gridCol w="1254642">
                  <a:extLst>
                    <a:ext uri="{9D8B030D-6E8A-4147-A177-3AD203B41FA5}">
                      <a16:colId xmlns:a16="http://schemas.microsoft.com/office/drawing/2014/main" val="894037053"/>
                    </a:ext>
                  </a:extLst>
                </a:gridCol>
                <a:gridCol w="861237">
                  <a:extLst>
                    <a:ext uri="{9D8B030D-6E8A-4147-A177-3AD203B41FA5}">
                      <a16:colId xmlns:a16="http://schemas.microsoft.com/office/drawing/2014/main" val="3045115308"/>
                    </a:ext>
                  </a:extLst>
                </a:gridCol>
                <a:gridCol w="1041991">
                  <a:extLst>
                    <a:ext uri="{9D8B030D-6E8A-4147-A177-3AD203B41FA5}">
                      <a16:colId xmlns:a16="http://schemas.microsoft.com/office/drawing/2014/main" val="2566146059"/>
                    </a:ext>
                  </a:extLst>
                </a:gridCol>
                <a:gridCol w="1477925">
                  <a:extLst>
                    <a:ext uri="{9D8B030D-6E8A-4147-A177-3AD203B41FA5}">
                      <a16:colId xmlns:a16="http://schemas.microsoft.com/office/drawing/2014/main" val="2993581776"/>
                    </a:ext>
                  </a:extLst>
                </a:gridCol>
                <a:gridCol w="1995930">
                  <a:extLst>
                    <a:ext uri="{9D8B030D-6E8A-4147-A177-3AD203B41FA5}">
                      <a16:colId xmlns:a16="http://schemas.microsoft.com/office/drawing/2014/main" val="354748970"/>
                    </a:ext>
                  </a:extLst>
                </a:gridCol>
              </a:tblGrid>
              <a:tr h="909268">
                <a:tc>
                  <a:txBody>
                    <a:bodyPr/>
                    <a:lstStyle/>
                    <a:p>
                      <a:pPr algn="ctr"/>
                      <a:r>
                        <a:rPr lang="en-ZA" sz="1200" b="1" kern="1200">
                          <a:solidFill>
                            <a:schemeClr val="bg1"/>
                          </a:solidFill>
                          <a:latin typeface="Aptos" panose="020B0004020202020204" pitchFamily="34" charset="0"/>
                          <a:ea typeface="+mn-ea"/>
                          <a:cs typeface="Arial" panose="020B0604020202020204" pitchFamily="34" charset="0"/>
                        </a:rPr>
                        <a:t>#</a:t>
                      </a:r>
                    </a:p>
                  </a:txBody>
                  <a:tcPr marL="91429" marR="91429" marT="45722" marB="4572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r"/>
                      <a:r>
                        <a:rPr lang="en-ZA" sz="1200" b="1">
                          <a:solidFill>
                            <a:srgbClr val="4B6849"/>
                          </a:solidFill>
                          <a:latin typeface="Aptos" panose="020B0004020202020204" pitchFamily="34" charset="0"/>
                          <a:cs typeface="Arial" panose="020B0604020202020204" pitchFamily="34" charset="0"/>
                        </a:rPr>
                        <a:t>Performance Indicator</a:t>
                      </a:r>
                      <a:endParaRPr lang="en-ZA" sz="1200" b="0">
                        <a:solidFill>
                          <a:schemeClr val="bg1"/>
                        </a:solidFill>
                        <a:latin typeface="Aptos" panose="020B0004020202020204" pitchFamily="34" charset="0"/>
                        <a:cs typeface="Arial" panose="020B0604020202020204" pitchFamily="34" charset="0"/>
                      </a:endParaRPr>
                    </a:p>
                  </a:txBody>
                  <a:tcPr marL="91429" marR="9142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DED7"/>
                    </a:solidFill>
                  </a:tcPr>
                </a:tc>
                <a:tc>
                  <a:txBody>
                    <a:bodyPr/>
                    <a:lstStyle/>
                    <a:p>
                      <a:pPr algn="ctr"/>
                      <a:r>
                        <a:rPr lang="en-ZA" sz="1200" b="1" kern="1200">
                          <a:solidFill>
                            <a:schemeClr val="bg1"/>
                          </a:solidFill>
                          <a:latin typeface="Aptos" panose="020B0004020202020204" pitchFamily="34" charset="0"/>
                          <a:ea typeface="+mn-ea"/>
                          <a:cs typeface="Arial" panose="020B0604020202020204" pitchFamily="34" charset="0"/>
                        </a:rPr>
                        <a:t>2024/25</a:t>
                      </a:r>
                    </a:p>
                    <a:p>
                      <a:pPr algn="ctr"/>
                      <a:r>
                        <a:rPr lang="en-ZA" sz="1200" b="1" kern="1200">
                          <a:solidFill>
                            <a:schemeClr val="bg1"/>
                          </a:solidFill>
                          <a:latin typeface="Aptos" panose="020B0004020202020204" pitchFamily="34" charset="0"/>
                          <a:ea typeface="+mn-ea"/>
                          <a:cs typeface="Arial" panose="020B0604020202020204" pitchFamily="34" charset="0"/>
                        </a:rPr>
                        <a:t> Annual Target</a:t>
                      </a:r>
                      <a:endParaRPr lang="en-ZA" sz="1200" b="0">
                        <a:solidFill>
                          <a:schemeClr val="bg1"/>
                        </a:solidFill>
                        <a:latin typeface="Aptos" panose="020B0004020202020204" pitchFamily="34" charset="0"/>
                        <a:cs typeface="Arial" panose="020B0604020202020204" pitchFamily="34" charset="0"/>
                      </a:endParaRP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ctr"/>
                      <a:r>
                        <a:rPr lang="en-ZA" sz="1200" b="1" dirty="0">
                          <a:solidFill>
                            <a:schemeClr val="bg1"/>
                          </a:solidFill>
                          <a:latin typeface="Aptos" panose="020B0004020202020204" pitchFamily="34" charset="0"/>
                          <a:cs typeface="Arial" panose="020B0604020202020204" pitchFamily="34" charset="0"/>
                        </a:rPr>
                        <a:t>Q1 Achieve-</a:t>
                      </a:r>
                      <a:r>
                        <a:rPr lang="en-ZA" sz="1200" b="1" dirty="0" err="1">
                          <a:solidFill>
                            <a:schemeClr val="bg1"/>
                          </a:solidFill>
                          <a:latin typeface="Aptos" panose="020B0004020202020204" pitchFamily="34" charset="0"/>
                          <a:cs typeface="Arial" panose="020B0604020202020204" pitchFamily="34" charset="0"/>
                        </a:rPr>
                        <a:t>ment</a:t>
                      </a:r>
                      <a:endParaRPr lang="en-ZA" sz="1200" b="0" dirty="0">
                        <a:solidFill>
                          <a:schemeClr val="bg1"/>
                        </a:solidFill>
                        <a:latin typeface="Aptos" panose="020B0004020202020204" pitchFamily="34" charset="0"/>
                        <a:cs typeface="Arial" panose="020B0604020202020204" pitchFamily="34" charset="0"/>
                      </a:endParaRP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ctr"/>
                      <a:r>
                        <a:rPr lang="en-US" sz="1200" b="1" kern="1200" dirty="0">
                          <a:solidFill>
                            <a:schemeClr val="bg1"/>
                          </a:solidFill>
                          <a:latin typeface="Aptos" panose="020B0004020202020204" pitchFamily="34" charset="0"/>
                          <a:ea typeface="+mn-ea"/>
                          <a:cs typeface="Arial" panose="020B0604020202020204" pitchFamily="34" charset="0"/>
                        </a:rPr>
                        <a:t>Q2 Planned Target</a:t>
                      </a:r>
                      <a:endParaRPr lang="en-ZA" sz="1200" b="0" dirty="0">
                        <a:solidFill>
                          <a:schemeClr val="bg1"/>
                        </a:solidFill>
                        <a:latin typeface="Aptos" panose="020B0004020202020204" pitchFamily="34" charset="0"/>
                        <a:cs typeface="Arial" panose="020B0604020202020204" pitchFamily="34" charset="0"/>
                      </a:endParaRP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ctr"/>
                      <a:r>
                        <a:rPr lang="en-ZA" sz="1200" b="1" dirty="0">
                          <a:solidFill>
                            <a:schemeClr val="bg1"/>
                          </a:solidFill>
                          <a:latin typeface="Aptos" panose="020B0004020202020204" pitchFamily="34" charset="0"/>
                          <a:cs typeface="Arial" panose="020B0604020202020204" pitchFamily="34" charset="0"/>
                        </a:rPr>
                        <a:t>Q2 Achievement</a:t>
                      </a:r>
                      <a:endParaRPr lang="en-ZA" sz="1200" b="0" dirty="0">
                        <a:solidFill>
                          <a:schemeClr val="bg1"/>
                        </a:solidFill>
                        <a:latin typeface="Aptos" panose="020B0004020202020204" pitchFamily="34" charset="0"/>
                        <a:cs typeface="Arial" panose="020B0604020202020204" pitchFamily="34" charset="0"/>
                      </a:endParaRP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ctr"/>
                      <a:r>
                        <a:rPr lang="en-ZA" sz="1200" b="1" dirty="0">
                          <a:solidFill>
                            <a:schemeClr val="bg1"/>
                          </a:solidFill>
                          <a:latin typeface="Aptos" panose="020B0004020202020204" pitchFamily="34" charset="0"/>
                          <a:cs typeface="Arial" panose="020B0604020202020204" pitchFamily="34" charset="0"/>
                        </a:rPr>
                        <a:t>Mid-Year Planned Target</a:t>
                      </a:r>
                      <a:endParaRPr lang="en-ZA" sz="1200" b="0" dirty="0">
                        <a:solidFill>
                          <a:schemeClr val="bg1"/>
                        </a:solidFill>
                        <a:latin typeface="Aptos" panose="020B0004020202020204" pitchFamily="34" charset="0"/>
                        <a:cs typeface="Arial" panose="020B0604020202020204" pitchFamily="34" charset="0"/>
                      </a:endParaRP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ctr"/>
                      <a:r>
                        <a:rPr lang="en-ZA" sz="1200" b="1" dirty="0">
                          <a:solidFill>
                            <a:schemeClr val="bg1"/>
                          </a:solidFill>
                          <a:latin typeface="Aptos" panose="020B0004020202020204" pitchFamily="34" charset="0"/>
                          <a:cs typeface="Arial" panose="020B0604020202020204" pitchFamily="34" charset="0"/>
                        </a:rPr>
                        <a:t>Mid-Year Achievement</a:t>
                      </a:r>
                      <a:endParaRPr lang="en-ZA" sz="1200" b="0" dirty="0">
                        <a:solidFill>
                          <a:schemeClr val="bg1"/>
                        </a:solidFill>
                        <a:latin typeface="Aptos" panose="020B0004020202020204" pitchFamily="34" charset="0"/>
                        <a:cs typeface="Arial" panose="020B0604020202020204" pitchFamily="34" charset="0"/>
                      </a:endParaRP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ctr"/>
                      <a:r>
                        <a:rPr lang="en-US" sz="1200" b="1" kern="1200" dirty="0">
                          <a:solidFill>
                            <a:schemeClr val="bg1"/>
                          </a:solidFill>
                          <a:latin typeface="Aptos" panose="020B0004020202020204" pitchFamily="34" charset="0"/>
                          <a:ea typeface="+mn-ea"/>
                          <a:cs typeface="Arial" panose="020B0604020202020204" pitchFamily="34" charset="0"/>
                        </a:rPr>
                        <a:t>Deviation &amp; Reason</a:t>
                      </a:r>
                      <a:endParaRPr lang="en-ZA" sz="1200" b="0" dirty="0">
                        <a:solidFill>
                          <a:schemeClr val="bg1"/>
                        </a:solidFill>
                        <a:latin typeface="Aptos" panose="020B0004020202020204" pitchFamily="34" charset="0"/>
                        <a:cs typeface="Arial" panose="020B0604020202020204" pitchFamily="34" charset="0"/>
                      </a:endParaRP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ctr"/>
                      <a:r>
                        <a:rPr lang="en-ZA" sz="1200" b="1" kern="1200" dirty="0">
                          <a:solidFill>
                            <a:srgbClr val="4B6849"/>
                          </a:solidFill>
                          <a:latin typeface="Aptos" panose="020B0004020202020204" pitchFamily="34" charset="0"/>
                          <a:ea typeface="+mn-ea"/>
                          <a:cs typeface="Arial" panose="020B0604020202020204" pitchFamily="34" charset="0"/>
                        </a:rPr>
                        <a:t>Mitigation for Non-Performance</a:t>
                      </a:r>
                      <a:endParaRPr lang="en-ZA" sz="1200" b="0" dirty="0">
                        <a:solidFill>
                          <a:schemeClr val="bg1"/>
                        </a:solidFill>
                        <a:latin typeface="Aptos" panose="020B0004020202020204" pitchFamily="34" charset="0"/>
                        <a:cs typeface="Arial" panose="020B0604020202020204" pitchFamily="34" charset="0"/>
                      </a:endParaRPr>
                    </a:p>
                  </a:txBody>
                  <a:tcPr marL="91429" marR="9142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DED7"/>
                    </a:solidFill>
                  </a:tcPr>
                </a:tc>
                <a:extLst>
                  <a:ext uri="{0D108BD9-81ED-4DB2-BD59-A6C34878D82A}">
                    <a16:rowId xmlns:a16="http://schemas.microsoft.com/office/drawing/2014/main" val="40976159"/>
                  </a:ext>
                </a:extLst>
              </a:tr>
              <a:tr h="202931">
                <a:tc>
                  <a:txBody>
                    <a:bodyPr/>
                    <a:lstStyle/>
                    <a:p>
                      <a:pPr marL="0" indent="0" algn="ctr" defTabSz="457200" rtl="0" eaLnBrk="1" latinLnBrk="0" hangingPunct="1">
                        <a:lnSpc>
                          <a:spcPct val="107000"/>
                        </a:lnSpc>
                        <a:spcAft>
                          <a:spcPts val="0"/>
                        </a:spcAft>
                      </a:pPr>
                      <a:endParaRPr lang="en-ZA" sz="1200" b="1" kern="120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gridSpan="9">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200" b="1">
                          <a:solidFill>
                            <a:srgbClr val="A9795E"/>
                          </a:solidFill>
                          <a:effectLst/>
                          <a:latin typeface="Aptos" panose="020B0004020202020204" pitchFamily="34" charset="0"/>
                          <a:ea typeface="Calibri" panose="020F0502020204030204" pitchFamily="34" charset="0"/>
                          <a:cs typeface="Arial" panose="020B0604020202020204" pitchFamily="34" charset="0"/>
                        </a:rPr>
                        <a:t>Strategic Outcome 5</a:t>
                      </a:r>
                      <a:r>
                        <a:rPr lang="en-ZA" sz="1200" b="1" kern="1200">
                          <a:solidFill>
                            <a:srgbClr val="A9795E"/>
                          </a:solidFill>
                          <a:latin typeface="Aptos" panose="020B0004020202020204" pitchFamily="34" charset="0"/>
                          <a:ea typeface="+mn-ea"/>
                          <a:cs typeface="Arial" panose="020B0604020202020204" pitchFamily="34" charset="0"/>
                        </a:rPr>
                        <a:t>: Enhanced compliance with relevant fiduciary requirements and principles of good governance</a:t>
                      </a: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pPr marL="0" indent="0" algn="l" defTabSz="457200" rtl="0" eaLnBrk="1" latinLnBrk="0" hangingPunct="1">
                        <a:lnSpc>
                          <a:spcPct val="107000"/>
                        </a:lnSpc>
                        <a:spcAft>
                          <a:spcPts val="0"/>
                        </a:spcAft>
                      </a:pPr>
                      <a:endParaRPr lang="en-ZA" sz="1200" kern="1200">
                        <a:solidFill>
                          <a:schemeClr val="tx1"/>
                        </a:solidFill>
                        <a:effectLst/>
                        <a:latin typeface="Arial Narrow" panose="020B0606020202030204" pitchFamily="34" charset="0"/>
                        <a:ea typeface="+mn-ea"/>
                        <a:cs typeface="Arial" panose="020B0604020202020204" pitchFamily="34" charset="0"/>
                      </a:endParaRPr>
                    </a:p>
                  </a:txBody>
                  <a:tcPr marL="91429" marR="91429" marT="45724" marB="45724">
                    <a:lnL w="3175" cap="flat" cmpd="sng" algn="ctr">
                      <a:solidFill>
                        <a:srgbClr val="809A85"/>
                      </a:solidFill>
                      <a:prstDash val="solid"/>
                      <a:round/>
                      <a:headEnd type="none" w="med" len="med"/>
                      <a:tailEnd type="none" w="med" len="med"/>
                    </a:lnL>
                    <a:lnR w="3175" cap="flat" cmpd="sng" algn="ctr">
                      <a:solidFill>
                        <a:srgbClr val="809A85"/>
                      </a:solidFill>
                      <a:prstDash val="solid"/>
                      <a:round/>
                      <a:headEnd type="none" w="med" len="med"/>
                      <a:tailEnd type="none" w="med" len="med"/>
                    </a:lnR>
                    <a:lnT w="38100" cap="flat" cmpd="sng" algn="ctr">
                      <a:solidFill>
                        <a:srgbClr val="809A85"/>
                      </a:solidFill>
                      <a:prstDash val="solid"/>
                      <a:round/>
                      <a:headEnd type="none" w="med" len="med"/>
                      <a:tailEnd type="none" w="med" len="med"/>
                    </a:lnT>
                    <a:lnB w="38100" cap="flat" cmpd="sng" algn="ctr">
                      <a:solidFill>
                        <a:srgbClr val="809A85"/>
                      </a:solidFill>
                      <a:prstDash val="solid"/>
                      <a:round/>
                      <a:headEnd type="none" w="med" len="med"/>
                      <a:tailEnd type="none" w="med" len="med"/>
                    </a:lnB>
                    <a:solidFill>
                      <a:srgbClr val="F2EDE8"/>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203578413"/>
                  </a:ext>
                </a:extLst>
              </a:tr>
              <a:tr h="581547">
                <a:tc>
                  <a:txBody>
                    <a:bodyPr/>
                    <a:lstStyle/>
                    <a:p>
                      <a:pPr algn="ctr">
                        <a:lnSpc>
                          <a:spcPct val="107000"/>
                        </a:lnSpc>
                        <a:spcAft>
                          <a:spcPts val="0"/>
                        </a:spcAft>
                      </a:pPr>
                      <a:r>
                        <a:rPr lang="en-US" sz="1100" b="1" kern="1200">
                          <a:solidFill>
                            <a:schemeClr val="bg1"/>
                          </a:solidFill>
                          <a:effectLst/>
                          <a:latin typeface="Aptos" panose="020B0004020202020204" pitchFamily="34" charset="0"/>
                          <a:ea typeface="Calibri" panose="020F0502020204030204" pitchFamily="34" charset="0"/>
                          <a:cs typeface="Arial" panose="020B0604020202020204" pitchFamily="34" charset="0"/>
                        </a:rPr>
                        <a:t>5.5</a:t>
                      </a:r>
                      <a:endParaRPr lang="en-ZA" sz="1100" b="1" kern="1200">
                        <a:solidFill>
                          <a:schemeClr val="bg1"/>
                        </a:solidFill>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100" kern="1200">
                          <a:solidFill>
                            <a:schemeClr val="tx1"/>
                          </a:solidFill>
                          <a:effectLst/>
                          <a:latin typeface="Aptos" panose="020B0004020202020204" pitchFamily="34" charset="0"/>
                          <a:ea typeface="+mn-ea"/>
                          <a:cs typeface="Arial" panose="020B0604020202020204" pitchFamily="34" charset="0"/>
                        </a:rPr>
                        <a:t>GPL 7th Term Strategy Developed and approved</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100" kern="1200">
                          <a:solidFill>
                            <a:schemeClr val="tx1"/>
                          </a:solidFill>
                          <a:effectLst/>
                          <a:latin typeface="Aptos" panose="020B0004020202020204" pitchFamily="34" charset="0"/>
                          <a:ea typeface="+mn-ea"/>
                          <a:cs typeface="Arial" panose="020B0604020202020204" pitchFamily="34" charset="0"/>
                        </a:rPr>
                        <a:t>7th Term Strategy</a:t>
                      </a:r>
                    </a:p>
                    <a:p>
                      <a:pPr marL="0" marR="0" lvl="0" indent="0" algn="just" defTabSz="914400" rtl="0" eaLnBrk="1" fontAlgn="auto" latinLnBrk="0" hangingPunct="1">
                        <a:lnSpc>
                          <a:spcPct val="107000"/>
                        </a:lnSpc>
                        <a:spcBef>
                          <a:spcPts val="0"/>
                        </a:spcBef>
                        <a:spcAft>
                          <a:spcPts val="0"/>
                        </a:spcAft>
                        <a:buClrTx/>
                        <a:buSzTx/>
                        <a:buFontTx/>
                        <a:buNone/>
                        <a:tabLst/>
                        <a:defRPr/>
                      </a:pPr>
                      <a:r>
                        <a:rPr lang="en-US" sz="1100" kern="1200">
                          <a:solidFill>
                            <a:schemeClr val="tx1"/>
                          </a:solidFill>
                          <a:effectLst/>
                          <a:latin typeface="Aptos" panose="020B0004020202020204" pitchFamily="34" charset="0"/>
                          <a:ea typeface="+mn-ea"/>
                          <a:cs typeface="Arial" panose="020B0604020202020204" pitchFamily="34" charset="0"/>
                        </a:rPr>
                        <a:t>developed</a:t>
                      </a:r>
                    </a:p>
                    <a:p>
                      <a:pPr marL="0" marR="0" lvl="0" indent="0" algn="just" defTabSz="914400" rtl="0" eaLnBrk="1" fontAlgn="auto" latinLnBrk="0" hangingPunct="1">
                        <a:lnSpc>
                          <a:spcPct val="107000"/>
                        </a:lnSpc>
                        <a:spcBef>
                          <a:spcPts val="0"/>
                        </a:spcBef>
                        <a:spcAft>
                          <a:spcPts val="0"/>
                        </a:spcAft>
                        <a:buClrTx/>
                        <a:buSzTx/>
                        <a:buFontTx/>
                        <a:buNone/>
                        <a:tabLst/>
                        <a:defRPr/>
                      </a:pPr>
                      <a:r>
                        <a:rPr lang="en-US" sz="1100" kern="1200">
                          <a:solidFill>
                            <a:schemeClr val="tx1"/>
                          </a:solidFill>
                          <a:effectLst/>
                          <a:latin typeface="Aptos" panose="020B0004020202020204" pitchFamily="34" charset="0"/>
                          <a:ea typeface="+mn-ea"/>
                          <a:cs typeface="Arial" panose="020B0604020202020204" pitchFamily="34" charset="0"/>
                        </a:rPr>
                        <a:t>&amp; approved</a:t>
                      </a:r>
                      <a:endParaRPr lang="en-ZA" sz="1100" kern="1200">
                        <a:solidFill>
                          <a:schemeClr val="tx1"/>
                        </a:solidFill>
                        <a:effectLst/>
                        <a:latin typeface="Aptos" panose="020B0004020202020204" pitchFamily="34" charset="0"/>
                        <a:ea typeface="+mn-ea"/>
                        <a:cs typeface="Arial" panose="020B0604020202020204" pitchFamily="34" charset="0"/>
                      </a:endParaRPr>
                    </a:p>
                  </a:txBody>
                  <a:tcPr marL="91429" marR="91429" marT="45724" marB="4572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EF"/>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ZA" sz="1100" b="0" i="0" u="none" strike="noStrike" kern="1200" cap="none" spc="0" normalizeH="0" baseline="0" noProof="0" dirty="0">
                          <a:ln>
                            <a:noFill/>
                          </a:ln>
                          <a:solidFill>
                            <a:schemeClr val="tx1"/>
                          </a:solidFill>
                          <a:effectLst/>
                          <a:uLnTx/>
                          <a:uFillTx/>
                          <a:latin typeface="Aptos" panose="020B0004020202020204" pitchFamily="34" charset="0"/>
                          <a:ea typeface="+mn-ea"/>
                          <a:cs typeface="Arial" panose="020B0604020202020204" pitchFamily="34" charset="0"/>
                        </a:rPr>
                        <a:t>N/A</a:t>
                      </a:r>
                      <a:endParaRPr lang="en-ZA" sz="1100" kern="1200" dirty="0">
                        <a:solidFill>
                          <a:schemeClr val="tx1"/>
                        </a:solidFill>
                        <a:effectLst/>
                        <a:latin typeface="Aptos" panose="020B0004020202020204" pitchFamily="34" charset="0"/>
                        <a:ea typeface="+mn-ea"/>
                        <a:cs typeface="Arial" panose="020B0604020202020204" pitchFamily="34" charset="0"/>
                      </a:endParaRP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EF"/>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ZA" sz="1100" b="0" i="0" u="none" strike="noStrike" kern="1200" cap="none" spc="0" normalizeH="0" baseline="0" noProof="0" dirty="0">
                          <a:ln>
                            <a:noFill/>
                          </a:ln>
                          <a:solidFill>
                            <a:schemeClr val="tx1"/>
                          </a:solidFill>
                          <a:effectLst/>
                          <a:uLnTx/>
                          <a:uFillTx/>
                          <a:latin typeface="Aptos" panose="020B0004020202020204" pitchFamily="34" charset="0"/>
                          <a:ea typeface="+mn-ea"/>
                          <a:cs typeface="Arial" panose="020B0604020202020204" pitchFamily="34" charset="0"/>
                        </a:rPr>
                        <a:t>N/A</a:t>
                      </a:r>
                      <a:endParaRPr lang="en-ZA" sz="1100" kern="1200" dirty="0">
                        <a:solidFill>
                          <a:schemeClr val="tx1"/>
                        </a:solidFill>
                        <a:effectLst/>
                        <a:latin typeface="Aptos" panose="020B0004020202020204" pitchFamily="34" charset="0"/>
                        <a:ea typeface="+mn-ea"/>
                        <a:cs typeface="Arial" panose="020B0604020202020204" pitchFamily="34" charset="0"/>
                      </a:endParaRP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EF"/>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ZA" sz="1100" b="0" i="0" u="none" strike="noStrike" kern="1200" cap="none" spc="0" normalizeH="0" baseline="0" noProof="0">
                          <a:ln>
                            <a:noFill/>
                          </a:ln>
                          <a:solidFill>
                            <a:schemeClr val="tx1"/>
                          </a:solidFill>
                          <a:effectLst/>
                          <a:uLnTx/>
                          <a:uFillTx/>
                          <a:latin typeface="Aptos" panose="020B0004020202020204" pitchFamily="34" charset="0"/>
                          <a:ea typeface="+mn-ea"/>
                          <a:cs typeface="Arial" panose="020B0604020202020204" pitchFamily="34" charset="0"/>
                        </a:rPr>
                        <a:t>N/A</a:t>
                      </a:r>
                      <a:endParaRPr lang="en-ZA" sz="1100" kern="1200" dirty="0">
                        <a:solidFill>
                          <a:schemeClr val="tx1"/>
                        </a:solidFill>
                        <a:effectLst/>
                        <a:latin typeface="Aptos" panose="020B0004020202020204" pitchFamily="34" charset="0"/>
                        <a:ea typeface="+mn-ea"/>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EF"/>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ZA" sz="1100" b="0" i="0" u="none" strike="noStrike" kern="1200" cap="none" spc="0" normalizeH="0" baseline="0" noProof="0">
                          <a:ln>
                            <a:noFill/>
                          </a:ln>
                          <a:solidFill>
                            <a:schemeClr val="tx1"/>
                          </a:solidFill>
                          <a:effectLst/>
                          <a:uLnTx/>
                          <a:uFillTx/>
                          <a:latin typeface="Aptos" panose="020B0004020202020204" pitchFamily="34" charset="0"/>
                          <a:ea typeface="+mn-ea"/>
                          <a:cs typeface="Arial" panose="020B0604020202020204" pitchFamily="34" charset="0"/>
                        </a:rPr>
                        <a:t>N/A</a:t>
                      </a:r>
                      <a:endParaRPr lang="en-ZA" sz="1100" kern="1200" dirty="0">
                        <a:solidFill>
                          <a:schemeClr val="tx1"/>
                        </a:solidFill>
                        <a:effectLst/>
                        <a:latin typeface="Aptos" panose="020B0004020202020204" pitchFamily="34" charset="0"/>
                        <a:ea typeface="+mn-ea"/>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FFBEF"/>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ZA" sz="1100" b="0" i="0" u="none" strike="noStrike" kern="1200" cap="none" spc="0" normalizeH="0" baseline="0" noProof="0">
                          <a:ln>
                            <a:noFill/>
                          </a:ln>
                          <a:solidFill>
                            <a:schemeClr val="tx1"/>
                          </a:solidFill>
                          <a:effectLst/>
                          <a:uLnTx/>
                          <a:uFillTx/>
                          <a:latin typeface="Aptos" panose="020B0004020202020204" pitchFamily="34" charset="0"/>
                          <a:ea typeface="+mn-ea"/>
                          <a:cs typeface="Arial" panose="020B0604020202020204" pitchFamily="34" charset="0"/>
                        </a:rPr>
                        <a:t>N/A</a:t>
                      </a:r>
                      <a:endParaRPr lang="en-ZA" sz="1100" kern="1200" dirty="0">
                        <a:solidFill>
                          <a:schemeClr val="tx1"/>
                        </a:solidFill>
                        <a:effectLst/>
                        <a:latin typeface="Aptos" panose="020B0004020202020204" pitchFamily="34" charset="0"/>
                        <a:ea typeface="+mn-ea"/>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FFBEF"/>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ZA" sz="1100" b="0" i="0" u="none" strike="noStrike" kern="1200" cap="none" spc="0" normalizeH="0" baseline="0" noProof="0" dirty="0">
                          <a:ln>
                            <a:noFill/>
                          </a:ln>
                          <a:solidFill>
                            <a:schemeClr val="tx1"/>
                          </a:solidFill>
                          <a:effectLst/>
                          <a:uLnTx/>
                          <a:uFillTx/>
                          <a:latin typeface="Aptos" panose="020B0004020202020204" pitchFamily="34" charset="0"/>
                          <a:ea typeface="+mn-ea"/>
                          <a:cs typeface="Arial" panose="020B0604020202020204" pitchFamily="34" charset="0"/>
                        </a:rPr>
                        <a:t>N/A</a:t>
                      </a:r>
                      <a:endParaRPr lang="en-ZA" sz="1100" kern="1200" dirty="0">
                        <a:solidFill>
                          <a:schemeClr val="tx1"/>
                        </a:solidFill>
                        <a:effectLst/>
                        <a:latin typeface="Aptos" panose="020B0004020202020204" pitchFamily="34" charset="0"/>
                        <a:ea typeface="+mn-ea"/>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FFBEF"/>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a:ln>
                            <a:noFill/>
                          </a:ln>
                          <a:solidFill>
                            <a:schemeClr val="tx1"/>
                          </a:solidFill>
                          <a:effectLst/>
                          <a:uLnTx/>
                          <a:uFillTx/>
                          <a:latin typeface="Aptos" panose="020B0004020202020204" pitchFamily="34" charset="0"/>
                          <a:ea typeface="+mn-ea"/>
                          <a:cs typeface="Arial" panose="020B0604020202020204" pitchFamily="34" charset="0"/>
                        </a:rPr>
                        <a:t>N/A</a:t>
                      </a:r>
                      <a:endParaRPr lang="en-ZA" sz="1100" kern="1200" dirty="0">
                        <a:solidFill>
                          <a:schemeClr val="tx1"/>
                        </a:solidFill>
                        <a:effectLst/>
                        <a:latin typeface="Aptos" panose="020B0004020202020204" pitchFamily="34" charset="0"/>
                        <a:ea typeface="+mn-ea"/>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FFBEF"/>
                    </a:solidFill>
                  </a:tcPr>
                </a:tc>
                <a:extLst>
                  <a:ext uri="{0D108BD9-81ED-4DB2-BD59-A6C34878D82A}">
                    <a16:rowId xmlns:a16="http://schemas.microsoft.com/office/drawing/2014/main" val="539881190"/>
                  </a:ext>
                </a:extLst>
              </a:tr>
              <a:tr h="1341853">
                <a:tc>
                  <a:txBody>
                    <a:bodyPr/>
                    <a:lstStyle/>
                    <a:p>
                      <a:pPr algn="ctr">
                        <a:lnSpc>
                          <a:spcPct val="107000"/>
                        </a:lnSpc>
                        <a:spcAft>
                          <a:spcPts val="0"/>
                        </a:spcAft>
                      </a:pPr>
                      <a:r>
                        <a:rPr lang="en-ZA" sz="1100" b="1" kern="1200">
                          <a:solidFill>
                            <a:schemeClr val="bg1"/>
                          </a:solidFill>
                          <a:effectLst/>
                          <a:latin typeface="Aptos" panose="020B0004020202020204" pitchFamily="34" charset="0"/>
                          <a:ea typeface="Calibri" panose="020F0502020204030204" pitchFamily="34" charset="0"/>
                          <a:cs typeface="Arial" panose="020B0604020202020204" pitchFamily="34" charset="0"/>
                        </a:rPr>
                        <a:t>5.6</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100" kern="1200">
                          <a:solidFill>
                            <a:schemeClr val="tx1"/>
                          </a:solidFill>
                          <a:effectLst/>
                          <a:latin typeface="Aptos" panose="020B0004020202020204" pitchFamily="34" charset="0"/>
                          <a:ea typeface="+mn-ea"/>
                          <a:cs typeface="Arial" panose="020B0604020202020204" pitchFamily="34" charset="0"/>
                        </a:rPr>
                        <a:t>% achievement of milestones in the Leadership initiative implementation plan</a:t>
                      </a:r>
                      <a:endParaRPr lang="en-ZA" sz="1100" kern="1200">
                        <a:solidFill>
                          <a:schemeClr val="tx1"/>
                        </a:solidFill>
                        <a:effectLst/>
                        <a:latin typeface="Aptos" panose="020B0004020202020204" pitchFamily="34" charset="0"/>
                        <a:ea typeface="+mn-ea"/>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100" kern="1200">
                          <a:solidFill>
                            <a:schemeClr val="tx1"/>
                          </a:solidFill>
                          <a:effectLst/>
                          <a:latin typeface="Aptos" panose="020B0004020202020204" pitchFamily="34" charset="0"/>
                          <a:ea typeface="+mn-ea"/>
                          <a:cs typeface="Arial" panose="020B0604020202020204" pitchFamily="34" charset="0"/>
                        </a:rPr>
                        <a:t>100%</a:t>
                      </a: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EF"/>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ZA" sz="1100" b="0" i="0" u="none" strike="noStrike" kern="1200" cap="none" spc="0" normalizeH="0" baseline="0">
                          <a:ln>
                            <a:noFill/>
                          </a:ln>
                          <a:solidFill>
                            <a:schemeClr val="tx1"/>
                          </a:solidFill>
                          <a:effectLst/>
                          <a:uLnTx/>
                          <a:uFillTx/>
                          <a:latin typeface="Aptos" panose="020B0004020202020204" pitchFamily="34" charset="0"/>
                          <a:ea typeface="+mn-ea"/>
                          <a:cs typeface="Arial" panose="020B0604020202020204" pitchFamily="34" charset="0"/>
                        </a:rPr>
                        <a:t>22% (4/18)</a:t>
                      </a:r>
                      <a:endParaRPr lang="en-ZA" sz="1100" kern="1200">
                        <a:solidFill>
                          <a:schemeClr val="tx1"/>
                        </a:solidFill>
                        <a:effectLst/>
                        <a:latin typeface="Aptos" panose="020B0004020202020204" pitchFamily="34" charset="0"/>
                        <a:ea typeface="+mn-ea"/>
                        <a:cs typeface="Arial" panose="020B0604020202020204" pitchFamily="34" charset="0"/>
                      </a:endParaRP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EF"/>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ZA" sz="1100" b="0" i="0" u="none" strike="noStrike" kern="1200" cap="none" spc="0" normalizeH="0" baseline="0">
                          <a:ln>
                            <a:noFill/>
                          </a:ln>
                          <a:solidFill>
                            <a:schemeClr val="tx1"/>
                          </a:solidFill>
                          <a:effectLst/>
                          <a:uLnTx/>
                          <a:uFillTx/>
                          <a:latin typeface="Aptos" panose="020B0004020202020204" pitchFamily="34" charset="0"/>
                          <a:ea typeface="+mn-ea"/>
                          <a:cs typeface="Arial" panose="020B0604020202020204" pitchFamily="34" charset="0"/>
                        </a:rPr>
                        <a:t>50%</a:t>
                      </a:r>
                      <a:endParaRPr lang="en-ZA" sz="1100" kern="1200">
                        <a:solidFill>
                          <a:schemeClr val="tx1"/>
                        </a:solidFill>
                        <a:effectLst/>
                        <a:latin typeface="Aptos" panose="020B0004020202020204" pitchFamily="34" charset="0"/>
                        <a:ea typeface="+mn-ea"/>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EF"/>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100" kern="100">
                          <a:solidFill>
                            <a:srgbClr val="FF0000"/>
                          </a:solidFill>
                          <a:effectLst/>
                          <a:latin typeface="Aptos" panose="020B0004020202020204" pitchFamily="34" charset="0"/>
                          <a:ea typeface="Aptos" panose="020B0004020202020204" pitchFamily="34" charset="0"/>
                          <a:cs typeface="Times New Roman" panose="02020603050405020304" pitchFamily="18" charset="0"/>
                        </a:rPr>
                        <a:t>37% (7/19)</a:t>
                      </a:r>
                      <a:endParaRPr lang="en-ZA" sz="1100" kern="1200">
                        <a:solidFill>
                          <a:schemeClr val="tx1"/>
                        </a:solidFill>
                        <a:effectLst/>
                        <a:latin typeface="Aptos" panose="020B0004020202020204" pitchFamily="34" charset="0"/>
                        <a:ea typeface="+mn-ea"/>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EF"/>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100" kern="100">
                          <a:solidFill>
                            <a:srgbClr val="FF0000"/>
                          </a:solidFill>
                          <a:effectLst/>
                          <a:latin typeface="Aptos" panose="020B0004020202020204" pitchFamily="34" charset="0"/>
                          <a:ea typeface="Aptos" panose="020B0004020202020204" pitchFamily="34" charset="0"/>
                          <a:cs typeface="Times New Roman" panose="02020603050405020304" pitchFamily="18" charset="0"/>
                        </a:rPr>
                        <a:t>50%</a:t>
                      </a:r>
                      <a:endParaRPr lang="en-ZA" sz="1100" kern="1200">
                        <a:solidFill>
                          <a:schemeClr val="tx1"/>
                        </a:solidFill>
                        <a:effectLst/>
                        <a:latin typeface="Aptos" panose="020B0004020202020204" pitchFamily="34" charset="0"/>
                        <a:ea typeface="+mn-ea"/>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EF"/>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ZA" sz="1100" b="0" i="0" u="none" strike="noStrike" kern="1200" cap="none" spc="0" normalizeH="0" baseline="0">
                          <a:ln>
                            <a:noFill/>
                          </a:ln>
                          <a:solidFill>
                            <a:srgbClr val="FF0000"/>
                          </a:solidFill>
                          <a:effectLst/>
                          <a:uLnTx/>
                          <a:uFillTx/>
                          <a:latin typeface="Aptos" panose="020B0004020202020204" pitchFamily="34" charset="0"/>
                          <a:ea typeface="+mn-ea"/>
                          <a:cs typeface="Arial" panose="020B0604020202020204" pitchFamily="34" charset="0"/>
                        </a:rPr>
                        <a:t>37% (7/19)</a:t>
                      </a:r>
                      <a:endParaRPr lang="en-ZA" sz="1100" kern="1200">
                        <a:solidFill>
                          <a:schemeClr val="tx1"/>
                        </a:solidFill>
                        <a:effectLst/>
                        <a:latin typeface="Aptos" panose="020B0004020202020204" pitchFamily="34" charset="0"/>
                        <a:ea typeface="+mn-ea"/>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EF"/>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ZA" sz="1100" b="0" i="0" u="none" strike="noStrike" kern="1200" cap="none" spc="0" normalizeH="0" baseline="0" dirty="0">
                          <a:ln>
                            <a:noFill/>
                          </a:ln>
                          <a:solidFill>
                            <a:srgbClr val="FF0000"/>
                          </a:solidFill>
                          <a:effectLst/>
                          <a:uLnTx/>
                          <a:uFillTx/>
                          <a:latin typeface="Aptos" panose="020B0004020202020204" pitchFamily="34" charset="0"/>
                          <a:ea typeface="+mn-ea"/>
                          <a:cs typeface="Arial" panose="020B0604020202020204" pitchFamily="34" charset="0"/>
                        </a:rPr>
                        <a:t>13% (2.5/19) – congested programme of the GPL</a:t>
                      </a:r>
                      <a:endParaRPr lang="en-ZA" sz="1100" kern="1200" dirty="0">
                        <a:solidFill>
                          <a:schemeClr val="tx1"/>
                        </a:solidFill>
                        <a:effectLst/>
                        <a:latin typeface="Aptos" panose="020B0004020202020204" pitchFamily="34" charset="0"/>
                        <a:ea typeface="+mn-ea"/>
                        <a:cs typeface="Arial" panose="020B0604020202020204" pitchFamily="34" charset="0"/>
                      </a:endParaRP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EF"/>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ZA" sz="1100" b="0" i="0" u="none" strike="noStrike" kern="1200" cap="none" spc="0" normalizeH="0" baseline="0" dirty="0">
                          <a:ln>
                            <a:noFill/>
                          </a:ln>
                          <a:solidFill>
                            <a:schemeClr val="tx1"/>
                          </a:solidFill>
                          <a:effectLst/>
                          <a:uLnTx/>
                          <a:uFillTx/>
                          <a:latin typeface="Aptos" panose="020B0004020202020204" pitchFamily="34" charset="0"/>
                          <a:ea typeface="+mn-ea"/>
                          <a:cs typeface="Arial" panose="020B0604020202020204" pitchFamily="34" charset="0"/>
                        </a:rPr>
                        <a:t>Outputs not achieved, i.e. presentation of Bursary ROI to Secretariat,  awareness workshop to staff and leadership pipeline will be fast tracked in the Q3.</a:t>
                      </a:r>
                      <a:endParaRPr lang="en-ZA" sz="1100" kern="1200" dirty="0">
                        <a:solidFill>
                          <a:schemeClr val="tx1"/>
                        </a:solidFill>
                        <a:effectLst/>
                        <a:latin typeface="Aptos" panose="020B0004020202020204" pitchFamily="34" charset="0"/>
                        <a:ea typeface="+mn-ea"/>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EF"/>
                    </a:solidFill>
                  </a:tcPr>
                </a:tc>
                <a:extLst>
                  <a:ext uri="{0D108BD9-81ED-4DB2-BD59-A6C34878D82A}">
                    <a16:rowId xmlns:a16="http://schemas.microsoft.com/office/drawing/2014/main" val="3539732750"/>
                  </a:ext>
                </a:extLst>
              </a:tr>
              <a:tr h="509892">
                <a:tc>
                  <a:txBody>
                    <a:bodyPr/>
                    <a:lstStyle/>
                    <a:p>
                      <a:pPr algn="ctr">
                        <a:lnSpc>
                          <a:spcPct val="107000"/>
                        </a:lnSpc>
                        <a:spcAft>
                          <a:spcPts val="0"/>
                        </a:spcAft>
                      </a:pPr>
                      <a:r>
                        <a:rPr lang="en-ZA" sz="1100" b="1" kern="1200">
                          <a:solidFill>
                            <a:schemeClr val="bg1"/>
                          </a:solidFill>
                          <a:effectLst/>
                          <a:latin typeface="Aptos" panose="020B0004020202020204" pitchFamily="34" charset="0"/>
                          <a:ea typeface="Calibri" panose="020F0502020204030204" pitchFamily="34" charset="0"/>
                          <a:cs typeface="Arial" panose="020B0604020202020204" pitchFamily="34" charset="0"/>
                        </a:rPr>
                        <a:t>5.7</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100" kern="1200">
                          <a:solidFill>
                            <a:schemeClr val="tx1"/>
                          </a:solidFill>
                          <a:effectLst/>
                          <a:latin typeface="Aptos" panose="020B0004020202020204" pitchFamily="34" charset="0"/>
                          <a:ea typeface="Calibri" panose="020F0502020204030204" pitchFamily="34" charset="0"/>
                          <a:cs typeface="Arial" panose="020B0604020202020204" pitchFamily="34" charset="0"/>
                        </a:rPr>
                        <a:t>% implementation of scheduled member training</a:t>
                      </a:r>
                      <a:endParaRPr lang="en-ZA" sz="1100" kern="1200">
                        <a:solidFill>
                          <a:schemeClr val="tx1"/>
                        </a:solidFill>
                        <a:effectLst/>
                        <a:latin typeface="Aptos" panose="020B0004020202020204" pitchFamily="34" charset="0"/>
                        <a:ea typeface="+mn-ea"/>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kumimoji="0" lang="en-US" sz="1100" b="0" i="0" u="none" strike="noStrike" kern="1200" cap="none" spc="0" normalizeH="0" baseline="0" dirty="0">
                          <a:ln>
                            <a:noFill/>
                          </a:ln>
                          <a:solidFill>
                            <a:schemeClr val="tx1"/>
                          </a:solidFill>
                          <a:effectLst/>
                          <a:uLnTx/>
                          <a:uFillTx/>
                          <a:latin typeface="Aptos" panose="020B0004020202020204" pitchFamily="34" charset="0"/>
                          <a:ea typeface="+mn-ea"/>
                          <a:cs typeface="Arial" panose="020B0604020202020204" pitchFamily="34" charset="0"/>
                        </a:rPr>
                        <a:t>100%</a:t>
                      </a:r>
                      <a:endParaRPr lang="en-ZA" sz="1100" kern="12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91429" marR="91429" marT="45724" marB="4572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EF"/>
                    </a:solidFill>
                  </a:tcPr>
                </a:tc>
                <a:tc>
                  <a:txBody>
                    <a:bodyPr/>
                    <a:lstStyle/>
                    <a:p>
                      <a:pPr algn="l">
                        <a:lnSpc>
                          <a:spcPct val="107000"/>
                        </a:lnSpc>
                        <a:spcAft>
                          <a:spcPts val="0"/>
                        </a:spcAft>
                      </a:pPr>
                      <a:r>
                        <a:rPr kumimoji="0" lang="en-US" sz="1100" b="0" i="0" u="none" strike="noStrike" kern="1200" cap="none" spc="0" normalizeH="0" baseline="0" dirty="0">
                          <a:ln>
                            <a:noFill/>
                          </a:ln>
                          <a:solidFill>
                            <a:schemeClr val="tx1"/>
                          </a:solidFill>
                          <a:effectLst/>
                          <a:uLnTx/>
                          <a:uFillTx/>
                          <a:latin typeface="Aptos" panose="020B0004020202020204" pitchFamily="34" charset="0"/>
                          <a:ea typeface="+mn-ea"/>
                          <a:cs typeface="Arial" panose="020B0604020202020204" pitchFamily="34" charset="0"/>
                        </a:rPr>
                        <a:t>17% (2/12)</a:t>
                      </a:r>
                      <a:endParaRPr lang="en-ZA" sz="1100" kern="12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EF"/>
                    </a:solidFill>
                  </a:tcPr>
                </a:tc>
                <a:tc>
                  <a:txBody>
                    <a:bodyPr/>
                    <a:lstStyle/>
                    <a:p>
                      <a:pPr algn="l">
                        <a:lnSpc>
                          <a:spcPct val="107000"/>
                        </a:lnSpc>
                        <a:spcAft>
                          <a:spcPts val="0"/>
                        </a:spcAft>
                      </a:pPr>
                      <a:r>
                        <a:rPr kumimoji="0" lang="en-ZA" sz="1100" b="0" i="0" u="none" strike="noStrike" kern="1200" cap="none" spc="0" normalizeH="0" baseline="0" dirty="0">
                          <a:ln>
                            <a:noFill/>
                          </a:ln>
                          <a:solidFill>
                            <a:schemeClr val="tx1"/>
                          </a:solidFill>
                          <a:effectLst/>
                          <a:uLnTx/>
                          <a:uFillTx/>
                          <a:latin typeface="Aptos" panose="020B0004020202020204" pitchFamily="34" charset="0"/>
                          <a:ea typeface="+mn-ea"/>
                          <a:cs typeface="Arial" panose="020B0604020202020204" pitchFamily="34" charset="0"/>
                        </a:rPr>
                        <a:t>25%</a:t>
                      </a:r>
                      <a:endParaRPr lang="en-ZA" sz="1100" kern="12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91429" marR="91429" marT="45724" marB="4572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EF"/>
                    </a:solidFill>
                  </a:tcPr>
                </a:tc>
                <a:tc>
                  <a:txBody>
                    <a:bodyPr/>
                    <a:lstStyle/>
                    <a:p>
                      <a:pPr algn="l">
                        <a:lnSpc>
                          <a:spcPct val="107000"/>
                        </a:lnSpc>
                        <a:spcAft>
                          <a:spcPts val="0"/>
                        </a:spcAft>
                      </a:pPr>
                      <a:r>
                        <a:rPr kumimoji="0" lang="en-ZA" sz="1100" b="0" i="0" u="none" strike="noStrike" kern="1200" cap="none" spc="0" normalizeH="0" baseline="0" dirty="0">
                          <a:ln>
                            <a:noFill/>
                          </a:ln>
                          <a:solidFill>
                            <a:schemeClr val="tx1"/>
                          </a:solidFill>
                          <a:effectLst/>
                          <a:uLnTx/>
                          <a:uFillTx/>
                          <a:latin typeface="Aptos" panose="020B0004020202020204" pitchFamily="34" charset="0"/>
                          <a:ea typeface="+mn-ea"/>
                          <a:cs typeface="Arial" panose="020B0604020202020204" pitchFamily="34" charset="0"/>
                        </a:rPr>
                        <a:t>58% (7 of 12)</a:t>
                      </a:r>
                      <a:endParaRPr lang="en-ZA" sz="1100" kern="12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EF"/>
                    </a:solidFill>
                  </a:tcPr>
                </a:tc>
                <a:tc>
                  <a:txBody>
                    <a:bodyPr/>
                    <a:lstStyle/>
                    <a:p>
                      <a:pPr algn="l">
                        <a:lnSpc>
                          <a:spcPct val="107000"/>
                        </a:lnSpc>
                        <a:spcAft>
                          <a:spcPts val="0"/>
                        </a:spcAft>
                      </a:pPr>
                      <a:r>
                        <a:rPr kumimoji="0" lang="en-ZA" sz="1100" b="0" i="0" u="none" strike="noStrike" kern="1200" cap="none" spc="0" normalizeH="0" baseline="0" dirty="0">
                          <a:ln>
                            <a:noFill/>
                          </a:ln>
                          <a:solidFill>
                            <a:schemeClr val="tx1"/>
                          </a:solidFill>
                          <a:effectLst/>
                          <a:uLnTx/>
                          <a:uFillTx/>
                          <a:latin typeface="Aptos" panose="020B0004020202020204" pitchFamily="34" charset="0"/>
                          <a:ea typeface="+mn-ea"/>
                          <a:cs typeface="Arial" panose="020B0604020202020204" pitchFamily="34" charset="0"/>
                        </a:rPr>
                        <a:t>25%</a:t>
                      </a:r>
                      <a:endParaRPr lang="en-ZA" sz="1100" kern="12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91429" marR="91429" marT="45724" marB="4572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EF"/>
                    </a:solidFill>
                  </a:tcPr>
                </a:tc>
                <a:tc>
                  <a:txBody>
                    <a:bodyPr/>
                    <a:lstStyle/>
                    <a:p>
                      <a:pPr algn="l">
                        <a:lnSpc>
                          <a:spcPct val="107000"/>
                        </a:lnSpc>
                        <a:spcAft>
                          <a:spcPts val="0"/>
                        </a:spcAft>
                      </a:pPr>
                      <a:r>
                        <a:rPr kumimoji="0" lang="en-ZA" sz="1100" b="0" i="0" u="none" strike="noStrike" kern="1200" cap="none" spc="0" normalizeH="0" baseline="0" dirty="0">
                          <a:ln>
                            <a:noFill/>
                          </a:ln>
                          <a:solidFill>
                            <a:schemeClr val="tx1"/>
                          </a:solidFill>
                          <a:effectLst/>
                          <a:uLnTx/>
                          <a:uFillTx/>
                          <a:latin typeface="Aptos" panose="020B0004020202020204" pitchFamily="34" charset="0"/>
                          <a:ea typeface="+mn-ea"/>
                          <a:cs typeface="Arial" panose="020B0604020202020204" pitchFamily="34" charset="0"/>
                        </a:rPr>
                        <a:t>58% (7 of 12)</a:t>
                      </a:r>
                      <a:endParaRPr lang="en-ZA" sz="1100" kern="12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EF"/>
                    </a:solidFill>
                  </a:tcPr>
                </a:tc>
                <a:tc>
                  <a:txBody>
                    <a:bodyPr/>
                    <a:lstStyle/>
                    <a:p>
                      <a:pPr algn="l">
                        <a:lnSpc>
                          <a:spcPct val="107000"/>
                        </a:lnSpc>
                        <a:spcAft>
                          <a:spcPts val="0"/>
                        </a:spcAft>
                      </a:pPr>
                      <a:r>
                        <a:rPr kumimoji="0" lang="en-ZA" sz="1100" b="0" i="0" u="none" strike="noStrike" kern="1200" cap="none" spc="0" normalizeH="0" baseline="0" dirty="0">
                          <a:ln>
                            <a:noFill/>
                          </a:ln>
                          <a:solidFill>
                            <a:schemeClr val="tx1"/>
                          </a:solidFill>
                          <a:effectLst/>
                          <a:uLnTx/>
                          <a:uFillTx/>
                          <a:latin typeface="Aptos" panose="020B0004020202020204" pitchFamily="34" charset="0"/>
                          <a:ea typeface="+mn-ea"/>
                          <a:cs typeface="Arial" panose="020B0604020202020204" pitchFamily="34" charset="0"/>
                        </a:rPr>
                        <a:t>33% - there was more uptake on members’ training than anticipated</a:t>
                      </a:r>
                      <a:endParaRPr lang="en-ZA" sz="1100" kern="12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EF"/>
                    </a:solidFill>
                  </a:tcPr>
                </a:tc>
                <a:tc>
                  <a:txBody>
                    <a:bodyPr/>
                    <a:lstStyle/>
                    <a:p>
                      <a:pPr algn="l">
                        <a:lnSpc>
                          <a:spcPct val="107000"/>
                        </a:lnSpc>
                        <a:spcAft>
                          <a:spcPts val="0"/>
                        </a:spcAft>
                      </a:pPr>
                      <a:r>
                        <a:rPr kumimoji="0" lang="en-US" sz="1100" b="0" i="0" u="none" strike="noStrike" kern="1200" cap="none" spc="0" normalizeH="0" baseline="0" dirty="0">
                          <a:ln>
                            <a:noFill/>
                          </a:ln>
                          <a:solidFill>
                            <a:schemeClr val="tx1"/>
                          </a:solidFill>
                          <a:effectLst/>
                          <a:uLnTx/>
                          <a:uFillTx/>
                          <a:latin typeface="Aptos" panose="020B0004020202020204" pitchFamily="34" charset="0"/>
                          <a:ea typeface="+mn-ea"/>
                          <a:cs typeface="Arial" panose="020B0604020202020204" pitchFamily="34" charset="0"/>
                        </a:rPr>
                        <a:t>N/A</a:t>
                      </a:r>
                      <a:endParaRPr lang="en-ZA" sz="1100" kern="12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EF"/>
                    </a:solidFill>
                  </a:tcPr>
                </a:tc>
                <a:extLst>
                  <a:ext uri="{0D108BD9-81ED-4DB2-BD59-A6C34878D82A}">
                    <a16:rowId xmlns:a16="http://schemas.microsoft.com/office/drawing/2014/main" val="309358749"/>
                  </a:ext>
                </a:extLst>
              </a:tr>
            </a:tbl>
          </a:graphicData>
        </a:graphic>
      </p:graphicFrame>
      <p:sp>
        <p:nvSpPr>
          <p:cNvPr id="14" name="Rectangle 13">
            <a:extLst>
              <a:ext uri="{FF2B5EF4-FFF2-40B4-BE49-F238E27FC236}">
                <a16:creationId xmlns:a16="http://schemas.microsoft.com/office/drawing/2014/main" id="{EFD241B9-AE97-404C-A5EF-213727700BA7}"/>
              </a:ext>
            </a:extLst>
          </p:cNvPr>
          <p:cNvSpPr/>
          <p:nvPr/>
        </p:nvSpPr>
        <p:spPr>
          <a:xfrm>
            <a:off x="0" y="395408"/>
            <a:ext cx="3781446" cy="7458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A7671926-A0E1-8B48-B173-576956C93178}"/>
              </a:ext>
            </a:extLst>
          </p:cNvPr>
          <p:cNvSpPr txBox="1">
            <a:spLocks/>
          </p:cNvSpPr>
          <p:nvPr/>
        </p:nvSpPr>
        <p:spPr bwMode="auto">
          <a:xfrm>
            <a:off x="925057" y="358713"/>
            <a:ext cx="9062322" cy="76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Arial"/>
                <a:ea typeface="Arial" charset="0"/>
                <a:cs typeface="Arial"/>
              </a:defRPr>
            </a:lvl1pPr>
            <a:lvl2pPr algn="ctr" defTabSz="457200" rtl="0" eaLnBrk="0" fontAlgn="base" hangingPunct="0">
              <a:spcBef>
                <a:spcPct val="0"/>
              </a:spcBef>
              <a:spcAft>
                <a:spcPct val="0"/>
              </a:spcAft>
              <a:defRPr sz="4400">
                <a:solidFill>
                  <a:schemeClr val="tx1"/>
                </a:solidFill>
                <a:latin typeface="Arial" charset="0"/>
                <a:ea typeface="Arial" charset="0"/>
                <a:cs typeface="Arial" charset="0"/>
              </a:defRPr>
            </a:lvl2pPr>
            <a:lvl3pPr algn="ctr" defTabSz="457200" rtl="0" eaLnBrk="0" fontAlgn="base" hangingPunct="0">
              <a:spcBef>
                <a:spcPct val="0"/>
              </a:spcBef>
              <a:spcAft>
                <a:spcPct val="0"/>
              </a:spcAft>
              <a:defRPr sz="4400">
                <a:solidFill>
                  <a:schemeClr val="tx1"/>
                </a:solidFill>
                <a:latin typeface="Arial" charset="0"/>
                <a:ea typeface="Arial" charset="0"/>
                <a:cs typeface="Arial" charset="0"/>
              </a:defRPr>
            </a:lvl3pPr>
            <a:lvl4pPr algn="ctr" defTabSz="457200" rtl="0" eaLnBrk="0" fontAlgn="base" hangingPunct="0">
              <a:spcBef>
                <a:spcPct val="0"/>
              </a:spcBef>
              <a:spcAft>
                <a:spcPct val="0"/>
              </a:spcAft>
              <a:defRPr sz="4400">
                <a:solidFill>
                  <a:schemeClr val="tx1"/>
                </a:solidFill>
                <a:latin typeface="Arial" charset="0"/>
                <a:ea typeface="Arial" charset="0"/>
                <a:cs typeface="Arial" charset="0"/>
              </a:defRPr>
            </a:lvl4pPr>
            <a:lvl5pPr algn="ctr" defTabSz="457200" rtl="0" eaLnBrk="0" fontAlgn="base" hangingPunct="0">
              <a:spcBef>
                <a:spcPct val="0"/>
              </a:spcBef>
              <a:spcAft>
                <a:spcPct val="0"/>
              </a:spcAft>
              <a:defRPr sz="4400">
                <a:solidFill>
                  <a:schemeClr val="tx1"/>
                </a:solidFill>
                <a:latin typeface="Arial" charset="0"/>
                <a:ea typeface="Arial" charset="0"/>
                <a:cs typeface="Arial" charset="0"/>
              </a:defRPr>
            </a:lvl5pPr>
            <a:lvl6pPr marL="457200" algn="ctr" defTabSz="457200" rtl="0" fontAlgn="base">
              <a:spcBef>
                <a:spcPct val="0"/>
              </a:spcBef>
              <a:spcAft>
                <a:spcPct val="0"/>
              </a:spcAft>
              <a:defRPr sz="4400">
                <a:solidFill>
                  <a:schemeClr val="tx1"/>
                </a:solidFill>
                <a:latin typeface="Arial" charset="0"/>
                <a:ea typeface="Arial" charset="0"/>
                <a:cs typeface="Arial" charset="0"/>
              </a:defRPr>
            </a:lvl6pPr>
            <a:lvl7pPr marL="914400" algn="ctr" defTabSz="457200" rtl="0" fontAlgn="base">
              <a:spcBef>
                <a:spcPct val="0"/>
              </a:spcBef>
              <a:spcAft>
                <a:spcPct val="0"/>
              </a:spcAft>
              <a:defRPr sz="4400">
                <a:solidFill>
                  <a:schemeClr val="tx1"/>
                </a:solidFill>
                <a:latin typeface="Arial" charset="0"/>
                <a:ea typeface="Arial" charset="0"/>
                <a:cs typeface="Arial" charset="0"/>
              </a:defRPr>
            </a:lvl7pPr>
            <a:lvl8pPr marL="1371600" algn="ctr" defTabSz="457200" rtl="0" fontAlgn="base">
              <a:spcBef>
                <a:spcPct val="0"/>
              </a:spcBef>
              <a:spcAft>
                <a:spcPct val="0"/>
              </a:spcAft>
              <a:defRPr sz="4400">
                <a:solidFill>
                  <a:schemeClr val="tx1"/>
                </a:solidFill>
                <a:latin typeface="Arial" charset="0"/>
                <a:ea typeface="Arial" charset="0"/>
                <a:cs typeface="Arial" charset="0"/>
              </a:defRPr>
            </a:lvl8pPr>
            <a:lvl9pPr marL="1828800" algn="ctr" defTabSz="457200" rtl="0" fontAlgn="base">
              <a:spcBef>
                <a:spcPct val="0"/>
              </a:spcBef>
              <a:spcAft>
                <a:spcPct val="0"/>
              </a:spcAft>
              <a:defRPr sz="4400">
                <a:solidFill>
                  <a:schemeClr val="tx1"/>
                </a:solidFill>
                <a:latin typeface="Arial" charset="0"/>
                <a:ea typeface="Arial" charset="0"/>
                <a:cs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500" i="0" u="none" strike="noStrike" kern="1200" cap="none" spc="0" normalizeH="0" baseline="0" noProof="0">
                <a:ln>
                  <a:noFill/>
                </a:ln>
                <a:solidFill>
                  <a:srgbClr val="ED7D31">
                    <a:lumMod val="50000"/>
                  </a:srgbClr>
                </a:solidFill>
                <a:effectLst/>
                <a:uLnTx/>
                <a:uFillTx/>
                <a:latin typeface="Garamond" panose="02020404030301010803" pitchFamily="18" charset="0"/>
                <a:cs typeface="Arial"/>
              </a:rPr>
              <a:t>STRATEGIC OUTCOME 5: ADMINISTRATIVE PROCESSES</a:t>
            </a:r>
          </a:p>
        </p:txBody>
      </p:sp>
      <p:pic>
        <p:nvPicPr>
          <p:cNvPr id="16" name="Picture 15">
            <a:extLst>
              <a:ext uri="{FF2B5EF4-FFF2-40B4-BE49-F238E27FC236}">
                <a16:creationId xmlns:a16="http://schemas.microsoft.com/office/drawing/2014/main" id="{2ACDADA2-A36F-774E-95FB-A2879F209B12}"/>
              </a:ext>
            </a:extLst>
          </p:cNvPr>
          <p:cNvPicPr>
            <a:picLocks noChangeAspect="1"/>
          </p:cNvPicPr>
          <p:nvPr/>
        </p:nvPicPr>
        <p:blipFill>
          <a:blip r:embed="rId3"/>
          <a:stretch>
            <a:fillRect/>
          </a:stretch>
        </p:blipFill>
        <p:spPr>
          <a:xfrm>
            <a:off x="317293" y="395408"/>
            <a:ext cx="431800" cy="558800"/>
          </a:xfrm>
          <a:prstGeom prst="rect">
            <a:avLst/>
          </a:prstGeom>
        </p:spPr>
      </p:pic>
      <p:pic>
        <p:nvPicPr>
          <p:cNvPr id="17" name="Picture 16">
            <a:extLst>
              <a:ext uri="{FF2B5EF4-FFF2-40B4-BE49-F238E27FC236}">
                <a16:creationId xmlns:a16="http://schemas.microsoft.com/office/drawing/2014/main" id="{1FFB4C2B-F5B7-8945-A1BB-6553A0CD2B57}"/>
              </a:ext>
            </a:extLst>
          </p:cNvPr>
          <p:cNvPicPr>
            <a:picLocks noChangeAspect="1"/>
          </p:cNvPicPr>
          <p:nvPr/>
        </p:nvPicPr>
        <p:blipFill>
          <a:blip r:embed="rId4"/>
          <a:stretch>
            <a:fillRect/>
          </a:stretch>
        </p:blipFill>
        <p:spPr>
          <a:xfrm>
            <a:off x="749093" y="1817001"/>
            <a:ext cx="482600" cy="448129"/>
          </a:xfrm>
          <a:prstGeom prst="rect">
            <a:avLst/>
          </a:prstGeom>
        </p:spPr>
      </p:pic>
      <p:sp>
        <p:nvSpPr>
          <p:cNvPr id="9" name="Slide Number Placeholder 3">
            <a:extLst>
              <a:ext uri="{FF2B5EF4-FFF2-40B4-BE49-F238E27FC236}">
                <a16:creationId xmlns:a16="http://schemas.microsoft.com/office/drawing/2014/main" id="{E361CE6A-950E-4ECA-B29B-0DAE3B8E4AA8}"/>
              </a:ext>
            </a:extLst>
          </p:cNvPr>
          <p:cNvSpPr txBox="1">
            <a:spLocks/>
          </p:cNvSpPr>
          <p:nvPr/>
        </p:nvSpPr>
        <p:spPr>
          <a:xfrm>
            <a:off x="4038599" y="6492875"/>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0A64A42-7C2D-4EA2-AADB-69663BC6F28E}"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3">
            <a:extLst>
              <a:ext uri="{FF2B5EF4-FFF2-40B4-BE49-F238E27FC236}">
                <a16:creationId xmlns:a16="http://schemas.microsoft.com/office/drawing/2014/main" id="{D0D7BDF8-C4C3-AE74-E9C6-C21B00F03DF9}"/>
              </a:ext>
            </a:extLst>
          </p:cNvPr>
          <p:cNvSpPr>
            <a:spLocks noGrp="1"/>
          </p:cNvSpPr>
          <p:nvPr>
            <p:ph type="sldNum" sz="quarter" idx="12"/>
          </p:nvPr>
        </p:nvSpPr>
        <p:spPr>
          <a:xfrm>
            <a:off x="8780780" y="6102667"/>
            <a:ext cx="2743200" cy="359093"/>
          </a:xfrm>
        </p:spPr>
        <p:txBody>
          <a:bodyPr/>
          <a:lstStyle/>
          <a:p>
            <a:fld id="{28653215-2670-2C45-9A84-CCF0EF897A9F}" type="slidenum">
              <a:rPr lang="en-US" smtClean="0"/>
              <a:t>21</a:t>
            </a:fld>
            <a:endParaRPr lang="en-US"/>
          </a:p>
        </p:txBody>
      </p:sp>
    </p:spTree>
    <p:extLst>
      <p:ext uri="{BB962C8B-B14F-4D97-AF65-F5344CB8AC3E}">
        <p14:creationId xmlns:p14="http://schemas.microsoft.com/office/powerpoint/2010/main" val="1794367963"/>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C0D60E5E-3FBD-9C4E-A7E2-4B6043053AFA}"/>
              </a:ext>
            </a:extLst>
          </p:cNvPr>
          <p:cNvGraphicFramePr>
            <a:graphicFrameLocks noGrp="1"/>
          </p:cNvGraphicFramePr>
          <p:nvPr>
            <p:extLst>
              <p:ext uri="{D42A27DB-BD31-4B8C-83A1-F6EECF244321}">
                <p14:modId xmlns:p14="http://schemas.microsoft.com/office/powerpoint/2010/main" val="1776258960"/>
              </p:ext>
            </p:extLst>
          </p:nvPr>
        </p:nvGraphicFramePr>
        <p:xfrm>
          <a:off x="174550" y="1411729"/>
          <a:ext cx="11842897" cy="4791863"/>
        </p:xfrm>
        <a:graphic>
          <a:graphicData uri="http://schemas.openxmlformats.org/drawingml/2006/table">
            <a:tbl>
              <a:tblPr firstRow="1" bandRow="1">
                <a:tableStyleId>{F5AB1C69-6EDB-4FF4-983F-18BD219EF322}</a:tableStyleId>
              </a:tblPr>
              <a:tblGrid>
                <a:gridCol w="449474">
                  <a:extLst>
                    <a:ext uri="{9D8B030D-6E8A-4147-A177-3AD203B41FA5}">
                      <a16:colId xmlns:a16="http://schemas.microsoft.com/office/drawing/2014/main" val="648256924"/>
                    </a:ext>
                  </a:extLst>
                </a:gridCol>
                <a:gridCol w="2011680">
                  <a:extLst>
                    <a:ext uri="{9D8B030D-6E8A-4147-A177-3AD203B41FA5}">
                      <a16:colId xmlns:a16="http://schemas.microsoft.com/office/drawing/2014/main" val="1968427594"/>
                    </a:ext>
                  </a:extLst>
                </a:gridCol>
                <a:gridCol w="1423652">
                  <a:extLst>
                    <a:ext uri="{9D8B030D-6E8A-4147-A177-3AD203B41FA5}">
                      <a16:colId xmlns:a16="http://schemas.microsoft.com/office/drawing/2014/main" val="2825370600"/>
                    </a:ext>
                  </a:extLst>
                </a:gridCol>
                <a:gridCol w="915144">
                  <a:extLst>
                    <a:ext uri="{9D8B030D-6E8A-4147-A177-3AD203B41FA5}">
                      <a16:colId xmlns:a16="http://schemas.microsoft.com/office/drawing/2014/main" val="1239216031"/>
                    </a:ext>
                  </a:extLst>
                </a:gridCol>
                <a:gridCol w="1202761">
                  <a:extLst>
                    <a:ext uri="{9D8B030D-6E8A-4147-A177-3AD203B41FA5}">
                      <a16:colId xmlns:a16="http://schemas.microsoft.com/office/drawing/2014/main" val="4251735579"/>
                    </a:ext>
                  </a:extLst>
                </a:gridCol>
                <a:gridCol w="1111246">
                  <a:extLst>
                    <a:ext uri="{9D8B030D-6E8A-4147-A177-3AD203B41FA5}">
                      <a16:colId xmlns:a16="http://schemas.microsoft.com/office/drawing/2014/main" val="3903770510"/>
                    </a:ext>
                  </a:extLst>
                </a:gridCol>
                <a:gridCol w="1225573">
                  <a:extLst>
                    <a:ext uri="{9D8B030D-6E8A-4147-A177-3AD203B41FA5}">
                      <a16:colId xmlns:a16="http://schemas.microsoft.com/office/drawing/2014/main" val="1783429606"/>
                    </a:ext>
                  </a:extLst>
                </a:gridCol>
                <a:gridCol w="955040">
                  <a:extLst>
                    <a:ext uri="{9D8B030D-6E8A-4147-A177-3AD203B41FA5}">
                      <a16:colId xmlns:a16="http://schemas.microsoft.com/office/drawing/2014/main" val="3595288903"/>
                    </a:ext>
                  </a:extLst>
                </a:gridCol>
                <a:gridCol w="1178560">
                  <a:extLst>
                    <a:ext uri="{9D8B030D-6E8A-4147-A177-3AD203B41FA5}">
                      <a16:colId xmlns:a16="http://schemas.microsoft.com/office/drawing/2014/main" val="478998158"/>
                    </a:ext>
                  </a:extLst>
                </a:gridCol>
                <a:gridCol w="197104">
                  <a:extLst>
                    <a:ext uri="{9D8B030D-6E8A-4147-A177-3AD203B41FA5}">
                      <a16:colId xmlns:a16="http://schemas.microsoft.com/office/drawing/2014/main" val="2301554953"/>
                    </a:ext>
                  </a:extLst>
                </a:gridCol>
                <a:gridCol w="1172663">
                  <a:extLst>
                    <a:ext uri="{9D8B030D-6E8A-4147-A177-3AD203B41FA5}">
                      <a16:colId xmlns:a16="http://schemas.microsoft.com/office/drawing/2014/main" val="603975371"/>
                    </a:ext>
                  </a:extLst>
                </a:gridCol>
              </a:tblGrid>
              <a:tr h="674620">
                <a:tc>
                  <a:txBody>
                    <a:bodyPr/>
                    <a:lstStyle/>
                    <a:p>
                      <a:pPr algn="ctr"/>
                      <a:r>
                        <a:rPr lang="en-ZA" sz="1200" b="1" kern="1200">
                          <a:solidFill>
                            <a:schemeClr val="bg1"/>
                          </a:solidFill>
                          <a:latin typeface="Aptos" panose="020B0004020202020204" pitchFamily="34" charset="0"/>
                          <a:ea typeface="+mn-ea"/>
                          <a:cs typeface="Arial" panose="020B0604020202020204" pitchFamily="34" charset="0"/>
                        </a:rPr>
                        <a:t>#</a:t>
                      </a:r>
                    </a:p>
                  </a:txBody>
                  <a:tcPr marL="91429" marR="91429" marT="45722" marB="4572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r"/>
                      <a:r>
                        <a:rPr lang="en-ZA" sz="1200" b="1">
                          <a:solidFill>
                            <a:srgbClr val="4B6849"/>
                          </a:solidFill>
                          <a:latin typeface="Aptos" panose="020B0004020202020204" pitchFamily="34" charset="0"/>
                          <a:cs typeface="Arial" panose="020B0604020202020204" pitchFamily="34" charset="0"/>
                        </a:rPr>
                        <a:t>Performance</a:t>
                      </a:r>
                    </a:p>
                    <a:p>
                      <a:pPr algn="r"/>
                      <a:r>
                        <a:rPr lang="en-ZA" sz="1200" b="1">
                          <a:solidFill>
                            <a:srgbClr val="4B6849"/>
                          </a:solidFill>
                          <a:latin typeface="Aptos" panose="020B0004020202020204" pitchFamily="34" charset="0"/>
                          <a:cs typeface="Arial" panose="020B0604020202020204" pitchFamily="34" charset="0"/>
                        </a:rPr>
                        <a:t> Indicator</a:t>
                      </a:r>
                      <a:endParaRPr lang="en-ZA" sz="1200" b="0">
                        <a:solidFill>
                          <a:schemeClr val="bg1"/>
                        </a:solidFill>
                        <a:latin typeface="Aptos" panose="020B0004020202020204" pitchFamily="34" charset="0"/>
                        <a:cs typeface="Arial" panose="020B0604020202020204" pitchFamily="34" charset="0"/>
                      </a:endParaRPr>
                    </a:p>
                  </a:txBody>
                  <a:tcPr marL="91429" marR="9142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DED7"/>
                    </a:solidFill>
                  </a:tcPr>
                </a:tc>
                <a:tc>
                  <a:txBody>
                    <a:bodyPr/>
                    <a:lstStyle/>
                    <a:p>
                      <a:pPr algn="ctr"/>
                      <a:r>
                        <a:rPr lang="en-ZA" sz="1200" b="1" kern="1200">
                          <a:solidFill>
                            <a:schemeClr val="bg1"/>
                          </a:solidFill>
                          <a:latin typeface="Aptos" panose="020B0004020202020204" pitchFamily="34" charset="0"/>
                          <a:ea typeface="+mn-ea"/>
                          <a:cs typeface="Arial" panose="020B0604020202020204" pitchFamily="34" charset="0"/>
                        </a:rPr>
                        <a:t>2024/25</a:t>
                      </a:r>
                    </a:p>
                    <a:p>
                      <a:pPr algn="ctr"/>
                      <a:r>
                        <a:rPr lang="en-ZA" sz="1200" b="1" kern="1200">
                          <a:solidFill>
                            <a:schemeClr val="bg1"/>
                          </a:solidFill>
                          <a:latin typeface="Aptos" panose="020B0004020202020204" pitchFamily="34" charset="0"/>
                          <a:ea typeface="+mn-ea"/>
                          <a:cs typeface="Arial" panose="020B0604020202020204" pitchFamily="34" charset="0"/>
                        </a:rPr>
                        <a:t> Annual Target</a:t>
                      </a:r>
                      <a:endParaRPr lang="en-ZA" sz="1200" b="0">
                        <a:solidFill>
                          <a:schemeClr val="bg1"/>
                        </a:solidFill>
                        <a:latin typeface="Aptos" panose="020B0004020202020204" pitchFamily="34" charset="0"/>
                        <a:cs typeface="Arial" panose="020B0604020202020204" pitchFamily="34" charset="0"/>
                      </a:endParaRP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ctr"/>
                      <a:r>
                        <a:rPr lang="en-ZA" sz="1200" b="1">
                          <a:solidFill>
                            <a:schemeClr val="bg1"/>
                          </a:solidFill>
                          <a:latin typeface="Aptos" panose="020B0004020202020204" pitchFamily="34" charset="0"/>
                          <a:cs typeface="Arial" panose="020B0604020202020204" pitchFamily="34" charset="0"/>
                        </a:rPr>
                        <a:t>Q1 Achievement</a:t>
                      </a: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ctr"/>
                      <a:r>
                        <a:rPr lang="en-US" sz="1200" b="1" kern="1200">
                          <a:solidFill>
                            <a:schemeClr val="bg1"/>
                          </a:solidFill>
                          <a:latin typeface="Aptos" panose="020B0004020202020204" pitchFamily="34" charset="0"/>
                          <a:ea typeface="+mn-ea"/>
                          <a:cs typeface="Arial" panose="020B0604020202020204" pitchFamily="34" charset="0"/>
                        </a:rPr>
                        <a:t>Q2 Planned Target</a:t>
                      </a:r>
                      <a:endParaRPr lang="en-ZA" sz="1200" b="1">
                        <a:solidFill>
                          <a:schemeClr val="bg1"/>
                        </a:solidFill>
                        <a:latin typeface="Aptos" panose="020B0004020202020204" pitchFamily="34" charset="0"/>
                        <a:cs typeface="Arial" panose="020B0604020202020204" pitchFamily="34" charset="0"/>
                      </a:endParaRP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ctr"/>
                      <a:r>
                        <a:rPr lang="en-ZA" sz="1200" b="1">
                          <a:solidFill>
                            <a:schemeClr val="bg1"/>
                          </a:solidFill>
                          <a:latin typeface="Aptos" panose="020B0004020202020204" pitchFamily="34" charset="0"/>
                          <a:cs typeface="Arial" panose="020B0604020202020204" pitchFamily="34" charset="0"/>
                        </a:rPr>
                        <a:t>Q2 Achievement</a:t>
                      </a: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ctr"/>
                      <a:r>
                        <a:rPr lang="en-ZA" sz="1200" b="1">
                          <a:solidFill>
                            <a:schemeClr val="bg1"/>
                          </a:solidFill>
                          <a:latin typeface="Aptos" panose="020B0004020202020204" pitchFamily="34" charset="0"/>
                          <a:cs typeface="Arial" panose="020B0604020202020204" pitchFamily="34" charset="0"/>
                        </a:rPr>
                        <a:t>Mid-Year Planned Target</a:t>
                      </a: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ctr"/>
                      <a:r>
                        <a:rPr lang="en-ZA" sz="1200" b="1">
                          <a:solidFill>
                            <a:schemeClr val="bg1"/>
                          </a:solidFill>
                          <a:latin typeface="Aptos" panose="020B0004020202020204" pitchFamily="34" charset="0"/>
                          <a:cs typeface="Arial" panose="020B0604020202020204" pitchFamily="34" charset="0"/>
                        </a:rPr>
                        <a:t>Mid-Year Achievement</a:t>
                      </a: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gridSpan="2">
                  <a:txBody>
                    <a:bodyPr/>
                    <a:lstStyle/>
                    <a:p>
                      <a:pPr algn="ctr"/>
                      <a:r>
                        <a:rPr lang="en-US" sz="1200" b="1" kern="1200">
                          <a:solidFill>
                            <a:schemeClr val="bg1"/>
                          </a:solidFill>
                          <a:latin typeface="Aptos" panose="020B0004020202020204" pitchFamily="34" charset="0"/>
                          <a:ea typeface="+mn-ea"/>
                          <a:cs typeface="Arial" panose="020B0604020202020204" pitchFamily="34" charset="0"/>
                        </a:rPr>
                        <a:t>Deviation &amp; Reason</a:t>
                      </a:r>
                      <a:endParaRPr lang="en-ZA" sz="1200" b="1">
                        <a:solidFill>
                          <a:schemeClr val="bg1"/>
                        </a:solidFill>
                        <a:latin typeface="Aptos" panose="020B0004020202020204" pitchFamily="34" charset="0"/>
                        <a:cs typeface="Arial" panose="020B0604020202020204" pitchFamily="34" charset="0"/>
                      </a:endParaRP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hMerge="1">
                  <a:txBody>
                    <a:bodyPr/>
                    <a:lstStyle/>
                    <a:p>
                      <a:pPr algn="ctr"/>
                      <a:endParaRPr lang="en-ZA" sz="1200" b="1">
                        <a:solidFill>
                          <a:schemeClr val="bg1"/>
                        </a:solidFill>
                        <a:latin typeface="Aptos" panose="020B0004020202020204" pitchFamily="34" charset="0"/>
                        <a:cs typeface="Arial" panose="020B0604020202020204" pitchFamily="34" charset="0"/>
                      </a:endParaRPr>
                    </a:p>
                  </a:txBody>
                  <a:tcPr marL="45157" marR="451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ctr"/>
                      <a:r>
                        <a:rPr lang="en-ZA" sz="1200" b="1" kern="1200">
                          <a:solidFill>
                            <a:srgbClr val="4B6849"/>
                          </a:solidFill>
                          <a:latin typeface="Aptos" panose="020B0004020202020204" pitchFamily="34" charset="0"/>
                          <a:ea typeface="+mn-ea"/>
                          <a:cs typeface="Arial" panose="020B0604020202020204" pitchFamily="34" charset="0"/>
                        </a:rPr>
                        <a:t>Mitigation for Non-Performance</a:t>
                      </a:r>
                      <a:endParaRPr lang="en-ZA" sz="1200" b="1">
                        <a:solidFill>
                          <a:schemeClr val="bg1"/>
                        </a:solidFill>
                        <a:latin typeface="Aptos" panose="020B0004020202020204" pitchFamily="34" charset="0"/>
                        <a:cs typeface="Arial" panose="020B0604020202020204" pitchFamily="34" charset="0"/>
                      </a:endParaRPr>
                    </a:p>
                  </a:txBody>
                  <a:tcPr marL="91429" marR="9142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DED7"/>
                    </a:solidFill>
                  </a:tcPr>
                </a:tc>
                <a:extLst>
                  <a:ext uri="{0D108BD9-81ED-4DB2-BD59-A6C34878D82A}">
                    <a16:rowId xmlns:a16="http://schemas.microsoft.com/office/drawing/2014/main" val="40976159"/>
                  </a:ext>
                </a:extLst>
              </a:tr>
              <a:tr h="232049">
                <a:tc>
                  <a:txBody>
                    <a:bodyPr/>
                    <a:lstStyle/>
                    <a:p>
                      <a:pPr marL="0" indent="0" algn="ctr" defTabSz="457200" rtl="0" eaLnBrk="1" latinLnBrk="0" hangingPunct="1">
                        <a:lnSpc>
                          <a:spcPct val="107000"/>
                        </a:lnSpc>
                        <a:spcAft>
                          <a:spcPts val="0"/>
                        </a:spcAft>
                      </a:pPr>
                      <a:endParaRPr lang="en-ZA" sz="1200" b="1" kern="120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gridSpan="10">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200" b="1">
                          <a:solidFill>
                            <a:srgbClr val="A9795E"/>
                          </a:solidFill>
                          <a:effectLst/>
                          <a:latin typeface="Aptos" panose="020B0004020202020204" pitchFamily="34" charset="0"/>
                          <a:ea typeface="Calibri" panose="020F0502020204030204" pitchFamily="34" charset="0"/>
                          <a:cs typeface="Arial" panose="020B0604020202020204" pitchFamily="34" charset="0"/>
                        </a:rPr>
                        <a:t>Strategic Outcome 5</a:t>
                      </a:r>
                      <a:r>
                        <a:rPr lang="en-ZA" sz="1200" b="1" kern="1200">
                          <a:solidFill>
                            <a:srgbClr val="A9795E"/>
                          </a:solidFill>
                          <a:latin typeface="Aptos" panose="020B0004020202020204" pitchFamily="34" charset="0"/>
                          <a:ea typeface="+mn-ea"/>
                          <a:cs typeface="Arial" panose="020B0604020202020204" pitchFamily="34" charset="0"/>
                        </a:rPr>
                        <a:t>: Enhanced compliance with relevant fiduciary requirements and principles of good governance</a:t>
                      </a:r>
                      <a:endParaRPr lang="en-ZA" sz="1200" kern="1200">
                        <a:solidFill>
                          <a:schemeClr val="tx1"/>
                        </a:solidFill>
                        <a:effectLst/>
                        <a:latin typeface="Aptos" panose="020B0004020202020204" pitchFamily="34" charset="0"/>
                        <a:ea typeface="+mn-ea"/>
                        <a:cs typeface="Arial" panose="020B0604020202020204" pitchFamily="34" charset="0"/>
                      </a:endParaRPr>
                    </a:p>
                  </a:txBody>
                  <a:tcPr marL="45157" marR="4515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hMerge="1">
                  <a:txBody>
                    <a:bodyPr/>
                    <a:lstStyle/>
                    <a:p>
                      <a:endParaRPr lang="en-ZA"/>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hMerge="1">
                  <a:txBody>
                    <a:bodyPr/>
                    <a:lstStyle/>
                    <a:p>
                      <a:endParaRPr lang="en-ZA"/>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hMerge="1">
                  <a:txBody>
                    <a:bodyPr/>
                    <a:lstStyle/>
                    <a:p>
                      <a:endParaRPr lang="en-ZA"/>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hMerge="1">
                  <a:txBody>
                    <a:bodyPr/>
                    <a:lstStyle/>
                    <a:p>
                      <a:endParaRPr lang="en-ZA"/>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03578413"/>
                  </a:ext>
                </a:extLst>
              </a:tr>
              <a:tr h="610901">
                <a:tc>
                  <a:txBody>
                    <a:bodyPr/>
                    <a:lstStyle/>
                    <a:p>
                      <a:pPr algn="ctr">
                        <a:lnSpc>
                          <a:spcPct val="107000"/>
                        </a:lnSpc>
                        <a:spcAft>
                          <a:spcPts val="0"/>
                        </a:spcAft>
                      </a:pPr>
                      <a:r>
                        <a:rPr lang="en-ZA" sz="1200" b="1" kern="1200">
                          <a:solidFill>
                            <a:schemeClr val="bg1"/>
                          </a:solidFill>
                          <a:effectLst/>
                          <a:latin typeface="Aptos" panose="020B0004020202020204" pitchFamily="34" charset="0"/>
                          <a:ea typeface="Calibri" panose="020F0502020204030204" pitchFamily="34" charset="0"/>
                          <a:cs typeface="Arial" panose="020B0604020202020204" pitchFamily="34" charset="0"/>
                        </a:rPr>
                        <a:t>5.8</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algn="l">
                        <a:lnSpc>
                          <a:spcPct val="107000"/>
                        </a:lnSpc>
                        <a:spcAft>
                          <a:spcPts val="0"/>
                        </a:spcAft>
                      </a:pPr>
                      <a:r>
                        <a:rPr lang="en-US" sz="1200" kern="1200">
                          <a:solidFill>
                            <a:schemeClr val="tx1"/>
                          </a:solidFill>
                          <a:effectLst/>
                          <a:latin typeface="Aptos" panose="020B0004020202020204" pitchFamily="34" charset="0"/>
                          <a:ea typeface="Calibri" panose="020F0502020204030204" pitchFamily="34" charset="0"/>
                          <a:cs typeface="Arial" panose="020B0604020202020204" pitchFamily="34" charset="0"/>
                        </a:rPr>
                        <a:t>Percentage achievement of milestones in the ICT strategy’s annual implementation plan</a:t>
                      </a:r>
                      <a:endParaRPr lang="en-ZA" sz="1200" kern="120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200" kern="1200">
                          <a:solidFill>
                            <a:schemeClr val="tx1"/>
                          </a:solidFill>
                          <a:effectLst/>
                          <a:latin typeface="Aptos" panose="020B0004020202020204" pitchFamily="34" charset="0"/>
                          <a:ea typeface="Calibri" panose="020F0502020204030204" pitchFamily="34" charset="0"/>
                          <a:cs typeface="Arial" panose="020B0604020202020204" pitchFamily="34" charset="0"/>
                        </a:rPr>
                        <a:t>100%</a:t>
                      </a:r>
                    </a:p>
                  </a:txBody>
                  <a:tcPr marL="91429" marR="91429" marT="45724" marB="4572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200" kern="1200">
                          <a:solidFill>
                            <a:schemeClr val="tx1"/>
                          </a:solidFill>
                          <a:effectLst/>
                          <a:latin typeface="Aptos" panose="020B0004020202020204" pitchFamily="34" charset="0"/>
                          <a:ea typeface="Calibri" panose="020F0502020204030204" pitchFamily="34" charset="0"/>
                          <a:cs typeface="Arial" panose="020B0604020202020204" pitchFamily="34" charset="0"/>
                        </a:rPr>
                        <a:t>22% (8 of 36)</a:t>
                      </a:r>
                    </a:p>
                    <a:p>
                      <a:pPr marL="0" algn="l" defTabSz="457200" rtl="0" eaLnBrk="1" latinLnBrk="0" hangingPunct="1">
                        <a:lnSpc>
                          <a:spcPct val="107000"/>
                        </a:lnSpc>
                        <a:spcAft>
                          <a:spcPts val="0"/>
                        </a:spcAft>
                      </a:pPr>
                      <a:endParaRPr lang="en-ZA" sz="1200" kern="1200">
                        <a:solidFill>
                          <a:schemeClr val="tx1"/>
                        </a:solidFill>
                        <a:effectLst/>
                        <a:latin typeface="Aptos" panose="020B0004020202020204" pitchFamily="34" charset="0"/>
                        <a:ea typeface="+mn-ea"/>
                        <a:cs typeface="Arial" panose="020B0604020202020204" pitchFamily="34" charset="0"/>
                      </a:endParaRP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2EDE8"/>
                    </a:solidFill>
                  </a:tcPr>
                </a:tc>
                <a:tc>
                  <a:txBody>
                    <a:bodyPr/>
                    <a:lstStyle/>
                    <a:p>
                      <a:pPr marL="0" algn="l" defTabSz="457200" rtl="0" eaLnBrk="1" latinLnBrk="0" hangingPunct="1">
                        <a:lnSpc>
                          <a:spcPct val="107000"/>
                        </a:lnSpc>
                        <a:spcAft>
                          <a:spcPts val="0"/>
                        </a:spcAft>
                      </a:pPr>
                      <a:r>
                        <a:rPr lang="en-ZA" sz="1200" kern="1200">
                          <a:solidFill>
                            <a:schemeClr val="tx1"/>
                          </a:solidFill>
                          <a:effectLst/>
                          <a:latin typeface="Aptos" panose="020B0004020202020204" pitchFamily="34" charset="0"/>
                          <a:ea typeface="+mn-ea"/>
                          <a:cs typeface="Arial" panose="020B0604020202020204" pitchFamily="34" charset="0"/>
                        </a:rPr>
                        <a:t>45%</a:t>
                      </a:r>
                    </a:p>
                  </a:txBody>
                  <a:tcPr marL="91429" marR="91429" marT="45724" marB="4572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2EDE8"/>
                    </a:solidFill>
                  </a:tcPr>
                </a:tc>
                <a:tc>
                  <a:txBody>
                    <a:bodyPr/>
                    <a:lstStyle/>
                    <a:p>
                      <a:pPr marL="0" algn="l" defTabSz="457200" rtl="0" eaLnBrk="1" latinLnBrk="0" hangingPunct="1">
                        <a:lnSpc>
                          <a:spcPct val="107000"/>
                        </a:lnSpc>
                        <a:spcAft>
                          <a:spcPts val="0"/>
                        </a:spcAft>
                      </a:pPr>
                      <a:r>
                        <a:rPr lang="en-ZA" sz="1200" kern="1200">
                          <a:solidFill>
                            <a:schemeClr val="tx1"/>
                          </a:solidFill>
                          <a:effectLst/>
                          <a:latin typeface="Aptos" panose="020B0004020202020204" pitchFamily="34" charset="0"/>
                          <a:ea typeface="+mn-ea"/>
                          <a:cs typeface="Arial" panose="020B0604020202020204" pitchFamily="34" charset="0"/>
                        </a:rPr>
                        <a:t>49% (18 of 37)</a:t>
                      </a: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2EDE8"/>
                    </a:solidFill>
                  </a:tcPr>
                </a:tc>
                <a:tc>
                  <a:txBody>
                    <a:bodyPr/>
                    <a:lstStyle/>
                    <a:p>
                      <a:pPr marL="0" algn="l" defTabSz="457200" rtl="0" eaLnBrk="1" latinLnBrk="0" hangingPunct="1">
                        <a:lnSpc>
                          <a:spcPct val="107000"/>
                        </a:lnSpc>
                        <a:spcAft>
                          <a:spcPts val="0"/>
                        </a:spcAft>
                      </a:pPr>
                      <a:r>
                        <a:rPr lang="en-ZA" sz="1200" kern="1200">
                          <a:solidFill>
                            <a:schemeClr val="tx1"/>
                          </a:solidFill>
                          <a:effectLst/>
                          <a:latin typeface="Aptos" panose="020B0004020202020204" pitchFamily="34" charset="0"/>
                          <a:ea typeface="+mn-ea"/>
                          <a:cs typeface="Arial" panose="020B0604020202020204" pitchFamily="34" charset="0"/>
                        </a:rPr>
                        <a:t>45%</a:t>
                      </a:r>
                    </a:p>
                  </a:txBody>
                  <a:tcPr marL="91429" marR="91429" marT="45724" marB="4572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2EDE8"/>
                    </a:solidFill>
                  </a:tcPr>
                </a:tc>
                <a:tc>
                  <a:txBody>
                    <a:bodyPr/>
                    <a:lstStyle/>
                    <a:p>
                      <a:pPr marL="0" algn="l" defTabSz="457200" rtl="0" eaLnBrk="1" latinLnBrk="0" hangingPunct="1">
                        <a:lnSpc>
                          <a:spcPct val="107000"/>
                        </a:lnSpc>
                        <a:spcAft>
                          <a:spcPts val="0"/>
                        </a:spcAft>
                      </a:pPr>
                      <a:r>
                        <a:rPr lang="en-ZA" sz="1200" kern="1200">
                          <a:solidFill>
                            <a:schemeClr val="tx1"/>
                          </a:solidFill>
                          <a:effectLst/>
                          <a:latin typeface="Aptos" panose="020B0004020202020204" pitchFamily="34" charset="0"/>
                          <a:ea typeface="+mn-ea"/>
                          <a:cs typeface="Arial" panose="020B0604020202020204" pitchFamily="34" charset="0"/>
                        </a:rPr>
                        <a:t>49% (18 of 37)</a:t>
                      </a: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2EDE8"/>
                    </a:solidFill>
                  </a:tcPr>
                </a:tc>
                <a:tc>
                  <a:txBody>
                    <a:bodyPr/>
                    <a:lstStyle/>
                    <a:p>
                      <a:pPr marL="0" algn="l" defTabSz="457200" rtl="0" eaLnBrk="1" latinLnBrk="0" hangingPunct="1">
                        <a:lnSpc>
                          <a:spcPct val="107000"/>
                        </a:lnSpc>
                        <a:spcAft>
                          <a:spcPts val="0"/>
                        </a:spcAft>
                      </a:pPr>
                      <a:r>
                        <a:rPr lang="en-US" sz="1200" kern="1200">
                          <a:solidFill>
                            <a:schemeClr val="tx1"/>
                          </a:solidFill>
                          <a:effectLst/>
                          <a:latin typeface="Aptos" panose="020B0004020202020204" pitchFamily="34" charset="0"/>
                          <a:ea typeface="+mn-ea"/>
                          <a:cs typeface="Arial" panose="020B0604020202020204" pitchFamily="34" charset="0"/>
                        </a:rPr>
                        <a:t>4% (1,5 of 37)—more outputs were delivered than planned.</a:t>
                      </a:r>
                      <a:endParaRPr lang="en-ZA" sz="1200" kern="1200">
                        <a:solidFill>
                          <a:schemeClr val="tx1"/>
                        </a:solidFill>
                        <a:effectLst/>
                        <a:latin typeface="Aptos" panose="020B0004020202020204" pitchFamily="34" charset="0"/>
                        <a:ea typeface="+mn-ea"/>
                        <a:cs typeface="Arial" panose="020B0604020202020204" pitchFamily="34" charset="0"/>
                      </a:endParaRP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2EDE8"/>
                    </a:solidFill>
                  </a:tcPr>
                </a:tc>
                <a:tc gridSpan="2">
                  <a:txBody>
                    <a:bodyPr/>
                    <a:lstStyle/>
                    <a:p>
                      <a:pPr marL="0" algn="l" defTabSz="457200" rtl="0" eaLnBrk="1" latinLnBrk="0" hangingPunct="1">
                        <a:lnSpc>
                          <a:spcPct val="107000"/>
                        </a:lnSpc>
                        <a:spcAft>
                          <a:spcPts val="0"/>
                        </a:spcAft>
                      </a:pPr>
                      <a:r>
                        <a:rPr lang="en-ZA" sz="1200" kern="1200">
                          <a:solidFill>
                            <a:schemeClr val="tx1"/>
                          </a:solidFill>
                          <a:effectLst/>
                          <a:latin typeface="Aptos" panose="020B0004020202020204" pitchFamily="34" charset="0"/>
                          <a:ea typeface="+mn-ea"/>
                          <a:cs typeface="Arial" panose="020B0604020202020204" pitchFamily="34" charset="0"/>
                        </a:rPr>
                        <a:t>N/A</a:t>
                      </a: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1E9DB"/>
                    </a:solidFill>
                  </a:tcPr>
                </a:tc>
                <a:tc hMerge="1">
                  <a:txBody>
                    <a:bodyPr/>
                    <a:lstStyle/>
                    <a:p>
                      <a:pPr marL="0" algn="l" defTabSz="457200" rtl="0" eaLnBrk="1" latinLnBrk="0" hangingPunct="1">
                        <a:lnSpc>
                          <a:spcPct val="107000"/>
                        </a:lnSpc>
                        <a:spcAft>
                          <a:spcPts val="0"/>
                        </a:spcAft>
                      </a:pPr>
                      <a:r>
                        <a:rPr lang="en-ZA" sz="1200" kern="1200">
                          <a:solidFill>
                            <a:schemeClr val="tx1"/>
                          </a:solidFill>
                          <a:effectLst/>
                          <a:latin typeface="Aptos" panose="020B0004020202020204" pitchFamily="34" charset="0"/>
                          <a:ea typeface="+mn-ea"/>
                          <a:cs typeface="Arial" panose="020B0604020202020204" pitchFamily="34" charset="0"/>
                        </a:rPr>
                        <a:t>N/A</a:t>
                      </a: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1E9DB"/>
                    </a:solidFill>
                  </a:tcPr>
                </a:tc>
                <a:extLst>
                  <a:ext uri="{0D108BD9-81ED-4DB2-BD59-A6C34878D82A}">
                    <a16:rowId xmlns:a16="http://schemas.microsoft.com/office/drawing/2014/main" val="4224012381"/>
                  </a:ext>
                </a:extLst>
              </a:tr>
              <a:tr h="682627">
                <a:tc>
                  <a:txBody>
                    <a:bodyPr/>
                    <a:lstStyle/>
                    <a:p>
                      <a:pPr marL="0" algn="ctr" defTabSz="457200" rtl="0" eaLnBrk="1" latinLnBrk="0" hangingPunct="1">
                        <a:lnSpc>
                          <a:spcPct val="107000"/>
                        </a:lnSpc>
                        <a:spcAft>
                          <a:spcPts val="0"/>
                        </a:spcAft>
                      </a:pPr>
                      <a:r>
                        <a:rPr lang="en-ZA" sz="1200" b="1" kern="1200">
                          <a:solidFill>
                            <a:schemeClr val="bg1"/>
                          </a:solidFill>
                          <a:effectLst/>
                          <a:latin typeface="Aptos" panose="020B0004020202020204" pitchFamily="34" charset="0"/>
                          <a:ea typeface="Calibri" panose="020F0502020204030204" pitchFamily="34" charset="0"/>
                          <a:cs typeface="Arial" panose="020B0604020202020204" pitchFamily="34" charset="0"/>
                        </a:rPr>
                        <a:t>5.9</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marL="0" algn="l" defTabSz="457200" rtl="0" eaLnBrk="1" latinLnBrk="0" hangingPunct="1">
                        <a:lnSpc>
                          <a:spcPct val="107000"/>
                        </a:lnSpc>
                        <a:spcAft>
                          <a:spcPts val="0"/>
                        </a:spcAft>
                      </a:pPr>
                      <a:r>
                        <a:rPr lang="en-US" sz="1200" kern="1200">
                          <a:solidFill>
                            <a:schemeClr val="tx1"/>
                          </a:solidFill>
                          <a:effectLst/>
                          <a:latin typeface="Aptos" panose="020B0004020202020204" pitchFamily="34" charset="0"/>
                          <a:ea typeface="Calibri" panose="020F0502020204030204" pitchFamily="34" charset="0"/>
                          <a:cs typeface="Arial" panose="020B0604020202020204" pitchFamily="34" charset="0"/>
                        </a:rPr>
                        <a:t>Percentage achievement of milestones in the HR strategy’s annual implementation plan</a:t>
                      </a:r>
                      <a:endParaRPr lang="en-ZA" sz="1200" kern="120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lnSpc>
                          <a:spcPct val="107000"/>
                        </a:lnSpc>
                        <a:spcAft>
                          <a:spcPts val="0"/>
                        </a:spcAft>
                      </a:pPr>
                      <a:r>
                        <a:rPr lang="en-ZA" sz="1200" kern="1200">
                          <a:solidFill>
                            <a:schemeClr val="tx1"/>
                          </a:solidFill>
                          <a:effectLst/>
                          <a:latin typeface="Aptos" panose="020B0004020202020204" pitchFamily="34" charset="0"/>
                          <a:ea typeface="Calibri" panose="020F0502020204030204" pitchFamily="34" charset="0"/>
                          <a:cs typeface="Arial" panose="020B0604020202020204" pitchFamily="34" charset="0"/>
                        </a:rPr>
                        <a:t>100%</a:t>
                      </a: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200" kern="1200">
                          <a:solidFill>
                            <a:srgbClr val="FF0000"/>
                          </a:solidFill>
                          <a:effectLst/>
                          <a:latin typeface="Aptos" panose="020B0004020202020204" pitchFamily="34" charset="0"/>
                          <a:ea typeface="Calibri" panose="020F0502020204030204" pitchFamily="34" charset="0"/>
                          <a:cs typeface="Arial" panose="020B0604020202020204" pitchFamily="34" charset="0"/>
                        </a:rPr>
                        <a:t>4%</a:t>
                      </a:r>
                    </a:p>
                    <a:p>
                      <a:pPr marL="0" marR="0" lvl="0" indent="0" algn="l" defTabSz="457200" rtl="0" eaLnBrk="1" fontAlgn="auto" latinLnBrk="0" hangingPunct="1">
                        <a:lnSpc>
                          <a:spcPct val="107000"/>
                        </a:lnSpc>
                        <a:spcBef>
                          <a:spcPts val="0"/>
                        </a:spcBef>
                        <a:spcAft>
                          <a:spcPts val="0"/>
                        </a:spcAft>
                        <a:buClrTx/>
                        <a:buSzTx/>
                        <a:buFontTx/>
                        <a:buNone/>
                        <a:tabLst/>
                        <a:defRPr/>
                      </a:pPr>
                      <a:endParaRPr lang="en-ZA" sz="1200" kern="120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200" kern="1200">
                          <a:solidFill>
                            <a:schemeClr val="tx1"/>
                          </a:solidFill>
                          <a:effectLst/>
                          <a:latin typeface="Aptos" panose="020B0004020202020204" pitchFamily="34" charset="0"/>
                          <a:ea typeface="Calibri" panose="020F0502020204030204" pitchFamily="34" charset="0"/>
                          <a:cs typeface="Arial" panose="020B0604020202020204" pitchFamily="34" charset="0"/>
                        </a:rPr>
                        <a:t>50%</a:t>
                      </a:r>
                    </a:p>
                  </a:txBody>
                  <a:tcPr marL="91429" marR="91429" marT="45724" marB="4572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algn="l" defTabSz="457200" rtl="0" eaLnBrk="1" latinLnBrk="0" hangingPunct="1">
                        <a:lnSpc>
                          <a:spcPct val="107000"/>
                        </a:lnSpc>
                        <a:spcAft>
                          <a:spcPts val="0"/>
                        </a:spcAft>
                      </a:pPr>
                      <a:r>
                        <a:rPr lang="en-ZA" sz="1200" kern="1200">
                          <a:solidFill>
                            <a:srgbClr val="FF0000"/>
                          </a:solidFill>
                          <a:effectLst/>
                          <a:latin typeface="Aptos" panose="020B0004020202020204" pitchFamily="34" charset="0"/>
                          <a:ea typeface="Calibri" panose="020F0502020204030204" pitchFamily="34" charset="0"/>
                          <a:cs typeface="Arial" panose="020B0604020202020204" pitchFamily="34" charset="0"/>
                        </a:rPr>
                        <a:t>45% (10/22)</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algn="l" defTabSz="457200" rtl="0" eaLnBrk="1" latinLnBrk="0" hangingPunct="1">
                        <a:lnSpc>
                          <a:spcPct val="107000"/>
                        </a:lnSpc>
                        <a:spcAft>
                          <a:spcPts val="0"/>
                        </a:spcAft>
                      </a:pPr>
                      <a:r>
                        <a:rPr lang="en-US" sz="1200" kern="1200">
                          <a:solidFill>
                            <a:schemeClr val="tx1"/>
                          </a:solidFill>
                          <a:effectLst/>
                          <a:latin typeface="Aptos" panose="020B0004020202020204" pitchFamily="34" charset="0"/>
                          <a:ea typeface="Calibri" panose="020F0502020204030204" pitchFamily="34" charset="0"/>
                          <a:cs typeface="Arial" panose="020B0604020202020204" pitchFamily="34" charset="0"/>
                        </a:rPr>
                        <a:t>50%</a:t>
                      </a:r>
                      <a:endParaRPr lang="en-ZA" sz="1200" kern="120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200" kern="1200">
                          <a:solidFill>
                            <a:srgbClr val="FF0000"/>
                          </a:solidFill>
                          <a:effectLst/>
                          <a:latin typeface="Aptos" panose="020B0004020202020204" pitchFamily="34" charset="0"/>
                          <a:ea typeface="Calibri" panose="020F0502020204030204" pitchFamily="34" charset="0"/>
                          <a:cs typeface="Arial" panose="020B0604020202020204" pitchFamily="34" charset="0"/>
                        </a:rPr>
                        <a:t>45% (10/22)</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200" kern="1200">
                          <a:solidFill>
                            <a:srgbClr val="FF0000"/>
                          </a:solidFill>
                          <a:effectLst/>
                          <a:latin typeface="Aptos" panose="020B0004020202020204" pitchFamily="34" charset="0"/>
                          <a:ea typeface="Calibri" panose="020F0502020204030204" pitchFamily="34" charset="0"/>
                          <a:cs typeface="Arial" panose="020B0604020202020204" pitchFamily="34" charset="0"/>
                        </a:rPr>
                        <a:t>5% - 5-year EE plan is still to be consulted &amp; aligned to the 7tth Term Strategy</a:t>
                      </a: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gridSpan="2">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200" kern="1200">
                          <a:solidFill>
                            <a:schemeClr val="tx1"/>
                          </a:solidFill>
                          <a:effectLst/>
                          <a:latin typeface="Aptos" panose="020B0004020202020204" pitchFamily="34" charset="0"/>
                          <a:ea typeface="Calibri" panose="020F0502020204030204" pitchFamily="34" charset="0"/>
                          <a:cs typeface="Arial" panose="020B0604020202020204" pitchFamily="34" charset="0"/>
                        </a:rPr>
                        <a:t>Consultations on EE plan are underway; the 7th Term strategy is to be tabled by 29/11/24</a:t>
                      </a: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E9DB"/>
                    </a:solidFill>
                  </a:tcPr>
                </a:tc>
                <a:tc hMerge="1">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200" kern="1200">
                          <a:solidFill>
                            <a:schemeClr val="tx1"/>
                          </a:solidFill>
                          <a:effectLst/>
                          <a:latin typeface="Aptos" panose="020B0004020202020204" pitchFamily="34" charset="0"/>
                          <a:ea typeface="Calibri" panose="020F0502020204030204" pitchFamily="34" charset="0"/>
                          <a:cs typeface="Arial" panose="020B0604020202020204" pitchFamily="34" charset="0"/>
                        </a:rPr>
                        <a:t>Consultations on EE plan are under-way, the 7th Term strategy is to be tabled by 29/11/24</a:t>
                      </a:r>
                    </a:p>
                    <a:p>
                      <a:pPr marL="0" algn="l" defTabSz="457200" rtl="0" eaLnBrk="1" latinLnBrk="0" hangingPunct="1">
                        <a:lnSpc>
                          <a:spcPct val="107000"/>
                        </a:lnSpc>
                        <a:spcAft>
                          <a:spcPts val="0"/>
                        </a:spcAft>
                      </a:pPr>
                      <a:endParaRPr lang="en-ZA" sz="1200" kern="120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E9DB"/>
                    </a:solidFill>
                  </a:tcPr>
                </a:tc>
                <a:extLst>
                  <a:ext uri="{0D108BD9-81ED-4DB2-BD59-A6C34878D82A}">
                    <a16:rowId xmlns:a16="http://schemas.microsoft.com/office/drawing/2014/main" val="1847657950"/>
                  </a:ext>
                </a:extLst>
              </a:tr>
              <a:tr h="682627">
                <a:tc>
                  <a:txBody>
                    <a:bodyPr/>
                    <a:lstStyle/>
                    <a:p>
                      <a:pPr marL="0" algn="ctr" defTabSz="457200" rtl="0" eaLnBrk="1" latinLnBrk="0" hangingPunct="1">
                        <a:lnSpc>
                          <a:spcPct val="107000"/>
                        </a:lnSpc>
                        <a:spcAft>
                          <a:spcPts val="0"/>
                        </a:spcAft>
                      </a:pPr>
                      <a:r>
                        <a:rPr lang="en-US" sz="1200" b="1" kern="1200">
                          <a:solidFill>
                            <a:schemeClr val="bg1"/>
                          </a:solidFill>
                          <a:effectLst/>
                          <a:latin typeface="Aptos" panose="020B0004020202020204" pitchFamily="34" charset="0"/>
                          <a:ea typeface="Calibri" panose="020F0502020204030204" pitchFamily="34" charset="0"/>
                          <a:cs typeface="Arial" panose="020B0604020202020204" pitchFamily="34" charset="0"/>
                        </a:rPr>
                        <a:t>5.10</a:t>
                      </a:r>
                      <a:endParaRPr lang="en-ZA" sz="1200" b="1" kern="1200">
                        <a:solidFill>
                          <a:schemeClr val="bg1"/>
                        </a:solidFill>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marL="0" algn="l" defTabSz="457200" rtl="0" eaLnBrk="1" latinLnBrk="0" hangingPunct="1">
                        <a:lnSpc>
                          <a:spcPct val="107000"/>
                        </a:lnSpc>
                        <a:spcAft>
                          <a:spcPts val="0"/>
                        </a:spcAft>
                      </a:pPr>
                      <a:r>
                        <a:rPr lang="en-US" sz="1200" kern="1200">
                          <a:solidFill>
                            <a:schemeClr val="tx1"/>
                          </a:solidFill>
                          <a:effectLst/>
                          <a:latin typeface="Aptos" panose="020B0004020202020204" pitchFamily="34" charset="0"/>
                          <a:ea typeface="+mn-ea"/>
                          <a:cs typeface="Arial" panose="020B0604020202020204" pitchFamily="34" charset="0"/>
                        </a:rPr>
                        <a:t>Audit opinion of the AGSA</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lnSpc>
                          <a:spcPct val="107000"/>
                        </a:lnSpc>
                        <a:spcAft>
                          <a:spcPts val="0"/>
                        </a:spcAft>
                      </a:pPr>
                      <a:r>
                        <a:rPr lang="en-US" sz="1200" kern="1200">
                          <a:solidFill>
                            <a:schemeClr val="tx1"/>
                          </a:solidFill>
                          <a:effectLst/>
                          <a:latin typeface="Aptos" panose="020B0004020202020204" pitchFamily="34" charset="0"/>
                          <a:ea typeface="+mn-ea"/>
                          <a:cs typeface="Arial" panose="020B0604020202020204" pitchFamily="34" charset="0"/>
                        </a:rPr>
                        <a:t>Unqualified audit opinion with no</a:t>
                      </a:r>
                    </a:p>
                    <a:p>
                      <a:pPr marL="0" algn="l" defTabSz="457200" rtl="0" eaLnBrk="1" latinLnBrk="0" hangingPunct="1">
                        <a:lnSpc>
                          <a:spcPct val="107000"/>
                        </a:lnSpc>
                        <a:spcAft>
                          <a:spcPts val="0"/>
                        </a:spcAft>
                      </a:pPr>
                      <a:r>
                        <a:rPr lang="en-US" sz="1200" kern="1200">
                          <a:solidFill>
                            <a:schemeClr val="tx1"/>
                          </a:solidFill>
                          <a:effectLst/>
                          <a:latin typeface="Aptos" panose="020B0004020202020204" pitchFamily="34" charset="0"/>
                          <a:ea typeface="+mn-ea"/>
                          <a:cs typeface="Arial" panose="020B0604020202020204" pitchFamily="34" charset="0"/>
                        </a:rPr>
                        <a:t>material findings for 2023/24FY</a:t>
                      </a: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a:ln>
                            <a:noFill/>
                          </a:ln>
                          <a:solidFill>
                            <a:schemeClr val="tx1"/>
                          </a:solidFill>
                          <a:effectLst/>
                          <a:uLnTx/>
                          <a:uFillTx/>
                          <a:latin typeface="Aptos" panose="020B0004020202020204" pitchFamily="34" charset="0"/>
                          <a:ea typeface="+mn-ea"/>
                          <a:cs typeface="Arial" panose="020B0604020202020204" pitchFamily="34" charset="0"/>
                        </a:rPr>
                        <a:t>N/A</a:t>
                      </a: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algn="l" defTabSz="457200" rtl="0" eaLnBrk="1" latinLnBrk="0" hangingPunct="1">
                        <a:lnSpc>
                          <a:spcPct val="107000"/>
                        </a:lnSpc>
                        <a:spcAft>
                          <a:spcPts val="0"/>
                        </a:spcAft>
                      </a:pPr>
                      <a:r>
                        <a:rPr lang="en-US" sz="1200" kern="1200">
                          <a:solidFill>
                            <a:schemeClr val="tx1"/>
                          </a:solidFill>
                          <a:effectLst/>
                          <a:latin typeface="Aptos" panose="020B0004020202020204" pitchFamily="34" charset="0"/>
                          <a:ea typeface="+mn-ea"/>
                          <a:cs typeface="Arial" panose="020B0604020202020204" pitchFamily="34" charset="0"/>
                        </a:rPr>
                        <a:t>Unqualified audit opinion with no</a:t>
                      </a:r>
                    </a:p>
                    <a:p>
                      <a:pPr marL="0" algn="l" defTabSz="457200" rtl="0" eaLnBrk="1" latinLnBrk="0" hangingPunct="1">
                        <a:lnSpc>
                          <a:spcPct val="107000"/>
                        </a:lnSpc>
                        <a:spcAft>
                          <a:spcPts val="0"/>
                        </a:spcAft>
                      </a:pPr>
                      <a:r>
                        <a:rPr lang="en-US" sz="1200" kern="1200">
                          <a:solidFill>
                            <a:schemeClr val="tx1"/>
                          </a:solidFill>
                          <a:effectLst/>
                          <a:latin typeface="Aptos" panose="020B0004020202020204" pitchFamily="34" charset="0"/>
                          <a:ea typeface="+mn-ea"/>
                          <a:cs typeface="Arial" panose="020B0604020202020204" pitchFamily="34" charset="0"/>
                        </a:rPr>
                        <a:t>material findings for 2023/24FY</a:t>
                      </a:r>
                    </a:p>
                  </a:txBody>
                  <a:tcPr marL="91429" marR="91429" marT="45724" marB="4572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a:ln>
                            <a:noFill/>
                          </a:ln>
                          <a:solidFill>
                            <a:schemeClr val="tx1"/>
                          </a:solidFill>
                          <a:effectLst/>
                          <a:uLnTx/>
                          <a:uFillTx/>
                          <a:latin typeface="Aptos" panose="020B0004020202020204" pitchFamily="34" charset="0"/>
                          <a:ea typeface="+mn-ea"/>
                          <a:cs typeface="Arial" panose="020B0604020202020204" pitchFamily="34" charset="0"/>
                        </a:rPr>
                        <a:t>Achieved</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algn="l" defTabSz="457200" rtl="0" eaLnBrk="1" latinLnBrk="0" hangingPunct="1">
                        <a:lnSpc>
                          <a:spcPct val="107000"/>
                        </a:lnSpc>
                        <a:spcAft>
                          <a:spcPts val="0"/>
                        </a:spcAft>
                      </a:pPr>
                      <a:r>
                        <a:rPr lang="en-US" sz="1200" kern="1200">
                          <a:solidFill>
                            <a:schemeClr val="tx1"/>
                          </a:solidFill>
                          <a:effectLst/>
                          <a:latin typeface="Aptos" panose="020B0004020202020204" pitchFamily="34" charset="0"/>
                          <a:ea typeface="+mn-ea"/>
                          <a:cs typeface="Arial" panose="020B0604020202020204" pitchFamily="34" charset="0"/>
                        </a:rPr>
                        <a:t>Unqualified audit opinion with no</a:t>
                      </a:r>
                    </a:p>
                    <a:p>
                      <a:pPr marL="0" algn="l" defTabSz="457200" rtl="0" eaLnBrk="1" latinLnBrk="0" hangingPunct="1">
                        <a:lnSpc>
                          <a:spcPct val="107000"/>
                        </a:lnSpc>
                        <a:spcAft>
                          <a:spcPts val="0"/>
                        </a:spcAft>
                      </a:pPr>
                      <a:r>
                        <a:rPr lang="en-US" sz="1200" kern="1200">
                          <a:solidFill>
                            <a:schemeClr val="tx1"/>
                          </a:solidFill>
                          <a:effectLst/>
                          <a:latin typeface="Aptos" panose="020B0004020202020204" pitchFamily="34" charset="0"/>
                          <a:ea typeface="+mn-ea"/>
                          <a:cs typeface="Arial" panose="020B0604020202020204" pitchFamily="34" charset="0"/>
                        </a:rPr>
                        <a:t>material findings for 2023/24FY</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algn="l" defTabSz="457200" rtl="0" eaLnBrk="1" latinLnBrk="0" hangingPunct="1">
                        <a:lnSpc>
                          <a:spcPct val="107000"/>
                        </a:lnSpc>
                        <a:spcAft>
                          <a:spcPts val="0"/>
                        </a:spcAft>
                      </a:pPr>
                      <a:r>
                        <a:rPr kumimoji="0" lang="en-ZA" sz="1200" b="0" i="0" u="none" strike="noStrike" kern="1200" cap="none" spc="0" normalizeH="0" baseline="0">
                          <a:ln>
                            <a:noFill/>
                          </a:ln>
                          <a:solidFill>
                            <a:schemeClr val="tx1"/>
                          </a:solidFill>
                          <a:effectLst/>
                          <a:uLnTx/>
                          <a:uFillTx/>
                          <a:latin typeface="Aptos" panose="020B0004020202020204" pitchFamily="34" charset="0"/>
                          <a:ea typeface="+mn-ea"/>
                          <a:cs typeface="Arial" panose="020B0604020202020204" pitchFamily="34" charset="0"/>
                        </a:rPr>
                        <a:t>Achieved</a:t>
                      </a:r>
                      <a:endParaRPr lang="en-US" sz="1200" kern="1200">
                        <a:solidFill>
                          <a:schemeClr val="tx1"/>
                        </a:solidFill>
                        <a:effectLst/>
                        <a:latin typeface="Aptos" panose="020B0004020202020204" pitchFamily="34" charset="0"/>
                        <a:ea typeface="+mn-ea"/>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algn="l" defTabSz="457200" rtl="0" eaLnBrk="1" latinLnBrk="0" hangingPunct="1">
                        <a:lnSpc>
                          <a:spcPct val="107000"/>
                        </a:lnSpc>
                        <a:spcAft>
                          <a:spcPts val="0"/>
                        </a:spcAft>
                      </a:pPr>
                      <a:r>
                        <a:rPr kumimoji="0" lang="en-ZA" sz="1200" b="0" i="0" u="none" strike="noStrike" kern="1200" cap="none" spc="0" normalizeH="0" baseline="0">
                          <a:ln>
                            <a:noFill/>
                          </a:ln>
                          <a:solidFill>
                            <a:schemeClr val="tx1"/>
                          </a:solidFill>
                          <a:effectLst/>
                          <a:uLnTx/>
                          <a:uFillTx/>
                          <a:latin typeface="Aptos" panose="020B0004020202020204" pitchFamily="34" charset="0"/>
                          <a:ea typeface="+mn-ea"/>
                          <a:cs typeface="Arial" panose="020B0604020202020204" pitchFamily="34" charset="0"/>
                        </a:rPr>
                        <a:t>No deviation</a:t>
                      </a:r>
                      <a:endParaRPr lang="en-US" sz="1200" kern="1200">
                        <a:solidFill>
                          <a:schemeClr val="tx1"/>
                        </a:solidFill>
                        <a:effectLst/>
                        <a:latin typeface="Aptos" panose="020B0004020202020204" pitchFamily="34" charset="0"/>
                        <a:ea typeface="+mn-ea"/>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gridSpan="2">
                  <a:txBody>
                    <a:bodyPr/>
                    <a:lstStyle/>
                    <a:p>
                      <a:pPr marL="0" algn="l" defTabSz="457200" rtl="0" eaLnBrk="1" latinLnBrk="0" hangingPunct="1">
                        <a:lnSpc>
                          <a:spcPct val="107000"/>
                        </a:lnSpc>
                        <a:spcAft>
                          <a:spcPts val="0"/>
                        </a:spcAft>
                      </a:pPr>
                      <a:r>
                        <a:rPr kumimoji="0" lang="en-ZA" sz="1200" b="0" i="0" u="none" strike="noStrike" kern="1200" cap="none" spc="0" normalizeH="0" baseline="0">
                          <a:ln>
                            <a:noFill/>
                          </a:ln>
                          <a:solidFill>
                            <a:schemeClr val="tx1"/>
                          </a:solidFill>
                          <a:effectLst/>
                          <a:uLnTx/>
                          <a:uFillTx/>
                          <a:latin typeface="Aptos" panose="020B0004020202020204" pitchFamily="34" charset="0"/>
                          <a:ea typeface="+mn-ea"/>
                          <a:cs typeface="Arial" panose="020B0604020202020204" pitchFamily="34" charset="0"/>
                        </a:rPr>
                        <a:t>N/A</a:t>
                      </a:r>
                      <a:endParaRPr lang="en-US" sz="1200" kern="1200">
                        <a:solidFill>
                          <a:schemeClr val="tx1"/>
                        </a:solidFill>
                        <a:effectLst/>
                        <a:latin typeface="Aptos" panose="020B0004020202020204" pitchFamily="34" charset="0"/>
                        <a:ea typeface="+mn-ea"/>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E9DB"/>
                    </a:solidFill>
                  </a:tcPr>
                </a:tc>
                <a:tc hMerge="1">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a:ln>
                            <a:noFill/>
                          </a:ln>
                          <a:solidFill>
                            <a:schemeClr val="tx1"/>
                          </a:solidFill>
                          <a:effectLst/>
                          <a:uLnTx/>
                          <a:uFillTx/>
                          <a:latin typeface="Aptos" panose="020B0004020202020204" pitchFamily="34" charset="0"/>
                          <a:ea typeface="+mn-ea"/>
                          <a:cs typeface="Arial" panose="020B0604020202020204" pitchFamily="34" charset="0"/>
                        </a:rPr>
                        <a:t>N/A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E9DB"/>
                    </a:solidFill>
                  </a:tcPr>
                </a:tc>
                <a:extLst>
                  <a:ext uri="{0D108BD9-81ED-4DB2-BD59-A6C34878D82A}">
                    <a16:rowId xmlns:a16="http://schemas.microsoft.com/office/drawing/2014/main" val="1388142539"/>
                  </a:ext>
                </a:extLst>
              </a:tr>
              <a:tr h="682627">
                <a:tc>
                  <a:txBody>
                    <a:bodyPr/>
                    <a:lstStyle/>
                    <a:p>
                      <a:pPr marL="0" algn="ctr" defTabSz="457200" rtl="0" eaLnBrk="1" latinLnBrk="0" hangingPunct="1">
                        <a:lnSpc>
                          <a:spcPct val="107000"/>
                        </a:lnSpc>
                        <a:spcAft>
                          <a:spcPts val="0"/>
                        </a:spcAft>
                      </a:pPr>
                      <a:r>
                        <a:rPr lang="en-US" sz="1200" b="1" kern="1200">
                          <a:solidFill>
                            <a:schemeClr val="bg1"/>
                          </a:solidFill>
                          <a:effectLst/>
                          <a:latin typeface="Aptos" panose="020B0004020202020204" pitchFamily="34" charset="0"/>
                          <a:ea typeface="Calibri" panose="020F0502020204030204" pitchFamily="34" charset="0"/>
                          <a:cs typeface="Arial" panose="020B0604020202020204" pitchFamily="34" charset="0"/>
                        </a:rPr>
                        <a:t>5.11</a:t>
                      </a:r>
                      <a:endParaRPr lang="en-ZA" sz="1200" b="1" kern="1200">
                        <a:solidFill>
                          <a:schemeClr val="bg1"/>
                        </a:solidFill>
                        <a:effectLst/>
                        <a:latin typeface="Aptos" panose="020B0004020202020204" pitchFamily="34" charset="0"/>
                        <a:ea typeface="Calibri" panose="020F0502020204030204" pitchFamily="34"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09A85"/>
                    </a:solidFill>
                  </a:tcPr>
                </a:tc>
                <a:tc>
                  <a:txBody>
                    <a:bodyPr/>
                    <a:lstStyle/>
                    <a:p>
                      <a:pPr marL="0" algn="l" defTabSz="457200" rtl="0" eaLnBrk="1" latinLnBrk="0" hangingPunct="1">
                        <a:lnSpc>
                          <a:spcPct val="107000"/>
                        </a:lnSpc>
                        <a:spcAft>
                          <a:spcPts val="0"/>
                        </a:spcAft>
                      </a:pPr>
                      <a:r>
                        <a:rPr lang="en-US" sz="1200" kern="1200">
                          <a:solidFill>
                            <a:schemeClr val="tx1"/>
                          </a:solidFill>
                          <a:effectLst/>
                          <a:latin typeface="Aptos" panose="020B0004020202020204" pitchFamily="34" charset="0"/>
                          <a:ea typeface="+mn-ea"/>
                          <a:cs typeface="Arial" panose="020B0604020202020204" pitchFamily="34" charset="0"/>
                        </a:rPr>
                        <a:t>Number of GPL MTEF budgets tabled in line with prescribed timeframes</a:t>
                      </a:r>
                      <a:endParaRPr lang="en-ZA" sz="1200" kern="1200">
                        <a:solidFill>
                          <a:schemeClr val="tx1"/>
                        </a:solidFill>
                        <a:effectLst/>
                        <a:latin typeface="Aptos" panose="020B0004020202020204" pitchFamily="34" charset="0"/>
                        <a:ea typeface="+mn-ea"/>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lnSpc>
                          <a:spcPct val="107000"/>
                        </a:lnSpc>
                        <a:spcAft>
                          <a:spcPts val="0"/>
                        </a:spcAft>
                      </a:pPr>
                      <a:r>
                        <a:rPr lang="en-ZA" sz="1200" kern="1200">
                          <a:solidFill>
                            <a:schemeClr val="tx1"/>
                          </a:solidFill>
                          <a:effectLst/>
                          <a:latin typeface="Aptos" panose="020B0004020202020204" pitchFamily="34" charset="0"/>
                          <a:ea typeface="+mn-ea"/>
                          <a:cs typeface="Arial" panose="020B0604020202020204" pitchFamily="34" charset="0"/>
                        </a:rPr>
                        <a:t>2</a:t>
                      </a: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algn="l" defTabSz="457200" rtl="0" eaLnBrk="1" latinLnBrk="0" hangingPunct="1">
                        <a:lnSpc>
                          <a:spcPct val="107000"/>
                        </a:lnSpc>
                        <a:spcAft>
                          <a:spcPts val="0"/>
                        </a:spcAft>
                      </a:pPr>
                      <a:r>
                        <a:rPr lang="en-ZA" sz="1200" kern="1200">
                          <a:solidFill>
                            <a:schemeClr val="tx1"/>
                          </a:solidFill>
                          <a:effectLst/>
                          <a:latin typeface="Aptos" panose="020B0004020202020204" pitchFamily="34" charset="0"/>
                          <a:ea typeface="+mn-ea"/>
                          <a:cs typeface="Arial" panose="020B0604020202020204" pitchFamily="34" charset="0"/>
                        </a:rPr>
                        <a:t>1</a:t>
                      </a: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algn="l" defTabSz="457200" rtl="0" eaLnBrk="1" latinLnBrk="0" hangingPunct="1">
                        <a:lnSpc>
                          <a:spcPct val="107000"/>
                        </a:lnSpc>
                        <a:spcAft>
                          <a:spcPts val="0"/>
                        </a:spcAft>
                      </a:pPr>
                      <a:r>
                        <a:rPr lang="en-ZA" sz="1200" kern="1200">
                          <a:solidFill>
                            <a:schemeClr val="tx1"/>
                          </a:solidFill>
                          <a:effectLst/>
                          <a:latin typeface="Aptos" panose="020B0004020202020204" pitchFamily="34" charset="0"/>
                          <a:ea typeface="+mn-ea"/>
                          <a:cs typeface="Arial" panose="020B0604020202020204" pitchFamily="34" charset="0"/>
                        </a:rPr>
                        <a:t>1</a:t>
                      </a:r>
                    </a:p>
                  </a:txBody>
                  <a:tcPr marL="91429" marR="91429" marT="45724" marB="4572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algn="l" defTabSz="457200" rtl="0" eaLnBrk="1" latinLnBrk="0" hangingPunct="1">
                        <a:lnSpc>
                          <a:spcPct val="107000"/>
                        </a:lnSpc>
                        <a:spcAft>
                          <a:spcPts val="0"/>
                        </a:spcAft>
                      </a:pPr>
                      <a:r>
                        <a:rPr lang="en-ZA" sz="1200" kern="1200">
                          <a:solidFill>
                            <a:schemeClr val="tx1"/>
                          </a:solidFill>
                          <a:effectLst/>
                          <a:latin typeface="Aptos" panose="020B0004020202020204" pitchFamily="34" charset="0"/>
                          <a:ea typeface="+mn-ea"/>
                          <a:cs typeface="Arial" panose="020B0604020202020204" pitchFamily="34" charset="0"/>
                        </a:rPr>
                        <a:t>N/A</a:t>
                      </a: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algn="l" defTabSz="457200" rtl="0" eaLnBrk="1" latinLnBrk="0" hangingPunct="1">
                        <a:lnSpc>
                          <a:spcPct val="107000"/>
                        </a:lnSpc>
                        <a:spcAft>
                          <a:spcPts val="0"/>
                        </a:spcAft>
                      </a:pPr>
                      <a:r>
                        <a:rPr lang="en-ZA" sz="1200" kern="1200">
                          <a:solidFill>
                            <a:schemeClr val="tx1"/>
                          </a:solidFill>
                          <a:effectLst/>
                          <a:latin typeface="Aptos" panose="020B0004020202020204" pitchFamily="34" charset="0"/>
                          <a:ea typeface="+mn-ea"/>
                          <a:cs typeface="Arial" panose="020B0604020202020204" pitchFamily="34" charset="0"/>
                        </a:rPr>
                        <a:t>1</a:t>
                      </a:r>
                    </a:p>
                  </a:txBody>
                  <a:tcPr marL="91429" marR="91429" marT="45724" marB="4572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algn="l" defTabSz="457200" rtl="0" eaLnBrk="1" latinLnBrk="0" hangingPunct="1">
                        <a:lnSpc>
                          <a:spcPct val="107000"/>
                        </a:lnSpc>
                        <a:spcAft>
                          <a:spcPts val="0"/>
                        </a:spcAft>
                      </a:pPr>
                      <a:r>
                        <a:rPr lang="en-ZA" sz="1200" kern="1200">
                          <a:solidFill>
                            <a:schemeClr val="tx1"/>
                          </a:solidFill>
                          <a:effectLst/>
                          <a:latin typeface="Aptos" panose="020B0004020202020204" pitchFamily="34" charset="0"/>
                          <a:ea typeface="+mn-ea"/>
                          <a:cs typeface="Arial" panose="020B0604020202020204" pitchFamily="34" charset="0"/>
                        </a:rPr>
                        <a:t>1</a:t>
                      </a:r>
                    </a:p>
                  </a:txBody>
                  <a:tcPr marL="68574" marR="6857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a:txBody>
                    <a:bodyPr/>
                    <a:lstStyle/>
                    <a:p>
                      <a:pPr marL="0" algn="l" defTabSz="457200" rtl="0" eaLnBrk="1" latinLnBrk="0" hangingPunct="1">
                        <a:lnSpc>
                          <a:spcPct val="107000"/>
                        </a:lnSpc>
                        <a:spcAft>
                          <a:spcPts val="0"/>
                        </a:spcAft>
                      </a:pPr>
                      <a:r>
                        <a:rPr kumimoji="0" lang="en-ZA" sz="1200" b="0" i="0" u="none" strike="noStrike" kern="1200" cap="none" spc="0" normalizeH="0" baseline="0">
                          <a:ln>
                            <a:noFill/>
                          </a:ln>
                          <a:solidFill>
                            <a:schemeClr val="tx1"/>
                          </a:solidFill>
                          <a:effectLst/>
                          <a:uLnTx/>
                          <a:uFillTx/>
                          <a:latin typeface="Aptos" panose="020B0004020202020204" pitchFamily="34" charset="0"/>
                          <a:ea typeface="+mn-ea"/>
                          <a:cs typeface="Arial" panose="020B0604020202020204" pitchFamily="34" charset="0"/>
                        </a:rPr>
                        <a:t>No deviation</a:t>
                      </a:r>
                      <a:endParaRPr lang="en-ZA" sz="1200" kern="1200">
                        <a:solidFill>
                          <a:schemeClr val="tx1"/>
                        </a:solidFill>
                        <a:effectLst/>
                        <a:latin typeface="Aptos" panose="020B0004020202020204" pitchFamily="34" charset="0"/>
                        <a:ea typeface="+mn-ea"/>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EDE8"/>
                    </a:solidFill>
                  </a:tcPr>
                </a:tc>
                <a:tc gridSpan="2">
                  <a:txBody>
                    <a:bodyPr/>
                    <a:lstStyle/>
                    <a:p>
                      <a:pPr marL="0" algn="l" defTabSz="457200" rtl="0" eaLnBrk="1" latinLnBrk="0" hangingPunct="1">
                        <a:lnSpc>
                          <a:spcPct val="107000"/>
                        </a:lnSpc>
                        <a:spcAft>
                          <a:spcPts val="0"/>
                        </a:spcAft>
                      </a:pPr>
                      <a:r>
                        <a:rPr kumimoji="0" lang="en-ZA" sz="1200" b="0" i="0" u="none" strike="noStrike" kern="1200" cap="none" spc="0" normalizeH="0" baseline="0">
                          <a:ln>
                            <a:noFill/>
                          </a:ln>
                          <a:solidFill>
                            <a:schemeClr val="tx1"/>
                          </a:solidFill>
                          <a:effectLst/>
                          <a:uLnTx/>
                          <a:uFillTx/>
                          <a:latin typeface="Aptos" panose="020B0004020202020204" pitchFamily="34" charset="0"/>
                          <a:ea typeface="+mn-ea"/>
                          <a:cs typeface="Arial" panose="020B0604020202020204" pitchFamily="34" charset="0"/>
                        </a:rPr>
                        <a:t>N/A</a:t>
                      </a:r>
                      <a:endParaRPr lang="en-ZA" sz="1200" kern="1200">
                        <a:solidFill>
                          <a:schemeClr val="tx1"/>
                        </a:solidFill>
                        <a:effectLst/>
                        <a:latin typeface="Aptos" panose="020B0004020202020204" pitchFamily="34" charset="0"/>
                        <a:ea typeface="+mn-ea"/>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E9DB"/>
                    </a:solidFill>
                  </a:tcPr>
                </a:tc>
                <a:tc hMerge="1">
                  <a:txBody>
                    <a:bodyPr/>
                    <a:lstStyle/>
                    <a:p>
                      <a:pPr marL="0" algn="l" defTabSz="457200" rtl="0" eaLnBrk="1" latinLnBrk="0" hangingPunct="1">
                        <a:lnSpc>
                          <a:spcPct val="107000"/>
                        </a:lnSpc>
                        <a:spcAft>
                          <a:spcPts val="0"/>
                        </a:spcAft>
                      </a:pPr>
                      <a:r>
                        <a:rPr kumimoji="0" lang="en-ZA" sz="1200" b="0" i="0" u="none" strike="noStrike" kern="1200" cap="none" spc="0" normalizeH="0" baseline="0">
                          <a:ln>
                            <a:noFill/>
                          </a:ln>
                          <a:solidFill>
                            <a:schemeClr val="tx1"/>
                          </a:solidFill>
                          <a:effectLst/>
                          <a:uLnTx/>
                          <a:uFillTx/>
                          <a:latin typeface="Aptos" panose="020B0004020202020204" pitchFamily="34" charset="0"/>
                          <a:ea typeface="+mn-ea"/>
                          <a:cs typeface="Arial" panose="020B0604020202020204" pitchFamily="34" charset="0"/>
                        </a:rPr>
                        <a:t>N/A</a:t>
                      </a:r>
                      <a:endParaRPr lang="en-ZA" sz="1200" kern="1200">
                        <a:solidFill>
                          <a:schemeClr val="tx1"/>
                        </a:solidFill>
                        <a:effectLst/>
                        <a:latin typeface="Aptos" panose="020B0004020202020204" pitchFamily="34" charset="0"/>
                        <a:ea typeface="+mn-ea"/>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E9DB"/>
                    </a:solidFill>
                  </a:tcPr>
                </a:tc>
                <a:extLst>
                  <a:ext uri="{0D108BD9-81ED-4DB2-BD59-A6C34878D82A}">
                    <a16:rowId xmlns:a16="http://schemas.microsoft.com/office/drawing/2014/main" val="2522601270"/>
                  </a:ext>
                </a:extLst>
              </a:tr>
            </a:tbl>
          </a:graphicData>
        </a:graphic>
      </p:graphicFrame>
      <p:sp>
        <p:nvSpPr>
          <p:cNvPr id="14" name="Rectangle 13">
            <a:extLst>
              <a:ext uri="{FF2B5EF4-FFF2-40B4-BE49-F238E27FC236}">
                <a16:creationId xmlns:a16="http://schemas.microsoft.com/office/drawing/2014/main" id="{EFD241B9-AE97-404C-A5EF-213727700BA7}"/>
              </a:ext>
            </a:extLst>
          </p:cNvPr>
          <p:cNvSpPr/>
          <p:nvPr/>
        </p:nvSpPr>
        <p:spPr>
          <a:xfrm>
            <a:off x="0" y="395408"/>
            <a:ext cx="3781446" cy="7458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A7671926-A0E1-8B48-B173-576956C93178}"/>
              </a:ext>
            </a:extLst>
          </p:cNvPr>
          <p:cNvSpPr txBox="1">
            <a:spLocks/>
          </p:cNvSpPr>
          <p:nvPr/>
        </p:nvSpPr>
        <p:spPr bwMode="auto">
          <a:xfrm>
            <a:off x="925057" y="358713"/>
            <a:ext cx="9062322" cy="76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Arial"/>
                <a:ea typeface="Arial" charset="0"/>
                <a:cs typeface="Arial"/>
              </a:defRPr>
            </a:lvl1pPr>
            <a:lvl2pPr algn="ctr" defTabSz="457200" rtl="0" eaLnBrk="0" fontAlgn="base" hangingPunct="0">
              <a:spcBef>
                <a:spcPct val="0"/>
              </a:spcBef>
              <a:spcAft>
                <a:spcPct val="0"/>
              </a:spcAft>
              <a:defRPr sz="4400">
                <a:solidFill>
                  <a:schemeClr val="tx1"/>
                </a:solidFill>
                <a:latin typeface="Arial" charset="0"/>
                <a:ea typeface="Arial" charset="0"/>
                <a:cs typeface="Arial" charset="0"/>
              </a:defRPr>
            </a:lvl2pPr>
            <a:lvl3pPr algn="ctr" defTabSz="457200" rtl="0" eaLnBrk="0" fontAlgn="base" hangingPunct="0">
              <a:spcBef>
                <a:spcPct val="0"/>
              </a:spcBef>
              <a:spcAft>
                <a:spcPct val="0"/>
              </a:spcAft>
              <a:defRPr sz="4400">
                <a:solidFill>
                  <a:schemeClr val="tx1"/>
                </a:solidFill>
                <a:latin typeface="Arial" charset="0"/>
                <a:ea typeface="Arial" charset="0"/>
                <a:cs typeface="Arial" charset="0"/>
              </a:defRPr>
            </a:lvl3pPr>
            <a:lvl4pPr algn="ctr" defTabSz="457200" rtl="0" eaLnBrk="0" fontAlgn="base" hangingPunct="0">
              <a:spcBef>
                <a:spcPct val="0"/>
              </a:spcBef>
              <a:spcAft>
                <a:spcPct val="0"/>
              </a:spcAft>
              <a:defRPr sz="4400">
                <a:solidFill>
                  <a:schemeClr val="tx1"/>
                </a:solidFill>
                <a:latin typeface="Arial" charset="0"/>
                <a:ea typeface="Arial" charset="0"/>
                <a:cs typeface="Arial" charset="0"/>
              </a:defRPr>
            </a:lvl4pPr>
            <a:lvl5pPr algn="ctr" defTabSz="457200" rtl="0" eaLnBrk="0" fontAlgn="base" hangingPunct="0">
              <a:spcBef>
                <a:spcPct val="0"/>
              </a:spcBef>
              <a:spcAft>
                <a:spcPct val="0"/>
              </a:spcAft>
              <a:defRPr sz="4400">
                <a:solidFill>
                  <a:schemeClr val="tx1"/>
                </a:solidFill>
                <a:latin typeface="Arial" charset="0"/>
                <a:ea typeface="Arial" charset="0"/>
                <a:cs typeface="Arial" charset="0"/>
              </a:defRPr>
            </a:lvl5pPr>
            <a:lvl6pPr marL="457200" algn="ctr" defTabSz="457200" rtl="0" fontAlgn="base">
              <a:spcBef>
                <a:spcPct val="0"/>
              </a:spcBef>
              <a:spcAft>
                <a:spcPct val="0"/>
              </a:spcAft>
              <a:defRPr sz="4400">
                <a:solidFill>
                  <a:schemeClr val="tx1"/>
                </a:solidFill>
                <a:latin typeface="Arial" charset="0"/>
                <a:ea typeface="Arial" charset="0"/>
                <a:cs typeface="Arial" charset="0"/>
              </a:defRPr>
            </a:lvl6pPr>
            <a:lvl7pPr marL="914400" algn="ctr" defTabSz="457200" rtl="0" fontAlgn="base">
              <a:spcBef>
                <a:spcPct val="0"/>
              </a:spcBef>
              <a:spcAft>
                <a:spcPct val="0"/>
              </a:spcAft>
              <a:defRPr sz="4400">
                <a:solidFill>
                  <a:schemeClr val="tx1"/>
                </a:solidFill>
                <a:latin typeface="Arial" charset="0"/>
                <a:ea typeface="Arial" charset="0"/>
                <a:cs typeface="Arial" charset="0"/>
              </a:defRPr>
            </a:lvl7pPr>
            <a:lvl8pPr marL="1371600" algn="ctr" defTabSz="457200" rtl="0" fontAlgn="base">
              <a:spcBef>
                <a:spcPct val="0"/>
              </a:spcBef>
              <a:spcAft>
                <a:spcPct val="0"/>
              </a:spcAft>
              <a:defRPr sz="4400">
                <a:solidFill>
                  <a:schemeClr val="tx1"/>
                </a:solidFill>
                <a:latin typeface="Arial" charset="0"/>
                <a:ea typeface="Arial" charset="0"/>
                <a:cs typeface="Arial" charset="0"/>
              </a:defRPr>
            </a:lvl8pPr>
            <a:lvl9pPr marL="1828800" algn="ctr" defTabSz="457200" rtl="0" fontAlgn="base">
              <a:spcBef>
                <a:spcPct val="0"/>
              </a:spcBef>
              <a:spcAft>
                <a:spcPct val="0"/>
              </a:spcAft>
              <a:defRPr sz="4400">
                <a:solidFill>
                  <a:schemeClr val="tx1"/>
                </a:solidFill>
                <a:latin typeface="Arial" charset="0"/>
                <a:ea typeface="Arial" charset="0"/>
                <a:cs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500" i="0" u="none" strike="noStrike" kern="1200" cap="none" spc="0" normalizeH="0" baseline="0" noProof="0">
                <a:ln>
                  <a:noFill/>
                </a:ln>
                <a:solidFill>
                  <a:srgbClr val="ED7D31">
                    <a:lumMod val="50000"/>
                  </a:srgbClr>
                </a:solidFill>
                <a:effectLst/>
                <a:uLnTx/>
                <a:uFillTx/>
                <a:latin typeface="Garamond" panose="02020404030301010803" pitchFamily="18" charset="0"/>
                <a:cs typeface="Arial"/>
              </a:rPr>
              <a:t>STRATEGIC OUTCOME 5: ADMINISTRATIVE PROCESSES</a:t>
            </a:r>
          </a:p>
        </p:txBody>
      </p:sp>
      <p:pic>
        <p:nvPicPr>
          <p:cNvPr id="16" name="Picture 15">
            <a:extLst>
              <a:ext uri="{FF2B5EF4-FFF2-40B4-BE49-F238E27FC236}">
                <a16:creationId xmlns:a16="http://schemas.microsoft.com/office/drawing/2014/main" id="{2ACDADA2-A36F-774E-95FB-A2879F209B12}"/>
              </a:ext>
            </a:extLst>
          </p:cNvPr>
          <p:cNvPicPr>
            <a:picLocks noChangeAspect="1"/>
          </p:cNvPicPr>
          <p:nvPr/>
        </p:nvPicPr>
        <p:blipFill>
          <a:blip r:embed="rId3"/>
          <a:stretch>
            <a:fillRect/>
          </a:stretch>
        </p:blipFill>
        <p:spPr>
          <a:xfrm>
            <a:off x="317293" y="395408"/>
            <a:ext cx="431800" cy="558800"/>
          </a:xfrm>
          <a:prstGeom prst="rect">
            <a:avLst/>
          </a:prstGeom>
        </p:spPr>
      </p:pic>
      <p:pic>
        <p:nvPicPr>
          <p:cNvPr id="17" name="Picture 16">
            <a:extLst>
              <a:ext uri="{FF2B5EF4-FFF2-40B4-BE49-F238E27FC236}">
                <a16:creationId xmlns:a16="http://schemas.microsoft.com/office/drawing/2014/main" id="{1FFB4C2B-F5B7-8945-A1BB-6553A0CD2B57}"/>
              </a:ext>
            </a:extLst>
          </p:cNvPr>
          <p:cNvPicPr>
            <a:picLocks noChangeAspect="1"/>
          </p:cNvPicPr>
          <p:nvPr/>
        </p:nvPicPr>
        <p:blipFill>
          <a:blip r:embed="rId4"/>
          <a:stretch>
            <a:fillRect/>
          </a:stretch>
        </p:blipFill>
        <p:spPr>
          <a:xfrm>
            <a:off x="683757" y="1496453"/>
            <a:ext cx="482600" cy="448129"/>
          </a:xfrm>
          <a:prstGeom prst="rect">
            <a:avLst/>
          </a:prstGeom>
        </p:spPr>
      </p:pic>
      <p:sp>
        <p:nvSpPr>
          <p:cNvPr id="9" name="Slide Number Placeholder 3">
            <a:extLst>
              <a:ext uri="{FF2B5EF4-FFF2-40B4-BE49-F238E27FC236}">
                <a16:creationId xmlns:a16="http://schemas.microsoft.com/office/drawing/2014/main" id="{E361CE6A-950E-4ECA-B29B-0DAE3B8E4AA8}"/>
              </a:ext>
            </a:extLst>
          </p:cNvPr>
          <p:cNvSpPr txBox="1">
            <a:spLocks/>
          </p:cNvSpPr>
          <p:nvPr/>
        </p:nvSpPr>
        <p:spPr>
          <a:xfrm>
            <a:off x="4038599" y="6492875"/>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0A64A42-7C2D-4EA2-AADB-69663BC6F28E}"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3">
            <a:extLst>
              <a:ext uri="{FF2B5EF4-FFF2-40B4-BE49-F238E27FC236}">
                <a16:creationId xmlns:a16="http://schemas.microsoft.com/office/drawing/2014/main" id="{D0D7BDF8-C4C3-AE74-E9C6-C21B00F03DF9}"/>
              </a:ext>
            </a:extLst>
          </p:cNvPr>
          <p:cNvSpPr>
            <a:spLocks noGrp="1"/>
          </p:cNvSpPr>
          <p:nvPr>
            <p:ph type="sldNum" sz="quarter" idx="12"/>
          </p:nvPr>
        </p:nvSpPr>
        <p:spPr>
          <a:xfrm>
            <a:off x="8780780" y="6102667"/>
            <a:ext cx="2743200" cy="359093"/>
          </a:xfrm>
        </p:spPr>
        <p:txBody>
          <a:bodyPr/>
          <a:lstStyle/>
          <a:p>
            <a:fld id="{28653215-2670-2C45-9A84-CCF0EF897A9F}" type="slidenum">
              <a:rPr lang="en-US" smtClean="0"/>
              <a:t>22</a:t>
            </a:fld>
            <a:endParaRPr lang="en-US"/>
          </a:p>
        </p:txBody>
      </p:sp>
    </p:spTree>
    <p:extLst>
      <p:ext uri="{BB962C8B-B14F-4D97-AF65-F5344CB8AC3E}">
        <p14:creationId xmlns:p14="http://schemas.microsoft.com/office/powerpoint/2010/main" val="3867566850"/>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F7252-CB6B-1225-7D30-E9B89C8F97D1}"/>
              </a:ext>
            </a:extLst>
          </p:cNvPr>
          <p:cNvSpPr>
            <a:spLocks noGrp="1"/>
          </p:cNvSpPr>
          <p:nvPr>
            <p:ph type="title"/>
          </p:nvPr>
        </p:nvSpPr>
        <p:spPr>
          <a:xfrm>
            <a:off x="552718" y="262296"/>
            <a:ext cx="9939315" cy="995915"/>
          </a:xfrm>
        </p:spPr>
        <p:txBody>
          <a:bodyPr>
            <a:normAutofit/>
          </a:bodyPr>
          <a:lstStyle/>
          <a:p>
            <a:r>
              <a:rPr lang="en-US" altLang="en-US" sz="2800">
                <a:solidFill>
                  <a:schemeClr val="accent2">
                    <a:lumMod val="50000"/>
                  </a:schemeClr>
                </a:solidFill>
                <a:latin typeface="Garamond" panose="02020404030301010803" pitchFamily="18" charset="0"/>
              </a:rPr>
              <a:t>Q-02 2024-25FY INTERNAL AUDIT FINDINGS &amp; AREAS OF IMPROVEMENT</a:t>
            </a:r>
            <a:endParaRPr lang="en-ZA" sz="2800"/>
          </a:p>
        </p:txBody>
      </p:sp>
      <p:sp>
        <p:nvSpPr>
          <p:cNvPr id="4" name="Slide Number Placeholder 3">
            <a:extLst>
              <a:ext uri="{FF2B5EF4-FFF2-40B4-BE49-F238E27FC236}">
                <a16:creationId xmlns:a16="http://schemas.microsoft.com/office/drawing/2014/main" id="{F26D24A1-A2DB-8E8F-2F57-95568B1DC37E}"/>
              </a:ext>
            </a:extLst>
          </p:cNvPr>
          <p:cNvSpPr>
            <a:spLocks noGrp="1"/>
          </p:cNvSpPr>
          <p:nvPr>
            <p:ph type="sldNum" sz="quarter" idx="12"/>
          </p:nvPr>
        </p:nvSpPr>
        <p:spPr/>
        <p:txBody>
          <a:bodyPr/>
          <a:lstStyle/>
          <a:p>
            <a:fld id="{28653215-2670-2C45-9A84-CCF0EF897A9F}" type="slidenum">
              <a:rPr lang="en-US" smtClean="0"/>
              <a:t>23</a:t>
            </a:fld>
            <a:endParaRPr lang="en-US"/>
          </a:p>
        </p:txBody>
      </p:sp>
      <p:graphicFrame>
        <p:nvGraphicFramePr>
          <p:cNvPr id="7" name="Table 6">
            <a:extLst>
              <a:ext uri="{FF2B5EF4-FFF2-40B4-BE49-F238E27FC236}">
                <a16:creationId xmlns:a16="http://schemas.microsoft.com/office/drawing/2014/main" id="{6C6F8604-3DC2-D529-37DF-8B93D3D9B6DD}"/>
              </a:ext>
            </a:extLst>
          </p:cNvPr>
          <p:cNvGraphicFramePr>
            <a:graphicFrameLocks noGrp="1"/>
          </p:cNvGraphicFramePr>
          <p:nvPr>
            <p:extLst>
              <p:ext uri="{D42A27DB-BD31-4B8C-83A1-F6EECF244321}">
                <p14:modId xmlns:p14="http://schemas.microsoft.com/office/powerpoint/2010/main" val="2073473946"/>
              </p:ext>
            </p:extLst>
          </p:nvPr>
        </p:nvGraphicFramePr>
        <p:xfrm>
          <a:off x="640079" y="1519094"/>
          <a:ext cx="9851954" cy="2683890"/>
        </p:xfrm>
        <a:graphic>
          <a:graphicData uri="http://schemas.openxmlformats.org/drawingml/2006/table">
            <a:tbl>
              <a:tblPr firstRow="1" firstCol="1" bandRow="1">
                <a:tableStyleId>{68D230F3-CF80-4859-8CE7-A43EE81993B5}</a:tableStyleId>
              </a:tblPr>
              <a:tblGrid>
                <a:gridCol w="604258">
                  <a:extLst>
                    <a:ext uri="{9D8B030D-6E8A-4147-A177-3AD203B41FA5}">
                      <a16:colId xmlns:a16="http://schemas.microsoft.com/office/drawing/2014/main" val="3575028352"/>
                    </a:ext>
                  </a:extLst>
                </a:gridCol>
                <a:gridCol w="4220798">
                  <a:extLst>
                    <a:ext uri="{9D8B030D-6E8A-4147-A177-3AD203B41FA5}">
                      <a16:colId xmlns:a16="http://schemas.microsoft.com/office/drawing/2014/main" val="4016548093"/>
                    </a:ext>
                  </a:extLst>
                </a:gridCol>
                <a:gridCol w="1925968">
                  <a:extLst>
                    <a:ext uri="{9D8B030D-6E8A-4147-A177-3AD203B41FA5}">
                      <a16:colId xmlns:a16="http://schemas.microsoft.com/office/drawing/2014/main" val="4001443102"/>
                    </a:ext>
                  </a:extLst>
                </a:gridCol>
                <a:gridCol w="838497">
                  <a:extLst>
                    <a:ext uri="{9D8B030D-6E8A-4147-A177-3AD203B41FA5}">
                      <a16:colId xmlns:a16="http://schemas.microsoft.com/office/drawing/2014/main" val="1515588895"/>
                    </a:ext>
                  </a:extLst>
                </a:gridCol>
                <a:gridCol w="2262433">
                  <a:extLst>
                    <a:ext uri="{9D8B030D-6E8A-4147-A177-3AD203B41FA5}">
                      <a16:colId xmlns:a16="http://schemas.microsoft.com/office/drawing/2014/main" val="4270708427"/>
                    </a:ext>
                  </a:extLst>
                </a:gridCol>
              </a:tblGrid>
              <a:tr h="353981">
                <a:tc>
                  <a:txBody>
                    <a:bodyPr/>
                    <a:lstStyle/>
                    <a:p>
                      <a:pPr algn="ctr"/>
                      <a:r>
                        <a:rPr lang="en-ZA" sz="1600" b="1">
                          <a:solidFill>
                            <a:schemeClr val="tx1"/>
                          </a:solidFill>
                          <a:effectLst/>
                          <a:latin typeface="Aptos" panose="020B0004020202020204" pitchFamily="34" charset="0"/>
                        </a:rPr>
                        <a:t>No</a:t>
                      </a:r>
                      <a:endParaRPr lang="en-ZA" sz="1600">
                        <a:solidFill>
                          <a:schemeClr val="tx1"/>
                        </a:solidFill>
                        <a:effectLst/>
                        <a:latin typeface="Aptos" panose="020B0004020202020204" pitchFamily="34" charset="0"/>
                        <a:ea typeface="Times New Roman" panose="02020603050405020304" pitchFamily="18" charset="0"/>
                      </a:endParaRPr>
                    </a:p>
                  </a:txBody>
                  <a:tcPr marL="66771" marR="66771" marT="0" marB="0"/>
                </a:tc>
                <a:tc>
                  <a:txBody>
                    <a:bodyPr/>
                    <a:lstStyle/>
                    <a:p>
                      <a:r>
                        <a:rPr lang="en-ZA" sz="1600" b="1">
                          <a:solidFill>
                            <a:schemeClr val="tx1"/>
                          </a:solidFill>
                          <a:effectLst/>
                          <a:latin typeface="Aptos" panose="020B0004020202020204" pitchFamily="34" charset="0"/>
                        </a:rPr>
                        <a:t>Indicator as per the APP</a:t>
                      </a:r>
                      <a:endParaRPr lang="en-ZA" sz="1600">
                        <a:solidFill>
                          <a:schemeClr val="tx1"/>
                        </a:solidFill>
                        <a:latin typeface="Aptos" panose="020B0004020202020204" pitchFamily="34" charset="0"/>
                      </a:endParaRPr>
                    </a:p>
                  </a:txBody>
                  <a:tcPr marL="66771" marR="66771" marT="0" marB="0"/>
                </a:tc>
                <a:tc>
                  <a:txBody>
                    <a:bodyPr/>
                    <a:lstStyle/>
                    <a:p>
                      <a:pPr algn="ctr"/>
                      <a:r>
                        <a:rPr lang="en-ZA" sz="1600" b="1" dirty="0">
                          <a:solidFill>
                            <a:schemeClr val="tx1"/>
                          </a:solidFill>
                          <a:effectLst/>
                          <a:latin typeface="Aptos" panose="020B0004020202020204" pitchFamily="34" charset="0"/>
                        </a:rPr>
                        <a:t>Indicator as per the Q2 Report</a:t>
                      </a:r>
                      <a:endParaRPr lang="en-ZA" sz="1600" dirty="0">
                        <a:solidFill>
                          <a:schemeClr val="tx1"/>
                        </a:solidFill>
                        <a:effectLst/>
                        <a:latin typeface="Aptos" panose="020B0004020202020204" pitchFamily="34" charset="0"/>
                        <a:ea typeface="Times New Roman" panose="02020603050405020304" pitchFamily="18" charset="0"/>
                      </a:endParaRPr>
                    </a:p>
                  </a:txBody>
                  <a:tcPr marL="66771" marR="66771" marT="0" marB="0"/>
                </a:tc>
                <a:tc gridSpan="2">
                  <a:txBody>
                    <a:bodyPr/>
                    <a:lstStyle/>
                    <a:p>
                      <a:pPr algn="ctr"/>
                      <a:r>
                        <a:rPr lang="en-ZA" sz="1600" b="1" dirty="0">
                          <a:solidFill>
                            <a:schemeClr val="tx1"/>
                          </a:solidFill>
                          <a:effectLst/>
                          <a:latin typeface="Aptos" panose="020B0004020202020204" pitchFamily="34" charset="0"/>
                        </a:rPr>
                        <a:t>Audit assessment</a:t>
                      </a:r>
                    </a:p>
                    <a:p>
                      <a:pPr algn="ctr"/>
                      <a:endParaRPr lang="en-ZA" sz="1600" dirty="0">
                        <a:solidFill>
                          <a:schemeClr val="tx1"/>
                        </a:solidFill>
                        <a:effectLst/>
                        <a:latin typeface="Aptos" panose="020B0004020202020204" pitchFamily="34" charset="0"/>
                        <a:ea typeface="Times New Roman" panose="02020603050405020304" pitchFamily="18" charset="0"/>
                      </a:endParaRPr>
                    </a:p>
                  </a:txBody>
                  <a:tcPr marL="66771" marR="66771" marT="0" marB="0"/>
                </a:tc>
                <a:tc hMerge="1">
                  <a:txBody>
                    <a:bodyPr/>
                    <a:lstStyle/>
                    <a:p>
                      <a:pPr algn="ctr"/>
                      <a:endParaRPr lang="en-ZA" sz="1600" dirty="0">
                        <a:solidFill>
                          <a:schemeClr val="tx1"/>
                        </a:solidFill>
                        <a:effectLst/>
                        <a:latin typeface="Aptos" panose="020B0004020202020204" pitchFamily="34" charset="0"/>
                        <a:ea typeface="Times New Roman" panose="02020603050405020304" pitchFamily="18" charset="0"/>
                      </a:endParaRPr>
                    </a:p>
                  </a:txBody>
                  <a:tcPr marL="66771" marR="66771" marT="0" marB="0"/>
                </a:tc>
                <a:extLst>
                  <a:ext uri="{0D108BD9-81ED-4DB2-BD59-A6C34878D82A}">
                    <a16:rowId xmlns:a16="http://schemas.microsoft.com/office/drawing/2014/main" val="4076604448"/>
                  </a:ext>
                </a:extLst>
              </a:tr>
              <a:tr h="245490">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600" b="1" kern="1200" dirty="0">
                          <a:solidFill>
                            <a:srgbClr val="000000"/>
                          </a:solidFill>
                          <a:effectLst/>
                          <a:latin typeface="Aptos" panose="020B0004020202020204" pitchFamily="34" charset="0"/>
                        </a:rPr>
                        <a:t>Delays in submission of quarterly achievements and Portfolio of Evidence</a:t>
                      </a:r>
                      <a:endParaRPr lang="en-ZA" sz="1600" b="1" kern="1200" dirty="0">
                        <a:solidFill>
                          <a:srgbClr val="000000"/>
                        </a:solidFill>
                        <a:effectLst/>
                        <a:latin typeface="Aptos" panose="020B0004020202020204" pitchFamily="34" charset="0"/>
                        <a:ea typeface="+mn-ea"/>
                        <a:cs typeface="+mn-cs"/>
                      </a:endParaRPr>
                    </a:p>
                  </a:txBody>
                  <a:tcPr marL="66771" marR="66771" marT="0" marB="0"/>
                </a:tc>
                <a:tc hMerge="1">
                  <a:txBody>
                    <a:bodyPr/>
                    <a:lstStyle/>
                    <a:p>
                      <a:endParaRPr lang="en-ZA"/>
                    </a:p>
                  </a:txBody>
                  <a:tcPr/>
                </a:tc>
                <a:tc hMerge="1">
                  <a:txBody>
                    <a:bodyPr/>
                    <a:lstStyle/>
                    <a:p>
                      <a:endParaRPr lang="en-ZA"/>
                    </a:p>
                  </a:txBody>
                  <a:tcPr/>
                </a:tc>
                <a:tc hMerge="1">
                  <a:txBody>
                    <a:bodyPr/>
                    <a:lstStyle/>
                    <a:p>
                      <a:pPr marL="0" algn="just" defTabSz="914400" rtl="0" eaLnBrk="1" latinLnBrk="0" hangingPunct="1"/>
                      <a:endParaRPr lang="en-ZA" sz="1100" kern="1200">
                        <a:solidFill>
                          <a:srgbClr val="000000"/>
                        </a:solidFill>
                        <a:effectLst/>
                        <a:highlight>
                          <a:srgbClr val="F2F2F2"/>
                        </a:highlight>
                        <a:latin typeface="Tahoma" panose="020B0604030504040204" pitchFamily="34" charset="0"/>
                        <a:ea typeface="Times New Roman" panose="02020603050405020304" pitchFamily="18" charset="0"/>
                        <a:cs typeface="+mn-cs"/>
                      </a:endParaRPr>
                    </a:p>
                  </a:txBody>
                  <a:tcPr marL="68580" marR="68580" marT="0" marB="0">
                    <a:lnL w="12700" cap="flat" cmpd="sng" algn="ctr">
                      <a:solidFill>
                        <a:srgbClr val="00B2A9"/>
                      </a:solidFill>
                      <a:prstDash val="solid"/>
                      <a:round/>
                      <a:headEnd type="none" w="med" len="med"/>
                      <a:tailEnd type="none" w="med" len="med"/>
                    </a:lnL>
                    <a:lnR w="12700" cap="flat" cmpd="sng" algn="ctr">
                      <a:solidFill>
                        <a:srgbClr val="00B2A9"/>
                      </a:solidFill>
                      <a:prstDash val="solid"/>
                      <a:round/>
                      <a:headEnd type="none" w="med" len="med"/>
                      <a:tailEnd type="none" w="med" len="med"/>
                    </a:lnR>
                    <a:lnT w="12700" cap="flat" cmpd="sng" algn="ctr">
                      <a:solidFill>
                        <a:srgbClr val="00B2A9"/>
                      </a:solidFill>
                      <a:prstDash val="solid"/>
                      <a:round/>
                      <a:headEnd type="none" w="med" len="med"/>
                      <a:tailEnd type="none" w="med" len="med"/>
                    </a:lnT>
                    <a:lnB w="12700" cap="flat" cmpd="sng" algn="ctr">
                      <a:solidFill>
                        <a:srgbClr val="00B2A9"/>
                      </a:solidFill>
                      <a:prstDash val="solid"/>
                      <a:round/>
                      <a:headEnd type="none" w="med" len="med"/>
                      <a:tailEnd type="none" w="med" len="med"/>
                    </a:lnB>
                    <a:solidFill>
                      <a:srgbClr val="F2F2F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600" b="1" kern="1200" dirty="0">
                        <a:solidFill>
                          <a:srgbClr val="000000"/>
                        </a:solidFill>
                        <a:effectLst/>
                        <a:latin typeface="Aptos" panose="020B0004020202020204" pitchFamily="34" charset="0"/>
                        <a:ea typeface="+mn-ea"/>
                        <a:cs typeface="+mn-cs"/>
                      </a:endParaRPr>
                    </a:p>
                  </a:txBody>
                  <a:tcPr marL="66771" marR="66771" marT="0" marB="0"/>
                </a:tc>
                <a:extLst>
                  <a:ext uri="{0D108BD9-81ED-4DB2-BD59-A6C34878D82A}">
                    <a16:rowId xmlns:a16="http://schemas.microsoft.com/office/drawing/2014/main" val="3855545787"/>
                  </a:ext>
                </a:extLst>
              </a:tr>
              <a:tr h="772605">
                <a:tc>
                  <a:txBody>
                    <a:bodyPr/>
                    <a:lstStyle/>
                    <a:p>
                      <a:pPr marL="0" lvl="0" algn="l" defTabSz="914400" rtl="0" eaLnBrk="1" latinLnBrk="0" hangingPunct="1"/>
                      <a:r>
                        <a:rPr lang="en-US" sz="1600" kern="1200">
                          <a:solidFill>
                            <a:srgbClr val="000000"/>
                          </a:solidFill>
                          <a:effectLst/>
                          <a:latin typeface="Aptos" panose="020B0004020202020204" pitchFamily="34" charset="0"/>
                        </a:rPr>
                        <a:t>1.3 </a:t>
                      </a:r>
                    </a:p>
                    <a:p>
                      <a:pPr marL="0" lvl="0" algn="l" defTabSz="914400" rtl="0" eaLnBrk="1" latinLnBrk="0" hangingPunct="1"/>
                      <a:endParaRPr lang="en-US" sz="1600" kern="1200">
                        <a:solidFill>
                          <a:srgbClr val="000000"/>
                        </a:solidFill>
                        <a:effectLst/>
                        <a:latin typeface="Aptos" panose="020B0004020202020204" pitchFamily="34" charset="0"/>
                      </a:endParaRPr>
                    </a:p>
                    <a:p>
                      <a:pPr marL="0" lvl="0" algn="l" defTabSz="914400" rtl="0" eaLnBrk="1" latinLnBrk="0" hangingPunct="1"/>
                      <a:endParaRPr lang="en-US" sz="1600" kern="1200">
                        <a:solidFill>
                          <a:srgbClr val="000000"/>
                        </a:solidFill>
                        <a:effectLst/>
                        <a:latin typeface="Aptos" panose="020B0004020202020204" pitchFamily="34" charset="0"/>
                      </a:endParaRPr>
                    </a:p>
                    <a:p>
                      <a:pPr marL="0" lvl="0" algn="l" defTabSz="914400" rtl="0" eaLnBrk="1" latinLnBrk="0" hangingPunct="1"/>
                      <a:r>
                        <a:rPr lang="en-US" sz="1600" kern="1200">
                          <a:solidFill>
                            <a:srgbClr val="000000"/>
                          </a:solidFill>
                          <a:effectLst/>
                          <a:latin typeface="Aptos" panose="020B0004020202020204" pitchFamily="34" charset="0"/>
                        </a:rPr>
                        <a:t>5.6</a:t>
                      </a:r>
                    </a:p>
                    <a:p>
                      <a:pPr marL="0" lvl="0" algn="l" defTabSz="914400" rtl="0" eaLnBrk="1" latinLnBrk="0" hangingPunct="1"/>
                      <a:endParaRPr lang="en-US" sz="1600" kern="1200">
                        <a:solidFill>
                          <a:srgbClr val="000000"/>
                        </a:solidFill>
                        <a:effectLst/>
                        <a:latin typeface="Aptos" panose="020B0004020202020204" pitchFamily="34" charset="0"/>
                      </a:endParaRPr>
                    </a:p>
                    <a:p>
                      <a:pPr marL="0" lvl="0" algn="l" defTabSz="914400" rtl="0" eaLnBrk="1" latinLnBrk="0" hangingPunct="1"/>
                      <a:endParaRPr lang="en-US" sz="1600" kern="1200">
                        <a:solidFill>
                          <a:srgbClr val="000000"/>
                        </a:solidFill>
                        <a:effectLst/>
                        <a:latin typeface="Aptos" panose="020B0004020202020204" pitchFamily="34" charset="0"/>
                      </a:endParaRPr>
                    </a:p>
                    <a:p>
                      <a:pPr marL="0" lvl="0" algn="l" defTabSz="914400" rtl="0" eaLnBrk="1" latinLnBrk="0" hangingPunct="1"/>
                      <a:r>
                        <a:rPr lang="en-US" sz="1600" kern="1200">
                          <a:solidFill>
                            <a:srgbClr val="000000"/>
                          </a:solidFill>
                          <a:effectLst/>
                          <a:latin typeface="Aptos" panose="020B0004020202020204" pitchFamily="34" charset="0"/>
                        </a:rPr>
                        <a:t>5.9</a:t>
                      </a:r>
                      <a:endParaRPr lang="en-ZA" sz="1600" kern="1200">
                        <a:solidFill>
                          <a:srgbClr val="000000"/>
                        </a:solidFill>
                        <a:effectLst/>
                        <a:latin typeface="Aptos" panose="020B0004020202020204" pitchFamily="34" charset="0"/>
                        <a:ea typeface="+mn-ea"/>
                        <a:cs typeface="+mn-cs"/>
                      </a:endParaRPr>
                    </a:p>
                  </a:txBody>
                  <a:tcPr marL="66771" marR="66771" marT="0" marB="0"/>
                </a:tc>
                <a:tc>
                  <a:txBody>
                    <a:bodyPr/>
                    <a:lstStyle/>
                    <a:p>
                      <a:pPr marL="0" lvl="0" algn="l" defTabSz="914400" rtl="0" eaLnBrk="1" latinLnBrk="0" hangingPunct="1"/>
                      <a:r>
                        <a:rPr lang="en-ZA" sz="1600" kern="1200" dirty="0">
                          <a:solidFill>
                            <a:srgbClr val="000000"/>
                          </a:solidFill>
                          <a:effectLst/>
                          <a:latin typeface="Aptos" panose="020B0004020202020204" pitchFamily="34" charset="0"/>
                        </a:rPr>
                        <a:t>Percentage </a:t>
                      </a:r>
                      <a:r>
                        <a:rPr lang="en-US" sz="1600" kern="1200" dirty="0">
                          <a:solidFill>
                            <a:srgbClr val="000000"/>
                          </a:solidFill>
                          <a:effectLst/>
                          <a:latin typeface="Aptos" panose="020B0004020202020204" pitchFamily="34" charset="0"/>
                        </a:rPr>
                        <a:t>of Responses to SOM oversight House resolutions considered by committees.</a:t>
                      </a:r>
                    </a:p>
                    <a:p>
                      <a:pPr marL="0" lvl="0" algn="l" defTabSz="914400" rtl="0" eaLnBrk="1" latinLnBrk="0" hangingPunct="1"/>
                      <a:endParaRPr lang="en-ZA" sz="1600" kern="1200" dirty="0">
                        <a:solidFill>
                          <a:srgbClr val="000000"/>
                        </a:solidFill>
                        <a:effectLst/>
                        <a:latin typeface="Aptos" panose="020B0004020202020204" pitchFamily="34" charset="0"/>
                      </a:endParaRPr>
                    </a:p>
                    <a:p>
                      <a:pPr marL="0" lvl="0" algn="l" defTabSz="914400" rtl="0" eaLnBrk="1" latinLnBrk="0" hangingPunct="1"/>
                      <a:r>
                        <a:rPr lang="en-ZA" sz="1600" kern="1200" dirty="0">
                          <a:solidFill>
                            <a:srgbClr val="000000"/>
                          </a:solidFill>
                          <a:effectLst/>
                          <a:latin typeface="Aptos" panose="020B0004020202020204" pitchFamily="34" charset="0"/>
                        </a:rPr>
                        <a:t>Percentage achievement of milestones in the Leadership initiative implementation </a:t>
                      </a:r>
                    </a:p>
                    <a:p>
                      <a:pPr marL="0" lvl="0" algn="l" defTabSz="914400" rtl="0" eaLnBrk="1" latinLnBrk="0" hangingPunct="1"/>
                      <a:endParaRPr lang="en-ZA" sz="1600" kern="1200" dirty="0">
                        <a:solidFill>
                          <a:srgbClr val="000000"/>
                        </a:solidFill>
                        <a:effectLst/>
                        <a:latin typeface="Aptos" panose="020B0004020202020204" pitchFamily="34" charset="0"/>
                      </a:endParaRPr>
                    </a:p>
                    <a:p>
                      <a:pPr marL="0" lvl="0" algn="l" defTabSz="914400" rtl="0" eaLnBrk="1" latinLnBrk="0" hangingPunct="1"/>
                      <a:r>
                        <a:rPr lang="en-ZA" sz="1600" kern="1200" dirty="0">
                          <a:solidFill>
                            <a:srgbClr val="000000"/>
                          </a:solidFill>
                          <a:effectLst/>
                          <a:latin typeface="Aptos" panose="020B0004020202020204" pitchFamily="34" charset="0"/>
                        </a:rPr>
                        <a:t>Percentage achievement of milestones in the HR strategy’s annual implementation plan</a:t>
                      </a:r>
                      <a:endParaRPr lang="en-ZA" sz="1600" kern="1200" dirty="0">
                        <a:solidFill>
                          <a:srgbClr val="000000"/>
                        </a:solidFill>
                        <a:effectLst/>
                        <a:latin typeface="Aptos" panose="020B0004020202020204" pitchFamily="34" charset="0"/>
                        <a:ea typeface="+mn-ea"/>
                        <a:cs typeface="+mn-cs"/>
                      </a:endParaRPr>
                    </a:p>
                  </a:txBody>
                  <a:tcPr marL="66771" marR="66771" marT="0" marB="0"/>
                </a:tc>
                <a:tc gridSpan="2">
                  <a:txBody>
                    <a:bodyPr/>
                    <a:lstStyle/>
                    <a:p>
                      <a:pPr marL="0" lvl="0" algn="l" defTabSz="914400" rtl="0" eaLnBrk="1" latinLnBrk="0" hangingPunct="1"/>
                      <a:r>
                        <a:rPr lang="en-US" sz="1600" kern="1200" dirty="0">
                          <a:solidFill>
                            <a:srgbClr val="000000"/>
                          </a:solidFill>
                          <a:effectLst/>
                          <a:latin typeface="Aptos" panose="020B0004020202020204" pitchFamily="34" charset="0"/>
                        </a:rPr>
                        <a:t>Limitation of scope</a:t>
                      </a:r>
                      <a:endParaRPr lang="en-ZA" sz="1600" kern="1200" dirty="0">
                        <a:solidFill>
                          <a:srgbClr val="000000"/>
                        </a:solidFill>
                        <a:effectLst/>
                        <a:latin typeface="Aptos" panose="020B0004020202020204" pitchFamily="34" charset="0"/>
                        <a:ea typeface="+mn-ea"/>
                        <a:cs typeface="+mn-cs"/>
                      </a:endParaRPr>
                    </a:p>
                  </a:txBody>
                  <a:tcPr marL="66771" marR="66771" marT="0" marB="0"/>
                </a:tc>
                <a:tc hMerge="1">
                  <a:txBody>
                    <a:bodyPr/>
                    <a:lstStyle/>
                    <a:p>
                      <a:pPr marL="0" lvl="0" algn="l" defTabSz="914400" rtl="0" eaLnBrk="1" latinLnBrk="0" hangingPunct="1"/>
                      <a:r>
                        <a:rPr lang="en-US" sz="1600" kern="1200" dirty="0">
                          <a:solidFill>
                            <a:srgbClr val="000000"/>
                          </a:solidFill>
                          <a:effectLst/>
                          <a:latin typeface="Aptos" panose="020B0004020202020204" pitchFamily="34" charset="0"/>
                        </a:rPr>
                        <a:t>Late submission</a:t>
                      </a:r>
                      <a:endParaRPr lang="en-ZA" sz="1600" kern="1200" dirty="0">
                        <a:solidFill>
                          <a:srgbClr val="000000"/>
                        </a:solidFill>
                        <a:effectLst/>
                        <a:latin typeface="Aptos" panose="020B0004020202020204" pitchFamily="34" charset="0"/>
                        <a:ea typeface="+mn-ea"/>
                        <a:cs typeface="+mn-cs"/>
                      </a:endParaRPr>
                    </a:p>
                  </a:txBody>
                  <a:tcPr marL="66771" marR="66771" marT="0" marB="0"/>
                </a:tc>
                <a:tc>
                  <a:txBody>
                    <a:bodyPr/>
                    <a:lstStyle/>
                    <a:p>
                      <a:pPr marL="0" lvl="0" algn="l" defTabSz="914400" rtl="0" eaLnBrk="1" latinLnBrk="0" hangingPunct="1"/>
                      <a:r>
                        <a:rPr lang="en-US" sz="1600" kern="1200" dirty="0">
                          <a:solidFill>
                            <a:srgbClr val="000000"/>
                          </a:solidFill>
                          <a:effectLst/>
                          <a:latin typeface="Aptos" panose="020B0004020202020204" pitchFamily="34" charset="0"/>
                        </a:rPr>
                        <a:t>Late submission</a:t>
                      </a:r>
                      <a:endParaRPr lang="en-ZA" sz="1600" kern="1200" dirty="0">
                        <a:solidFill>
                          <a:srgbClr val="000000"/>
                        </a:solidFill>
                        <a:effectLst/>
                        <a:latin typeface="Aptos" panose="020B0004020202020204" pitchFamily="34" charset="0"/>
                        <a:ea typeface="+mn-ea"/>
                        <a:cs typeface="+mn-cs"/>
                      </a:endParaRPr>
                    </a:p>
                  </a:txBody>
                  <a:tcPr marL="66771" marR="66771" marT="0" marB="0"/>
                </a:tc>
                <a:extLst>
                  <a:ext uri="{0D108BD9-81ED-4DB2-BD59-A6C34878D82A}">
                    <a16:rowId xmlns:a16="http://schemas.microsoft.com/office/drawing/2014/main" val="1457171061"/>
                  </a:ext>
                </a:extLst>
              </a:tr>
            </a:tbl>
          </a:graphicData>
        </a:graphic>
      </p:graphicFrame>
    </p:spTree>
    <p:extLst>
      <p:ext uri="{BB962C8B-B14F-4D97-AF65-F5344CB8AC3E}">
        <p14:creationId xmlns:p14="http://schemas.microsoft.com/office/powerpoint/2010/main" val="2358394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BC45758A-8899-FF44-8B48-7556DAD31413}"/>
              </a:ext>
            </a:extLst>
          </p:cNvPr>
          <p:cNvSpPr>
            <a:spLocks noGrp="1"/>
          </p:cNvSpPr>
          <p:nvPr>
            <p:ph type="title"/>
          </p:nvPr>
        </p:nvSpPr>
        <p:spPr>
          <a:xfrm>
            <a:off x="490330" y="274638"/>
            <a:ext cx="8893367" cy="850900"/>
          </a:xfrm>
        </p:spPr>
        <p:txBody>
          <a:bodyPr>
            <a:normAutofit/>
          </a:bodyPr>
          <a:lstStyle/>
          <a:p>
            <a:r>
              <a:rPr lang="en-US" altLang="en-US">
                <a:solidFill>
                  <a:srgbClr val="8C4016"/>
                </a:solidFill>
                <a:latin typeface="Garamond" panose="02020404030301010803" pitchFamily="18" charset="0"/>
                <a:cs typeface="Arial" panose="020B0604020202020204" pitchFamily="34" charset="0"/>
              </a:rPr>
              <a:t>CONCLUDING REMARKS</a:t>
            </a:r>
          </a:p>
        </p:txBody>
      </p:sp>
      <p:sp>
        <p:nvSpPr>
          <p:cNvPr id="53251" name="Slide Number Placeholder 3">
            <a:extLst>
              <a:ext uri="{FF2B5EF4-FFF2-40B4-BE49-F238E27FC236}">
                <a16:creationId xmlns:a16="http://schemas.microsoft.com/office/drawing/2014/main" id="{AE9B1A57-16FB-EB49-809B-AB794761967D}"/>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BDF3918-F577-8A44-94F3-8EF290043B42}" type="slidenum">
              <a:rPr kumimoji="0" lang="en-US" altLang="en-US"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2" name="Content Placeholder 1">
            <a:extLst>
              <a:ext uri="{FF2B5EF4-FFF2-40B4-BE49-F238E27FC236}">
                <a16:creationId xmlns:a16="http://schemas.microsoft.com/office/drawing/2014/main" id="{9698EF0D-73B6-4231-B3D0-68E20E25AEDF}"/>
              </a:ext>
            </a:extLst>
          </p:cNvPr>
          <p:cNvSpPr>
            <a:spLocks noGrp="1"/>
          </p:cNvSpPr>
          <p:nvPr>
            <p:ph idx="1"/>
          </p:nvPr>
        </p:nvSpPr>
        <p:spPr>
          <a:xfrm>
            <a:off x="600377" y="1125538"/>
            <a:ext cx="10010915" cy="4818061"/>
          </a:xfrm>
        </p:spPr>
        <p:txBody>
          <a:bodyPr numCol="1">
            <a:noAutofit/>
          </a:bodyPr>
          <a:lstStyle/>
          <a:p>
            <a:pPr>
              <a:lnSpc>
                <a:spcPct val="150000"/>
              </a:lnSpc>
            </a:pPr>
            <a:r>
              <a:rPr lang="en-ZA" sz="1800" dirty="0">
                <a:latin typeface="Aptos" panose="020B0004020202020204" pitchFamily="34" charset="0"/>
              </a:rPr>
              <a:t>GPL closes Quarter-02 and Mid-Year with an overall performance of 79 % and 76%, respectively.</a:t>
            </a:r>
          </a:p>
          <a:p>
            <a:pPr>
              <a:lnSpc>
                <a:spcPct val="150000"/>
              </a:lnSpc>
            </a:pPr>
            <a:r>
              <a:rPr lang="en-ZA" sz="1800" dirty="0">
                <a:latin typeface="Aptos" panose="020B0004020202020204" pitchFamily="34" charset="0"/>
              </a:rPr>
              <a:t>Performance deviations accounts for 21% and 24% for Q2 and Mid-Year, respectively.</a:t>
            </a:r>
          </a:p>
          <a:p>
            <a:pPr>
              <a:lnSpc>
                <a:spcPct val="150000"/>
              </a:lnSpc>
            </a:pPr>
            <a:r>
              <a:rPr lang="en-ZA" sz="1800" dirty="0">
                <a:latin typeface="Aptos" panose="020B0004020202020204" pitchFamily="34" charset="0"/>
              </a:rPr>
              <a:t>Five targets that attributed to the performance deviation are:</a:t>
            </a:r>
          </a:p>
          <a:p>
            <a:pPr lvl="1">
              <a:lnSpc>
                <a:spcPct val="150000"/>
              </a:lnSpc>
            </a:pPr>
            <a:r>
              <a:rPr lang="en-ZA" sz="1800" dirty="0">
                <a:latin typeface="Aptos" panose="020B0004020202020204" pitchFamily="34" charset="0"/>
              </a:rPr>
              <a:t>SOM reports (Mid-Year only); </a:t>
            </a:r>
          </a:p>
          <a:p>
            <a:pPr lvl="1">
              <a:lnSpc>
                <a:spcPct val="150000"/>
              </a:lnSpc>
            </a:pPr>
            <a:r>
              <a:rPr lang="en-ZA" sz="1800" dirty="0">
                <a:latin typeface="Aptos" panose="020B0004020202020204" pitchFamily="34" charset="0"/>
              </a:rPr>
              <a:t>Oversight question papers; </a:t>
            </a:r>
          </a:p>
          <a:p>
            <a:pPr lvl="1">
              <a:lnSpc>
                <a:spcPct val="150000"/>
              </a:lnSpc>
            </a:pPr>
            <a:r>
              <a:rPr lang="en-ZA" sz="1800" dirty="0">
                <a:latin typeface="Aptos" panose="020B0004020202020204" pitchFamily="34" charset="0"/>
              </a:rPr>
              <a:t>Comms and PPP Strategy Implementation Plan; </a:t>
            </a:r>
          </a:p>
          <a:p>
            <a:pPr lvl="1">
              <a:lnSpc>
                <a:spcPct val="150000"/>
              </a:lnSpc>
            </a:pPr>
            <a:r>
              <a:rPr lang="en-ZA" sz="1800" dirty="0">
                <a:latin typeface="Aptos" panose="020B0004020202020204" pitchFamily="34" charset="0"/>
              </a:rPr>
              <a:t>Leadership Initiative; and</a:t>
            </a:r>
          </a:p>
          <a:p>
            <a:pPr lvl="1">
              <a:lnSpc>
                <a:spcPct val="150000"/>
              </a:lnSpc>
            </a:pPr>
            <a:r>
              <a:rPr lang="en-ZA" sz="1800" dirty="0">
                <a:latin typeface="Aptos" panose="020B0004020202020204" pitchFamily="34" charset="0"/>
              </a:rPr>
              <a:t>HR Strategy Implementation Plan.</a:t>
            </a:r>
          </a:p>
          <a:p>
            <a:pPr marL="0" indent="0">
              <a:lnSpc>
                <a:spcPct val="150000"/>
              </a:lnSpc>
              <a:buNone/>
            </a:pPr>
            <a:r>
              <a:rPr lang="en-US" sz="1800" dirty="0">
                <a:latin typeface="Aptos" panose="020B0004020202020204" pitchFamily="34" charset="0"/>
              </a:rPr>
              <a:t>The report is presented to the OCPOL  for deliberation and  adoption</a:t>
            </a:r>
            <a:endParaRPr lang="en-ZA" sz="1800" dirty="0">
              <a:latin typeface="Arial Narrow" panose="020B0606020202030204" pitchFamily="34" charset="0"/>
            </a:endParaRPr>
          </a:p>
          <a:p>
            <a:pPr lvl="1">
              <a:lnSpc>
                <a:spcPct val="150000"/>
              </a:lnSpc>
            </a:pPr>
            <a:endParaRPr lang="en-ZA" sz="1800" dirty="0">
              <a:latin typeface="Arial Narrow" panose="020B0606020202030204" pitchFamily="34" charset="0"/>
            </a:endParaRPr>
          </a:p>
          <a:p>
            <a:pPr lvl="1">
              <a:lnSpc>
                <a:spcPct val="150000"/>
              </a:lnSpc>
            </a:pPr>
            <a:endParaRPr lang="en-ZA" sz="1800" dirty="0">
              <a:latin typeface="Arial Narrow" panose="020B0606020202030204" pitchFamily="34" charset="0"/>
            </a:endParaRPr>
          </a:p>
        </p:txBody>
      </p:sp>
      <p:sp>
        <p:nvSpPr>
          <p:cNvPr id="3" name="Slide Number Placeholder 3">
            <a:extLst>
              <a:ext uri="{FF2B5EF4-FFF2-40B4-BE49-F238E27FC236}">
                <a16:creationId xmlns:a16="http://schemas.microsoft.com/office/drawing/2014/main" id="{2BCF98E0-3659-AFF4-5542-0D802B628C3C}"/>
              </a:ext>
            </a:extLst>
          </p:cNvPr>
          <p:cNvSpPr>
            <a:spLocks noGrp="1"/>
          </p:cNvSpPr>
          <p:nvPr>
            <p:ph type="sldNum" sz="quarter" idx="12"/>
          </p:nvPr>
        </p:nvSpPr>
        <p:spPr>
          <a:xfrm>
            <a:off x="8780780" y="6102667"/>
            <a:ext cx="2743200" cy="359093"/>
          </a:xfrm>
        </p:spPr>
        <p:txBody>
          <a:bodyPr/>
          <a:lstStyle/>
          <a:p>
            <a:fld id="{28653215-2670-2C45-9A84-CCF0EF897A9F}" type="slidenum">
              <a:rPr lang="en-US" smtClean="0"/>
              <a:t>24</a:t>
            </a:fld>
            <a:endParaRPr lang="en-US"/>
          </a:p>
        </p:txBody>
      </p:sp>
    </p:spTree>
    <p:extLst>
      <p:ext uri="{BB962C8B-B14F-4D97-AF65-F5344CB8AC3E}">
        <p14:creationId xmlns:p14="http://schemas.microsoft.com/office/powerpoint/2010/main" val="15294324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298970-E9E7-3C5E-FFE5-A1F649161C05}"/>
              </a:ext>
            </a:extLst>
          </p:cNvPr>
          <p:cNvSpPr>
            <a:spLocks noGrp="1"/>
          </p:cNvSpPr>
          <p:nvPr>
            <p:ph type="body" idx="1"/>
          </p:nvPr>
        </p:nvSpPr>
        <p:spPr/>
        <p:txBody>
          <a:bodyPr>
            <a:normAutofit/>
          </a:bodyPr>
          <a:lstStyle/>
          <a:p>
            <a:r>
              <a:rPr lang="en-ZA" sz="3200" b="1" i="1"/>
              <a:t>SECTION 2: EMPLOYMENT EQUITY REPORT</a:t>
            </a:r>
          </a:p>
          <a:p>
            <a:r>
              <a:rPr lang="en-ZA" sz="3200" b="1" i="1"/>
              <a:t> </a:t>
            </a:r>
          </a:p>
        </p:txBody>
      </p:sp>
      <p:sp>
        <p:nvSpPr>
          <p:cNvPr id="4" name="Slide Number Placeholder 3">
            <a:extLst>
              <a:ext uri="{FF2B5EF4-FFF2-40B4-BE49-F238E27FC236}">
                <a16:creationId xmlns:a16="http://schemas.microsoft.com/office/drawing/2014/main" id="{DC816522-36FA-EF86-F14C-D2F491DD4E53}"/>
              </a:ext>
            </a:extLst>
          </p:cNvPr>
          <p:cNvSpPr>
            <a:spLocks noGrp="1"/>
          </p:cNvSpPr>
          <p:nvPr>
            <p:ph type="sldNum" sz="quarter" idx="12"/>
          </p:nvPr>
        </p:nvSpPr>
        <p:spPr/>
        <p:txBody>
          <a:bodyPr/>
          <a:lstStyle/>
          <a:p>
            <a:fld id="{28653215-2670-2C45-9A84-CCF0EF897A9F}" type="slidenum">
              <a:rPr lang="en-US" smtClean="0"/>
              <a:t>25</a:t>
            </a:fld>
            <a:endParaRPr lang="en-US"/>
          </a:p>
        </p:txBody>
      </p:sp>
    </p:spTree>
    <p:extLst>
      <p:ext uri="{BB962C8B-B14F-4D97-AF65-F5344CB8AC3E}">
        <p14:creationId xmlns:p14="http://schemas.microsoft.com/office/powerpoint/2010/main" val="2758979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5C425-8524-CAF3-BA83-66062FC9D316}"/>
              </a:ext>
            </a:extLst>
          </p:cNvPr>
          <p:cNvSpPr>
            <a:spLocks noGrp="1"/>
          </p:cNvSpPr>
          <p:nvPr>
            <p:ph type="title"/>
          </p:nvPr>
        </p:nvSpPr>
        <p:spPr>
          <a:xfrm>
            <a:off x="640080" y="214113"/>
            <a:ext cx="9347200" cy="995915"/>
          </a:xfrm>
        </p:spPr>
        <p:txBody>
          <a:bodyPr>
            <a:normAutofit/>
          </a:bodyPr>
          <a:lstStyle/>
          <a:p>
            <a:r>
              <a:rPr lang="en-ZA" sz="3600" baseline="0">
                <a:solidFill>
                  <a:srgbClr val="8C4016"/>
                </a:solidFill>
                <a:latin typeface="Garamond"/>
              </a:rPr>
              <a:t>EMPLOYMENT EQUITY</a:t>
            </a:r>
            <a:endParaRPr lang="en-US" sz="3600">
              <a:solidFill>
                <a:srgbClr val="8C4016"/>
              </a:solidFill>
            </a:endParaRPr>
          </a:p>
        </p:txBody>
      </p:sp>
      <p:sp>
        <p:nvSpPr>
          <p:cNvPr id="4" name="Slide Number Placeholder 3">
            <a:extLst>
              <a:ext uri="{FF2B5EF4-FFF2-40B4-BE49-F238E27FC236}">
                <a16:creationId xmlns:a16="http://schemas.microsoft.com/office/drawing/2014/main" id="{A912B52F-217F-D27E-1493-8F8589FD42FA}"/>
              </a:ext>
            </a:extLst>
          </p:cNvPr>
          <p:cNvSpPr>
            <a:spLocks noGrp="1"/>
          </p:cNvSpPr>
          <p:nvPr>
            <p:ph type="sldNum" sz="quarter" idx="12"/>
          </p:nvPr>
        </p:nvSpPr>
        <p:spPr/>
        <p:txBody>
          <a:bodyPr/>
          <a:lstStyle/>
          <a:p>
            <a:fld id="{28653215-2670-2C45-9A84-CCF0EF897A9F}" type="slidenum">
              <a:rPr lang="en-US" smtClean="0"/>
              <a:t>26</a:t>
            </a:fld>
            <a:endParaRPr lang="en-US"/>
          </a:p>
        </p:txBody>
      </p:sp>
      <p:graphicFrame>
        <p:nvGraphicFramePr>
          <p:cNvPr id="6" name="Table 5">
            <a:extLst>
              <a:ext uri="{FF2B5EF4-FFF2-40B4-BE49-F238E27FC236}">
                <a16:creationId xmlns:a16="http://schemas.microsoft.com/office/drawing/2014/main" id="{13AF7D59-685B-4C17-B2BD-90106483438E}"/>
              </a:ext>
            </a:extLst>
          </p:cNvPr>
          <p:cNvGraphicFramePr>
            <a:graphicFrameLocks noGrp="1"/>
          </p:cNvGraphicFramePr>
          <p:nvPr>
            <p:extLst>
              <p:ext uri="{D42A27DB-BD31-4B8C-83A1-F6EECF244321}">
                <p14:modId xmlns:p14="http://schemas.microsoft.com/office/powerpoint/2010/main" val="1145881813"/>
              </p:ext>
            </p:extLst>
          </p:nvPr>
        </p:nvGraphicFramePr>
        <p:xfrm>
          <a:off x="640080" y="1210028"/>
          <a:ext cx="9855199" cy="4647804"/>
        </p:xfrm>
        <a:graphic>
          <a:graphicData uri="http://schemas.openxmlformats.org/drawingml/2006/table">
            <a:tbl>
              <a:tblPr bandRow="1">
                <a:tableStyleId>{5C22544A-7EE6-4342-B048-85BDC9FD1C3A}</a:tableStyleId>
              </a:tblPr>
              <a:tblGrid>
                <a:gridCol w="3442088">
                  <a:extLst>
                    <a:ext uri="{9D8B030D-6E8A-4147-A177-3AD203B41FA5}">
                      <a16:colId xmlns:a16="http://schemas.microsoft.com/office/drawing/2014/main" val="2858458234"/>
                    </a:ext>
                  </a:extLst>
                </a:gridCol>
                <a:gridCol w="823359">
                  <a:extLst>
                    <a:ext uri="{9D8B030D-6E8A-4147-A177-3AD203B41FA5}">
                      <a16:colId xmlns:a16="http://schemas.microsoft.com/office/drawing/2014/main" val="2691779794"/>
                    </a:ext>
                  </a:extLst>
                </a:gridCol>
                <a:gridCol w="530445">
                  <a:extLst>
                    <a:ext uri="{9D8B030D-6E8A-4147-A177-3AD203B41FA5}">
                      <a16:colId xmlns:a16="http://schemas.microsoft.com/office/drawing/2014/main" val="404656744"/>
                    </a:ext>
                  </a:extLst>
                </a:gridCol>
                <a:gridCol w="524589">
                  <a:extLst>
                    <a:ext uri="{9D8B030D-6E8A-4147-A177-3AD203B41FA5}">
                      <a16:colId xmlns:a16="http://schemas.microsoft.com/office/drawing/2014/main" val="1065490228"/>
                    </a:ext>
                  </a:extLst>
                </a:gridCol>
                <a:gridCol w="536081">
                  <a:extLst>
                    <a:ext uri="{9D8B030D-6E8A-4147-A177-3AD203B41FA5}">
                      <a16:colId xmlns:a16="http://schemas.microsoft.com/office/drawing/2014/main" val="3092580093"/>
                    </a:ext>
                  </a:extLst>
                </a:gridCol>
                <a:gridCol w="571033">
                  <a:extLst>
                    <a:ext uri="{9D8B030D-6E8A-4147-A177-3AD203B41FA5}">
                      <a16:colId xmlns:a16="http://schemas.microsoft.com/office/drawing/2014/main" val="3634389090"/>
                    </a:ext>
                  </a:extLst>
                </a:gridCol>
                <a:gridCol w="645986">
                  <a:extLst>
                    <a:ext uri="{9D8B030D-6E8A-4147-A177-3AD203B41FA5}">
                      <a16:colId xmlns:a16="http://schemas.microsoft.com/office/drawing/2014/main" val="1215292980"/>
                    </a:ext>
                  </a:extLst>
                </a:gridCol>
                <a:gridCol w="473049">
                  <a:extLst>
                    <a:ext uri="{9D8B030D-6E8A-4147-A177-3AD203B41FA5}">
                      <a16:colId xmlns:a16="http://schemas.microsoft.com/office/drawing/2014/main" val="2832463240"/>
                    </a:ext>
                  </a:extLst>
                </a:gridCol>
                <a:gridCol w="539444">
                  <a:extLst>
                    <a:ext uri="{9D8B030D-6E8A-4147-A177-3AD203B41FA5}">
                      <a16:colId xmlns:a16="http://schemas.microsoft.com/office/drawing/2014/main" val="3716817946"/>
                    </a:ext>
                  </a:extLst>
                </a:gridCol>
                <a:gridCol w="554819">
                  <a:extLst>
                    <a:ext uri="{9D8B030D-6E8A-4147-A177-3AD203B41FA5}">
                      <a16:colId xmlns:a16="http://schemas.microsoft.com/office/drawing/2014/main" val="519682073"/>
                    </a:ext>
                  </a:extLst>
                </a:gridCol>
                <a:gridCol w="590611">
                  <a:extLst>
                    <a:ext uri="{9D8B030D-6E8A-4147-A177-3AD203B41FA5}">
                      <a16:colId xmlns:a16="http://schemas.microsoft.com/office/drawing/2014/main" val="3807823261"/>
                    </a:ext>
                  </a:extLst>
                </a:gridCol>
                <a:gridCol w="623695">
                  <a:extLst>
                    <a:ext uri="{9D8B030D-6E8A-4147-A177-3AD203B41FA5}">
                      <a16:colId xmlns:a16="http://schemas.microsoft.com/office/drawing/2014/main" val="979452759"/>
                    </a:ext>
                  </a:extLst>
                </a:gridCol>
              </a:tblGrid>
              <a:tr h="559967">
                <a:tc>
                  <a:txBody>
                    <a:bodyPr/>
                    <a:lstStyle/>
                    <a:p>
                      <a:r>
                        <a:rPr lang="en-US" sz="1600" b="1">
                          <a:effectLst/>
                          <a:latin typeface="Aptos" panose="020B0004020202020204" pitchFamily="34" charset="0"/>
                        </a:rPr>
                        <a:t>Occupational Level</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6">
                        <a:lumMod val="40000"/>
                        <a:lumOff val="60000"/>
                      </a:schemeClr>
                    </a:solidFill>
                  </a:tcPr>
                </a:tc>
                <a:tc>
                  <a:txBody>
                    <a:bodyPr/>
                    <a:lstStyle/>
                    <a:p>
                      <a:r>
                        <a:rPr lang="en-US" sz="1600" b="1">
                          <a:effectLst/>
                          <a:latin typeface="Aptos" panose="020B0004020202020204" pitchFamily="34" charset="0"/>
                        </a:rPr>
                        <a:t>Female Total</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6">
                        <a:lumMod val="40000"/>
                        <a:lumOff val="60000"/>
                      </a:schemeClr>
                    </a:solidFill>
                  </a:tcPr>
                </a:tc>
                <a:tc gridSpan="4">
                  <a:txBody>
                    <a:bodyPr/>
                    <a:lstStyle/>
                    <a:p>
                      <a:r>
                        <a:rPr lang="en-US" sz="1600" b="1">
                          <a:effectLst/>
                          <a:latin typeface="Aptos" panose="020B0004020202020204" pitchFamily="34" charset="0"/>
                        </a:rPr>
                        <a:t>Female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a:txBody>
                    <a:bodyPr/>
                    <a:lstStyle/>
                    <a:p>
                      <a:r>
                        <a:rPr lang="en-US" sz="1600" b="1">
                          <a:effectLst/>
                          <a:latin typeface="Aptos" panose="020B0004020202020204" pitchFamily="34" charset="0"/>
                        </a:rPr>
                        <a:t>Male Total</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accent6">
                        <a:lumMod val="40000"/>
                        <a:lumOff val="60000"/>
                      </a:schemeClr>
                    </a:solidFill>
                  </a:tcPr>
                </a:tc>
                <a:tc gridSpan="4">
                  <a:txBody>
                    <a:bodyPr/>
                    <a:lstStyle/>
                    <a:p>
                      <a:r>
                        <a:rPr lang="en-US" sz="1600" b="1">
                          <a:effectLst/>
                          <a:latin typeface="Aptos" panose="020B0004020202020204" pitchFamily="34" charset="0"/>
                        </a:rPr>
                        <a:t>Male</a:t>
                      </a: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en-US" sz="1600" b="1">
                          <a:effectLst/>
                          <a:latin typeface="Aptos" panose="020B0004020202020204" pitchFamily="34" charset="0"/>
                        </a:rPr>
                        <a:t>Grand Total</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accent6">
                        <a:lumMod val="40000"/>
                        <a:lumOff val="60000"/>
                      </a:schemeClr>
                    </a:solidFill>
                  </a:tcPr>
                </a:tc>
                <a:extLst>
                  <a:ext uri="{0D108BD9-81ED-4DB2-BD59-A6C34878D82A}">
                    <a16:rowId xmlns:a16="http://schemas.microsoft.com/office/drawing/2014/main" val="4009509378"/>
                  </a:ext>
                </a:extLst>
              </a:tr>
              <a:tr h="312644">
                <a:tc>
                  <a:txBody>
                    <a:bodyPr/>
                    <a:lstStyle/>
                    <a:p>
                      <a:endParaRPr lang="en-US" sz="1600">
                        <a:effectLst/>
                        <a:latin typeface="Aptos" panose="020B0004020202020204" pitchFamily="34" charset="0"/>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6">
                        <a:lumMod val="40000"/>
                        <a:lumOff val="60000"/>
                      </a:schemeClr>
                    </a:solidFill>
                  </a:tcPr>
                </a:tc>
                <a:tc>
                  <a:txBody>
                    <a:bodyPr/>
                    <a:lstStyle/>
                    <a:p>
                      <a:pPr algn="ctr"/>
                      <a:endParaRPr lang="en-US" sz="1600">
                        <a:effectLst/>
                        <a:latin typeface="Aptos" panose="020B0004020202020204" pitchFamily="34" charset="0"/>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A</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effectLst/>
                          <a:latin typeface="Aptos" panose="020B0004020202020204" pitchFamily="34" charset="0"/>
                        </a:rPr>
                        <a:t>C</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US" sz="1600">
                          <a:effectLst/>
                          <a:latin typeface="Aptos" panose="020B0004020202020204" pitchFamily="34" charset="0"/>
                        </a:rPr>
                        <a:t>I</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W</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latin typeface="Aptos" panose="020B0004020202020204" pitchFamily="34" charset="0"/>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A</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C</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I</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W</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endParaRPr lang="en-US" sz="1600">
                        <a:effectLst/>
                        <a:latin typeface="Aptos" panose="020B0004020202020204" pitchFamily="34" charset="0"/>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682090801"/>
                  </a:ext>
                </a:extLst>
              </a:tr>
              <a:tr h="279983">
                <a:tc>
                  <a:txBody>
                    <a:bodyPr/>
                    <a:lstStyle/>
                    <a:p>
                      <a:r>
                        <a:rPr lang="en-US" sz="1600">
                          <a:effectLst/>
                          <a:latin typeface="Aptos" panose="020B0004020202020204" pitchFamily="34" charset="0"/>
                        </a:rPr>
                        <a:t>Executive Management (P03 – P04)</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6">
                        <a:lumMod val="40000"/>
                        <a:lumOff val="60000"/>
                      </a:schemeClr>
                    </a:solidFill>
                  </a:tcPr>
                </a:tc>
                <a:tc>
                  <a:txBody>
                    <a:bodyPr/>
                    <a:lstStyle/>
                    <a:p>
                      <a:pPr algn="ctr"/>
                      <a:r>
                        <a:rPr lang="en-US" sz="1600">
                          <a:effectLst/>
                          <a:latin typeface="Aptos" panose="020B0004020202020204" pitchFamily="34" charset="0"/>
                        </a:rPr>
                        <a:t>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effectLst/>
                          <a:latin typeface="Aptos"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effectLst/>
                          <a:latin typeface="Aptos" panose="020B0004020202020204" pitchFamily="34" charset="0"/>
                        </a:rPr>
                        <a:t>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3</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2</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4</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4264846668"/>
                  </a:ext>
                </a:extLst>
              </a:tr>
              <a:tr h="279983">
                <a:tc>
                  <a:txBody>
                    <a:bodyPr/>
                    <a:lstStyle/>
                    <a:p>
                      <a:r>
                        <a:rPr lang="en-US" sz="1600">
                          <a:effectLst/>
                          <a:latin typeface="Aptos" panose="020B0004020202020204" pitchFamily="34" charset="0"/>
                        </a:rPr>
                        <a:t>Senior Management (P05 – P06)</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6">
                        <a:lumMod val="40000"/>
                        <a:lumOff val="60000"/>
                      </a:schemeClr>
                    </a:solidFill>
                  </a:tcPr>
                </a:tc>
                <a:tc>
                  <a:txBody>
                    <a:bodyPr/>
                    <a:lstStyle/>
                    <a:p>
                      <a:pPr algn="ctr"/>
                      <a:r>
                        <a:rPr lang="en-US" sz="1600">
                          <a:effectLst/>
                          <a:latin typeface="Aptos" panose="020B0004020202020204" pitchFamily="34" charset="0"/>
                        </a:rPr>
                        <a:t>9</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8</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effectLst/>
                          <a:latin typeface="Aptos"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effectLst/>
                          <a:latin typeface="Aptos" panose="020B0004020202020204" pitchFamily="34" charset="0"/>
                        </a:rPr>
                        <a:t>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7</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5</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2</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16</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289699368"/>
                  </a:ext>
                </a:extLst>
              </a:tr>
              <a:tr h="559967">
                <a:tc>
                  <a:txBody>
                    <a:bodyPr/>
                    <a:lstStyle/>
                    <a:p>
                      <a:r>
                        <a:rPr lang="en-US" sz="1600">
                          <a:effectLst/>
                          <a:latin typeface="Aptos" panose="020B0004020202020204" pitchFamily="34" charset="0"/>
                        </a:rPr>
                        <a:t>Middle Management and Specialist  (P07 – P08)</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6">
                        <a:lumMod val="40000"/>
                        <a:lumOff val="60000"/>
                      </a:schemeClr>
                    </a:solidFill>
                  </a:tcPr>
                </a:tc>
                <a:tc>
                  <a:txBody>
                    <a:bodyPr/>
                    <a:lstStyle/>
                    <a:p>
                      <a:pPr algn="ctr"/>
                      <a:r>
                        <a:rPr lang="en-US" sz="1600">
                          <a:effectLst/>
                          <a:latin typeface="Aptos" panose="020B0004020202020204" pitchFamily="34" charset="0"/>
                        </a:rPr>
                        <a:t>38</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35</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effectLst/>
                          <a:latin typeface="Aptos"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effectLst/>
                          <a:latin typeface="Aptos" panose="020B0004020202020204" pitchFamily="34" charset="0"/>
                        </a:rPr>
                        <a:t>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43</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37</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3</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2</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81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4271557336"/>
                  </a:ext>
                </a:extLst>
              </a:tr>
              <a:tr h="334976">
                <a:tc>
                  <a:txBody>
                    <a:bodyPr/>
                    <a:lstStyle/>
                    <a:p>
                      <a:r>
                        <a:rPr lang="en-US" sz="1600">
                          <a:effectLst/>
                          <a:latin typeface="Aptos" panose="020B0004020202020204" pitchFamily="34" charset="0"/>
                        </a:rPr>
                        <a:t>Skilled Technical, Supervisors (P09 –  10)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6">
                        <a:lumMod val="40000"/>
                        <a:lumOff val="60000"/>
                      </a:schemeClr>
                    </a:solidFill>
                  </a:tcPr>
                </a:tc>
                <a:tc>
                  <a:txBody>
                    <a:bodyPr/>
                    <a:lstStyle/>
                    <a:p>
                      <a:pPr algn="ctr"/>
                      <a:r>
                        <a:rPr lang="en-US" sz="1600">
                          <a:effectLst/>
                          <a:latin typeface="Aptos" panose="020B0004020202020204" pitchFamily="34" charset="0"/>
                        </a:rPr>
                        <a:t>62</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56</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effectLst/>
                          <a:latin typeface="Aptos" panose="020B00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effectLst/>
                          <a:latin typeface="Aptos" panose="020B0004020202020204" pitchFamily="34" charset="0"/>
                        </a:rPr>
                        <a:t>2</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2</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58</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55</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2</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120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593032950"/>
                  </a:ext>
                </a:extLst>
              </a:tr>
              <a:tr h="559967">
                <a:tc>
                  <a:txBody>
                    <a:bodyPr/>
                    <a:lstStyle/>
                    <a:p>
                      <a:r>
                        <a:rPr lang="en-US" sz="1600">
                          <a:effectLst/>
                          <a:latin typeface="Aptos" panose="020B0004020202020204" pitchFamily="34" charset="0"/>
                        </a:rPr>
                        <a:t>Semi-skilled, discretionary decision making  (P11 - P14)</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6">
                        <a:lumMod val="40000"/>
                        <a:lumOff val="60000"/>
                      </a:schemeClr>
                    </a:solidFill>
                  </a:tcPr>
                </a:tc>
                <a:tc>
                  <a:txBody>
                    <a:bodyPr/>
                    <a:lstStyle/>
                    <a:p>
                      <a:pPr algn="ctr"/>
                      <a:r>
                        <a:rPr lang="en-US" sz="1600">
                          <a:effectLst/>
                          <a:latin typeface="Aptos" panose="020B0004020202020204" pitchFamily="34" charset="0"/>
                        </a:rPr>
                        <a:t>72</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60</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effectLst/>
                          <a:latin typeface="Aptos" panose="020B00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effectLst/>
                          <a:latin typeface="Aptos" panose="020B0004020202020204" pitchFamily="34" charset="0"/>
                        </a:rPr>
                        <a:t>3</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6</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49</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49</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121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565304071"/>
                  </a:ext>
                </a:extLst>
              </a:tr>
              <a:tr h="559967">
                <a:tc>
                  <a:txBody>
                    <a:bodyPr/>
                    <a:lstStyle/>
                    <a:p>
                      <a:r>
                        <a:rPr lang="en-US" sz="1600">
                          <a:effectLst/>
                          <a:latin typeface="Aptos" panose="020B0004020202020204" pitchFamily="34" charset="0"/>
                        </a:rPr>
                        <a:t>Unskilled and defined decision making (P15 - P16)</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6">
                        <a:lumMod val="40000"/>
                        <a:lumOff val="60000"/>
                      </a:schemeClr>
                    </a:solidFill>
                  </a:tcPr>
                </a:tc>
                <a:tc>
                  <a:txBody>
                    <a:bodyPr/>
                    <a:lstStyle/>
                    <a:p>
                      <a:pPr algn="ctr"/>
                      <a:r>
                        <a:rPr lang="en-US" sz="1600">
                          <a:effectLst/>
                          <a:latin typeface="Aptos" panose="020B0004020202020204" pitchFamily="34" charset="0"/>
                        </a:rPr>
                        <a:t>33</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33</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effectLst/>
                          <a:latin typeface="Aptos"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effectLst/>
                          <a:latin typeface="Aptos" panose="020B0004020202020204" pitchFamily="34" charset="0"/>
                        </a:rPr>
                        <a:t>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17</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16</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50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816392318"/>
                  </a:ext>
                </a:extLst>
              </a:tr>
              <a:tr h="279983">
                <a:tc>
                  <a:txBody>
                    <a:bodyPr/>
                    <a:lstStyle/>
                    <a:p>
                      <a:r>
                        <a:rPr lang="en-US" sz="1600" b="1">
                          <a:effectLst/>
                          <a:latin typeface="Aptos" panose="020B0004020202020204" pitchFamily="34" charset="0"/>
                        </a:rPr>
                        <a:t>TOTAL PERMANENT </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6">
                        <a:lumMod val="40000"/>
                        <a:lumOff val="60000"/>
                      </a:schemeClr>
                    </a:solidFill>
                  </a:tcPr>
                </a:tc>
                <a:tc>
                  <a:txBody>
                    <a:bodyPr/>
                    <a:lstStyle/>
                    <a:p>
                      <a:pPr algn="ctr"/>
                      <a:r>
                        <a:rPr lang="en-US" sz="1600" b="1">
                          <a:effectLst/>
                          <a:latin typeface="Aptos" panose="020B0004020202020204" pitchFamily="34" charset="0"/>
                        </a:rPr>
                        <a:t>215</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b="1">
                          <a:effectLst/>
                          <a:latin typeface="Aptos" panose="020B0004020202020204" pitchFamily="34" charset="0"/>
                        </a:rPr>
                        <a:t>193</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a:effectLst/>
                          <a:latin typeface="Aptos" panose="020B0004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a:effectLst/>
                          <a:latin typeface="Aptos" panose="020B0004020202020204" pitchFamily="34" charset="0"/>
                        </a:rPr>
                        <a:t>7</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b="1">
                          <a:effectLst/>
                          <a:latin typeface="Aptos" panose="020B0004020202020204" pitchFamily="34" charset="0"/>
                        </a:rPr>
                        <a:t>9</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b="1">
                          <a:effectLst/>
                          <a:latin typeface="Aptos" panose="020B0004020202020204" pitchFamily="34" charset="0"/>
                        </a:rPr>
                        <a:t>177</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b="1">
                          <a:effectLst/>
                          <a:latin typeface="Aptos" panose="020B0004020202020204" pitchFamily="34" charset="0"/>
                        </a:rPr>
                        <a:t>164</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b="1">
                          <a:effectLst/>
                          <a:latin typeface="Aptos" panose="020B0004020202020204" pitchFamily="34" charset="0"/>
                        </a:rPr>
                        <a:t>4</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b="1">
                          <a:effectLst/>
                          <a:latin typeface="Aptos" panose="020B0004020202020204" pitchFamily="34" charset="0"/>
                        </a:rPr>
                        <a:t>5</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b="1">
                          <a:effectLst/>
                          <a:latin typeface="Aptos" panose="020B0004020202020204" pitchFamily="34" charset="0"/>
                        </a:rPr>
                        <a:t>4</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b="1">
                          <a:effectLst/>
                          <a:latin typeface="Aptos" panose="020B0004020202020204" pitchFamily="34" charset="0"/>
                        </a:rPr>
                        <a:t>392</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12327456"/>
                  </a:ext>
                </a:extLst>
              </a:tr>
              <a:tr h="279983">
                <a:tc>
                  <a:txBody>
                    <a:bodyPr/>
                    <a:lstStyle/>
                    <a:p>
                      <a:r>
                        <a:rPr lang="en-US" sz="1600">
                          <a:effectLst/>
                          <a:latin typeface="Aptos" panose="020B0004020202020204" pitchFamily="34" charset="0"/>
                        </a:rPr>
                        <a:t>CONTRACT/ INTERN</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6">
                        <a:lumMod val="40000"/>
                        <a:lumOff val="60000"/>
                      </a:schemeClr>
                    </a:solidFill>
                  </a:tcPr>
                </a:tc>
                <a:tc>
                  <a:txBody>
                    <a:bodyPr/>
                    <a:lstStyle/>
                    <a:p>
                      <a:pPr algn="ctr"/>
                      <a:r>
                        <a:rPr lang="en-US" sz="1600">
                          <a:effectLst/>
                          <a:latin typeface="Aptos" panose="020B0004020202020204" pitchFamily="34" charset="0"/>
                        </a:rPr>
                        <a:t>22</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20</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effectLst/>
                          <a:latin typeface="Aptos"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effectLst/>
                          <a:latin typeface="Aptos" panose="020B0004020202020204" pitchFamily="34" charset="0"/>
                        </a:rPr>
                        <a:t>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16</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14</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a:effectLst/>
                          <a:latin typeface="Aptos" panose="020B0004020202020204" pitchFamily="34" charset="0"/>
                        </a:rPr>
                        <a:t>38</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522719919"/>
                  </a:ext>
                </a:extLst>
              </a:tr>
              <a:tr h="330899">
                <a:tc>
                  <a:txBody>
                    <a:bodyPr/>
                    <a:lstStyle/>
                    <a:p>
                      <a:r>
                        <a:rPr lang="en-US" sz="1600" b="1">
                          <a:effectLst/>
                          <a:latin typeface="Aptos" panose="020B0004020202020204" pitchFamily="34" charset="0"/>
                        </a:rPr>
                        <a:t>Grand Total as at 30th September  2024</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6">
                        <a:lumMod val="40000"/>
                        <a:lumOff val="60000"/>
                      </a:schemeClr>
                    </a:solidFill>
                  </a:tcPr>
                </a:tc>
                <a:tc>
                  <a:txBody>
                    <a:bodyPr/>
                    <a:lstStyle/>
                    <a:p>
                      <a:pPr algn="ctr"/>
                      <a:r>
                        <a:rPr lang="en-US" sz="1600" b="1">
                          <a:effectLst/>
                          <a:latin typeface="Aptos" panose="020B0004020202020204" pitchFamily="34" charset="0"/>
                        </a:rPr>
                        <a:t>237</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b="1">
                          <a:effectLst/>
                          <a:latin typeface="Aptos" panose="020B0004020202020204" pitchFamily="34" charset="0"/>
                        </a:rPr>
                        <a:t>213</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a:r>
                        <a:rPr lang="en-US" sz="1600" b="1">
                          <a:effectLst/>
                          <a:latin typeface="Aptos" panose="020B0004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a:r>
                        <a:rPr lang="en-US" sz="1600" b="1">
                          <a:effectLst/>
                          <a:latin typeface="Aptos" panose="020B0004020202020204" pitchFamily="34" charset="0"/>
                        </a:rPr>
                        <a:t>7</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b="1">
                          <a:effectLst/>
                          <a:latin typeface="Aptos" panose="020B0004020202020204" pitchFamily="34" charset="0"/>
                        </a:rPr>
                        <a:t>10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b="1">
                          <a:effectLst/>
                          <a:latin typeface="Aptos" panose="020B0004020202020204" pitchFamily="34" charset="0"/>
                        </a:rPr>
                        <a:t>193</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b="1">
                          <a:effectLst/>
                          <a:latin typeface="Aptos" panose="020B0004020202020204" pitchFamily="34" charset="0"/>
                        </a:rPr>
                        <a:t>178</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b="1">
                          <a:effectLst/>
                          <a:latin typeface="Aptos" panose="020B0004020202020204" pitchFamily="34" charset="0"/>
                        </a:rPr>
                        <a:t>4</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b="1">
                          <a:effectLst/>
                          <a:latin typeface="Aptos" panose="020B0004020202020204" pitchFamily="34" charset="0"/>
                        </a:rPr>
                        <a:t>6</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b="1">
                          <a:effectLst/>
                          <a:latin typeface="Aptos" panose="020B0004020202020204" pitchFamily="34" charset="0"/>
                        </a:rPr>
                        <a:t>5</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600" b="1">
                          <a:effectLst/>
                          <a:latin typeface="Aptos" panose="020B0004020202020204" pitchFamily="34" charset="0"/>
                        </a:rPr>
                        <a:t>430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083965903"/>
                  </a:ext>
                </a:extLst>
              </a:tr>
            </a:tbl>
          </a:graphicData>
        </a:graphic>
      </p:graphicFrame>
    </p:spTree>
    <p:extLst>
      <p:ext uri="{BB962C8B-B14F-4D97-AF65-F5344CB8AC3E}">
        <p14:creationId xmlns:p14="http://schemas.microsoft.com/office/powerpoint/2010/main" val="3745242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83F5A-E4E1-47B2-E9A8-C591F6C9A916}"/>
              </a:ext>
            </a:extLst>
          </p:cNvPr>
          <p:cNvSpPr>
            <a:spLocks noGrp="1"/>
          </p:cNvSpPr>
          <p:nvPr>
            <p:ph type="title"/>
          </p:nvPr>
        </p:nvSpPr>
        <p:spPr>
          <a:xfrm>
            <a:off x="518160" y="124178"/>
            <a:ext cx="9347200" cy="959556"/>
          </a:xfrm>
        </p:spPr>
        <p:txBody>
          <a:bodyPr>
            <a:normAutofit/>
          </a:bodyPr>
          <a:lstStyle/>
          <a:p>
            <a:r>
              <a:rPr lang="en-ZA" sz="3600">
                <a:solidFill>
                  <a:srgbClr val="8C4016"/>
                </a:solidFill>
                <a:latin typeface="Garamond" panose="02020404030301010803" pitchFamily="18" charset="0"/>
              </a:rPr>
              <a:t>EMPLOYMENT EQUITY</a:t>
            </a:r>
          </a:p>
        </p:txBody>
      </p:sp>
      <p:sp>
        <p:nvSpPr>
          <p:cNvPr id="4" name="Slide Number Placeholder 3">
            <a:extLst>
              <a:ext uri="{FF2B5EF4-FFF2-40B4-BE49-F238E27FC236}">
                <a16:creationId xmlns:a16="http://schemas.microsoft.com/office/drawing/2014/main" id="{92638060-6E96-B97D-3E05-E3A4DC08EAF9}"/>
              </a:ext>
            </a:extLst>
          </p:cNvPr>
          <p:cNvSpPr>
            <a:spLocks noGrp="1"/>
          </p:cNvSpPr>
          <p:nvPr>
            <p:ph type="sldNum" sz="quarter" idx="12"/>
          </p:nvPr>
        </p:nvSpPr>
        <p:spPr/>
        <p:txBody>
          <a:bodyPr/>
          <a:lstStyle/>
          <a:p>
            <a:fld id="{28653215-2670-2C45-9A84-CCF0EF897A9F}" type="slidenum">
              <a:rPr lang="en-US" smtClean="0"/>
              <a:t>27</a:t>
            </a:fld>
            <a:endParaRPr lang="en-US"/>
          </a:p>
        </p:txBody>
      </p:sp>
      <p:sp>
        <p:nvSpPr>
          <p:cNvPr id="6" name="Content Placeholder 5">
            <a:extLst>
              <a:ext uri="{FF2B5EF4-FFF2-40B4-BE49-F238E27FC236}">
                <a16:creationId xmlns:a16="http://schemas.microsoft.com/office/drawing/2014/main" id="{DAF1B9C1-8EB0-EF04-1266-EB7CE064AA7C}"/>
              </a:ext>
            </a:extLst>
          </p:cNvPr>
          <p:cNvSpPr>
            <a:spLocks noGrp="1"/>
          </p:cNvSpPr>
          <p:nvPr>
            <p:ph idx="1"/>
          </p:nvPr>
        </p:nvSpPr>
        <p:spPr>
          <a:xfrm>
            <a:off x="640080" y="1083734"/>
            <a:ext cx="9833303" cy="5018934"/>
          </a:xfrm>
        </p:spPr>
        <p:txBody>
          <a:bodyPr vert="horz" lIns="91440" tIns="45720" rIns="91440" bIns="45720" rtlCol="0" anchor="t">
            <a:normAutofit/>
          </a:bodyPr>
          <a:lstStyle/>
          <a:p>
            <a:pPr marL="0" indent="0" algn="just">
              <a:buNone/>
            </a:pPr>
            <a:r>
              <a:rPr lang="en-ZA" sz="1800" b="1">
                <a:latin typeface="Aptos" panose="020B0004020202020204" pitchFamily="34" charset="0"/>
                <a:cs typeface="Arial"/>
              </a:rPr>
              <a:t>GPL Employment Equity Profile</a:t>
            </a:r>
            <a:endParaRPr lang="en-ZA" sz="1800">
              <a:latin typeface="Aptos" panose="020B0004020202020204" pitchFamily="34" charset="0"/>
              <a:cs typeface="Arial"/>
            </a:endParaRPr>
          </a:p>
          <a:p>
            <a:pPr algn="just"/>
            <a:r>
              <a:rPr lang="en-ZA" sz="1800">
                <a:latin typeface="Aptos" panose="020B0004020202020204" pitchFamily="34" charset="0"/>
                <a:cs typeface="Arial"/>
              </a:rPr>
              <a:t>At the end of Quarter two, the total employees in the GPL were </a:t>
            </a:r>
            <a:r>
              <a:rPr lang="en-ZA" sz="1800" b="1">
                <a:latin typeface="Aptos" panose="020B0004020202020204" pitchFamily="34" charset="0"/>
                <a:cs typeface="Arial"/>
              </a:rPr>
              <a:t>430. </a:t>
            </a:r>
            <a:r>
              <a:rPr lang="en-ZA" sz="1800">
                <a:latin typeface="Aptos" panose="020B0004020202020204" pitchFamily="34" charset="0"/>
                <a:cs typeface="Arial"/>
              </a:rPr>
              <a:t>The table below shows the movement in the number and percentage of the GPL Employment profile against the EAP (Economically Active Population) percentage goal for Gauteng. </a:t>
            </a:r>
          </a:p>
          <a:p>
            <a:pPr algn="just"/>
            <a:r>
              <a:rPr lang="en-ZA" sz="1800">
                <a:latin typeface="Aptos" panose="020B0004020202020204" pitchFamily="34" charset="0"/>
                <a:cs typeface="Arial"/>
              </a:rPr>
              <a:t>The table below shows the movement of the Gender compliment between Q1 and Q2.</a:t>
            </a:r>
          </a:p>
          <a:p>
            <a:pPr marL="0" indent="0">
              <a:buNone/>
            </a:pPr>
            <a:endParaRPr lang="en-ZA" sz="1800"/>
          </a:p>
        </p:txBody>
      </p:sp>
      <p:graphicFrame>
        <p:nvGraphicFramePr>
          <p:cNvPr id="5" name="Table 4">
            <a:extLst>
              <a:ext uri="{FF2B5EF4-FFF2-40B4-BE49-F238E27FC236}">
                <a16:creationId xmlns:a16="http://schemas.microsoft.com/office/drawing/2014/main" id="{6175D4AE-0129-4DEB-0855-C4BF4E57B65A}"/>
              </a:ext>
            </a:extLst>
          </p:cNvPr>
          <p:cNvGraphicFramePr>
            <a:graphicFrameLocks noGrp="1"/>
          </p:cNvGraphicFramePr>
          <p:nvPr>
            <p:extLst>
              <p:ext uri="{D42A27DB-BD31-4B8C-83A1-F6EECF244321}">
                <p14:modId xmlns:p14="http://schemas.microsoft.com/office/powerpoint/2010/main" val="1587897410"/>
              </p:ext>
            </p:extLst>
          </p:nvPr>
        </p:nvGraphicFramePr>
        <p:xfrm>
          <a:off x="865538" y="3074050"/>
          <a:ext cx="9286842" cy="2751482"/>
        </p:xfrm>
        <a:graphic>
          <a:graphicData uri="http://schemas.openxmlformats.org/drawingml/2006/table">
            <a:tbl>
              <a:tblPr bandRow="1">
                <a:tableStyleId>{BC89EF96-8CEA-46FF-86C4-4CE0E7609802}</a:tableStyleId>
              </a:tblPr>
              <a:tblGrid>
                <a:gridCol w="1425529">
                  <a:extLst>
                    <a:ext uri="{9D8B030D-6E8A-4147-A177-3AD203B41FA5}">
                      <a16:colId xmlns:a16="http://schemas.microsoft.com/office/drawing/2014/main" val="2977935867"/>
                    </a:ext>
                  </a:extLst>
                </a:gridCol>
                <a:gridCol w="1036749">
                  <a:extLst>
                    <a:ext uri="{9D8B030D-6E8A-4147-A177-3AD203B41FA5}">
                      <a16:colId xmlns:a16="http://schemas.microsoft.com/office/drawing/2014/main" val="3072972617"/>
                    </a:ext>
                  </a:extLst>
                </a:gridCol>
                <a:gridCol w="1332963">
                  <a:extLst>
                    <a:ext uri="{9D8B030D-6E8A-4147-A177-3AD203B41FA5}">
                      <a16:colId xmlns:a16="http://schemas.microsoft.com/office/drawing/2014/main" val="2254260584"/>
                    </a:ext>
                  </a:extLst>
                </a:gridCol>
                <a:gridCol w="1458507">
                  <a:extLst>
                    <a:ext uri="{9D8B030D-6E8A-4147-A177-3AD203B41FA5}">
                      <a16:colId xmlns:a16="http://schemas.microsoft.com/office/drawing/2014/main" val="6875660"/>
                    </a:ext>
                  </a:extLst>
                </a:gridCol>
                <a:gridCol w="208280">
                  <a:extLst>
                    <a:ext uri="{9D8B030D-6E8A-4147-A177-3AD203B41FA5}">
                      <a16:colId xmlns:a16="http://schemas.microsoft.com/office/drawing/2014/main" val="4230041479"/>
                    </a:ext>
                  </a:extLst>
                </a:gridCol>
                <a:gridCol w="1312809">
                  <a:extLst>
                    <a:ext uri="{9D8B030D-6E8A-4147-A177-3AD203B41FA5}">
                      <a16:colId xmlns:a16="http://schemas.microsoft.com/office/drawing/2014/main" val="463471394"/>
                    </a:ext>
                  </a:extLst>
                </a:gridCol>
                <a:gridCol w="1173282">
                  <a:extLst>
                    <a:ext uri="{9D8B030D-6E8A-4147-A177-3AD203B41FA5}">
                      <a16:colId xmlns:a16="http://schemas.microsoft.com/office/drawing/2014/main" val="124371132"/>
                    </a:ext>
                  </a:extLst>
                </a:gridCol>
                <a:gridCol w="1338723">
                  <a:extLst>
                    <a:ext uri="{9D8B030D-6E8A-4147-A177-3AD203B41FA5}">
                      <a16:colId xmlns:a16="http://schemas.microsoft.com/office/drawing/2014/main" val="1595525926"/>
                    </a:ext>
                  </a:extLst>
                </a:gridCol>
              </a:tblGrid>
              <a:tr h="711757">
                <a:tc>
                  <a:txBody>
                    <a:bodyPr/>
                    <a:lstStyle/>
                    <a:p>
                      <a:pPr algn="ctr"/>
                      <a:r>
                        <a:rPr lang="en-US" b="1">
                          <a:solidFill>
                            <a:schemeClr val="tx1"/>
                          </a:solidFill>
                          <a:effectLst/>
                          <a:latin typeface="Aptos" panose="020B0004020202020204" pitchFamily="34" charset="0"/>
                        </a:rPr>
                        <a:t>Quarter</a:t>
                      </a:r>
                    </a:p>
                  </a:txBody>
                  <a:tcPr/>
                </a:tc>
                <a:tc>
                  <a:txBody>
                    <a:bodyPr/>
                    <a:lstStyle/>
                    <a:p>
                      <a:pPr algn="ctr"/>
                      <a:r>
                        <a:rPr lang="en-US" b="1">
                          <a:solidFill>
                            <a:schemeClr val="tx1"/>
                          </a:solidFill>
                          <a:effectLst/>
                          <a:latin typeface="Aptos" panose="020B0004020202020204" pitchFamily="34" charset="0"/>
                        </a:rPr>
                        <a:t>NO of Males</a:t>
                      </a:r>
                    </a:p>
                  </a:txBody>
                  <a:tcPr/>
                </a:tc>
                <a:tc>
                  <a:txBody>
                    <a:bodyPr/>
                    <a:lstStyle/>
                    <a:p>
                      <a:pPr algn="ctr"/>
                      <a:r>
                        <a:rPr lang="en-US" b="1">
                          <a:solidFill>
                            <a:schemeClr val="tx1"/>
                          </a:solidFill>
                          <a:effectLst/>
                          <a:latin typeface="Aptos" panose="020B0004020202020204" pitchFamily="34" charset="0"/>
                        </a:rPr>
                        <a:t>GPL %</a:t>
                      </a:r>
                    </a:p>
                  </a:txBody>
                  <a:tcPr/>
                </a:tc>
                <a:tc>
                  <a:txBody>
                    <a:bodyPr/>
                    <a:lstStyle/>
                    <a:p>
                      <a:pPr algn="ctr"/>
                      <a:r>
                        <a:rPr lang="en-US" b="1">
                          <a:solidFill>
                            <a:schemeClr val="tx1"/>
                          </a:solidFill>
                          <a:effectLst/>
                          <a:latin typeface="Aptos" panose="020B0004020202020204" pitchFamily="34" charset="0"/>
                        </a:rPr>
                        <a:t>EAP%</a:t>
                      </a:r>
                    </a:p>
                  </a:txBody>
                  <a:tcPr/>
                </a:tc>
                <a:tc>
                  <a:txBody>
                    <a:bodyPr/>
                    <a:lstStyle/>
                    <a:p>
                      <a:pPr lvl="0" algn="ctr">
                        <a:buNone/>
                      </a:pPr>
                      <a:endParaRPr lang="en-US" b="1">
                        <a:solidFill>
                          <a:schemeClr val="tx1"/>
                        </a:solidFill>
                        <a:effectLst/>
                        <a:latin typeface="Aptos" panose="020B0004020202020204" pitchFamily="34" charset="0"/>
                      </a:endParaRPr>
                    </a:p>
                  </a:txBody>
                  <a:tcPr>
                    <a:solidFill>
                      <a:schemeClr val="tx1"/>
                    </a:solidFill>
                  </a:tcPr>
                </a:tc>
                <a:tc>
                  <a:txBody>
                    <a:bodyPr/>
                    <a:lstStyle/>
                    <a:p>
                      <a:pPr algn="ctr"/>
                      <a:r>
                        <a:rPr lang="en-US" b="1">
                          <a:solidFill>
                            <a:schemeClr val="tx1"/>
                          </a:solidFill>
                          <a:effectLst/>
                          <a:latin typeface="Aptos" panose="020B0004020202020204" pitchFamily="34" charset="0"/>
                        </a:rPr>
                        <a:t>NO of Females</a:t>
                      </a:r>
                    </a:p>
                  </a:txBody>
                  <a:tcPr/>
                </a:tc>
                <a:tc>
                  <a:txBody>
                    <a:bodyPr/>
                    <a:lstStyle/>
                    <a:p>
                      <a:pPr algn="ctr"/>
                      <a:r>
                        <a:rPr lang="en-US" b="1">
                          <a:solidFill>
                            <a:schemeClr val="tx1"/>
                          </a:solidFill>
                          <a:effectLst/>
                          <a:latin typeface="Aptos" panose="020B0004020202020204" pitchFamily="34" charset="0"/>
                        </a:rPr>
                        <a:t>GPL%</a:t>
                      </a:r>
                    </a:p>
                  </a:txBody>
                  <a:tcPr/>
                </a:tc>
                <a:tc>
                  <a:txBody>
                    <a:bodyPr/>
                    <a:lstStyle/>
                    <a:p>
                      <a:pPr algn="ctr"/>
                      <a:r>
                        <a:rPr lang="en-US" b="1">
                          <a:solidFill>
                            <a:schemeClr val="tx1"/>
                          </a:solidFill>
                          <a:effectLst/>
                          <a:latin typeface="Aptos" panose="020B0004020202020204" pitchFamily="34" charset="0"/>
                        </a:rPr>
                        <a:t>EAP %</a:t>
                      </a:r>
                    </a:p>
                  </a:txBody>
                  <a:tcPr/>
                </a:tc>
                <a:extLst>
                  <a:ext uri="{0D108BD9-81ED-4DB2-BD59-A6C34878D82A}">
                    <a16:rowId xmlns:a16="http://schemas.microsoft.com/office/drawing/2014/main" val="3607601696"/>
                  </a:ext>
                </a:extLst>
              </a:tr>
              <a:tr h="413568">
                <a:tc>
                  <a:txBody>
                    <a:bodyPr/>
                    <a:lstStyle/>
                    <a:p>
                      <a:pPr algn="ctr">
                        <a:lnSpc>
                          <a:spcPct val="107000"/>
                        </a:lnSpc>
                      </a:pPr>
                      <a:r>
                        <a:rPr lang="en-US" i="1">
                          <a:solidFill>
                            <a:schemeClr val="tx1"/>
                          </a:solidFill>
                          <a:effectLst/>
                          <a:latin typeface="Aptos" panose="020B0004020202020204" pitchFamily="34" charset="0"/>
                        </a:rPr>
                        <a:t>Q1</a:t>
                      </a:r>
                    </a:p>
                  </a:txBody>
                  <a:tcPr/>
                </a:tc>
                <a:tc>
                  <a:txBody>
                    <a:bodyPr/>
                    <a:lstStyle/>
                    <a:p>
                      <a:pPr algn="ctr"/>
                      <a:r>
                        <a:rPr lang="en-US">
                          <a:solidFill>
                            <a:schemeClr val="tx1"/>
                          </a:solidFill>
                          <a:effectLst/>
                          <a:latin typeface="Aptos" panose="020B0004020202020204" pitchFamily="34" charset="0"/>
                        </a:rPr>
                        <a:t>189</a:t>
                      </a:r>
                    </a:p>
                  </a:txBody>
                  <a:tcPr/>
                </a:tc>
                <a:tc>
                  <a:txBody>
                    <a:bodyPr/>
                    <a:lstStyle/>
                    <a:p>
                      <a:pPr algn="ctr"/>
                      <a:r>
                        <a:rPr lang="en-US" b="1">
                          <a:solidFill>
                            <a:schemeClr val="accent2">
                              <a:lumMod val="49000"/>
                            </a:schemeClr>
                          </a:solidFill>
                          <a:effectLst/>
                          <a:latin typeface="Aptos" panose="020B0004020202020204" pitchFamily="34" charset="0"/>
                        </a:rPr>
                        <a:t>44,7%</a:t>
                      </a:r>
                    </a:p>
                  </a:txBody>
                  <a:tcPr/>
                </a:tc>
                <a:tc>
                  <a:txBody>
                    <a:bodyPr/>
                    <a:lstStyle/>
                    <a:p>
                      <a:pPr algn="ctr"/>
                      <a:r>
                        <a:rPr lang="en-US" b="1">
                          <a:solidFill>
                            <a:srgbClr val="002060"/>
                          </a:solidFill>
                          <a:effectLst/>
                          <a:latin typeface="Aptos" panose="020B0004020202020204" pitchFamily="34" charset="0"/>
                        </a:rPr>
                        <a:t>56,2%</a:t>
                      </a:r>
                    </a:p>
                  </a:txBody>
                  <a:tcPr/>
                </a:tc>
                <a:tc>
                  <a:txBody>
                    <a:bodyPr/>
                    <a:lstStyle/>
                    <a:p>
                      <a:pPr lvl="0" algn="ctr">
                        <a:buNone/>
                      </a:pPr>
                      <a:endParaRPr lang="en-US">
                        <a:solidFill>
                          <a:srgbClr val="8A0000"/>
                        </a:solidFill>
                        <a:effectLst/>
                        <a:latin typeface="Aptos" panose="020B0004020202020204" pitchFamily="34" charset="0"/>
                      </a:endParaRPr>
                    </a:p>
                  </a:txBody>
                  <a:tcPr>
                    <a:solidFill>
                      <a:schemeClr val="tx1"/>
                    </a:solidFill>
                  </a:tcPr>
                </a:tc>
                <a:tc>
                  <a:txBody>
                    <a:bodyPr/>
                    <a:lstStyle/>
                    <a:p>
                      <a:pPr algn="ctr"/>
                      <a:r>
                        <a:rPr lang="en-US">
                          <a:solidFill>
                            <a:schemeClr val="tx1"/>
                          </a:solidFill>
                          <a:effectLst/>
                          <a:latin typeface="Aptos" panose="020B0004020202020204" pitchFamily="34" charset="0"/>
                        </a:rPr>
                        <a:t>233</a:t>
                      </a:r>
                    </a:p>
                  </a:txBody>
                  <a:tcPr/>
                </a:tc>
                <a:tc>
                  <a:txBody>
                    <a:bodyPr/>
                    <a:lstStyle/>
                    <a:p>
                      <a:pPr algn="ctr"/>
                      <a:r>
                        <a:rPr lang="en-US" b="1">
                          <a:solidFill>
                            <a:schemeClr val="accent2">
                              <a:lumMod val="49000"/>
                            </a:schemeClr>
                          </a:solidFill>
                          <a:effectLst/>
                          <a:latin typeface="Aptos" panose="020B0004020202020204" pitchFamily="34" charset="0"/>
                        </a:rPr>
                        <a:t>55,2%</a:t>
                      </a:r>
                    </a:p>
                  </a:txBody>
                  <a:tcPr/>
                </a:tc>
                <a:tc>
                  <a:txBody>
                    <a:bodyPr/>
                    <a:lstStyle/>
                    <a:p>
                      <a:pPr algn="ctr"/>
                      <a:r>
                        <a:rPr lang="en-US" b="1">
                          <a:solidFill>
                            <a:srgbClr val="002060"/>
                          </a:solidFill>
                          <a:effectLst/>
                          <a:latin typeface="Aptos" panose="020B0004020202020204" pitchFamily="34" charset="0"/>
                        </a:rPr>
                        <a:t>43,9%</a:t>
                      </a:r>
                    </a:p>
                  </a:txBody>
                  <a:tcPr/>
                </a:tc>
                <a:extLst>
                  <a:ext uri="{0D108BD9-81ED-4DB2-BD59-A6C34878D82A}">
                    <a16:rowId xmlns:a16="http://schemas.microsoft.com/office/drawing/2014/main" val="3071785548"/>
                  </a:ext>
                </a:extLst>
              </a:tr>
              <a:tr h="711757">
                <a:tc>
                  <a:txBody>
                    <a:bodyPr/>
                    <a:lstStyle/>
                    <a:p>
                      <a:pPr algn="ctr"/>
                      <a:r>
                        <a:rPr lang="en-US" i="1">
                          <a:solidFill>
                            <a:schemeClr val="tx1"/>
                          </a:solidFill>
                          <a:effectLst/>
                          <a:latin typeface="Aptos" panose="020B0004020202020204" pitchFamily="34" charset="0"/>
                        </a:rPr>
                        <a:t>Q2</a:t>
                      </a:r>
                    </a:p>
                  </a:txBody>
                  <a:tcPr/>
                </a:tc>
                <a:tc>
                  <a:txBody>
                    <a:bodyPr/>
                    <a:lstStyle/>
                    <a:p>
                      <a:pPr algn="ctr"/>
                      <a:r>
                        <a:rPr lang="en-US">
                          <a:solidFill>
                            <a:schemeClr val="tx1"/>
                          </a:solidFill>
                          <a:effectLst/>
                          <a:latin typeface="Aptos" panose="020B0004020202020204" pitchFamily="34" charset="0"/>
                        </a:rPr>
                        <a:t>193</a:t>
                      </a:r>
                    </a:p>
                  </a:txBody>
                  <a:tcPr/>
                </a:tc>
                <a:tc>
                  <a:txBody>
                    <a:bodyPr/>
                    <a:lstStyle/>
                    <a:p>
                      <a:pPr algn="ctr"/>
                      <a:r>
                        <a:rPr lang="en-US" b="1">
                          <a:solidFill>
                            <a:schemeClr val="accent2">
                              <a:lumMod val="49000"/>
                            </a:schemeClr>
                          </a:solidFill>
                          <a:effectLst/>
                          <a:latin typeface="Aptos" panose="020B0004020202020204" pitchFamily="34" charset="0"/>
                        </a:rPr>
                        <a:t>44,8%</a:t>
                      </a:r>
                    </a:p>
                  </a:txBody>
                  <a:tcPr/>
                </a:tc>
                <a:tc>
                  <a:txBody>
                    <a:bodyPr/>
                    <a:lstStyle/>
                    <a:p>
                      <a:pPr algn="ctr"/>
                      <a:r>
                        <a:rPr lang="en-US" b="1">
                          <a:solidFill>
                            <a:srgbClr val="002060"/>
                          </a:solidFill>
                          <a:effectLst/>
                          <a:latin typeface="Aptos" panose="020B0004020202020204" pitchFamily="34" charset="0"/>
                        </a:rPr>
                        <a:t>56,2%</a:t>
                      </a:r>
                    </a:p>
                    <a:p>
                      <a:pPr algn="ctr"/>
                      <a:endParaRPr lang="en-US" b="1">
                        <a:solidFill>
                          <a:srgbClr val="002060"/>
                        </a:solidFill>
                        <a:effectLst/>
                        <a:latin typeface="Aptos" panose="020B0004020202020204" pitchFamily="34" charset="0"/>
                      </a:endParaRPr>
                    </a:p>
                  </a:txBody>
                  <a:tcPr/>
                </a:tc>
                <a:tc>
                  <a:txBody>
                    <a:bodyPr/>
                    <a:lstStyle/>
                    <a:p>
                      <a:pPr lvl="0" algn="ctr">
                        <a:buNone/>
                      </a:pPr>
                      <a:endParaRPr lang="en-US">
                        <a:effectLst/>
                        <a:latin typeface="Aptos" panose="020B0004020202020204" pitchFamily="34" charset="0"/>
                      </a:endParaRPr>
                    </a:p>
                  </a:txBody>
                  <a:tcPr>
                    <a:solidFill>
                      <a:schemeClr val="tx1"/>
                    </a:solidFill>
                  </a:tcPr>
                </a:tc>
                <a:tc>
                  <a:txBody>
                    <a:bodyPr/>
                    <a:lstStyle/>
                    <a:p>
                      <a:pPr algn="ctr"/>
                      <a:r>
                        <a:rPr lang="en-US">
                          <a:solidFill>
                            <a:schemeClr val="tx1"/>
                          </a:solidFill>
                          <a:effectLst/>
                          <a:latin typeface="Aptos" panose="020B0004020202020204" pitchFamily="34" charset="0"/>
                        </a:rPr>
                        <a:t>237</a:t>
                      </a:r>
                    </a:p>
                  </a:txBody>
                  <a:tcPr/>
                </a:tc>
                <a:tc>
                  <a:txBody>
                    <a:bodyPr/>
                    <a:lstStyle/>
                    <a:p>
                      <a:pPr algn="ctr"/>
                      <a:r>
                        <a:rPr lang="en-US" b="1">
                          <a:solidFill>
                            <a:schemeClr val="accent2">
                              <a:lumMod val="49000"/>
                            </a:schemeClr>
                          </a:solidFill>
                          <a:effectLst/>
                          <a:latin typeface="Aptos" panose="020B0004020202020204" pitchFamily="34" charset="0"/>
                        </a:rPr>
                        <a:t>55,1%</a:t>
                      </a:r>
                    </a:p>
                  </a:txBody>
                  <a:tcPr/>
                </a:tc>
                <a:tc>
                  <a:txBody>
                    <a:bodyPr/>
                    <a:lstStyle/>
                    <a:p>
                      <a:pPr algn="ctr"/>
                      <a:r>
                        <a:rPr lang="en-US" b="1">
                          <a:solidFill>
                            <a:srgbClr val="002060"/>
                          </a:solidFill>
                          <a:effectLst/>
                          <a:latin typeface="Aptos" panose="020B0004020202020204" pitchFamily="34" charset="0"/>
                        </a:rPr>
                        <a:t>43,9%</a:t>
                      </a:r>
                    </a:p>
                  </a:txBody>
                  <a:tcPr/>
                </a:tc>
                <a:extLst>
                  <a:ext uri="{0D108BD9-81ED-4DB2-BD59-A6C34878D82A}">
                    <a16:rowId xmlns:a16="http://schemas.microsoft.com/office/drawing/2014/main" val="3581103290"/>
                  </a:ext>
                </a:extLst>
              </a:tr>
              <a:tr h="711757">
                <a:tc>
                  <a:txBody>
                    <a:bodyPr/>
                    <a:lstStyle/>
                    <a:p>
                      <a:pPr algn="ctr"/>
                      <a:r>
                        <a:rPr lang="en-US" b="1" i="1">
                          <a:solidFill>
                            <a:schemeClr val="tx1"/>
                          </a:solidFill>
                          <a:effectLst/>
                          <a:latin typeface="Aptos" panose="020B0004020202020204" pitchFamily="34" charset="0"/>
                        </a:rPr>
                        <a:t>Movement from Q1- Q2</a:t>
                      </a:r>
                    </a:p>
                  </a:txBody>
                  <a:tcPr/>
                </a:tc>
                <a:tc>
                  <a:txBody>
                    <a:bodyPr/>
                    <a:lstStyle/>
                    <a:p>
                      <a:pPr algn="ctr"/>
                      <a:r>
                        <a:rPr lang="en-US" b="1">
                          <a:solidFill>
                            <a:schemeClr val="tx1"/>
                          </a:solidFill>
                          <a:effectLst/>
                          <a:latin typeface="Aptos" panose="020B0004020202020204" pitchFamily="34" charset="0"/>
                        </a:rPr>
                        <a:t>+4</a:t>
                      </a:r>
                    </a:p>
                  </a:txBody>
                  <a:tcPr/>
                </a:tc>
                <a:tc>
                  <a:txBody>
                    <a:bodyPr/>
                    <a:lstStyle/>
                    <a:p>
                      <a:pPr algn="ctr"/>
                      <a:r>
                        <a:rPr lang="en-US" b="1">
                          <a:solidFill>
                            <a:schemeClr val="accent2">
                              <a:lumMod val="49000"/>
                            </a:schemeClr>
                          </a:solidFill>
                          <a:effectLst/>
                          <a:latin typeface="Aptos" panose="020B0004020202020204" pitchFamily="34" charset="0"/>
                        </a:rPr>
                        <a:t>+00,1</a:t>
                      </a:r>
                    </a:p>
                  </a:txBody>
                  <a:tcPr/>
                </a:tc>
                <a:tc>
                  <a:txBody>
                    <a:bodyPr/>
                    <a:lstStyle/>
                    <a:p>
                      <a:pPr algn="ctr"/>
                      <a:r>
                        <a:rPr lang="en-US" b="1">
                          <a:solidFill>
                            <a:srgbClr val="002060"/>
                          </a:solidFill>
                          <a:effectLst/>
                          <a:latin typeface="Aptos" panose="020B0004020202020204" pitchFamily="34" charset="0"/>
                        </a:rPr>
                        <a:t>56,2%</a:t>
                      </a:r>
                    </a:p>
                    <a:p>
                      <a:pPr algn="ctr"/>
                      <a:endParaRPr lang="en-US" b="1">
                        <a:solidFill>
                          <a:srgbClr val="002060"/>
                        </a:solidFill>
                        <a:effectLst/>
                        <a:latin typeface="Aptos" panose="020B0004020202020204" pitchFamily="34" charset="0"/>
                      </a:endParaRPr>
                    </a:p>
                  </a:txBody>
                  <a:tcPr/>
                </a:tc>
                <a:tc>
                  <a:txBody>
                    <a:bodyPr/>
                    <a:lstStyle/>
                    <a:p>
                      <a:pPr lvl="0" algn="ctr">
                        <a:buNone/>
                      </a:pPr>
                      <a:endParaRPr lang="en-US">
                        <a:effectLst/>
                        <a:latin typeface="Aptos" panose="020B0004020202020204" pitchFamily="34" charset="0"/>
                      </a:endParaRPr>
                    </a:p>
                  </a:txBody>
                  <a:tcPr>
                    <a:solidFill>
                      <a:schemeClr val="tx1"/>
                    </a:solidFill>
                  </a:tcPr>
                </a:tc>
                <a:tc>
                  <a:txBody>
                    <a:bodyPr/>
                    <a:lstStyle/>
                    <a:p>
                      <a:pPr algn="ctr"/>
                      <a:r>
                        <a:rPr lang="en-US" b="1">
                          <a:solidFill>
                            <a:schemeClr val="tx1"/>
                          </a:solidFill>
                          <a:effectLst/>
                          <a:latin typeface="Aptos" panose="020B0004020202020204" pitchFamily="34" charset="0"/>
                        </a:rPr>
                        <a:t>+4</a:t>
                      </a:r>
                    </a:p>
                  </a:txBody>
                  <a:tcPr/>
                </a:tc>
                <a:tc>
                  <a:txBody>
                    <a:bodyPr/>
                    <a:lstStyle/>
                    <a:p>
                      <a:pPr algn="ctr"/>
                      <a:r>
                        <a:rPr lang="en-US" b="1">
                          <a:solidFill>
                            <a:schemeClr val="accent2">
                              <a:lumMod val="49000"/>
                            </a:schemeClr>
                          </a:solidFill>
                          <a:effectLst/>
                          <a:latin typeface="Aptos" panose="020B0004020202020204" pitchFamily="34" charset="0"/>
                        </a:rPr>
                        <a:t>-00,1</a:t>
                      </a:r>
                    </a:p>
                  </a:txBody>
                  <a:tcPr/>
                </a:tc>
                <a:tc>
                  <a:txBody>
                    <a:bodyPr/>
                    <a:lstStyle/>
                    <a:p>
                      <a:pPr algn="ctr"/>
                      <a:r>
                        <a:rPr lang="en-US" b="1">
                          <a:solidFill>
                            <a:srgbClr val="002060"/>
                          </a:solidFill>
                          <a:effectLst/>
                          <a:latin typeface="Aptos" panose="020B0004020202020204" pitchFamily="34" charset="0"/>
                        </a:rPr>
                        <a:t>43,9%</a:t>
                      </a:r>
                    </a:p>
                  </a:txBody>
                  <a:tcPr/>
                </a:tc>
                <a:extLst>
                  <a:ext uri="{0D108BD9-81ED-4DB2-BD59-A6C34878D82A}">
                    <a16:rowId xmlns:a16="http://schemas.microsoft.com/office/drawing/2014/main" val="2729660058"/>
                  </a:ext>
                </a:extLst>
              </a:tr>
            </a:tbl>
          </a:graphicData>
        </a:graphic>
      </p:graphicFrame>
    </p:spTree>
    <p:extLst>
      <p:ext uri="{BB962C8B-B14F-4D97-AF65-F5344CB8AC3E}">
        <p14:creationId xmlns:p14="http://schemas.microsoft.com/office/powerpoint/2010/main" val="2207155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49684C-51F2-B1E3-1032-5DEA6F72399D}"/>
              </a:ext>
            </a:extLst>
          </p:cNvPr>
          <p:cNvSpPr>
            <a:spLocks noGrp="1"/>
          </p:cNvSpPr>
          <p:nvPr>
            <p:ph idx="1"/>
          </p:nvPr>
        </p:nvSpPr>
        <p:spPr>
          <a:xfrm>
            <a:off x="640080" y="1164098"/>
            <a:ext cx="9335912" cy="4562062"/>
          </a:xfrm>
        </p:spPr>
        <p:txBody>
          <a:bodyPr vert="horz" lIns="91440" tIns="45720" rIns="91440" bIns="45720" rtlCol="0" anchor="t">
            <a:normAutofit/>
          </a:bodyPr>
          <a:lstStyle/>
          <a:p>
            <a:endParaRPr lang="en-US" b="1"/>
          </a:p>
          <a:p>
            <a:pPr marL="0" indent="0">
              <a:buNone/>
            </a:pPr>
            <a:endParaRPr lang="en-US" b="1"/>
          </a:p>
          <a:p>
            <a:pPr marL="0" indent="0">
              <a:buNone/>
            </a:pPr>
            <a:endParaRPr lang="en-US"/>
          </a:p>
        </p:txBody>
      </p:sp>
      <p:sp>
        <p:nvSpPr>
          <p:cNvPr id="4" name="Slide Number Placeholder 3">
            <a:extLst>
              <a:ext uri="{FF2B5EF4-FFF2-40B4-BE49-F238E27FC236}">
                <a16:creationId xmlns:a16="http://schemas.microsoft.com/office/drawing/2014/main" id="{0E26FF01-1B3B-BA2F-9A14-22782C026A88}"/>
              </a:ext>
            </a:extLst>
          </p:cNvPr>
          <p:cNvSpPr>
            <a:spLocks noGrp="1"/>
          </p:cNvSpPr>
          <p:nvPr>
            <p:ph type="sldNum" sz="quarter" idx="12"/>
          </p:nvPr>
        </p:nvSpPr>
        <p:spPr/>
        <p:txBody>
          <a:bodyPr/>
          <a:lstStyle/>
          <a:p>
            <a:fld id="{28653215-2670-2C45-9A84-CCF0EF897A9F}" type="slidenum">
              <a:rPr lang="en-US" smtClean="0"/>
              <a:t>28</a:t>
            </a:fld>
            <a:endParaRPr lang="en-US"/>
          </a:p>
        </p:txBody>
      </p:sp>
      <p:sp>
        <p:nvSpPr>
          <p:cNvPr id="6" name="Title 1">
            <a:extLst>
              <a:ext uri="{FF2B5EF4-FFF2-40B4-BE49-F238E27FC236}">
                <a16:creationId xmlns:a16="http://schemas.microsoft.com/office/drawing/2014/main" id="{68269507-8945-BCAD-A5AF-E41BC40B7338}"/>
              </a:ext>
            </a:extLst>
          </p:cNvPr>
          <p:cNvSpPr>
            <a:spLocks noGrp="1"/>
          </p:cNvSpPr>
          <p:nvPr>
            <p:ph type="title"/>
          </p:nvPr>
        </p:nvSpPr>
        <p:spPr>
          <a:xfrm>
            <a:off x="640080" y="159757"/>
            <a:ext cx="9347200" cy="995915"/>
          </a:xfrm>
        </p:spPr>
        <p:txBody>
          <a:bodyPr>
            <a:normAutofit/>
          </a:bodyPr>
          <a:lstStyle/>
          <a:p>
            <a:r>
              <a:rPr lang="en-US" sz="3600">
                <a:solidFill>
                  <a:srgbClr val="8C4016"/>
                </a:solidFill>
                <a:latin typeface="Garamond" panose="02020404030301010803" pitchFamily="18" charset="0"/>
                <a:cs typeface="Arial"/>
              </a:rPr>
              <a:t>GPL AGE PROFILE</a:t>
            </a:r>
          </a:p>
        </p:txBody>
      </p:sp>
      <p:graphicFrame>
        <p:nvGraphicFramePr>
          <p:cNvPr id="8" name="Table 7">
            <a:extLst>
              <a:ext uri="{FF2B5EF4-FFF2-40B4-BE49-F238E27FC236}">
                <a16:creationId xmlns:a16="http://schemas.microsoft.com/office/drawing/2014/main" id="{ACC49759-C16E-5E05-2B7C-BDA0F6A5E599}"/>
              </a:ext>
            </a:extLst>
          </p:cNvPr>
          <p:cNvGraphicFramePr>
            <a:graphicFrameLocks noGrp="1"/>
          </p:cNvGraphicFramePr>
          <p:nvPr>
            <p:extLst>
              <p:ext uri="{D42A27DB-BD31-4B8C-83A1-F6EECF244321}">
                <p14:modId xmlns:p14="http://schemas.microsoft.com/office/powerpoint/2010/main" val="435728805"/>
              </p:ext>
            </p:extLst>
          </p:nvPr>
        </p:nvGraphicFramePr>
        <p:xfrm>
          <a:off x="804356" y="1390550"/>
          <a:ext cx="9751883" cy="4083887"/>
        </p:xfrm>
        <a:graphic>
          <a:graphicData uri="http://schemas.openxmlformats.org/drawingml/2006/table">
            <a:tbl>
              <a:tblPr bandRow="1">
                <a:tableStyleId>{5C22544A-7EE6-4342-B048-85BDC9FD1C3A}</a:tableStyleId>
              </a:tblPr>
              <a:tblGrid>
                <a:gridCol w="3328885">
                  <a:extLst>
                    <a:ext uri="{9D8B030D-6E8A-4147-A177-3AD203B41FA5}">
                      <a16:colId xmlns:a16="http://schemas.microsoft.com/office/drawing/2014/main" val="3933184840"/>
                    </a:ext>
                  </a:extLst>
                </a:gridCol>
                <a:gridCol w="655037">
                  <a:extLst>
                    <a:ext uri="{9D8B030D-6E8A-4147-A177-3AD203B41FA5}">
                      <a16:colId xmlns:a16="http://schemas.microsoft.com/office/drawing/2014/main" val="923699928"/>
                    </a:ext>
                  </a:extLst>
                </a:gridCol>
                <a:gridCol w="558392">
                  <a:extLst>
                    <a:ext uri="{9D8B030D-6E8A-4147-A177-3AD203B41FA5}">
                      <a16:colId xmlns:a16="http://schemas.microsoft.com/office/drawing/2014/main" val="2749341845"/>
                    </a:ext>
                  </a:extLst>
                </a:gridCol>
                <a:gridCol w="558392">
                  <a:extLst>
                    <a:ext uri="{9D8B030D-6E8A-4147-A177-3AD203B41FA5}">
                      <a16:colId xmlns:a16="http://schemas.microsoft.com/office/drawing/2014/main" val="2551011247"/>
                    </a:ext>
                  </a:extLst>
                </a:gridCol>
                <a:gridCol w="655037">
                  <a:extLst>
                    <a:ext uri="{9D8B030D-6E8A-4147-A177-3AD203B41FA5}">
                      <a16:colId xmlns:a16="http://schemas.microsoft.com/office/drawing/2014/main" val="1542471402"/>
                    </a:ext>
                  </a:extLst>
                </a:gridCol>
                <a:gridCol w="655037">
                  <a:extLst>
                    <a:ext uri="{9D8B030D-6E8A-4147-A177-3AD203B41FA5}">
                      <a16:colId xmlns:a16="http://schemas.microsoft.com/office/drawing/2014/main" val="2581716561"/>
                    </a:ext>
                  </a:extLst>
                </a:gridCol>
                <a:gridCol w="558392">
                  <a:extLst>
                    <a:ext uri="{9D8B030D-6E8A-4147-A177-3AD203B41FA5}">
                      <a16:colId xmlns:a16="http://schemas.microsoft.com/office/drawing/2014/main" val="40603804"/>
                    </a:ext>
                  </a:extLst>
                </a:gridCol>
                <a:gridCol w="655037">
                  <a:extLst>
                    <a:ext uri="{9D8B030D-6E8A-4147-A177-3AD203B41FA5}">
                      <a16:colId xmlns:a16="http://schemas.microsoft.com/office/drawing/2014/main" val="3288392158"/>
                    </a:ext>
                  </a:extLst>
                </a:gridCol>
                <a:gridCol w="655037">
                  <a:extLst>
                    <a:ext uri="{9D8B030D-6E8A-4147-A177-3AD203B41FA5}">
                      <a16:colId xmlns:a16="http://schemas.microsoft.com/office/drawing/2014/main" val="816974673"/>
                    </a:ext>
                  </a:extLst>
                </a:gridCol>
                <a:gridCol w="1257603">
                  <a:extLst>
                    <a:ext uri="{9D8B030D-6E8A-4147-A177-3AD203B41FA5}">
                      <a16:colId xmlns:a16="http://schemas.microsoft.com/office/drawing/2014/main" val="2846990375"/>
                    </a:ext>
                  </a:extLst>
                </a:gridCol>
                <a:gridCol w="215034">
                  <a:extLst>
                    <a:ext uri="{9D8B030D-6E8A-4147-A177-3AD203B41FA5}">
                      <a16:colId xmlns:a16="http://schemas.microsoft.com/office/drawing/2014/main" val="1865887008"/>
                    </a:ext>
                  </a:extLst>
                </a:gridCol>
              </a:tblGrid>
              <a:tr h="619003">
                <a:tc>
                  <a:txBody>
                    <a:bodyPr/>
                    <a:lstStyle/>
                    <a:p>
                      <a:pPr algn="ctr" fontAlgn="base"/>
                      <a:r>
                        <a:rPr lang="en-US" b="1">
                          <a:solidFill>
                            <a:srgbClr val="FFFFFF"/>
                          </a:solidFill>
                          <a:effectLst/>
                          <a:latin typeface="Aptos" panose="020B0004020202020204" pitchFamily="34" charset="0"/>
                          <a:ea typeface="Times New Roman" panose="02020603050405020304" pitchFamily="18" charset="0"/>
                        </a:rPr>
                        <a:t>CURRENT AGE PROFILE IN GPL</a:t>
                      </a:r>
                      <a:r>
                        <a:rPr lang="en-US">
                          <a:solidFill>
                            <a:srgbClr val="FFFFFF"/>
                          </a:solidFill>
                          <a:effectLst/>
                          <a:latin typeface="Aptos" panose="020B0004020202020204" pitchFamily="34" charset="0"/>
                          <a:ea typeface="Times New Roman" panose="02020603050405020304" pitchFamily="18" charset="0"/>
                        </a:rPr>
                        <a:t> </a:t>
                      </a:r>
                      <a:endParaRPr lang="en-US">
                        <a:effectLst/>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548235"/>
                    </a:solidFill>
                  </a:tcPr>
                </a:tc>
                <a:tc gridSpan="9">
                  <a:txBody>
                    <a:bodyPr/>
                    <a:lstStyle/>
                    <a:p>
                      <a:pPr algn="ctr"/>
                      <a:r>
                        <a:rPr lang="en-US" b="1">
                          <a:solidFill>
                            <a:srgbClr val="FFFFFF"/>
                          </a:solidFill>
                          <a:effectLst/>
                          <a:latin typeface="Aptos" panose="020B0004020202020204" pitchFamily="34" charset="0"/>
                          <a:ea typeface="Times New Roman" panose="02020603050405020304" pitchFamily="18" charset="0"/>
                        </a:rPr>
                        <a:t>NO OF EMPLOYEES</a:t>
                      </a:r>
                      <a:endParaRPr lang="en-US">
                        <a:effectLst/>
                        <a:latin typeface="Aptos" panose="020B0004020202020204" pitchFamily="34" charset="0"/>
                      </a:endParaRPr>
                    </a:p>
                    <a:p>
                      <a:pPr algn="ctr"/>
                      <a:endParaRPr lang="en-US">
                        <a:effectLst/>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5381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a:effectLst/>
                      </a:endParaRPr>
                    </a:p>
                  </a:txBody>
                  <a:tcPr anchor="ctr">
                    <a:lnL w="12700">
                      <a:solidFill>
                        <a:schemeClr val="tx1"/>
                      </a:solidFill>
                    </a:lnL>
                    <a:lnR>
                      <a:noFill/>
                    </a:lnR>
                    <a:lnT>
                      <a:noFill/>
                    </a:lnT>
                    <a:lnB>
                      <a:noFill/>
                    </a:lnB>
                    <a:noFill/>
                  </a:tcPr>
                </a:tc>
                <a:extLst>
                  <a:ext uri="{0D108BD9-81ED-4DB2-BD59-A6C34878D82A}">
                    <a16:rowId xmlns:a16="http://schemas.microsoft.com/office/drawing/2014/main" val="1302645128"/>
                  </a:ext>
                </a:extLst>
              </a:tr>
              <a:tr h="510194">
                <a:tc>
                  <a:txBody>
                    <a:bodyPr/>
                    <a:lstStyle/>
                    <a:p>
                      <a:pPr algn="just" fontAlgn="base"/>
                      <a:r>
                        <a:rPr lang="en-US" b="1">
                          <a:solidFill>
                            <a:srgbClr val="FFFFFF"/>
                          </a:solidFill>
                          <a:effectLst/>
                          <a:latin typeface="Aptos" panose="020B0004020202020204" pitchFamily="34" charset="0"/>
                          <a:ea typeface="Times New Roman" panose="02020603050405020304" pitchFamily="18" charset="0"/>
                        </a:rPr>
                        <a:t>Age Group - Grand Total</a:t>
                      </a:r>
                      <a:r>
                        <a:rPr lang="en-US">
                          <a:solidFill>
                            <a:srgbClr val="FFFFFF"/>
                          </a:solidFill>
                          <a:effectLst/>
                          <a:latin typeface="Aptos" panose="020B0004020202020204" pitchFamily="34" charset="0"/>
                          <a:ea typeface="Times New Roman" panose="02020603050405020304" pitchFamily="18" charset="0"/>
                        </a:rPr>
                        <a:t> </a:t>
                      </a:r>
                      <a:endParaRPr lang="en-US">
                        <a:effectLst/>
                        <a:latin typeface="Aptos" panose="020B0004020202020204" pitchFamily="34" charset="0"/>
                      </a:endParaRPr>
                    </a:p>
                  </a:txBody>
                  <a:tcPr anchor="b">
                    <a:lnL w="12700">
                      <a:solidFill>
                        <a:schemeClr val="tx1"/>
                      </a:solidFill>
                    </a:lnL>
                    <a:lnR w="12700">
                      <a:solidFill>
                        <a:schemeClr val="tx1"/>
                      </a:solidFill>
                    </a:lnR>
                    <a:lnT w="12700">
                      <a:solidFill>
                        <a:schemeClr val="tx1"/>
                      </a:solidFill>
                    </a:lnT>
                    <a:lnB w="12700">
                      <a:solidFill>
                        <a:schemeClr val="tx1"/>
                      </a:solidFill>
                    </a:lnB>
                    <a:solidFill>
                      <a:srgbClr val="548235"/>
                    </a:solidFill>
                  </a:tcPr>
                </a:tc>
                <a:tc gridSpan="4">
                  <a:txBody>
                    <a:bodyPr/>
                    <a:lstStyle/>
                    <a:p>
                      <a:pPr algn="ctr"/>
                      <a:r>
                        <a:rPr lang="en-US" b="1">
                          <a:solidFill>
                            <a:srgbClr val="FFFFFF"/>
                          </a:solidFill>
                          <a:effectLst/>
                          <a:latin typeface="Aptos" panose="020B0004020202020204" pitchFamily="34" charset="0"/>
                          <a:ea typeface="Times New Roman" panose="02020603050405020304" pitchFamily="18" charset="0"/>
                        </a:rPr>
                        <a:t>Male</a:t>
                      </a:r>
                      <a:endParaRPr lang="en-US">
                        <a:effectLst/>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b="1">
                          <a:solidFill>
                            <a:srgbClr val="FFFFFF"/>
                          </a:solidFill>
                          <a:effectLst/>
                          <a:latin typeface="Aptos" panose="020B0004020202020204" pitchFamily="34" charset="0"/>
                          <a:ea typeface="Times New Roman" panose="02020603050405020304" pitchFamily="18" charset="0"/>
                        </a:rPr>
                        <a:t>Female</a:t>
                      </a:r>
                      <a:endParaRPr lang="en-US">
                        <a:effectLst/>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en-US" b="1">
                          <a:solidFill>
                            <a:srgbClr val="FFFFFF"/>
                          </a:solidFill>
                          <a:effectLst/>
                          <a:latin typeface="Aptos" panose="020B0004020202020204" pitchFamily="34" charset="0"/>
                          <a:ea typeface="Times New Roman" panose="02020603050405020304" pitchFamily="18" charset="0"/>
                        </a:rPr>
                        <a:t>Total</a:t>
                      </a:r>
                      <a:endParaRPr lang="en-US">
                        <a:effectLst/>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548235"/>
                    </a:solidFill>
                  </a:tcPr>
                </a:tc>
                <a:tc>
                  <a:txBody>
                    <a:bodyPr/>
                    <a:lstStyle/>
                    <a:p>
                      <a:endParaRPr lang="en-US">
                        <a:effectLst/>
                      </a:endParaRPr>
                    </a:p>
                  </a:txBody>
                  <a:tcPr anchor="ctr">
                    <a:lnL w="12700">
                      <a:solidFill>
                        <a:schemeClr val="tx1"/>
                      </a:solidFill>
                    </a:lnL>
                    <a:lnR>
                      <a:noFill/>
                    </a:lnR>
                    <a:lnT>
                      <a:noFill/>
                    </a:lnT>
                    <a:lnB>
                      <a:noFill/>
                    </a:lnB>
                    <a:noFill/>
                  </a:tcPr>
                </a:tc>
                <a:extLst>
                  <a:ext uri="{0D108BD9-81ED-4DB2-BD59-A6C34878D82A}">
                    <a16:rowId xmlns:a16="http://schemas.microsoft.com/office/drawing/2014/main" val="3401078100"/>
                  </a:ext>
                </a:extLst>
              </a:tr>
              <a:tr h="510194">
                <a:tc>
                  <a:txBody>
                    <a:bodyPr/>
                    <a:lstStyle/>
                    <a:p>
                      <a:pPr algn="just"/>
                      <a:endParaRPr lang="en-US">
                        <a:effectLst/>
                        <a:latin typeface="Aptos" panose="020B0004020202020204" pitchFamily="34" charset="0"/>
                      </a:endParaRPr>
                    </a:p>
                  </a:txBody>
                  <a:tcPr anchor="b">
                    <a:lnL w="12700">
                      <a:solidFill>
                        <a:schemeClr val="tx1"/>
                      </a:solidFill>
                    </a:lnL>
                    <a:lnR w="12700">
                      <a:solidFill>
                        <a:schemeClr val="tx1"/>
                      </a:solidFill>
                    </a:lnR>
                    <a:lnT w="12700">
                      <a:solidFill>
                        <a:schemeClr val="tx1"/>
                      </a:solidFill>
                    </a:lnT>
                    <a:lnB w="12700">
                      <a:solidFill>
                        <a:schemeClr val="tx1"/>
                      </a:solidFill>
                    </a:lnB>
                    <a:solidFill>
                      <a:srgbClr val="548235"/>
                    </a:solidFill>
                  </a:tcPr>
                </a:tc>
                <a:tc>
                  <a:txBody>
                    <a:bodyPr/>
                    <a:lstStyle/>
                    <a:p>
                      <a:pPr algn="just"/>
                      <a:r>
                        <a:rPr lang="en-US" b="1">
                          <a:solidFill>
                            <a:srgbClr val="FFFFFF"/>
                          </a:solidFill>
                          <a:effectLst/>
                          <a:latin typeface="Aptos" panose="020B0004020202020204" pitchFamily="34" charset="0"/>
                          <a:ea typeface="Times New Roman" panose="02020603050405020304" pitchFamily="18" charset="0"/>
                        </a:rPr>
                        <a:t>A</a:t>
                      </a:r>
                      <a:endParaRPr lang="en-US">
                        <a:effectLst/>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548235"/>
                    </a:solidFill>
                  </a:tcPr>
                </a:tc>
                <a:tc>
                  <a:txBody>
                    <a:bodyPr/>
                    <a:lstStyle/>
                    <a:p>
                      <a:pPr algn="just"/>
                      <a:r>
                        <a:rPr lang="en-US" b="1">
                          <a:solidFill>
                            <a:srgbClr val="FFFFFF"/>
                          </a:solidFill>
                          <a:effectLst/>
                          <a:latin typeface="Aptos" panose="020B0004020202020204" pitchFamily="34" charset="0"/>
                          <a:ea typeface="Times New Roman" panose="02020603050405020304" pitchFamily="18" charset="0"/>
                        </a:rPr>
                        <a:t>C</a:t>
                      </a:r>
                      <a:endParaRPr lang="en-US">
                        <a:effectLst/>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548235"/>
                    </a:solidFill>
                  </a:tcPr>
                </a:tc>
                <a:tc>
                  <a:txBody>
                    <a:bodyPr/>
                    <a:lstStyle/>
                    <a:p>
                      <a:pPr algn="just"/>
                      <a:r>
                        <a:rPr lang="en-US" b="1">
                          <a:solidFill>
                            <a:srgbClr val="FFFFFF"/>
                          </a:solidFill>
                          <a:effectLst/>
                          <a:latin typeface="Aptos" panose="020B0004020202020204" pitchFamily="34" charset="0"/>
                          <a:ea typeface="Times New Roman" panose="02020603050405020304" pitchFamily="18" charset="0"/>
                        </a:rPr>
                        <a:t>I</a:t>
                      </a:r>
                      <a:endParaRPr lang="en-US">
                        <a:effectLst/>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548235"/>
                    </a:solidFill>
                  </a:tcPr>
                </a:tc>
                <a:tc>
                  <a:txBody>
                    <a:bodyPr/>
                    <a:lstStyle/>
                    <a:p>
                      <a:pPr algn="just"/>
                      <a:r>
                        <a:rPr lang="en-US" b="1">
                          <a:solidFill>
                            <a:srgbClr val="FFFFFF"/>
                          </a:solidFill>
                          <a:effectLst/>
                          <a:latin typeface="Aptos" panose="020B0004020202020204" pitchFamily="34" charset="0"/>
                          <a:ea typeface="Times New Roman" panose="02020603050405020304" pitchFamily="18" charset="0"/>
                        </a:rPr>
                        <a:t>W</a:t>
                      </a:r>
                      <a:endParaRPr lang="en-US">
                        <a:effectLst/>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548235"/>
                    </a:solidFill>
                  </a:tcPr>
                </a:tc>
                <a:tc>
                  <a:txBody>
                    <a:bodyPr/>
                    <a:lstStyle/>
                    <a:p>
                      <a:pPr algn="just"/>
                      <a:r>
                        <a:rPr lang="en-US" b="1">
                          <a:solidFill>
                            <a:srgbClr val="FFFFFF"/>
                          </a:solidFill>
                          <a:effectLst/>
                          <a:latin typeface="Aptos" panose="020B0004020202020204" pitchFamily="34" charset="0"/>
                          <a:ea typeface="Times New Roman" panose="02020603050405020304" pitchFamily="18" charset="0"/>
                        </a:rPr>
                        <a:t>A</a:t>
                      </a:r>
                      <a:endParaRPr lang="en-US">
                        <a:effectLst/>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548235"/>
                    </a:solidFill>
                  </a:tcPr>
                </a:tc>
                <a:tc>
                  <a:txBody>
                    <a:bodyPr/>
                    <a:lstStyle/>
                    <a:p>
                      <a:pPr algn="just"/>
                      <a:r>
                        <a:rPr lang="en-US" b="1">
                          <a:solidFill>
                            <a:srgbClr val="FFFFFF"/>
                          </a:solidFill>
                          <a:effectLst/>
                          <a:latin typeface="Aptos" panose="020B0004020202020204" pitchFamily="34" charset="0"/>
                          <a:ea typeface="Times New Roman" panose="02020603050405020304" pitchFamily="18" charset="0"/>
                        </a:rPr>
                        <a:t>C</a:t>
                      </a:r>
                      <a:endParaRPr lang="en-US">
                        <a:effectLst/>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548235"/>
                    </a:solidFill>
                  </a:tcPr>
                </a:tc>
                <a:tc>
                  <a:txBody>
                    <a:bodyPr/>
                    <a:lstStyle/>
                    <a:p>
                      <a:pPr algn="just"/>
                      <a:r>
                        <a:rPr lang="en-US" b="1">
                          <a:solidFill>
                            <a:srgbClr val="FFFFFF"/>
                          </a:solidFill>
                          <a:effectLst/>
                          <a:latin typeface="Aptos" panose="020B0004020202020204" pitchFamily="34" charset="0"/>
                          <a:ea typeface="Times New Roman" panose="02020603050405020304" pitchFamily="18" charset="0"/>
                        </a:rPr>
                        <a:t>I</a:t>
                      </a:r>
                      <a:endParaRPr lang="en-US">
                        <a:effectLst/>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548235"/>
                    </a:solidFill>
                  </a:tcPr>
                </a:tc>
                <a:tc>
                  <a:txBody>
                    <a:bodyPr/>
                    <a:lstStyle/>
                    <a:p>
                      <a:pPr algn="just"/>
                      <a:r>
                        <a:rPr lang="en-US" b="1">
                          <a:solidFill>
                            <a:srgbClr val="FFFFFF"/>
                          </a:solidFill>
                          <a:effectLst/>
                          <a:latin typeface="Aptos" panose="020B0004020202020204" pitchFamily="34" charset="0"/>
                          <a:ea typeface="Times New Roman" panose="02020603050405020304" pitchFamily="18" charset="0"/>
                        </a:rPr>
                        <a:t>W</a:t>
                      </a:r>
                      <a:endParaRPr lang="en-US">
                        <a:effectLst/>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548235"/>
                    </a:solidFill>
                  </a:tcPr>
                </a:tc>
                <a:tc>
                  <a:txBody>
                    <a:bodyPr/>
                    <a:lstStyle/>
                    <a:p>
                      <a:pPr algn="just"/>
                      <a:endParaRPr lang="en-US">
                        <a:effectLst/>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548235"/>
                    </a:solidFill>
                  </a:tcPr>
                </a:tc>
                <a:tc>
                  <a:txBody>
                    <a:bodyPr/>
                    <a:lstStyle/>
                    <a:p>
                      <a:endParaRPr lang="en-US"/>
                    </a:p>
                  </a:txBody>
                  <a:tcPr>
                    <a:lnL w="12700">
                      <a:solidFill>
                        <a:schemeClr val="tx1"/>
                      </a:solidFill>
                    </a:lnL>
                    <a:lnT>
                      <a:noFill/>
                    </a:lnT>
                  </a:tcPr>
                </a:tc>
                <a:extLst>
                  <a:ext uri="{0D108BD9-81ED-4DB2-BD59-A6C34878D82A}">
                    <a16:rowId xmlns:a16="http://schemas.microsoft.com/office/drawing/2014/main" val="4274848062"/>
                  </a:ext>
                </a:extLst>
              </a:tr>
              <a:tr h="510194">
                <a:tc>
                  <a:txBody>
                    <a:bodyPr/>
                    <a:lstStyle/>
                    <a:p>
                      <a:pPr algn="just" fontAlgn="base"/>
                      <a:r>
                        <a:rPr lang="en-US" b="1">
                          <a:solidFill>
                            <a:srgbClr val="000000"/>
                          </a:solidFill>
                          <a:effectLst/>
                          <a:latin typeface="Aptos" panose="020B0004020202020204" pitchFamily="34" charset="0"/>
                          <a:ea typeface="Times New Roman" panose="02020603050405020304" pitchFamily="18" charset="0"/>
                        </a:rPr>
                        <a:t>&lt; 35 Years </a:t>
                      </a:r>
                      <a:endParaRPr lang="en-US">
                        <a:effectLst/>
                        <a:latin typeface="Aptos" panose="020B0004020202020204" pitchFamily="34" charset="0"/>
                      </a:endParaRPr>
                    </a:p>
                  </a:txBody>
                  <a:tcPr anchor="b">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r>
                        <a:rPr lang="en-US" b="0" i="0">
                          <a:solidFill>
                            <a:srgbClr val="000000"/>
                          </a:solidFill>
                          <a:effectLst/>
                          <a:latin typeface="Aptos" panose="020B0004020202020204" pitchFamily="34" charset="0"/>
                        </a:rPr>
                        <a:t>16</a:t>
                      </a:r>
                      <a:endParaRPr lang="en-US">
                        <a:effectLst/>
                        <a:latin typeface="Aptos" panose="020B0004020202020204" pitchFamily="34" charset="0"/>
                      </a:endParaRPr>
                    </a:p>
                  </a:txBody>
                  <a:tcPr anchor="b">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r>
                        <a:rPr lang="en-US" b="0" i="0">
                          <a:solidFill>
                            <a:srgbClr val="000000"/>
                          </a:solidFill>
                          <a:effectLst/>
                          <a:latin typeface="Aptos" panose="020B0004020202020204" pitchFamily="34" charset="0"/>
                        </a:rPr>
                        <a:t>0</a:t>
                      </a:r>
                      <a:endParaRPr lang="en-US">
                        <a:effectLst/>
                        <a:latin typeface="Aptos" panose="020B0004020202020204" pitchFamily="34" charset="0"/>
                      </a:endParaRPr>
                    </a:p>
                  </a:txBody>
                  <a:tcPr anchor="b">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r>
                        <a:rPr lang="en-US" b="0" i="0">
                          <a:solidFill>
                            <a:srgbClr val="000000"/>
                          </a:solidFill>
                          <a:effectLst/>
                          <a:latin typeface="Aptos" panose="020B0004020202020204" pitchFamily="34" charset="0"/>
                        </a:rPr>
                        <a:t>1</a:t>
                      </a:r>
                      <a:endParaRPr lang="en-US">
                        <a:effectLst/>
                        <a:latin typeface="Aptos" panose="020B0004020202020204" pitchFamily="34" charset="0"/>
                      </a:endParaRPr>
                    </a:p>
                  </a:txBody>
                  <a:tcPr anchor="b">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r>
                        <a:rPr lang="en-US" b="0" i="0">
                          <a:solidFill>
                            <a:srgbClr val="000000"/>
                          </a:solidFill>
                          <a:effectLst/>
                          <a:latin typeface="Aptos" panose="020B0004020202020204" pitchFamily="34" charset="0"/>
                        </a:rPr>
                        <a:t>1</a:t>
                      </a:r>
                      <a:endParaRPr lang="en-US">
                        <a:effectLst/>
                        <a:latin typeface="Aptos" panose="020B0004020202020204" pitchFamily="34" charset="0"/>
                      </a:endParaRPr>
                    </a:p>
                  </a:txBody>
                  <a:tcPr anchor="b">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r>
                        <a:rPr lang="en-US" b="0" i="0">
                          <a:solidFill>
                            <a:srgbClr val="000000"/>
                          </a:solidFill>
                          <a:effectLst/>
                          <a:latin typeface="Aptos" panose="020B0004020202020204" pitchFamily="34" charset="0"/>
                        </a:rPr>
                        <a:t>29</a:t>
                      </a:r>
                      <a:endParaRPr lang="en-US">
                        <a:effectLst/>
                        <a:latin typeface="Aptos" panose="020B0004020202020204" pitchFamily="34" charset="0"/>
                      </a:endParaRPr>
                    </a:p>
                  </a:txBody>
                  <a:tcPr anchor="b">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r>
                        <a:rPr lang="en-US" b="0" i="0">
                          <a:solidFill>
                            <a:srgbClr val="000000"/>
                          </a:solidFill>
                          <a:effectLst/>
                          <a:latin typeface="Aptos" panose="020B0004020202020204" pitchFamily="34" charset="0"/>
                        </a:rPr>
                        <a:t>1</a:t>
                      </a:r>
                      <a:endParaRPr lang="en-US">
                        <a:effectLst/>
                        <a:latin typeface="Aptos" panose="020B0004020202020204" pitchFamily="34" charset="0"/>
                      </a:endParaRPr>
                    </a:p>
                  </a:txBody>
                  <a:tcPr anchor="b">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r>
                        <a:rPr lang="en-US" b="0" i="0">
                          <a:solidFill>
                            <a:srgbClr val="000000"/>
                          </a:solidFill>
                          <a:effectLst/>
                          <a:latin typeface="Aptos" panose="020B0004020202020204" pitchFamily="34" charset="0"/>
                        </a:rPr>
                        <a:t>0</a:t>
                      </a:r>
                      <a:endParaRPr lang="en-US">
                        <a:effectLst/>
                        <a:latin typeface="Aptos" panose="020B0004020202020204" pitchFamily="34" charset="0"/>
                      </a:endParaRPr>
                    </a:p>
                  </a:txBody>
                  <a:tcPr anchor="b">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r>
                        <a:rPr lang="en-US" b="0" i="0">
                          <a:solidFill>
                            <a:srgbClr val="000000"/>
                          </a:solidFill>
                          <a:effectLst/>
                          <a:latin typeface="Aptos" panose="020B0004020202020204" pitchFamily="34" charset="0"/>
                        </a:rPr>
                        <a:t>1</a:t>
                      </a:r>
                      <a:endParaRPr lang="en-US">
                        <a:effectLst/>
                        <a:latin typeface="Aptos" panose="020B0004020202020204" pitchFamily="34" charset="0"/>
                      </a:endParaRPr>
                    </a:p>
                  </a:txBody>
                  <a:tcPr anchor="b">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r>
                        <a:rPr lang="en-US" b="1" i="0">
                          <a:solidFill>
                            <a:srgbClr val="FF0000"/>
                          </a:solidFill>
                          <a:effectLst/>
                          <a:latin typeface="Aptos" panose="020B0004020202020204" pitchFamily="34" charset="0"/>
                        </a:rPr>
                        <a:t>49</a:t>
                      </a:r>
                      <a:endParaRPr lang="en-US">
                        <a:effectLst/>
                        <a:latin typeface="Aptos" panose="020B0004020202020204" pitchFamily="34" charset="0"/>
                      </a:endParaRPr>
                    </a:p>
                  </a:txBody>
                  <a:tcPr anchor="b">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endParaRPr lang="en-US">
                        <a:effectLst/>
                      </a:endParaRPr>
                    </a:p>
                  </a:txBody>
                  <a:tcPr anchor="ctr">
                    <a:lnL w="12700">
                      <a:solidFill>
                        <a:schemeClr val="tx1"/>
                      </a:solidFill>
                    </a:lnL>
                    <a:lnR>
                      <a:noFill/>
                    </a:lnR>
                    <a:lnB>
                      <a:noFill/>
                    </a:lnB>
                    <a:noFill/>
                  </a:tcPr>
                </a:tc>
                <a:extLst>
                  <a:ext uri="{0D108BD9-81ED-4DB2-BD59-A6C34878D82A}">
                    <a16:rowId xmlns:a16="http://schemas.microsoft.com/office/drawing/2014/main" val="3127661143"/>
                  </a:ext>
                </a:extLst>
              </a:tr>
              <a:tr h="510194">
                <a:tc>
                  <a:txBody>
                    <a:bodyPr/>
                    <a:lstStyle/>
                    <a:p>
                      <a:pPr algn="just" fontAlgn="base"/>
                      <a:r>
                        <a:rPr lang="en-US" b="1">
                          <a:solidFill>
                            <a:srgbClr val="000000"/>
                          </a:solidFill>
                          <a:effectLst/>
                          <a:latin typeface="Aptos" panose="020B0004020202020204" pitchFamily="34" charset="0"/>
                          <a:ea typeface="Times New Roman" panose="02020603050405020304" pitchFamily="18" charset="0"/>
                        </a:rPr>
                        <a:t>35-55 Years </a:t>
                      </a:r>
                      <a:endParaRPr lang="en-US">
                        <a:effectLst/>
                        <a:latin typeface="Aptos" panose="020B0004020202020204" pitchFamily="34" charset="0"/>
                      </a:endParaRPr>
                    </a:p>
                  </a:txBody>
                  <a:tcPr anchor="b">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r>
                        <a:rPr lang="en-US" b="0" i="0">
                          <a:solidFill>
                            <a:srgbClr val="000000"/>
                          </a:solidFill>
                          <a:effectLst/>
                          <a:latin typeface="Aptos" panose="020B0004020202020204" pitchFamily="34" charset="0"/>
                        </a:rPr>
                        <a:t>148</a:t>
                      </a:r>
                      <a:endParaRPr lang="en-US">
                        <a:effectLst/>
                        <a:latin typeface="Aptos" panose="020B0004020202020204" pitchFamily="34" charset="0"/>
                      </a:endParaRPr>
                    </a:p>
                  </a:txBody>
                  <a:tcPr anchor="b">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r>
                        <a:rPr lang="en-US" b="0" i="0">
                          <a:solidFill>
                            <a:srgbClr val="000000"/>
                          </a:solidFill>
                          <a:effectLst/>
                          <a:latin typeface="Aptos" panose="020B0004020202020204" pitchFamily="34" charset="0"/>
                        </a:rPr>
                        <a:t>3</a:t>
                      </a:r>
                      <a:endParaRPr lang="en-US">
                        <a:effectLst/>
                        <a:latin typeface="Aptos" panose="020B0004020202020204" pitchFamily="34" charset="0"/>
                      </a:endParaRPr>
                    </a:p>
                  </a:txBody>
                  <a:tcPr anchor="b">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r>
                        <a:rPr lang="en-US" b="0" i="0">
                          <a:solidFill>
                            <a:srgbClr val="000000"/>
                          </a:solidFill>
                          <a:effectLst/>
                          <a:latin typeface="Aptos" panose="020B0004020202020204" pitchFamily="34" charset="0"/>
                        </a:rPr>
                        <a:t>3</a:t>
                      </a:r>
                      <a:endParaRPr lang="en-US">
                        <a:effectLst/>
                        <a:latin typeface="Aptos" panose="020B0004020202020204" pitchFamily="34" charset="0"/>
                      </a:endParaRPr>
                    </a:p>
                  </a:txBody>
                  <a:tcPr anchor="b">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r>
                        <a:rPr lang="en-US" b="0" i="0">
                          <a:solidFill>
                            <a:srgbClr val="000000"/>
                          </a:solidFill>
                          <a:effectLst/>
                          <a:latin typeface="Aptos" panose="020B0004020202020204" pitchFamily="34" charset="0"/>
                        </a:rPr>
                        <a:t>4</a:t>
                      </a:r>
                      <a:endParaRPr lang="en-US">
                        <a:effectLst/>
                        <a:latin typeface="Aptos" panose="020B0004020202020204" pitchFamily="34" charset="0"/>
                      </a:endParaRPr>
                    </a:p>
                  </a:txBody>
                  <a:tcPr anchor="b">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r>
                        <a:rPr lang="en-US" b="0" i="0">
                          <a:solidFill>
                            <a:srgbClr val="000000"/>
                          </a:solidFill>
                          <a:effectLst/>
                          <a:latin typeface="Aptos" panose="020B0004020202020204" pitchFamily="34" charset="0"/>
                        </a:rPr>
                        <a:t>156</a:t>
                      </a:r>
                      <a:endParaRPr lang="en-US">
                        <a:effectLst/>
                        <a:latin typeface="Aptos" panose="020B0004020202020204" pitchFamily="34" charset="0"/>
                      </a:endParaRPr>
                    </a:p>
                  </a:txBody>
                  <a:tcPr anchor="b">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r>
                        <a:rPr lang="en-US" b="0" i="0">
                          <a:solidFill>
                            <a:srgbClr val="000000"/>
                          </a:solidFill>
                          <a:effectLst/>
                          <a:latin typeface="Aptos" panose="020B0004020202020204" pitchFamily="34" charset="0"/>
                        </a:rPr>
                        <a:t>6</a:t>
                      </a:r>
                      <a:endParaRPr lang="en-US">
                        <a:effectLst/>
                        <a:latin typeface="Aptos" panose="020B0004020202020204" pitchFamily="34" charset="0"/>
                      </a:endParaRPr>
                    </a:p>
                  </a:txBody>
                  <a:tcPr anchor="b">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r>
                        <a:rPr lang="en-US" b="0" i="0">
                          <a:solidFill>
                            <a:srgbClr val="000000"/>
                          </a:solidFill>
                          <a:effectLst/>
                          <a:latin typeface="Aptos" panose="020B0004020202020204" pitchFamily="34" charset="0"/>
                        </a:rPr>
                        <a:t>5</a:t>
                      </a:r>
                      <a:endParaRPr lang="en-US">
                        <a:effectLst/>
                        <a:latin typeface="Aptos" panose="020B0004020202020204" pitchFamily="34" charset="0"/>
                      </a:endParaRPr>
                    </a:p>
                  </a:txBody>
                  <a:tcPr anchor="b">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r>
                        <a:rPr lang="en-US" b="0" i="0">
                          <a:solidFill>
                            <a:srgbClr val="000000"/>
                          </a:solidFill>
                          <a:effectLst/>
                          <a:latin typeface="Aptos" panose="020B0004020202020204" pitchFamily="34" charset="0"/>
                        </a:rPr>
                        <a:t>6</a:t>
                      </a:r>
                      <a:endParaRPr lang="en-US">
                        <a:effectLst/>
                        <a:latin typeface="Aptos" panose="020B0004020202020204" pitchFamily="34" charset="0"/>
                      </a:endParaRPr>
                    </a:p>
                  </a:txBody>
                  <a:tcPr anchor="b">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r>
                        <a:rPr lang="en-US" b="1" i="0">
                          <a:solidFill>
                            <a:srgbClr val="FF0000"/>
                          </a:solidFill>
                          <a:effectLst/>
                          <a:latin typeface="Aptos" panose="020B0004020202020204" pitchFamily="34" charset="0"/>
                        </a:rPr>
                        <a:t>331</a:t>
                      </a:r>
                      <a:endParaRPr lang="en-US">
                        <a:effectLst/>
                        <a:latin typeface="Aptos" panose="020B0004020202020204" pitchFamily="34" charset="0"/>
                      </a:endParaRPr>
                    </a:p>
                  </a:txBody>
                  <a:tcPr anchor="b">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endParaRPr lang="en-US">
                        <a:effectLst/>
                      </a:endParaRPr>
                    </a:p>
                  </a:txBody>
                  <a:tcPr anchor="ctr">
                    <a:lnL w="12700">
                      <a:solidFill>
                        <a:schemeClr val="tx1"/>
                      </a:solidFill>
                    </a:lnL>
                    <a:lnR>
                      <a:noFill/>
                    </a:lnR>
                    <a:lnT>
                      <a:noFill/>
                    </a:lnT>
                    <a:lnB>
                      <a:noFill/>
                    </a:lnB>
                    <a:noFill/>
                  </a:tcPr>
                </a:tc>
                <a:extLst>
                  <a:ext uri="{0D108BD9-81ED-4DB2-BD59-A6C34878D82A}">
                    <a16:rowId xmlns:a16="http://schemas.microsoft.com/office/drawing/2014/main" val="809242119"/>
                  </a:ext>
                </a:extLst>
              </a:tr>
              <a:tr h="510194">
                <a:tc>
                  <a:txBody>
                    <a:bodyPr/>
                    <a:lstStyle/>
                    <a:p>
                      <a:pPr algn="just" fontAlgn="base"/>
                      <a:r>
                        <a:rPr lang="en-US" b="1">
                          <a:solidFill>
                            <a:srgbClr val="000000"/>
                          </a:solidFill>
                          <a:effectLst/>
                          <a:latin typeface="Aptos" panose="020B0004020202020204" pitchFamily="34" charset="0"/>
                          <a:ea typeface="Times New Roman" panose="02020603050405020304" pitchFamily="18" charset="0"/>
                        </a:rPr>
                        <a:t>&gt;56</a:t>
                      </a:r>
                      <a:endParaRPr lang="en-US">
                        <a:effectLst/>
                        <a:latin typeface="Aptos" panose="020B0004020202020204" pitchFamily="34" charset="0"/>
                      </a:endParaRPr>
                    </a:p>
                  </a:txBody>
                  <a:tcPr anchor="b">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r>
                        <a:rPr lang="en-US" b="0" i="0">
                          <a:solidFill>
                            <a:srgbClr val="000000"/>
                          </a:solidFill>
                          <a:effectLst/>
                          <a:latin typeface="Aptos" panose="020B0004020202020204" pitchFamily="34" charset="0"/>
                        </a:rPr>
                        <a:t>14</a:t>
                      </a:r>
                      <a:endParaRPr lang="en-US">
                        <a:effectLst/>
                        <a:latin typeface="Aptos" panose="020B0004020202020204" pitchFamily="34" charset="0"/>
                      </a:endParaRPr>
                    </a:p>
                  </a:txBody>
                  <a:tcPr anchor="b">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r>
                        <a:rPr lang="en-US" b="0" i="0">
                          <a:solidFill>
                            <a:srgbClr val="000000"/>
                          </a:solidFill>
                          <a:effectLst/>
                          <a:latin typeface="Aptos" panose="020B0004020202020204" pitchFamily="34" charset="0"/>
                        </a:rPr>
                        <a:t>1</a:t>
                      </a:r>
                      <a:endParaRPr lang="en-US">
                        <a:effectLst/>
                        <a:latin typeface="Aptos" panose="020B0004020202020204" pitchFamily="34" charset="0"/>
                      </a:endParaRPr>
                    </a:p>
                  </a:txBody>
                  <a:tcPr anchor="b">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r>
                        <a:rPr lang="en-US" b="0" i="0">
                          <a:solidFill>
                            <a:srgbClr val="000000"/>
                          </a:solidFill>
                          <a:effectLst/>
                          <a:latin typeface="Aptos" panose="020B0004020202020204" pitchFamily="34" charset="0"/>
                        </a:rPr>
                        <a:t>2</a:t>
                      </a:r>
                      <a:endParaRPr lang="en-US">
                        <a:effectLst/>
                        <a:latin typeface="Aptos" panose="020B0004020202020204" pitchFamily="34" charset="0"/>
                      </a:endParaRPr>
                    </a:p>
                  </a:txBody>
                  <a:tcPr anchor="b">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r>
                        <a:rPr lang="en-US" b="0" i="0">
                          <a:solidFill>
                            <a:srgbClr val="000000"/>
                          </a:solidFill>
                          <a:effectLst/>
                          <a:latin typeface="Aptos" panose="020B0004020202020204" pitchFamily="34" charset="0"/>
                        </a:rPr>
                        <a:t>0</a:t>
                      </a:r>
                      <a:endParaRPr lang="en-US">
                        <a:effectLst/>
                        <a:latin typeface="Aptos" panose="020B0004020202020204" pitchFamily="34" charset="0"/>
                      </a:endParaRPr>
                    </a:p>
                  </a:txBody>
                  <a:tcPr anchor="b">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r>
                        <a:rPr lang="en-US" b="0" i="0">
                          <a:solidFill>
                            <a:srgbClr val="000000"/>
                          </a:solidFill>
                          <a:effectLst/>
                          <a:latin typeface="Aptos" panose="020B0004020202020204" pitchFamily="34" charset="0"/>
                        </a:rPr>
                        <a:t>28</a:t>
                      </a:r>
                      <a:endParaRPr lang="en-US">
                        <a:effectLst/>
                        <a:latin typeface="Aptos" panose="020B0004020202020204" pitchFamily="34" charset="0"/>
                      </a:endParaRPr>
                    </a:p>
                  </a:txBody>
                  <a:tcPr anchor="b">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r>
                        <a:rPr lang="en-US" b="0" i="0">
                          <a:solidFill>
                            <a:srgbClr val="000000"/>
                          </a:solidFill>
                          <a:effectLst/>
                          <a:latin typeface="Aptos" panose="020B0004020202020204" pitchFamily="34" charset="0"/>
                        </a:rPr>
                        <a:t>0</a:t>
                      </a:r>
                      <a:endParaRPr lang="en-US">
                        <a:effectLst/>
                        <a:latin typeface="Aptos" panose="020B0004020202020204" pitchFamily="34" charset="0"/>
                      </a:endParaRPr>
                    </a:p>
                  </a:txBody>
                  <a:tcPr anchor="b">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r>
                        <a:rPr lang="en-US" b="0" i="0">
                          <a:solidFill>
                            <a:srgbClr val="000000"/>
                          </a:solidFill>
                          <a:effectLst/>
                          <a:latin typeface="Aptos" panose="020B0004020202020204" pitchFamily="34" charset="0"/>
                        </a:rPr>
                        <a:t>2</a:t>
                      </a:r>
                      <a:endParaRPr lang="en-US">
                        <a:effectLst/>
                        <a:latin typeface="Aptos" panose="020B0004020202020204" pitchFamily="34" charset="0"/>
                      </a:endParaRPr>
                    </a:p>
                  </a:txBody>
                  <a:tcPr anchor="b">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r>
                        <a:rPr lang="en-US" b="0" i="0">
                          <a:solidFill>
                            <a:srgbClr val="000000"/>
                          </a:solidFill>
                          <a:effectLst/>
                          <a:latin typeface="Aptos" panose="020B0004020202020204" pitchFamily="34" charset="0"/>
                        </a:rPr>
                        <a:t>3</a:t>
                      </a:r>
                      <a:endParaRPr lang="en-US">
                        <a:effectLst/>
                        <a:latin typeface="Aptos" panose="020B0004020202020204" pitchFamily="34" charset="0"/>
                      </a:endParaRPr>
                    </a:p>
                  </a:txBody>
                  <a:tcPr anchor="b">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r>
                        <a:rPr lang="en-US" b="1" i="0">
                          <a:solidFill>
                            <a:srgbClr val="FF0000"/>
                          </a:solidFill>
                          <a:effectLst/>
                          <a:latin typeface="Aptos" panose="020B0004020202020204" pitchFamily="34" charset="0"/>
                        </a:rPr>
                        <a:t>50</a:t>
                      </a:r>
                      <a:endParaRPr lang="en-US">
                        <a:effectLst/>
                        <a:latin typeface="Aptos" panose="020B0004020202020204" pitchFamily="34" charset="0"/>
                      </a:endParaRPr>
                    </a:p>
                  </a:txBody>
                  <a:tcPr anchor="b">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endParaRPr lang="en-US">
                        <a:effectLst/>
                      </a:endParaRPr>
                    </a:p>
                  </a:txBody>
                  <a:tcPr anchor="ctr">
                    <a:lnL w="12700">
                      <a:solidFill>
                        <a:schemeClr val="tx1"/>
                      </a:solidFill>
                    </a:lnL>
                    <a:lnR>
                      <a:noFill/>
                    </a:lnR>
                    <a:lnT>
                      <a:noFill/>
                    </a:lnT>
                    <a:lnB>
                      <a:noFill/>
                    </a:lnB>
                    <a:noFill/>
                  </a:tcPr>
                </a:tc>
                <a:extLst>
                  <a:ext uri="{0D108BD9-81ED-4DB2-BD59-A6C34878D82A}">
                    <a16:rowId xmlns:a16="http://schemas.microsoft.com/office/drawing/2014/main" val="2726025479"/>
                  </a:ext>
                </a:extLst>
              </a:tr>
              <a:tr h="892837">
                <a:tc>
                  <a:txBody>
                    <a:bodyPr/>
                    <a:lstStyle/>
                    <a:p>
                      <a:pPr algn="just" fontAlgn="base"/>
                      <a:r>
                        <a:rPr lang="en-US" b="1">
                          <a:solidFill>
                            <a:srgbClr val="000000"/>
                          </a:solidFill>
                          <a:effectLst/>
                          <a:latin typeface="Aptos" panose="020B0004020202020204" pitchFamily="34" charset="0"/>
                          <a:ea typeface="Times New Roman" panose="02020603050405020304" pitchFamily="18" charset="0"/>
                        </a:rPr>
                        <a:t>Grand Total as of 30 September 2024 </a:t>
                      </a:r>
                      <a:endParaRPr lang="en-US">
                        <a:effectLst/>
                        <a:latin typeface="Aptos" panose="020B0004020202020204" pitchFamily="34" charset="0"/>
                      </a:endParaRPr>
                    </a:p>
                  </a:txBody>
                  <a:tcPr anchor="b">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endParaRPr lang="en-US">
                        <a:effectLst/>
                        <a:latin typeface="Aptos" panose="020B0004020202020204" pitchFamily="34" charset="0"/>
                      </a:endParaRPr>
                    </a:p>
                    <a:p>
                      <a:pPr algn="ctr"/>
                      <a:r>
                        <a:rPr lang="en-US">
                          <a:solidFill>
                            <a:srgbClr val="000000"/>
                          </a:solidFill>
                          <a:effectLst/>
                          <a:latin typeface="Aptos" panose="020B0004020202020204" pitchFamily="34" charset="0"/>
                        </a:rPr>
                        <a:t>178</a:t>
                      </a:r>
                      <a:endParaRPr lang="en-US">
                        <a:effectLst/>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endParaRPr lang="en-US">
                        <a:effectLst/>
                        <a:latin typeface="Aptos" panose="020B0004020202020204" pitchFamily="34" charset="0"/>
                      </a:endParaRPr>
                    </a:p>
                    <a:p>
                      <a:pPr algn="ctr"/>
                      <a:r>
                        <a:rPr lang="en-US" b="0" i="0">
                          <a:solidFill>
                            <a:srgbClr val="000000"/>
                          </a:solidFill>
                          <a:effectLst/>
                          <a:latin typeface="Aptos" panose="020B0004020202020204" pitchFamily="34" charset="0"/>
                        </a:rPr>
                        <a:t>4</a:t>
                      </a:r>
                      <a:endParaRPr lang="en-US">
                        <a:effectLst/>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endParaRPr lang="en-US">
                        <a:effectLst/>
                        <a:latin typeface="Aptos" panose="020B0004020202020204" pitchFamily="34" charset="0"/>
                      </a:endParaRPr>
                    </a:p>
                    <a:p>
                      <a:pPr algn="ctr"/>
                      <a:r>
                        <a:rPr lang="en-US" b="0" i="0">
                          <a:solidFill>
                            <a:srgbClr val="000000"/>
                          </a:solidFill>
                          <a:effectLst/>
                          <a:latin typeface="Aptos" panose="020B0004020202020204" pitchFamily="34" charset="0"/>
                        </a:rPr>
                        <a:t>6</a:t>
                      </a:r>
                      <a:endParaRPr lang="en-US">
                        <a:effectLst/>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endParaRPr lang="en-US">
                        <a:effectLst/>
                        <a:latin typeface="Aptos" panose="020B0004020202020204" pitchFamily="34" charset="0"/>
                      </a:endParaRPr>
                    </a:p>
                    <a:p>
                      <a:pPr algn="ctr"/>
                      <a:r>
                        <a:rPr lang="en-US" b="0" i="0">
                          <a:solidFill>
                            <a:srgbClr val="000000"/>
                          </a:solidFill>
                          <a:effectLst/>
                          <a:latin typeface="Aptos" panose="020B0004020202020204" pitchFamily="34" charset="0"/>
                        </a:rPr>
                        <a:t>5</a:t>
                      </a:r>
                      <a:endParaRPr lang="en-US">
                        <a:effectLst/>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endParaRPr lang="en-US">
                        <a:effectLst/>
                        <a:latin typeface="Aptos" panose="020B0004020202020204" pitchFamily="34" charset="0"/>
                      </a:endParaRPr>
                    </a:p>
                    <a:p>
                      <a:pPr algn="ctr"/>
                      <a:r>
                        <a:rPr lang="en-US" b="0" i="0">
                          <a:solidFill>
                            <a:srgbClr val="000000"/>
                          </a:solidFill>
                          <a:effectLst/>
                          <a:latin typeface="Aptos" panose="020B0004020202020204" pitchFamily="34" charset="0"/>
                        </a:rPr>
                        <a:t>213</a:t>
                      </a:r>
                      <a:endParaRPr lang="en-US">
                        <a:effectLst/>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endParaRPr lang="en-US">
                        <a:effectLst/>
                        <a:latin typeface="Aptos" panose="020B0004020202020204" pitchFamily="34" charset="0"/>
                      </a:endParaRPr>
                    </a:p>
                    <a:p>
                      <a:pPr algn="ctr"/>
                      <a:r>
                        <a:rPr lang="en-US" b="0" i="0">
                          <a:solidFill>
                            <a:srgbClr val="000000"/>
                          </a:solidFill>
                          <a:effectLst/>
                          <a:latin typeface="Aptos" panose="020B0004020202020204" pitchFamily="34" charset="0"/>
                        </a:rPr>
                        <a:t>7</a:t>
                      </a:r>
                      <a:endParaRPr lang="en-US">
                        <a:effectLst/>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endParaRPr lang="en-US">
                        <a:effectLst/>
                        <a:latin typeface="Aptos" panose="020B0004020202020204" pitchFamily="34" charset="0"/>
                      </a:endParaRPr>
                    </a:p>
                    <a:p>
                      <a:pPr algn="ctr"/>
                      <a:r>
                        <a:rPr lang="en-US" b="0" i="0">
                          <a:solidFill>
                            <a:srgbClr val="000000"/>
                          </a:solidFill>
                          <a:effectLst/>
                          <a:latin typeface="Aptos" panose="020B0004020202020204" pitchFamily="34" charset="0"/>
                        </a:rPr>
                        <a:t>7</a:t>
                      </a:r>
                      <a:endParaRPr lang="en-US">
                        <a:effectLst/>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endParaRPr lang="en-US">
                        <a:effectLst/>
                        <a:latin typeface="Aptos" panose="020B0004020202020204" pitchFamily="34" charset="0"/>
                      </a:endParaRPr>
                    </a:p>
                    <a:p>
                      <a:pPr algn="ctr"/>
                      <a:r>
                        <a:rPr lang="en-US" b="0" i="0">
                          <a:solidFill>
                            <a:srgbClr val="000000"/>
                          </a:solidFill>
                          <a:effectLst/>
                          <a:latin typeface="Aptos" panose="020B0004020202020204" pitchFamily="34" charset="0"/>
                        </a:rPr>
                        <a:t>10</a:t>
                      </a:r>
                      <a:endParaRPr lang="en-US">
                        <a:effectLst/>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pPr algn="ctr"/>
                      <a:endParaRPr lang="en-US">
                        <a:effectLst/>
                        <a:latin typeface="Aptos" panose="020B0004020202020204" pitchFamily="34" charset="0"/>
                      </a:endParaRPr>
                    </a:p>
                    <a:p>
                      <a:pPr algn="ctr"/>
                      <a:r>
                        <a:rPr lang="en-US" b="1" i="0">
                          <a:solidFill>
                            <a:srgbClr val="FF0000"/>
                          </a:solidFill>
                          <a:effectLst/>
                          <a:latin typeface="Aptos" panose="020B0004020202020204" pitchFamily="34" charset="0"/>
                        </a:rPr>
                        <a:t>430</a:t>
                      </a:r>
                      <a:endParaRPr lang="en-US">
                        <a:effectLst/>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E2EFDA"/>
                    </a:solidFill>
                  </a:tcPr>
                </a:tc>
                <a:tc>
                  <a:txBody>
                    <a:bodyPr/>
                    <a:lstStyle/>
                    <a:p>
                      <a:endParaRPr lang="en-US" dirty="0">
                        <a:effectLst/>
                      </a:endParaRPr>
                    </a:p>
                  </a:txBody>
                  <a:tcPr anchor="ctr">
                    <a:lnL w="12700">
                      <a:solidFill>
                        <a:schemeClr val="tx1"/>
                      </a:solidFill>
                    </a:lnL>
                    <a:lnR>
                      <a:noFill/>
                    </a:lnR>
                    <a:lnT>
                      <a:noFill/>
                    </a:lnT>
                    <a:lnB>
                      <a:noFill/>
                    </a:lnB>
                    <a:noFill/>
                  </a:tcPr>
                </a:tc>
                <a:extLst>
                  <a:ext uri="{0D108BD9-81ED-4DB2-BD59-A6C34878D82A}">
                    <a16:rowId xmlns:a16="http://schemas.microsoft.com/office/drawing/2014/main" val="1111372373"/>
                  </a:ext>
                </a:extLst>
              </a:tr>
            </a:tbl>
          </a:graphicData>
        </a:graphic>
      </p:graphicFrame>
    </p:spTree>
    <p:extLst>
      <p:ext uri="{BB962C8B-B14F-4D97-AF65-F5344CB8AC3E}">
        <p14:creationId xmlns:p14="http://schemas.microsoft.com/office/powerpoint/2010/main" val="647321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298970-E9E7-3C5E-FFE5-A1F649161C05}"/>
              </a:ext>
            </a:extLst>
          </p:cNvPr>
          <p:cNvSpPr>
            <a:spLocks noGrp="1"/>
          </p:cNvSpPr>
          <p:nvPr>
            <p:ph type="body" idx="1"/>
          </p:nvPr>
        </p:nvSpPr>
        <p:spPr/>
        <p:txBody>
          <a:bodyPr>
            <a:normAutofit lnSpcReduction="10000"/>
          </a:bodyPr>
          <a:lstStyle/>
          <a:p>
            <a:r>
              <a:rPr lang="en-ZA" sz="3200" b="1" i="1"/>
              <a:t>SECTION 3: STRATEGIC RISK MANAGEMENT &amp; AUDIT TRACKING</a:t>
            </a:r>
          </a:p>
          <a:p>
            <a:r>
              <a:rPr lang="en-ZA" sz="3200" b="1" i="1"/>
              <a:t> </a:t>
            </a:r>
          </a:p>
        </p:txBody>
      </p:sp>
      <p:sp>
        <p:nvSpPr>
          <p:cNvPr id="4" name="Slide Number Placeholder 3">
            <a:extLst>
              <a:ext uri="{FF2B5EF4-FFF2-40B4-BE49-F238E27FC236}">
                <a16:creationId xmlns:a16="http://schemas.microsoft.com/office/drawing/2014/main" id="{DC816522-36FA-EF86-F14C-D2F491DD4E53}"/>
              </a:ext>
            </a:extLst>
          </p:cNvPr>
          <p:cNvSpPr>
            <a:spLocks noGrp="1"/>
          </p:cNvSpPr>
          <p:nvPr>
            <p:ph type="sldNum" sz="quarter" idx="12"/>
          </p:nvPr>
        </p:nvSpPr>
        <p:spPr/>
        <p:txBody>
          <a:bodyPr/>
          <a:lstStyle/>
          <a:p>
            <a:fld id="{28653215-2670-2C45-9A84-CCF0EF897A9F}" type="slidenum">
              <a:rPr lang="en-US" smtClean="0"/>
              <a:t>29</a:t>
            </a:fld>
            <a:endParaRPr lang="en-US"/>
          </a:p>
        </p:txBody>
      </p:sp>
    </p:spTree>
    <p:extLst>
      <p:ext uri="{BB962C8B-B14F-4D97-AF65-F5344CB8AC3E}">
        <p14:creationId xmlns:p14="http://schemas.microsoft.com/office/powerpoint/2010/main" val="2976491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C180B-60D3-DD41-ACB8-8FF491FA0A5F}"/>
              </a:ext>
            </a:extLst>
          </p:cNvPr>
          <p:cNvSpPr>
            <a:spLocks noGrp="1"/>
          </p:cNvSpPr>
          <p:nvPr>
            <p:ph type="title"/>
          </p:nvPr>
        </p:nvSpPr>
        <p:spPr/>
        <p:txBody>
          <a:bodyPr>
            <a:normAutofit/>
          </a:bodyPr>
          <a:lstStyle/>
          <a:p>
            <a:r>
              <a:rPr lang="en-US" sz="3200">
                <a:latin typeface="Garamond" panose="02020404030301010803" pitchFamily="18" charset="0"/>
              </a:rPr>
              <a:t>INTRODUCTION &amp; PURPOSE</a:t>
            </a:r>
          </a:p>
        </p:txBody>
      </p:sp>
      <p:graphicFrame>
        <p:nvGraphicFramePr>
          <p:cNvPr id="4" name="Content Placeholder 3">
            <a:extLst>
              <a:ext uri="{FF2B5EF4-FFF2-40B4-BE49-F238E27FC236}">
                <a16:creationId xmlns:a16="http://schemas.microsoft.com/office/drawing/2014/main" id="{7B738CCB-C62E-4A8A-86D9-D1E39EEAB248}"/>
              </a:ext>
            </a:extLst>
          </p:cNvPr>
          <p:cNvGraphicFramePr>
            <a:graphicFrameLocks noGrp="1"/>
          </p:cNvGraphicFramePr>
          <p:nvPr>
            <p:ph idx="1"/>
            <p:extLst>
              <p:ext uri="{D42A27DB-BD31-4B8C-83A1-F6EECF244321}">
                <p14:modId xmlns:p14="http://schemas.microsoft.com/office/powerpoint/2010/main" val="509972379"/>
              </p:ext>
            </p:extLst>
          </p:nvPr>
        </p:nvGraphicFramePr>
        <p:xfrm>
          <a:off x="826347" y="1431545"/>
          <a:ext cx="9622670" cy="43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0D56C07B-DA87-4E2C-8E1B-840B5BE5897D}"/>
              </a:ext>
            </a:extLst>
          </p:cNvPr>
          <p:cNvSpPr>
            <a:spLocks noGrp="1"/>
          </p:cNvSpPr>
          <p:nvPr>
            <p:ph type="sldNum" sz="quarter" idx="12"/>
          </p:nvPr>
        </p:nvSpPr>
        <p:spPr>
          <a:xfrm>
            <a:off x="8802934" y="6054048"/>
            <a:ext cx="2743200" cy="365125"/>
          </a:xfrm>
        </p:spPr>
        <p:txBody>
          <a:bodyPr/>
          <a:lstStyle/>
          <a:p>
            <a:fld id="{D0AE37AA-8584-A54C-BECD-BC59CBA32CED}" type="slidenum">
              <a:rPr lang="en-US" sz="1200" smtClean="0">
                <a:solidFill>
                  <a:schemeClr val="bg1"/>
                </a:solidFill>
              </a:rPr>
              <a:t>3</a:t>
            </a:fld>
            <a:endParaRPr lang="en-US" sz="1200">
              <a:solidFill>
                <a:schemeClr val="bg1"/>
              </a:solidFill>
            </a:endParaRPr>
          </a:p>
        </p:txBody>
      </p:sp>
    </p:spTree>
    <p:extLst>
      <p:ext uri="{BB962C8B-B14F-4D97-AF65-F5344CB8AC3E}">
        <p14:creationId xmlns:p14="http://schemas.microsoft.com/office/powerpoint/2010/main" val="3388656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61135-854F-59EC-B6B5-F089CCD59761}"/>
              </a:ext>
            </a:extLst>
          </p:cNvPr>
          <p:cNvSpPr>
            <a:spLocks noGrp="1"/>
          </p:cNvSpPr>
          <p:nvPr>
            <p:ph type="title"/>
          </p:nvPr>
        </p:nvSpPr>
        <p:spPr>
          <a:xfrm>
            <a:off x="394400" y="321708"/>
            <a:ext cx="9887736" cy="613569"/>
          </a:xfrm>
        </p:spPr>
        <p:txBody>
          <a:bodyPr>
            <a:noAutofit/>
          </a:bodyPr>
          <a:lstStyle/>
          <a:p>
            <a:r>
              <a:rPr lang="en-US" sz="3600">
                <a:solidFill>
                  <a:srgbClr val="8C4016"/>
                </a:solidFill>
                <a:latin typeface="Garamond" panose="02020404030301010803" pitchFamily="18" charset="0"/>
              </a:rPr>
              <a:t>2024-25FY STRATEGIC RISK REGISTER</a:t>
            </a:r>
            <a:endParaRPr lang="en-ZA" sz="3600">
              <a:solidFill>
                <a:srgbClr val="8C4016"/>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C0CE0F0A-9698-D9C6-28BF-E5CF10D5C342}"/>
              </a:ext>
            </a:extLst>
          </p:cNvPr>
          <p:cNvSpPr>
            <a:spLocks noGrp="1"/>
          </p:cNvSpPr>
          <p:nvPr>
            <p:ph idx="1"/>
          </p:nvPr>
        </p:nvSpPr>
        <p:spPr/>
        <p:txBody>
          <a:bodyPr/>
          <a:lstStyle/>
          <a:p>
            <a:pPr marL="0" indent="0">
              <a:buNone/>
            </a:pPr>
            <a:r>
              <a:rPr lang="en-US"/>
              <a:t> </a:t>
            </a:r>
            <a:endParaRPr lang="en-ZA"/>
          </a:p>
        </p:txBody>
      </p:sp>
      <p:pic>
        <p:nvPicPr>
          <p:cNvPr id="5" name="Picture 4">
            <a:extLst>
              <a:ext uri="{FF2B5EF4-FFF2-40B4-BE49-F238E27FC236}">
                <a16:creationId xmlns:a16="http://schemas.microsoft.com/office/drawing/2014/main" id="{C3A456F7-2F68-CA47-613F-D0C7E4E6F3C8}"/>
              </a:ext>
            </a:extLst>
          </p:cNvPr>
          <p:cNvPicPr>
            <a:picLocks noChangeAspect="1"/>
          </p:cNvPicPr>
          <p:nvPr/>
        </p:nvPicPr>
        <p:blipFill>
          <a:blip r:embed="rId2"/>
          <a:stretch>
            <a:fillRect/>
          </a:stretch>
        </p:blipFill>
        <p:spPr>
          <a:xfrm>
            <a:off x="0" y="1672762"/>
            <a:ext cx="4644875" cy="3512475"/>
          </a:xfrm>
          <a:prstGeom prst="rect">
            <a:avLst/>
          </a:prstGeom>
        </p:spPr>
      </p:pic>
      <p:graphicFrame>
        <p:nvGraphicFramePr>
          <p:cNvPr id="6" name="Table 5">
            <a:extLst>
              <a:ext uri="{FF2B5EF4-FFF2-40B4-BE49-F238E27FC236}">
                <a16:creationId xmlns:a16="http://schemas.microsoft.com/office/drawing/2014/main" id="{29C0B746-C647-6DF6-7AC8-09C0286C917B}"/>
              </a:ext>
            </a:extLst>
          </p:cNvPr>
          <p:cNvGraphicFramePr>
            <a:graphicFrameLocks noGrp="1"/>
          </p:cNvGraphicFramePr>
          <p:nvPr>
            <p:extLst>
              <p:ext uri="{D42A27DB-BD31-4B8C-83A1-F6EECF244321}">
                <p14:modId xmlns:p14="http://schemas.microsoft.com/office/powerpoint/2010/main" val="2832717345"/>
              </p:ext>
            </p:extLst>
          </p:nvPr>
        </p:nvGraphicFramePr>
        <p:xfrm>
          <a:off x="4419600" y="1309253"/>
          <a:ext cx="7447280" cy="4702022"/>
        </p:xfrm>
        <a:graphic>
          <a:graphicData uri="http://schemas.openxmlformats.org/drawingml/2006/table">
            <a:tbl>
              <a:tblPr firstRow="1" bandRow="1">
                <a:tableStyleId>{93296810-A885-4BE3-A3E7-6D5BEEA58F35}</a:tableStyleId>
              </a:tblPr>
              <a:tblGrid>
                <a:gridCol w="800814">
                  <a:extLst>
                    <a:ext uri="{9D8B030D-6E8A-4147-A177-3AD203B41FA5}">
                      <a16:colId xmlns:a16="http://schemas.microsoft.com/office/drawing/2014/main" val="1800335887"/>
                    </a:ext>
                  </a:extLst>
                </a:gridCol>
                <a:gridCol w="5340021">
                  <a:extLst>
                    <a:ext uri="{9D8B030D-6E8A-4147-A177-3AD203B41FA5}">
                      <a16:colId xmlns:a16="http://schemas.microsoft.com/office/drawing/2014/main" val="3652690347"/>
                    </a:ext>
                  </a:extLst>
                </a:gridCol>
                <a:gridCol w="1306445">
                  <a:extLst>
                    <a:ext uri="{9D8B030D-6E8A-4147-A177-3AD203B41FA5}">
                      <a16:colId xmlns:a16="http://schemas.microsoft.com/office/drawing/2014/main" val="332241898"/>
                    </a:ext>
                  </a:extLst>
                </a:gridCol>
              </a:tblGrid>
              <a:tr h="452207">
                <a:tc>
                  <a:txBody>
                    <a:bodyPr/>
                    <a:lstStyle/>
                    <a:p>
                      <a:pPr algn="ctr"/>
                      <a:r>
                        <a:rPr lang="en-US" sz="1200">
                          <a:latin typeface="Aptos" panose="020B0004020202020204" pitchFamily="34" charset="0"/>
                        </a:rPr>
                        <a:t>POINT </a:t>
                      </a:r>
                      <a:endParaRPr lang="en-ZA" sz="1200">
                        <a:latin typeface="Aptos" panose="020B0004020202020204" pitchFamily="34" charset="0"/>
                      </a:endParaRPr>
                    </a:p>
                  </a:txBody>
                  <a:tcPr/>
                </a:tc>
                <a:tc>
                  <a:txBody>
                    <a:bodyPr/>
                    <a:lstStyle/>
                    <a:p>
                      <a:pPr algn="ctr"/>
                      <a:r>
                        <a:rPr lang="en-US" sz="1200">
                          <a:latin typeface="Aptos" panose="020B0004020202020204" pitchFamily="34" charset="0"/>
                        </a:rPr>
                        <a:t>RISK DESCRIPTION </a:t>
                      </a:r>
                      <a:endParaRPr lang="en-ZA" sz="1200">
                        <a:latin typeface="Aptos" panose="020B0004020202020204" pitchFamily="34" charset="0"/>
                      </a:endParaRPr>
                    </a:p>
                  </a:txBody>
                  <a:tcPr/>
                </a:tc>
                <a:tc>
                  <a:txBody>
                    <a:bodyPr/>
                    <a:lstStyle/>
                    <a:p>
                      <a:pPr algn="ctr"/>
                      <a:r>
                        <a:rPr lang="en-US" sz="1200">
                          <a:latin typeface="Aptos" panose="020B0004020202020204" pitchFamily="34" charset="0"/>
                        </a:rPr>
                        <a:t>RESIDUAL RATING </a:t>
                      </a:r>
                      <a:endParaRPr lang="en-ZA" sz="1200">
                        <a:latin typeface="Aptos" panose="020B0004020202020204" pitchFamily="34" charset="0"/>
                      </a:endParaRPr>
                    </a:p>
                  </a:txBody>
                  <a:tcPr/>
                </a:tc>
                <a:extLst>
                  <a:ext uri="{0D108BD9-81ED-4DB2-BD59-A6C34878D82A}">
                    <a16:rowId xmlns:a16="http://schemas.microsoft.com/office/drawing/2014/main" val="4055498646"/>
                  </a:ext>
                </a:extLst>
              </a:tr>
              <a:tr h="256251">
                <a:tc>
                  <a:txBody>
                    <a:bodyPr/>
                    <a:lstStyle/>
                    <a:p>
                      <a:pPr algn="ctr"/>
                      <a:r>
                        <a:rPr lang="en-US" sz="1100">
                          <a:latin typeface="Aptos" panose="020B0004020202020204" pitchFamily="34" charset="0"/>
                        </a:rPr>
                        <a:t>1</a:t>
                      </a:r>
                      <a:endParaRPr lang="en-ZA" sz="1100">
                        <a:latin typeface="Aptos" panose="020B0004020202020204" pitchFamily="34" charset="0"/>
                      </a:endParaRPr>
                    </a:p>
                  </a:txBody>
                  <a:tcPr/>
                </a:tc>
                <a:tc>
                  <a:txBody>
                    <a:bodyPr/>
                    <a:lstStyle/>
                    <a:p>
                      <a:r>
                        <a:rPr lang="en-US" sz="1100">
                          <a:latin typeface="Aptos" panose="020B0004020202020204" pitchFamily="34" charset="0"/>
                        </a:rPr>
                        <a:t>Lack of insurance cover to GPL Building</a:t>
                      </a:r>
                      <a:endParaRPr lang="en-ZA" sz="1100">
                        <a:latin typeface="Aptos" panose="020B0004020202020204" pitchFamily="34" charset="0"/>
                      </a:endParaRPr>
                    </a:p>
                  </a:txBody>
                  <a:tcPr/>
                </a:tc>
                <a:tc>
                  <a:txBody>
                    <a:bodyPr/>
                    <a:lstStyle/>
                    <a:p>
                      <a:pPr algn="ctr"/>
                      <a:r>
                        <a:rPr lang="en-US" sz="1100">
                          <a:latin typeface="Aptos" panose="020B0004020202020204" pitchFamily="34" charset="0"/>
                        </a:rPr>
                        <a:t>14.67</a:t>
                      </a:r>
                      <a:endParaRPr lang="en-ZA" sz="1100">
                        <a:latin typeface="Aptos" panose="020B0004020202020204" pitchFamily="34" charset="0"/>
                      </a:endParaRPr>
                    </a:p>
                  </a:txBody>
                  <a:tcPr/>
                </a:tc>
                <a:extLst>
                  <a:ext uri="{0D108BD9-81ED-4DB2-BD59-A6C34878D82A}">
                    <a16:rowId xmlns:a16="http://schemas.microsoft.com/office/drawing/2014/main" val="3994170921"/>
                  </a:ext>
                </a:extLst>
              </a:tr>
              <a:tr h="422060">
                <a:tc>
                  <a:txBody>
                    <a:bodyPr/>
                    <a:lstStyle/>
                    <a:p>
                      <a:pPr algn="ctr"/>
                      <a:r>
                        <a:rPr lang="en-US" sz="1100">
                          <a:latin typeface="Aptos" panose="020B0004020202020204" pitchFamily="34" charset="0"/>
                        </a:rPr>
                        <a:t>2</a:t>
                      </a:r>
                      <a:endParaRPr lang="en-ZA" sz="1100">
                        <a:latin typeface="Aptos" panose="020B0004020202020204" pitchFamily="34" charset="0"/>
                      </a:endParaRPr>
                    </a:p>
                  </a:txBody>
                  <a:tcPr/>
                </a:tc>
                <a:tc>
                  <a:txBody>
                    <a:bodyPr/>
                    <a:lstStyle/>
                    <a:p>
                      <a:r>
                        <a:rPr lang="en-US" sz="1100">
                          <a:latin typeface="Aptos" panose="020B0004020202020204" pitchFamily="34" charset="0"/>
                        </a:rPr>
                        <a:t>Environmental, social (crime) and dilapidating state of the infrastructure within the City Center (impacting Business continuity)</a:t>
                      </a:r>
                      <a:endParaRPr lang="en-ZA" sz="1100">
                        <a:latin typeface="Aptos" panose="020B0004020202020204" pitchFamily="34" charset="0"/>
                      </a:endParaRPr>
                    </a:p>
                  </a:txBody>
                  <a:tcPr/>
                </a:tc>
                <a:tc>
                  <a:txBody>
                    <a:bodyPr/>
                    <a:lstStyle/>
                    <a:p>
                      <a:pPr algn="ctr"/>
                      <a:r>
                        <a:rPr lang="en-US" sz="1100">
                          <a:latin typeface="Aptos" panose="020B0004020202020204" pitchFamily="34" charset="0"/>
                        </a:rPr>
                        <a:t>11,21</a:t>
                      </a:r>
                      <a:endParaRPr lang="en-ZA" sz="1100">
                        <a:latin typeface="Aptos" panose="020B0004020202020204" pitchFamily="34" charset="0"/>
                      </a:endParaRPr>
                    </a:p>
                  </a:txBody>
                  <a:tcPr/>
                </a:tc>
                <a:extLst>
                  <a:ext uri="{0D108BD9-81ED-4DB2-BD59-A6C34878D82A}">
                    <a16:rowId xmlns:a16="http://schemas.microsoft.com/office/drawing/2014/main" val="3395056600"/>
                  </a:ext>
                </a:extLst>
              </a:tr>
              <a:tr h="206838">
                <a:tc>
                  <a:txBody>
                    <a:bodyPr/>
                    <a:lstStyle/>
                    <a:p>
                      <a:pPr algn="ctr"/>
                      <a:r>
                        <a:rPr lang="en-US" sz="1100">
                          <a:latin typeface="Aptos" panose="020B0004020202020204" pitchFamily="34" charset="0"/>
                        </a:rPr>
                        <a:t>3</a:t>
                      </a:r>
                      <a:endParaRPr lang="en-ZA" sz="1100">
                        <a:latin typeface="Aptos" panose="020B0004020202020204" pitchFamily="34" charset="0"/>
                      </a:endParaRPr>
                    </a:p>
                  </a:txBody>
                  <a:tcPr/>
                </a:tc>
                <a:tc>
                  <a:txBody>
                    <a:bodyPr/>
                    <a:lstStyle/>
                    <a:p>
                      <a:r>
                        <a:rPr lang="en-US" sz="1100">
                          <a:latin typeface="Aptos" panose="020B0004020202020204" pitchFamily="34" charset="0"/>
                        </a:rPr>
                        <a:t>Inability to successfully execute projects</a:t>
                      </a:r>
                      <a:endParaRPr lang="en-ZA" sz="1100">
                        <a:latin typeface="Aptos" panose="020B0004020202020204" pitchFamily="34" charset="0"/>
                      </a:endParaRPr>
                    </a:p>
                  </a:txBody>
                  <a:tcPr/>
                </a:tc>
                <a:tc>
                  <a:txBody>
                    <a:bodyPr/>
                    <a:lstStyle/>
                    <a:p>
                      <a:pPr algn="ctr"/>
                      <a:r>
                        <a:rPr lang="en-US" sz="1100">
                          <a:latin typeface="Aptos" panose="020B0004020202020204" pitchFamily="34" charset="0"/>
                        </a:rPr>
                        <a:t>11,09</a:t>
                      </a:r>
                      <a:endParaRPr lang="en-ZA" sz="1100">
                        <a:latin typeface="Aptos" panose="020B0004020202020204" pitchFamily="34" charset="0"/>
                      </a:endParaRPr>
                    </a:p>
                  </a:txBody>
                  <a:tcPr/>
                </a:tc>
                <a:extLst>
                  <a:ext uri="{0D108BD9-81ED-4DB2-BD59-A6C34878D82A}">
                    <a16:rowId xmlns:a16="http://schemas.microsoft.com/office/drawing/2014/main" val="4014421457"/>
                  </a:ext>
                </a:extLst>
              </a:tr>
              <a:tr h="422060">
                <a:tc>
                  <a:txBody>
                    <a:bodyPr/>
                    <a:lstStyle/>
                    <a:p>
                      <a:pPr algn="ctr"/>
                      <a:r>
                        <a:rPr lang="en-US" sz="1100">
                          <a:latin typeface="Aptos" panose="020B0004020202020204" pitchFamily="34" charset="0"/>
                        </a:rPr>
                        <a:t>3</a:t>
                      </a:r>
                      <a:endParaRPr lang="en-ZA" sz="1100">
                        <a:latin typeface="Aptos" panose="020B0004020202020204" pitchFamily="34" charset="0"/>
                      </a:endParaRPr>
                    </a:p>
                  </a:txBody>
                  <a:tcPr/>
                </a:tc>
                <a:tc>
                  <a:txBody>
                    <a:bodyPr/>
                    <a:lstStyle/>
                    <a:p>
                      <a:r>
                        <a:rPr lang="en-US" sz="1100">
                          <a:latin typeface="Aptos" panose="020B0004020202020204" pitchFamily="34" charset="0"/>
                        </a:rPr>
                        <a:t>Failure to conduct adequate public consultation and participation during law making processes </a:t>
                      </a:r>
                      <a:endParaRPr lang="en-ZA" sz="1100">
                        <a:latin typeface="Aptos" panose="020B0004020202020204" pitchFamily="34" charset="0"/>
                      </a:endParaRPr>
                    </a:p>
                  </a:txBody>
                  <a:tcPr/>
                </a:tc>
                <a:tc>
                  <a:txBody>
                    <a:bodyPr/>
                    <a:lstStyle/>
                    <a:p>
                      <a:pPr algn="ctr"/>
                      <a:r>
                        <a:rPr lang="en-US" sz="1100">
                          <a:latin typeface="Aptos" panose="020B0004020202020204" pitchFamily="34" charset="0"/>
                        </a:rPr>
                        <a:t>10,50</a:t>
                      </a:r>
                      <a:endParaRPr lang="en-ZA" sz="1100">
                        <a:latin typeface="Aptos" panose="020B0004020202020204" pitchFamily="34" charset="0"/>
                      </a:endParaRPr>
                    </a:p>
                  </a:txBody>
                  <a:tcPr/>
                </a:tc>
                <a:extLst>
                  <a:ext uri="{0D108BD9-81ED-4DB2-BD59-A6C34878D82A}">
                    <a16:rowId xmlns:a16="http://schemas.microsoft.com/office/drawing/2014/main" val="1075572578"/>
                  </a:ext>
                </a:extLst>
              </a:tr>
              <a:tr h="422060">
                <a:tc>
                  <a:txBody>
                    <a:bodyPr/>
                    <a:lstStyle/>
                    <a:p>
                      <a:pPr algn="ctr"/>
                      <a:r>
                        <a:rPr lang="en-US" sz="1100">
                          <a:latin typeface="Aptos" panose="020B0004020202020204" pitchFamily="34" charset="0"/>
                        </a:rPr>
                        <a:t>3</a:t>
                      </a:r>
                      <a:endParaRPr lang="en-ZA" sz="1100">
                        <a:latin typeface="Aptos" panose="020B0004020202020204" pitchFamily="34" charset="0"/>
                      </a:endParaRPr>
                    </a:p>
                  </a:txBody>
                  <a:tcPr/>
                </a:tc>
                <a:tc>
                  <a:txBody>
                    <a:bodyPr/>
                    <a:lstStyle/>
                    <a:p>
                      <a:r>
                        <a:rPr lang="en-US" sz="1100">
                          <a:latin typeface="Aptos" panose="020B0004020202020204" pitchFamily="34" charset="0"/>
                        </a:rPr>
                        <a:t>Inadequate support provided to Members to enable effective oversight on the implementation of and impact of laws passed </a:t>
                      </a:r>
                      <a:endParaRPr lang="en-ZA" sz="1100">
                        <a:latin typeface="Aptos" panose="020B0004020202020204" pitchFamily="34" charset="0"/>
                      </a:endParaRPr>
                    </a:p>
                  </a:txBody>
                  <a:tcPr/>
                </a:tc>
                <a:tc>
                  <a:txBody>
                    <a:bodyPr/>
                    <a:lstStyle/>
                    <a:p>
                      <a:pPr algn="ctr"/>
                      <a:r>
                        <a:rPr lang="en-US" sz="1100">
                          <a:latin typeface="Aptos" panose="020B0004020202020204" pitchFamily="34" charset="0"/>
                        </a:rPr>
                        <a:t>9,51</a:t>
                      </a:r>
                      <a:endParaRPr lang="en-ZA" sz="1100">
                        <a:latin typeface="Aptos" panose="020B0004020202020204" pitchFamily="34" charset="0"/>
                      </a:endParaRPr>
                    </a:p>
                  </a:txBody>
                  <a:tcPr/>
                </a:tc>
                <a:extLst>
                  <a:ext uri="{0D108BD9-81ED-4DB2-BD59-A6C34878D82A}">
                    <a16:rowId xmlns:a16="http://schemas.microsoft.com/office/drawing/2014/main" val="1076148297"/>
                  </a:ext>
                </a:extLst>
              </a:tr>
              <a:tr h="150958">
                <a:tc>
                  <a:txBody>
                    <a:bodyPr/>
                    <a:lstStyle/>
                    <a:p>
                      <a:pPr algn="ctr"/>
                      <a:r>
                        <a:rPr lang="en-US" sz="1100">
                          <a:latin typeface="Aptos" panose="020B0004020202020204" pitchFamily="34" charset="0"/>
                        </a:rPr>
                        <a:t>3</a:t>
                      </a:r>
                      <a:endParaRPr lang="en-ZA" sz="1100">
                        <a:latin typeface="Aptos" panose="020B0004020202020204" pitchFamily="34" charset="0"/>
                      </a:endParaRPr>
                    </a:p>
                  </a:txBody>
                  <a:tcPr/>
                </a:tc>
                <a:tc>
                  <a:txBody>
                    <a:bodyPr/>
                    <a:lstStyle/>
                    <a:p>
                      <a:r>
                        <a:rPr lang="en-US" sz="1100">
                          <a:latin typeface="Aptos" panose="020B0004020202020204" pitchFamily="34" charset="0"/>
                        </a:rPr>
                        <a:t>Ineffective execution of GPL’s  constitutional mandate</a:t>
                      </a:r>
                      <a:endParaRPr lang="en-ZA" sz="1100">
                        <a:latin typeface="Aptos" panose="020B0004020202020204" pitchFamily="34" charset="0"/>
                      </a:endParaRPr>
                    </a:p>
                  </a:txBody>
                  <a:tcPr/>
                </a:tc>
                <a:tc>
                  <a:txBody>
                    <a:bodyPr/>
                    <a:lstStyle/>
                    <a:p>
                      <a:pPr algn="ctr"/>
                      <a:r>
                        <a:rPr lang="en-US" sz="1100">
                          <a:latin typeface="Aptos" panose="020B0004020202020204" pitchFamily="34" charset="0"/>
                        </a:rPr>
                        <a:t>10,20</a:t>
                      </a:r>
                      <a:endParaRPr lang="en-ZA" sz="1100">
                        <a:latin typeface="Aptos" panose="020B0004020202020204" pitchFamily="34" charset="0"/>
                      </a:endParaRPr>
                    </a:p>
                  </a:txBody>
                  <a:tcPr/>
                </a:tc>
                <a:extLst>
                  <a:ext uri="{0D108BD9-81ED-4DB2-BD59-A6C34878D82A}">
                    <a16:rowId xmlns:a16="http://schemas.microsoft.com/office/drawing/2014/main" val="2375301062"/>
                  </a:ext>
                </a:extLst>
              </a:tr>
              <a:tr h="240147">
                <a:tc>
                  <a:txBody>
                    <a:bodyPr/>
                    <a:lstStyle/>
                    <a:p>
                      <a:pPr algn="ctr"/>
                      <a:r>
                        <a:rPr lang="en-US" sz="1100">
                          <a:latin typeface="Aptos" panose="020B0004020202020204" pitchFamily="34" charset="0"/>
                        </a:rPr>
                        <a:t>3</a:t>
                      </a:r>
                      <a:endParaRPr lang="en-ZA" sz="1100">
                        <a:latin typeface="Aptos" panose="020B0004020202020204" pitchFamily="34" charset="0"/>
                      </a:endParaRPr>
                    </a:p>
                  </a:txBody>
                  <a:tcPr/>
                </a:tc>
                <a:tc>
                  <a:txBody>
                    <a:bodyPr/>
                    <a:lstStyle/>
                    <a:p>
                      <a:r>
                        <a:rPr lang="en-US" sz="1100">
                          <a:latin typeface="Aptos" panose="020B0004020202020204" pitchFamily="34" charset="0"/>
                        </a:rPr>
                        <a:t>Limited and shrinking resources (budget) to execute GPL’s mandate </a:t>
                      </a:r>
                      <a:endParaRPr lang="en-ZA" sz="1100">
                        <a:latin typeface="Aptos" panose="020B0004020202020204" pitchFamily="34" charset="0"/>
                      </a:endParaRPr>
                    </a:p>
                  </a:txBody>
                  <a:tcPr/>
                </a:tc>
                <a:tc>
                  <a:txBody>
                    <a:bodyPr/>
                    <a:lstStyle/>
                    <a:p>
                      <a:pPr algn="ctr"/>
                      <a:r>
                        <a:rPr lang="en-US" sz="1100">
                          <a:latin typeface="Aptos" panose="020B0004020202020204" pitchFamily="34" charset="0"/>
                        </a:rPr>
                        <a:t>10,33</a:t>
                      </a:r>
                      <a:endParaRPr lang="en-ZA" sz="1100">
                        <a:latin typeface="Aptos" panose="020B0004020202020204" pitchFamily="34" charset="0"/>
                      </a:endParaRPr>
                    </a:p>
                  </a:txBody>
                  <a:tcPr/>
                </a:tc>
                <a:extLst>
                  <a:ext uri="{0D108BD9-81ED-4DB2-BD59-A6C34878D82A}">
                    <a16:rowId xmlns:a16="http://schemas.microsoft.com/office/drawing/2014/main" val="695451820"/>
                  </a:ext>
                </a:extLst>
              </a:tr>
              <a:tr h="237169">
                <a:tc>
                  <a:txBody>
                    <a:bodyPr/>
                    <a:lstStyle/>
                    <a:p>
                      <a:pPr algn="ctr"/>
                      <a:r>
                        <a:rPr lang="en-US" sz="1100">
                          <a:latin typeface="Aptos" panose="020B0004020202020204" pitchFamily="34" charset="0"/>
                        </a:rPr>
                        <a:t>3</a:t>
                      </a:r>
                      <a:endParaRPr lang="en-ZA" sz="1100">
                        <a:latin typeface="Aptos" panose="020B0004020202020204" pitchFamily="34" charset="0"/>
                      </a:endParaRPr>
                    </a:p>
                  </a:txBody>
                  <a:tcPr/>
                </a:tc>
                <a:tc>
                  <a:txBody>
                    <a:bodyPr/>
                    <a:lstStyle/>
                    <a:p>
                      <a:r>
                        <a:rPr lang="en-US" sz="1100">
                          <a:latin typeface="Aptos" panose="020B0004020202020204" pitchFamily="34" charset="0"/>
                        </a:rPr>
                        <a:t>Non-adherence to regulatory environment and mandate of the GPL   </a:t>
                      </a:r>
                      <a:endParaRPr lang="en-ZA" sz="1100">
                        <a:latin typeface="Aptos" panose="020B0004020202020204" pitchFamily="34" charset="0"/>
                      </a:endParaRPr>
                    </a:p>
                  </a:txBody>
                  <a:tcPr/>
                </a:tc>
                <a:tc>
                  <a:txBody>
                    <a:bodyPr/>
                    <a:lstStyle/>
                    <a:p>
                      <a:pPr algn="ctr"/>
                      <a:r>
                        <a:rPr lang="en-US" sz="1100">
                          <a:latin typeface="Aptos" panose="020B0004020202020204" pitchFamily="34" charset="0"/>
                        </a:rPr>
                        <a:t>9,51</a:t>
                      </a:r>
                      <a:endParaRPr lang="en-ZA" sz="1100">
                        <a:latin typeface="Aptos" panose="020B0004020202020204" pitchFamily="34" charset="0"/>
                      </a:endParaRPr>
                    </a:p>
                  </a:txBody>
                  <a:tcPr/>
                </a:tc>
                <a:extLst>
                  <a:ext uri="{0D108BD9-81ED-4DB2-BD59-A6C34878D82A}">
                    <a16:rowId xmlns:a16="http://schemas.microsoft.com/office/drawing/2014/main" val="1742725331"/>
                  </a:ext>
                </a:extLst>
              </a:tr>
              <a:tr h="256251">
                <a:tc>
                  <a:txBody>
                    <a:bodyPr/>
                    <a:lstStyle/>
                    <a:p>
                      <a:pPr algn="ctr"/>
                      <a:r>
                        <a:rPr lang="en-US" sz="1100">
                          <a:latin typeface="Aptos" panose="020B0004020202020204" pitchFamily="34" charset="0"/>
                        </a:rPr>
                        <a:t>3</a:t>
                      </a:r>
                      <a:endParaRPr lang="en-ZA" sz="1100">
                        <a:latin typeface="Aptos" panose="020B0004020202020204" pitchFamily="34" charset="0"/>
                      </a:endParaRPr>
                    </a:p>
                  </a:txBody>
                  <a:tcPr/>
                </a:tc>
                <a:tc>
                  <a:txBody>
                    <a:bodyPr/>
                    <a:lstStyle/>
                    <a:p>
                      <a:r>
                        <a:rPr lang="en-US" sz="1100">
                          <a:latin typeface="Aptos" panose="020B0004020202020204" pitchFamily="34" charset="0"/>
                        </a:rPr>
                        <a:t>Instability in the Legislature's administration</a:t>
                      </a:r>
                      <a:endParaRPr lang="en-ZA" sz="1100">
                        <a:latin typeface="Aptos" panose="020B0004020202020204" pitchFamily="34" charset="0"/>
                      </a:endParaRPr>
                    </a:p>
                  </a:txBody>
                  <a:tcPr/>
                </a:tc>
                <a:tc>
                  <a:txBody>
                    <a:bodyPr/>
                    <a:lstStyle/>
                    <a:p>
                      <a:pPr algn="ctr"/>
                      <a:r>
                        <a:rPr lang="en-US" sz="1100">
                          <a:latin typeface="Aptos" panose="020B0004020202020204" pitchFamily="34" charset="0"/>
                        </a:rPr>
                        <a:t>8,91</a:t>
                      </a:r>
                      <a:endParaRPr lang="en-ZA" sz="1100">
                        <a:latin typeface="Aptos" panose="020B0004020202020204" pitchFamily="34" charset="0"/>
                      </a:endParaRPr>
                    </a:p>
                  </a:txBody>
                  <a:tcPr/>
                </a:tc>
                <a:extLst>
                  <a:ext uri="{0D108BD9-81ED-4DB2-BD59-A6C34878D82A}">
                    <a16:rowId xmlns:a16="http://schemas.microsoft.com/office/drawing/2014/main" val="2966941189"/>
                  </a:ext>
                </a:extLst>
              </a:tr>
              <a:tr h="290798">
                <a:tc>
                  <a:txBody>
                    <a:bodyPr/>
                    <a:lstStyle/>
                    <a:p>
                      <a:pPr algn="ctr"/>
                      <a:r>
                        <a:rPr lang="en-US" sz="1100">
                          <a:latin typeface="Aptos" panose="020B0004020202020204" pitchFamily="34" charset="0"/>
                        </a:rPr>
                        <a:t>3</a:t>
                      </a:r>
                      <a:endParaRPr lang="en-ZA" sz="1100">
                        <a:latin typeface="Aptos" panose="020B0004020202020204" pitchFamily="34" charset="0"/>
                      </a:endParaRPr>
                    </a:p>
                  </a:txBody>
                  <a:tcPr/>
                </a:tc>
                <a:tc>
                  <a:txBody>
                    <a:bodyPr/>
                    <a:lstStyle/>
                    <a:p>
                      <a:r>
                        <a:rPr lang="en-US" sz="1100">
                          <a:latin typeface="Aptos" panose="020B0004020202020204" pitchFamily="34" charset="0"/>
                        </a:rPr>
                        <a:t>Poor oversight by the Legislature resulting in lack of accountability by the Executive</a:t>
                      </a:r>
                      <a:endParaRPr lang="en-ZA" sz="1100">
                        <a:latin typeface="Aptos" panose="020B0004020202020204" pitchFamily="34" charset="0"/>
                      </a:endParaRPr>
                    </a:p>
                  </a:txBody>
                  <a:tcPr/>
                </a:tc>
                <a:tc>
                  <a:txBody>
                    <a:bodyPr/>
                    <a:lstStyle/>
                    <a:p>
                      <a:pPr algn="ctr"/>
                      <a:r>
                        <a:rPr lang="en-US" sz="1100">
                          <a:latin typeface="Aptos" panose="020B0004020202020204" pitchFamily="34" charset="0"/>
                        </a:rPr>
                        <a:t>9,00</a:t>
                      </a:r>
                      <a:endParaRPr lang="en-ZA" sz="1100">
                        <a:latin typeface="Aptos" panose="020B0004020202020204" pitchFamily="34" charset="0"/>
                      </a:endParaRPr>
                    </a:p>
                  </a:txBody>
                  <a:tcPr/>
                </a:tc>
                <a:extLst>
                  <a:ext uri="{0D108BD9-81ED-4DB2-BD59-A6C34878D82A}">
                    <a16:rowId xmlns:a16="http://schemas.microsoft.com/office/drawing/2014/main" val="481962681"/>
                  </a:ext>
                </a:extLst>
              </a:tr>
              <a:tr h="256251">
                <a:tc>
                  <a:txBody>
                    <a:bodyPr/>
                    <a:lstStyle/>
                    <a:p>
                      <a:pPr algn="ctr"/>
                      <a:r>
                        <a:rPr lang="en-US" sz="1100">
                          <a:latin typeface="Aptos" panose="020B0004020202020204" pitchFamily="34" charset="0"/>
                        </a:rPr>
                        <a:t>3</a:t>
                      </a:r>
                      <a:endParaRPr lang="en-ZA" sz="1100">
                        <a:latin typeface="Aptos" panose="020B0004020202020204" pitchFamily="34" charset="0"/>
                      </a:endParaRPr>
                    </a:p>
                  </a:txBody>
                  <a:tcPr/>
                </a:tc>
                <a:tc>
                  <a:txBody>
                    <a:bodyPr/>
                    <a:lstStyle/>
                    <a:p>
                      <a:r>
                        <a:rPr lang="en-US" sz="1100">
                          <a:latin typeface="Aptos" panose="020B0004020202020204" pitchFamily="34" charset="0"/>
                        </a:rPr>
                        <a:t>Inadequate Business Continuity Processes</a:t>
                      </a:r>
                      <a:endParaRPr lang="en-ZA" sz="1100">
                        <a:latin typeface="Aptos" panose="020B0004020202020204" pitchFamily="34" charset="0"/>
                      </a:endParaRPr>
                    </a:p>
                  </a:txBody>
                  <a:tcPr/>
                </a:tc>
                <a:tc>
                  <a:txBody>
                    <a:bodyPr/>
                    <a:lstStyle/>
                    <a:p>
                      <a:pPr algn="ctr"/>
                      <a:r>
                        <a:rPr lang="en-US" sz="1100">
                          <a:latin typeface="Aptos" panose="020B0004020202020204" pitchFamily="34" charset="0"/>
                        </a:rPr>
                        <a:t>8,49</a:t>
                      </a:r>
                      <a:endParaRPr lang="en-ZA" sz="1100">
                        <a:latin typeface="Aptos" panose="020B0004020202020204" pitchFamily="34" charset="0"/>
                      </a:endParaRPr>
                    </a:p>
                  </a:txBody>
                  <a:tcPr/>
                </a:tc>
                <a:extLst>
                  <a:ext uri="{0D108BD9-81ED-4DB2-BD59-A6C34878D82A}">
                    <a16:rowId xmlns:a16="http://schemas.microsoft.com/office/drawing/2014/main" val="1072932897"/>
                  </a:ext>
                </a:extLst>
              </a:tr>
              <a:tr h="256251">
                <a:tc>
                  <a:txBody>
                    <a:bodyPr/>
                    <a:lstStyle/>
                    <a:p>
                      <a:pPr algn="ctr"/>
                      <a:r>
                        <a:rPr lang="en-US" sz="1100">
                          <a:latin typeface="Aptos" panose="020B0004020202020204" pitchFamily="34" charset="0"/>
                        </a:rPr>
                        <a:t>3</a:t>
                      </a:r>
                      <a:endParaRPr lang="en-ZA" sz="1100">
                        <a:latin typeface="Aptos" panose="020B0004020202020204" pitchFamily="34" charset="0"/>
                      </a:endParaRPr>
                    </a:p>
                  </a:txBody>
                  <a:tcPr/>
                </a:tc>
                <a:tc>
                  <a:txBody>
                    <a:bodyPr/>
                    <a:lstStyle/>
                    <a:p>
                      <a:r>
                        <a:rPr lang="en-ZA" sz="1100">
                          <a:latin typeface="Aptos" panose="020B0004020202020204" pitchFamily="34" charset="0"/>
                        </a:rPr>
                        <a:t>Non-compliance to information management requirements / processes</a:t>
                      </a:r>
                    </a:p>
                  </a:txBody>
                  <a:tcPr/>
                </a:tc>
                <a:tc>
                  <a:txBody>
                    <a:bodyPr/>
                    <a:lstStyle/>
                    <a:p>
                      <a:pPr algn="ctr"/>
                      <a:r>
                        <a:rPr lang="en-US" sz="1100">
                          <a:latin typeface="Aptos" panose="020B0004020202020204" pitchFamily="34" charset="0"/>
                        </a:rPr>
                        <a:t>8,07</a:t>
                      </a:r>
                      <a:endParaRPr lang="en-ZA" sz="1100">
                        <a:latin typeface="Aptos" panose="020B0004020202020204" pitchFamily="34" charset="0"/>
                      </a:endParaRPr>
                    </a:p>
                  </a:txBody>
                  <a:tcPr/>
                </a:tc>
                <a:extLst>
                  <a:ext uri="{0D108BD9-81ED-4DB2-BD59-A6C34878D82A}">
                    <a16:rowId xmlns:a16="http://schemas.microsoft.com/office/drawing/2014/main" val="1470627497"/>
                  </a:ext>
                </a:extLst>
              </a:tr>
              <a:tr h="256251">
                <a:tc>
                  <a:txBody>
                    <a:bodyPr/>
                    <a:lstStyle/>
                    <a:p>
                      <a:pPr algn="ctr"/>
                      <a:r>
                        <a:rPr lang="en-US" sz="1100">
                          <a:latin typeface="Aptos" panose="020B0004020202020204" pitchFamily="34" charset="0"/>
                        </a:rPr>
                        <a:t>3</a:t>
                      </a:r>
                      <a:endParaRPr lang="en-ZA" sz="1100">
                        <a:latin typeface="Aptos" panose="020B0004020202020204" pitchFamily="34" charset="0"/>
                      </a:endParaRPr>
                    </a:p>
                  </a:txBody>
                  <a:tcPr/>
                </a:tc>
                <a:tc>
                  <a:txBody>
                    <a:bodyPr/>
                    <a:lstStyle/>
                    <a:p>
                      <a:r>
                        <a:rPr lang="en-US" sz="1100">
                          <a:latin typeface="Aptos" panose="020B0004020202020204" pitchFamily="34" charset="0"/>
                        </a:rPr>
                        <a:t>Unsecured I&amp;T infrastructure due to impact of climate change </a:t>
                      </a:r>
                      <a:endParaRPr lang="en-ZA" sz="1100">
                        <a:latin typeface="Aptos" panose="020B0004020202020204" pitchFamily="34" charset="0"/>
                      </a:endParaRPr>
                    </a:p>
                  </a:txBody>
                  <a:tcPr/>
                </a:tc>
                <a:tc>
                  <a:txBody>
                    <a:bodyPr/>
                    <a:lstStyle/>
                    <a:p>
                      <a:pPr algn="ctr"/>
                      <a:r>
                        <a:rPr lang="en-US" sz="1100">
                          <a:latin typeface="Aptos" panose="020B0004020202020204" pitchFamily="34" charset="0"/>
                        </a:rPr>
                        <a:t>8,49</a:t>
                      </a:r>
                      <a:endParaRPr lang="en-ZA" sz="1100">
                        <a:latin typeface="Aptos" panose="020B0004020202020204" pitchFamily="34" charset="0"/>
                      </a:endParaRPr>
                    </a:p>
                  </a:txBody>
                  <a:tcPr/>
                </a:tc>
                <a:extLst>
                  <a:ext uri="{0D108BD9-81ED-4DB2-BD59-A6C34878D82A}">
                    <a16:rowId xmlns:a16="http://schemas.microsoft.com/office/drawing/2014/main" val="4006440389"/>
                  </a:ext>
                </a:extLst>
              </a:tr>
              <a:tr h="342144">
                <a:tc>
                  <a:txBody>
                    <a:bodyPr/>
                    <a:lstStyle/>
                    <a:p>
                      <a:pPr algn="ctr"/>
                      <a:r>
                        <a:rPr lang="en-US" sz="1100">
                          <a:latin typeface="Aptos" panose="020B0004020202020204" pitchFamily="34" charset="0"/>
                        </a:rPr>
                        <a:t>4</a:t>
                      </a:r>
                      <a:endParaRPr lang="en-ZA" sz="1100">
                        <a:latin typeface="Aptos" panose="020B0004020202020204" pitchFamily="34" charset="0"/>
                      </a:endParaRPr>
                    </a:p>
                  </a:txBody>
                  <a:tcPr/>
                </a:tc>
                <a:tc>
                  <a:txBody>
                    <a:bodyPr/>
                    <a:lstStyle/>
                    <a:p>
                      <a:r>
                        <a:rPr lang="en-US" sz="1100">
                          <a:latin typeface="Aptos" panose="020B0004020202020204" pitchFamily="34" charset="0"/>
                        </a:rPr>
                        <a:t>Ineffective cooperative governance processes within the Legislative Sector </a:t>
                      </a:r>
                      <a:endParaRPr lang="en-ZA" sz="1100">
                        <a:latin typeface="Aptos" panose="020B0004020202020204" pitchFamily="34" charset="0"/>
                      </a:endParaRPr>
                    </a:p>
                  </a:txBody>
                  <a:tcPr/>
                </a:tc>
                <a:tc>
                  <a:txBody>
                    <a:bodyPr/>
                    <a:lstStyle/>
                    <a:p>
                      <a:pPr algn="ctr"/>
                      <a:r>
                        <a:rPr lang="en-US" sz="1100">
                          <a:latin typeface="Aptos" panose="020B0004020202020204" pitchFamily="34" charset="0"/>
                        </a:rPr>
                        <a:t>6,59</a:t>
                      </a:r>
                      <a:endParaRPr lang="en-ZA" sz="1100">
                        <a:latin typeface="Aptos" panose="020B0004020202020204" pitchFamily="34" charset="0"/>
                      </a:endParaRPr>
                    </a:p>
                  </a:txBody>
                  <a:tcPr/>
                </a:tc>
                <a:extLst>
                  <a:ext uri="{0D108BD9-81ED-4DB2-BD59-A6C34878D82A}">
                    <a16:rowId xmlns:a16="http://schemas.microsoft.com/office/drawing/2014/main" val="1591177575"/>
                  </a:ext>
                </a:extLst>
              </a:tr>
            </a:tbl>
          </a:graphicData>
        </a:graphic>
      </p:graphicFrame>
    </p:spTree>
    <p:extLst>
      <p:ext uri="{BB962C8B-B14F-4D97-AF65-F5344CB8AC3E}">
        <p14:creationId xmlns:p14="http://schemas.microsoft.com/office/powerpoint/2010/main" val="4191881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2A411-F7D5-174F-9B36-0ADE00F21713}"/>
              </a:ext>
            </a:extLst>
          </p:cNvPr>
          <p:cNvSpPr>
            <a:spLocks noGrp="1"/>
          </p:cNvSpPr>
          <p:nvPr>
            <p:ph type="title"/>
          </p:nvPr>
        </p:nvSpPr>
        <p:spPr>
          <a:xfrm>
            <a:off x="507762" y="385405"/>
            <a:ext cx="9958200" cy="749814"/>
          </a:xfrm>
        </p:spPr>
        <p:txBody>
          <a:bodyPr>
            <a:normAutofit/>
          </a:bodyPr>
          <a:lstStyle/>
          <a:p>
            <a:r>
              <a:rPr lang="en-ZA" sz="3200">
                <a:solidFill>
                  <a:srgbClr val="8C4016"/>
                </a:solidFill>
                <a:latin typeface="Garamond" panose="02020404030301010803" pitchFamily="18" charset="0"/>
              </a:rPr>
              <a:t>AGSA TRACKING SUMMARY REPORT </a:t>
            </a:r>
            <a:endParaRPr lang="en-US" sz="3200">
              <a:solidFill>
                <a:srgbClr val="8C4016"/>
              </a:solidFill>
              <a:latin typeface="Garamond" panose="02020404030301010803" pitchFamily="18" charset="0"/>
            </a:endParaRPr>
          </a:p>
        </p:txBody>
      </p:sp>
      <p:graphicFrame>
        <p:nvGraphicFramePr>
          <p:cNvPr id="3" name="Table 4">
            <a:extLst>
              <a:ext uri="{FF2B5EF4-FFF2-40B4-BE49-F238E27FC236}">
                <a16:creationId xmlns:a16="http://schemas.microsoft.com/office/drawing/2014/main" id="{AD8AE21C-7204-7141-DA2E-FC345DECEC27}"/>
              </a:ext>
            </a:extLst>
          </p:cNvPr>
          <p:cNvGraphicFramePr>
            <a:graphicFrameLocks noGrp="1"/>
          </p:cNvGraphicFramePr>
          <p:nvPr>
            <p:extLst>
              <p:ext uri="{D42A27DB-BD31-4B8C-83A1-F6EECF244321}">
                <p14:modId xmlns:p14="http://schemas.microsoft.com/office/powerpoint/2010/main" val="601802329"/>
              </p:ext>
            </p:extLst>
          </p:nvPr>
        </p:nvGraphicFramePr>
        <p:xfrm>
          <a:off x="5486862" y="1640354"/>
          <a:ext cx="6380018" cy="3577292"/>
        </p:xfrm>
        <a:graphic>
          <a:graphicData uri="http://schemas.openxmlformats.org/drawingml/2006/table">
            <a:tbl>
              <a:tblPr firstRow="1" bandRow="1">
                <a:tableStyleId>{93296810-A885-4BE3-A3E7-6D5BEEA58F35}</a:tableStyleId>
              </a:tblPr>
              <a:tblGrid>
                <a:gridCol w="2917925">
                  <a:extLst>
                    <a:ext uri="{9D8B030D-6E8A-4147-A177-3AD203B41FA5}">
                      <a16:colId xmlns:a16="http://schemas.microsoft.com/office/drawing/2014/main" val="3916333296"/>
                    </a:ext>
                  </a:extLst>
                </a:gridCol>
                <a:gridCol w="1160818">
                  <a:extLst>
                    <a:ext uri="{9D8B030D-6E8A-4147-A177-3AD203B41FA5}">
                      <a16:colId xmlns:a16="http://schemas.microsoft.com/office/drawing/2014/main" val="3720222903"/>
                    </a:ext>
                  </a:extLst>
                </a:gridCol>
                <a:gridCol w="1120090">
                  <a:extLst>
                    <a:ext uri="{9D8B030D-6E8A-4147-A177-3AD203B41FA5}">
                      <a16:colId xmlns:a16="http://schemas.microsoft.com/office/drawing/2014/main" val="3950914489"/>
                    </a:ext>
                  </a:extLst>
                </a:gridCol>
                <a:gridCol w="1181185">
                  <a:extLst>
                    <a:ext uri="{9D8B030D-6E8A-4147-A177-3AD203B41FA5}">
                      <a16:colId xmlns:a16="http://schemas.microsoft.com/office/drawing/2014/main" val="2492362752"/>
                    </a:ext>
                  </a:extLst>
                </a:gridCol>
              </a:tblGrid>
              <a:tr h="877462">
                <a:tc>
                  <a:txBody>
                    <a:bodyPr/>
                    <a:lstStyle/>
                    <a:p>
                      <a:pPr algn="ctr"/>
                      <a:r>
                        <a:rPr lang="en-US" sz="1500">
                          <a:latin typeface="Aptos" panose="020B0004020202020204" pitchFamily="34" charset="0"/>
                        </a:rPr>
                        <a:t>AGSA AUDIT FOLOW UP STATUS  </a:t>
                      </a:r>
                      <a:endParaRPr lang="en-ZA" sz="1500">
                        <a:latin typeface="Aptos" panose="020B0004020202020204" pitchFamily="34" charset="0"/>
                      </a:endParaRPr>
                    </a:p>
                  </a:txBody>
                  <a:tcPr anchor="ctr"/>
                </a:tc>
                <a:tc>
                  <a:txBody>
                    <a:bodyPr/>
                    <a:lstStyle/>
                    <a:p>
                      <a:pPr algn="ctr"/>
                      <a:r>
                        <a:rPr lang="en-US" sz="1500">
                          <a:latin typeface="Aptos" panose="020B0004020202020204" pitchFamily="34" charset="0"/>
                        </a:rPr>
                        <a:t>TOTAL FINDINGS </a:t>
                      </a:r>
                      <a:endParaRPr lang="en-ZA" sz="1500">
                        <a:latin typeface="Aptos" panose="020B0004020202020204" pitchFamily="34" charset="0"/>
                      </a:endParaRPr>
                    </a:p>
                  </a:txBody>
                  <a:tcPr anchor="ctr"/>
                </a:tc>
                <a:tc>
                  <a:txBody>
                    <a:bodyPr/>
                    <a:lstStyle/>
                    <a:p>
                      <a:pPr algn="ctr"/>
                      <a:r>
                        <a:rPr lang="en-US" sz="1500">
                          <a:latin typeface="Aptos" panose="020B0004020202020204" pitchFamily="34" charset="0"/>
                        </a:rPr>
                        <a:t>RESOLVED</a:t>
                      </a:r>
                      <a:endParaRPr lang="en-ZA" sz="1500">
                        <a:latin typeface="Aptos" panose="020B0004020202020204" pitchFamily="34" charset="0"/>
                      </a:endParaRPr>
                    </a:p>
                  </a:txBody>
                  <a:tcPr anchor="ctr"/>
                </a:tc>
                <a:tc>
                  <a:txBody>
                    <a:bodyPr/>
                    <a:lstStyle/>
                    <a:p>
                      <a:pPr algn="ctr"/>
                      <a:r>
                        <a:rPr lang="en-US" sz="1500">
                          <a:latin typeface="Aptos" panose="020B0004020202020204" pitchFamily="34" charset="0"/>
                        </a:rPr>
                        <a:t>IN PROGRESS</a:t>
                      </a:r>
                      <a:endParaRPr lang="en-ZA" sz="1500">
                        <a:latin typeface="Aptos" panose="020B0004020202020204" pitchFamily="34" charset="0"/>
                      </a:endParaRPr>
                    </a:p>
                  </a:txBody>
                  <a:tcPr anchor="ctr"/>
                </a:tc>
                <a:extLst>
                  <a:ext uri="{0D108BD9-81ED-4DB2-BD59-A6C34878D82A}">
                    <a16:rowId xmlns:a16="http://schemas.microsoft.com/office/drawing/2014/main" val="201033472"/>
                  </a:ext>
                </a:extLst>
              </a:tr>
              <a:tr h="592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latin typeface="Aptos" panose="020B0004020202020204" pitchFamily="34" charset="0"/>
                        </a:rPr>
                        <a:t>Finance / AFS</a:t>
                      </a:r>
                      <a:endParaRPr lang="en-ZA" sz="1600" b="0">
                        <a:latin typeface="Aptos" panose="020B0004020202020204" pitchFamily="34" charset="0"/>
                      </a:endParaRPr>
                    </a:p>
                    <a:p>
                      <a:endParaRPr lang="en-ZA" sz="1600" b="0">
                        <a:latin typeface="Aptos" panose="020B0004020202020204" pitchFamily="34" charset="0"/>
                      </a:endParaRPr>
                    </a:p>
                  </a:txBody>
                  <a:tcPr/>
                </a:tc>
                <a:tc>
                  <a:txBody>
                    <a:bodyPr/>
                    <a:lstStyle/>
                    <a:p>
                      <a:pPr algn="ctr"/>
                      <a:r>
                        <a:rPr lang="en-US" sz="1600">
                          <a:latin typeface="Aptos" panose="020B0004020202020204" pitchFamily="34" charset="0"/>
                        </a:rPr>
                        <a:t>4</a:t>
                      </a:r>
                      <a:endParaRPr lang="en-ZA" sz="1600">
                        <a:latin typeface="Aptos" panose="020B0004020202020204" pitchFamily="34" charset="0"/>
                      </a:endParaRPr>
                    </a:p>
                  </a:txBody>
                  <a:tcPr anchor="ctr"/>
                </a:tc>
                <a:tc>
                  <a:txBody>
                    <a:bodyPr/>
                    <a:lstStyle/>
                    <a:p>
                      <a:pPr algn="ctr"/>
                      <a:r>
                        <a:rPr lang="en-US" sz="1600">
                          <a:latin typeface="Aptos" panose="020B0004020202020204" pitchFamily="34" charset="0"/>
                        </a:rPr>
                        <a:t>4</a:t>
                      </a:r>
                      <a:endParaRPr lang="en-ZA" sz="1600">
                        <a:latin typeface="Aptos" panose="020B0004020202020204" pitchFamily="34" charset="0"/>
                      </a:endParaRPr>
                    </a:p>
                  </a:txBody>
                  <a:tcPr anchor="ctr"/>
                </a:tc>
                <a:tc>
                  <a:txBody>
                    <a:bodyPr/>
                    <a:lstStyle/>
                    <a:p>
                      <a:pPr algn="ctr"/>
                      <a:r>
                        <a:rPr lang="en-US" sz="1600">
                          <a:latin typeface="Aptos" panose="020B0004020202020204" pitchFamily="34" charset="0"/>
                        </a:rPr>
                        <a:t>0</a:t>
                      </a:r>
                      <a:endParaRPr lang="en-ZA" sz="1600">
                        <a:latin typeface="Aptos" panose="020B0004020202020204" pitchFamily="34" charset="0"/>
                      </a:endParaRPr>
                    </a:p>
                  </a:txBody>
                  <a:tcPr anchor="ctr"/>
                </a:tc>
                <a:extLst>
                  <a:ext uri="{0D108BD9-81ED-4DB2-BD59-A6C34878D82A}">
                    <a16:rowId xmlns:a16="http://schemas.microsoft.com/office/drawing/2014/main" val="2798508409"/>
                  </a:ext>
                </a:extLst>
              </a:tr>
              <a:tr h="526845">
                <a:tc>
                  <a:txBody>
                    <a:bodyPr/>
                    <a:lstStyle/>
                    <a:p>
                      <a:r>
                        <a:rPr lang="en-US" sz="1600" b="0">
                          <a:latin typeface="Aptos" panose="020B0004020202020204" pitchFamily="34" charset="0"/>
                        </a:rPr>
                        <a:t>Procurement </a:t>
                      </a:r>
                      <a:endParaRPr lang="en-ZA" sz="1600" b="0">
                        <a:latin typeface="Aptos" panose="020B0004020202020204" pitchFamily="34" charset="0"/>
                      </a:endParaRPr>
                    </a:p>
                  </a:txBody>
                  <a:tcPr/>
                </a:tc>
                <a:tc>
                  <a:txBody>
                    <a:bodyPr/>
                    <a:lstStyle/>
                    <a:p>
                      <a:pPr algn="ctr"/>
                      <a:r>
                        <a:rPr lang="en-US" sz="1600">
                          <a:latin typeface="Aptos" panose="020B0004020202020204" pitchFamily="34" charset="0"/>
                        </a:rPr>
                        <a:t>3</a:t>
                      </a:r>
                      <a:endParaRPr lang="en-ZA" sz="1600">
                        <a:latin typeface="Aptos" panose="020B0004020202020204" pitchFamily="34" charset="0"/>
                      </a:endParaRPr>
                    </a:p>
                  </a:txBody>
                  <a:tcPr anchor="ctr"/>
                </a:tc>
                <a:tc>
                  <a:txBody>
                    <a:bodyPr/>
                    <a:lstStyle/>
                    <a:p>
                      <a:pPr algn="ctr"/>
                      <a:r>
                        <a:rPr lang="en-US" sz="1600">
                          <a:latin typeface="Aptos" panose="020B0004020202020204" pitchFamily="34" charset="0"/>
                        </a:rPr>
                        <a:t>0</a:t>
                      </a:r>
                      <a:endParaRPr lang="en-ZA" sz="1600">
                        <a:latin typeface="Aptos" panose="020B0004020202020204" pitchFamily="34" charset="0"/>
                      </a:endParaRPr>
                    </a:p>
                  </a:txBody>
                  <a:tcPr anchor="ctr"/>
                </a:tc>
                <a:tc>
                  <a:txBody>
                    <a:bodyPr/>
                    <a:lstStyle/>
                    <a:p>
                      <a:pPr algn="ctr"/>
                      <a:r>
                        <a:rPr lang="en-US" sz="1600">
                          <a:latin typeface="Aptos" panose="020B0004020202020204" pitchFamily="34" charset="0"/>
                        </a:rPr>
                        <a:t>3</a:t>
                      </a:r>
                      <a:endParaRPr lang="en-ZA" sz="1600">
                        <a:latin typeface="Aptos" panose="020B0004020202020204" pitchFamily="34" charset="0"/>
                      </a:endParaRPr>
                    </a:p>
                  </a:txBody>
                  <a:tcPr anchor="ctr"/>
                </a:tc>
                <a:extLst>
                  <a:ext uri="{0D108BD9-81ED-4DB2-BD59-A6C34878D82A}">
                    <a16:rowId xmlns:a16="http://schemas.microsoft.com/office/drawing/2014/main" val="4105214394"/>
                  </a:ext>
                </a:extLst>
              </a:tr>
              <a:tr h="526845">
                <a:tc>
                  <a:txBody>
                    <a:bodyPr/>
                    <a:lstStyle/>
                    <a:p>
                      <a:r>
                        <a:rPr lang="en-US" sz="1600" b="0">
                          <a:latin typeface="Aptos" panose="020B0004020202020204" pitchFamily="34" charset="0"/>
                        </a:rPr>
                        <a:t>ICT </a:t>
                      </a:r>
                      <a:endParaRPr lang="en-ZA" sz="1600" b="0">
                        <a:latin typeface="Aptos" panose="020B0004020202020204" pitchFamily="34" charset="0"/>
                      </a:endParaRPr>
                    </a:p>
                  </a:txBody>
                  <a:tcPr/>
                </a:tc>
                <a:tc>
                  <a:txBody>
                    <a:bodyPr/>
                    <a:lstStyle/>
                    <a:p>
                      <a:pPr algn="ctr"/>
                      <a:r>
                        <a:rPr lang="en-US" sz="1600">
                          <a:latin typeface="Aptos" panose="020B0004020202020204" pitchFamily="34" charset="0"/>
                        </a:rPr>
                        <a:t>3</a:t>
                      </a:r>
                      <a:endParaRPr lang="en-ZA" sz="1600">
                        <a:latin typeface="Aptos" panose="020B0004020202020204" pitchFamily="34" charset="0"/>
                      </a:endParaRPr>
                    </a:p>
                  </a:txBody>
                  <a:tcPr anchor="ctr"/>
                </a:tc>
                <a:tc>
                  <a:txBody>
                    <a:bodyPr/>
                    <a:lstStyle/>
                    <a:p>
                      <a:pPr algn="ctr"/>
                      <a:r>
                        <a:rPr lang="en-US" sz="1600">
                          <a:latin typeface="Aptos" panose="020B0004020202020204" pitchFamily="34" charset="0"/>
                        </a:rPr>
                        <a:t>0</a:t>
                      </a:r>
                      <a:endParaRPr lang="en-ZA" sz="1600">
                        <a:latin typeface="Aptos" panose="020B0004020202020204" pitchFamily="34" charset="0"/>
                      </a:endParaRPr>
                    </a:p>
                  </a:txBody>
                  <a:tcPr anchor="ctr"/>
                </a:tc>
                <a:tc>
                  <a:txBody>
                    <a:bodyPr/>
                    <a:lstStyle/>
                    <a:p>
                      <a:pPr algn="ctr"/>
                      <a:r>
                        <a:rPr lang="en-US" sz="1600">
                          <a:latin typeface="Aptos" panose="020B0004020202020204" pitchFamily="34" charset="0"/>
                        </a:rPr>
                        <a:t>3</a:t>
                      </a:r>
                      <a:endParaRPr lang="en-ZA" sz="1600">
                        <a:latin typeface="Aptos" panose="020B0004020202020204" pitchFamily="34" charset="0"/>
                      </a:endParaRPr>
                    </a:p>
                  </a:txBody>
                  <a:tcPr anchor="ctr"/>
                </a:tc>
                <a:extLst>
                  <a:ext uri="{0D108BD9-81ED-4DB2-BD59-A6C34878D82A}">
                    <a16:rowId xmlns:a16="http://schemas.microsoft.com/office/drawing/2014/main" val="2639984370"/>
                  </a:ext>
                </a:extLst>
              </a:tr>
              <a:tr h="526845">
                <a:tc>
                  <a:txBody>
                    <a:bodyPr/>
                    <a:lstStyle/>
                    <a:p>
                      <a:r>
                        <a:rPr lang="en-US" sz="1600" b="0">
                          <a:latin typeface="Aptos" panose="020B0004020202020204" pitchFamily="34" charset="0"/>
                        </a:rPr>
                        <a:t>Human Resources  </a:t>
                      </a:r>
                      <a:endParaRPr lang="en-ZA" sz="1600" b="0">
                        <a:latin typeface="Aptos" panose="020B0004020202020204" pitchFamily="34" charset="0"/>
                      </a:endParaRPr>
                    </a:p>
                  </a:txBody>
                  <a:tcPr/>
                </a:tc>
                <a:tc>
                  <a:txBody>
                    <a:bodyPr/>
                    <a:lstStyle/>
                    <a:p>
                      <a:pPr algn="ctr"/>
                      <a:r>
                        <a:rPr lang="en-US" sz="1600">
                          <a:latin typeface="Aptos" panose="020B0004020202020204" pitchFamily="34" charset="0"/>
                        </a:rPr>
                        <a:t>1</a:t>
                      </a:r>
                      <a:endParaRPr lang="en-ZA" sz="1600">
                        <a:latin typeface="Aptos" panose="020B0004020202020204" pitchFamily="34" charset="0"/>
                      </a:endParaRPr>
                    </a:p>
                  </a:txBody>
                  <a:tcPr anchor="ctr"/>
                </a:tc>
                <a:tc>
                  <a:txBody>
                    <a:bodyPr/>
                    <a:lstStyle/>
                    <a:p>
                      <a:pPr algn="ctr"/>
                      <a:r>
                        <a:rPr lang="en-US" sz="1600">
                          <a:latin typeface="Aptos" panose="020B0004020202020204" pitchFamily="34" charset="0"/>
                        </a:rPr>
                        <a:t>0</a:t>
                      </a:r>
                      <a:endParaRPr lang="en-ZA" sz="1600">
                        <a:latin typeface="Aptos" panose="020B0004020202020204" pitchFamily="34" charset="0"/>
                      </a:endParaRPr>
                    </a:p>
                  </a:txBody>
                  <a:tcPr anchor="ctr"/>
                </a:tc>
                <a:tc>
                  <a:txBody>
                    <a:bodyPr/>
                    <a:lstStyle/>
                    <a:p>
                      <a:pPr algn="ctr"/>
                      <a:r>
                        <a:rPr lang="en-US" sz="1600">
                          <a:latin typeface="Aptos" panose="020B0004020202020204" pitchFamily="34" charset="0"/>
                        </a:rPr>
                        <a:t>1</a:t>
                      </a:r>
                      <a:endParaRPr lang="en-ZA" sz="1600">
                        <a:latin typeface="Aptos" panose="020B0004020202020204" pitchFamily="34" charset="0"/>
                      </a:endParaRPr>
                    </a:p>
                  </a:txBody>
                  <a:tcPr anchor="ctr"/>
                </a:tc>
                <a:extLst>
                  <a:ext uri="{0D108BD9-81ED-4DB2-BD59-A6C34878D82A}">
                    <a16:rowId xmlns:a16="http://schemas.microsoft.com/office/drawing/2014/main" val="3586507858"/>
                  </a:ext>
                </a:extLst>
              </a:tr>
              <a:tr h="526845">
                <a:tc>
                  <a:txBody>
                    <a:bodyPr/>
                    <a:lstStyle/>
                    <a:p>
                      <a:r>
                        <a:rPr lang="en-US" sz="1600" b="1">
                          <a:latin typeface="Aptos" panose="020B0004020202020204" pitchFamily="34" charset="0"/>
                        </a:rPr>
                        <a:t>Total </a:t>
                      </a:r>
                      <a:endParaRPr lang="en-ZA" sz="1600" b="1">
                        <a:latin typeface="Aptos" panose="020B0004020202020204" pitchFamily="34" charset="0"/>
                      </a:endParaRPr>
                    </a:p>
                  </a:txBody>
                  <a:tcPr anchor="ctr"/>
                </a:tc>
                <a:tc>
                  <a:txBody>
                    <a:bodyPr/>
                    <a:lstStyle/>
                    <a:p>
                      <a:pPr algn="ctr"/>
                      <a:r>
                        <a:rPr lang="en-US" sz="1600" b="1">
                          <a:latin typeface="Aptos" panose="020B0004020202020204" pitchFamily="34" charset="0"/>
                        </a:rPr>
                        <a:t>11</a:t>
                      </a:r>
                      <a:endParaRPr lang="en-ZA" sz="1600" b="1">
                        <a:latin typeface="Aptos" panose="020B0004020202020204" pitchFamily="34" charset="0"/>
                      </a:endParaRPr>
                    </a:p>
                  </a:txBody>
                  <a:tcPr anchor="ctr"/>
                </a:tc>
                <a:tc>
                  <a:txBody>
                    <a:bodyPr/>
                    <a:lstStyle/>
                    <a:p>
                      <a:pPr algn="ctr"/>
                      <a:r>
                        <a:rPr lang="en-US" sz="1600" b="1">
                          <a:latin typeface="Aptos" panose="020B0004020202020204" pitchFamily="34" charset="0"/>
                        </a:rPr>
                        <a:t>4</a:t>
                      </a:r>
                      <a:endParaRPr lang="en-ZA" sz="1600" b="1">
                        <a:latin typeface="Aptos" panose="020B0004020202020204" pitchFamily="34" charset="0"/>
                      </a:endParaRPr>
                    </a:p>
                  </a:txBody>
                  <a:tcPr anchor="ctr"/>
                </a:tc>
                <a:tc>
                  <a:txBody>
                    <a:bodyPr/>
                    <a:lstStyle/>
                    <a:p>
                      <a:pPr algn="ctr"/>
                      <a:r>
                        <a:rPr lang="en-US" sz="1600" b="1">
                          <a:latin typeface="Aptos" panose="020B0004020202020204" pitchFamily="34" charset="0"/>
                        </a:rPr>
                        <a:t>7</a:t>
                      </a:r>
                      <a:endParaRPr lang="en-ZA" sz="1600" b="1">
                        <a:latin typeface="Aptos" panose="020B0004020202020204" pitchFamily="34" charset="0"/>
                      </a:endParaRPr>
                    </a:p>
                  </a:txBody>
                  <a:tcPr anchor="ctr"/>
                </a:tc>
                <a:extLst>
                  <a:ext uri="{0D108BD9-81ED-4DB2-BD59-A6C34878D82A}">
                    <a16:rowId xmlns:a16="http://schemas.microsoft.com/office/drawing/2014/main" val="3328802345"/>
                  </a:ext>
                </a:extLst>
              </a:tr>
            </a:tbl>
          </a:graphicData>
        </a:graphic>
      </p:graphicFrame>
      <p:graphicFrame>
        <p:nvGraphicFramePr>
          <p:cNvPr id="4" name="Chart 3">
            <a:extLst>
              <a:ext uri="{FF2B5EF4-FFF2-40B4-BE49-F238E27FC236}">
                <a16:creationId xmlns:a16="http://schemas.microsoft.com/office/drawing/2014/main" id="{C1D76EA0-E171-45E2-87DC-E2DAFB4EE2CF}"/>
              </a:ext>
            </a:extLst>
          </p:cNvPr>
          <p:cNvGraphicFramePr>
            <a:graphicFrameLocks/>
          </p:cNvGraphicFramePr>
          <p:nvPr>
            <p:extLst>
              <p:ext uri="{D42A27DB-BD31-4B8C-83A1-F6EECF244321}">
                <p14:modId xmlns:p14="http://schemas.microsoft.com/office/powerpoint/2010/main" val="691540453"/>
              </p:ext>
            </p:extLst>
          </p:nvPr>
        </p:nvGraphicFramePr>
        <p:xfrm>
          <a:off x="586902" y="1640356"/>
          <a:ext cx="4777578" cy="35772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3312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2A411-F7D5-174F-9B36-0ADE00F21713}"/>
              </a:ext>
            </a:extLst>
          </p:cNvPr>
          <p:cNvSpPr>
            <a:spLocks noGrp="1"/>
          </p:cNvSpPr>
          <p:nvPr>
            <p:ph type="title"/>
          </p:nvPr>
        </p:nvSpPr>
        <p:spPr>
          <a:xfrm>
            <a:off x="205743" y="365085"/>
            <a:ext cx="9958200" cy="749814"/>
          </a:xfrm>
        </p:spPr>
        <p:txBody>
          <a:bodyPr>
            <a:normAutofit/>
          </a:bodyPr>
          <a:lstStyle/>
          <a:p>
            <a:r>
              <a:rPr lang="en-ZA" sz="3200">
                <a:solidFill>
                  <a:srgbClr val="8C4016"/>
                </a:solidFill>
                <a:latin typeface="Garamond" panose="02020404030301010803" pitchFamily="18" charset="0"/>
              </a:rPr>
              <a:t>INTERNAL AUDIT TRACKING SUMMARY REPORT </a:t>
            </a:r>
            <a:endParaRPr lang="en-US" sz="3200">
              <a:solidFill>
                <a:srgbClr val="8C4016"/>
              </a:solidFill>
              <a:latin typeface="Garamond" panose="02020404030301010803" pitchFamily="18" charset="0"/>
            </a:endParaRPr>
          </a:p>
        </p:txBody>
      </p:sp>
      <p:graphicFrame>
        <p:nvGraphicFramePr>
          <p:cNvPr id="3" name="Table 4">
            <a:extLst>
              <a:ext uri="{FF2B5EF4-FFF2-40B4-BE49-F238E27FC236}">
                <a16:creationId xmlns:a16="http://schemas.microsoft.com/office/drawing/2014/main" id="{AD8AE21C-7204-7141-DA2E-FC345DECEC27}"/>
              </a:ext>
            </a:extLst>
          </p:cNvPr>
          <p:cNvGraphicFramePr>
            <a:graphicFrameLocks noGrp="1"/>
          </p:cNvGraphicFramePr>
          <p:nvPr>
            <p:extLst>
              <p:ext uri="{D42A27DB-BD31-4B8C-83A1-F6EECF244321}">
                <p14:modId xmlns:p14="http://schemas.microsoft.com/office/powerpoint/2010/main" val="795161266"/>
              </p:ext>
            </p:extLst>
          </p:nvPr>
        </p:nvGraphicFramePr>
        <p:xfrm>
          <a:off x="5080000" y="1376248"/>
          <a:ext cx="6525097" cy="4557187"/>
        </p:xfrm>
        <a:graphic>
          <a:graphicData uri="http://schemas.openxmlformats.org/drawingml/2006/table">
            <a:tbl>
              <a:tblPr firstRow="1" bandRow="1">
                <a:tableStyleId>{93296810-A885-4BE3-A3E7-6D5BEEA58F35}</a:tableStyleId>
              </a:tblPr>
              <a:tblGrid>
                <a:gridCol w="2984277">
                  <a:extLst>
                    <a:ext uri="{9D8B030D-6E8A-4147-A177-3AD203B41FA5}">
                      <a16:colId xmlns:a16="http://schemas.microsoft.com/office/drawing/2014/main" val="3916333296"/>
                    </a:ext>
                  </a:extLst>
                </a:gridCol>
                <a:gridCol w="1187214">
                  <a:extLst>
                    <a:ext uri="{9D8B030D-6E8A-4147-A177-3AD203B41FA5}">
                      <a16:colId xmlns:a16="http://schemas.microsoft.com/office/drawing/2014/main" val="3720222903"/>
                    </a:ext>
                  </a:extLst>
                </a:gridCol>
                <a:gridCol w="1145561">
                  <a:extLst>
                    <a:ext uri="{9D8B030D-6E8A-4147-A177-3AD203B41FA5}">
                      <a16:colId xmlns:a16="http://schemas.microsoft.com/office/drawing/2014/main" val="3950914489"/>
                    </a:ext>
                  </a:extLst>
                </a:gridCol>
                <a:gridCol w="1208045">
                  <a:extLst>
                    <a:ext uri="{9D8B030D-6E8A-4147-A177-3AD203B41FA5}">
                      <a16:colId xmlns:a16="http://schemas.microsoft.com/office/drawing/2014/main" val="2492362752"/>
                    </a:ext>
                  </a:extLst>
                </a:gridCol>
              </a:tblGrid>
              <a:tr h="521698">
                <a:tc>
                  <a:txBody>
                    <a:bodyPr/>
                    <a:lstStyle/>
                    <a:p>
                      <a:pPr algn="ctr"/>
                      <a:r>
                        <a:rPr lang="en-US" sz="1400">
                          <a:latin typeface="Aptos" panose="020B0004020202020204" pitchFamily="34" charset="0"/>
                        </a:rPr>
                        <a:t>INTERNAL AUDIT FOLOW UP STATUS  </a:t>
                      </a:r>
                      <a:endParaRPr lang="en-ZA" sz="1400">
                        <a:latin typeface="Aptos" panose="020B0004020202020204" pitchFamily="34" charset="0"/>
                      </a:endParaRPr>
                    </a:p>
                  </a:txBody>
                  <a:tcPr anchor="ctr"/>
                </a:tc>
                <a:tc>
                  <a:txBody>
                    <a:bodyPr/>
                    <a:lstStyle/>
                    <a:p>
                      <a:pPr algn="ctr"/>
                      <a:r>
                        <a:rPr lang="en-US" sz="1400">
                          <a:latin typeface="Aptos" panose="020B0004020202020204" pitchFamily="34" charset="0"/>
                        </a:rPr>
                        <a:t>TOTAL FINDINGS </a:t>
                      </a:r>
                      <a:endParaRPr lang="en-ZA" sz="1400">
                        <a:latin typeface="Aptos" panose="020B0004020202020204" pitchFamily="34" charset="0"/>
                      </a:endParaRPr>
                    </a:p>
                  </a:txBody>
                  <a:tcPr anchor="ctr"/>
                </a:tc>
                <a:tc>
                  <a:txBody>
                    <a:bodyPr/>
                    <a:lstStyle/>
                    <a:p>
                      <a:pPr algn="ctr"/>
                      <a:r>
                        <a:rPr lang="en-US" sz="1400">
                          <a:latin typeface="Aptos" panose="020B0004020202020204" pitchFamily="34" charset="0"/>
                        </a:rPr>
                        <a:t>RESOLVED</a:t>
                      </a:r>
                      <a:endParaRPr lang="en-ZA" sz="1400">
                        <a:latin typeface="Aptos" panose="020B0004020202020204" pitchFamily="34" charset="0"/>
                      </a:endParaRPr>
                    </a:p>
                  </a:txBody>
                  <a:tcPr anchor="ctr"/>
                </a:tc>
                <a:tc>
                  <a:txBody>
                    <a:bodyPr/>
                    <a:lstStyle/>
                    <a:p>
                      <a:pPr algn="ctr"/>
                      <a:r>
                        <a:rPr lang="en-US" sz="1400">
                          <a:latin typeface="Aptos" panose="020B0004020202020204" pitchFamily="34" charset="0"/>
                        </a:rPr>
                        <a:t>IN PROGRESS</a:t>
                      </a:r>
                      <a:endParaRPr lang="en-ZA" sz="1400">
                        <a:latin typeface="Aptos" panose="020B0004020202020204" pitchFamily="34" charset="0"/>
                      </a:endParaRPr>
                    </a:p>
                  </a:txBody>
                  <a:tcPr anchor="ctr"/>
                </a:tc>
                <a:extLst>
                  <a:ext uri="{0D108BD9-81ED-4DB2-BD59-A6C34878D82A}">
                    <a16:rowId xmlns:a16="http://schemas.microsoft.com/office/drawing/2014/main" val="201033472"/>
                  </a:ext>
                </a:extLst>
              </a:tr>
              <a:tr h="379077">
                <a:tc>
                  <a:txBody>
                    <a:bodyPr/>
                    <a:lstStyle/>
                    <a:p>
                      <a:r>
                        <a:rPr lang="en-US" sz="1400" b="0">
                          <a:latin typeface="Aptos" panose="020B0004020202020204" pitchFamily="34" charset="0"/>
                        </a:rPr>
                        <a:t>Governance and Risk Management</a:t>
                      </a:r>
                      <a:endParaRPr lang="en-ZA" sz="1400" b="0">
                        <a:latin typeface="Aptos" panose="020B0004020202020204" pitchFamily="34" charset="0"/>
                      </a:endParaRPr>
                    </a:p>
                  </a:txBody>
                  <a:tcPr/>
                </a:tc>
                <a:tc>
                  <a:txBody>
                    <a:bodyPr/>
                    <a:lstStyle/>
                    <a:p>
                      <a:pPr algn="ctr" fontAlgn="ctr"/>
                      <a:r>
                        <a:rPr lang="en-ZA" sz="1400" b="0" i="0" u="none" strike="noStrike">
                          <a:solidFill>
                            <a:srgbClr val="000000"/>
                          </a:solidFill>
                          <a:effectLst/>
                          <a:latin typeface="Aptos" panose="020B0004020202020204" pitchFamily="34" charset="0"/>
                        </a:rPr>
                        <a:t>5</a:t>
                      </a:r>
                    </a:p>
                  </a:txBody>
                  <a:tcPr marL="7620" marR="7620" marT="7620" marB="0" anchor="ctr"/>
                </a:tc>
                <a:tc>
                  <a:txBody>
                    <a:bodyPr/>
                    <a:lstStyle/>
                    <a:p>
                      <a:pPr algn="ctr" fontAlgn="ctr"/>
                      <a:r>
                        <a:rPr lang="en-ZA" sz="1400" b="0" i="0" u="none" strike="noStrike">
                          <a:solidFill>
                            <a:srgbClr val="000000"/>
                          </a:solidFill>
                          <a:effectLst/>
                          <a:latin typeface="Aptos" panose="020B0004020202020204" pitchFamily="34" charset="0"/>
                        </a:rPr>
                        <a:t>4</a:t>
                      </a:r>
                    </a:p>
                  </a:txBody>
                  <a:tcPr marL="7620" marR="7620" marT="7620" marB="0" anchor="ctr"/>
                </a:tc>
                <a:tc>
                  <a:txBody>
                    <a:bodyPr/>
                    <a:lstStyle/>
                    <a:p>
                      <a:pPr algn="ctr" fontAlgn="ctr"/>
                      <a:r>
                        <a:rPr lang="en-ZA" sz="1400" b="0" i="0" u="none" strike="noStrike">
                          <a:solidFill>
                            <a:srgbClr val="000000"/>
                          </a:solidFill>
                          <a:effectLst/>
                          <a:latin typeface="Aptos" panose="020B0004020202020204" pitchFamily="34" charset="0"/>
                        </a:rPr>
                        <a:t>1</a:t>
                      </a:r>
                    </a:p>
                  </a:txBody>
                  <a:tcPr marL="7620" marR="7620" marT="7620" marB="0" anchor="ctr"/>
                </a:tc>
                <a:extLst>
                  <a:ext uri="{0D108BD9-81ED-4DB2-BD59-A6C34878D82A}">
                    <a16:rowId xmlns:a16="http://schemas.microsoft.com/office/drawing/2014/main" val="2559127799"/>
                  </a:ext>
                </a:extLst>
              </a:tr>
              <a:tr h="521698">
                <a:tc>
                  <a:txBody>
                    <a:bodyPr/>
                    <a:lstStyle/>
                    <a:p>
                      <a:r>
                        <a:rPr lang="en-US" sz="1400" b="0">
                          <a:latin typeface="Aptos" panose="020B0004020202020204" pitchFamily="34" charset="0"/>
                        </a:rPr>
                        <a:t>Audit of Predetermined Objectives (</a:t>
                      </a:r>
                      <a:r>
                        <a:rPr lang="en-US" sz="1400" b="0" err="1">
                          <a:latin typeface="Aptos" panose="020B0004020202020204" pitchFamily="34" charset="0"/>
                        </a:rPr>
                        <a:t>AoPO</a:t>
                      </a:r>
                      <a:r>
                        <a:rPr lang="en-US" sz="1400" b="0">
                          <a:latin typeface="Aptos" panose="020B0004020202020204" pitchFamily="34" charset="0"/>
                        </a:rPr>
                        <a:t>) – Consolidated </a:t>
                      </a:r>
                      <a:endParaRPr lang="en-ZA" sz="1400" b="0">
                        <a:latin typeface="Aptos" panose="020B0004020202020204" pitchFamily="34" charset="0"/>
                      </a:endParaRPr>
                    </a:p>
                  </a:txBody>
                  <a:tcPr/>
                </a:tc>
                <a:tc>
                  <a:txBody>
                    <a:bodyPr/>
                    <a:lstStyle/>
                    <a:p>
                      <a:pPr algn="ctr" fontAlgn="ctr"/>
                      <a:r>
                        <a:rPr lang="en-ZA" sz="1400" b="0" i="0" u="none" strike="noStrike">
                          <a:solidFill>
                            <a:srgbClr val="000000"/>
                          </a:solidFill>
                          <a:effectLst/>
                          <a:latin typeface="Aptos" panose="020B0004020202020204" pitchFamily="34" charset="0"/>
                        </a:rPr>
                        <a:t>4</a:t>
                      </a:r>
                    </a:p>
                  </a:txBody>
                  <a:tcPr marL="7620" marR="7620" marT="7620" marB="0" anchor="ctr"/>
                </a:tc>
                <a:tc>
                  <a:txBody>
                    <a:bodyPr/>
                    <a:lstStyle/>
                    <a:p>
                      <a:pPr algn="ctr" fontAlgn="ctr"/>
                      <a:r>
                        <a:rPr lang="en-ZA" sz="1400" b="0" i="0" u="none" strike="noStrike">
                          <a:solidFill>
                            <a:srgbClr val="000000"/>
                          </a:solidFill>
                          <a:effectLst/>
                          <a:latin typeface="Aptos" panose="020B0004020202020204" pitchFamily="34" charset="0"/>
                        </a:rPr>
                        <a:t>4</a:t>
                      </a:r>
                    </a:p>
                  </a:txBody>
                  <a:tcPr marL="7620" marR="7620" marT="7620" marB="0" anchor="ctr"/>
                </a:tc>
                <a:tc>
                  <a:txBody>
                    <a:bodyPr/>
                    <a:lstStyle/>
                    <a:p>
                      <a:pPr algn="ctr" fontAlgn="ctr"/>
                      <a:r>
                        <a:rPr lang="en-ZA" sz="1400" b="0" i="0" u="none" strike="noStrike">
                          <a:solidFill>
                            <a:srgbClr val="000000"/>
                          </a:solidFill>
                          <a:effectLst/>
                          <a:latin typeface="Aptos" panose="020B0004020202020204" pitchFamily="34" charset="0"/>
                        </a:rPr>
                        <a:t>0</a:t>
                      </a:r>
                    </a:p>
                  </a:txBody>
                  <a:tcPr marL="7620" marR="7620" marT="7620" marB="0" anchor="ctr"/>
                </a:tc>
                <a:extLst>
                  <a:ext uri="{0D108BD9-81ED-4DB2-BD59-A6C34878D82A}">
                    <a16:rowId xmlns:a16="http://schemas.microsoft.com/office/drawing/2014/main" val="3900908666"/>
                  </a:ext>
                </a:extLst>
              </a:tr>
              <a:tr h="521698">
                <a:tc>
                  <a:txBody>
                    <a:bodyPr/>
                    <a:lstStyle/>
                    <a:p>
                      <a:r>
                        <a:rPr lang="en-US" sz="1400" b="0">
                          <a:latin typeface="Aptos" panose="020B0004020202020204" pitchFamily="34" charset="0"/>
                        </a:rPr>
                        <a:t>ICT Review – Vulnerability assessments </a:t>
                      </a:r>
                      <a:endParaRPr lang="en-ZA" sz="1400" b="0">
                        <a:latin typeface="Aptos" panose="020B0004020202020204" pitchFamily="34" charset="0"/>
                      </a:endParaRPr>
                    </a:p>
                  </a:txBody>
                  <a:tcPr/>
                </a:tc>
                <a:tc>
                  <a:txBody>
                    <a:bodyPr/>
                    <a:lstStyle/>
                    <a:p>
                      <a:pPr algn="ctr" fontAlgn="ctr"/>
                      <a:r>
                        <a:rPr lang="en-ZA" sz="1400" b="0" i="0" u="none" strike="noStrike">
                          <a:solidFill>
                            <a:schemeClr val="tx1"/>
                          </a:solidFill>
                          <a:effectLst/>
                          <a:latin typeface="Aptos" panose="020B0004020202020204" pitchFamily="34" charset="0"/>
                        </a:rPr>
                        <a:t>4</a:t>
                      </a:r>
                    </a:p>
                  </a:txBody>
                  <a:tcPr marL="7620" marR="7620" marT="7620" marB="0" anchor="ctr"/>
                </a:tc>
                <a:tc>
                  <a:txBody>
                    <a:bodyPr/>
                    <a:lstStyle/>
                    <a:p>
                      <a:pPr algn="ctr" fontAlgn="ctr"/>
                      <a:r>
                        <a:rPr lang="en-ZA" sz="1400" b="0" i="0" u="none" strike="noStrike">
                          <a:solidFill>
                            <a:schemeClr val="tx1"/>
                          </a:solidFill>
                          <a:effectLst/>
                          <a:latin typeface="Aptos" panose="020B0004020202020204" pitchFamily="34" charset="0"/>
                        </a:rPr>
                        <a:t>1</a:t>
                      </a:r>
                    </a:p>
                  </a:txBody>
                  <a:tcPr marL="7620" marR="7620" marT="7620" marB="0" anchor="ctr"/>
                </a:tc>
                <a:tc>
                  <a:txBody>
                    <a:bodyPr/>
                    <a:lstStyle/>
                    <a:p>
                      <a:pPr algn="ctr" fontAlgn="ctr"/>
                      <a:r>
                        <a:rPr lang="en-ZA" sz="1400" b="0" i="0" u="none" strike="noStrike">
                          <a:solidFill>
                            <a:schemeClr val="tx1"/>
                          </a:solidFill>
                          <a:effectLst/>
                          <a:latin typeface="Aptos" panose="020B0004020202020204" pitchFamily="34" charset="0"/>
                        </a:rPr>
                        <a:t>3</a:t>
                      </a:r>
                    </a:p>
                  </a:txBody>
                  <a:tcPr marL="7620" marR="7620" marT="7620" marB="0" anchor="ctr"/>
                </a:tc>
                <a:extLst>
                  <a:ext uri="{0D108BD9-81ED-4DB2-BD59-A6C34878D82A}">
                    <a16:rowId xmlns:a16="http://schemas.microsoft.com/office/drawing/2014/main" val="2424790742"/>
                  </a:ext>
                </a:extLst>
              </a:tr>
              <a:tr h="326627">
                <a:tc>
                  <a:txBody>
                    <a:bodyPr/>
                    <a:lstStyle/>
                    <a:p>
                      <a:r>
                        <a:rPr lang="en-US" sz="1400" b="0">
                          <a:latin typeface="Aptos" panose="020B0004020202020204" pitchFamily="34" charset="0"/>
                        </a:rPr>
                        <a:t>Members Affairs </a:t>
                      </a:r>
                      <a:endParaRPr lang="en-ZA" sz="1400" b="0">
                        <a:latin typeface="Aptos" panose="020B0004020202020204" pitchFamily="34" charset="0"/>
                      </a:endParaRPr>
                    </a:p>
                  </a:txBody>
                  <a:tcPr/>
                </a:tc>
                <a:tc>
                  <a:txBody>
                    <a:bodyPr/>
                    <a:lstStyle/>
                    <a:p>
                      <a:pPr algn="ctr" fontAlgn="ctr"/>
                      <a:r>
                        <a:rPr lang="en-ZA" sz="1400" b="0" i="0" u="none" strike="noStrike">
                          <a:solidFill>
                            <a:schemeClr val="tx1"/>
                          </a:solidFill>
                          <a:effectLst/>
                          <a:latin typeface="Aptos" panose="020B0004020202020204" pitchFamily="34" charset="0"/>
                        </a:rPr>
                        <a:t>4</a:t>
                      </a:r>
                    </a:p>
                  </a:txBody>
                  <a:tcPr marL="7620" marR="7620" marT="7620" marB="0" anchor="ctr"/>
                </a:tc>
                <a:tc>
                  <a:txBody>
                    <a:bodyPr/>
                    <a:lstStyle/>
                    <a:p>
                      <a:pPr algn="ctr" fontAlgn="ctr"/>
                      <a:r>
                        <a:rPr lang="en-ZA" sz="1400" b="0" i="0" u="none" strike="noStrike">
                          <a:solidFill>
                            <a:schemeClr val="tx1"/>
                          </a:solidFill>
                          <a:effectLst/>
                          <a:latin typeface="Aptos" panose="020B0004020202020204" pitchFamily="34" charset="0"/>
                        </a:rPr>
                        <a:t>2</a:t>
                      </a:r>
                    </a:p>
                  </a:txBody>
                  <a:tcPr marL="7620" marR="7620" marT="7620" marB="0" anchor="ctr"/>
                </a:tc>
                <a:tc>
                  <a:txBody>
                    <a:bodyPr/>
                    <a:lstStyle/>
                    <a:p>
                      <a:pPr algn="ctr" fontAlgn="ctr"/>
                      <a:r>
                        <a:rPr lang="en-ZA" sz="1400" b="0" i="0" u="none" strike="noStrike">
                          <a:solidFill>
                            <a:schemeClr val="tx1"/>
                          </a:solidFill>
                          <a:effectLst/>
                          <a:latin typeface="Aptos" panose="020B0004020202020204" pitchFamily="34" charset="0"/>
                        </a:rPr>
                        <a:t>2</a:t>
                      </a:r>
                    </a:p>
                  </a:txBody>
                  <a:tcPr marL="7620" marR="7620" marT="7620" marB="0" anchor="ctr"/>
                </a:tc>
                <a:extLst>
                  <a:ext uri="{0D108BD9-81ED-4DB2-BD59-A6C34878D82A}">
                    <a16:rowId xmlns:a16="http://schemas.microsoft.com/office/drawing/2014/main" val="3857155946"/>
                  </a:ext>
                </a:extLst>
              </a:tr>
              <a:tr h="326627">
                <a:tc>
                  <a:txBody>
                    <a:bodyPr/>
                    <a:lstStyle/>
                    <a:p>
                      <a:r>
                        <a:rPr lang="en-US" sz="1400" b="0">
                          <a:latin typeface="Aptos" panose="020B0004020202020204" pitchFamily="34" charset="0"/>
                        </a:rPr>
                        <a:t>Communication and PPP</a:t>
                      </a:r>
                      <a:endParaRPr lang="en-ZA" sz="1400" b="0">
                        <a:latin typeface="Aptos" panose="020B0004020202020204" pitchFamily="34" charset="0"/>
                      </a:endParaRPr>
                    </a:p>
                  </a:txBody>
                  <a:tcPr/>
                </a:tc>
                <a:tc>
                  <a:txBody>
                    <a:bodyPr/>
                    <a:lstStyle/>
                    <a:p>
                      <a:pPr algn="ctr" fontAlgn="ctr"/>
                      <a:r>
                        <a:rPr lang="en-ZA" sz="1400" b="0" i="0" u="none" strike="noStrike">
                          <a:solidFill>
                            <a:schemeClr val="tx1"/>
                          </a:solidFill>
                          <a:effectLst/>
                          <a:latin typeface="Aptos" panose="020B0004020202020204" pitchFamily="34" charset="0"/>
                        </a:rPr>
                        <a:t>4</a:t>
                      </a:r>
                    </a:p>
                  </a:txBody>
                  <a:tcPr marL="7620" marR="7620" marT="7620" marB="0" anchor="ctr"/>
                </a:tc>
                <a:tc>
                  <a:txBody>
                    <a:bodyPr/>
                    <a:lstStyle/>
                    <a:p>
                      <a:pPr algn="ctr" fontAlgn="ctr"/>
                      <a:r>
                        <a:rPr lang="en-ZA" sz="1400" b="0" i="0" u="none" strike="noStrike">
                          <a:solidFill>
                            <a:schemeClr val="tx1"/>
                          </a:solidFill>
                          <a:effectLst/>
                          <a:latin typeface="Aptos" panose="020B0004020202020204" pitchFamily="34" charset="0"/>
                        </a:rPr>
                        <a:t>3</a:t>
                      </a:r>
                    </a:p>
                  </a:txBody>
                  <a:tcPr marL="7620" marR="7620" marT="7620" marB="0" anchor="ctr"/>
                </a:tc>
                <a:tc>
                  <a:txBody>
                    <a:bodyPr/>
                    <a:lstStyle/>
                    <a:p>
                      <a:pPr algn="ctr" fontAlgn="ctr"/>
                      <a:r>
                        <a:rPr lang="en-ZA" sz="1400" b="0" i="0" u="none" strike="noStrike">
                          <a:solidFill>
                            <a:schemeClr val="tx1"/>
                          </a:solidFill>
                          <a:effectLst/>
                          <a:latin typeface="Aptos" panose="020B0004020202020204" pitchFamily="34" charset="0"/>
                        </a:rPr>
                        <a:t>1</a:t>
                      </a:r>
                    </a:p>
                  </a:txBody>
                  <a:tcPr marL="7620" marR="7620" marT="7620" marB="0" anchor="ctr"/>
                </a:tc>
                <a:extLst>
                  <a:ext uri="{0D108BD9-81ED-4DB2-BD59-A6C34878D82A}">
                    <a16:rowId xmlns:a16="http://schemas.microsoft.com/office/drawing/2014/main" val="2798508409"/>
                  </a:ext>
                </a:extLst>
              </a:tr>
              <a:tr h="326627">
                <a:tc>
                  <a:txBody>
                    <a:bodyPr/>
                    <a:lstStyle/>
                    <a:p>
                      <a:r>
                        <a:rPr lang="en-US" sz="1400" b="0">
                          <a:latin typeface="Aptos" panose="020B0004020202020204" pitchFamily="34" charset="0"/>
                        </a:rPr>
                        <a:t>Asset Management </a:t>
                      </a:r>
                      <a:endParaRPr lang="en-ZA" sz="1400" b="0">
                        <a:latin typeface="Aptos" panose="020B0004020202020204" pitchFamily="34" charset="0"/>
                      </a:endParaRPr>
                    </a:p>
                  </a:txBody>
                  <a:tcPr/>
                </a:tc>
                <a:tc>
                  <a:txBody>
                    <a:bodyPr/>
                    <a:lstStyle/>
                    <a:p>
                      <a:pPr algn="ctr" fontAlgn="ctr"/>
                      <a:r>
                        <a:rPr lang="en-ZA" sz="1400" b="0" i="0" u="none" strike="noStrike">
                          <a:solidFill>
                            <a:schemeClr val="tx1"/>
                          </a:solidFill>
                          <a:effectLst/>
                          <a:latin typeface="Aptos" panose="020B0004020202020204" pitchFamily="34" charset="0"/>
                        </a:rPr>
                        <a:t>3</a:t>
                      </a:r>
                    </a:p>
                  </a:txBody>
                  <a:tcPr marL="7620" marR="7620" marT="7620" marB="0" anchor="ctr"/>
                </a:tc>
                <a:tc>
                  <a:txBody>
                    <a:bodyPr/>
                    <a:lstStyle/>
                    <a:p>
                      <a:pPr algn="ctr" fontAlgn="ctr"/>
                      <a:r>
                        <a:rPr lang="en-ZA" sz="1400" b="0" i="0" u="none" strike="noStrike">
                          <a:solidFill>
                            <a:schemeClr val="tx1"/>
                          </a:solidFill>
                          <a:effectLst/>
                          <a:latin typeface="Aptos" panose="020B0004020202020204" pitchFamily="34" charset="0"/>
                        </a:rPr>
                        <a:t>3</a:t>
                      </a:r>
                    </a:p>
                  </a:txBody>
                  <a:tcPr marL="7620" marR="7620" marT="7620" marB="0" anchor="ctr"/>
                </a:tc>
                <a:tc>
                  <a:txBody>
                    <a:bodyPr/>
                    <a:lstStyle/>
                    <a:p>
                      <a:pPr algn="ctr" fontAlgn="ctr"/>
                      <a:r>
                        <a:rPr lang="en-ZA" sz="1400" b="0" i="0" u="none" strike="noStrike">
                          <a:solidFill>
                            <a:schemeClr val="tx1"/>
                          </a:solidFill>
                          <a:effectLst/>
                          <a:latin typeface="Aptos" panose="020B0004020202020204" pitchFamily="34" charset="0"/>
                        </a:rPr>
                        <a:t>0</a:t>
                      </a:r>
                    </a:p>
                  </a:txBody>
                  <a:tcPr marL="7620" marR="7620" marT="7620" marB="0" anchor="ctr"/>
                </a:tc>
                <a:extLst>
                  <a:ext uri="{0D108BD9-81ED-4DB2-BD59-A6C34878D82A}">
                    <a16:rowId xmlns:a16="http://schemas.microsoft.com/office/drawing/2014/main" val="4105214394"/>
                  </a:ext>
                </a:extLst>
              </a:tr>
              <a:tr h="326627">
                <a:tc>
                  <a:txBody>
                    <a:bodyPr/>
                    <a:lstStyle/>
                    <a:p>
                      <a:r>
                        <a:rPr lang="en-US" sz="1400" b="0">
                          <a:latin typeface="Aptos" panose="020B0004020202020204" pitchFamily="34" charset="0"/>
                        </a:rPr>
                        <a:t>Finance</a:t>
                      </a:r>
                      <a:endParaRPr lang="en-ZA" sz="1400" b="0">
                        <a:latin typeface="Aptos" panose="020B0004020202020204" pitchFamily="34" charset="0"/>
                      </a:endParaRPr>
                    </a:p>
                  </a:txBody>
                  <a:tcPr/>
                </a:tc>
                <a:tc>
                  <a:txBody>
                    <a:bodyPr/>
                    <a:lstStyle/>
                    <a:p>
                      <a:pPr algn="ctr" fontAlgn="ctr"/>
                      <a:r>
                        <a:rPr lang="en-ZA" sz="1400" b="0" i="0" u="none" strike="noStrike">
                          <a:solidFill>
                            <a:schemeClr val="tx1"/>
                          </a:solidFill>
                          <a:effectLst/>
                          <a:latin typeface="Aptos" panose="020B0004020202020204" pitchFamily="34" charset="0"/>
                        </a:rPr>
                        <a:t>2</a:t>
                      </a:r>
                    </a:p>
                  </a:txBody>
                  <a:tcPr marL="7620" marR="7620" marT="7620" marB="0" anchor="ctr"/>
                </a:tc>
                <a:tc>
                  <a:txBody>
                    <a:bodyPr/>
                    <a:lstStyle/>
                    <a:p>
                      <a:pPr algn="ctr" fontAlgn="ctr"/>
                      <a:r>
                        <a:rPr lang="en-ZA" sz="1400" b="0" i="0" u="none" strike="noStrike">
                          <a:solidFill>
                            <a:schemeClr val="tx1"/>
                          </a:solidFill>
                          <a:effectLst/>
                          <a:latin typeface="Aptos" panose="020B0004020202020204" pitchFamily="34" charset="0"/>
                        </a:rPr>
                        <a:t>1</a:t>
                      </a:r>
                    </a:p>
                  </a:txBody>
                  <a:tcPr marL="7620" marR="7620" marT="7620" marB="0" anchor="ctr"/>
                </a:tc>
                <a:tc>
                  <a:txBody>
                    <a:bodyPr/>
                    <a:lstStyle/>
                    <a:p>
                      <a:pPr algn="ctr" fontAlgn="ctr"/>
                      <a:r>
                        <a:rPr lang="en-ZA" sz="1400" b="0" i="0" u="none" strike="noStrike">
                          <a:solidFill>
                            <a:schemeClr val="tx1"/>
                          </a:solidFill>
                          <a:effectLst/>
                          <a:latin typeface="Aptos" panose="020B0004020202020204" pitchFamily="34" charset="0"/>
                        </a:rPr>
                        <a:t>1</a:t>
                      </a:r>
                    </a:p>
                  </a:txBody>
                  <a:tcPr marL="7620" marR="7620" marT="7620" marB="0" anchor="ctr"/>
                </a:tc>
                <a:extLst>
                  <a:ext uri="{0D108BD9-81ED-4DB2-BD59-A6C34878D82A}">
                    <a16:rowId xmlns:a16="http://schemas.microsoft.com/office/drawing/2014/main" val="2639984370"/>
                  </a:ext>
                </a:extLst>
              </a:tr>
              <a:tr h="326627">
                <a:tc>
                  <a:txBody>
                    <a:bodyPr/>
                    <a:lstStyle/>
                    <a:p>
                      <a:r>
                        <a:rPr lang="en-US" sz="1400" b="0">
                          <a:latin typeface="Aptos" panose="020B0004020202020204" pitchFamily="34" charset="0"/>
                        </a:rPr>
                        <a:t>Procurement </a:t>
                      </a:r>
                      <a:endParaRPr lang="en-ZA" sz="1400" b="0">
                        <a:latin typeface="Aptos" panose="020B0004020202020204" pitchFamily="34" charset="0"/>
                      </a:endParaRPr>
                    </a:p>
                  </a:txBody>
                  <a:tcPr/>
                </a:tc>
                <a:tc>
                  <a:txBody>
                    <a:bodyPr/>
                    <a:lstStyle/>
                    <a:p>
                      <a:pPr algn="ctr" fontAlgn="ctr"/>
                      <a:r>
                        <a:rPr lang="en-ZA" sz="1400" b="0" i="0" u="none" strike="noStrike">
                          <a:solidFill>
                            <a:schemeClr val="tx1"/>
                          </a:solidFill>
                          <a:effectLst/>
                          <a:latin typeface="Aptos" panose="020B0004020202020204" pitchFamily="34" charset="0"/>
                        </a:rPr>
                        <a:t>2</a:t>
                      </a:r>
                    </a:p>
                  </a:txBody>
                  <a:tcPr marL="7620" marR="7620" marT="7620" marB="0" anchor="ctr"/>
                </a:tc>
                <a:tc>
                  <a:txBody>
                    <a:bodyPr/>
                    <a:lstStyle/>
                    <a:p>
                      <a:pPr algn="ctr" fontAlgn="ctr"/>
                      <a:r>
                        <a:rPr lang="en-ZA" sz="1400" b="0" i="0" u="none" strike="noStrike">
                          <a:solidFill>
                            <a:schemeClr val="tx1"/>
                          </a:solidFill>
                          <a:effectLst/>
                          <a:latin typeface="Aptos" panose="020B0004020202020204" pitchFamily="34" charset="0"/>
                        </a:rPr>
                        <a:t>2</a:t>
                      </a:r>
                    </a:p>
                  </a:txBody>
                  <a:tcPr marL="7620" marR="7620" marT="7620" marB="0" anchor="ctr"/>
                </a:tc>
                <a:tc>
                  <a:txBody>
                    <a:bodyPr/>
                    <a:lstStyle/>
                    <a:p>
                      <a:pPr algn="ctr" fontAlgn="ctr"/>
                      <a:r>
                        <a:rPr lang="en-ZA" sz="1400" b="0" i="0" u="none" strike="noStrike">
                          <a:solidFill>
                            <a:schemeClr val="tx1"/>
                          </a:solidFill>
                          <a:effectLst/>
                          <a:latin typeface="Aptos" panose="020B0004020202020204" pitchFamily="34" charset="0"/>
                        </a:rPr>
                        <a:t>0</a:t>
                      </a:r>
                    </a:p>
                  </a:txBody>
                  <a:tcPr marL="7620" marR="7620" marT="7620" marB="0" anchor="ctr"/>
                </a:tc>
                <a:extLst>
                  <a:ext uri="{0D108BD9-81ED-4DB2-BD59-A6C34878D82A}">
                    <a16:rowId xmlns:a16="http://schemas.microsoft.com/office/drawing/2014/main" val="3586507858"/>
                  </a:ext>
                </a:extLst>
              </a:tr>
              <a:tr h="326627">
                <a:tc>
                  <a:txBody>
                    <a:bodyPr/>
                    <a:lstStyle/>
                    <a:p>
                      <a:r>
                        <a:rPr lang="en-ZA" sz="1400">
                          <a:latin typeface="Aptos" panose="020B0004020202020204" pitchFamily="34" charset="0"/>
                        </a:rPr>
                        <a:t>Institutional Support Services</a:t>
                      </a:r>
                    </a:p>
                  </a:txBody>
                  <a:tcPr/>
                </a:tc>
                <a:tc>
                  <a:txBody>
                    <a:bodyPr/>
                    <a:lstStyle/>
                    <a:p>
                      <a:pPr algn="ctr" fontAlgn="ctr"/>
                      <a:r>
                        <a:rPr lang="en-ZA" sz="1400" b="0" i="0" u="none" strike="noStrike">
                          <a:solidFill>
                            <a:schemeClr val="tx1"/>
                          </a:solidFill>
                          <a:effectLst/>
                          <a:latin typeface="Aptos" panose="020B0004020202020204" pitchFamily="34" charset="0"/>
                        </a:rPr>
                        <a:t>7</a:t>
                      </a:r>
                    </a:p>
                  </a:txBody>
                  <a:tcPr marL="7620" marR="7620" marT="7620" marB="0" anchor="ctr"/>
                </a:tc>
                <a:tc>
                  <a:txBody>
                    <a:bodyPr/>
                    <a:lstStyle/>
                    <a:p>
                      <a:pPr algn="ctr" fontAlgn="ctr"/>
                      <a:r>
                        <a:rPr lang="en-ZA" sz="1400" b="0" i="0" u="none" strike="noStrike">
                          <a:solidFill>
                            <a:schemeClr val="tx1"/>
                          </a:solidFill>
                          <a:effectLst/>
                          <a:latin typeface="Aptos" panose="020B0004020202020204" pitchFamily="34" charset="0"/>
                        </a:rPr>
                        <a:t>0</a:t>
                      </a:r>
                    </a:p>
                  </a:txBody>
                  <a:tcPr marL="7620" marR="7620" marT="7620" marB="0" anchor="ctr"/>
                </a:tc>
                <a:tc>
                  <a:txBody>
                    <a:bodyPr/>
                    <a:lstStyle/>
                    <a:p>
                      <a:pPr algn="ctr" fontAlgn="ctr"/>
                      <a:r>
                        <a:rPr lang="en-ZA" sz="1400" b="0" i="0" u="none" strike="noStrike">
                          <a:solidFill>
                            <a:schemeClr val="tx1"/>
                          </a:solidFill>
                          <a:effectLst/>
                          <a:latin typeface="Aptos" panose="020B0004020202020204" pitchFamily="34" charset="0"/>
                        </a:rPr>
                        <a:t>7</a:t>
                      </a:r>
                    </a:p>
                  </a:txBody>
                  <a:tcPr marL="7620" marR="7620" marT="7620" marB="0" anchor="ctr"/>
                </a:tc>
                <a:extLst>
                  <a:ext uri="{0D108BD9-81ED-4DB2-BD59-A6C34878D82A}">
                    <a16:rowId xmlns:a16="http://schemas.microsoft.com/office/drawing/2014/main" val="1074424462"/>
                  </a:ext>
                </a:extLst>
              </a:tr>
              <a:tr h="3266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a:latin typeface="Aptos" panose="020B0004020202020204" pitchFamily="34" charset="0"/>
                        </a:rPr>
                        <a:t>Operational Support Services</a:t>
                      </a:r>
                    </a:p>
                  </a:txBody>
                  <a:tcPr/>
                </a:tc>
                <a:tc>
                  <a:txBody>
                    <a:bodyPr/>
                    <a:lstStyle/>
                    <a:p>
                      <a:pPr algn="ctr" fontAlgn="ctr"/>
                      <a:r>
                        <a:rPr lang="en-ZA" sz="1400" b="0" i="0" u="none" strike="noStrike">
                          <a:solidFill>
                            <a:schemeClr val="tx1"/>
                          </a:solidFill>
                          <a:effectLst/>
                          <a:latin typeface="Aptos" panose="020B0004020202020204" pitchFamily="34" charset="0"/>
                        </a:rPr>
                        <a:t>4</a:t>
                      </a:r>
                    </a:p>
                  </a:txBody>
                  <a:tcPr marL="7620" marR="7620" marT="7620" marB="0" anchor="ctr"/>
                </a:tc>
                <a:tc>
                  <a:txBody>
                    <a:bodyPr/>
                    <a:lstStyle/>
                    <a:p>
                      <a:pPr algn="ctr" fontAlgn="ctr"/>
                      <a:r>
                        <a:rPr lang="en-ZA" sz="1400" b="0" i="0" u="none" strike="noStrike">
                          <a:solidFill>
                            <a:schemeClr val="tx1"/>
                          </a:solidFill>
                          <a:effectLst/>
                          <a:latin typeface="Aptos" panose="020B0004020202020204" pitchFamily="34" charset="0"/>
                        </a:rPr>
                        <a:t>1</a:t>
                      </a:r>
                    </a:p>
                  </a:txBody>
                  <a:tcPr marL="7620" marR="7620" marT="7620" marB="0" anchor="ctr"/>
                </a:tc>
                <a:tc>
                  <a:txBody>
                    <a:bodyPr/>
                    <a:lstStyle/>
                    <a:p>
                      <a:pPr algn="ctr" fontAlgn="ctr"/>
                      <a:r>
                        <a:rPr lang="en-ZA" sz="1400" b="0" i="0" u="none" strike="noStrike">
                          <a:solidFill>
                            <a:schemeClr val="tx1"/>
                          </a:solidFill>
                          <a:effectLst/>
                          <a:latin typeface="Aptos" panose="020B0004020202020204" pitchFamily="34" charset="0"/>
                        </a:rPr>
                        <a:t>3</a:t>
                      </a:r>
                    </a:p>
                  </a:txBody>
                  <a:tcPr marL="7620" marR="7620" marT="7620" marB="0" anchor="ctr"/>
                </a:tc>
                <a:extLst>
                  <a:ext uri="{0D108BD9-81ED-4DB2-BD59-A6C34878D82A}">
                    <a16:rowId xmlns:a16="http://schemas.microsoft.com/office/drawing/2014/main" val="1786681453"/>
                  </a:ext>
                </a:extLst>
              </a:tr>
              <a:tr h="326627">
                <a:tc>
                  <a:txBody>
                    <a:bodyPr/>
                    <a:lstStyle/>
                    <a:p>
                      <a:r>
                        <a:rPr lang="en-US" sz="1400" b="1">
                          <a:latin typeface="Aptos" panose="020B0004020202020204" pitchFamily="34" charset="0"/>
                        </a:rPr>
                        <a:t>Total </a:t>
                      </a:r>
                      <a:endParaRPr lang="en-ZA" sz="1400" b="1">
                        <a:latin typeface="Aptos" panose="020B0004020202020204" pitchFamily="34" charset="0"/>
                      </a:endParaRPr>
                    </a:p>
                  </a:txBody>
                  <a:tcPr anchor="ctr"/>
                </a:tc>
                <a:tc>
                  <a:txBody>
                    <a:bodyPr/>
                    <a:lstStyle/>
                    <a:p>
                      <a:pPr algn="ctr" fontAlgn="ctr"/>
                      <a:r>
                        <a:rPr lang="en-ZA" sz="1400" b="1" i="0" u="none" strike="noStrike">
                          <a:solidFill>
                            <a:srgbClr val="000000"/>
                          </a:solidFill>
                          <a:effectLst/>
                          <a:latin typeface="Aptos" panose="020B0004020202020204" pitchFamily="34" charset="0"/>
                        </a:rPr>
                        <a:t>39</a:t>
                      </a:r>
                    </a:p>
                  </a:txBody>
                  <a:tcPr marL="7620" marR="7620" marT="7620" marB="0" anchor="ctr"/>
                </a:tc>
                <a:tc>
                  <a:txBody>
                    <a:bodyPr/>
                    <a:lstStyle/>
                    <a:p>
                      <a:pPr algn="ctr" fontAlgn="ctr"/>
                      <a:r>
                        <a:rPr lang="en-ZA" sz="1400" b="1" i="0" u="none" strike="noStrike">
                          <a:solidFill>
                            <a:srgbClr val="000000"/>
                          </a:solidFill>
                          <a:effectLst/>
                          <a:latin typeface="Aptos" panose="020B0004020202020204" pitchFamily="34" charset="0"/>
                        </a:rPr>
                        <a:t>21</a:t>
                      </a:r>
                    </a:p>
                  </a:txBody>
                  <a:tcPr marL="7620" marR="7620" marT="7620" marB="0" anchor="ctr"/>
                </a:tc>
                <a:tc>
                  <a:txBody>
                    <a:bodyPr/>
                    <a:lstStyle/>
                    <a:p>
                      <a:pPr algn="ctr" fontAlgn="ctr"/>
                      <a:r>
                        <a:rPr lang="en-ZA" sz="1400" b="1" i="0" u="none" strike="noStrike">
                          <a:solidFill>
                            <a:srgbClr val="000000"/>
                          </a:solidFill>
                          <a:effectLst/>
                          <a:latin typeface="Aptos" panose="020B0004020202020204" pitchFamily="34" charset="0"/>
                        </a:rPr>
                        <a:t>18</a:t>
                      </a:r>
                    </a:p>
                  </a:txBody>
                  <a:tcPr marL="7620" marR="7620" marT="7620" marB="0" anchor="ctr"/>
                </a:tc>
                <a:extLst>
                  <a:ext uri="{0D108BD9-81ED-4DB2-BD59-A6C34878D82A}">
                    <a16:rowId xmlns:a16="http://schemas.microsoft.com/office/drawing/2014/main" val="3328802345"/>
                  </a:ext>
                </a:extLst>
              </a:tr>
            </a:tbl>
          </a:graphicData>
        </a:graphic>
      </p:graphicFrame>
      <p:graphicFrame>
        <p:nvGraphicFramePr>
          <p:cNvPr id="4" name="Chart 3">
            <a:extLst>
              <a:ext uri="{FF2B5EF4-FFF2-40B4-BE49-F238E27FC236}">
                <a16:creationId xmlns:a16="http://schemas.microsoft.com/office/drawing/2014/main" id="{C1D76EA0-E171-45E2-87DC-E2DAFB4EE2CF}"/>
              </a:ext>
            </a:extLst>
          </p:cNvPr>
          <p:cNvGraphicFramePr>
            <a:graphicFrameLocks/>
          </p:cNvGraphicFramePr>
          <p:nvPr>
            <p:extLst>
              <p:ext uri="{D42A27DB-BD31-4B8C-83A1-F6EECF244321}">
                <p14:modId xmlns:p14="http://schemas.microsoft.com/office/powerpoint/2010/main" val="2103770066"/>
              </p:ext>
            </p:extLst>
          </p:nvPr>
        </p:nvGraphicFramePr>
        <p:xfrm>
          <a:off x="393065" y="1294968"/>
          <a:ext cx="4575175" cy="46384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7081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298970-E9E7-3C5E-FFE5-A1F649161C05}"/>
              </a:ext>
            </a:extLst>
          </p:cNvPr>
          <p:cNvSpPr>
            <a:spLocks noGrp="1"/>
          </p:cNvSpPr>
          <p:nvPr>
            <p:ph type="body" idx="1"/>
          </p:nvPr>
        </p:nvSpPr>
        <p:spPr/>
        <p:txBody>
          <a:bodyPr>
            <a:normAutofit/>
          </a:bodyPr>
          <a:lstStyle/>
          <a:p>
            <a:r>
              <a:rPr lang="en-ZA" sz="3200" b="1" i="1"/>
              <a:t>SECTION 4: FINANCIAL PERFORMANCE REPORT</a:t>
            </a:r>
          </a:p>
          <a:p>
            <a:r>
              <a:rPr lang="en-ZA" sz="3200" b="1" i="1"/>
              <a:t> </a:t>
            </a:r>
          </a:p>
        </p:txBody>
      </p:sp>
      <p:sp>
        <p:nvSpPr>
          <p:cNvPr id="4" name="Slide Number Placeholder 3">
            <a:extLst>
              <a:ext uri="{FF2B5EF4-FFF2-40B4-BE49-F238E27FC236}">
                <a16:creationId xmlns:a16="http://schemas.microsoft.com/office/drawing/2014/main" id="{DC816522-36FA-EF86-F14C-D2F491DD4E53}"/>
              </a:ext>
            </a:extLst>
          </p:cNvPr>
          <p:cNvSpPr>
            <a:spLocks noGrp="1"/>
          </p:cNvSpPr>
          <p:nvPr>
            <p:ph type="sldNum" sz="quarter" idx="12"/>
          </p:nvPr>
        </p:nvSpPr>
        <p:spPr/>
        <p:txBody>
          <a:bodyPr/>
          <a:lstStyle/>
          <a:p>
            <a:fld id="{28653215-2670-2C45-9A84-CCF0EF897A9F}" type="slidenum">
              <a:rPr lang="en-US" smtClean="0"/>
              <a:t>33</a:t>
            </a:fld>
            <a:endParaRPr lang="en-US"/>
          </a:p>
        </p:txBody>
      </p:sp>
    </p:spTree>
    <p:extLst>
      <p:ext uri="{BB962C8B-B14F-4D97-AF65-F5344CB8AC3E}">
        <p14:creationId xmlns:p14="http://schemas.microsoft.com/office/powerpoint/2010/main" val="2512742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8C041-7E59-48E7-9D69-C8D881789BDE}"/>
              </a:ext>
            </a:extLst>
          </p:cNvPr>
          <p:cNvSpPr>
            <a:spLocks noGrp="1"/>
          </p:cNvSpPr>
          <p:nvPr>
            <p:ph type="title"/>
          </p:nvPr>
        </p:nvSpPr>
        <p:spPr>
          <a:xfrm>
            <a:off x="610131" y="542262"/>
            <a:ext cx="9500370" cy="542259"/>
          </a:xfrm>
          <a:solidFill>
            <a:schemeClr val="tx1"/>
          </a:solidFill>
        </p:spPr>
        <p:txBody>
          <a:bodyPr vert="horz" lIns="91440" tIns="45720" rIns="91440" bIns="45720" rtlCol="0" anchor="ctr">
            <a:normAutofit/>
          </a:bodyPr>
          <a:lstStyle/>
          <a:p>
            <a:pPr algn="ctr"/>
            <a:r>
              <a:rPr lang="en-US" b="1" kern="1200">
                <a:ln>
                  <a:solidFill>
                    <a:schemeClr val="bg1"/>
                  </a:solidFill>
                </a:ln>
                <a:solidFill>
                  <a:schemeClr val="bg1"/>
                </a:solidFill>
              </a:rPr>
              <a:t>PRESENTATION OUTLINE</a:t>
            </a:r>
          </a:p>
        </p:txBody>
      </p:sp>
      <p:graphicFrame>
        <p:nvGraphicFramePr>
          <p:cNvPr id="4" name="Content Placeholder 6">
            <a:extLst>
              <a:ext uri="{FF2B5EF4-FFF2-40B4-BE49-F238E27FC236}">
                <a16:creationId xmlns:a16="http://schemas.microsoft.com/office/drawing/2014/main" id="{4A5604E6-8CE4-4D4C-8249-C0205281D1A1}"/>
              </a:ext>
            </a:extLst>
          </p:cNvPr>
          <p:cNvGraphicFramePr>
            <a:graphicFrameLocks noGrp="1"/>
          </p:cNvGraphicFramePr>
          <p:nvPr>
            <p:ph idx="1"/>
          </p:nvPr>
        </p:nvGraphicFramePr>
        <p:xfrm>
          <a:off x="694130" y="1233935"/>
          <a:ext cx="9416371" cy="5081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1D62F5A0-86B5-78D3-05D8-3FC408B1D715}"/>
              </a:ext>
            </a:extLst>
          </p:cNvPr>
          <p:cNvSpPr>
            <a:spLocks noGrp="1"/>
          </p:cNvSpPr>
          <p:nvPr>
            <p:ph type="sldNum" sz="quarter" idx="12"/>
          </p:nvPr>
        </p:nvSpPr>
        <p:spPr/>
        <p:txBody>
          <a:bodyPr/>
          <a:lstStyle/>
          <a:p>
            <a:fld id="{28653215-2670-2C45-9A84-CCF0EF897A9F}" type="slidenum">
              <a:rPr lang="en-US" smtClean="0"/>
              <a:t>34</a:t>
            </a:fld>
            <a:endParaRPr lang="en-US"/>
          </a:p>
        </p:txBody>
      </p:sp>
    </p:spTree>
    <p:extLst>
      <p:ext uri="{BB962C8B-B14F-4D97-AF65-F5344CB8AC3E}">
        <p14:creationId xmlns:p14="http://schemas.microsoft.com/office/powerpoint/2010/main" val="3288053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685D3D1E-9ACF-4308-AC7D-073303959E89}"/>
              </a:ext>
            </a:extLst>
          </p:cNvPr>
          <p:cNvPicPr>
            <a:picLocks noChangeAspect="1"/>
          </p:cNvPicPr>
          <p:nvPr/>
        </p:nvPicPr>
        <p:blipFill rotWithShape="1">
          <a:blip r:embed="rId2"/>
          <a:srcRect l="35884" r="5433" b="1"/>
          <a:stretch/>
        </p:blipFill>
        <p:spPr>
          <a:xfrm>
            <a:off x="1734208" y="552903"/>
            <a:ext cx="4653283" cy="5114534"/>
          </a:xfrm>
          <a:custGeom>
            <a:avLst/>
            <a:gdLst/>
            <a:ahLst/>
            <a:cxnLst/>
            <a:rect l="l" t="t" r="r" b="b"/>
            <a:pathLst>
              <a:path w="6204404" h="5114544">
                <a:moveTo>
                  <a:pt x="5659431" y="0"/>
                </a:moveTo>
                <a:lnTo>
                  <a:pt x="6157098" y="0"/>
                </a:lnTo>
                <a:lnTo>
                  <a:pt x="6181355" y="190991"/>
                </a:lnTo>
                <a:cubicBezTo>
                  <a:pt x="6196596" y="341154"/>
                  <a:pt x="6204404" y="493515"/>
                  <a:pt x="6204404" y="647700"/>
                </a:cubicBezTo>
                <a:cubicBezTo>
                  <a:pt x="6204404" y="3114670"/>
                  <a:pt x="4205578" y="5114544"/>
                  <a:pt x="1739900" y="5114544"/>
                </a:cubicBezTo>
                <a:cubicBezTo>
                  <a:pt x="1123481" y="5114544"/>
                  <a:pt x="536240" y="4989552"/>
                  <a:pt x="2114" y="4763518"/>
                </a:cubicBezTo>
                <a:lnTo>
                  <a:pt x="0" y="4762561"/>
                </a:lnTo>
                <a:lnTo>
                  <a:pt x="0" y="4226363"/>
                </a:lnTo>
                <a:lnTo>
                  <a:pt x="15791" y="4234455"/>
                </a:lnTo>
                <a:cubicBezTo>
                  <a:pt x="537360" y="4485921"/>
                  <a:pt x="1122182" y="4626842"/>
                  <a:pt x="1739899" y="4626842"/>
                </a:cubicBezTo>
                <a:cubicBezTo>
                  <a:pt x="3936226" y="4626842"/>
                  <a:pt x="5716700" y="2845319"/>
                  <a:pt x="5716700" y="647700"/>
                </a:cubicBezTo>
                <a:cubicBezTo>
                  <a:pt x="5716700" y="510349"/>
                  <a:pt x="5709745" y="374623"/>
                  <a:pt x="5696169" y="240856"/>
                </a:cubicBezTo>
                <a:close/>
              </a:path>
            </a:pathLst>
          </a:custGeom>
        </p:spPr>
      </p:pic>
      <p:sp>
        <p:nvSpPr>
          <p:cNvPr id="2" name="Title 1">
            <a:extLst>
              <a:ext uri="{FF2B5EF4-FFF2-40B4-BE49-F238E27FC236}">
                <a16:creationId xmlns:a16="http://schemas.microsoft.com/office/drawing/2014/main" id="{C6D94F00-F37C-49F9-BBA2-354299D802F0}"/>
              </a:ext>
            </a:extLst>
          </p:cNvPr>
          <p:cNvSpPr>
            <a:spLocks noGrp="1"/>
          </p:cNvSpPr>
          <p:nvPr>
            <p:ph type="title"/>
          </p:nvPr>
        </p:nvSpPr>
        <p:spPr>
          <a:xfrm>
            <a:off x="499730" y="817564"/>
            <a:ext cx="4837814" cy="2611437"/>
          </a:xfrm>
        </p:spPr>
        <p:txBody>
          <a:bodyPr>
            <a:normAutofit/>
          </a:bodyPr>
          <a:lstStyle/>
          <a:p>
            <a:pPr algn="ctr"/>
            <a:r>
              <a:rPr lang="en-US" sz="2900" b="1"/>
              <a:t>PURPOSE </a:t>
            </a:r>
            <a:br>
              <a:rPr lang="en-US" sz="2900" b="1"/>
            </a:br>
            <a:r>
              <a:rPr lang="en-US" sz="2900" b="1"/>
              <a:t>AND </a:t>
            </a:r>
            <a:br>
              <a:rPr lang="en-US" sz="2900" b="1"/>
            </a:br>
            <a:r>
              <a:rPr lang="en-US" sz="2900" b="1"/>
              <a:t>INTRODUCTION</a:t>
            </a:r>
            <a:endParaRPr lang="en-ZA" sz="2900" b="1"/>
          </a:p>
        </p:txBody>
      </p:sp>
      <p:graphicFrame>
        <p:nvGraphicFramePr>
          <p:cNvPr id="4" name="Content Placeholder 2">
            <a:extLst>
              <a:ext uri="{FF2B5EF4-FFF2-40B4-BE49-F238E27FC236}">
                <a16:creationId xmlns:a16="http://schemas.microsoft.com/office/drawing/2014/main" id="{A70EB81E-F3BE-4FDE-823F-700B05788F76}"/>
              </a:ext>
            </a:extLst>
          </p:cNvPr>
          <p:cNvGraphicFramePr>
            <a:graphicFrameLocks noGrp="1"/>
          </p:cNvGraphicFramePr>
          <p:nvPr>
            <p:ph idx="1"/>
          </p:nvPr>
        </p:nvGraphicFramePr>
        <p:xfrm>
          <a:off x="6538043" y="1062431"/>
          <a:ext cx="3919750" cy="5114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F59D94FF-FCF0-A57E-3788-FE340013422D}"/>
              </a:ext>
            </a:extLst>
          </p:cNvPr>
          <p:cNvSpPr>
            <a:spLocks noGrp="1"/>
          </p:cNvSpPr>
          <p:nvPr>
            <p:ph type="sldNum" sz="quarter" idx="12"/>
          </p:nvPr>
        </p:nvSpPr>
        <p:spPr/>
        <p:txBody>
          <a:bodyPr/>
          <a:lstStyle/>
          <a:p>
            <a:fld id="{28653215-2670-2C45-9A84-CCF0EF897A9F}" type="slidenum">
              <a:rPr lang="en-US" smtClean="0"/>
              <a:t>35</a:t>
            </a:fld>
            <a:endParaRPr lang="en-US"/>
          </a:p>
        </p:txBody>
      </p:sp>
    </p:spTree>
    <p:extLst>
      <p:ext uri="{BB962C8B-B14F-4D97-AF65-F5344CB8AC3E}">
        <p14:creationId xmlns:p14="http://schemas.microsoft.com/office/powerpoint/2010/main" val="3373623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483" y="559574"/>
            <a:ext cx="9367284" cy="748488"/>
          </a:xfrm>
          <a:prstGeom prst="rect">
            <a:avLst/>
          </a:prstGeom>
          <a:solidFill>
            <a:schemeClr val="tx1"/>
          </a:solidFill>
        </p:spPr>
        <p:txBody>
          <a:bodyPr vert="horz" lIns="91440" tIns="45720" rIns="91440" bIns="45720" rtlCol="0" anchor="ctr">
            <a:normAutofit/>
          </a:bodyPr>
          <a:lstStyle/>
          <a:p>
            <a:pPr algn="ctr"/>
            <a:r>
              <a:rPr lang="en-US" b="1">
                <a:ln>
                  <a:solidFill>
                    <a:schemeClr val="bg1"/>
                  </a:solidFill>
                </a:ln>
                <a:solidFill>
                  <a:schemeClr val="bg1"/>
                </a:solidFill>
              </a:rPr>
              <a:t>SUMMARY OF 2024/25 BUDGET</a:t>
            </a:r>
          </a:p>
        </p:txBody>
      </p:sp>
      <p:sp>
        <p:nvSpPr>
          <p:cNvPr id="8" name="Title 1"/>
          <p:cNvSpPr txBox="1">
            <a:spLocks/>
          </p:cNvSpPr>
          <p:nvPr/>
        </p:nvSpPr>
        <p:spPr>
          <a:xfrm>
            <a:off x="2801634" y="1538790"/>
            <a:ext cx="6426714" cy="4212468"/>
          </a:xfrm>
          <a:prstGeom prst="rect">
            <a:avLst/>
          </a:prstGeom>
        </p:spPr>
        <p:txBody>
          <a:bodyPr vert="horz" anchor="t">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just" defTabSz="685800" rtl="0" eaLnBrk="1" fontAlgn="auto" latinLnBrk="0" hangingPunct="1">
              <a:lnSpc>
                <a:spcPct val="100000"/>
              </a:lnSpc>
              <a:spcBef>
                <a:spcPct val="0"/>
              </a:spcBef>
              <a:spcAft>
                <a:spcPts val="0"/>
              </a:spcAft>
              <a:buClrTx/>
              <a:buSzTx/>
              <a:buFontTx/>
              <a:buNone/>
              <a:tabLst/>
              <a:defRPr/>
            </a:pPr>
            <a:endParaRPr kumimoji="0" lang="en-ZA" sz="1200" b="0" i="0" u="none" strike="noStrike" kern="1200" cap="none" spc="0" normalizeH="0" baseline="0" noProof="0">
              <a:ln>
                <a:noFill/>
              </a:ln>
              <a:solidFill>
                <a:srgbClr val="8064A2">
                  <a:lumMod val="75000"/>
                </a:srgbClr>
              </a:solidFill>
              <a:effectLst/>
              <a:uLnTx/>
              <a:uFillTx/>
              <a:latin typeface="Calibri"/>
              <a:ea typeface="+mj-ea"/>
              <a:cs typeface="+mj-cs"/>
            </a:endParaRPr>
          </a:p>
        </p:txBody>
      </p:sp>
      <p:sp>
        <p:nvSpPr>
          <p:cNvPr id="5" name="Rectangle 1">
            <a:extLst>
              <a:ext uri="{FF2B5EF4-FFF2-40B4-BE49-F238E27FC236}">
                <a16:creationId xmlns:a16="http://schemas.microsoft.com/office/drawing/2014/main" id="{B421E827-1087-40FC-AF4A-0B78A732981B}"/>
              </a:ext>
            </a:extLst>
          </p:cNvPr>
          <p:cNvSpPr>
            <a:spLocks noChangeArrowheads="1"/>
          </p:cNvSpPr>
          <p:nvPr/>
        </p:nvSpPr>
        <p:spPr bwMode="auto">
          <a:xfrm>
            <a:off x="3969544" y="2742815"/>
            <a:ext cx="386381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3" name="Table 2">
            <a:extLst>
              <a:ext uri="{FF2B5EF4-FFF2-40B4-BE49-F238E27FC236}">
                <a16:creationId xmlns:a16="http://schemas.microsoft.com/office/drawing/2014/main" id="{3BF12A4D-F32B-380B-9727-2069B84E6C74}"/>
              </a:ext>
            </a:extLst>
          </p:cNvPr>
          <p:cNvGraphicFramePr>
            <a:graphicFrameLocks noGrp="1"/>
          </p:cNvGraphicFramePr>
          <p:nvPr/>
        </p:nvGraphicFramePr>
        <p:xfrm>
          <a:off x="680483" y="1538790"/>
          <a:ext cx="9367284" cy="4064311"/>
        </p:xfrm>
        <a:graphic>
          <a:graphicData uri="http://schemas.openxmlformats.org/drawingml/2006/table">
            <a:tbl>
              <a:tblPr firstRow="1" lastRow="1">
                <a:tableStyleId>{93296810-A885-4BE3-A3E7-6D5BEEA58F35}</a:tableStyleId>
              </a:tblPr>
              <a:tblGrid>
                <a:gridCol w="5268065">
                  <a:extLst>
                    <a:ext uri="{9D8B030D-6E8A-4147-A177-3AD203B41FA5}">
                      <a16:colId xmlns:a16="http://schemas.microsoft.com/office/drawing/2014/main" val="2852028270"/>
                    </a:ext>
                  </a:extLst>
                </a:gridCol>
                <a:gridCol w="4099219">
                  <a:extLst>
                    <a:ext uri="{9D8B030D-6E8A-4147-A177-3AD203B41FA5}">
                      <a16:colId xmlns:a16="http://schemas.microsoft.com/office/drawing/2014/main" val="1386348448"/>
                    </a:ext>
                  </a:extLst>
                </a:gridCol>
              </a:tblGrid>
              <a:tr h="583835">
                <a:tc>
                  <a:txBody>
                    <a:bodyPr/>
                    <a:lstStyle/>
                    <a:p>
                      <a:r>
                        <a:rPr lang="en-ZA" sz="1800">
                          <a:effectLst/>
                          <a:latin typeface="Arial Narrow" panose="020B0606020202030204" pitchFamily="34" charset="0"/>
                        </a:rPr>
                        <a:t>Programmes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117234" marR="117234" marT="0" marB="0"/>
                </a:tc>
                <a:tc>
                  <a:txBody>
                    <a:bodyPr/>
                    <a:lstStyle/>
                    <a:p>
                      <a:pPr algn="r"/>
                      <a:r>
                        <a:rPr lang="en-ZA" sz="1800">
                          <a:effectLst/>
                          <a:latin typeface="Arial Narrow" panose="020B0606020202030204" pitchFamily="34" charset="0"/>
                        </a:rPr>
                        <a:t>Main Budget 2024/25 (R thousand)</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117234" marR="117234" marT="0" marB="0"/>
                </a:tc>
                <a:extLst>
                  <a:ext uri="{0D108BD9-81ED-4DB2-BD59-A6C34878D82A}">
                    <a16:rowId xmlns:a16="http://schemas.microsoft.com/office/drawing/2014/main" val="225076029"/>
                  </a:ext>
                </a:extLst>
              </a:tr>
              <a:tr h="632145">
                <a:tc>
                  <a:txBody>
                    <a:bodyPr/>
                    <a:lstStyle/>
                    <a:p>
                      <a:r>
                        <a:rPr lang="en-ZA" sz="1800">
                          <a:effectLst/>
                          <a:latin typeface="Arial Narrow" panose="020B0606020202030204" pitchFamily="34" charset="0"/>
                        </a:rPr>
                        <a:t>Leadership and Governance</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117234" marR="117234" marT="0" marB="0" anchor="b"/>
                </a:tc>
                <a:tc>
                  <a:txBody>
                    <a:bodyPr/>
                    <a:lstStyle/>
                    <a:p>
                      <a:pPr algn="r"/>
                      <a:r>
                        <a:rPr lang="en-ZA" sz="1800">
                          <a:effectLst/>
                          <a:latin typeface="Arial Narrow" panose="020B0606020202030204" pitchFamily="34" charset="0"/>
                        </a:rPr>
                        <a:t>         30 834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117234" marR="117234" marT="0" marB="0" anchor="b"/>
                </a:tc>
                <a:extLst>
                  <a:ext uri="{0D108BD9-81ED-4DB2-BD59-A6C34878D82A}">
                    <a16:rowId xmlns:a16="http://schemas.microsoft.com/office/drawing/2014/main" val="2678012736"/>
                  </a:ext>
                </a:extLst>
              </a:tr>
              <a:tr h="632144">
                <a:tc>
                  <a:txBody>
                    <a:bodyPr/>
                    <a:lstStyle/>
                    <a:p>
                      <a:r>
                        <a:rPr lang="en-ZA" sz="1800">
                          <a:effectLst/>
                          <a:latin typeface="Arial Narrow" panose="020B0606020202030204" pitchFamily="34" charset="0"/>
                        </a:rPr>
                        <a:t>Office of the Secretary</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117234" marR="117234" marT="0" marB="0" anchor="b"/>
                </a:tc>
                <a:tc>
                  <a:txBody>
                    <a:bodyPr/>
                    <a:lstStyle/>
                    <a:p>
                      <a:pPr algn="r"/>
                      <a:r>
                        <a:rPr lang="en-ZA" sz="1800">
                          <a:effectLst/>
                          <a:latin typeface="Arial Narrow" panose="020B0606020202030204" pitchFamily="34" charset="0"/>
                        </a:rPr>
                        <a:t>         20 647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117234" marR="117234" marT="0" marB="0" anchor="b"/>
                </a:tc>
                <a:extLst>
                  <a:ext uri="{0D108BD9-81ED-4DB2-BD59-A6C34878D82A}">
                    <a16:rowId xmlns:a16="http://schemas.microsoft.com/office/drawing/2014/main" val="3775847829"/>
                  </a:ext>
                </a:extLst>
              </a:tr>
              <a:tr h="636622">
                <a:tc>
                  <a:txBody>
                    <a:bodyPr/>
                    <a:lstStyle/>
                    <a:p>
                      <a:r>
                        <a:rPr lang="en-ZA" sz="1800">
                          <a:effectLst/>
                          <a:latin typeface="Arial Narrow" panose="020B0606020202030204" pitchFamily="34" charset="0"/>
                        </a:rPr>
                        <a:t>Corporate Support Services</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117234" marR="117234" marT="0" marB="0" anchor="b"/>
                </a:tc>
                <a:tc>
                  <a:txBody>
                    <a:bodyPr/>
                    <a:lstStyle/>
                    <a:p>
                      <a:pPr algn="r"/>
                      <a:r>
                        <a:rPr lang="en-ZA" sz="1800">
                          <a:effectLst/>
                          <a:latin typeface="Arial Narrow" panose="020B0606020202030204" pitchFamily="34" charset="0"/>
                        </a:rPr>
                        <a:t>       452 563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117234" marR="117234" marT="0" marB="0" anchor="b"/>
                </a:tc>
                <a:extLst>
                  <a:ext uri="{0D108BD9-81ED-4DB2-BD59-A6C34878D82A}">
                    <a16:rowId xmlns:a16="http://schemas.microsoft.com/office/drawing/2014/main" val="2689659446"/>
                  </a:ext>
                </a:extLst>
              </a:tr>
              <a:tr h="591451">
                <a:tc>
                  <a:txBody>
                    <a:bodyPr/>
                    <a:lstStyle/>
                    <a:p>
                      <a:r>
                        <a:rPr lang="en-ZA" sz="1800">
                          <a:effectLst/>
                          <a:latin typeface="Arial Narrow" panose="020B0606020202030204" pitchFamily="34" charset="0"/>
                        </a:rPr>
                        <a:t>Core Business</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117234" marR="117234" marT="0" marB="0" anchor="b"/>
                </a:tc>
                <a:tc>
                  <a:txBody>
                    <a:bodyPr/>
                    <a:lstStyle/>
                    <a:p>
                      <a:pPr algn="r"/>
                      <a:r>
                        <a:rPr lang="en-ZA" sz="1800">
                          <a:effectLst/>
                          <a:latin typeface="Arial Narrow" panose="020B0606020202030204" pitchFamily="34" charset="0"/>
                        </a:rPr>
                        <a:t>       282 086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117234" marR="117234" marT="0" marB="0" anchor="b"/>
                </a:tc>
                <a:extLst>
                  <a:ext uri="{0D108BD9-81ED-4DB2-BD59-A6C34878D82A}">
                    <a16:rowId xmlns:a16="http://schemas.microsoft.com/office/drawing/2014/main" val="1117384105"/>
                  </a:ext>
                </a:extLst>
              </a:tr>
              <a:tr h="474994">
                <a:tc>
                  <a:txBody>
                    <a:bodyPr/>
                    <a:lstStyle/>
                    <a:p>
                      <a:r>
                        <a:rPr lang="en-ZA" sz="1800">
                          <a:effectLst/>
                          <a:latin typeface="Arial Narrow" panose="020B0606020202030204" pitchFamily="34" charset="0"/>
                        </a:rPr>
                        <a:t>Office of the CFO</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117234" marR="117234" marT="0" marB="0" anchor="b"/>
                </a:tc>
                <a:tc>
                  <a:txBody>
                    <a:bodyPr/>
                    <a:lstStyle/>
                    <a:p>
                      <a:pPr algn="r"/>
                      <a:r>
                        <a:rPr lang="en-ZA" sz="1800">
                          <a:effectLst/>
                          <a:latin typeface="Arial Narrow" panose="020B0606020202030204" pitchFamily="34" charset="0"/>
                        </a:rPr>
                        <a:t>         58 795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117234" marR="117234" marT="0" marB="0" anchor="b"/>
                </a:tc>
                <a:extLst>
                  <a:ext uri="{0D108BD9-81ED-4DB2-BD59-A6C34878D82A}">
                    <a16:rowId xmlns:a16="http://schemas.microsoft.com/office/drawing/2014/main" val="1836303970"/>
                  </a:ext>
                </a:extLst>
              </a:tr>
              <a:tr h="513120">
                <a:tc>
                  <a:txBody>
                    <a:bodyPr/>
                    <a:lstStyle/>
                    <a:p>
                      <a:r>
                        <a:rPr lang="en-ZA" sz="1800">
                          <a:effectLst/>
                          <a:latin typeface="Arial Narrow" panose="020B0606020202030204" pitchFamily="34" charset="0"/>
                        </a:rPr>
                        <a:t>TOTAL: PROGRAMMES</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117234" marR="117234" marT="0" marB="0" anchor="b"/>
                </a:tc>
                <a:tc>
                  <a:txBody>
                    <a:bodyPr/>
                    <a:lstStyle/>
                    <a:p>
                      <a:pPr algn="r"/>
                      <a:r>
                        <a:rPr lang="en-ZA" sz="1800">
                          <a:effectLst/>
                          <a:latin typeface="Arial Narrow" panose="020B0606020202030204" pitchFamily="34" charset="0"/>
                        </a:rPr>
                        <a:t>844 925</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117234" marR="117234" marT="0" marB="0" anchor="b"/>
                </a:tc>
                <a:extLst>
                  <a:ext uri="{0D108BD9-81ED-4DB2-BD59-A6C34878D82A}">
                    <a16:rowId xmlns:a16="http://schemas.microsoft.com/office/drawing/2014/main" val="982967386"/>
                  </a:ext>
                </a:extLst>
              </a:tr>
            </a:tbl>
          </a:graphicData>
        </a:graphic>
      </p:graphicFrame>
      <p:sp>
        <p:nvSpPr>
          <p:cNvPr id="4" name="Slide Number Placeholder 3">
            <a:extLst>
              <a:ext uri="{FF2B5EF4-FFF2-40B4-BE49-F238E27FC236}">
                <a16:creationId xmlns:a16="http://schemas.microsoft.com/office/drawing/2014/main" id="{57C32895-A078-A6C8-6498-A8E826DB3FD3}"/>
              </a:ext>
            </a:extLst>
          </p:cNvPr>
          <p:cNvSpPr>
            <a:spLocks noGrp="1"/>
          </p:cNvSpPr>
          <p:nvPr>
            <p:ph type="sldNum" sz="quarter" idx="12"/>
          </p:nvPr>
        </p:nvSpPr>
        <p:spPr/>
        <p:txBody>
          <a:bodyPr/>
          <a:lstStyle/>
          <a:p>
            <a:fld id="{28653215-2670-2C45-9A84-CCF0EF897A9F}" type="slidenum">
              <a:rPr lang="en-US" smtClean="0"/>
              <a:t>36</a:t>
            </a:fld>
            <a:endParaRPr lang="en-US"/>
          </a:p>
        </p:txBody>
      </p:sp>
    </p:spTree>
    <p:extLst>
      <p:ext uri="{BB962C8B-B14F-4D97-AF65-F5344CB8AC3E}">
        <p14:creationId xmlns:p14="http://schemas.microsoft.com/office/powerpoint/2010/main" val="448083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297" y="371166"/>
            <a:ext cx="9438429" cy="647884"/>
          </a:xfrm>
          <a:solidFill>
            <a:schemeClr val="tx1"/>
          </a:solidFill>
        </p:spPr>
        <p:txBody>
          <a:bodyPr vert="horz" lIns="91440" tIns="45720" rIns="91440" bIns="45720" rtlCol="0" anchor="ctr">
            <a:normAutofit/>
          </a:bodyPr>
          <a:lstStyle/>
          <a:p>
            <a:pPr algn="ctr"/>
            <a:r>
              <a:rPr lang="en-US" sz="3600" b="1">
                <a:ln>
                  <a:solidFill>
                    <a:schemeClr val="bg1"/>
                  </a:solidFill>
                </a:ln>
                <a:solidFill>
                  <a:schemeClr val="bg1"/>
                </a:solidFill>
              </a:rPr>
              <a:t>SUMMARY OF 2024/25 BUDGET</a:t>
            </a:r>
          </a:p>
        </p:txBody>
      </p:sp>
      <p:sp>
        <p:nvSpPr>
          <p:cNvPr id="8" name="Title 1"/>
          <p:cNvSpPr txBox="1">
            <a:spLocks/>
          </p:cNvSpPr>
          <p:nvPr/>
        </p:nvSpPr>
        <p:spPr>
          <a:xfrm>
            <a:off x="2801634" y="1538790"/>
            <a:ext cx="6426714" cy="4212468"/>
          </a:xfrm>
          <a:prstGeom prst="rect">
            <a:avLst/>
          </a:prstGeom>
        </p:spPr>
        <p:txBody>
          <a:bodyPr vert="horz" anchor="t">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just" defTabSz="685800" rtl="0" eaLnBrk="1" fontAlgn="auto" latinLnBrk="0" hangingPunct="1">
              <a:lnSpc>
                <a:spcPct val="100000"/>
              </a:lnSpc>
              <a:spcBef>
                <a:spcPct val="0"/>
              </a:spcBef>
              <a:spcAft>
                <a:spcPts val="0"/>
              </a:spcAft>
              <a:buClrTx/>
              <a:buSzTx/>
              <a:buFontTx/>
              <a:buNone/>
              <a:tabLst/>
              <a:defRPr/>
            </a:pPr>
            <a:endParaRPr kumimoji="0" lang="en-ZA" sz="1200" b="0" i="0" u="none" strike="noStrike" kern="1200" cap="none" spc="0" normalizeH="0" baseline="0" noProof="0">
              <a:ln>
                <a:noFill/>
              </a:ln>
              <a:solidFill>
                <a:srgbClr val="8064A2">
                  <a:lumMod val="75000"/>
                </a:srgbClr>
              </a:solidFill>
              <a:effectLst/>
              <a:uLnTx/>
              <a:uFillTx/>
              <a:latin typeface="Calibri"/>
              <a:ea typeface="+mj-ea"/>
              <a:cs typeface="+mj-cs"/>
            </a:endParaRPr>
          </a:p>
        </p:txBody>
      </p:sp>
      <p:sp>
        <p:nvSpPr>
          <p:cNvPr id="5" name="Rectangle 1">
            <a:extLst>
              <a:ext uri="{FF2B5EF4-FFF2-40B4-BE49-F238E27FC236}">
                <a16:creationId xmlns:a16="http://schemas.microsoft.com/office/drawing/2014/main" id="{B421E827-1087-40FC-AF4A-0B78A732981B}"/>
              </a:ext>
            </a:extLst>
          </p:cNvPr>
          <p:cNvSpPr>
            <a:spLocks noChangeArrowheads="1"/>
          </p:cNvSpPr>
          <p:nvPr/>
        </p:nvSpPr>
        <p:spPr bwMode="auto">
          <a:xfrm>
            <a:off x="3969544" y="2742815"/>
            <a:ext cx="386381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40CF8EE8-B036-B760-CC07-B3D2620EAFAA}"/>
              </a:ext>
            </a:extLst>
          </p:cNvPr>
          <p:cNvGraphicFramePr>
            <a:graphicFrameLocks noGrp="1"/>
          </p:cNvGraphicFramePr>
          <p:nvPr/>
        </p:nvGraphicFramePr>
        <p:xfrm>
          <a:off x="846297" y="1316462"/>
          <a:ext cx="9438429" cy="4365321"/>
        </p:xfrm>
        <a:graphic>
          <a:graphicData uri="http://schemas.openxmlformats.org/drawingml/2006/table">
            <a:tbl>
              <a:tblPr firstRow="1" lastRow="1">
                <a:tableStyleId>{93296810-A885-4BE3-A3E7-6D5BEEA58F35}</a:tableStyleId>
              </a:tblPr>
              <a:tblGrid>
                <a:gridCol w="5084292">
                  <a:extLst>
                    <a:ext uri="{9D8B030D-6E8A-4147-A177-3AD203B41FA5}">
                      <a16:colId xmlns:a16="http://schemas.microsoft.com/office/drawing/2014/main" val="3202666710"/>
                    </a:ext>
                  </a:extLst>
                </a:gridCol>
                <a:gridCol w="4354137">
                  <a:extLst>
                    <a:ext uri="{9D8B030D-6E8A-4147-A177-3AD203B41FA5}">
                      <a16:colId xmlns:a16="http://schemas.microsoft.com/office/drawing/2014/main" val="3146298478"/>
                    </a:ext>
                  </a:extLst>
                </a:gridCol>
              </a:tblGrid>
              <a:tr h="568465">
                <a:tc>
                  <a:txBody>
                    <a:bodyPr/>
                    <a:lstStyle/>
                    <a:p>
                      <a:r>
                        <a:rPr lang="en-ZA" sz="1800">
                          <a:effectLst/>
                          <a:latin typeface="Arial Narrow" panose="020B0606020202030204" pitchFamily="34" charset="0"/>
                        </a:rPr>
                        <a:t>Economic Classification</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87977" marR="87977" marT="0" marB="0"/>
                </a:tc>
                <a:tc>
                  <a:txBody>
                    <a:bodyPr/>
                    <a:lstStyle/>
                    <a:p>
                      <a:pPr algn="r"/>
                      <a:r>
                        <a:rPr lang="en-ZA" sz="1800">
                          <a:effectLst/>
                          <a:latin typeface="Arial Narrow" panose="020B0606020202030204" pitchFamily="34" charset="0"/>
                        </a:rPr>
                        <a:t>Main Budget 2024/25  (R thousand)</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87977" marR="87977" marT="0" marB="0"/>
                </a:tc>
                <a:extLst>
                  <a:ext uri="{0D108BD9-81ED-4DB2-BD59-A6C34878D82A}">
                    <a16:rowId xmlns:a16="http://schemas.microsoft.com/office/drawing/2014/main" val="1030700136"/>
                  </a:ext>
                </a:extLst>
              </a:tr>
              <a:tr h="327796">
                <a:tc>
                  <a:txBody>
                    <a:bodyPr/>
                    <a:lstStyle/>
                    <a:p>
                      <a:r>
                        <a:rPr lang="en-ZA" sz="1800" b="1">
                          <a:effectLst/>
                          <a:latin typeface="Arial Narrow" panose="020B0606020202030204" pitchFamily="34" charset="0"/>
                        </a:rPr>
                        <a:t> Current Payments </a:t>
                      </a:r>
                      <a:endParaRPr lang="en-ZA"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87977" marR="87977" marT="0" marB="0" anchor="b"/>
                </a:tc>
                <a:tc>
                  <a:txBody>
                    <a:bodyPr/>
                    <a:lstStyle/>
                    <a:p>
                      <a:pPr algn="r"/>
                      <a:r>
                        <a:rPr lang="en-ZA" sz="1800" b="1">
                          <a:effectLst/>
                          <a:latin typeface="Arial Narrow" panose="020B0606020202030204" pitchFamily="34" charset="0"/>
                        </a:rPr>
                        <a:t>640 985</a:t>
                      </a:r>
                      <a:endParaRPr lang="en-ZA"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87977" marR="87977" marT="0" marB="0" anchor="b"/>
                </a:tc>
                <a:extLst>
                  <a:ext uri="{0D108BD9-81ED-4DB2-BD59-A6C34878D82A}">
                    <a16:rowId xmlns:a16="http://schemas.microsoft.com/office/drawing/2014/main" val="637236946"/>
                  </a:ext>
                </a:extLst>
              </a:tr>
              <a:tr h="327796">
                <a:tc>
                  <a:txBody>
                    <a:bodyPr/>
                    <a:lstStyle/>
                    <a:p>
                      <a:r>
                        <a:rPr lang="en-ZA" sz="1800">
                          <a:effectLst/>
                          <a:latin typeface="Arial Narrow" panose="020B0606020202030204" pitchFamily="34" charset="0"/>
                        </a:rPr>
                        <a:t> Compensation of Employees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87977" marR="87977" marT="0" marB="0" anchor="b"/>
                </a:tc>
                <a:tc>
                  <a:txBody>
                    <a:bodyPr/>
                    <a:lstStyle/>
                    <a:p>
                      <a:pPr algn="r"/>
                      <a:r>
                        <a:rPr lang="en-ZA" sz="1800">
                          <a:effectLst/>
                          <a:latin typeface="Arial Narrow" panose="020B0606020202030204" pitchFamily="34" charset="0"/>
                        </a:rPr>
                        <a:t>       433 474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87977" marR="87977" marT="0" marB="0" anchor="b"/>
                </a:tc>
                <a:extLst>
                  <a:ext uri="{0D108BD9-81ED-4DB2-BD59-A6C34878D82A}">
                    <a16:rowId xmlns:a16="http://schemas.microsoft.com/office/drawing/2014/main" val="1647578571"/>
                  </a:ext>
                </a:extLst>
              </a:tr>
              <a:tr h="327796">
                <a:tc>
                  <a:txBody>
                    <a:bodyPr/>
                    <a:lstStyle/>
                    <a:p>
                      <a:r>
                        <a:rPr lang="en-ZA" sz="1800">
                          <a:effectLst/>
                          <a:latin typeface="Arial Narrow" panose="020B0606020202030204" pitchFamily="34" charset="0"/>
                        </a:rPr>
                        <a:t> Goods and Services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87977" marR="87977" marT="0" marB="0" anchor="b"/>
                </a:tc>
                <a:tc>
                  <a:txBody>
                    <a:bodyPr/>
                    <a:lstStyle/>
                    <a:p>
                      <a:pPr algn="r"/>
                      <a:r>
                        <a:rPr lang="en-ZA" sz="1800">
                          <a:effectLst/>
                          <a:latin typeface="Arial Narrow" panose="020B0606020202030204" pitchFamily="34" charset="0"/>
                        </a:rPr>
                        <a:t>       207 511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87977" marR="87977" marT="0" marB="0" anchor="b"/>
                </a:tc>
                <a:extLst>
                  <a:ext uri="{0D108BD9-81ED-4DB2-BD59-A6C34878D82A}">
                    <a16:rowId xmlns:a16="http://schemas.microsoft.com/office/drawing/2014/main" val="1549995775"/>
                  </a:ext>
                </a:extLst>
              </a:tr>
              <a:tr h="327796">
                <a:tc>
                  <a:txBody>
                    <a:bodyPr/>
                    <a:lstStyle/>
                    <a:p>
                      <a:r>
                        <a:rPr lang="en-ZA" sz="1800" b="1">
                          <a:effectLst/>
                          <a:latin typeface="Arial Narrow" panose="020B0606020202030204" pitchFamily="34" charset="0"/>
                        </a:rPr>
                        <a:t>Transfers and Subsidies </a:t>
                      </a:r>
                      <a:endParaRPr lang="en-ZA"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87977" marR="87977" marT="0" marB="0" anchor="b"/>
                </a:tc>
                <a:tc>
                  <a:txBody>
                    <a:bodyPr/>
                    <a:lstStyle/>
                    <a:p>
                      <a:pPr algn="r"/>
                      <a:r>
                        <a:rPr lang="en-ZA" sz="1800" b="1">
                          <a:effectLst/>
                          <a:latin typeface="Arial Narrow" panose="020B0606020202030204" pitchFamily="34" charset="0"/>
                        </a:rPr>
                        <a:t>       184 468 </a:t>
                      </a:r>
                      <a:endParaRPr lang="en-ZA"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87977" marR="87977" marT="0" marB="0" anchor="b"/>
                </a:tc>
                <a:extLst>
                  <a:ext uri="{0D108BD9-81ED-4DB2-BD59-A6C34878D82A}">
                    <a16:rowId xmlns:a16="http://schemas.microsoft.com/office/drawing/2014/main" val="2103402067"/>
                  </a:ext>
                </a:extLst>
              </a:tr>
              <a:tr h="327796">
                <a:tc>
                  <a:txBody>
                    <a:bodyPr/>
                    <a:lstStyle/>
                    <a:p>
                      <a:r>
                        <a:rPr lang="en-ZA" sz="1800">
                          <a:effectLst/>
                          <a:latin typeface="Arial Narrow" panose="020B0606020202030204" pitchFamily="34" charset="0"/>
                        </a:rPr>
                        <a:t>Support for Constituency Work</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87977" marR="87977" marT="0" marB="0" anchor="b"/>
                </a:tc>
                <a:tc>
                  <a:txBody>
                    <a:bodyPr/>
                    <a:lstStyle/>
                    <a:p>
                      <a:pPr algn="r"/>
                      <a:r>
                        <a:rPr lang="en-ZA" sz="1800">
                          <a:effectLst/>
                          <a:latin typeface="Arial Narrow" panose="020B0606020202030204" pitchFamily="34" charset="0"/>
                        </a:rPr>
                        <a:t>         71 482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87977" marR="87977" marT="0" marB="0" anchor="b"/>
                </a:tc>
                <a:extLst>
                  <a:ext uri="{0D108BD9-81ED-4DB2-BD59-A6C34878D82A}">
                    <a16:rowId xmlns:a16="http://schemas.microsoft.com/office/drawing/2014/main" val="1082287196"/>
                  </a:ext>
                </a:extLst>
              </a:tr>
              <a:tr h="327796">
                <a:tc>
                  <a:txBody>
                    <a:bodyPr/>
                    <a:lstStyle/>
                    <a:p>
                      <a:r>
                        <a:rPr lang="en-ZA" sz="1800">
                          <a:effectLst/>
                          <a:latin typeface="Arial Narrow" panose="020B0606020202030204" pitchFamily="34" charset="0"/>
                        </a:rPr>
                        <a:t>Support for Political Party Work</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87977" marR="87977" marT="0" marB="0" anchor="b"/>
                </a:tc>
                <a:tc>
                  <a:txBody>
                    <a:bodyPr/>
                    <a:lstStyle/>
                    <a:p>
                      <a:pPr algn="r"/>
                      <a:r>
                        <a:rPr lang="en-ZA" sz="1800">
                          <a:effectLst/>
                          <a:latin typeface="Arial Narrow" panose="020B0606020202030204" pitchFamily="34" charset="0"/>
                        </a:rPr>
                        <a:t>       112 986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87977" marR="87977" marT="0" marB="0" anchor="b"/>
                </a:tc>
                <a:extLst>
                  <a:ext uri="{0D108BD9-81ED-4DB2-BD59-A6C34878D82A}">
                    <a16:rowId xmlns:a16="http://schemas.microsoft.com/office/drawing/2014/main" val="1116543104"/>
                  </a:ext>
                </a:extLst>
              </a:tr>
              <a:tr h="327796">
                <a:tc>
                  <a:txBody>
                    <a:bodyPr/>
                    <a:lstStyle/>
                    <a:p>
                      <a:r>
                        <a:rPr lang="en-ZA" sz="1800" b="1">
                          <a:effectLst/>
                          <a:latin typeface="Arial Narrow" panose="020B0606020202030204" pitchFamily="34" charset="0"/>
                        </a:rPr>
                        <a:t>Capital Assets </a:t>
                      </a:r>
                      <a:endParaRPr lang="en-ZA"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87977" marR="87977" marT="0" marB="0" anchor="b"/>
                </a:tc>
                <a:tc>
                  <a:txBody>
                    <a:bodyPr/>
                    <a:lstStyle/>
                    <a:p>
                      <a:pPr algn="r"/>
                      <a:r>
                        <a:rPr lang="en-ZA" sz="1800" b="1">
                          <a:effectLst/>
                          <a:latin typeface="Arial Narrow" panose="020B0606020202030204" pitchFamily="34" charset="0"/>
                        </a:rPr>
                        <a:t>         19 472 </a:t>
                      </a:r>
                      <a:endParaRPr lang="en-ZA"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87977" marR="87977" marT="0" marB="0" anchor="b"/>
                </a:tc>
                <a:extLst>
                  <a:ext uri="{0D108BD9-81ED-4DB2-BD59-A6C34878D82A}">
                    <a16:rowId xmlns:a16="http://schemas.microsoft.com/office/drawing/2014/main" val="944881716"/>
                  </a:ext>
                </a:extLst>
              </a:tr>
              <a:tr h="360603">
                <a:tc>
                  <a:txBody>
                    <a:bodyPr/>
                    <a:lstStyle/>
                    <a:p>
                      <a:r>
                        <a:rPr lang="en-ZA" sz="1800">
                          <a:effectLst/>
                          <a:latin typeface="Arial Narrow" panose="020B0606020202030204" pitchFamily="34" charset="0"/>
                        </a:rPr>
                        <a:t>Building and Other Fixed Structures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87977" marR="87977" marT="0" marB="0" anchor="b"/>
                </a:tc>
                <a:tc>
                  <a:txBody>
                    <a:bodyPr/>
                    <a:lstStyle/>
                    <a:p>
                      <a:pPr algn="r"/>
                      <a:r>
                        <a:rPr lang="en-ZA" sz="1800">
                          <a:effectLst/>
                          <a:latin typeface="Arial Narrow" panose="020B0606020202030204" pitchFamily="34" charset="0"/>
                        </a:rPr>
                        <a:t>           8 149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87977" marR="87977" marT="0" marB="0" anchor="b"/>
                </a:tc>
                <a:extLst>
                  <a:ext uri="{0D108BD9-81ED-4DB2-BD59-A6C34878D82A}">
                    <a16:rowId xmlns:a16="http://schemas.microsoft.com/office/drawing/2014/main" val="2065060965"/>
                  </a:ext>
                </a:extLst>
              </a:tr>
              <a:tr h="327796">
                <a:tc>
                  <a:txBody>
                    <a:bodyPr/>
                    <a:lstStyle/>
                    <a:p>
                      <a:r>
                        <a:rPr lang="en-ZA" sz="1800">
                          <a:effectLst/>
                          <a:latin typeface="Arial Narrow" panose="020B0606020202030204" pitchFamily="34" charset="0"/>
                        </a:rPr>
                        <a:t>Machinery and Equipment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87977" marR="87977" marT="0" marB="0" anchor="b"/>
                </a:tc>
                <a:tc>
                  <a:txBody>
                    <a:bodyPr/>
                    <a:lstStyle/>
                    <a:p>
                      <a:pPr algn="r"/>
                      <a:r>
                        <a:rPr lang="en-ZA" sz="1800">
                          <a:effectLst/>
                          <a:latin typeface="Arial Narrow" panose="020B0606020202030204" pitchFamily="34" charset="0"/>
                        </a:rPr>
                        <a:t>         10 978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87977" marR="87977" marT="0" marB="0" anchor="b"/>
                </a:tc>
                <a:extLst>
                  <a:ext uri="{0D108BD9-81ED-4DB2-BD59-A6C34878D82A}">
                    <a16:rowId xmlns:a16="http://schemas.microsoft.com/office/drawing/2014/main" val="3680812296"/>
                  </a:ext>
                </a:extLst>
              </a:tr>
              <a:tr h="369789">
                <a:tc>
                  <a:txBody>
                    <a:bodyPr/>
                    <a:lstStyle/>
                    <a:p>
                      <a:r>
                        <a:rPr lang="en-ZA" sz="1800">
                          <a:effectLst/>
                          <a:latin typeface="Arial Narrow" panose="020B0606020202030204" pitchFamily="34" charset="0"/>
                        </a:rPr>
                        <a:t>Software and Other Intangible Assets</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87977" marR="87977" marT="0" marB="0" anchor="b"/>
                </a:tc>
                <a:tc>
                  <a:txBody>
                    <a:bodyPr/>
                    <a:lstStyle/>
                    <a:p>
                      <a:pPr algn="r"/>
                      <a:r>
                        <a:rPr lang="en-ZA" sz="1800">
                          <a:effectLst/>
                          <a:latin typeface="Arial Narrow" panose="020B0606020202030204" pitchFamily="34" charset="0"/>
                        </a:rPr>
                        <a:t>              345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87977" marR="87977" marT="0" marB="0" anchor="b"/>
                </a:tc>
                <a:extLst>
                  <a:ext uri="{0D108BD9-81ED-4DB2-BD59-A6C34878D82A}">
                    <a16:rowId xmlns:a16="http://schemas.microsoft.com/office/drawing/2014/main" val="1109201430"/>
                  </a:ext>
                </a:extLst>
              </a:tr>
              <a:tr h="444096">
                <a:tc>
                  <a:txBody>
                    <a:bodyPr/>
                    <a:lstStyle/>
                    <a:p>
                      <a:r>
                        <a:rPr lang="en-ZA" sz="1800">
                          <a:effectLst/>
                          <a:latin typeface="Arial Narrow" panose="020B0606020202030204" pitchFamily="34" charset="0"/>
                        </a:rPr>
                        <a:t>TOTAL: ECONOMIC CLASSIFICATION</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87977" marR="87977" marT="0" marB="0" anchor="b"/>
                </a:tc>
                <a:tc>
                  <a:txBody>
                    <a:bodyPr/>
                    <a:lstStyle/>
                    <a:p>
                      <a:pPr algn="r"/>
                      <a:r>
                        <a:rPr lang="en-ZA" sz="1800">
                          <a:effectLst/>
                          <a:latin typeface="Arial Narrow" panose="020B0606020202030204" pitchFamily="34" charset="0"/>
                        </a:rPr>
                        <a:t>844 925</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87977" marR="87977" marT="0" marB="0" anchor="b"/>
                </a:tc>
                <a:extLst>
                  <a:ext uri="{0D108BD9-81ED-4DB2-BD59-A6C34878D82A}">
                    <a16:rowId xmlns:a16="http://schemas.microsoft.com/office/drawing/2014/main" val="1472678189"/>
                  </a:ext>
                </a:extLst>
              </a:tr>
            </a:tbl>
          </a:graphicData>
        </a:graphic>
      </p:graphicFrame>
      <p:sp>
        <p:nvSpPr>
          <p:cNvPr id="3" name="Slide Number Placeholder 2">
            <a:extLst>
              <a:ext uri="{FF2B5EF4-FFF2-40B4-BE49-F238E27FC236}">
                <a16:creationId xmlns:a16="http://schemas.microsoft.com/office/drawing/2014/main" id="{E5D01D3C-7E3A-49B7-8C49-EA99E524318B}"/>
              </a:ext>
            </a:extLst>
          </p:cNvPr>
          <p:cNvSpPr>
            <a:spLocks noGrp="1"/>
          </p:cNvSpPr>
          <p:nvPr>
            <p:ph type="sldNum" sz="quarter" idx="12"/>
          </p:nvPr>
        </p:nvSpPr>
        <p:spPr/>
        <p:txBody>
          <a:bodyPr/>
          <a:lstStyle/>
          <a:p>
            <a:fld id="{28653215-2670-2C45-9A84-CCF0EF897A9F}" type="slidenum">
              <a:rPr lang="en-US" smtClean="0"/>
              <a:t>37</a:t>
            </a:fld>
            <a:endParaRPr lang="en-US"/>
          </a:p>
        </p:txBody>
      </p:sp>
    </p:spTree>
    <p:extLst>
      <p:ext uri="{BB962C8B-B14F-4D97-AF65-F5344CB8AC3E}">
        <p14:creationId xmlns:p14="http://schemas.microsoft.com/office/powerpoint/2010/main" val="3409637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46F01-23DD-4191-BFB1-4C36EB3D3C0D}"/>
              </a:ext>
            </a:extLst>
          </p:cNvPr>
          <p:cNvSpPr>
            <a:spLocks noGrp="1"/>
          </p:cNvSpPr>
          <p:nvPr>
            <p:ph type="title"/>
          </p:nvPr>
        </p:nvSpPr>
        <p:spPr>
          <a:xfrm>
            <a:off x="244550" y="95218"/>
            <a:ext cx="9794800" cy="573119"/>
          </a:xfrm>
          <a:solidFill>
            <a:schemeClr val="tx1"/>
          </a:solidFill>
        </p:spPr>
        <p:txBody>
          <a:bodyPr vert="horz" lIns="91440" tIns="45720" rIns="91440" bIns="45720" rtlCol="0" anchor="b">
            <a:normAutofit fontScale="90000"/>
          </a:bodyPr>
          <a:lstStyle/>
          <a:p>
            <a:pPr algn="ctr"/>
            <a:r>
              <a:rPr lang="en-US" sz="3600" b="1">
                <a:ln>
                  <a:solidFill>
                    <a:schemeClr val="bg1"/>
                  </a:solidFill>
                </a:ln>
                <a:solidFill>
                  <a:schemeClr val="bg1"/>
                </a:solidFill>
              </a:rPr>
              <a:t>2024/25 SPECIAL ALLOCATION - CoE</a:t>
            </a:r>
          </a:p>
        </p:txBody>
      </p:sp>
      <p:sp>
        <p:nvSpPr>
          <p:cNvPr id="3" name="Text Placeholder 2">
            <a:extLst>
              <a:ext uri="{FF2B5EF4-FFF2-40B4-BE49-F238E27FC236}">
                <a16:creationId xmlns:a16="http://schemas.microsoft.com/office/drawing/2014/main" id="{8B4CFE8B-E66D-45DB-BDEF-5346EF720E7B}"/>
              </a:ext>
            </a:extLst>
          </p:cNvPr>
          <p:cNvSpPr>
            <a:spLocks noGrp="1"/>
          </p:cNvSpPr>
          <p:nvPr>
            <p:ph type="body" idx="1"/>
          </p:nvPr>
        </p:nvSpPr>
        <p:spPr>
          <a:xfrm>
            <a:off x="2667000" y="1548500"/>
            <a:ext cx="6858000" cy="420001"/>
          </a:xfrm>
        </p:spPr>
        <p:txBody>
          <a:bodyPr vert="horz" lIns="91440" tIns="45720" rIns="91440" bIns="45720" rtlCol="0" anchor="b">
            <a:normAutofit/>
          </a:bodyPr>
          <a:lstStyle/>
          <a:p>
            <a:pPr algn="ctr"/>
            <a:r>
              <a:rPr lang="en-US" sz="2000">
                <a:solidFill>
                  <a:schemeClr val="bg1"/>
                </a:solidFill>
              </a:rPr>
              <a:t>COMPENSATION OF EMPLOYEES</a:t>
            </a:r>
          </a:p>
        </p:txBody>
      </p:sp>
      <p:graphicFrame>
        <p:nvGraphicFramePr>
          <p:cNvPr id="8" name="Table 7">
            <a:extLst>
              <a:ext uri="{FF2B5EF4-FFF2-40B4-BE49-F238E27FC236}">
                <a16:creationId xmlns:a16="http://schemas.microsoft.com/office/drawing/2014/main" id="{B1AD314C-263B-EE2C-C0C0-667EADD692D5}"/>
              </a:ext>
            </a:extLst>
          </p:cNvPr>
          <p:cNvGraphicFramePr>
            <a:graphicFrameLocks noGrp="1"/>
          </p:cNvGraphicFramePr>
          <p:nvPr/>
        </p:nvGraphicFramePr>
        <p:xfrm>
          <a:off x="244549" y="850605"/>
          <a:ext cx="9856381" cy="4558201"/>
        </p:xfrm>
        <a:graphic>
          <a:graphicData uri="http://schemas.openxmlformats.org/drawingml/2006/table">
            <a:tbl>
              <a:tblPr firstRow="1" lastRow="1">
                <a:tableStyleId>{93296810-A885-4BE3-A3E7-6D5BEEA58F35}</a:tableStyleId>
              </a:tblPr>
              <a:tblGrid>
                <a:gridCol w="7240772">
                  <a:extLst>
                    <a:ext uri="{9D8B030D-6E8A-4147-A177-3AD203B41FA5}">
                      <a16:colId xmlns:a16="http://schemas.microsoft.com/office/drawing/2014/main" val="2168468891"/>
                    </a:ext>
                  </a:extLst>
                </a:gridCol>
                <a:gridCol w="2615609">
                  <a:extLst>
                    <a:ext uri="{9D8B030D-6E8A-4147-A177-3AD203B41FA5}">
                      <a16:colId xmlns:a16="http://schemas.microsoft.com/office/drawing/2014/main" val="2841617332"/>
                    </a:ext>
                  </a:extLst>
                </a:gridCol>
              </a:tblGrid>
              <a:tr h="482077">
                <a:tc>
                  <a:txBody>
                    <a:bodyPr/>
                    <a:lstStyle/>
                    <a:p>
                      <a:r>
                        <a:rPr lang="en-ZA" sz="1800">
                          <a:effectLst/>
                          <a:latin typeface="Arial Narrow" panose="020B0606020202030204" pitchFamily="34" charset="0"/>
                        </a:rPr>
                        <a:t>DESCRIPTION</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60690" marR="60690" marT="0" marB="0"/>
                </a:tc>
                <a:tc>
                  <a:txBody>
                    <a:bodyPr/>
                    <a:lstStyle/>
                    <a:p>
                      <a:pPr algn="ctr"/>
                      <a:r>
                        <a:rPr lang="en-ZA" sz="1800">
                          <a:effectLst/>
                          <a:latin typeface="Arial Narrow" panose="020B0606020202030204" pitchFamily="34" charset="0"/>
                        </a:rPr>
                        <a:t>Main Budget 2024/25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60690" marR="60690" marT="0" marB="0"/>
                </a:tc>
                <a:extLst>
                  <a:ext uri="{0D108BD9-81ED-4DB2-BD59-A6C34878D82A}">
                    <a16:rowId xmlns:a16="http://schemas.microsoft.com/office/drawing/2014/main" val="4048705385"/>
                  </a:ext>
                </a:extLst>
              </a:tr>
              <a:tr h="419988">
                <a:tc>
                  <a:txBody>
                    <a:bodyPr/>
                    <a:lstStyle/>
                    <a:p>
                      <a:r>
                        <a:rPr lang="en-ZA" sz="1800">
                          <a:effectLst/>
                          <a:latin typeface="Arial Narrow" panose="020B0606020202030204" pitchFamily="34" charset="0"/>
                        </a:rPr>
                        <a:t>Salary package before increase</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60690" marR="60690" marT="0" marB="0" anchor="b"/>
                </a:tc>
                <a:tc>
                  <a:txBody>
                    <a:bodyPr/>
                    <a:lstStyle/>
                    <a:p>
                      <a:pPr algn="r"/>
                      <a:r>
                        <a:rPr lang="en-ZA" sz="1800">
                          <a:effectLst/>
                          <a:latin typeface="Arial Narrow" panose="020B0606020202030204" pitchFamily="34" charset="0"/>
                        </a:rPr>
                        <a:t>373 835 171</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60690" marR="60690" marT="0" marB="0" anchor="b"/>
                </a:tc>
                <a:extLst>
                  <a:ext uri="{0D108BD9-81ED-4DB2-BD59-A6C34878D82A}">
                    <a16:rowId xmlns:a16="http://schemas.microsoft.com/office/drawing/2014/main" val="784812372"/>
                  </a:ext>
                </a:extLst>
              </a:tr>
              <a:tr h="541982">
                <a:tc>
                  <a:txBody>
                    <a:bodyPr/>
                    <a:lstStyle/>
                    <a:p>
                      <a:r>
                        <a:rPr lang="en-ZA" sz="1800">
                          <a:effectLst/>
                          <a:latin typeface="Arial Narrow" panose="020B0606020202030204" pitchFamily="34" charset="0"/>
                        </a:rPr>
                        <a:t>Cost-of-Living Adjustments (i.e. Salary Increase) - 7.5% for both SMS and non-SMS</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60690" marR="60690" marT="0" marB="0" anchor="b"/>
                </a:tc>
                <a:tc>
                  <a:txBody>
                    <a:bodyPr/>
                    <a:lstStyle/>
                    <a:p>
                      <a:pPr algn="r"/>
                      <a:r>
                        <a:rPr lang="en-ZA" sz="1800">
                          <a:effectLst/>
                          <a:latin typeface="Arial Narrow" panose="020B0606020202030204" pitchFamily="34" charset="0"/>
                        </a:rPr>
                        <a:t>27 899 038</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60690" marR="60690" marT="0" marB="0" anchor="b"/>
                </a:tc>
                <a:extLst>
                  <a:ext uri="{0D108BD9-81ED-4DB2-BD59-A6C34878D82A}">
                    <a16:rowId xmlns:a16="http://schemas.microsoft.com/office/drawing/2014/main" val="1529624873"/>
                  </a:ext>
                </a:extLst>
              </a:tr>
              <a:tr h="477681">
                <a:tc>
                  <a:txBody>
                    <a:bodyPr/>
                    <a:lstStyle/>
                    <a:p>
                      <a:r>
                        <a:rPr lang="en-ZA" sz="1800">
                          <a:effectLst/>
                          <a:latin typeface="Arial Narrow" panose="020B0606020202030204" pitchFamily="34" charset="0"/>
                        </a:rPr>
                        <a:t>Performance bonus - 7.5% for both SMS and non-SMS</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60690" marR="60690" marT="0" marB="0" anchor="b"/>
                </a:tc>
                <a:tc>
                  <a:txBody>
                    <a:bodyPr/>
                    <a:lstStyle/>
                    <a:p>
                      <a:pPr algn="r"/>
                      <a:r>
                        <a:rPr lang="en-ZA" sz="1800">
                          <a:effectLst/>
                          <a:latin typeface="Arial Narrow" panose="020B0606020202030204" pitchFamily="34" charset="0"/>
                        </a:rPr>
                        <a:t>27 368 961</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60690" marR="60690" marT="0" marB="0" anchor="b"/>
                </a:tc>
                <a:extLst>
                  <a:ext uri="{0D108BD9-81ED-4DB2-BD59-A6C34878D82A}">
                    <a16:rowId xmlns:a16="http://schemas.microsoft.com/office/drawing/2014/main" val="4143437917"/>
                  </a:ext>
                </a:extLst>
              </a:tr>
              <a:tr h="437377">
                <a:tc>
                  <a:txBody>
                    <a:bodyPr/>
                    <a:lstStyle/>
                    <a:p>
                      <a:r>
                        <a:rPr lang="en-ZA" sz="1800">
                          <a:effectLst/>
                          <a:latin typeface="Arial Narrow" panose="020B0606020202030204" pitchFamily="34" charset="0"/>
                        </a:rPr>
                        <a:t>Acting allowance</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60690" marR="60690" marT="0" marB="0" anchor="b"/>
                </a:tc>
                <a:tc>
                  <a:txBody>
                    <a:bodyPr/>
                    <a:lstStyle/>
                    <a:p>
                      <a:pPr algn="r"/>
                      <a:r>
                        <a:rPr lang="en-ZA" sz="1800">
                          <a:effectLst/>
                          <a:latin typeface="Arial Narrow" panose="020B0606020202030204" pitchFamily="34" charset="0"/>
                        </a:rPr>
                        <a:t>516 827</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60690" marR="60690" marT="0" marB="0" anchor="b"/>
                </a:tc>
                <a:extLst>
                  <a:ext uri="{0D108BD9-81ED-4DB2-BD59-A6C34878D82A}">
                    <a16:rowId xmlns:a16="http://schemas.microsoft.com/office/drawing/2014/main" val="3986734701"/>
                  </a:ext>
                </a:extLst>
              </a:tr>
              <a:tr h="419964">
                <a:tc>
                  <a:txBody>
                    <a:bodyPr/>
                    <a:lstStyle/>
                    <a:p>
                      <a:r>
                        <a:rPr lang="en-ZA" sz="1800">
                          <a:effectLst/>
                          <a:latin typeface="Arial Narrow" panose="020B0606020202030204" pitchFamily="34" charset="0"/>
                        </a:rPr>
                        <a:t>Leave provision</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60690" marR="60690" marT="0" marB="0" anchor="b"/>
                </a:tc>
                <a:tc>
                  <a:txBody>
                    <a:bodyPr/>
                    <a:lstStyle/>
                    <a:p>
                      <a:pPr algn="r"/>
                      <a:r>
                        <a:rPr lang="en-ZA" sz="1800">
                          <a:effectLst/>
                          <a:latin typeface="Arial Narrow" panose="020B0606020202030204" pitchFamily="34" charset="0"/>
                        </a:rPr>
                        <a:t>723 435</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60690" marR="60690" marT="0" marB="0" anchor="b"/>
                </a:tc>
                <a:extLst>
                  <a:ext uri="{0D108BD9-81ED-4DB2-BD59-A6C34878D82A}">
                    <a16:rowId xmlns:a16="http://schemas.microsoft.com/office/drawing/2014/main" val="1470187207"/>
                  </a:ext>
                </a:extLst>
              </a:tr>
              <a:tr h="482077">
                <a:tc>
                  <a:txBody>
                    <a:bodyPr/>
                    <a:lstStyle/>
                    <a:p>
                      <a:r>
                        <a:rPr lang="en-ZA" sz="1800">
                          <a:effectLst/>
                          <a:latin typeface="Arial Narrow" panose="020B0606020202030204" pitchFamily="34" charset="0"/>
                        </a:rPr>
                        <a:t>Funeral scheme (ER, Admin &amp; VAT)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60690" marR="60690" marT="0" marB="0" anchor="b"/>
                </a:tc>
                <a:tc>
                  <a:txBody>
                    <a:bodyPr/>
                    <a:lstStyle/>
                    <a:p>
                      <a:pPr algn="r"/>
                      <a:r>
                        <a:rPr lang="en-ZA" sz="1800">
                          <a:effectLst/>
                          <a:latin typeface="Arial Narrow" panose="020B0606020202030204" pitchFamily="34" charset="0"/>
                        </a:rPr>
                        <a:t>1 667 062</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60690" marR="60690" marT="0" marB="0" anchor="b"/>
                </a:tc>
                <a:extLst>
                  <a:ext uri="{0D108BD9-81ED-4DB2-BD59-A6C34878D82A}">
                    <a16:rowId xmlns:a16="http://schemas.microsoft.com/office/drawing/2014/main" val="3246820929"/>
                  </a:ext>
                </a:extLst>
              </a:tr>
              <a:tr h="395182">
                <a:tc>
                  <a:txBody>
                    <a:bodyPr/>
                    <a:lstStyle/>
                    <a:p>
                      <a:r>
                        <a:rPr lang="en-ZA" sz="1800">
                          <a:effectLst/>
                          <a:latin typeface="Arial Narrow" panose="020B0606020202030204" pitchFamily="34" charset="0"/>
                        </a:rPr>
                        <a:t>Long service award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60690" marR="60690" marT="0" marB="0" anchor="b"/>
                </a:tc>
                <a:tc>
                  <a:txBody>
                    <a:bodyPr/>
                    <a:lstStyle/>
                    <a:p>
                      <a:pPr algn="r"/>
                      <a:r>
                        <a:rPr lang="en-ZA" sz="1800">
                          <a:effectLst/>
                          <a:latin typeface="Arial Narrow" panose="020B0606020202030204" pitchFamily="34" charset="0"/>
                        </a:rPr>
                        <a:t>1 070 000</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60690" marR="60690" marT="0" marB="0" anchor="b"/>
                </a:tc>
                <a:extLst>
                  <a:ext uri="{0D108BD9-81ED-4DB2-BD59-A6C34878D82A}">
                    <a16:rowId xmlns:a16="http://schemas.microsoft.com/office/drawing/2014/main" val="138360742"/>
                  </a:ext>
                </a:extLst>
              </a:tr>
              <a:tr h="401299">
                <a:tc>
                  <a:txBody>
                    <a:bodyPr/>
                    <a:lstStyle/>
                    <a:p>
                      <a:r>
                        <a:rPr lang="en-ZA" sz="1800">
                          <a:effectLst/>
                          <a:latin typeface="Arial Narrow" panose="020B0606020202030204" pitchFamily="34" charset="0"/>
                        </a:rPr>
                        <a:t>Retirement gratuity</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60690" marR="60690" marT="0" marB="0" anchor="b"/>
                </a:tc>
                <a:tc>
                  <a:txBody>
                    <a:bodyPr/>
                    <a:lstStyle/>
                    <a:p>
                      <a:pPr algn="r"/>
                      <a:r>
                        <a:rPr lang="en-ZA" sz="1800">
                          <a:effectLst/>
                          <a:latin typeface="Arial Narrow" panose="020B0606020202030204" pitchFamily="34" charset="0"/>
                        </a:rPr>
                        <a:t>393 044</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60690" marR="60690" marT="0" marB="0" anchor="b"/>
                </a:tc>
                <a:extLst>
                  <a:ext uri="{0D108BD9-81ED-4DB2-BD59-A6C34878D82A}">
                    <a16:rowId xmlns:a16="http://schemas.microsoft.com/office/drawing/2014/main" val="2455567161"/>
                  </a:ext>
                </a:extLst>
              </a:tr>
              <a:tr h="500574">
                <a:tc>
                  <a:txBody>
                    <a:bodyPr/>
                    <a:lstStyle/>
                    <a:p>
                      <a:r>
                        <a:rPr lang="en-ZA" sz="1800">
                          <a:effectLst/>
                          <a:latin typeface="Arial Narrow" panose="020B0606020202030204" pitchFamily="34" charset="0"/>
                        </a:rPr>
                        <a:t>TOTAL: CoE</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60690" marR="60690" marT="0" marB="0" anchor="b"/>
                </a:tc>
                <a:tc>
                  <a:txBody>
                    <a:bodyPr/>
                    <a:lstStyle/>
                    <a:p>
                      <a:pPr algn="r"/>
                      <a:r>
                        <a:rPr lang="en-ZA" sz="1800">
                          <a:effectLst/>
                          <a:latin typeface="Arial Narrow" panose="020B0606020202030204" pitchFamily="34" charset="0"/>
                        </a:rPr>
                        <a:t>433 473 538</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60690" marR="60690" marT="0" marB="0" anchor="b"/>
                </a:tc>
                <a:extLst>
                  <a:ext uri="{0D108BD9-81ED-4DB2-BD59-A6C34878D82A}">
                    <a16:rowId xmlns:a16="http://schemas.microsoft.com/office/drawing/2014/main" val="1707510215"/>
                  </a:ext>
                </a:extLst>
              </a:tr>
            </a:tbl>
          </a:graphicData>
        </a:graphic>
      </p:graphicFrame>
      <p:graphicFrame>
        <p:nvGraphicFramePr>
          <p:cNvPr id="9" name="Table 8">
            <a:extLst>
              <a:ext uri="{FF2B5EF4-FFF2-40B4-BE49-F238E27FC236}">
                <a16:creationId xmlns:a16="http://schemas.microsoft.com/office/drawing/2014/main" id="{0CE1708D-4373-035F-8E29-35A4FF246346}"/>
              </a:ext>
            </a:extLst>
          </p:cNvPr>
          <p:cNvGraphicFramePr>
            <a:graphicFrameLocks noGrp="1"/>
          </p:cNvGraphicFramePr>
          <p:nvPr/>
        </p:nvGraphicFramePr>
        <p:xfrm>
          <a:off x="244549" y="5591074"/>
          <a:ext cx="9794801" cy="332506"/>
        </p:xfrm>
        <a:graphic>
          <a:graphicData uri="http://schemas.openxmlformats.org/drawingml/2006/table">
            <a:tbl>
              <a:tblPr firstRow="1" lastRow="1">
                <a:tableStyleId>{F5AB1C69-6EDB-4FF4-983F-18BD219EF322}</a:tableStyleId>
              </a:tblPr>
              <a:tblGrid>
                <a:gridCol w="7272670">
                  <a:extLst>
                    <a:ext uri="{9D8B030D-6E8A-4147-A177-3AD203B41FA5}">
                      <a16:colId xmlns:a16="http://schemas.microsoft.com/office/drawing/2014/main" val="2168468891"/>
                    </a:ext>
                  </a:extLst>
                </a:gridCol>
                <a:gridCol w="2522131">
                  <a:extLst>
                    <a:ext uri="{9D8B030D-6E8A-4147-A177-3AD203B41FA5}">
                      <a16:colId xmlns:a16="http://schemas.microsoft.com/office/drawing/2014/main" val="2841617332"/>
                    </a:ext>
                  </a:extLst>
                </a:gridCol>
              </a:tblGrid>
              <a:tr h="332506">
                <a:tc>
                  <a:txBody>
                    <a:bodyPr/>
                    <a:lstStyle/>
                    <a:p>
                      <a:r>
                        <a:rPr lang="en-ZA" sz="1400">
                          <a:solidFill>
                            <a:schemeClr val="bg1"/>
                          </a:solidFill>
                          <a:effectLst/>
                          <a:latin typeface="Arial Narrow" panose="020B0606020202030204" pitchFamily="34" charset="0"/>
                        </a:rPr>
                        <a:t>Political Support Staff Remuneration (included above)</a:t>
                      </a:r>
                      <a:endParaRPr lang="en-ZA" sz="140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0690" marR="60690" marT="0" marB="0" anchor="b">
                    <a:solidFill>
                      <a:schemeClr val="bg2">
                        <a:lumMod val="10000"/>
                      </a:schemeClr>
                    </a:solidFill>
                  </a:tcPr>
                </a:tc>
                <a:tc>
                  <a:txBody>
                    <a:bodyPr/>
                    <a:lstStyle/>
                    <a:p>
                      <a:pPr algn="r"/>
                      <a:r>
                        <a:rPr lang="en-ZA" sz="1400">
                          <a:solidFill>
                            <a:schemeClr val="bg1"/>
                          </a:solidFill>
                          <a:effectLst/>
                          <a:latin typeface="Arial Narrow" panose="020B0606020202030204" pitchFamily="34" charset="0"/>
                        </a:rPr>
                        <a:t>35 075 821 </a:t>
                      </a:r>
                      <a:endParaRPr lang="en-ZA" sz="140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0690" marR="60690" marT="0" marB="0" anchor="b">
                    <a:solidFill>
                      <a:schemeClr val="bg2">
                        <a:lumMod val="10000"/>
                      </a:schemeClr>
                    </a:solidFill>
                  </a:tcPr>
                </a:tc>
                <a:extLst>
                  <a:ext uri="{0D108BD9-81ED-4DB2-BD59-A6C34878D82A}">
                    <a16:rowId xmlns:a16="http://schemas.microsoft.com/office/drawing/2014/main" val="784812372"/>
                  </a:ext>
                </a:extLst>
              </a:tr>
            </a:tbl>
          </a:graphicData>
        </a:graphic>
      </p:graphicFrame>
      <p:sp>
        <p:nvSpPr>
          <p:cNvPr id="4" name="Slide Number Placeholder 2">
            <a:extLst>
              <a:ext uri="{FF2B5EF4-FFF2-40B4-BE49-F238E27FC236}">
                <a16:creationId xmlns:a16="http://schemas.microsoft.com/office/drawing/2014/main" id="{5A368B42-7E91-BBE0-C5CB-83D31B86BDA9}"/>
              </a:ext>
            </a:extLst>
          </p:cNvPr>
          <p:cNvSpPr txBox="1">
            <a:spLocks/>
          </p:cNvSpPr>
          <p:nvPr/>
        </p:nvSpPr>
        <p:spPr>
          <a:xfrm>
            <a:off x="8780780" y="6102667"/>
            <a:ext cx="2743200" cy="359093"/>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653215-2670-2C45-9A84-CCF0EF897A9F}" type="slidenum">
              <a:rPr lang="en-US" smtClean="0"/>
              <a:pPr/>
              <a:t>38</a:t>
            </a:fld>
            <a:endParaRPr lang="en-US"/>
          </a:p>
        </p:txBody>
      </p:sp>
    </p:spTree>
    <p:extLst>
      <p:ext uri="{BB962C8B-B14F-4D97-AF65-F5344CB8AC3E}">
        <p14:creationId xmlns:p14="http://schemas.microsoft.com/office/powerpoint/2010/main" val="4096586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46F01-23DD-4191-BFB1-4C36EB3D3C0D}"/>
              </a:ext>
            </a:extLst>
          </p:cNvPr>
          <p:cNvSpPr>
            <a:spLocks noGrp="1"/>
          </p:cNvSpPr>
          <p:nvPr>
            <p:ph type="title"/>
          </p:nvPr>
        </p:nvSpPr>
        <p:spPr>
          <a:xfrm>
            <a:off x="414670" y="480199"/>
            <a:ext cx="9858775" cy="657486"/>
          </a:xfrm>
          <a:solidFill>
            <a:schemeClr val="tx1"/>
          </a:solidFill>
        </p:spPr>
        <p:txBody>
          <a:bodyPr vert="horz" lIns="91440" tIns="45720" rIns="91440" bIns="45720" rtlCol="0" anchor="b">
            <a:normAutofit/>
          </a:bodyPr>
          <a:lstStyle/>
          <a:p>
            <a:pPr algn="ctr"/>
            <a:r>
              <a:rPr lang="en-US" sz="2800" b="1">
                <a:ln>
                  <a:solidFill>
                    <a:schemeClr val="bg1"/>
                  </a:solidFill>
                </a:ln>
                <a:solidFill>
                  <a:schemeClr val="bg1"/>
                </a:solidFill>
              </a:rPr>
              <a:t>2024/25 SPECIAL ALLOCATION – TRANSFERS</a:t>
            </a:r>
          </a:p>
        </p:txBody>
      </p:sp>
      <p:sp>
        <p:nvSpPr>
          <p:cNvPr id="3" name="Text Placeholder 2">
            <a:extLst>
              <a:ext uri="{FF2B5EF4-FFF2-40B4-BE49-F238E27FC236}">
                <a16:creationId xmlns:a16="http://schemas.microsoft.com/office/drawing/2014/main" id="{8B4CFE8B-E66D-45DB-BDEF-5346EF720E7B}"/>
              </a:ext>
            </a:extLst>
          </p:cNvPr>
          <p:cNvSpPr>
            <a:spLocks noGrp="1"/>
          </p:cNvSpPr>
          <p:nvPr>
            <p:ph type="body" idx="1"/>
          </p:nvPr>
        </p:nvSpPr>
        <p:spPr>
          <a:xfrm>
            <a:off x="2667000" y="1548500"/>
            <a:ext cx="6858000" cy="420001"/>
          </a:xfrm>
        </p:spPr>
        <p:txBody>
          <a:bodyPr vert="horz" lIns="91440" tIns="45720" rIns="91440" bIns="45720" rtlCol="0" anchor="b">
            <a:normAutofit/>
          </a:bodyPr>
          <a:lstStyle/>
          <a:p>
            <a:pPr algn="ctr"/>
            <a:r>
              <a:rPr lang="en-US" sz="2000">
                <a:solidFill>
                  <a:schemeClr val="bg1"/>
                </a:solidFill>
              </a:rPr>
              <a:t>TRANSFERS TO POLITICAL PARTIES</a:t>
            </a:r>
          </a:p>
        </p:txBody>
      </p:sp>
      <p:graphicFrame>
        <p:nvGraphicFramePr>
          <p:cNvPr id="9" name="Content Placeholder 8">
            <a:extLst>
              <a:ext uri="{FF2B5EF4-FFF2-40B4-BE49-F238E27FC236}">
                <a16:creationId xmlns:a16="http://schemas.microsoft.com/office/drawing/2014/main" id="{C3FE4131-3484-3D1B-BA94-68CE17544412}"/>
              </a:ext>
            </a:extLst>
          </p:cNvPr>
          <p:cNvGraphicFramePr>
            <a:graphicFrameLocks noGrp="1"/>
          </p:cNvGraphicFramePr>
          <p:nvPr>
            <p:ph sz="half" idx="2"/>
          </p:nvPr>
        </p:nvGraphicFramePr>
        <p:xfrm>
          <a:off x="414670" y="1269722"/>
          <a:ext cx="9858775" cy="4036926"/>
        </p:xfrm>
        <a:graphic>
          <a:graphicData uri="http://schemas.openxmlformats.org/drawingml/2006/table">
            <a:tbl>
              <a:tblPr firstRow="1" lastRow="1">
                <a:tableStyleId>{93296810-A885-4BE3-A3E7-6D5BEEA58F35}</a:tableStyleId>
              </a:tblPr>
              <a:tblGrid>
                <a:gridCol w="3188327">
                  <a:extLst>
                    <a:ext uri="{9D8B030D-6E8A-4147-A177-3AD203B41FA5}">
                      <a16:colId xmlns:a16="http://schemas.microsoft.com/office/drawing/2014/main" val="3960114305"/>
                    </a:ext>
                  </a:extLst>
                </a:gridCol>
                <a:gridCol w="2399628">
                  <a:extLst>
                    <a:ext uri="{9D8B030D-6E8A-4147-A177-3AD203B41FA5}">
                      <a16:colId xmlns:a16="http://schemas.microsoft.com/office/drawing/2014/main" val="4147507949"/>
                    </a:ext>
                  </a:extLst>
                </a:gridCol>
                <a:gridCol w="2281320">
                  <a:extLst>
                    <a:ext uri="{9D8B030D-6E8A-4147-A177-3AD203B41FA5}">
                      <a16:colId xmlns:a16="http://schemas.microsoft.com/office/drawing/2014/main" val="1655109242"/>
                    </a:ext>
                  </a:extLst>
                </a:gridCol>
                <a:gridCol w="1989500">
                  <a:extLst>
                    <a:ext uri="{9D8B030D-6E8A-4147-A177-3AD203B41FA5}">
                      <a16:colId xmlns:a16="http://schemas.microsoft.com/office/drawing/2014/main" val="1593380533"/>
                    </a:ext>
                  </a:extLst>
                </a:gridCol>
              </a:tblGrid>
              <a:tr h="686669">
                <a:tc>
                  <a:txBody>
                    <a:bodyPr/>
                    <a:lstStyle/>
                    <a:p>
                      <a:r>
                        <a:rPr lang="en-ZA" sz="1800" b="1">
                          <a:solidFill>
                            <a:srgbClr val="FFFFFF"/>
                          </a:solidFill>
                          <a:effectLst/>
                          <a:highlight>
                            <a:srgbClr val="70AD47"/>
                          </a:highlight>
                          <a:latin typeface="Arial Narrow" panose="020B0606020202030204" pitchFamily="34" charset="0"/>
                        </a:rPr>
                        <a:t>Political Party Name</a:t>
                      </a:r>
                      <a:endParaRPr lang="en-ZA" sz="18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tc>
                <a:tc>
                  <a:txBody>
                    <a:bodyPr/>
                    <a:lstStyle/>
                    <a:p>
                      <a:pPr algn="ctr"/>
                      <a:r>
                        <a:rPr lang="en-ZA" sz="1800" b="1">
                          <a:solidFill>
                            <a:srgbClr val="FFFFFF"/>
                          </a:solidFill>
                          <a:effectLst/>
                          <a:highlight>
                            <a:srgbClr val="70AD47"/>
                          </a:highlight>
                          <a:latin typeface="Arial Narrow" panose="020B0606020202030204" pitchFamily="34" charset="0"/>
                        </a:rPr>
                        <a:t>Support for </a:t>
                      </a:r>
                      <a:endParaRPr lang="en-ZA" sz="1800">
                        <a:effectLst/>
                        <a:highlight>
                          <a:srgbClr val="70AD47"/>
                        </a:highlight>
                        <a:latin typeface="Arial Narrow" panose="020B0606020202030204" pitchFamily="34" charset="0"/>
                      </a:endParaRPr>
                    </a:p>
                    <a:p>
                      <a:pPr algn="ctr"/>
                      <a:r>
                        <a:rPr lang="en-ZA" sz="1800" b="1">
                          <a:solidFill>
                            <a:srgbClr val="FFFFFF"/>
                          </a:solidFill>
                          <a:effectLst/>
                          <a:highlight>
                            <a:srgbClr val="70AD47"/>
                          </a:highlight>
                          <a:latin typeface="Arial Narrow" panose="020B0606020202030204" pitchFamily="34" charset="0"/>
                        </a:rPr>
                        <a:t>Political Party Work</a:t>
                      </a:r>
                      <a:endParaRPr lang="en-ZA" sz="18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tc>
                <a:tc>
                  <a:txBody>
                    <a:bodyPr/>
                    <a:lstStyle/>
                    <a:p>
                      <a:pPr algn="ctr"/>
                      <a:r>
                        <a:rPr lang="en-ZA" sz="1800" b="1">
                          <a:solidFill>
                            <a:srgbClr val="FFFFFF"/>
                          </a:solidFill>
                          <a:effectLst/>
                          <a:highlight>
                            <a:srgbClr val="70AD47"/>
                          </a:highlight>
                          <a:latin typeface="Arial Narrow" panose="020B0606020202030204" pitchFamily="34" charset="0"/>
                        </a:rPr>
                        <a:t> Support for </a:t>
                      </a:r>
                      <a:endParaRPr lang="en-ZA" sz="1800">
                        <a:effectLst/>
                        <a:highlight>
                          <a:srgbClr val="70AD47"/>
                        </a:highlight>
                        <a:latin typeface="Arial Narrow" panose="020B0606020202030204" pitchFamily="34" charset="0"/>
                      </a:endParaRPr>
                    </a:p>
                    <a:p>
                      <a:pPr algn="ctr"/>
                      <a:r>
                        <a:rPr lang="en-ZA" sz="1800" b="1">
                          <a:solidFill>
                            <a:srgbClr val="FFFFFF"/>
                          </a:solidFill>
                          <a:effectLst/>
                          <a:highlight>
                            <a:srgbClr val="70AD47"/>
                          </a:highlight>
                          <a:latin typeface="Arial Narrow" panose="020B0606020202030204" pitchFamily="34" charset="0"/>
                        </a:rPr>
                        <a:t>Constituency Work</a:t>
                      </a:r>
                      <a:endParaRPr lang="en-ZA" sz="18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tc>
                <a:tc>
                  <a:txBody>
                    <a:bodyPr/>
                    <a:lstStyle/>
                    <a:p>
                      <a:pPr algn="ctr"/>
                      <a:r>
                        <a:rPr lang="en-ZA" sz="1800" b="1">
                          <a:solidFill>
                            <a:srgbClr val="FFFFFF"/>
                          </a:solidFill>
                          <a:effectLst/>
                          <a:highlight>
                            <a:srgbClr val="70AD47"/>
                          </a:highlight>
                          <a:latin typeface="Arial Narrow" panose="020B0606020202030204" pitchFamily="34" charset="0"/>
                        </a:rPr>
                        <a:t>Main Budget</a:t>
                      </a:r>
                      <a:endParaRPr lang="en-ZA" sz="1800">
                        <a:effectLst/>
                        <a:highlight>
                          <a:srgbClr val="70AD47"/>
                        </a:highlight>
                        <a:latin typeface="Arial Narrow" panose="020B0606020202030204" pitchFamily="34" charset="0"/>
                      </a:endParaRPr>
                    </a:p>
                    <a:p>
                      <a:pPr algn="ctr"/>
                      <a:r>
                        <a:rPr lang="en-ZA" sz="1800" b="1">
                          <a:solidFill>
                            <a:srgbClr val="FFFFFF"/>
                          </a:solidFill>
                          <a:effectLst/>
                          <a:highlight>
                            <a:srgbClr val="70AD47"/>
                          </a:highlight>
                          <a:latin typeface="Arial Narrow" panose="020B0606020202030204" pitchFamily="34" charset="0"/>
                        </a:rPr>
                        <a:t>2024/25 </a:t>
                      </a:r>
                      <a:endParaRPr lang="en-ZA" sz="18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tc>
                <a:extLst>
                  <a:ext uri="{0D108BD9-81ED-4DB2-BD59-A6C34878D82A}">
                    <a16:rowId xmlns:a16="http://schemas.microsoft.com/office/drawing/2014/main" val="3212147759"/>
                  </a:ext>
                </a:extLst>
              </a:tr>
              <a:tr h="269396">
                <a:tc>
                  <a:txBody>
                    <a:bodyPr/>
                    <a:lstStyle/>
                    <a:p>
                      <a:r>
                        <a:rPr lang="en-ZA" sz="1800">
                          <a:effectLst/>
                          <a:latin typeface="Arial Narrow" panose="020B0606020202030204" pitchFamily="34" charset="0"/>
                        </a:rPr>
                        <a:t>ANC</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a:effectLst/>
                          <a:latin typeface="Arial Narrow" panose="020B0606020202030204" pitchFamily="34" charset="0"/>
                        </a:rPr>
                        <a:t> 36 421 548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a:effectLst/>
                          <a:latin typeface="Arial Narrow" panose="020B0606020202030204" pitchFamily="34" charset="0"/>
                        </a:rPr>
                        <a:t> 26 640 152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a:effectLst/>
                          <a:latin typeface="Arial Narrow" panose="020B0606020202030204" pitchFamily="34" charset="0"/>
                        </a:rPr>
                        <a:t> 63 061 700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extLst>
                  <a:ext uri="{0D108BD9-81ED-4DB2-BD59-A6C34878D82A}">
                    <a16:rowId xmlns:a16="http://schemas.microsoft.com/office/drawing/2014/main" val="269299356"/>
                  </a:ext>
                </a:extLst>
              </a:tr>
              <a:tr h="269396">
                <a:tc>
                  <a:txBody>
                    <a:bodyPr/>
                    <a:lstStyle/>
                    <a:p>
                      <a:r>
                        <a:rPr lang="en-ZA" sz="1800">
                          <a:effectLst/>
                          <a:latin typeface="Arial Narrow" panose="020B0606020202030204" pitchFamily="34" charset="0"/>
                        </a:rPr>
                        <a:t>DA</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a:effectLst/>
                          <a:latin typeface="Arial Narrow" panose="020B0606020202030204" pitchFamily="34" charset="0"/>
                        </a:rPr>
                        <a:t> 27 538 550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a:effectLst/>
                          <a:latin typeface="Arial Narrow" panose="020B0606020202030204" pitchFamily="34" charset="0"/>
                        </a:rPr>
                        <a:t> 19 647 054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a:effectLst/>
                          <a:latin typeface="Arial Narrow" panose="020B0606020202030204" pitchFamily="34" charset="0"/>
                        </a:rPr>
                        <a:t> 47 185 604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extLst>
                  <a:ext uri="{0D108BD9-81ED-4DB2-BD59-A6C34878D82A}">
                    <a16:rowId xmlns:a16="http://schemas.microsoft.com/office/drawing/2014/main" val="3260151907"/>
                  </a:ext>
                </a:extLst>
              </a:tr>
              <a:tr h="269396">
                <a:tc>
                  <a:txBody>
                    <a:bodyPr/>
                    <a:lstStyle/>
                    <a:p>
                      <a:r>
                        <a:rPr lang="en-ZA" sz="1800">
                          <a:effectLst/>
                          <a:latin typeface="Arial Narrow" panose="020B0606020202030204" pitchFamily="34" charset="0"/>
                        </a:rPr>
                        <a:t>EFF</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a:effectLst/>
                          <a:latin typeface="Arial Narrow" panose="020B0606020202030204" pitchFamily="34" charset="0"/>
                        </a:rPr>
                        <a:t> 14 741 679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a:effectLst/>
                          <a:latin typeface="Arial Narrow" panose="020B0606020202030204" pitchFamily="34" charset="0"/>
                        </a:rPr>
                        <a:t> 9 965 125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a:effectLst/>
                          <a:latin typeface="Arial Narrow" panose="020B0606020202030204" pitchFamily="34" charset="0"/>
                        </a:rPr>
                        <a:t> 24 706 804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extLst>
                  <a:ext uri="{0D108BD9-81ED-4DB2-BD59-A6C34878D82A}">
                    <a16:rowId xmlns:a16="http://schemas.microsoft.com/office/drawing/2014/main" val="2953151802"/>
                  </a:ext>
                </a:extLst>
              </a:tr>
              <a:tr h="269396">
                <a:tc>
                  <a:txBody>
                    <a:bodyPr/>
                    <a:lstStyle/>
                    <a:p>
                      <a:r>
                        <a:rPr lang="en-ZA" sz="1800">
                          <a:effectLst/>
                          <a:latin typeface="Arial Narrow" panose="020B0606020202030204" pitchFamily="34" charset="0"/>
                        </a:rPr>
                        <a:t>MK</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a:effectLst/>
                          <a:latin typeface="Arial Narrow" panose="020B0606020202030204" pitchFamily="34" charset="0"/>
                        </a:rPr>
                        <a:t> 9 552 178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a:effectLst/>
                          <a:latin typeface="Arial Narrow" panose="020B0606020202030204" pitchFamily="34" charset="0"/>
                        </a:rPr>
                        <a:t> 6 114 581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a:effectLst/>
                          <a:latin typeface="Arial Narrow" panose="020B0606020202030204" pitchFamily="34" charset="0"/>
                        </a:rPr>
                        <a:t> 15 666 759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extLst>
                  <a:ext uri="{0D108BD9-81ED-4DB2-BD59-A6C34878D82A}">
                    <a16:rowId xmlns:a16="http://schemas.microsoft.com/office/drawing/2014/main" val="348687029"/>
                  </a:ext>
                </a:extLst>
              </a:tr>
              <a:tr h="269396">
                <a:tc>
                  <a:txBody>
                    <a:bodyPr/>
                    <a:lstStyle/>
                    <a:p>
                      <a:r>
                        <a:rPr lang="en-ZA" sz="1800">
                          <a:effectLst/>
                          <a:latin typeface="Arial Narrow" panose="020B0606020202030204" pitchFamily="34" charset="0"/>
                        </a:rPr>
                        <a:t>Action SA</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a:effectLst/>
                          <a:latin typeface="Arial Narrow" panose="020B0606020202030204" pitchFamily="34" charset="0"/>
                        </a:rPr>
                        <a:t> 4 877 746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a:effectLst/>
                          <a:latin typeface="Arial Narrow" panose="020B0606020202030204" pitchFamily="34" charset="0"/>
                        </a:rPr>
                        <a:t> 2 292 968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a:effectLst/>
                          <a:latin typeface="Arial Narrow" panose="020B0606020202030204" pitchFamily="34" charset="0"/>
                        </a:rPr>
                        <a:t> 7 170 714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extLst>
                  <a:ext uri="{0D108BD9-81ED-4DB2-BD59-A6C34878D82A}">
                    <a16:rowId xmlns:a16="http://schemas.microsoft.com/office/drawing/2014/main" val="2221683947"/>
                  </a:ext>
                </a:extLst>
              </a:tr>
              <a:tr h="269396">
                <a:tc>
                  <a:txBody>
                    <a:bodyPr/>
                    <a:lstStyle/>
                    <a:p>
                      <a:r>
                        <a:rPr lang="en-ZA" sz="1800">
                          <a:effectLst/>
                          <a:latin typeface="Arial Narrow" panose="020B0606020202030204" pitchFamily="34" charset="0"/>
                        </a:rPr>
                        <a:t>VF+</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a:effectLst/>
                          <a:latin typeface="Arial Narrow" panose="020B0606020202030204" pitchFamily="34" charset="0"/>
                        </a:rPr>
                        <a:t> 4 679 518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a:effectLst/>
                          <a:latin typeface="Arial Narrow" panose="020B0606020202030204" pitchFamily="34" charset="0"/>
                        </a:rPr>
                        <a:t> 1 953 439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a:effectLst/>
                          <a:latin typeface="Arial Narrow" panose="020B0606020202030204" pitchFamily="34" charset="0"/>
                        </a:rPr>
                        <a:t> 6 632 957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extLst>
                  <a:ext uri="{0D108BD9-81ED-4DB2-BD59-A6C34878D82A}">
                    <a16:rowId xmlns:a16="http://schemas.microsoft.com/office/drawing/2014/main" val="2944641120"/>
                  </a:ext>
                </a:extLst>
              </a:tr>
              <a:tr h="269396">
                <a:tc>
                  <a:txBody>
                    <a:bodyPr/>
                    <a:lstStyle/>
                    <a:p>
                      <a:r>
                        <a:rPr lang="en-ZA" sz="1800">
                          <a:effectLst/>
                          <a:latin typeface="Arial Narrow" panose="020B0606020202030204" pitchFamily="34" charset="0"/>
                        </a:rPr>
                        <a:t>PA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a:effectLst/>
                          <a:latin typeface="Arial Narrow" panose="020B0606020202030204" pitchFamily="34" charset="0"/>
                        </a:rPr>
                        <a:t> 3 543 019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a:effectLst/>
                          <a:latin typeface="Arial Narrow" panose="020B0606020202030204" pitchFamily="34" charset="0"/>
                        </a:rPr>
                        <a:t> 1 528 645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a:effectLst/>
                          <a:latin typeface="Arial Narrow" panose="020B0606020202030204" pitchFamily="34" charset="0"/>
                        </a:rPr>
                        <a:t> 5 071 664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extLst>
                  <a:ext uri="{0D108BD9-81ED-4DB2-BD59-A6C34878D82A}">
                    <a16:rowId xmlns:a16="http://schemas.microsoft.com/office/drawing/2014/main" val="202683840"/>
                  </a:ext>
                </a:extLst>
              </a:tr>
              <a:tr h="269396">
                <a:tc>
                  <a:txBody>
                    <a:bodyPr/>
                    <a:lstStyle/>
                    <a:p>
                      <a:r>
                        <a:rPr lang="en-ZA" sz="1800">
                          <a:effectLst/>
                          <a:latin typeface="Arial Narrow" panose="020B0606020202030204" pitchFamily="34" charset="0"/>
                        </a:rPr>
                        <a:t>IFP</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a:effectLst/>
                          <a:latin typeface="Arial Narrow" panose="020B0606020202030204" pitchFamily="34" charset="0"/>
                        </a:rPr>
                        <a:t> 3 254 067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a:effectLst/>
                          <a:latin typeface="Arial Narrow" panose="020B0606020202030204" pitchFamily="34" charset="0"/>
                        </a:rPr>
                        <a:t> 905 920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a:effectLst/>
                          <a:latin typeface="Arial Narrow" panose="020B0606020202030204" pitchFamily="34" charset="0"/>
                        </a:rPr>
                        <a:t> 4 159 987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extLst>
                  <a:ext uri="{0D108BD9-81ED-4DB2-BD59-A6C34878D82A}">
                    <a16:rowId xmlns:a16="http://schemas.microsoft.com/office/drawing/2014/main" val="2937535717"/>
                  </a:ext>
                </a:extLst>
              </a:tr>
              <a:tr h="269396">
                <a:tc>
                  <a:txBody>
                    <a:bodyPr/>
                    <a:lstStyle/>
                    <a:p>
                      <a:r>
                        <a:rPr lang="en-ZA" sz="1800">
                          <a:effectLst/>
                          <a:latin typeface="Arial Narrow" panose="020B0606020202030204" pitchFamily="34" charset="0"/>
                        </a:rPr>
                        <a:t>ACDP</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a:effectLst/>
                          <a:latin typeface="Arial Narrow" panose="020B0606020202030204" pitchFamily="34" charset="0"/>
                        </a:rPr>
                        <a:t> 3 190 416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a:effectLst/>
                          <a:latin typeface="Arial Narrow" panose="020B0606020202030204" pitchFamily="34" charset="0"/>
                        </a:rPr>
                        <a:t> 905 920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a:effectLst/>
                          <a:latin typeface="Arial Narrow" panose="020B0606020202030204" pitchFamily="34" charset="0"/>
                        </a:rPr>
                        <a:t> 4 096 336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extLst>
                  <a:ext uri="{0D108BD9-81ED-4DB2-BD59-A6C34878D82A}">
                    <a16:rowId xmlns:a16="http://schemas.microsoft.com/office/drawing/2014/main" val="2709358353"/>
                  </a:ext>
                </a:extLst>
              </a:tr>
              <a:tr h="269396">
                <a:tc>
                  <a:txBody>
                    <a:bodyPr/>
                    <a:lstStyle/>
                    <a:p>
                      <a:r>
                        <a:rPr lang="en-ZA" sz="1800">
                          <a:effectLst/>
                          <a:latin typeface="Arial Narrow" panose="020B0606020202030204" pitchFamily="34" charset="0"/>
                        </a:rPr>
                        <a:t>RISE</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a:effectLst/>
                          <a:latin typeface="Arial Narrow" panose="020B0606020202030204" pitchFamily="34" charset="0"/>
                        </a:rPr>
                        <a:t> 2 636 804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a:effectLst/>
                          <a:latin typeface="Arial Narrow" panose="020B0606020202030204" pitchFamily="34" charset="0"/>
                        </a:rPr>
                        <a:t> 764 323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a:effectLst/>
                          <a:latin typeface="Arial Narrow" panose="020B0606020202030204" pitchFamily="34" charset="0"/>
                        </a:rPr>
                        <a:t> 3 401 127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extLst>
                  <a:ext uri="{0D108BD9-81ED-4DB2-BD59-A6C34878D82A}">
                    <a16:rowId xmlns:a16="http://schemas.microsoft.com/office/drawing/2014/main" val="6694538"/>
                  </a:ext>
                </a:extLst>
              </a:tr>
              <a:tr h="269396">
                <a:tc>
                  <a:txBody>
                    <a:bodyPr/>
                    <a:lstStyle/>
                    <a:p>
                      <a:r>
                        <a:rPr lang="en-ZA" sz="1800">
                          <a:effectLst/>
                          <a:latin typeface="Arial Narrow" panose="020B0606020202030204" pitchFamily="34" charset="0"/>
                        </a:rPr>
                        <a:t>BOSA</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a:effectLst/>
                          <a:latin typeface="Arial Narrow" panose="020B0606020202030204" pitchFamily="34" charset="0"/>
                        </a:rPr>
                        <a:t> 2 550 123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a:effectLst/>
                          <a:latin typeface="Arial Narrow" panose="020B0606020202030204" pitchFamily="34" charset="0"/>
                        </a:rPr>
                        <a:t> 764 323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a:effectLst/>
                          <a:latin typeface="Arial Narrow" panose="020B0606020202030204" pitchFamily="34" charset="0"/>
                        </a:rPr>
                        <a:t> 3 314 446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extLst>
                  <a:ext uri="{0D108BD9-81ED-4DB2-BD59-A6C34878D82A}">
                    <a16:rowId xmlns:a16="http://schemas.microsoft.com/office/drawing/2014/main" val="3214585672"/>
                  </a:ext>
                </a:extLst>
              </a:tr>
              <a:tr h="332737">
                <a:tc>
                  <a:txBody>
                    <a:bodyPr/>
                    <a:lstStyle/>
                    <a:p>
                      <a:r>
                        <a:rPr lang="en-ZA" sz="1800" b="1">
                          <a:solidFill>
                            <a:schemeClr val="bg1"/>
                          </a:solidFill>
                          <a:effectLst/>
                          <a:latin typeface="Arial Narrow" panose="020B0606020202030204" pitchFamily="34" charset="0"/>
                        </a:rPr>
                        <a:t>TOTAL: TRANSFERS </a:t>
                      </a:r>
                      <a:endParaRPr lang="en-ZA" sz="180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b="1">
                          <a:solidFill>
                            <a:schemeClr val="bg1"/>
                          </a:solidFill>
                          <a:effectLst/>
                          <a:latin typeface="Arial Narrow" panose="020B0606020202030204" pitchFamily="34" charset="0"/>
                        </a:rPr>
                        <a:t>                      112 985 647 </a:t>
                      </a:r>
                      <a:endParaRPr lang="en-ZA" sz="180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b="1">
                          <a:solidFill>
                            <a:schemeClr val="bg1"/>
                          </a:solidFill>
                          <a:effectLst/>
                          <a:latin typeface="Arial Narrow" panose="020B0606020202030204" pitchFamily="34" charset="0"/>
                        </a:rPr>
                        <a:t>                       71 482 450 </a:t>
                      </a:r>
                      <a:endParaRPr lang="en-ZA" sz="180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tc>
                  <a:txBody>
                    <a:bodyPr/>
                    <a:lstStyle/>
                    <a:p>
                      <a:pPr algn="r"/>
                      <a:r>
                        <a:rPr lang="en-ZA" sz="1800" b="1">
                          <a:solidFill>
                            <a:schemeClr val="bg1"/>
                          </a:solidFill>
                          <a:effectLst/>
                          <a:latin typeface="Arial Narrow" panose="020B0606020202030204" pitchFamily="34" charset="0"/>
                        </a:rPr>
                        <a:t>            184 468 098 </a:t>
                      </a:r>
                      <a:endParaRPr lang="en-ZA" sz="180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3308" marR="33308" marT="0" marB="0" anchor="b"/>
                </a:tc>
                <a:extLst>
                  <a:ext uri="{0D108BD9-81ED-4DB2-BD59-A6C34878D82A}">
                    <a16:rowId xmlns:a16="http://schemas.microsoft.com/office/drawing/2014/main" val="3147708362"/>
                  </a:ext>
                </a:extLst>
              </a:tr>
            </a:tbl>
          </a:graphicData>
        </a:graphic>
      </p:graphicFrame>
      <p:graphicFrame>
        <p:nvGraphicFramePr>
          <p:cNvPr id="4" name="Table 3">
            <a:extLst>
              <a:ext uri="{FF2B5EF4-FFF2-40B4-BE49-F238E27FC236}">
                <a16:creationId xmlns:a16="http://schemas.microsoft.com/office/drawing/2014/main" id="{D5FE72C7-3FA3-7C70-2891-BA5F8CA9E347}"/>
              </a:ext>
            </a:extLst>
          </p:cNvPr>
          <p:cNvGraphicFramePr>
            <a:graphicFrameLocks noGrp="1"/>
          </p:cNvGraphicFramePr>
          <p:nvPr/>
        </p:nvGraphicFramePr>
        <p:xfrm>
          <a:off x="414670" y="5396458"/>
          <a:ext cx="9858775" cy="332506"/>
        </p:xfrm>
        <a:graphic>
          <a:graphicData uri="http://schemas.openxmlformats.org/drawingml/2006/table">
            <a:tbl>
              <a:tblPr firstRow="1" lastRow="1">
                <a:tableStyleId>{F5AB1C69-6EDB-4FF4-983F-18BD219EF322}</a:tableStyleId>
              </a:tblPr>
              <a:tblGrid>
                <a:gridCol w="9858775">
                  <a:extLst>
                    <a:ext uri="{9D8B030D-6E8A-4147-A177-3AD203B41FA5}">
                      <a16:colId xmlns:a16="http://schemas.microsoft.com/office/drawing/2014/main" val="2168468891"/>
                    </a:ext>
                  </a:extLst>
                </a:gridCol>
              </a:tblGrid>
              <a:tr h="332506">
                <a:tc>
                  <a:txBody>
                    <a:bodyPr/>
                    <a:lstStyle/>
                    <a:p>
                      <a:r>
                        <a:rPr lang="en-ZA" sz="1400">
                          <a:solidFill>
                            <a:schemeClr val="bg1"/>
                          </a:solidFill>
                          <a:effectLst/>
                          <a:latin typeface="Arial Narrow" panose="020B0606020202030204" pitchFamily="34" charset="0"/>
                        </a:rPr>
                        <a:t>Includes both 6</a:t>
                      </a:r>
                      <a:r>
                        <a:rPr lang="en-ZA" sz="1400" baseline="30000">
                          <a:solidFill>
                            <a:schemeClr val="bg1"/>
                          </a:solidFill>
                          <a:effectLst/>
                          <a:latin typeface="Arial Narrow" panose="020B0606020202030204" pitchFamily="34" charset="0"/>
                        </a:rPr>
                        <a:t>th</a:t>
                      </a:r>
                      <a:r>
                        <a:rPr lang="en-ZA" sz="1400">
                          <a:solidFill>
                            <a:schemeClr val="bg1"/>
                          </a:solidFill>
                          <a:effectLst/>
                          <a:latin typeface="Arial Narrow" panose="020B0606020202030204" pitchFamily="34" charset="0"/>
                        </a:rPr>
                        <a:t> Term (April to May) and 7</a:t>
                      </a:r>
                      <a:r>
                        <a:rPr lang="en-ZA" sz="1400" baseline="30000">
                          <a:solidFill>
                            <a:schemeClr val="bg1"/>
                          </a:solidFill>
                          <a:effectLst/>
                          <a:latin typeface="Arial Narrow" panose="020B0606020202030204" pitchFamily="34" charset="0"/>
                        </a:rPr>
                        <a:t>th</a:t>
                      </a:r>
                      <a:r>
                        <a:rPr lang="en-ZA" sz="1400">
                          <a:solidFill>
                            <a:schemeClr val="bg1"/>
                          </a:solidFill>
                          <a:effectLst/>
                          <a:latin typeface="Arial Narrow" panose="020B0606020202030204" pitchFamily="34" charset="0"/>
                        </a:rPr>
                        <a:t> Term allocations (June to March)</a:t>
                      </a:r>
                      <a:endParaRPr lang="en-ZA" sz="140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0690" marR="60690" marT="0" marB="0" anchor="b">
                    <a:solidFill>
                      <a:schemeClr val="bg2">
                        <a:lumMod val="10000"/>
                      </a:schemeClr>
                    </a:solidFill>
                  </a:tcPr>
                </a:tc>
                <a:extLst>
                  <a:ext uri="{0D108BD9-81ED-4DB2-BD59-A6C34878D82A}">
                    <a16:rowId xmlns:a16="http://schemas.microsoft.com/office/drawing/2014/main" val="784812372"/>
                  </a:ext>
                </a:extLst>
              </a:tr>
            </a:tbl>
          </a:graphicData>
        </a:graphic>
      </p:graphicFrame>
      <p:sp>
        <p:nvSpPr>
          <p:cNvPr id="5" name="Slide Number Placeholder 2">
            <a:extLst>
              <a:ext uri="{FF2B5EF4-FFF2-40B4-BE49-F238E27FC236}">
                <a16:creationId xmlns:a16="http://schemas.microsoft.com/office/drawing/2014/main" id="{08AF17FA-7FA6-09B4-EC5D-58095BF7264E}"/>
              </a:ext>
            </a:extLst>
          </p:cNvPr>
          <p:cNvSpPr txBox="1">
            <a:spLocks/>
          </p:cNvSpPr>
          <p:nvPr/>
        </p:nvSpPr>
        <p:spPr>
          <a:xfrm>
            <a:off x="8780780" y="6102667"/>
            <a:ext cx="2743200" cy="359093"/>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653215-2670-2C45-9A84-CCF0EF897A9F}" type="slidenum">
              <a:rPr lang="en-US" smtClean="0"/>
              <a:pPr/>
              <a:t>39</a:t>
            </a:fld>
            <a:endParaRPr lang="en-US"/>
          </a:p>
        </p:txBody>
      </p:sp>
    </p:spTree>
    <p:extLst>
      <p:ext uri="{BB962C8B-B14F-4D97-AF65-F5344CB8AC3E}">
        <p14:creationId xmlns:p14="http://schemas.microsoft.com/office/powerpoint/2010/main" val="88750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BC45758A-8899-FF44-8B48-7556DAD31413}"/>
              </a:ext>
            </a:extLst>
          </p:cNvPr>
          <p:cNvSpPr>
            <a:spLocks noGrp="1"/>
          </p:cNvSpPr>
          <p:nvPr>
            <p:ph type="title"/>
          </p:nvPr>
        </p:nvSpPr>
        <p:spPr>
          <a:xfrm>
            <a:off x="780784" y="310021"/>
            <a:ext cx="8540769" cy="850900"/>
          </a:xfrm>
        </p:spPr>
        <p:txBody>
          <a:bodyPr>
            <a:normAutofit/>
          </a:bodyPr>
          <a:lstStyle/>
          <a:p>
            <a:r>
              <a:rPr lang="en-US" altLang="en-US" sz="3000" b="1">
                <a:solidFill>
                  <a:schemeClr val="accent2">
                    <a:lumMod val="50000"/>
                  </a:schemeClr>
                </a:solidFill>
                <a:latin typeface="Garamond" panose="02020404030301010803" pitchFamily="18" charset="0"/>
              </a:rPr>
              <a:t>STRATEGIC INTENT: 6TH LEGISLATURE</a:t>
            </a:r>
          </a:p>
        </p:txBody>
      </p:sp>
      <p:sp>
        <p:nvSpPr>
          <p:cNvPr id="53251" name="Slide Number Placeholder 3">
            <a:extLst>
              <a:ext uri="{FF2B5EF4-FFF2-40B4-BE49-F238E27FC236}">
                <a16:creationId xmlns:a16="http://schemas.microsoft.com/office/drawing/2014/main" id="{AE9B1A57-16FB-EB49-809B-AB794761967D}"/>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BDF3918-F577-8A44-94F3-8EF290043B42}" type="slidenum">
              <a:rPr kumimoji="0" lang="en-US" altLang="en-US"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C9EF8B2F-D2E7-45D7-9B03-5458D66D2CE4}"/>
              </a:ext>
            </a:extLst>
          </p:cNvPr>
          <p:cNvPicPr>
            <a:picLocks noChangeAspect="1"/>
          </p:cNvPicPr>
          <p:nvPr/>
        </p:nvPicPr>
        <p:blipFill>
          <a:blip r:embed="rId2"/>
          <a:stretch>
            <a:fillRect/>
          </a:stretch>
        </p:blipFill>
        <p:spPr>
          <a:xfrm>
            <a:off x="1086678" y="1329873"/>
            <a:ext cx="9854224" cy="4688572"/>
          </a:xfrm>
          <a:prstGeom prst="rect">
            <a:avLst/>
          </a:prstGeom>
          <a:pattFill prst="pct5">
            <a:fgClr>
              <a:schemeClr val="accent1"/>
            </a:fgClr>
            <a:bgClr>
              <a:schemeClr val="bg1"/>
            </a:bgClr>
          </a:pattFill>
        </p:spPr>
      </p:pic>
      <p:sp>
        <p:nvSpPr>
          <p:cNvPr id="2" name="Slide Number Placeholder 2">
            <a:extLst>
              <a:ext uri="{FF2B5EF4-FFF2-40B4-BE49-F238E27FC236}">
                <a16:creationId xmlns:a16="http://schemas.microsoft.com/office/drawing/2014/main" id="{1D3E5730-DB2E-8352-1B95-3E5C943276F7}"/>
              </a:ext>
            </a:extLst>
          </p:cNvPr>
          <p:cNvSpPr>
            <a:spLocks noGrp="1"/>
          </p:cNvSpPr>
          <p:nvPr>
            <p:ph type="sldNum" sz="quarter" idx="12"/>
          </p:nvPr>
        </p:nvSpPr>
        <p:spPr>
          <a:xfrm>
            <a:off x="8802934" y="6054048"/>
            <a:ext cx="2743200" cy="365125"/>
          </a:xfrm>
        </p:spPr>
        <p:txBody>
          <a:bodyPr/>
          <a:lstStyle/>
          <a:p>
            <a:fld id="{D0AE37AA-8584-A54C-BECD-BC59CBA32CED}" type="slidenum">
              <a:rPr lang="en-US" sz="1200" smtClean="0">
                <a:solidFill>
                  <a:schemeClr val="bg1"/>
                </a:solidFill>
              </a:rPr>
              <a:t>4</a:t>
            </a:fld>
            <a:endParaRPr lang="en-US" sz="1200">
              <a:solidFill>
                <a:schemeClr val="bg1"/>
              </a:solidFill>
            </a:endParaRPr>
          </a:p>
        </p:txBody>
      </p:sp>
    </p:spTree>
    <p:extLst>
      <p:ext uri="{BB962C8B-B14F-4D97-AF65-F5344CB8AC3E}">
        <p14:creationId xmlns:p14="http://schemas.microsoft.com/office/powerpoint/2010/main" val="10771717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953" y="393405"/>
            <a:ext cx="9367284" cy="713337"/>
          </a:xfrm>
          <a:solidFill>
            <a:schemeClr val="tx1"/>
          </a:solidFill>
        </p:spPr>
        <p:txBody>
          <a:bodyPr vert="horz" lIns="91440" tIns="45720" rIns="91440" bIns="45720" rtlCol="0" anchor="ctr">
            <a:normAutofit/>
          </a:bodyPr>
          <a:lstStyle/>
          <a:p>
            <a:pPr algn="ctr"/>
            <a:r>
              <a:rPr lang="en-US" sz="2800" b="1">
                <a:ln>
                  <a:solidFill>
                    <a:schemeClr val="bg1"/>
                  </a:solidFill>
                </a:ln>
                <a:solidFill>
                  <a:schemeClr val="bg1"/>
                </a:solidFill>
              </a:rPr>
              <a:t>2024/25 SPECIAL ALLOCATION  - PROJECTS</a:t>
            </a:r>
          </a:p>
        </p:txBody>
      </p:sp>
      <p:sp>
        <p:nvSpPr>
          <p:cNvPr id="8" name="Title 1"/>
          <p:cNvSpPr txBox="1">
            <a:spLocks/>
          </p:cNvSpPr>
          <p:nvPr/>
        </p:nvSpPr>
        <p:spPr>
          <a:xfrm>
            <a:off x="2801634" y="1538790"/>
            <a:ext cx="6426714" cy="4212468"/>
          </a:xfrm>
          <a:prstGeom prst="rect">
            <a:avLst/>
          </a:prstGeom>
        </p:spPr>
        <p:txBody>
          <a:bodyPr vert="horz" anchor="t">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just" defTabSz="685800" rtl="0" eaLnBrk="1" fontAlgn="auto" latinLnBrk="0" hangingPunct="1">
              <a:lnSpc>
                <a:spcPct val="100000"/>
              </a:lnSpc>
              <a:spcBef>
                <a:spcPct val="0"/>
              </a:spcBef>
              <a:spcAft>
                <a:spcPts val="0"/>
              </a:spcAft>
              <a:buClrTx/>
              <a:buSzTx/>
              <a:buFontTx/>
              <a:buNone/>
              <a:tabLst/>
              <a:defRPr/>
            </a:pPr>
            <a:endParaRPr kumimoji="0" lang="en-ZA" sz="1200" b="0" i="0" u="none" strike="noStrike" kern="1200" cap="none" spc="0" normalizeH="0" baseline="0" noProof="0">
              <a:ln>
                <a:noFill/>
              </a:ln>
              <a:solidFill>
                <a:srgbClr val="8064A2">
                  <a:lumMod val="75000"/>
                </a:srgbClr>
              </a:solidFill>
              <a:effectLst/>
              <a:uLnTx/>
              <a:uFillTx/>
              <a:latin typeface="Calibri"/>
              <a:ea typeface="+mj-ea"/>
              <a:cs typeface="+mj-cs"/>
            </a:endParaRPr>
          </a:p>
        </p:txBody>
      </p:sp>
      <p:sp>
        <p:nvSpPr>
          <p:cNvPr id="5" name="Rectangle 1">
            <a:extLst>
              <a:ext uri="{FF2B5EF4-FFF2-40B4-BE49-F238E27FC236}">
                <a16:creationId xmlns:a16="http://schemas.microsoft.com/office/drawing/2014/main" id="{B421E827-1087-40FC-AF4A-0B78A732981B}"/>
              </a:ext>
            </a:extLst>
          </p:cNvPr>
          <p:cNvSpPr>
            <a:spLocks noChangeArrowheads="1"/>
          </p:cNvSpPr>
          <p:nvPr/>
        </p:nvSpPr>
        <p:spPr bwMode="auto">
          <a:xfrm>
            <a:off x="3969544" y="2742815"/>
            <a:ext cx="386381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3" name="Content Placeholder 4">
            <a:extLst>
              <a:ext uri="{FF2B5EF4-FFF2-40B4-BE49-F238E27FC236}">
                <a16:creationId xmlns:a16="http://schemas.microsoft.com/office/drawing/2014/main" id="{3D45784D-6787-B42E-C6AC-DF7870ED5B49}"/>
              </a:ext>
            </a:extLst>
          </p:cNvPr>
          <p:cNvGraphicFramePr>
            <a:graphicFrameLocks/>
          </p:cNvGraphicFramePr>
          <p:nvPr/>
        </p:nvGraphicFramePr>
        <p:xfrm>
          <a:off x="637954" y="1244011"/>
          <a:ext cx="9367284" cy="4631438"/>
        </p:xfrm>
        <a:graphic>
          <a:graphicData uri="http://schemas.openxmlformats.org/drawingml/2006/table">
            <a:tbl>
              <a:tblPr firstRow="1" lastRow="1">
                <a:tableStyleId>{93296810-A885-4BE3-A3E7-6D5BEEA58F35}</a:tableStyleId>
              </a:tblPr>
              <a:tblGrid>
                <a:gridCol w="5194681">
                  <a:extLst>
                    <a:ext uri="{9D8B030D-6E8A-4147-A177-3AD203B41FA5}">
                      <a16:colId xmlns:a16="http://schemas.microsoft.com/office/drawing/2014/main" val="2450387760"/>
                    </a:ext>
                  </a:extLst>
                </a:gridCol>
                <a:gridCol w="4172603">
                  <a:extLst>
                    <a:ext uri="{9D8B030D-6E8A-4147-A177-3AD203B41FA5}">
                      <a16:colId xmlns:a16="http://schemas.microsoft.com/office/drawing/2014/main" val="1146407259"/>
                    </a:ext>
                  </a:extLst>
                </a:gridCol>
              </a:tblGrid>
              <a:tr h="637952">
                <a:tc>
                  <a:txBody>
                    <a:bodyPr/>
                    <a:lstStyle/>
                    <a:p>
                      <a:r>
                        <a:rPr lang="en-ZA" sz="1800">
                          <a:effectLst/>
                          <a:latin typeface="Arial Narrow" panose="020B0606020202030204" pitchFamily="34" charset="0"/>
                        </a:rPr>
                        <a:t>Project Name</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46799" marR="46799" marT="0" marB="0"/>
                </a:tc>
                <a:tc>
                  <a:txBody>
                    <a:bodyPr/>
                    <a:lstStyle/>
                    <a:p>
                      <a:pPr algn="ctr"/>
                      <a:r>
                        <a:rPr lang="en-ZA" sz="1800">
                          <a:effectLst/>
                          <a:latin typeface="Arial Narrow" panose="020B0606020202030204" pitchFamily="34" charset="0"/>
                        </a:rPr>
                        <a:t>Main Budget 2024/25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46799" marR="46799" marT="0" marB="0"/>
                </a:tc>
                <a:extLst>
                  <a:ext uri="{0D108BD9-81ED-4DB2-BD59-A6C34878D82A}">
                    <a16:rowId xmlns:a16="http://schemas.microsoft.com/office/drawing/2014/main" val="430810355"/>
                  </a:ext>
                </a:extLst>
              </a:tr>
              <a:tr h="467833">
                <a:tc>
                  <a:txBody>
                    <a:bodyPr/>
                    <a:lstStyle/>
                    <a:p>
                      <a:r>
                        <a:rPr lang="en-ZA" sz="1800">
                          <a:effectLst/>
                          <a:latin typeface="Arial Narrow" panose="020B0606020202030204" pitchFamily="34" charset="0"/>
                        </a:rPr>
                        <a:t>CCTV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46799" marR="46799" marT="0" marB="0" anchor="b"/>
                </a:tc>
                <a:tc>
                  <a:txBody>
                    <a:bodyPr/>
                    <a:lstStyle/>
                    <a:p>
                      <a:pPr algn="r"/>
                      <a:r>
                        <a:rPr lang="en-ZA" sz="1800">
                          <a:effectLst/>
                          <a:latin typeface="Arial Narrow" panose="020B0606020202030204" pitchFamily="34" charset="0"/>
                        </a:rPr>
                        <a:t>                 5 500 000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46799" marR="46799" marT="0" marB="0" anchor="b"/>
                </a:tc>
                <a:extLst>
                  <a:ext uri="{0D108BD9-81ED-4DB2-BD59-A6C34878D82A}">
                    <a16:rowId xmlns:a16="http://schemas.microsoft.com/office/drawing/2014/main" val="2160497190"/>
                  </a:ext>
                </a:extLst>
              </a:tr>
              <a:tr h="595423">
                <a:tc>
                  <a:txBody>
                    <a:bodyPr/>
                    <a:lstStyle/>
                    <a:p>
                      <a:r>
                        <a:rPr lang="en-ZA" sz="1800">
                          <a:effectLst/>
                          <a:latin typeface="Arial Narrow" panose="020B0606020202030204" pitchFamily="34" charset="0"/>
                        </a:rPr>
                        <a:t>Rehabilitation of the Roof-Concrete Sheeted Portion</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46799" marR="46799" marT="0" marB="0" anchor="b"/>
                </a:tc>
                <a:tc>
                  <a:txBody>
                    <a:bodyPr/>
                    <a:lstStyle/>
                    <a:p>
                      <a:pPr algn="r"/>
                      <a:r>
                        <a:rPr lang="en-ZA" sz="1800">
                          <a:effectLst/>
                          <a:latin typeface="Arial Narrow" panose="020B0606020202030204" pitchFamily="34" charset="0"/>
                        </a:rPr>
                        <a:t>                 4 898 787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46799" marR="46799" marT="0" marB="0" anchor="b"/>
                </a:tc>
                <a:extLst>
                  <a:ext uri="{0D108BD9-81ED-4DB2-BD59-A6C34878D82A}">
                    <a16:rowId xmlns:a16="http://schemas.microsoft.com/office/drawing/2014/main" val="2255233003"/>
                  </a:ext>
                </a:extLst>
              </a:tr>
              <a:tr h="586046">
                <a:tc>
                  <a:txBody>
                    <a:bodyPr/>
                    <a:lstStyle/>
                    <a:p>
                      <a:r>
                        <a:rPr lang="en-ZA" sz="1800">
                          <a:effectLst/>
                          <a:latin typeface="Arial Narrow" panose="020B0606020202030204" pitchFamily="34" charset="0"/>
                        </a:rPr>
                        <a:t>Organisational Development Exercise</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46799" marR="46799" marT="0" marB="0" anchor="b"/>
                </a:tc>
                <a:tc>
                  <a:txBody>
                    <a:bodyPr/>
                    <a:lstStyle/>
                    <a:p>
                      <a:pPr algn="r"/>
                      <a:r>
                        <a:rPr lang="en-ZA" sz="1800">
                          <a:effectLst/>
                          <a:latin typeface="Arial Narrow" panose="020B0606020202030204" pitchFamily="34" charset="0"/>
                        </a:rPr>
                        <a:t>                 4 500 000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46799" marR="46799" marT="0" marB="0" anchor="b"/>
                </a:tc>
                <a:extLst>
                  <a:ext uri="{0D108BD9-81ED-4DB2-BD59-A6C34878D82A}">
                    <a16:rowId xmlns:a16="http://schemas.microsoft.com/office/drawing/2014/main" val="1815212576"/>
                  </a:ext>
                </a:extLst>
              </a:tr>
              <a:tr h="586046">
                <a:tc>
                  <a:txBody>
                    <a:bodyPr/>
                    <a:lstStyle/>
                    <a:p>
                      <a:r>
                        <a:rPr lang="en-ZA" sz="1800">
                          <a:effectLst/>
                          <a:latin typeface="Arial Narrow" panose="020B0606020202030204" pitchFamily="34" charset="0"/>
                        </a:rPr>
                        <a:t>Rehabilitation of the Roof-Tiled Portion</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46799" marR="46799" marT="0" marB="0" anchor="b"/>
                </a:tc>
                <a:tc>
                  <a:txBody>
                    <a:bodyPr/>
                    <a:lstStyle/>
                    <a:p>
                      <a:pPr algn="r"/>
                      <a:r>
                        <a:rPr lang="en-ZA" sz="1800">
                          <a:effectLst/>
                          <a:latin typeface="Arial Narrow" panose="020B0606020202030204" pitchFamily="34" charset="0"/>
                        </a:rPr>
                        <a:t>                 3 250 000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46799" marR="46799" marT="0" marB="0" anchor="b"/>
                </a:tc>
                <a:extLst>
                  <a:ext uri="{0D108BD9-81ED-4DB2-BD59-A6C34878D82A}">
                    <a16:rowId xmlns:a16="http://schemas.microsoft.com/office/drawing/2014/main" val="2151119805"/>
                  </a:ext>
                </a:extLst>
              </a:tr>
              <a:tr h="586046">
                <a:tc>
                  <a:txBody>
                    <a:bodyPr/>
                    <a:lstStyle/>
                    <a:p>
                      <a:r>
                        <a:rPr lang="en-ZA" sz="1800">
                          <a:effectLst/>
                          <a:latin typeface="Arial Narrow" panose="020B0606020202030204" pitchFamily="34" charset="0"/>
                        </a:rPr>
                        <a:t>30 Years of Democracy Celebrations</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46799" marR="46799" marT="0" marB="0" anchor="b"/>
                </a:tc>
                <a:tc>
                  <a:txBody>
                    <a:bodyPr/>
                    <a:lstStyle/>
                    <a:p>
                      <a:pPr algn="r"/>
                      <a:r>
                        <a:rPr lang="en-ZA" sz="1800">
                          <a:effectLst/>
                          <a:latin typeface="Arial Narrow" panose="020B0606020202030204" pitchFamily="34" charset="0"/>
                        </a:rPr>
                        <a:t>                 2 000 000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46799" marR="46799" marT="0" marB="0" anchor="b"/>
                </a:tc>
                <a:extLst>
                  <a:ext uri="{0D108BD9-81ED-4DB2-BD59-A6C34878D82A}">
                    <a16:rowId xmlns:a16="http://schemas.microsoft.com/office/drawing/2014/main" val="3475905295"/>
                  </a:ext>
                </a:extLst>
              </a:tr>
              <a:tr h="586046">
                <a:tc>
                  <a:txBody>
                    <a:bodyPr/>
                    <a:lstStyle/>
                    <a:p>
                      <a:r>
                        <a:rPr lang="en-ZA" sz="1800">
                          <a:effectLst/>
                          <a:latin typeface="Arial Narrow" panose="020B0606020202030204" pitchFamily="34" charset="0"/>
                        </a:rPr>
                        <a:t>Records Management</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46799" marR="46799" marT="0" marB="0" anchor="b"/>
                </a:tc>
                <a:tc>
                  <a:txBody>
                    <a:bodyPr/>
                    <a:lstStyle/>
                    <a:p>
                      <a:pPr algn="r"/>
                      <a:r>
                        <a:rPr lang="en-ZA" sz="1800">
                          <a:effectLst/>
                          <a:latin typeface="Arial Narrow" panose="020B0606020202030204" pitchFamily="34" charset="0"/>
                        </a:rPr>
                        <a:t>                 1 422 550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46799" marR="46799" marT="0" marB="0" anchor="b"/>
                </a:tc>
                <a:extLst>
                  <a:ext uri="{0D108BD9-81ED-4DB2-BD59-A6C34878D82A}">
                    <a16:rowId xmlns:a16="http://schemas.microsoft.com/office/drawing/2014/main" val="3362996523"/>
                  </a:ext>
                </a:extLst>
              </a:tr>
              <a:tr h="586046">
                <a:tc>
                  <a:txBody>
                    <a:bodyPr/>
                    <a:lstStyle/>
                    <a:p>
                      <a:r>
                        <a:rPr lang="en-ZA" sz="1800">
                          <a:effectLst/>
                          <a:latin typeface="Arial Narrow" panose="020B0606020202030204" pitchFamily="34" charset="0"/>
                        </a:rPr>
                        <a:t> TOTAL: PROJECTS</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46799" marR="46799" marT="0" marB="0" anchor="b"/>
                </a:tc>
                <a:tc>
                  <a:txBody>
                    <a:bodyPr/>
                    <a:lstStyle/>
                    <a:p>
                      <a:pPr algn="r"/>
                      <a:r>
                        <a:rPr lang="en-ZA" sz="1800">
                          <a:effectLst/>
                          <a:latin typeface="Arial Narrow" panose="020B0606020202030204" pitchFamily="34" charset="0"/>
                        </a:rPr>
                        <a:t>21 571 337 </a:t>
                      </a:r>
                      <a:endParaRPr lang="en-ZA" sz="1800">
                        <a:effectLst/>
                        <a:latin typeface="Arial Narrow" panose="020B0606020202030204" pitchFamily="34" charset="0"/>
                        <a:ea typeface="Calibri" panose="020F0502020204030204" pitchFamily="34" charset="0"/>
                        <a:cs typeface="Times New Roman" panose="02020603050405020304" pitchFamily="18" charset="0"/>
                      </a:endParaRPr>
                    </a:p>
                  </a:txBody>
                  <a:tcPr marL="46799" marR="46799" marT="0" marB="0" anchor="b"/>
                </a:tc>
                <a:extLst>
                  <a:ext uri="{0D108BD9-81ED-4DB2-BD59-A6C34878D82A}">
                    <a16:rowId xmlns:a16="http://schemas.microsoft.com/office/drawing/2014/main" val="4182564520"/>
                  </a:ext>
                </a:extLst>
              </a:tr>
            </a:tbl>
          </a:graphicData>
        </a:graphic>
      </p:graphicFrame>
      <p:sp>
        <p:nvSpPr>
          <p:cNvPr id="4" name="Slide Number Placeholder 3">
            <a:extLst>
              <a:ext uri="{FF2B5EF4-FFF2-40B4-BE49-F238E27FC236}">
                <a16:creationId xmlns:a16="http://schemas.microsoft.com/office/drawing/2014/main" id="{C6E430F1-7A86-F4D4-F3C3-54A30676A00E}"/>
              </a:ext>
            </a:extLst>
          </p:cNvPr>
          <p:cNvSpPr>
            <a:spLocks noGrp="1"/>
          </p:cNvSpPr>
          <p:nvPr>
            <p:ph type="sldNum" sz="quarter" idx="12"/>
          </p:nvPr>
        </p:nvSpPr>
        <p:spPr/>
        <p:txBody>
          <a:bodyPr/>
          <a:lstStyle/>
          <a:p>
            <a:fld id="{28653215-2670-2C45-9A84-CCF0EF897A9F}" type="slidenum">
              <a:rPr lang="en-US" smtClean="0"/>
              <a:t>40</a:t>
            </a:fld>
            <a:endParaRPr lang="en-US"/>
          </a:p>
        </p:txBody>
      </p:sp>
    </p:spTree>
    <p:extLst>
      <p:ext uri="{BB962C8B-B14F-4D97-AF65-F5344CB8AC3E}">
        <p14:creationId xmlns:p14="http://schemas.microsoft.com/office/powerpoint/2010/main" val="3077619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87080" y="430816"/>
            <a:ext cx="10104474" cy="744836"/>
          </a:xfrm>
          <a:prstGeom prst="rect">
            <a:avLst/>
          </a:prstGeom>
          <a:solidFill>
            <a:schemeClr val="tx1"/>
          </a:solidFill>
        </p:spPr>
        <p:txBody>
          <a:bodyPr vert="horz" lIns="91440" tIns="45720" rIns="91440" bIns="45720" rtlCol="0" anchor="ctr">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SUMMARY OF EXPENDITURE FOR THE QUARTER: PROGRAMMES</a:t>
            </a:r>
          </a:p>
        </p:txBody>
      </p:sp>
      <p:graphicFrame>
        <p:nvGraphicFramePr>
          <p:cNvPr id="5" name="Table 4">
            <a:extLst>
              <a:ext uri="{FF2B5EF4-FFF2-40B4-BE49-F238E27FC236}">
                <a16:creationId xmlns:a16="http://schemas.microsoft.com/office/drawing/2014/main" id="{47BCD39B-BBF6-9743-8E94-553D65185CA2}"/>
              </a:ext>
            </a:extLst>
          </p:cNvPr>
          <p:cNvGraphicFramePr>
            <a:graphicFrameLocks noGrp="1"/>
          </p:cNvGraphicFramePr>
          <p:nvPr/>
        </p:nvGraphicFramePr>
        <p:xfrm>
          <a:off x="258726" y="1330439"/>
          <a:ext cx="9952073" cy="4318886"/>
        </p:xfrm>
        <a:graphic>
          <a:graphicData uri="http://schemas.openxmlformats.org/drawingml/2006/table">
            <a:tbl>
              <a:tblPr firstRow="1">
                <a:tableStyleId>{93296810-A885-4BE3-A3E7-6D5BEEA58F35}</a:tableStyleId>
              </a:tblPr>
              <a:tblGrid>
                <a:gridCol w="2052080">
                  <a:extLst>
                    <a:ext uri="{9D8B030D-6E8A-4147-A177-3AD203B41FA5}">
                      <a16:colId xmlns:a16="http://schemas.microsoft.com/office/drawing/2014/main" val="2865866228"/>
                    </a:ext>
                  </a:extLst>
                </a:gridCol>
                <a:gridCol w="1483369">
                  <a:extLst>
                    <a:ext uri="{9D8B030D-6E8A-4147-A177-3AD203B41FA5}">
                      <a16:colId xmlns:a16="http://schemas.microsoft.com/office/drawing/2014/main" val="4292470466"/>
                    </a:ext>
                  </a:extLst>
                </a:gridCol>
                <a:gridCol w="1312994">
                  <a:extLst>
                    <a:ext uri="{9D8B030D-6E8A-4147-A177-3AD203B41FA5}">
                      <a16:colId xmlns:a16="http://schemas.microsoft.com/office/drawing/2014/main" val="207194193"/>
                    </a:ext>
                  </a:extLst>
                </a:gridCol>
                <a:gridCol w="1275907">
                  <a:extLst>
                    <a:ext uri="{9D8B030D-6E8A-4147-A177-3AD203B41FA5}">
                      <a16:colId xmlns:a16="http://schemas.microsoft.com/office/drawing/2014/main" val="382334664"/>
                    </a:ext>
                  </a:extLst>
                </a:gridCol>
                <a:gridCol w="1360968">
                  <a:extLst>
                    <a:ext uri="{9D8B030D-6E8A-4147-A177-3AD203B41FA5}">
                      <a16:colId xmlns:a16="http://schemas.microsoft.com/office/drawing/2014/main" val="1086715770"/>
                    </a:ext>
                  </a:extLst>
                </a:gridCol>
                <a:gridCol w="1116418">
                  <a:extLst>
                    <a:ext uri="{9D8B030D-6E8A-4147-A177-3AD203B41FA5}">
                      <a16:colId xmlns:a16="http://schemas.microsoft.com/office/drawing/2014/main" val="2290981307"/>
                    </a:ext>
                  </a:extLst>
                </a:gridCol>
                <a:gridCol w="1350337">
                  <a:extLst>
                    <a:ext uri="{9D8B030D-6E8A-4147-A177-3AD203B41FA5}">
                      <a16:colId xmlns:a16="http://schemas.microsoft.com/office/drawing/2014/main" val="1990500934"/>
                    </a:ext>
                  </a:extLst>
                </a:gridCol>
              </a:tblGrid>
              <a:tr h="861213">
                <a:tc>
                  <a:txBody>
                    <a:bodyPr/>
                    <a:lstStyle/>
                    <a:p>
                      <a:r>
                        <a:rPr lang="en-ZA" sz="1600" b="1">
                          <a:solidFill>
                            <a:srgbClr val="FFFFFF"/>
                          </a:solidFill>
                          <a:effectLst/>
                          <a:highlight>
                            <a:srgbClr val="70AD47"/>
                          </a:highlight>
                          <a:latin typeface="Arial Narrow" panose="020B0606020202030204" pitchFamily="34" charset="0"/>
                        </a:rPr>
                        <a:t>Programmes</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71539" marR="71539" marT="0" marB="0"/>
                </a:tc>
                <a:tc>
                  <a:txBody>
                    <a:bodyPr/>
                    <a:lstStyle/>
                    <a:p>
                      <a:pPr algn="ctr"/>
                      <a:r>
                        <a:rPr lang="en-ZA" sz="1600" b="1">
                          <a:solidFill>
                            <a:srgbClr val="FFFFFF"/>
                          </a:solidFill>
                          <a:effectLst/>
                          <a:highlight>
                            <a:srgbClr val="70AD47"/>
                          </a:highlight>
                          <a:latin typeface="Arial Narrow" panose="020B0606020202030204" pitchFamily="34" charset="0"/>
                        </a:rPr>
                        <a:t>Projections f</a:t>
                      </a:r>
                      <a:r>
                        <a:rPr lang="en-ZA" sz="1600">
                          <a:solidFill>
                            <a:srgbClr val="FFFFFF"/>
                          </a:solidFill>
                          <a:effectLst/>
                          <a:highlight>
                            <a:srgbClr val="70AD47"/>
                          </a:highlight>
                          <a:latin typeface="Arial Narrow" panose="020B0606020202030204" pitchFamily="34" charset="0"/>
                        </a:rPr>
                        <a:t>or</a:t>
                      </a:r>
                      <a:r>
                        <a:rPr lang="en-ZA" sz="1600" b="1">
                          <a:solidFill>
                            <a:srgbClr val="FFFFFF"/>
                          </a:solidFill>
                          <a:effectLst/>
                          <a:highlight>
                            <a:srgbClr val="70AD47"/>
                          </a:highlight>
                          <a:latin typeface="Arial Narrow" panose="020B0606020202030204" pitchFamily="34" charset="0"/>
                        </a:rPr>
                        <a:t> the Quarter</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71539" marR="71539" marT="0" marB="0"/>
                </a:tc>
                <a:tc>
                  <a:txBody>
                    <a:bodyPr/>
                    <a:lstStyle/>
                    <a:p>
                      <a:pPr algn="ctr"/>
                      <a:r>
                        <a:rPr lang="en-ZA" sz="1600" b="1">
                          <a:solidFill>
                            <a:srgbClr val="FFFFFF"/>
                          </a:solidFill>
                          <a:effectLst/>
                          <a:highlight>
                            <a:srgbClr val="70AD47"/>
                          </a:highlight>
                          <a:latin typeface="Arial Narrow" panose="020B0606020202030204" pitchFamily="34" charset="0"/>
                        </a:rPr>
                        <a:t>Expenditure for the Quarter </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71539" marR="71539" marT="0" marB="0"/>
                </a:tc>
                <a:tc>
                  <a:txBody>
                    <a:bodyPr/>
                    <a:lstStyle/>
                    <a:p>
                      <a:pPr algn="ctr"/>
                      <a:r>
                        <a:rPr lang="en-ZA" sz="1600" b="1">
                          <a:solidFill>
                            <a:srgbClr val="FFFFFF"/>
                          </a:solidFill>
                          <a:effectLst/>
                          <a:highlight>
                            <a:srgbClr val="70AD47"/>
                          </a:highlight>
                          <a:latin typeface="Arial Narrow" panose="020B0606020202030204" pitchFamily="34" charset="0"/>
                        </a:rPr>
                        <a:t> % Spent for the Quarter</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71539" marR="71539" marT="0" marB="0"/>
                </a:tc>
                <a:tc>
                  <a:txBody>
                    <a:bodyPr/>
                    <a:lstStyle/>
                    <a:p>
                      <a:pPr algn="ctr"/>
                      <a:r>
                        <a:rPr lang="en-ZA" sz="1600" b="1">
                          <a:solidFill>
                            <a:srgbClr val="FFFFFF"/>
                          </a:solidFill>
                          <a:effectLst/>
                          <a:highlight>
                            <a:srgbClr val="70AD47"/>
                          </a:highlight>
                          <a:latin typeface="Arial Narrow" panose="020B0606020202030204" pitchFamily="34" charset="0"/>
                        </a:rPr>
                        <a:t>Variance:</a:t>
                      </a:r>
                      <a:br>
                        <a:rPr lang="en-ZA" sz="1600" b="1">
                          <a:solidFill>
                            <a:srgbClr val="FFFFFF"/>
                          </a:solidFill>
                          <a:effectLst/>
                          <a:highlight>
                            <a:srgbClr val="70AD47"/>
                          </a:highlight>
                          <a:latin typeface="Arial Narrow" panose="020B0606020202030204" pitchFamily="34" charset="0"/>
                        </a:rPr>
                      </a:br>
                      <a:r>
                        <a:rPr lang="en-ZA" sz="1600" b="1">
                          <a:solidFill>
                            <a:srgbClr val="FFFFFF"/>
                          </a:solidFill>
                          <a:effectLst/>
                          <a:highlight>
                            <a:srgbClr val="70AD47"/>
                          </a:highlight>
                          <a:latin typeface="Arial Narrow" panose="020B0606020202030204" pitchFamily="34" charset="0"/>
                        </a:rPr>
                        <a:t>Under/ (Over)</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71539" marR="71539" marT="0" marB="0"/>
                </a:tc>
                <a:tc>
                  <a:txBody>
                    <a:bodyPr/>
                    <a:lstStyle/>
                    <a:p>
                      <a:pPr algn="ctr"/>
                      <a:r>
                        <a:rPr lang="en-ZA" sz="1600" b="1">
                          <a:solidFill>
                            <a:srgbClr val="FFFFFF"/>
                          </a:solidFill>
                          <a:effectLst/>
                          <a:highlight>
                            <a:srgbClr val="70AD47"/>
                          </a:highlight>
                          <a:latin typeface="Arial Narrow" panose="020B0606020202030204" pitchFamily="34" charset="0"/>
                        </a:rPr>
                        <a:t>Var%</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71539" marR="71539" marT="0" marB="0"/>
                </a:tc>
                <a:tc>
                  <a:txBody>
                    <a:bodyPr/>
                    <a:lstStyle/>
                    <a:p>
                      <a:pPr algn="ctr"/>
                      <a:r>
                        <a:rPr lang="en-ZA" sz="1600" b="1">
                          <a:solidFill>
                            <a:srgbClr val="FFFFFF"/>
                          </a:solidFill>
                          <a:effectLst/>
                          <a:highlight>
                            <a:srgbClr val="70AD47"/>
                          </a:highlight>
                          <a:latin typeface="Arial Narrow" panose="020B0606020202030204" pitchFamily="34" charset="0"/>
                        </a:rPr>
                        <a:t>Main Budget 2024/25</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71539" marR="71539" marT="0" marB="0"/>
                </a:tc>
                <a:extLst>
                  <a:ext uri="{0D108BD9-81ED-4DB2-BD59-A6C34878D82A}">
                    <a16:rowId xmlns:a16="http://schemas.microsoft.com/office/drawing/2014/main" val="403035324"/>
                  </a:ext>
                </a:extLst>
              </a:tr>
              <a:tr h="365605">
                <a:tc>
                  <a:txBody>
                    <a:bodyPr/>
                    <a:lstStyle/>
                    <a:p>
                      <a:pPr algn="r"/>
                      <a:r>
                        <a:rPr lang="en-ZA" sz="1600" b="1">
                          <a:solidFill>
                            <a:srgbClr val="FFFFFF"/>
                          </a:solidFill>
                          <a:effectLst/>
                          <a:latin typeface="Arial Narrow" panose="020B0606020202030204" pitchFamily="34" charset="0"/>
                        </a:rPr>
                        <a:t>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71539" marR="71539" marT="0" marB="0"/>
                </a:tc>
                <a:tc gridSpan="6">
                  <a:txBody>
                    <a:bodyPr/>
                    <a:lstStyle/>
                    <a:p>
                      <a:pPr algn="ctr"/>
                      <a:r>
                        <a:rPr lang="en-ZA" sz="1600" b="1">
                          <a:effectLst/>
                          <a:latin typeface="Arial Narrow" panose="020B0606020202030204" pitchFamily="34" charset="0"/>
                        </a:rPr>
                        <a:t>R thousand</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71539" marR="71539"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839154715"/>
                  </a:ext>
                </a:extLst>
              </a:tr>
              <a:tr h="446171">
                <a:tc>
                  <a:txBody>
                    <a:bodyPr/>
                    <a:lstStyle/>
                    <a:p>
                      <a:r>
                        <a:rPr lang="en-ZA" sz="1600" b="1">
                          <a:solidFill>
                            <a:srgbClr val="000000"/>
                          </a:solidFill>
                          <a:effectLst/>
                          <a:latin typeface="Arial Narrow" panose="020B0606020202030204" pitchFamily="34" charset="0"/>
                        </a:rPr>
                        <a:t>TOTAL</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71539" marR="71539" marT="0" marB="0" anchor="b"/>
                </a:tc>
                <a:tc>
                  <a:txBody>
                    <a:bodyPr/>
                    <a:lstStyle/>
                    <a:p>
                      <a:pPr algn="r"/>
                      <a:r>
                        <a:rPr lang="en-ZA" sz="1600" b="1"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264 211</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b="1"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239 371</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b="1"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90,6%</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b="1"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24 840 </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b="1"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9,4%</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b="1">
                          <a:solidFill>
                            <a:srgbClr val="000000"/>
                          </a:solidFill>
                          <a:effectLst/>
                          <a:latin typeface="Arial Narrow" panose="020B0606020202030204" pitchFamily="34" charset="0"/>
                        </a:rPr>
                        <a:t>       844 925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71539" marR="71539" marT="0" marB="0" anchor="b"/>
                </a:tc>
                <a:extLst>
                  <a:ext uri="{0D108BD9-81ED-4DB2-BD59-A6C34878D82A}">
                    <a16:rowId xmlns:a16="http://schemas.microsoft.com/office/drawing/2014/main" val="4018589439"/>
                  </a:ext>
                </a:extLst>
              </a:tr>
              <a:tr h="653692">
                <a:tc>
                  <a:txBody>
                    <a:bodyPr/>
                    <a:lstStyle/>
                    <a:p>
                      <a:r>
                        <a:rPr lang="en-ZA" sz="1600">
                          <a:solidFill>
                            <a:srgbClr val="000000"/>
                          </a:solidFill>
                          <a:effectLst/>
                          <a:latin typeface="Arial Narrow" panose="020B0606020202030204" pitchFamily="34" charset="0"/>
                        </a:rPr>
                        <a:t>Leadership and Governance</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71539" marR="71539"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8 793</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11 133</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126,6%</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(2 340)</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(26,6%)</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rPr>
                        <a:t>         30 834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71539" marR="71539" marT="0" marB="0" anchor="b"/>
                </a:tc>
                <a:extLst>
                  <a:ext uri="{0D108BD9-81ED-4DB2-BD59-A6C34878D82A}">
                    <a16:rowId xmlns:a16="http://schemas.microsoft.com/office/drawing/2014/main" val="3404425886"/>
                  </a:ext>
                </a:extLst>
              </a:tr>
              <a:tr h="446171">
                <a:tc>
                  <a:txBody>
                    <a:bodyPr/>
                    <a:lstStyle/>
                    <a:p>
                      <a:r>
                        <a:rPr lang="en-ZA" sz="1600">
                          <a:solidFill>
                            <a:srgbClr val="000000"/>
                          </a:solidFill>
                          <a:effectLst/>
                          <a:latin typeface="Arial Narrow" panose="020B0606020202030204" pitchFamily="34" charset="0"/>
                        </a:rPr>
                        <a:t>Office of the Secretary</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71539" marR="71539"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5 359</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3 722</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69,5%</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1 637 </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30,5%</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rPr>
                        <a:t>         20 647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71539" marR="71539" marT="0" marB="0" anchor="b"/>
                </a:tc>
                <a:extLst>
                  <a:ext uri="{0D108BD9-81ED-4DB2-BD59-A6C34878D82A}">
                    <a16:rowId xmlns:a16="http://schemas.microsoft.com/office/drawing/2014/main" val="1165501000"/>
                  </a:ext>
                </a:extLst>
              </a:tr>
              <a:tr h="653692">
                <a:tc>
                  <a:txBody>
                    <a:bodyPr/>
                    <a:lstStyle/>
                    <a:p>
                      <a:r>
                        <a:rPr lang="en-ZA" sz="1600">
                          <a:solidFill>
                            <a:srgbClr val="000000"/>
                          </a:solidFill>
                          <a:effectLst/>
                          <a:latin typeface="Arial Narrow" panose="020B0606020202030204" pitchFamily="34" charset="0"/>
                        </a:rPr>
                        <a:t>Corporate Support Services</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71539" marR="71539"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163 689</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151 341</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92,5%</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12 348 </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7,5%</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rPr>
                        <a:t>       452 563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71539" marR="71539" marT="0" marB="0" anchor="b"/>
                </a:tc>
                <a:extLst>
                  <a:ext uri="{0D108BD9-81ED-4DB2-BD59-A6C34878D82A}">
                    <a16:rowId xmlns:a16="http://schemas.microsoft.com/office/drawing/2014/main" val="3161407628"/>
                  </a:ext>
                </a:extLst>
              </a:tr>
              <a:tr h="446171">
                <a:tc>
                  <a:txBody>
                    <a:bodyPr/>
                    <a:lstStyle/>
                    <a:p>
                      <a:r>
                        <a:rPr lang="en-ZA" sz="1600">
                          <a:solidFill>
                            <a:srgbClr val="000000"/>
                          </a:solidFill>
                          <a:effectLst/>
                          <a:latin typeface="Arial Narrow" panose="020B0606020202030204" pitchFamily="34" charset="0"/>
                        </a:rPr>
                        <a:t>Core Business</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71539" marR="71539"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71 977</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58 508</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81,3%</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13 469 </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18,7%</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rPr>
                        <a:t>       282 086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71539" marR="71539" marT="0" marB="0" anchor="b"/>
                </a:tc>
                <a:extLst>
                  <a:ext uri="{0D108BD9-81ED-4DB2-BD59-A6C34878D82A}">
                    <a16:rowId xmlns:a16="http://schemas.microsoft.com/office/drawing/2014/main" val="3681158151"/>
                  </a:ext>
                </a:extLst>
              </a:tr>
              <a:tr h="446171">
                <a:tc>
                  <a:txBody>
                    <a:bodyPr/>
                    <a:lstStyle/>
                    <a:p>
                      <a:r>
                        <a:rPr lang="en-ZA" sz="1600">
                          <a:solidFill>
                            <a:srgbClr val="000000"/>
                          </a:solidFill>
                          <a:effectLst/>
                          <a:latin typeface="Arial Narrow" panose="020B0606020202030204" pitchFamily="34" charset="0"/>
                        </a:rPr>
                        <a:t>Office of the CFO</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71539" marR="71539"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14 393</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14 667</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101,9%</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(274)</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rPr>
                        <a:t>         58 795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71539" marR="71539" marT="0" marB="0" anchor="b"/>
                </a:tc>
                <a:extLst>
                  <a:ext uri="{0D108BD9-81ED-4DB2-BD59-A6C34878D82A}">
                    <a16:rowId xmlns:a16="http://schemas.microsoft.com/office/drawing/2014/main" val="4031439889"/>
                  </a:ext>
                </a:extLst>
              </a:tr>
            </a:tbl>
          </a:graphicData>
        </a:graphic>
      </p:graphicFrame>
      <p:sp>
        <p:nvSpPr>
          <p:cNvPr id="2" name="Title 1">
            <a:extLst>
              <a:ext uri="{FF2B5EF4-FFF2-40B4-BE49-F238E27FC236}">
                <a16:creationId xmlns:a16="http://schemas.microsoft.com/office/drawing/2014/main" id="{6855CB50-6B92-6933-3722-E1C79FBB2F3D}"/>
              </a:ext>
            </a:extLst>
          </p:cNvPr>
          <p:cNvSpPr txBox="1">
            <a:spLocks/>
          </p:cNvSpPr>
          <p:nvPr/>
        </p:nvSpPr>
        <p:spPr>
          <a:xfrm>
            <a:off x="10313581" y="2503405"/>
            <a:ext cx="1796903" cy="2919200"/>
          </a:xfrm>
          <a:prstGeom prst="rect">
            <a:avLst/>
          </a:prstGeom>
          <a:solidFill>
            <a:schemeClr val="bg2"/>
          </a:solidFill>
        </p:spPr>
        <p:style>
          <a:lnRef idx="1">
            <a:schemeClr val="accent2"/>
          </a:lnRef>
          <a:fillRef idx="2">
            <a:schemeClr val="accent2"/>
          </a:fillRef>
          <a:effectRef idx="1">
            <a:schemeClr val="accent2"/>
          </a:effectRef>
          <a:fontRef idx="minor">
            <a:schemeClr val="dk1"/>
          </a:fontRef>
        </p:style>
        <p:txBody>
          <a:bodyPr vert="horz" anchor="t">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171450" marR="0" lvl="0" indent="-1714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1200" b="0" i="1"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Note: </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ZA" sz="1200" b="0" i="1"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1200" b="0" i="1"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Political  Parties account for R108.8m or 71.9% of Corporate Support expenditure</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ZA" sz="1200" b="0" i="1"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1200" b="0" i="1"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Committees account for R9.1m or 15.5% of Core Business expenditure </a:t>
            </a:r>
          </a:p>
          <a:p>
            <a:pPr marL="171450" marR="0" lvl="0" indent="-171450" algn="just"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ZA" sz="1200" b="0" i="1"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89EAA65B-97F9-F464-41A4-966B70F809AA}"/>
              </a:ext>
            </a:extLst>
          </p:cNvPr>
          <p:cNvSpPr>
            <a:spLocks noGrp="1"/>
          </p:cNvSpPr>
          <p:nvPr>
            <p:ph type="sldNum" sz="quarter" idx="12"/>
          </p:nvPr>
        </p:nvSpPr>
        <p:spPr/>
        <p:txBody>
          <a:bodyPr/>
          <a:lstStyle/>
          <a:p>
            <a:fld id="{28653215-2670-2C45-9A84-CCF0EF897A9F}" type="slidenum">
              <a:rPr lang="en-US" smtClean="0"/>
              <a:t>41</a:t>
            </a:fld>
            <a:endParaRPr lang="en-US"/>
          </a:p>
        </p:txBody>
      </p:sp>
    </p:spTree>
    <p:extLst>
      <p:ext uri="{BB962C8B-B14F-4D97-AF65-F5344CB8AC3E}">
        <p14:creationId xmlns:p14="http://schemas.microsoft.com/office/powerpoint/2010/main" val="3540075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36701" y="473346"/>
            <a:ext cx="10104474" cy="744836"/>
          </a:xfrm>
          <a:prstGeom prst="rect">
            <a:avLst/>
          </a:prstGeom>
          <a:solidFill>
            <a:schemeClr val="tx1"/>
          </a:solidFill>
        </p:spPr>
        <p:txBody>
          <a:bodyPr vert="horz" lIns="91440" tIns="45720" rIns="91440" bIns="45720" rtlCol="0" anchor="ctr">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000" b="1"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SUMMARY OF EXPENDITURE FOR THE QUARTER: ECONOMIC CLASSIFICATION </a:t>
            </a:r>
          </a:p>
        </p:txBody>
      </p:sp>
      <p:graphicFrame>
        <p:nvGraphicFramePr>
          <p:cNvPr id="4" name="Table 3">
            <a:extLst>
              <a:ext uri="{FF2B5EF4-FFF2-40B4-BE49-F238E27FC236}">
                <a16:creationId xmlns:a16="http://schemas.microsoft.com/office/drawing/2014/main" id="{C2D843F2-8FCA-9245-AAE5-9186FBCD59F3}"/>
              </a:ext>
            </a:extLst>
          </p:cNvPr>
          <p:cNvGraphicFramePr>
            <a:graphicFrameLocks noGrp="1"/>
          </p:cNvGraphicFramePr>
          <p:nvPr/>
        </p:nvGraphicFramePr>
        <p:xfrm>
          <a:off x="336700" y="1388303"/>
          <a:ext cx="10104474" cy="4520424"/>
        </p:xfrm>
        <a:graphic>
          <a:graphicData uri="http://schemas.openxmlformats.org/drawingml/2006/table">
            <a:tbl>
              <a:tblPr firstRow="1">
                <a:tableStyleId>{93296810-A885-4BE3-A3E7-6D5BEEA58F35}</a:tableStyleId>
              </a:tblPr>
              <a:tblGrid>
                <a:gridCol w="2557553">
                  <a:extLst>
                    <a:ext uri="{9D8B030D-6E8A-4147-A177-3AD203B41FA5}">
                      <a16:colId xmlns:a16="http://schemas.microsoft.com/office/drawing/2014/main" val="428736078"/>
                    </a:ext>
                  </a:extLst>
                </a:gridCol>
                <a:gridCol w="1445275">
                  <a:extLst>
                    <a:ext uri="{9D8B030D-6E8A-4147-A177-3AD203B41FA5}">
                      <a16:colId xmlns:a16="http://schemas.microsoft.com/office/drawing/2014/main" val="4116208893"/>
                    </a:ext>
                  </a:extLst>
                </a:gridCol>
                <a:gridCol w="1265183">
                  <a:extLst>
                    <a:ext uri="{9D8B030D-6E8A-4147-A177-3AD203B41FA5}">
                      <a16:colId xmlns:a16="http://schemas.microsoft.com/office/drawing/2014/main" val="1889210781"/>
                    </a:ext>
                  </a:extLst>
                </a:gridCol>
                <a:gridCol w="1303693">
                  <a:extLst>
                    <a:ext uri="{9D8B030D-6E8A-4147-A177-3AD203B41FA5}">
                      <a16:colId xmlns:a16="http://schemas.microsoft.com/office/drawing/2014/main" val="435125197"/>
                    </a:ext>
                  </a:extLst>
                </a:gridCol>
                <a:gridCol w="1123599">
                  <a:extLst>
                    <a:ext uri="{9D8B030D-6E8A-4147-A177-3AD203B41FA5}">
                      <a16:colId xmlns:a16="http://schemas.microsoft.com/office/drawing/2014/main" val="4292302"/>
                    </a:ext>
                  </a:extLst>
                </a:gridCol>
                <a:gridCol w="974089">
                  <a:extLst>
                    <a:ext uri="{9D8B030D-6E8A-4147-A177-3AD203B41FA5}">
                      <a16:colId xmlns:a16="http://schemas.microsoft.com/office/drawing/2014/main" val="3821413912"/>
                    </a:ext>
                  </a:extLst>
                </a:gridCol>
                <a:gridCol w="1435082">
                  <a:extLst>
                    <a:ext uri="{9D8B030D-6E8A-4147-A177-3AD203B41FA5}">
                      <a16:colId xmlns:a16="http://schemas.microsoft.com/office/drawing/2014/main" val="3719455836"/>
                    </a:ext>
                  </a:extLst>
                </a:gridCol>
              </a:tblGrid>
              <a:tr h="562930">
                <a:tc>
                  <a:txBody>
                    <a:bodyPr/>
                    <a:lstStyle/>
                    <a:p>
                      <a:r>
                        <a:rPr lang="en-ZA" sz="1600" b="1">
                          <a:solidFill>
                            <a:srgbClr val="FFFFFF"/>
                          </a:solidFill>
                          <a:effectLst/>
                          <a:highlight>
                            <a:srgbClr val="70AD47"/>
                          </a:highlight>
                          <a:latin typeface="Arial Narrow" panose="020B0606020202030204" pitchFamily="34" charset="0"/>
                        </a:rPr>
                        <a:t>Economic Classification</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65471" marR="65471" marT="0" marB="0"/>
                </a:tc>
                <a:tc>
                  <a:txBody>
                    <a:bodyPr/>
                    <a:lstStyle/>
                    <a:p>
                      <a:pPr algn="ctr"/>
                      <a:r>
                        <a:rPr lang="en-ZA" sz="1600" b="1">
                          <a:solidFill>
                            <a:srgbClr val="FFFFFF"/>
                          </a:solidFill>
                          <a:effectLst/>
                          <a:latin typeface="Arial Narrow" panose="020B0606020202030204" pitchFamily="34" charset="0"/>
                        </a:rPr>
                        <a:t>Projections f</a:t>
                      </a:r>
                      <a:r>
                        <a:rPr lang="en-ZA" sz="1600">
                          <a:solidFill>
                            <a:srgbClr val="FFFFFF"/>
                          </a:solidFill>
                          <a:effectLst/>
                          <a:latin typeface="Arial Narrow" panose="020B0606020202030204" pitchFamily="34" charset="0"/>
                        </a:rPr>
                        <a:t>or</a:t>
                      </a:r>
                      <a:r>
                        <a:rPr lang="en-ZA" sz="1600" b="1">
                          <a:solidFill>
                            <a:srgbClr val="FFFFFF"/>
                          </a:solidFill>
                          <a:effectLst/>
                          <a:latin typeface="Arial Narrow" panose="020B0606020202030204" pitchFamily="34" charset="0"/>
                        </a:rPr>
                        <a:t> the Quarter</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71539" marR="71539" marT="0" marB="0"/>
                </a:tc>
                <a:tc>
                  <a:txBody>
                    <a:bodyPr/>
                    <a:lstStyle/>
                    <a:p>
                      <a:pPr algn="ctr"/>
                      <a:r>
                        <a:rPr lang="en-ZA" sz="1600" b="1">
                          <a:solidFill>
                            <a:srgbClr val="FFFFFF"/>
                          </a:solidFill>
                          <a:effectLst/>
                          <a:latin typeface="Arial Narrow" panose="020B0606020202030204" pitchFamily="34" charset="0"/>
                        </a:rPr>
                        <a:t>Expenditure for the Quarter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71539" marR="71539" marT="0" marB="0"/>
                </a:tc>
                <a:tc>
                  <a:txBody>
                    <a:bodyPr/>
                    <a:lstStyle/>
                    <a:p>
                      <a:pPr algn="ctr"/>
                      <a:r>
                        <a:rPr lang="en-ZA" sz="1600" b="1">
                          <a:solidFill>
                            <a:srgbClr val="FFFFFF"/>
                          </a:solidFill>
                          <a:effectLst/>
                          <a:latin typeface="Arial Narrow" panose="020B0606020202030204" pitchFamily="34" charset="0"/>
                        </a:rPr>
                        <a:t> % Spent for the Quarter</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71539" marR="71539" marT="0" marB="0"/>
                </a:tc>
                <a:tc>
                  <a:txBody>
                    <a:bodyPr/>
                    <a:lstStyle/>
                    <a:p>
                      <a:pPr algn="ctr"/>
                      <a:r>
                        <a:rPr lang="en-ZA" sz="1600" b="1">
                          <a:solidFill>
                            <a:srgbClr val="FFFFFF"/>
                          </a:solidFill>
                          <a:effectLst/>
                          <a:highlight>
                            <a:srgbClr val="70AD47"/>
                          </a:highlight>
                          <a:latin typeface="Arial Narrow" panose="020B0606020202030204" pitchFamily="34" charset="0"/>
                        </a:rPr>
                        <a:t>Variance:</a:t>
                      </a:r>
                      <a:br>
                        <a:rPr lang="en-ZA" sz="1600" b="1">
                          <a:solidFill>
                            <a:srgbClr val="FFFFFF"/>
                          </a:solidFill>
                          <a:effectLst/>
                          <a:highlight>
                            <a:srgbClr val="70AD47"/>
                          </a:highlight>
                          <a:latin typeface="Arial Narrow" panose="020B0606020202030204" pitchFamily="34" charset="0"/>
                        </a:rPr>
                      </a:br>
                      <a:r>
                        <a:rPr lang="en-ZA" sz="1600" b="1">
                          <a:solidFill>
                            <a:srgbClr val="FFFFFF"/>
                          </a:solidFill>
                          <a:effectLst/>
                          <a:highlight>
                            <a:srgbClr val="70AD47"/>
                          </a:highlight>
                          <a:latin typeface="Arial Narrow" panose="020B0606020202030204" pitchFamily="34" charset="0"/>
                        </a:rPr>
                        <a:t>Under/ (Over)</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65471" marR="65471" marT="0" marB="0"/>
                </a:tc>
                <a:tc>
                  <a:txBody>
                    <a:bodyPr/>
                    <a:lstStyle/>
                    <a:p>
                      <a:pPr algn="ctr"/>
                      <a:r>
                        <a:rPr lang="en-ZA" sz="1600" b="1">
                          <a:solidFill>
                            <a:srgbClr val="FFFFFF"/>
                          </a:solidFill>
                          <a:effectLst/>
                          <a:highlight>
                            <a:srgbClr val="70AD47"/>
                          </a:highlight>
                          <a:latin typeface="Arial Narrow" panose="020B0606020202030204" pitchFamily="34" charset="0"/>
                        </a:rPr>
                        <a:t>Var%</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65471" marR="65471" marT="0" marB="0"/>
                </a:tc>
                <a:tc>
                  <a:txBody>
                    <a:bodyPr/>
                    <a:lstStyle/>
                    <a:p>
                      <a:pPr algn="ctr"/>
                      <a:r>
                        <a:rPr lang="en-ZA" sz="1600" b="1">
                          <a:solidFill>
                            <a:srgbClr val="FFFFFF"/>
                          </a:solidFill>
                          <a:effectLst/>
                          <a:highlight>
                            <a:srgbClr val="70AD47"/>
                          </a:highlight>
                          <a:latin typeface="Arial Narrow" panose="020B0606020202030204" pitchFamily="34" charset="0"/>
                        </a:rPr>
                        <a:t>Main Budget 2024/25</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65471" marR="65471" marT="0" marB="0"/>
                </a:tc>
                <a:extLst>
                  <a:ext uri="{0D108BD9-81ED-4DB2-BD59-A6C34878D82A}">
                    <a16:rowId xmlns:a16="http://schemas.microsoft.com/office/drawing/2014/main" val="509209223"/>
                  </a:ext>
                </a:extLst>
              </a:tr>
              <a:tr h="190957">
                <a:tc>
                  <a:txBody>
                    <a:bodyPr/>
                    <a:lstStyle/>
                    <a:p>
                      <a:pPr algn="r"/>
                      <a:r>
                        <a:rPr lang="en-ZA" sz="1600" b="1">
                          <a:solidFill>
                            <a:srgbClr val="FFFFFF"/>
                          </a:solidFill>
                          <a:effectLst/>
                          <a:latin typeface="Arial Narrow" panose="020B0606020202030204" pitchFamily="34" charset="0"/>
                        </a:rPr>
                        <a:t>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5471" marR="65471" marT="0" marB="0"/>
                </a:tc>
                <a:tc gridSpan="6">
                  <a:txBody>
                    <a:bodyPr/>
                    <a:lstStyle/>
                    <a:p>
                      <a:pPr algn="ctr"/>
                      <a:r>
                        <a:rPr lang="en-ZA" sz="1600" b="1">
                          <a:effectLst/>
                          <a:latin typeface="Arial Narrow" panose="020B0606020202030204" pitchFamily="34" charset="0"/>
                        </a:rPr>
                        <a:t>R thousand</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5471" marR="65471"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207016973"/>
                  </a:ext>
                </a:extLst>
              </a:tr>
              <a:tr h="190957">
                <a:tc>
                  <a:txBody>
                    <a:bodyPr/>
                    <a:lstStyle/>
                    <a:p>
                      <a:r>
                        <a:rPr lang="en-ZA" sz="1600" b="1">
                          <a:solidFill>
                            <a:srgbClr val="000000"/>
                          </a:solidFill>
                          <a:effectLst/>
                          <a:latin typeface="Arial Narrow" panose="020B0606020202030204" pitchFamily="34" charset="0"/>
                        </a:rPr>
                        <a:t>TOTAL</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5471" marR="65471" marT="0" marB="0" anchor="b"/>
                </a:tc>
                <a:tc>
                  <a:txBody>
                    <a:bodyPr/>
                    <a:lstStyle/>
                    <a:p>
                      <a:pPr algn="r"/>
                      <a:r>
                        <a:rPr lang="en-ZA" sz="1600" b="1"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264 211</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b="1"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239 371</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b="1"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90,6%</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b="1"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24 840 </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b="1"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9,4%</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b="1">
                          <a:solidFill>
                            <a:srgbClr val="000000"/>
                          </a:solidFill>
                          <a:effectLst/>
                          <a:latin typeface="Arial Narrow" panose="020B0606020202030204" pitchFamily="34" charset="0"/>
                        </a:rPr>
                        <a:t>       844 925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5471" marR="65471" marT="0" marB="0" anchor="b"/>
                </a:tc>
                <a:extLst>
                  <a:ext uri="{0D108BD9-81ED-4DB2-BD59-A6C34878D82A}">
                    <a16:rowId xmlns:a16="http://schemas.microsoft.com/office/drawing/2014/main" val="3101828059"/>
                  </a:ext>
                </a:extLst>
              </a:tr>
              <a:tr h="245517">
                <a:tc>
                  <a:txBody>
                    <a:bodyPr/>
                    <a:lstStyle/>
                    <a:p>
                      <a:r>
                        <a:rPr lang="en-ZA" sz="1600" b="1">
                          <a:solidFill>
                            <a:srgbClr val="000000"/>
                          </a:solidFill>
                          <a:effectLst/>
                          <a:latin typeface="Arial Narrow" panose="020B0606020202030204" pitchFamily="34" charset="0"/>
                        </a:rPr>
                        <a:t> Current Payments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5471" marR="65471" marT="0" marB="0" anchor="b"/>
                </a:tc>
                <a:tc>
                  <a:txBody>
                    <a:bodyPr/>
                    <a:lstStyle/>
                    <a:p>
                      <a:pPr algn="r"/>
                      <a:r>
                        <a:rPr lang="en-ZA" sz="1600" b="1"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151 861</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b="1"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130 432</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b="1"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85,9%</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b="1"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21 429 </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b="1"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14,1%</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b="1">
                          <a:solidFill>
                            <a:srgbClr val="000000"/>
                          </a:solidFill>
                          <a:effectLst/>
                          <a:latin typeface="Arial Narrow" panose="020B0606020202030204" pitchFamily="34" charset="0"/>
                        </a:rPr>
                        <a:t>       640 985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5471" marR="65471" marT="0" marB="0" anchor="b"/>
                </a:tc>
                <a:extLst>
                  <a:ext uri="{0D108BD9-81ED-4DB2-BD59-A6C34878D82A}">
                    <a16:rowId xmlns:a16="http://schemas.microsoft.com/office/drawing/2014/main" val="908517876"/>
                  </a:ext>
                </a:extLst>
              </a:tr>
              <a:tr h="276434">
                <a:tc>
                  <a:txBody>
                    <a:bodyPr/>
                    <a:lstStyle/>
                    <a:p>
                      <a:r>
                        <a:rPr lang="en-ZA" sz="1600">
                          <a:solidFill>
                            <a:srgbClr val="000000"/>
                          </a:solidFill>
                          <a:effectLst/>
                          <a:latin typeface="Arial Narrow" panose="020B0606020202030204" pitchFamily="34" charset="0"/>
                        </a:rPr>
                        <a:t> Compensation of Employees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5471" marR="65471"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95 804</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90 703</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94,7%</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5 101 </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5,3%</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rPr>
                        <a:t>       433 474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5471" marR="65471" marT="0" marB="0" anchor="b"/>
                </a:tc>
                <a:extLst>
                  <a:ext uri="{0D108BD9-81ED-4DB2-BD59-A6C34878D82A}">
                    <a16:rowId xmlns:a16="http://schemas.microsoft.com/office/drawing/2014/main" val="2742123344"/>
                  </a:ext>
                </a:extLst>
              </a:tr>
              <a:tr h="249760">
                <a:tc>
                  <a:txBody>
                    <a:bodyPr/>
                    <a:lstStyle/>
                    <a:p>
                      <a:r>
                        <a:rPr lang="en-ZA" sz="1600">
                          <a:solidFill>
                            <a:srgbClr val="000000"/>
                          </a:solidFill>
                          <a:effectLst/>
                          <a:latin typeface="Arial Narrow" panose="020B0606020202030204" pitchFamily="34" charset="0"/>
                        </a:rPr>
                        <a:t> Goods and Services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5471" marR="65471"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56 057</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39 729</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70,9%</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16 328 </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29,1%</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rPr>
                        <a:t>       207 511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5471" marR="65471" marT="0" marB="0" anchor="b"/>
                </a:tc>
                <a:extLst>
                  <a:ext uri="{0D108BD9-81ED-4DB2-BD59-A6C34878D82A}">
                    <a16:rowId xmlns:a16="http://schemas.microsoft.com/office/drawing/2014/main" val="2447129517"/>
                  </a:ext>
                </a:extLst>
              </a:tr>
              <a:tr h="269765">
                <a:tc>
                  <a:txBody>
                    <a:bodyPr/>
                    <a:lstStyle/>
                    <a:p>
                      <a:r>
                        <a:rPr lang="en-ZA" sz="1600" b="1">
                          <a:solidFill>
                            <a:srgbClr val="000000"/>
                          </a:solidFill>
                          <a:effectLst/>
                          <a:latin typeface="Arial Narrow" panose="020B0606020202030204" pitchFamily="34" charset="0"/>
                        </a:rPr>
                        <a:t>Transfers and Subsidies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5471" marR="65471" marT="0" marB="0" anchor="b"/>
                </a:tc>
                <a:tc>
                  <a:txBody>
                    <a:bodyPr/>
                    <a:lstStyle/>
                    <a:p>
                      <a:pPr algn="r"/>
                      <a:r>
                        <a:rPr lang="en-ZA" sz="1600" b="1"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108 352</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b="1"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108 352</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b="1"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100,0%</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b="1"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b="1"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0,0%</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b="1">
                          <a:solidFill>
                            <a:srgbClr val="000000"/>
                          </a:solidFill>
                          <a:effectLst/>
                          <a:latin typeface="Arial Narrow" panose="020B0606020202030204" pitchFamily="34" charset="0"/>
                        </a:rPr>
                        <a:t>       184 468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5471" marR="65471" marT="0" marB="0" anchor="b"/>
                </a:tc>
                <a:extLst>
                  <a:ext uri="{0D108BD9-81ED-4DB2-BD59-A6C34878D82A}">
                    <a16:rowId xmlns:a16="http://schemas.microsoft.com/office/drawing/2014/main" val="749517327"/>
                  </a:ext>
                </a:extLst>
              </a:tr>
              <a:tr h="276434">
                <a:tc>
                  <a:txBody>
                    <a:bodyPr/>
                    <a:lstStyle/>
                    <a:p>
                      <a:r>
                        <a:rPr lang="en-ZA" sz="1600">
                          <a:solidFill>
                            <a:srgbClr val="000000"/>
                          </a:solidFill>
                          <a:effectLst/>
                          <a:latin typeface="Arial Narrow" panose="020B0606020202030204" pitchFamily="34" charset="0"/>
                        </a:rPr>
                        <a:t>Support for Constituency Work</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5471" marR="65471"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22 777</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22 777</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100,0%</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0,0%</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rPr>
                        <a:t>         71 482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5471" marR="65471" marT="0" marB="0" anchor="b"/>
                </a:tc>
                <a:extLst>
                  <a:ext uri="{0D108BD9-81ED-4DB2-BD59-A6C34878D82A}">
                    <a16:rowId xmlns:a16="http://schemas.microsoft.com/office/drawing/2014/main" val="2352301131"/>
                  </a:ext>
                </a:extLst>
              </a:tr>
              <a:tr h="276434">
                <a:tc>
                  <a:txBody>
                    <a:bodyPr/>
                    <a:lstStyle/>
                    <a:p>
                      <a:r>
                        <a:rPr lang="en-ZA" sz="1600">
                          <a:solidFill>
                            <a:srgbClr val="000000"/>
                          </a:solidFill>
                          <a:effectLst/>
                          <a:latin typeface="Arial Narrow" panose="020B0606020202030204" pitchFamily="34" charset="0"/>
                        </a:rPr>
                        <a:t>Support for Political Party Work</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5471" marR="65471"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58 917</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58 917</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100,0%</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0,0%</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rPr>
                        <a:t>       112 986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5471" marR="65471" marT="0" marB="0" anchor="b"/>
                </a:tc>
                <a:extLst>
                  <a:ext uri="{0D108BD9-81ED-4DB2-BD59-A6C34878D82A}">
                    <a16:rowId xmlns:a16="http://schemas.microsoft.com/office/drawing/2014/main" val="2989277842"/>
                  </a:ext>
                </a:extLst>
              </a:tr>
              <a:tr h="209144">
                <a:tc>
                  <a:txBody>
                    <a:bodyPr/>
                    <a:lstStyle/>
                    <a:p>
                      <a:r>
                        <a:rPr lang="en-ZA" sz="1600">
                          <a:solidFill>
                            <a:srgbClr val="000000"/>
                          </a:solidFill>
                          <a:effectLst/>
                          <a:latin typeface="Arial Narrow" panose="020B0606020202030204" pitchFamily="34" charset="0"/>
                        </a:rPr>
                        <a:t>Support for Operational Work</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5471" marR="65471"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26 658</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26 658</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100,0%</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0,0%</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rPr>
                        <a:t>                    -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5471" marR="65471" marT="0" marB="0" anchor="b"/>
                </a:tc>
                <a:extLst>
                  <a:ext uri="{0D108BD9-81ED-4DB2-BD59-A6C34878D82A}">
                    <a16:rowId xmlns:a16="http://schemas.microsoft.com/office/drawing/2014/main" val="2232832300"/>
                  </a:ext>
                </a:extLst>
              </a:tr>
              <a:tr h="190957">
                <a:tc>
                  <a:txBody>
                    <a:bodyPr/>
                    <a:lstStyle/>
                    <a:p>
                      <a:r>
                        <a:rPr lang="en-ZA" sz="1600" b="1">
                          <a:solidFill>
                            <a:srgbClr val="000000"/>
                          </a:solidFill>
                          <a:effectLst/>
                          <a:latin typeface="Arial Narrow" panose="020B0606020202030204" pitchFamily="34" charset="0"/>
                        </a:rPr>
                        <a:t>Capital Assets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5471" marR="65471" marT="0" marB="0" anchor="b"/>
                </a:tc>
                <a:tc>
                  <a:txBody>
                    <a:bodyPr/>
                    <a:lstStyle/>
                    <a:p>
                      <a:pPr algn="r"/>
                      <a:r>
                        <a:rPr lang="en-ZA" sz="1600" b="1"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3 998</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b="1"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587</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b="1"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14,7%</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b="1"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3 411 </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b="1"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85,3%</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b="1">
                          <a:solidFill>
                            <a:srgbClr val="000000"/>
                          </a:solidFill>
                          <a:effectLst/>
                          <a:latin typeface="Arial Narrow" panose="020B0606020202030204" pitchFamily="34" charset="0"/>
                        </a:rPr>
                        <a:t>         19 472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5471" marR="65471" marT="0" marB="0" anchor="b"/>
                </a:tc>
                <a:extLst>
                  <a:ext uri="{0D108BD9-81ED-4DB2-BD59-A6C34878D82A}">
                    <a16:rowId xmlns:a16="http://schemas.microsoft.com/office/drawing/2014/main" val="1568076527"/>
                  </a:ext>
                </a:extLst>
              </a:tr>
              <a:tr h="276434">
                <a:tc>
                  <a:txBody>
                    <a:bodyPr/>
                    <a:lstStyle/>
                    <a:p>
                      <a:r>
                        <a:rPr lang="en-ZA" sz="1600">
                          <a:solidFill>
                            <a:srgbClr val="000000"/>
                          </a:solidFill>
                          <a:effectLst/>
                          <a:latin typeface="Arial Narrow" panose="020B0606020202030204" pitchFamily="34" charset="0"/>
                        </a:rPr>
                        <a:t>Building and Other Fixed Structures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5471" marR="65471"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2 000</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0,0%</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2 000 </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100,0%</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rPr>
                        <a:t>           8 149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5471" marR="65471" marT="0" marB="0" anchor="b"/>
                </a:tc>
                <a:extLst>
                  <a:ext uri="{0D108BD9-81ED-4DB2-BD59-A6C34878D82A}">
                    <a16:rowId xmlns:a16="http://schemas.microsoft.com/office/drawing/2014/main" val="3152602997"/>
                  </a:ext>
                </a:extLst>
              </a:tr>
              <a:tr h="230361">
                <a:tc>
                  <a:txBody>
                    <a:bodyPr/>
                    <a:lstStyle/>
                    <a:p>
                      <a:r>
                        <a:rPr lang="en-ZA" sz="1600">
                          <a:solidFill>
                            <a:srgbClr val="000000"/>
                          </a:solidFill>
                          <a:effectLst/>
                          <a:latin typeface="Arial Narrow" panose="020B0606020202030204" pitchFamily="34" charset="0"/>
                        </a:rPr>
                        <a:t>Machinery and Equipment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5471" marR="65471"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1 953</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587</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30,1%</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1 366 </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69,9%</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rPr>
                        <a:t>         10 978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5471" marR="65471" marT="0" marB="0" anchor="b"/>
                </a:tc>
                <a:extLst>
                  <a:ext uri="{0D108BD9-81ED-4DB2-BD59-A6C34878D82A}">
                    <a16:rowId xmlns:a16="http://schemas.microsoft.com/office/drawing/2014/main" val="3560399467"/>
                  </a:ext>
                </a:extLst>
              </a:tr>
              <a:tr h="276434">
                <a:tc>
                  <a:txBody>
                    <a:bodyPr/>
                    <a:lstStyle/>
                    <a:p>
                      <a:r>
                        <a:rPr lang="en-ZA" sz="1600">
                          <a:solidFill>
                            <a:srgbClr val="000000"/>
                          </a:solidFill>
                          <a:effectLst/>
                          <a:latin typeface="Arial Narrow" panose="020B0606020202030204" pitchFamily="34" charset="0"/>
                        </a:rPr>
                        <a:t>Software and Other Intangible Assets</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5471" marR="65471"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45</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0,0%</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45 </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100,0%</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rPr>
                        <a:t>              345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5471" marR="65471" marT="0" marB="0" anchor="b"/>
                </a:tc>
                <a:extLst>
                  <a:ext uri="{0D108BD9-81ED-4DB2-BD59-A6C34878D82A}">
                    <a16:rowId xmlns:a16="http://schemas.microsoft.com/office/drawing/2014/main" val="2484810498"/>
                  </a:ext>
                </a:extLst>
              </a:tr>
            </a:tbl>
          </a:graphicData>
        </a:graphic>
      </p:graphicFrame>
      <p:sp>
        <p:nvSpPr>
          <p:cNvPr id="2" name="Title 1">
            <a:extLst>
              <a:ext uri="{FF2B5EF4-FFF2-40B4-BE49-F238E27FC236}">
                <a16:creationId xmlns:a16="http://schemas.microsoft.com/office/drawing/2014/main" id="{B29413A1-5002-BD25-D6C7-BF27C7A0A872}"/>
              </a:ext>
            </a:extLst>
          </p:cNvPr>
          <p:cNvSpPr txBox="1">
            <a:spLocks/>
          </p:cNvSpPr>
          <p:nvPr/>
        </p:nvSpPr>
        <p:spPr>
          <a:xfrm>
            <a:off x="10441174" y="2316773"/>
            <a:ext cx="1661490" cy="2893179"/>
          </a:xfrm>
          <a:prstGeom prst="rect">
            <a:avLst/>
          </a:prstGeom>
        </p:spPr>
        <p:style>
          <a:lnRef idx="1">
            <a:schemeClr val="accent2"/>
          </a:lnRef>
          <a:fillRef idx="2">
            <a:schemeClr val="accent2"/>
          </a:fillRef>
          <a:effectRef idx="1">
            <a:schemeClr val="accent2"/>
          </a:effectRef>
          <a:fontRef idx="minor">
            <a:schemeClr val="dk1"/>
          </a:fontRef>
        </p:style>
        <p:txBody>
          <a:bodyPr vert="horz" anchor="t">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1200" b="0" i="1"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Note: </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ZA" sz="1200" b="0" i="1"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1200" b="0" i="1"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Political  Parties account for R108.8m or 45.4% of GPL expenditure</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1200" b="0" i="1"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(transfers &amp; setting up fund) </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ZA" sz="1200" b="0" i="1"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1200" b="0" i="1"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Committees account for R9.1m or 3.8% of GPL expenditure (CoE and G&amp;S)</a:t>
            </a:r>
          </a:p>
          <a:p>
            <a:pPr marL="171450" marR="0" lvl="0" indent="-171450" algn="just"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ZA" sz="1200" b="0" i="1"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5" name="Slide Number Placeholder 4">
            <a:extLst>
              <a:ext uri="{FF2B5EF4-FFF2-40B4-BE49-F238E27FC236}">
                <a16:creationId xmlns:a16="http://schemas.microsoft.com/office/drawing/2014/main" id="{17454D85-0FC3-3BE3-268B-346FBBD7AF34}"/>
              </a:ext>
            </a:extLst>
          </p:cNvPr>
          <p:cNvSpPr>
            <a:spLocks noGrp="1"/>
          </p:cNvSpPr>
          <p:nvPr>
            <p:ph type="sldNum" sz="quarter" idx="12"/>
          </p:nvPr>
        </p:nvSpPr>
        <p:spPr/>
        <p:txBody>
          <a:bodyPr/>
          <a:lstStyle/>
          <a:p>
            <a:fld id="{28653215-2670-2C45-9A84-CCF0EF897A9F}" type="slidenum">
              <a:rPr lang="en-US" smtClean="0"/>
              <a:t>42</a:t>
            </a:fld>
            <a:endParaRPr lang="en-US"/>
          </a:p>
        </p:txBody>
      </p:sp>
    </p:spTree>
    <p:extLst>
      <p:ext uri="{BB962C8B-B14F-4D97-AF65-F5344CB8AC3E}">
        <p14:creationId xmlns:p14="http://schemas.microsoft.com/office/powerpoint/2010/main" val="818572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AEAD775-3D63-8E19-2EA8-E38445F5E6EB}"/>
              </a:ext>
            </a:extLst>
          </p:cNvPr>
          <p:cNvSpPr>
            <a:spLocks noGrp="1"/>
          </p:cNvSpPr>
          <p:nvPr>
            <p:ph type="title"/>
          </p:nvPr>
        </p:nvSpPr>
        <p:spPr>
          <a:xfrm>
            <a:off x="340243" y="439739"/>
            <a:ext cx="9962706" cy="612775"/>
          </a:xfrm>
          <a:solidFill>
            <a:schemeClr val="tx1">
              <a:lumMod val="95000"/>
              <a:lumOff val="5000"/>
            </a:schemeClr>
          </a:solidFill>
        </p:spPr>
        <p:txBody>
          <a:bodyPr vert="horz" lIns="91440" tIns="45720" rIns="91440" bIns="45720" rtlCol="0" anchor="ctr">
            <a:noAutofit/>
          </a:bodyPr>
          <a:lstStyle/>
          <a:p>
            <a:pPr algn="ctr"/>
            <a:r>
              <a:rPr lang="en-US" sz="2800" b="1">
                <a:solidFill>
                  <a:schemeClr val="bg1"/>
                </a:solidFill>
              </a:rPr>
              <a:t>% SHARE OF EXPENDITURE FOR THE QUARTER</a:t>
            </a:r>
            <a:endParaRPr lang="en-US" b="1" kern="1200">
              <a:solidFill>
                <a:schemeClr val="bg1"/>
              </a:solidFill>
            </a:endParaRPr>
          </a:p>
        </p:txBody>
      </p:sp>
      <p:graphicFrame>
        <p:nvGraphicFramePr>
          <p:cNvPr id="9" name="Content Placeholder 8">
            <a:extLst>
              <a:ext uri="{FF2B5EF4-FFF2-40B4-BE49-F238E27FC236}">
                <a16:creationId xmlns:a16="http://schemas.microsoft.com/office/drawing/2014/main" id="{00000000-0008-0000-0900-000008000000}"/>
              </a:ext>
            </a:extLst>
          </p:cNvPr>
          <p:cNvGraphicFramePr>
            <a:graphicFrameLocks noGrp="1"/>
          </p:cNvGraphicFramePr>
          <p:nvPr>
            <p:ph sz="half" idx="1"/>
          </p:nvPr>
        </p:nvGraphicFramePr>
        <p:xfrm>
          <a:off x="340242" y="1698034"/>
          <a:ext cx="5337543"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00000000-0008-0000-0900-00000C000000}"/>
              </a:ext>
            </a:extLst>
          </p:cNvPr>
          <p:cNvGraphicFramePr>
            <a:graphicFrameLocks noGrp="1"/>
          </p:cNvGraphicFramePr>
          <p:nvPr>
            <p:ph sz="half" idx="2"/>
          </p:nvPr>
        </p:nvGraphicFramePr>
        <p:xfrm>
          <a:off x="5917019" y="1698034"/>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7DD6C725-4908-444A-DCEB-FF95D7171E2F}"/>
              </a:ext>
            </a:extLst>
          </p:cNvPr>
          <p:cNvSpPr>
            <a:spLocks noGrp="1"/>
          </p:cNvSpPr>
          <p:nvPr>
            <p:ph type="sldNum" sz="quarter" idx="12"/>
          </p:nvPr>
        </p:nvSpPr>
        <p:spPr/>
        <p:txBody>
          <a:bodyPr/>
          <a:lstStyle/>
          <a:p>
            <a:fld id="{28653215-2670-2C45-9A84-CCF0EF897A9F}" type="slidenum">
              <a:rPr lang="en-US" smtClean="0"/>
              <a:t>43</a:t>
            </a:fld>
            <a:endParaRPr lang="en-US"/>
          </a:p>
        </p:txBody>
      </p:sp>
    </p:spTree>
    <p:extLst>
      <p:ext uri="{BB962C8B-B14F-4D97-AF65-F5344CB8AC3E}">
        <p14:creationId xmlns:p14="http://schemas.microsoft.com/office/powerpoint/2010/main" val="2336305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2413-295C-4870-A0F6-45D9C69FB178}"/>
              </a:ext>
            </a:extLst>
          </p:cNvPr>
          <p:cNvSpPr>
            <a:spLocks noGrp="1"/>
          </p:cNvSpPr>
          <p:nvPr>
            <p:ph type="title"/>
          </p:nvPr>
        </p:nvSpPr>
        <p:spPr>
          <a:xfrm>
            <a:off x="616689" y="312974"/>
            <a:ext cx="9728791" cy="613569"/>
          </a:xfrm>
          <a:solidFill>
            <a:schemeClr val="tx1"/>
          </a:solidFill>
        </p:spPr>
        <p:txBody>
          <a:bodyPr>
            <a:normAutofit/>
          </a:bodyPr>
          <a:lstStyle/>
          <a:p>
            <a:pPr algn="ctr"/>
            <a:r>
              <a:rPr lang="en-US" b="1" spc="50">
                <a:ln w="9525" cmpd="sng">
                  <a:solidFill>
                    <a:schemeClr val="bg1"/>
                  </a:solidFill>
                  <a:prstDash val="solid"/>
                </a:ln>
                <a:solidFill>
                  <a:srgbClr val="70AD47">
                    <a:tint val="1000"/>
                  </a:srgbClr>
                </a:solidFill>
                <a:effectLst>
                  <a:glow rad="38100">
                    <a:schemeClr val="accent1">
                      <a:alpha val="40000"/>
                    </a:schemeClr>
                  </a:glow>
                </a:effectLst>
              </a:rPr>
              <a:t>ANALYSIS OF EXPENDITURE</a:t>
            </a:r>
            <a:endParaRPr lang="en-ZA" b="1" spc="50">
              <a:ln w="9525" cmpd="sng">
                <a:solidFill>
                  <a:schemeClr val="bg1"/>
                </a:solidFill>
                <a:prstDash val="solid"/>
              </a:ln>
              <a:solidFill>
                <a:srgbClr val="70AD47">
                  <a:tint val="1000"/>
                </a:srgbClr>
              </a:solidFill>
              <a:effectLst>
                <a:glow rad="38100">
                  <a:schemeClr val="accent1">
                    <a:alpha val="40000"/>
                  </a:schemeClr>
                </a:glow>
              </a:effectLst>
            </a:endParaRPr>
          </a:p>
        </p:txBody>
      </p:sp>
      <p:graphicFrame>
        <p:nvGraphicFramePr>
          <p:cNvPr id="6" name="Title 1">
            <a:extLst>
              <a:ext uri="{FF2B5EF4-FFF2-40B4-BE49-F238E27FC236}">
                <a16:creationId xmlns:a16="http://schemas.microsoft.com/office/drawing/2014/main" id="{70753647-3111-4C83-A9E4-1D2FA31FC301}"/>
              </a:ext>
            </a:extLst>
          </p:cNvPr>
          <p:cNvGraphicFramePr>
            <a:graphicFrameLocks noGrp="1"/>
          </p:cNvGraphicFramePr>
          <p:nvPr>
            <p:ph idx="1"/>
          </p:nvPr>
        </p:nvGraphicFramePr>
        <p:xfrm>
          <a:off x="616689" y="926543"/>
          <a:ext cx="9813852" cy="5126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F54642AF-FDFE-546E-C622-394CA6FF82F4}"/>
              </a:ext>
            </a:extLst>
          </p:cNvPr>
          <p:cNvSpPr>
            <a:spLocks noGrp="1"/>
          </p:cNvSpPr>
          <p:nvPr>
            <p:ph type="sldNum" sz="quarter" idx="12"/>
          </p:nvPr>
        </p:nvSpPr>
        <p:spPr/>
        <p:txBody>
          <a:bodyPr/>
          <a:lstStyle/>
          <a:p>
            <a:fld id="{28653215-2670-2C45-9A84-CCF0EF897A9F}" type="slidenum">
              <a:rPr lang="en-US" smtClean="0"/>
              <a:t>44</a:t>
            </a:fld>
            <a:endParaRPr lang="en-US"/>
          </a:p>
        </p:txBody>
      </p:sp>
    </p:spTree>
    <p:extLst>
      <p:ext uri="{BB962C8B-B14F-4D97-AF65-F5344CB8AC3E}">
        <p14:creationId xmlns:p14="http://schemas.microsoft.com/office/powerpoint/2010/main" val="1576368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E8EDC-F0D4-41A3-9105-7FB17CD0DA7A}"/>
              </a:ext>
            </a:extLst>
          </p:cNvPr>
          <p:cNvSpPr>
            <a:spLocks noGrp="1"/>
          </p:cNvSpPr>
          <p:nvPr>
            <p:ph type="title"/>
          </p:nvPr>
        </p:nvSpPr>
        <p:spPr>
          <a:xfrm>
            <a:off x="503275" y="375939"/>
            <a:ext cx="9884734" cy="696419"/>
          </a:xfrm>
          <a:solidFill>
            <a:schemeClr val="tx1"/>
          </a:solidFill>
        </p:spPr>
        <p:txBody>
          <a:bodyPr/>
          <a:lstStyle/>
          <a:p>
            <a:pPr algn="ctr"/>
            <a:r>
              <a:rPr lang="en-US" b="1" spc="50">
                <a:ln w="9525" cmpd="sng">
                  <a:solidFill>
                    <a:schemeClr val="bg1"/>
                  </a:solidFill>
                  <a:prstDash val="solid"/>
                </a:ln>
                <a:solidFill>
                  <a:srgbClr val="70AD47">
                    <a:tint val="1000"/>
                  </a:srgbClr>
                </a:solidFill>
                <a:effectLst>
                  <a:glow rad="38100">
                    <a:schemeClr val="accent1">
                      <a:alpha val="40000"/>
                    </a:schemeClr>
                  </a:glow>
                </a:effectLst>
              </a:rPr>
              <a:t>ANALYSIS OF EXPENDITURE Cont..</a:t>
            </a:r>
            <a:endParaRPr lang="en-ZA" b="1">
              <a:solidFill>
                <a:schemeClr val="bg1"/>
              </a:solidFill>
            </a:endParaRPr>
          </a:p>
        </p:txBody>
      </p:sp>
      <p:sp>
        <p:nvSpPr>
          <p:cNvPr id="3" name="Text Placeholder 2">
            <a:extLst>
              <a:ext uri="{FF2B5EF4-FFF2-40B4-BE49-F238E27FC236}">
                <a16:creationId xmlns:a16="http://schemas.microsoft.com/office/drawing/2014/main" id="{E7CBBC4F-9E60-490A-9748-B41AF3B0BE0F}"/>
              </a:ext>
            </a:extLst>
          </p:cNvPr>
          <p:cNvSpPr>
            <a:spLocks noGrp="1"/>
          </p:cNvSpPr>
          <p:nvPr>
            <p:ph type="body" idx="1"/>
          </p:nvPr>
        </p:nvSpPr>
        <p:spPr>
          <a:xfrm>
            <a:off x="577702" y="1278433"/>
            <a:ext cx="9810307" cy="610093"/>
          </a:xfrm>
          <a:solidFill>
            <a:schemeClr val="accent6">
              <a:alpha val="99000"/>
            </a:schemeClr>
          </a:solidFill>
          <a:effectLst>
            <a:outerShdw blurRad="76200" dir="13500000" sy="23000" kx="1200000" algn="br" rotWithShape="0">
              <a:prstClr val="black">
                <a:alpha val="20000"/>
              </a:prstClr>
            </a:outerShdw>
            <a:softEdge rad="25400"/>
          </a:effectLst>
        </p:spPr>
        <p:txBody>
          <a:bodyPr anchor="ctr">
            <a:normAutofit/>
          </a:bodyPr>
          <a:lstStyle/>
          <a:p>
            <a:pPr algn="ctr"/>
            <a:r>
              <a:rPr lang="en-US" sz="1800">
                <a:solidFill>
                  <a:schemeClr val="bg1"/>
                </a:solidFill>
              </a:rPr>
              <a:t>GOODS AND SERVICES – R39.7m /70.9%</a:t>
            </a:r>
          </a:p>
        </p:txBody>
      </p:sp>
      <p:sp>
        <p:nvSpPr>
          <p:cNvPr id="8" name="Content Placeholder 2">
            <a:extLst>
              <a:ext uri="{FF2B5EF4-FFF2-40B4-BE49-F238E27FC236}">
                <a16:creationId xmlns:a16="http://schemas.microsoft.com/office/drawing/2014/main" id="{474717F3-E25D-0728-B08E-95FF9ED69D11}"/>
              </a:ext>
            </a:extLst>
          </p:cNvPr>
          <p:cNvSpPr>
            <a:spLocks noGrp="1"/>
          </p:cNvSpPr>
          <p:nvPr>
            <p:ph sz="half" idx="2"/>
          </p:nvPr>
        </p:nvSpPr>
        <p:spPr>
          <a:xfrm>
            <a:off x="577703" y="1952501"/>
            <a:ext cx="5163878" cy="4065527"/>
          </a:xfrm>
          <a:ln>
            <a:solidFill>
              <a:schemeClr val="accent6">
                <a:lumMod val="60000"/>
                <a:lumOff val="40000"/>
              </a:schemeClr>
            </a:solidFill>
          </a:ln>
        </p:spPr>
        <p:txBody>
          <a:bodyPr>
            <a:noAutofit/>
          </a:bodyPr>
          <a:lstStyle/>
          <a:p>
            <a:pPr marL="333375" lvl="0" indent="-333375" algn="l" defTabSz="622300">
              <a:lnSpc>
                <a:spcPct val="150000"/>
              </a:lnSpc>
              <a:spcBef>
                <a:spcPct val="0"/>
              </a:spcBef>
              <a:spcAft>
                <a:spcPct val="15000"/>
              </a:spcAft>
              <a:buClrTx/>
              <a:buSzTx/>
              <a:buFont typeface="Wingdings" panose="05000000000000000000" pitchFamily="2" charset="2"/>
              <a:buChar char="§"/>
            </a:pPr>
            <a:r>
              <a:rPr lang="en-US" sz="1600" kern="1200">
                <a:solidFill>
                  <a:prstClr val="black">
                    <a:hueOff val="0"/>
                    <a:satOff val="0"/>
                    <a:lumOff val="0"/>
                    <a:alphaOff val="0"/>
                  </a:prstClr>
                </a:solidFill>
                <a:latin typeface="Arial" panose="020B0604020202020204" pitchFamily="34" charset="0"/>
                <a:ea typeface="+mn-ea"/>
                <a:cs typeface="Arial" panose="020B0604020202020204" pitchFamily="34" charset="0"/>
              </a:rPr>
              <a:t>Subscriptions – R3m</a:t>
            </a:r>
          </a:p>
          <a:p>
            <a:pPr marL="333375" indent="-333375" defTabSz="622300">
              <a:lnSpc>
                <a:spcPct val="150000"/>
              </a:lnSpc>
              <a:spcBef>
                <a:spcPct val="0"/>
              </a:spcBef>
              <a:spcAft>
                <a:spcPct val="15000"/>
              </a:spcAft>
              <a:buFont typeface="Wingdings" panose="05000000000000000000" pitchFamily="2" charset="2"/>
              <a:buChar char="§"/>
            </a:pPr>
            <a:r>
              <a:rPr lang="en-US" sz="1600"/>
              <a:t>Audit fees  - R2.6m</a:t>
            </a:r>
          </a:p>
          <a:p>
            <a:pPr marL="333375" indent="-333375" defTabSz="622300">
              <a:lnSpc>
                <a:spcPct val="150000"/>
              </a:lnSpc>
              <a:spcBef>
                <a:spcPct val="0"/>
              </a:spcBef>
              <a:spcAft>
                <a:spcPct val="15000"/>
              </a:spcAft>
              <a:buFont typeface="Wingdings" panose="05000000000000000000" pitchFamily="2" charset="2"/>
              <a:buChar char="§"/>
            </a:pPr>
            <a:r>
              <a:rPr lang="en-US" sz="1600"/>
              <a:t>IT outsourcing – R2.5m</a:t>
            </a:r>
          </a:p>
          <a:p>
            <a:pPr marL="333375" lvl="0" indent="-333375" algn="l" defTabSz="622300">
              <a:lnSpc>
                <a:spcPct val="150000"/>
              </a:lnSpc>
              <a:spcBef>
                <a:spcPct val="0"/>
              </a:spcBef>
              <a:spcAft>
                <a:spcPct val="15000"/>
              </a:spcAft>
              <a:buClrTx/>
              <a:buSzTx/>
              <a:buFont typeface="Wingdings" panose="05000000000000000000" pitchFamily="2" charset="2"/>
              <a:buChar char="§"/>
            </a:pPr>
            <a:r>
              <a:rPr lang="en-US" sz="1600" kern="1200">
                <a:solidFill>
                  <a:prstClr val="black">
                    <a:hueOff val="0"/>
                    <a:satOff val="0"/>
                    <a:lumOff val="0"/>
                    <a:alphaOff val="0"/>
                  </a:prstClr>
                </a:solidFill>
                <a:latin typeface="Arial" panose="020B0604020202020204" pitchFamily="34" charset="0"/>
                <a:ea typeface="+mn-ea"/>
                <a:cs typeface="Arial" panose="020B0604020202020204" pitchFamily="34" charset="0"/>
              </a:rPr>
              <a:t>Security services – R2.1m</a:t>
            </a:r>
          </a:p>
          <a:p>
            <a:pPr marL="333375" lvl="0" indent="-333375" algn="l" defTabSz="622300">
              <a:lnSpc>
                <a:spcPct val="150000"/>
              </a:lnSpc>
              <a:spcBef>
                <a:spcPct val="0"/>
              </a:spcBef>
              <a:spcAft>
                <a:spcPct val="15000"/>
              </a:spcAft>
              <a:buClrTx/>
              <a:buSzTx/>
              <a:buFont typeface="Wingdings" panose="05000000000000000000" pitchFamily="2" charset="2"/>
              <a:buChar char="§"/>
            </a:pPr>
            <a:r>
              <a:rPr lang="en-US" sz="1600" kern="1200">
                <a:solidFill>
                  <a:prstClr val="black">
                    <a:hueOff val="0"/>
                    <a:satOff val="0"/>
                    <a:lumOff val="0"/>
                    <a:alphaOff val="0"/>
                  </a:prstClr>
                </a:solidFill>
                <a:latin typeface="Arial" panose="020B0604020202020204" pitchFamily="34" charset="0"/>
                <a:ea typeface="+mn-ea"/>
                <a:cs typeface="Arial" panose="020B0604020202020204" pitchFamily="34" charset="0"/>
              </a:rPr>
              <a:t>Advertising and marketing – R1.8m</a:t>
            </a:r>
          </a:p>
          <a:p>
            <a:pPr marL="333375" indent="-333375" defTabSz="622300">
              <a:lnSpc>
                <a:spcPct val="150000"/>
              </a:lnSpc>
              <a:spcBef>
                <a:spcPct val="0"/>
              </a:spcBef>
              <a:spcAft>
                <a:spcPct val="15000"/>
              </a:spcAft>
              <a:buFont typeface="Wingdings" panose="05000000000000000000" pitchFamily="2" charset="2"/>
              <a:buChar char="§"/>
            </a:pPr>
            <a:r>
              <a:rPr lang="en-ZA" sz="1600"/>
              <a:t>Projects  - R1.1m </a:t>
            </a:r>
          </a:p>
          <a:p>
            <a:pPr marL="333375" indent="-333375" defTabSz="622300">
              <a:lnSpc>
                <a:spcPct val="150000"/>
              </a:lnSpc>
              <a:spcBef>
                <a:spcPct val="0"/>
              </a:spcBef>
              <a:spcAft>
                <a:spcPct val="15000"/>
              </a:spcAft>
              <a:buFont typeface="Wingdings" panose="05000000000000000000" pitchFamily="2" charset="2"/>
              <a:buChar char="§"/>
            </a:pPr>
            <a:r>
              <a:rPr lang="en-US" sz="1600"/>
              <a:t>Catering – R1.1m</a:t>
            </a:r>
          </a:p>
          <a:p>
            <a:pPr marL="333375" indent="-333375" defTabSz="622300">
              <a:lnSpc>
                <a:spcPct val="150000"/>
              </a:lnSpc>
              <a:spcBef>
                <a:spcPct val="0"/>
              </a:spcBef>
              <a:spcAft>
                <a:spcPct val="15000"/>
              </a:spcAft>
              <a:buFont typeface="Wingdings" panose="05000000000000000000" pitchFamily="2" charset="2"/>
              <a:buChar char="§"/>
            </a:pPr>
            <a:r>
              <a:rPr lang="en-US" sz="1600"/>
              <a:t>Workshop and functions – R814 thousand</a:t>
            </a:r>
            <a:endParaRPr lang="en-ZA" sz="1600"/>
          </a:p>
          <a:p>
            <a:pPr marL="333375" indent="-333375" defTabSz="622300">
              <a:lnSpc>
                <a:spcPct val="150000"/>
              </a:lnSpc>
              <a:spcBef>
                <a:spcPct val="0"/>
              </a:spcBef>
              <a:spcAft>
                <a:spcPct val="15000"/>
              </a:spcAft>
              <a:buFont typeface="Wingdings" panose="05000000000000000000" pitchFamily="2" charset="2"/>
              <a:buChar char="§"/>
            </a:pPr>
            <a:r>
              <a:rPr lang="en-US" sz="1600"/>
              <a:t>Consultants – R758 thousand</a:t>
            </a:r>
          </a:p>
          <a:p>
            <a:pPr marL="333375" indent="-333375" defTabSz="622300">
              <a:lnSpc>
                <a:spcPct val="150000"/>
              </a:lnSpc>
              <a:spcBef>
                <a:spcPct val="0"/>
              </a:spcBef>
              <a:spcAft>
                <a:spcPct val="15000"/>
              </a:spcAft>
              <a:buFont typeface="Wingdings" panose="05000000000000000000" pitchFamily="2" charset="2"/>
              <a:buChar char="§"/>
            </a:pPr>
            <a:r>
              <a:rPr lang="en-US" sz="1600"/>
              <a:t>Printing and publication – R507 thousand</a:t>
            </a:r>
          </a:p>
          <a:p>
            <a:pPr marL="333375" indent="-333375" defTabSz="622300">
              <a:lnSpc>
                <a:spcPct val="150000"/>
              </a:lnSpc>
              <a:spcBef>
                <a:spcPct val="0"/>
              </a:spcBef>
              <a:spcAft>
                <a:spcPct val="15000"/>
              </a:spcAft>
              <a:buFont typeface="Wingdings" panose="05000000000000000000" pitchFamily="2" charset="2"/>
              <a:buChar char="§"/>
            </a:pPr>
            <a:endParaRPr lang="en-US" sz="1600"/>
          </a:p>
          <a:p>
            <a:pPr marL="333375" indent="-333375" defTabSz="622300">
              <a:lnSpc>
                <a:spcPct val="100000"/>
              </a:lnSpc>
              <a:spcBef>
                <a:spcPct val="0"/>
              </a:spcBef>
              <a:spcAft>
                <a:spcPts val="800"/>
              </a:spcAft>
              <a:buFont typeface="Wingdings" panose="05000000000000000000" pitchFamily="2" charset="2"/>
              <a:buChar char="§"/>
            </a:pPr>
            <a:endParaRPr lang="en-US" sz="1600">
              <a:solidFill>
                <a:prstClr val="black">
                  <a:hueOff val="0"/>
                  <a:satOff val="0"/>
                  <a:lumOff val="0"/>
                  <a:alphaOff val="0"/>
                </a:prstClr>
              </a:solidFill>
            </a:endParaRPr>
          </a:p>
          <a:p>
            <a:pPr marL="333375" indent="-333375" defTabSz="622300">
              <a:lnSpc>
                <a:spcPct val="150000"/>
              </a:lnSpc>
              <a:spcBef>
                <a:spcPct val="0"/>
              </a:spcBef>
              <a:spcAft>
                <a:spcPct val="15000"/>
              </a:spcAft>
              <a:buFont typeface="Wingdings" panose="05000000000000000000" pitchFamily="2" charset="2"/>
              <a:buChar char="§"/>
            </a:pPr>
            <a:endParaRPr lang="en-US" sz="1600"/>
          </a:p>
          <a:p>
            <a:pPr marL="333375" indent="-333375" defTabSz="622300">
              <a:lnSpc>
                <a:spcPct val="150000"/>
              </a:lnSpc>
              <a:spcBef>
                <a:spcPct val="0"/>
              </a:spcBef>
              <a:spcAft>
                <a:spcPct val="15000"/>
              </a:spcAft>
              <a:buFont typeface="Wingdings" panose="05000000000000000000" pitchFamily="2" charset="2"/>
              <a:buChar char="§"/>
            </a:pPr>
            <a:endParaRPr lang="en-US" sz="1600"/>
          </a:p>
          <a:p>
            <a:pPr marL="333375" indent="-333375" defTabSz="622300">
              <a:lnSpc>
                <a:spcPct val="130000"/>
              </a:lnSpc>
              <a:spcBef>
                <a:spcPct val="0"/>
              </a:spcBef>
              <a:spcAft>
                <a:spcPct val="15000"/>
              </a:spcAft>
              <a:buFont typeface="Wingdings" panose="05000000000000000000" pitchFamily="2" charset="2"/>
              <a:buChar char="§"/>
              <a:defRPr/>
            </a:pPr>
            <a:endParaRPr lang="en-US" sz="1600"/>
          </a:p>
          <a:p>
            <a:pPr marL="333375" indent="-333375" defTabSz="622300">
              <a:lnSpc>
                <a:spcPct val="130000"/>
              </a:lnSpc>
              <a:spcBef>
                <a:spcPct val="0"/>
              </a:spcBef>
              <a:spcAft>
                <a:spcPct val="15000"/>
              </a:spcAft>
              <a:buFont typeface="Wingdings" panose="05000000000000000000" pitchFamily="2" charset="2"/>
              <a:buChar char="§"/>
              <a:defRPr/>
            </a:pPr>
            <a:endParaRPr lang="en-US" sz="1600">
              <a:solidFill>
                <a:prstClr val="black">
                  <a:hueOff val="0"/>
                  <a:satOff val="0"/>
                  <a:lumOff val="0"/>
                  <a:alphaOff val="0"/>
                </a:prstClr>
              </a:solidFill>
            </a:endParaRPr>
          </a:p>
        </p:txBody>
      </p:sp>
      <p:sp>
        <p:nvSpPr>
          <p:cNvPr id="4" name="Content Placeholder 2">
            <a:extLst>
              <a:ext uri="{FF2B5EF4-FFF2-40B4-BE49-F238E27FC236}">
                <a16:creationId xmlns:a16="http://schemas.microsoft.com/office/drawing/2014/main" id="{51EF75B1-C4E7-B263-60D7-A62241DE86DD}"/>
              </a:ext>
            </a:extLst>
          </p:cNvPr>
          <p:cNvSpPr txBox="1">
            <a:spLocks/>
          </p:cNvSpPr>
          <p:nvPr/>
        </p:nvSpPr>
        <p:spPr>
          <a:xfrm>
            <a:off x="6096000" y="1888526"/>
            <a:ext cx="4972493" cy="4065527"/>
          </a:xfrm>
          <a:prstGeom prst="rect">
            <a:avLst/>
          </a:prstGeom>
          <a:ln>
            <a:solidFill>
              <a:schemeClr val="accent6">
                <a:lumMod val="60000"/>
                <a:lumOff val="4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3375" marR="0" lvl="0" indent="-333375" algn="l" defTabSz="622300" rtl="0" eaLnBrk="1" fontAlgn="auto" latinLnBrk="0" hangingPunct="1">
              <a:lnSpc>
                <a:spcPct val="150000"/>
              </a:lnSpc>
              <a:spcBef>
                <a:spcPct val="0"/>
              </a:spcBef>
              <a:spcAft>
                <a:spcPct val="15000"/>
              </a:spcAft>
              <a:buClrTx/>
              <a:buSzTx/>
              <a:buFont typeface="Wingdings" panose="05000000000000000000" pitchFamily="2" charset="2"/>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Insurance – R431 thousand</a:t>
            </a:r>
          </a:p>
          <a:p>
            <a:pPr marL="333375" marR="0" lvl="0" indent="-333375" algn="l" defTabSz="622300" rtl="0" eaLnBrk="1" fontAlgn="auto" latinLnBrk="0" hangingPunct="1">
              <a:lnSpc>
                <a:spcPct val="150000"/>
              </a:lnSpc>
              <a:spcBef>
                <a:spcPct val="0"/>
              </a:spcBef>
              <a:spcAft>
                <a:spcPct val="15000"/>
              </a:spcAft>
              <a:buClrTx/>
              <a:buSzTx/>
              <a:buFont typeface="Wingdings" panose="05000000000000000000" pitchFamily="2" charset="2"/>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Use of commercial venues – R372 thousand</a:t>
            </a:r>
          </a:p>
          <a:p>
            <a:pPr marL="333375" marR="0" lvl="0" indent="-333375" algn="l" defTabSz="622300" rtl="0" eaLnBrk="1" fontAlgn="auto" latinLnBrk="0" hangingPunct="1">
              <a:lnSpc>
                <a:spcPct val="150000"/>
              </a:lnSpc>
              <a:spcBef>
                <a:spcPct val="0"/>
              </a:spcBef>
              <a:spcAft>
                <a:spcPct val="15000"/>
              </a:spcAft>
              <a:buClrTx/>
              <a:buSzTx/>
              <a:buFont typeface="Wingdings" panose="05000000000000000000" pitchFamily="2" charset="2"/>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Professional services – R368 thousand</a:t>
            </a:r>
          </a:p>
          <a:p>
            <a:pPr marL="333375" marR="0" lvl="0" indent="-333375" algn="l" defTabSz="622300" rtl="0" eaLnBrk="1" fontAlgn="auto" latinLnBrk="0" hangingPunct="1">
              <a:lnSpc>
                <a:spcPct val="150000"/>
              </a:lnSpc>
              <a:spcBef>
                <a:spcPct val="0"/>
              </a:spcBef>
              <a:spcAft>
                <a:spcPct val="15000"/>
              </a:spcAft>
              <a:buClrTx/>
              <a:buSzTx/>
              <a:buFont typeface="Wingdings" panose="05000000000000000000" pitchFamily="2" charset="2"/>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Corporate gear – R238 thousand </a:t>
            </a:r>
          </a:p>
          <a:p>
            <a:pPr marL="333375" marR="0" lvl="0" indent="-333375" algn="l" defTabSz="622300" rtl="0" eaLnBrk="1" fontAlgn="auto" latinLnBrk="0" hangingPunct="1">
              <a:lnSpc>
                <a:spcPct val="150000"/>
              </a:lnSpc>
              <a:spcBef>
                <a:spcPct val="0"/>
              </a:spcBef>
              <a:spcAft>
                <a:spcPct val="15000"/>
              </a:spcAft>
              <a:buClrTx/>
              <a:buSzTx/>
              <a:buFont typeface="Wingdings" panose="05000000000000000000" pitchFamily="2" charset="2"/>
              <a:buChar char="§"/>
              <a:tabLst/>
              <a:defRPr/>
            </a:pPr>
            <a:r>
              <a:rPr kumimoji="0" lang="en-ZA"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Legal fees – R210 thousand</a:t>
            </a:r>
          </a:p>
          <a:p>
            <a:pPr marL="333375" marR="0" lvl="0" indent="-333375" algn="l" defTabSz="622300" rtl="0" eaLnBrk="1" fontAlgn="auto" latinLnBrk="0" hangingPunct="1">
              <a:lnSpc>
                <a:spcPct val="150000"/>
              </a:lnSpc>
              <a:spcBef>
                <a:spcPct val="0"/>
              </a:spcBef>
              <a:spcAft>
                <a:spcPct val="15000"/>
              </a:spcAft>
              <a:buClrTx/>
              <a:buSzTx/>
              <a:buFont typeface="Wingdings" panose="05000000000000000000" pitchFamily="2" charset="2"/>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Transport for stakeholders – R206 thousand</a:t>
            </a:r>
          </a:p>
          <a:p>
            <a:pPr marL="333375" marR="0" lvl="0" indent="-333375" algn="l" defTabSz="622300" rtl="0" eaLnBrk="1" fontAlgn="auto" latinLnBrk="0" hangingPunct="1">
              <a:lnSpc>
                <a:spcPct val="150000"/>
              </a:lnSpc>
              <a:spcBef>
                <a:spcPct val="0"/>
              </a:spcBef>
              <a:spcAft>
                <a:spcPct val="15000"/>
              </a:spcAft>
              <a:buClrTx/>
              <a:buSzTx/>
              <a:buFont typeface="Wingdings" panose="05000000000000000000" pitchFamily="2" charset="2"/>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Bursaries – R195 thousand</a:t>
            </a:r>
          </a:p>
          <a:p>
            <a:pPr marL="333375" marR="0" lvl="0" indent="-333375" algn="l" defTabSz="622300" rtl="0" eaLnBrk="1" fontAlgn="auto" latinLnBrk="0" hangingPunct="1">
              <a:lnSpc>
                <a:spcPct val="150000"/>
              </a:lnSpc>
              <a:spcBef>
                <a:spcPct val="0"/>
              </a:spcBef>
              <a:spcAft>
                <a:spcPct val="15000"/>
              </a:spcAft>
              <a:buClrTx/>
              <a:buSzTx/>
              <a:buFont typeface="Wingdings" panose="05000000000000000000" pitchFamily="2" charset="2"/>
              <a:buChar char="§"/>
              <a:tabLst/>
              <a:defRPr/>
            </a:pPr>
            <a:r>
              <a:rPr kumimoji="0" lang="en-US" sz="1600" b="0" i="0" u="none" strike="noStrike" kern="1200" cap="none" spc="0" normalizeH="0" baseline="0" noProof="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Hansard interpretation – R188 thousand</a:t>
            </a:r>
          </a:p>
          <a:p>
            <a:pPr marL="333375" marR="0" lvl="0" indent="-333375" algn="l" defTabSz="622300" rtl="0" eaLnBrk="1" fontAlgn="auto" latinLnBrk="0" hangingPunct="1">
              <a:lnSpc>
                <a:spcPct val="150000"/>
              </a:lnSpc>
              <a:spcBef>
                <a:spcPct val="0"/>
              </a:spcBef>
              <a:spcAft>
                <a:spcPct val="15000"/>
              </a:spcAft>
              <a:buClrTx/>
              <a:buSzTx/>
              <a:buFont typeface="Wingdings" panose="05000000000000000000" pitchFamily="2" charset="2"/>
              <a:buChar char="§"/>
              <a:tabLst/>
              <a:defRPr/>
            </a:pPr>
            <a:r>
              <a:rPr kumimoji="0" lang="en-US" sz="1600" b="0" i="0" u="none" strike="noStrike" kern="1200" cap="none" spc="0" normalizeH="0" baseline="0" noProof="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Training and Development – R176 thousand</a:t>
            </a:r>
          </a:p>
          <a:p>
            <a:pPr marL="333375" marR="0" lvl="0" indent="-333375" algn="l" defTabSz="622300" rtl="0" eaLnBrk="1" fontAlgn="auto" latinLnBrk="0" hangingPunct="1">
              <a:lnSpc>
                <a:spcPct val="150000"/>
              </a:lnSpc>
              <a:spcBef>
                <a:spcPct val="0"/>
              </a:spcBef>
              <a:spcAft>
                <a:spcPct val="15000"/>
              </a:spcAft>
              <a:buClrTx/>
              <a:buSzTx/>
              <a:buFont typeface="Wingdings" panose="05000000000000000000" pitchFamily="2" charset="2"/>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Gifts and promotional items - R161 thousand </a:t>
            </a:r>
          </a:p>
          <a:p>
            <a:pPr marL="0" marR="0" lvl="0" indent="0" algn="just" defTabSz="622300" rtl="0" eaLnBrk="1" fontAlgn="auto" latinLnBrk="0" hangingPunct="1">
              <a:lnSpc>
                <a:spcPct val="150000"/>
              </a:lnSpc>
              <a:spcBef>
                <a:spcPct val="0"/>
              </a:spcBef>
              <a:spcAft>
                <a:spcPts val="400"/>
              </a:spcAft>
              <a:buClrTx/>
              <a:buSzTx/>
              <a:buFont typeface="Arial" panose="020B0604020202020204" pitchFamily="34" charset="0"/>
              <a:buNone/>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33375" marR="0" lvl="0" indent="-333375" algn="just" defTabSz="622300" rtl="0" eaLnBrk="1" fontAlgn="auto" latinLnBrk="0" hangingPunct="1">
              <a:lnSpc>
                <a:spcPct val="150000"/>
              </a:lnSpc>
              <a:spcBef>
                <a:spcPct val="0"/>
              </a:spcBef>
              <a:spcAft>
                <a:spcPts val="400"/>
              </a:spcAft>
              <a:buClrTx/>
              <a:buSzTx/>
              <a:buFont typeface="Wingdings" panose="05000000000000000000" pitchFamily="2" charset="2"/>
              <a:buChar char="§"/>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33375" marR="0" lvl="0" indent="-333375" algn="just" defTabSz="622300" rtl="0" eaLnBrk="1" fontAlgn="auto" latinLnBrk="0" hangingPunct="1">
              <a:lnSpc>
                <a:spcPct val="150000"/>
              </a:lnSpc>
              <a:spcBef>
                <a:spcPct val="0"/>
              </a:spcBef>
              <a:spcAft>
                <a:spcPts val="400"/>
              </a:spcAft>
              <a:buClrTx/>
              <a:buSzTx/>
              <a:buFont typeface="Wingdings" panose="05000000000000000000" pitchFamily="2" charset="2"/>
              <a:buChar char="§"/>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622300" rtl="0" eaLnBrk="1" fontAlgn="auto" latinLnBrk="0" hangingPunct="1">
              <a:lnSpc>
                <a:spcPct val="150000"/>
              </a:lnSpc>
              <a:spcBef>
                <a:spcPct val="0"/>
              </a:spcBef>
              <a:spcAft>
                <a:spcPts val="400"/>
              </a:spcAft>
              <a:buClrTx/>
              <a:buSzTx/>
              <a:buFont typeface="Arial" panose="020B0604020202020204" pitchFamily="34" charset="0"/>
              <a:buNone/>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33375" marR="0" lvl="0" indent="-333375" algn="just" defTabSz="622300" rtl="0" eaLnBrk="1" fontAlgn="auto" latinLnBrk="0" hangingPunct="1">
              <a:lnSpc>
                <a:spcPct val="150000"/>
              </a:lnSpc>
              <a:spcBef>
                <a:spcPct val="0"/>
              </a:spcBef>
              <a:spcAft>
                <a:spcPts val="400"/>
              </a:spcAft>
              <a:buClrTx/>
              <a:buSzTx/>
              <a:buFont typeface="Wingdings" panose="05000000000000000000" pitchFamily="2" charset="2"/>
              <a:buChar char="§"/>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33375" marR="0" lvl="0" indent="-333375" algn="just" defTabSz="622300" rtl="0" eaLnBrk="1" fontAlgn="auto" latinLnBrk="0" hangingPunct="1">
              <a:lnSpc>
                <a:spcPct val="150000"/>
              </a:lnSpc>
              <a:spcBef>
                <a:spcPct val="0"/>
              </a:spcBef>
              <a:spcAft>
                <a:spcPts val="400"/>
              </a:spcAft>
              <a:buClrTx/>
              <a:buSzTx/>
              <a:buFont typeface="Wingdings" panose="05000000000000000000" pitchFamily="2" charset="2"/>
              <a:buChar char="§"/>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622300" rtl="0" eaLnBrk="1" fontAlgn="auto" latinLnBrk="0" hangingPunct="1">
              <a:lnSpc>
                <a:spcPct val="150000"/>
              </a:lnSpc>
              <a:spcBef>
                <a:spcPct val="0"/>
              </a:spcBef>
              <a:spcAft>
                <a:spcPts val="400"/>
              </a:spcAft>
              <a:buClrTx/>
              <a:buSzTx/>
              <a:buFont typeface="Arial" panose="020B0604020202020204" pitchFamily="34" charset="0"/>
              <a:buNone/>
              <a:tabLst/>
              <a:defRPr/>
            </a:pPr>
            <a:endParaRPr kumimoji="0" lang="en-US" sz="1600" b="0" i="0" u="none" strike="noStrike" kern="1200" cap="none" spc="0" normalizeH="0" baseline="0" noProof="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endParaRPr>
          </a:p>
          <a:p>
            <a:pPr marL="333375" marR="0" lvl="0" indent="-333375" algn="just" defTabSz="622300" rtl="0" eaLnBrk="1" fontAlgn="auto" latinLnBrk="0" hangingPunct="1">
              <a:lnSpc>
                <a:spcPct val="150000"/>
              </a:lnSpc>
              <a:spcBef>
                <a:spcPct val="0"/>
              </a:spcBef>
              <a:spcAft>
                <a:spcPts val="400"/>
              </a:spcAft>
              <a:buClrTx/>
              <a:buSzTx/>
              <a:buFont typeface="Wingdings" panose="05000000000000000000" pitchFamily="2" charset="2"/>
              <a:buChar char="§"/>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33375" marR="0" lvl="0" indent="-333375" algn="l" defTabSz="622300" rtl="0" eaLnBrk="1" fontAlgn="auto" latinLnBrk="0" hangingPunct="1">
              <a:lnSpc>
                <a:spcPct val="150000"/>
              </a:lnSpc>
              <a:spcBef>
                <a:spcPct val="0"/>
              </a:spcBef>
              <a:spcAft>
                <a:spcPct val="15000"/>
              </a:spcAft>
              <a:buClrTx/>
              <a:buSzTx/>
              <a:buFont typeface="Wingdings" panose="05000000000000000000" pitchFamily="2" charset="2"/>
              <a:buChar char="§"/>
              <a:tabLst/>
              <a:defRPr/>
            </a:pPr>
            <a:endParaRPr kumimoji="0" lang="en-US" sz="1600" b="0" i="0" u="none" strike="noStrike" kern="1200" cap="none" spc="0" normalizeH="0" baseline="0" noProof="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endParaRPr>
          </a:p>
          <a:p>
            <a:pPr marL="0" marR="0" lvl="0" indent="0" algn="l" defTabSz="622300" rtl="0" eaLnBrk="1" fontAlgn="auto" latinLnBrk="0" hangingPunct="1">
              <a:lnSpc>
                <a:spcPct val="130000"/>
              </a:lnSpc>
              <a:spcBef>
                <a:spcPct val="0"/>
              </a:spcBef>
              <a:spcAft>
                <a:spcPct val="15000"/>
              </a:spcAft>
              <a:buClrTx/>
              <a:buSzTx/>
              <a:buFont typeface="Arial" panose="020B0604020202020204" pitchFamily="34" charset="0"/>
              <a:buNone/>
              <a:tabLst/>
              <a:defRPr/>
            </a:pPr>
            <a:endParaRPr kumimoji="0" lang="en-US" sz="1600" b="0" i="0" u="none" strike="noStrike" kern="1200" cap="none" spc="0" normalizeH="0" baseline="0" noProof="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FF9937D3-32DF-2980-CF2A-D56B28C6917D}"/>
              </a:ext>
            </a:extLst>
          </p:cNvPr>
          <p:cNvSpPr>
            <a:spLocks noGrp="1"/>
          </p:cNvSpPr>
          <p:nvPr>
            <p:ph type="sldNum" sz="quarter" idx="12"/>
          </p:nvPr>
        </p:nvSpPr>
        <p:spPr/>
        <p:txBody>
          <a:bodyPr/>
          <a:lstStyle/>
          <a:p>
            <a:fld id="{28653215-2670-2C45-9A84-CCF0EF897A9F}" type="slidenum">
              <a:rPr lang="en-US" smtClean="0"/>
              <a:t>45</a:t>
            </a:fld>
            <a:endParaRPr lang="en-US"/>
          </a:p>
        </p:txBody>
      </p:sp>
    </p:spTree>
    <p:extLst>
      <p:ext uri="{BB962C8B-B14F-4D97-AF65-F5344CB8AC3E}">
        <p14:creationId xmlns:p14="http://schemas.microsoft.com/office/powerpoint/2010/main" val="2278355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E8EDC-F0D4-41A3-9105-7FB17CD0DA7A}"/>
              </a:ext>
            </a:extLst>
          </p:cNvPr>
          <p:cNvSpPr>
            <a:spLocks noGrp="1"/>
          </p:cNvSpPr>
          <p:nvPr>
            <p:ph type="title"/>
          </p:nvPr>
        </p:nvSpPr>
        <p:spPr>
          <a:xfrm>
            <a:off x="503275" y="375939"/>
            <a:ext cx="9884734" cy="696419"/>
          </a:xfrm>
          <a:solidFill>
            <a:schemeClr val="tx1"/>
          </a:solidFill>
        </p:spPr>
        <p:txBody>
          <a:bodyPr/>
          <a:lstStyle/>
          <a:p>
            <a:pPr algn="ctr"/>
            <a:r>
              <a:rPr lang="en-US" b="1" spc="50">
                <a:ln w="9525" cmpd="sng">
                  <a:solidFill>
                    <a:schemeClr val="bg1"/>
                  </a:solidFill>
                  <a:prstDash val="solid"/>
                </a:ln>
                <a:solidFill>
                  <a:srgbClr val="70AD47">
                    <a:tint val="1000"/>
                  </a:srgbClr>
                </a:solidFill>
                <a:effectLst>
                  <a:glow rad="38100">
                    <a:schemeClr val="accent1">
                      <a:alpha val="40000"/>
                    </a:schemeClr>
                  </a:glow>
                </a:effectLst>
              </a:rPr>
              <a:t>ANALYSIS OF EXPENDITURE Cont..</a:t>
            </a:r>
            <a:endParaRPr lang="en-ZA" b="1">
              <a:solidFill>
                <a:schemeClr val="bg1"/>
              </a:solidFill>
            </a:endParaRPr>
          </a:p>
        </p:txBody>
      </p:sp>
      <p:sp>
        <p:nvSpPr>
          <p:cNvPr id="3" name="Text Placeholder 2">
            <a:extLst>
              <a:ext uri="{FF2B5EF4-FFF2-40B4-BE49-F238E27FC236}">
                <a16:creationId xmlns:a16="http://schemas.microsoft.com/office/drawing/2014/main" id="{E7CBBC4F-9E60-490A-9748-B41AF3B0BE0F}"/>
              </a:ext>
            </a:extLst>
          </p:cNvPr>
          <p:cNvSpPr>
            <a:spLocks noGrp="1"/>
          </p:cNvSpPr>
          <p:nvPr>
            <p:ph type="body" idx="1"/>
          </p:nvPr>
        </p:nvSpPr>
        <p:spPr>
          <a:xfrm>
            <a:off x="577702" y="1278433"/>
            <a:ext cx="9810307" cy="610093"/>
          </a:xfrm>
          <a:solidFill>
            <a:schemeClr val="accent6">
              <a:alpha val="99000"/>
            </a:schemeClr>
          </a:solidFill>
          <a:effectLst>
            <a:outerShdw blurRad="76200" dir="13500000" sy="23000" kx="1200000" algn="br" rotWithShape="0">
              <a:prstClr val="black">
                <a:alpha val="20000"/>
              </a:prstClr>
            </a:outerShdw>
            <a:softEdge rad="25400"/>
          </a:effectLst>
        </p:spPr>
        <p:txBody>
          <a:bodyPr anchor="ctr">
            <a:normAutofit/>
          </a:bodyPr>
          <a:lstStyle/>
          <a:p>
            <a:pPr algn="ctr"/>
            <a:r>
              <a:rPr lang="en-US" sz="1800">
                <a:solidFill>
                  <a:schemeClr val="bg1"/>
                </a:solidFill>
              </a:rPr>
              <a:t>GOODS AND SERVICES – R39.7m /70.9%</a:t>
            </a:r>
          </a:p>
        </p:txBody>
      </p:sp>
      <p:sp>
        <p:nvSpPr>
          <p:cNvPr id="4" name="Content Placeholder 2">
            <a:extLst>
              <a:ext uri="{FF2B5EF4-FFF2-40B4-BE49-F238E27FC236}">
                <a16:creationId xmlns:a16="http://schemas.microsoft.com/office/drawing/2014/main" id="{51EF75B1-C4E7-B263-60D7-A62241DE86DD}"/>
              </a:ext>
            </a:extLst>
          </p:cNvPr>
          <p:cNvSpPr txBox="1">
            <a:spLocks/>
          </p:cNvSpPr>
          <p:nvPr/>
        </p:nvSpPr>
        <p:spPr>
          <a:xfrm>
            <a:off x="577702" y="1888526"/>
            <a:ext cx="10490791" cy="4065527"/>
          </a:xfrm>
          <a:prstGeom prst="rect">
            <a:avLst/>
          </a:prstGeom>
          <a:ln>
            <a:solidFill>
              <a:schemeClr val="accent6">
                <a:lumMod val="60000"/>
                <a:lumOff val="4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3375" marR="0" lvl="0" indent="-333375" algn="l" defTabSz="622300" rtl="0" eaLnBrk="1" fontAlgn="auto" latinLnBrk="0" hangingPunct="1">
              <a:lnSpc>
                <a:spcPct val="150000"/>
              </a:lnSpc>
              <a:spcBef>
                <a:spcPct val="0"/>
              </a:spcBef>
              <a:spcAft>
                <a:spcPct val="15000"/>
              </a:spcAft>
              <a:buClrTx/>
              <a:buSzTx/>
              <a:buFont typeface="Wingdings" panose="05000000000000000000" pitchFamily="2" charset="2"/>
              <a:buChar char="§"/>
              <a:tabLst/>
              <a:defRPr/>
            </a:pPr>
            <a:r>
              <a:rPr kumimoji="0" lang="en-ZA"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Wellness Programmes – R144 thousand</a:t>
            </a:r>
          </a:p>
          <a:p>
            <a:pPr marL="333375" marR="0" lvl="0" indent="-333375" algn="l" defTabSz="622300" rtl="0" eaLnBrk="1" fontAlgn="auto" latinLnBrk="0" hangingPunct="1">
              <a:lnSpc>
                <a:spcPct val="150000"/>
              </a:lnSpc>
              <a:spcBef>
                <a:spcPct val="0"/>
              </a:spcBef>
              <a:spcAft>
                <a:spcPct val="15000"/>
              </a:spcAft>
              <a:buClrTx/>
              <a:buSzTx/>
              <a:buFont typeface="Wingdings" panose="05000000000000000000" pitchFamily="2" charset="2"/>
              <a:buChar char="§"/>
              <a:tabLst/>
              <a:defRPr/>
            </a:pPr>
            <a:r>
              <a:rPr kumimoji="0" lang="en-ZA" sz="1600" b="0" i="0" u="none" strike="noStrike" kern="1200" cap="none" spc="0" normalizeH="0" baseline="0" noProof="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Library reference books – R133 thousand</a:t>
            </a:r>
          </a:p>
          <a:p>
            <a:pPr marL="333375" marR="0" lvl="0" indent="-333375" algn="l" defTabSz="622300" rtl="0" eaLnBrk="1" fontAlgn="auto" latinLnBrk="0" hangingPunct="1">
              <a:lnSpc>
                <a:spcPct val="150000"/>
              </a:lnSpc>
              <a:spcBef>
                <a:spcPct val="0"/>
              </a:spcBef>
              <a:spcAft>
                <a:spcPct val="15000"/>
              </a:spcAft>
              <a:buClrTx/>
              <a:buSzTx/>
              <a:buFont typeface="Wingdings" panose="05000000000000000000" pitchFamily="2" charset="2"/>
              <a:buChar char="§"/>
              <a:tabLst/>
              <a:defRPr/>
            </a:pPr>
            <a:r>
              <a:rPr kumimoji="0" lang="en-ZA"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Hansard equipment – R107 thousand</a:t>
            </a:r>
          </a:p>
          <a:p>
            <a:pPr marL="333375" marR="0" lvl="0" indent="-333375" algn="l" defTabSz="622300" rtl="0" eaLnBrk="1" fontAlgn="auto" latinLnBrk="0" hangingPunct="1">
              <a:lnSpc>
                <a:spcPct val="150000"/>
              </a:lnSpc>
              <a:spcBef>
                <a:spcPct val="0"/>
              </a:spcBef>
              <a:spcAft>
                <a:spcPct val="15000"/>
              </a:spcAft>
              <a:buClrTx/>
              <a:buSzTx/>
              <a:buFont typeface="Wingdings" panose="05000000000000000000" pitchFamily="2" charset="2"/>
              <a:buChar char="§"/>
              <a:tabLst/>
              <a:defRPr/>
            </a:pPr>
            <a:r>
              <a:rPr kumimoji="0" lang="en-ZA"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Use of public venues – R92 thousand</a:t>
            </a:r>
          </a:p>
          <a:p>
            <a:pPr marL="333375" marR="0" lvl="0" indent="-333375" algn="l" defTabSz="622300" rtl="0" eaLnBrk="1" fontAlgn="auto" latinLnBrk="0" hangingPunct="1">
              <a:lnSpc>
                <a:spcPct val="150000"/>
              </a:lnSpc>
              <a:spcBef>
                <a:spcPct val="0"/>
              </a:spcBef>
              <a:spcAft>
                <a:spcPct val="15000"/>
              </a:spcAft>
              <a:buClrTx/>
              <a:buSzTx/>
              <a:buFont typeface="Wingdings" panose="05000000000000000000" pitchFamily="2" charset="2"/>
              <a:buChar char="§"/>
              <a:tabLst/>
              <a:defRPr/>
            </a:pPr>
            <a:r>
              <a:rPr kumimoji="0" lang="en-ZA"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Photographic services – R89 thousand</a:t>
            </a:r>
          </a:p>
          <a:p>
            <a:pPr marL="333375" marR="0" lvl="0" indent="-333375" algn="l" defTabSz="622300" rtl="0" eaLnBrk="1" fontAlgn="auto" latinLnBrk="0" hangingPunct="1">
              <a:lnSpc>
                <a:spcPct val="150000"/>
              </a:lnSpc>
              <a:spcBef>
                <a:spcPct val="0"/>
              </a:spcBef>
              <a:spcAft>
                <a:spcPct val="15000"/>
              </a:spcAft>
              <a:buClrTx/>
              <a:buSzTx/>
              <a:buFont typeface="Wingdings" panose="05000000000000000000" pitchFamily="2" charset="2"/>
              <a:buChar char="§"/>
              <a:tabLst/>
              <a:defRPr/>
            </a:pPr>
            <a:r>
              <a:rPr kumimoji="0" lang="en-ZA"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Citizens Responsibility Campaigns – R73 thousand</a:t>
            </a:r>
          </a:p>
          <a:p>
            <a:pPr marL="333375" marR="0" lvl="0" indent="-333375" algn="l" defTabSz="622300" rtl="0" eaLnBrk="1" fontAlgn="auto" latinLnBrk="0" hangingPunct="1">
              <a:lnSpc>
                <a:spcPct val="150000"/>
              </a:lnSpc>
              <a:spcBef>
                <a:spcPct val="0"/>
              </a:spcBef>
              <a:spcAft>
                <a:spcPct val="15000"/>
              </a:spcAft>
              <a:buClrTx/>
              <a:buSzTx/>
              <a:buFont typeface="Wingdings" panose="05000000000000000000" pitchFamily="2" charset="2"/>
              <a:buChar char="§"/>
              <a:tabLst/>
              <a:defRPr/>
            </a:pPr>
            <a:r>
              <a:rPr kumimoji="0" lang="en-ZA"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Print-room rentals – R48 thousand</a:t>
            </a:r>
          </a:p>
          <a:p>
            <a:pPr marL="333375" marR="0" lvl="0" indent="-333375" algn="l" defTabSz="622300" rtl="0" eaLnBrk="1" fontAlgn="auto" latinLnBrk="0" hangingPunct="1">
              <a:lnSpc>
                <a:spcPct val="150000"/>
              </a:lnSpc>
              <a:spcBef>
                <a:spcPct val="0"/>
              </a:spcBef>
              <a:spcAft>
                <a:spcPct val="15000"/>
              </a:spcAft>
              <a:buClrTx/>
              <a:buSzTx/>
              <a:buFont typeface="Wingdings" panose="05000000000000000000" pitchFamily="2" charset="2"/>
              <a:buChar char="§"/>
              <a:tabLst/>
              <a:defRPr/>
            </a:pPr>
            <a:r>
              <a:rPr kumimoji="0" lang="en-ZA" sz="1600" b="0" i="0" u="none" strike="noStrike" kern="1200" cap="none" spc="0" normalizeH="0" baseline="0" noProof="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Official gifts and flowers - R18 thousand</a:t>
            </a:r>
          </a:p>
          <a:p>
            <a:pPr marL="333375" marR="0" lvl="0" indent="-333375" algn="l" defTabSz="622300" rtl="0" eaLnBrk="1" fontAlgn="auto" latinLnBrk="0" hangingPunct="1">
              <a:lnSpc>
                <a:spcPct val="150000"/>
              </a:lnSpc>
              <a:spcBef>
                <a:spcPct val="0"/>
              </a:spcBef>
              <a:spcAft>
                <a:spcPct val="15000"/>
              </a:spcAft>
              <a:buClrTx/>
              <a:buSzTx/>
              <a:buFont typeface="Wingdings" panose="05000000000000000000" pitchFamily="2" charset="2"/>
              <a:buChar char="§"/>
              <a:tabLst/>
              <a:defRPr/>
            </a:pPr>
            <a:r>
              <a:rPr kumimoji="0" lang="en-US" sz="1600" b="0" i="0" u="none" strike="noStrike" kern="1200" cap="none" spc="0" normalizeH="0" baseline="0" noProof="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Medical supplies for the Clinic – R7 thousand.</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33375" marR="0" lvl="0" indent="-333375" algn="l" defTabSz="622300" rtl="0" eaLnBrk="1" fontAlgn="auto" latinLnBrk="0" hangingPunct="1">
              <a:lnSpc>
                <a:spcPct val="150000"/>
              </a:lnSpc>
              <a:spcBef>
                <a:spcPct val="0"/>
              </a:spcBef>
              <a:spcAft>
                <a:spcPct val="15000"/>
              </a:spcAft>
              <a:buClrTx/>
              <a:buSzTx/>
              <a:buFont typeface="Wingdings" panose="05000000000000000000" pitchFamily="2" charset="2"/>
              <a:buChar char="§"/>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622300" rtl="0" eaLnBrk="1" fontAlgn="auto" latinLnBrk="0" hangingPunct="1">
              <a:lnSpc>
                <a:spcPct val="150000"/>
              </a:lnSpc>
              <a:spcBef>
                <a:spcPct val="0"/>
              </a:spcBef>
              <a:spcAft>
                <a:spcPts val="400"/>
              </a:spcAft>
              <a:buClrTx/>
              <a:buSzTx/>
              <a:buFont typeface="Arial" panose="020B0604020202020204" pitchFamily="34" charset="0"/>
              <a:buNone/>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33375" marR="0" lvl="0" indent="-333375" algn="just" defTabSz="622300" rtl="0" eaLnBrk="1" fontAlgn="auto" latinLnBrk="0" hangingPunct="1">
              <a:lnSpc>
                <a:spcPct val="150000"/>
              </a:lnSpc>
              <a:spcBef>
                <a:spcPct val="0"/>
              </a:spcBef>
              <a:spcAft>
                <a:spcPts val="400"/>
              </a:spcAft>
              <a:buClrTx/>
              <a:buSzTx/>
              <a:buFont typeface="Wingdings" panose="05000000000000000000" pitchFamily="2" charset="2"/>
              <a:buChar char="§"/>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33375" marR="0" lvl="0" indent="-333375" algn="just" defTabSz="622300" rtl="0" eaLnBrk="1" fontAlgn="auto" latinLnBrk="0" hangingPunct="1">
              <a:lnSpc>
                <a:spcPct val="150000"/>
              </a:lnSpc>
              <a:spcBef>
                <a:spcPct val="0"/>
              </a:spcBef>
              <a:spcAft>
                <a:spcPts val="400"/>
              </a:spcAft>
              <a:buClrTx/>
              <a:buSzTx/>
              <a:buFont typeface="Wingdings" panose="05000000000000000000" pitchFamily="2" charset="2"/>
              <a:buChar char="§"/>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622300" rtl="0" eaLnBrk="1" fontAlgn="auto" latinLnBrk="0" hangingPunct="1">
              <a:lnSpc>
                <a:spcPct val="150000"/>
              </a:lnSpc>
              <a:spcBef>
                <a:spcPct val="0"/>
              </a:spcBef>
              <a:spcAft>
                <a:spcPts val="400"/>
              </a:spcAft>
              <a:buClrTx/>
              <a:buSzTx/>
              <a:buFont typeface="Arial" panose="020B0604020202020204" pitchFamily="34" charset="0"/>
              <a:buNone/>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33375" marR="0" lvl="0" indent="-333375" algn="just" defTabSz="622300" rtl="0" eaLnBrk="1" fontAlgn="auto" latinLnBrk="0" hangingPunct="1">
              <a:lnSpc>
                <a:spcPct val="150000"/>
              </a:lnSpc>
              <a:spcBef>
                <a:spcPct val="0"/>
              </a:spcBef>
              <a:spcAft>
                <a:spcPts val="400"/>
              </a:spcAft>
              <a:buClrTx/>
              <a:buSzTx/>
              <a:buFont typeface="Wingdings" panose="05000000000000000000" pitchFamily="2" charset="2"/>
              <a:buChar char="§"/>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33375" marR="0" lvl="0" indent="-333375" algn="just" defTabSz="622300" rtl="0" eaLnBrk="1" fontAlgn="auto" latinLnBrk="0" hangingPunct="1">
              <a:lnSpc>
                <a:spcPct val="150000"/>
              </a:lnSpc>
              <a:spcBef>
                <a:spcPct val="0"/>
              </a:spcBef>
              <a:spcAft>
                <a:spcPts val="400"/>
              </a:spcAft>
              <a:buClrTx/>
              <a:buSzTx/>
              <a:buFont typeface="Wingdings" panose="05000000000000000000" pitchFamily="2" charset="2"/>
              <a:buChar char="§"/>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622300" rtl="0" eaLnBrk="1" fontAlgn="auto" latinLnBrk="0" hangingPunct="1">
              <a:lnSpc>
                <a:spcPct val="150000"/>
              </a:lnSpc>
              <a:spcBef>
                <a:spcPct val="0"/>
              </a:spcBef>
              <a:spcAft>
                <a:spcPts val="400"/>
              </a:spcAft>
              <a:buClrTx/>
              <a:buSzTx/>
              <a:buFont typeface="Arial" panose="020B0604020202020204" pitchFamily="34" charset="0"/>
              <a:buNone/>
              <a:tabLst/>
              <a:defRPr/>
            </a:pPr>
            <a:endParaRPr kumimoji="0" lang="en-US" sz="1600" b="0" i="0" u="none" strike="noStrike" kern="1200" cap="none" spc="0" normalizeH="0" baseline="0" noProof="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endParaRPr>
          </a:p>
          <a:p>
            <a:pPr marL="333375" marR="0" lvl="0" indent="-333375" algn="just" defTabSz="622300" rtl="0" eaLnBrk="1" fontAlgn="auto" latinLnBrk="0" hangingPunct="1">
              <a:lnSpc>
                <a:spcPct val="150000"/>
              </a:lnSpc>
              <a:spcBef>
                <a:spcPct val="0"/>
              </a:spcBef>
              <a:spcAft>
                <a:spcPts val="400"/>
              </a:spcAft>
              <a:buClrTx/>
              <a:buSzTx/>
              <a:buFont typeface="Wingdings" panose="05000000000000000000" pitchFamily="2" charset="2"/>
              <a:buChar char="§"/>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33375" marR="0" lvl="0" indent="-333375" algn="l" defTabSz="622300" rtl="0" eaLnBrk="1" fontAlgn="auto" latinLnBrk="0" hangingPunct="1">
              <a:lnSpc>
                <a:spcPct val="150000"/>
              </a:lnSpc>
              <a:spcBef>
                <a:spcPct val="0"/>
              </a:spcBef>
              <a:spcAft>
                <a:spcPct val="15000"/>
              </a:spcAft>
              <a:buClrTx/>
              <a:buSzTx/>
              <a:buFont typeface="Wingdings" panose="05000000000000000000" pitchFamily="2" charset="2"/>
              <a:buChar char="§"/>
              <a:tabLst/>
              <a:defRPr/>
            </a:pPr>
            <a:endParaRPr kumimoji="0" lang="en-US" sz="1600" b="0" i="0" u="none" strike="noStrike" kern="1200" cap="none" spc="0" normalizeH="0" baseline="0" noProof="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endParaRPr>
          </a:p>
          <a:p>
            <a:pPr marL="0" marR="0" lvl="0" indent="0" algn="l" defTabSz="622300" rtl="0" eaLnBrk="1" fontAlgn="auto" latinLnBrk="0" hangingPunct="1">
              <a:lnSpc>
                <a:spcPct val="130000"/>
              </a:lnSpc>
              <a:spcBef>
                <a:spcPct val="0"/>
              </a:spcBef>
              <a:spcAft>
                <a:spcPct val="15000"/>
              </a:spcAft>
              <a:buClrTx/>
              <a:buSzTx/>
              <a:buFont typeface="Arial" panose="020B0604020202020204" pitchFamily="34" charset="0"/>
              <a:buNone/>
              <a:tabLst/>
              <a:defRPr/>
            </a:pPr>
            <a:endParaRPr kumimoji="0" lang="en-US" sz="1600" b="0" i="0" u="none" strike="noStrike" kern="1200" cap="none" spc="0" normalizeH="0" baseline="0" noProof="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51AE4B32-90DE-BF1D-FDA6-3D414505EC57}"/>
              </a:ext>
            </a:extLst>
          </p:cNvPr>
          <p:cNvSpPr>
            <a:spLocks noGrp="1"/>
          </p:cNvSpPr>
          <p:nvPr>
            <p:ph type="sldNum" sz="quarter" idx="12"/>
          </p:nvPr>
        </p:nvSpPr>
        <p:spPr/>
        <p:txBody>
          <a:bodyPr/>
          <a:lstStyle/>
          <a:p>
            <a:fld id="{28653215-2670-2C45-9A84-CCF0EF897A9F}" type="slidenum">
              <a:rPr lang="en-US" smtClean="0"/>
              <a:t>46</a:t>
            </a:fld>
            <a:endParaRPr lang="en-US"/>
          </a:p>
        </p:txBody>
      </p:sp>
    </p:spTree>
    <p:extLst>
      <p:ext uri="{BB962C8B-B14F-4D97-AF65-F5344CB8AC3E}">
        <p14:creationId xmlns:p14="http://schemas.microsoft.com/office/powerpoint/2010/main" val="3396894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E8EDC-F0D4-41A3-9105-7FB17CD0DA7A}"/>
              </a:ext>
            </a:extLst>
          </p:cNvPr>
          <p:cNvSpPr>
            <a:spLocks noGrp="1"/>
          </p:cNvSpPr>
          <p:nvPr>
            <p:ph type="title"/>
          </p:nvPr>
        </p:nvSpPr>
        <p:spPr>
          <a:xfrm>
            <a:off x="503274" y="375939"/>
            <a:ext cx="9672081" cy="696419"/>
          </a:xfrm>
          <a:solidFill>
            <a:schemeClr val="tx1"/>
          </a:solidFill>
        </p:spPr>
        <p:txBody>
          <a:bodyPr/>
          <a:lstStyle/>
          <a:p>
            <a:pPr algn="ctr"/>
            <a:r>
              <a:rPr lang="en-US" b="1" spc="50">
                <a:ln w="9525" cmpd="sng">
                  <a:solidFill>
                    <a:schemeClr val="bg1"/>
                  </a:solidFill>
                  <a:prstDash val="solid"/>
                </a:ln>
                <a:solidFill>
                  <a:srgbClr val="70AD47">
                    <a:tint val="1000"/>
                  </a:srgbClr>
                </a:solidFill>
                <a:effectLst>
                  <a:glow rad="38100">
                    <a:schemeClr val="accent1">
                      <a:alpha val="40000"/>
                    </a:schemeClr>
                  </a:glow>
                </a:effectLst>
              </a:rPr>
              <a:t>ANALYSIS OF EXPENDITURE Cont..</a:t>
            </a:r>
            <a:endParaRPr lang="en-ZA" b="1">
              <a:solidFill>
                <a:schemeClr val="bg1"/>
              </a:solidFill>
            </a:endParaRPr>
          </a:p>
        </p:txBody>
      </p:sp>
      <p:sp>
        <p:nvSpPr>
          <p:cNvPr id="3" name="Text Placeholder 2">
            <a:extLst>
              <a:ext uri="{FF2B5EF4-FFF2-40B4-BE49-F238E27FC236}">
                <a16:creationId xmlns:a16="http://schemas.microsoft.com/office/drawing/2014/main" id="{E7CBBC4F-9E60-490A-9748-B41AF3B0BE0F}"/>
              </a:ext>
            </a:extLst>
          </p:cNvPr>
          <p:cNvSpPr>
            <a:spLocks noGrp="1"/>
          </p:cNvSpPr>
          <p:nvPr>
            <p:ph type="body" idx="1"/>
          </p:nvPr>
        </p:nvSpPr>
        <p:spPr>
          <a:xfrm>
            <a:off x="503275" y="1278433"/>
            <a:ext cx="9672082" cy="610093"/>
          </a:xfrm>
          <a:solidFill>
            <a:schemeClr val="accent6">
              <a:lumMod val="75000"/>
              <a:alpha val="99000"/>
            </a:schemeClr>
          </a:solidFill>
          <a:effectLst>
            <a:outerShdw blurRad="76200" dir="13500000" sy="23000" kx="1200000" algn="br" rotWithShape="0">
              <a:prstClr val="black">
                <a:alpha val="20000"/>
              </a:prstClr>
            </a:outerShdw>
            <a:softEdge rad="25400"/>
          </a:effectLst>
        </p:spPr>
        <p:txBody>
          <a:bodyPr anchor="ctr">
            <a:normAutofit/>
          </a:bodyPr>
          <a:lstStyle/>
          <a:p>
            <a:pPr lvl="0" algn="ctr"/>
            <a:r>
              <a:rPr lang="en-US" sz="1800" b="1">
                <a:solidFill>
                  <a:schemeClr val="bg1"/>
                </a:solidFill>
                <a:latin typeface="Arial" panose="020B0604020202020204" pitchFamily="34" charset="0"/>
                <a:cs typeface="Arial" panose="020B0604020202020204" pitchFamily="34" charset="0"/>
              </a:rPr>
              <a:t>TRANSFERS – R108.4m / 100.0% </a:t>
            </a:r>
            <a:endParaRPr lang="en-US" sz="1800">
              <a:solidFill>
                <a:schemeClr val="bg1"/>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8042163A-D870-E82D-3DA4-B1C4E4EC50F9}"/>
              </a:ext>
            </a:extLst>
          </p:cNvPr>
          <p:cNvGraphicFramePr>
            <a:graphicFrameLocks noGrp="1"/>
          </p:cNvGraphicFramePr>
          <p:nvPr/>
        </p:nvGraphicFramePr>
        <p:xfrm>
          <a:off x="609913" y="2094601"/>
          <a:ext cx="9672082" cy="3633502"/>
        </p:xfrm>
        <a:graphic>
          <a:graphicData uri="http://schemas.openxmlformats.org/drawingml/2006/table">
            <a:tbl>
              <a:tblPr firstRow="1" lastRow="1">
                <a:tableStyleId>{93296810-A885-4BE3-A3E7-6D5BEEA58F35}</a:tableStyleId>
              </a:tblPr>
              <a:tblGrid>
                <a:gridCol w="1512714">
                  <a:extLst>
                    <a:ext uri="{9D8B030D-6E8A-4147-A177-3AD203B41FA5}">
                      <a16:colId xmlns:a16="http://schemas.microsoft.com/office/drawing/2014/main" val="2636232940"/>
                    </a:ext>
                  </a:extLst>
                </a:gridCol>
                <a:gridCol w="2178153">
                  <a:extLst>
                    <a:ext uri="{9D8B030D-6E8A-4147-A177-3AD203B41FA5}">
                      <a16:colId xmlns:a16="http://schemas.microsoft.com/office/drawing/2014/main" val="1548823591"/>
                    </a:ext>
                  </a:extLst>
                </a:gridCol>
                <a:gridCol w="2236185">
                  <a:extLst>
                    <a:ext uri="{9D8B030D-6E8A-4147-A177-3AD203B41FA5}">
                      <a16:colId xmlns:a16="http://schemas.microsoft.com/office/drawing/2014/main" val="1731555483"/>
                    </a:ext>
                  </a:extLst>
                </a:gridCol>
                <a:gridCol w="1903057">
                  <a:extLst>
                    <a:ext uri="{9D8B030D-6E8A-4147-A177-3AD203B41FA5}">
                      <a16:colId xmlns:a16="http://schemas.microsoft.com/office/drawing/2014/main" val="3627534985"/>
                    </a:ext>
                  </a:extLst>
                </a:gridCol>
                <a:gridCol w="1841973">
                  <a:extLst>
                    <a:ext uri="{9D8B030D-6E8A-4147-A177-3AD203B41FA5}">
                      <a16:colId xmlns:a16="http://schemas.microsoft.com/office/drawing/2014/main" val="459651424"/>
                    </a:ext>
                  </a:extLst>
                </a:gridCol>
              </a:tblGrid>
              <a:tr h="442759">
                <a:tc>
                  <a:txBody>
                    <a:bodyPr/>
                    <a:lstStyle/>
                    <a:p>
                      <a:r>
                        <a:rPr lang="en-ZA" sz="1600" kern="0">
                          <a:effectLst/>
                          <a:latin typeface="Arial Narrow" panose="020B0606020202030204" pitchFamily="34" charset="0"/>
                        </a:rPr>
                        <a:t>Political Party </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r>
                        <a:rPr lang="en-ZA" sz="1600" kern="0">
                          <a:effectLst/>
                          <a:latin typeface="Arial Narrow" panose="020B0606020202030204" pitchFamily="34" charset="0"/>
                        </a:rPr>
                        <a:t> Support for </a:t>
                      </a:r>
                      <a:endParaRPr lang="en-ZA" sz="1600" kern="100">
                        <a:effectLst/>
                        <a:latin typeface="Arial Narrow" panose="020B0606020202030204" pitchFamily="34" charset="0"/>
                      </a:endParaRPr>
                    </a:p>
                    <a:p>
                      <a:pPr algn="ctr"/>
                      <a:r>
                        <a:rPr lang="en-ZA" sz="1600" kern="0">
                          <a:effectLst/>
                          <a:latin typeface="Arial Narrow" panose="020B0606020202030204" pitchFamily="34" charset="0"/>
                        </a:rPr>
                        <a:t>Political Party Work</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r>
                        <a:rPr lang="en-ZA" sz="1600" kern="0">
                          <a:effectLst/>
                          <a:latin typeface="Arial Narrow" panose="020B0606020202030204" pitchFamily="34" charset="0"/>
                        </a:rPr>
                        <a:t>Support for </a:t>
                      </a:r>
                      <a:endParaRPr lang="en-ZA" sz="1600" kern="100">
                        <a:effectLst/>
                        <a:latin typeface="Arial Narrow" panose="020B0606020202030204" pitchFamily="34" charset="0"/>
                      </a:endParaRPr>
                    </a:p>
                    <a:p>
                      <a:pPr algn="ctr"/>
                      <a:r>
                        <a:rPr lang="en-ZA" sz="1600" kern="0">
                          <a:effectLst/>
                          <a:latin typeface="Arial Narrow" panose="020B0606020202030204" pitchFamily="34" charset="0"/>
                        </a:rPr>
                        <a:t>Constituency Work</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r>
                        <a:rPr lang="en-ZA" sz="1600" kern="0">
                          <a:effectLst/>
                          <a:latin typeface="Arial Narrow" panose="020B0606020202030204" pitchFamily="34" charset="0"/>
                        </a:rPr>
                        <a:t>Support for </a:t>
                      </a:r>
                      <a:endParaRPr lang="en-ZA" sz="1600" kern="100">
                        <a:effectLst/>
                        <a:latin typeface="Arial Narrow" panose="020B0606020202030204" pitchFamily="34" charset="0"/>
                      </a:endParaRPr>
                    </a:p>
                    <a:p>
                      <a:pPr algn="ctr"/>
                      <a:r>
                        <a:rPr lang="en-ZA" sz="1600" kern="0">
                          <a:effectLst/>
                          <a:latin typeface="Arial Narrow" panose="020B0606020202030204" pitchFamily="34" charset="0"/>
                        </a:rPr>
                        <a:t>Operational Work</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r>
                        <a:rPr lang="en-ZA" sz="1600" kern="0">
                          <a:effectLst/>
                          <a:latin typeface="Arial Narrow" panose="020B0606020202030204" pitchFamily="34" charset="0"/>
                        </a:rPr>
                        <a:t> Total Transfers </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1606839"/>
                  </a:ext>
                </a:extLst>
              </a:tr>
              <a:tr h="252450">
                <a:tc>
                  <a:txBody>
                    <a:bodyPr/>
                    <a:lstStyle/>
                    <a:p>
                      <a:r>
                        <a:rPr lang="en-ZA" sz="1600" kern="0">
                          <a:effectLst/>
                          <a:latin typeface="Arial Narrow" panose="020B0606020202030204" pitchFamily="34" charset="0"/>
                        </a:rPr>
                        <a:t> ANC</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 </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8 560 414</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3 224 254</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b="1" kern="0">
                          <a:solidFill>
                            <a:schemeClr val="bg1"/>
                          </a:solidFill>
                          <a:effectLst/>
                          <a:latin typeface="Arial Narrow" panose="020B0606020202030204" pitchFamily="34" charset="0"/>
                        </a:rPr>
                        <a:t>11 784 668</a:t>
                      </a:r>
                      <a:endParaRPr lang="en-ZA" sz="1600" b="1" kern="100">
                        <a:solidFill>
                          <a:schemeClr val="bg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75000"/>
                      </a:schemeClr>
                    </a:solidFill>
                  </a:tcPr>
                </a:tc>
                <a:extLst>
                  <a:ext uri="{0D108BD9-81ED-4DB2-BD59-A6C34878D82A}">
                    <a16:rowId xmlns:a16="http://schemas.microsoft.com/office/drawing/2014/main" val="4060707829"/>
                  </a:ext>
                </a:extLst>
              </a:tr>
              <a:tr h="242741">
                <a:tc>
                  <a:txBody>
                    <a:bodyPr/>
                    <a:lstStyle/>
                    <a:p>
                      <a:r>
                        <a:rPr lang="en-ZA" sz="1600" kern="0">
                          <a:effectLst/>
                          <a:latin typeface="Arial Narrow" panose="020B0606020202030204" pitchFamily="34" charset="0"/>
                        </a:rPr>
                        <a:t> DA </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23 396 328</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6 726 040</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3 805 006</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b="1" kern="0">
                          <a:solidFill>
                            <a:schemeClr val="bg1"/>
                          </a:solidFill>
                          <a:effectLst/>
                          <a:latin typeface="Arial Narrow" panose="020B0606020202030204" pitchFamily="34" charset="0"/>
                        </a:rPr>
                        <a:t>33 927 374</a:t>
                      </a:r>
                      <a:endParaRPr lang="en-ZA" sz="1600" b="1" kern="100">
                        <a:solidFill>
                          <a:schemeClr val="bg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75000"/>
                      </a:schemeClr>
                    </a:solidFill>
                  </a:tcPr>
                </a:tc>
                <a:extLst>
                  <a:ext uri="{0D108BD9-81ED-4DB2-BD59-A6C34878D82A}">
                    <a16:rowId xmlns:a16="http://schemas.microsoft.com/office/drawing/2014/main" val="1154707379"/>
                  </a:ext>
                </a:extLst>
              </a:tr>
              <a:tr h="252450">
                <a:tc>
                  <a:txBody>
                    <a:bodyPr/>
                    <a:lstStyle/>
                    <a:p>
                      <a:r>
                        <a:rPr lang="en-ZA" sz="1600" kern="0">
                          <a:effectLst/>
                          <a:latin typeface="Arial Narrow" panose="020B0606020202030204" pitchFamily="34" charset="0"/>
                        </a:rPr>
                        <a:t> EFF </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12 260 832</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3 363 020</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2 537 444</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b="1" kern="0">
                          <a:solidFill>
                            <a:schemeClr val="bg1"/>
                          </a:solidFill>
                          <a:effectLst/>
                          <a:latin typeface="Arial Narrow" panose="020B0606020202030204" pitchFamily="34" charset="0"/>
                        </a:rPr>
                        <a:t>18 161 296</a:t>
                      </a:r>
                      <a:endParaRPr lang="en-ZA" sz="1600" b="1" kern="100">
                        <a:solidFill>
                          <a:schemeClr val="bg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75000"/>
                      </a:schemeClr>
                    </a:solidFill>
                  </a:tcPr>
                </a:tc>
                <a:extLst>
                  <a:ext uri="{0D108BD9-81ED-4DB2-BD59-A6C34878D82A}">
                    <a16:rowId xmlns:a16="http://schemas.microsoft.com/office/drawing/2014/main" val="1556189882"/>
                  </a:ext>
                </a:extLst>
              </a:tr>
              <a:tr h="242741">
                <a:tc>
                  <a:txBody>
                    <a:bodyPr/>
                    <a:lstStyle/>
                    <a:p>
                      <a:r>
                        <a:rPr lang="en-ZA" sz="1600" kern="0">
                          <a:effectLst/>
                          <a:latin typeface="Arial Narrow" panose="020B0606020202030204" pitchFamily="34" charset="0"/>
                        </a:rPr>
                        <a:t> VF+ </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 </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2 246 752</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b="1" kern="0">
                          <a:solidFill>
                            <a:schemeClr val="bg1"/>
                          </a:solidFill>
                          <a:effectLst/>
                          <a:latin typeface="Arial Narrow" panose="020B0606020202030204" pitchFamily="34" charset="0"/>
                        </a:rPr>
                        <a:t>2 246 752</a:t>
                      </a:r>
                      <a:endParaRPr lang="en-ZA" sz="1600" b="1" kern="100">
                        <a:solidFill>
                          <a:schemeClr val="bg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75000"/>
                      </a:schemeClr>
                    </a:solidFill>
                  </a:tcPr>
                </a:tc>
                <a:extLst>
                  <a:ext uri="{0D108BD9-81ED-4DB2-BD59-A6C34878D82A}">
                    <a16:rowId xmlns:a16="http://schemas.microsoft.com/office/drawing/2014/main" val="509992640"/>
                  </a:ext>
                </a:extLst>
              </a:tr>
              <a:tr h="242741">
                <a:tc>
                  <a:txBody>
                    <a:bodyPr/>
                    <a:lstStyle/>
                    <a:p>
                      <a:r>
                        <a:rPr lang="en-ZA" sz="1600" kern="0">
                          <a:effectLst/>
                          <a:latin typeface="Arial Narrow" panose="020B0606020202030204" pitchFamily="34" charset="0"/>
                        </a:rPr>
                        <a:t> IFP </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 </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1 829 620</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b="1" kern="0">
                          <a:solidFill>
                            <a:schemeClr val="bg1"/>
                          </a:solidFill>
                          <a:effectLst/>
                          <a:latin typeface="Arial Narrow" panose="020B0606020202030204" pitchFamily="34" charset="0"/>
                        </a:rPr>
                        <a:t>1 829 620</a:t>
                      </a:r>
                      <a:endParaRPr lang="en-ZA" sz="1600" b="1" kern="100">
                        <a:solidFill>
                          <a:schemeClr val="bg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75000"/>
                      </a:schemeClr>
                    </a:solidFill>
                  </a:tcPr>
                </a:tc>
                <a:extLst>
                  <a:ext uri="{0D108BD9-81ED-4DB2-BD59-A6C34878D82A}">
                    <a16:rowId xmlns:a16="http://schemas.microsoft.com/office/drawing/2014/main" val="1309292648"/>
                  </a:ext>
                </a:extLst>
              </a:tr>
              <a:tr h="242741">
                <a:tc>
                  <a:txBody>
                    <a:bodyPr/>
                    <a:lstStyle/>
                    <a:p>
                      <a:r>
                        <a:rPr lang="en-ZA" sz="1600" kern="0">
                          <a:effectLst/>
                          <a:latin typeface="Arial Narrow" panose="020B0606020202030204" pitchFamily="34" charset="0"/>
                        </a:rPr>
                        <a:t> ACDP </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100 196</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305 728</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1 986 851</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b="1" kern="0">
                          <a:solidFill>
                            <a:schemeClr val="bg1"/>
                          </a:solidFill>
                          <a:effectLst/>
                          <a:latin typeface="Arial Narrow" panose="020B0606020202030204" pitchFamily="34" charset="0"/>
                        </a:rPr>
                        <a:t>2 392 775</a:t>
                      </a:r>
                      <a:endParaRPr lang="en-ZA" sz="1600" b="1" kern="100">
                        <a:solidFill>
                          <a:schemeClr val="bg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75000"/>
                      </a:schemeClr>
                    </a:solidFill>
                  </a:tcPr>
                </a:tc>
                <a:extLst>
                  <a:ext uri="{0D108BD9-81ED-4DB2-BD59-A6C34878D82A}">
                    <a16:rowId xmlns:a16="http://schemas.microsoft.com/office/drawing/2014/main" val="603901827"/>
                  </a:ext>
                </a:extLst>
              </a:tr>
              <a:tr h="242741">
                <a:tc>
                  <a:txBody>
                    <a:bodyPr/>
                    <a:lstStyle/>
                    <a:p>
                      <a:r>
                        <a:rPr lang="en-ZA" sz="1600" kern="0">
                          <a:effectLst/>
                          <a:latin typeface="Arial Narrow" panose="020B0606020202030204" pitchFamily="34" charset="0"/>
                        </a:rPr>
                        <a:t> Action SA </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4 877 746</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917 188</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2 150 191</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b="1" kern="0">
                          <a:solidFill>
                            <a:schemeClr val="bg1"/>
                          </a:solidFill>
                          <a:effectLst/>
                          <a:latin typeface="Arial Narrow" panose="020B0606020202030204" pitchFamily="34" charset="0"/>
                        </a:rPr>
                        <a:t>7 945 125</a:t>
                      </a:r>
                      <a:endParaRPr lang="en-ZA" sz="1600" b="1" kern="100">
                        <a:solidFill>
                          <a:schemeClr val="bg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75000"/>
                      </a:schemeClr>
                    </a:solidFill>
                  </a:tcPr>
                </a:tc>
                <a:extLst>
                  <a:ext uri="{0D108BD9-81ED-4DB2-BD59-A6C34878D82A}">
                    <a16:rowId xmlns:a16="http://schemas.microsoft.com/office/drawing/2014/main" val="4290544005"/>
                  </a:ext>
                </a:extLst>
              </a:tr>
              <a:tr h="242741">
                <a:tc>
                  <a:txBody>
                    <a:bodyPr/>
                    <a:lstStyle/>
                    <a:p>
                      <a:r>
                        <a:rPr lang="en-ZA" sz="1600" kern="0">
                          <a:effectLst/>
                          <a:latin typeface="Arial Narrow" panose="020B0606020202030204" pitchFamily="34" charset="0"/>
                        </a:rPr>
                        <a:t> BOSA </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2 550 123</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152 864</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2 150 191</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b="1" kern="0">
                          <a:solidFill>
                            <a:schemeClr val="bg1"/>
                          </a:solidFill>
                          <a:effectLst/>
                          <a:latin typeface="Arial Narrow" panose="020B0606020202030204" pitchFamily="34" charset="0"/>
                        </a:rPr>
                        <a:t>4 853 178</a:t>
                      </a:r>
                      <a:endParaRPr lang="en-ZA" sz="1600" b="1" kern="100">
                        <a:solidFill>
                          <a:schemeClr val="bg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75000"/>
                      </a:schemeClr>
                    </a:solidFill>
                  </a:tcPr>
                </a:tc>
                <a:extLst>
                  <a:ext uri="{0D108BD9-81ED-4DB2-BD59-A6C34878D82A}">
                    <a16:rowId xmlns:a16="http://schemas.microsoft.com/office/drawing/2014/main" val="214118509"/>
                  </a:ext>
                </a:extLst>
              </a:tr>
              <a:tr h="242741">
                <a:tc>
                  <a:txBody>
                    <a:bodyPr/>
                    <a:lstStyle/>
                    <a:p>
                      <a:r>
                        <a:rPr lang="en-ZA" sz="1600" kern="0">
                          <a:effectLst/>
                          <a:latin typeface="Arial Narrow" panose="020B0606020202030204" pitchFamily="34" charset="0"/>
                        </a:rPr>
                        <a:t> MK </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9 552 178</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2 445 832</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2 427 401</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b="1" kern="0">
                          <a:solidFill>
                            <a:schemeClr val="bg1"/>
                          </a:solidFill>
                          <a:effectLst/>
                          <a:latin typeface="Arial Narrow" panose="020B0606020202030204" pitchFamily="34" charset="0"/>
                        </a:rPr>
                        <a:t>14 425 411</a:t>
                      </a:r>
                      <a:endParaRPr lang="en-ZA" sz="1600" b="1" kern="100">
                        <a:solidFill>
                          <a:schemeClr val="bg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75000"/>
                      </a:schemeClr>
                    </a:solidFill>
                  </a:tcPr>
                </a:tc>
                <a:extLst>
                  <a:ext uri="{0D108BD9-81ED-4DB2-BD59-A6C34878D82A}">
                    <a16:rowId xmlns:a16="http://schemas.microsoft.com/office/drawing/2014/main" val="46867244"/>
                  </a:ext>
                </a:extLst>
              </a:tr>
              <a:tr h="242741">
                <a:tc>
                  <a:txBody>
                    <a:bodyPr/>
                    <a:lstStyle/>
                    <a:p>
                      <a:r>
                        <a:rPr lang="en-ZA" sz="1600" kern="0">
                          <a:effectLst/>
                          <a:latin typeface="Arial Narrow" panose="020B0606020202030204" pitchFamily="34" charset="0"/>
                        </a:rPr>
                        <a:t> PA  </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3 543 019</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305 730</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2 150 191</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b="1" kern="0">
                          <a:solidFill>
                            <a:schemeClr val="bg1"/>
                          </a:solidFill>
                          <a:effectLst/>
                          <a:latin typeface="Arial Narrow" panose="020B0606020202030204" pitchFamily="34" charset="0"/>
                        </a:rPr>
                        <a:t>5 998 941</a:t>
                      </a:r>
                      <a:endParaRPr lang="en-ZA" sz="1600" b="1" kern="100">
                        <a:solidFill>
                          <a:schemeClr val="bg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75000"/>
                      </a:schemeClr>
                    </a:solidFill>
                  </a:tcPr>
                </a:tc>
                <a:extLst>
                  <a:ext uri="{0D108BD9-81ED-4DB2-BD59-A6C34878D82A}">
                    <a16:rowId xmlns:a16="http://schemas.microsoft.com/office/drawing/2014/main" val="3397669473"/>
                  </a:ext>
                </a:extLst>
              </a:tr>
              <a:tr h="242741">
                <a:tc>
                  <a:txBody>
                    <a:bodyPr/>
                    <a:lstStyle/>
                    <a:p>
                      <a:r>
                        <a:rPr lang="en-ZA" sz="1600" kern="0">
                          <a:effectLst/>
                          <a:latin typeface="Arial Narrow" panose="020B0606020202030204" pitchFamily="34" charset="0"/>
                        </a:rPr>
                        <a:t> RISE </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2 636 804</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 </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2 150 191</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b="1" kern="0">
                          <a:solidFill>
                            <a:schemeClr val="bg1"/>
                          </a:solidFill>
                          <a:effectLst/>
                          <a:latin typeface="Arial Narrow" panose="020B0606020202030204" pitchFamily="34" charset="0"/>
                        </a:rPr>
                        <a:t>4 786 995</a:t>
                      </a:r>
                      <a:endParaRPr lang="en-ZA" sz="1600" b="1" kern="100">
                        <a:solidFill>
                          <a:schemeClr val="bg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75000"/>
                      </a:schemeClr>
                    </a:solidFill>
                  </a:tcPr>
                </a:tc>
                <a:extLst>
                  <a:ext uri="{0D108BD9-81ED-4DB2-BD59-A6C34878D82A}">
                    <a16:rowId xmlns:a16="http://schemas.microsoft.com/office/drawing/2014/main" val="2842709793"/>
                  </a:ext>
                </a:extLst>
              </a:tr>
              <a:tr h="446362">
                <a:tc>
                  <a:txBody>
                    <a:bodyPr/>
                    <a:lstStyle/>
                    <a:p>
                      <a:r>
                        <a:rPr lang="en-ZA" sz="1600" kern="0">
                          <a:effectLst/>
                          <a:latin typeface="Arial Narrow" panose="020B0606020202030204" pitchFamily="34" charset="0"/>
                        </a:rPr>
                        <a:t> TOTAL </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58 917 226</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22 776 816</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26 658 093</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kern="0">
                          <a:effectLst/>
                          <a:latin typeface="Arial Narrow" panose="020B0606020202030204" pitchFamily="34" charset="0"/>
                        </a:rPr>
                        <a:t>108 352 135</a:t>
                      </a:r>
                      <a:endParaRPr lang="en-ZA"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24103142"/>
                  </a:ext>
                </a:extLst>
              </a:tr>
            </a:tbl>
          </a:graphicData>
        </a:graphic>
      </p:graphicFrame>
      <p:sp>
        <p:nvSpPr>
          <p:cNvPr id="5" name="Slide Number Placeholder 4">
            <a:extLst>
              <a:ext uri="{FF2B5EF4-FFF2-40B4-BE49-F238E27FC236}">
                <a16:creationId xmlns:a16="http://schemas.microsoft.com/office/drawing/2014/main" id="{BBD9509B-795F-5095-2C41-7EAD9B2C1857}"/>
              </a:ext>
            </a:extLst>
          </p:cNvPr>
          <p:cNvSpPr>
            <a:spLocks noGrp="1"/>
          </p:cNvSpPr>
          <p:nvPr>
            <p:ph type="sldNum" sz="quarter" idx="12"/>
          </p:nvPr>
        </p:nvSpPr>
        <p:spPr/>
        <p:txBody>
          <a:bodyPr/>
          <a:lstStyle/>
          <a:p>
            <a:fld id="{28653215-2670-2C45-9A84-CCF0EF897A9F}" type="slidenum">
              <a:rPr lang="en-US" smtClean="0"/>
              <a:t>47</a:t>
            </a:fld>
            <a:endParaRPr lang="en-US"/>
          </a:p>
        </p:txBody>
      </p:sp>
    </p:spTree>
    <p:extLst>
      <p:ext uri="{BB962C8B-B14F-4D97-AF65-F5344CB8AC3E}">
        <p14:creationId xmlns:p14="http://schemas.microsoft.com/office/powerpoint/2010/main" val="10965141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2413-295C-4870-A0F6-45D9C69FB178}"/>
              </a:ext>
            </a:extLst>
          </p:cNvPr>
          <p:cNvSpPr>
            <a:spLocks noGrp="1"/>
          </p:cNvSpPr>
          <p:nvPr>
            <p:ph type="title"/>
          </p:nvPr>
        </p:nvSpPr>
        <p:spPr>
          <a:xfrm>
            <a:off x="616689" y="312974"/>
            <a:ext cx="9728791" cy="613569"/>
          </a:xfrm>
          <a:solidFill>
            <a:schemeClr val="tx1"/>
          </a:solidFill>
        </p:spPr>
        <p:txBody>
          <a:bodyPr>
            <a:normAutofit/>
          </a:bodyPr>
          <a:lstStyle/>
          <a:p>
            <a:pPr algn="ctr"/>
            <a:r>
              <a:rPr lang="en-US" b="1" spc="50">
                <a:ln w="9525" cmpd="sng">
                  <a:solidFill>
                    <a:schemeClr val="bg1"/>
                  </a:solidFill>
                  <a:prstDash val="solid"/>
                </a:ln>
                <a:solidFill>
                  <a:srgbClr val="70AD47">
                    <a:tint val="1000"/>
                  </a:srgbClr>
                </a:solidFill>
                <a:effectLst>
                  <a:glow rad="38100">
                    <a:schemeClr val="accent1">
                      <a:alpha val="40000"/>
                    </a:schemeClr>
                  </a:glow>
                </a:effectLst>
              </a:rPr>
              <a:t>ANALYSIS OF EXPENDITURE</a:t>
            </a:r>
            <a:endParaRPr lang="en-ZA" b="1" spc="50">
              <a:ln w="9525" cmpd="sng">
                <a:solidFill>
                  <a:schemeClr val="bg1"/>
                </a:solidFill>
                <a:prstDash val="solid"/>
              </a:ln>
              <a:solidFill>
                <a:srgbClr val="70AD47">
                  <a:tint val="1000"/>
                </a:srgbClr>
              </a:solidFill>
              <a:effectLst>
                <a:glow rad="38100">
                  <a:schemeClr val="accent1">
                    <a:alpha val="40000"/>
                  </a:schemeClr>
                </a:glow>
              </a:effectLst>
            </a:endParaRPr>
          </a:p>
        </p:txBody>
      </p:sp>
      <p:graphicFrame>
        <p:nvGraphicFramePr>
          <p:cNvPr id="6" name="Title 1">
            <a:extLst>
              <a:ext uri="{FF2B5EF4-FFF2-40B4-BE49-F238E27FC236}">
                <a16:creationId xmlns:a16="http://schemas.microsoft.com/office/drawing/2014/main" id="{70753647-3111-4C83-A9E4-1D2FA31FC301}"/>
              </a:ext>
            </a:extLst>
          </p:cNvPr>
          <p:cNvGraphicFramePr>
            <a:graphicFrameLocks noGrp="1"/>
          </p:cNvGraphicFramePr>
          <p:nvPr>
            <p:ph idx="1"/>
          </p:nvPr>
        </p:nvGraphicFramePr>
        <p:xfrm>
          <a:off x="531628" y="1330580"/>
          <a:ext cx="9813852" cy="3911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95C55F7A-CA6B-50B3-246C-E1F150054014}"/>
              </a:ext>
            </a:extLst>
          </p:cNvPr>
          <p:cNvSpPr>
            <a:spLocks noGrp="1"/>
          </p:cNvSpPr>
          <p:nvPr>
            <p:ph type="sldNum" sz="quarter" idx="12"/>
          </p:nvPr>
        </p:nvSpPr>
        <p:spPr/>
        <p:txBody>
          <a:bodyPr/>
          <a:lstStyle/>
          <a:p>
            <a:fld id="{28653215-2670-2C45-9A84-CCF0EF897A9F}" type="slidenum">
              <a:rPr lang="en-US" smtClean="0"/>
              <a:t>48</a:t>
            </a:fld>
            <a:endParaRPr lang="en-US"/>
          </a:p>
        </p:txBody>
      </p:sp>
    </p:spTree>
    <p:extLst>
      <p:ext uri="{BB962C8B-B14F-4D97-AF65-F5344CB8AC3E}">
        <p14:creationId xmlns:p14="http://schemas.microsoft.com/office/powerpoint/2010/main" val="2514709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59790" y="643467"/>
            <a:ext cx="9689804" cy="744836"/>
          </a:xfrm>
          <a:prstGeom prst="rect">
            <a:avLst/>
          </a:prstGeom>
          <a:solidFill>
            <a:schemeClr val="tx1"/>
          </a:solidFill>
        </p:spPr>
        <p:txBody>
          <a:bodyPr vert="horz" lIns="91440" tIns="45720" rIns="91440" bIns="45720" rtlCol="0" anchor="ctr">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ctr" defTabSz="914400" rtl="0" eaLnBrk="1" fontAlgn="auto" latinLnBrk="0" hangingPunct="1">
              <a:lnSpc>
                <a:spcPct val="90000"/>
              </a:lnSpc>
              <a:spcBef>
                <a:spcPct val="0"/>
              </a:spcBef>
              <a:spcAft>
                <a:spcPts val="450"/>
              </a:spcAft>
              <a:buClrTx/>
              <a:buSzTx/>
              <a:buFontTx/>
              <a:buNone/>
              <a:tabLst/>
              <a:defRPr/>
            </a:pPr>
            <a:r>
              <a:rPr kumimoji="0" lang="en-US" sz="2800" b="1" i="0" u="none" strike="noStrike" kern="1200" cap="none" spc="0" normalizeH="0" baseline="0" noProof="0">
                <a:ln w="22225">
                  <a:solidFill>
                    <a:prstClr val="white"/>
                  </a:solidFill>
                  <a:prstDash val="solid"/>
                </a:ln>
                <a:solidFill>
                  <a:prstClr val="white"/>
                </a:solidFill>
                <a:effectLst/>
                <a:uLnTx/>
                <a:uFillTx/>
                <a:latin typeface="Arial" panose="020B0604020202020204" pitchFamily="34" charset="0"/>
                <a:ea typeface="+mj-ea"/>
                <a:cs typeface="Arial" panose="020B0604020202020204" pitchFamily="34" charset="0"/>
              </a:rPr>
              <a:t>MAIN CAUSES OF EXPENDITURE VARIATIONS</a:t>
            </a:r>
          </a:p>
        </p:txBody>
      </p:sp>
      <p:sp>
        <p:nvSpPr>
          <p:cNvPr id="2" name="Rectangle 1"/>
          <p:cNvSpPr/>
          <p:nvPr/>
        </p:nvSpPr>
        <p:spPr>
          <a:xfrm>
            <a:off x="2376322" y="2565880"/>
            <a:ext cx="4850900" cy="2587960"/>
          </a:xfrm>
          <a:prstGeom prst="rect">
            <a:avLst/>
          </a:prstGeom>
        </p:spPr>
        <p:txBody>
          <a:bodyPr vert="horz" lIns="68580" tIns="34290" rIns="68580" bIns="34290" rtlCol="0" anchor="ctr">
            <a:normAutofit/>
          </a:bodyPr>
          <a:lstStyle/>
          <a:p>
            <a:pPr marL="557213" marR="0" lvl="1" indent="-171450" algn="l" defTabSz="685800" rtl="0" eaLnBrk="1" fontAlgn="auto" latinLnBrk="0" hangingPunct="1">
              <a:lnSpc>
                <a:spcPct val="90000"/>
              </a:lnSpc>
              <a:spcBef>
                <a:spcPts val="0"/>
              </a:spcBef>
              <a:spcAft>
                <a:spcPts val="450"/>
              </a:spcAft>
              <a:buClrTx/>
              <a:buSzTx/>
              <a:buFont typeface="Arial" panose="020B0604020202020204" pitchFamily="34" charset="0"/>
              <a:buChar char="•"/>
              <a:tabLst/>
              <a:defRPr/>
            </a:pPr>
            <a:endParaRPr kumimoji="0" lang="en-US" sz="825" b="0" i="0" u="none" strike="noStrike" kern="1200" cap="none" spc="0" normalizeH="0" baseline="0" noProof="0">
              <a:ln>
                <a:noFill/>
              </a:ln>
              <a:solidFill>
                <a:prstClr val="black"/>
              </a:solidFill>
              <a:effectLst/>
              <a:uLnTx/>
              <a:uFillTx/>
              <a:latin typeface="Calibri"/>
              <a:ea typeface="+mn-ea"/>
              <a:cs typeface="+mn-cs"/>
            </a:endParaRPr>
          </a:p>
          <a:p>
            <a:pPr marL="557213" marR="0" lvl="1" indent="-171450" algn="l" defTabSz="685800" rtl="0" eaLnBrk="1" fontAlgn="auto" latinLnBrk="0" hangingPunct="1">
              <a:lnSpc>
                <a:spcPct val="90000"/>
              </a:lnSpc>
              <a:spcBef>
                <a:spcPts val="450"/>
              </a:spcBef>
              <a:spcAft>
                <a:spcPts val="450"/>
              </a:spcAft>
              <a:buClrTx/>
              <a:buSzTx/>
              <a:buFont typeface="Arial" panose="020B0604020202020204" pitchFamily="34" charset="0"/>
              <a:buChar char="•"/>
              <a:tabLst/>
              <a:defRPr/>
            </a:pPr>
            <a:endParaRPr kumimoji="0" lang="en-US" sz="825" b="0" i="0" u="none" strike="noStrike" kern="1200" cap="none" spc="0" normalizeH="0" baseline="0" noProof="0">
              <a:ln>
                <a:noFill/>
              </a:ln>
              <a:solidFill>
                <a:prstClr val="black"/>
              </a:solidFill>
              <a:effectLst/>
              <a:uLnTx/>
              <a:uFillTx/>
              <a:latin typeface="Calibri"/>
              <a:ea typeface="+mn-ea"/>
              <a:cs typeface="+mn-cs"/>
            </a:endParaRPr>
          </a:p>
          <a:p>
            <a:pPr marL="342900" marR="0" lvl="1" indent="-171450" algn="l" defTabSz="6858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825" b="0" i="0" u="none" strike="noStrike" kern="1200" cap="none" spc="0" normalizeH="0" baseline="0" noProof="0">
              <a:ln>
                <a:noFill/>
              </a:ln>
              <a:solidFill>
                <a:prstClr val="black"/>
              </a:solidFill>
              <a:effectLst/>
              <a:uLnTx/>
              <a:uFillTx/>
              <a:latin typeface="Calibri"/>
              <a:ea typeface="+mn-ea"/>
              <a:cs typeface="+mn-cs"/>
            </a:endParaRPr>
          </a:p>
        </p:txBody>
      </p:sp>
      <p:sp>
        <p:nvSpPr>
          <p:cNvPr id="4" name="Title 1"/>
          <p:cNvSpPr txBox="1">
            <a:spLocks/>
          </p:cNvSpPr>
          <p:nvPr/>
        </p:nvSpPr>
        <p:spPr>
          <a:xfrm>
            <a:off x="1704127" y="1366699"/>
            <a:ext cx="6616116" cy="3942438"/>
          </a:xfrm>
          <a:prstGeom prst="rect">
            <a:avLst/>
          </a:prstGeom>
          <a:ln>
            <a:noFill/>
          </a:ln>
        </p:spPr>
        <p:txBody>
          <a:bodyPr vert="horz" anchor="t">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just" defTabSz="685800" rtl="0" eaLnBrk="1" fontAlgn="auto" latinLnBrk="0" hangingPunct="1">
              <a:lnSpc>
                <a:spcPct val="100000"/>
              </a:lnSpc>
              <a:spcBef>
                <a:spcPct val="0"/>
              </a:spcBef>
              <a:spcAft>
                <a:spcPts val="450"/>
              </a:spcAft>
              <a:buClrTx/>
              <a:buSzTx/>
              <a:buFontTx/>
              <a:buNone/>
              <a:tabLst/>
              <a:defRPr/>
            </a:pPr>
            <a:r>
              <a:rPr kumimoji="0" lang="en-ZA" sz="1050" b="0" i="0" u="none" strike="noStrike" kern="1200" cap="none" spc="0" normalizeH="0" baseline="0" noProof="0">
                <a:ln>
                  <a:noFill/>
                </a:ln>
                <a:solidFill>
                  <a:prstClr val="black"/>
                </a:solidFill>
                <a:effectLst/>
                <a:uLnTx/>
                <a:uFillTx/>
                <a:latin typeface="Arial Narrow" panose="020B0606020202030204" pitchFamily="34" charset="0"/>
                <a:ea typeface="+mj-ea"/>
                <a:cs typeface="+mj-cs"/>
              </a:rPr>
              <a:t> </a:t>
            </a:r>
          </a:p>
          <a:p>
            <a:pPr marL="0" marR="0" lvl="0" indent="0" algn="just" defTabSz="685800" rtl="0" eaLnBrk="1" fontAlgn="auto" latinLnBrk="0" hangingPunct="1">
              <a:lnSpc>
                <a:spcPct val="100000"/>
              </a:lnSpc>
              <a:spcBef>
                <a:spcPct val="0"/>
              </a:spcBef>
              <a:spcAft>
                <a:spcPts val="450"/>
              </a:spcAft>
              <a:buClrTx/>
              <a:buSzTx/>
              <a:buFontTx/>
              <a:buNone/>
              <a:tabLst/>
              <a:defRPr/>
            </a:pPr>
            <a:r>
              <a:rPr kumimoji="0" lang="en-ZA" sz="1050" b="0" i="0" u="none" strike="noStrike" kern="1200" cap="none" spc="0" normalizeH="0" baseline="0" noProof="0">
                <a:ln>
                  <a:noFill/>
                </a:ln>
                <a:solidFill>
                  <a:srgbClr val="F07F09">
                    <a:tint val="88000"/>
                    <a:satMod val="150000"/>
                  </a:srgbClr>
                </a:solidFill>
                <a:effectLst/>
                <a:uLnTx/>
                <a:uFillTx/>
                <a:latin typeface="Calibri"/>
                <a:ea typeface="+mj-ea"/>
                <a:cs typeface="+mj-cs"/>
              </a:rPr>
              <a:t> </a:t>
            </a:r>
          </a:p>
        </p:txBody>
      </p:sp>
      <p:graphicFrame>
        <p:nvGraphicFramePr>
          <p:cNvPr id="7" name="Diagram 6">
            <a:extLst>
              <a:ext uri="{FF2B5EF4-FFF2-40B4-BE49-F238E27FC236}">
                <a16:creationId xmlns:a16="http://schemas.microsoft.com/office/drawing/2014/main" id="{008D12E9-9CA4-4016-94DC-A9769CA51E6D}"/>
              </a:ext>
            </a:extLst>
          </p:cNvPr>
          <p:cNvGraphicFramePr/>
          <p:nvPr/>
        </p:nvGraphicFramePr>
        <p:xfrm>
          <a:off x="552893" y="1540495"/>
          <a:ext cx="9934980" cy="4674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2">
            <a:extLst>
              <a:ext uri="{FF2B5EF4-FFF2-40B4-BE49-F238E27FC236}">
                <a16:creationId xmlns:a16="http://schemas.microsoft.com/office/drawing/2014/main" id="{610D97CE-18E5-556B-4FFE-4CB470A0ED45}"/>
              </a:ext>
            </a:extLst>
          </p:cNvPr>
          <p:cNvSpPr>
            <a:spLocks noGrp="1"/>
          </p:cNvSpPr>
          <p:nvPr>
            <p:ph type="sldNum" sz="quarter" idx="12"/>
          </p:nvPr>
        </p:nvSpPr>
        <p:spPr>
          <a:xfrm>
            <a:off x="8780780" y="6112827"/>
            <a:ext cx="2743200" cy="359093"/>
          </a:xfrm>
        </p:spPr>
        <p:txBody>
          <a:bodyPr/>
          <a:lstStyle/>
          <a:p>
            <a:fld id="{28653215-2670-2C45-9A84-CCF0EF897A9F}" type="slidenum">
              <a:rPr lang="en-US" smtClean="0"/>
              <a:t>49</a:t>
            </a:fld>
            <a:endParaRPr lang="en-US"/>
          </a:p>
        </p:txBody>
      </p:sp>
    </p:spTree>
    <p:extLst>
      <p:ext uri="{BB962C8B-B14F-4D97-AF65-F5344CB8AC3E}">
        <p14:creationId xmlns:p14="http://schemas.microsoft.com/office/powerpoint/2010/main" val="3722840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298970-E9E7-3C5E-FFE5-A1F649161C05}"/>
              </a:ext>
            </a:extLst>
          </p:cNvPr>
          <p:cNvSpPr>
            <a:spLocks noGrp="1"/>
          </p:cNvSpPr>
          <p:nvPr>
            <p:ph type="body" idx="1"/>
          </p:nvPr>
        </p:nvSpPr>
        <p:spPr/>
        <p:txBody>
          <a:bodyPr>
            <a:normAutofit lnSpcReduction="10000"/>
          </a:bodyPr>
          <a:lstStyle/>
          <a:p>
            <a:r>
              <a:rPr lang="en-ZA" sz="3200" b="1" i="1"/>
              <a:t>SECTION 1: NON-FINANCIAL PERFORMANCE INFORMATION REPORT</a:t>
            </a:r>
          </a:p>
          <a:p>
            <a:r>
              <a:rPr lang="en-ZA" sz="3200" b="1" i="1"/>
              <a:t> </a:t>
            </a:r>
          </a:p>
        </p:txBody>
      </p:sp>
      <p:sp>
        <p:nvSpPr>
          <p:cNvPr id="4" name="Slide Number Placeholder 3">
            <a:extLst>
              <a:ext uri="{FF2B5EF4-FFF2-40B4-BE49-F238E27FC236}">
                <a16:creationId xmlns:a16="http://schemas.microsoft.com/office/drawing/2014/main" id="{DC816522-36FA-EF86-F14C-D2F491DD4E53}"/>
              </a:ext>
            </a:extLst>
          </p:cNvPr>
          <p:cNvSpPr>
            <a:spLocks noGrp="1"/>
          </p:cNvSpPr>
          <p:nvPr>
            <p:ph type="sldNum" sz="quarter" idx="12"/>
          </p:nvPr>
        </p:nvSpPr>
        <p:spPr/>
        <p:txBody>
          <a:bodyPr/>
          <a:lstStyle/>
          <a:p>
            <a:fld id="{28653215-2670-2C45-9A84-CCF0EF897A9F}" type="slidenum">
              <a:rPr lang="en-US" smtClean="0"/>
              <a:t>5</a:t>
            </a:fld>
            <a:endParaRPr lang="en-US"/>
          </a:p>
        </p:txBody>
      </p:sp>
    </p:spTree>
    <p:extLst>
      <p:ext uri="{BB962C8B-B14F-4D97-AF65-F5344CB8AC3E}">
        <p14:creationId xmlns:p14="http://schemas.microsoft.com/office/powerpoint/2010/main" val="35218775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27321" y="643467"/>
            <a:ext cx="9622465" cy="744836"/>
          </a:xfrm>
          <a:prstGeom prst="rect">
            <a:avLst/>
          </a:prstGeom>
          <a:solidFill>
            <a:schemeClr val="tx1"/>
          </a:solidFill>
        </p:spPr>
        <p:txBody>
          <a:bodyPr vert="horz" lIns="91440" tIns="45720" rIns="91440" bIns="45720" rtlCol="0" anchor="ctr">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ctr" defTabSz="914400" rtl="0" eaLnBrk="1" fontAlgn="auto" latinLnBrk="0" hangingPunct="1">
              <a:lnSpc>
                <a:spcPct val="90000"/>
              </a:lnSpc>
              <a:spcBef>
                <a:spcPct val="0"/>
              </a:spcBef>
              <a:spcAft>
                <a:spcPts val="450"/>
              </a:spcAft>
              <a:buClrTx/>
              <a:buSzTx/>
              <a:buFontTx/>
              <a:buNone/>
              <a:tabLst/>
              <a:defRPr/>
            </a:pPr>
            <a:r>
              <a:rPr kumimoji="0" lang="en-US" sz="2800" b="1"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MAIN CAUSES OF EXPENDITURE VARIATIONS Cont.…</a:t>
            </a:r>
          </a:p>
        </p:txBody>
      </p:sp>
      <p:sp>
        <p:nvSpPr>
          <p:cNvPr id="2" name="Rectangle 1"/>
          <p:cNvSpPr/>
          <p:nvPr/>
        </p:nvSpPr>
        <p:spPr>
          <a:xfrm>
            <a:off x="2376322" y="2565880"/>
            <a:ext cx="4850900" cy="2587960"/>
          </a:xfrm>
          <a:prstGeom prst="rect">
            <a:avLst/>
          </a:prstGeom>
        </p:spPr>
        <p:txBody>
          <a:bodyPr vert="horz" lIns="68580" tIns="34290" rIns="68580" bIns="34290" rtlCol="0" anchor="ctr">
            <a:normAutofit/>
          </a:bodyPr>
          <a:lstStyle/>
          <a:p>
            <a:pPr marL="557213" marR="0" lvl="1" indent="-171450" algn="l" defTabSz="685800" rtl="0" eaLnBrk="1" fontAlgn="auto" latinLnBrk="0" hangingPunct="1">
              <a:lnSpc>
                <a:spcPct val="90000"/>
              </a:lnSpc>
              <a:spcBef>
                <a:spcPts val="0"/>
              </a:spcBef>
              <a:spcAft>
                <a:spcPts val="450"/>
              </a:spcAft>
              <a:buClrTx/>
              <a:buSzTx/>
              <a:buFont typeface="Arial" panose="020B0604020202020204" pitchFamily="34" charset="0"/>
              <a:buChar char="•"/>
              <a:tabLst/>
              <a:defRPr/>
            </a:pPr>
            <a:endParaRPr kumimoji="0" lang="en-US" sz="825" b="0" i="0" u="none" strike="noStrike" kern="1200" cap="none" spc="0" normalizeH="0" baseline="0" noProof="0">
              <a:ln>
                <a:noFill/>
              </a:ln>
              <a:solidFill>
                <a:prstClr val="black"/>
              </a:solidFill>
              <a:effectLst/>
              <a:uLnTx/>
              <a:uFillTx/>
              <a:latin typeface="Calibri"/>
              <a:ea typeface="+mn-ea"/>
              <a:cs typeface="+mn-cs"/>
            </a:endParaRPr>
          </a:p>
          <a:p>
            <a:pPr marL="557213" marR="0" lvl="1" indent="-171450" algn="l" defTabSz="685800" rtl="0" eaLnBrk="1" fontAlgn="auto" latinLnBrk="0" hangingPunct="1">
              <a:lnSpc>
                <a:spcPct val="90000"/>
              </a:lnSpc>
              <a:spcBef>
                <a:spcPts val="450"/>
              </a:spcBef>
              <a:spcAft>
                <a:spcPts val="450"/>
              </a:spcAft>
              <a:buClrTx/>
              <a:buSzTx/>
              <a:buFont typeface="Arial" panose="020B0604020202020204" pitchFamily="34" charset="0"/>
              <a:buChar char="•"/>
              <a:tabLst/>
              <a:defRPr/>
            </a:pPr>
            <a:endParaRPr kumimoji="0" lang="en-US" sz="825" b="0" i="0" u="none" strike="noStrike" kern="1200" cap="none" spc="0" normalizeH="0" baseline="0" noProof="0">
              <a:ln>
                <a:noFill/>
              </a:ln>
              <a:solidFill>
                <a:prstClr val="black"/>
              </a:solidFill>
              <a:effectLst/>
              <a:uLnTx/>
              <a:uFillTx/>
              <a:latin typeface="Calibri"/>
              <a:ea typeface="+mn-ea"/>
              <a:cs typeface="+mn-cs"/>
            </a:endParaRPr>
          </a:p>
          <a:p>
            <a:pPr marL="342900" marR="0" lvl="1" indent="-171450" algn="l" defTabSz="6858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825" b="0" i="0" u="none" strike="noStrike" kern="1200" cap="none" spc="0" normalizeH="0" baseline="0" noProof="0">
              <a:ln>
                <a:noFill/>
              </a:ln>
              <a:solidFill>
                <a:prstClr val="black"/>
              </a:solidFill>
              <a:effectLst/>
              <a:uLnTx/>
              <a:uFillTx/>
              <a:latin typeface="Calibri"/>
              <a:ea typeface="+mn-ea"/>
              <a:cs typeface="+mn-cs"/>
            </a:endParaRPr>
          </a:p>
        </p:txBody>
      </p:sp>
      <p:sp>
        <p:nvSpPr>
          <p:cNvPr id="4" name="Title 1"/>
          <p:cNvSpPr txBox="1">
            <a:spLocks/>
          </p:cNvSpPr>
          <p:nvPr/>
        </p:nvSpPr>
        <p:spPr>
          <a:xfrm>
            <a:off x="1704127" y="1366699"/>
            <a:ext cx="6616116" cy="3942438"/>
          </a:xfrm>
          <a:prstGeom prst="rect">
            <a:avLst/>
          </a:prstGeom>
          <a:ln>
            <a:noFill/>
          </a:ln>
        </p:spPr>
        <p:txBody>
          <a:bodyPr vert="horz" anchor="t">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just" defTabSz="685800" rtl="0" eaLnBrk="1" fontAlgn="auto" latinLnBrk="0" hangingPunct="1">
              <a:lnSpc>
                <a:spcPct val="100000"/>
              </a:lnSpc>
              <a:spcBef>
                <a:spcPct val="0"/>
              </a:spcBef>
              <a:spcAft>
                <a:spcPts val="450"/>
              </a:spcAft>
              <a:buClrTx/>
              <a:buSzTx/>
              <a:buFontTx/>
              <a:buNone/>
              <a:tabLst/>
              <a:defRPr/>
            </a:pPr>
            <a:r>
              <a:rPr kumimoji="0" lang="en-ZA" sz="1050" b="0" i="0" u="none" strike="noStrike" kern="1200" cap="none" spc="0" normalizeH="0" baseline="0" noProof="0">
                <a:ln>
                  <a:noFill/>
                </a:ln>
                <a:solidFill>
                  <a:prstClr val="black"/>
                </a:solidFill>
                <a:effectLst/>
                <a:uLnTx/>
                <a:uFillTx/>
                <a:latin typeface="Arial Narrow" panose="020B0606020202030204" pitchFamily="34" charset="0"/>
                <a:ea typeface="+mj-ea"/>
                <a:cs typeface="+mj-cs"/>
              </a:rPr>
              <a:t> </a:t>
            </a:r>
          </a:p>
          <a:p>
            <a:pPr marL="0" marR="0" lvl="0" indent="0" algn="just" defTabSz="685800" rtl="0" eaLnBrk="1" fontAlgn="auto" latinLnBrk="0" hangingPunct="1">
              <a:lnSpc>
                <a:spcPct val="100000"/>
              </a:lnSpc>
              <a:spcBef>
                <a:spcPct val="0"/>
              </a:spcBef>
              <a:spcAft>
                <a:spcPts val="450"/>
              </a:spcAft>
              <a:buClrTx/>
              <a:buSzTx/>
              <a:buFontTx/>
              <a:buNone/>
              <a:tabLst/>
              <a:defRPr/>
            </a:pPr>
            <a:r>
              <a:rPr kumimoji="0" lang="en-ZA" sz="1050" b="0" i="0" u="none" strike="noStrike" kern="1200" cap="none" spc="0" normalizeH="0" baseline="0" noProof="0">
                <a:ln>
                  <a:noFill/>
                </a:ln>
                <a:solidFill>
                  <a:srgbClr val="F07F09">
                    <a:tint val="88000"/>
                    <a:satMod val="150000"/>
                  </a:srgbClr>
                </a:solidFill>
                <a:effectLst/>
                <a:uLnTx/>
                <a:uFillTx/>
                <a:latin typeface="Calibri"/>
                <a:ea typeface="+mj-ea"/>
                <a:cs typeface="+mj-cs"/>
              </a:rPr>
              <a:t> </a:t>
            </a:r>
          </a:p>
        </p:txBody>
      </p:sp>
      <p:graphicFrame>
        <p:nvGraphicFramePr>
          <p:cNvPr id="7" name="Diagram 6">
            <a:extLst>
              <a:ext uri="{FF2B5EF4-FFF2-40B4-BE49-F238E27FC236}">
                <a16:creationId xmlns:a16="http://schemas.microsoft.com/office/drawing/2014/main" id="{008D12E9-9CA4-4016-94DC-A9769CA51E6D}"/>
              </a:ext>
            </a:extLst>
          </p:cNvPr>
          <p:cNvGraphicFramePr/>
          <p:nvPr/>
        </p:nvGraphicFramePr>
        <p:xfrm>
          <a:off x="627322" y="1512087"/>
          <a:ext cx="9760688" cy="4702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a:extLst>
              <a:ext uri="{FF2B5EF4-FFF2-40B4-BE49-F238E27FC236}">
                <a16:creationId xmlns:a16="http://schemas.microsoft.com/office/drawing/2014/main" id="{0955E5B9-2005-1014-E2F8-C45510AF01D5}"/>
              </a:ext>
            </a:extLst>
          </p:cNvPr>
          <p:cNvSpPr>
            <a:spLocks noGrp="1"/>
          </p:cNvSpPr>
          <p:nvPr>
            <p:ph type="sldNum" sz="quarter" idx="12"/>
          </p:nvPr>
        </p:nvSpPr>
        <p:spPr>
          <a:xfrm>
            <a:off x="8780780" y="6102667"/>
            <a:ext cx="2743200" cy="359093"/>
          </a:xfrm>
        </p:spPr>
        <p:txBody>
          <a:bodyPr/>
          <a:lstStyle/>
          <a:p>
            <a:fld id="{28653215-2670-2C45-9A84-CCF0EF897A9F}" type="slidenum">
              <a:rPr lang="en-US" smtClean="0"/>
              <a:t>50</a:t>
            </a:fld>
            <a:endParaRPr lang="en-US"/>
          </a:p>
        </p:txBody>
      </p:sp>
    </p:spTree>
    <p:extLst>
      <p:ext uri="{BB962C8B-B14F-4D97-AF65-F5344CB8AC3E}">
        <p14:creationId xmlns:p14="http://schemas.microsoft.com/office/powerpoint/2010/main" val="10853726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27321" y="643467"/>
            <a:ext cx="9622465" cy="744836"/>
          </a:xfrm>
          <a:prstGeom prst="rect">
            <a:avLst/>
          </a:prstGeom>
          <a:solidFill>
            <a:schemeClr val="tx1"/>
          </a:solidFill>
        </p:spPr>
        <p:txBody>
          <a:bodyPr vert="horz" lIns="91440" tIns="45720" rIns="91440" bIns="45720" rtlCol="0" anchor="ctr">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ctr" defTabSz="914400" rtl="0" eaLnBrk="1" fontAlgn="auto" latinLnBrk="0" hangingPunct="1">
              <a:lnSpc>
                <a:spcPct val="90000"/>
              </a:lnSpc>
              <a:spcBef>
                <a:spcPct val="0"/>
              </a:spcBef>
              <a:spcAft>
                <a:spcPts val="450"/>
              </a:spcAft>
              <a:buClrTx/>
              <a:buSzTx/>
              <a:buFontTx/>
              <a:buNone/>
              <a:tabLst/>
              <a:defRPr/>
            </a:pPr>
            <a:r>
              <a:rPr kumimoji="0" lang="en-US" sz="2800" b="1"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MAIN CAUSES OF EXPENDITURE VARIATIONS Cont.…</a:t>
            </a:r>
          </a:p>
        </p:txBody>
      </p:sp>
      <p:sp>
        <p:nvSpPr>
          <p:cNvPr id="2" name="Rectangle 1"/>
          <p:cNvSpPr/>
          <p:nvPr/>
        </p:nvSpPr>
        <p:spPr>
          <a:xfrm>
            <a:off x="2376322" y="2565880"/>
            <a:ext cx="4850900" cy="2587960"/>
          </a:xfrm>
          <a:prstGeom prst="rect">
            <a:avLst/>
          </a:prstGeom>
        </p:spPr>
        <p:txBody>
          <a:bodyPr vert="horz" lIns="68580" tIns="34290" rIns="68580" bIns="34290" rtlCol="0" anchor="ctr">
            <a:normAutofit/>
          </a:bodyPr>
          <a:lstStyle/>
          <a:p>
            <a:pPr marL="557213" marR="0" lvl="1" indent="-171450" algn="l" defTabSz="685800" rtl="0" eaLnBrk="1" fontAlgn="auto" latinLnBrk="0" hangingPunct="1">
              <a:lnSpc>
                <a:spcPct val="90000"/>
              </a:lnSpc>
              <a:spcBef>
                <a:spcPts val="0"/>
              </a:spcBef>
              <a:spcAft>
                <a:spcPts val="450"/>
              </a:spcAft>
              <a:buClrTx/>
              <a:buSzTx/>
              <a:buFont typeface="Arial" panose="020B0604020202020204" pitchFamily="34" charset="0"/>
              <a:buChar char="•"/>
              <a:tabLst/>
              <a:defRPr/>
            </a:pPr>
            <a:endParaRPr kumimoji="0" lang="en-US" sz="825" b="0" i="0" u="none" strike="noStrike" kern="1200" cap="none" spc="0" normalizeH="0" baseline="0" noProof="0">
              <a:ln>
                <a:noFill/>
              </a:ln>
              <a:solidFill>
                <a:prstClr val="black"/>
              </a:solidFill>
              <a:effectLst/>
              <a:uLnTx/>
              <a:uFillTx/>
              <a:latin typeface="Calibri"/>
              <a:ea typeface="+mn-ea"/>
              <a:cs typeface="+mn-cs"/>
            </a:endParaRPr>
          </a:p>
          <a:p>
            <a:pPr marL="557213" marR="0" lvl="1" indent="-171450" algn="l" defTabSz="685800" rtl="0" eaLnBrk="1" fontAlgn="auto" latinLnBrk="0" hangingPunct="1">
              <a:lnSpc>
                <a:spcPct val="90000"/>
              </a:lnSpc>
              <a:spcBef>
                <a:spcPts val="450"/>
              </a:spcBef>
              <a:spcAft>
                <a:spcPts val="450"/>
              </a:spcAft>
              <a:buClrTx/>
              <a:buSzTx/>
              <a:buFont typeface="Arial" panose="020B0604020202020204" pitchFamily="34" charset="0"/>
              <a:buChar char="•"/>
              <a:tabLst/>
              <a:defRPr/>
            </a:pPr>
            <a:endParaRPr kumimoji="0" lang="en-US" sz="825" b="0" i="0" u="none" strike="noStrike" kern="1200" cap="none" spc="0" normalizeH="0" baseline="0" noProof="0">
              <a:ln>
                <a:noFill/>
              </a:ln>
              <a:solidFill>
                <a:prstClr val="black"/>
              </a:solidFill>
              <a:effectLst/>
              <a:uLnTx/>
              <a:uFillTx/>
              <a:latin typeface="Calibri"/>
              <a:ea typeface="+mn-ea"/>
              <a:cs typeface="+mn-cs"/>
            </a:endParaRPr>
          </a:p>
          <a:p>
            <a:pPr marL="342900" marR="0" lvl="1" indent="-171450" algn="l" defTabSz="6858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825" b="0" i="0" u="none" strike="noStrike" kern="1200" cap="none" spc="0" normalizeH="0" baseline="0" noProof="0">
              <a:ln>
                <a:noFill/>
              </a:ln>
              <a:solidFill>
                <a:prstClr val="black"/>
              </a:solidFill>
              <a:effectLst/>
              <a:uLnTx/>
              <a:uFillTx/>
              <a:latin typeface="Calibri"/>
              <a:ea typeface="+mn-ea"/>
              <a:cs typeface="+mn-cs"/>
            </a:endParaRPr>
          </a:p>
        </p:txBody>
      </p:sp>
      <p:sp>
        <p:nvSpPr>
          <p:cNvPr id="4" name="Title 1"/>
          <p:cNvSpPr txBox="1">
            <a:spLocks/>
          </p:cNvSpPr>
          <p:nvPr/>
        </p:nvSpPr>
        <p:spPr>
          <a:xfrm>
            <a:off x="1704127" y="1366699"/>
            <a:ext cx="6616116" cy="3942438"/>
          </a:xfrm>
          <a:prstGeom prst="rect">
            <a:avLst/>
          </a:prstGeom>
          <a:ln>
            <a:noFill/>
          </a:ln>
        </p:spPr>
        <p:txBody>
          <a:bodyPr vert="horz" anchor="t">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just" defTabSz="685800" rtl="0" eaLnBrk="1" fontAlgn="auto" latinLnBrk="0" hangingPunct="1">
              <a:lnSpc>
                <a:spcPct val="100000"/>
              </a:lnSpc>
              <a:spcBef>
                <a:spcPct val="0"/>
              </a:spcBef>
              <a:spcAft>
                <a:spcPts val="450"/>
              </a:spcAft>
              <a:buClrTx/>
              <a:buSzTx/>
              <a:buFontTx/>
              <a:buNone/>
              <a:tabLst/>
              <a:defRPr/>
            </a:pPr>
            <a:r>
              <a:rPr kumimoji="0" lang="en-ZA" sz="1050" b="0" i="0" u="none" strike="noStrike" kern="1200" cap="none" spc="0" normalizeH="0" baseline="0" noProof="0">
                <a:ln>
                  <a:noFill/>
                </a:ln>
                <a:solidFill>
                  <a:prstClr val="black"/>
                </a:solidFill>
                <a:effectLst/>
                <a:uLnTx/>
                <a:uFillTx/>
                <a:latin typeface="Arial Narrow" panose="020B0606020202030204" pitchFamily="34" charset="0"/>
                <a:ea typeface="+mj-ea"/>
                <a:cs typeface="+mj-cs"/>
              </a:rPr>
              <a:t> </a:t>
            </a:r>
          </a:p>
          <a:p>
            <a:pPr marL="0" marR="0" lvl="0" indent="0" algn="just" defTabSz="685800" rtl="0" eaLnBrk="1" fontAlgn="auto" latinLnBrk="0" hangingPunct="1">
              <a:lnSpc>
                <a:spcPct val="100000"/>
              </a:lnSpc>
              <a:spcBef>
                <a:spcPct val="0"/>
              </a:spcBef>
              <a:spcAft>
                <a:spcPts val="450"/>
              </a:spcAft>
              <a:buClrTx/>
              <a:buSzTx/>
              <a:buFontTx/>
              <a:buNone/>
              <a:tabLst/>
              <a:defRPr/>
            </a:pPr>
            <a:r>
              <a:rPr kumimoji="0" lang="en-ZA" sz="1050" b="0" i="0" u="none" strike="noStrike" kern="1200" cap="none" spc="0" normalizeH="0" baseline="0" noProof="0">
                <a:ln>
                  <a:noFill/>
                </a:ln>
                <a:solidFill>
                  <a:srgbClr val="F07F09">
                    <a:tint val="88000"/>
                    <a:satMod val="150000"/>
                  </a:srgbClr>
                </a:solidFill>
                <a:effectLst/>
                <a:uLnTx/>
                <a:uFillTx/>
                <a:latin typeface="Calibri"/>
                <a:ea typeface="+mj-ea"/>
                <a:cs typeface="+mj-cs"/>
              </a:rPr>
              <a:t> </a:t>
            </a:r>
          </a:p>
        </p:txBody>
      </p:sp>
      <p:graphicFrame>
        <p:nvGraphicFramePr>
          <p:cNvPr id="7" name="Diagram 6">
            <a:extLst>
              <a:ext uri="{FF2B5EF4-FFF2-40B4-BE49-F238E27FC236}">
                <a16:creationId xmlns:a16="http://schemas.microsoft.com/office/drawing/2014/main" id="{008D12E9-9CA4-4016-94DC-A9769CA51E6D}"/>
              </a:ext>
            </a:extLst>
          </p:cNvPr>
          <p:cNvGraphicFramePr/>
          <p:nvPr/>
        </p:nvGraphicFramePr>
        <p:xfrm>
          <a:off x="627322" y="1512087"/>
          <a:ext cx="9760688" cy="4399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a:extLst>
              <a:ext uri="{FF2B5EF4-FFF2-40B4-BE49-F238E27FC236}">
                <a16:creationId xmlns:a16="http://schemas.microsoft.com/office/drawing/2014/main" id="{434B8897-09D4-E789-CBCB-745BA8B2CDE5}"/>
              </a:ext>
            </a:extLst>
          </p:cNvPr>
          <p:cNvSpPr>
            <a:spLocks noGrp="1"/>
          </p:cNvSpPr>
          <p:nvPr>
            <p:ph type="sldNum" sz="quarter" idx="12"/>
          </p:nvPr>
        </p:nvSpPr>
        <p:spPr>
          <a:xfrm>
            <a:off x="8780780" y="6102667"/>
            <a:ext cx="2743200" cy="359093"/>
          </a:xfrm>
        </p:spPr>
        <p:txBody>
          <a:bodyPr/>
          <a:lstStyle/>
          <a:p>
            <a:fld id="{28653215-2670-2C45-9A84-CCF0EF897A9F}" type="slidenum">
              <a:rPr lang="en-US" smtClean="0"/>
              <a:t>51</a:t>
            </a:fld>
            <a:endParaRPr lang="en-US"/>
          </a:p>
        </p:txBody>
      </p:sp>
    </p:spTree>
    <p:extLst>
      <p:ext uri="{BB962C8B-B14F-4D97-AF65-F5344CB8AC3E}">
        <p14:creationId xmlns:p14="http://schemas.microsoft.com/office/powerpoint/2010/main" val="2472398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27321" y="643467"/>
            <a:ext cx="9622465" cy="744836"/>
          </a:xfrm>
          <a:prstGeom prst="rect">
            <a:avLst/>
          </a:prstGeom>
          <a:solidFill>
            <a:schemeClr val="tx1"/>
          </a:solidFill>
        </p:spPr>
        <p:txBody>
          <a:bodyPr vert="horz" lIns="91440" tIns="45720" rIns="91440" bIns="45720" rtlCol="0" anchor="ctr">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ctr" defTabSz="914400" rtl="0" eaLnBrk="1" fontAlgn="auto" latinLnBrk="0" hangingPunct="1">
              <a:lnSpc>
                <a:spcPct val="90000"/>
              </a:lnSpc>
              <a:spcBef>
                <a:spcPct val="0"/>
              </a:spcBef>
              <a:spcAft>
                <a:spcPts val="450"/>
              </a:spcAft>
              <a:buClrTx/>
              <a:buSzTx/>
              <a:buFontTx/>
              <a:buNone/>
              <a:tabLst/>
              <a:defRPr/>
            </a:pPr>
            <a:r>
              <a:rPr kumimoji="0" lang="en-US" sz="2800" b="1"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MAIN CAUSES OF EXPENDITURE VARIATIONS Cont.…</a:t>
            </a:r>
          </a:p>
        </p:txBody>
      </p:sp>
      <p:sp>
        <p:nvSpPr>
          <p:cNvPr id="2" name="Rectangle 1"/>
          <p:cNvSpPr/>
          <p:nvPr/>
        </p:nvSpPr>
        <p:spPr>
          <a:xfrm>
            <a:off x="2376322" y="2565880"/>
            <a:ext cx="4850900" cy="2587960"/>
          </a:xfrm>
          <a:prstGeom prst="rect">
            <a:avLst/>
          </a:prstGeom>
        </p:spPr>
        <p:txBody>
          <a:bodyPr vert="horz" lIns="68580" tIns="34290" rIns="68580" bIns="34290" rtlCol="0" anchor="ctr">
            <a:normAutofit/>
          </a:bodyPr>
          <a:lstStyle/>
          <a:p>
            <a:pPr marL="557213" marR="0" lvl="1" indent="-171450" algn="l" defTabSz="685800" rtl="0" eaLnBrk="1" fontAlgn="auto" latinLnBrk="0" hangingPunct="1">
              <a:lnSpc>
                <a:spcPct val="90000"/>
              </a:lnSpc>
              <a:spcBef>
                <a:spcPts val="0"/>
              </a:spcBef>
              <a:spcAft>
                <a:spcPts val="450"/>
              </a:spcAft>
              <a:buClrTx/>
              <a:buSzTx/>
              <a:buFont typeface="Arial" panose="020B0604020202020204" pitchFamily="34" charset="0"/>
              <a:buChar char="•"/>
              <a:tabLst/>
              <a:defRPr/>
            </a:pPr>
            <a:endParaRPr kumimoji="0" lang="en-US" sz="825" b="0" i="0" u="none" strike="noStrike" kern="1200" cap="none" spc="0" normalizeH="0" baseline="0" noProof="0">
              <a:ln>
                <a:noFill/>
              </a:ln>
              <a:solidFill>
                <a:prstClr val="black"/>
              </a:solidFill>
              <a:effectLst/>
              <a:uLnTx/>
              <a:uFillTx/>
              <a:latin typeface="Calibri"/>
              <a:ea typeface="+mn-ea"/>
              <a:cs typeface="+mn-cs"/>
            </a:endParaRPr>
          </a:p>
          <a:p>
            <a:pPr marL="557213" marR="0" lvl="1" indent="-171450" algn="l" defTabSz="685800" rtl="0" eaLnBrk="1" fontAlgn="auto" latinLnBrk="0" hangingPunct="1">
              <a:lnSpc>
                <a:spcPct val="90000"/>
              </a:lnSpc>
              <a:spcBef>
                <a:spcPts val="450"/>
              </a:spcBef>
              <a:spcAft>
                <a:spcPts val="450"/>
              </a:spcAft>
              <a:buClrTx/>
              <a:buSzTx/>
              <a:buFont typeface="Arial" panose="020B0604020202020204" pitchFamily="34" charset="0"/>
              <a:buChar char="•"/>
              <a:tabLst/>
              <a:defRPr/>
            </a:pPr>
            <a:endParaRPr kumimoji="0" lang="en-US" sz="825" b="0" i="0" u="none" strike="noStrike" kern="1200" cap="none" spc="0" normalizeH="0" baseline="0" noProof="0">
              <a:ln>
                <a:noFill/>
              </a:ln>
              <a:solidFill>
                <a:prstClr val="black"/>
              </a:solidFill>
              <a:effectLst/>
              <a:uLnTx/>
              <a:uFillTx/>
              <a:latin typeface="Calibri"/>
              <a:ea typeface="+mn-ea"/>
              <a:cs typeface="+mn-cs"/>
            </a:endParaRPr>
          </a:p>
          <a:p>
            <a:pPr marL="342900" marR="0" lvl="1" indent="-171450" algn="l" defTabSz="6858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825" b="0" i="0" u="none" strike="noStrike" kern="1200" cap="none" spc="0" normalizeH="0" baseline="0" noProof="0">
              <a:ln>
                <a:noFill/>
              </a:ln>
              <a:solidFill>
                <a:prstClr val="black"/>
              </a:solidFill>
              <a:effectLst/>
              <a:uLnTx/>
              <a:uFillTx/>
              <a:latin typeface="Calibri"/>
              <a:ea typeface="+mn-ea"/>
              <a:cs typeface="+mn-cs"/>
            </a:endParaRPr>
          </a:p>
        </p:txBody>
      </p:sp>
      <p:sp>
        <p:nvSpPr>
          <p:cNvPr id="4" name="Title 1"/>
          <p:cNvSpPr txBox="1">
            <a:spLocks/>
          </p:cNvSpPr>
          <p:nvPr/>
        </p:nvSpPr>
        <p:spPr>
          <a:xfrm>
            <a:off x="1704127" y="1366699"/>
            <a:ext cx="6616116" cy="3942438"/>
          </a:xfrm>
          <a:prstGeom prst="rect">
            <a:avLst/>
          </a:prstGeom>
          <a:ln>
            <a:noFill/>
          </a:ln>
        </p:spPr>
        <p:txBody>
          <a:bodyPr vert="horz" anchor="t">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just" defTabSz="685800" rtl="0" eaLnBrk="1" fontAlgn="auto" latinLnBrk="0" hangingPunct="1">
              <a:lnSpc>
                <a:spcPct val="100000"/>
              </a:lnSpc>
              <a:spcBef>
                <a:spcPct val="0"/>
              </a:spcBef>
              <a:spcAft>
                <a:spcPts val="450"/>
              </a:spcAft>
              <a:buClrTx/>
              <a:buSzTx/>
              <a:buFontTx/>
              <a:buNone/>
              <a:tabLst/>
              <a:defRPr/>
            </a:pPr>
            <a:r>
              <a:rPr kumimoji="0" lang="en-ZA" sz="1050" b="0" i="0" u="none" strike="noStrike" kern="1200" cap="none" spc="0" normalizeH="0" baseline="0" noProof="0">
                <a:ln>
                  <a:noFill/>
                </a:ln>
                <a:solidFill>
                  <a:prstClr val="black"/>
                </a:solidFill>
                <a:effectLst/>
                <a:uLnTx/>
                <a:uFillTx/>
                <a:latin typeface="Arial Narrow" panose="020B0606020202030204" pitchFamily="34" charset="0"/>
                <a:ea typeface="+mj-ea"/>
                <a:cs typeface="+mj-cs"/>
              </a:rPr>
              <a:t> </a:t>
            </a:r>
          </a:p>
          <a:p>
            <a:pPr marL="0" marR="0" lvl="0" indent="0" algn="just" defTabSz="685800" rtl="0" eaLnBrk="1" fontAlgn="auto" latinLnBrk="0" hangingPunct="1">
              <a:lnSpc>
                <a:spcPct val="100000"/>
              </a:lnSpc>
              <a:spcBef>
                <a:spcPct val="0"/>
              </a:spcBef>
              <a:spcAft>
                <a:spcPts val="450"/>
              </a:spcAft>
              <a:buClrTx/>
              <a:buSzTx/>
              <a:buFontTx/>
              <a:buNone/>
              <a:tabLst/>
              <a:defRPr/>
            </a:pPr>
            <a:r>
              <a:rPr kumimoji="0" lang="en-ZA" sz="1050" b="0" i="0" u="none" strike="noStrike" kern="1200" cap="none" spc="0" normalizeH="0" baseline="0" noProof="0">
                <a:ln>
                  <a:noFill/>
                </a:ln>
                <a:solidFill>
                  <a:srgbClr val="F07F09">
                    <a:tint val="88000"/>
                    <a:satMod val="150000"/>
                  </a:srgbClr>
                </a:solidFill>
                <a:effectLst/>
                <a:uLnTx/>
                <a:uFillTx/>
                <a:latin typeface="Calibri"/>
                <a:ea typeface="+mj-ea"/>
                <a:cs typeface="+mj-cs"/>
              </a:rPr>
              <a:t> </a:t>
            </a:r>
          </a:p>
        </p:txBody>
      </p:sp>
      <p:graphicFrame>
        <p:nvGraphicFramePr>
          <p:cNvPr id="7" name="Diagram 6">
            <a:extLst>
              <a:ext uri="{FF2B5EF4-FFF2-40B4-BE49-F238E27FC236}">
                <a16:creationId xmlns:a16="http://schemas.microsoft.com/office/drawing/2014/main" id="{008D12E9-9CA4-4016-94DC-A9769CA51E6D}"/>
              </a:ext>
            </a:extLst>
          </p:cNvPr>
          <p:cNvGraphicFramePr/>
          <p:nvPr>
            <p:extLst>
              <p:ext uri="{D42A27DB-BD31-4B8C-83A1-F6EECF244321}">
                <p14:modId xmlns:p14="http://schemas.microsoft.com/office/powerpoint/2010/main" val="3940267392"/>
              </p:ext>
            </p:extLst>
          </p:nvPr>
        </p:nvGraphicFramePr>
        <p:xfrm>
          <a:off x="297712" y="1512087"/>
          <a:ext cx="10823944" cy="4520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a:extLst>
              <a:ext uri="{FF2B5EF4-FFF2-40B4-BE49-F238E27FC236}">
                <a16:creationId xmlns:a16="http://schemas.microsoft.com/office/drawing/2014/main" id="{C00374E3-8B9E-15E4-BA7D-37122939B69D}"/>
              </a:ext>
            </a:extLst>
          </p:cNvPr>
          <p:cNvSpPr>
            <a:spLocks noGrp="1"/>
          </p:cNvSpPr>
          <p:nvPr>
            <p:ph type="sldNum" sz="quarter" idx="12"/>
          </p:nvPr>
        </p:nvSpPr>
        <p:spPr>
          <a:xfrm>
            <a:off x="8780780" y="6102667"/>
            <a:ext cx="2743200" cy="359093"/>
          </a:xfrm>
        </p:spPr>
        <p:txBody>
          <a:bodyPr/>
          <a:lstStyle/>
          <a:p>
            <a:fld id="{28653215-2670-2C45-9A84-CCF0EF897A9F}" type="slidenum">
              <a:rPr lang="en-US" smtClean="0"/>
              <a:t>52</a:t>
            </a:fld>
            <a:endParaRPr lang="en-US"/>
          </a:p>
        </p:txBody>
      </p:sp>
    </p:spTree>
    <p:extLst>
      <p:ext uri="{BB962C8B-B14F-4D97-AF65-F5344CB8AC3E}">
        <p14:creationId xmlns:p14="http://schemas.microsoft.com/office/powerpoint/2010/main" val="16747282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27321" y="643467"/>
            <a:ext cx="9622465" cy="744836"/>
          </a:xfrm>
          <a:prstGeom prst="rect">
            <a:avLst/>
          </a:prstGeom>
          <a:solidFill>
            <a:schemeClr val="tx1"/>
          </a:solidFill>
        </p:spPr>
        <p:txBody>
          <a:bodyPr vert="horz" lIns="91440" tIns="45720" rIns="91440" bIns="45720" rtlCol="0" anchor="ctr">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ctr" defTabSz="914400" rtl="0" eaLnBrk="1" fontAlgn="auto" latinLnBrk="0" hangingPunct="1">
              <a:lnSpc>
                <a:spcPct val="90000"/>
              </a:lnSpc>
              <a:spcBef>
                <a:spcPct val="0"/>
              </a:spcBef>
              <a:spcAft>
                <a:spcPts val="450"/>
              </a:spcAft>
              <a:buClrTx/>
              <a:buSzTx/>
              <a:buFontTx/>
              <a:buNone/>
              <a:tabLst/>
              <a:defRPr/>
            </a:pPr>
            <a:r>
              <a:rPr kumimoji="0" lang="en-US" sz="2800" b="1"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MAIN CAUSES OF EXPENDITURE VARIATIONS Cont.…</a:t>
            </a:r>
          </a:p>
        </p:txBody>
      </p:sp>
      <p:sp>
        <p:nvSpPr>
          <p:cNvPr id="2" name="Rectangle 1"/>
          <p:cNvSpPr/>
          <p:nvPr/>
        </p:nvSpPr>
        <p:spPr>
          <a:xfrm>
            <a:off x="2376322" y="2565880"/>
            <a:ext cx="4850900" cy="2587960"/>
          </a:xfrm>
          <a:prstGeom prst="rect">
            <a:avLst/>
          </a:prstGeom>
        </p:spPr>
        <p:txBody>
          <a:bodyPr vert="horz" lIns="68580" tIns="34290" rIns="68580" bIns="34290" rtlCol="0" anchor="ctr">
            <a:normAutofit/>
          </a:bodyPr>
          <a:lstStyle/>
          <a:p>
            <a:pPr marL="557213" marR="0" lvl="1" indent="-171450" algn="l" defTabSz="685800" rtl="0" eaLnBrk="1" fontAlgn="auto" latinLnBrk="0" hangingPunct="1">
              <a:lnSpc>
                <a:spcPct val="90000"/>
              </a:lnSpc>
              <a:spcBef>
                <a:spcPts val="0"/>
              </a:spcBef>
              <a:spcAft>
                <a:spcPts val="450"/>
              </a:spcAft>
              <a:buClrTx/>
              <a:buSzTx/>
              <a:buFont typeface="Arial" panose="020B0604020202020204" pitchFamily="34" charset="0"/>
              <a:buChar char="•"/>
              <a:tabLst/>
              <a:defRPr/>
            </a:pPr>
            <a:endParaRPr kumimoji="0" lang="en-US" sz="825" b="0" i="0" u="none" strike="noStrike" kern="1200" cap="none" spc="0" normalizeH="0" baseline="0" noProof="0">
              <a:ln>
                <a:noFill/>
              </a:ln>
              <a:solidFill>
                <a:prstClr val="black"/>
              </a:solidFill>
              <a:effectLst/>
              <a:uLnTx/>
              <a:uFillTx/>
              <a:latin typeface="Calibri"/>
              <a:ea typeface="+mn-ea"/>
              <a:cs typeface="+mn-cs"/>
            </a:endParaRPr>
          </a:p>
          <a:p>
            <a:pPr marL="557213" marR="0" lvl="1" indent="-171450" algn="l" defTabSz="685800" rtl="0" eaLnBrk="1" fontAlgn="auto" latinLnBrk="0" hangingPunct="1">
              <a:lnSpc>
                <a:spcPct val="90000"/>
              </a:lnSpc>
              <a:spcBef>
                <a:spcPts val="450"/>
              </a:spcBef>
              <a:spcAft>
                <a:spcPts val="450"/>
              </a:spcAft>
              <a:buClrTx/>
              <a:buSzTx/>
              <a:buFont typeface="Arial" panose="020B0604020202020204" pitchFamily="34" charset="0"/>
              <a:buChar char="•"/>
              <a:tabLst/>
              <a:defRPr/>
            </a:pPr>
            <a:endParaRPr kumimoji="0" lang="en-US" sz="825" b="0" i="0" u="none" strike="noStrike" kern="1200" cap="none" spc="0" normalizeH="0" baseline="0" noProof="0">
              <a:ln>
                <a:noFill/>
              </a:ln>
              <a:solidFill>
                <a:prstClr val="black"/>
              </a:solidFill>
              <a:effectLst/>
              <a:uLnTx/>
              <a:uFillTx/>
              <a:latin typeface="Calibri"/>
              <a:ea typeface="+mn-ea"/>
              <a:cs typeface="+mn-cs"/>
            </a:endParaRPr>
          </a:p>
          <a:p>
            <a:pPr marL="342900" marR="0" lvl="1" indent="-171450" algn="l" defTabSz="6858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825" b="0" i="0" u="none" strike="noStrike" kern="1200" cap="none" spc="0" normalizeH="0" baseline="0" noProof="0">
              <a:ln>
                <a:noFill/>
              </a:ln>
              <a:solidFill>
                <a:prstClr val="black"/>
              </a:solidFill>
              <a:effectLst/>
              <a:uLnTx/>
              <a:uFillTx/>
              <a:latin typeface="Calibri"/>
              <a:ea typeface="+mn-ea"/>
              <a:cs typeface="+mn-cs"/>
            </a:endParaRPr>
          </a:p>
        </p:txBody>
      </p:sp>
      <p:sp>
        <p:nvSpPr>
          <p:cNvPr id="4" name="Title 1"/>
          <p:cNvSpPr txBox="1">
            <a:spLocks/>
          </p:cNvSpPr>
          <p:nvPr/>
        </p:nvSpPr>
        <p:spPr>
          <a:xfrm>
            <a:off x="1704127" y="1366699"/>
            <a:ext cx="6616116" cy="3942438"/>
          </a:xfrm>
          <a:prstGeom prst="rect">
            <a:avLst/>
          </a:prstGeom>
          <a:ln>
            <a:noFill/>
          </a:ln>
        </p:spPr>
        <p:txBody>
          <a:bodyPr vert="horz" anchor="t">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just" defTabSz="685800" rtl="0" eaLnBrk="1" fontAlgn="auto" latinLnBrk="0" hangingPunct="1">
              <a:lnSpc>
                <a:spcPct val="100000"/>
              </a:lnSpc>
              <a:spcBef>
                <a:spcPct val="0"/>
              </a:spcBef>
              <a:spcAft>
                <a:spcPts val="450"/>
              </a:spcAft>
              <a:buClrTx/>
              <a:buSzTx/>
              <a:buFontTx/>
              <a:buNone/>
              <a:tabLst/>
              <a:defRPr/>
            </a:pPr>
            <a:r>
              <a:rPr kumimoji="0" lang="en-ZA" sz="1050" b="0" i="0" u="none" strike="noStrike" kern="1200" cap="none" spc="0" normalizeH="0" baseline="0" noProof="0">
                <a:ln>
                  <a:noFill/>
                </a:ln>
                <a:solidFill>
                  <a:prstClr val="black"/>
                </a:solidFill>
                <a:effectLst/>
                <a:uLnTx/>
                <a:uFillTx/>
                <a:latin typeface="Arial Narrow" panose="020B0606020202030204" pitchFamily="34" charset="0"/>
                <a:ea typeface="+mj-ea"/>
                <a:cs typeface="+mj-cs"/>
              </a:rPr>
              <a:t> </a:t>
            </a:r>
          </a:p>
          <a:p>
            <a:pPr marL="0" marR="0" lvl="0" indent="0" algn="just" defTabSz="685800" rtl="0" eaLnBrk="1" fontAlgn="auto" latinLnBrk="0" hangingPunct="1">
              <a:lnSpc>
                <a:spcPct val="100000"/>
              </a:lnSpc>
              <a:spcBef>
                <a:spcPct val="0"/>
              </a:spcBef>
              <a:spcAft>
                <a:spcPts val="450"/>
              </a:spcAft>
              <a:buClrTx/>
              <a:buSzTx/>
              <a:buFontTx/>
              <a:buNone/>
              <a:tabLst/>
              <a:defRPr/>
            </a:pPr>
            <a:r>
              <a:rPr kumimoji="0" lang="en-ZA" sz="1050" b="0" i="0" u="none" strike="noStrike" kern="1200" cap="none" spc="0" normalizeH="0" baseline="0" noProof="0">
                <a:ln>
                  <a:noFill/>
                </a:ln>
                <a:solidFill>
                  <a:srgbClr val="F07F09">
                    <a:tint val="88000"/>
                    <a:satMod val="150000"/>
                  </a:srgbClr>
                </a:solidFill>
                <a:effectLst/>
                <a:uLnTx/>
                <a:uFillTx/>
                <a:latin typeface="Calibri"/>
                <a:ea typeface="+mj-ea"/>
                <a:cs typeface="+mj-cs"/>
              </a:rPr>
              <a:t> </a:t>
            </a:r>
          </a:p>
        </p:txBody>
      </p:sp>
      <p:graphicFrame>
        <p:nvGraphicFramePr>
          <p:cNvPr id="7" name="Diagram 6">
            <a:extLst>
              <a:ext uri="{FF2B5EF4-FFF2-40B4-BE49-F238E27FC236}">
                <a16:creationId xmlns:a16="http://schemas.microsoft.com/office/drawing/2014/main" id="{008D12E9-9CA4-4016-94DC-A9769CA51E6D}"/>
              </a:ext>
            </a:extLst>
          </p:cNvPr>
          <p:cNvGraphicFramePr/>
          <p:nvPr/>
        </p:nvGraphicFramePr>
        <p:xfrm>
          <a:off x="244548" y="1416710"/>
          <a:ext cx="10388009" cy="4520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a:extLst>
              <a:ext uri="{FF2B5EF4-FFF2-40B4-BE49-F238E27FC236}">
                <a16:creationId xmlns:a16="http://schemas.microsoft.com/office/drawing/2014/main" id="{F942931C-5FD4-6179-F77F-1A2DE6749277}"/>
              </a:ext>
            </a:extLst>
          </p:cNvPr>
          <p:cNvSpPr>
            <a:spLocks noGrp="1"/>
          </p:cNvSpPr>
          <p:nvPr>
            <p:ph type="sldNum" sz="quarter" idx="12"/>
          </p:nvPr>
        </p:nvSpPr>
        <p:spPr>
          <a:xfrm>
            <a:off x="8780780" y="6102667"/>
            <a:ext cx="2743200" cy="359093"/>
          </a:xfrm>
        </p:spPr>
        <p:txBody>
          <a:bodyPr/>
          <a:lstStyle/>
          <a:p>
            <a:fld id="{28653215-2670-2C45-9A84-CCF0EF897A9F}" type="slidenum">
              <a:rPr lang="en-US" smtClean="0"/>
              <a:t>53</a:t>
            </a:fld>
            <a:endParaRPr lang="en-US"/>
          </a:p>
        </p:txBody>
      </p:sp>
    </p:spTree>
    <p:extLst>
      <p:ext uri="{BB962C8B-B14F-4D97-AF65-F5344CB8AC3E}">
        <p14:creationId xmlns:p14="http://schemas.microsoft.com/office/powerpoint/2010/main" val="28001959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2413-295C-4870-A0F6-45D9C69FB178}"/>
              </a:ext>
            </a:extLst>
          </p:cNvPr>
          <p:cNvSpPr>
            <a:spLocks noGrp="1"/>
          </p:cNvSpPr>
          <p:nvPr>
            <p:ph type="title"/>
          </p:nvPr>
        </p:nvSpPr>
        <p:spPr>
          <a:xfrm>
            <a:off x="648587" y="439420"/>
            <a:ext cx="9409813" cy="613569"/>
          </a:xfrm>
          <a:solidFill>
            <a:schemeClr val="tx1"/>
          </a:solidFill>
        </p:spPr>
        <p:txBody>
          <a:bodyPr>
            <a:normAutofit/>
          </a:bodyPr>
          <a:lstStyle/>
          <a:p>
            <a:pPr algn="ctr"/>
            <a:r>
              <a:rPr lang="en-US" sz="2400" b="1">
                <a:ln>
                  <a:solidFill>
                    <a:schemeClr val="bg1"/>
                  </a:solidFill>
                </a:ln>
                <a:solidFill>
                  <a:schemeClr val="bg1"/>
                </a:solidFill>
              </a:rPr>
              <a:t>DETAILS OF SAVINGS FOR THE QUARTER – R1.9 MILLION</a:t>
            </a:r>
            <a:endParaRPr lang="en-ZA" sz="2400" b="1">
              <a:ln>
                <a:solidFill>
                  <a:schemeClr val="bg1"/>
                </a:solidFill>
              </a:ln>
              <a:solidFill>
                <a:schemeClr val="bg1"/>
              </a:solidFill>
            </a:endParaRPr>
          </a:p>
        </p:txBody>
      </p:sp>
      <p:graphicFrame>
        <p:nvGraphicFramePr>
          <p:cNvPr id="3" name="Content Placeholder 2">
            <a:extLst>
              <a:ext uri="{FF2B5EF4-FFF2-40B4-BE49-F238E27FC236}">
                <a16:creationId xmlns:a16="http://schemas.microsoft.com/office/drawing/2014/main" id="{B5F782AE-8FB5-4C8A-B539-C3E8864A3C2E}"/>
              </a:ext>
            </a:extLst>
          </p:cNvPr>
          <p:cNvGraphicFramePr>
            <a:graphicFrameLocks noGrp="1"/>
          </p:cNvGraphicFramePr>
          <p:nvPr>
            <p:ph idx="1"/>
          </p:nvPr>
        </p:nvGraphicFramePr>
        <p:xfrm>
          <a:off x="648587" y="1042722"/>
          <a:ext cx="9595881" cy="5039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60DD608-5AF8-85D9-C982-58C052EB3E2B}"/>
              </a:ext>
            </a:extLst>
          </p:cNvPr>
          <p:cNvSpPr>
            <a:spLocks noGrp="1"/>
          </p:cNvSpPr>
          <p:nvPr>
            <p:ph type="sldNum" sz="quarter" idx="12"/>
          </p:nvPr>
        </p:nvSpPr>
        <p:spPr/>
        <p:txBody>
          <a:bodyPr/>
          <a:lstStyle/>
          <a:p>
            <a:fld id="{28653215-2670-2C45-9A84-CCF0EF897A9F}" type="slidenum">
              <a:rPr lang="en-US" smtClean="0"/>
              <a:t>54</a:t>
            </a:fld>
            <a:endParaRPr lang="en-US"/>
          </a:p>
        </p:txBody>
      </p:sp>
    </p:spTree>
    <p:extLst>
      <p:ext uri="{BB962C8B-B14F-4D97-AF65-F5344CB8AC3E}">
        <p14:creationId xmlns:p14="http://schemas.microsoft.com/office/powerpoint/2010/main" val="26528900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2413-295C-4870-A0F6-45D9C69FB178}"/>
              </a:ext>
            </a:extLst>
          </p:cNvPr>
          <p:cNvSpPr>
            <a:spLocks noGrp="1"/>
          </p:cNvSpPr>
          <p:nvPr>
            <p:ph type="title"/>
          </p:nvPr>
        </p:nvSpPr>
        <p:spPr>
          <a:xfrm>
            <a:off x="648587" y="439420"/>
            <a:ext cx="9409813" cy="613569"/>
          </a:xfrm>
          <a:solidFill>
            <a:schemeClr val="tx1"/>
          </a:solidFill>
        </p:spPr>
        <p:txBody>
          <a:bodyPr>
            <a:normAutofit fontScale="90000"/>
          </a:bodyPr>
          <a:lstStyle/>
          <a:p>
            <a:pPr algn="ctr"/>
            <a:r>
              <a:rPr lang="en-US" sz="2400" b="1">
                <a:ln>
                  <a:solidFill>
                    <a:schemeClr val="bg1"/>
                  </a:solidFill>
                </a:ln>
                <a:solidFill>
                  <a:schemeClr val="bg1"/>
                </a:solidFill>
              </a:rPr>
              <a:t>DETAILS OF SAVINGS FOR THE QUARTER – R1.9 MILLION Cont.…</a:t>
            </a:r>
            <a:endParaRPr lang="en-ZA" sz="2400" b="1">
              <a:ln>
                <a:solidFill>
                  <a:schemeClr val="bg1"/>
                </a:solidFill>
              </a:ln>
              <a:solidFill>
                <a:schemeClr val="bg1"/>
              </a:solidFill>
            </a:endParaRPr>
          </a:p>
        </p:txBody>
      </p:sp>
      <p:graphicFrame>
        <p:nvGraphicFramePr>
          <p:cNvPr id="3" name="Content Placeholder 2">
            <a:extLst>
              <a:ext uri="{FF2B5EF4-FFF2-40B4-BE49-F238E27FC236}">
                <a16:creationId xmlns:a16="http://schemas.microsoft.com/office/drawing/2014/main" id="{B5F782AE-8FB5-4C8A-B539-C3E8864A3C2E}"/>
              </a:ext>
            </a:extLst>
          </p:cNvPr>
          <p:cNvGraphicFramePr>
            <a:graphicFrameLocks noGrp="1"/>
          </p:cNvGraphicFramePr>
          <p:nvPr>
            <p:ph idx="1"/>
          </p:nvPr>
        </p:nvGraphicFramePr>
        <p:xfrm>
          <a:off x="648587" y="967562"/>
          <a:ext cx="9595881" cy="5592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077EEF2-E955-F6DD-6336-44B9C29AE8CC}"/>
              </a:ext>
            </a:extLst>
          </p:cNvPr>
          <p:cNvSpPr>
            <a:spLocks noGrp="1"/>
          </p:cNvSpPr>
          <p:nvPr>
            <p:ph type="sldNum" sz="quarter" idx="12"/>
          </p:nvPr>
        </p:nvSpPr>
        <p:spPr/>
        <p:txBody>
          <a:bodyPr/>
          <a:lstStyle/>
          <a:p>
            <a:fld id="{28653215-2670-2C45-9A84-CCF0EF897A9F}" type="slidenum">
              <a:rPr lang="en-US" smtClean="0"/>
              <a:t>55</a:t>
            </a:fld>
            <a:endParaRPr lang="en-US"/>
          </a:p>
        </p:txBody>
      </p:sp>
    </p:spTree>
    <p:extLst>
      <p:ext uri="{BB962C8B-B14F-4D97-AF65-F5344CB8AC3E}">
        <p14:creationId xmlns:p14="http://schemas.microsoft.com/office/powerpoint/2010/main" val="29502310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5435" y="209320"/>
            <a:ext cx="9885364" cy="616540"/>
          </a:xfrm>
          <a:prstGeom prst="rect">
            <a:avLst/>
          </a:prstGeom>
          <a:solidFill>
            <a:schemeClr val="tx1"/>
          </a:solidFill>
        </p:spPr>
        <p:txBody>
          <a:bodyPr vert="horz" anchor="ctr">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SUMMARY OF EXPENDITURE TO DATE: PROGRAMMES</a:t>
            </a:r>
          </a:p>
        </p:txBody>
      </p:sp>
      <p:sp>
        <p:nvSpPr>
          <p:cNvPr id="5" name="Rectangle 4"/>
          <p:cNvSpPr/>
          <p:nvPr/>
        </p:nvSpPr>
        <p:spPr>
          <a:xfrm>
            <a:off x="2801634" y="1538793"/>
            <a:ext cx="6696744" cy="2400657"/>
          </a:xfrm>
          <a:prstGeom prst="rect">
            <a:avLst/>
          </a:prstGeom>
        </p:spPr>
        <p:txBody>
          <a:bodyPr wrap="square">
            <a:spAutoFit/>
          </a:bodyPr>
          <a:lstStyle/>
          <a:p>
            <a:pPr marL="214313" marR="0" lvl="0" indent="-214313"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ZA" sz="1200" b="0" i="0" u="none" strike="noStrike" kern="1200" cap="none" spc="0" normalizeH="0" baseline="0" noProof="0">
              <a:ln>
                <a:noFill/>
              </a:ln>
              <a:solidFill>
                <a:prstClr val="black"/>
              </a:solidFill>
              <a:effectLst/>
              <a:uLnTx/>
              <a:uFillTx/>
              <a:latin typeface="Arial Narrow"/>
              <a:ea typeface="Times New Roman"/>
              <a:cs typeface="Arial Narrow"/>
            </a:endParaRPr>
          </a:p>
          <a:p>
            <a:pPr marL="0" marR="0" lvl="0" indent="0" algn="just" defTabSz="457200" rtl="0" eaLnBrk="1" fontAlgn="auto" latinLnBrk="0" hangingPunct="1">
              <a:lnSpc>
                <a:spcPct val="15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Arial Narrow"/>
              <a:ea typeface="Times New Roman"/>
              <a:cs typeface="Arial Narrow"/>
            </a:endParaRPr>
          </a:p>
          <a:p>
            <a:pPr marL="0" marR="0" lvl="0" indent="0" algn="just" defTabSz="457200" rtl="0" eaLnBrk="1" fontAlgn="auto" latinLnBrk="0" hangingPunct="1">
              <a:lnSpc>
                <a:spcPct val="15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Arial Narrow"/>
              <a:ea typeface="Times New Roman"/>
              <a:cs typeface="Arial Narrow"/>
            </a:endParaRPr>
          </a:p>
          <a:p>
            <a:pPr marL="214313" marR="0" lvl="0" indent="-214313"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200" b="0" i="0" u="none" strike="noStrike" kern="1200" cap="none" spc="0" normalizeH="0" baseline="0" noProof="0">
              <a:ln>
                <a:noFill/>
              </a:ln>
              <a:solidFill>
                <a:prstClr val="black"/>
              </a:solidFill>
              <a:effectLst/>
              <a:uLnTx/>
              <a:uFillTx/>
              <a:latin typeface="Arial Narrow"/>
              <a:ea typeface="Times New Roman"/>
              <a:cs typeface="Arial Narrow"/>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Arial Narrow" panose="020B0606020202030204" pitchFamily="34" charset="0"/>
              <a:ea typeface="Times New Roman"/>
              <a:cs typeface="Arial Narrow"/>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Arial Narrow" panose="020B0606020202030204" pitchFamily="34" charset="0"/>
              <a:ea typeface="Times New Roman"/>
              <a:cs typeface="Arial Narrow"/>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Arial Narrow" panose="020B0606020202030204" pitchFamily="34" charset="0"/>
              <a:ea typeface="Times New Roman"/>
              <a:cs typeface="Arial Narrow"/>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Arial Narrow" panose="020B0606020202030204" pitchFamily="34" charset="0"/>
              <a:ea typeface="Times New Roman"/>
              <a:cs typeface="Arial Narrow"/>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Arial Narrow" panose="020B0606020202030204" pitchFamily="34" charset="0"/>
              <a:ea typeface="Times New Roman"/>
              <a:cs typeface="Arial Narrow"/>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Arial Narrow" panose="020B0606020202030204" pitchFamily="34" charset="0"/>
              <a:ea typeface="Times New Roman"/>
              <a:cs typeface="Arial Narrow"/>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Arial Narrow" panose="020B0606020202030204" pitchFamily="34" charset="0"/>
              <a:ea typeface="Times New Roman"/>
              <a:cs typeface="Arial Narrow"/>
            </a:endParaRPr>
          </a:p>
        </p:txBody>
      </p:sp>
      <p:sp>
        <p:nvSpPr>
          <p:cNvPr id="7" name="Rectangle 1">
            <a:extLst>
              <a:ext uri="{FF2B5EF4-FFF2-40B4-BE49-F238E27FC236}">
                <a16:creationId xmlns:a16="http://schemas.microsoft.com/office/drawing/2014/main" id="{457B39A5-0A97-4623-8175-AFDA3533A884}"/>
              </a:ext>
            </a:extLst>
          </p:cNvPr>
          <p:cNvSpPr>
            <a:spLocks noChangeArrowheads="1"/>
          </p:cNvSpPr>
          <p:nvPr/>
        </p:nvSpPr>
        <p:spPr bwMode="auto">
          <a:xfrm>
            <a:off x="1981201" y="293331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85D110E1-E903-7B37-917B-0CD549BE4BD4}"/>
              </a:ext>
            </a:extLst>
          </p:cNvPr>
          <p:cNvGraphicFramePr>
            <a:graphicFrameLocks noGrp="1"/>
          </p:cNvGraphicFramePr>
          <p:nvPr/>
        </p:nvGraphicFramePr>
        <p:xfrm>
          <a:off x="240374" y="999094"/>
          <a:ext cx="9885364" cy="4746594"/>
        </p:xfrm>
        <a:graphic>
          <a:graphicData uri="http://schemas.openxmlformats.org/drawingml/2006/table">
            <a:tbl>
              <a:tblPr firstRow="1">
                <a:tableStyleId>{93296810-A885-4BE3-A3E7-6D5BEEA58F35}</a:tableStyleId>
              </a:tblPr>
              <a:tblGrid>
                <a:gridCol w="1791452">
                  <a:extLst>
                    <a:ext uri="{9D8B030D-6E8A-4147-A177-3AD203B41FA5}">
                      <a16:colId xmlns:a16="http://schemas.microsoft.com/office/drawing/2014/main" val="68814302"/>
                    </a:ext>
                  </a:extLst>
                </a:gridCol>
                <a:gridCol w="1180940">
                  <a:extLst>
                    <a:ext uri="{9D8B030D-6E8A-4147-A177-3AD203B41FA5}">
                      <a16:colId xmlns:a16="http://schemas.microsoft.com/office/drawing/2014/main" val="4251620682"/>
                    </a:ext>
                  </a:extLst>
                </a:gridCol>
                <a:gridCol w="1362860">
                  <a:extLst>
                    <a:ext uri="{9D8B030D-6E8A-4147-A177-3AD203B41FA5}">
                      <a16:colId xmlns:a16="http://schemas.microsoft.com/office/drawing/2014/main" val="1505983623"/>
                    </a:ext>
                  </a:extLst>
                </a:gridCol>
                <a:gridCol w="826350">
                  <a:extLst>
                    <a:ext uri="{9D8B030D-6E8A-4147-A177-3AD203B41FA5}">
                      <a16:colId xmlns:a16="http://schemas.microsoft.com/office/drawing/2014/main" val="2479334584"/>
                    </a:ext>
                  </a:extLst>
                </a:gridCol>
                <a:gridCol w="1372112">
                  <a:extLst>
                    <a:ext uri="{9D8B030D-6E8A-4147-A177-3AD203B41FA5}">
                      <a16:colId xmlns:a16="http://schemas.microsoft.com/office/drawing/2014/main" val="1817697544"/>
                    </a:ext>
                  </a:extLst>
                </a:gridCol>
                <a:gridCol w="1365943">
                  <a:extLst>
                    <a:ext uri="{9D8B030D-6E8A-4147-A177-3AD203B41FA5}">
                      <a16:colId xmlns:a16="http://schemas.microsoft.com/office/drawing/2014/main" val="3656603082"/>
                    </a:ext>
                  </a:extLst>
                </a:gridCol>
                <a:gridCol w="1110022">
                  <a:extLst>
                    <a:ext uri="{9D8B030D-6E8A-4147-A177-3AD203B41FA5}">
                      <a16:colId xmlns:a16="http://schemas.microsoft.com/office/drawing/2014/main" val="312543615"/>
                    </a:ext>
                  </a:extLst>
                </a:gridCol>
                <a:gridCol w="875685">
                  <a:extLst>
                    <a:ext uri="{9D8B030D-6E8A-4147-A177-3AD203B41FA5}">
                      <a16:colId xmlns:a16="http://schemas.microsoft.com/office/drawing/2014/main" val="2560094170"/>
                    </a:ext>
                  </a:extLst>
                </a:gridCol>
              </a:tblGrid>
              <a:tr h="911267">
                <a:tc>
                  <a:txBody>
                    <a:bodyPr/>
                    <a:lstStyle/>
                    <a:p>
                      <a:r>
                        <a:rPr lang="en-ZA" sz="1600" b="1">
                          <a:solidFill>
                            <a:srgbClr val="FFFFFF"/>
                          </a:solidFill>
                          <a:effectLst/>
                          <a:highlight>
                            <a:srgbClr val="70AD47"/>
                          </a:highlight>
                          <a:latin typeface="Arial Narrow" panose="020B0606020202030204" pitchFamily="34" charset="0"/>
                        </a:rPr>
                        <a:t>Programmes</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tc>
                <a:tc>
                  <a:txBody>
                    <a:bodyPr/>
                    <a:lstStyle/>
                    <a:p>
                      <a:pPr algn="ctr"/>
                      <a:r>
                        <a:rPr lang="en-ZA" sz="1600" b="1">
                          <a:solidFill>
                            <a:srgbClr val="FFFFFF"/>
                          </a:solidFill>
                          <a:effectLst/>
                          <a:highlight>
                            <a:srgbClr val="70AD47"/>
                          </a:highlight>
                          <a:latin typeface="Arial Narrow" panose="020B0606020202030204" pitchFamily="34" charset="0"/>
                        </a:rPr>
                        <a:t>Main Budget 2024/25</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tc>
                <a:tc>
                  <a:txBody>
                    <a:bodyPr/>
                    <a:lstStyle/>
                    <a:p>
                      <a:pPr algn="ctr"/>
                      <a:r>
                        <a:rPr lang="en-ZA" sz="1600" b="1">
                          <a:solidFill>
                            <a:srgbClr val="FFFFFF"/>
                          </a:solidFill>
                          <a:effectLst/>
                          <a:highlight>
                            <a:srgbClr val="70AD47"/>
                          </a:highlight>
                          <a:latin typeface="Arial Narrow" panose="020B0606020202030204" pitchFamily="34" charset="0"/>
                        </a:rPr>
                        <a:t> Expenditure to date</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tc>
                <a:tc>
                  <a:txBody>
                    <a:bodyPr/>
                    <a:lstStyle/>
                    <a:p>
                      <a:pPr algn="ctr"/>
                      <a:r>
                        <a:rPr lang="en-ZA" sz="1600" b="1">
                          <a:solidFill>
                            <a:srgbClr val="FFFFFF"/>
                          </a:solidFill>
                          <a:effectLst/>
                          <a:highlight>
                            <a:srgbClr val="70AD47"/>
                          </a:highlight>
                          <a:latin typeface="Arial Narrow" panose="020B0606020202030204" pitchFamily="34" charset="0"/>
                        </a:rPr>
                        <a:t>% Spent </a:t>
                      </a:r>
                      <a:br>
                        <a:rPr lang="en-ZA" sz="1600" b="1">
                          <a:solidFill>
                            <a:srgbClr val="FFFFFF"/>
                          </a:solidFill>
                          <a:effectLst/>
                          <a:highlight>
                            <a:srgbClr val="70AD47"/>
                          </a:highlight>
                          <a:latin typeface="Arial Narrow" panose="020B0606020202030204" pitchFamily="34" charset="0"/>
                        </a:rPr>
                      </a:br>
                      <a:r>
                        <a:rPr lang="en-ZA" sz="1600" b="1">
                          <a:solidFill>
                            <a:srgbClr val="FFFFFF"/>
                          </a:solidFill>
                          <a:effectLst/>
                          <a:highlight>
                            <a:srgbClr val="70AD47"/>
                          </a:highlight>
                          <a:latin typeface="Arial Narrow" panose="020B0606020202030204" pitchFamily="34" charset="0"/>
                        </a:rPr>
                        <a:t>to date</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tc>
                <a:tc>
                  <a:txBody>
                    <a:bodyPr/>
                    <a:lstStyle/>
                    <a:p>
                      <a:pPr algn="ctr"/>
                      <a:r>
                        <a:rPr lang="en-ZA" sz="1600" b="1">
                          <a:solidFill>
                            <a:srgbClr val="FFFFFF"/>
                          </a:solidFill>
                          <a:effectLst/>
                          <a:highlight>
                            <a:srgbClr val="70AD47"/>
                          </a:highlight>
                          <a:latin typeface="Arial Narrow" panose="020B0606020202030204" pitchFamily="34" charset="0"/>
                        </a:rPr>
                        <a:t>Commitments to date</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tc>
                <a:tc>
                  <a:txBody>
                    <a:bodyPr/>
                    <a:lstStyle/>
                    <a:p>
                      <a:pPr algn="ctr"/>
                      <a:r>
                        <a:rPr lang="en-ZA" sz="1600" b="1">
                          <a:solidFill>
                            <a:srgbClr val="FFFFFF"/>
                          </a:solidFill>
                          <a:effectLst/>
                          <a:highlight>
                            <a:srgbClr val="70AD47"/>
                          </a:highlight>
                          <a:latin typeface="Arial Narrow" panose="020B0606020202030204" pitchFamily="34" charset="0"/>
                        </a:rPr>
                        <a:t>Projections to end March</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tc>
                <a:tc>
                  <a:txBody>
                    <a:bodyPr/>
                    <a:lstStyle/>
                    <a:p>
                      <a:pPr algn="ctr"/>
                      <a:r>
                        <a:rPr lang="en-ZA" sz="1600" b="1">
                          <a:solidFill>
                            <a:srgbClr val="FFFFFF"/>
                          </a:solidFill>
                          <a:effectLst/>
                          <a:highlight>
                            <a:srgbClr val="70AD47"/>
                          </a:highlight>
                          <a:latin typeface="Arial Narrow" panose="020B0606020202030204" pitchFamily="34" charset="0"/>
                        </a:rPr>
                        <a:t>Available:</a:t>
                      </a:r>
                      <a:br>
                        <a:rPr lang="en-ZA" sz="1600" b="1">
                          <a:solidFill>
                            <a:srgbClr val="FFFFFF"/>
                          </a:solidFill>
                          <a:effectLst/>
                          <a:highlight>
                            <a:srgbClr val="70AD47"/>
                          </a:highlight>
                          <a:latin typeface="Arial Narrow" panose="020B0606020202030204" pitchFamily="34" charset="0"/>
                        </a:rPr>
                      </a:br>
                      <a:r>
                        <a:rPr lang="en-ZA" sz="1600" b="1">
                          <a:solidFill>
                            <a:srgbClr val="FFFFFF"/>
                          </a:solidFill>
                          <a:effectLst/>
                          <a:highlight>
                            <a:srgbClr val="70AD47"/>
                          </a:highlight>
                          <a:latin typeface="Arial Narrow" panose="020B0606020202030204" pitchFamily="34" charset="0"/>
                        </a:rPr>
                        <a:t>Under/ (Over)</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tc>
                <a:tc>
                  <a:txBody>
                    <a:bodyPr/>
                    <a:lstStyle/>
                    <a:p>
                      <a:pPr algn="ctr"/>
                      <a:r>
                        <a:rPr lang="en-ZA" sz="1600" b="1">
                          <a:solidFill>
                            <a:srgbClr val="FFFFFF"/>
                          </a:solidFill>
                          <a:effectLst/>
                          <a:highlight>
                            <a:srgbClr val="70AD47"/>
                          </a:highlight>
                          <a:latin typeface="Arial Narrow" panose="020B0606020202030204" pitchFamily="34" charset="0"/>
                        </a:rPr>
                        <a:t>Var %</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tc>
                <a:extLst>
                  <a:ext uri="{0D108BD9-81ED-4DB2-BD59-A6C34878D82A}">
                    <a16:rowId xmlns:a16="http://schemas.microsoft.com/office/drawing/2014/main" val="1948693242"/>
                  </a:ext>
                </a:extLst>
              </a:tr>
              <a:tr h="333109">
                <a:tc>
                  <a:txBody>
                    <a:bodyPr/>
                    <a:lstStyle/>
                    <a:p>
                      <a:pPr algn="r"/>
                      <a:r>
                        <a:rPr lang="en-ZA" sz="1600" b="1">
                          <a:solidFill>
                            <a:srgbClr val="FFFFFF"/>
                          </a:solidFill>
                          <a:effectLst/>
                          <a:latin typeface="Arial Narrow" panose="020B0606020202030204" pitchFamily="34" charset="0"/>
                        </a:rPr>
                        <a:t>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tc>
                <a:tc gridSpan="7">
                  <a:txBody>
                    <a:bodyPr/>
                    <a:lstStyle/>
                    <a:p>
                      <a:pPr algn="ctr"/>
                      <a:r>
                        <a:rPr lang="en-ZA" sz="1600" b="1">
                          <a:effectLst/>
                          <a:latin typeface="Arial Narrow" panose="020B0606020202030204" pitchFamily="34" charset="0"/>
                        </a:rPr>
                        <a:t>R thousand</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602250675"/>
                  </a:ext>
                </a:extLst>
              </a:tr>
              <a:tr h="482813">
                <a:tc>
                  <a:txBody>
                    <a:bodyPr/>
                    <a:lstStyle/>
                    <a:p>
                      <a:r>
                        <a:rPr lang="en-ZA" sz="1600" b="1">
                          <a:solidFill>
                            <a:srgbClr val="000000"/>
                          </a:solidFill>
                          <a:effectLst/>
                          <a:latin typeface="Arial Narrow" panose="020B0606020202030204" pitchFamily="34" charset="0"/>
                        </a:rPr>
                        <a:t>TOTAL</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b="1">
                          <a:solidFill>
                            <a:srgbClr val="000000"/>
                          </a:solidFill>
                          <a:effectLst/>
                          <a:latin typeface="Arial Narrow" panose="020B0606020202030204" pitchFamily="34" charset="0"/>
                        </a:rPr>
                        <a:t>      844 925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444 644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52,6%</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9 765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b="1">
                          <a:effectLst/>
                          <a:latin typeface="Arial Narrow" panose="020B0606020202030204" pitchFamily="34" charset="0"/>
                          <a:ea typeface="Times New Roman" panose="02020603050405020304" pitchFamily="18" charset="0"/>
                          <a:cs typeface="Arial" panose="020B0604020202020204" pitchFamily="34" charset="0"/>
                        </a:rPr>
                        <a:t>      490 892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b="1">
                          <a:effectLst/>
                          <a:latin typeface="Arial Narrow" panose="020B0606020202030204" pitchFamily="34" charset="0"/>
                          <a:ea typeface="Times New Roman" panose="02020603050405020304" pitchFamily="18" charset="0"/>
                          <a:cs typeface="Arial" panose="020B0604020202020204" pitchFamily="34" charset="0"/>
                        </a:rPr>
                        <a:t>(100 376)</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(11,9%)</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1366886"/>
                  </a:ext>
                </a:extLst>
              </a:tr>
              <a:tr h="607511">
                <a:tc>
                  <a:txBody>
                    <a:bodyPr/>
                    <a:lstStyle/>
                    <a:p>
                      <a:r>
                        <a:rPr lang="en-ZA" sz="1600">
                          <a:solidFill>
                            <a:srgbClr val="000000"/>
                          </a:solidFill>
                          <a:effectLst/>
                          <a:latin typeface="Arial Narrow" panose="020B0606020202030204" pitchFamily="34" charset="0"/>
                        </a:rPr>
                        <a:t>Leadership and Governance</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a:solidFill>
                            <a:srgbClr val="000000"/>
                          </a:solidFill>
                          <a:effectLst/>
                          <a:latin typeface="Arial Narrow" panose="020B0606020202030204" pitchFamily="34" charset="0"/>
                        </a:rPr>
                        <a:t>        30 834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18 201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59,0%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471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24 520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effectLst/>
                          <a:latin typeface="Arial Narrow" panose="020B0606020202030204" pitchFamily="34" charset="0"/>
                          <a:ea typeface="Times New Roman" panose="02020603050405020304" pitchFamily="18" charset="0"/>
                          <a:cs typeface="Arial" panose="020B0604020202020204" pitchFamily="34" charset="0"/>
                        </a:rPr>
                        <a:t>(12 358)</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(40,1%)</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44830436"/>
                  </a:ext>
                </a:extLst>
              </a:tr>
              <a:tr h="607511">
                <a:tc>
                  <a:txBody>
                    <a:bodyPr/>
                    <a:lstStyle/>
                    <a:p>
                      <a:r>
                        <a:rPr lang="en-ZA" sz="1600">
                          <a:solidFill>
                            <a:srgbClr val="000000"/>
                          </a:solidFill>
                          <a:effectLst/>
                          <a:latin typeface="Arial Narrow" panose="020B0606020202030204" pitchFamily="34" charset="0"/>
                        </a:rPr>
                        <a:t>Office of the Secretary</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a:solidFill>
                            <a:srgbClr val="000000"/>
                          </a:solidFill>
                          <a:effectLst/>
                          <a:latin typeface="Arial Narrow" panose="020B0606020202030204" pitchFamily="34" charset="0"/>
                        </a:rPr>
                        <a:t>        20 647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8 190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39,7%</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239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21 309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effectLst/>
                          <a:latin typeface="Arial Narrow" panose="020B0606020202030204" pitchFamily="34" charset="0"/>
                          <a:ea typeface="Times New Roman" panose="02020603050405020304" pitchFamily="18" charset="0"/>
                          <a:cs typeface="Arial" panose="020B0604020202020204" pitchFamily="34" charset="0"/>
                        </a:rPr>
                        <a:t>(9 091)</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(44,0%)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19754877"/>
                  </a:ext>
                </a:extLst>
              </a:tr>
              <a:tr h="607511">
                <a:tc>
                  <a:txBody>
                    <a:bodyPr/>
                    <a:lstStyle/>
                    <a:p>
                      <a:r>
                        <a:rPr lang="en-ZA" sz="1600">
                          <a:solidFill>
                            <a:srgbClr val="000000"/>
                          </a:solidFill>
                          <a:effectLst/>
                          <a:latin typeface="Arial Narrow" panose="020B0606020202030204" pitchFamily="34" charset="0"/>
                        </a:rPr>
                        <a:t>Corporate Support Services</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a:solidFill>
                            <a:srgbClr val="000000"/>
                          </a:solidFill>
                          <a:effectLst/>
                          <a:latin typeface="Arial Narrow" panose="020B0606020202030204" pitchFamily="34" charset="0"/>
                        </a:rPr>
                        <a:t>      452 563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262 181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57,9%</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5 670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234 689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effectLst/>
                          <a:latin typeface="Arial Narrow" panose="020B0606020202030204" pitchFamily="34" charset="0"/>
                          <a:ea typeface="Times New Roman" panose="02020603050405020304" pitchFamily="18" charset="0"/>
                          <a:cs typeface="Arial" panose="020B0604020202020204" pitchFamily="34" charset="0"/>
                        </a:rPr>
                        <a:t>(49 977)</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(11,0%)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33245819"/>
                  </a:ext>
                </a:extLst>
              </a:tr>
              <a:tr h="589361">
                <a:tc>
                  <a:txBody>
                    <a:bodyPr/>
                    <a:lstStyle/>
                    <a:p>
                      <a:r>
                        <a:rPr lang="en-ZA" sz="1600">
                          <a:solidFill>
                            <a:srgbClr val="000000"/>
                          </a:solidFill>
                          <a:effectLst/>
                          <a:latin typeface="Arial Narrow" panose="020B0606020202030204" pitchFamily="34" charset="0"/>
                        </a:rPr>
                        <a:t>Core Business</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a:solidFill>
                            <a:srgbClr val="000000"/>
                          </a:solidFill>
                          <a:effectLst/>
                          <a:latin typeface="Arial Narrow" panose="020B0606020202030204" pitchFamily="34" charset="0"/>
                        </a:rPr>
                        <a:t>      282 086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125 432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44,5%</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2 710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160 786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effectLst/>
                          <a:latin typeface="Arial Narrow" panose="020B0606020202030204" pitchFamily="34" charset="0"/>
                          <a:ea typeface="Times New Roman" panose="02020603050405020304" pitchFamily="18" charset="0"/>
                          <a:cs typeface="Arial" panose="020B0604020202020204" pitchFamily="34" charset="0"/>
                        </a:rPr>
                        <a:t>(6 842)</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(2,4%)</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01268347"/>
                  </a:ext>
                </a:extLst>
              </a:tr>
              <a:tr h="607511">
                <a:tc>
                  <a:txBody>
                    <a:bodyPr/>
                    <a:lstStyle/>
                    <a:p>
                      <a:r>
                        <a:rPr lang="en-ZA" sz="1600">
                          <a:solidFill>
                            <a:srgbClr val="000000"/>
                          </a:solidFill>
                          <a:effectLst/>
                          <a:latin typeface="Arial Narrow" panose="020B0606020202030204" pitchFamily="34" charset="0"/>
                        </a:rPr>
                        <a:t>Office of the CFO</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a:solidFill>
                            <a:srgbClr val="000000"/>
                          </a:solidFill>
                          <a:effectLst/>
                          <a:latin typeface="Arial Narrow" panose="020B0606020202030204" pitchFamily="34" charset="0"/>
                        </a:rPr>
                        <a:t>        58 795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30 640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52,1%</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675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49 588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effectLst/>
                          <a:latin typeface="Arial Narrow" panose="020B0606020202030204" pitchFamily="34" charset="0"/>
                          <a:ea typeface="Times New Roman" panose="02020603050405020304" pitchFamily="18" charset="0"/>
                          <a:cs typeface="Arial" panose="020B0604020202020204" pitchFamily="34" charset="0"/>
                        </a:rPr>
                        <a:t>(22 108)</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(37,6%)</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63517556"/>
                  </a:ext>
                </a:extLst>
              </a:tr>
            </a:tbl>
          </a:graphicData>
        </a:graphic>
      </p:graphicFrame>
      <p:sp>
        <p:nvSpPr>
          <p:cNvPr id="8" name="Title 1">
            <a:extLst>
              <a:ext uri="{FF2B5EF4-FFF2-40B4-BE49-F238E27FC236}">
                <a16:creationId xmlns:a16="http://schemas.microsoft.com/office/drawing/2014/main" id="{7A39EC63-4F17-32E4-E31D-9C6DE7499B97}"/>
              </a:ext>
            </a:extLst>
          </p:cNvPr>
          <p:cNvSpPr txBox="1">
            <a:spLocks/>
          </p:cNvSpPr>
          <p:nvPr/>
        </p:nvSpPr>
        <p:spPr>
          <a:xfrm>
            <a:off x="10210799" y="2503405"/>
            <a:ext cx="1981201" cy="2547060"/>
          </a:xfrm>
          <a:prstGeom prst="rect">
            <a:avLst/>
          </a:prstGeom>
          <a:solidFill>
            <a:schemeClr val="bg2"/>
          </a:solidFill>
        </p:spPr>
        <p:style>
          <a:lnRef idx="1">
            <a:schemeClr val="accent2"/>
          </a:lnRef>
          <a:fillRef idx="2">
            <a:schemeClr val="accent2"/>
          </a:fillRef>
          <a:effectRef idx="1">
            <a:schemeClr val="accent2"/>
          </a:effectRef>
          <a:fontRef idx="minor">
            <a:schemeClr val="dk1"/>
          </a:fontRef>
        </p:style>
        <p:txBody>
          <a:bodyPr vert="horz" anchor="t">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171450" marR="0" lvl="0" indent="-1714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1200" b="0" i="1"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Note: </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ZA" sz="1200" b="0" i="1"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1200" b="0" i="1"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Political  Parties account for R175.3m or 66.9% of Corporate Support YTD expenditure</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ZA" sz="1200" b="0" i="1"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1200" b="0" i="1"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Committees account for R20.6m or 16.5% of Core Business YTD expenditure (CoE and G&amp;S)</a:t>
            </a:r>
          </a:p>
          <a:p>
            <a:pPr marL="171450" marR="0" lvl="0" indent="-171450" algn="just"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ZA" sz="1200" b="0" i="1"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3" name="Slide Number Placeholder 2">
            <a:extLst>
              <a:ext uri="{FF2B5EF4-FFF2-40B4-BE49-F238E27FC236}">
                <a16:creationId xmlns:a16="http://schemas.microsoft.com/office/drawing/2014/main" id="{6FF2A218-9FDB-8C7C-BD2A-73566DF8E326}"/>
              </a:ext>
            </a:extLst>
          </p:cNvPr>
          <p:cNvSpPr>
            <a:spLocks noGrp="1"/>
          </p:cNvSpPr>
          <p:nvPr>
            <p:ph type="sldNum" sz="quarter" idx="12"/>
          </p:nvPr>
        </p:nvSpPr>
        <p:spPr/>
        <p:txBody>
          <a:bodyPr/>
          <a:lstStyle/>
          <a:p>
            <a:fld id="{28653215-2670-2C45-9A84-CCF0EF897A9F}" type="slidenum">
              <a:rPr lang="en-US" smtClean="0"/>
              <a:t>56</a:t>
            </a:fld>
            <a:endParaRPr lang="en-US"/>
          </a:p>
        </p:txBody>
      </p:sp>
    </p:spTree>
    <p:extLst>
      <p:ext uri="{BB962C8B-B14F-4D97-AF65-F5344CB8AC3E}">
        <p14:creationId xmlns:p14="http://schemas.microsoft.com/office/powerpoint/2010/main" val="6262069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9337" y="118987"/>
            <a:ext cx="9884004" cy="616540"/>
          </a:xfrm>
          <a:prstGeom prst="rect">
            <a:avLst/>
          </a:prstGeom>
          <a:solidFill>
            <a:schemeClr val="tx1"/>
          </a:solidFill>
        </p:spPr>
        <p:txBody>
          <a:bodyPr vert="horz" anchor="ctr">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SUMMARY OF EXPENDITURE TO DATE: ECONOMIC CLASSIFICATION</a:t>
            </a:r>
          </a:p>
        </p:txBody>
      </p:sp>
      <p:sp>
        <p:nvSpPr>
          <p:cNvPr id="4" name="Title 1"/>
          <p:cNvSpPr txBox="1">
            <a:spLocks/>
          </p:cNvSpPr>
          <p:nvPr/>
        </p:nvSpPr>
        <p:spPr>
          <a:xfrm>
            <a:off x="2693622" y="1473791"/>
            <a:ext cx="6696744" cy="4526960"/>
          </a:xfrm>
          <a:prstGeom prst="rect">
            <a:avLst/>
          </a:prstGeom>
        </p:spPr>
        <p:txBody>
          <a:bodyPr vert="horz" anchor="t">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just" defTabSz="457200" rtl="0" eaLnBrk="1" fontAlgn="auto" latinLnBrk="0" hangingPunct="1">
              <a:lnSpc>
                <a:spcPct val="150000"/>
              </a:lnSpc>
              <a:spcBef>
                <a:spcPts val="0"/>
              </a:spcBef>
              <a:spcAft>
                <a:spcPts val="0"/>
              </a:spcAft>
              <a:buClrTx/>
              <a:buSzTx/>
              <a:buFontTx/>
              <a:buNone/>
              <a:tabLst/>
              <a:defRPr/>
            </a:pPr>
            <a:endParaRPr kumimoji="0" lang="en-US" sz="788" b="1" i="0" u="none" strike="noStrike" kern="1200" cap="none" spc="0" normalizeH="0" baseline="0" noProof="0">
              <a:ln>
                <a:noFill/>
              </a:ln>
              <a:solidFill>
                <a:prstClr val="black"/>
              </a:solidFill>
              <a:effectLst/>
              <a:uLnTx/>
              <a:uFillTx/>
              <a:latin typeface="Arial Narrow" pitchFamily="34" charset="0"/>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ZA" sz="788" b="1" i="0" u="none" strike="noStrike" kern="1200" cap="none" spc="0" normalizeH="0" baseline="0" noProof="0">
              <a:ln>
                <a:noFill/>
              </a:ln>
              <a:solidFill>
                <a:srgbClr val="F0A22E">
                  <a:tint val="88000"/>
                  <a:satMod val="150000"/>
                </a:srgbClr>
              </a:solidFill>
              <a:effectLst/>
              <a:uLnTx/>
              <a:uFillTx/>
              <a:latin typeface="Calibri Light" panose="020F030202020403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ZA" sz="788" b="1" i="0" u="none" strike="noStrike" kern="1200" cap="none" spc="0" normalizeH="0" baseline="0" noProof="0">
              <a:ln>
                <a:noFill/>
              </a:ln>
              <a:solidFill>
                <a:srgbClr val="F0A22E">
                  <a:tint val="88000"/>
                  <a:satMod val="150000"/>
                </a:srgbClr>
              </a:solidFill>
              <a:effectLst/>
              <a:uLnTx/>
              <a:uFillTx/>
              <a:latin typeface="Calibri Light" panose="020F0302020204030204"/>
              <a:ea typeface="+mj-ea"/>
              <a:cs typeface="+mj-cs"/>
            </a:endParaRPr>
          </a:p>
          <a:p>
            <a:pPr marL="0" marR="0" lvl="0" indent="0" algn="just" defTabSz="457200" rtl="0" eaLnBrk="1" fontAlgn="auto" latinLnBrk="0" hangingPunct="1">
              <a:lnSpc>
                <a:spcPct val="100000"/>
              </a:lnSpc>
              <a:spcBef>
                <a:spcPct val="0"/>
              </a:spcBef>
              <a:spcAft>
                <a:spcPts val="0"/>
              </a:spcAft>
              <a:buClrTx/>
              <a:buSzTx/>
              <a:buFontTx/>
              <a:buNone/>
              <a:tabLst/>
              <a:defRPr/>
            </a:pPr>
            <a:endParaRPr kumimoji="0" lang="en-ZA" sz="788" b="0" i="0" u="none" strike="noStrike" kern="1200" cap="none" spc="0" normalizeH="0" baseline="0" noProof="0">
              <a:ln>
                <a:noFill/>
              </a:ln>
              <a:solidFill>
                <a:srgbClr val="C3986D">
                  <a:lumMod val="75000"/>
                </a:srgbClr>
              </a:solidFill>
              <a:effectLst/>
              <a:uLnTx/>
              <a:uFillTx/>
              <a:latin typeface="Calibri Light" panose="020F0302020204030204"/>
              <a:ea typeface="+mj-ea"/>
              <a:cs typeface="+mj-cs"/>
            </a:endParaRPr>
          </a:p>
        </p:txBody>
      </p:sp>
      <p:sp>
        <p:nvSpPr>
          <p:cNvPr id="5" name="Rectangle 4"/>
          <p:cNvSpPr/>
          <p:nvPr/>
        </p:nvSpPr>
        <p:spPr>
          <a:xfrm>
            <a:off x="2801634" y="1538793"/>
            <a:ext cx="6696744" cy="2400657"/>
          </a:xfrm>
          <a:prstGeom prst="rect">
            <a:avLst/>
          </a:prstGeom>
        </p:spPr>
        <p:txBody>
          <a:bodyPr wrap="square">
            <a:spAutoFit/>
          </a:bodyPr>
          <a:lstStyle/>
          <a:p>
            <a:pPr marL="214313" marR="0" lvl="0" indent="-214313"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ZA" sz="1200" b="0" i="0" u="none" strike="noStrike" kern="1200" cap="none" spc="0" normalizeH="0" baseline="0" noProof="0">
              <a:ln>
                <a:noFill/>
              </a:ln>
              <a:solidFill>
                <a:prstClr val="black"/>
              </a:solidFill>
              <a:effectLst/>
              <a:uLnTx/>
              <a:uFillTx/>
              <a:latin typeface="Arial Narrow"/>
              <a:ea typeface="Times New Roman"/>
              <a:cs typeface="Arial Narrow"/>
            </a:endParaRPr>
          </a:p>
          <a:p>
            <a:pPr marL="0" marR="0" lvl="0" indent="0" algn="just" defTabSz="457200" rtl="0" eaLnBrk="1" fontAlgn="auto" latinLnBrk="0" hangingPunct="1">
              <a:lnSpc>
                <a:spcPct val="15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Arial Narrow"/>
              <a:ea typeface="Times New Roman"/>
              <a:cs typeface="Arial Narrow"/>
            </a:endParaRPr>
          </a:p>
          <a:p>
            <a:pPr marL="0" marR="0" lvl="0" indent="0" algn="just" defTabSz="457200" rtl="0" eaLnBrk="1" fontAlgn="auto" latinLnBrk="0" hangingPunct="1">
              <a:lnSpc>
                <a:spcPct val="15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Arial Narrow"/>
              <a:ea typeface="Times New Roman"/>
              <a:cs typeface="Arial Narrow"/>
            </a:endParaRPr>
          </a:p>
          <a:p>
            <a:pPr marL="214313" marR="0" lvl="0" indent="-214313"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200" b="0" i="0" u="none" strike="noStrike" kern="1200" cap="none" spc="0" normalizeH="0" baseline="0" noProof="0">
              <a:ln>
                <a:noFill/>
              </a:ln>
              <a:solidFill>
                <a:prstClr val="black"/>
              </a:solidFill>
              <a:effectLst/>
              <a:uLnTx/>
              <a:uFillTx/>
              <a:latin typeface="Arial Narrow"/>
              <a:ea typeface="Times New Roman"/>
              <a:cs typeface="Arial Narrow"/>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Arial Narrow" panose="020B0606020202030204" pitchFamily="34" charset="0"/>
              <a:ea typeface="Times New Roman"/>
              <a:cs typeface="Arial Narrow"/>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Arial Narrow" panose="020B0606020202030204" pitchFamily="34" charset="0"/>
              <a:ea typeface="Times New Roman"/>
              <a:cs typeface="Arial Narrow"/>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Arial Narrow" panose="020B0606020202030204" pitchFamily="34" charset="0"/>
              <a:ea typeface="Times New Roman"/>
              <a:cs typeface="Arial Narrow"/>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Arial Narrow" panose="020B0606020202030204" pitchFamily="34" charset="0"/>
              <a:ea typeface="Times New Roman"/>
              <a:cs typeface="Arial Narrow"/>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Arial Narrow" panose="020B0606020202030204" pitchFamily="34" charset="0"/>
              <a:ea typeface="Times New Roman"/>
              <a:cs typeface="Arial Narrow"/>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Arial Narrow" panose="020B0606020202030204" pitchFamily="34" charset="0"/>
              <a:ea typeface="Times New Roman"/>
              <a:cs typeface="Arial Narrow"/>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Arial Narrow" panose="020B0606020202030204" pitchFamily="34" charset="0"/>
              <a:ea typeface="Times New Roman"/>
              <a:cs typeface="Arial Narrow"/>
            </a:endParaRPr>
          </a:p>
        </p:txBody>
      </p:sp>
      <p:sp>
        <p:nvSpPr>
          <p:cNvPr id="7" name="Rectangle 1">
            <a:extLst>
              <a:ext uri="{FF2B5EF4-FFF2-40B4-BE49-F238E27FC236}">
                <a16:creationId xmlns:a16="http://schemas.microsoft.com/office/drawing/2014/main" id="{457B39A5-0A97-4623-8175-AFDA3533A884}"/>
              </a:ext>
            </a:extLst>
          </p:cNvPr>
          <p:cNvSpPr>
            <a:spLocks noChangeArrowheads="1"/>
          </p:cNvSpPr>
          <p:nvPr/>
        </p:nvSpPr>
        <p:spPr bwMode="auto">
          <a:xfrm>
            <a:off x="1981201" y="293331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CB24C20B-6329-6DEF-E6FD-0F49E4E3D5A6}"/>
              </a:ext>
            </a:extLst>
          </p:cNvPr>
          <p:cNvSpPr txBox="1">
            <a:spLocks/>
          </p:cNvSpPr>
          <p:nvPr/>
        </p:nvSpPr>
        <p:spPr>
          <a:xfrm>
            <a:off x="10081353" y="2316774"/>
            <a:ext cx="2021311" cy="2521040"/>
          </a:xfrm>
          <a:prstGeom prst="rect">
            <a:avLst/>
          </a:prstGeom>
        </p:spPr>
        <p:style>
          <a:lnRef idx="1">
            <a:schemeClr val="accent2"/>
          </a:lnRef>
          <a:fillRef idx="2">
            <a:schemeClr val="accent2"/>
          </a:fillRef>
          <a:effectRef idx="1">
            <a:schemeClr val="accent2"/>
          </a:effectRef>
          <a:fontRef idx="minor">
            <a:schemeClr val="dk1"/>
          </a:fontRef>
        </p:style>
        <p:txBody>
          <a:bodyPr vert="horz" anchor="t">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1200" b="0" i="1"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Note: </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ZA" sz="1200" b="0" i="1"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1200" b="0" i="1"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Political  Parties account for R175.3m or 39.4% of GPL YTD  expenditure</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1200" b="0" i="1"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(PSS salaries, research, setting up fund &amp;  transfers) </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ZA" sz="1200" b="0" i="1"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1200" b="0" i="1"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Committees account for R20.6m or 4.6% of GPL YTD expenditure (CoE and G&amp;S)</a:t>
            </a:r>
          </a:p>
          <a:p>
            <a:pPr marL="171450" marR="0" lvl="0" indent="-171450" algn="just"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ZA" sz="1200" b="0" i="1"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p:txBody>
      </p:sp>
      <p:graphicFrame>
        <p:nvGraphicFramePr>
          <p:cNvPr id="8" name="Table 7">
            <a:extLst>
              <a:ext uri="{FF2B5EF4-FFF2-40B4-BE49-F238E27FC236}">
                <a16:creationId xmlns:a16="http://schemas.microsoft.com/office/drawing/2014/main" id="{B76E233F-B428-0A86-4AB9-1EF88AFB12D3}"/>
              </a:ext>
            </a:extLst>
          </p:cNvPr>
          <p:cNvGraphicFramePr>
            <a:graphicFrameLocks noGrp="1"/>
          </p:cNvGraphicFramePr>
          <p:nvPr/>
        </p:nvGraphicFramePr>
        <p:xfrm>
          <a:off x="89336" y="853261"/>
          <a:ext cx="9884005" cy="5135977"/>
        </p:xfrm>
        <a:graphic>
          <a:graphicData uri="http://schemas.openxmlformats.org/drawingml/2006/table">
            <a:tbl>
              <a:tblPr firstRow="1">
                <a:tableStyleId>{93296810-A885-4BE3-A3E7-6D5BEEA58F35}</a:tableStyleId>
              </a:tblPr>
              <a:tblGrid>
                <a:gridCol w="2471002">
                  <a:extLst>
                    <a:ext uri="{9D8B030D-6E8A-4147-A177-3AD203B41FA5}">
                      <a16:colId xmlns:a16="http://schemas.microsoft.com/office/drawing/2014/main" val="1893009130"/>
                    </a:ext>
                  </a:extLst>
                </a:gridCol>
                <a:gridCol w="1095925">
                  <a:extLst>
                    <a:ext uri="{9D8B030D-6E8A-4147-A177-3AD203B41FA5}">
                      <a16:colId xmlns:a16="http://schemas.microsoft.com/office/drawing/2014/main" val="455515377"/>
                    </a:ext>
                  </a:extLst>
                </a:gridCol>
                <a:gridCol w="1147620">
                  <a:extLst>
                    <a:ext uri="{9D8B030D-6E8A-4147-A177-3AD203B41FA5}">
                      <a16:colId xmlns:a16="http://schemas.microsoft.com/office/drawing/2014/main" val="1457478446"/>
                    </a:ext>
                  </a:extLst>
                </a:gridCol>
                <a:gridCol w="847792">
                  <a:extLst>
                    <a:ext uri="{9D8B030D-6E8A-4147-A177-3AD203B41FA5}">
                      <a16:colId xmlns:a16="http://schemas.microsoft.com/office/drawing/2014/main" val="1404355216"/>
                    </a:ext>
                  </a:extLst>
                </a:gridCol>
                <a:gridCol w="1230331">
                  <a:extLst>
                    <a:ext uri="{9D8B030D-6E8A-4147-A177-3AD203B41FA5}">
                      <a16:colId xmlns:a16="http://schemas.microsoft.com/office/drawing/2014/main" val="3143905761"/>
                    </a:ext>
                  </a:extLst>
                </a:gridCol>
                <a:gridCol w="1140749">
                  <a:extLst>
                    <a:ext uri="{9D8B030D-6E8A-4147-A177-3AD203B41FA5}">
                      <a16:colId xmlns:a16="http://schemas.microsoft.com/office/drawing/2014/main" val="1070418296"/>
                    </a:ext>
                  </a:extLst>
                </a:gridCol>
                <a:gridCol w="1086363">
                  <a:extLst>
                    <a:ext uri="{9D8B030D-6E8A-4147-A177-3AD203B41FA5}">
                      <a16:colId xmlns:a16="http://schemas.microsoft.com/office/drawing/2014/main" val="3403988243"/>
                    </a:ext>
                  </a:extLst>
                </a:gridCol>
                <a:gridCol w="864223">
                  <a:extLst>
                    <a:ext uri="{9D8B030D-6E8A-4147-A177-3AD203B41FA5}">
                      <a16:colId xmlns:a16="http://schemas.microsoft.com/office/drawing/2014/main" val="2104676489"/>
                    </a:ext>
                  </a:extLst>
                </a:gridCol>
              </a:tblGrid>
              <a:tr h="783623">
                <a:tc>
                  <a:txBody>
                    <a:bodyPr/>
                    <a:lstStyle/>
                    <a:p>
                      <a:r>
                        <a:rPr lang="en-ZA" sz="1600" b="1">
                          <a:solidFill>
                            <a:srgbClr val="FFFFFF"/>
                          </a:solidFill>
                          <a:effectLst/>
                          <a:highlight>
                            <a:srgbClr val="70AD47"/>
                          </a:highlight>
                          <a:latin typeface="Arial Narrow" panose="020B0606020202030204" pitchFamily="34" charset="0"/>
                        </a:rPr>
                        <a:t>Economic Classification</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tc>
                <a:tc>
                  <a:txBody>
                    <a:bodyPr/>
                    <a:lstStyle/>
                    <a:p>
                      <a:pPr algn="ctr"/>
                      <a:r>
                        <a:rPr lang="en-ZA" sz="1600" b="1">
                          <a:solidFill>
                            <a:srgbClr val="FFFFFF"/>
                          </a:solidFill>
                          <a:effectLst/>
                          <a:highlight>
                            <a:srgbClr val="70AD47"/>
                          </a:highlight>
                          <a:latin typeface="Arial Narrow" panose="020B0606020202030204" pitchFamily="34" charset="0"/>
                        </a:rPr>
                        <a:t>Main Budget 2024/25</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tc>
                <a:tc>
                  <a:txBody>
                    <a:bodyPr/>
                    <a:lstStyle/>
                    <a:p>
                      <a:pPr algn="ctr"/>
                      <a:r>
                        <a:rPr lang="en-ZA" sz="1600" b="1">
                          <a:solidFill>
                            <a:srgbClr val="FFFFFF"/>
                          </a:solidFill>
                          <a:effectLst/>
                          <a:highlight>
                            <a:srgbClr val="70AD47"/>
                          </a:highlight>
                          <a:latin typeface="Arial Narrow" panose="020B0606020202030204" pitchFamily="34" charset="0"/>
                        </a:rPr>
                        <a:t>Expenditure to date</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tc>
                <a:tc>
                  <a:txBody>
                    <a:bodyPr/>
                    <a:lstStyle/>
                    <a:p>
                      <a:pPr algn="ctr"/>
                      <a:r>
                        <a:rPr lang="en-ZA" sz="1600" b="1">
                          <a:solidFill>
                            <a:srgbClr val="FFFFFF"/>
                          </a:solidFill>
                          <a:effectLst/>
                          <a:highlight>
                            <a:srgbClr val="70AD47"/>
                          </a:highlight>
                          <a:latin typeface="Arial Narrow" panose="020B0606020202030204" pitchFamily="34" charset="0"/>
                        </a:rPr>
                        <a:t>% Spent </a:t>
                      </a:r>
                      <a:br>
                        <a:rPr lang="en-ZA" sz="1600" b="1">
                          <a:solidFill>
                            <a:srgbClr val="FFFFFF"/>
                          </a:solidFill>
                          <a:effectLst/>
                          <a:highlight>
                            <a:srgbClr val="70AD47"/>
                          </a:highlight>
                          <a:latin typeface="Arial Narrow" panose="020B0606020202030204" pitchFamily="34" charset="0"/>
                        </a:rPr>
                      </a:br>
                      <a:r>
                        <a:rPr lang="en-ZA" sz="1600" b="1">
                          <a:solidFill>
                            <a:srgbClr val="FFFFFF"/>
                          </a:solidFill>
                          <a:effectLst/>
                          <a:highlight>
                            <a:srgbClr val="70AD47"/>
                          </a:highlight>
                          <a:latin typeface="Arial Narrow" panose="020B0606020202030204" pitchFamily="34" charset="0"/>
                        </a:rPr>
                        <a:t>to date</a:t>
                      </a:r>
                      <a:br>
                        <a:rPr lang="en-ZA" sz="1600" b="1">
                          <a:solidFill>
                            <a:srgbClr val="FFFFFF"/>
                          </a:solidFill>
                          <a:effectLst/>
                          <a:highlight>
                            <a:srgbClr val="70AD47"/>
                          </a:highlight>
                          <a:latin typeface="Arial Narrow" panose="020B0606020202030204" pitchFamily="34" charset="0"/>
                        </a:rPr>
                      </a:br>
                      <a:r>
                        <a:rPr lang="en-ZA" sz="1600" b="1">
                          <a:solidFill>
                            <a:srgbClr val="FFFFFF"/>
                          </a:solidFill>
                          <a:effectLst/>
                          <a:highlight>
                            <a:srgbClr val="70AD47"/>
                          </a:highlight>
                          <a:latin typeface="Arial Narrow" panose="020B0606020202030204" pitchFamily="34" charset="0"/>
                        </a:rPr>
                        <a:t> </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tc>
                <a:tc>
                  <a:txBody>
                    <a:bodyPr/>
                    <a:lstStyle/>
                    <a:p>
                      <a:pPr algn="ctr"/>
                      <a:r>
                        <a:rPr lang="en-ZA" sz="1600" b="1">
                          <a:solidFill>
                            <a:srgbClr val="FFFFFF"/>
                          </a:solidFill>
                          <a:effectLst/>
                          <a:highlight>
                            <a:srgbClr val="70AD47"/>
                          </a:highlight>
                          <a:latin typeface="Arial Narrow" panose="020B0606020202030204" pitchFamily="34" charset="0"/>
                        </a:rPr>
                        <a:t>Commitments to date</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tc>
                <a:tc>
                  <a:txBody>
                    <a:bodyPr/>
                    <a:lstStyle/>
                    <a:p>
                      <a:pPr algn="ctr"/>
                      <a:r>
                        <a:rPr lang="en-ZA" sz="1600" b="1">
                          <a:solidFill>
                            <a:srgbClr val="FFFFFF"/>
                          </a:solidFill>
                          <a:effectLst/>
                          <a:highlight>
                            <a:srgbClr val="70AD47"/>
                          </a:highlight>
                          <a:latin typeface="Arial Narrow" panose="020B0606020202030204" pitchFamily="34" charset="0"/>
                        </a:rPr>
                        <a:t>Projections to end March</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tc>
                <a:tc>
                  <a:txBody>
                    <a:bodyPr/>
                    <a:lstStyle/>
                    <a:p>
                      <a:pPr algn="ctr"/>
                      <a:r>
                        <a:rPr lang="en-ZA" sz="1600" b="1">
                          <a:solidFill>
                            <a:srgbClr val="FFFFFF"/>
                          </a:solidFill>
                          <a:effectLst/>
                          <a:highlight>
                            <a:srgbClr val="70AD47"/>
                          </a:highlight>
                          <a:latin typeface="Arial Narrow" panose="020B0606020202030204" pitchFamily="34" charset="0"/>
                        </a:rPr>
                        <a:t>Available:</a:t>
                      </a:r>
                      <a:br>
                        <a:rPr lang="en-ZA" sz="1600" b="1">
                          <a:solidFill>
                            <a:srgbClr val="FFFFFF"/>
                          </a:solidFill>
                          <a:effectLst/>
                          <a:highlight>
                            <a:srgbClr val="70AD47"/>
                          </a:highlight>
                          <a:latin typeface="Arial Narrow" panose="020B0606020202030204" pitchFamily="34" charset="0"/>
                        </a:rPr>
                      </a:br>
                      <a:r>
                        <a:rPr lang="en-ZA" sz="1600" b="1">
                          <a:solidFill>
                            <a:srgbClr val="FFFFFF"/>
                          </a:solidFill>
                          <a:effectLst/>
                          <a:highlight>
                            <a:srgbClr val="70AD47"/>
                          </a:highlight>
                          <a:latin typeface="Arial Narrow" panose="020B0606020202030204" pitchFamily="34" charset="0"/>
                        </a:rPr>
                        <a:t>Under/ (Over)</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tc>
                <a:tc>
                  <a:txBody>
                    <a:bodyPr/>
                    <a:lstStyle/>
                    <a:p>
                      <a:pPr algn="ctr"/>
                      <a:r>
                        <a:rPr lang="en-ZA" sz="1600" b="1">
                          <a:solidFill>
                            <a:srgbClr val="FFFFFF"/>
                          </a:solidFill>
                          <a:effectLst/>
                          <a:highlight>
                            <a:srgbClr val="70AD47"/>
                          </a:highlight>
                          <a:latin typeface="Arial Narrow" panose="020B0606020202030204" pitchFamily="34" charset="0"/>
                        </a:rPr>
                        <a:t>Var %</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tc>
                <a:extLst>
                  <a:ext uri="{0D108BD9-81ED-4DB2-BD59-A6C34878D82A}">
                    <a16:rowId xmlns:a16="http://schemas.microsoft.com/office/drawing/2014/main" val="3862072859"/>
                  </a:ext>
                </a:extLst>
              </a:tr>
              <a:tr h="201447">
                <a:tc>
                  <a:txBody>
                    <a:bodyPr/>
                    <a:lstStyle/>
                    <a:p>
                      <a:pPr algn="r"/>
                      <a:r>
                        <a:rPr lang="en-ZA" sz="1600" b="1">
                          <a:solidFill>
                            <a:srgbClr val="FFFFFF"/>
                          </a:solidFill>
                          <a:effectLst/>
                          <a:latin typeface="Arial Narrow" panose="020B0606020202030204" pitchFamily="34" charset="0"/>
                        </a:rPr>
                        <a:t>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tc>
                <a:tc gridSpan="7">
                  <a:txBody>
                    <a:bodyPr/>
                    <a:lstStyle/>
                    <a:p>
                      <a:pPr algn="ctr"/>
                      <a:r>
                        <a:rPr lang="en-ZA" sz="1600" b="1">
                          <a:effectLst/>
                          <a:latin typeface="Arial Narrow" panose="020B0606020202030204" pitchFamily="34" charset="0"/>
                        </a:rPr>
                        <a:t>R thousand</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31156709"/>
                  </a:ext>
                </a:extLst>
              </a:tr>
              <a:tr h="276319">
                <a:tc>
                  <a:txBody>
                    <a:bodyPr/>
                    <a:lstStyle/>
                    <a:p>
                      <a:r>
                        <a:rPr lang="en-ZA" sz="1600" b="1">
                          <a:solidFill>
                            <a:srgbClr val="000000"/>
                          </a:solidFill>
                          <a:effectLst/>
                          <a:latin typeface="Arial Narrow" panose="020B0606020202030204" pitchFamily="34" charset="0"/>
                        </a:rPr>
                        <a:t>TOTAL</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b="1">
                          <a:solidFill>
                            <a:srgbClr val="000000"/>
                          </a:solidFill>
                          <a:effectLst/>
                          <a:latin typeface="Arial Narrow" panose="020B0606020202030204" pitchFamily="34" charset="0"/>
                        </a:rPr>
                        <a:t>       844 925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444 644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52,6%</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9 765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b="1">
                          <a:effectLst/>
                          <a:latin typeface="Arial Narrow" panose="020B0606020202030204" pitchFamily="34" charset="0"/>
                          <a:ea typeface="Times New Roman" panose="02020603050405020304" pitchFamily="18" charset="0"/>
                          <a:cs typeface="Arial" panose="020B0604020202020204" pitchFamily="34" charset="0"/>
                        </a:rPr>
                        <a:t>     490 892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b="1">
                          <a:effectLst/>
                          <a:latin typeface="Arial Narrow" panose="020B0606020202030204" pitchFamily="34" charset="0"/>
                          <a:ea typeface="Times New Roman" panose="02020603050405020304" pitchFamily="18" charset="0"/>
                          <a:cs typeface="Arial" panose="020B0604020202020204" pitchFamily="34" charset="0"/>
                        </a:rPr>
                        <a:t>(100 376)</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(11,9%)</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8728503"/>
                  </a:ext>
                </a:extLst>
              </a:tr>
              <a:tr h="350874">
                <a:tc>
                  <a:txBody>
                    <a:bodyPr/>
                    <a:lstStyle/>
                    <a:p>
                      <a:r>
                        <a:rPr lang="en-ZA" sz="1600" b="1">
                          <a:solidFill>
                            <a:srgbClr val="000000"/>
                          </a:solidFill>
                          <a:effectLst/>
                          <a:latin typeface="Arial Narrow" panose="020B0606020202030204" pitchFamily="34" charset="0"/>
                        </a:rPr>
                        <a:t> Current Payments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b="1">
                          <a:solidFill>
                            <a:srgbClr val="000000"/>
                          </a:solidFill>
                          <a:effectLst/>
                          <a:latin typeface="Arial Narrow" panose="020B0606020202030204" pitchFamily="34" charset="0"/>
                        </a:rPr>
                        <a:t>       640 985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275 400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43,0%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8 777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382 353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b="1">
                          <a:effectLst/>
                          <a:latin typeface="Arial Narrow" panose="020B0606020202030204" pitchFamily="34" charset="0"/>
                          <a:ea typeface="Times New Roman" panose="02020603050405020304" pitchFamily="18" charset="0"/>
                          <a:cs typeface="Arial" panose="020B0604020202020204" pitchFamily="34" charset="0"/>
                        </a:rPr>
                        <a:t>(25 545)</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85723865"/>
                  </a:ext>
                </a:extLst>
              </a:tr>
              <a:tr h="108632">
                <a:tc>
                  <a:txBody>
                    <a:bodyPr/>
                    <a:lstStyle/>
                    <a:p>
                      <a:r>
                        <a:rPr lang="en-ZA" sz="1600">
                          <a:solidFill>
                            <a:srgbClr val="000000"/>
                          </a:solidFill>
                          <a:effectLst/>
                          <a:latin typeface="Arial Narrow" panose="020B0606020202030204" pitchFamily="34" charset="0"/>
                        </a:rPr>
                        <a:t> Compensation of Employees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a:solidFill>
                            <a:srgbClr val="000000"/>
                          </a:solidFill>
                          <a:effectLst/>
                          <a:latin typeface="Arial Narrow" panose="020B0606020202030204" pitchFamily="34" charset="0"/>
                        </a:rPr>
                        <a:t>       433 474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212 541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49,0%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221 094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effectLst/>
                          <a:latin typeface="Arial Narrow" panose="020B0606020202030204" pitchFamily="34" charset="0"/>
                          <a:ea typeface="Times New Roman" panose="02020603050405020304" pitchFamily="18" charset="0"/>
                          <a:cs typeface="Arial" panose="020B0604020202020204" pitchFamily="34" charset="0"/>
                        </a:rPr>
                        <a:t>(161)</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39503884"/>
                  </a:ext>
                </a:extLst>
              </a:tr>
              <a:tr h="201447">
                <a:tc>
                  <a:txBody>
                    <a:bodyPr/>
                    <a:lstStyle/>
                    <a:p>
                      <a:r>
                        <a:rPr lang="en-ZA" sz="1600">
                          <a:solidFill>
                            <a:srgbClr val="000000"/>
                          </a:solidFill>
                          <a:effectLst/>
                          <a:latin typeface="Arial Narrow" panose="020B0606020202030204" pitchFamily="34" charset="0"/>
                        </a:rPr>
                        <a:t> Goods and Services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a:solidFill>
                            <a:srgbClr val="000000"/>
                          </a:solidFill>
                          <a:effectLst/>
                          <a:latin typeface="Arial Narrow" panose="020B0606020202030204" pitchFamily="34" charset="0"/>
                        </a:rPr>
                        <a:t>       207 511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62 859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30,3%</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8 777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161 258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effectLst/>
                          <a:latin typeface="Arial Narrow" panose="020B0606020202030204" pitchFamily="34" charset="0"/>
                          <a:ea typeface="Times New Roman" panose="02020603050405020304" pitchFamily="18" charset="0"/>
                          <a:cs typeface="Arial" panose="020B0604020202020204" pitchFamily="34" charset="0"/>
                        </a:rPr>
                        <a:t>(25 383)</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(12,2%)</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26721306"/>
                  </a:ext>
                </a:extLst>
              </a:tr>
              <a:tr h="338103">
                <a:tc>
                  <a:txBody>
                    <a:bodyPr/>
                    <a:lstStyle/>
                    <a:p>
                      <a:r>
                        <a:rPr lang="en-ZA" sz="1600" b="1">
                          <a:solidFill>
                            <a:srgbClr val="000000"/>
                          </a:solidFill>
                          <a:effectLst/>
                          <a:latin typeface="Arial Narrow" panose="020B0606020202030204" pitchFamily="34" charset="0"/>
                        </a:rPr>
                        <a:t>Transfers and Subsidies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b="1">
                          <a:solidFill>
                            <a:srgbClr val="000000"/>
                          </a:solidFill>
                          <a:effectLst/>
                          <a:latin typeface="Arial Narrow" panose="020B0606020202030204" pitchFamily="34" charset="0"/>
                        </a:rPr>
                        <a:t>       184 468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166 503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90,3%</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53 306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b="1">
                          <a:effectLst/>
                          <a:latin typeface="Arial Narrow" panose="020B0606020202030204" pitchFamily="34" charset="0"/>
                          <a:ea typeface="Times New Roman" panose="02020603050405020304" pitchFamily="18" charset="0"/>
                          <a:cs typeface="Arial" panose="020B0604020202020204" pitchFamily="34" charset="0"/>
                        </a:rPr>
                        <a:t>(35 341)</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(19,2%)</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46127353"/>
                  </a:ext>
                </a:extLst>
              </a:tr>
              <a:tr h="402894">
                <a:tc>
                  <a:txBody>
                    <a:bodyPr/>
                    <a:lstStyle/>
                    <a:p>
                      <a:r>
                        <a:rPr lang="en-ZA" sz="1600">
                          <a:solidFill>
                            <a:srgbClr val="000000"/>
                          </a:solidFill>
                          <a:effectLst/>
                          <a:latin typeface="Arial Narrow" panose="020B0606020202030204" pitchFamily="34" charset="0"/>
                        </a:rPr>
                        <a:t>Support for Constituency Work</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a:solidFill>
                            <a:srgbClr val="000000"/>
                          </a:solidFill>
                          <a:effectLst/>
                          <a:latin typeface="Arial Narrow" panose="020B0606020202030204" pitchFamily="34" charset="0"/>
                        </a:rPr>
                        <a:t>         71 482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33 113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46,3%</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34 145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effectLst/>
                          <a:latin typeface="Arial Narrow" panose="020B0606020202030204" pitchFamily="34" charset="0"/>
                          <a:ea typeface="Times New Roman" panose="02020603050405020304" pitchFamily="18" charset="0"/>
                          <a:cs typeface="Arial" panose="020B0604020202020204" pitchFamily="34" charset="0"/>
                        </a:rPr>
                        <a:t>4 224</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5,9%</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18803266"/>
                  </a:ext>
                </a:extLst>
              </a:tr>
              <a:tr h="76797">
                <a:tc>
                  <a:txBody>
                    <a:bodyPr/>
                    <a:lstStyle/>
                    <a:p>
                      <a:r>
                        <a:rPr lang="en-ZA" sz="1600">
                          <a:solidFill>
                            <a:srgbClr val="000000"/>
                          </a:solidFill>
                          <a:effectLst/>
                          <a:latin typeface="Arial Narrow" panose="020B0606020202030204" pitchFamily="34" charset="0"/>
                        </a:rPr>
                        <a:t>Support for Political Party Work</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a:solidFill>
                            <a:srgbClr val="000000"/>
                          </a:solidFill>
                          <a:effectLst/>
                          <a:latin typeface="Arial Narrow" panose="020B0606020202030204" pitchFamily="34" charset="0"/>
                        </a:rPr>
                        <a:t>       112 986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106 731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94,5%</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effectLst/>
                          <a:latin typeface="Arial Narrow" panose="020B0606020202030204" pitchFamily="34" charset="0"/>
                          <a:ea typeface="Times New Roman" panose="02020603050405020304" pitchFamily="18" charset="0"/>
                          <a:cs typeface="Arial" panose="020B0604020202020204" pitchFamily="34" charset="0"/>
                        </a:rPr>
                        <a:t>6 255</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5,5%</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45517312"/>
                  </a:ext>
                </a:extLst>
              </a:tr>
              <a:tr h="357238">
                <a:tc>
                  <a:txBody>
                    <a:bodyPr/>
                    <a:lstStyle/>
                    <a:p>
                      <a:r>
                        <a:rPr lang="en-ZA" sz="1600">
                          <a:solidFill>
                            <a:srgbClr val="000000"/>
                          </a:solidFill>
                          <a:effectLst/>
                          <a:latin typeface="Arial Narrow" panose="020B0606020202030204" pitchFamily="34" charset="0"/>
                        </a:rPr>
                        <a:t>Support for Operational Work</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a:solidFill>
                            <a:srgbClr val="000000"/>
                          </a:solidFill>
                          <a:effectLst/>
                          <a:latin typeface="Arial Narrow" panose="020B0606020202030204" pitchFamily="34" charset="0"/>
                        </a:rPr>
                        <a:t>                    -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26 658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19 161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effectLst/>
                          <a:latin typeface="Arial Narrow" panose="020B0606020202030204" pitchFamily="34" charset="0"/>
                          <a:ea typeface="Times New Roman" panose="02020603050405020304" pitchFamily="18" charset="0"/>
                          <a:cs typeface="Arial" panose="020B0604020202020204" pitchFamily="34" charset="0"/>
                        </a:rPr>
                        <a:t>(45 819)</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67552462"/>
                  </a:ext>
                </a:extLst>
              </a:tr>
              <a:tr h="338103">
                <a:tc>
                  <a:txBody>
                    <a:bodyPr/>
                    <a:lstStyle/>
                    <a:p>
                      <a:r>
                        <a:rPr lang="en-ZA" sz="1600" b="1">
                          <a:solidFill>
                            <a:srgbClr val="000000"/>
                          </a:solidFill>
                          <a:effectLst/>
                          <a:latin typeface="Arial Narrow" panose="020B0606020202030204" pitchFamily="34" charset="0"/>
                        </a:rPr>
                        <a:t>Capital Assets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b="1">
                          <a:solidFill>
                            <a:srgbClr val="000000"/>
                          </a:solidFill>
                          <a:effectLst/>
                          <a:latin typeface="Arial Narrow" panose="020B0606020202030204" pitchFamily="34" charset="0"/>
                        </a:rPr>
                        <a:t>         19 472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2 741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14,1%</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988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55 233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(39 490)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(202,8%)</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08358229"/>
                  </a:ext>
                </a:extLst>
              </a:tr>
              <a:tr h="402894">
                <a:tc>
                  <a:txBody>
                    <a:bodyPr/>
                    <a:lstStyle/>
                    <a:p>
                      <a:r>
                        <a:rPr lang="en-ZA" sz="1600">
                          <a:solidFill>
                            <a:srgbClr val="000000"/>
                          </a:solidFill>
                          <a:effectLst/>
                          <a:latin typeface="Arial Narrow" panose="020B0606020202030204" pitchFamily="34" charset="0"/>
                        </a:rPr>
                        <a:t>Building and Other Fixed Structures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a:solidFill>
                            <a:srgbClr val="000000"/>
                          </a:solidFill>
                          <a:effectLst/>
                          <a:latin typeface="Arial Narrow" panose="020B0606020202030204" pitchFamily="34" charset="0"/>
                        </a:rPr>
                        <a:t>           8 149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22 964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effectLst/>
                          <a:latin typeface="Arial Narrow" panose="020B0606020202030204" pitchFamily="34" charset="0"/>
                          <a:ea typeface="Times New Roman" panose="02020603050405020304" pitchFamily="18" charset="0"/>
                          <a:cs typeface="Arial" panose="020B0604020202020204" pitchFamily="34" charset="0"/>
                        </a:rPr>
                        <a:t>(14 815)</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5080444"/>
                  </a:ext>
                </a:extLst>
              </a:tr>
              <a:tr h="338103">
                <a:tc>
                  <a:txBody>
                    <a:bodyPr/>
                    <a:lstStyle/>
                    <a:p>
                      <a:r>
                        <a:rPr lang="en-ZA" sz="1600">
                          <a:solidFill>
                            <a:srgbClr val="000000"/>
                          </a:solidFill>
                          <a:effectLst/>
                          <a:latin typeface="Arial Narrow" panose="020B0606020202030204" pitchFamily="34" charset="0"/>
                        </a:rPr>
                        <a:t>Machinery and Equipment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a:solidFill>
                            <a:srgbClr val="000000"/>
                          </a:solidFill>
                          <a:effectLst/>
                          <a:latin typeface="Arial Narrow" panose="020B0606020202030204" pitchFamily="34" charset="0"/>
                        </a:rPr>
                        <a:t>         10 978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2 741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25,0%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943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31 969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effectLst/>
                          <a:latin typeface="Arial Narrow" panose="020B0606020202030204" pitchFamily="34" charset="0"/>
                          <a:ea typeface="Times New Roman" panose="02020603050405020304" pitchFamily="18" charset="0"/>
                          <a:cs typeface="Arial" panose="020B0604020202020204" pitchFamily="34" charset="0"/>
                        </a:rPr>
                        <a:t>(24 675)</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(224,8%)</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96052989"/>
                  </a:ext>
                </a:extLst>
              </a:tr>
              <a:tr h="402894">
                <a:tc>
                  <a:txBody>
                    <a:bodyPr/>
                    <a:lstStyle/>
                    <a:p>
                      <a:r>
                        <a:rPr lang="en-ZA" sz="1600">
                          <a:solidFill>
                            <a:srgbClr val="000000"/>
                          </a:solidFill>
                          <a:effectLst/>
                          <a:latin typeface="Arial Narrow" panose="020B0606020202030204" pitchFamily="34" charset="0"/>
                        </a:rPr>
                        <a:t>Software and Other Intangible Assets</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a:solidFill>
                            <a:srgbClr val="000000"/>
                          </a:solidFill>
                          <a:effectLst/>
                          <a:latin typeface="Arial Narrow" panose="020B0606020202030204" pitchFamily="34" charset="0"/>
                        </a:rPr>
                        <a:t>              345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55306" marR="55306"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45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300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effectLst/>
                          <a:latin typeface="Arial Narrow" panose="020B0606020202030204" pitchFamily="34" charset="0"/>
                          <a:ea typeface="Times New Roman" panose="02020603050405020304" pitchFamily="18" charset="0"/>
                          <a:cs typeface="Arial" panose="020B0604020202020204" pitchFamily="34" charset="0"/>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79394073"/>
                  </a:ext>
                </a:extLst>
              </a:tr>
            </a:tbl>
          </a:graphicData>
        </a:graphic>
      </p:graphicFrame>
      <p:sp>
        <p:nvSpPr>
          <p:cNvPr id="6" name="Slide Number Placeholder 5">
            <a:extLst>
              <a:ext uri="{FF2B5EF4-FFF2-40B4-BE49-F238E27FC236}">
                <a16:creationId xmlns:a16="http://schemas.microsoft.com/office/drawing/2014/main" id="{E851EAA7-2C81-4522-BC72-C2F1BE90EDA2}"/>
              </a:ext>
            </a:extLst>
          </p:cNvPr>
          <p:cNvSpPr>
            <a:spLocks noGrp="1"/>
          </p:cNvSpPr>
          <p:nvPr>
            <p:ph type="sldNum" sz="quarter" idx="12"/>
          </p:nvPr>
        </p:nvSpPr>
        <p:spPr/>
        <p:txBody>
          <a:bodyPr/>
          <a:lstStyle/>
          <a:p>
            <a:fld id="{28653215-2670-2C45-9A84-CCF0EF897A9F}" type="slidenum">
              <a:rPr lang="en-US" smtClean="0"/>
              <a:t>57</a:t>
            </a:fld>
            <a:endParaRPr lang="en-US"/>
          </a:p>
        </p:txBody>
      </p:sp>
    </p:spTree>
    <p:extLst>
      <p:ext uri="{BB962C8B-B14F-4D97-AF65-F5344CB8AC3E}">
        <p14:creationId xmlns:p14="http://schemas.microsoft.com/office/powerpoint/2010/main" val="28888703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4289A-D482-495B-BEDB-72C2C552C4D1}"/>
              </a:ext>
            </a:extLst>
          </p:cNvPr>
          <p:cNvSpPr>
            <a:spLocks noGrp="1"/>
          </p:cNvSpPr>
          <p:nvPr>
            <p:ph type="title"/>
          </p:nvPr>
        </p:nvSpPr>
        <p:spPr>
          <a:xfrm>
            <a:off x="467833" y="365127"/>
            <a:ext cx="9571517" cy="815088"/>
          </a:xfrm>
          <a:solidFill>
            <a:schemeClr val="tx1"/>
          </a:solidFill>
        </p:spPr>
        <p:txBody>
          <a:bodyPr vert="horz" lIns="91440" tIns="45720" rIns="91440" bIns="45720" rtlCol="0" anchor="ctr">
            <a:noAutofit/>
          </a:bodyPr>
          <a:lstStyle/>
          <a:p>
            <a:pPr algn="ctr"/>
            <a:br>
              <a:rPr lang="en-US" b="1" kern="1200">
                <a:ln>
                  <a:solidFill>
                    <a:schemeClr val="bg1"/>
                  </a:solidFill>
                </a:ln>
                <a:solidFill>
                  <a:schemeClr val="bg1"/>
                </a:solidFill>
              </a:rPr>
            </a:br>
            <a:r>
              <a:rPr lang="en-US" b="1" kern="1200">
                <a:ln>
                  <a:solidFill>
                    <a:schemeClr val="bg1"/>
                  </a:solidFill>
                </a:ln>
                <a:solidFill>
                  <a:schemeClr val="bg1"/>
                </a:solidFill>
              </a:rPr>
              <a:t>% SHARE OF EXPENDITURE TO DATE</a:t>
            </a:r>
            <a:br>
              <a:rPr lang="en-US" b="1" kern="1200">
                <a:ln>
                  <a:solidFill>
                    <a:schemeClr val="bg1"/>
                  </a:solidFill>
                </a:ln>
                <a:solidFill>
                  <a:schemeClr val="bg1"/>
                </a:solidFill>
                <a:effectLst/>
              </a:rPr>
            </a:br>
            <a:endParaRPr lang="en-US" b="1" kern="1200">
              <a:ln>
                <a:solidFill>
                  <a:schemeClr val="bg1"/>
                </a:solidFill>
              </a:ln>
              <a:solidFill>
                <a:schemeClr val="bg1"/>
              </a:solidFill>
            </a:endParaRPr>
          </a:p>
        </p:txBody>
      </p:sp>
      <p:graphicFrame>
        <p:nvGraphicFramePr>
          <p:cNvPr id="5" name="Content Placeholder 4">
            <a:extLst>
              <a:ext uri="{FF2B5EF4-FFF2-40B4-BE49-F238E27FC236}">
                <a16:creationId xmlns:a16="http://schemas.microsoft.com/office/drawing/2014/main" id="{00000000-0008-0000-0900-00000D000000}"/>
              </a:ext>
            </a:extLst>
          </p:cNvPr>
          <p:cNvGraphicFramePr>
            <a:graphicFrameLocks noGrp="1"/>
          </p:cNvGraphicFramePr>
          <p:nvPr>
            <p:ph sz="half" idx="2"/>
          </p:nvPr>
        </p:nvGraphicFramePr>
        <p:xfrm>
          <a:off x="6316718" y="1825623"/>
          <a:ext cx="4236983" cy="45646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00000000-0008-0000-0900-00000B000000}"/>
              </a:ext>
            </a:extLst>
          </p:cNvPr>
          <p:cNvGraphicFramePr/>
          <p:nvPr/>
        </p:nvGraphicFramePr>
        <p:xfrm>
          <a:off x="195078" y="1913860"/>
          <a:ext cx="5549900" cy="37320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00000000-0008-0000-0900-00000D000000}"/>
              </a:ext>
            </a:extLst>
          </p:cNvPr>
          <p:cNvGraphicFramePr/>
          <p:nvPr/>
        </p:nvGraphicFramePr>
        <p:xfrm>
          <a:off x="6096000" y="1913860"/>
          <a:ext cx="5796664" cy="3732028"/>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a:extLst>
              <a:ext uri="{FF2B5EF4-FFF2-40B4-BE49-F238E27FC236}">
                <a16:creationId xmlns:a16="http://schemas.microsoft.com/office/drawing/2014/main" id="{E9DB4E04-A9D3-26E9-470E-11A27B5F3DD4}"/>
              </a:ext>
            </a:extLst>
          </p:cNvPr>
          <p:cNvSpPr>
            <a:spLocks noGrp="1"/>
          </p:cNvSpPr>
          <p:nvPr>
            <p:ph type="sldNum" sz="quarter" idx="12"/>
          </p:nvPr>
        </p:nvSpPr>
        <p:spPr/>
        <p:txBody>
          <a:bodyPr/>
          <a:lstStyle/>
          <a:p>
            <a:fld id="{28653215-2670-2C45-9A84-CCF0EF897A9F}" type="slidenum">
              <a:rPr lang="en-US" smtClean="0"/>
              <a:t>58</a:t>
            </a:fld>
            <a:endParaRPr lang="en-US"/>
          </a:p>
        </p:txBody>
      </p:sp>
    </p:spTree>
    <p:extLst>
      <p:ext uri="{BB962C8B-B14F-4D97-AF65-F5344CB8AC3E}">
        <p14:creationId xmlns:p14="http://schemas.microsoft.com/office/powerpoint/2010/main" val="11058138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4647" y="317370"/>
            <a:ext cx="10200734" cy="627353"/>
          </a:xfrm>
          <a:prstGeom prst="rect">
            <a:avLst/>
          </a:prstGeom>
          <a:solidFill>
            <a:schemeClr val="tx1"/>
          </a:solidFill>
        </p:spPr>
        <p:txBody>
          <a:bodyPr vert="horz" lIns="91440" tIns="45720" rIns="91440" bIns="45720" rtlCol="0" anchor="ctr">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ctr" defTabSz="914400" rtl="0" eaLnBrk="1" fontAlgn="auto" latinLnBrk="0" hangingPunct="1">
              <a:lnSpc>
                <a:spcPct val="90000"/>
              </a:lnSpc>
              <a:spcBef>
                <a:spcPct val="0"/>
              </a:spcBef>
              <a:spcAft>
                <a:spcPts val="600"/>
              </a:spcAft>
              <a:buClrTx/>
              <a:buSzTx/>
              <a:buFontTx/>
              <a:buNone/>
              <a:tabLst>
                <a:tab pos="5650706" algn="l"/>
              </a:tabLst>
              <a:defRPr/>
            </a:pPr>
            <a:r>
              <a:rPr kumimoji="0" lang="en-US" sz="2800" b="1"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COMMITTEES EXPENDITURE</a:t>
            </a:r>
          </a:p>
        </p:txBody>
      </p:sp>
      <p:sp>
        <p:nvSpPr>
          <p:cNvPr id="4" name="Title 1"/>
          <p:cNvSpPr txBox="1">
            <a:spLocks/>
          </p:cNvSpPr>
          <p:nvPr/>
        </p:nvSpPr>
        <p:spPr>
          <a:xfrm>
            <a:off x="2747628" y="1339756"/>
            <a:ext cx="6588732" cy="4573521"/>
          </a:xfrm>
          <a:prstGeom prst="rect">
            <a:avLst/>
          </a:prstGeom>
          <a:ln>
            <a:noFill/>
          </a:ln>
        </p:spPr>
        <p:txBody>
          <a:bodyPr vert="horz" anchor="t">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414338" marR="0" lvl="0" indent="-214313" algn="just" defTabSz="914400" rtl="0" eaLnBrk="1" fontAlgn="auto" latinLnBrk="0" hangingPunct="1">
              <a:lnSpc>
                <a:spcPct val="120000"/>
              </a:lnSpc>
              <a:spcBef>
                <a:spcPct val="0"/>
              </a:spcBef>
              <a:spcAft>
                <a:spcPts val="900"/>
              </a:spcAft>
              <a:buClrTx/>
              <a:buSzTx/>
              <a:buFont typeface="Arial" panose="020B0604020202020204" pitchFamily="34" charset="0"/>
              <a:buChar char="•"/>
              <a:tabLst/>
              <a:defRPr/>
            </a:pPr>
            <a:endParaRPr kumimoji="0" lang="en-US" sz="3225" b="0" i="0" u="none" strike="noStrike" kern="1200" cap="none" spc="0" normalizeH="0" baseline="0" noProof="0">
              <a:ln>
                <a:noFill/>
              </a:ln>
              <a:solidFill>
                <a:prstClr val="black"/>
              </a:solidFill>
              <a:effectLst/>
              <a:uLnTx/>
              <a:uFillTx/>
              <a:latin typeface="Cambria" panose="02040503050406030204" pitchFamily="18" charset="0"/>
              <a:ea typeface="Times New Roman"/>
              <a:cs typeface="Arial Narrow"/>
            </a:endParaRPr>
          </a:p>
          <a:p>
            <a:pPr marL="414338" marR="0" lvl="0" indent="-214313" algn="just" defTabSz="914400" rtl="0" eaLnBrk="1" fontAlgn="auto" latinLnBrk="0" hangingPunct="1">
              <a:lnSpc>
                <a:spcPct val="120000"/>
              </a:lnSpc>
              <a:spcBef>
                <a:spcPct val="0"/>
              </a:spcBef>
              <a:spcAft>
                <a:spcPts val="900"/>
              </a:spcAft>
              <a:buClrTx/>
              <a:buSzTx/>
              <a:buFont typeface="Arial" panose="020B0604020202020204" pitchFamily="34" charset="0"/>
              <a:buChar char="•"/>
              <a:tabLst/>
              <a:defRPr/>
            </a:pPr>
            <a:endParaRPr kumimoji="0" lang="en-US" sz="3225" b="0" i="0" u="none" strike="noStrike" kern="1200" cap="none" spc="0" normalizeH="0" baseline="0" noProof="0">
              <a:ln>
                <a:noFill/>
              </a:ln>
              <a:solidFill>
                <a:prstClr val="black"/>
              </a:solidFill>
              <a:effectLst/>
              <a:uLnTx/>
              <a:uFillTx/>
              <a:latin typeface="Cambria" panose="02040503050406030204" pitchFamily="18" charset="0"/>
              <a:ea typeface="Times New Roman"/>
              <a:cs typeface="Arial Narrow"/>
            </a:endParaRPr>
          </a:p>
          <a:p>
            <a:pPr marL="414338" marR="0" lvl="0" indent="-214313" algn="just" defTabSz="914400" rtl="0" eaLnBrk="1" fontAlgn="auto" latinLnBrk="0" hangingPunct="1">
              <a:lnSpc>
                <a:spcPct val="170000"/>
              </a:lnSpc>
              <a:spcBef>
                <a:spcPct val="0"/>
              </a:spcBef>
              <a:spcAft>
                <a:spcPts val="450"/>
              </a:spcAft>
              <a:buClrTx/>
              <a:buSzTx/>
              <a:buFont typeface="Arial" panose="020B0604020202020204" pitchFamily="34" charset="0"/>
              <a:buChar char="•"/>
              <a:tabLst/>
              <a:defRPr/>
            </a:pPr>
            <a:endParaRPr kumimoji="0" lang="en-US" sz="3225" b="0" i="0" u="none" strike="noStrike" kern="1200" cap="none" spc="0" normalizeH="0" baseline="0" noProof="0">
              <a:ln>
                <a:noFill/>
              </a:ln>
              <a:solidFill>
                <a:prstClr val="black"/>
              </a:solidFill>
              <a:effectLst/>
              <a:uLnTx/>
              <a:uFillTx/>
              <a:latin typeface="Arial Narrow" panose="020B0606020202030204" pitchFamily="34" charset="0"/>
              <a:ea typeface="Times New Roman"/>
              <a:cs typeface="Arial Narrow"/>
            </a:endParaRPr>
          </a:p>
          <a:p>
            <a:pPr marL="257175" marR="0" lvl="0" indent="-257175" algn="just" defTabSz="914400" rtl="0" eaLnBrk="1" fontAlgn="auto" latinLnBrk="0" hangingPunct="1">
              <a:lnSpc>
                <a:spcPct val="150000"/>
              </a:lnSpc>
              <a:spcBef>
                <a:spcPct val="0"/>
              </a:spcBef>
              <a:spcAft>
                <a:spcPts val="450"/>
              </a:spcAft>
              <a:buClrTx/>
              <a:buSzTx/>
              <a:buFont typeface="Symbol"/>
              <a:buChar char=""/>
              <a:tabLst/>
              <a:defRPr/>
            </a:pPr>
            <a:endParaRPr kumimoji="0" lang="en-ZA" sz="1050" b="0" i="0" u="none" strike="noStrike" kern="1200" cap="none" spc="0" normalizeH="0" baseline="0" noProof="0">
              <a:ln>
                <a:noFill/>
              </a:ln>
              <a:solidFill>
                <a:prstClr val="black"/>
              </a:solidFill>
              <a:effectLst/>
              <a:uLnTx/>
              <a:uFillTx/>
              <a:latin typeface="Arial Narrow" panose="020B0606020202030204" pitchFamily="34" charset="0"/>
              <a:ea typeface="+mj-ea"/>
              <a:cs typeface="+mj-cs"/>
            </a:endParaRPr>
          </a:p>
          <a:p>
            <a:pPr marL="214313" marR="0" lvl="0" indent="-214313" algn="just" defTabSz="914400" rtl="0" eaLnBrk="1" fontAlgn="auto" latinLnBrk="0" hangingPunct="1">
              <a:lnSpc>
                <a:spcPct val="100000"/>
              </a:lnSpc>
              <a:spcBef>
                <a:spcPct val="0"/>
              </a:spcBef>
              <a:spcAft>
                <a:spcPts val="0"/>
              </a:spcAft>
              <a:buClrTx/>
              <a:buSzTx/>
              <a:buFont typeface="Courier New" panose="02070309020205020404" pitchFamily="49" charset="0"/>
              <a:buChar char="o"/>
              <a:tabLst/>
              <a:defRPr/>
            </a:pPr>
            <a:endParaRPr kumimoji="0" lang="en-ZA" sz="1050" b="0" i="0" u="none" strike="noStrike" kern="1200" cap="none" spc="0" normalizeH="0" baseline="0" noProof="0">
              <a:ln>
                <a:noFill/>
              </a:ln>
              <a:solidFill>
                <a:prstClr val="black"/>
              </a:solidFill>
              <a:effectLst/>
              <a:uLnTx/>
              <a:uFillTx/>
              <a:latin typeface="Arial Narrow" panose="020B0606020202030204" pitchFamily="34" charset="0"/>
              <a:ea typeface="+mj-ea"/>
              <a:cs typeface="+mj-cs"/>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ZA" sz="1050" b="0" i="0" u="none" strike="noStrike" kern="1200" cap="none" spc="0" normalizeH="0" baseline="0" noProof="0">
                <a:ln>
                  <a:noFill/>
                </a:ln>
                <a:solidFill>
                  <a:srgbClr val="F07F09">
                    <a:tint val="88000"/>
                    <a:satMod val="150000"/>
                  </a:srgbClr>
                </a:solidFill>
                <a:effectLst/>
                <a:uLnTx/>
                <a:uFillTx/>
                <a:latin typeface="Calibri Light" panose="020F0302020204030204"/>
                <a:ea typeface="+mj-ea"/>
                <a:cs typeface="+mj-cs"/>
              </a:rPr>
              <a:t> </a:t>
            </a:r>
          </a:p>
        </p:txBody>
      </p:sp>
      <p:graphicFrame>
        <p:nvGraphicFramePr>
          <p:cNvPr id="5" name="Table 4">
            <a:extLst>
              <a:ext uri="{FF2B5EF4-FFF2-40B4-BE49-F238E27FC236}">
                <a16:creationId xmlns:a16="http://schemas.microsoft.com/office/drawing/2014/main" id="{79772364-8859-4063-4DDC-FD98A3D1909A}"/>
              </a:ext>
            </a:extLst>
          </p:cNvPr>
          <p:cNvGraphicFramePr>
            <a:graphicFrameLocks noGrp="1"/>
          </p:cNvGraphicFramePr>
          <p:nvPr/>
        </p:nvGraphicFramePr>
        <p:xfrm>
          <a:off x="194647" y="993270"/>
          <a:ext cx="10200734" cy="5605650"/>
        </p:xfrm>
        <a:graphic>
          <a:graphicData uri="http://schemas.openxmlformats.org/drawingml/2006/table">
            <a:tbl>
              <a:tblPr firstRow="1">
                <a:tableStyleId>{93296810-A885-4BE3-A3E7-6D5BEEA58F35}</a:tableStyleId>
              </a:tblPr>
              <a:tblGrid>
                <a:gridCol w="2222204">
                  <a:extLst>
                    <a:ext uri="{9D8B030D-6E8A-4147-A177-3AD203B41FA5}">
                      <a16:colId xmlns:a16="http://schemas.microsoft.com/office/drawing/2014/main" val="3364018427"/>
                    </a:ext>
                  </a:extLst>
                </a:gridCol>
                <a:gridCol w="1095829">
                  <a:extLst>
                    <a:ext uri="{9D8B030D-6E8A-4147-A177-3AD203B41FA5}">
                      <a16:colId xmlns:a16="http://schemas.microsoft.com/office/drawing/2014/main" val="1224434315"/>
                    </a:ext>
                  </a:extLst>
                </a:gridCol>
                <a:gridCol w="1076147">
                  <a:extLst>
                    <a:ext uri="{9D8B030D-6E8A-4147-A177-3AD203B41FA5}">
                      <a16:colId xmlns:a16="http://schemas.microsoft.com/office/drawing/2014/main" val="3405116973"/>
                    </a:ext>
                  </a:extLst>
                </a:gridCol>
                <a:gridCol w="961497">
                  <a:extLst>
                    <a:ext uri="{9D8B030D-6E8A-4147-A177-3AD203B41FA5}">
                      <a16:colId xmlns:a16="http://schemas.microsoft.com/office/drawing/2014/main" val="197473962"/>
                    </a:ext>
                  </a:extLst>
                </a:gridCol>
                <a:gridCol w="884423">
                  <a:extLst>
                    <a:ext uri="{9D8B030D-6E8A-4147-A177-3AD203B41FA5}">
                      <a16:colId xmlns:a16="http://schemas.microsoft.com/office/drawing/2014/main" val="4098301662"/>
                    </a:ext>
                  </a:extLst>
                </a:gridCol>
                <a:gridCol w="976146">
                  <a:extLst>
                    <a:ext uri="{9D8B030D-6E8A-4147-A177-3AD203B41FA5}">
                      <a16:colId xmlns:a16="http://schemas.microsoft.com/office/drawing/2014/main" val="2045009696"/>
                    </a:ext>
                  </a:extLst>
                </a:gridCol>
                <a:gridCol w="870736">
                  <a:extLst>
                    <a:ext uri="{9D8B030D-6E8A-4147-A177-3AD203B41FA5}">
                      <a16:colId xmlns:a16="http://schemas.microsoft.com/office/drawing/2014/main" val="1376599115"/>
                    </a:ext>
                  </a:extLst>
                </a:gridCol>
                <a:gridCol w="1056876">
                  <a:extLst>
                    <a:ext uri="{9D8B030D-6E8A-4147-A177-3AD203B41FA5}">
                      <a16:colId xmlns:a16="http://schemas.microsoft.com/office/drawing/2014/main" val="316618292"/>
                    </a:ext>
                  </a:extLst>
                </a:gridCol>
                <a:gridCol w="1056876">
                  <a:extLst>
                    <a:ext uri="{9D8B030D-6E8A-4147-A177-3AD203B41FA5}">
                      <a16:colId xmlns:a16="http://schemas.microsoft.com/office/drawing/2014/main" val="207111330"/>
                    </a:ext>
                  </a:extLst>
                </a:gridCol>
              </a:tblGrid>
              <a:tr h="127870">
                <a:tc>
                  <a:txBody>
                    <a:bodyPr/>
                    <a:lstStyle/>
                    <a:p>
                      <a:r>
                        <a:rPr lang="en-ZA" sz="1400" b="1">
                          <a:solidFill>
                            <a:srgbClr val="FFFFFF"/>
                          </a:solidFill>
                          <a:effectLst/>
                          <a:highlight>
                            <a:srgbClr val="70AD47"/>
                          </a:highlight>
                          <a:latin typeface="Arial Narrow" panose="020B0606020202030204" pitchFamily="34" charset="0"/>
                        </a:rPr>
                        <a:t>Committees</a:t>
                      </a:r>
                      <a:endParaRPr lang="en-ZA" sz="14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tc>
                <a:tc>
                  <a:txBody>
                    <a:bodyPr/>
                    <a:lstStyle/>
                    <a:p>
                      <a:pPr algn="ctr"/>
                      <a:r>
                        <a:rPr lang="en-ZA" sz="1400" b="1" kern="0">
                          <a:solidFill>
                            <a:srgbClr val="FFFFFF"/>
                          </a:solidFill>
                          <a:effectLst/>
                          <a:latin typeface="Arial Narrow" panose="020B0606020202030204" pitchFamily="34" charset="0"/>
                          <a:ea typeface="Times New Roman" panose="02020603050405020304" pitchFamily="18" charset="0"/>
                          <a:cs typeface="Calibri" panose="020F0502020204030204" pitchFamily="34" charset="0"/>
                        </a:rPr>
                        <a:t>Projections for the Quarter</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r>
                        <a:rPr lang="en-ZA" sz="1400" b="1" kern="0">
                          <a:solidFill>
                            <a:srgbClr val="FFFFFF"/>
                          </a:solidFill>
                          <a:effectLst/>
                          <a:latin typeface="Arial Narrow" panose="020B0606020202030204" pitchFamily="34" charset="0"/>
                          <a:ea typeface="Times New Roman" panose="02020603050405020304" pitchFamily="18" charset="0"/>
                          <a:cs typeface="Calibri" panose="020F0502020204030204" pitchFamily="34" charset="0"/>
                        </a:rPr>
                        <a:t>Expenditure for the Quarter</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r>
                        <a:rPr lang="en-ZA" sz="1400" b="1" kern="0">
                          <a:solidFill>
                            <a:srgbClr val="FFFFFF"/>
                          </a:solidFill>
                          <a:effectLst/>
                          <a:latin typeface="Arial Narrow" panose="020B0606020202030204" pitchFamily="34" charset="0"/>
                          <a:ea typeface="Times New Roman" panose="02020603050405020304" pitchFamily="18" charset="0"/>
                          <a:cs typeface="Calibri" panose="020F0502020204030204" pitchFamily="34" charset="0"/>
                        </a:rPr>
                        <a:t> % Spent for the Quarter</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r>
                        <a:rPr lang="en-ZA" sz="1400" b="1">
                          <a:solidFill>
                            <a:srgbClr val="FFFFFF"/>
                          </a:solidFill>
                          <a:effectLst/>
                          <a:highlight>
                            <a:srgbClr val="70AD47"/>
                          </a:highlight>
                          <a:latin typeface="Arial Narrow" panose="020B0606020202030204" pitchFamily="34" charset="0"/>
                        </a:rPr>
                        <a:t>Variance:</a:t>
                      </a:r>
                      <a:br>
                        <a:rPr lang="en-ZA" sz="1400" b="1">
                          <a:solidFill>
                            <a:srgbClr val="FFFFFF"/>
                          </a:solidFill>
                          <a:effectLst/>
                          <a:highlight>
                            <a:srgbClr val="70AD47"/>
                          </a:highlight>
                          <a:latin typeface="Arial Narrow" panose="020B0606020202030204" pitchFamily="34" charset="0"/>
                        </a:rPr>
                      </a:br>
                      <a:r>
                        <a:rPr lang="en-ZA" sz="1400" b="1">
                          <a:solidFill>
                            <a:srgbClr val="FFFFFF"/>
                          </a:solidFill>
                          <a:effectLst/>
                          <a:highlight>
                            <a:srgbClr val="70AD47"/>
                          </a:highlight>
                          <a:latin typeface="Arial Narrow" panose="020B0606020202030204" pitchFamily="34" charset="0"/>
                        </a:rPr>
                        <a:t>Under/ (Over)</a:t>
                      </a:r>
                      <a:endParaRPr lang="en-ZA" sz="14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tc>
                <a:tc>
                  <a:txBody>
                    <a:bodyPr/>
                    <a:lstStyle/>
                    <a:p>
                      <a:pPr algn="ctr"/>
                      <a:r>
                        <a:rPr lang="en-ZA" sz="1400" b="1">
                          <a:solidFill>
                            <a:srgbClr val="FFFFFF"/>
                          </a:solidFill>
                          <a:effectLst/>
                          <a:highlight>
                            <a:srgbClr val="70AD47"/>
                          </a:highlight>
                          <a:latin typeface="Arial Narrow" panose="020B0606020202030204" pitchFamily="34" charset="0"/>
                        </a:rPr>
                        <a:t>Var.%</a:t>
                      </a:r>
                      <a:endParaRPr lang="en-ZA" sz="14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tc>
                <a:tc>
                  <a:txBody>
                    <a:bodyPr/>
                    <a:lstStyle/>
                    <a:p>
                      <a:pPr algn="ctr"/>
                      <a:r>
                        <a:rPr lang="en-ZA" sz="1400" b="1">
                          <a:solidFill>
                            <a:srgbClr val="FFFFFF"/>
                          </a:solidFill>
                          <a:effectLst/>
                          <a:highlight>
                            <a:srgbClr val="70AD47"/>
                          </a:highlight>
                          <a:latin typeface="Arial Narrow" panose="020B0606020202030204" pitchFamily="34" charset="0"/>
                        </a:rPr>
                        <a:t>Main Budget 2024/25</a:t>
                      </a:r>
                      <a:endParaRPr lang="en-ZA" sz="14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tc>
                <a:tc>
                  <a:txBody>
                    <a:bodyPr/>
                    <a:lstStyle/>
                    <a:p>
                      <a:pPr algn="ctr"/>
                      <a:r>
                        <a:rPr lang="en-ZA" sz="1400" b="1">
                          <a:solidFill>
                            <a:srgbClr val="FFFFFF"/>
                          </a:solidFill>
                          <a:effectLst/>
                          <a:highlight>
                            <a:srgbClr val="70AD47"/>
                          </a:highlight>
                          <a:latin typeface="Arial Narrow" panose="020B0606020202030204" pitchFamily="34" charset="0"/>
                        </a:rPr>
                        <a:t>Expenditure to date</a:t>
                      </a:r>
                      <a:endParaRPr lang="en-ZA" sz="14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ZA" sz="1400" b="1">
                          <a:solidFill>
                            <a:srgbClr val="FFFFFF"/>
                          </a:solidFill>
                          <a:effectLst/>
                          <a:highlight>
                            <a:srgbClr val="70AD47"/>
                          </a:highlight>
                          <a:latin typeface="Arial Narrow" panose="020B0606020202030204" pitchFamily="34" charset="0"/>
                        </a:rPr>
                        <a:t>% Spent </a:t>
                      </a:r>
                      <a:br>
                        <a:rPr lang="en-ZA" sz="1400" b="1">
                          <a:solidFill>
                            <a:srgbClr val="FFFFFF"/>
                          </a:solidFill>
                          <a:effectLst/>
                          <a:highlight>
                            <a:srgbClr val="70AD47"/>
                          </a:highlight>
                          <a:latin typeface="Arial Narrow" panose="020B0606020202030204" pitchFamily="34" charset="0"/>
                        </a:rPr>
                      </a:br>
                      <a:r>
                        <a:rPr lang="en-ZA" sz="1400" b="1">
                          <a:solidFill>
                            <a:srgbClr val="FFFFFF"/>
                          </a:solidFill>
                          <a:effectLst/>
                          <a:highlight>
                            <a:srgbClr val="70AD47"/>
                          </a:highlight>
                          <a:latin typeface="Arial Narrow" panose="020B0606020202030204" pitchFamily="34" charset="0"/>
                        </a:rPr>
                        <a:t>to date </a:t>
                      </a:r>
                      <a:endParaRPr lang="en-ZA" sz="14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824145"/>
                  </a:ext>
                </a:extLst>
              </a:tr>
              <a:tr h="104450">
                <a:tc>
                  <a:txBody>
                    <a:bodyPr/>
                    <a:lstStyle/>
                    <a:p>
                      <a:pPr algn="ctr"/>
                      <a:r>
                        <a:rPr lang="en-ZA" sz="1400" b="1">
                          <a:solidFill>
                            <a:srgbClr val="FFFFFF"/>
                          </a:solidFill>
                          <a:effectLst/>
                          <a:latin typeface="Arial Narrow" panose="020B0606020202030204" pitchFamily="34" charset="0"/>
                        </a:rPr>
                        <a:t> </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tc>
                <a:tc gridSpan="6">
                  <a:txBody>
                    <a:bodyPr/>
                    <a:lstStyle/>
                    <a:p>
                      <a:pPr algn="ctr"/>
                      <a:r>
                        <a:rPr lang="en-ZA" sz="1400" b="1">
                          <a:effectLst/>
                          <a:latin typeface="Arial Narrow" panose="020B0606020202030204" pitchFamily="34" charset="0"/>
                        </a:rPr>
                        <a:t>R thousand</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tc>
                <a:tc>
                  <a:txBody>
                    <a:bodyPr/>
                    <a:lstStyle/>
                    <a:p>
                      <a:pPr algn="ct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tc>
                <a:tc>
                  <a:txBody>
                    <a:bodyPr/>
                    <a:lstStyle/>
                    <a:p>
                      <a:pPr algn="ct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tc>
                <a:extLst>
                  <a:ext uri="{0D108BD9-81ED-4DB2-BD59-A6C34878D82A}">
                    <a16:rowId xmlns:a16="http://schemas.microsoft.com/office/drawing/2014/main" val="1957532548"/>
                  </a:ext>
                </a:extLst>
              </a:tr>
              <a:tr h="158765">
                <a:tc>
                  <a:txBody>
                    <a:bodyPr/>
                    <a:lstStyle/>
                    <a:p>
                      <a:r>
                        <a:rPr lang="en-ZA" sz="1500" b="1">
                          <a:solidFill>
                            <a:srgbClr val="000000"/>
                          </a:solidFill>
                          <a:effectLst/>
                          <a:latin typeface="Arial Narrow" panose="020B0606020202030204" pitchFamily="34" charset="0"/>
                        </a:rPr>
                        <a:t>TOTAL</a:t>
                      </a:r>
                      <a:endParaRPr lang="en-ZA" sz="15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b="1" kern="0">
                          <a:effectLst/>
                          <a:latin typeface="Arial Narrow" panose="020B0606020202030204" pitchFamily="34" charset="0"/>
                          <a:ea typeface="Times New Roman" panose="02020603050405020304" pitchFamily="18" charset="0"/>
                          <a:cs typeface="Times New Roman" panose="02020603050405020304" pitchFamily="18" charset="0"/>
                        </a:rPr>
                        <a:t> 4 071 </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b="1"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935</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b="1"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23,0%</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b="1" kern="0">
                          <a:effectLst/>
                          <a:latin typeface="Arial Narrow" panose="020B0606020202030204" pitchFamily="34" charset="0"/>
                          <a:ea typeface="Times New Roman" panose="02020603050405020304" pitchFamily="18" charset="0"/>
                          <a:cs typeface="Times New Roman" panose="02020603050405020304" pitchFamily="18" charset="0"/>
                        </a:rPr>
                        <a:t> 3 136 </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b="1" kern="0">
                          <a:effectLst/>
                          <a:latin typeface="Arial Narrow" panose="020B0606020202030204" pitchFamily="34" charset="0"/>
                          <a:ea typeface="Times New Roman" panose="02020603050405020304" pitchFamily="18" charset="0"/>
                          <a:cs typeface="Times New Roman" panose="02020603050405020304" pitchFamily="18" charset="0"/>
                        </a:rPr>
                        <a:t>77,0%</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b="1">
                          <a:solidFill>
                            <a:srgbClr val="000000"/>
                          </a:solidFill>
                          <a:effectLst/>
                          <a:latin typeface="Arial Narrow" panose="020B0606020202030204" pitchFamily="34" charset="0"/>
                        </a:rPr>
                        <a:t> 16 200 </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1 345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extLst>
                  <a:ext uri="{0D108BD9-81ED-4DB2-BD59-A6C34878D82A}">
                    <a16:rowId xmlns:a16="http://schemas.microsoft.com/office/drawing/2014/main" val="172792107"/>
                  </a:ext>
                </a:extLst>
              </a:tr>
              <a:tr h="158765">
                <a:tc>
                  <a:txBody>
                    <a:bodyPr/>
                    <a:lstStyle/>
                    <a:p>
                      <a:r>
                        <a:rPr lang="en-ZA" sz="1400">
                          <a:effectLst/>
                          <a:latin typeface="Arial Narrow" panose="020B0606020202030204" pitchFamily="34" charset="0"/>
                        </a:rPr>
                        <a:t>Education</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331</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74</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22,4%</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  257 </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77,6%</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rPr>
                        <a:t>  721 </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extLst>
                  <a:ext uri="{0D108BD9-81ED-4DB2-BD59-A6C34878D82A}">
                    <a16:rowId xmlns:a16="http://schemas.microsoft.com/office/drawing/2014/main" val="2989160739"/>
                  </a:ext>
                </a:extLst>
              </a:tr>
              <a:tr h="158765">
                <a:tc>
                  <a:txBody>
                    <a:bodyPr/>
                    <a:lstStyle/>
                    <a:p>
                      <a:r>
                        <a:rPr lang="en-ZA" sz="1400">
                          <a:effectLst/>
                          <a:latin typeface="Arial Narrow" panose="020B0606020202030204" pitchFamily="34" charset="0"/>
                        </a:rPr>
                        <a:t>Health and Wellness</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258</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24</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9,3%</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  234 </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90,7%</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rPr>
                        <a:t> 1 967 </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extLst>
                  <a:ext uri="{0D108BD9-81ED-4DB2-BD59-A6C34878D82A}">
                    <a16:rowId xmlns:a16="http://schemas.microsoft.com/office/drawing/2014/main" val="2401448565"/>
                  </a:ext>
                </a:extLst>
              </a:tr>
              <a:tr h="256410">
                <a:tc>
                  <a:txBody>
                    <a:bodyPr/>
                    <a:lstStyle/>
                    <a:p>
                      <a:r>
                        <a:rPr lang="en-ZA" sz="1400">
                          <a:effectLst/>
                          <a:latin typeface="Arial Narrow" panose="020B0606020202030204" pitchFamily="34" charset="0"/>
                        </a:rPr>
                        <a:t>Finance</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152</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23</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15,1%</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  129 </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84,9%</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rPr>
                        <a:t>  776 </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extLst>
                  <a:ext uri="{0D108BD9-81ED-4DB2-BD59-A6C34878D82A}">
                    <a16:rowId xmlns:a16="http://schemas.microsoft.com/office/drawing/2014/main" val="4000989503"/>
                  </a:ext>
                </a:extLst>
              </a:tr>
              <a:tr h="158765">
                <a:tc>
                  <a:txBody>
                    <a:bodyPr/>
                    <a:lstStyle/>
                    <a:p>
                      <a:r>
                        <a:rPr lang="en-US" sz="1400">
                          <a:effectLst/>
                          <a:latin typeface="Arial Narrow" panose="020B0606020202030204" pitchFamily="34" charset="0"/>
                        </a:rPr>
                        <a:t>COGTA, e-Government and Research and Development </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139</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21</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15,1%</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  118 </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84,9%</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rPr>
                        <a:t>  500 </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extLst>
                  <a:ext uri="{0D108BD9-81ED-4DB2-BD59-A6C34878D82A}">
                    <a16:rowId xmlns:a16="http://schemas.microsoft.com/office/drawing/2014/main" val="957831672"/>
                  </a:ext>
                </a:extLst>
              </a:tr>
              <a:tr h="158765">
                <a:tc>
                  <a:txBody>
                    <a:bodyPr/>
                    <a:lstStyle/>
                    <a:p>
                      <a:r>
                        <a:rPr lang="en-ZA" sz="1400">
                          <a:effectLst/>
                          <a:latin typeface="Arial Narrow" panose="020B0606020202030204" pitchFamily="34" charset="0"/>
                        </a:rPr>
                        <a:t>Community Safety</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35</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64</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182,9%</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(29)</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(82,9%)</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rPr>
                        <a:t> 1 218 </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extLst>
                  <a:ext uri="{0D108BD9-81ED-4DB2-BD59-A6C34878D82A}">
                    <a16:rowId xmlns:a16="http://schemas.microsoft.com/office/drawing/2014/main" val="419659257"/>
                  </a:ext>
                </a:extLst>
              </a:tr>
              <a:tr h="158765">
                <a:tc>
                  <a:txBody>
                    <a:bodyPr/>
                    <a:lstStyle/>
                    <a:p>
                      <a:r>
                        <a:rPr lang="en-ZA" sz="1400">
                          <a:effectLst/>
                          <a:latin typeface="Arial Narrow" panose="020B0606020202030204" pitchFamily="34" charset="0"/>
                        </a:rPr>
                        <a:t>Transport and Logistics</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182</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28</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15,4%</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  154 </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84,6%</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rPr>
                        <a:t> 1 249 </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extLst>
                  <a:ext uri="{0D108BD9-81ED-4DB2-BD59-A6C34878D82A}">
                    <a16:rowId xmlns:a16="http://schemas.microsoft.com/office/drawing/2014/main" val="128171003"/>
                  </a:ext>
                </a:extLst>
              </a:tr>
              <a:tr h="158765">
                <a:tc>
                  <a:txBody>
                    <a:bodyPr/>
                    <a:lstStyle/>
                    <a:p>
                      <a:r>
                        <a:rPr lang="en-ZA" sz="1400">
                          <a:effectLst/>
                          <a:latin typeface="Arial Narrow" panose="020B0606020202030204" pitchFamily="34" charset="0"/>
                        </a:rPr>
                        <a:t>EARD</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138</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20</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14,5%</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  118 </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85,5%</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rPr>
                        <a:t>  974 </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extLst>
                  <a:ext uri="{0D108BD9-81ED-4DB2-BD59-A6C34878D82A}">
                    <a16:rowId xmlns:a16="http://schemas.microsoft.com/office/drawing/2014/main" val="853618039"/>
                  </a:ext>
                </a:extLst>
              </a:tr>
              <a:tr h="158765">
                <a:tc>
                  <a:txBody>
                    <a:bodyPr/>
                    <a:lstStyle/>
                    <a:p>
                      <a:r>
                        <a:rPr lang="en-ZA" sz="1400">
                          <a:effectLst/>
                          <a:latin typeface="Arial Narrow" panose="020B0606020202030204" pitchFamily="34" charset="0"/>
                        </a:rPr>
                        <a:t>Human Settlements</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69</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24</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34,8%</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  45 </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65,2%</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rPr>
                        <a:t>  823 </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extLst>
                  <a:ext uri="{0D108BD9-81ED-4DB2-BD59-A6C34878D82A}">
                    <a16:rowId xmlns:a16="http://schemas.microsoft.com/office/drawing/2014/main" val="20711627"/>
                  </a:ext>
                </a:extLst>
              </a:tr>
              <a:tr h="158765">
                <a:tc>
                  <a:txBody>
                    <a:bodyPr/>
                    <a:lstStyle/>
                    <a:p>
                      <a:r>
                        <a:rPr lang="en-ZA" sz="1400">
                          <a:effectLst/>
                          <a:latin typeface="Arial Narrow" panose="020B0606020202030204" pitchFamily="34" charset="0"/>
                        </a:rPr>
                        <a:t>SACR</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196</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270</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137,8%</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(74)</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(37,8%)</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rPr>
                        <a:t> 1 108 </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270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24,4%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extLst>
                  <a:ext uri="{0D108BD9-81ED-4DB2-BD59-A6C34878D82A}">
                    <a16:rowId xmlns:a16="http://schemas.microsoft.com/office/drawing/2014/main" val="48564105"/>
                  </a:ext>
                </a:extLst>
              </a:tr>
              <a:tr h="158765">
                <a:tc>
                  <a:txBody>
                    <a:bodyPr/>
                    <a:lstStyle/>
                    <a:p>
                      <a:r>
                        <a:rPr lang="en-ZA" sz="1400">
                          <a:effectLst/>
                          <a:latin typeface="Arial Narrow" panose="020B0606020202030204" pitchFamily="34" charset="0"/>
                        </a:rPr>
                        <a:t>Social Development</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56</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25</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44,6%</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  31 </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55,4%</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rPr>
                        <a:t>  976 </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extLst>
                  <a:ext uri="{0D108BD9-81ED-4DB2-BD59-A6C34878D82A}">
                    <a16:rowId xmlns:a16="http://schemas.microsoft.com/office/drawing/2014/main" val="3670984250"/>
                  </a:ext>
                </a:extLst>
              </a:tr>
              <a:tr h="158765">
                <a:tc>
                  <a:txBody>
                    <a:bodyPr/>
                    <a:lstStyle/>
                    <a:p>
                      <a:r>
                        <a:rPr lang="en-ZA" sz="1400">
                          <a:effectLst/>
                          <a:latin typeface="Arial Narrow" panose="020B0606020202030204" pitchFamily="34" charset="0"/>
                        </a:rPr>
                        <a:t>Economic Development</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353</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2,8%</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  343 </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97,2%</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rPr>
                        <a:t>  937 </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131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extLst>
                  <a:ext uri="{0D108BD9-81ED-4DB2-BD59-A6C34878D82A}">
                    <a16:rowId xmlns:a16="http://schemas.microsoft.com/office/drawing/2014/main" val="1662222459"/>
                  </a:ext>
                </a:extLst>
              </a:tr>
              <a:tr h="158765">
                <a:tc>
                  <a:txBody>
                    <a:bodyPr/>
                    <a:lstStyle/>
                    <a:p>
                      <a:r>
                        <a:rPr lang="en-ZA" sz="1400">
                          <a:effectLst/>
                          <a:latin typeface="Arial Narrow" panose="020B0606020202030204" pitchFamily="34" charset="0"/>
                        </a:rPr>
                        <a:t>Petitions</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588</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15</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2,6%</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  573 </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97,4%</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rPr>
                        <a:t>  628 </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extLst>
                  <a:ext uri="{0D108BD9-81ED-4DB2-BD59-A6C34878D82A}">
                    <a16:rowId xmlns:a16="http://schemas.microsoft.com/office/drawing/2014/main" val="2738053834"/>
                  </a:ext>
                </a:extLst>
              </a:tr>
              <a:tr h="158765">
                <a:tc>
                  <a:txBody>
                    <a:bodyPr/>
                    <a:lstStyle/>
                    <a:p>
                      <a:r>
                        <a:rPr lang="en-ZA" sz="1400">
                          <a:effectLst/>
                          <a:latin typeface="Arial Narrow" panose="020B0606020202030204" pitchFamily="34" charset="0"/>
                        </a:rPr>
                        <a:t>SCOPA</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837</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184</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22,0%</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  653 </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78,0%</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rPr>
                        <a:t> 2 875 </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355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extLst>
                  <a:ext uri="{0D108BD9-81ED-4DB2-BD59-A6C34878D82A}">
                    <a16:rowId xmlns:a16="http://schemas.microsoft.com/office/drawing/2014/main" val="2396097529"/>
                  </a:ext>
                </a:extLst>
              </a:tr>
              <a:tr h="158765">
                <a:tc>
                  <a:txBody>
                    <a:bodyPr/>
                    <a:lstStyle/>
                    <a:p>
                      <a:r>
                        <a:rPr lang="en-ZA" sz="1400">
                          <a:effectLst/>
                          <a:latin typeface="Arial Narrow" panose="020B0606020202030204" pitchFamily="34" charset="0"/>
                        </a:rPr>
                        <a:t>Standing Committee of Chairpersons</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162</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117</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72,2%</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  45 </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27,8%</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rPr>
                        <a:t>  401 </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118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29,4%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extLst>
                  <a:ext uri="{0D108BD9-81ED-4DB2-BD59-A6C34878D82A}">
                    <a16:rowId xmlns:a16="http://schemas.microsoft.com/office/drawing/2014/main" val="2027212268"/>
                  </a:ext>
                </a:extLst>
              </a:tr>
              <a:tr h="158765">
                <a:tc>
                  <a:txBody>
                    <a:bodyPr/>
                    <a:lstStyle/>
                    <a:p>
                      <a:r>
                        <a:rPr lang="en-ZA" sz="1400">
                          <a:effectLst/>
                          <a:latin typeface="Arial Narrow" panose="020B0606020202030204" pitchFamily="34" charset="0"/>
                        </a:rPr>
                        <a:t>OCPOL</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45</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0,0%</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  45 </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100,0%</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rPr>
                        <a:t>  93 </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extLst>
                  <a:ext uri="{0D108BD9-81ED-4DB2-BD59-A6C34878D82A}">
                    <a16:rowId xmlns:a16="http://schemas.microsoft.com/office/drawing/2014/main" val="3053815393"/>
                  </a:ext>
                </a:extLst>
              </a:tr>
              <a:tr h="158765">
                <a:tc>
                  <a:txBody>
                    <a:bodyPr/>
                    <a:lstStyle/>
                    <a:p>
                      <a:r>
                        <a:rPr lang="en-ZA" sz="1400">
                          <a:effectLst/>
                          <a:latin typeface="Arial Narrow" panose="020B0606020202030204" pitchFamily="34" charset="0"/>
                        </a:rPr>
                        <a:t>CSSL</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32</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31,3%</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  22 </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68,8%</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rPr>
                        <a:t>  100 </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13,0%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extLst>
                  <a:ext uri="{0D108BD9-81ED-4DB2-BD59-A6C34878D82A}">
                    <a16:rowId xmlns:a16="http://schemas.microsoft.com/office/drawing/2014/main" val="3583110944"/>
                  </a:ext>
                </a:extLst>
              </a:tr>
              <a:tr h="158765">
                <a:tc>
                  <a:txBody>
                    <a:bodyPr/>
                    <a:lstStyle/>
                    <a:p>
                      <a:r>
                        <a:rPr lang="en-ZA" sz="1400">
                          <a:effectLst/>
                          <a:latin typeface="Arial Narrow" panose="020B0606020202030204" pitchFamily="34" charset="0"/>
                        </a:rPr>
                        <a:t>Privileges and Ethics</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115</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0,0%</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  115 </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100,0%</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rPr>
                        <a:t>  251 </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extLst>
                  <a:ext uri="{0D108BD9-81ED-4DB2-BD59-A6C34878D82A}">
                    <a16:rowId xmlns:a16="http://schemas.microsoft.com/office/drawing/2014/main" val="1198245232"/>
                  </a:ext>
                </a:extLst>
              </a:tr>
              <a:tr h="158765">
                <a:tc>
                  <a:txBody>
                    <a:bodyPr/>
                    <a:lstStyle/>
                    <a:p>
                      <a:r>
                        <a:rPr lang="en-ZA" sz="1400">
                          <a:effectLst/>
                          <a:latin typeface="Arial Narrow" panose="020B0606020202030204" pitchFamily="34" charset="0"/>
                        </a:rPr>
                        <a:t>Infrastructure and Property Development</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383</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26</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6,8%</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  357 </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kern="0">
                          <a:effectLst/>
                          <a:latin typeface="Arial Narrow" panose="020B0606020202030204" pitchFamily="34" charset="0"/>
                          <a:ea typeface="Times New Roman" panose="02020603050405020304" pitchFamily="18" charset="0"/>
                          <a:cs typeface="Times New Roman" panose="02020603050405020304" pitchFamily="18" charset="0"/>
                        </a:rPr>
                        <a:t>93,2%</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rPr>
                        <a:t>  605 </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37602" marR="37602" marT="0" marB="0" anchor="b"/>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extLst>
                  <a:ext uri="{0D108BD9-81ED-4DB2-BD59-A6C34878D82A}">
                    <a16:rowId xmlns:a16="http://schemas.microsoft.com/office/drawing/2014/main" val="985059612"/>
                  </a:ext>
                </a:extLst>
              </a:tr>
            </a:tbl>
          </a:graphicData>
        </a:graphic>
      </p:graphicFrame>
      <p:sp>
        <p:nvSpPr>
          <p:cNvPr id="2" name="Slide Number Placeholder 1">
            <a:extLst>
              <a:ext uri="{FF2B5EF4-FFF2-40B4-BE49-F238E27FC236}">
                <a16:creationId xmlns:a16="http://schemas.microsoft.com/office/drawing/2014/main" id="{AF17E7AE-B298-CE71-4E4D-D2075C6692C8}"/>
              </a:ext>
            </a:extLst>
          </p:cNvPr>
          <p:cNvSpPr>
            <a:spLocks noGrp="1"/>
          </p:cNvSpPr>
          <p:nvPr>
            <p:ph type="sldNum" sz="quarter" idx="12"/>
          </p:nvPr>
        </p:nvSpPr>
        <p:spPr/>
        <p:txBody>
          <a:bodyPr/>
          <a:lstStyle/>
          <a:p>
            <a:fld id="{28653215-2670-2C45-9A84-CCF0EF897A9F}" type="slidenum">
              <a:rPr lang="en-US" smtClean="0"/>
              <a:t>59</a:t>
            </a:fld>
            <a:endParaRPr lang="en-US"/>
          </a:p>
        </p:txBody>
      </p:sp>
    </p:spTree>
    <p:extLst>
      <p:ext uri="{BB962C8B-B14F-4D97-AF65-F5344CB8AC3E}">
        <p14:creationId xmlns:p14="http://schemas.microsoft.com/office/powerpoint/2010/main" val="3202462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BC45758A-8899-FF44-8B48-7556DAD31413}"/>
              </a:ext>
            </a:extLst>
          </p:cNvPr>
          <p:cNvSpPr>
            <a:spLocks noGrp="1"/>
          </p:cNvSpPr>
          <p:nvPr>
            <p:ph type="title"/>
          </p:nvPr>
        </p:nvSpPr>
        <p:spPr>
          <a:xfrm>
            <a:off x="462914" y="350432"/>
            <a:ext cx="10356550" cy="850900"/>
          </a:xfrm>
        </p:spPr>
        <p:txBody>
          <a:bodyPr>
            <a:noAutofit/>
          </a:bodyPr>
          <a:lstStyle/>
          <a:p>
            <a:pPr algn="ctr"/>
            <a:r>
              <a:rPr lang="en-US" altLang="en-US" sz="2800" b="1">
                <a:solidFill>
                  <a:schemeClr val="accent2">
                    <a:lumMod val="50000"/>
                  </a:schemeClr>
                </a:solidFill>
                <a:latin typeface="Garamond" panose="02020404030301010803" pitchFamily="18" charset="0"/>
              </a:rPr>
              <a:t>Q-02 2024-25FY OVERALL PERFORMANCE</a:t>
            </a:r>
            <a:br>
              <a:rPr lang="en-US" altLang="en-US" sz="2800" b="1">
                <a:solidFill>
                  <a:schemeClr val="accent2">
                    <a:lumMod val="50000"/>
                  </a:schemeClr>
                </a:solidFill>
                <a:latin typeface="Garamond" panose="02020404030301010803" pitchFamily="18" charset="0"/>
              </a:rPr>
            </a:br>
            <a:r>
              <a:rPr lang="en-US" altLang="en-US" sz="2400" b="1">
                <a:solidFill>
                  <a:schemeClr val="accent2">
                    <a:lumMod val="50000"/>
                  </a:schemeClr>
                </a:solidFill>
                <a:latin typeface="Garamond" panose="02020404030301010803" pitchFamily="18" charset="0"/>
              </a:rPr>
              <a:t>DISTRIBUTED BY SO [N=19]</a:t>
            </a:r>
          </a:p>
        </p:txBody>
      </p:sp>
      <p:sp>
        <p:nvSpPr>
          <p:cNvPr id="8" name="Slide Number Placeholder 2">
            <a:extLst>
              <a:ext uri="{FF2B5EF4-FFF2-40B4-BE49-F238E27FC236}">
                <a16:creationId xmlns:a16="http://schemas.microsoft.com/office/drawing/2014/main" id="{3D4364B2-ABC1-F89E-AC95-4EC3978D5671}"/>
              </a:ext>
            </a:extLst>
          </p:cNvPr>
          <p:cNvSpPr>
            <a:spLocks noGrp="1"/>
          </p:cNvSpPr>
          <p:nvPr>
            <p:ph type="sldNum" sz="quarter" idx="12"/>
          </p:nvPr>
        </p:nvSpPr>
        <p:spPr>
          <a:xfrm>
            <a:off x="8802934" y="6054048"/>
            <a:ext cx="2743200" cy="365125"/>
          </a:xfrm>
        </p:spPr>
        <p:txBody>
          <a:bodyPr/>
          <a:lstStyle/>
          <a:p>
            <a:fld id="{D0AE37AA-8584-A54C-BECD-BC59CBA32CED}" type="slidenum">
              <a:rPr lang="en-US" sz="1200" smtClean="0">
                <a:solidFill>
                  <a:schemeClr val="bg1"/>
                </a:solidFill>
              </a:rPr>
              <a:t>6</a:t>
            </a:fld>
            <a:endParaRPr lang="en-US" sz="1200">
              <a:solidFill>
                <a:schemeClr val="bg1"/>
              </a:solidFill>
            </a:endParaRPr>
          </a:p>
        </p:txBody>
      </p:sp>
      <p:sp>
        <p:nvSpPr>
          <p:cNvPr id="2" name="Rounded Rectangle 1">
            <a:extLst>
              <a:ext uri="{FF2B5EF4-FFF2-40B4-BE49-F238E27FC236}">
                <a16:creationId xmlns:a16="http://schemas.microsoft.com/office/drawing/2014/main" id="{09C2D124-B993-ACD8-454F-02857E4697FF}"/>
              </a:ext>
            </a:extLst>
          </p:cNvPr>
          <p:cNvSpPr/>
          <p:nvPr/>
        </p:nvSpPr>
        <p:spPr>
          <a:xfrm>
            <a:off x="837326" y="4737829"/>
            <a:ext cx="10071063" cy="1221338"/>
          </a:xfrm>
          <a:prstGeom prst="roundRect">
            <a:avLst/>
          </a:prstGeom>
          <a:pattFill prst="pct30">
            <a:fgClr>
              <a:schemeClr val="accent5">
                <a:lumMod val="20000"/>
                <a:lumOff val="80000"/>
              </a:schemeClr>
            </a:fgClr>
            <a:bgClr>
              <a:schemeClr val="bg1"/>
            </a:bgClr>
          </a:patt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Total of 19 performance targets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Achievement</a:t>
            </a:r>
            <a:r>
              <a:rPr kumimoji="0" lang="en-ZA"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15  | </a:t>
            </a:r>
            <a:r>
              <a:rPr kumimoji="0" lang="en-ZA"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 achieved:</a:t>
            </a:r>
            <a:r>
              <a:rPr kumimoji="0" lang="en-ZA"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Rating scale:100% Achieved                    Less than 100% - Not Achieved</a:t>
            </a:r>
          </a:p>
        </p:txBody>
      </p:sp>
      <p:pic>
        <p:nvPicPr>
          <p:cNvPr id="5" name="Graphic 4" descr="Smiling face with solid fill">
            <a:extLst>
              <a:ext uri="{FF2B5EF4-FFF2-40B4-BE49-F238E27FC236}">
                <a16:creationId xmlns:a16="http://schemas.microsoft.com/office/drawing/2014/main" id="{81683254-2666-C4E3-F3D2-CD1973AEF8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3933" y="5446371"/>
            <a:ext cx="455378" cy="436034"/>
          </a:xfrm>
          <a:prstGeom prst="rect">
            <a:avLst/>
          </a:prstGeom>
        </p:spPr>
      </p:pic>
      <p:pic>
        <p:nvPicPr>
          <p:cNvPr id="6" name="Graphic 5" descr="Worried face with solid fill">
            <a:extLst>
              <a:ext uri="{FF2B5EF4-FFF2-40B4-BE49-F238E27FC236}">
                <a16:creationId xmlns:a16="http://schemas.microsoft.com/office/drawing/2014/main" id="{F7B3AB94-FC77-0699-EE2A-7085A2D861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02934" y="5353766"/>
            <a:ext cx="455379" cy="455379"/>
          </a:xfrm>
          <a:prstGeom prst="rect">
            <a:avLst/>
          </a:prstGeom>
        </p:spPr>
      </p:pic>
      <p:graphicFrame>
        <p:nvGraphicFramePr>
          <p:cNvPr id="3" name="Chart 2">
            <a:extLst>
              <a:ext uri="{FF2B5EF4-FFF2-40B4-BE49-F238E27FC236}">
                <a16:creationId xmlns:a16="http://schemas.microsoft.com/office/drawing/2014/main" id="{9EBC56F2-8BBA-40F8-AFB3-1B4B1268E8F8}"/>
              </a:ext>
            </a:extLst>
          </p:cNvPr>
          <p:cNvGraphicFramePr>
            <a:graphicFrameLocks/>
          </p:cNvGraphicFramePr>
          <p:nvPr>
            <p:extLst>
              <p:ext uri="{D42A27DB-BD31-4B8C-83A1-F6EECF244321}">
                <p14:modId xmlns:p14="http://schemas.microsoft.com/office/powerpoint/2010/main" val="2590054802"/>
              </p:ext>
            </p:extLst>
          </p:nvPr>
        </p:nvGraphicFramePr>
        <p:xfrm>
          <a:off x="837326" y="1481328"/>
          <a:ext cx="5481177" cy="334670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 name="Chart 3">
            <a:extLst>
              <a:ext uri="{FF2B5EF4-FFF2-40B4-BE49-F238E27FC236}">
                <a16:creationId xmlns:a16="http://schemas.microsoft.com/office/drawing/2014/main" id="{D48DFA25-AB99-48F4-B15F-0BFCE9D5D659}"/>
              </a:ext>
            </a:extLst>
          </p:cNvPr>
          <p:cNvGraphicFramePr>
            <a:graphicFrameLocks/>
          </p:cNvGraphicFramePr>
          <p:nvPr>
            <p:extLst>
              <p:ext uri="{D42A27DB-BD31-4B8C-83A1-F6EECF244321}">
                <p14:modId xmlns:p14="http://schemas.microsoft.com/office/powerpoint/2010/main" val="1686744638"/>
              </p:ext>
            </p:extLst>
          </p:nvPr>
        </p:nvGraphicFramePr>
        <p:xfrm>
          <a:off x="6131018" y="1540192"/>
          <a:ext cx="4714876" cy="322897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7576797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04457" y="594919"/>
            <a:ext cx="9526770" cy="744836"/>
          </a:xfrm>
          <a:prstGeom prst="rect">
            <a:avLst/>
          </a:prstGeom>
          <a:solidFill>
            <a:schemeClr val="tx1"/>
          </a:solidFill>
        </p:spPr>
        <p:txBody>
          <a:bodyPr vert="horz" lIns="91440" tIns="45720" rIns="91440" bIns="45720" rtlCol="0" anchor="ctr">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ctr" defTabSz="914400" rtl="0" eaLnBrk="1" fontAlgn="auto" latinLnBrk="0" hangingPunct="1">
              <a:lnSpc>
                <a:spcPct val="90000"/>
              </a:lnSpc>
              <a:spcBef>
                <a:spcPct val="0"/>
              </a:spcBef>
              <a:spcAft>
                <a:spcPts val="600"/>
              </a:spcAft>
              <a:buClrTx/>
              <a:buSzTx/>
              <a:buFontTx/>
              <a:buNone/>
              <a:tabLst>
                <a:tab pos="5650706" algn="l"/>
              </a:tabLst>
              <a:defRPr/>
            </a:pPr>
            <a:r>
              <a:rPr kumimoji="0" lang="en-US" sz="2800" b="1"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OWN REVENUE</a:t>
            </a:r>
          </a:p>
        </p:txBody>
      </p:sp>
      <p:sp>
        <p:nvSpPr>
          <p:cNvPr id="2" name="Title 1">
            <a:extLst>
              <a:ext uri="{FF2B5EF4-FFF2-40B4-BE49-F238E27FC236}">
                <a16:creationId xmlns:a16="http://schemas.microsoft.com/office/drawing/2014/main" id="{72F37CE2-5404-2839-88C6-48A7A4E9CC9E}"/>
              </a:ext>
            </a:extLst>
          </p:cNvPr>
          <p:cNvSpPr>
            <a:spLocks noGrp="1"/>
          </p:cNvSpPr>
          <p:nvPr>
            <p:ph type="title"/>
          </p:nvPr>
        </p:nvSpPr>
        <p:spPr>
          <a:xfrm>
            <a:off x="594242" y="5281708"/>
            <a:ext cx="9347200" cy="815052"/>
          </a:xfrm>
        </p:spPr>
        <p:txBody>
          <a:bodyPr>
            <a:normAutofit/>
          </a:bodyPr>
          <a:lstStyle/>
          <a:p>
            <a:r>
              <a:rPr lang="en-US" sz="100">
                <a:solidFill>
                  <a:schemeClr val="bg2">
                    <a:lumMod val="50000"/>
                  </a:schemeClr>
                </a:solidFill>
              </a:rPr>
              <a:t>`</a:t>
            </a:r>
            <a:endParaRPr lang="en-ZA" sz="100">
              <a:solidFill>
                <a:schemeClr val="bg2">
                  <a:lumMod val="50000"/>
                </a:schemeClr>
              </a:solidFill>
            </a:endParaRPr>
          </a:p>
        </p:txBody>
      </p:sp>
      <p:graphicFrame>
        <p:nvGraphicFramePr>
          <p:cNvPr id="6" name="Table 5">
            <a:extLst>
              <a:ext uri="{FF2B5EF4-FFF2-40B4-BE49-F238E27FC236}">
                <a16:creationId xmlns:a16="http://schemas.microsoft.com/office/drawing/2014/main" id="{CF23D489-71BE-18EF-5F0A-4BAE135371E9}"/>
              </a:ext>
            </a:extLst>
          </p:cNvPr>
          <p:cNvGraphicFramePr>
            <a:graphicFrameLocks noGrp="1"/>
          </p:cNvGraphicFramePr>
          <p:nvPr/>
        </p:nvGraphicFramePr>
        <p:xfrm>
          <a:off x="504457" y="1625347"/>
          <a:ext cx="9526770" cy="3370769"/>
        </p:xfrm>
        <a:graphic>
          <a:graphicData uri="http://schemas.openxmlformats.org/drawingml/2006/table">
            <a:tbl>
              <a:tblPr firstRow="1" lastRow="1">
                <a:tableStyleId>{93296810-A885-4BE3-A3E7-6D5BEEA58F35}</a:tableStyleId>
              </a:tblPr>
              <a:tblGrid>
                <a:gridCol w="2311946">
                  <a:extLst>
                    <a:ext uri="{9D8B030D-6E8A-4147-A177-3AD203B41FA5}">
                      <a16:colId xmlns:a16="http://schemas.microsoft.com/office/drawing/2014/main" val="2879470122"/>
                    </a:ext>
                  </a:extLst>
                </a:gridCol>
                <a:gridCol w="1729016">
                  <a:extLst>
                    <a:ext uri="{9D8B030D-6E8A-4147-A177-3AD203B41FA5}">
                      <a16:colId xmlns:a16="http://schemas.microsoft.com/office/drawing/2014/main" val="1893816048"/>
                    </a:ext>
                  </a:extLst>
                </a:gridCol>
                <a:gridCol w="1773359">
                  <a:extLst>
                    <a:ext uri="{9D8B030D-6E8A-4147-A177-3AD203B41FA5}">
                      <a16:colId xmlns:a16="http://schemas.microsoft.com/office/drawing/2014/main" val="192275170"/>
                    </a:ext>
                  </a:extLst>
                </a:gridCol>
                <a:gridCol w="1822880">
                  <a:extLst>
                    <a:ext uri="{9D8B030D-6E8A-4147-A177-3AD203B41FA5}">
                      <a16:colId xmlns:a16="http://schemas.microsoft.com/office/drawing/2014/main" val="2676053586"/>
                    </a:ext>
                  </a:extLst>
                </a:gridCol>
                <a:gridCol w="1889569">
                  <a:extLst>
                    <a:ext uri="{9D8B030D-6E8A-4147-A177-3AD203B41FA5}">
                      <a16:colId xmlns:a16="http://schemas.microsoft.com/office/drawing/2014/main" val="773582346"/>
                    </a:ext>
                  </a:extLst>
                </a:gridCol>
              </a:tblGrid>
              <a:tr h="824667">
                <a:tc>
                  <a:txBody>
                    <a:bodyPr/>
                    <a:lstStyle/>
                    <a:p>
                      <a:r>
                        <a:rPr lang="en-ZA" sz="1600" b="1">
                          <a:solidFill>
                            <a:srgbClr val="FFFFFF"/>
                          </a:solidFill>
                          <a:effectLst/>
                          <a:latin typeface="Arial Narrow" panose="020B0606020202030204" pitchFamily="34" charset="0"/>
                        </a:rPr>
                        <a:t>Source of Revenue</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ZA" sz="1600" b="1" kern="1200">
                          <a:solidFill>
                            <a:schemeClr val="lt1"/>
                          </a:solidFill>
                          <a:effectLst/>
                          <a:latin typeface="Arial Narrow" panose="020B0606020202030204" pitchFamily="34" charset="0"/>
                          <a:ea typeface="+mn-ea"/>
                          <a:cs typeface="+mn-cs"/>
                        </a:rPr>
                        <a:t>Revenue for the quarter</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ZA" sz="1600" b="1">
                          <a:solidFill>
                            <a:srgbClr val="FFFFFF"/>
                          </a:solidFill>
                          <a:effectLst/>
                          <a:latin typeface="Arial Narrow" panose="020B0606020202030204" pitchFamily="34" charset="0"/>
                        </a:rPr>
                        <a:t>Revenue to date</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ZA" sz="1600" b="1">
                          <a:solidFill>
                            <a:srgbClr val="FFFFFF"/>
                          </a:solidFill>
                          <a:effectLst/>
                          <a:latin typeface="Arial Narrow" panose="020B0606020202030204" pitchFamily="34" charset="0"/>
                        </a:rPr>
                        <a:t>Main Budget 2024/25</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ZA" sz="1600" b="1">
                          <a:solidFill>
                            <a:srgbClr val="FFFFFF"/>
                          </a:solidFill>
                          <a:effectLst/>
                          <a:latin typeface="Arial Narrow" panose="020B0606020202030204" pitchFamily="34" charset="0"/>
                        </a:rPr>
                        <a:t>% of Revenue collected against budget</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7400366"/>
                  </a:ext>
                </a:extLst>
              </a:tr>
              <a:tr h="274889">
                <a:tc>
                  <a:txBody>
                    <a:bodyPr/>
                    <a:lstStyle/>
                    <a:p>
                      <a:r>
                        <a:rPr lang="en-ZA" sz="1600">
                          <a:solidFill>
                            <a:srgbClr val="000000"/>
                          </a:solidFill>
                          <a:effectLst/>
                          <a:latin typeface="Arial Narrow" panose="020B0606020202030204" pitchFamily="34" charset="0"/>
                        </a:rPr>
                        <a:t>Memorabilia</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b="1"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000000"/>
                          </a:solidFill>
                          <a:effectLst/>
                          <a:latin typeface="Arial Narrow" panose="020B0606020202030204" pitchFamily="34" charset="0"/>
                        </a:rPr>
                        <a:t>-</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rPr>
                        <a:t>-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rPr>
                        <a:t>-</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489257"/>
                  </a:ext>
                </a:extLst>
              </a:tr>
              <a:tr h="274889">
                <a:tc>
                  <a:txBody>
                    <a:bodyPr/>
                    <a:lstStyle/>
                    <a:p>
                      <a:r>
                        <a:rPr lang="en-ZA" sz="1600">
                          <a:solidFill>
                            <a:srgbClr val="000000"/>
                          </a:solidFill>
                          <a:effectLst/>
                          <a:latin typeface="Arial Narrow" panose="020B0606020202030204" pitchFamily="34" charset="0"/>
                        </a:rPr>
                        <a:t>Hall Booking</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53 200 </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000000"/>
                          </a:solidFill>
                          <a:effectLst/>
                          <a:latin typeface="Arial Narrow" panose="020B0606020202030204" pitchFamily="34" charset="0"/>
                        </a:rPr>
                        <a:t>             61 200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rPr>
                        <a:t>             104 800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rPr>
                        <a:t>58,4%</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55141894"/>
                  </a:ext>
                </a:extLst>
              </a:tr>
              <a:tr h="274889">
                <a:tc>
                  <a:txBody>
                    <a:bodyPr/>
                    <a:lstStyle/>
                    <a:p>
                      <a:r>
                        <a:rPr lang="en-ZA" sz="1600">
                          <a:solidFill>
                            <a:srgbClr val="000000"/>
                          </a:solidFill>
                          <a:effectLst/>
                          <a:latin typeface="Arial Narrow" panose="020B0606020202030204" pitchFamily="34" charset="0"/>
                        </a:rPr>
                        <a:t>Parking Income</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680 296 </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000000"/>
                          </a:solidFill>
                          <a:effectLst/>
                          <a:latin typeface="Arial Narrow" panose="020B0606020202030204" pitchFamily="34" charset="0"/>
                        </a:rPr>
                        <a:t>        1 169 104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rPr>
                        <a:t>          2 062 212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rPr>
                        <a:t>56,7%</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18108891"/>
                  </a:ext>
                </a:extLst>
              </a:tr>
              <a:tr h="274889">
                <a:tc>
                  <a:txBody>
                    <a:bodyPr/>
                    <a:lstStyle/>
                    <a:p>
                      <a:r>
                        <a:rPr lang="en-ZA" sz="1600">
                          <a:solidFill>
                            <a:srgbClr val="000000"/>
                          </a:solidFill>
                          <a:effectLst/>
                          <a:latin typeface="Arial Narrow" panose="020B0606020202030204" pitchFamily="34" charset="0"/>
                        </a:rPr>
                        <a:t>Aid Assistance</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000000"/>
                          </a:solidFill>
                          <a:effectLst/>
                          <a:latin typeface="Arial Narrow" panose="020B0606020202030204" pitchFamily="34" charset="0"/>
                        </a:rPr>
                        <a:t>-</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rPr>
                        <a:t>-</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rPr>
                        <a:t>-</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28045446"/>
                  </a:ext>
                </a:extLst>
              </a:tr>
              <a:tr h="274889">
                <a:tc>
                  <a:txBody>
                    <a:bodyPr/>
                    <a:lstStyle/>
                    <a:p>
                      <a:r>
                        <a:rPr lang="en-ZA" sz="1600">
                          <a:solidFill>
                            <a:srgbClr val="000000"/>
                          </a:solidFill>
                          <a:effectLst/>
                          <a:latin typeface="Arial Narrow" panose="020B0606020202030204" pitchFamily="34" charset="0"/>
                        </a:rPr>
                        <a:t>Sundry Income</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269 769 </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000000"/>
                          </a:solidFill>
                          <a:effectLst/>
                          <a:latin typeface="Arial Narrow" panose="020B0606020202030204" pitchFamily="34" charset="0"/>
                        </a:rPr>
                        <a:t>           273 769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rPr>
                        <a:t>-</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rPr>
                        <a:t>-</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97250221"/>
                  </a:ext>
                </a:extLst>
              </a:tr>
              <a:tr h="274889">
                <a:tc>
                  <a:txBody>
                    <a:bodyPr/>
                    <a:lstStyle/>
                    <a:p>
                      <a:r>
                        <a:rPr lang="en-ZA" sz="1600">
                          <a:solidFill>
                            <a:srgbClr val="000000"/>
                          </a:solidFill>
                          <a:effectLst/>
                          <a:latin typeface="Arial Narrow" panose="020B0606020202030204" pitchFamily="34" charset="0"/>
                        </a:rPr>
                        <a:t>Interest Received</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10 878 793 </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000000"/>
                          </a:solidFill>
                          <a:effectLst/>
                          <a:latin typeface="Arial Narrow" panose="020B0606020202030204" pitchFamily="34" charset="0"/>
                        </a:rPr>
                        <a:t>      22 212 063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rPr>
                        <a:t>        44 114 265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rPr>
                        <a:t>50,4%</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06943175"/>
                  </a:ext>
                </a:extLst>
              </a:tr>
              <a:tr h="274889">
                <a:tc>
                  <a:txBody>
                    <a:bodyPr/>
                    <a:lstStyle/>
                    <a:p>
                      <a:r>
                        <a:rPr lang="en-ZA" sz="1600">
                          <a:solidFill>
                            <a:srgbClr val="000000"/>
                          </a:solidFill>
                          <a:effectLst/>
                          <a:latin typeface="Arial Narrow" panose="020B0606020202030204" pitchFamily="34" charset="0"/>
                        </a:rPr>
                        <a:t>Investment Interest</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5 196 752 </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000000"/>
                          </a:solidFill>
                          <a:effectLst/>
                          <a:latin typeface="Arial Narrow" panose="020B0606020202030204" pitchFamily="34" charset="0"/>
                        </a:rPr>
                        <a:t>      11 534 135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rPr>
                        <a:t>        23 753 835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rPr>
                        <a:t>48,6%</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51682694"/>
                  </a:ext>
                </a:extLst>
              </a:tr>
              <a:tr h="274889">
                <a:tc>
                  <a:txBody>
                    <a:bodyPr/>
                    <a:lstStyle/>
                    <a:p>
                      <a:r>
                        <a:rPr lang="en-ZA" sz="1600">
                          <a:solidFill>
                            <a:srgbClr val="000000"/>
                          </a:solidFill>
                          <a:effectLst/>
                          <a:latin typeface="Arial Narrow" panose="020B0606020202030204" pitchFamily="34" charset="0"/>
                        </a:rPr>
                        <a:t>Sale of Assets</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440 886 </a:t>
                      </a:r>
                      <a:endParaRPr lang="en-Z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000000"/>
                          </a:solidFill>
                          <a:effectLst/>
                          <a:latin typeface="Arial Narrow" panose="020B0606020202030204" pitchFamily="34" charset="0"/>
                        </a:rPr>
                        <a:t>           515 734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rPr>
                        <a:t>             314 400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rPr>
                        <a:t>164,0%</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49125492"/>
                  </a:ext>
                </a:extLst>
              </a:tr>
              <a:tr h="346990">
                <a:tc>
                  <a:txBody>
                    <a:bodyPr/>
                    <a:lstStyle/>
                    <a:p>
                      <a:r>
                        <a:rPr lang="en-ZA" sz="1600" b="1">
                          <a:solidFill>
                            <a:schemeClr val="bg1"/>
                          </a:solidFill>
                          <a:effectLst/>
                          <a:latin typeface="Arial Narrow" panose="020B0606020202030204" pitchFamily="34" charset="0"/>
                        </a:rPr>
                        <a:t>TOTAL: OWN REVENUE</a:t>
                      </a:r>
                      <a:endParaRPr lang="en-ZA" sz="160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b="1" kern="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17 519 696 </a:t>
                      </a:r>
                      <a:endParaRPr lang="en-ZA" sz="16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600" b="1">
                          <a:solidFill>
                            <a:schemeClr val="bg1"/>
                          </a:solidFill>
                          <a:effectLst/>
                          <a:latin typeface="Arial Narrow" panose="020B0606020202030204" pitchFamily="34" charset="0"/>
                        </a:rPr>
                        <a:t>      35 766 005 </a:t>
                      </a:r>
                      <a:endParaRPr lang="en-ZA" sz="160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b="1">
                          <a:solidFill>
                            <a:schemeClr val="bg1"/>
                          </a:solidFill>
                          <a:effectLst/>
                          <a:latin typeface="Arial Narrow" panose="020B0606020202030204" pitchFamily="34" charset="0"/>
                        </a:rPr>
                        <a:t>        70 349 512 </a:t>
                      </a:r>
                      <a:endParaRPr lang="en-ZA" sz="160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b="1">
                          <a:solidFill>
                            <a:schemeClr val="bg1"/>
                          </a:solidFill>
                          <a:effectLst/>
                          <a:latin typeface="Arial Narrow" panose="020B0606020202030204" pitchFamily="34" charset="0"/>
                        </a:rPr>
                        <a:t>50,8%</a:t>
                      </a:r>
                      <a:endParaRPr lang="en-ZA" sz="160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12816761"/>
                  </a:ext>
                </a:extLst>
              </a:tr>
            </a:tbl>
          </a:graphicData>
        </a:graphic>
      </p:graphicFrame>
      <p:sp>
        <p:nvSpPr>
          <p:cNvPr id="4" name="Slide Number Placeholder 3">
            <a:extLst>
              <a:ext uri="{FF2B5EF4-FFF2-40B4-BE49-F238E27FC236}">
                <a16:creationId xmlns:a16="http://schemas.microsoft.com/office/drawing/2014/main" id="{BDC6BF0C-72B3-CFA3-6428-17BD4E8ADD84}"/>
              </a:ext>
            </a:extLst>
          </p:cNvPr>
          <p:cNvSpPr>
            <a:spLocks noGrp="1"/>
          </p:cNvSpPr>
          <p:nvPr>
            <p:ph type="sldNum" sz="quarter" idx="12"/>
          </p:nvPr>
        </p:nvSpPr>
        <p:spPr/>
        <p:txBody>
          <a:bodyPr/>
          <a:lstStyle/>
          <a:p>
            <a:fld id="{28653215-2670-2C45-9A84-CCF0EF897A9F}" type="slidenum">
              <a:rPr lang="en-US" smtClean="0"/>
              <a:t>60</a:t>
            </a:fld>
            <a:endParaRPr lang="en-US"/>
          </a:p>
        </p:txBody>
      </p:sp>
    </p:spTree>
    <p:extLst>
      <p:ext uri="{BB962C8B-B14F-4D97-AF65-F5344CB8AC3E}">
        <p14:creationId xmlns:p14="http://schemas.microsoft.com/office/powerpoint/2010/main" val="9753099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95423" y="623336"/>
            <a:ext cx="9336771" cy="744836"/>
          </a:xfrm>
          <a:prstGeom prst="rect">
            <a:avLst/>
          </a:prstGeom>
          <a:solidFill>
            <a:schemeClr val="tx1"/>
          </a:solidFill>
        </p:spPr>
        <p:txBody>
          <a:bodyPr vert="horz" lIns="91440" tIns="45720" rIns="91440" bIns="45720" rtlCol="0" anchor="ctr">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ctr" defTabSz="914400" rtl="0" eaLnBrk="1" fontAlgn="auto" latinLnBrk="0" hangingPunct="1">
              <a:lnSpc>
                <a:spcPct val="90000"/>
              </a:lnSpc>
              <a:spcBef>
                <a:spcPct val="0"/>
              </a:spcBef>
              <a:spcAft>
                <a:spcPts val="600"/>
              </a:spcAft>
              <a:buClrTx/>
              <a:buSzTx/>
              <a:buFontTx/>
              <a:buNone/>
              <a:tabLst>
                <a:tab pos="5650706" algn="l"/>
              </a:tabLst>
              <a:defRPr/>
            </a:pPr>
            <a:r>
              <a:rPr kumimoji="0" lang="en-US" sz="3200" b="1"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 % SHARE OF REVENUE COLLECTED</a:t>
            </a:r>
          </a:p>
        </p:txBody>
      </p:sp>
      <p:sp>
        <p:nvSpPr>
          <p:cNvPr id="4" name="Title 1"/>
          <p:cNvSpPr txBox="1">
            <a:spLocks/>
          </p:cNvSpPr>
          <p:nvPr/>
        </p:nvSpPr>
        <p:spPr>
          <a:xfrm>
            <a:off x="1524000" y="1339756"/>
            <a:ext cx="9144000" cy="4573521"/>
          </a:xfrm>
          <a:prstGeom prst="rect">
            <a:avLst/>
          </a:prstGeom>
          <a:ln>
            <a:noFill/>
          </a:ln>
        </p:spPr>
        <p:txBody>
          <a:bodyPr vert="horz" anchor="t">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414338" marR="0" lvl="0" indent="-214313" algn="just" defTabSz="685800" rtl="0" eaLnBrk="1" fontAlgn="auto" latinLnBrk="0" hangingPunct="1">
              <a:lnSpc>
                <a:spcPct val="120000"/>
              </a:lnSpc>
              <a:spcBef>
                <a:spcPct val="0"/>
              </a:spcBef>
              <a:spcAft>
                <a:spcPts val="900"/>
              </a:spcAft>
              <a:buClrTx/>
              <a:buSzTx/>
              <a:buFont typeface="Arial" panose="020B0604020202020204" pitchFamily="34" charset="0"/>
              <a:buChar char="•"/>
              <a:tabLst/>
              <a:defRPr/>
            </a:pPr>
            <a:endParaRPr kumimoji="0" lang="en-US" sz="3225" b="0" i="0" u="none" strike="noStrike" kern="1200" cap="none" spc="0" normalizeH="0" baseline="0" noProof="0">
              <a:ln>
                <a:noFill/>
              </a:ln>
              <a:solidFill>
                <a:prstClr val="black"/>
              </a:solidFill>
              <a:effectLst/>
              <a:uLnTx/>
              <a:uFillTx/>
              <a:latin typeface="Cambria" panose="02040503050406030204" pitchFamily="18" charset="0"/>
              <a:ea typeface="Times New Roman"/>
              <a:cs typeface="Arial Narrow"/>
            </a:endParaRPr>
          </a:p>
          <a:p>
            <a:pPr marL="414338" marR="0" lvl="0" indent="-214313" algn="just" defTabSz="685800" rtl="0" eaLnBrk="1" fontAlgn="auto" latinLnBrk="0" hangingPunct="1">
              <a:lnSpc>
                <a:spcPct val="120000"/>
              </a:lnSpc>
              <a:spcBef>
                <a:spcPct val="0"/>
              </a:spcBef>
              <a:spcAft>
                <a:spcPts val="900"/>
              </a:spcAft>
              <a:buClrTx/>
              <a:buSzTx/>
              <a:buFont typeface="Arial" panose="020B0604020202020204" pitchFamily="34" charset="0"/>
              <a:buChar char="•"/>
              <a:tabLst/>
              <a:defRPr/>
            </a:pPr>
            <a:endParaRPr kumimoji="0" lang="en-US" sz="3225" b="0" i="0" u="none" strike="noStrike" kern="1200" cap="none" spc="0" normalizeH="0" baseline="0" noProof="0">
              <a:ln>
                <a:noFill/>
              </a:ln>
              <a:solidFill>
                <a:prstClr val="black"/>
              </a:solidFill>
              <a:effectLst/>
              <a:uLnTx/>
              <a:uFillTx/>
              <a:latin typeface="Cambria" panose="02040503050406030204" pitchFamily="18" charset="0"/>
              <a:ea typeface="Times New Roman"/>
              <a:cs typeface="Arial Narrow"/>
            </a:endParaRPr>
          </a:p>
          <a:p>
            <a:pPr marL="414338" marR="0" lvl="0" indent="-214313" algn="just" defTabSz="685800" rtl="0" eaLnBrk="1" fontAlgn="auto" latinLnBrk="0" hangingPunct="1">
              <a:lnSpc>
                <a:spcPct val="170000"/>
              </a:lnSpc>
              <a:spcBef>
                <a:spcPct val="0"/>
              </a:spcBef>
              <a:spcAft>
                <a:spcPts val="450"/>
              </a:spcAft>
              <a:buClrTx/>
              <a:buSzTx/>
              <a:buFont typeface="Arial" panose="020B0604020202020204" pitchFamily="34" charset="0"/>
              <a:buChar char="•"/>
              <a:tabLst/>
              <a:defRPr/>
            </a:pPr>
            <a:endParaRPr kumimoji="0" lang="en-US" sz="3225" b="0" i="0" u="none" strike="noStrike" kern="1200" cap="none" spc="0" normalizeH="0" baseline="0" noProof="0">
              <a:ln>
                <a:noFill/>
              </a:ln>
              <a:solidFill>
                <a:prstClr val="black"/>
              </a:solidFill>
              <a:effectLst/>
              <a:uLnTx/>
              <a:uFillTx/>
              <a:latin typeface="Arial Narrow" panose="020B0606020202030204" pitchFamily="34" charset="0"/>
              <a:ea typeface="Times New Roman"/>
              <a:cs typeface="Arial Narrow"/>
            </a:endParaRPr>
          </a:p>
          <a:p>
            <a:pPr marL="257175" marR="0" lvl="0" indent="-257175" algn="just" defTabSz="685800" rtl="0" eaLnBrk="1" fontAlgn="auto" latinLnBrk="0" hangingPunct="1">
              <a:lnSpc>
                <a:spcPct val="150000"/>
              </a:lnSpc>
              <a:spcBef>
                <a:spcPct val="0"/>
              </a:spcBef>
              <a:spcAft>
                <a:spcPts val="450"/>
              </a:spcAft>
              <a:buClrTx/>
              <a:buSzTx/>
              <a:buFont typeface="Symbol"/>
              <a:buChar char=""/>
              <a:tabLst/>
              <a:defRPr/>
            </a:pPr>
            <a:endParaRPr kumimoji="0" lang="en-ZA" sz="1050" b="0" i="0" u="none" strike="noStrike" kern="1200" cap="none" spc="0" normalizeH="0" baseline="0" noProof="0">
              <a:ln>
                <a:noFill/>
              </a:ln>
              <a:solidFill>
                <a:prstClr val="black"/>
              </a:solidFill>
              <a:effectLst/>
              <a:uLnTx/>
              <a:uFillTx/>
              <a:latin typeface="Arial Narrow" panose="020B0606020202030204" pitchFamily="34" charset="0"/>
              <a:ea typeface="+mj-ea"/>
              <a:cs typeface="+mj-cs"/>
            </a:endParaRPr>
          </a:p>
          <a:p>
            <a:pPr marL="214313" marR="0" lvl="0" indent="-214313" algn="just" defTabSz="685800" rtl="0" eaLnBrk="1" fontAlgn="auto" latinLnBrk="0" hangingPunct="1">
              <a:lnSpc>
                <a:spcPct val="100000"/>
              </a:lnSpc>
              <a:spcBef>
                <a:spcPct val="0"/>
              </a:spcBef>
              <a:spcAft>
                <a:spcPts val="0"/>
              </a:spcAft>
              <a:buClrTx/>
              <a:buSzTx/>
              <a:buFont typeface="Courier New" panose="02070309020205020404" pitchFamily="49" charset="0"/>
              <a:buChar char="o"/>
              <a:tabLst/>
              <a:defRPr/>
            </a:pPr>
            <a:endParaRPr kumimoji="0" lang="en-ZA" sz="1050" b="0" i="0" u="none" strike="noStrike" kern="1200" cap="none" spc="0" normalizeH="0" baseline="0" noProof="0">
              <a:ln>
                <a:noFill/>
              </a:ln>
              <a:solidFill>
                <a:prstClr val="black"/>
              </a:solidFill>
              <a:effectLst/>
              <a:uLnTx/>
              <a:uFillTx/>
              <a:latin typeface="Arial Narrow" panose="020B0606020202030204" pitchFamily="34" charset="0"/>
              <a:ea typeface="+mj-ea"/>
              <a:cs typeface="+mj-cs"/>
            </a:endParaRPr>
          </a:p>
          <a:p>
            <a:pPr marL="0" marR="0" lvl="0" indent="0" algn="just" defTabSz="685800" rtl="0" eaLnBrk="1" fontAlgn="auto" latinLnBrk="0" hangingPunct="1">
              <a:lnSpc>
                <a:spcPct val="100000"/>
              </a:lnSpc>
              <a:spcBef>
                <a:spcPct val="0"/>
              </a:spcBef>
              <a:spcAft>
                <a:spcPts val="0"/>
              </a:spcAft>
              <a:buClrTx/>
              <a:buSzTx/>
              <a:buFontTx/>
              <a:buNone/>
              <a:tabLst/>
              <a:defRPr/>
            </a:pPr>
            <a:r>
              <a:rPr kumimoji="0" lang="en-ZA" sz="1050" b="0" i="0" u="none" strike="noStrike" kern="1200" cap="none" spc="0" normalizeH="0" baseline="0" noProof="0">
                <a:ln>
                  <a:noFill/>
                </a:ln>
                <a:solidFill>
                  <a:srgbClr val="F07F09">
                    <a:tint val="88000"/>
                    <a:satMod val="150000"/>
                  </a:srgbClr>
                </a:solidFill>
                <a:effectLst/>
                <a:uLnTx/>
                <a:uFillTx/>
                <a:latin typeface="Calibri"/>
                <a:ea typeface="+mj-ea"/>
                <a:cs typeface="+mj-cs"/>
              </a:rPr>
              <a:t> </a:t>
            </a:r>
          </a:p>
        </p:txBody>
      </p:sp>
      <p:graphicFrame>
        <p:nvGraphicFramePr>
          <p:cNvPr id="5" name="Chart 4">
            <a:extLst>
              <a:ext uri="{FF2B5EF4-FFF2-40B4-BE49-F238E27FC236}">
                <a16:creationId xmlns:a16="http://schemas.microsoft.com/office/drawing/2014/main" id="{4F9D13C5-505D-618D-1A37-E532ABD12C13}"/>
              </a:ext>
            </a:extLst>
          </p:cNvPr>
          <p:cNvGraphicFramePr/>
          <p:nvPr/>
        </p:nvGraphicFramePr>
        <p:xfrm>
          <a:off x="5732721" y="1775119"/>
          <a:ext cx="5442097" cy="39170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5C1B2592-90D0-40A6-E5FB-FABDB2EE9BE6}"/>
              </a:ext>
            </a:extLst>
          </p:cNvPr>
          <p:cNvGraphicFramePr/>
          <p:nvPr/>
        </p:nvGraphicFramePr>
        <p:xfrm>
          <a:off x="248757" y="1775119"/>
          <a:ext cx="5314950" cy="3917065"/>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EE37BF72-4EB4-E557-D102-9CCB53526BDD}"/>
              </a:ext>
            </a:extLst>
          </p:cNvPr>
          <p:cNvSpPr>
            <a:spLocks noGrp="1"/>
          </p:cNvSpPr>
          <p:nvPr>
            <p:ph type="sldNum" sz="quarter" idx="12"/>
          </p:nvPr>
        </p:nvSpPr>
        <p:spPr/>
        <p:txBody>
          <a:bodyPr/>
          <a:lstStyle/>
          <a:p>
            <a:fld id="{28653215-2670-2C45-9A84-CCF0EF897A9F}" type="slidenum">
              <a:rPr lang="en-US" smtClean="0"/>
              <a:t>61</a:t>
            </a:fld>
            <a:endParaRPr lang="en-US"/>
          </a:p>
        </p:txBody>
      </p:sp>
    </p:spTree>
    <p:extLst>
      <p:ext uri="{BB962C8B-B14F-4D97-AF65-F5344CB8AC3E}">
        <p14:creationId xmlns:p14="http://schemas.microsoft.com/office/powerpoint/2010/main" val="24302677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12652" y="448743"/>
            <a:ext cx="10136942" cy="642157"/>
          </a:xfrm>
          <a:prstGeom prst="rect">
            <a:avLst/>
          </a:prstGeom>
          <a:solidFill>
            <a:schemeClr val="tx1"/>
          </a:solidFill>
        </p:spPr>
        <p:txBody>
          <a:bodyPr vert="horz" lIns="91440" tIns="45720" rIns="91440" bIns="45720" rtlCol="0" anchor="ctr">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ctr" defTabSz="914400" rtl="0" eaLnBrk="1" fontAlgn="auto" latinLnBrk="0" hangingPunct="1">
              <a:lnSpc>
                <a:spcPct val="90000"/>
              </a:lnSpc>
              <a:spcBef>
                <a:spcPct val="0"/>
              </a:spcBef>
              <a:spcAft>
                <a:spcPts val="600"/>
              </a:spcAft>
              <a:buClrTx/>
              <a:buSzTx/>
              <a:buFontTx/>
              <a:buNone/>
              <a:tabLst>
                <a:tab pos="5650706" algn="l"/>
              </a:tabLst>
              <a:defRPr/>
            </a:pPr>
            <a:r>
              <a:rPr kumimoji="0" lang="en-US" sz="2800" b="1"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TRAVEL EXPENDITURE</a:t>
            </a:r>
          </a:p>
        </p:txBody>
      </p:sp>
      <p:sp>
        <p:nvSpPr>
          <p:cNvPr id="4" name="Title 1"/>
          <p:cNvSpPr txBox="1">
            <a:spLocks/>
          </p:cNvSpPr>
          <p:nvPr/>
        </p:nvSpPr>
        <p:spPr>
          <a:xfrm>
            <a:off x="2747628" y="1339756"/>
            <a:ext cx="6588732" cy="4573521"/>
          </a:xfrm>
          <a:prstGeom prst="rect">
            <a:avLst/>
          </a:prstGeom>
          <a:ln>
            <a:noFill/>
          </a:ln>
        </p:spPr>
        <p:txBody>
          <a:bodyPr vert="horz" anchor="t">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414338" marR="0" lvl="0" indent="-214313" algn="just" defTabSz="914400" rtl="0" eaLnBrk="1" fontAlgn="auto" latinLnBrk="0" hangingPunct="1">
              <a:lnSpc>
                <a:spcPct val="120000"/>
              </a:lnSpc>
              <a:spcBef>
                <a:spcPct val="0"/>
              </a:spcBef>
              <a:spcAft>
                <a:spcPts val="900"/>
              </a:spcAft>
              <a:buClrTx/>
              <a:buSzTx/>
              <a:buFont typeface="Arial" panose="020B0604020202020204" pitchFamily="34" charset="0"/>
              <a:buChar char="•"/>
              <a:tabLst/>
              <a:defRPr/>
            </a:pPr>
            <a:endParaRPr kumimoji="0" lang="en-US" sz="3225" b="0" i="0" u="none" strike="noStrike" kern="1200" cap="none" spc="0" normalizeH="0" baseline="0" noProof="0">
              <a:ln>
                <a:noFill/>
              </a:ln>
              <a:solidFill>
                <a:prstClr val="black"/>
              </a:solidFill>
              <a:effectLst/>
              <a:uLnTx/>
              <a:uFillTx/>
              <a:latin typeface="Cambria" panose="02040503050406030204" pitchFamily="18" charset="0"/>
              <a:ea typeface="Times New Roman"/>
              <a:cs typeface="Arial Narrow"/>
            </a:endParaRPr>
          </a:p>
          <a:p>
            <a:pPr marL="414338" marR="0" lvl="0" indent="-214313" algn="just" defTabSz="914400" rtl="0" eaLnBrk="1" fontAlgn="auto" latinLnBrk="0" hangingPunct="1">
              <a:lnSpc>
                <a:spcPct val="120000"/>
              </a:lnSpc>
              <a:spcBef>
                <a:spcPct val="0"/>
              </a:spcBef>
              <a:spcAft>
                <a:spcPts val="900"/>
              </a:spcAft>
              <a:buClrTx/>
              <a:buSzTx/>
              <a:buFont typeface="Arial" panose="020B0604020202020204" pitchFamily="34" charset="0"/>
              <a:buChar char="•"/>
              <a:tabLst/>
              <a:defRPr/>
            </a:pPr>
            <a:endParaRPr kumimoji="0" lang="en-US" sz="3225" b="0" i="0" u="none" strike="noStrike" kern="1200" cap="none" spc="0" normalizeH="0" baseline="0" noProof="0">
              <a:ln>
                <a:noFill/>
              </a:ln>
              <a:solidFill>
                <a:prstClr val="black"/>
              </a:solidFill>
              <a:effectLst/>
              <a:uLnTx/>
              <a:uFillTx/>
              <a:latin typeface="Cambria" panose="02040503050406030204" pitchFamily="18" charset="0"/>
              <a:ea typeface="Times New Roman"/>
              <a:cs typeface="Arial Narrow"/>
            </a:endParaRPr>
          </a:p>
          <a:p>
            <a:pPr marL="414338" marR="0" lvl="0" indent="-214313" algn="just" defTabSz="914400" rtl="0" eaLnBrk="1" fontAlgn="auto" latinLnBrk="0" hangingPunct="1">
              <a:lnSpc>
                <a:spcPct val="170000"/>
              </a:lnSpc>
              <a:spcBef>
                <a:spcPct val="0"/>
              </a:spcBef>
              <a:spcAft>
                <a:spcPts val="450"/>
              </a:spcAft>
              <a:buClrTx/>
              <a:buSzTx/>
              <a:buFont typeface="Arial" panose="020B0604020202020204" pitchFamily="34" charset="0"/>
              <a:buChar char="•"/>
              <a:tabLst/>
              <a:defRPr/>
            </a:pPr>
            <a:endParaRPr kumimoji="0" lang="en-US" sz="3225" b="0" i="0" u="none" strike="noStrike" kern="1200" cap="none" spc="0" normalizeH="0" baseline="0" noProof="0">
              <a:ln>
                <a:noFill/>
              </a:ln>
              <a:solidFill>
                <a:prstClr val="black"/>
              </a:solidFill>
              <a:effectLst/>
              <a:uLnTx/>
              <a:uFillTx/>
              <a:latin typeface="Arial Narrow" panose="020B0606020202030204" pitchFamily="34" charset="0"/>
              <a:ea typeface="Times New Roman"/>
              <a:cs typeface="Arial Narrow"/>
            </a:endParaRPr>
          </a:p>
          <a:p>
            <a:pPr marL="257175" marR="0" lvl="0" indent="-257175" algn="just" defTabSz="914400" rtl="0" eaLnBrk="1" fontAlgn="auto" latinLnBrk="0" hangingPunct="1">
              <a:lnSpc>
                <a:spcPct val="150000"/>
              </a:lnSpc>
              <a:spcBef>
                <a:spcPct val="0"/>
              </a:spcBef>
              <a:spcAft>
                <a:spcPts val="450"/>
              </a:spcAft>
              <a:buClrTx/>
              <a:buSzTx/>
              <a:buFont typeface="Symbol"/>
              <a:buChar char=""/>
              <a:tabLst/>
              <a:defRPr/>
            </a:pPr>
            <a:endParaRPr kumimoji="0" lang="en-ZA" sz="1050" b="0" i="0" u="none" strike="noStrike" kern="1200" cap="none" spc="0" normalizeH="0" baseline="0" noProof="0">
              <a:ln>
                <a:noFill/>
              </a:ln>
              <a:solidFill>
                <a:prstClr val="black"/>
              </a:solidFill>
              <a:effectLst/>
              <a:uLnTx/>
              <a:uFillTx/>
              <a:latin typeface="Arial Narrow" panose="020B0606020202030204" pitchFamily="34" charset="0"/>
              <a:ea typeface="+mj-ea"/>
              <a:cs typeface="+mj-cs"/>
            </a:endParaRPr>
          </a:p>
          <a:p>
            <a:pPr marL="214313" marR="0" lvl="0" indent="-214313" algn="just" defTabSz="914400" rtl="0" eaLnBrk="1" fontAlgn="auto" latinLnBrk="0" hangingPunct="1">
              <a:lnSpc>
                <a:spcPct val="100000"/>
              </a:lnSpc>
              <a:spcBef>
                <a:spcPct val="0"/>
              </a:spcBef>
              <a:spcAft>
                <a:spcPts val="0"/>
              </a:spcAft>
              <a:buClrTx/>
              <a:buSzTx/>
              <a:buFont typeface="Courier New" panose="02070309020205020404" pitchFamily="49" charset="0"/>
              <a:buChar char="o"/>
              <a:tabLst/>
              <a:defRPr/>
            </a:pPr>
            <a:endParaRPr kumimoji="0" lang="en-ZA" sz="1050" b="0" i="0" u="none" strike="noStrike" kern="1200" cap="none" spc="0" normalizeH="0" baseline="0" noProof="0">
              <a:ln>
                <a:noFill/>
              </a:ln>
              <a:solidFill>
                <a:prstClr val="black"/>
              </a:solidFill>
              <a:effectLst/>
              <a:uLnTx/>
              <a:uFillTx/>
              <a:latin typeface="Arial Narrow" panose="020B0606020202030204" pitchFamily="34" charset="0"/>
              <a:ea typeface="+mj-ea"/>
              <a:cs typeface="+mj-cs"/>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ZA" sz="1050" b="0" i="0" u="none" strike="noStrike" kern="1200" cap="none" spc="0" normalizeH="0" baseline="0" noProof="0">
                <a:ln>
                  <a:noFill/>
                </a:ln>
                <a:solidFill>
                  <a:srgbClr val="F07F09">
                    <a:tint val="88000"/>
                    <a:satMod val="150000"/>
                  </a:srgbClr>
                </a:solidFill>
                <a:effectLst/>
                <a:uLnTx/>
                <a:uFillTx/>
                <a:latin typeface="Calibri Light" panose="020F0302020204030204"/>
                <a:ea typeface="+mj-ea"/>
                <a:cs typeface="+mj-cs"/>
              </a:rPr>
              <a:t> </a:t>
            </a:r>
          </a:p>
        </p:txBody>
      </p:sp>
      <p:graphicFrame>
        <p:nvGraphicFramePr>
          <p:cNvPr id="5" name="Table 4">
            <a:extLst>
              <a:ext uri="{FF2B5EF4-FFF2-40B4-BE49-F238E27FC236}">
                <a16:creationId xmlns:a16="http://schemas.microsoft.com/office/drawing/2014/main" id="{051EAAE5-94F3-B241-1CEA-3172A33436CE}"/>
              </a:ext>
            </a:extLst>
          </p:cNvPr>
          <p:cNvGraphicFramePr>
            <a:graphicFrameLocks noGrp="1"/>
          </p:cNvGraphicFramePr>
          <p:nvPr/>
        </p:nvGraphicFramePr>
        <p:xfrm>
          <a:off x="212652" y="1281602"/>
          <a:ext cx="10136942" cy="4494869"/>
        </p:xfrm>
        <a:graphic>
          <a:graphicData uri="http://schemas.openxmlformats.org/drawingml/2006/table">
            <a:tbl>
              <a:tblPr firstRow="1" lastRow="1">
                <a:tableStyleId>{93296810-A885-4BE3-A3E7-6D5BEEA58F35}</a:tableStyleId>
              </a:tblPr>
              <a:tblGrid>
                <a:gridCol w="2286000">
                  <a:extLst>
                    <a:ext uri="{9D8B030D-6E8A-4147-A177-3AD203B41FA5}">
                      <a16:colId xmlns:a16="http://schemas.microsoft.com/office/drawing/2014/main" val="1153550513"/>
                    </a:ext>
                  </a:extLst>
                </a:gridCol>
                <a:gridCol w="1259382">
                  <a:extLst>
                    <a:ext uri="{9D8B030D-6E8A-4147-A177-3AD203B41FA5}">
                      <a16:colId xmlns:a16="http://schemas.microsoft.com/office/drawing/2014/main" val="534672525"/>
                    </a:ext>
                  </a:extLst>
                </a:gridCol>
                <a:gridCol w="1156587">
                  <a:extLst>
                    <a:ext uri="{9D8B030D-6E8A-4147-A177-3AD203B41FA5}">
                      <a16:colId xmlns:a16="http://schemas.microsoft.com/office/drawing/2014/main" val="2552387651"/>
                    </a:ext>
                  </a:extLst>
                </a:gridCol>
                <a:gridCol w="909453">
                  <a:extLst>
                    <a:ext uri="{9D8B030D-6E8A-4147-A177-3AD203B41FA5}">
                      <a16:colId xmlns:a16="http://schemas.microsoft.com/office/drawing/2014/main" val="604039702"/>
                    </a:ext>
                  </a:extLst>
                </a:gridCol>
                <a:gridCol w="1209969">
                  <a:extLst>
                    <a:ext uri="{9D8B030D-6E8A-4147-A177-3AD203B41FA5}">
                      <a16:colId xmlns:a16="http://schemas.microsoft.com/office/drawing/2014/main" val="1581382889"/>
                    </a:ext>
                  </a:extLst>
                </a:gridCol>
                <a:gridCol w="1158565">
                  <a:extLst>
                    <a:ext uri="{9D8B030D-6E8A-4147-A177-3AD203B41FA5}">
                      <a16:colId xmlns:a16="http://schemas.microsoft.com/office/drawing/2014/main" val="3059686390"/>
                    </a:ext>
                  </a:extLst>
                </a:gridCol>
                <a:gridCol w="1168450">
                  <a:extLst>
                    <a:ext uri="{9D8B030D-6E8A-4147-A177-3AD203B41FA5}">
                      <a16:colId xmlns:a16="http://schemas.microsoft.com/office/drawing/2014/main" val="1217391761"/>
                    </a:ext>
                  </a:extLst>
                </a:gridCol>
                <a:gridCol w="988536">
                  <a:extLst>
                    <a:ext uri="{9D8B030D-6E8A-4147-A177-3AD203B41FA5}">
                      <a16:colId xmlns:a16="http://schemas.microsoft.com/office/drawing/2014/main" val="2146545804"/>
                    </a:ext>
                  </a:extLst>
                </a:gridCol>
              </a:tblGrid>
              <a:tr h="827435">
                <a:tc>
                  <a:txBody>
                    <a:bodyPr/>
                    <a:lstStyle/>
                    <a:p>
                      <a:r>
                        <a:rPr lang="en-ZA" sz="1600" b="1">
                          <a:solidFill>
                            <a:srgbClr val="FFFFFF"/>
                          </a:solidFill>
                          <a:effectLst/>
                          <a:highlight>
                            <a:srgbClr val="70AD47"/>
                          </a:highlight>
                          <a:latin typeface="Arial Narrow" panose="020B0606020202030204" pitchFamily="34" charset="0"/>
                        </a:rPr>
                        <a:t>Item Description  </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67235" marR="67235" marT="0" marB="0"/>
                </a:tc>
                <a:tc>
                  <a:txBody>
                    <a:bodyPr/>
                    <a:lstStyle/>
                    <a:p>
                      <a:pPr algn="ctr"/>
                      <a:r>
                        <a:rPr lang="en-ZA" sz="1600" b="1" kern="1200">
                          <a:solidFill>
                            <a:schemeClr val="lt1"/>
                          </a:solidFill>
                          <a:effectLst/>
                          <a:highlight>
                            <a:srgbClr val="70AD47"/>
                          </a:highlight>
                          <a:latin typeface="Arial Narrow" panose="020B0606020202030204" pitchFamily="34" charset="0"/>
                          <a:ea typeface="+mn-ea"/>
                          <a:cs typeface="+mn-cs"/>
                        </a:rPr>
                        <a:t>Expenditure for the quarter </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67235" marR="67235" marT="0" marB="0"/>
                </a:tc>
                <a:tc>
                  <a:txBody>
                    <a:bodyPr/>
                    <a:lstStyle/>
                    <a:p>
                      <a:pPr algn="ctr"/>
                      <a:r>
                        <a:rPr lang="en-ZA" sz="1600" b="1">
                          <a:solidFill>
                            <a:srgbClr val="FFFFFF"/>
                          </a:solidFill>
                          <a:effectLst/>
                          <a:highlight>
                            <a:srgbClr val="70AD47"/>
                          </a:highlight>
                          <a:latin typeface="Arial Narrow" panose="020B0606020202030204" pitchFamily="34" charset="0"/>
                        </a:rPr>
                        <a:t> Expenditure to date </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67235" marR="67235" marT="0" marB="0"/>
                </a:tc>
                <a:tc>
                  <a:txBody>
                    <a:bodyPr/>
                    <a:lstStyle/>
                    <a:p>
                      <a:pPr algn="ctr"/>
                      <a:r>
                        <a:rPr lang="en-ZA" sz="1600" b="1">
                          <a:solidFill>
                            <a:srgbClr val="FFFFFF"/>
                          </a:solidFill>
                          <a:effectLst/>
                          <a:highlight>
                            <a:srgbClr val="70AD47"/>
                          </a:highlight>
                          <a:latin typeface="Arial Narrow" panose="020B0606020202030204" pitchFamily="34" charset="0"/>
                        </a:rPr>
                        <a:t> % Spent to date </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67235" marR="67235" marT="0" marB="0"/>
                </a:tc>
                <a:tc>
                  <a:txBody>
                    <a:bodyPr/>
                    <a:lstStyle/>
                    <a:p>
                      <a:pPr algn="ctr"/>
                      <a:r>
                        <a:rPr lang="en-ZA" sz="1600" b="1">
                          <a:solidFill>
                            <a:srgbClr val="FFFFFF"/>
                          </a:solidFill>
                          <a:effectLst/>
                          <a:highlight>
                            <a:srgbClr val="70AD47"/>
                          </a:highlight>
                          <a:latin typeface="Arial Narrow" panose="020B0606020202030204" pitchFamily="34" charset="0"/>
                        </a:rPr>
                        <a:t> Commitment </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67235" marR="67235" marT="0" marB="0"/>
                </a:tc>
                <a:tc>
                  <a:txBody>
                    <a:bodyPr/>
                    <a:lstStyle/>
                    <a:p>
                      <a:pPr algn="ctr"/>
                      <a:r>
                        <a:rPr lang="en-ZA" sz="1600" b="1">
                          <a:solidFill>
                            <a:srgbClr val="FFFFFF"/>
                          </a:solidFill>
                          <a:effectLst/>
                          <a:highlight>
                            <a:srgbClr val="70AD47"/>
                          </a:highlight>
                          <a:latin typeface="Arial Narrow" panose="020B0606020202030204" pitchFamily="34" charset="0"/>
                        </a:rPr>
                        <a:t> Total Expenditure </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67235" marR="67235" marT="0" marB="0"/>
                </a:tc>
                <a:tc>
                  <a:txBody>
                    <a:bodyPr/>
                    <a:lstStyle/>
                    <a:p>
                      <a:pPr algn="ctr"/>
                      <a:r>
                        <a:rPr lang="en-ZA" sz="1600" b="1">
                          <a:solidFill>
                            <a:srgbClr val="FFFFFF"/>
                          </a:solidFill>
                          <a:effectLst/>
                          <a:highlight>
                            <a:srgbClr val="70AD47"/>
                          </a:highlight>
                          <a:latin typeface="Arial Narrow" panose="020B0606020202030204" pitchFamily="34" charset="0"/>
                        </a:rPr>
                        <a:t> Main Budget</a:t>
                      </a:r>
                      <a:br>
                        <a:rPr lang="en-ZA" sz="1600" b="1">
                          <a:solidFill>
                            <a:srgbClr val="FFFFFF"/>
                          </a:solidFill>
                          <a:effectLst/>
                          <a:highlight>
                            <a:srgbClr val="70AD47"/>
                          </a:highlight>
                          <a:latin typeface="Arial Narrow" panose="020B0606020202030204" pitchFamily="34" charset="0"/>
                        </a:rPr>
                      </a:br>
                      <a:r>
                        <a:rPr lang="en-ZA" sz="1600" b="1">
                          <a:solidFill>
                            <a:srgbClr val="FFFFFF"/>
                          </a:solidFill>
                          <a:effectLst/>
                          <a:highlight>
                            <a:srgbClr val="70AD47"/>
                          </a:highlight>
                          <a:latin typeface="Arial Narrow" panose="020B0606020202030204" pitchFamily="34" charset="0"/>
                        </a:rPr>
                        <a:t>2024/25 </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67235" marR="67235" marT="0" marB="0"/>
                </a:tc>
                <a:tc>
                  <a:txBody>
                    <a:bodyPr/>
                    <a:lstStyle/>
                    <a:p>
                      <a:pPr algn="ctr"/>
                      <a:r>
                        <a:rPr lang="en-ZA" sz="1600" b="1">
                          <a:solidFill>
                            <a:srgbClr val="FFFFFF"/>
                          </a:solidFill>
                          <a:effectLst/>
                          <a:highlight>
                            <a:srgbClr val="70AD47"/>
                          </a:highlight>
                          <a:latin typeface="Arial Narrow" panose="020B0606020202030204" pitchFamily="34" charset="0"/>
                        </a:rPr>
                        <a:t> Available:</a:t>
                      </a:r>
                      <a:br>
                        <a:rPr lang="en-ZA" sz="1600" b="1">
                          <a:solidFill>
                            <a:srgbClr val="FFFFFF"/>
                          </a:solidFill>
                          <a:effectLst/>
                          <a:highlight>
                            <a:srgbClr val="70AD47"/>
                          </a:highlight>
                          <a:latin typeface="Arial Narrow" panose="020B0606020202030204" pitchFamily="34" charset="0"/>
                        </a:rPr>
                      </a:br>
                      <a:r>
                        <a:rPr lang="en-ZA" sz="1600" b="1">
                          <a:solidFill>
                            <a:srgbClr val="FFFFFF"/>
                          </a:solidFill>
                          <a:effectLst/>
                          <a:highlight>
                            <a:srgbClr val="70AD47"/>
                          </a:highlight>
                          <a:latin typeface="Arial Narrow" panose="020B0606020202030204" pitchFamily="34" charset="0"/>
                        </a:rPr>
                        <a:t>Under/ (Over) </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67235" marR="67235" marT="0" marB="0"/>
                </a:tc>
                <a:extLst>
                  <a:ext uri="{0D108BD9-81ED-4DB2-BD59-A6C34878D82A}">
                    <a16:rowId xmlns:a16="http://schemas.microsoft.com/office/drawing/2014/main" val="1166506384"/>
                  </a:ext>
                </a:extLst>
              </a:tr>
              <a:tr h="185520">
                <a:tc>
                  <a:txBody>
                    <a:bodyPr/>
                    <a:lstStyle/>
                    <a:p>
                      <a:r>
                        <a:rPr lang="en-ZA" sz="1600" b="1">
                          <a:solidFill>
                            <a:srgbClr val="FFFFFF"/>
                          </a:solidFill>
                          <a:effectLst/>
                          <a:latin typeface="Arial Narrow" panose="020B0606020202030204" pitchFamily="34" charset="0"/>
                        </a:rPr>
                        <a:t>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67235" marR="67235" marT="0" marB="0"/>
                </a:tc>
                <a:tc gridSpan="7">
                  <a:txBody>
                    <a:bodyPr/>
                    <a:lstStyle/>
                    <a:p>
                      <a:pPr algn="ctr"/>
                      <a:r>
                        <a:rPr lang="en-ZA" sz="1600" b="1">
                          <a:effectLst/>
                          <a:latin typeface="Arial Narrow" panose="020B0606020202030204" pitchFamily="34" charset="0"/>
                          <a:ea typeface="Calibri" panose="020F0502020204030204" pitchFamily="34" charset="0"/>
                          <a:cs typeface="Times New Roman" panose="02020603050405020304" pitchFamily="18" charset="0"/>
                        </a:rPr>
                        <a:t>R thousand</a:t>
                      </a:r>
                    </a:p>
                  </a:txBody>
                  <a:tcPr marL="67235" marR="67235"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174235089"/>
                  </a:ext>
                </a:extLst>
              </a:tr>
              <a:tr h="205441">
                <a:tc>
                  <a:txBody>
                    <a:bodyPr/>
                    <a:lstStyle/>
                    <a:p>
                      <a:r>
                        <a:rPr lang="en-ZA" sz="1400" b="0">
                          <a:effectLst/>
                          <a:latin typeface="Arial Narrow" panose="020B0606020202030204" pitchFamily="34" charset="0"/>
                          <a:ea typeface="Times New Roman" panose="02020603050405020304" pitchFamily="18" charset="0"/>
                          <a:cs typeface="Arial" panose="020B0604020202020204" pitchFamily="34" charset="0"/>
                        </a:rPr>
                        <a:t>Air Travel - foreign </a:t>
                      </a:r>
                      <a:endParaRPr lang="en-Z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b="0" kern="0">
                          <a:effectLst/>
                          <a:latin typeface="Arial Narrow" panose="020B0606020202030204" pitchFamily="34" charset="0"/>
                          <a:ea typeface="Times New Roman" panose="02020603050405020304" pitchFamily="18" charset="0"/>
                          <a:cs typeface="Arial" panose="020B0604020202020204" pitchFamily="34" charset="0"/>
                        </a:rPr>
                        <a:t> 1 580</a:t>
                      </a:r>
                      <a:endParaRPr lang="en-ZA" sz="1400" b="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b="0">
                          <a:effectLst/>
                          <a:latin typeface="Arial Narrow" panose="020B0606020202030204" pitchFamily="34" charset="0"/>
                          <a:ea typeface="Times New Roman" panose="02020603050405020304" pitchFamily="18" charset="0"/>
                          <a:cs typeface="Arial" panose="020B0604020202020204" pitchFamily="34" charset="0"/>
                        </a:rPr>
                        <a:t> 1 654</a:t>
                      </a:r>
                      <a:endParaRPr lang="en-Z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b="0">
                          <a:effectLst/>
                          <a:latin typeface="Arial Narrow" panose="020B0606020202030204" pitchFamily="34" charset="0"/>
                          <a:ea typeface="Times New Roman" panose="02020603050405020304" pitchFamily="18" charset="0"/>
                          <a:cs typeface="Arial" panose="020B0604020202020204" pitchFamily="34" charset="0"/>
                        </a:rPr>
                        <a:t>97,3%</a:t>
                      </a:r>
                      <a:endParaRPr lang="en-Z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b="0">
                          <a:effectLst/>
                          <a:latin typeface="Arial Narrow" panose="020B0606020202030204" pitchFamily="34" charset="0"/>
                          <a:ea typeface="Times New Roman" panose="02020603050405020304" pitchFamily="18" charset="0"/>
                          <a:cs typeface="Arial" panose="020B0604020202020204" pitchFamily="34" charset="0"/>
                        </a:rPr>
                        <a:t> 2 133</a:t>
                      </a:r>
                      <a:endParaRPr lang="en-Z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b="0">
                          <a:effectLst/>
                          <a:latin typeface="Arial Narrow" panose="020B0606020202030204" pitchFamily="34" charset="0"/>
                          <a:ea typeface="Times New Roman" panose="02020603050405020304" pitchFamily="18" charset="0"/>
                          <a:cs typeface="Arial" panose="020B0604020202020204" pitchFamily="34" charset="0"/>
                        </a:rPr>
                        <a:t> 3 788</a:t>
                      </a:r>
                      <a:endParaRPr lang="en-Z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b="0">
                          <a:effectLst/>
                          <a:latin typeface="Arial Narrow" panose="020B0606020202030204" pitchFamily="34" charset="0"/>
                          <a:ea typeface="Times New Roman" panose="02020603050405020304" pitchFamily="18" charset="0"/>
                          <a:cs typeface="Arial" panose="020B0604020202020204" pitchFamily="34" charset="0"/>
                        </a:rPr>
                        <a:t> 1 700</a:t>
                      </a:r>
                      <a:endParaRPr lang="en-Z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b="0">
                          <a:effectLst/>
                          <a:latin typeface="Arial Narrow" panose="020B0606020202030204" pitchFamily="34" charset="0"/>
                          <a:ea typeface="Times New Roman" panose="02020603050405020304" pitchFamily="18" charset="0"/>
                          <a:cs typeface="Arial" panose="020B0604020202020204" pitchFamily="34" charset="0"/>
                        </a:rPr>
                        <a:t>(2 088)</a:t>
                      </a:r>
                      <a:endParaRPr lang="en-Z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6540809"/>
                  </a:ext>
                </a:extLst>
              </a:tr>
              <a:tr h="143186">
                <a:tc>
                  <a:txBody>
                    <a:bodyPr/>
                    <a:lstStyle/>
                    <a:p>
                      <a:r>
                        <a:rPr lang="en-ZA" sz="1400">
                          <a:effectLst/>
                          <a:latin typeface="Arial Narrow" panose="020B0606020202030204" pitchFamily="34" charset="0"/>
                          <a:ea typeface="Times New Roman" panose="02020603050405020304" pitchFamily="18" charset="0"/>
                          <a:cs typeface="Arial" panose="020B0604020202020204" pitchFamily="34" charset="0"/>
                        </a:rPr>
                        <a:t>Accommodation- foreign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b="0" kern="0">
                          <a:effectLst/>
                          <a:latin typeface="Arial Narrow" panose="020B0606020202030204" pitchFamily="34" charset="0"/>
                          <a:ea typeface="Times New Roman" panose="02020603050405020304" pitchFamily="18" charset="0"/>
                          <a:cs typeface="Arial" panose="020B0604020202020204" pitchFamily="34" charset="0"/>
                        </a:rPr>
                        <a:t>  444</a:t>
                      </a:r>
                      <a:endParaRPr lang="en-ZA" sz="1400" b="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470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86,0%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1 087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1 556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546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(1 010)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40683156"/>
                  </a:ext>
                </a:extLst>
              </a:tr>
              <a:tr h="143186">
                <a:tc>
                  <a:txBody>
                    <a:bodyPr/>
                    <a:lstStyle/>
                    <a:p>
                      <a:r>
                        <a:rPr lang="en-ZA" sz="1400">
                          <a:effectLst/>
                          <a:latin typeface="Arial Narrow" panose="020B0606020202030204" pitchFamily="34" charset="0"/>
                          <a:ea typeface="Times New Roman" panose="02020603050405020304" pitchFamily="18" charset="0"/>
                          <a:cs typeface="Arial" panose="020B0604020202020204" pitchFamily="34" charset="0"/>
                        </a:rPr>
                        <a:t>Subsistence and Travel - foreign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kern="0">
                          <a:effectLst/>
                          <a:latin typeface="Arial Narrow" panose="020B0606020202030204" pitchFamily="34" charset="0"/>
                          <a:ea typeface="Times New Roman" panose="02020603050405020304" pitchFamily="18" charset="0"/>
                          <a:cs typeface="Arial" panose="020B0604020202020204" pitchFamily="34" charset="0"/>
                        </a:rPr>
                        <a:t> 1 001</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1 061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291,5%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1 061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364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(697)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98874484"/>
                  </a:ext>
                </a:extLst>
              </a:tr>
              <a:tr h="143186">
                <a:tc>
                  <a:txBody>
                    <a:bodyPr/>
                    <a:lstStyle/>
                    <a:p>
                      <a:r>
                        <a:rPr lang="en-ZA" sz="1400">
                          <a:effectLst/>
                          <a:latin typeface="Arial Narrow" panose="020B0606020202030204" pitchFamily="34" charset="0"/>
                          <a:ea typeface="Times New Roman" panose="02020603050405020304" pitchFamily="18" charset="0"/>
                          <a:cs typeface="Arial" panose="020B0604020202020204" pitchFamily="34" charset="0"/>
                        </a:rPr>
                        <a:t>Transport and Shuttle- foreign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kern="0">
                          <a:effectLst/>
                          <a:latin typeface="Arial Narrow" panose="020B0606020202030204" pitchFamily="34" charset="0"/>
                          <a:ea typeface="Times New Roman" panose="02020603050405020304" pitchFamily="18" charset="0"/>
                          <a:cs typeface="Arial" panose="020B0604020202020204" pitchFamily="34" charset="0"/>
                        </a:rPr>
                        <a:t>  91</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91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154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245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(245)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33766693"/>
                  </a:ext>
                </a:extLst>
              </a:tr>
              <a:tr h="143186">
                <a:tc>
                  <a:txBody>
                    <a:bodyPr/>
                    <a:lstStyle/>
                    <a:p>
                      <a:r>
                        <a:rPr lang="en-ZA" sz="1400">
                          <a:effectLst/>
                          <a:latin typeface="Arial Narrow" panose="020B0606020202030204" pitchFamily="34" charset="0"/>
                          <a:ea typeface="Times New Roman" panose="02020603050405020304" pitchFamily="18" charset="0"/>
                          <a:cs typeface="Arial" panose="020B0604020202020204" pitchFamily="34" charset="0"/>
                        </a:rPr>
                        <a:t>International Travel Services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kern="0">
                          <a:effectLst/>
                          <a:latin typeface="Arial Narrow" panose="020B0606020202030204" pitchFamily="34" charset="0"/>
                          <a:ea typeface="Times New Roman" panose="02020603050405020304" pitchFamily="18" charset="0"/>
                          <a:cs typeface="Arial" panose="020B0604020202020204" pitchFamily="34" charset="0"/>
                        </a:rPr>
                        <a:t>  24</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34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111,2%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206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240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31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(209)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71314401"/>
                  </a:ext>
                </a:extLst>
              </a:tr>
              <a:tr h="143186">
                <a:tc>
                  <a:txBody>
                    <a:bodyPr/>
                    <a:lstStyle/>
                    <a:p>
                      <a:r>
                        <a:rPr lang="en-ZA" sz="1400">
                          <a:effectLst/>
                          <a:latin typeface="Arial Narrow" panose="020B0606020202030204" pitchFamily="34" charset="0"/>
                          <a:ea typeface="Times New Roman" panose="02020603050405020304" pitchFamily="18" charset="0"/>
                          <a:cs typeface="Arial" panose="020B0604020202020204" pitchFamily="34" charset="0"/>
                        </a:rPr>
                        <a:t>Conference Registration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kern="0">
                          <a:effectLst/>
                          <a:latin typeface="Arial Narrow" panose="020B0606020202030204" pitchFamily="34" charset="0"/>
                          <a:ea typeface="Times New Roman" panose="02020603050405020304" pitchFamily="18" charset="0"/>
                          <a:cs typeface="Arial" panose="020B0604020202020204" pitchFamily="34" charset="0"/>
                        </a:rPr>
                        <a:t>  200</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200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54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253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(253)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47224250"/>
                  </a:ext>
                </a:extLst>
              </a:tr>
              <a:tr h="143186">
                <a:tc>
                  <a:txBody>
                    <a:bodyPr/>
                    <a:lstStyle/>
                    <a:p>
                      <a:r>
                        <a:rPr lang="en-ZA" sz="1400" b="1">
                          <a:effectLst/>
                          <a:latin typeface="Arial Narrow" panose="020B0606020202030204" pitchFamily="34" charset="0"/>
                          <a:ea typeface="Times New Roman" panose="02020603050405020304" pitchFamily="18" charset="0"/>
                          <a:cs typeface="Arial" panose="020B0604020202020204" pitchFamily="34" charset="0"/>
                        </a:rPr>
                        <a:t>Total: Foreign Travel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60000"/>
                        <a:lumOff val="40000"/>
                      </a:schemeClr>
                    </a:solidFill>
                  </a:tcPr>
                </a:tc>
                <a:tc>
                  <a:txBody>
                    <a:bodyPr/>
                    <a:lstStyle/>
                    <a:p>
                      <a:pPr algn="r"/>
                      <a:r>
                        <a:rPr lang="en-ZA" sz="1400" b="1"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3 339</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60000"/>
                        <a:lumOff val="40000"/>
                      </a:schemeClr>
                    </a:solidFill>
                  </a:tcPr>
                </a:tc>
                <a:tc>
                  <a:txBody>
                    <a:bodyPr/>
                    <a:lstStyle/>
                    <a:p>
                      <a:pPr algn="r"/>
                      <a:r>
                        <a:rPr lang="en-ZA" sz="1400" b="1">
                          <a:effectLst/>
                          <a:latin typeface="Arial Narrow" panose="020B0606020202030204" pitchFamily="34" charset="0"/>
                          <a:ea typeface="Times New Roman" panose="02020603050405020304" pitchFamily="18" charset="0"/>
                          <a:cs typeface="Arial" panose="020B0604020202020204" pitchFamily="34" charset="0"/>
                        </a:rPr>
                        <a:t> 3 510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60000"/>
                        <a:lumOff val="40000"/>
                      </a:schemeClr>
                    </a:solidFill>
                  </a:tcPr>
                </a:tc>
                <a:tc>
                  <a:txBody>
                    <a:bodyPr/>
                    <a:lstStyle/>
                    <a:p>
                      <a:pPr algn="r"/>
                      <a:r>
                        <a:rPr lang="en-ZA" sz="1400" b="1">
                          <a:effectLst/>
                          <a:latin typeface="Arial Narrow" panose="020B0606020202030204" pitchFamily="34" charset="0"/>
                          <a:ea typeface="Times New Roman" panose="02020603050405020304" pitchFamily="18" charset="0"/>
                          <a:cs typeface="Arial" panose="020B0604020202020204" pitchFamily="34" charset="0"/>
                        </a:rPr>
                        <a:t>132,9%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60000"/>
                        <a:lumOff val="40000"/>
                      </a:schemeClr>
                    </a:solidFill>
                  </a:tcPr>
                </a:tc>
                <a:tc>
                  <a:txBody>
                    <a:bodyPr/>
                    <a:lstStyle/>
                    <a:p>
                      <a:pPr algn="r"/>
                      <a:r>
                        <a:rPr lang="en-ZA" sz="1400" b="1">
                          <a:effectLst/>
                          <a:latin typeface="Arial Narrow" panose="020B0606020202030204" pitchFamily="34" charset="0"/>
                          <a:ea typeface="Times New Roman" panose="02020603050405020304" pitchFamily="18" charset="0"/>
                          <a:cs typeface="Arial" panose="020B0604020202020204" pitchFamily="34" charset="0"/>
                        </a:rPr>
                        <a:t> 3 634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60000"/>
                        <a:lumOff val="40000"/>
                      </a:schemeClr>
                    </a:solidFill>
                  </a:tcPr>
                </a:tc>
                <a:tc>
                  <a:txBody>
                    <a:bodyPr/>
                    <a:lstStyle/>
                    <a:p>
                      <a:pPr algn="r"/>
                      <a:r>
                        <a:rPr lang="en-ZA" sz="1400" b="1">
                          <a:effectLst/>
                          <a:latin typeface="Arial Narrow" panose="020B0606020202030204" pitchFamily="34" charset="0"/>
                          <a:ea typeface="Times New Roman" panose="02020603050405020304" pitchFamily="18" charset="0"/>
                          <a:cs typeface="Arial" panose="020B0604020202020204" pitchFamily="34" charset="0"/>
                        </a:rPr>
                        <a:t> 7 143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60000"/>
                        <a:lumOff val="40000"/>
                      </a:schemeClr>
                    </a:solidFill>
                  </a:tcPr>
                </a:tc>
                <a:tc>
                  <a:txBody>
                    <a:bodyPr/>
                    <a:lstStyle/>
                    <a:p>
                      <a:pPr algn="r"/>
                      <a:r>
                        <a:rPr lang="en-ZA" sz="1400" b="1">
                          <a:effectLst/>
                          <a:latin typeface="Arial Narrow" panose="020B0606020202030204" pitchFamily="34" charset="0"/>
                          <a:ea typeface="Times New Roman" panose="02020603050405020304" pitchFamily="18" charset="0"/>
                          <a:cs typeface="Arial" panose="020B0604020202020204" pitchFamily="34" charset="0"/>
                        </a:rPr>
                        <a:t> 2 641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60000"/>
                        <a:lumOff val="40000"/>
                      </a:schemeClr>
                    </a:solidFill>
                  </a:tcPr>
                </a:tc>
                <a:tc>
                  <a:txBody>
                    <a:bodyPr/>
                    <a:lstStyle/>
                    <a:p>
                      <a:pPr algn="r"/>
                      <a:r>
                        <a:rPr lang="en-ZA" sz="1400" b="1">
                          <a:effectLst/>
                          <a:latin typeface="Arial Narrow" panose="020B0606020202030204" pitchFamily="34" charset="0"/>
                          <a:ea typeface="Times New Roman" panose="02020603050405020304" pitchFamily="18" charset="0"/>
                          <a:cs typeface="Arial" panose="020B0604020202020204" pitchFamily="34" charset="0"/>
                        </a:rPr>
                        <a:t>(4 502)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60000"/>
                        <a:lumOff val="40000"/>
                      </a:schemeClr>
                    </a:solidFill>
                  </a:tcPr>
                </a:tc>
                <a:extLst>
                  <a:ext uri="{0D108BD9-81ED-4DB2-BD59-A6C34878D82A}">
                    <a16:rowId xmlns:a16="http://schemas.microsoft.com/office/drawing/2014/main" val="3232395851"/>
                  </a:ext>
                </a:extLst>
              </a:tr>
              <a:tr h="143186">
                <a:tc>
                  <a:txBody>
                    <a:bodyPr/>
                    <a:lstStyle/>
                    <a:p>
                      <a:r>
                        <a:rPr lang="en-ZA" sz="1400">
                          <a:effectLst/>
                          <a:latin typeface="Arial Narrow" panose="020B0606020202030204" pitchFamily="34" charset="0"/>
                          <a:ea typeface="Times New Roman" panose="02020603050405020304" pitchFamily="18" charset="0"/>
                          <a:cs typeface="Arial" panose="020B0604020202020204" pitchFamily="34" charset="0"/>
                        </a:rPr>
                        <a:t>Air Travel - domestic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kern="0">
                          <a:effectLst/>
                          <a:latin typeface="Arial Narrow" panose="020B0606020202030204" pitchFamily="34" charset="0"/>
                          <a:ea typeface="Times New Roman" panose="02020603050405020304" pitchFamily="18" charset="0"/>
                          <a:cs typeface="Arial" panose="020B0604020202020204" pitchFamily="34" charset="0"/>
                        </a:rPr>
                        <a:t>  319</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387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13,7%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291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678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2 836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2 158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68770255"/>
                  </a:ext>
                </a:extLst>
              </a:tr>
              <a:tr h="143186">
                <a:tc>
                  <a:txBody>
                    <a:bodyPr/>
                    <a:lstStyle/>
                    <a:p>
                      <a:r>
                        <a:rPr lang="en-ZA" sz="1400">
                          <a:effectLst/>
                          <a:latin typeface="Arial Narrow" panose="020B0606020202030204" pitchFamily="34" charset="0"/>
                          <a:ea typeface="Times New Roman" panose="02020603050405020304" pitchFamily="18" charset="0"/>
                          <a:cs typeface="Arial" panose="020B0604020202020204" pitchFamily="34" charset="0"/>
                        </a:rPr>
                        <a:t>Accommodation -domestic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kern="0">
                          <a:effectLst/>
                          <a:latin typeface="Arial Narrow" panose="020B0606020202030204" pitchFamily="34" charset="0"/>
                          <a:ea typeface="Times New Roman" panose="02020603050405020304" pitchFamily="18" charset="0"/>
                          <a:cs typeface="Arial" panose="020B0604020202020204" pitchFamily="34" charset="0"/>
                        </a:rPr>
                        <a:t>  602</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645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14,8%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714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1 359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4 348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2 989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55135265"/>
                  </a:ext>
                </a:extLst>
              </a:tr>
              <a:tr h="143186">
                <a:tc>
                  <a:txBody>
                    <a:bodyPr/>
                    <a:lstStyle/>
                    <a:p>
                      <a:r>
                        <a:rPr lang="en-ZA" sz="1400">
                          <a:effectLst/>
                          <a:latin typeface="Arial Narrow" panose="020B0606020202030204" pitchFamily="34" charset="0"/>
                          <a:ea typeface="Times New Roman" panose="02020603050405020304" pitchFamily="18" charset="0"/>
                          <a:cs typeface="Arial" panose="020B0604020202020204" pitchFamily="34" charset="0"/>
                        </a:rPr>
                        <a:t>Transport and Shuttle- domestic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kern="0">
                          <a:effectLst/>
                          <a:latin typeface="Arial Narrow" panose="020B0606020202030204" pitchFamily="34" charset="0"/>
                          <a:ea typeface="Times New Roman" panose="02020603050405020304" pitchFamily="18" charset="0"/>
                          <a:cs typeface="Arial" panose="020B0604020202020204" pitchFamily="34" charset="0"/>
                        </a:rPr>
                        <a:t>  87</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113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22,7%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95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208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498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290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79461007"/>
                  </a:ext>
                </a:extLst>
              </a:tr>
              <a:tr h="143186">
                <a:tc>
                  <a:txBody>
                    <a:bodyPr/>
                    <a:lstStyle/>
                    <a:p>
                      <a:r>
                        <a:rPr lang="en-ZA" sz="1400">
                          <a:effectLst/>
                          <a:latin typeface="Arial Narrow" panose="020B0606020202030204" pitchFamily="34" charset="0"/>
                          <a:ea typeface="Times New Roman" panose="02020603050405020304" pitchFamily="18" charset="0"/>
                          <a:cs typeface="Arial" panose="020B0604020202020204" pitchFamily="34" charset="0"/>
                        </a:rPr>
                        <a:t>Subsistence and Travel - domestic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kern="0">
                          <a:effectLst/>
                          <a:latin typeface="Arial Narrow" panose="020B0606020202030204" pitchFamily="34" charset="0"/>
                          <a:ea typeface="Times New Roman" panose="02020603050405020304" pitchFamily="18" charset="0"/>
                          <a:cs typeface="Arial" panose="020B0604020202020204" pitchFamily="34" charset="0"/>
                        </a:rPr>
                        <a:t>  53</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160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6,5%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160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2 466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2 306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871014"/>
                  </a:ext>
                </a:extLst>
              </a:tr>
              <a:tr h="143186">
                <a:tc>
                  <a:txBody>
                    <a:bodyPr/>
                    <a:lstStyle/>
                    <a:p>
                      <a:r>
                        <a:rPr lang="en-ZA" sz="1400">
                          <a:effectLst/>
                          <a:latin typeface="Arial Narrow" panose="020B0606020202030204" pitchFamily="34" charset="0"/>
                          <a:ea typeface="Times New Roman" panose="02020603050405020304" pitchFamily="18" charset="0"/>
                          <a:cs typeface="Arial" panose="020B0604020202020204" pitchFamily="34" charset="0"/>
                        </a:rPr>
                        <a:t>Conference Registration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kern="0">
                          <a:effectLst/>
                          <a:latin typeface="Arial Narrow" panose="020B0606020202030204" pitchFamily="34" charset="0"/>
                          <a:ea typeface="Times New Roman" panose="02020603050405020304" pitchFamily="18" charset="0"/>
                          <a:cs typeface="Arial" panose="020B0604020202020204" pitchFamily="34" charset="0"/>
                        </a:rPr>
                        <a:t>  49</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49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86,4%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21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70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  57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a:effectLst/>
                          <a:latin typeface="Arial Narrow" panose="020B0606020202030204" pitchFamily="34" charset="0"/>
                          <a:ea typeface="Times New Roman" panose="02020603050405020304" pitchFamily="18" charset="0"/>
                          <a:cs typeface="Arial" panose="020B0604020202020204" pitchFamily="34" charset="0"/>
                        </a:rPr>
                        <a:t>(13)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71864803"/>
                  </a:ext>
                </a:extLst>
              </a:tr>
              <a:tr h="324957">
                <a:tc>
                  <a:txBody>
                    <a:bodyPr/>
                    <a:lstStyle/>
                    <a:p>
                      <a:r>
                        <a:rPr lang="en-ZA" sz="1400" b="1">
                          <a:effectLst/>
                          <a:latin typeface="Arial Narrow" panose="020B0606020202030204" pitchFamily="34" charset="0"/>
                          <a:ea typeface="Times New Roman" panose="02020603050405020304" pitchFamily="18" charset="0"/>
                          <a:cs typeface="Arial" panose="020B0604020202020204" pitchFamily="34" charset="0"/>
                        </a:rPr>
                        <a:t>Total: Domestic Travel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60000"/>
                        <a:lumOff val="40000"/>
                      </a:schemeClr>
                    </a:solidFill>
                  </a:tcPr>
                </a:tc>
                <a:tc>
                  <a:txBody>
                    <a:bodyPr/>
                    <a:lstStyle/>
                    <a:p>
                      <a:pPr algn="r"/>
                      <a:r>
                        <a:rPr lang="en-ZA" sz="1400" b="1" ker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1 111</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accent6">
                        <a:lumMod val="60000"/>
                        <a:lumOff val="40000"/>
                      </a:schemeClr>
                    </a:solidFill>
                  </a:tcPr>
                </a:tc>
                <a:tc>
                  <a:txBody>
                    <a:bodyPr/>
                    <a:lstStyle/>
                    <a:p>
                      <a:pPr algn="r"/>
                      <a:r>
                        <a:rPr lang="en-ZA" sz="1400" b="1">
                          <a:effectLst/>
                          <a:latin typeface="Arial Narrow" panose="020B0606020202030204" pitchFamily="34" charset="0"/>
                          <a:ea typeface="Times New Roman" panose="02020603050405020304" pitchFamily="18" charset="0"/>
                          <a:cs typeface="Arial" panose="020B0604020202020204" pitchFamily="34" charset="0"/>
                        </a:rPr>
                        <a:t> 1 354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60000"/>
                        <a:lumOff val="40000"/>
                      </a:schemeClr>
                    </a:solidFill>
                  </a:tcPr>
                </a:tc>
                <a:tc>
                  <a:txBody>
                    <a:bodyPr/>
                    <a:lstStyle/>
                    <a:p>
                      <a:pPr algn="r"/>
                      <a:r>
                        <a:rPr lang="en-ZA" sz="1400" b="1">
                          <a:effectLst/>
                          <a:latin typeface="Arial Narrow" panose="020B0606020202030204" pitchFamily="34" charset="0"/>
                          <a:ea typeface="Times New Roman" panose="02020603050405020304" pitchFamily="18" charset="0"/>
                          <a:cs typeface="Arial" panose="020B0604020202020204" pitchFamily="34" charset="0"/>
                        </a:rPr>
                        <a:t>13,3%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60000"/>
                        <a:lumOff val="40000"/>
                      </a:schemeClr>
                    </a:solidFill>
                  </a:tcPr>
                </a:tc>
                <a:tc>
                  <a:txBody>
                    <a:bodyPr/>
                    <a:lstStyle/>
                    <a:p>
                      <a:pPr algn="r"/>
                      <a:r>
                        <a:rPr lang="en-ZA" sz="1400" b="1">
                          <a:effectLst/>
                          <a:latin typeface="Arial Narrow" panose="020B0606020202030204" pitchFamily="34" charset="0"/>
                          <a:ea typeface="Times New Roman" panose="02020603050405020304" pitchFamily="18" charset="0"/>
                          <a:cs typeface="Arial" panose="020B0604020202020204" pitchFamily="34" charset="0"/>
                        </a:rPr>
                        <a:t> 1 120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60000"/>
                        <a:lumOff val="40000"/>
                      </a:schemeClr>
                    </a:solidFill>
                  </a:tcPr>
                </a:tc>
                <a:tc>
                  <a:txBody>
                    <a:bodyPr/>
                    <a:lstStyle/>
                    <a:p>
                      <a:pPr algn="r"/>
                      <a:r>
                        <a:rPr lang="en-ZA" sz="1400" b="1">
                          <a:effectLst/>
                          <a:latin typeface="Arial Narrow" panose="020B0606020202030204" pitchFamily="34" charset="0"/>
                          <a:ea typeface="Times New Roman" panose="02020603050405020304" pitchFamily="18" charset="0"/>
                          <a:cs typeface="Arial" panose="020B0604020202020204" pitchFamily="34" charset="0"/>
                        </a:rPr>
                        <a:t> 2 475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60000"/>
                        <a:lumOff val="40000"/>
                      </a:schemeClr>
                    </a:solidFill>
                  </a:tcPr>
                </a:tc>
                <a:tc>
                  <a:txBody>
                    <a:bodyPr/>
                    <a:lstStyle/>
                    <a:p>
                      <a:pPr algn="r"/>
                      <a:r>
                        <a:rPr lang="en-ZA" sz="1400" b="1">
                          <a:effectLst/>
                          <a:latin typeface="Arial Narrow" panose="020B0606020202030204" pitchFamily="34" charset="0"/>
                          <a:ea typeface="Times New Roman" panose="02020603050405020304" pitchFamily="18" charset="0"/>
                          <a:cs typeface="Arial" panose="020B0604020202020204" pitchFamily="34" charset="0"/>
                        </a:rPr>
                        <a:t> 10 205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60000"/>
                        <a:lumOff val="40000"/>
                      </a:schemeClr>
                    </a:solidFill>
                  </a:tcPr>
                </a:tc>
                <a:tc>
                  <a:txBody>
                    <a:bodyPr/>
                    <a:lstStyle/>
                    <a:p>
                      <a:pPr algn="r"/>
                      <a:r>
                        <a:rPr lang="en-ZA" sz="1400" b="1">
                          <a:effectLst/>
                          <a:latin typeface="Arial Narrow" panose="020B0606020202030204" pitchFamily="34" charset="0"/>
                          <a:ea typeface="Times New Roman" panose="02020603050405020304" pitchFamily="18" charset="0"/>
                          <a:cs typeface="Arial" panose="020B0604020202020204" pitchFamily="34" charset="0"/>
                        </a:rPr>
                        <a:t> 7 730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60000"/>
                        <a:lumOff val="40000"/>
                      </a:schemeClr>
                    </a:solidFill>
                  </a:tcPr>
                </a:tc>
                <a:extLst>
                  <a:ext uri="{0D108BD9-81ED-4DB2-BD59-A6C34878D82A}">
                    <a16:rowId xmlns:a16="http://schemas.microsoft.com/office/drawing/2014/main" val="4034299085"/>
                  </a:ext>
                </a:extLst>
              </a:tr>
              <a:tr h="324957">
                <a:tc>
                  <a:txBody>
                    <a:bodyPr/>
                    <a:lstStyle/>
                    <a:p>
                      <a:r>
                        <a:rPr lang="en-ZA" sz="1500" b="1">
                          <a:effectLst/>
                          <a:latin typeface="Arial Narrow" panose="020B0606020202030204" pitchFamily="34" charset="0"/>
                          <a:ea typeface="Times New Roman" panose="02020603050405020304" pitchFamily="18" charset="0"/>
                          <a:cs typeface="Arial" panose="020B0604020202020204" pitchFamily="34" charset="0"/>
                        </a:rPr>
                        <a:t>TOTAL: TRAVE</a:t>
                      </a:r>
                      <a:r>
                        <a:rPr lang="en-ZA" sz="1500">
                          <a:effectLst/>
                          <a:latin typeface="Arial Narrow" panose="020B0606020202030204" pitchFamily="34" charset="0"/>
                          <a:ea typeface="Times New Roman" panose="02020603050405020304" pitchFamily="18" charset="0"/>
                          <a:cs typeface="Arial" panose="020B0604020202020204" pitchFamily="34" charset="0"/>
                        </a:rPr>
                        <a:t>L</a:t>
                      </a:r>
                      <a:r>
                        <a:rPr lang="en-ZA" sz="1500" b="1">
                          <a:effectLst/>
                          <a:latin typeface="Arial Narrow" panose="020B0606020202030204" pitchFamily="34" charset="0"/>
                          <a:ea typeface="Times New Roman" panose="02020603050405020304" pitchFamily="18" charset="0"/>
                          <a:cs typeface="Arial" panose="020B0604020202020204" pitchFamily="34" charset="0"/>
                        </a:rPr>
                        <a:t> COSTS </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400" b="1" kern="0">
                          <a:effectLst/>
                          <a:latin typeface="Arial Narrow" panose="020B0606020202030204" pitchFamily="34" charset="0"/>
                          <a:ea typeface="Times New Roman" panose="02020603050405020304" pitchFamily="18" charset="0"/>
                          <a:cs typeface="Arial" panose="020B0604020202020204" pitchFamily="34" charset="0"/>
                        </a:rPr>
                        <a:t> 4 450</a:t>
                      </a:r>
                      <a:endParaRPr lang="en-ZA"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500" b="1">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4 864</a:t>
                      </a:r>
                      <a:endParaRPr lang="en-ZA" sz="15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500" b="1">
                          <a:effectLst/>
                          <a:latin typeface="Arial Narrow" panose="020B0606020202030204" pitchFamily="34" charset="0"/>
                          <a:ea typeface="Times New Roman" panose="02020603050405020304" pitchFamily="18" charset="0"/>
                          <a:cs typeface="Arial" panose="020B0604020202020204" pitchFamily="34" charset="0"/>
                        </a:rPr>
                        <a:t>37,9%</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500" b="1">
                          <a:effectLst/>
                          <a:latin typeface="Arial Narrow" panose="020B0606020202030204" pitchFamily="34" charset="0"/>
                          <a:ea typeface="Times New Roman" panose="02020603050405020304" pitchFamily="18" charset="0"/>
                          <a:cs typeface="Arial" panose="020B0604020202020204" pitchFamily="34" charset="0"/>
                        </a:rPr>
                        <a:t> 4 754</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500" b="1">
                          <a:effectLst/>
                          <a:latin typeface="Arial Narrow" panose="020B0606020202030204" pitchFamily="34" charset="0"/>
                          <a:ea typeface="Times New Roman" panose="02020603050405020304" pitchFamily="18" charset="0"/>
                          <a:cs typeface="Arial" panose="020B0604020202020204" pitchFamily="34" charset="0"/>
                        </a:rPr>
                        <a:t> 9 618</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500" b="1">
                          <a:effectLst/>
                          <a:latin typeface="Arial Narrow" panose="020B0606020202030204" pitchFamily="34" charset="0"/>
                          <a:ea typeface="Times New Roman" panose="02020603050405020304" pitchFamily="18" charset="0"/>
                          <a:cs typeface="Arial" panose="020B0604020202020204" pitchFamily="34" charset="0"/>
                        </a:rPr>
                        <a:t> 12 846</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500" b="1">
                          <a:effectLst/>
                          <a:latin typeface="Arial Narrow" panose="020B0606020202030204" pitchFamily="34" charset="0"/>
                          <a:ea typeface="Times New Roman" panose="02020603050405020304" pitchFamily="18" charset="0"/>
                          <a:cs typeface="Arial" panose="020B0604020202020204" pitchFamily="34" charset="0"/>
                        </a:rPr>
                        <a:t> 3 228</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86081229"/>
                  </a:ext>
                </a:extLst>
              </a:tr>
            </a:tbl>
          </a:graphicData>
        </a:graphic>
      </p:graphicFrame>
      <p:sp>
        <p:nvSpPr>
          <p:cNvPr id="2" name="Slide Number Placeholder 1">
            <a:extLst>
              <a:ext uri="{FF2B5EF4-FFF2-40B4-BE49-F238E27FC236}">
                <a16:creationId xmlns:a16="http://schemas.microsoft.com/office/drawing/2014/main" id="{7449AA19-6EE5-0FDC-5275-471CDC6C2C33}"/>
              </a:ext>
            </a:extLst>
          </p:cNvPr>
          <p:cNvSpPr>
            <a:spLocks noGrp="1"/>
          </p:cNvSpPr>
          <p:nvPr>
            <p:ph type="sldNum" sz="quarter" idx="12"/>
          </p:nvPr>
        </p:nvSpPr>
        <p:spPr/>
        <p:txBody>
          <a:bodyPr/>
          <a:lstStyle/>
          <a:p>
            <a:fld id="{28653215-2670-2C45-9A84-CCF0EF897A9F}" type="slidenum">
              <a:rPr lang="en-US" smtClean="0"/>
              <a:t>62</a:t>
            </a:fld>
            <a:endParaRPr lang="en-US"/>
          </a:p>
        </p:txBody>
      </p:sp>
    </p:spTree>
    <p:extLst>
      <p:ext uri="{BB962C8B-B14F-4D97-AF65-F5344CB8AC3E}">
        <p14:creationId xmlns:p14="http://schemas.microsoft.com/office/powerpoint/2010/main" val="32301001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4232" y="477910"/>
            <a:ext cx="9885362" cy="744836"/>
          </a:xfrm>
          <a:prstGeom prst="rect">
            <a:avLst/>
          </a:prstGeom>
          <a:solidFill>
            <a:schemeClr val="tx1"/>
          </a:solidFill>
        </p:spPr>
        <p:txBody>
          <a:bodyPr vert="horz" lIns="91440" tIns="45720" rIns="91440" bIns="45720" rtlCol="0" anchor="ctr">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ctr" defTabSz="914400" rtl="0" eaLnBrk="1" fontAlgn="auto" latinLnBrk="0" hangingPunct="1">
              <a:lnSpc>
                <a:spcPct val="90000"/>
              </a:lnSpc>
              <a:spcBef>
                <a:spcPct val="0"/>
              </a:spcBef>
              <a:spcAft>
                <a:spcPts val="600"/>
              </a:spcAft>
              <a:buClrTx/>
              <a:buSzTx/>
              <a:buFontTx/>
              <a:buNone/>
              <a:tabLst>
                <a:tab pos="5650706" algn="l"/>
              </a:tabLst>
              <a:defRPr/>
            </a:pPr>
            <a:r>
              <a:rPr kumimoji="0" lang="en-US" sz="2800" b="1" i="0" u="none" strike="noStrike" kern="1200" cap="none" spc="0" normalizeH="0" baseline="0" noProof="0">
                <a:ln>
                  <a:solidFill>
                    <a:prstClr val="white"/>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PROJECTS  EXPENDITURE</a:t>
            </a:r>
          </a:p>
        </p:txBody>
      </p:sp>
      <p:graphicFrame>
        <p:nvGraphicFramePr>
          <p:cNvPr id="4" name="Table 3">
            <a:extLst>
              <a:ext uri="{FF2B5EF4-FFF2-40B4-BE49-F238E27FC236}">
                <a16:creationId xmlns:a16="http://schemas.microsoft.com/office/drawing/2014/main" id="{62137CC9-F514-2962-DC62-C12480B4F53D}"/>
              </a:ext>
            </a:extLst>
          </p:cNvPr>
          <p:cNvGraphicFramePr>
            <a:graphicFrameLocks noGrp="1"/>
          </p:cNvGraphicFramePr>
          <p:nvPr/>
        </p:nvGraphicFramePr>
        <p:xfrm>
          <a:off x="464231" y="1513564"/>
          <a:ext cx="9885362" cy="4289624"/>
        </p:xfrm>
        <a:graphic>
          <a:graphicData uri="http://schemas.openxmlformats.org/drawingml/2006/table">
            <a:tbl>
              <a:tblPr firstRow="1" lastRow="1">
                <a:tableStyleId>{93296810-A885-4BE3-A3E7-6D5BEEA58F35}</a:tableStyleId>
              </a:tblPr>
              <a:tblGrid>
                <a:gridCol w="2570194">
                  <a:extLst>
                    <a:ext uri="{9D8B030D-6E8A-4147-A177-3AD203B41FA5}">
                      <a16:colId xmlns:a16="http://schemas.microsoft.com/office/drawing/2014/main" val="1516369944"/>
                    </a:ext>
                  </a:extLst>
                </a:gridCol>
                <a:gridCol w="1383950">
                  <a:extLst>
                    <a:ext uri="{9D8B030D-6E8A-4147-A177-3AD203B41FA5}">
                      <a16:colId xmlns:a16="http://schemas.microsoft.com/office/drawing/2014/main" val="222154858"/>
                    </a:ext>
                  </a:extLst>
                </a:gridCol>
                <a:gridCol w="1196129">
                  <a:extLst>
                    <a:ext uri="{9D8B030D-6E8A-4147-A177-3AD203B41FA5}">
                      <a16:colId xmlns:a16="http://schemas.microsoft.com/office/drawing/2014/main" val="2242084318"/>
                    </a:ext>
                  </a:extLst>
                </a:gridCol>
                <a:gridCol w="996445">
                  <a:extLst>
                    <a:ext uri="{9D8B030D-6E8A-4147-A177-3AD203B41FA5}">
                      <a16:colId xmlns:a16="http://schemas.microsoft.com/office/drawing/2014/main" val="1249284652"/>
                    </a:ext>
                  </a:extLst>
                </a:gridCol>
                <a:gridCol w="1344409">
                  <a:extLst>
                    <a:ext uri="{9D8B030D-6E8A-4147-A177-3AD203B41FA5}">
                      <a16:colId xmlns:a16="http://schemas.microsoft.com/office/drawing/2014/main" val="28757882"/>
                    </a:ext>
                  </a:extLst>
                </a:gridCol>
                <a:gridCol w="1140771">
                  <a:extLst>
                    <a:ext uri="{9D8B030D-6E8A-4147-A177-3AD203B41FA5}">
                      <a16:colId xmlns:a16="http://schemas.microsoft.com/office/drawing/2014/main" val="3228449397"/>
                    </a:ext>
                  </a:extLst>
                </a:gridCol>
                <a:gridCol w="1253464">
                  <a:extLst>
                    <a:ext uri="{9D8B030D-6E8A-4147-A177-3AD203B41FA5}">
                      <a16:colId xmlns:a16="http://schemas.microsoft.com/office/drawing/2014/main" val="3137773510"/>
                    </a:ext>
                  </a:extLst>
                </a:gridCol>
              </a:tblGrid>
              <a:tr h="556810">
                <a:tc>
                  <a:txBody>
                    <a:bodyPr/>
                    <a:lstStyle/>
                    <a:p>
                      <a:r>
                        <a:rPr lang="en-ZA" sz="1600" b="1">
                          <a:solidFill>
                            <a:srgbClr val="FFFFFF"/>
                          </a:solidFill>
                          <a:effectLst/>
                          <a:highlight>
                            <a:srgbClr val="70AD47"/>
                          </a:highlight>
                          <a:latin typeface="Arial Narrow" panose="020B0606020202030204" pitchFamily="34" charset="0"/>
                        </a:rPr>
                        <a:t>Project Name </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66222" marR="66222" marT="0" marB="0"/>
                </a:tc>
                <a:tc>
                  <a:txBody>
                    <a:bodyPr/>
                    <a:lstStyle/>
                    <a:p>
                      <a:pPr algn="ctr"/>
                      <a:r>
                        <a:rPr lang="en-ZA" sz="1600" b="1">
                          <a:solidFill>
                            <a:srgbClr val="FFFFFF"/>
                          </a:solidFill>
                          <a:effectLst/>
                          <a:highlight>
                            <a:srgbClr val="70AD47"/>
                          </a:highlight>
                          <a:latin typeface="Arial Narrow" panose="020B0606020202030204" pitchFamily="34" charset="0"/>
                        </a:rPr>
                        <a:t>Main Budget 2024/25</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66222" marR="66222" marT="0" marB="0"/>
                </a:tc>
                <a:tc>
                  <a:txBody>
                    <a:bodyPr/>
                    <a:lstStyle/>
                    <a:p>
                      <a:pPr algn="ctr"/>
                      <a:r>
                        <a:rPr lang="en-ZA" sz="1600" b="1">
                          <a:solidFill>
                            <a:srgbClr val="FFFFFF"/>
                          </a:solidFill>
                          <a:effectLst/>
                          <a:highlight>
                            <a:srgbClr val="70AD47"/>
                          </a:highlight>
                          <a:latin typeface="Arial Narrow" panose="020B0606020202030204" pitchFamily="34" charset="0"/>
                        </a:rPr>
                        <a:t>Expenditure to date</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66222" marR="66222" marT="0" marB="0"/>
                </a:tc>
                <a:tc>
                  <a:txBody>
                    <a:bodyPr/>
                    <a:lstStyle/>
                    <a:p>
                      <a:pPr algn="ctr"/>
                      <a:r>
                        <a:rPr lang="en-ZA" sz="1600" b="1">
                          <a:solidFill>
                            <a:srgbClr val="FFFFFF"/>
                          </a:solidFill>
                          <a:effectLst/>
                          <a:highlight>
                            <a:srgbClr val="70AD47"/>
                          </a:highlight>
                          <a:latin typeface="Arial Narrow" panose="020B0606020202030204" pitchFamily="34" charset="0"/>
                        </a:rPr>
                        <a:t>% Spent date </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66222" marR="66222" marT="0" marB="0"/>
                </a:tc>
                <a:tc>
                  <a:txBody>
                    <a:bodyPr/>
                    <a:lstStyle/>
                    <a:p>
                      <a:pPr algn="ctr"/>
                      <a:r>
                        <a:rPr lang="en-ZA" sz="1600" b="1">
                          <a:solidFill>
                            <a:srgbClr val="FFFFFF"/>
                          </a:solidFill>
                          <a:effectLst/>
                          <a:highlight>
                            <a:srgbClr val="70AD47"/>
                          </a:highlight>
                          <a:latin typeface="Arial Narrow" panose="020B0606020202030204" pitchFamily="34" charset="0"/>
                        </a:rPr>
                        <a:t>Commitments </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66222" marR="66222" marT="0" marB="0"/>
                </a:tc>
                <a:tc>
                  <a:txBody>
                    <a:bodyPr/>
                    <a:lstStyle/>
                    <a:p>
                      <a:pPr algn="ctr"/>
                      <a:r>
                        <a:rPr lang="en-ZA" sz="1600" b="1">
                          <a:solidFill>
                            <a:srgbClr val="FFFFFF"/>
                          </a:solidFill>
                          <a:effectLst/>
                          <a:highlight>
                            <a:srgbClr val="70AD47"/>
                          </a:highlight>
                          <a:latin typeface="Arial Narrow" panose="020B0606020202030204" pitchFamily="34" charset="0"/>
                        </a:rPr>
                        <a:t>Projections to March </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66222" marR="66222" marT="0" marB="0"/>
                </a:tc>
                <a:tc>
                  <a:txBody>
                    <a:bodyPr/>
                    <a:lstStyle/>
                    <a:p>
                      <a:pPr algn="ctr"/>
                      <a:r>
                        <a:rPr lang="en-ZA" sz="1600" b="1">
                          <a:solidFill>
                            <a:srgbClr val="FFFFFF"/>
                          </a:solidFill>
                          <a:effectLst/>
                          <a:highlight>
                            <a:srgbClr val="70AD47"/>
                          </a:highlight>
                          <a:latin typeface="Arial Narrow" panose="020B0606020202030204" pitchFamily="34" charset="0"/>
                        </a:rPr>
                        <a:t>Available: Under/(Over)</a:t>
                      </a:r>
                      <a:endParaRPr lang="en-ZA" sz="1600">
                        <a:effectLst/>
                        <a:highlight>
                          <a:srgbClr val="70AD47"/>
                        </a:highlight>
                        <a:latin typeface="Arial Narrow" panose="020B0606020202030204" pitchFamily="34" charset="0"/>
                        <a:ea typeface="Calibri" panose="020F0502020204030204" pitchFamily="34" charset="0"/>
                        <a:cs typeface="Times New Roman" panose="02020603050405020304" pitchFamily="18" charset="0"/>
                      </a:endParaRPr>
                    </a:p>
                  </a:txBody>
                  <a:tcPr marL="66222" marR="66222" marT="0" marB="0"/>
                </a:tc>
                <a:extLst>
                  <a:ext uri="{0D108BD9-81ED-4DB2-BD59-A6C34878D82A}">
                    <a16:rowId xmlns:a16="http://schemas.microsoft.com/office/drawing/2014/main" val="2840479489"/>
                  </a:ext>
                </a:extLst>
              </a:tr>
              <a:tr h="417645">
                <a:tc>
                  <a:txBody>
                    <a:bodyPr/>
                    <a:lstStyle/>
                    <a:p>
                      <a:r>
                        <a:rPr lang="en-ZA" sz="1600" b="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CCTV </a:t>
                      </a:r>
                      <a:endParaRPr lang="en-ZA"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b="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5 500 000</a:t>
                      </a:r>
                      <a:endParaRPr lang="en-ZA"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b="0">
                          <a:solidFill>
                            <a:srgbClr val="262626"/>
                          </a:solidFill>
                          <a:effectLst/>
                          <a:latin typeface="Arial Narrow" panose="020B0606020202030204" pitchFamily="34" charset="0"/>
                          <a:ea typeface="Times New Roman" panose="02020603050405020304" pitchFamily="18" charset="0"/>
                          <a:cs typeface="Arial" panose="020B0604020202020204" pitchFamily="34" charset="0"/>
                        </a:rPr>
                        <a:t>0,0%</a:t>
                      </a:r>
                      <a:endParaRPr lang="en-ZA"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b="0">
                          <a:solidFill>
                            <a:srgbClr val="262626"/>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b="0">
                          <a:solidFill>
                            <a:srgbClr val="262626"/>
                          </a:solidFill>
                          <a:effectLst/>
                          <a:latin typeface="Arial Narrow" panose="020B0606020202030204" pitchFamily="34" charset="0"/>
                          <a:ea typeface="Times New Roman" panose="02020603050405020304" pitchFamily="18" charset="0"/>
                          <a:cs typeface="Arial" panose="020B0604020202020204" pitchFamily="34" charset="0"/>
                        </a:rPr>
                        <a:t>5 500 000</a:t>
                      </a:r>
                      <a:endParaRPr lang="en-ZA"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b="1">
                          <a:solidFill>
                            <a:srgbClr val="262626"/>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36160023"/>
                  </a:ext>
                </a:extLst>
              </a:tr>
              <a:tr h="556810">
                <a:tc>
                  <a:txBody>
                    <a:bodyPr/>
                    <a:lstStyle/>
                    <a:p>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Organisational Development Exercise</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rPr>
                        <a:t>4 500 000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rPr>
                        <a:t>451 950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rPr>
                        <a:t>10,0%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rPr>
                        <a:t>400 085</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rPr>
                        <a:t>3 647 965</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85010114"/>
                  </a:ext>
                </a:extLst>
              </a:tr>
              <a:tr h="835215">
                <a:tc>
                  <a:txBody>
                    <a:bodyPr/>
                    <a:lstStyle/>
                    <a:p>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Rehabilitation of Roof Covering Phase 1- Concrete Sheeted Portion</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4 898 787</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rPr>
                        <a:t>0,0%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rPr>
                        <a:t>4 898 787</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94298894"/>
                  </a:ext>
                </a:extLst>
              </a:tr>
              <a:tr h="556810">
                <a:tc>
                  <a:txBody>
                    <a:bodyPr/>
                    <a:lstStyle/>
                    <a:p>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Rehabilitation of Roof Covering Phase 2- Tiled Portion</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3 250 000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rPr>
                        <a:t>0,0%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rPr>
                        <a:t>3 250 000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62157851"/>
                  </a:ext>
                </a:extLst>
              </a:tr>
              <a:tr h="556810">
                <a:tc>
                  <a:txBody>
                    <a:bodyPr/>
                    <a:lstStyle/>
                    <a:p>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30 Years of Democracy Celebrations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effectLst/>
                          <a:latin typeface="Arial Narrow" panose="020B0606020202030204" pitchFamily="34" charset="0"/>
                          <a:ea typeface="Times New Roman" panose="02020603050405020304" pitchFamily="18" charset="0"/>
                          <a:cs typeface="Arial" panose="020B0604020202020204" pitchFamily="34" charset="0"/>
                        </a:rPr>
                        <a:t>2 000 000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rPr>
                        <a:t>34 990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rPr>
                        <a:t>1,7%</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rPr>
                        <a:t>1 965 010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04318200"/>
                  </a:ext>
                </a:extLst>
              </a:tr>
              <a:tr h="420054">
                <a:tc>
                  <a:txBody>
                    <a:bodyPr/>
                    <a:lstStyle/>
                    <a:p>
                      <a:r>
                        <a:rPr lang="en-ZA" sz="16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Records Management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rPr>
                        <a:t>1 422 550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rPr>
                        <a:t>1 381 725</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rPr>
                        <a:t>97,1%</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r>
                        <a:rPr lang="en-ZA" sz="16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rPr>
                        <a:t>407 100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rPr>
                        <a:t>(366 275)</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17292279"/>
                  </a:ext>
                </a:extLst>
              </a:tr>
              <a:tr h="389470">
                <a:tc>
                  <a:txBody>
                    <a:bodyPr/>
                    <a:lstStyle/>
                    <a:p>
                      <a:r>
                        <a:rPr lang="en-ZA" sz="1600" b="1">
                          <a:effectLst/>
                          <a:latin typeface="Arial Narrow" panose="020B0606020202030204" pitchFamily="34" charset="0"/>
                          <a:ea typeface="Times New Roman" panose="02020603050405020304" pitchFamily="18" charset="0"/>
                          <a:cs typeface="Arial" panose="020B0604020202020204" pitchFamily="34" charset="0"/>
                        </a:rPr>
                        <a:t>TOTAL: PROJECTS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b="1">
                          <a:effectLst/>
                          <a:latin typeface="Arial Narrow" panose="020B0606020202030204" pitchFamily="34" charset="0"/>
                          <a:ea typeface="Times New Roman" panose="02020603050405020304" pitchFamily="18" charset="0"/>
                          <a:cs typeface="Arial" panose="020B0604020202020204" pitchFamily="34" charset="0"/>
                        </a:rPr>
                        <a:t>21 571 337</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b="1">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1 868 665</a:t>
                      </a:r>
                      <a:endParaRPr lang="en-ZA"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b="1">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8,7%</a:t>
                      </a:r>
                      <a:endParaRPr lang="en-ZA"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b="1">
                          <a:effectLst/>
                          <a:latin typeface="Arial Narrow" panose="020B0606020202030204" pitchFamily="34" charset="0"/>
                          <a:ea typeface="Times New Roman" panose="02020603050405020304" pitchFamily="18" charset="0"/>
                          <a:cs typeface="Arial" panose="020B0604020202020204" pitchFamily="34" charset="0"/>
                        </a:rPr>
                        <a:t>807 185</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b="1">
                          <a:effectLst/>
                          <a:latin typeface="Arial Narrow" panose="020B0606020202030204" pitchFamily="34" charset="0"/>
                          <a:ea typeface="Times New Roman" panose="02020603050405020304" pitchFamily="18" charset="0"/>
                          <a:cs typeface="Arial" panose="020B0604020202020204" pitchFamily="34" charset="0"/>
                        </a:rPr>
                        <a:t>19 261 762</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ZA" sz="1600" b="1">
                          <a:effectLst/>
                          <a:latin typeface="Arial Narrow" panose="020B0606020202030204" pitchFamily="34" charset="0"/>
                          <a:ea typeface="Times New Roman" panose="02020603050405020304" pitchFamily="18" charset="0"/>
                          <a:cs typeface="Arial" panose="020B0604020202020204" pitchFamily="34" charset="0"/>
                        </a:rPr>
                        <a:t>(366 275)</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58546340"/>
                  </a:ext>
                </a:extLst>
              </a:tr>
            </a:tbl>
          </a:graphicData>
        </a:graphic>
      </p:graphicFrame>
      <p:sp>
        <p:nvSpPr>
          <p:cNvPr id="2" name="Slide Number Placeholder 1">
            <a:extLst>
              <a:ext uri="{FF2B5EF4-FFF2-40B4-BE49-F238E27FC236}">
                <a16:creationId xmlns:a16="http://schemas.microsoft.com/office/drawing/2014/main" id="{504F09F0-F8C9-9D6C-D1E6-15BB1F0F34E2}"/>
              </a:ext>
            </a:extLst>
          </p:cNvPr>
          <p:cNvSpPr>
            <a:spLocks noGrp="1"/>
          </p:cNvSpPr>
          <p:nvPr>
            <p:ph type="sldNum" sz="quarter" idx="12"/>
          </p:nvPr>
        </p:nvSpPr>
        <p:spPr/>
        <p:txBody>
          <a:bodyPr/>
          <a:lstStyle/>
          <a:p>
            <a:fld id="{28653215-2670-2C45-9A84-CCF0EF897A9F}" type="slidenum">
              <a:rPr lang="en-US" smtClean="0"/>
              <a:t>63</a:t>
            </a:fld>
            <a:endParaRPr lang="en-US"/>
          </a:p>
        </p:txBody>
      </p:sp>
    </p:spTree>
    <p:extLst>
      <p:ext uri="{BB962C8B-B14F-4D97-AF65-F5344CB8AC3E}">
        <p14:creationId xmlns:p14="http://schemas.microsoft.com/office/powerpoint/2010/main" val="27616650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4232" y="477910"/>
            <a:ext cx="9885362" cy="744836"/>
          </a:xfrm>
          <a:prstGeom prst="rect">
            <a:avLst/>
          </a:prstGeom>
          <a:solidFill>
            <a:schemeClr val="tx1"/>
          </a:solidFill>
        </p:spPr>
        <p:txBody>
          <a:bodyPr vert="horz" lIns="91440" tIns="45720" rIns="91440" bIns="45720" rtlCol="0" anchor="ctr">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ctr" defTabSz="914400" rtl="0" eaLnBrk="1" fontAlgn="auto" latinLnBrk="0" hangingPunct="1">
              <a:lnSpc>
                <a:spcPct val="90000"/>
              </a:lnSpc>
              <a:spcBef>
                <a:spcPct val="0"/>
              </a:spcBef>
              <a:spcAft>
                <a:spcPts val="600"/>
              </a:spcAft>
              <a:buClrTx/>
              <a:buSzTx/>
              <a:buFontTx/>
              <a:buNone/>
              <a:tabLst>
                <a:tab pos="5650706" algn="l"/>
              </a:tabLst>
              <a:defRPr/>
            </a:pPr>
            <a:r>
              <a:rPr kumimoji="0" lang="en-US" sz="2800" b="1" i="0" u="none" strike="noStrike" kern="1200" cap="none" spc="0" normalizeH="0" baseline="0" noProof="0">
                <a:ln>
                  <a:solidFill>
                    <a:prstClr val="white"/>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SPENDING PRESSURES</a:t>
            </a:r>
          </a:p>
        </p:txBody>
      </p:sp>
      <p:graphicFrame>
        <p:nvGraphicFramePr>
          <p:cNvPr id="2" name="Table 1">
            <a:extLst>
              <a:ext uri="{FF2B5EF4-FFF2-40B4-BE49-F238E27FC236}">
                <a16:creationId xmlns:a16="http://schemas.microsoft.com/office/drawing/2014/main" id="{3A832C21-F6DD-73EF-A731-A482D48983F4}"/>
              </a:ext>
            </a:extLst>
          </p:cNvPr>
          <p:cNvGraphicFramePr>
            <a:graphicFrameLocks noGrp="1"/>
          </p:cNvGraphicFramePr>
          <p:nvPr/>
        </p:nvGraphicFramePr>
        <p:xfrm>
          <a:off x="563527" y="1364009"/>
          <a:ext cx="9696892" cy="4580861"/>
        </p:xfrm>
        <a:graphic>
          <a:graphicData uri="http://schemas.openxmlformats.org/drawingml/2006/table">
            <a:tbl>
              <a:tblPr firstRow="1" lastRow="1">
                <a:tableStyleId>{93296810-A885-4BE3-A3E7-6D5BEEA58F35}</a:tableStyleId>
              </a:tblPr>
              <a:tblGrid>
                <a:gridCol w="6179176">
                  <a:extLst>
                    <a:ext uri="{9D8B030D-6E8A-4147-A177-3AD203B41FA5}">
                      <a16:colId xmlns:a16="http://schemas.microsoft.com/office/drawing/2014/main" val="769234569"/>
                    </a:ext>
                  </a:extLst>
                </a:gridCol>
                <a:gridCol w="3517716">
                  <a:extLst>
                    <a:ext uri="{9D8B030D-6E8A-4147-A177-3AD203B41FA5}">
                      <a16:colId xmlns:a16="http://schemas.microsoft.com/office/drawing/2014/main" val="522119198"/>
                    </a:ext>
                  </a:extLst>
                </a:gridCol>
              </a:tblGrid>
              <a:tr h="390363">
                <a:tc>
                  <a:txBody>
                    <a:bodyPr/>
                    <a:lstStyle/>
                    <a:p>
                      <a:r>
                        <a:rPr lang="en-ZA" sz="1800" b="1" kern="0">
                          <a:solidFill>
                            <a:srgbClr val="FFFFFF"/>
                          </a:solidFill>
                          <a:effectLst/>
                          <a:latin typeface="Arial Narrow" panose="020B0606020202030204" pitchFamily="34" charset="0"/>
                        </a:rPr>
                        <a:t>Spending Pressures </a:t>
                      </a:r>
                      <a:endParaRPr lang="en-ZA"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a:r>
                        <a:rPr lang="en-ZA" sz="1800" b="1" kern="0">
                          <a:solidFill>
                            <a:srgbClr val="FFFFFF"/>
                          </a:solidFill>
                          <a:effectLst/>
                          <a:latin typeface="Arial Narrow" panose="020B0606020202030204" pitchFamily="34" charset="0"/>
                        </a:rPr>
                        <a:t>Estimated Expenditure</a:t>
                      </a:r>
                      <a:endParaRPr lang="en-ZA"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226872"/>
                  </a:ext>
                </a:extLst>
              </a:tr>
              <a:tr h="184150">
                <a:tc>
                  <a:txBody>
                    <a:bodyPr/>
                    <a:lstStyle/>
                    <a:p>
                      <a:r>
                        <a:rPr lang="en-ZA" sz="1800" kern="0">
                          <a:solidFill>
                            <a:srgbClr val="000000"/>
                          </a:solidFill>
                          <a:effectLst/>
                          <a:latin typeface="Arial Narrow" panose="020B0606020202030204" pitchFamily="34" charset="0"/>
                        </a:rPr>
                        <a:t>Political Parties Operational Support</a:t>
                      </a:r>
                      <a:endParaRPr lang="en-ZA"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800" kern="0">
                          <a:effectLst/>
                          <a:latin typeface="Arial Narrow" panose="020B0606020202030204" pitchFamily="34" charset="0"/>
                        </a:rPr>
                        <a:t>R20 568 291</a:t>
                      </a:r>
                      <a:endParaRPr lang="en-ZA"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33475420"/>
                  </a:ext>
                </a:extLst>
              </a:tr>
              <a:tr h="184150">
                <a:tc>
                  <a:txBody>
                    <a:bodyPr/>
                    <a:lstStyle/>
                    <a:p>
                      <a:r>
                        <a:rPr lang="en-ZA" sz="1800" kern="0">
                          <a:solidFill>
                            <a:srgbClr val="000000"/>
                          </a:solidFill>
                          <a:effectLst/>
                          <a:latin typeface="Arial Narrow" panose="020B0606020202030204" pitchFamily="34" charset="0"/>
                        </a:rPr>
                        <a:t>Building and Maintenance Project</a:t>
                      </a:r>
                      <a:endParaRPr lang="en-ZA"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800" kern="0">
                          <a:effectLst/>
                          <a:latin typeface="Arial Narrow" panose="020B0606020202030204" pitchFamily="34" charset="0"/>
                        </a:rPr>
                        <a:t>R21 715 000</a:t>
                      </a:r>
                      <a:endParaRPr lang="en-ZA"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1735928"/>
                  </a:ext>
                </a:extLst>
              </a:tr>
              <a:tr h="184150">
                <a:tc>
                  <a:txBody>
                    <a:bodyPr/>
                    <a:lstStyle/>
                    <a:p>
                      <a:r>
                        <a:rPr lang="en-ZA" sz="1800" kern="0">
                          <a:solidFill>
                            <a:srgbClr val="000000"/>
                          </a:solidFill>
                          <a:effectLst/>
                          <a:latin typeface="Arial Narrow" panose="020B0606020202030204" pitchFamily="34" charset="0"/>
                        </a:rPr>
                        <a:t>Mobile Stage and Sound (5x Trucks)</a:t>
                      </a:r>
                      <a:endParaRPr lang="en-ZA"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800" kern="0">
                          <a:effectLst/>
                          <a:latin typeface="Arial Narrow" panose="020B0606020202030204" pitchFamily="34" charset="0"/>
                        </a:rPr>
                        <a:t>R15 000 000</a:t>
                      </a:r>
                      <a:endParaRPr lang="en-ZA"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32384233"/>
                  </a:ext>
                </a:extLst>
              </a:tr>
              <a:tr h="184150">
                <a:tc>
                  <a:txBody>
                    <a:bodyPr/>
                    <a:lstStyle/>
                    <a:p>
                      <a:r>
                        <a:rPr lang="en-ZA" sz="1800" kern="0">
                          <a:solidFill>
                            <a:srgbClr val="000000"/>
                          </a:solidFill>
                          <a:effectLst/>
                          <a:latin typeface="Arial Narrow" panose="020B0606020202030204" pitchFamily="34" charset="0"/>
                        </a:rPr>
                        <a:t>Critical Vacancies</a:t>
                      </a:r>
                      <a:endParaRPr lang="en-ZA"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800" kern="0">
                          <a:effectLst/>
                          <a:latin typeface="Arial Narrow" panose="020B0606020202030204" pitchFamily="34" charset="0"/>
                        </a:rPr>
                        <a:t>R14 881 780</a:t>
                      </a:r>
                      <a:endParaRPr lang="en-ZA"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64503113"/>
                  </a:ext>
                </a:extLst>
              </a:tr>
              <a:tr h="184150">
                <a:tc>
                  <a:txBody>
                    <a:bodyPr/>
                    <a:lstStyle/>
                    <a:p>
                      <a:r>
                        <a:rPr lang="en-ZA" sz="1800" kern="0">
                          <a:solidFill>
                            <a:srgbClr val="000000"/>
                          </a:solidFill>
                          <a:effectLst/>
                          <a:latin typeface="Arial Narrow" panose="020B0606020202030204" pitchFamily="34" charset="0"/>
                        </a:rPr>
                        <a:t>Settlement for former Secretary to the Legislature</a:t>
                      </a:r>
                      <a:endParaRPr lang="en-ZA"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800" kern="0">
                          <a:effectLst/>
                          <a:latin typeface="Arial Narrow" panose="020B0606020202030204" pitchFamily="34" charset="0"/>
                        </a:rPr>
                        <a:t>R6 217 546</a:t>
                      </a:r>
                      <a:endParaRPr lang="en-ZA"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18456034"/>
                  </a:ext>
                </a:extLst>
              </a:tr>
              <a:tr h="184150">
                <a:tc>
                  <a:txBody>
                    <a:bodyPr/>
                    <a:lstStyle/>
                    <a:p>
                      <a:r>
                        <a:rPr lang="en-ZA" sz="1800" kern="0">
                          <a:solidFill>
                            <a:srgbClr val="000000"/>
                          </a:solidFill>
                          <a:effectLst/>
                          <a:latin typeface="Arial Narrow" panose="020B0606020202030204" pitchFamily="34" charset="0"/>
                        </a:rPr>
                        <a:t>Presiding Officers' Staff</a:t>
                      </a:r>
                      <a:endParaRPr lang="en-ZA"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800" kern="0">
                          <a:effectLst/>
                          <a:latin typeface="Arial Narrow" panose="020B0606020202030204" pitchFamily="34" charset="0"/>
                        </a:rPr>
                        <a:t>R5 870 115</a:t>
                      </a:r>
                      <a:endParaRPr lang="en-ZA"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99333323"/>
                  </a:ext>
                </a:extLst>
              </a:tr>
              <a:tr h="184150">
                <a:tc>
                  <a:txBody>
                    <a:bodyPr/>
                    <a:lstStyle/>
                    <a:p>
                      <a:r>
                        <a:rPr lang="en-ZA" sz="1800" kern="0">
                          <a:solidFill>
                            <a:srgbClr val="000000"/>
                          </a:solidFill>
                          <a:effectLst/>
                          <a:latin typeface="Arial Narrow" panose="020B0606020202030204" pitchFamily="34" charset="0"/>
                        </a:rPr>
                        <a:t>Roll-Overs from 2023/24 (capital assets and projects)</a:t>
                      </a:r>
                      <a:endParaRPr lang="en-ZA"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800" kern="0">
                          <a:effectLst/>
                          <a:latin typeface="Arial Narrow" panose="020B0606020202030204" pitchFamily="34" charset="0"/>
                        </a:rPr>
                        <a:t>R4 121 763</a:t>
                      </a:r>
                      <a:endParaRPr lang="en-ZA"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88258475"/>
                  </a:ext>
                </a:extLst>
              </a:tr>
              <a:tr h="184150">
                <a:tc>
                  <a:txBody>
                    <a:bodyPr/>
                    <a:lstStyle/>
                    <a:p>
                      <a:r>
                        <a:rPr lang="en-ZA" sz="1800" kern="0">
                          <a:solidFill>
                            <a:srgbClr val="000000"/>
                          </a:solidFill>
                          <a:effectLst/>
                          <a:latin typeface="Arial Narrow" panose="020B0606020202030204" pitchFamily="34" charset="0"/>
                        </a:rPr>
                        <a:t>Replacement of Speaker and Deputy Speaker’s Vehicles</a:t>
                      </a:r>
                      <a:endParaRPr lang="en-ZA"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800" kern="0">
                          <a:effectLst/>
                          <a:latin typeface="Arial Narrow" panose="020B0606020202030204" pitchFamily="34" charset="0"/>
                        </a:rPr>
                        <a:t>R2 900 000</a:t>
                      </a:r>
                      <a:endParaRPr lang="en-ZA"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72183691"/>
                  </a:ext>
                </a:extLst>
              </a:tr>
              <a:tr h="184150">
                <a:tc>
                  <a:txBody>
                    <a:bodyPr/>
                    <a:lstStyle/>
                    <a:p>
                      <a:r>
                        <a:rPr lang="en-ZA" sz="1800" kern="0">
                          <a:solidFill>
                            <a:srgbClr val="000000"/>
                          </a:solidFill>
                          <a:effectLst/>
                          <a:latin typeface="Arial Narrow" panose="020B0606020202030204" pitchFamily="34" charset="0"/>
                        </a:rPr>
                        <a:t>National Conference of State Legislatures (NCSL)</a:t>
                      </a:r>
                      <a:endParaRPr lang="en-ZA"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800" kern="0">
                          <a:effectLst/>
                          <a:latin typeface="Arial Narrow" panose="020B0606020202030204" pitchFamily="34" charset="0"/>
                        </a:rPr>
                        <a:t>R2 412 474</a:t>
                      </a:r>
                      <a:endParaRPr lang="en-ZA"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96896848"/>
                  </a:ext>
                </a:extLst>
              </a:tr>
              <a:tr h="184150">
                <a:tc>
                  <a:txBody>
                    <a:bodyPr/>
                    <a:lstStyle/>
                    <a:p>
                      <a:r>
                        <a:rPr lang="en-ZA" sz="1800" kern="0">
                          <a:solidFill>
                            <a:srgbClr val="000000"/>
                          </a:solidFill>
                          <a:effectLst/>
                          <a:latin typeface="Arial Narrow" panose="020B0606020202030204" pitchFamily="34" charset="0"/>
                        </a:rPr>
                        <a:t>Actuaries for Valuation of Assets, incl. Artwork </a:t>
                      </a:r>
                      <a:endParaRPr lang="en-ZA"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800" kern="0">
                          <a:effectLst/>
                          <a:latin typeface="Arial Narrow" panose="020B0606020202030204" pitchFamily="34" charset="0"/>
                        </a:rPr>
                        <a:t>R2 000 000</a:t>
                      </a:r>
                      <a:endParaRPr lang="en-ZA"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78733241"/>
                  </a:ext>
                </a:extLst>
              </a:tr>
              <a:tr h="184150">
                <a:tc>
                  <a:txBody>
                    <a:bodyPr/>
                    <a:lstStyle/>
                    <a:p>
                      <a:r>
                        <a:rPr lang="en-ZA" sz="1800" kern="0">
                          <a:solidFill>
                            <a:srgbClr val="000000"/>
                          </a:solidFill>
                          <a:effectLst/>
                          <a:latin typeface="Arial Narrow" panose="020B0606020202030204" pitchFamily="34" charset="0"/>
                        </a:rPr>
                        <a:t>The 67</a:t>
                      </a:r>
                      <a:r>
                        <a:rPr lang="en-ZA" sz="1800" kern="0" baseline="30000">
                          <a:solidFill>
                            <a:srgbClr val="000000"/>
                          </a:solidFill>
                          <a:effectLst/>
                          <a:latin typeface="Arial Narrow" panose="020B0606020202030204" pitchFamily="34" charset="0"/>
                        </a:rPr>
                        <a:t>th</a:t>
                      </a:r>
                      <a:r>
                        <a:rPr lang="en-ZA" sz="1800" kern="0">
                          <a:solidFill>
                            <a:srgbClr val="000000"/>
                          </a:solidFill>
                          <a:effectLst/>
                          <a:latin typeface="Arial Narrow" panose="020B0606020202030204" pitchFamily="34" charset="0"/>
                        </a:rPr>
                        <a:t> Commonwealth Parliamentary Conference</a:t>
                      </a:r>
                      <a:endParaRPr lang="en-ZA"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800" kern="0">
                          <a:effectLst/>
                          <a:latin typeface="Arial Narrow" panose="020B0606020202030204" pitchFamily="34" charset="0"/>
                        </a:rPr>
                        <a:t>R2 185 541</a:t>
                      </a:r>
                      <a:endParaRPr lang="en-ZA"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52430355"/>
                  </a:ext>
                </a:extLst>
              </a:tr>
              <a:tr h="184150">
                <a:tc>
                  <a:txBody>
                    <a:bodyPr/>
                    <a:lstStyle/>
                    <a:p>
                      <a:r>
                        <a:rPr lang="en-ZA" sz="1800" kern="0">
                          <a:solidFill>
                            <a:srgbClr val="000000"/>
                          </a:solidFill>
                          <a:effectLst/>
                          <a:latin typeface="Arial Narrow" panose="020B0606020202030204" pitchFamily="34" charset="0"/>
                        </a:rPr>
                        <a:t>The 53</a:t>
                      </a:r>
                      <a:r>
                        <a:rPr lang="en-ZA" sz="1800" kern="0" baseline="30000">
                          <a:solidFill>
                            <a:srgbClr val="000000"/>
                          </a:solidFill>
                          <a:effectLst/>
                          <a:latin typeface="Arial Narrow" panose="020B0606020202030204" pitchFamily="34" charset="0"/>
                        </a:rPr>
                        <a:t>rd</a:t>
                      </a:r>
                      <a:r>
                        <a:rPr lang="en-ZA" sz="1800" kern="0">
                          <a:solidFill>
                            <a:srgbClr val="000000"/>
                          </a:solidFill>
                          <a:effectLst/>
                          <a:latin typeface="Arial Narrow" panose="020B0606020202030204" pitchFamily="34" charset="0"/>
                        </a:rPr>
                        <a:t> CPA Conference</a:t>
                      </a:r>
                      <a:endParaRPr lang="en-ZA"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800" kern="0">
                          <a:effectLst/>
                          <a:latin typeface="Arial Narrow" panose="020B0606020202030204" pitchFamily="34" charset="0"/>
                        </a:rPr>
                        <a:t>R1 358 783</a:t>
                      </a:r>
                      <a:endParaRPr lang="en-ZA"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73882396"/>
                  </a:ext>
                </a:extLst>
              </a:tr>
              <a:tr h="184150">
                <a:tc>
                  <a:txBody>
                    <a:bodyPr/>
                    <a:lstStyle/>
                    <a:p>
                      <a:r>
                        <a:rPr lang="en-ZA" sz="1800" kern="0">
                          <a:solidFill>
                            <a:srgbClr val="000000"/>
                          </a:solidFill>
                          <a:effectLst/>
                          <a:latin typeface="Arial Narrow" panose="020B0606020202030204" pitchFamily="34" charset="0"/>
                        </a:rPr>
                        <a:t>Records Management Project and Maintenance</a:t>
                      </a:r>
                      <a:endParaRPr lang="en-ZA"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800" kern="0">
                          <a:effectLst/>
                          <a:latin typeface="Arial Narrow" panose="020B0606020202030204" pitchFamily="34" charset="0"/>
                        </a:rPr>
                        <a:t>R694 370</a:t>
                      </a:r>
                      <a:endParaRPr lang="en-ZA"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28720063"/>
                  </a:ext>
                </a:extLst>
              </a:tr>
              <a:tr h="184150">
                <a:tc>
                  <a:txBody>
                    <a:bodyPr/>
                    <a:lstStyle/>
                    <a:p>
                      <a:r>
                        <a:rPr lang="en-ZA" sz="1800" kern="0">
                          <a:solidFill>
                            <a:srgbClr val="000000"/>
                          </a:solidFill>
                          <a:effectLst/>
                          <a:latin typeface="Arial Narrow" panose="020B0606020202030204" pitchFamily="34" charset="0"/>
                        </a:rPr>
                        <a:t>NCOP Provincial Week </a:t>
                      </a:r>
                      <a:endParaRPr lang="en-ZA"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800" kern="0">
                          <a:effectLst/>
                          <a:latin typeface="Arial Narrow" panose="020B0606020202030204" pitchFamily="34" charset="0"/>
                        </a:rPr>
                        <a:t>R450 000</a:t>
                      </a:r>
                      <a:endParaRPr lang="en-ZA"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9648417"/>
                  </a:ext>
                </a:extLst>
              </a:tr>
              <a:tr h="350018">
                <a:tc>
                  <a:txBody>
                    <a:bodyPr/>
                    <a:lstStyle/>
                    <a:p>
                      <a:r>
                        <a:rPr lang="en-ZA" sz="1800" b="1" kern="0">
                          <a:solidFill>
                            <a:schemeClr val="bg1"/>
                          </a:solidFill>
                          <a:effectLst/>
                          <a:latin typeface="Arial Narrow" panose="020B0606020202030204" pitchFamily="34" charset="0"/>
                        </a:rPr>
                        <a:t>TOTAL</a:t>
                      </a:r>
                      <a:endParaRPr lang="en-ZA" sz="1800" b="1" kern="100">
                        <a:solidFill>
                          <a:schemeClr val="bg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r>
                        <a:rPr lang="en-ZA" sz="1800" b="1" kern="0">
                          <a:solidFill>
                            <a:schemeClr val="bg1"/>
                          </a:solidFill>
                          <a:effectLst/>
                          <a:latin typeface="Arial Narrow" panose="020B0606020202030204" pitchFamily="34" charset="0"/>
                        </a:rPr>
                        <a:t>R100 375 664</a:t>
                      </a:r>
                      <a:endParaRPr lang="en-ZA" sz="1800" b="1" kern="100">
                        <a:solidFill>
                          <a:schemeClr val="bg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54334143"/>
                  </a:ext>
                </a:extLst>
              </a:tr>
            </a:tbl>
          </a:graphicData>
        </a:graphic>
      </p:graphicFrame>
      <p:sp>
        <p:nvSpPr>
          <p:cNvPr id="4" name="Slide Number Placeholder 3">
            <a:extLst>
              <a:ext uri="{FF2B5EF4-FFF2-40B4-BE49-F238E27FC236}">
                <a16:creationId xmlns:a16="http://schemas.microsoft.com/office/drawing/2014/main" id="{CE94EACD-4CCE-0867-C5FF-C2A9CB8BD2DB}"/>
              </a:ext>
            </a:extLst>
          </p:cNvPr>
          <p:cNvSpPr>
            <a:spLocks noGrp="1"/>
          </p:cNvSpPr>
          <p:nvPr>
            <p:ph type="sldNum" sz="quarter" idx="12"/>
          </p:nvPr>
        </p:nvSpPr>
        <p:spPr/>
        <p:txBody>
          <a:bodyPr/>
          <a:lstStyle/>
          <a:p>
            <a:fld id="{28653215-2670-2C45-9A84-CCF0EF897A9F}" type="slidenum">
              <a:rPr lang="en-US" smtClean="0"/>
              <a:t>64</a:t>
            </a:fld>
            <a:endParaRPr lang="en-US"/>
          </a:p>
        </p:txBody>
      </p:sp>
    </p:spTree>
    <p:extLst>
      <p:ext uri="{BB962C8B-B14F-4D97-AF65-F5344CB8AC3E}">
        <p14:creationId xmlns:p14="http://schemas.microsoft.com/office/powerpoint/2010/main" val="8099698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rot="3140204">
            <a:off x="1066449" y="688036"/>
            <a:ext cx="1881042" cy="4216820"/>
          </a:xfrm>
          <a:prstGeom prst="rect">
            <a:avLst/>
          </a:prstGeom>
          <a:noFill/>
        </p:spPr>
        <p:txBody>
          <a:bodyPr vert="vert270" lIns="91440" tIns="45720" rIns="91440" bIns="45720" numCol="1" rtlCol="0" anchor="ctr" anchorCtr="0" compatLnSpc="1">
            <a:prstTxWarp prst="textNoShape">
              <a:avLst/>
            </a:prstTxWarp>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l" defTabSz="914400" rtl="0" eaLnBrk="1" fontAlgn="base" latinLnBrk="0" hangingPunct="1">
              <a:lnSpc>
                <a:spcPct val="90000"/>
              </a:lnSpc>
              <a:spcBef>
                <a:spcPct val="0"/>
              </a:spcBef>
              <a:spcAft>
                <a:spcPts val="450"/>
              </a:spcAft>
              <a:buClrTx/>
              <a:buSzTx/>
              <a:buFontTx/>
              <a:buNone/>
              <a:tabLst/>
              <a:defRPr/>
            </a:pPr>
            <a:r>
              <a:rPr kumimoji="0" lang="en-US" sz="28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CLOSING  REMARKS</a:t>
            </a:r>
          </a:p>
        </p:txBody>
      </p:sp>
      <p:sp>
        <p:nvSpPr>
          <p:cNvPr id="4" name="Title 1"/>
          <p:cNvSpPr txBox="1">
            <a:spLocks/>
          </p:cNvSpPr>
          <p:nvPr/>
        </p:nvSpPr>
        <p:spPr>
          <a:xfrm rot="5400000">
            <a:off x="847229" y="932384"/>
            <a:ext cx="2746576" cy="4914546"/>
          </a:xfrm>
          <a:prstGeom prst="rect">
            <a:avLst/>
          </a:prstGeom>
          <a:ln>
            <a:noFill/>
          </a:ln>
        </p:spPr>
        <p:txBody>
          <a:bodyPr vert="horz" anchor="t">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302419" marR="0" lvl="0" indent="0" algn="just" defTabSz="685800" rtl="0" eaLnBrk="1" fontAlgn="auto" latinLnBrk="0" hangingPunct="1">
              <a:lnSpc>
                <a:spcPct val="150000"/>
              </a:lnSpc>
              <a:spcBef>
                <a:spcPct val="0"/>
              </a:spcBef>
              <a:spcAft>
                <a:spcPts val="300"/>
              </a:spcAft>
              <a:buClrTx/>
              <a:buSzTx/>
              <a:buFontTx/>
              <a:buNone/>
              <a:tabLst/>
              <a:defRPr/>
            </a:pPr>
            <a:endParaRPr kumimoji="0" lang="en-US" sz="1200" b="1" i="0" u="none" strike="noStrike" kern="1200" cap="none" spc="0" normalizeH="0" baseline="0" noProof="0">
              <a:ln>
                <a:noFill/>
              </a:ln>
              <a:solidFill>
                <a:prstClr val="black"/>
              </a:solidFill>
              <a:effectLst/>
              <a:highlight>
                <a:srgbClr val="FFFF00"/>
              </a:highlight>
              <a:uLnTx/>
              <a:uFillTx/>
              <a:latin typeface="Arial" panose="020B0604020202020204" pitchFamily="34" charset="0"/>
              <a:ea typeface="Times New Roman"/>
              <a:cs typeface="Arial" panose="020B0604020202020204" pitchFamily="34" charset="0"/>
            </a:endParaRPr>
          </a:p>
        </p:txBody>
      </p:sp>
      <p:graphicFrame>
        <p:nvGraphicFramePr>
          <p:cNvPr id="6" name="Diagram 5">
            <a:extLst>
              <a:ext uri="{FF2B5EF4-FFF2-40B4-BE49-F238E27FC236}">
                <a16:creationId xmlns:a16="http://schemas.microsoft.com/office/drawing/2014/main" id="{087C3DFA-0444-4053-90ED-89FD60C07FD1}"/>
              </a:ext>
            </a:extLst>
          </p:cNvPr>
          <p:cNvGraphicFramePr/>
          <p:nvPr/>
        </p:nvGraphicFramePr>
        <p:xfrm>
          <a:off x="3391786" y="136526"/>
          <a:ext cx="6943061" cy="5957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3">
            <a:extLst>
              <a:ext uri="{FF2B5EF4-FFF2-40B4-BE49-F238E27FC236}">
                <a16:creationId xmlns:a16="http://schemas.microsoft.com/office/drawing/2014/main" id="{C8A63EF3-6345-8255-014C-AEE005040DE7}"/>
              </a:ext>
            </a:extLst>
          </p:cNvPr>
          <p:cNvSpPr>
            <a:spLocks noGrp="1"/>
          </p:cNvSpPr>
          <p:nvPr>
            <p:ph type="sldNum" sz="quarter" idx="12"/>
          </p:nvPr>
        </p:nvSpPr>
        <p:spPr>
          <a:xfrm>
            <a:off x="8780780" y="6112827"/>
            <a:ext cx="2743200" cy="359093"/>
          </a:xfrm>
        </p:spPr>
        <p:txBody>
          <a:bodyPr/>
          <a:lstStyle/>
          <a:p>
            <a:fld id="{28653215-2670-2C45-9A84-CCF0EF897A9F}" type="slidenum">
              <a:rPr lang="en-US" smtClean="0"/>
              <a:t>65</a:t>
            </a:fld>
            <a:endParaRPr lang="en-US"/>
          </a:p>
        </p:txBody>
      </p:sp>
    </p:spTree>
    <p:extLst>
      <p:ext uri="{BB962C8B-B14F-4D97-AF65-F5344CB8AC3E}">
        <p14:creationId xmlns:p14="http://schemas.microsoft.com/office/powerpoint/2010/main" val="42647136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rot="3526810">
            <a:off x="186920" y="348461"/>
            <a:ext cx="2851707" cy="5256371"/>
          </a:xfrm>
          <a:prstGeom prst="rect">
            <a:avLst/>
          </a:prstGeom>
        </p:spPr>
        <p:txBody>
          <a:bodyPr vert="vert270" lIns="91440" tIns="45720" rIns="91440" bIns="45720" numCol="1" rtlCol="0" anchor="ctr" anchorCtr="0" compatLnSpc="1">
            <a:prstTxWarp prst="textNoShape">
              <a:avLst/>
            </a:prstTxWarp>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l" defTabSz="914400" rtl="0" eaLnBrk="1" fontAlgn="base" latinLnBrk="0" hangingPunct="1">
              <a:lnSpc>
                <a:spcPct val="90000"/>
              </a:lnSpc>
              <a:spcBef>
                <a:spcPct val="0"/>
              </a:spcBef>
              <a:spcAft>
                <a:spcPts val="450"/>
              </a:spcAft>
              <a:buClrTx/>
              <a:buSzTx/>
              <a:buFontTx/>
              <a:buNone/>
              <a:tabLst/>
              <a:defRPr/>
            </a:pPr>
            <a:r>
              <a:rPr kumimoji="0" lang="en-US" sz="28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              CLOSING  REMARKS</a:t>
            </a:r>
          </a:p>
          <a:p>
            <a:pPr marL="0" marR="0" lvl="0" indent="0" algn="l" defTabSz="914400" rtl="0" eaLnBrk="1" fontAlgn="base" latinLnBrk="0" hangingPunct="1">
              <a:lnSpc>
                <a:spcPct val="90000"/>
              </a:lnSpc>
              <a:spcBef>
                <a:spcPct val="0"/>
              </a:spcBef>
              <a:spcAft>
                <a:spcPts val="45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a:p>
            <a:pPr marL="0" marR="0" lvl="0" indent="0" algn="ctr" defTabSz="914400" rtl="0" eaLnBrk="1" fontAlgn="base" latinLnBrk="0" hangingPunct="1">
              <a:lnSpc>
                <a:spcPct val="90000"/>
              </a:lnSpc>
              <a:spcBef>
                <a:spcPct val="0"/>
              </a:spcBef>
              <a:spcAft>
                <a:spcPts val="450"/>
              </a:spcAft>
              <a:buClrTx/>
              <a:buSzTx/>
              <a:buFontTx/>
              <a:buNone/>
              <a:tabLst/>
              <a:defRPr/>
            </a:pPr>
            <a:r>
              <a:rPr kumimoji="0" lang="en-US" sz="28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Cont.…..</a:t>
            </a:r>
          </a:p>
        </p:txBody>
      </p:sp>
      <p:sp>
        <p:nvSpPr>
          <p:cNvPr id="4" name="Title 1"/>
          <p:cNvSpPr txBox="1">
            <a:spLocks/>
          </p:cNvSpPr>
          <p:nvPr/>
        </p:nvSpPr>
        <p:spPr>
          <a:xfrm>
            <a:off x="1612773" y="1442102"/>
            <a:ext cx="8964586" cy="4914546"/>
          </a:xfrm>
          <a:prstGeom prst="rect">
            <a:avLst/>
          </a:prstGeom>
          <a:ln>
            <a:noFill/>
          </a:ln>
        </p:spPr>
        <p:txBody>
          <a:bodyPr vert="horz" anchor="t">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302419" marR="0" lvl="0" indent="0" algn="just" defTabSz="685800" rtl="0" eaLnBrk="1" fontAlgn="auto" latinLnBrk="0" hangingPunct="1">
              <a:lnSpc>
                <a:spcPct val="150000"/>
              </a:lnSpc>
              <a:spcBef>
                <a:spcPct val="0"/>
              </a:spcBef>
              <a:spcAft>
                <a:spcPts val="30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Times New Roman"/>
              <a:cs typeface="Arial Narrow"/>
            </a:endParaRPr>
          </a:p>
        </p:txBody>
      </p:sp>
      <p:graphicFrame>
        <p:nvGraphicFramePr>
          <p:cNvPr id="6" name="Diagram 5">
            <a:extLst>
              <a:ext uri="{FF2B5EF4-FFF2-40B4-BE49-F238E27FC236}">
                <a16:creationId xmlns:a16="http://schemas.microsoft.com/office/drawing/2014/main" id="{087C3DFA-0444-4053-90ED-89FD60C07FD1}"/>
              </a:ext>
            </a:extLst>
          </p:cNvPr>
          <p:cNvGraphicFramePr/>
          <p:nvPr/>
        </p:nvGraphicFramePr>
        <p:xfrm>
          <a:off x="3742660" y="136526"/>
          <a:ext cx="6624084" cy="6063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3">
            <a:extLst>
              <a:ext uri="{FF2B5EF4-FFF2-40B4-BE49-F238E27FC236}">
                <a16:creationId xmlns:a16="http://schemas.microsoft.com/office/drawing/2014/main" id="{D4FBE0F6-3425-5E44-8ABD-F46159864F23}"/>
              </a:ext>
            </a:extLst>
          </p:cNvPr>
          <p:cNvSpPr>
            <a:spLocks noGrp="1"/>
          </p:cNvSpPr>
          <p:nvPr>
            <p:ph type="sldNum" sz="quarter" idx="12"/>
          </p:nvPr>
        </p:nvSpPr>
        <p:spPr>
          <a:xfrm>
            <a:off x="8780780" y="6102667"/>
            <a:ext cx="2743200" cy="359093"/>
          </a:xfrm>
        </p:spPr>
        <p:txBody>
          <a:bodyPr/>
          <a:lstStyle/>
          <a:p>
            <a:fld id="{28653215-2670-2C45-9A84-CCF0EF897A9F}" type="slidenum">
              <a:rPr lang="en-US" smtClean="0"/>
              <a:t>66</a:t>
            </a:fld>
            <a:endParaRPr lang="en-US"/>
          </a:p>
        </p:txBody>
      </p:sp>
    </p:spTree>
    <p:extLst>
      <p:ext uri="{BB962C8B-B14F-4D97-AF65-F5344CB8AC3E}">
        <p14:creationId xmlns:p14="http://schemas.microsoft.com/office/powerpoint/2010/main" val="14715826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939036-3AD2-113F-FDA3-D6D366E97515}"/>
              </a:ext>
            </a:extLst>
          </p:cNvPr>
          <p:cNvSpPr>
            <a:spLocks noGrp="1"/>
          </p:cNvSpPr>
          <p:nvPr>
            <p:ph type="sldNum" sz="quarter" idx="12"/>
          </p:nvPr>
        </p:nvSpPr>
        <p:spPr/>
        <p:txBody>
          <a:bodyPr/>
          <a:lstStyle/>
          <a:p>
            <a:fld id="{28653215-2670-2C45-9A84-CCF0EF897A9F}" type="slidenum">
              <a:rPr lang="en-US" smtClean="0"/>
              <a:t>67</a:t>
            </a:fld>
            <a:endParaRPr lang="en-US"/>
          </a:p>
        </p:txBody>
      </p:sp>
      <p:pic>
        <p:nvPicPr>
          <p:cNvPr id="8" name="Picture 7">
            <a:extLst>
              <a:ext uri="{FF2B5EF4-FFF2-40B4-BE49-F238E27FC236}">
                <a16:creationId xmlns:a16="http://schemas.microsoft.com/office/drawing/2014/main" id="{9733EA09-3E24-8D86-E7DC-BEB100B581E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54071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BC45758A-8899-FF44-8B48-7556DAD31413}"/>
              </a:ext>
            </a:extLst>
          </p:cNvPr>
          <p:cNvSpPr>
            <a:spLocks noGrp="1"/>
          </p:cNvSpPr>
          <p:nvPr>
            <p:ph type="title"/>
          </p:nvPr>
        </p:nvSpPr>
        <p:spPr>
          <a:xfrm>
            <a:off x="462914" y="350432"/>
            <a:ext cx="10356550" cy="850900"/>
          </a:xfrm>
        </p:spPr>
        <p:txBody>
          <a:bodyPr>
            <a:noAutofit/>
          </a:bodyPr>
          <a:lstStyle/>
          <a:p>
            <a:pPr algn="ctr"/>
            <a:r>
              <a:rPr lang="en-US" altLang="en-US" sz="2800" b="1">
                <a:solidFill>
                  <a:schemeClr val="accent2">
                    <a:lumMod val="50000"/>
                  </a:schemeClr>
                </a:solidFill>
                <a:latin typeface="Garamond" panose="02020404030301010803" pitchFamily="18" charset="0"/>
              </a:rPr>
              <a:t>MID-YEAR 2024-25FY OVERALL PERFORMANCE</a:t>
            </a:r>
            <a:br>
              <a:rPr lang="en-US" altLang="en-US" sz="2800" b="1">
                <a:solidFill>
                  <a:schemeClr val="accent2">
                    <a:lumMod val="50000"/>
                  </a:schemeClr>
                </a:solidFill>
                <a:latin typeface="Garamond" panose="02020404030301010803" pitchFamily="18" charset="0"/>
              </a:rPr>
            </a:br>
            <a:r>
              <a:rPr lang="en-US" altLang="en-US" sz="2400" b="1">
                <a:solidFill>
                  <a:schemeClr val="accent2">
                    <a:lumMod val="50000"/>
                  </a:schemeClr>
                </a:solidFill>
                <a:latin typeface="Garamond" panose="02020404030301010803" pitchFamily="18" charset="0"/>
              </a:rPr>
              <a:t>DISTRIBUTED BY SO [N=21]</a:t>
            </a:r>
          </a:p>
        </p:txBody>
      </p:sp>
      <p:sp>
        <p:nvSpPr>
          <p:cNvPr id="8" name="Slide Number Placeholder 2">
            <a:extLst>
              <a:ext uri="{FF2B5EF4-FFF2-40B4-BE49-F238E27FC236}">
                <a16:creationId xmlns:a16="http://schemas.microsoft.com/office/drawing/2014/main" id="{3D4364B2-ABC1-F89E-AC95-4EC3978D5671}"/>
              </a:ext>
            </a:extLst>
          </p:cNvPr>
          <p:cNvSpPr>
            <a:spLocks noGrp="1"/>
          </p:cNvSpPr>
          <p:nvPr>
            <p:ph type="sldNum" sz="quarter" idx="12"/>
          </p:nvPr>
        </p:nvSpPr>
        <p:spPr>
          <a:xfrm>
            <a:off x="8802934" y="6054048"/>
            <a:ext cx="2743200" cy="365125"/>
          </a:xfrm>
        </p:spPr>
        <p:txBody>
          <a:bodyPr/>
          <a:lstStyle/>
          <a:p>
            <a:fld id="{D0AE37AA-8584-A54C-BECD-BC59CBA32CED}" type="slidenum">
              <a:rPr lang="en-US" sz="1200" smtClean="0">
                <a:solidFill>
                  <a:schemeClr val="bg1"/>
                </a:solidFill>
              </a:rPr>
              <a:t>7</a:t>
            </a:fld>
            <a:endParaRPr lang="en-US" sz="1200">
              <a:solidFill>
                <a:schemeClr val="bg1"/>
              </a:solidFill>
            </a:endParaRPr>
          </a:p>
        </p:txBody>
      </p:sp>
      <p:sp>
        <p:nvSpPr>
          <p:cNvPr id="2" name="Rounded Rectangle 1">
            <a:extLst>
              <a:ext uri="{FF2B5EF4-FFF2-40B4-BE49-F238E27FC236}">
                <a16:creationId xmlns:a16="http://schemas.microsoft.com/office/drawing/2014/main" id="{09C2D124-B993-ACD8-454F-02857E4697FF}"/>
              </a:ext>
            </a:extLst>
          </p:cNvPr>
          <p:cNvSpPr/>
          <p:nvPr/>
        </p:nvSpPr>
        <p:spPr>
          <a:xfrm>
            <a:off x="837326" y="4737829"/>
            <a:ext cx="10071063" cy="1221338"/>
          </a:xfrm>
          <a:prstGeom prst="roundRect">
            <a:avLst/>
          </a:prstGeom>
          <a:pattFill prst="pct30">
            <a:fgClr>
              <a:schemeClr val="accent5">
                <a:lumMod val="20000"/>
                <a:lumOff val="80000"/>
              </a:schemeClr>
            </a:fgClr>
            <a:bgClr>
              <a:schemeClr val="bg1"/>
            </a:bgClr>
          </a:patt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Total of 21 performance targets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Achievement</a:t>
            </a:r>
            <a:r>
              <a:rPr kumimoji="0" lang="en-ZA"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16  | </a:t>
            </a:r>
            <a:r>
              <a:rPr kumimoji="0" lang="en-ZA"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 achieved:</a:t>
            </a:r>
            <a:r>
              <a:rPr kumimoji="0" lang="en-ZA"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Rating scale:100% Achieved                    Less than 100% - Not Achieved</a:t>
            </a:r>
          </a:p>
        </p:txBody>
      </p:sp>
      <p:pic>
        <p:nvPicPr>
          <p:cNvPr id="5" name="Graphic 4" descr="Worried face with solid fill">
            <a:extLst>
              <a:ext uri="{FF2B5EF4-FFF2-40B4-BE49-F238E27FC236}">
                <a16:creationId xmlns:a16="http://schemas.microsoft.com/office/drawing/2014/main" id="{C15EF121-2EFB-D7EE-FFB7-EEA7350A47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02934" y="5353766"/>
            <a:ext cx="455379" cy="455379"/>
          </a:xfrm>
          <a:prstGeom prst="rect">
            <a:avLst/>
          </a:prstGeom>
        </p:spPr>
      </p:pic>
      <p:pic>
        <p:nvPicPr>
          <p:cNvPr id="6" name="Graphic 5" descr="Smiling face with solid fill">
            <a:extLst>
              <a:ext uri="{FF2B5EF4-FFF2-40B4-BE49-F238E27FC236}">
                <a16:creationId xmlns:a16="http://schemas.microsoft.com/office/drawing/2014/main" id="{E993DE5B-61CD-C17D-4470-AD7F094E97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89388" y="5373111"/>
            <a:ext cx="455378" cy="436034"/>
          </a:xfrm>
          <a:prstGeom prst="rect">
            <a:avLst/>
          </a:prstGeom>
        </p:spPr>
      </p:pic>
      <p:graphicFrame>
        <p:nvGraphicFramePr>
          <p:cNvPr id="3" name="Chart 2">
            <a:extLst>
              <a:ext uri="{FF2B5EF4-FFF2-40B4-BE49-F238E27FC236}">
                <a16:creationId xmlns:a16="http://schemas.microsoft.com/office/drawing/2014/main" id="{5411F651-8167-BABA-7077-71718A21BA09}"/>
              </a:ext>
            </a:extLst>
          </p:cNvPr>
          <p:cNvGraphicFramePr>
            <a:graphicFrameLocks/>
          </p:cNvGraphicFramePr>
          <p:nvPr>
            <p:extLst>
              <p:ext uri="{D42A27DB-BD31-4B8C-83A1-F6EECF244321}">
                <p14:modId xmlns:p14="http://schemas.microsoft.com/office/powerpoint/2010/main" val="1059502187"/>
              </p:ext>
            </p:extLst>
          </p:nvPr>
        </p:nvGraphicFramePr>
        <p:xfrm>
          <a:off x="850114" y="1590012"/>
          <a:ext cx="5651270" cy="321973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 name="Chart 3">
            <a:extLst>
              <a:ext uri="{FF2B5EF4-FFF2-40B4-BE49-F238E27FC236}">
                <a16:creationId xmlns:a16="http://schemas.microsoft.com/office/drawing/2014/main" id="{FA46A4B7-EA25-E518-34A3-27770B2CF798}"/>
              </a:ext>
            </a:extLst>
          </p:cNvPr>
          <p:cNvGraphicFramePr>
            <a:graphicFrameLocks/>
          </p:cNvGraphicFramePr>
          <p:nvPr>
            <p:extLst>
              <p:ext uri="{D42A27DB-BD31-4B8C-83A1-F6EECF244321}">
                <p14:modId xmlns:p14="http://schemas.microsoft.com/office/powerpoint/2010/main" val="2838741419"/>
              </p:ext>
            </p:extLst>
          </p:nvPr>
        </p:nvGraphicFramePr>
        <p:xfrm>
          <a:off x="6015689" y="1590012"/>
          <a:ext cx="4803775" cy="321973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141531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BC45758A-8899-FF44-8B48-7556DAD31413}"/>
              </a:ext>
            </a:extLst>
          </p:cNvPr>
          <p:cNvSpPr>
            <a:spLocks noGrp="1"/>
          </p:cNvSpPr>
          <p:nvPr>
            <p:ph type="title"/>
          </p:nvPr>
        </p:nvSpPr>
        <p:spPr>
          <a:xfrm>
            <a:off x="553389" y="409365"/>
            <a:ext cx="10853531" cy="850900"/>
          </a:xfrm>
        </p:spPr>
        <p:txBody>
          <a:bodyPr>
            <a:normAutofit/>
          </a:bodyPr>
          <a:lstStyle/>
          <a:p>
            <a:r>
              <a:rPr lang="en-US" altLang="en-US">
                <a:solidFill>
                  <a:schemeClr val="accent2">
                    <a:lumMod val="50000"/>
                  </a:schemeClr>
                </a:solidFill>
                <a:latin typeface="Garamond" panose="02020404030301010803" pitchFamily="18" charset="0"/>
                <a:cs typeface="Arial" panose="020B0604020202020204" pitchFamily="34" charset="0"/>
              </a:rPr>
              <a:t>PERFORMANCE BY STRATEGIC OUTCOME</a:t>
            </a:r>
          </a:p>
        </p:txBody>
      </p:sp>
      <p:graphicFrame>
        <p:nvGraphicFramePr>
          <p:cNvPr id="2" name="Diagram 1">
            <a:extLst>
              <a:ext uri="{FF2B5EF4-FFF2-40B4-BE49-F238E27FC236}">
                <a16:creationId xmlns:a16="http://schemas.microsoft.com/office/drawing/2014/main" id="{FFD9B239-8B75-402F-A272-1AA25C669EAD}"/>
              </a:ext>
            </a:extLst>
          </p:cNvPr>
          <p:cNvGraphicFramePr/>
          <p:nvPr>
            <p:extLst>
              <p:ext uri="{D42A27DB-BD31-4B8C-83A1-F6EECF244321}">
                <p14:modId xmlns:p14="http://schemas.microsoft.com/office/powerpoint/2010/main" val="1581563010"/>
              </p:ext>
            </p:extLst>
          </p:nvPr>
        </p:nvGraphicFramePr>
        <p:xfrm>
          <a:off x="553389" y="1156792"/>
          <a:ext cx="9861627" cy="4805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3B8BAD2B-B995-453F-A7B5-A8F86A447486}"/>
              </a:ext>
            </a:extLst>
          </p:cNvPr>
          <p:cNvPicPr>
            <a:picLocks noChangeAspect="1"/>
          </p:cNvPicPr>
          <p:nvPr/>
        </p:nvPicPr>
        <p:blipFill>
          <a:blip r:embed="rId8"/>
          <a:stretch>
            <a:fillRect/>
          </a:stretch>
        </p:blipFill>
        <p:spPr>
          <a:xfrm>
            <a:off x="667548" y="1693081"/>
            <a:ext cx="788923" cy="788923"/>
          </a:xfrm>
          <a:prstGeom prst="rect">
            <a:avLst/>
          </a:prstGeom>
        </p:spPr>
      </p:pic>
      <p:pic>
        <p:nvPicPr>
          <p:cNvPr id="7" name="Picture 6">
            <a:extLst>
              <a:ext uri="{FF2B5EF4-FFF2-40B4-BE49-F238E27FC236}">
                <a16:creationId xmlns:a16="http://schemas.microsoft.com/office/drawing/2014/main" id="{9031B195-3194-4679-A6EA-D60E6598DCC7}"/>
              </a:ext>
            </a:extLst>
          </p:cNvPr>
          <p:cNvPicPr>
            <a:picLocks noChangeAspect="1"/>
          </p:cNvPicPr>
          <p:nvPr/>
        </p:nvPicPr>
        <p:blipFill>
          <a:blip r:embed="rId9"/>
          <a:stretch>
            <a:fillRect/>
          </a:stretch>
        </p:blipFill>
        <p:spPr>
          <a:xfrm>
            <a:off x="4310065" y="1764706"/>
            <a:ext cx="684763" cy="971922"/>
          </a:xfrm>
          <a:prstGeom prst="rect">
            <a:avLst/>
          </a:prstGeom>
        </p:spPr>
      </p:pic>
      <p:pic>
        <p:nvPicPr>
          <p:cNvPr id="8" name="Picture 7">
            <a:extLst>
              <a:ext uri="{FF2B5EF4-FFF2-40B4-BE49-F238E27FC236}">
                <a16:creationId xmlns:a16="http://schemas.microsoft.com/office/drawing/2014/main" id="{21FA7251-90D1-497B-8F08-EA3E927BEB15}"/>
              </a:ext>
            </a:extLst>
          </p:cNvPr>
          <p:cNvPicPr>
            <a:picLocks noChangeAspect="1"/>
          </p:cNvPicPr>
          <p:nvPr/>
        </p:nvPicPr>
        <p:blipFill>
          <a:blip r:embed="rId10"/>
          <a:stretch>
            <a:fillRect/>
          </a:stretch>
        </p:blipFill>
        <p:spPr>
          <a:xfrm>
            <a:off x="8040551" y="1810501"/>
            <a:ext cx="992090" cy="841120"/>
          </a:xfrm>
          <a:prstGeom prst="rect">
            <a:avLst/>
          </a:prstGeom>
        </p:spPr>
      </p:pic>
      <p:sp>
        <p:nvSpPr>
          <p:cNvPr id="3" name="Slide Number Placeholder 2">
            <a:extLst>
              <a:ext uri="{FF2B5EF4-FFF2-40B4-BE49-F238E27FC236}">
                <a16:creationId xmlns:a16="http://schemas.microsoft.com/office/drawing/2014/main" id="{E1868D97-2607-2882-7742-2181C84ABD18}"/>
              </a:ext>
            </a:extLst>
          </p:cNvPr>
          <p:cNvSpPr>
            <a:spLocks noGrp="1"/>
          </p:cNvSpPr>
          <p:nvPr>
            <p:ph type="sldNum" sz="quarter" idx="12"/>
          </p:nvPr>
        </p:nvSpPr>
        <p:spPr>
          <a:xfrm>
            <a:off x="8740791" y="6101723"/>
            <a:ext cx="2743200" cy="365125"/>
          </a:xfrm>
        </p:spPr>
        <p:txBody>
          <a:bodyPr/>
          <a:lstStyle/>
          <a:p>
            <a:fld id="{D0AE37AA-8584-A54C-BECD-BC59CBA32CED}" type="slidenum">
              <a:rPr lang="en-US" sz="1200" smtClean="0">
                <a:solidFill>
                  <a:schemeClr val="bg1"/>
                </a:solidFill>
              </a:rPr>
              <a:t>8</a:t>
            </a:fld>
            <a:endParaRPr lang="en-US" sz="1200">
              <a:solidFill>
                <a:schemeClr val="bg1"/>
              </a:solidFill>
            </a:endParaRPr>
          </a:p>
        </p:txBody>
      </p:sp>
    </p:spTree>
    <p:extLst>
      <p:ext uri="{BB962C8B-B14F-4D97-AF65-F5344CB8AC3E}">
        <p14:creationId xmlns:p14="http://schemas.microsoft.com/office/powerpoint/2010/main" val="10526541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BC45758A-8899-FF44-8B48-7556DAD31413}"/>
              </a:ext>
            </a:extLst>
          </p:cNvPr>
          <p:cNvSpPr>
            <a:spLocks noGrp="1"/>
          </p:cNvSpPr>
          <p:nvPr>
            <p:ph type="title"/>
          </p:nvPr>
        </p:nvSpPr>
        <p:spPr>
          <a:xfrm>
            <a:off x="553389" y="409365"/>
            <a:ext cx="10853531" cy="850900"/>
          </a:xfrm>
        </p:spPr>
        <p:txBody>
          <a:bodyPr>
            <a:normAutofit/>
          </a:bodyPr>
          <a:lstStyle/>
          <a:p>
            <a:r>
              <a:rPr lang="en-US" altLang="en-US">
                <a:solidFill>
                  <a:schemeClr val="accent2">
                    <a:lumMod val="50000"/>
                  </a:schemeClr>
                </a:solidFill>
                <a:latin typeface="Garamond" panose="02020404030301010803" pitchFamily="18" charset="0"/>
                <a:cs typeface="Arial" panose="020B0604020202020204" pitchFamily="34" charset="0"/>
              </a:rPr>
              <a:t>PERFORMANCE BY STRATEGIC OUTCOME</a:t>
            </a:r>
          </a:p>
        </p:txBody>
      </p:sp>
      <p:graphicFrame>
        <p:nvGraphicFramePr>
          <p:cNvPr id="2" name="Diagram 1">
            <a:extLst>
              <a:ext uri="{FF2B5EF4-FFF2-40B4-BE49-F238E27FC236}">
                <a16:creationId xmlns:a16="http://schemas.microsoft.com/office/drawing/2014/main" id="{FFD9B239-8B75-402F-A272-1AA25C669EAD}"/>
              </a:ext>
            </a:extLst>
          </p:cNvPr>
          <p:cNvGraphicFramePr/>
          <p:nvPr>
            <p:extLst>
              <p:ext uri="{D42A27DB-BD31-4B8C-83A1-F6EECF244321}">
                <p14:modId xmlns:p14="http://schemas.microsoft.com/office/powerpoint/2010/main" val="3157932982"/>
              </p:ext>
            </p:extLst>
          </p:nvPr>
        </p:nvGraphicFramePr>
        <p:xfrm>
          <a:off x="553390" y="1435763"/>
          <a:ext cx="10517064" cy="4494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Icon&#10;&#10;Description automatically generated">
            <a:extLst>
              <a:ext uri="{FF2B5EF4-FFF2-40B4-BE49-F238E27FC236}">
                <a16:creationId xmlns:a16="http://schemas.microsoft.com/office/drawing/2014/main" id="{6DEF0453-2505-40FD-A3C4-2C347651BA2A}"/>
              </a:ext>
            </a:extLst>
          </p:cNvPr>
          <p:cNvPicPr>
            <a:picLocks noChangeAspect="1"/>
          </p:cNvPicPr>
          <p:nvPr/>
        </p:nvPicPr>
        <p:blipFill>
          <a:blip r:embed="rId8"/>
          <a:stretch>
            <a:fillRect/>
          </a:stretch>
        </p:blipFill>
        <p:spPr>
          <a:xfrm>
            <a:off x="6162434" y="1463074"/>
            <a:ext cx="833169" cy="716032"/>
          </a:xfrm>
          <a:prstGeom prst="rect">
            <a:avLst/>
          </a:prstGeom>
        </p:spPr>
      </p:pic>
      <p:pic>
        <p:nvPicPr>
          <p:cNvPr id="9" name="Picture 8">
            <a:extLst>
              <a:ext uri="{FF2B5EF4-FFF2-40B4-BE49-F238E27FC236}">
                <a16:creationId xmlns:a16="http://schemas.microsoft.com/office/drawing/2014/main" id="{6D6DAA8D-13F7-4217-91AD-8595C7D90E99}"/>
              </a:ext>
            </a:extLst>
          </p:cNvPr>
          <p:cNvPicPr>
            <a:picLocks noChangeAspect="1"/>
          </p:cNvPicPr>
          <p:nvPr/>
        </p:nvPicPr>
        <p:blipFill>
          <a:blip r:embed="rId9"/>
          <a:stretch>
            <a:fillRect/>
          </a:stretch>
        </p:blipFill>
        <p:spPr>
          <a:xfrm>
            <a:off x="553389" y="1435763"/>
            <a:ext cx="946938" cy="743343"/>
          </a:xfrm>
          <a:prstGeom prst="rect">
            <a:avLst/>
          </a:prstGeom>
        </p:spPr>
      </p:pic>
      <p:sp>
        <p:nvSpPr>
          <p:cNvPr id="3" name="Slide Number Placeholder 2">
            <a:extLst>
              <a:ext uri="{FF2B5EF4-FFF2-40B4-BE49-F238E27FC236}">
                <a16:creationId xmlns:a16="http://schemas.microsoft.com/office/drawing/2014/main" id="{A03B87FC-73A8-39A3-5783-7A6346992F4C}"/>
              </a:ext>
            </a:extLst>
          </p:cNvPr>
          <p:cNvSpPr>
            <a:spLocks noGrp="1"/>
          </p:cNvSpPr>
          <p:nvPr>
            <p:ph type="sldNum" sz="quarter" idx="12"/>
          </p:nvPr>
        </p:nvSpPr>
        <p:spPr>
          <a:xfrm>
            <a:off x="8811811" y="6105781"/>
            <a:ext cx="2743200" cy="365125"/>
          </a:xfrm>
        </p:spPr>
        <p:txBody>
          <a:bodyPr/>
          <a:lstStyle/>
          <a:p>
            <a:fld id="{D0AE37AA-8584-A54C-BECD-BC59CBA32CED}" type="slidenum">
              <a:rPr lang="en-US" sz="1200" smtClean="0">
                <a:solidFill>
                  <a:schemeClr val="bg1"/>
                </a:solidFill>
              </a:rPr>
              <a:t>9</a:t>
            </a:fld>
            <a:endParaRPr lang="en-US" sz="1200">
              <a:solidFill>
                <a:schemeClr val="bg1"/>
              </a:solidFill>
            </a:endParaRPr>
          </a:p>
        </p:txBody>
      </p:sp>
    </p:spTree>
    <p:extLst>
      <p:ext uri="{BB962C8B-B14F-4D97-AF65-F5344CB8AC3E}">
        <p14:creationId xmlns:p14="http://schemas.microsoft.com/office/powerpoint/2010/main" val="14557728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22cf7f60-0d47-465d-aab7-8527a88f3577" ContentTypeId="0x010100EA313557BDE0FC4E82BBC4AD26E0DA23" PreviousValue="false"/>
</file>

<file path=customXml/item2.xml><?xml version="1.0" encoding="utf-8"?>
<ct:contentTypeSchema xmlns:ct="http://schemas.microsoft.com/office/2006/metadata/contentType" xmlns:ma="http://schemas.microsoft.com/office/2006/metadata/properties/metaAttributes" ct:_="" ma:_="" ma:contentTypeName="Presentations" ma:contentTypeID="0x010100EA313557BDE0FC4E82BBC4AD26E0DA231900BC9F55CAC86CBC458333EEEA298BC229" ma:contentTypeVersion="30" ma:contentTypeDescription="" ma:contentTypeScope="" ma:versionID="b0ed098cfa1c1d8bdc11ae1e788d34e2">
  <xsd:schema xmlns:xsd="http://www.w3.org/2001/XMLSchema" xmlns:xs="http://www.w3.org/2001/XMLSchema" xmlns:p="http://schemas.microsoft.com/office/2006/metadata/properties" xmlns:ns2="45914548-ffd4-4556-a300-ef53b8d7576d" targetNamespace="http://schemas.microsoft.com/office/2006/metadata/properties" ma:root="true" ma:fieldsID="b82fab68ee8a4a08415d1e0351afd703" ns2:_="">
    <xsd:import namespace="45914548-ffd4-4556-a300-ef53b8d7576d"/>
    <xsd:element name="properties">
      <xsd:complexType>
        <xsd:sequence>
          <xsd:element name="documentManagement">
            <xsd:complexType>
              <xsd:all>
                <xsd:element ref="ns2:DocDescr" minOccurs="0"/>
                <xsd:element ref="ns2:l3973b0267b94931bc8051b5b4e2f775" minOccurs="0"/>
                <xsd:element ref="ns2:TaxCatchAll" minOccurs="0"/>
                <xsd:element ref="ns2:TaxCatchAllLabel" minOccurs="0"/>
                <xsd:element ref="ns2:b560306e6b364ce5b135041371ad17b3" minOccurs="0"/>
                <xsd:element ref="ns2:a5b5b90c3dc34706bd37737fb03cf747" minOccurs="0"/>
                <xsd:element ref="ns2:f73a2254cbb7464a89f07736ce84f0b1" minOccurs="0"/>
                <xsd:element ref="ns2:hd4d067e7106424cbdd3a95b44376176" minOccurs="0"/>
                <xsd:element ref="ns2:AddInfo" minOccurs="0"/>
                <xsd:element ref="ns2:n8da2c524fd2470bb259956799bbe2a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14548-ffd4-4556-a300-ef53b8d7576d" elementFormDefault="qualified">
    <xsd:import namespace="http://schemas.microsoft.com/office/2006/documentManagement/types"/>
    <xsd:import namespace="http://schemas.microsoft.com/office/infopath/2007/PartnerControls"/>
    <xsd:element name="DocDescr" ma:index="8" nillable="true" ma:displayName="Document Description" ma:internalName="DocDescr">
      <xsd:simpleType>
        <xsd:restriction base="dms:Note">
          <xsd:maxLength value="255"/>
        </xsd:restriction>
      </xsd:simpleType>
    </xsd:element>
    <xsd:element name="l3973b0267b94931bc8051b5b4e2f775" ma:index="9" nillable="true" ma:taxonomy="true" ma:internalName="l3973b0267b94931bc8051b5b4e2f775" ma:taxonomyFieldName="DocStatus" ma:displayName="Document Status" ma:default="1;#Draft|370a814e-414b-4d7d-b908-fe53373b7976" ma:fieldId="{53973b02-67b9-4931-bc80-51b5b4e2f775}" ma:sspId="22cf7f60-0d47-465d-aab7-8527a88f3577" ma:termSetId="684607f1-c14e-497b-a7a3-d44b8d150e0e" ma:anchorId="5e3834b4-f0f7-48ef-9e0e-9895d4744f10" ma:open="false" ma:isKeyword="false">
      <xsd:complexType>
        <xsd:sequence>
          <xsd:element ref="pc:Terms" minOccurs="0" maxOccurs="1"/>
        </xsd:sequence>
      </xsd:complexType>
    </xsd:element>
    <xsd:element name="TaxCatchAll" ma:index="10" nillable="true" ma:displayName="Taxonomy Catch All Column" ma:hidden="true" ma:list="{f3990c6f-f9cd-4888-b5fb-b69bc8edcc20}" ma:internalName="TaxCatchAll" ma:showField="CatchAllData" ma:web="03f582ce-0fd8-41d7-900a-0db58b221361">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f3990c6f-f9cd-4888-b5fb-b69bc8edcc20}" ma:internalName="TaxCatchAllLabel" ma:readOnly="true" ma:showField="CatchAllDataLabel" ma:web="03f582ce-0fd8-41d7-900a-0db58b221361">
      <xsd:complexType>
        <xsd:complexContent>
          <xsd:extension base="dms:MultiChoiceLookup">
            <xsd:sequence>
              <xsd:element name="Value" type="dms:Lookup" maxOccurs="unbounded" minOccurs="0" nillable="true"/>
            </xsd:sequence>
          </xsd:extension>
        </xsd:complexContent>
      </xsd:complexType>
    </xsd:element>
    <xsd:element name="b560306e6b364ce5b135041371ad17b3" ma:index="13" nillable="true" ma:taxonomy="true" ma:internalName="b560306e6b364ce5b135041371ad17b3" ma:taxonomyFieldName="PAIA" ma:displayName="PAIA" ma:default="8;#On Request|4dd7f10d-cee6-4d4f-9b20-c886b771d8d3" ma:fieldId="{b560306e-6b36-4ce5-b135-041371ad17b3}" ma:sspId="22cf7f60-0d47-465d-aab7-8527a88f3577" ma:termSetId="684607f1-c14e-497b-a7a3-d44b8d150e0e" ma:anchorId="59252c1a-3983-4fee-bc88-dc651080966b" ma:open="false" ma:isKeyword="false">
      <xsd:complexType>
        <xsd:sequence>
          <xsd:element ref="pc:Terms" minOccurs="0" maxOccurs="1"/>
        </xsd:sequence>
      </xsd:complexType>
    </xsd:element>
    <xsd:element name="a5b5b90c3dc34706bd37737fb03cf747" ma:index="15" ma:taxonomy="true" ma:internalName="a5b5b90c3dc34706bd37737fb03cf747" ma:taxonomyFieldName="POPIA" ma:displayName="POPIA" ma:default="9;#PI|219ad8b7-d441-4e23-99a0-65ea14bcc9d3" ma:fieldId="{a5b5b90c-3dc3-4706-bd37-737fb03cf747}" ma:sspId="22cf7f60-0d47-465d-aab7-8527a88f3577" ma:termSetId="684607f1-c14e-497b-a7a3-d44b8d150e0e" ma:anchorId="124e6682-5847-4dba-8969-4fb166bdab54" ma:open="false" ma:isKeyword="false">
      <xsd:complexType>
        <xsd:sequence>
          <xsd:element ref="pc:Terms" minOccurs="0" maxOccurs="1"/>
        </xsd:sequence>
      </xsd:complexType>
    </xsd:element>
    <xsd:element name="f73a2254cbb7464a89f07736ce84f0b1" ma:index="17" nillable="true" ma:taxonomy="true" ma:internalName="f73a2254cbb7464a89f07736ce84f0b1" ma:taxonomyFieldName="FileRefNo" ma:displayName="File Plan No" ma:default="" ma:fieldId="{f73a2254-cbb7-464a-89f0-7736ce84f0b1}" ma:sspId="22cf7f60-0d47-465d-aab7-8527a88f3577" ma:termSetId="684607f1-c14e-497b-a7a3-d44b8d150e0e" ma:anchorId="1cf58887-ae72-45cf-84f7-f45fe9dfaeee" ma:open="false" ma:isKeyword="false">
      <xsd:complexType>
        <xsd:sequence>
          <xsd:element ref="pc:Terms" minOccurs="0" maxOccurs="1"/>
        </xsd:sequence>
      </xsd:complexType>
    </xsd:element>
    <xsd:element name="hd4d067e7106424cbdd3a95b44376176" ma:index="19" ma:taxonomy="true" ma:internalName="hd4d067e7106424cbdd3a95b44376176" ma:taxonomyFieldName="DocOwner" ma:displayName="Document Owner" ma:fieldId="{1d4d067e-7106-424c-bdd3-a95b44376176}" ma:sspId="22cf7f60-0d47-465d-aab7-8527a88f3577" ma:termSetId="58355d84-8412-4fcd-9e38-c279b8bedb73" ma:anchorId="00000000-0000-0000-0000-000000000000" ma:open="false" ma:isKeyword="false">
      <xsd:complexType>
        <xsd:sequence>
          <xsd:element ref="pc:Terms" minOccurs="0" maxOccurs="1"/>
        </xsd:sequence>
      </xsd:complexType>
    </xsd:element>
    <xsd:element name="AddInfo" ma:index="21" nillable="true" ma:displayName="Additional Info" ma:internalName="AddInfo">
      <xsd:simpleType>
        <xsd:restriction base="dms:Text">
          <xsd:maxLength value="255"/>
        </xsd:restriction>
      </xsd:simpleType>
    </xsd:element>
    <xsd:element name="n8da2c524fd2470bb259956799bbe2ac" ma:index="22" ma:taxonomy="true" ma:internalName="n8da2c524fd2470bb259956799bbe2ac" ma:taxonomyFieldName="PresentDocType" ma:displayName="Presentations Document Type" ma:default="" ma:fieldId="{78da2c52-4fd2-470b-b259-956799bbe2ac}" ma:sspId="22cf7f60-0d47-465d-aab7-8527a88f3577" ma:termSetId="f7905c85-656c-491f-9b39-f338b11fcbaf" ma:anchorId="7e984eec-76d6-42d8-bdcb-19466278826c"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5914548-ffd4-4556-a300-ef53b8d7576d">
      <Value>16</Value>
      <Value>15</Value>
      <Value>13</Value>
      <Value>8</Value>
      <Value>7</Value>
      <Value>17</Value>
    </TaxCatchAll>
    <b560306e6b364ce5b135041371ad17b3 xmlns="45914548-ffd4-4556-a300-ef53b8d7576d">
      <Terms xmlns="http://schemas.microsoft.com/office/infopath/2007/PartnerControls">
        <TermInfo xmlns="http://schemas.microsoft.com/office/infopath/2007/PartnerControls">
          <TermName xmlns="http://schemas.microsoft.com/office/infopath/2007/PartnerControls">On Request</TermName>
          <TermId xmlns="http://schemas.microsoft.com/office/infopath/2007/PartnerControls">4dd7f10d-cee6-4d4f-9b20-c886b771d8d3</TermId>
        </TermInfo>
      </Terms>
    </b560306e6b364ce5b135041371ad17b3>
    <f73a2254cbb7464a89f07736ce84f0b1 xmlns="45914548-ffd4-4556-a300-ef53b8d7576d">
      <Terms xmlns="http://schemas.microsoft.com/office/infopath/2007/PartnerControls">
        <TermInfo xmlns="http://schemas.microsoft.com/office/infopath/2007/PartnerControls">
          <TermName xmlns="http://schemas.microsoft.com/office/infopath/2007/PartnerControls">13 OFFICE OF THE SECRETARY</TermName>
          <TermId xmlns="http://schemas.microsoft.com/office/infopath/2007/PartnerControls">9bd36b34-014d-4e2b-8eaa-dd55db648bd3</TermId>
        </TermInfo>
      </Terms>
    </f73a2254cbb7464a89f07736ce84f0b1>
    <l3973b0267b94931bc8051b5b4e2f775 xmlns="45914548-ffd4-4556-a300-ef53b8d7576d">
      <Terms xmlns="http://schemas.microsoft.com/office/infopath/2007/PartnerControls">
        <TermInfo xmlns="http://schemas.microsoft.com/office/infopath/2007/PartnerControls">
          <TermName xmlns="http://schemas.microsoft.com/office/infopath/2007/PartnerControls">Approved</TermName>
          <TermId xmlns="http://schemas.microsoft.com/office/infopath/2007/PartnerControls">7380c7e7-6d3f-437b-a750-663803da2c39</TermId>
        </TermInfo>
      </Terms>
    </l3973b0267b94931bc8051b5b4e2f775>
    <n8da2c524fd2470bb259956799bbe2ac xmlns="45914548-ffd4-4556-a300-ef53b8d7576d">
      <Terms xmlns="http://schemas.microsoft.com/office/infopath/2007/PartnerControls">
        <TermInfo xmlns="http://schemas.microsoft.com/office/infopath/2007/PartnerControls">
          <TermName xmlns="http://schemas.microsoft.com/office/infopath/2007/PartnerControls">Presentations</TermName>
          <TermId xmlns="http://schemas.microsoft.com/office/infopath/2007/PartnerControls">4767462c-7872-4d72-91e3-e0ec192d05d2</TermId>
        </TermInfo>
      </Terms>
    </n8da2c524fd2470bb259956799bbe2ac>
    <AddInfo xmlns="45914548-ffd4-4556-a300-ef53b8d7576d" xsi:nil="true"/>
    <hd4d067e7106424cbdd3a95b44376176 xmlns="45914548-ffd4-4556-a300-ef53b8d7576d">
      <Terms xmlns="http://schemas.microsoft.com/office/infopath/2007/PartnerControls">
        <TermInfo xmlns="http://schemas.microsoft.com/office/infopath/2007/PartnerControls">
          <TermName xmlns="http://schemas.microsoft.com/office/infopath/2007/PartnerControls">Strategy, Planning, Monitoring ＆ Evaluation (SPME)</TermName>
          <TermId xmlns="http://schemas.microsoft.com/office/infopath/2007/PartnerControls">6478165d-5dbe-4416-abaf-281303631602</TermId>
        </TermInfo>
      </Terms>
    </hd4d067e7106424cbdd3a95b44376176>
    <DocDescr xmlns="45914548-ffd4-4556-a300-ef53b8d7576d">2024-25FY PIR Presentation</DocDescr>
    <a5b5b90c3dc34706bd37737fb03cf747 xmlns="45914548-ffd4-4556-a300-ef53b8d7576d">
      <Terms xmlns="http://schemas.microsoft.com/office/infopath/2007/PartnerControls">
        <TermInfo xmlns="http://schemas.microsoft.com/office/infopath/2007/PartnerControls">
          <TermName xmlns="http://schemas.microsoft.com/office/infopath/2007/PartnerControls">N/A</TermName>
          <TermId xmlns="http://schemas.microsoft.com/office/infopath/2007/PartnerControls">f3c018a7-26d0-49cd-860a-f4513d552d65</TermId>
        </TermInfo>
      </Terms>
    </a5b5b90c3dc34706bd37737fb03cf747>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31A67B-A762-4A09-B447-E93CB66797D5}">
  <ds:schemaRefs>
    <ds:schemaRef ds:uri="Microsoft.SharePoint.Taxonomy.ContentTypeSync"/>
  </ds:schemaRefs>
</ds:datastoreItem>
</file>

<file path=customXml/itemProps2.xml><?xml version="1.0" encoding="utf-8"?>
<ds:datastoreItem xmlns:ds="http://schemas.openxmlformats.org/officeDocument/2006/customXml" ds:itemID="{AF179128-1683-4347-B42E-167DC0A7C6E8}">
  <ds:schemaRefs>
    <ds:schemaRef ds:uri="45914548-ffd4-4556-a300-ef53b8d757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3C540BC-19D7-4977-9972-07B225CB555A}">
  <ds:schemaRefs>
    <ds:schemaRef ds:uri="http://schemas.microsoft.com/office/2006/metadata/properties"/>
    <ds:schemaRef ds:uri="http://schemas.microsoft.com/office/2006/documentManagement/types"/>
    <ds:schemaRef ds:uri="http://purl.org/dc/elements/1.1/"/>
    <ds:schemaRef ds:uri="http://purl.org/dc/terms/"/>
    <ds:schemaRef ds:uri="http://schemas.microsoft.com/office/infopath/2007/PartnerControls"/>
    <ds:schemaRef ds:uri="http://purl.org/dc/dcmitype/"/>
    <ds:schemaRef ds:uri="http://schemas.openxmlformats.org/package/2006/metadata/core-properties"/>
    <ds:schemaRef ds:uri="45914548-ffd4-4556-a300-ef53b8d7576d"/>
    <ds:schemaRef ds:uri="http://www.w3.org/XML/1998/namespace"/>
  </ds:schemaRefs>
</ds:datastoreItem>
</file>

<file path=customXml/itemProps4.xml><?xml version="1.0" encoding="utf-8"?>
<ds:datastoreItem xmlns:ds="http://schemas.openxmlformats.org/officeDocument/2006/customXml" ds:itemID="{0DA0CE89-6A76-4CCB-9305-2A79A18556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7790</Words>
  <Application>Microsoft Office PowerPoint</Application>
  <PresentationFormat>Widescreen</PresentationFormat>
  <Paragraphs>2198</Paragraphs>
  <Slides>67</Slides>
  <Notes>31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72 Black</vt:lpstr>
      <vt:lpstr>Aptos</vt:lpstr>
      <vt:lpstr>Arial</vt:lpstr>
      <vt:lpstr>Arial Black</vt:lpstr>
      <vt:lpstr>Arial Narrow</vt:lpstr>
      <vt:lpstr>Calibri</vt:lpstr>
      <vt:lpstr>Calibri Light</vt:lpstr>
      <vt:lpstr>Cambria</vt:lpstr>
      <vt:lpstr>Courier New</vt:lpstr>
      <vt:lpstr>Garamond</vt:lpstr>
      <vt:lpstr>Symbol</vt:lpstr>
      <vt:lpstr>Wingdings</vt:lpstr>
      <vt:lpstr>Office Theme</vt:lpstr>
      <vt:lpstr>2024-25FY Q-02 &amp; MID-YEAR FINANCIAL AND NON-FINANCIAL PERFORMANCE INFORMATION REPORT PRESENTATION TO:  OCPOL</vt:lpstr>
      <vt:lpstr>PRESENTATION OUTLINE</vt:lpstr>
      <vt:lpstr>INTRODUCTION &amp; PURPOSE</vt:lpstr>
      <vt:lpstr>STRATEGIC INTENT: 6TH LEGISLATURE</vt:lpstr>
      <vt:lpstr>PowerPoint Presentation</vt:lpstr>
      <vt:lpstr>Q-02 2024-25FY OVERALL PERFORMANCE DISTRIBUTED BY SO [N=19]</vt:lpstr>
      <vt:lpstr>MID-YEAR 2024-25FY OVERALL PERFORMANCE DISTRIBUTED BY SO [N=21]</vt:lpstr>
      <vt:lpstr>PERFORMANCE BY STRATEGIC OUTCOME</vt:lpstr>
      <vt:lpstr>PERFORMANCE BY STRATEGIC OUTCOME</vt:lpstr>
      <vt:lpstr>SUMMARY: AREAS OF NON-PERFORMANCE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Q-02 2024-25FY INTERNAL AUDIT FINDINGS &amp; AREAS OF IMPROVEMENT</vt:lpstr>
      <vt:lpstr>CONCLUDING REMARKS</vt:lpstr>
      <vt:lpstr>PowerPoint Presentation</vt:lpstr>
      <vt:lpstr>EMPLOYMENT EQUITY</vt:lpstr>
      <vt:lpstr>EMPLOYMENT EQUITY</vt:lpstr>
      <vt:lpstr>GPL AGE PROFILE</vt:lpstr>
      <vt:lpstr>PowerPoint Presentation</vt:lpstr>
      <vt:lpstr>2024-25FY STRATEGIC RISK REGISTER</vt:lpstr>
      <vt:lpstr>AGSA TRACKING SUMMARY REPORT </vt:lpstr>
      <vt:lpstr>INTERNAL AUDIT TRACKING SUMMARY REPORT </vt:lpstr>
      <vt:lpstr>PowerPoint Presentation</vt:lpstr>
      <vt:lpstr>PRESENTATION OUTLINE</vt:lpstr>
      <vt:lpstr>PURPOSE  AND  INTRODUCTION</vt:lpstr>
      <vt:lpstr>SUMMARY OF 2024/25 BUDGET</vt:lpstr>
      <vt:lpstr>SUMMARY OF 2024/25 BUDGET</vt:lpstr>
      <vt:lpstr>2024/25 SPECIAL ALLOCATION - CoE</vt:lpstr>
      <vt:lpstr>2024/25 SPECIAL ALLOCATION – TRANSFERS</vt:lpstr>
      <vt:lpstr>2024/25 SPECIAL ALLOCATION  - PROJECTS</vt:lpstr>
      <vt:lpstr>PowerPoint Presentation</vt:lpstr>
      <vt:lpstr>PowerPoint Presentation</vt:lpstr>
      <vt:lpstr>% SHARE OF EXPENDITURE FOR THE QUARTER</vt:lpstr>
      <vt:lpstr>ANALYSIS OF EXPENDITURE</vt:lpstr>
      <vt:lpstr>ANALYSIS OF EXPENDITURE Cont..</vt:lpstr>
      <vt:lpstr>ANALYSIS OF EXPENDITURE Cont..</vt:lpstr>
      <vt:lpstr>ANALYSIS OF EXPENDITURE Cont..</vt:lpstr>
      <vt:lpstr>ANALYSIS OF EXPENDITURE</vt:lpstr>
      <vt:lpstr>PowerPoint Presentation</vt:lpstr>
      <vt:lpstr>PowerPoint Presentation</vt:lpstr>
      <vt:lpstr>PowerPoint Presentation</vt:lpstr>
      <vt:lpstr>PowerPoint Presentation</vt:lpstr>
      <vt:lpstr>PowerPoint Presentation</vt:lpstr>
      <vt:lpstr>DETAILS OF SAVINGS FOR THE QUARTER – R1.9 MILLION</vt:lpstr>
      <vt:lpstr>DETAILS OF SAVINGS FOR THE QUARTER – R1.9 MILLION Cont.…</vt:lpstr>
      <vt:lpstr>PowerPoint Presentation</vt:lpstr>
      <vt:lpstr>PowerPoint Presentation</vt:lpstr>
      <vt:lpstr> % SHARE OF EXPENDITURE TO DATE </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Q-02 &amp; Mid-Year 2024-25FY PIR Presentation</dc:title>
  <dc:creator>Leene Mogobe</dc:creator>
  <cp:lastModifiedBy>Linda Mwale</cp:lastModifiedBy>
  <cp:revision>1</cp:revision>
  <dcterms:created xsi:type="dcterms:W3CDTF">2023-12-06T06:00:38Z</dcterms:created>
  <dcterms:modified xsi:type="dcterms:W3CDTF">2024-11-13T17:25:55Z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1a00853-e5cc-480d-8b74-afcdbe2c705a_Enabled">
    <vt:lpwstr>true</vt:lpwstr>
  </property>
  <property fmtid="{D5CDD505-2E9C-101B-9397-08002B2CF9AE}" pid="3" name="MSIP_Label_41a00853-e5cc-480d-8b74-afcdbe2c705a_SetDate">
    <vt:lpwstr>2023-12-06T06:32:49Z</vt:lpwstr>
  </property>
  <property fmtid="{D5CDD505-2E9C-101B-9397-08002B2CF9AE}" pid="4" name="MSIP_Label_41a00853-e5cc-480d-8b74-afcdbe2c705a_Method">
    <vt:lpwstr>Standard</vt:lpwstr>
  </property>
  <property fmtid="{D5CDD505-2E9C-101B-9397-08002B2CF9AE}" pid="5" name="MSIP_Label_41a00853-e5cc-480d-8b74-afcdbe2c705a_Name">
    <vt:lpwstr>defa4170-0d19-0005-0004-bc88714345d2</vt:lpwstr>
  </property>
  <property fmtid="{D5CDD505-2E9C-101B-9397-08002B2CF9AE}" pid="6" name="MSIP_Label_41a00853-e5cc-480d-8b74-afcdbe2c705a_SiteId">
    <vt:lpwstr>4a3d1c5b-66b2-47c2-88d1-7eaa8d27e6cf</vt:lpwstr>
  </property>
  <property fmtid="{D5CDD505-2E9C-101B-9397-08002B2CF9AE}" pid="7" name="MSIP_Label_41a00853-e5cc-480d-8b74-afcdbe2c705a_ActionId">
    <vt:lpwstr>5150341a-9481-48b4-ba1f-9bf7d4c40748</vt:lpwstr>
  </property>
  <property fmtid="{D5CDD505-2E9C-101B-9397-08002B2CF9AE}" pid="8" name="MSIP_Label_41a00853-e5cc-480d-8b74-afcdbe2c705a_ContentBits">
    <vt:lpwstr>0</vt:lpwstr>
  </property>
  <property fmtid="{D5CDD505-2E9C-101B-9397-08002B2CF9AE}" pid="9" name="ContentTypeId">
    <vt:lpwstr>0x010100EA313557BDE0FC4E82BBC4AD26E0DA231900BC9F55CAC86CBC458333EEEA298BC229</vt:lpwstr>
  </property>
  <property fmtid="{D5CDD505-2E9C-101B-9397-08002B2CF9AE}" pid="10" name="_dlc_DocIdItemGuid">
    <vt:lpwstr>31ce8421-6c81-4256-8acd-576d4f2b4f96</vt:lpwstr>
  </property>
  <property fmtid="{D5CDD505-2E9C-101B-9397-08002B2CF9AE}" pid="11" name="MediaServiceImageTags">
    <vt:lpwstr/>
  </property>
  <property fmtid="{D5CDD505-2E9C-101B-9397-08002B2CF9AE}" pid="12" name="Order">
    <vt:r8>4974000</vt:r8>
  </property>
  <property fmtid="{D5CDD505-2E9C-101B-9397-08002B2CF9AE}" pid="13" name="xd_Signature">
    <vt:bool>false</vt:bool>
  </property>
  <property fmtid="{D5CDD505-2E9C-101B-9397-08002B2CF9AE}" pid="14" name="xd_ProgID">
    <vt:lpwstr/>
  </property>
  <property fmtid="{D5CDD505-2E9C-101B-9397-08002B2CF9AE}" pid="15" name="ComplianceAssetId">
    <vt:lpwstr/>
  </property>
  <property fmtid="{D5CDD505-2E9C-101B-9397-08002B2CF9AE}" pid="16" name="TemplateUrl">
    <vt:lpwstr/>
  </property>
  <property fmtid="{D5CDD505-2E9C-101B-9397-08002B2CF9AE}" pid="17" name="_ExtendedDescription">
    <vt:lpwstr/>
  </property>
  <property fmtid="{D5CDD505-2E9C-101B-9397-08002B2CF9AE}" pid="18" name="TriggerFlowInfo">
    <vt:lpwstr/>
  </property>
  <property fmtid="{D5CDD505-2E9C-101B-9397-08002B2CF9AE}" pid="19" name="PresentDocType">
    <vt:lpwstr>16;#Presentations|4767462c-7872-4d72-91e3-e0ec192d05d2</vt:lpwstr>
  </property>
  <property fmtid="{D5CDD505-2E9C-101B-9397-08002B2CF9AE}" pid="20" name="DocOwner">
    <vt:lpwstr>13;#Strategy, Planning, Monitoring ＆ Evaluation (SPME)|6478165d-5dbe-4416-abaf-281303631602</vt:lpwstr>
  </property>
  <property fmtid="{D5CDD505-2E9C-101B-9397-08002B2CF9AE}" pid="21" name="FileRefNo">
    <vt:lpwstr>15;#13 OFFICE OF THE SECRETARY|9bd36b34-014d-4e2b-8eaa-dd55db648bd3</vt:lpwstr>
  </property>
  <property fmtid="{D5CDD505-2E9C-101B-9397-08002B2CF9AE}" pid="22" name="PAIA">
    <vt:lpwstr>8;#On Request|4dd7f10d-cee6-4d4f-9b20-c886b771d8d3</vt:lpwstr>
  </property>
  <property fmtid="{D5CDD505-2E9C-101B-9397-08002B2CF9AE}" pid="23" name="POPIA">
    <vt:lpwstr>7;#N/A|f3c018a7-26d0-49cd-860a-f4513d552d65</vt:lpwstr>
  </property>
  <property fmtid="{D5CDD505-2E9C-101B-9397-08002B2CF9AE}" pid="24" name="DocStatus">
    <vt:lpwstr>17;#Approved|7380c7e7-6d3f-437b-a750-663803da2c39</vt:lpwstr>
  </property>
</Properties>
</file>