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39"/>
  </p:notesMasterIdLst>
  <p:handoutMasterIdLst>
    <p:handoutMasterId r:id="rId40"/>
  </p:handoutMasterIdLst>
  <p:sldIdLst>
    <p:sldId id="256" r:id="rId6"/>
    <p:sldId id="610" r:id="rId7"/>
    <p:sldId id="565" r:id="rId8"/>
    <p:sldId id="305" r:id="rId9"/>
    <p:sldId id="296" r:id="rId10"/>
    <p:sldId id="669" r:id="rId11"/>
    <p:sldId id="701" r:id="rId12"/>
    <p:sldId id="674" r:id="rId13"/>
    <p:sldId id="623" r:id="rId14"/>
    <p:sldId id="676" r:id="rId15"/>
    <p:sldId id="672" r:id="rId16"/>
    <p:sldId id="673" r:id="rId17"/>
    <p:sldId id="714" r:id="rId18"/>
    <p:sldId id="634" r:id="rId19"/>
    <p:sldId id="730" r:id="rId20"/>
    <p:sldId id="731" r:id="rId21"/>
    <p:sldId id="734" r:id="rId22"/>
    <p:sldId id="733" r:id="rId23"/>
    <p:sldId id="732" r:id="rId24"/>
    <p:sldId id="735" r:id="rId25"/>
    <p:sldId id="736" r:id="rId26"/>
    <p:sldId id="737" r:id="rId27"/>
    <p:sldId id="739" r:id="rId28"/>
    <p:sldId id="738" r:id="rId29"/>
    <p:sldId id="8018" r:id="rId30"/>
    <p:sldId id="3986" r:id="rId31"/>
    <p:sldId id="8012" r:id="rId32"/>
    <p:sldId id="8014" r:id="rId33"/>
    <p:sldId id="8015" r:id="rId34"/>
    <p:sldId id="8013" r:id="rId35"/>
    <p:sldId id="8016" r:id="rId36"/>
    <p:sldId id="8017" r:id="rId37"/>
    <p:sldId id="300" r:id="rId3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12">
          <p15:clr>
            <a:srgbClr val="A4A3A4"/>
          </p15:clr>
        </p15:guide>
        <p15:guide id="2" pos="16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RINGAI, SAMU (GDARD)" initials="MS(" lastIdx="4" clrIdx="0">
    <p:extLst>
      <p:ext uri="{19B8F6BF-5375-455C-9EA6-DF929625EA0E}">
        <p15:presenceInfo xmlns:p15="http://schemas.microsoft.com/office/powerpoint/2012/main" userId="S-1-5-21-3549663268-1688487351-803038336-455176" providerId="AD"/>
      </p:ext>
    </p:extLst>
  </p:cmAuthor>
  <p:cmAuthor id="2" name="MOKGOSANA, WILLIAM (GDARD)" initials="MW(" lastIdx="1" clrIdx="1">
    <p:extLst>
      <p:ext uri="{19B8F6BF-5375-455C-9EA6-DF929625EA0E}">
        <p15:presenceInfo xmlns:p15="http://schemas.microsoft.com/office/powerpoint/2012/main" userId="S-1-5-21-3549663268-1688487351-803038336-1796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CEA421-D02A-49D7-96B1-0D05F2B30E0D}" v="2" dt="2024-11-12T12:45:59.2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178" autoAdjust="0"/>
    <p:restoredTop sz="93707" autoAdjust="0"/>
  </p:normalViewPr>
  <p:slideViewPr>
    <p:cSldViewPr snapToGrid="0" snapToObjects="1">
      <p:cViewPr varScale="1">
        <p:scale>
          <a:sx n="113" d="100"/>
          <a:sy n="113" d="100"/>
        </p:scale>
        <p:origin x="688" y="176"/>
      </p:cViewPr>
      <p:guideLst>
        <p:guide orient="horz" pos="1312"/>
        <p:guide pos="16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5" d="100"/>
        <a:sy n="5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microsoft.com/office/2015/10/relationships/revisionInfo" Target="revisionInfo.xml"/><Relationship Id="rId20" Type="http://schemas.openxmlformats.org/officeDocument/2006/relationships/slide" Target="slides/slide15.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285" tIns="45642" rIns="91285" bIns="45642" rtlCol="0"/>
          <a:lstStyle>
            <a:lvl1pPr algn="l">
              <a:defRPr sz="1200"/>
            </a:lvl1pPr>
          </a:lstStyle>
          <a:p>
            <a:endParaRPr lang="en-ZA"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285" tIns="45642" rIns="91285" bIns="45642" rtlCol="0"/>
          <a:lstStyle>
            <a:lvl1pPr algn="r">
              <a:defRPr sz="1200"/>
            </a:lvl1pPr>
          </a:lstStyle>
          <a:p>
            <a:fld id="{CA27EB08-0226-4DC5-80F5-95034E6E4A50}" type="datetimeFigureOut">
              <a:rPr lang="en-ZA" smtClean="0"/>
              <a:t>2024/11/15</a:t>
            </a:fld>
            <a:endParaRPr lang="en-ZA"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285" tIns="45642" rIns="91285" bIns="45642" rtlCol="0" anchor="b"/>
          <a:lstStyle>
            <a:lvl1pPr algn="l">
              <a:defRPr sz="1200"/>
            </a:lvl1pPr>
          </a:lstStyle>
          <a:p>
            <a:endParaRPr lang="en-ZA"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285" tIns="45642" rIns="91285" bIns="45642" rtlCol="0" anchor="b"/>
          <a:lstStyle>
            <a:lvl1pPr algn="r">
              <a:defRPr sz="1200"/>
            </a:lvl1pPr>
          </a:lstStyle>
          <a:p>
            <a:fld id="{4BE83E7B-A1AE-4A35-A880-05928AD425C2}" type="slidenum">
              <a:rPr lang="en-ZA" smtClean="0"/>
              <a:t>‹#›</a:t>
            </a:fld>
            <a:endParaRPr lang="en-ZA" dirty="0"/>
          </a:p>
        </p:txBody>
      </p:sp>
    </p:spTree>
    <p:extLst>
      <p:ext uri="{BB962C8B-B14F-4D97-AF65-F5344CB8AC3E}">
        <p14:creationId xmlns:p14="http://schemas.microsoft.com/office/powerpoint/2010/main" val="34207308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285" tIns="45642" rIns="91285" bIns="45642" rtlCol="0"/>
          <a:lstStyle>
            <a:lvl1pPr algn="l">
              <a:defRPr sz="1200"/>
            </a:lvl1pPr>
          </a:lstStyle>
          <a:p>
            <a:endParaRPr lang="en-ZA" dirty="0"/>
          </a:p>
        </p:txBody>
      </p:sp>
      <p:sp>
        <p:nvSpPr>
          <p:cNvPr id="3" name="Date Placeholder 2"/>
          <p:cNvSpPr>
            <a:spLocks noGrp="1"/>
          </p:cNvSpPr>
          <p:nvPr>
            <p:ph type="dt" idx="1"/>
          </p:nvPr>
        </p:nvSpPr>
        <p:spPr>
          <a:xfrm>
            <a:off x="3850443" y="0"/>
            <a:ext cx="2945659" cy="496332"/>
          </a:xfrm>
          <a:prstGeom prst="rect">
            <a:avLst/>
          </a:prstGeom>
        </p:spPr>
        <p:txBody>
          <a:bodyPr vert="horz" lIns="91285" tIns="45642" rIns="91285" bIns="45642" rtlCol="0"/>
          <a:lstStyle>
            <a:lvl1pPr algn="r">
              <a:defRPr sz="1200"/>
            </a:lvl1pPr>
          </a:lstStyle>
          <a:p>
            <a:fld id="{FD837CA6-C3F8-4E16-8088-B24DECDBDBCE}" type="datetimeFigureOut">
              <a:rPr lang="en-ZA" smtClean="0"/>
              <a:t>2024/11/15</a:t>
            </a:fld>
            <a:endParaRPr lang="en-ZA"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285" tIns="45642" rIns="91285" bIns="45642" rtlCol="0" anchor="ctr"/>
          <a:lstStyle/>
          <a:p>
            <a:endParaRPr lang="en-ZA"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285" tIns="45642" rIns="91285" bIns="4564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28583"/>
            <a:ext cx="2945659" cy="496332"/>
          </a:xfrm>
          <a:prstGeom prst="rect">
            <a:avLst/>
          </a:prstGeom>
        </p:spPr>
        <p:txBody>
          <a:bodyPr vert="horz" lIns="91285" tIns="45642" rIns="91285" bIns="45642"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285" tIns="45642" rIns="91285" bIns="45642" rtlCol="0" anchor="b"/>
          <a:lstStyle>
            <a:lvl1pPr algn="r">
              <a:defRPr sz="1200"/>
            </a:lvl1pPr>
          </a:lstStyle>
          <a:p>
            <a:fld id="{237F8592-633F-440F-8469-923C65C53A94}" type="slidenum">
              <a:rPr lang="en-ZA" smtClean="0"/>
              <a:t>‹#›</a:t>
            </a:fld>
            <a:endParaRPr lang="en-ZA" dirty="0"/>
          </a:p>
        </p:txBody>
      </p:sp>
    </p:spTree>
    <p:extLst>
      <p:ext uri="{BB962C8B-B14F-4D97-AF65-F5344CB8AC3E}">
        <p14:creationId xmlns:p14="http://schemas.microsoft.com/office/powerpoint/2010/main" val="257282470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6E41E38-094F-4ADC-8771-81EEC8B45B90}"/>
              </a:ext>
            </a:extLst>
          </p:cNvPr>
          <p:cNvSpPr>
            <a:spLocks noGrp="1"/>
          </p:cNvSpPr>
          <p:nvPr>
            <p:ph type="sldNum" sz="quarter" idx="5"/>
          </p:nvPr>
        </p:nvSpPr>
        <p:spPr/>
        <p:txBody>
          <a:bodyPr/>
          <a:lstStyle/>
          <a:p>
            <a:fld id="{237F8592-633F-440F-8469-923C65C53A94}" type="slidenum">
              <a:rPr lang="en-ZA" smtClean="0"/>
              <a:t>3</a:t>
            </a:fld>
            <a:endParaRPr lang="en-ZA" dirty="0"/>
          </a:p>
        </p:txBody>
      </p:sp>
    </p:spTree>
    <p:extLst>
      <p:ext uri="{BB962C8B-B14F-4D97-AF65-F5344CB8AC3E}">
        <p14:creationId xmlns:p14="http://schemas.microsoft.com/office/powerpoint/2010/main" val="3942080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6735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6055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5215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89441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08704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249554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12135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043711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440723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67068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3126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73979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1003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6053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332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65041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5311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37F8592-633F-440F-8469-923C65C53A94}"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213743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7030" y="2130425"/>
            <a:ext cx="748117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a:t>13th June 2014</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OoP SOPA input</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947045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07180" y="924791"/>
            <a:ext cx="8013659" cy="33431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a:t>13th June 2014</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OoP SOPA input</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40012785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13164"/>
            <a:ext cx="2057400" cy="47129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6354" y="1413164"/>
            <a:ext cx="5510645" cy="471299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a:t>13th June 2014</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OoP SOPA input</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225ACE83-0F60-CC47-802A-4D891EAD32D2}"/>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5068023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7030" y="2130425"/>
            <a:ext cx="748117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062572-DF49-457E-BF2E-BD0A250C9562}" type="datetime1">
              <a:rPr lang="en-US" smtClean="0"/>
              <a:t>11/15/24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35740118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7180" y="935182"/>
            <a:ext cx="8013659" cy="325577"/>
          </a:xfrm>
        </p:spPr>
        <p:txBody>
          <a:bodyPr/>
          <a:lstStyle/>
          <a:p>
            <a:r>
              <a:rPr lang="en-US" dirty="0"/>
              <a:t>Click to edit Master title style</a:t>
            </a:r>
          </a:p>
        </p:txBody>
      </p:sp>
      <p:sp>
        <p:nvSpPr>
          <p:cNvPr id="3" name="Content Placeholder 2"/>
          <p:cNvSpPr>
            <a:spLocks noGrp="1"/>
          </p:cNvSpPr>
          <p:nvPr>
            <p:ph idx="1"/>
          </p:nvPr>
        </p:nvSpPr>
        <p:spPr>
          <a:xfrm>
            <a:off x="1007180" y="1412384"/>
            <a:ext cx="8013659" cy="51208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6538912"/>
            <a:ext cx="2133600" cy="365125"/>
          </a:xfrm>
          <a:prstGeom prst="rect">
            <a:avLst/>
          </a:prstGeom>
        </p:spPr>
        <p:txBody>
          <a:bodyPr/>
          <a:lstStyle>
            <a:lvl1pPr>
              <a:defRPr sz="1400"/>
            </a:lvl1pPr>
          </a:lstStyle>
          <a:p>
            <a:fld id="{7D1AEBC5-E036-4B3C-A116-F03EB31A5543}" type="datetime1">
              <a:rPr lang="en-US" smtClean="0"/>
              <a:t>11/15/24</a:t>
            </a:fld>
            <a:endParaRPr lang="en-US" dirty="0"/>
          </a:p>
        </p:txBody>
      </p:sp>
      <p:sp>
        <p:nvSpPr>
          <p:cNvPr id="5" name="Footer Placeholder 4"/>
          <p:cNvSpPr>
            <a:spLocks noGrp="1"/>
          </p:cNvSpPr>
          <p:nvPr>
            <p:ph type="ftr" sz="quarter" idx="11"/>
          </p:nvPr>
        </p:nvSpPr>
        <p:spPr>
          <a:xfrm>
            <a:off x="3514163" y="6533216"/>
            <a:ext cx="2895600" cy="365125"/>
          </a:xfrm>
          <a:prstGeom prst="rect">
            <a:avLst/>
          </a:prstGeom>
        </p:spPr>
        <p:txBody>
          <a:bodyPr/>
          <a:lstStyle>
            <a:lvl1pPr algn="ctr">
              <a:defRPr sz="1400"/>
            </a:lvl1pPr>
          </a:lstStyle>
          <a:p>
            <a:endParaRPr lang="en-US" dirty="0"/>
          </a:p>
        </p:txBody>
      </p:sp>
      <p:sp>
        <p:nvSpPr>
          <p:cNvPr id="6" name="Slide Number Placeholder 5"/>
          <p:cNvSpPr>
            <a:spLocks noGrp="1"/>
          </p:cNvSpPr>
          <p:nvPr>
            <p:ph type="sldNum" sz="quarter" idx="12"/>
          </p:nvPr>
        </p:nvSpPr>
        <p:spPr>
          <a:xfrm>
            <a:off x="8646459" y="6546663"/>
            <a:ext cx="455062" cy="365125"/>
          </a:xfrm>
          <a:prstGeom prst="rect">
            <a:avLst/>
          </a:prstGeom>
        </p:spPr>
        <p:txBody>
          <a:bodyPr/>
          <a:lstStyle>
            <a:lvl1pPr>
              <a:defRPr sz="1400"/>
            </a:lvl1pPr>
          </a:lstStyle>
          <a:p>
            <a:fld id="{093862CD-2CE4-D846-9F15-15300DCE1BBC}" type="slidenum">
              <a:rPr lang="en-US" smtClean="0"/>
              <a:pPr/>
              <a:t>‹#›</a:t>
            </a:fld>
            <a:endParaRPr lang="en-US" dirty="0"/>
          </a:p>
        </p:txBody>
      </p:sp>
    </p:spTree>
    <p:extLst>
      <p:ext uri="{BB962C8B-B14F-4D97-AF65-F5344CB8AC3E}">
        <p14:creationId xmlns:p14="http://schemas.microsoft.com/office/powerpoint/2010/main" val="11020828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87136" y="3534063"/>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87136" y="170100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B5B7AC-CD5C-4B89-84E4-484B90F0E57A}" type="datetime1">
              <a:rPr lang="en-US" smtClean="0"/>
              <a:t>11/15/24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B63C3B79-85AB-484C-B635-28E848BDA4E5}"/>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3336488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7180" y="914758"/>
            <a:ext cx="8013659" cy="365125"/>
          </a:xfrm>
        </p:spPr>
        <p:txBody>
          <a:bodyPr/>
          <a:lstStyle/>
          <a:p>
            <a:r>
              <a:rPr lang="en-US" dirty="0"/>
              <a:t>Click to edit Master title style</a:t>
            </a:r>
          </a:p>
        </p:txBody>
      </p:sp>
      <p:sp>
        <p:nvSpPr>
          <p:cNvPr id="3" name="Content Placeholder 2"/>
          <p:cNvSpPr>
            <a:spLocks noGrp="1"/>
          </p:cNvSpPr>
          <p:nvPr>
            <p:ph sz="half" idx="1"/>
          </p:nvPr>
        </p:nvSpPr>
        <p:spPr>
          <a:xfrm>
            <a:off x="1007179" y="1600199"/>
            <a:ext cx="3834985"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98069" y="1600199"/>
            <a:ext cx="392277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3DBBA35-39A0-4A09-8A37-FE6624895445}" type="datetime1">
              <a:rPr lang="en-US" smtClean="0"/>
              <a:t>11/15/24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38921339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180" y="924790"/>
            <a:ext cx="8013659" cy="365125"/>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7179" y="1724891"/>
            <a:ext cx="3866157" cy="449984"/>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07179" y="2174875"/>
            <a:ext cx="386615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29200" y="1724889"/>
            <a:ext cx="3983124" cy="44998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29200" y="2174875"/>
            <a:ext cx="398312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5AB92DE-359C-4E10-AE47-B036A6ADA01E}" type="datetime1">
              <a:rPr lang="en-US" smtClean="0"/>
              <a:t>11/15/24</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448010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07180" y="925149"/>
            <a:ext cx="8013659" cy="365125"/>
          </a:xfrm>
        </p:spPr>
        <p:txBody>
          <a:bodyPr/>
          <a:lstStyle/>
          <a:p>
            <a:r>
              <a:rPr lang="en-US" dirty="0"/>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4C218F7C-8AC1-4ACF-B24E-370FAB5826B0}" type="datetime1">
              <a:rPr lang="en-US" smtClean="0"/>
              <a:t>11/15/24</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12541066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41DE6CD-198D-439D-8919-7B7746BF4628}" type="datetime1">
              <a:rPr lang="en-US" smtClean="0"/>
              <a:t>11/15/24</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5" name="Title 1">
            <a:extLst>
              <a:ext uri="{FF2B5EF4-FFF2-40B4-BE49-F238E27FC236}">
                <a16:creationId xmlns:a16="http://schemas.microsoft.com/office/drawing/2014/main" id="{45CE6F17-BA95-494B-91A3-DCBD76065520}"/>
              </a:ext>
            </a:extLst>
          </p:cNvPr>
          <p:cNvSpPr>
            <a:spLocks noGrp="1"/>
          </p:cNvSpPr>
          <p:nvPr>
            <p:ph type="title"/>
          </p:nvPr>
        </p:nvSpPr>
        <p:spPr>
          <a:xfrm>
            <a:off x="1007180" y="935182"/>
            <a:ext cx="8013659" cy="325577"/>
          </a:xfrm>
        </p:spPr>
        <p:txBody>
          <a:bodyPr/>
          <a:lstStyle/>
          <a:p>
            <a:r>
              <a:rPr lang="en-US" dirty="0"/>
              <a:t>Click to edit Master title style</a:t>
            </a:r>
          </a:p>
        </p:txBody>
      </p:sp>
    </p:spTree>
    <p:extLst>
      <p:ext uri="{BB962C8B-B14F-4D97-AF65-F5344CB8AC3E}">
        <p14:creationId xmlns:p14="http://schemas.microsoft.com/office/powerpoint/2010/main" val="6843144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6355" y="1435100"/>
            <a:ext cx="3699163" cy="365125"/>
          </a:xfrm>
        </p:spPr>
        <p:txBody>
          <a:bodyPr anchor="b"/>
          <a:lstStyle>
            <a:lvl1pPr algn="l">
              <a:defRPr sz="2000" b="1">
                <a:solidFill>
                  <a:srgbClr val="002060"/>
                </a:solidFill>
              </a:defRPr>
            </a:lvl1pPr>
          </a:lstStyle>
          <a:p>
            <a:r>
              <a:rPr lang="en-US" dirty="0"/>
              <a:t>Click to edit Master title style</a:t>
            </a:r>
          </a:p>
        </p:txBody>
      </p:sp>
      <p:sp>
        <p:nvSpPr>
          <p:cNvPr id="3" name="Content Placeholder 2"/>
          <p:cNvSpPr>
            <a:spLocks noGrp="1"/>
          </p:cNvSpPr>
          <p:nvPr>
            <p:ph idx="1"/>
          </p:nvPr>
        </p:nvSpPr>
        <p:spPr>
          <a:xfrm>
            <a:off x="4748649" y="1435100"/>
            <a:ext cx="4260268" cy="4691063"/>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66355" y="1800226"/>
            <a:ext cx="3699162" cy="43259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433CC7-B4C6-4B5B-B434-B16923E14E6B}" type="datetime1">
              <a:rPr lang="en-US" smtClean="0"/>
              <a:t>11/15/24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FDB4AA36-669E-864D-BF7E-6DED31BC9FB0}"/>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7086308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7180" y="935182"/>
            <a:ext cx="8013659" cy="325577"/>
          </a:xfrm>
        </p:spPr>
        <p:txBody>
          <a:bodyPr/>
          <a:lstStyle/>
          <a:p>
            <a:r>
              <a:rPr lang="en-US" dirty="0"/>
              <a:t>Click to edit Master title style</a:t>
            </a:r>
          </a:p>
        </p:txBody>
      </p:sp>
      <p:sp>
        <p:nvSpPr>
          <p:cNvPr id="3" name="Content Placeholder 2"/>
          <p:cNvSpPr>
            <a:spLocks noGrp="1"/>
          </p:cNvSpPr>
          <p:nvPr>
            <p:ph idx="1"/>
          </p:nvPr>
        </p:nvSpPr>
        <p:spPr>
          <a:xfrm>
            <a:off x="1007180" y="1412384"/>
            <a:ext cx="8013659" cy="51208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6538912"/>
            <a:ext cx="2133600" cy="365125"/>
          </a:xfrm>
          <a:prstGeom prst="rect">
            <a:avLst/>
          </a:prstGeom>
        </p:spPr>
        <p:txBody>
          <a:bodyPr/>
          <a:lstStyle>
            <a:lvl1pPr>
              <a:defRPr sz="1400"/>
            </a:lvl1pPr>
          </a:lstStyle>
          <a:p>
            <a:r>
              <a:rPr lang="en-US"/>
              <a:t>13th June 2014</a:t>
            </a:r>
            <a:endParaRPr lang="en-US" dirty="0"/>
          </a:p>
        </p:txBody>
      </p:sp>
      <p:sp>
        <p:nvSpPr>
          <p:cNvPr id="5" name="Footer Placeholder 4"/>
          <p:cNvSpPr>
            <a:spLocks noGrp="1"/>
          </p:cNvSpPr>
          <p:nvPr>
            <p:ph type="ftr" sz="quarter" idx="11"/>
          </p:nvPr>
        </p:nvSpPr>
        <p:spPr>
          <a:xfrm>
            <a:off x="3514163" y="6533216"/>
            <a:ext cx="2895600" cy="365125"/>
          </a:xfrm>
          <a:prstGeom prst="rect">
            <a:avLst/>
          </a:prstGeom>
        </p:spPr>
        <p:txBody>
          <a:bodyPr/>
          <a:lstStyle>
            <a:lvl1pPr algn="ctr">
              <a:defRPr sz="1400"/>
            </a:lvl1pPr>
          </a:lstStyle>
          <a:p>
            <a:r>
              <a:rPr lang="en-US" dirty="0"/>
              <a:t>OoP SOPA input</a:t>
            </a:r>
          </a:p>
        </p:txBody>
      </p:sp>
      <p:sp>
        <p:nvSpPr>
          <p:cNvPr id="6" name="Slide Number Placeholder 5"/>
          <p:cNvSpPr>
            <a:spLocks noGrp="1"/>
          </p:cNvSpPr>
          <p:nvPr>
            <p:ph type="sldNum" sz="quarter" idx="12"/>
          </p:nvPr>
        </p:nvSpPr>
        <p:spPr>
          <a:xfrm>
            <a:off x="8646459" y="6546663"/>
            <a:ext cx="455062" cy="365125"/>
          </a:xfrm>
          <a:prstGeom prst="rect">
            <a:avLst/>
          </a:prstGeom>
        </p:spPr>
        <p:txBody>
          <a:bodyPr/>
          <a:lstStyle>
            <a:lvl1pPr>
              <a:defRPr sz="1400"/>
            </a:lvl1pPr>
          </a:lstStyle>
          <a:p>
            <a:fld id="{093862CD-2CE4-D846-9F15-15300DCE1BBC}" type="slidenum">
              <a:rPr lang="en-US" smtClean="0"/>
              <a:pPr/>
              <a:t>‹#›</a:t>
            </a:fld>
            <a:endParaRPr lang="en-US" dirty="0"/>
          </a:p>
        </p:txBody>
      </p:sp>
    </p:spTree>
    <p:extLst>
      <p:ext uri="{BB962C8B-B14F-4D97-AF65-F5344CB8AC3E}">
        <p14:creationId xmlns:p14="http://schemas.microsoft.com/office/powerpoint/2010/main" val="22749289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135" y="4800600"/>
            <a:ext cx="803217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135" y="1350817"/>
            <a:ext cx="8032173" cy="33767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987135" y="5367338"/>
            <a:ext cx="803217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260CC3E-97BC-4469-8996-E61A7651AE5F}" type="datetime1">
              <a:rPr lang="en-US" smtClean="0"/>
              <a:t>11/15/24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D7581F9D-C64A-BB4C-8033-7795EA41917D}"/>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2350680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07180" y="924791"/>
            <a:ext cx="8013659" cy="33431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C14DAFB-30A7-4B6D-A3A2-2BB4618FFC7F}" type="datetime1">
              <a:rPr lang="en-US" smtClean="0"/>
              <a:t>11/15/24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740915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13164"/>
            <a:ext cx="2057400" cy="47129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6354" y="1413164"/>
            <a:ext cx="5510645" cy="471299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9B25B03-EBE3-4041-ACFC-A18CC3196A37}" type="datetime1">
              <a:rPr lang="en-US" smtClean="0"/>
              <a:t>11/15/24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225ACE83-0F60-CC47-802A-4D891EAD32D2}"/>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8055494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000898" y="1087396"/>
            <a:ext cx="7938995" cy="414834"/>
          </a:xfrm>
        </p:spPr>
        <p:txBody>
          <a:bodyPr>
            <a:noAutofit/>
          </a:bodyPr>
          <a:lstStyle>
            <a:lvl1pPr algn="l">
              <a:defRPr sz="1575"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000898" y="1567547"/>
            <a:ext cx="7938995" cy="4838018"/>
          </a:xfrm>
        </p:spPr>
        <p:txBody>
          <a:bodyPr>
            <a:normAutofit/>
          </a:bodyPr>
          <a:lstStyle>
            <a:lvl1pPr marL="192881" indent="-192881" algn="l">
              <a:buFont typeface="Arial" panose="020B0604020202020204" pitchFamily="34" charset="0"/>
              <a:buChar char="•"/>
              <a:defRPr sz="135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911533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87136" y="3534063"/>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87136" y="170100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a:t>13th June 2014</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OoP SOPA input</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B63C3B79-85AB-484C-B635-28E848BDA4E5}"/>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0339251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7180" y="914758"/>
            <a:ext cx="8013659" cy="365125"/>
          </a:xfrm>
        </p:spPr>
        <p:txBody>
          <a:bodyPr/>
          <a:lstStyle/>
          <a:p>
            <a:r>
              <a:rPr lang="en-US" dirty="0"/>
              <a:t>Click to edit Master title style</a:t>
            </a:r>
          </a:p>
        </p:txBody>
      </p:sp>
      <p:sp>
        <p:nvSpPr>
          <p:cNvPr id="3" name="Content Placeholder 2"/>
          <p:cNvSpPr>
            <a:spLocks noGrp="1"/>
          </p:cNvSpPr>
          <p:nvPr>
            <p:ph sz="half" idx="1"/>
          </p:nvPr>
        </p:nvSpPr>
        <p:spPr>
          <a:xfrm>
            <a:off x="1007179" y="1600199"/>
            <a:ext cx="3834985"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98069" y="1600199"/>
            <a:ext cx="392277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a:t>13th June 2014</a:t>
            </a:r>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OoP SOPA input</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7356164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180" y="924790"/>
            <a:ext cx="8013659" cy="365125"/>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7179" y="1724891"/>
            <a:ext cx="3866157" cy="449984"/>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07179" y="2174875"/>
            <a:ext cx="386615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29200" y="1724889"/>
            <a:ext cx="3983124" cy="44998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29200" y="2174875"/>
            <a:ext cx="398312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r>
              <a:rPr lang="en-US"/>
              <a:t>13th June 2014</a:t>
            </a:r>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a:t>OoP SOPA input</a:t>
            </a: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26746556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07180" y="925149"/>
            <a:ext cx="8013659" cy="365125"/>
          </a:xfrm>
        </p:spPr>
        <p:txBody>
          <a:bodyPr/>
          <a:lstStyle/>
          <a:p>
            <a:r>
              <a:rPr lang="en-US" dirty="0"/>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r>
              <a:rPr lang="en-US"/>
              <a:t>13th June 2014</a:t>
            </a:r>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a:t>OoP SOPA input</a:t>
            </a: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37834540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r>
              <a:rPr lang="en-US"/>
              <a:t>13th June 2014</a:t>
            </a:r>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a:t>OoP SOPA input</a:t>
            </a: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5" name="Title 1">
            <a:extLst>
              <a:ext uri="{FF2B5EF4-FFF2-40B4-BE49-F238E27FC236}">
                <a16:creationId xmlns:a16="http://schemas.microsoft.com/office/drawing/2014/main" id="{45CE6F17-BA95-494B-91A3-DCBD76065520}"/>
              </a:ext>
            </a:extLst>
          </p:cNvPr>
          <p:cNvSpPr>
            <a:spLocks noGrp="1"/>
          </p:cNvSpPr>
          <p:nvPr>
            <p:ph type="title"/>
          </p:nvPr>
        </p:nvSpPr>
        <p:spPr>
          <a:xfrm>
            <a:off x="1007180" y="935182"/>
            <a:ext cx="8013659" cy="325577"/>
          </a:xfrm>
        </p:spPr>
        <p:txBody>
          <a:bodyPr/>
          <a:lstStyle/>
          <a:p>
            <a:r>
              <a:rPr lang="en-US" dirty="0"/>
              <a:t>Click to edit Master title style</a:t>
            </a:r>
          </a:p>
        </p:txBody>
      </p:sp>
    </p:spTree>
    <p:extLst>
      <p:ext uri="{BB962C8B-B14F-4D97-AF65-F5344CB8AC3E}">
        <p14:creationId xmlns:p14="http://schemas.microsoft.com/office/powerpoint/2010/main" val="18300282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6355" y="1435100"/>
            <a:ext cx="3699163" cy="365125"/>
          </a:xfrm>
        </p:spPr>
        <p:txBody>
          <a:bodyPr anchor="b"/>
          <a:lstStyle>
            <a:lvl1pPr algn="l">
              <a:defRPr sz="2000" b="1">
                <a:solidFill>
                  <a:srgbClr val="002060"/>
                </a:solidFill>
              </a:defRPr>
            </a:lvl1pPr>
          </a:lstStyle>
          <a:p>
            <a:r>
              <a:rPr lang="en-US" dirty="0"/>
              <a:t>Click to edit Master title style</a:t>
            </a:r>
          </a:p>
        </p:txBody>
      </p:sp>
      <p:sp>
        <p:nvSpPr>
          <p:cNvPr id="3" name="Content Placeholder 2"/>
          <p:cNvSpPr>
            <a:spLocks noGrp="1"/>
          </p:cNvSpPr>
          <p:nvPr>
            <p:ph idx="1"/>
          </p:nvPr>
        </p:nvSpPr>
        <p:spPr>
          <a:xfrm>
            <a:off x="4748649" y="1435100"/>
            <a:ext cx="4260268" cy="4691063"/>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66355" y="1800226"/>
            <a:ext cx="3699162" cy="43259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a:t>13th June 2014</a:t>
            </a:r>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OoP SOPA input</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FDB4AA36-669E-864D-BF7E-6DED31BC9FB0}"/>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5250641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135" y="4800600"/>
            <a:ext cx="803217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135" y="1350817"/>
            <a:ext cx="8032173" cy="33767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987135" y="5367338"/>
            <a:ext cx="803217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a:t>13th June 2014</a:t>
            </a:r>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OoP SOPA input</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D7581F9D-C64A-BB4C-8033-7795EA41917D}"/>
              </a:ext>
            </a:extLst>
          </p:cNvPr>
          <p:cNvSpPr txBox="1">
            <a:spLocks/>
          </p:cNvSpPr>
          <p:nvPr userDrawn="1"/>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41053688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7180" y="955964"/>
            <a:ext cx="8013659" cy="303137"/>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007180" y="1412384"/>
            <a:ext cx="8013659" cy="525538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80768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hf hdr="0" ftr="0" dt="0"/>
  <p:txStyles>
    <p:title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7180" y="955964"/>
            <a:ext cx="8013659" cy="303137"/>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007180" y="1412384"/>
            <a:ext cx="8013659" cy="525538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997724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hf hdr="0" ftr="0" dt="0"/>
  <p:txStyles>
    <p:title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2693" y="962741"/>
            <a:ext cx="7772400" cy="1777637"/>
          </a:xfrm>
        </p:spPr>
        <p:txBody>
          <a:bodyPr>
            <a:normAutofit fontScale="90000"/>
          </a:bodyPr>
          <a:lstStyle/>
          <a:p>
            <a:pPr lvl="0" algn="ctr">
              <a:defRPr/>
            </a:pPr>
            <a:r>
              <a:rPr lang="en-US" altLang="en-US" sz="4000" dirty="0">
                <a:solidFill>
                  <a:prstClr val="white"/>
                </a:solidFill>
                <a:latin typeface="Century Gothic" panose="020B0502020202020204" pitchFamily="34" charset="0"/>
                <a:ea typeface="+mn-ea"/>
                <a:cs typeface="+mn-cs"/>
              </a:rPr>
              <a:t>DEPARTMENT OF AGRICULTURE, RURAL DEVELOPMENT AND ENVIRONMENT</a:t>
            </a:r>
            <a:br>
              <a:rPr lang="en-US" altLang="en-US" sz="4000" dirty="0">
                <a:solidFill>
                  <a:prstClr val="white"/>
                </a:solidFill>
                <a:latin typeface="Calibri" panose="020F0502020204030204" pitchFamily="34" charset="0"/>
                <a:ea typeface="+mn-ea"/>
                <a:cs typeface="+mn-cs"/>
              </a:rPr>
            </a:br>
            <a:endParaRPr lang="en-US" sz="2800" dirty="0">
              <a:solidFill>
                <a:schemeClr val="bg1"/>
              </a:solidFill>
            </a:endParaRPr>
          </a:p>
        </p:txBody>
      </p:sp>
      <p:sp>
        <p:nvSpPr>
          <p:cNvPr id="3" name="Subtitle 2"/>
          <p:cNvSpPr>
            <a:spLocks noGrp="1"/>
          </p:cNvSpPr>
          <p:nvPr>
            <p:ph type="subTitle" idx="1"/>
          </p:nvPr>
        </p:nvSpPr>
        <p:spPr>
          <a:xfrm>
            <a:off x="712694" y="2650369"/>
            <a:ext cx="7772399" cy="1752600"/>
          </a:xfrm>
        </p:spPr>
        <p:txBody>
          <a:bodyPr>
            <a:normAutofit fontScale="25000" lnSpcReduction="20000"/>
          </a:bodyPr>
          <a:lstStyle/>
          <a:p>
            <a:pPr lvl="0" defTabSz="914400">
              <a:spcBef>
                <a:spcPts val="0"/>
              </a:spcBef>
            </a:pPr>
            <a:r>
              <a:rPr lang="en-ZA" sz="14400" b="1" dirty="0">
                <a:solidFill>
                  <a:srgbClr val="FFC000"/>
                </a:solidFill>
                <a:latin typeface="Century Gothic" panose="020B0502020202020204" pitchFamily="34" charset="0"/>
                <a:cs typeface="+mn-cs"/>
              </a:rPr>
              <a:t>Presentation of Annual Report to the Portfolio Committee 2023/24 Report</a:t>
            </a:r>
          </a:p>
          <a:p>
            <a:pPr algn="l"/>
            <a:endParaRPr lang="en-US" sz="14400" dirty="0">
              <a:solidFill>
                <a:schemeClr val="bg1"/>
              </a:solidFill>
              <a:latin typeface="Century Gothic" panose="020B0502020202020204" pitchFamily="34" charset="0"/>
            </a:endParaRPr>
          </a:p>
          <a:p>
            <a:pPr lvl="0" defTabSz="914400">
              <a:buClr>
                <a:prstClr val="white">
                  <a:shade val="95000"/>
                </a:prstClr>
              </a:buClr>
              <a:buSzPct val="65000"/>
            </a:pPr>
            <a:endParaRPr lang="en-US" sz="3600" b="1" dirty="0">
              <a:solidFill>
                <a:schemeClr val="bg1"/>
              </a:solidFill>
              <a:latin typeface="Century Gothic" panose="020B0502020202020204" pitchFamily="34" charset="0"/>
              <a:cs typeface="+mn-cs"/>
            </a:endParaRPr>
          </a:p>
          <a:p>
            <a:pPr lvl="0" defTabSz="914400">
              <a:buClr>
                <a:prstClr val="white">
                  <a:shade val="95000"/>
                </a:prstClr>
              </a:buClr>
              <a:buSzPct val="65000"/>
            </a:pPr>
            <a:r>
              <a:rPr lang="en-ZA" sz="12800" b="1" dirty="0">
                <a:solidFill>
                  <a:schemeClr val="bg1"/>
                </a:solidFill>
                <a:latin typeface="Century Gothic" panose="020B0502020202020204" pitchFamily="34" charset="0"/>
                <a:cs typeface="+mn-cs"/>
              </a:rPr>
              <a:t>19 November 2024</a:t>
            </a:r>
          </a:p>
          <a:p>
            <a:pPr algn="l"/>
            <a:endParaRPr lang="en-US" sz="1800" dirty="0">
              <a:solidFill>
                <a:schemeClr val="bg1"/>
              </a:solidFill>
            </a:endParaRPr>
          </a:p>
        </p:txBody>
      </p:sp>
    </p:spTree>
    <p:extLst>
      <p:ext uri="{BB962C8B-B14F-4D97-AF65-F5344CB8AC3E}">
        <p14:creationId xmlns:p14="http://schemas.microsoft.com/office/powerpoint/2010/main" val="34669583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518212017"/>
              </p:ext>
            </p:extLst>
          </p:nvPr>
        </p:nvGraphicFramePr>
        <p:xfrm>
          <a:off x="203840" y="906262"/>
          <a:ext cx="8897681" cy="5315295"/>
        </p:xfrm>
        <a:graphic>
          <a:graphicData uri="http://schemas.openxmlformats.org/drawingml/2006/table">
            <a:tbl>
              <a:tblPr firstRow="1" bandRow="1">
                <a:tableStyleId>{5C22544A-7EE6-4342-B048-85BDC9FD1C3A}</a:tableStyleId>
              </a:tblPr>
              <a:tblGrid>
                <a:gridCol w="2065757">
                  <a:extLst>
                    <a:ext uri="{9D8B030D-6E8A-4147-A177-3AD203B41FA5}">
                      <a16:colId xmlns:a16="http://schemas.microsoft.com/office/drawing/2014/main" val="20000"/>
                    </a:ext>
                  </a:extLst>
                </a:gridCol>
                <a:gridCol w="1288559">
                  <a:extLst>
                    <a:ext uri="{9D8B030D-6E8A-4147-A177-3AD203B41FA5}">
                      <a16:colId xmlns:a16="http://schemas.microsoft.com/office/drawing/2014/main" val="3138096762"/>
                    </a:ext>
                  </a:extLst>
                </a:gridCol>
                <a:gridCol w="1173938">
                  <a:extLst>
                    <a:ext uri="{9D8B030D-6E8A-4147-A177-3AD203B41FA5}">
                      <a16:colId xmlns:a16="http://schemas.microsoft.com/office/drawing/2014/main" val="20002"/>
                    </a:ext>
                  </a:extLst>
                </a:gridCol>
                <a:gridCol w="1995690">
                  <a:extLst>
                    <a:ext uri="{9D8B030D-6E8A-4147-A177-3AD203B41FA5}">
                      <a16:colId xmlns:a16="http://schemas.microsoft.com/office/drawing/2014/main" val="20004"/>
                    </a:ext>
                  </a:extLst>
                </a:gridCol>
                <a:gridCol w="2373737">
                  <a:extLst>
                    <a:ext uri="{9D8B030D-6E8A-4147-A177-3AD203B41FA5}">
                      <a16:colId xmlns:a16="http://schemas.microsoft.com/office/drawing/2014/main" val="20007"/>
                    </a:ext>
                  </a:extLst>
                </a:gridCol>
              </a:tblGrid>
              <a:tr h="935345">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gn="ctr"/>
                      <a:r>
                        <a:rPr lang="en-GB" sz="1300" b="1" kern="1200" dirty="0">
                          <a:solidFill>
                            <a:schemeClr val="bg1"/>
                          </a:solidFill>
                          <a:latin typeface="Century Gothic" panose="020B0502020202020204" pitchFamily="34" charset="0"/>
                          <a:ea typeface="+mn-ea"/>
                          <a:cs typeface="+mn-cs"/>
                        </a:rPr>
                        <a:t>Reasons for deviations</a:t>
                      </a:r>
                      <a:endParaRPr lang="en-ZA" sz="1300" b="1" kern="1200" dirty="0">
                        <a:solidFill>
                          <a:schemeClr val="bg1"/>
                        </a:solidFill>
                        <a:latin typeface="Century Gothic" panose="020B0502020202020204" pitchFamily="34" charset="0"/>
                        <a:ea typeface="+mn-ea"/>
                        <a:cs typeface="+mn-cs"/>
                      </a:endParaRPr>
                    </a:p>
                  </a:txBody>
                  <a:tcPr marL="91419" marR="91419" marT="45764" marB="4576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59755">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ZA" sz="1200" b="1" noProof="0" dirty="0">
                          <a:solidFill>
                            <a:schemeClr val="tx1"/>
                          </a:solidFill>
                        </a:rPr>
                        <a:t>RURAL DEVELOPMENT</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80362665"/>
                  </a:ext>
                </a:extLst>
              </a:tr>
              <a:tr h="2075383">
                <a:tc>
                  <a:txBody>
                    <a:bodyPr/>
                    <a:lstStyle/>
                    <a:p>
                      <a:pPr marL="0" marR="0" algn="l" defTabSz="457200" rtl="0" eaLnBrk="1" latinLnBrk="0" hangingPunct="1">
                        <a:lnSpc>
                          <a:spcPct val="115000"/>
                        </a:lnSpc>
                        <a:spcBef>
                          <a:spcPts val="0"/>
                        </a:spcBef>
                        <a:spcAft>
                          <a:spcPts val="0"/>
                        </a:spcAft>
                      </a:pPr>
                      <a:r>
                        <a:rPr lang="en-US" sz="1050" kern="1200" dirty="0">
                          <a:solidFill>
                            <a:schemeClr val="tx1"/>
                          </a:solidFill>
                          <a:effectLst/>
                          <a:latin typeface="Century Gothic" panose="020B0502020202020204" pitchFamily="34" charset="0"/>
                          <a:ea typeface="+mn-ea"/>
                          <a:cs typeface="+mn-cs"/>
                        </a:rPr>
                        <a:t>Hectares of agricultural land released for agricultural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lang="en-ZA" sz="1050" kern="1200">
                          <a:solidFill>
                            <a:schemeClr val="tx1"/>
                          </a:solidFill>
                          <a:effectLst/>
                          <a:latin typeface="Century Gothic" panose="020B0502020202020204" pitchFamily="34" charset="0"/>
                          <a:ea typeface="+mn-ea"/>
                          <a:cs typeface="+mn-cs"/>
                        </a:rPr>
                        <a:t>20 000ha</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lang="en-ZA" sz="1050" kern="1200" dirty="0">
                          <a:solidFill>
                            <a:schemeClr val="tx1"/>
                          </a:solidFill>
                          <a:effectLst/>
                          <a:latin typeface="Century Gothic" panose="020B0502020202020204" pitchFamily="34" charset="0"/>
                          <a:ea typeface="+mn-ea"/>
                          <a:cs typeface="+mn-cs"/>
                        </a:rPr>
                        <a:t>6827.74ha</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lang="en-ZA" sz="1050" kern="1200" dirty="0">
                          <a:solidFill>
                            <a:schemeClr val="tx1"/>
                          </a:solidFill>
                          <a:effectLst/>
                          <a:latin typeface="Century Gothic" panose="020B0502020202020204" pitchFamily="34" charset="0"/>
                          <a:ea typeface="+mn-ea"/>
                          <a:cs typeface="+mn-cs"/>
                        </a:rPr>
                        <a:t>-13 172. 26ha</a:t>
                      </a:r>
                    </a:p>
                    <a:p>
                      <a:pPr algn="ctr">
                        <a:lnSpc>
                          <a:spcPct val="115000"/>
                        </a:lnSpc>
                        <a:spcBef>
                          <a:spcPts val="300"/>
                        </a:spcBef>
                        <a:spcAft>
                          <a:spcPts val="300"/>
                        </a:spcAft>
                      </a:pPr>
                      <a:r>
                        <a:rPr lang="en-ZA" sz="1050" kern="1200" dirty="0">
                          <a:solidFill>
                            <a:schemeClr val="tx1"/>
                          </a:solidFill>
                          <a:effectLst/>
                          <a:latin typeface="Century Gothic" panose="020B0502020202020204" pitchFamily="34" charset="0"/>
                          <a:ea typeface="+mn-ea"/>
                          <a:cs typeface="+mn-cs"/>
                        </a:rPr>
                        <a:t>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l" defTabSz="457200" rtl="0" eaLnBrk="1" latinLnBrk="0" hangingPunct="1">
                        <a:lnSpc>
                          <a:spcPct val="115000"/>
                        </a:lnSpc>
                        <a:spcBef>
                          <a:spcPts val="0"/>
                        </a:spcBef>
                        <a:spcAft>
                          <a:spcPts val="0"/>
                        </a:spcAft>
                      </a:pPr>
                      <a:r>
                        <a:rPr lang="en-US" sz="1050" kern="1200" dirty="0">
                          <a:solidFill>
                            <a:schemeClr val="tx1"/>
                          </a:solidFill>
                          <a:effectLst/>
                          <a:latin typeface="Century Gothic" panose="020B0502020202020204" pitchFamily="34" charset="0"/>
                          <a:ea typeface="+mn-ea"/>
                          <a:cs typeface="+mn-cs"/>
                        </a:rPr>
                        <a:t>The Department could not achieve the target due to unavailability of agricultural land as revealed by the land audit conducted. As a result, the Department managed to allocate 6827. 74 ha of land in partnership with DALRRD. GDARDE will continue to engage GDID, DALRRD, Municipalities and Private Sector to make land available for food production</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633594869"/>
                  </a:ext>
                </a:extLst>
              </a:tr>
              <a:tr h="1136706">
                <a:tc>
                  <a:txBody>
                    <a:bodyPr/>
                    <a:lstStyle/>
                    <a:p>
                      <a:pPr>
                        <a:lnSpc>
                          <a:spcPct val="115000"/>
                        </a:lnSpc>
                        <a:spcBef>
                          <a:spcPts val="300"/>
                        </a:spcBef>
                        <a:spcAft>
                          <a:spcPts val="300"/>
                        </a:spcAft>
                      </a:pPr>
                      <a:r>
                        <a:rPr lang="en-ZA" sz="1050" kern="1200" dirty="0">
                          <a:solidFill>
                            <a:schemeClr val="tx1"/>
                          </a:solidFill>
                          <a:effectLst/>
                          <a:latin typeface="Century Gothic" panose="020B0502020202020204" pitchFamily="34" charset="0"/>
                          <a:ea typeface="+mn-ea"/>
                          <a:cs typeface="+mn-cs"/>
                        </a:rPr>
                        <a:t>Percentage agricultural land allocated to youth farmers for agricultural production</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lang="en-ZA" sz="1050" kern="1200" dirty="0">
                          <a:solidFill>
                            <a:schemeClr val="tx1"/>
                          </a:solidFill>
                          <a:effectLst/>
                          <a:latin typeface="Century Gothic" panose="020B0502020202020204" pitchFamily="34" charset="0"/>
                          <a:ea typeface="+mn-ea"/>
                          <a:cs typeface="+mn-cs"/>
                        </a:rPr>
                        <a:t>30%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lang="en-ZA" sz="1050" kern="1200">
                          <a:solidFill>
                            <a:schemeClr val="tx1"/>
                          </a:solidFill>
                          <a:effectLst/>
                          <a:latin typeface="Century Gothic" panose="020B0502020202020204" pitchFamily="34" charset="0"/>
                          <a:ea typeface="+mn-ea"/>
                          <a:cs typeface="+mn-cs"/>
                        </a:rPr>
                        <a:t>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lang="en-ZA" sz="1050" kern="1200" dirty="0">
                          <a:solidFill>
                            <a:schemeClr val="tx1"/>
                          </a:solidFill>
                          <a:effectLst/>
                          <a:latin typeface="Century Gothic" panose="020B0502020202020204" pitchFamily="34" charset="0"/>
                          <a:ea typeface="+mn-ea"/>
                          <a:cs typeface="+mn-cs"/>
                        </a:rPr>
                        <a:t>-30%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ct val="115000"/>
                        </a:lnSpc>
                        <a:spcBef>
                          <a:spcPts val="300"/>
                        </a:spcBef>
                        <a:spcAft>
                          <a:spcPts val="300"/>
                        </a:spcAft>
                      </a:pPr>
                      <a:r>
                        <a:rPr lang="en-ZA" sz="1050" kern="1200" dirty="0">
                          <a:solidFill>
                            <a:schemeClr val="tx1"/>
                          </a:solidFill>
                          <a:effectLst/>
                          <a:latin typeface="Century Gothic" panose="020B0502020202020204" pitchFamily="34" charset="0"/>
                          <a:ea typeface="+mn-ea"/>
                          <a:cs typeface="+mn-cs"/>
                        </a:rPr>
                        <a:t>Land acquired requires allocation to beneficiaries. Confirmation of Youth beneficiaries will be done once allocation has been made</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01472182"/>
                  </a:ext>
                </a:extLst>
              </a:tr>
              <a:tr h="724603">
                <a:tc>
                  <a:txBody>
                    <a:bodyPr/>
                    <a:lstStyle/>
                    <a:p>
                      <a:pPr>
                        <a:lnSpc>
                          <a:spcPct val="115000"/>
                        </a:lnSpc>
                        <a:spcBef>
                          <a:spcPts val="300"/>
                        </a:spcBef>
                        <a:spcAft>
                          <a:spcPts val="300"/>
                        </a:spcAft>
                      </a:pPr>
                      <a:r>
                        <a:rPr lang="en-ZA" sz="1050" kern="1200" dirty="0">
                          <a:solidFill>
                            <a:schemeClr val="tx1"/>
                          </a:solidFill>
                          <a:effectLst/>
                          <a:latin typeface="Century Gothic" panose="020B0502020202020204" pitchFamily="34" charset="0"/>
                          <a:ea typeface="+mn-ea"/>
                          <a:cs typeface="+mn-cs"/>
                        </a:rPr>
                        <a:t>Percentage of agricultural land allocated to women farmers for agricultural production</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lang="en-ZA" sz="1050" kern="1200">
                          <a:solidFill>
                            <a:schemeClr val="tx1"/>
                          </a:solidFill>
                          <a:effectLst/>
                          <a:latin typeface="Century Gothic" panose="020B0502020202020204" pitchFamily="34" charset="0"/>
                          <a:ea typeface="+mn-ea"/>
                          <a:cs typeface="+mn-cs"/>
                        </a:rPr>
                        <a:t>40%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lang="en-ZA" sz="1050" kern="1200">
                          <a:solidFill>
                            <a:schemeClr val="tx1"/>
                          </a:solidFill>
                          <a:effectLst/>
                          <a:latin typeface="Century Gothic" panose="020B0502020202020204" pitchFamily="34" charset="0"/>
                          <a:ea typeface="+mn-ea"/>
                          <a:cs typeface="+mn-cs"/>
                        </a:rPr>
                        <a:t>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lang="en-ZA" sz="1050" kern="1200" dirty="0">
                          <a:solidFill>
                            <a:schemeClr val="tx1"/>
                          </a:solidFill>
                          <a:effectLst/>
                          <a:latin typeface="Century Gothic" panose="020B0502020202020204" pitchFamily="34" charset="0"/>
                          <a:ea typeface="+mn-ea"/>
                          <a:cs typeface="+mn-cs"/>
                        </a:rPr>
                        <a:t>-40%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ct val="115000"/>
                        </a:lnSpc>
                        <a:spcBef>
                          <a:spcPts val="300"/>
                        </a:spcBef>
                        <a:spcAft>
                          <a:spcPts val="300"/>
                        </a:spcAft>
                      </a:pPr>
                      <a:r>
                        <a:rPr lang="en-ZA" sz="1050" kern="1200" dirty="0">
                          <a:solidFill>
                            <a:schemeClr val="tx1"/>
                          </a:solidFill>
                          <a:effectLst/>
                          <a:latin typeface="Century Gothic" panose="020B0502020202020204" pitchFamily="34" charset="0"/>
                          <a:ea typeface="+mn-ea"/>
                          <a:cs typeface="+mn-cs"/>
                        </a:rPr>
                        <a:t>Land acquired requires allocation to beneficiaries. Confirmation of Women beneficiaries will be done once allocation has been made</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47485526"/>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566361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3255283877"/>
              </p:ext>
            </p:extLst>
          </p:nvPr>
        </p:nvGraphicFramePr>
        <p:xfrm>
          <a:off x="123159" y="685534"/>
          <a:ext cx="8897680" cy="987826"/>
        </p:xfrm>
        <a:graphic>
          <a:graphicData uri="http://schemas.openxmlformats.org/drawingml/2006/table">
            <a:tbl>
              <a:tblPr firstRow="1" bandRow="1">
                <a:tableStyleId>{5C22544A-7EE6-4342-B048-85BDC9FD1C3A}</a:tableStyleId>
              </a:tblPr>
              <a:tblGrid>
                <a:gridCol w="1781841">
                  <a:extLst>
                    <a:ext uri="{9D8B030D-6E8A-4147-A177-3AD203B41FA5}">
                      <a16:colId xmlns:a16="http://schemas.microsoft.com/office/drawing/2014/main" val="20000"/>
                    </a:ext>
                  </a:extLst>
                </a:gridCol>
                <a:gridCol w="1171575">
                  <a:extLst>
                    <a:ext uri="{9D8B030D-6E8A-4147-A177-3AD203B41FA5}">
                      <a16:colId xmlns:a16="http://schemas.microsoft.com/office/drawing/2014/main" val="3138096762"/>
                    </a:ext>
                  </a:extLst>
                </a:gridCol>
                <a:gridCol w="1114425">
                  <a:extLst>
                    <a:ext uri="{9D8B030D-6E8A-4147-A177-3AD203B41FA5}">
                      <a16:colId xmlns:a16="http://schemas.microsoft.com/office/drawing/2014/main" val="20002"/>
                    </a:ext>
                  </a:extLst>
                </a:gridCol>
                <a:gridCol w="2057400">
                  <a:extLst>
                    <a:ext uri="{9D8B030D-6E8A-4147-A177-3AD203B41FA5}">
                      <a16:colId xmlns:a16="http://schemas.microsoft.com/office/drawing/2014/main" val="3451753925"/>
                    </a:ext>
                  </a:extLst>
                </a:gridCol>
                <a:gridCol w="2772439">
                  <a:extLst>
                    <a:ext uri="{9D8B030D-6E8A-4147-A177-3AD203B41FA5}">
                      <a16:colId xmlns:a16="http://schemas.microsoft.com/office/drawing/2014/main" val="20007"/>
                    </a:ext>
                  </a:extLst>
                </a:gridCol>
              </a:tblGrid>
              <a:tr h="461719">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gn="ctr"/>
                      <a:r>
                        <a:rPr lang="en-GB" sz="1300" b="1" kern="1200" dirty="0">
                          <a:solidFill>
                            <a:schemeClr val="bg1"/>
                          </a:solidFill>
                          <a:latin typeface="Century Gothic" panose="020B0502020202020204" pitchFamily="34" charset="0"/>
                          <a:ea typeface="+mn-ea"/>
                          <a:cs typeface="+mn-cs"/>
                        </a:rPr>
                        <a:t>Reasons for deviations</a:t>
                      </a:r>
                      <a:endParaRPr lang="en-ZA" sz="1300" b="1" kern="1200" dirty="0">
                        <a:solidFill>
                          <a:schemeClr val="bg1"/>
                        </a:solidFill>
                        <a:latin typeface="Century Gothic" panose="020B0502020202020204" pitchFamily="34" charset="0"/>
                        <a:ea typeface="+mn-ea"/>
                        <a:cs typeface="+mn-cs"/>
                      </a:endParaRPr>
                    </a:p>
                  </a:txBody>
                  <a:tcPr marL="91419" marR="91419" marT="45764" marB="4576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5" name="Table 4">
            <a:extLst>
              <a:ext uri="{FF2B5EF4-FFF2-40B4-BE49-F238E27FC236}">
                <a16:creationId xmlns:a16="http://schemas.microsoft.com/office/drawing/2014/main" id="{9215AF13-4B71-46C9-B92B-BAE13D4A2CBE}"/>
              </a:ext>
            </a:extLst>
          </p:cNvPr>
          <p:cNvGraphicFramePr>
            <a:graphicFrameLocks noGrp="1"/>
          </p:cNvGraphicFramePr>
          <p:nvPr>
            <p:extLst>
              <p:ext uri="{D42A27DB-BD31-4B8C-83A1-F6EECF244321}">
                <p14:modId xmlns:p14="http://schemas.microsoft.com/office/powerpoint/2010/main" val="629436315"/>
              </p:ext>
            </p:extLst>
          </p:nvPr>
        </p:nvGraphicFramePr>
        <p:xfrm>
          <a:off x="123160" y="1445522"/>
          <a:ext cx="8897679" cy="4580481"/>
        </p:xfrm>
        <a:graphic>
          <a:graphicData uri="http://schemas.openxmlformats.org/drawingml/2006/table">
            <a:tbl>
              <a:tblPr firstRow="1" bandRow="1">
                <a:tableStyleId>{5C22544A-7EE6-4342-B048-85BDC9FD1C3A}</a:tableStyleId>
              </a:tblPr>
              <a:tblGrid>
                <a:gridCol w="1772315">
                  <a:extLst>
                    <a:ext uri="{9D8B030D-6E8A-4147-A177-3AD203B41FA5}">
                      <a16:colId xmlns:a16="http://schemas.microsoft.com/office/drawing/2014/main" val="3455734312"/>
                    </a:ext>
                  </a:extLst>
                </a:gridCol>
                <a:gridCol w="1162050">
                  <a:extLst>
                    <a:ext uri="{9D8B030D-6E8A-4147-A177-3AD203B41FA5}">
                      <a16:colId xmlns:a16="http://schemas.microsoft.com/office/drawing/2014/main" val="1978705946"/>
                    </a:ext>
                  </a:extLst>
                </a:gridCol>
                <a:gridCol w="1133475">
                  <a:extLst>
                    <a:ext uri="{9D8B030D-6E8A-4147-A177-3AD203B41FA5}">
                      <a16:colId xmlns:a16="http://schemas.microsoft.com/office/drawing/2014/main" val="3053006624"/>
                    </a:ext>
                  </a:extLst>
                </a:gridCol>
                <a:gridCol w="1866900">
                  <a:extLst>
                    <a:ext uri="{9D8B030D-6E8A-4147-A177-3AD203B41FA5}">
                      <a16:colId xmlns:a16="http://schemas.microsoft.com/office/drawing/2014/main" val="388454457"/>
                    </a:ext>
                  </a:extLst>
                </a:gridCol>
                <a:gridCol w="2962939">
                  <a:extLst>
                    <a:ext uri="{9D8B030D-6E8A-4147-A177-3AD203B41FA5}">
                      <a16:colId xmlns:a16="http://schemas.microsoft.com/office/drawing/2014/main" val="749430340"/>
                    </a:ext>
                  </a:extLst>
                </a:gridCol>
              </a:tblGrid>
              <a:tr h="210660">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COMPLIANCE &amp; ENFORCEMENT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hMerge="1">
                  <a:txBody>
                    <a:bodyPr/>
                    <a:lstStyle/>
                    <a:p>
                      <a:endParaRPr lang="en-ZA"/>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2340118975"/>
                  </a:ext>
                </a:extLst>
              </a:tr>
              <a:tr h="15511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Percentage of administrative enforcement notices complied with</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70%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26%</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-44%</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Of the 170 administrative notices issued, 45 notices were closed/withdrawn resulting in a 26% achievement on this target. This is because several of the administrative notices are still in the process of being complied with as the timeframes indicated for compliance are not yet lapsed. </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05689222"/>
                  </a:ext>
                </a:extLst>
              </a:tr>
              <a:tr h="15511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Percentage of compliance to legislative obligations in respect of licensed facilities inspected</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70%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41%</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-29%</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139 facilities were monitored in the year under review, of which 57 facilities were fully compliant with the legislative obligations (conditions) in the licences or registration certificates issued by the Department resulting in 41% compliant facilities. Administrative enforcement notices were issued to the 82 facilities that were not fully compliant with the condition of their licences or registration certificates</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59620234"/>
                  </a:ext>
                </a:extLst>
              </a:tr>
              <a:tr h="10861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Designated Environmental Management Inspectors (EMI) in provincial departments and local government</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8</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-8</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The indicator is demand driven, both the inspectorate and municipalities did not get the planned number of people to be trained and designated. </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52143012"/>
                  </a:ext>
                </a:extLst>
              </a:tr>
            </a:tbl>
          </a:graphicData>
        </a:graphic>
      </p:graphicFrame>
    </p:spTree>
    <p:extLst>
      <p:ext uri="{BB962C8B-B14F-4D97-AF65-F5344CB8AC3E}">
        <p14:creationId xmlns:p14="http://schemas.microsoft.com/office/powerpoint/2010/main" val="24185229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3405458491"/>
              </p:ext>
            </p:extLst>
          </p:nvPr>
        </p:nvGraphicFramePr>
        <p:xfrm>
          <a:off x="304799" y="774173"/>
          <a:ext cx="8716040" cy="5289682"/>
        </p:xfrm>
        <a:graphic>
          <a:graphicData uri="http://schemas.openxmlformats.org/drawingml/2006/table">
            <a:tbl>
              <a:tblPr firstRow="1" bandRow="1">
                <a:tableStyleId>{5C22544A-7EE6-4342-B048-85BDC9FD1C3A}</a:tableStyleId>
              </a:tblPr>
              <a:tblGrid>
                <a:gridCol w="1662297">
                  <a:extLst>
                    <a:ext uri="{9D8B030D-6E8A-4147-A177-3AD203B41FA5}">
                      <a16:colId xmlns:a16="http://schemas.microsoft.com/office/drawing/2014/main" val="20000"/>
                    </a:ext>
                  </a:extLst>
                </a:gridCol>
                <a:gridCol w="1210765">
                  <a:extLst>
                    <a:ext uri="{9D8B030D-6E8A-4147-A177-3AD203B41FA5}">
                      <a16:colId xmlns:a16="http://schemas.microsoft.com/office/drawing/2014/main" val="2931532287"/>
                    </a:ext>
                  </a:extLst>
                </a:gridCol>
                <a:gridCol w="1308414">
                  <a:extLst>
                    <a:ext uri="{9D8B030D-6E8A-4147-A177-3AD203B41FA5}">
                      <a16:colId xmlns:a16="http://schemas.microsoft.com/office/drawing/2014/main" val="20002"/>
                    </a:ext>
                  </a:extLst>
                </a:gridCol>
                <a:gridCol w="1983031">
                  <a:extLst>
                    <a:ext uri="{9D8B030D-6E8A-4147-A177-3AD203B41FA5}">
                      <a16:colId xmlns:a16="http://schemas.microsoft.com/office/drawing/2014/main" val="970541248"/>
                    </a:ext>
                  </a:extLst>
                </a:gridCol>
                <a:gridCol w="2551533">
                  <a:extLst>
                    <a:ext uri="{9D8B030D-6E8A-4147-A177-3AD203B41FA5}">
                      <a16:colId xmlns:a16="http://schemas.microsoft.com/office/drawing/2014/main" val="512970370"/>
                    </a:ext>
                  </a:extLst>
                </a:gridCol>
              </a:tblGrid>
              <a:tr h="830264">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GB" sz="1300" b="1" kern="1200" dirty="0">
                          <a:solidFill>
                            <a:schemeClr val="bg1"/>
                          </a:solidFill>
                          <a:latin typeface="Century Gothic" panose="020B0502020202020204" pitchFamily="34" charset="0"/>
                          <a:ea typeface="+mn-ea"/>
                          <a:cs typeface="+mn-cs"/>
                        </a:rPr>
                        <a:t>Reasons for deviations</a:t>
                      </a:r>
                      <a:endParaRPr lang="en-ZA" sz="1300" b="1" kern="1200" dirty="0">
                        <a:solidFill>
                          <a:schemeClr val="bg1"/>
                        </a:solidFill>
                        <a:latin typeface="Century Gothic" panose="020B0502020202020204" pitchFamily="34" charset="0"/>
                        <a:ea typeface="+mn-ea"/>
                        <a:cs typeface="+mn-cs"/>
                      </a:endParaRPr>
                    </a:p>
                  </a:txBody>
                  <a:tcPr marL="91419" marR="91419" marT="45764" marB="4576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55596">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IMPACT MANAGEMENT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ZA" sz="1050" b="0" i="0" u="none" strike="noStrike" kern="1200" cap="none" spc="0" normalizeH="0" baseline="0" noProof="0" dirty="0">
                        <a:ln>
                          <a:noFill/>
                        </a:ln>
                        <a:solidFill>
                          <a:srgbClr val="FF0000"/>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42669373"/>
                  </a:ext>
                </a:extLst>
              </a:tr>
              <a:tr h="88369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Percentage of complete EIA applications </a:t>
                      </a:r>
                      <a:r>
                        <a:rPr kumimoji="0" lang="en-US" sz="1050" b="0" i="0" u="none" strike="noStrike" kern="1200" cap="none" spc="0" normalizeH="0" baseline="0" noProof="0" dirty="0" err="1">
                          <a:ln>
                            <a:noFill/>
                          </a:ln>
                          <a:solidFill>
                            <a:schemeClr val="tx1"/>
                          </a:solidFill>
                          <a:effectLst/>
                          <a:uLnTx/>
                          <a:uFillTx/>
                          <a:latin typeface="Century Gothic" panose="020B0502020202020204" pitchFamily="34" charset="0"/>
                          <a:ea typeface="Calibri"/>
                          <a:cs typeface="Times New Roman"/>
                        </a:rPr>
                        <a:t>finalised</a:t>
                      </a: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 within legislated timeframes</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100%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92%</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-8%</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Target not met due to administration and technical errors within the Smart Gov System, three of the processed applications did not generate email notification</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385476779"/>
                  </a:ext>
                </a:extLst>
              </a:tr>
              <a:tr h="231855">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WASTE MAMANGEMENT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endParaRPr lang="en-ZA" sz="1050" dirty="0">
                        <a:latin typeface="Century Gothic" panose="020B050202020202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tc>
                <a:tc hMerge="1">
                  <a:txBody>
                    <a:bodyPr/>
                    <a:lstStyle/>
                    <a:p>
                      <a:endParaRPr lang="en-ZA" sz="1050" dirty="0">
                        <a:latin typeface="Century Gothic" panose="020B050202020202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3675746"/>
                  </a:ext>
                </a:extLst>
              </a:tr>
              <a:tr h="102903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Feasibility Study for the Regional Integrated Waste Facility</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Phase 3 Feasibility Study &amp; Treasury Approvals &amp; Procurement Plan</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p>
                      <a:pPr algn="ctr"/>
                      <a:endParaRPr lang="en-ZA" sz="1050" dirty="0">
                        <a:latin typeface="Century Gothic" panose="020B050202020202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a:ln>
                            <a:noFill/>
                          </a:ln>
                          <a:solidFill>
                            <a:schemeClr val="tx1"/>
                          </a:solidFill>
                          <a:effectLst/>
                          <a:uLnTx/>
                          <a:uFillTx/>
                          <a:latin typeface="Century Gothic" panose="020B0502020202020204" pitchFamily="34" charset="0"/>
                          <a:ea typeface="Calibri"/>
                          <a:cs typeface="Times New Roman"/>
                        </a:rPr>
                        <a:t>-1</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050" dirty="0">
                          <a:latin typeface="Century Gothic" panose="020B0502020202020204" pitchFamily="34" charset="0"/>
                        </a:rPr>
                        <a:t>The target was not met because the funders  requested that a Pre-feasibility study be conducted prior to development of the detailed feasibility study. The Pre-Feasibility study has been finalised and the project is ready to go into full feasibility study stage of the project development</a:t>
                      </a:r>
                      <a:endParaRPr lang="en-ZA" sz="1050" dirty="0">
                        <a:latin typeface="Century Gothic" panose="020B050202020202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r h="100640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Gauteng Waste </a:t>
                      </a:r>
                      <a:r>
                        <a:rPr kumimoji="0" lang="en-US" sz="1050" b="0" i="0" u="none" strike="noStrike" kern="1200" cap="none" spc="0" normalizeH="0" baseline="0" noProof="0" dirty="0" err="1">
                          <a:ln>
                            <a:noFill/>
                          </a:ln>
                          <a:solidFill>
                            <a:schemeClr val="tx1"/>
                          </a:solidFill>
                          <a:effectLst/>
                          <a:uLnTx/>
                          <a:uFillTx/>
                          <a:latin typeface="Century Gothic" panose="020B0502020202020204" pitchFamily="34" charset="0"/>
                          <a:ea typeface="Calibri"/>
                          <a:cs typeface="Times New Roman"/>
                        </a:rPr>
                        <a:t>Minimisation</a:t>
                      </a: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 Regulation Promulgated</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050" dirty="0">
                          <a:latin typeface="Century Gothic" panose="020B0502020202020204" pitchFamily="34" charset="0"/>
                        </a:rPr>
                        <a:t>Phase 2 Legal drafting of Regulations and public participation</a:t>
                      </a:r>
                      <a:endParaRPr lang="en-ZA" sz="1050" dirty="0">
                        <a:latin typeface="Century Gothic" panose="020B050202020202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050" dirty="0">
                          <a:latin typeface="Century Gothic" panose="020B0502020202020204" pitchFamily="34" charset="0"/>
                        </a:rPr>
                        <a:t>The target is not achieved in view of prolonged processes of getting concurrence from the Minister for the development of the Regulations. This had a knock-on effect on overall project schedule including the procurement processes.</a:t>
                      </a:r>
                      <a:endParaRPr lang="en-ZA" sz="1050" dirty="0">
                        <a:latin typeface="Century Gothic" panose="020B0502020202020204"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451967"/>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91600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1881244609"/>
              </p:ext>
            </p:extLst>
          </p:nvPr>
        </p:nvGraphicFramePr>
        <p:xfrm>
          <a:off x="304799" y="774173"/>
          <a:ext cx="8716040" cy="3303861"/>
        </p:xfrm>
        <a:graphic>
          <a:graphicData uri="http://schemas.openxmlformats.org/drawingml/2006/table">
            <a:tbl>
              <a:tblPr firstRow="1" bandRow="1">
                <a:tableStyleId>{5C22544A-7EE6-4342-B048-85BDC9FD1C3A}</a:tableStyleId>
              </a:tblPr>
              <a:tblGrid>
                <a:gridCol w="1662297">
                  <a:extLst>
                    <a:ext uri="{9D8B030D-6E8A-4147-A177-3AD203B41FA5}">
                      <a16:colId xmlns:a16="http://schemas.microsoft.com/office/drawing/2014/main" val="20000"/>
                    </a:ext>
                  </a:extLst>
                </a:gridCol>
                <a:gridCol w="1210765">
                  <a:extLst>
                    <a:ext uri="{9D8B030D-6E8A-4147-A177-3AD203B41FA5}">
                      <a16:colId xmlns:a16="http://schemas.microsoft.com/office/drawing/2014/main" val="2931532287"/>
                    </a:ext>
                  </a:extLst>
                </a:gridCol>
                <a:gridCol w="1289364">
                  <a:extLst>
                    <a:ext uri="{9D8B030D-6E8A-4147-A177-3AD203B41FA5}">
                      <a16:colId xmlns:a16="http://schemas.microsoft.com/office/drawing/2014/main" val="20002"/>
                    </a:ext>
                  </a:extLst>
                </a:gridCol>
                <a:gridCol w="2002081">
                  <a:extLst>
                    <a:ext uri="{9D8B030D-6E8A-4147-A177-3AD203B41FA5}">
                      <a16:colId xmlns:a16="http://schemas.microsoft.com/office/drawing/2014/main" val="341917086"/>
                    </a:ext>
                  </a:extLst>
                </a:gridCol>
                <a:gridCol w="2551533">
                  <a:extLst>
                    <a:ext uri="{9D8B030D-6E8A-4147-A177-3AD203B41FA5}">
                      <a16:colId xmlns:a16="http://schemas.microsoft.com/office/drawing/2014/main" val="512970370"/>
                    </a:ext>
                  </a:extLst>
                </a:gridCol>
              </a:tblGrid>
              <a:tr h="830264">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GB" sz="1300" b="1" kern="1200" dirty="0">
                          <a:solidFill>
                            <a:schemeClr val="bg1"/>
                          </a:solidFill>
                          <a:latin typeface="Century Gothic" panose="020B0502020202020204" pitchFamily="34" charset="0"/>
                          <a:ea typeface="+mn-ea"/>
                          <a:cs typeface="+mn-cs"/>
                        </a:rPr>
                        <a:t>Reasons for deviations</a:t>
                      </a:r>
                      <a:endParaRPr lang="en-ZA" sz="1300" b="1" kern="1200" dirty="0">
                        <a:solidFill>
                          <a:schemeClr val="bg1"/>
                        </a:solidFill>
                        <a:latin typeface="Century Gothic" panose="020B0502020202020204" pitchFamily="34" charset="0"/>
                        <a:ea typeface="+mn-ea"/>
                        <a:cs typeface="+mn-cs"/>
                      </a:endParaRPr>
                    </a:p>
                  </a:txBody>
                  <a:tcPr marL="91419" marR="91419" marT="45764" marB="4576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58063">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WASTE MANAGEMENT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ZA" sz="1050" b="0" i="0" u="none" strike="noStrike" kern="1200" cap="none" spc="0" normalizeH="0" baseline="0" noProof="0" dirty="0">
                        <a:ln>
                          <a:noFill/>
                        </a:ln>
                        <a:solidFill>
                          <a:srgbClr val="FF0000"/>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42669373"/>
                  </a:ext>
                </a:extLst>
              </a:tr>
              <a:tr h="100640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Hectares under the conservation estate</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89 512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-89512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The declaration notices are still awaiting the MEC’s signature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80411417"/>
                  </a:ext>
                </a:extLst>
              </a:tr>
              <a:tr h="100640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New Stewardship sites assisted to increase land under Conservation through the Biodiversity Stewardship Program</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There has been a delay in the signing of the declaration notices as most of the due diligence activities are reliant on external stakeholders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13</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618420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90312F-2B7A-41C6-9737-07702FA18BE7}"/>
              </a:ext>
            </a:extLst>
          </p:cNvPr>
          <p:cNvSpPr>
            <a:spLocks noGrp="1"/>
          </p:cNvSpPr>
          <p:nvPr>
            <p:ph type="sldNum" sz="quarter" idx="12"/>
          </p:nvPr>
        </p:nvSpPr>
        <p:spPr/>
        <p:txBody>
          <a:bodyPr/>
          <a:lstStyle/>
          <a:p>
            <a:fld id="{093862CD-2CE4-D846-9F15-15300DCE1BBC}" type="slidenum">
              <a:rPr lang="en-US" smtClean="0"/>
              <a:pPr/>
              <a:t>14</a:t>
            </a:fld>
            <a:endParaRPr lang="en-US" dirty="0"/>
          </a:p>
        </p:txBody>
      </p:sp>
      <p:sp>
        <p:nvSpPr>
          <p:cNvPr id="9" name="Title 1">
            <a:extLst>
              <a:ext uri="{FF2B5EF4-FFF2-40B4-BE49-F238E27FC236}">
                <a16:creationId xmlns:a16="http://schemas.microsoft.com/office/drawing/2014/main" id="{091EB3E5-ACC7-402B-82BE-6D9E6EBA11DF}"/>
              </a:ext>
            </a:extLst>
          </p:cNvPr>
          <p:cNvSpPr txBox="1">
            <a:spLocks/>
          </p:cNvSpPr>
          <p:nvPr/>
        </p:nvSpPr>
        <p:spPr bwMode="auto">
          <a:xfrm>
            <a:off x="699434" y="2959100"/>
            <a:ext cx="8013700" cy="2409825"/>
          </a:xfrm>
          <a:prstGeom prst="rect">
            <a:avLst/>
          </a:prstGeom>
          <a:solidFill>
            <a:srgbClr val="002060"/>
          </a:solidFill>
          <a:ln w="57150">
            <a:solidFill>
              <a:srgbClr val="FFFF00"/>
            </a:solidFill>
            <a:miter lim="800000"/>
            <a:headEnd/>
            <a:tailEnd/>
          </a:ln>
        </p:spPr>
        <p:txBody>
          <a:bodyPr vert="horz" lIns="91440" tIns="45720" rIns="91440" bIns="45720" rtlCol="0" anchor="ctr">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defTabSz="914400">
              <a:buNone/>
              <a:defRPr/>
            </a:pPr>
            <a:r>
              <a:rPr lang="en-ZA" sz="2800" b="1" kern="0" dirty="0">
                <a:solidFill>
                  <a:srgbClr val="FFFFFF"/>
                </a:solidFill>
                <a:latin typeface="Century Gothic"/>
                <a:ea typeface="ＭＳ Ｐゴシック"/>
                <a:cs typeface="Century Gothic"/>
              </a:rPr>
              <a:t>Areas of Achievement</a:t>
            </a:r>
          </a:p>
        </p:txBody>
      </p:sp>
    </p:spTree>
    <p:extLst>
      <p:ext uri="{BB962C8B-B14F-4D97-AF65-F5344CB8AC3E}">
        <p14:creationId xmlns:p14="http://schemas.microsoft.com/office/powerpoint/2010/main" val="36874148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2415932588"/>
              </p:ext>
            </p:extLst>
          </p:nvPr>
        </p:nvGraphicFramePr>
        <p:xfrm>
          <a:off x="213980" y="818550"/>
          <a:ext cx="8853820" cy="4511234"/>
        </p:xfrm>
        <a:graphic>
          <a:graphicData uri="http://schemas.openxmlformats.org/drawingml/2006/table">
            <a:tbl>
              <a:tblPr firstRow="1" bandRow="1">
                <a:tableStyleId>{5C22544A-7EE6-4342-B048-85BDC9FD1C3A}</a:tableStyleId>
              </a:tblPr>
              <a:tblGrid>
                <a:gridCol w="2557795">
                  <a:extLst>
                    <a:ext uri="{9D8B030D-6E8A-4147-A177-3AD203B41FA5}">
                      <a16:colId xmlns:a16="http://schemas.microsoft.com/office/drawing/2014/main" val="20000"/>
                    </a:ext>
                  </a:extLst>
                </a:gridCol>
                <a:gridCol w="1724025">
                  <a:extLst>
                    <a:ext uri="{9D8B030D-6E8A-4147-A177-3AD203B41FA5}">
                      <a16:colId xmlns:a16="http://schemas.microsoft.com/office/drawing/2014/main" val="1086004603"/>
                    </a:ext>
                  </a:extLst>
                </a:gridCol>
                <a:gridCol w="1603463">
                  <a:extLst>
                    <a:ext uri="{9D8B030D-6E8A-4147-A177-3AD203B41FA5}">
                      <a16:colId xmlns:a16="http://schemas.microsoft.com/office/drawing/2014/main" val="2389154376"/>
                    </a:ext>
                  </a:extLst>
                </a:gridCol>
                <a:gridCol w="2968537">
                  <a:extLst>
                    <a:ext uri="{9D8B030D-6E8A-4147-A177-3AD203B41FA5}">
                      <a16:colId xmlns:a16="http://schemas.microsoft.com/office/drawing/2014/main" val="341917086"/>
                    </a:ext>
                  </a:extLst>
                </a:gridCol>
              </a:tblGrid>
              <a:tr h="629250">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58063">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ADMINISTRATION</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extLst>
                  <a:ext uri="{0D108BD9-81ED-4DB2-BD59-A6C34878D82A}">
                    <a16:rowId xmlns:a16="http://schemas.microsoft.com/office/drawing/2014/main" val="2842669373"/>
                  </a:ext>
                </a:extLst>
              </a:tr>
              <a:tr h="412823">
                <a:tc>
                  <a:txBody>
                    <a:bodyPr/>
                    <a:lstStyle/>
                    <a:p>
                      <a:pPr>
                        <a:lnSpc>
                          <a:spcPct val="115000"/>
                        </a:lnSpc>
                        <a:spcAft>
                          <a:spcPts val="10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Percentage of total procurement that targets businesses owned by Women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r h="384248">
                <a:tc>
                  <a:txBody>
                    <a:bodyPr/>
                    <a:lstStyle/>
                    <a:p>
                      <a:pPr>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Percentage of total procurement that targets businesses owned by Youth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4667109"/>
                  </a:ext>
                </a:extLst>
              </a:tr>
              <a:tr h="384248">
                <a:tc>
                  <a:txBody>
                    <a:bodyPr/>
                    <a:lstStyle/>
                    <a:p>
                      <a:pPr>
                        <a:lnSpc>
                          <a:spcPct val="100000"/>
                        </a:lnSpc>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Percentage Reduction in irregular expenditure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50000"/>
                        </a:lnSpc>
                        <a:spcAft>
                          <a:spcPts val="10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1872689"/>
                  </a:ext>
                </a:extLst>
              </a:tr>
              <a:tr h="384248">
                <a:tc>
                  <a:txBody>
                    <a:bodyPr/>
                    <a:lstStyle/>
                    <a:p>
                      <a:pPr>
                        <a:lnSpc>
                          <a:spcPct val="100000"/>
                        </a:lnSpc>
                        <a:spcAft>
                          <a:spcPts val="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Percentage procurement implemented through the open tender system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0219032"/>
                  </a:ext>
                </a:extLst>
              </a:tr>
              <a:tr h="384248">
                <a:tc>
                  <a:txBody>
                    <a:bodyPr/>
                    <a:lstStyle/>
                    <a:p>
                      <a:pPr marL="0" algn="l"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Percentage of women employed at SMS level within the department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52347152"/>
                  </a:ext>
                </a:extLst>
              </a:tr>
              <a:tr h="68062">
                <a:tc>
                  <a:txBody>
                    <a:bodyPr/>
                    <a:lstStyle/>
                    <a:p>
                      <a:pPr marL="0" algn="l"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Percentage of people with disabilities employed within the department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a:t>
                      </a:r>
                    </a:p>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5402643"/>
                  </a:ext>
                </a:extLst>
              </a:tr>
              <a:tr h="384248">
                <a:tc>
                  <a:txBody>
                    <a:bodyPr/>
                    <a:lstStyle/>
                    <a:p>
                      <a:pPr marL="26035">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Work opportunities created through Tshepo 1 million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3 000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4 834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1 834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21523374"/>
                  </a:ext>
                </a:extLst>
              </a:tr>
              <a:tr h="384248">
                <a:tc>
                  <a:txBody>
                    <a:bodyPr/>
                    <a:lstStyle/>
                    <a:p>
                      <a:pPr>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Percentage of Ntirhisano commitments achieved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80%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25728317"/>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15</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23864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3282105005"/>
              </p:ext>
            </p:extLst>
          </p:nvPr>
        </p:nvGraphicFramePr>
        <p:xfrm>
          <a:off x="361950" y="727875"/>
          <a:ext cx="8702083" cy="5994486"/>
        </p:xfrm>
        <a:graphic>
          <a:graphicData uri="http://schemas.openxmlformats.org/drawingml/2006/table">
            <a:tbl>
              <a:tblPr firstRow="1" bandRow="1">
                <a:tableStyleId>{5C22544A-7EE6-4342-B048-85BDC9FD1C3A}</a:tableStyleId>
              </a:tblPr>
              <a:tblGrid>
                <a:gridCol w="2543839">
                  <a:extLst>
                    <a:ext uri="{9D8B030D-6E8A-4147-A177-3AD203B41FA5}">
                      <a16:colId xmlns:a16="http://schemas.microsoft.com/office/drawing/2014/main" val="20000"/>
                    </a:ext>
                  </a:extLst>
                </a:gridCol>
                <a:gridCol w="1724025">
                  <a:extLst>
                    <a:ext uri="{9D8B030D-6E8A-4147-A177-3AD203B41FA5}">
                      <a16:colId xmlns:a16="http://schemas.microsoft.com/office/drawing/2014/main" val="1086004603"/>
                    </a:ext>
                  </a:extLst>
                </a:gridCol>
                <a:gridCol w="1603463">
                  <a:extLst>
                    <a:ext uri="{9D8B030D-6E8A-4147-A177-3AD203B41FA5}">
                      <a16:colId xmlns:a16="http://schemas.microsoft.com/office/drawing/2014/main" val="2389154376"/>
                    </a:ext>
                  </a:extLst>
                </a:gridCol>
                <a:gridCol w="2830756">
                  <a:extLst>
                    <a:ext uri="{9D8B030D-6E8A-4147-A177-3AD203B41FA5}">
                      <a16:colId xmlns:a16="http://schemas.microsoft.com/office/drawing/2014/main" val="341917086"/>
                    </a:ext>
                  </a:extLst>
                </a:gridCol>
              </a:tblGrid>
              <a:tr h="629250">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66700">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AGRICULTURE AND RURAL DEVELOPMENT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extLst>
                  <a:ext uri="{0D108BD9-81ED-4DB2-BD59-A6C34878D82A}">
                    <a16:rowId xmlns:a16="http://schemas.microsoft.com/office/drawing/2014/main" val="2842669373"/>
                  </a:ext>
                </a:extLst>
              </a:tr>
              <a:tr h="412823">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Hectares of cultivated land under Conservation Agricultural practices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80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r h="663502">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Agro-ecosystem management plans developed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4667109"/>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Farm management plans developed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178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1872689"/>
                  </a:ext>
                </a:extLst>
              </a:tr>
              <a:tr h="396802">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Disaster Relief Schemes managed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0219032"/>
                  </a:ext>
                </a:extLst>
              </a:tr>
              <a:tr h="400050">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Awareness campaigns on disaster risk reduction conducted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52347152"/>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Surveys on uptake for early warning information conducted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5402643"/>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Producers supported in the Red Meat Commodity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21523374"/>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Producers supported in the Citrus Commodity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25728317"/>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Women producers supported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80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89569845"/>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Hectares planted for food production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4 200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4 657,3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457,3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8587121"/>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Smallholder producers supported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206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79789785"/>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Smallholder producers supported to produce food in Sedibeng and West Rand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70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90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98442503"/>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16</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2422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4033800807"/>
              </p:ext>
            </p:extLst>
          </p:nvPr>
        </p:nvGraphicFramePr>
        <p:xfrm>
          <a:off x="219075" y="818550"/>
          <a:ext cx="8710944" cy="5949060"/>
        </p:xfrm>
        <a:graphic>
          <a:graphicData uri="http://schemas.openxmlformats.org/drawingml/2006/table">
            <a:tbl>
              <a:tblPr firstRow="1" bandRow="1">
                <a:tableStyleId>{5C22544A-7EE6-4342-B048-85BDC9FD1C3A}</a:tableStyleId>
              </a:tblPr>
              <a:tblGrid>
                <a:gridCol w="2552700">
                  <a:extLst>
                    <a:ext uri="{9D8B030D-6E8A-4147-A177-3AD203B41FA5}">
                      <a16:colId xmlns:a16="http://schemas.microsoft.com/office/drawing/2014/main" val="20000"/>
                    </a:ext>
                  </a:extLst>
                </a:gridCol>
                <a:gridCol w="1724025">
                  <a:extLst>
                    <a:ext uri="{9D8B030D-6E8A-4147-A177-3AD203B41FA5}">
                      <a16:colId xmlns:a16="http://schemas.microsoft.com/office/drawing/2014/main" val="1086004603"/>
                    </a:ext>
                  </a:extLst>
                </a:gridCol>
                <a:gridCol w="1603463">
                  <a:extLst>
                    <a:ext uri="{9D8B030D-6E8A-4147-A177-3AD203B41FA5}">
                      <a16:colId xmlns:a16="http://schemas.microsoft.com/office/drawing/2014/main" val="2389154376"/>
                    </a:ext>
                  </a:extLst>
                </a:gridCol>
                <a:gridCol w="2830756">
                  <a:extLst>
                    <a:ext uri="{9D8B030D-6E8A-4147-A177-3AD203B41FA5}">
                      <a16:colId xmlns:a16="http://schemas.microsoft.com/office/drawing/2014/main" val="341917086"/>
                    </a:ext>
                  </a:extLst>
                </a:gridCol>
              </a:tblGrid>
              <a:tr h="629250">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0">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AGRICULTURE AND RURAL DEVELOPMENT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extLst>
                  <a:ext uri="{0D108BD9-81ED-4DB2-BD59-A6C34878D82A}">
                    <a16:rowId xmlns:a16="http://schemas.microsoft.com/office/drawing/2014/main" val="2842669373"/>
                  </a:ext>
                </a:extLst>
              </a:tr>
              <a:tr h="41282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Participants trained in skills development programmes in the sector</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780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1 264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484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Capacity building activities conducted for smallholder producers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1 500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2 311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811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4667109"/>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Capacity building activities conducted for smallholder producers to be commercialised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80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1872689"/>
                  </a:ext>
                </a:extLst>
              </a:tr>
              <a:tr h="310954">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Subsistence women producers supported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4 500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4 595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95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0219032"/>
                  </a:ext>
                </a:extLst>
              </a:tr>
              <a:tr h="384248">
                <a:tc>
                  <a:txBody>
                    <a:bodyPr/>
                    <a:lstStyle/>
                    <a:p>
                      <a:pPr marL="0" marR="0" lvl="0" indent="0" algn="l" defTabSz="457200" rtl="0" eaLnBrk="1" fontAlgn="auto" latinLnBrk="0" hangingPunct="1">
                        <a:lnSpc>
                          <a:spcPct val="115000"/>
                        </a:lnSpc>
                        <a:spcBef>
                          <a:spcPts val="300"/>
                        </a:spcBef>
                        <a:spcAft>
                          <a:spcPts val="30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Subsistence producers supported</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12 000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  12 042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52347152"/>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School food gardens supported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156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5402643"/>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Horticulture production hubs established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21523374"/>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Visits to epidemiological units for veterinary interventions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5 500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7 993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2 493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25728317"/>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Cases attended to at Themba animal clinic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20 000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25 443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5 443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12625641"/>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Smallholder producers targeted for commercialization producers receiving Veterinary support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60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151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346186295"/>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Veterinary certificates issued for export facilitation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16 000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18 136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2 136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3412165"/>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Export Value Reports providing Amount and Rand Value compiled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08097463"/>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234173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2930219295"/>
              </p:ext>
            </p:extLst>
          </p:nvPr>
        </p:nvGraphicFramePr>
        <p:xfrm>
          <a:off x="213980" y="733396"/>
          <a:ext cx="8806859" cy="5995829"/>
        </p:xfrm>
        <a:graphic>
          <a:graphicData uri="http://schemas.openxmlformats.org/drawingml/2006/table">
            <a:tbl>
              <a:tblPr firstRow="1" bandRow="1">
                <a:tableStyleId>{5C22544A-7EE6-4342-B048-85BDC9FD1C3A}</a:tableStyleId>
              </a:tblPr>
              <a:tblGrid>
                <a:gridCol w="2998290">
                  <a:extLst>
                    <a:ext uri="{9D8B030D-6E8A-4147-A177-3AD203B41FA5}">
                      <a16:colId xmlns:a16="http://schemas.microsoft.com/office/drawing/2014/main" val="20000"/>
                    </a:ext>
                  </a:extLst>
                </a:gridCol>
                <a:gridCol w="1328146">
                  <a:extLst>
                    <a:ext uri="{9D8B030D-6E8A-4147-A177-3AD203B41FA5}">
                      <a16:colId xmlns:a16="http://schemas.microsoft.com/office/drawing/2014/main" val="3074721788"/>
                    </a:ext>
                  </a:extLst>
                </a:gridCol>
                <a:gridCol w="1620171">
                  <a:extLst>
                    <a:ext uri="{9D8B030D-6E8A-4147-A177-3AD203B41FA5}">
                      <a16:colId xmlns:a16="http://schemas.microsoft.com/office/drawing/2014/main" val="2389154376"/>
                    </a:ext>
                  </a:extLst>
                </a:gridCol>
                <a:gridCol w="2860252">
                  <a:extLst>
                    <a:ext uri="{9D8B030D-6E8A-4147-A177-3AD203B41FA5}">
                      <a16:colId xmlns:a16="http://schemas.microsoft.com/office/drawing/2014/main" val="341917086"/>
                    </a:ext>
                  </a:extLst>
                </a:gridCol>
              </a:tblGrid>
              <a:tr h="524475">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58063">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AGRICULTURE AND RURAL DEVELOPMENT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extLst>
                  <a:ext uri="{0D108BD9-81ED-4DB2-BD59-A6C34878D82A}">
                    <a16:rowId xmlns:a16="http://schemas.microsoft.com/office/drawing/2014/main" val="2842669373"/>
                  </a:ext>
                </a:extLst>
              </a:tr>
              <a:tr h="353387">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Rand value of exports of animals/animal products/food of animal origin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R3bn</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R4.3bn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R1.3bn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Inspections conducted on facilities producing meat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1 200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1 517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317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4667109"/>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Average percentage of compliance of all operating abattoirs in the province to the meat safety legislation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87%</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90%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1872689"/>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Laboratory tests performed according to approved standards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50 000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55 507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5 507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0219032"/>
                  </a:ext>
                </a:extLst>
              </a:tr>
              <a:tr h="0">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VPH and Exports clients satisfied with the quality of service received from the customer satisfaction survey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75%</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98%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52347152"/>
                  </a:ext>
                </a:extLst>
              </a:tr>
              <a:tr h="355399">
                <a:tc>
                  <a:txBody>
                    <a:bodyPr/>
                    <a:lstStyle/>
                    <a:p>
                      <a:pPr>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Poultry and piggery facilities ZA registrations compliant with VPN 39 &amp; VPN 44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5402643"/>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Samples collected for targeted animal diseases surveillance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500</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1 236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736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21523374"/>
                  </a:ext>
                </a:extLst>
              </a:tr>
              <a:tr h="348903">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Performing Animals Protection Act (PAPA) registration licences issued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40</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77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25728317"/>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Research projects implemented to improve agricultural production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48417164"/>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Agribusinesses SMMEs supported with Business Incubation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20</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79046694"/>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Research presentations made at peer reviewed events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25</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86501215"/>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Research presentations made at technology transfer events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45116150"/>
                  </a:ext>
                </a:extLst>
              </a:tr>
              <a:tr h="38424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Scientific papers published</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95711143"/>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18</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816497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1359040425"/>
              </p:ext>
            </p:extLst>
          </p:nvPr>
        </p:nvGraphicFramePr>
        <p:xfrm>
          <a:off x="213980" y="818550"/>
          <a:ext cx="8716039" cy="5816134"/>
        </p:xfrm>
        <a:graphic>
          <a:graphicData uri="http://schemas.openxmlformats.org/drawingml/2006/table">
            <a:tbl>
              <a:tblPr firstRow="1" bandRow="1">
                <a:tableStyleId>{5C22544A-7EE6-4342-B048-85BDC9FD1C3A}</a:tableStyleId>
              </a:tblPr>
              <a:tblGrid>
                <a:gridCol w="2557795">
                  <a:extLst>
                    <a:ext uri="{9D8B030D-6E8A-4147-A177-3AD203B41FA5}">
                      <a16:colId xmlns:a16="http://schemas.microsoft.com/office/drawing/2014/main" val="20000"/>
                    </a:ext>
                  </a:extLst>
                </a:gridCol>
                <a:gridCol w="1724025">
                  <a:extLst>
                    <a:ext uri="{9D8B030D-6E8A-4147-A177-3AD203B41FA5}">
                      <a16:colId xmlns:a16="http://schemas.microsoft.com/office/drawing/2014/main" val="1086004603"/>
                    </a:ext>
                  </a:extLst>
                </a:gridCol>
                <a:gridCol w="1603463">
                  <a:extLst>
                    <a:ext uri="{9D8B030D-6E8A-4147-A177-3AD203B41FA5}">
                      <a16:colId xmlns:a16="http://schemas.microsoft.com/office/drawing/2014/main" val="2389154376"/>
                    </a:ext>
                  </a:extLst>
                </a:gridCol>
                <a:gridCol w="2830756">
                  <a:extLst>
                    <a:ext uri="{9D8B030D-6E8A-4147-A177-3AD203B41FA5}">
                      <a16:colId xmlns:a16="http://schemas.microsoft.com/office/drawing/2014/main" val="341917086"/>
                    </a:ext>
                  </a:extLst>
                </a:gridCol>
              </a:tblGrid>
              <a:tr h="629250">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58063">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AGRICULTURE AND RURAL DEVELOPMENT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extLst>
                  <a:ext uri="{0D108BD9-81ED-4DB2-BD59-A6C34878D82A}">
                    <a16:rowId xmlns:a16="http://schemas.microsoft.com/office/drawing/2014/main" val="2842669373"/>
                  </a:ext>
                </a:extLst>
              </a:tr>
              <a:tr h="41282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Agri Tech Seminars hosted</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Producers trained in water saving technologies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80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86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10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4667109"/>
                  </a:ext>
                </a:extLst>
              </a:tr>
              <a:tr h="354566">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Hectares worked by GDARDE tractors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5 000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8 668,4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3 668,4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1872689"/>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Agri-parks that are functional per district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0219032"/>
                  </a:ext>
                </a:extLst>
              </a:tr>
              <a:tr h="0">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Agri-parks upgraded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52347152"/>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Women benefitting from Agri-Parks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5402643"/>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Agrotropolis initiatives supported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21523374"/>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New technologies developed for smallholder producers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25728317"/>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Research infrastructure managed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84030636"/>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Clients supported with production economic services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475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75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842105"/>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Agri-businesses supported with marketing services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153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2490184"/>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agribusinesses supported with Black Economic Empowerment advisory services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69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46116122"/>
                  </a:ext>
                </a:extLst>
              </a:tr>
              <a:tr h="384248">
                <a:tc>
                  <a:txBody>
                    <a:bodyPr/>
                    <a:lstStyle/>
                    <a:p>
                      <a:pPr algn="just">
                        <a:lnSpc>
                          <a:spcPct val="115000"/>
                        </a:lnSpc>
                        <a:spcBef>
                          <a:spcPts val="300"/>
                        </a:spcBef>
                        <a:spcAft>
                          <a:spcPts val="300"/>
                        </a:spcAft>
                      </a:pPr>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Agri-businesses supported with agro-processing initiatives</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9607521"/>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66211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8EA6F82-36B3-4944-81F0-102F388EEDBD}"/>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Rectangle 2">
            <a:extLst>
              <a:ext uri="{FF2B5EF4-FFF2-40B4-BE49-F238E27FC236}">
                <a16:creationId xmlns:a16="http://schemas.microsoft.com/office/drawing/2014/main" id="{9C47095D-098A-4935-ADB8-FADA132C0318}"/>
              </a:ext>
            </a:extLst>
          </p:cNvPr>
          <p:cNvSpPr>
            <a:spLocks noGrp="1" noChangeArrowheads="1"/>
          </p:cNvSpPr>
          <p:nvPr>
            <p:ph type="title"/>
          </p:nvPr>
        </p:nvSpPr>
        <p:spPr>
          <a:xfrm>
            <a:off x="1007180" y="832100"/>
            <a:ext cx="8013659" cy="427001"/>
          </a:xfrm>
        </p:spPr>
        <p:txBody>
          <a:bodyPr>
            <a:noAutofit/>
          </a:bodyPr>
          <a:lstStyle/>
          <a:p>
            <a:pPr algn="ctr" eaLnBrk="1" hangingPunct="1"/>
            <a:r>
              <a:rPr lang="en-US" sz="2400" b="1" dirty="0">
                <a:latin typeface="Century Gothic" charset="0"/>
                <a:ea typeface="Century Gothic" charset="0"/>
                <a:cs typeface="Century Gothic" charset="0"/>
              </a:rPr>
              <a:t>Table of Contents</a:t>
            </a:r>
          </a:p>
        </p:txBody>
      </p:sp>
      <p:sp>
        <p:nvSpPr>
          <p:cNvPr id="6" name="TextBox 5">
            <a:extLst>
              <a:ext uri="{FF2B5EF4-FFF2-40B4-BE49-F238E27FC236}">
                <a16:creationId xmlns:a16="http://schemas.microsoft.com/office/drawing/2014/main" id="{49670B9F-A6B4-48E3-9C6F-F0E00EFC4B46}"/>
              </a:ext>
            </a:extLst>
          </p:cNvPr>
          <p:cNvSpPr txBox="1"/>
          <p:nvPr/>
        </p:nvSpPr>
        <p:spPr>
          <a:xfrm>
            <a:off x="394468" y="1650380"/>
            <a:ext cx="8270488" cy="2803781"/>
          </a:xfrm>
          <a:prstGeom prst="rect">
            <a:avLst/>
          </a:prstGeom>
          <a:noFill/>
        </p:spPr>
        <p:txBody>
          <a:bodyPr wrap="square" rtlCol="0">
            <a:spAutoFit/>
          </a:bodyPr>
          <a:lstStyle/>
          <a:p>
            <a:pPr marL="342900" lvl="0" indent="-342900" defTabSz="914400">
              <a:lnSpc>
                <a:spcPct val="150000"/>
              </a:lnSpc>
              <a:buFont typeface="Arial" charset="0"/>
              <a:buAutoNum type="arabicPeriod"/>
              <a:defRPr/>
            </a:pPr>
            <a:r>
              <a:rPr lang="en-US" sz="2000" dirty="0">
                <a:solidFill>
                  <a:prstClr val="black"/>
                </a:solidFill>
                <a:latin typeface="Century Gothic" charset="0"/>
                <a:ea typeface="Century Gothic" charset="0"/>
                <a:cs typeface="Century Gothic" charset="0"/>
              </a:rPr>
              <a:t>Executive Summary</a:t>
            </a:r>
          </a:p>
          <a:p>
            <a:pPr marL="342900" indent="-342900" defTabSz="914400">
              <a:lnSpc>
                <a:spcPct val="150000"/>
              </a:lnSpc>
              <a:buFont typeface="Arial" charset="0"/>
              <a:buAutoNum type="arabicPeriod"/>
              <a:defRPr/>
            </a:pPr>
            <a:r>
              <a:rPr lang="en-US" sz="2000" dirty="0">
                <a:solidFill>
                  <a:prstClr val="black"/>
                </a:solidFill>
                <a:latin typeface="Century Gothic" charset="0"/>
                <a:ea typeface="Century Gothic" charset="0"/>
                <a:cs typeface="Century Gothic" charset="0"/>
              </a:rPr>
              <a:t>Areas of under performance</a:t>
            </a:r>
          </a:p>
          <a:p>
            <a:pPr marL="342900" indent="-342900" defTabSz="914400">
              <a:lnSpc>
                <a:spcPct val="150000"/>
              </a:lnSpc>
              <a:buFont typeface="Arial" charset="0"/>
              <a:buAutoNum type="arabicPeriod"/>
              <a:defRPr/>
            </a:pPr>
            <a:r>
              <a:rPr lang="en-US" sz="2000" dirty="0">
                <a:solidFill>
                  <a:prstClr val="black"/>
                </a:solidFill>
                <a:latin typeface="Century Gothic" charset="0"/>
                <a:ea typeface="Century Gothic" charset="0"/>
                <a:cs typeface="Century Gothic" charset="0"/>
              </a:rPr>
              <a:t>Areas of achievement</a:t>
            </a:r>
          </a:p>
          <a:p>
            <a:pPr marL="342900" indent="-342900" defTabSz="914400">
              <a:lnSpc>
                <a:spcPct val="150000"/>
              </a:lnSpc>
              <a:buFont typeface="Arial" charset="0"/>
              <a:buAutoNum type="arabicPeriod"/>
              <a:defRPr/>
            </a:pPr>
            <a:r>
              <a:rPr lang="en-US" sz="2000" dirty="0">
                <a:solidFill>
                  <a:prstClr val="black"/>
                </a:solidFill>
                <a:latin typeface="Century Gothic" charset="0"/>
                <a:ea typeface="Century Gothic" charset="0"/>
                <a:cs typeface="Century Gothic" charset="0"/>
              </a:rPr>
              <a:t> </a:t>
            </a:r>
            <a:r>
              <a:rPr lang="en-US" sz="2000">
                <a:solidFill>
                  <a:prstClr val="black"/>
                </a:solidFill>
                <a:latin typeface="Century Gothic" charset="0"/>
                <a:ea typeface="Century Gothic" charset="0"/>
                <a:cs typeface="Century Gothic" charset="0"/>
              </a:rPr>
              <a:t>Financial Performance Report</a:t>
            </a:r>
            <a:endParaRPr lang="en-US" sz="2000" dirty="0">
              <a:solidFill>
                <a:prstClr val="black"/>
              </a:solidFill>
              <a:latin typeface="Century Gothic" charset="0"/>
              <a:ea typeface="Century Gothic" charset="0"/>
              <a:cs typeface="Century Gothic" charset="0"/>
            </a:endParaRPr>
          </a:p>
          <a:p>
            <a:pPr marL="342900" lvl="0" indent="-342900" defTabSz="914400">
              <a:lnSpc>
                <a:spcPct val="150000"/>
              </a:lnSpc>
              <a:buFont typeface="Arial" charset="0"/>
              <a:buAutoNum type="arabicPeriod"/>
              <a:defRPr/>
            </a:pPr>
            <a:endParaRPr lang="en-US" sz="2000" dirty="0">
              <a:solidFill>
                <a:prstClr val="black"/>
              </a:solidFill>
              <a:latin typeface="Century Gothic" charset="0"/>
              <a:ea typeface="Century Gothic" charset="0"/>
              <a:cs typeface="Century Gothic" charset="0"/>
            </a:endParaRPr>
          </a:p>
          <a:p>
            <a:pPr lvl="0" defTabSz="914400">
              <a:lnSpc>
                <a:spcPct val="150000"/>
              </a:lnSpc>
              <a:defRPr/>
            </a:pPr>
            <a:endParaRPr kumimoji="0" lang="en-US" sz="2000" b="0" i="0" u="none" strike="noStrike" kern="1200" cap="none" spc="0" normalizeH="0" baseline="0" noProof="0" dirty="0">
              <a:ln>
                <a:noFill/>
              </a:ln>
              <a:solidFill>
                <a:prstClr val="black"/>
              </a:solidFill>
              <a:effectLst/>
              <a:uLnTx/>
              <a:uFillTx/>
              <a:latin typeface="Century Gothic" charset="0"/>
              <a:ea typeface="Century Gothic" charset="0"/>
              <a:cs typeface="Century Gothic" charset="0"/>
            </a:endParaRPr>
          </a:p>
        </p:txBody>
      </p:sp>
    </p:spTree>
    <p:extLst>
      <p:ext uri="{BB962C8B-B14F-4D97-AF65-F5344CB8AC3E}">
        <p14:creationId xmlns:p14="http://schemas.microsoft.com/office/powerpoint/2010/main" val="17914129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135242766"/>
              </p:ext>
            </p:extLst>
          </p:nvPr>
        </p:nvGraphicFramePr>
        <p:xfrm>
          <a:off x="123161" y="798900"/>
          <a:ext cx="8897679" cy="5828661"/>
        </p:xfrm>
        <a:graphic>
          <a:graphicData uri="http://schemas.openxmlformats.org/drawingml/2006/table">
            <a:tbl>
              <a:tblPr firstRow="1" bandRow="1">
                <a:tableStyleId>{5C22544A-7EE6-4342-B048-85BDC9FD1C3A}</a:tableStyleId>
              </a:tblPr>
              <a:tblGrid>
                <a:gridCol w="2621148">
                  <a:extLst>
                    <a:ext uri="{9D8B030D-6E8A-4147-A177-3AD203B41FA5}">
                      <a16:colId xmlns:a16="http://schemas.microsoft.com/office/drawing/2014/main" val="20000"/>
                    </a:ext>
                  </a:extLst>
                </a:gridCol>
                <a:gridCol w="1757140">
                  <a:extLst>
                    <a:ext uri="{9D8B030D-6E8A-4147-A177-3AD203B41FA5}">
                      <a16:colId xmlns:a16="http://schemas.microsoft.com/office/drawing/2014/main" val="1086004603"/>
                    </a:ext>
                  </a:extLst>
                </a:gridCol>
                <a:gridCol w="1634262">
                  <a:extLst>
                    <a:ext uri="{9D8B030D-6E8A-4147-A177-3AD203B41FA5}">
                      <a16:colId xmlns:a16="http://schemas.microsoft.com/office/drawing/2014/main" val="2389154376"/>
                    </a:ext>
                  </a:extLst>
                </a:gridCol>
                <a:gridCol w="2885129">
                  <a:extLst>
                    <a:ext uri="{9D8B030D-6E8A-4147-A177-3AD203B41FA5}">
                      <a16:colId xmlns:a16="http://schemas.microsoft.com/office/drawing/2014/main" val="341917086"/>
                    </a:ext>
                  </a:extLst>
                </a:gridCol>
              </a:tblGrid>
              <a:tr h="629250">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28600">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AGRICULTURE AND RURAL DEVELOPMENT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extLst>
                  <a:ext uri="{0D108BD9-81ED-4DB2-BD59-A6C34878D82A}">
                    <a16:rowId xmlns:a16="http://schemas.microsoft.com/office/drawing/2014/main" val="2842669373"/>
                  </a:ext>
                </a:extLst>
              </a:tr>
              <a:tr h="412823">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Agro-processors commercialised through financial and technical support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 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r h="413057">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Micro home based agro-processing enterprises supported in TISH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252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4667109"/>
                  </a:ext>
                </a:extLst>
              </a:tr>
              <a:tr h="352425">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Agri-businesses supported with agro-logistics services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1872689"/>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Township agro-processing facilities established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0219032"/>
                  </a:ext>
                </a:extLst>
              </a:tr>
              <a:tr h="0">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Capacity development initiatives undertaken targeting </a:t>
                      </a:r>
                      <a:r>
                        <a:rPr kumimoji="0" lang="en-ZA" sz="1050" b="0" i="0" u="none" strike="noStrike" kern="1200" cap="none" spc="0" normalizeH="0" baseline="0" dirty="0" err="1">
                          <a:ln>
                            <a:noFill/>
                          </a:ln>
                          <a:solidFill>
                            <a:schemeClr val="tx1"/>
                          </a:solidFill>
                          <a:effectLst/>
                          <a:uLnTx/>
                          <a:uFillTx/>
                          <a:latin typeface="Century Gothic" panose="020B0502020202020204" pitchFamily="34" charset="0"/>
                          <a:ea typeface="Calibri"/>
                          <a:cs typeface="Times New Roman"/>
                        </a:rPr>
                        <a:t>agropreneurs</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52347152"/>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Gauteng Cannabis Industrialisation Masterplan developed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 (Development Hub was supported through partnership) (D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 (Development Hub was supported through partnership)</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5402643"/>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Volume of agricultural produce aggregated through agro-logistics for </a:t>
                      </a:r>
                      <a:r>
                        <a:rPr kumimoji="0" lang="en-ZA" sz="1050" b="0" i="0" u="none" strike="noStrike" kern="1200" cap="none" spc="0" normalizeH="0" baseline="0" dirty="0" err="1">
                          <a:ln>
                            <a:noFill/>
                          </a:ln>
                          <a:solidFill>
                            <a:schemeClr val="tx1"/>
                          </a:solidFill>
                          <a:effectLst/>
                          <a:uLnTx/>
                          <a:uFillTx/>
                          <a:latin typeface="Century Gothic" panose="020B0502020202020204" pitchFamily="34" charset="0"/>
                          <a:ea typeface="Calibri"/>
                          <a:cs typeface="Times New Roman"/>
                        </a:rPr>
                        <a:t>agriparks</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500 tons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586 tons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86 tons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21523374"/>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Agricultural economic information responses provided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519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69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25728317"/>
                  </a:ext>
                </a:extLst>
              </a:tr>
              <a:tr h="384248">
                <a:tc>
                  <a:txBody>
                    <a:bodyPr/>
                    <a:lstStyle/>
                    <a:p>
                      <a:pPr algn="just">
                        <a:lnSpc>
                          <a:spcPct val="115000"/>
                        </a:lnSpc>
                        <a:spcBef>
                          <a:spcPts val="300"/>
                        </a:spcBef>
                        <a:spcAft>
                          <a:spcPts val="300"/>
                        </a:spcAft>
                      </a:pPr>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Economic reports compiled</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84030636"/>
                  </a:ext>
                </a:extLst>
              </a:tr>
              <a:tr h="384248">
                <a:tc>
                  <a:txBody>
                    <a:bodyPr/>
                    <a:lstStyle/>
                    <a:p>
                      <a:pPr algn="just">
                        <a:lnSpc>
                          <a:spcPct val="115000"/>
                        </a:lnSpc>
                        <a:spcBef>
                          <a:spcPts val="300"/>
                        </a:spcBef>
                        <a:spcAft>
                          <a:spcPts val="300"/>
                        </a:spcAft>
                      </a:pPr>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Transformation agreements monitored in the five agriculture/agro-processing priority </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842105"/>
                  </a:ext>
                </a:extLst>
              </a:tr>
              <a:tr h="384248">
                <a:tc>
                  <a:txBody>
                    <a:bodyPr/>
                    <a:lstStyle/>
                    <a:p>
                      <a:pPr algn="just">
                        <a:lnSpc>
                          <a:spcPct val="115000"/>
                        </a:lnSpc>
                        <a:spcBef>
                          <a:spcPts val="300"/>
                        </a:spcBef>
                        <a:spcAft>
                          <a:spcPts val="300"/>
                        </a:spcAft>
                      </a:pPr>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Stakeholders contributing to the implementation of the Rural Development Program</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2490184"/>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20</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195011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2534237344"/>
              </p:ext>
            </p:extLst>
          </p:nvPr>
        </p:nvGraphicFramePr>
        <p:xfrm>
          <a:off x="154004" y="798900"/>
          <a:ext cx="8866836" cy="2749037"/>
        </p:xfrm>
        <a:graphic>
          <a:graphicData uri="http://schemas.openxmlformats.org/drawingml/2006/table">
            <a:tbl>
              <a:tblPr firstRow="1" bandRow="1">
                <a:tableStyleId>{5C22544A-7EE6-4342-B048-85BDC9FD1C3A}</a:tableStyleId>
              </a:tblPr>
              <a:tblGrid>
                <a:gridCol w="2590305">
                  <a:extLst>
                    <a:ext uri="{9D8B030D-6E8A-4147-A177-3AD203B41FA5}">
                      <a16:colId xmlns:a16="http://schemas.microsoft.com/office/drawing/2014/main" val="20000"/>
                    </a:ext>
                  </a:extLst>
                </a:gridCol>
                <a:gridCol w="1757140">
                  <a:extLst>
                    <a:ext uri="{9D8B030D-6E8A-4147-A177-3AD203B41FA5}">
                      <a16:colId xmlns:a16="http://schemas.microsoft.com/office/drawing/2014/main" val="1086004603"/>
                    </a:ext>
                  </a:extLst>
                </a:gridCol>
                <a:gridCol w="1634262">
                  <a:extLst>
                    <a:ext uri="{9D8B030D-6E8A-4147-A177-3AD203B41FA5}">
                      <a16:colId xmlns:a16="http://schemas.microsoft.com/office/drawing/2014/main" val="2389154376"/>
                    </a:ext>
                  </a:extLst>
                </a:gridCol>
                <a:gridCol w="2885129">
                  <a:extLst>
                    <a:ext uri="{9D8B030D-6E8A-4147-A177-3AD203B41FA5}">
                      <a16:colId xmlns:a16="http://schemas.microsoft.com/office/drawing/2014/main" val="341917086"/>
                    </a:ext>
                  </a:extLst>
                </a:gridCol>
              </a:tblGrid>
              <a:tr h="629250">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28600">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AGRICULTURE AND RURAL DEVELOPMENT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extLst>
                  <a:ext uri="{0D108BD9-81ED-4DB2-BD59-A6C34878D82A}">
                    <a16:rowId xmlns:a16="http://schemas.microsoft.com/office/drawing/2014/main" val="2842669373"/>
                  </a:ext>
                </a:extLst>
              </a:tr>
              <a:tr h="412823">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Skills opportunities provided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r h="413057">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Businesses supported through enterprise supplier and development programme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420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20</a:t>
                      </a:r>
                    </a:p>
                    <a:p>
                      <a:pPr>
                        <a:lnSpc>
                          <a:spcPct val="115000"/>
                        </a:lnSpc>
                        <a:spcAft>
                          <a:spcPts val="10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4667109"/>
                  </a:ext>
                </a:extLst>
              </a:tr>
              <a:tr h="352425">
                <a:tc>
                  <a:txBody>
                    <a:bodyPr/>
                    <a:lstStyle/>
                    <a:p>
                      <a:pPr>
                        <a:lnSpc>
                          <a:spcPct val="115000"/>
                        </a:lnSpc>
                        <a:spcAft>
                          <a:spcPts val="10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Agricultural production initiatives in communal areas and rural nodes supported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1872689"/>
                  </a:ext>
                </a:extLst>
              </a:tr>
              <a:tr h="384248">
                <a:tc>
                  <a:txBody>
                    <a:bodyPr/>
                    <a:lstStyle/>
                    <a:p>
                      <a:pPr>
                        <a:lnSpc>
                          <a:spcPct val="115000"/>
                        </a:lnSpc>
                        <a:spcBef>
                          <a:spcPts val="300"/>
                        </a:spcBef>
                        <a:spcAft>
                          <a:spcPts val="300"/>
                        </a:spcAft>
                      </a:pPr>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Home-based enterprises profiled in targeted households in all districts</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2 000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2 026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0219032"/>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67277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3759078831"/>
              </p:ext>
            </p:extLst>
          </p:nvPr>
        </p:nvGraphicFramePr>
        <p:xfrm>
          <a:off x="123161" y="798900"/>
          <a:ext cx="8897679" cy="5517411"/>
        </p:xfrm>
        <a:graphic>
          <a:graphicData uri="http://schemas.openxmlformats.org/drawingml/2006/table">
            <a:tbl>
              <a:tblPr firstRow="1" bandRow="1">
                <a:tableStyleId>{5C22544A-7EE6-4342-B048-85BDC9FD1C3A}</a:tableStyleId>
              </a:tblPr>
              <a:tblGrid>
                <a:gridCol w="2621148">
                  <a:extLst>
                    <a:ext uri="{9D8B030D-6E8A-4147-A177-3AD203B41FA5}">
                      <a16:colId xmlns:a16="http://schemas.microsoft.com/office/drawing/2014/main" val="20000"/>
                    </a:ext>
                  </a:extLst>
                </a:gridCol>
                <a:gridCol w="1757140">
                  <a:extLst>
                    <a:ext uri="{9D8B030D-6E8A-4147-A177-3AD203B41FA5}">
                      <a16:colId xmlns:a16="http://schemas.microsoft.com/office/drawing/2014/main" val="1086004603"/>
                    </a:ext>
                  </a:extLst>
                </a:gridCol>
                <a:gridCol w="1634262">
                  <a:extLst>
                    <a:ext uri="{9D8B030D-6E8A-4147-A177-3AD203B41FA5}">
                      <a16:colId xmlns:a16="http://schemas.microsoft.com/office/drawing/2014/main" val="2389154376"/>
                    </a:ext>
                  </a:extLst>
                </a:gridCol>
                <a:gridCol w="2885129">
                  <a:extLst>
                    <a:ext uri="{9D8B030D-6E8A-4147-A177-3AD203B41FA5}">
                      <a16:colId xmlns:a16="http://schemas.microsoft.com/office/drawing/2014/main" val="341917086"/>
                    </a:ext>
                  </a:extLst>
                </a:gridCol>
              </a:tblGrid>
              <a:tr h="629250">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28600">
                <a:tc gridSpan="4">
                  <a:txBody>
                    <a:bodyPr/>
                    <a:lstStyle/>
                    <a:p>
                      <a:pPr lvl="1" algn="ctr"/>
                      <a:r>
                        <a:rPr lang="en-GB" sz="1800" b="1" kern="1200" dirty="0">
                          <a:solidFill>
                            <a:schemeClr val="dk1"/>
                          </a:solidFill>
                          <a:effectLst/>
                          <a:latin typeface="+mn-lt"/>
                          <a:ea typeface="+mn-ea"/>
                          <a:cs typeface="+mn-cs"/>
                        </a:rPr>
                        <a:t>ENVIRONMENTAL AFFAIRS</a:t>
                      </a:r>
                      <a:endParaRPr lang="en-ZA" sz="2400" b="1" kern="1200" dirty="0">
                        <a:solidFill>
                          <a:schemeClr val="dk1"/>
                        </a:solidFill>
                        <a:effectLst/>
                        <a:latin typeface="+mn-lt"/>
                        <a:ea typeface="+mn-ea"/>
                        <a:cs typeface="+mn-cs"/>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extLst>
                  <a:ext uri="{0D108BD9-81ED-4DB2-BD59-A6C34878D82A}">
                    <a16:rowId xmlns:a16="http://schemas.microsoft.com/office/drawing/2014/main" val="2842669373"/>
                  </a:ext>
                </a:extLst>
              </a:tr>
              <a:tr h="412823">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Inter-governmental sector programmes implemented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r h="413057">
                <a:tc>
                  <a:txBody>
                    <a:bodyPr/>
                    <a:lstStyle/>
                    <a:p>
                      <a:pPr algn="l">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Legislated tools developed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4667109"/>
                  </a:ext>
                </a:extLst>
              </a:tr>
              <a:tr h="352425">
                <a:tc>
                  <a:txBody>
                    <a:bodyPr/>
                    <a:lstStyle/>
                    <a:p>
                      <a:pPr marL="0" algn="l"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Environmental research projects completed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1872689"/>
                  </a:ext>
                </a:extLst>
              </a:tr>
              <a:tr h="384248">
                <a:tc>
                  <a:txBody>
                    <a:bodyPr/>
                    <a:lstStyle/>
                    <a:p>
                      <a:pPr marL="0" algn="l"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Functional environmental information management systems maintained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0219032"/>
                  </a:ext>
                </a:extLst>
              </a:tr>
              <a:tr h="0">
                <a:tc>
                  <a:txBody>
                    <a:bodyPr/>
                    <a:lstStyle/>
                    <a:p>
                      <a:pPr marL="0" algn="l"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Climate change response interventions implemented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52347152"/>
                  </a:ext>
                </a:extLst>
              </a:tr>
              <a:tr h="174379">
                <a:tc>
                  <a:txBody>
                    <a:bodyPr/>
                    <a:lstStyle/>
                    <a:p>
                      <a:pPr marL="0" algn="l"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Gauteng Industrial Symbiosis Programme (GISP)</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5402643"/>
                  </a:ext>
                </a:extLst>
              </a:tr>
              <a:tr h="384248">
                <a:tc>
                  <a:txBody>
                    <a:bodyPr/>
                    <a:lstStyle/>
                    <a:p>
                      <a:pPr marL="0" algn="l"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Gauteng Greenhouse Gas (GHG) Inventory developed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21523374"/>
                  </a:ext>
                </a:extLst>
              </a:tr>
              <a:tr h="384248">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Administrative enforcement notices issued for non-compliance with environmental management legislation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169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69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25728317"/>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Completed criminal investigations handed to the NPA for prosecution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39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84030636"/>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Compliance inspections conducted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270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382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842105"/>
                  </a:ext>
                </a:extLst>
              </a:tr>
              <a:tr h="384248">
                <a:tc>
                  <a:txBody>
                    <a:bodyPr/>
                    <a:lstStyle/>
                    <a:p>
                      <a:pPr algn="just">
                        <a:lnSpc>
                          <a:spcPct val="115000"/>
                        </a:lnSpc>
                        <a:spcBef>
                          <a:spcPts val="300"/>
                        </a:spcBef>
                        <a:spcAft>
                          <a:spcPts val="300"/>
                        </a:spcAft>
                      </a:pPr>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S24G applications finalized within 60 days of payment of administrative fine</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2490184"/>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22</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76836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125756826"/>
              </p:ext>
            </p:extLst>
          </p:nvPr>
        </p:nvGraphicFramePr>
        <p:xfrm>
          <a:off x="123161" y="798900"/>
          <a:ext cx="8897679" cy="5760056"/>
        </p:xfrm>
        <a:graphic>
          <a:graphicData uri="http://schemas.openxmlformats.org/drawingml/2006/table">
            <a:tbl>
              <a:tblPr firstRow="1" bandRow="1">
                <a:tableStyleId>{5C22544A-7EE6-4342-B048-85BDC9FD1C3A}</a:tableStyleId>
              </a:tblPr>
              <a:tblGrid>
                <a:gridCol w="2621148">
                  <a:extLst>
                    <a:ext uri="{9D8B030D-6E8A-4147-A177-3AD203B41FA5}">
                      <a16:colId xmlns:a16="http://schemas.microsoft.com/office/drawing/2014/main" val="20000"/>
                    </a:ext>
                  </a:extLst>
                </a:gridCol>
                <a:gridCol w="1757140">
                  <a:extLst>
                    <a:ext uri="{9D8B030D-6E8A-4147-A177-3AD203B41FA5}">
                      <a16:colId xmlns:a16="http://schemas.microsoft.com/office/drawing/2014/main" val="1086004603"/>
                    </a:ext>
                  </a:extLst>
                </a:gridCol>
                <a:gridCol w="1634262">
                  <a:extLst>
                    <a:ext uri="{9D8B030D-6E8A-4147-A177-3AD203B41FA5}">
                      <a16:colId xmlns:a16="http://schemas.microsoft.com/office/drawing/2014/main" val="2389154376"/>
                    </a:ext>
                  </a:extLst>
                </a:gridCol>
                <a:gridCol w="2885129">
                  <a:extLst>
                    <a:ext uri="{9D8B030D-6E8A-4147-A177-3AD203B41FA5}">
                      <a16:colId xmlns:a16="http://schemas.microsoft.com/office/drawing/2014/main" val="341917086"/>
                    </a:ext>
                  </a:extLst>
                </a:gridCol>
              </a:tblGrid>
              <a:tr h="629250">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28600">
                <a:tc gridSpan="4">
                  <a:txBody>
                    <a:bodyPr/>
                    <a:lstStyle/>
                    <a:p>
                      <a:pPr lvl="1" algn="ctr"/>
                      <a:r>
                        <a:rPr lang="en-GB" sz="1800" b="1" kern="1200" dirty="0">
                          <a:solidFill>
                            <a:schemeClr val="dk1"/>
                          </a:solidFill>
                          <a:effectLst/>
                          <a:latin typeface="+mn-lt"/>
                          <a:ea typeface="+mn-ea"/>
                          <a:cs typeface="+mn-cs"/>
                        </a:rPr>
                        <a:t>ENVIRONMENTAL AFFAIRS</a:t>
                      </a:r>
                      <a:endParaRPr lang="en-ZA" sz="2400" b="1" kern="1200" dirty="0">
                        <a:solidFill>
                          <a:schemeClr val="dk1"/>
                        </a:solidFill>
                        <a:effectLst/>
                        <a:latin typeface="+mn-lt"/>
                        <a:ea typeface="+mn-ea"/>
                        <a:cs typeface="+mn-cs"/>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extLst>
                  <a:ext uri="{0D108BD9-81ED-4DB2-BD59-A6C34878D82A}">
                    <a16:rowId xmlns:a16="http://schemas.microsoft.com/office/drawing/2014/main" val="2842669373"/>
                  </a:ext>
                </a:extLst>
              </a:tr>
              <a:tr h="412823">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 Percentage of complete Atmospheric Emission Licenses issued within legislated timeframes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r h="413057">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 Percentage of facilities with Atmospheric Emission Licenses reporting to the National Atmospheric Emissions Inventory System (NAEIS)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4667109"/>
                  </a:ext>
                </a:extLst>
              </a:tr>
              <a:tr h="352425">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Percentage of complete waste license applications finalised within legislated timeframes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1872689"/>
                  </a:ext>
                </a:extLst>
              </a:tr>
              <a:tr h="217167">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Waste Certificates issued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800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1 360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560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0219032"/>
                  </a:ext>
                </a:extLst>
              </a:tr>
              <a:tr h="300114">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Health Care Waste Approvals issued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60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52347152"/>
                  </a:ext>
                </a:extLst>
              </a:tr>
              <a:tr h="174379">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Recycling facilities and buy back centres supported with infrastructure &amp; equipment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126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5402643"/>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Waste recycling cooperatives formalised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21523374"/>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Waste recycling cooperatives trained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25728317"/>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Waste receptacles procured in TISH communities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100 000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95 000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84030636"/>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Hectares of land under rehabilitation/ restoration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3 000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6 900.59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3 900.59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842105"/>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Urban parks considered for a NEM: PAA status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2490184"/>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23</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319578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1836968835"/>
              </p:ext>
            </p:extLst>
          </p:nvPr>
        </p:nvGraphicFramePr>
        <p:xfrm>
          <a:off x="123161" y="798900"/>
          <a:ext cx="8897679" cy="5590302"/>
        </p:xfrm>
        <a:graphic>
          <a:graphicData uri="http://schemas.openxmlformats.org/drawingml/2006/table">
            <a:tbl>
              <a:tblPr firstRow="1" bandRow="1">
                <a:tableStyleId>{5C22544A-7EE6-4342-B048-85BDC9FD1C3A}</a:tableStyleId>
              </a:tblPr>
              <a:tblGrid>
                <a:gridCol w="2621148">
                  <a:extLst>
                    <a:ext uri="{9D8B030D-6E8A-4147-A177-3AD203B41FA5}">
                      <a16:colId xmlns:a16="http://schemas.microsoft.com/office/drawing/2014/main" val="20000"/>
                    </a:ext>
                  </a:extLst>
                </a:gridCol>
                <a:gridCol w="1757140">
                  <a:extLst>
                    <a:ext uri="{9D8B030D-6E8A-4147-A177-3AD203B41FA5}">
                      <a16:colId xmlns:a16="http://schemas.microsoft.com/office/drawing/2014/main" val="1086004603"/>
                    </a:ext>
                  </a:extLst>
                </a:gridCol>
                <a:gridCol w="1634262">
                  <a:extLst>
                    <a:ext uri="{9D8B030D-6E8A-4147-A177-3AD203B41FA5}">
                      <a16:colId xmlns:a16="http://schemas.microsoft.com/office/drawing/2014/main" val="2389154376"/>
                    </a:ext>
                  </a:extLst>
                </a:gridCol>
                <a:gridCol w="2885129">
                  <a:extLst>
                    <a:ext uri="{9D8B030D-6E8A-4147-A177-3AD203B41FA5}">
                      <a16:colId xmlns:a16="http://schemas.microsoft.com/office/drawing/2014/main" val="341917086"/>
                    </a:ext>
                  </a:extLst>
                </a:gridCol>
              </a:tblGrid>
              <a:tr h="629250">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28600">
                <a:tc gridSpan="4">
                  <a:txBody>
                    <a:bodyPr/>
                    <a:lstStyle/>
                    <a:p>
                      <a:pPr lvl="1" algn="ctr"/>
                      <a:r>
                        <a:rPr lang="en-GB" sz="1800" b="1" kern="1200" dirty="0">
                          <a:solidFill>
                            <a:schemeClr val="dk1"/>
                          </a:solidFill>
                          <a:effectLst/>
                          <a:latin typeface="+mn-lt"/>
                          <a:ea typeface="+mn-ea"/>
                          <a:cs typeface="+mn-cs"/>
                        </a:rPr>
                        <a:t>ENVIRONMENTAL AFFAIRS</a:t>
                      </a:r>
                      <a:endParaRPr lang="en-ZA" sz="2400" b="1" kern="1200" dirty="0">
                        <a:solidFill>
                          <a:schemeClr val="dk1"/>
                        </a:solidFill>
                        <a:effectLst/>
                        <a:latin typeface="+mn-lt"/>
                        <a:ea typeface="+mn-ea"/>
                        <a:cs typeface="+mn-cs"/>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extLst>
                  <a:ext uri="{0D108BD9-81ED-4DB2-BD59-A6C34878D82A}">
                    <a16:rowId xmlns:a16="http://schemas.microsoft.com/office/drawing/2014/main" val="2842669373"/>
                  </a:ext>
                </a:extLst>
              </a:tr>
              <a:tr h="412823">
                <a:tc>
                  <a:txBody>
                    <a:bodyPr/>
                    <a:lstStyle/>
                    <a:p>
                      <a:pPr algn="just">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Biodiversity Economy initiatives implemented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89230472"/>
                  </a:ext>
                </a:extLst>
              </a:tr>
              <a:tr h="413057">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Percentage of complete biodiversity management permits issued within legislated timeframes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90%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92%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4667109"/>
                  </a:ext>
                </a:extLst>
              </a:tr>
              <a:tr h="352425">
                <a:tc>
                  <a:txBody>
                    <a:bodyPr/>
                    <a:lstStyle/>
                    <a:p>
                      <a:pP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Percentage of area of state managed protected areas assessed with a METT score above 67%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1872689"/>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Reserves integrated management plans reviewed within legislated timeframe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0219032"/>
                  </a:ext>
                </a:extLst>
              </a:tr>
              <a:tr h="0">
                <a:tc>
                  <a:txBody>
                    <a:bodyPr/>
                    <a:lstStyle/>
                    <a:p>
                      <a:pPr algn="just">
                        <a:lnSpc>
                          <a:spcPct val="115000"/>
                        </a:lnSpc>
                        <a:spcBef>
                          <a:spcPts val="300"/>
                        </a:spcBef>
                        <a:spcAft>
                          <a:spcPts val="300"/>
                        </a:spcAft>
                      </a:pPr>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work opportunities created through environmental public employment programmes</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2 500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6 224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3 724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52347152"/>
                  </a:ext>
                </a:extLst>
              </a:tr>
              <a:tr h="174379">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Number of environmental capacity building activities conducted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5402643"/>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Number of EPWP FTE jobs created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350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2 791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2441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21523374"/>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Number of environmental awareness activities conducted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532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282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25728317"/>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Number of quality environmental education resources materials developed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a:ln>
                            <a:noFill/>
                          </a:ln>
                          <a:solidFill>
                            <a:schemeClr val="tx1"/>
                          </a:solidFill>
                          <a:effectLst/>
                          <a:uLnTx/>
                          <a:uFillTx/>
                          <a:latin typeface="Century Gothic" panose="020B0502020202020204" pitchFamily="34" charset="0"/>
                          <a:ea typeface="Calibri"/>
                          <a:cs typeface="Times New Roman"/>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84030636"/>
                  </a:ext>
                </a:extLst>
              </a:tr>
              <a:tr h="384248">
                <a:tc>
                  <a:txBody>
                    <a:bodyPr/>
                    <a:lstStyle/>
                    <a:p>
                      <a:pP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Number of trees (greening planted)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700 000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707 845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Bef>
                          <a:spcPts val="300"/>
                        </a:spcBef>
                        <a:spcAft>
                          <a:spcPts val="300"/>
                        </a:spcAft>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7845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15321414"/>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699349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8EA6F82-36B3-4944-81F0-102F388EEDBD}"/>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25</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Rectangle 2">
            <a:extLst>
              <a:ext uri="{FF2B5EF4-FFF2-40B4-BE49-F238E27FC236}">
                <a16:creationId xmlns:a16="http://schemas.microsoft.com/office/drawing/2014/main" id="{9C47095D-098A-4935-ADB8-FADA132C0318}"/>
              </a:ext>
            </a:extLst>
          </p:cNvPr>
          <p:cNvSpPr>
            <a:spLocks noGrp="1" noChangeArrowheads="1"/>
          </p:cNvSpPr>
          <p:nvPr>
            <p:ph type="title"/>
          </p:nvPr>
        </p:nvSpPr>
        <p:spPr>
          <a:xfrm>
            <a:off x="1007180" y="832100"/>
            <a:ext cx="8013659" cy="427001"/>
          </a:xfrm>
        </p:spPr>
        <p:txBody>
          <a:bodyPr>
            <a:noAutofit/>
          </a:bodyPr>
          <a:lstStyle/>
          <a:p>
            <a:pPr algn="ctr" eaLnBrk="1" hangingPunct="1"/>
            <a:endParaRPr lang="en-US" sz="2400" b="1" dirty="0">
              <a:latin typeface="Century Gothic" charset="0"/>
              <a:ea typeface="Century Gothic" charset="0"/>
              <a:cs typeface="Century Gothic" charset="0"/>
            </a:endParaRPr>
          </a:p>
        </p:txBody>
      </p:sp>
      <p:sp>
        <p:nvSpPr>
          <p:cNvPr id="6" name="TextBox 5">
            <a:extLst>
              <a:ext uri="{FF2B5EF4-FFF2-40B4-BE49-F238E27FC236}">
                <a16:creationId xmlns:a16="http://schemas.microsoft.com/office/drawing/2014/main" id="{49670B9F-A6B4-48E3-9C6F-F0E00EFC4B46}"/>
              </a:ext>
            </a:extLst>
          </p:cNvPr>
          <p:cNvSpPr txBox="1"/>
          <p:nvPr/>
        </p:nvSpPr>
        <p:spPr>
          <a:xfrm>
            <a:off x="394468" y="1650380"/>
            <a:ext cx="8270488" cy="957121"/>
          </a:xfrm>
          <a:prstGeom prst="rect">
            <a:avLst/>
          </a:prstGeom>
          <a:noFill/>
        </p:spPr>
        <p:txBody>
          <a:bodyPr wrap="square" rtlCol="0">
            <a:spAutoFit/>
          </a:bodyPr>
          <a:lstStyle/>
          <a:p>
            <a:pPr lvl="0" algn="ctr" defTabSz="914400">
              <a:lnSpc>
                <a:spcPct val="150000"/>
              </a:lnSpc>
              <a:defRPr/>
            </a:pPr>
            <a:r>
              <a:rPr lang="en-US" sz="2000" b="1" dirty="0">
                <a:solidFill>
                  <a:prstClr val="black"/>
                </a:solidFill>
                <a:latin typeface="Century Gothic" charset="0"/>
                <a:ea typeface="Century Gothic" charset="0"/>
                <a:cs typeface="Century Gothic" charset="0"/>
              </a:rPr>
              <a:t>FINANCIAL PERFORMANCE REPORT FOR 2023/24 FY</a:t>
            </a:r>
          </a:p>
          <a:p>
            <a:pPr lvl="0" defTabSz="914400">
              <a:lnSpc>
                <a:spcPct val="150000"/>
              </a:lnSpc>
              <a:defRPr/>
            </a:pPr>
            <a:endParaRPr kumimoji="0" lang="en-US" sz="2000" b="0" i="0" u="none" strike="noStrike" kern="1200" cap="none" spc="0" normalizeH="0" baseline="0" noProof="0" dirty="0">
              <a:ln>
                <a:noFill/>
              </a:ln>
              <a:solidFill>
                <a:prstClr val="black"/>
              </a:solidFill>
              <a:effectLst/>
              <a:uLnTx/>
              <a:uFillTx/>
              <a:latin typeface="Century Gothic" charset="0"/>
              <a:ea typeface="Century Gothic" charset="0"/>
              <a:cs typeface="Century Gothic" charset="0"/>
            </a:endParaRPr>
          </a:p>
        </p:txBody>
      </p:sp>
    </p:spTree>
    <p:extLst>
      <p:ext uri="{BB962C8B-B14F-4D97-AF65-F5344CB8AC3E}">
        <p14:creationId xmlns:p14="http://schemas.microsoft.com/office/powerpoint/2010/main" val="26032972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3E8F2-9474-4C98-B259-34C947D52846}"/>
              </a:ext>
            </a:extLst>
          </p:cNvPr>
          <p:cNvSpPr>
            <a:spLocks noGrp="1"/>
          </p:cNvSpPr>
          <p:nvPr>
            <p:ph type="title"/>
          </p:nvPr>
        </p:nvSpPr>
        <p:spPr>
          <a:xfrm>
            <a:off x="1893674" y="1754264"/>
            <a:ext cx="5954246" cy="311126"/>
          </a:xfrm>
        </p:spPr>
        <p:txBody>
          <a:bodyPr/>
          <a:lstStyle/>
          <a:p>
            <a:pPr algn="ctr">
              <a:lnSpc>
                <a:spcPts val="975"/>
              </a:lnSpc>
              <a:spcBef>
                <a:spcPts val="488"/>
              </a:spcBef>
              <a:spcAft>
                <a:spcPts val="488"/>
              </a:spcAft>
              <a:tabLst>
                <a:tab pos="290513" algn="l"/>
              </a:tabLst>
            </a:pPr>
            <a:r>
              <a:rPr lang="en-GB" sz="1800" dirty="0">
                <a:ea typeface="Times New Roman" panose="02020603050405020304" pitchFamily="18" charset="0"/>
              </a:rPr>
              <a:t>APPROPRIATION PER PROGRAMME 2023-2024 F/Y</a:t>
            </a:r>
            <a:endParaRPr lang="en-ZA" dirty="0"/>
          </a:p>
        </p:txBody>
      </p:sp>
      <p:graphicFrame>
        <p:nvGraphicFramePr>
          <p:cNvPr id="3" name="Table 2">
            <a:extLst>
              <a:ext uri="{FF2B5EF4-FFF2-40B4-BE49-F238E27FC236}">
                <a16:creationId xmlns:a16="http://schemas.microsoft.com/office/drawing/2014/main" id="{DB4EA771-A4C8-E738-0854-CC8206696F44}"/>
              </a:ext>
            </a:extLst>
          </p:cNvPr>
          <p:cNvGraphicFramePr>
            <a:graphicFrameLocks noGrp="1"/>
          </p:cNvGraphicFramePr>
          <p:nvPr/>
        </p:nvGraphicFramePr>
        <p:xfrm>
          <a:off x="334328" y="2185988"/>
          <a:ext cx="8495349" cy="3635278"/>
        </p:xfrm>
        <a:graphic>
          <a:graphicData uri="http://schemas.openxmlformats.org/drawingml/2006/table">
            <a:tbl>
              <a:tblPr/>
              <a:tblGrid>
                <a:gridCol w="1661690">
                  <a:extLst>
                    <a:ext uri="{9D8B030D-6E8A-4147-A177-3AD203B41FA5}">
                      <a16:colId xmlns:a16="http://schemas.microsoft.com/office/drawing/2014/main" val="147003880"/>
                    </a:ext>
                  </a:extLst>
                </a:gridCol>
                <a:gridCol w="759485">
                  <a:extLst>
                    <a:ext uri="{9D8B030D-6E8A-4147-A177-3AD203B41FA5}">
                      <a16:colId xmlns:a16="http://schemas.microsoft.com/office/drawing/2014/main" val="3123089109"/>
                    </a:ext>
                  </a:extLst>
                </a:gridCol>
                <a:gridCol w="757785">
                  <a:extLst>
                    <a:ext uri="{9D8B030D-6E8A-4147-A177-3AD203B41FA5}">
                      <a16:colId xmlns:a16="http://schemas.microsoft.com/office/drawing/2014/main" val="2396756623"/>
                    </a:ext>
                  </a:extLst>
                </a:gridCol>
                <a:gridCol w="757785">
                  <a:extLst>
                    <a:ext uri="{9D8B030D-6E8A-4147-A177-3AD203B41FA5}">
                      <a16:colId xmlns:a16="http://schemas.microsoft.com/office/drawing/2014/main" val="592875507"/>
                    </a:ext>
                  </a:extLst>
                </a:gridCol>
                <a:gridCol w="759485">
                  <a:extLst>
                    <a:ext uri="{9D8B030D-6E8A-4147-A177-3AD203B41FA5}">
                      <a16:colId xmlns:a16="http://schemas.microsoft.com/office/drawing/2014/main" val="2269108895"/>
                    </a:ext>
                  </a:extLst>
                </a:gridCol>
                <a:gridCol w="944476">
                  <a:extLst>
                    <a:ext uri="{9D8B030D-6E8A-4147-A177-3AD203B41FA5}">
                      <a16:colId xmlns:a16="http://schemas.microsoft.com/office/drawing/2014/main" val="1434974163"/>
                    </a:ext>
                  </a:extLst>
                </a:gridCol>
                <a:gridCol w="571094">
                  <a:extLst>
                    <a:ext uri="{9D8B030D-6E8A-4147-A177-3AD203B41FA5}">
                      <a16:colId xmlns:a16="http://schemas.microsoft.com/office/drawing/2014/main" val="1769529171"/>
                    </a:ext>
                  </a:extLst>
                </a:gridCol>
                <a:gridCol w="762882">
                  <a:extLst>
                    <a:ext uri="{9D8B030D-6E8A-4147-A177-3AD203B41FA5}">
                      <a16:colId xmlns:a16="http://schemas.microsoft.com/office/drawing/2014/main" val="2340208227"/>
                    </a:ext>
                  </a:extLst>
                </a:gridCol>
                <a:gridCol w="757785">
                  <a:extLst>
                    <a:ext uri="{9D8B030D-6E8A-4147-A177-3AD203B41FA5}">
                      <a16:colId xmlns:a16="http://schemas.microsoft.com/office/drawing/2014/main" val="2295472423"/>
                    </a:ext>
                  </a:extLst>
                </a:gridCol>
                <a:gridCol w="762882">
                  <a:extLst>
                    <a:ext uri="{9D8B030D-6E8A-4147-A177-3AD203B41FA5}">
                      <a16:colId xmlns:a16="http://schemas.microsoft.com/office/drawing/2014/main" val="2862961706"/>
                    </a:ext>
                  </a:extLst>
                </a:gridCol>
              </a:tblGrid>
              <a:tr h="153473">
                <a:tc gridSpan="10">
                  <a:txBody>
                    <a:bodyPr/>
                    <a:lstStyle/>
                    <a:p>
                      <a:pPr algn="ct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Appropriation per programme</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lnL>
                      <a:noFill/>
                    </a:lnL>
                    <a:lnR>
                      <a:noFill/>
                    </a:lnR>
                    <a:lnT w="12700" cap="flat" cmpd="sng" algn="ctr">
                      <a:solidFill>
                        <a:srgbClr val="767171"/>
                      </a:solidFill>
                      <a:prstDash val="solid"/>
                      <a:round/>
                      <a:headEnd type="none" w="med" len="med"/>
                      <a:tailEnd type="none" w="med" len="med"/>
                    </a:lnT>
                    <a:lnB w="12700" cap="flat" cmpd="sng" algn="ctr">
                      <a:solidFill>
                        <a:srgbClr val="767171"/>
                      </a:solidFill>
                      <a:prstDash val="solid"/>
                      <a:round/>
                      <a:headEnd type="none" w="med" len="med"/>
                      <a:tailEnd type="none" w="med" len="med"/>
                    </a:lnB>
                    <a:no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65491983"/>
                  </a:ext>
                </a:extLst>
              </a:tr>
              <a:tr h="245048">
                <a:tc gridSpan="8">
                  <a:txBody>
                    <a:bodyPr/>
                    <a:lstStyle/>
                    <a:p>
                      <a:pPr algn="ct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2023/24</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lnL>
                      <a:noFill/>
                    </a:lnL>
                    <a:lnR w="12700" cap="flat" cmpd="sng" algn="ctr">
                      <a:solidFill>
                        <a:srgbClr val="767171"/>
                      </a:solidFill>
                      <a:prstDash val="solid"/>
                      <a:round/>
                      <a:headEnd type="none" w="med" len="med"/>
                      <a:tailEnd type="none" w="med" len="med"/>
                    </a:lnR>
                    <a:lnT w="12700" cap="flat" cmpd="sng" algn="ctr">
                      <a:solidFill>
                        <a:srgbClr val="76717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gridSpan="2">
                  <a:txBody>
                    <a:bodyPr/>
                    <a:lstStyle/>
                    <a:p>
                      <a:pPr algn="ct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2022/23</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lnL w="12700" cap="flat" cmpd="sng" algn="ctr">
                      <a:solidFill>
                        <a:srgbClr val="767171"/>
                      </a:solidFill>
                      <a:prstDash val="solid"/>
                      <a:round/>
                      <a:headEnd type="none" w="med" len="med"/>
                      <a:tailEnd type="none" w="med" len="med"/>
                    </a:lnL>
                    <a:lnR w="12700" cap="flat" cmpd="sng" algn="ctr">
                      <a:solidFill>
                        <a:srgbClr val="E7E6E6"/>
                      </a:solidFill>
                      <a:prstDash val="solid"/>
                      <a:round/>
                      <a:headEnd type="none" w="med" len="med"/>
                      <a:tailEnd type="none" w="med" len="med"/>
                    </a:lnR>
                    <a:lnT w="12700" cap="flat" cmpd="sng" algn="ctr">
                      <a:solidFill>
                        <a:srgbClr val="76717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ZA"/>
                    </a:p>
                  </a:txBody>
                  <a:tcPr/>
                </a:tc>
                <a:extLst>
                  <a:ext uri="{0D108BD9-81ED-4DB2-BD59-A6C34878D82A}">
                    <a16:rowId xmlns:a16="http://schemas.microsoft.com/office/drawing/2014/main" val="3825427227"/>
                  </a:ext>
                </a:extLst>
              </a:tr>
              <a:tr h="619268">
                <a:tc rowSpan="2">
                  <a:txBody>
                    <a:bodyPr/>
                    <a:lstStyle/>
                    <a:p>
                      <a:pPr>
                        <a:lnSpc>
                          <a:spcPts val="1300"/>
                        </a:lnSpc>
                        <a:spcBef>
                          <a:spcPts val="300"/>
                        </a:spcBef>
                        <a:spcAft>
                          <a:spcPts val="300"/>
                        </a:spcAft>
                      </a:pPr>
                      <a:r>
                        <a:rPr lang="en-GB" sz="11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Approved Budget</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Shifting of Funds</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Virement</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Final</a:t>
                      </a:r>
                      <a:br>
                        <a:rPr lang="en-GB" sz="1100" b="1" dirty="0">
                          <a:effectLst/>
                          <a:latin typeface="Arial" panose="020B0604020202020204" pitchFamily="34" charset="0"/>
                          <a:ea typeface="Times New Roman" panose="02020603050405020304" pitchFamily="18" charset="0"/>
                          <a:cs typeface="Times New Roman" panose="02020603050405020304" pitchFamily="18" charset="0"/>
                        </a:rPr>
                      </a:b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Budget</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Actual</a:t>
                      </a:r>
                      <a:br>
                        <a:rPr lang="en-GB" sz="1100" b="1" dirty="0">
                          <a:effectLst/>
                          <a:latin typeface="Arial" panose="020B0604020202020204" pitchFamily="34" charset="0"/>
                          <a:ea typeface="Times New Roman" panose="02020603050405020304" pitchFamily="18" charset="0"/>
                          <a:cs typeface="Times New Roman" panose="02020603050405020304" pitchFamily="18" charset="0"/>
                        </a:rPr>
                      </a:b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Expenditure</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Variance</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Expenditure</a:t>
                      </a:r>
                      <a:br>
                        <a:rPr lang="en-GB" sz="1100" b="1" dirty="0">
                          <a:effectLst/>
                          <a:latin typeface="Arial" panose="020B0604020202020204" pitchFamily="34" charset="0"/>
                          <a:ea typeface="Times New Roman" panose="02020603050405020304" pitchFamily="18" charset="0"/>
                          <a:cs typeface="Times New Roman" panose="02020603050405020304" pitchFamily="18" charset="0"/>
                        </a:rPr>
                      </a:b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as % of </a:t>
                      </a:r>
                      <a:br>
                        <a:rPr lang="en-GB" sz="1100" b="1" dirty="0">
                          <a:effectLst/>
                          <a:latin typeface="Arial" panose="020B0604020202020204" pitchFamily="34" charset="0"/>
                          <a:ea typeface="Times New Roman" panose="02020603050405020304" pitchFamily="18" charset="0"/>
                          <a:cs typeface="Times New Roman" panose="02020603050405020304" pitchFamily="18" charset="0"/>
                        </a:rPr>
                      </a:b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final budget</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Final</a:t>
                      </a:r>
                      <a:br>
                        <a:rPr lang="en-GB" sz="1100" b="1" dirty="0">
                          <a:effectLst/>
                          <a:latin typeface="Arial" panose="020B0604020202020204" pitchFamily="34" charset="0"/>
                          <a:ea typeface="Times New Roman" panose="02020603050405020304" pitchFamily="18" charset="0"/>
                          <a:cs typeface="Times New Roman" panose="02020603050405020304" pitchFamily="18" charset="0"/>
                        </a:rPr>
                      </a:b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Budget</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Actual</a:t>
                      </a:r>
                      <a:br>
                        <a:rPr lang="en-GB" sz="1100" b="1" dirty="0">
                          <a:effectLst/>
                          <a:latin typeface="Arial" panose="020B0604020202020204" pitchFamily="34" charset="0"/>
                          <a:ea typeface="Times New Roman" panose="02020603050405020304" pitchFamily="18" charset="0"/>
                          <a:cs typeface="Times New Roman" panose="02020603050405020304" pitchFamily="18" charset="0"/>
                        </a:rPr>
                      </a:b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Expenditure</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3989090"/>
                  </a:ext>
                </a:extLst>
              </a:tr>
              <a:tr h="245048">
                <a:tc vMerge="1">
                  <a:txBody>
                    <a:bodyPr/>
                    <a:lstStyle/>
                    <a:p>
                      <a:endParaRPr lang="en-ZA"/>
                    </a:p>
                  </a:txBody>
                  <a:tcPr/>
                </a:tc>
                <a:tc gridSpan="4">
                  <a:txBody>
                    <a:bodyPr/>
                    <a:lstStyle/>
                    <a:p>
                      <a:pPr algn="ctr">
                        <a:lnSpc>
                          <a:spcPts val="1300"/>
                        </a:lnSpc>
                        <a:spcBef>
                          <a:spcPts val="300"/>
                        </a:spcBef>
                        <a:spcAft>
                          <a:spcPts val="300"/>
                        </a:spcAft>
                      </a:pPr>
                      <a:r>
                        <a:rPr lang="en-GB" sz="1100" b="1" i="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ZA"/>
                    </a:p>
                  </a:txBody>
                  <a:tcPr/>
                </a:tc>
                <a:tc hMerge="1">
                  <a:txBody>
                    <a:bodyPr/>
                    <a:lstStyle/>
                    <a:p>
                      <a:endParaRPr lang="en-ZA"/>
                    </a:p>
                  </a:txBody>
                  <a:tcPr/>
                </a:tc>
                <a:tc hMerge="1">
                  <a:txBody>
                    <a:bodyPr/>
                    <a:lstStyle/>
                    <a:p>
                      <a:endParaRPr lang="en-ZA"/>
                    </a:p>
                  </a:txBody>
                  <a:tcPr/>
                </a:tc>
                <a:tc>
                  <a:txBody>
                    <a:bodyPr/>
                    <a:lstStyle/>
                    <a:p>
                      <a:pPr algn="ctr">
                        <a:lnSpc>
                          <a:spcPts val="1300"/>
                        </a:lnSpc>
                        <a:spcBef>
                          <a:spcPts val="300"/>
                        </a:spcBef>
                        <a:spcAft>
                          <a:spcPts val="300"/>
                        </a:spcAft>
                      </a:pPr>
                      <a:r>
                        <a:rPr lang="en-GB" sz="1100" b="1" i="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lnSpc>
                          <a:spcPts val="1300"/>
                        </a:lnSpc>
                        <a:spcBef>
                          <a:spcPts val="300"/>
                        </a:spcBef>
                        <a:spcAft>
                          <a:spcPts val="300"/>
                        </a:spcAft>
                      </a:pPr>
                      <a:r>
                        <a:rPr lang="en-GB" sz="1100" b="1" i="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ZA"/>
                    </a:p>
                  </a:txBody>
                  <a:tcPr/>
                </a:tc>
                <a:tc gridSpan="2">
                  <a:txBody>
                    <a:bodyPr/>
                    <a:lstStyle/>
                    <a:p>
                      <a:pPr algn="ctr">
                        <a:lnSpc>
                          <a:spcPts val="1300"/>
                        </a:lnSpc>
                        <a:spcBef>
                          <a:spcPts val="300"/>
                        </a:spcBef>
                        <a:spcAft>
                          <a:spcPts val="300"/>
                        </a:spcAft>
                      </a:pPr>
                      <a:r>
                        <a:rPr lang="en-GB" sz="11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ZA"/>
                    </a:p>
                  </a:txBody>
                  <a:tcPr/>
                </a:tc>
                <a:extLst>
                  <a:ext uri="{0D108BD9-81ED-4DB2-BD59-A6C34878D82A}">
                    <a16:rowId xmlns:a16="http://schemas.microsoft.com/office/drawing/2014/main" val="2448250746"/>
                  </a:ext>
                </a:extLst>
              </a:tr>
              <a:tr h="245048">
                <a:tc>
                  <a:txBody>
                    <a:bodyPr/>
                    <a:lstStyle/>
                    <a:p>
                      <a:pPr algn="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R'000</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R'000</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R'000</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R'000</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R'000</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R'000</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R'000</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R'000</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6904501"/>
                  </a:ext>
                </a:extLst>
              </a:tr>
              <a:tr h="245048">
                <a:tc>
                  <a:txBody>
                    <a:bodyPr/>
                    <a:lstStyle/>
                    <a:p>
                      <a:pPr algn="just">
                        <a:lnSpc>
                          <a:spcPts val="1300"/>
                        </a:lnSpc>
                        <a:spcBef>
                          <a:spcPts val="300"/>
                        </a:spcBef>
                        <a:spcAft>
                          <a:spcPts val="300"/>
                        </a:spcAft>
                        <a:tabLst>
                          <a:tab pos="180340" algn="l"/>
                        </a:tabLst>
                      </a:pPr>
                      <a:r>
                        <a:rPr lang="en-GB" sz="1100" b="1">
                          <a:effectLst/>
                          <a:latin typeface="Arial" panose="020B0604020202020204" pitchFamily="34" charset="0"/>
                          <a:ea typeface="Times New Roman" panose="02020603050405020304" pitchFamily="18" charset="0"/>
                          <a:cs typeface="Times New Roman" panose="02020603050405020304" pitchFamily="18" charset="0"/>
                        </a:rPr>
                        <a:t>Programme</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6853413"/>
                  </a:ext>
                </a:extLst>
              </a:tr>
              <a:tr h="245048">
                <a:tc>
                  <a:txBody>
                    <a:bodyPr/>
                    <a:lstStyle/>
                    <a:p>
                      <a:pPr algn="l">
                        <a:lnSpc>
                          <a:spcPts val="1300"/>
                        </a:lnSpc>
                        <a:spcBef>
                          <a:spcPts val="650"/>
                        </a:spcBef>
                        <a:spcAft>
                          <a:spcPts val="300"/>
                        </a:spcAft>
                        <a:tabLst>
                          <a:tab pos="180340" algn="l"/>
                        </a:tabLs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ADMINISTRATION</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tabLst>
                          <a:tab pos="180340" algn="l"/>
                        </a:tabLst>
                      </a:pPr>
                      <a:r>
                        <a:rPr lang="en-GB" sz="1100">
                          <a:effectLst/>
                          <a:latin typeface="Arial" panose="020B0604020202020204" pitchFamily="34" charset="0"/>
                          <a:ea typeface="Times New Roman" panose="02020603050405020304" pitchFamily="18" charset="0"/>
                          <a:cs typeface="Times New Roman" panose="02020603050405020304" pitchFamily="18" charset="0"/>
                        </a:rPr>
                        <a:t> 277,288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10,643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287,931</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277,193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10,738</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96.3%</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291,245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 290,570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1718770"/>
                  </a:ext>
                </a:extLst>
              </a:tr>
              <a:tr h="513990">
                <a:tc>
                  <a:txBody>
                    <a:bodyPr/>
                    <a:lstStyle/>
                    <a:p>
                      <a:pPr algn="l">
                        <a:lnSpc>
                          <a:spcPts val="1300"/>
                        </a:lnSpc>
                        <a:spcBef>
                          <a:spcPts val="650"/>
                        </a:spcBef>
                        <a:spcAft>
                          <a:spcPts val="300"/>
                        </a:spcAft>
                        <a:tabLst>
                          <a:tab pos="180340" algn="l"/>
                        </a:tabLs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AGRICULTURE AND RURAL DEVELOPMENT</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tabLst>
                          <a:tab pos="180340" algn="l"/>
                        </a:tabLst>
                      </a:pPr>
                      <a:r>
                        <a:rPr lang="en-GB" sz="1100">
                          <a:effectLst/>
                          <a:latin typeface="Arial" panose="020B0604020202020204" pitchFamily="34" charset="0"/>
                          <a:ea typeface="Times New Roman" panose="02020603050405020304" pitchFamily="18" charset="0"/>
                          <a:cs typeface="Times New Roman" panose="02020603050405020304" pitchFamily="18" charset="0"/>
                        </a:rPr>
                        <a:t> 517,065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(35,699)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481,366</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467,519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13,847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97.1%</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479,930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 388,644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0316233"/>
                  </a:ext>
                </a:extLst>
              </a:tr>
              <a:tr h="306769">
                <a:tc>
                  <a:txBody>
                    <a:bodyPr/>
                    <a:lstStyle/>
                    <a:p>
                      <a:pPr algn="l">
                        <a:lnSpc>
                          <a:spcPts val="1300"/>
                        </a:lnSpc>
                        <a:spcBef>
                          <a:spcPts val="650"/>
                        </a:spcBef>
                        <a:spcAft>
                          <a:spcPts val="300"/>
                        </a:spcAft>
                        <a:tabLst>
                          <a:tab pos="180340" algn="l"/>
                        </a:tabLs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ENVIRONMENTAL AFFAIRS</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tabLst>
                          <a:tab pos="180340" algn="l"/>
                        </a:tabLst>
                      </a:pPr>
                      <a:r>
                        <a:rPr lang="en-GB" sz="1100">
                          <a:effectLst/>
                          <a:latin typeface="Arial" panose="020B0604020202020204" pitchFamily="34" charset="0"/>
                          <a:ea typeface="Times New Roman" panose="02020603050405020304" pitchFamily="18" charset="0"/>
                          <a:cs typeface="Times New Roman" panose="02020603050405020304" pitchFamily="18" charset="0"/>
                        </a:rPr>
                        <a:t> 464,764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25,056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489,820</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485,847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3,973</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99.2%</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354,331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650"/>
                        </a:spcBef>
                        <a:spcAft>
                          <a:spcPts val="30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 331,822</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6851262"/>
                  </a:ext>
                </a:extLst>
              </a:tr>
              <a:tr h="245048">
                <a:tc>
                  <a:txBody>
                    <a:bodyPr/>
                    <a:lstStyle/>
                    <a:p>
                      <a:pPr marL="217170" algn="l">
                        <a:lnSpc>
                          <a:spcPts val="1300"/>
                        </a:lnSpc>
                        <a:spcBef>
                          <a:spcPts val="300"/>
                        </a:spcBef>
                        <a:spcAft>
                          <a:spcPts val="300"/>
                        </a:spcAft>
                        <a:tabLst>
                          <a:tab pos="180340" algn="l"/>
                        </a:tabLs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tabLst>
                          <a:tab pos="180340" algn="l"/>
                        </a:tabLst>
                      </a:pPr>
                      <a:r>
                        <a:rPr lang="en-GB" sz="1100">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5830344"/>
                  </a:ext>
                </a:extLst>
              </a:tr>
              <a:tr h="328265">
                <a:tc>
                  <a:txBody>
                    <a:bodyPr/>
                    <a:lstStyle/>
                    <a:p>
                      <a:pPr>
                        <a:lnSpc>
                          <a:spcPts val="1300"/>
                        </a:lnSpc>
                        <a:spcBef>
                          <a:spcPts val="300"/>
                        </a:spcBef>
                        <a:spcAft>
                          <a:spcPts val="300"/>
                        </a:spcAft>
                        <a:tabLst>
                          <a:tab pos="180340" algn="l"/>
                        </a:tabLs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TOTAL</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tabLst>
                          <a:tab pos="180340" algn="l"/>
                        </a:tabLs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 1,259,117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 -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 -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 1,259,117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1,230,559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 28,558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97.7%</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dirty="0">
                          <a:effectLst/>
                          <a:latin typeface="Arial" panose="020B0604020202020204" pitchFamily="34" charset="0"/>
                          <a:ea typeface="Times New Roman" panose="02020603050405020304" pitchFamily="18" charset="0"/>
                          <a:cs typeface="Times New Roman" panose="02020603050405020304" pitchFamily="18" charset="0"/>
                        </a:rPr>
                        <a:t> 1,125,506 </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300"/>
                        </a:lnSpc>
                        <a:spcBef>
                          <a:spcPts val="300"/>
                        </a:spcBef>
                        <a:spcAft>
                          <a:spcPts val="300"/>
                        </a:spcAft>
                      </a:pPr>
                      <a:r>
                        <a:rPr lang="en-GB"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1,011,036</a:t>
                      </a:r>
                      <a:endParaRPr lang="en-Z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04" marR="514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0582764"/>
                  </a:ext>
                </a:extLst>
              </a:tr>
            </a:tbl>
          </a:graphicData>
        </a:graphic>
      </p:graphicFrame>
    </p:spTree>
    <p:extLst>
      <p:ext uri="{BB962C8B-B14F-4D97-AF65-F5344CB8AC3E}">
        <p14:creationId xmlns:p14="http://schemas.microsoft.com/office/powerpoint/2010/main" val="88817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96696D-E82B-4359-BDA2-994A8BC085E4}"/>
              </a:ext>
            </a:extLst>
          </p:cNvPr>
          <p:cNvSpPr>
            <a:spLocks noGrp="1"/>
          </p:cNvSpPr>
          <p:nvPr>
            <p:ph idx="1"/>
          </p:nvPr>
        </p:nvSpPr>
        <p:spPr>
          <a:xfrm>
            <a:off x="882968" y="1869473"/>
            <a:ext cx="8014097" cy="3840624"/>
          </a:xfrm>
        </p:spPr>
        <p:txBody>
          <a:bodyPr>
            <a:normAutofit fontScale="70000" lnSpcReduction="20000"/>
          </a:bodyPr>
          <a:lstStyle/>
          <a:p>
            <a:pPr algn="just"/>
            <a:r>
              <a:rPr lang="en-US" b="0" i="0" u="none" strike="noStrike" baseline="0" dirty="0">
                <a:solidFill>
                  <a:srgbClr val="403F41"/>
                </a:solidFill>
              </a:rPr>
              <a:t>The departmental overall financial performance for the year under review recorded a 98% achievement as compared to 90% in the previous year</a:t>
            </a:r>
            <a:r>
              <a:rPr lang="en-US" b="0" i="0" u="none" strike="noStrike" baseline="0" dirty="0">
                <a:solidFill>
                  <a:srgbClr val="000000"/>
                </a:solidFill>
              </a:rPr>
              <a:t>. </a:t>
            </a:r>
            <a:r>
              <a:rPr lang="en-US" b="0" i="0" u="none" strike="noStrike" baseline="0" dirty="0">
                <a:solidFill>
                  <a:srgbClr val="403F41"/>
                </a:solidFill>
              </a:rPr>
              <a:t>This is an 8% increase in financial performance compared to the previous financial year. Overall, the Department spent R1</a:t>
            </a:r>
            <a:r>
              <a:rPr lang="en-US" b="0" i="0" u="none" strike="noStrike" baseline="0" dirty="0">
                <a:solidFill>
                  <a:srgbClr val="000000"/>
                </a:solidFill>
              </a:rPr>
              <a:t>.</a:t>
            </a:r>
            <a:r>
              <a:rPr lang="en-US" b="0" i="0" u="none" strike="noStrike" baseline="0" dirty="0">
                <a:solidFill>
                  <a:srgbClr val="403F41"/>
                </a:solidFill>
              </a:rPr>
              <a:t>230 billion that is equivalent to 98% of its total allocated budget for 2023/24 financial year. </a:t>
            </a:r>
          </a:p>
          <a:p>
            <a:pPr lvl="1"/>
            <a:r>
              <a:rPr lang="en-US" b="0" i="0" u="none" strike="noStrike" baseline="0" dirty="0">
                <a:solidFill>
                  <a:srgbClr val="403F41"/>
                </a:solidFill>
              </a:rPr>
              <a:t>Programme 1 - Administration spent R277 million that is equivalent to 96% of its allocated budget; </a:t>
            </a:r>
          </a:p>
          <a:p>
            <a:pPr lvl="1"/>
            <a:r>
              <a:rPr lang="en-US" b="0" i="0" u="none" strike="noStrike" baseline="0" dirty="0">
                <a:solidFill>
                  <a:srgbClr val="403F41"/>
                </a:solidFill>
              </a:rPr>
              <a:t>Programme 2 - Agriculture and Rural Development spent R467</a:t>
            </a:r>
            <a:r>
              <a:rPr lang="en-US" b="0" i="0" u="none" strike="noStrike" baseline="0" dirty="0">
                <a:solidFill>
                  <a:srgbClr val="000000"/>
                </a:solidFill>
              </a:rPr>
              <a:t>.</a:t>
            </a:r>
            <a:r>
              <a:rPr lang="en-US" b="0" i="0" u="none" strike="noStrike" baseline="0" dirty="0">
                <a:solidFill>
                  <a:srgbClr val="403F41"/>
                </a:solidFill>
              </a:rPr>
              <a:t>5 million that is equivalent to 97% of its allocated budget; and </a:t>
            </a:r>
          </a:p>
          <a:p>
            <a:pPr lvl="1"/>
            <a:r>
              <a:rPr lang="en-US" b="0" i="0" u="none" strike="noStrike" baseline="0" dirty="0">
                <a:solidFill>
                  <a:srgbClr val="403F41"/>
                </a:solidFill>
              </a:rPr>
              <a:t>Programme 3 - Environmental Affairs spent R485.8 million that is equivalent to 99% of its adjusted budget.</a:t>
            </a:r>
          </a:p>
          <a:p>
            <a:r>
              <a:rPr lang="en-US" dirty="0">
                <a:solidFill>
                  <a:srgbClr val="403F41"/>
                </a:solidFill>
              </a:rPr>
              <a:t>The underspending can be attributed to vacancies at financial year end not yet filled. There was under-expenditure recorded under Payments for Capital Assets for transport equipment and other machinery and equipment. Most of the budget was committed at the financial year end, but the delivery could not take place before the end of financial year.</a:t>
            </a:r>
            <a:endParaRPr lang="en-US" dirty="0"/>
          </a:p>
          <a:p>
            <a:pPr marL="0" indent="0">
              <a:buNone/>
            </a:pPr>
            <a:endParaRPr lang="en-US" dirty="0"/>
          </a:p>
          <a:p>
            <a:endParaRPr lang="en-US" dirty="0"/>
          </a:p>
          <a:p>
            <a:endParaRPr lang="en-ZA" dirty="0"/>
          </a:p>
        </p:txBody>
      </p:sp>
      <p:sp>
        <p:nvSpPr>
          <p:cNvPr id="5" name="Slide Number Placeholder 2">
            <a:extLst>
              <a:ext uri="{FF2B5EF4-FFF2-40B4-BE49-F238E27FC236}">
                <a16:creationId xmlns:a16="http://schemas.microsoft.com/office/drawing/2014/main" id="{FCDF9A10-2D56-4844-9894-0E015BD77530}"/>
              </a:ext>
            </a:extLst>
          </p:cNvPr>
          <p:cNvSpPr txBox="1">
            <a:spLocks/>
          </p:cNvSpPr>
          <p:nvPr/>
        </p:nvSpPr>
        <p:spPr>
          <a:xfrm>
            <a:off x="7457196" y="5710098"/>
            <a:ext cx="341297" cy="273844"/>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342900">
              <a:defRPr/>
            </a:pPr>
            <a:fld id="{093862CD-2CE4-D846-9F15-15300DCE1BBC}" type="slidenum">
              <a:rPr lang="en-US" sz="1050">
                <a:solidFill>
                  <a:prstClr val="black"/>
                </a:solidFill>
                <a:latin typeface="Calibri"/>
              </a:rPr>
              <a:pPr defTabSz="342900">
                <a:defRPr/>
              </a:pPr>
              <a:t>27</a:t>
            </a:fld>
            <a:endParaRPr lang="en-US" sz="1050" dirty="0">
              <a:solidFill>
                <a:prstClr val="black"/>
              </a:solidFill>
              <a:latin typeface="Calibri"/>
            </a:endParaRPr>
          </a:p>
        </p:txBody>
      </p:sp>
      <p:sp>
        <p:nvSpPr>
          <p:cNvPr id="7" name="Title 1">
            <a:extLst>
              <a:ext uri="{FF2B5EF4-FFF2-40B4-BE49-F238E27FC236}">
                <a16:creationId xmlns:a16="http://schemas.microsoft.com/office/drawing/2014/main" id="{05F0BC2A-4F10-2ED6-F195-2FB36E859A17}"/>
              </a:ext>
            </a:extLst>
          </p:cNvPr>
          <p:cNvSpPr>
            <a:spLocks noGrp="1"/>
          </p:cNvSpPr>
          <p:nvPr>
            <p:ph type="title"/>
          </p:nvPr>
        </p:nvSpPr>
        <p:spPr>
          <a:xfrm>
            <a:off x="1007269" y="1558529"/>
            <a:ext cx="8014097" cy="244078"/>
          </a:xfrm>
        </p:spPr>
        <p:txBody>
          <a:bodyPr/>
          <a:lstStyle/>
          <a:p>
            <a:pPr algn="ctr">
              <a:lnSpc>
                <a:spcPts val="975"/>
              </a:lnSpc>
              <a:spcBef>
                <a:spcPts val="488"/>
              </a:spcBef>
              <a:spcAft>
                <a:spcPts val="488"/>
              </a:spcAft>
              <a:tabLst>
                <a:tab pos="290513" algn="l"/>
              </a:tabLst>
            </a:pPr>
            <a:br>
              <a:rPr lang="en-GB" sz="1800" dirty="0"/>
            </a:br>
            <a:r>
              <a:rPr lang="en-GB" sz="1800" dirty="0"/>
              <a:t>APPROPRIATION PER PROGRAMME 2023 - 2024 F/Y</a:t>
            </a:r>
            <a:endParaRPr lang="en-ZA" altLang="en-US" sz="1800" dirty="0"/>
          </a:p>
        </p:txBody>
      </p:sp>
    </p:spTree>
    <p:extLst>
      <p:ext uri="{BB962C8B-B14F-4D97-AF65-F5344CB8AC3E}">
        <p14:creationId xmlns:p14="http://schemas.microsoft.com/office/powerpoint/2010/main" val="17395503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96696D-E82B-4359-BDA2-994A8BC085E4}"/>
              </a:ext>
            </a:extLst>
          </p:cNvPr>
          <p:cNvSpPr>
            <a:spLocks noGrp="1"/>
          </p:cNvSpPr>
          <p:nvPr>
            <p:ph idx="1"/>
          </p:nvPr>
        </p:nvSpPr>
        <p:spPr>
          <a:xfrm>
            <a:off x="882968" y="1869473"/>
            <a:ext cx="8014097" cy="3840624"/>
          </a:xfrm>
        </p:spPr>
        <p:txBody>
          <a:bodyPr>
            <a:normAutofit/>
          </a:bodyPr>
          <a:lstStyle/>
          <a:p>
            <a:pPr marL="0" indent="0">
              <a:buNone/>
            </a:pPr>
            <a:endParaRPr lang="en-US" dirty="0"/>
          </a:p>
          <a:p>
            <a:endParaRPr lang="en-US" dirty="0"/>
          </a:p>
          <a:p>
            <a:endParaRPr lang="en-ZA" dirty="0"/>
          </a:p>
        </p:txBody>
      </p:sp>
      <p:sp>
        <p:nvSpPr>
          <p:cNvPr id="5" name="Slide Number Placeholder 2">
            <a:extLst>
              <a:ext uri="{FF2B5EF4-FFF2-40B4-BE49-F238E27FC236}">
                <a16:creationId xmlns:a16="http://schemas.microsoft.com/office/drawing/2014/main" id="{FCDF9A10-2D56-4844-9894-0E015BD77530}"/>
              </a:ext>
            </a:extLst>
          </p:cNvPr>
          <p:cNvSpPr txBox="1">
            <a:spLocks/>
          </p:cNvSpPr>
          <p:nvPr/>
        </p:nvSpPr>
        <p:spPr>
          <a:xfrm>
            <a:off x="7457196" y="5710098"/>
            <a:ext cx="341297" cy="273844"/>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342900">
              <a:defRPr/>
            </a:pPr>
            <a:fld id="{093862CD-2CE4-D846-9F15-15300DCE1BBC}" type="slidenum">
              <a:rPr lang="en-US" sz="1050">
                <a:solidFill>
                  <a:prstClr val="black"/>
                </a:solidFill>
                <a:latin typeface="Calibri"/>
              </a:rPr>
              <a:pPr defTabSz="342900">
                <a:defRPr/>
              </a:pPr>
              <a:t>28</a:t>
            </a:fld>
            <a:endParaRPr lang="en-US" sz="1050" dirty="0">
              <a:solidFill>
                <a:prstClr val="black"/>
              </a:solidFill>
              <a:latin typeface="Calibri"/>
            </a:endParaRPr>
          </a:p>
        </p:txBody>
      </p:sp>
      <p:sp>
        <p:nvSpPr>
          <p:cNvPr id="7" name="Title 1">
            <a:extLst>
              <a:ext uri="{FF2B5EF4-FFF2-40B4-BE49-F238E27FC236}">
                <a16:creationId xmlns:a16="http://schemas.microsoft.com/office/drawing/2014/main" id="{05F0BC2A-4F10-2ED6-F195-2FB36E859A17}"/>
              </a:ext>
            </a:extLst>
          </p:cNvPr>
          <p:cNvSpPr>
            <a:spLocks noGrp="1"/>
          </p:cNvSpPr>
          <p:nvPr>
            <p:ph type="title"/>
          </p:nvPr>
        </p:nvSpPr>
        <p:spPr>
          <a:xfrm>
            <a:off x="1007269" y="1558529"/>
            <a:ext cx="8014097" cy="244078"/>
          </a:xfrm>
        </p:spPr>
        <p:txBody>
          <a:bodyPr/>
          <a:lstStyle/>
          <a:p>
            <a:pPr algn="ctr">
              <a:lnSpc>
                <a:spcPts val="975"/>
              </a:lnSpc>
              <a:spcBef>
                <a:spcPts val="488"/>
              </a:spcBef>
              <a:spcAft>
                <a:spcPts val="488"/>
              </a:spcAft>
              <a:tabLst>
                <a:tab pos="290513" algn="l"/>
              </a:tabLst>
            </a:pPr>
            <a:r>
              <a:rPr lang="en-GB" sz="1800" dirty="0"/>
              <a:t>CONDITIONAL GRANTS  2023 - 2024 F/Y</a:t>
            </a:r>
            <a:endParaRPr lang="en-ZA" altLang="en-US" sz="1800" dirty="0"/>
          </a:p>
        </p:txBody>
      </p:sp>
      <p:graphicFrame>
        <p:nvGraphicFramePr>
          <p:cNvPr id="2" name="Table 1">
            <a:extLst>
              <a:ext uri="{FF2B5EF4-FFF2-40B4-BE49-F238E27FC236}">
                <a16:creationId xmlns:a16="http://schemas.microsoft.com/office/drawing/2014/main" id="{C75A8642-7756-3415-736C-E66A051680B7}"/>
              </a:ext>
            </a:extLst>
          </p:cNvPr>
          <p:cNvGraphicFramePr>
            <a:graphicFrameLocks noGrp="1"/>
          </p:cNvGraphicFramePr>
          <p:nvPr/>
        </p:nvGraphicFramePr>
        <p:xfrm>
          <a:off x="1007269" y="2127028"/>
          <a:ext cx="7889794" cy="3093593"/>
        </p:xfrm>
        <a:graphic>
          <a:graphicData uri="http://schemas.openxmlformats.org/drawingml/2006/table">
            <a:tbl>
              <a:tblPr firstCol="1" bandRow="1"/>
              <a:tblGrid>
                <a:gridCol w="3021798">
                  <a:extLst>
                    <a:ext uri="{9D8B030D-6E8A-4147-A177-3AD203B41FA5}">
                      <a16:colId xmlns:a16="http://schemas.microsoft.com/office/drawing/2014/main" val="2700650768"/>
                    </a:ext>
                  </a:extLst>
                </a:gridCol>
                <a:gridCol w="1216589">
                  <a:extLst>
                    <a:ext uri="{9D8B030D-6E8A-4147-A177-3AD203B41FA5}">
                      <a16:colId xmlns:a16="http://schemas.microsoft.com/office/drawing/2014/main" val="2080195660"/>
                    </a:ext>
                  </a:extLst>
                </a:gridCol>
                <a:gridCol w="1216589">
                  <a:extLst>
                    <a:ext uri="{9D8B030D-6E8A-4147-A177-3AD203B41FA5}">
                      <a16:colId xmlns:a16="http://schemas.microsoft.com/office/drawing/2014/main" val="1104486857"/>
                    </a:ext>
                  </a:extLst>
                </a:gridCol>
                <a:gridCol w="1217409">
                  <a:extLst>
                    <a:ext uri="{9D8B030D-6E8A-4147-A177-3AD203B41FA5}">
                      <a16:colId xmlns:a16="http://schemas.microsoft.com/office/drawing/2014/main" val="281294747"/>
                    </a:ext>
                  </a:extLst>
                </a:gridCol>
                <a:gridCol w="1217409">
                  <a:extLst>
                    <a:ext uri="{9D8B030D-6E8A-4147-A177-3AD203B41FA5}">
                      <a16:colId xmlns:a16="http://schemas.microsoft.com/office/drawing/2014/main" val="3539956039"/>
                    </a:ext>
                  </a:extLst>
                </a:gridCol>
              </a:tblGrid>
              <a:tr h="1210676">
                <a:tc rowSpan="2">
                  <a:txBody>
                    <a:bodyPr/>
                    <a:lstStyle/>
                    <a:p>
                      <a:pPr algn="ctr">
                        <a:lnSpc>
                          <a:spcPct val="107000"/>
                        </a:lnSpc>
                        <a:spcBef>
                          <a:spcPts val="300"/>
                        </a:spcBef>
                        <a:spcAft>
                          <a:spcPts val="300"/>
                        </a:spcAft>
                      </a:pPr>
                      <a:r>
                        <a:rPr lang="en-ZA" sz="1500" b="1" dirty="0">
                          <a:effectLst/>
                          <a:latin typeface="Arial" panose="020B0604020202020204" pitchFamily="34" charset="0"/>
                          <a:ea typeface="Calibri" panose="020F0502020204030204" pitchFamily="34" charset="0"/>
                          <a:cs typeface="Times New Roman" panose="02020603050405020304" pitchFamily="18" charset="0"/>
                        </a:rPr>
                        <a:t>Conditional grant</a:t>
                      </a:r>
                      <a:endParaRPr lang="en-Z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300"/>
                        </a:spcBef>
                        <a:spcAft>
                          <a:spcPts val="300"/>
                        </a:spcAft>
                      </a:pPr>
                      <a:r>
                        <a:rPr lang="en-ZA" sz="1500" b="1" dirty="0">
                          <a:effectLst/>
                          <a:latin typeface="Arial" panose="020B0604020202020204" pitchFamily="34" charset="0"/>
                          <a:ea typeface="Calibri" panose="020F0502020204030204" pitchFamily="34" charset="0"/>
                          <a:cs typeface="Times New Roman" panose="02020603050405020304" pitchFamily="18" charset="0"/>
                        </a:rPr>
                        <a:t>Final Budget</a:t>
                      </a:r>
                      <a:endParaRPr lang="en-Z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300"/>
                        </a:spcBef>
                        <a:spcAft>
                          <a:spcPts val="300"/>
                        </a:spcAft>
                      </a:pPr>
                      <a:r>
                        <a:rPr lang="en-ZA" sz="1500" b="1" dirty="0">
                          <a:effectLst/>
                          <a:latin typeface="Arial" panose="020B0604020202020204" pitchFamily="34" charset="0"/>
                          <a:ea typeface="Calibri" panose="020F0502020204030204" pitchFamily="34" charset="0"/>
                          <a:cs typeface="Times New Roman" panose="02020603050405020304" pitchFamily="18" charset="0"/>
                        </a:rPr>
                        <a:t>Actual Expenditure</a:t>
                      </a:r>
                      <a:endParaRPr lang="en-Z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300"/>
                        </a:spcBef>
                        <a:spcAft>
                          <a:spcPts val="300"/>
                        </a:spcAft>
                      </a:pPr>
                      <a:r>
                        <a:rPr lang="en-ZA" sz="1500" b="1" dirty="0">
                          <a:effectLst/>
                          <a:latin typeface="Arial" panose="020B0604020202020204" pitchFamily="34" charset="0"/>
                          <a:ea typeface="Calibri" panose="020F0502020204030204" pitchFamily="34" charset="0"/>
                          <a:cs typeface="Times New Roman" panose="02020603050405020304" pitchFamily="18" charset="0"/>
                        </a:rPr>
                        <a:t>Variance</a:t>
                      </a:r>
                      <a:endParaRPr lang="en-Z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300"/>
                        </a:spcBef>
                        <a:spcAft>
                          <a:spcPts val="300"/>
                        </a:spcAft>
                      </a:pPr>
                      <a:r>
                        <a:rPr lang="en-ZA" sz="1500" b="1" dirty="0">
                          <a:effectLst/>
                          <a:latin typeface="Arial" panose="020B0604020202020204" pitchFamily="34" charset="0"/>
                          <a:ea typeface="Calibri" panose="020F0502020204030204" pitchFamily="34" charset="0"/>
                          <a:cs typeface="Times New Roman" panose="02020603050405020304" pitchFamily="18" charset="0"/>
                        </a:rPr>
                        <a:t>Variance as a percentage of Final Budget</a:t>
                      </a:r>
                      <a:endParaRPr lang="en-Z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9900042"/>
                  </a:ext>
                </a:extLst>
              </a:tr>
              <a:tr h="232268">
                <a:tc vMerge="1">
                  <a:txBody>
                    <a:bodyPr/>
                    <a:lstStyle/>
                    <a:p>
                      <a:endParaRPr lang="en-ZA"/>
                    </a:p>
                  </a:txBody>
                  <a:tcPr/>
                </a:tc>
                <a:tc>
                  <a:txBody>
                    <a:bodyPr/>
                    <a:lstStyle/>
                    <a:p>
                      <a:pPr algn="r">
                        <a:lnSpc>
                          <a:spcPct val="107000"/>
                        </a:lnSpc>
                        <a:spcBef>
                          <a:spcPts val="300"/>
                        </a:spcBef>
                        <a:spcAft>
                          <a:spcPts val="300"/>
                        </a:spcAft>
                      </a:pPr>
                      <a:r>
                        <a:rPr lang="en-ZA" sz="1500" b="1">
                          <a:effectLst/>
                          <a:latin typeface="Arial" panose="020B0604020202020204" pitchFamily="34" charset="0"/>
                          <a:ea typeface="Calibri" panose="020F0502020204030204" pitchFamily="34" charset="0"/>
                          <a:cs typeface="Times New Roman" panose="02020603050405020304" pitchFamily="18" charset="0"/>
                        </a:rPr>
                        <a:t>R’000</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Bef>
                          <a:spcPts val="300"/>
                        </a:spcBef>
                        <a:spcAft>
                          <a:spcPts val="300"/>
                        </a:spcAft>
                      </a:pPr>
                      <a:r>
                        <a:rPr lang="en-ZA" sz="1500" b="1">
                          <a:effectLst/>
                          <a:latin typeface="Arial" panose="020B0604020202020204" pitchFamily="34" charset="0"/>
                          <a:ea typeface="Calibri" panose="020F0502020204030204" pitchFamily="34" charset="0"/>
                          <a:cs typeface="Times New Roman" panose="02020603050405020304" pitchFamily="18" charset="0"/>
                        </a:rPr>
                        <a:t>R’000</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Bef>
                          <a:spcPts val="300"/>
                        </a:spcBef>
                        <a:spcAft>
                          <a:spcPts val="300"/>
                        </a:spcAft>
                      </a:pPr>
                      <a:r>
                        <a:rPr lang="en-ZA" sz="1500" b="1">
                          <a:effectLst/>
                          <a:latin typeface="Arial" panose="020B0604020202020204" pitchFamily="34" charset="0"/>
                          <a:ea typeface="Calibri" panose="020F0502020204030204" pitchFamily="34" charset="0"/>
                          <a:cs typeface="Times New Roman" panose="02020603050405020304" pitchFamily="18" charset="0"/>
                        </a:rPr>
                        <a:t>R’000</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Bef>
                          <a:spcPts val="300"/>
                        </a:spcBef>
                        <a:spcAft>
                          <a:spcPts val="300"/>
                        </a:spcAft>
                      </a:pPr>
                      <a:r>
                        <a:rPr lang="en-ZA" sz="1500" b="1" dirty="0">
                          <a:effectLst/>
                          <a:latin typeface="Arial" panose="020B0604020202020204" pitchFamily="34" charset="0"/>
                          <a:ea typeface="Calibri" panose="020F0502020204030204" pitchFamily="34" charset="0"/>
                          <a:cs typeface="Times New Roman" panose="02020603050405020304" pitchFamily="18" charset="0"/>
                        </a:rPr>
                        <a:t>%</a:t>
                      </a:r>
                      <a:endParaRPr lang="en-Z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7561792"/>
                  </a:ext>
                </a:extLst>
              </a:tr>
              <a:tr h="232268">
                <a:tc>
                  <a:txBody>
                    <a:bodyPr/>
                    <a:lstStyle/>
                    <a:p>
                      <a:pP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CASP</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125,199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116,401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8,798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dirty="0">
                          <a:effectLst/>
                          <a:latin typeface="Arial" panose="020B0604020202020204" pitchFamily="34" charset="0"/>
                          <a:ea typeface="Calibri" panose="020F0502020204030204" pitchFamily="34" charset="0"/>
                          <a:cs typeface="Times New Roman" panose="02020603050405020304" pitchFamily="18" charset="0"/>
                        </a:rPr>
                        <a:t>92.97%</a:t>
                      </a:r>
                      <a:endParaRPr lang="en-Z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1628583"/>
                  </a:ext>
                </a:extLst>
              </a:tr>
              <a:tr h="232268">
                <a:tc>
                  <a:txBody>
                    <a:bodyPr/>
                    <a:lstStyle/>
                    <a:p>
                      <a:pP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ILIMA/LETSEMA PROJECTS</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37,385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37,357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28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dirty="0">
                          <a:effectLst/>
                          <a:latin typeface="Arial" panose="020B0604020202020204" pitchFamily="34" charset="0"/>
                          <a:ea typeface="Calibri" panose="020F0502020204030204" pitchFamily="34" charset="0"/>
                          <a:cs typeface="Times New Roman" panose="02020603050405020304" pitchFamily="18" charset="0"/>
                        </a:rPr>
                        <a:t>99.93%</a:t>
                      </a:r>
                      <a:endParaRPr lang="en-Z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9090837"/>
                  </a:ext>
                </a:extLst>
              </a:tr>
              <a:tr h="476870">
                <a:tc>
                  <a:txBody>
                    <a:bodyPr/>
                    <a:lstStyle/>
                    <a:p>
                      <a:pP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LAND CARE PROGRAMME GRANT</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5,203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2,867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2,336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dirty="0">
                          <a:effectLst/>
                          <a:latin typeface="Arial" panose="020B0604020202020204" pitchFamily="34" charset="0"/>
                          <a:ea typeface="Calibri" panose="020F0502020204030204" pitchFamily="34" charset="0"/>
                          <a:cs typeface="Times New Roman" panose="02020603050405020304" pitchFamily="18" charset="0"/>
                        </a:rPr>
                        <a:t>55.10%</a:t>
                      </a:r>
                      <a:endParaRPr lang="en-Z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3594803"/>
                  </a:ext>
                </a:extLst>
              </a:tr>
              <a:tr h="476870">
                <a:tc>
                  <a:txBody>
                    <a:bodyPr/>
                    <a:lstStyle/>
                    <a:p>
                      <a:pP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EPWP INTERGRATED GRANT FOR PROV</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3,268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3,268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a:effectLst/>
                          <a:latin typeface="Arial" panose="020B0604020202020204" pitchFamily="34" charset="0"/>
                          <a:ea typeface="Calibri" panose="020F0502020204030204" pitchFamily="34" charset="0"/>
                          <a:cs typeface="Times New Roman" panose="02020603050405020304" pitchFamily="18" charset="0"/>
                        </a:rPr>
                        <a:t> - </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dirty="0">
                          <a:effectLst/>
                          <a:latin typeface="Arial" panose="020B0604020202020204" pitchFamily="34" charset="0"/>
                          <a:ea typeface="Calibri" panose="020F0502020204030204" pitchFamily="34" charset="0"/>
                          <a:cs typeface="Times New Roman" panose="02020603050405020304" pitchFamily="18" charset="0"/>
                        </a:rPr>
                        <a:t>100.00%</a:t>
                      </a:r>
                      <a:endParaRPr lang="en-Z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8747824"/>
                  </a:ext>
                </a:extLst>
              </a:tr>
              <a:tr h="232268">
                <a:tc>
                  <a:txBody>
                    <a:bodyPr/>
                    <a:lstStyle/>
                    <a:p>
                      <a:pPr algn="just">
                        <a:lnSpc>
                          <a:spcPct val="107000"/>
                        </a:lnSpc>
                        <a:spcAft>
                          <a:spcPts val="300"/>
                        </a:spcAft>
                      </a:pPr>
                      <a:r>
                        <a:rPr lang="en-ZA" sz="1500" b="1">
                          <a:effectLst/>
                          <a:latin typeface="Arial" panose="020B0604020202020204" pitchFamily="34" charset="0"/>
                          <a:ea typeface="Calibri" panose="020F0502020204030204" pitchFamily="34" charset="0"/>
                          <a:cs typeface="Times New Roman" panose="02020603050405020304" pitchFamily="18" charset="0"/>
                        </a:rPr>
                        <a:t>Total</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b="1">
                          <a:effectLst/>
                          <a:latin typeface="Arial" panose="020B0604020202020204" pitchFamily="34" charset="0"/>
                          <a:ea typeface="Calibri" panose="020F0502020204030204" pitchFamily="34" charset="0"/>
                          <a:cs typeface="Times New Roman" panose="02020603050405020304" pitchFamily="18" charset="0"/>
                        </a:rPr>
                        <a:t>171,055</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b="1">
                          <a:effectLst/>
                          <a:latin typeface="Arial" panose="020B0604020202020204" pitchFamily="34" charset="0"/>
                          <a:ea typeface="Calibri" panose="020F0502020204030204" pitchFamily="34" charset="0"/>
                          <a:cs typeface="Times New Roman" panose="02020603050405020304" pitchFamily="18" charset="0"/>
                        </a:rPr>
                        <a:t>159,893</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b="1">
                          <a:effectLst/>
                          <a:latin typeface="Arial" panose="020B0604020202020204" pitchFamily="34" charset="0"/>
                          <a:ea typeface="Calibri" panose="020F0502020204030204" pitchFamily="34" charset="0"/>
                          <a:cs typeface="Times New Roman" panose="02020603050405020304" pitchFamily="18" charset="0"/>
                        </a:rPr>
                        <a:t>11,162</a:t>
                      </a:r>
                      <a:endParaRPr lang="en-ZA" sz="15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300"/>
                        </a:spcAft>
                      </a:pPr>
                      <a:r>
                        <a:rPr lang="en-ZA" sz="1500" b="1" dirty="0">
                          <a:effectLst/>
                          <a:latin typeface="Arial" panose="020B0604020202020204" pitchFamily="34" charset="0"/>
                          <a:ea typeface="Calibri" panose="020F0502020204030204" pitchFamily="34" charset="0"/>
                          <a:cs typeface="Times New Roman" panose="02020603050405020304" pitchFamily="18" charset="0"/>
                        </a:rPr>
                        <a:t> </a:t>
                      </a:r>
                      <a:endParaRPr lang="en-Z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3639721"/>
                  </a:ext>
                </a:extLst>
              </a:tr>
            </a:tbl>
          </a:graphicData>
        </a:graphic>
      </p:graphicFrame>
    </p:spTree>
    <p:extLst>
      <p:ext uri="{BB962C8B-B14F-4D97-AF65-F5344CB8AC3E}">
        <p14:creationId xmlns:p14="http://schemas.microsoft.com/office/powerpoint/2010/main" val="15287805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96696D-E82B-4359-BDA2-994A8BC085E4}"/>
              </a:ext>
            </a:extLst>
          </p:cNvPr>
          <p:cNvSpPr>
            <a:spLocks noGrp="1"/>
          </p:cNvSpPr>
          <p:nvPr>
            <p:ph idx="1"/>
          </p:nvPr>
        </p:nvSpPr>
        <p:spPr>
          <a:xfrm>
            <a:off x="882968" y="1869473"/>
            <a:ext cx="8014097" cy="3840624"/>
          </a:xfrm>
        </p:spPr>
        <p:txBody>
          <a:bodyPr>
            <a:normAutofit/>
          </a:bodyPr>
          <a:lstStyle/>
          <a:p>
            <a:pPr marL="0" indent="0">
              <a:buNone/>
            </a:pPr>
            <a:endParaRPr lang="en-US" dirty="0"/>
          </a:p>
          <a:p>
            <a:endParaRPr lang="en-US" dirty="0"/>
          </a:p>
          <a:p>
            <a:endParaRPr lang="en-ZA" dirty="0"/>
          </a:p>
        </p:txBody>
      </p:sp>
      <p:sp>
        <p:nvSpPr>
          <p:cNvPr id="5" name="Slide Number Placeholder 2">
            <a:extLst>
              <a:ext uri="{FF2B5EF4-FFF2-40B4-BE49-F238E27FC236}">
                <a16:creationId xmlns:a16="http://schemas.microsoft.com/office/drawing/2014/main" id="{FCDF9A10-2D56-4844-9894-0E015BD77530}"/>
              </a:ext>
            </a:extLst>
          </p:cNvPr>
          <p:cNvSpPr txBox="1">
            <a:spLocks/>
          </p:cNvSpPr>
          <p:nvPr/>
        </p:nvSpPr>
        <p:spPr>
          <a:xfrm>
            <a:off x="7457196" y="5710098"/>
            <a:ext cx="341297" cy="273844"/>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342900">
              <a:defRPr/>
            </a:pPr>
            <a:fld id="{093862CD-2CE4-D846-9F15-15300DCE1BBC}" type="slidenum">
              <a:rPr lang="en-US" sz="1050">
                <a:solidFill>
                  <a:prstClr val="black"/>
                </a:solidFill>
                <a:latin typeface="Calibri"/>
              </a:rPr>
              <a:pPr defTabSz="342900">
                <a:defRPr/>
              </a:pPr>
              <a:t>29</a:t>
            </a:fld>
            <a:endParaRPr lang="en-US" sz="1050" dirty="0">
              <a:solidFill>
                <a:prstClr val="black"/>
              </a:solidFill>
              <a:latin typeface="Calibri"/>
            </a:endParaRPr>
          </a:p>
        </p:txBody>
      </p:sp>
      <p:sp>
        <p:nvSpPr>
          <p:cNvPr id="7" name="Title 1">
            <a:extLst>
              <a:ext uri="{FF2B5EF4-FFF2-40B4-BE49-F238E27FC236}">
                <a16:creationId xmlns:a16="http://schemas.microsoft.com/office/drawing/2014/main" id="{05F0BC2A-4F10-2ED6-F195-2FB36E859A17}"/>
              </a:ext>
            </a:extLst>
          </p:cNvPr>
          <p:cNvSpPr>
            <a:spLocks noGrp="1"/>
          </p:cNvSpPr>
          <p:nvPr>
            <p:ph type="title"/>
          </p:nvPr>
        </p:nvSpPr>
        <p:spPr>
          <a:xfrm>
            <a:off x="1007269" y="1558529"/>
            <a:ext cx="8014097" cy="244078"/>
          </a:xfrm>
        </p:spPr>
        <p:txBody>
          <a:bodyPr/>
          <a:lstStyle/>
          <a:p>
            <a:pPr algn="ctr">
              <a:lnSpc>
                <a:spcPts val="975"/>
              </a:lnSpc>
              <a:spcBef>
                <a:spcPts val="488"/>
              </a:spcBef>
              <a:spcAft>
                <a:spcPts val="488"/>
              </a:spcAft>
              <a:tabLst>
                <a:tab pos="290513" algn="l"/>
              </a:tabLst>
            </a:pPr>
            <a:r>
              <a:rPr lang="en-GB" sz="1800" dirty="0"/>
              <a:t>CONDITIONAL GRANTS  2023 - 2024 F/Y</a:t>
            </a:r>
            <a:endParaRPr lang="en-ZA" altLang="en-US" sz="1800" dirty="0"/>
          </a:p>
        </p:txBody>
      </p:sp>
      <p:sp>
        <p:nvSpPr>
          <p:cNvPr id="4" name="TextBox 3">
            <a:extLst>
              <a:ext uri="{FF2B5EF4-FFF2-40B4-BE49-F238E27FC236}">
                <a16:creationId xmlns:a16="http://schemas.microsoft.com/office/drawing/2014/main" id="{D9E89BD4-1240-9704-82C4-5D59DE7CF560}"/>
              </a:ext>
            </a:extLst>
          </p:cNvPr>
          <p:cNvSpPr txBox="1"/>
          <p:nvPr/>
        </p:nvSpPr>
        <p:spPr>
          <a:xfrm>
            <a:off x="945119" y="2009380"/>
            <a:ext cx="7889796" cy="3693319"/>
          </a:xfrm>
          <a:prstGeom prst="rect">
            <a:avLst/>
          </a:prstGeom>
          <a:noFill/>
        </p:spPr>
        <p:txBody>
          <a:bodyPr wrap="square">
            <a:spAutoFit/>
          </a:bodyPr>
          <a:lstStyle/>
          <a:p>
            <a:pPr marL="257175" indent="-257175">
              <a:buFont typeface="Arial" panose="020B0604020202020204" pitchFamily="34" charset="0"/>
              <a:buChar char="•"/>
            </a:pPr>
            <a:r>
              <a:rPr lang="en-US" dirty="0">
                <a:solidFill>
                  <a:srgbClr val="403F41"/>
                </a:solidFill>
                <a:latin typeface="Arial" panose="020B0604020202020204" pitchFamily="34" charset="0"/>
                <a:cs typeface="Arial" panose="020B0604020202020204" pitchFamily="34" charset="0"/>
              </a:rPr>
              <a:t>The department spent R159 million of its R171 million adjusted budget for conditional grants, which is equivalent to 93% of its conditional grants adjusted allocation.</a:t>
            </a:r>
          </a:p>
          <a:p>
            <a:endParaRPr lang="en-US" dirty="0">
              <a:solidFill>
                <a:srgbClr val="403F4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The main under-expenditure of R8,5 million </a:t>
            </a:r>
            <a:r>
              <a:rPr lang="en-US" dirty="0">
                <a:solidFill>
                  <a:srgbClr val="403F41"/>
                </a:solidFill>
                <a:latin typeface="Arial" panose="020B0604020202020204" pitchFamily="34" charset="0"/>
                <a:cs typeface="Arial" panose="020B0604020202020204" pitchFamily="34" charset="0"/>
              </a:rPr>
              <a:t>related to CASP infrastructure for the training and capacity building for famers, including unemployed graduates (R7,4 million) and cattle handling facilities (R1 million)</a:t>
            </a:r>
            <a:r>
              <a:rPr lang="en-US" dirty="0">
                <a:solidFill>
                  <a:srgbClr val="000000"/>
                </a:solidFill>
                <a:latin typeface="Arial" panose="020B0604020202020204" pitchFamily="34" charset="0"/>
                <a:cs typeface="Arial" panose="020B0604020202020204" pitchFamily="34" charset="0"/>
              </a:rPr>
              <a:t>.</a:t>
            </a:r>
          </a:p>
          <a:p>
            <a:endParaRPr lang="en-US" dirty="0">
              <a:solidFill>
                <a:srgbClr val="000000"/>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dirty="0">
                <a:solidFill>
                  <a:srgbClr val="403F41"/>
                </a:solidFill>
                <a:latin typeface="Arial" panose="020B0604020202020204" pitchFamily="34" charset="0"/>
                <a:cs typeface="Arial" panose="020B0604020202020204" pitchFamily="34" charset="0"/>
              </a:rPr>
              <a:t>Under land care the R2,4 million budget was not finalised to support Land Care Graduate Capacity Building, Junior Camps, </a:t>
            </a:r>
            <a:r>
              <a:rPr lang="en-US" dirty="0" err="1">
                <a:solidFill>
                  <a:srgbClr val="403F41"/>
                </a:solidFill>
                <a:latin typeface="Arial" panose="020B0604020202020204" pitchFamily="34" charset="0"/>
                <a:cs typeface="Arial" panose="020B0604020202020204" pitchFamily="34" charset="0"/>
              </a:rPr>
              <a:t>Kaalfontein</a:t>
            </a:r>
            <a:r>
              <a:rPr lang="en-US" dirty="0">
                <a:solidFill>
                  <a:srgbClr val="403F41"/>
                </a:solidFill>
                <a:latin typeface="Arial" panose="020B0604020202020204" pitchFamily="34" charset="0"/>
                <a:cs typeface="Arial" panose="020B0604020202020204" pitchFamily="34" charset="0"/>
              </a:rPr>
              <a:t> and Doornfontein Landcare projects.</a:t>
            </a:r>
          </a:p>
          <a:p>
            <a:endParaRPr lang="en-Z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09166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33080" y="914400"/>
            <a:ext cx="8087095" cy="427038"/>
          </a:xfrm>
        </p:spPr>
        <p:txBody>
          <a:bodyPr>
            <a:noAutofit/>
          </a:bodyPr>
          <a:lstStyle/>
          <a:p>
            <a:pPr algn="ctr" eaLnBrk="1" hangingPunct="1">
              <a:spcBef>
                <a:spcPct val="20000"/>
              </a:spcBef>
              <a:defRPr/>
            </a:pPr>
            <a:r>
              <a:rPr lang="en-US" sz="2400" b="1" dirty="0">
                <a:latin typeface="Century Gothic" panose="020B0502020202020204" pitchFamily="34" charset="0"/>
              </a:rPr>
              <a:t>EXECUTIVE SUMMARY: PERFORMANCE INFORMATION</a:t>
            </a:r>
            <a:endParaRPr lang="en-US" sz="2400" b="1" dirty="0">
              <a:solidFill>
                <a:prstClr val="white"/>
              </a:solidFill>
              <a:latin typeface="Century Gothic" panose="020B0502020202020204" pitchFamily="34" charset="0"/>
              <a:ea typeface="+mn-ea"/>
              <a:cs typeface="+mn-cs"/>
            </a:endParaRPr>
          </a:p>
        </p:txBody>
      </p:sp>
      <p:sp>
        <p:nvSpPr>
          <p:cNvPr id="2" name="Content Placeholder 1"/>
          <p:cNvSpPr>
            <a:spLocks noGrp="1"/>
          </p:cNvSpPr>
          <p:nvPr>
            <p:ph idx="1"/>
          </p:nvPr>
        </p:nvSpPr>
        <p:spPr>
          <a:xfrm>
            <a:off x="933080" y="1341439"/>
            <a:ext cx="8087095" cy="5345800"/>
          </a:xfrm>
          <a:ln>
            <a:solidFill>
              <a:schemeClr val="accent1"/>
            </a:solidFill>
          </a:ln>
        </p:spPr>
        <p:txBody>
          <a:bodyPr/>
          <a:lstStyle/>
          <a:p>
            <a:pPr lvl="0" algn="just">
              <a:lnSpc>
                <a:spcPct val="114000"/>
              </a:lnSpc>
              <a:spcBef>
                <a:spcPts val="0"/>
              </a:spcBef>
            </a:pPr>
            <a:r>
              <a:rPr lang="en-ZA" sz="1800" dirty="0">
                <a:latin typeface="Century Gothic" panose="020B0502020202020204" pitchFamily="34" charset="0"/>
              </a:rPr>
              <a:t>The performance rating scale used ranges from targets achieved, and those that are not achieved.</a:t>
            </a:r>
          </a:p>
          <a:p>
            <a:pPr lvl="0" algn="just">
              <a:lnSpc>
                <a:spcPct val="114000"/>
              </a:lnSpc>
              <a:spcBef>
                <a:spcPts val="0"/>
              </a:spcBef>
            </a:pPr>
            <a:r>
              <a:rPr lang="en-ZA" sz="1800" dirty="0">
                <a:latin typeface="Century Gothic" panose="020B0502020202020204" pitchFamily="34" charset="0"/>
              </a:rPr>
              <a:t>A total of </a:t>
            </a:r>
            <a:r>
              <a:rPr lang="en-ZA" sz="1800" b="1" dirty="0">
                <a:latin typeface="Century Gothic" panose="020B0502020202020204" pitchFamily="34" charset="0"/>
              </a:rPr>
              <a:t>129 </a:t>
            </a:r>
            <a:r>
              <a:rPr lang="en-ZA" sz="1800" dirty="0">
                <a:latin typeface="Century Gothic" panose="020B0502020202020204" pitchFamily="34" charset="0"/>
              </a:rPr>
              <a:t>targets were planned and reported by end of 2023/24 FY.</a:t>
            </a:r>
          </a:p>
          <a:p>
            <a:pPr lvl="0" algn="just">
              <a:lnSpc>
                <a:spcPct val="114000"/>
              </a:lnSpc>
              <a:spcBef>
                <a:spcPts val="0"/>
              </a:spcBef>
            </a:pPr>
            <a:r>
              <a:rPr lang="en-ZA" sz="1800" dirty="0">
                <a:latin typeface="Century Gothic" panose="020B0502020202020204" pitchFamily="34" charset="0"/>
              </a:rPr>
              <a:t>Of this total, </a:t>
            </a:r>
            <a:r>
              <a:rPr lang="en-ZA" sz="1800" b="1" dirty="0">
                <a:latin typeface="Century Gothic" panose="020B0502020202020204" pitchFamily="34" charset="0"/>
              </a:rPr>
              <a:t>105 </a:t>
            </a:r>
            <a:r>
              <a:rPr lang="en-ZA" sz="1800" dirty="0">
                <a:latin typeface="Century Gothic" panose="020B0502020202020204" pitchFamily="34" charset="0"/>
              </a:rPr>
              <a:t>were Achieved and </a:t>
            </a:r>
            <a:r>
              <a:rPr lang="en-ZA" sz="1800" b="1" dirty="0">
                <a:latin typeface="Century Gothic" panose="020B0502020202020204" pitchFamily="34" charset="0"/>
              </a:rPr>
              <a:t>24 </a:t>
            </a:r>
            <a:r>
              <a:rPr lang="en-ZA" sz="1800" dirty="0">
                <a:latin typeface="Century Gothic" panose="020B0502020202020204" pitchFamily="34" charset="0"/>
              </a:rPr>
              <a:t>were Not Achieved.</a:t>
            </a:r>
          </a:p>
          <a:p>
            <a:pPr lvl="0" algn="just">
              <a:lnSpc>
                <a:spcPct val="114000"/>
              </a:lnSpc>
              <a:spcBef>
                <a:spcPts val="0"/>
              </a:spcBef>
            </a:pPr>
            <a:r>
              <a:rPr lang="en-ZA" sz="1800" dirty="0">
                <a:latin typeface="Century Gothic" panose="020B0502020202020204" pitchFamily="34" charset="0"/>
              </a:rPr>
              <a:t>GDARDE Overall Performance is at </a:t>
            </a:r>
            <a:r>
              <a:rPr lang="en-ZA" sz="1800" b="1" dirty="0">
                <a:latin typeface="Century Gothic" panose="020B0502020202020204" pitchFamily="34" charset="0"/>
              </a:rPr>
              <a:t>81% </a:t>
            </a:r>
            <a:r>
              <a:rPr lang="en-ZA" sz="1800" dirty="0">
                <a:latin typeface="Century Gothic" panose="020B0502020202020204" pitchFamily="34" charset="0"/>
              </a:rPr>
              <a:t>Achieved and </a:t>
            </a:r>
            <a:r>
              <a:rPr lang="en-ZA" sz="1800" b="1" dirty="0">
                <a:latin typeface="Century Gothic" panose="020B0502020202020204" pitchFamily="34" charset="0"/>
              </a:rPr>
              <a:t>19% </a:t>
            </a:r>
            <a:r>
              <a:rPr lang="en-ZA" sz="1800" dirty="0">
                <a:latin typeface="Century Gothic" panose="020B0502020202020204" pitchFamily="34" charset="0"/>
              </a:rPr>
              <a:t>Not Achieved for 2023/24 FY.</a:t>
            </a:r>
            <a:endParaRPr lang="en-ZA" sz="1800" b="1" dirty="0">
              <a:latin typeface="Century Gothic" panose="020B0502020202020204" pitchFamily="34" charset="0"/>
            </a:endParaRPr>
          </a:p>
          <a:p>
            <a:pPr lvl="0" algn="just">
              <a:lnSpc>
                <a:spcPct val="114000"/>
              </a:lnSpc>
              <a:spcBef>
                <a:spcPts val="0"/>
              </a:spcBef>
              <a:buClr>
                <a:srgbClr val="000000"/>
              </a:buClr>
            </a:pPr>
            <a:r>
              <a:rPr lang="en-ZA" sz="1800" b="1" dirty="0">
                <a:latin typeface="Century Gothic" panose="020B0502020202020204" pitchFamily="34" charset="0"/>
              </a:rPr>
              <a:t>19%</a:t>
            </a:r>
            <a:r>
              <a:rPr lang="en-ZA" sz="1800" dirty="0">
                <a:latin typeface="Century Gothic" panose="020B0502020202020204" pitchFamily="34" charset="0"/>
              </a:rPr>
              <a:t> constitutes targets which are Not Achieved from Administration </a:t>
            </a:r>
            <a:r>
              <a:rPr lang="en-ZA" sz="1800" b="1" dirty="0">
                <a:latin typeface="Century Gothic" panose="020B0502020202020204" pitchFamily="34" charset="0"/>
              </a:rPr>
              <a:t>(7), </a:t>
            </a:r>
            <a:r>
              <a:rPr lang="en-ZA" sz="1800" dirty="0">
                <a:latin typeface="Century Gothic" panose="020B0502020202020204" pitchFamily="34" charset="0"/>
              </a:rPr>
              <a:t>Agriculture &amp; Rural Development (</a:t>
            </a:r>
            <a:r>
              <a:rPr lang="en-ZA" sz="1800" b="1" dirty="0">
                <a:latin typeface="Century Gothic" panose="020B0502020202020204" pitchFamily="34" charset="0"/>
              </a:rPr>
              <a:t>9</a:t>
            </a:r>
            <a:r>
              <a:rPr lang="en-ZA" sz="1800" dirty="0">
                <a:latin typeface="Century Gothic" panose="020B0502020202020204" pitchFamily="34" charset="0"/>
              </a:rPr>
              <a:t>) and Environment </a:t>
            </a:r>
            <a:r>
              <a:rPr lang="en-ZA" sz="1800" b="1" dirty="0">
                <a:latin typeface="Century Gothic" panose="020B0502020202020204" pitchFamily="34" charset="0"/>
              </a:rPr>
              <a:t>(8).</a:t>
            </a:r>
          </a:p>
          <a:p>
            <a:pPr lvl="0" algn="just" eaLnBrk="1" fontAlgn="auto" hangingPunct="1">
              <a:lnSpc>
                <a:spcPct val="114000"/>
              </a:lnSpc>
              <a:spcBef>
                <a:spcPts val="0"/>
              </a:spcBef>
              <a:spcAft>
                <a:spcPts val="0"/>
              </a:spcAft>
              <a:buFont typeface="Arial"/>
              <a:buChar char="•"/>
            </a:pPr>
            <a:endParaRPr lang="en-ZA" sz="1800" dirty="0">
              <a:solidFill>
                <a:srgbClr val="FF0000"/>
              </a:solidFill>
              <a:latin typeface="Arial" panose="020B0604020202020204" pitchFamily="34" charset="0"/>
              <a:cs typeface="Arial" panose="020B0604020202020204" pitchFamily="34" charset="0"/>
            </a:endParaRPr>
          </a:p>
          <a:p>
            <a:pPr lvl="0" algn="just" eaLnBrk="1" fontAlgn="auto" hangingPunct="1">
              <a:lnSpc>
                <a:spcPct val="114000"/>
              </a:lnSpc>
              <a:spcBef>
                <a:spcPts val="0"/>
              </a:spcBef>
              <a:spcAft>
                <a:spcPts val="0"/>
              </a:spcAft>
              <a:buFont typeface="Arial"/>
              <a:buChar char="•"/>
            </a:pPr>
            <a:endParaRPr lang="en-ZA" sz="1800" dirty="0">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720672474"/>
              </p:ext>
            </p:extLst>
          </p:nvPr>
        </p:nvGraphicFramePr>
        <p:xfrm>
          <a:off x="1013552" y="4527934"/>
          <a:ext cx="7887376" cy="2194560"/>
        </p:xfrm>
        <a:graphic>
          <a:graphicData uri="http://schemas.openxmlformats.org/drawingml/2006/table">
            <a:tbl>
              <a:tblPr firstRow="1" bandRow="1">
                <a:tableStyleId>{5C22544A-7EE6-4342-B048-85BDC9FD1C3A}</a:tableStyleId>
              </a:tblPr>
              <a:tblGrid>
                <a:gridCol w="1470673">
                  <a:extLst>
                    <a:ext uri="{9D8B030D-6E8A-4147-A177-3AD203B41FA5}">
                      <a16:colId xmlns:a16="http://schemas.microsoft.com/office/drawing/2014/main" val="20000"/>
                    </a:ext>
                  </a:extLst>
                </a:gridCol>
                <a:gridCol w="1403228">
                  <a:extLst>
                    <a:ext uri="{9D8B030D-6E8A-4147-A177-3AD203B41FA5}">
                      <a16:colId xmlns:a16="http://schemas.microsoft.com/office/drawing/2014/main" val="20001"/>
                    </a:ext>
                  </a:extLst>
                </a:gridCol>
                <a:gridCol w="1301810">
                  <a:extLst>
                    <a:ext uri="{9D8B030D-6E8A-4147-A177-3AD203B41FA5}">
                      <a16:colId xmlns:a16="http://schemas.microsoft.com/office/drawing/2014/main" val="20002"/>
                    </a:ext>
                  </a:extLst>
                </a:gridCol>
                <a:gridCol w="1067891">
                  <a:extLst>
                    <a:ext uri="{9D8B030D-6E8A-4147-A177-3AD203B41FA5}">
                      <a16:colId xmlns:a16="http://schemas.microsoft.com/office/drawing/2014/main" val="20003"/>
                    </a:ext>
                  </a:extLst>
                </a:gridCol>
                <a:gridCol w="1441947">
                  <a:extLst>
                    <a:ext uri="{9D8B030D-6E8A-4147-A177-3AD203B41FA5}">
                      <a16:colId xmlns:a16="http://schemas.microsoft.com/office/drawing/2014/main" val="20004"/>
                    </a:ext>
                  </a:extLst>
                </a:gridCol>
                <a:gridCol w="1201827">
                  <a:extLst>
                    <a:ext uri="{9D8B030D-6E8A-4147-A177-3AD203B41FA5}">
                      <a16:colId xmlns:a16="http://schemas.microsoft.com/office/drawing/2014/main" val="20005"/>
                    </a:ext>
                  </a:extLst>
                </a:gridCol>
              </a:tblGrid>
              <a:tr h="869721">
                <a:tc>
                  <a:txBody>
                    <a:bodyPr/>
                    <a:lstStyle/>
                    <a:p>
                      <a:pPr algn="ctr"/>
                      <a:r>
                        <a:rPr lang="en-ZA" sz="1300" dirty="0">
                          <a:latin typeface="Century Gothic" panose="020B0502020202020204" pitchFamily="34" charset="0"/>
                          <a:cs typeface="Arial" panose="020B0604020202020204" pitchFamily="34" charset="0"/>
                        </a:rPr>
                        <a:t>Budgeted Programme</a:t>
                      </a:r>
                    </a:p>
                  </a:txBody>
                  <a:tcPr/>
                </a:tc>
                <a:tc>
                  <a:txBody>
                    <a:bodyPr/>
                    <a:lstStyle/>
                    <a:p>
                      <a:pPr algn="ctr"/>
                      <a:r>
                        <a:rPr lang="en-ZA" sz="1300" dirty="0">
                          <a:latin typeface="Century Gothic" panose="020B0502020202020204" pitchFamily="34" charset="0"/>
                          <a:cs typeface="Arial" panose="020B0604020202020204" pitchFamily="34" charset="0"/>
                        </a:rPr>
                        <a:t>No. Indicators Per Programme</a:t>
                      </a:r>
                    </a:p>
                  </a:txBody>
                  <a:tcPr/>
                </a:tc>
                <a:tc>
                  <a:txBody>
                    <a:bodyPr/>
                    <a:lstStyle/>
                    <a:p>
                      <a:pPr algn="ctr"/>
                      <a:r>
                        <a:rPr lang="en-ZA" sz="1300" dirty="0">
                          <a:latin typeface="Century Gothic" panose="020B0502020202020204" pitchFamily="34" charset="0"/>
                          <a:cs typeface="Arial" panose="020B0604020202020204" pitchFamily="34" charset="0"/>
                        </a:rPr>
                        <a:t>No. of Indicators</a:t>
                      </a:r>
                      <a:r>
                        <a:rPr lang="en-ZA" sz="1300" baseline="0" dirty="0">
                          <a:latin typeface="Century Gothic" panose="020B0502020202020204" pitchFamily="34" charset="0"/>
                          <a:cs typeface="Arial" panose="020B0604020202020204" pitchFamily="34" charset="0"/>
                        </a:rPr>
                        <a:t> Achieved</a:t>
                      </a:r>
                      <a:endParaRPr lang="en-ZA" sz="1300" dirty="0">
                        <a:latin typeface="Century Gothic" panose="020B0502020202020204" pitchFamily="34" charset="0"/>
                        <a:cs typeface="Arial" panose="020B0604020202020204" pitchFamily="34" charset="0"/>
                      </a:endParaRPr>
                    </a:p>
                  </a:txBody>
                  <a:tcPr/>
                </a:tc>
                <a:tc>
                  <a:txBody>
                    <a:bodyPr/>
                    <a:lstStyle/>
                    <a:p>
                      <a:pPr algn="ctr"/>
                      <a:r>
                        <a:rPr lang="en-ZA" sz="1300" dirty="0">
                          <a:latin typeface="Century Gothic" panose="020B0502020202020204" pitchFamily="34" charset="0"/>
                          <a:cs typeface="Arial" panose="020B0604020202020204" pitchFamily="34" charset="0"/>
                        </a:rPr>
                        <a:t>% </a:t>
                      </a:r>
                      <a:r>
                        <a:rPr lang="en-ZA" sz="1300" baseline="0" dirty="0">
                          <a:latin typeface="Century Gothic" panose="020B0502020202020204" pitchFamily="34" charset="0"/>
                          <a:cs typeface="Arial" panose="020B0604020202020204" pitchFamily="34" charset="0"/>
                        </a:rPr>
                        <a:t>of Indicators Achieved</a:t>
                      </a:r>
                      <a:endParaRPr lang="en-ZA" sz="1300" dirty="0">
                        <a:latin typeface="Century Gothic" panose="020B0502020202020204" pitchFamily="34" charset="0"/>
                        <a:cs typeface="Arial" panose="020B0604020202020204" pitchFamily="34" charset="0"/>
                      </a:endParaRPr>
                    </a:p>
                  </a:txBody>
                  <a:tcPr/>
                </a:tc>
                <a:tc>
                  <a:txBody>
                    <a:bodyPr/>
                    <a:lstStyle/>
                    <a:p>
                      <a:pPr algn="ctr"/>
                      <a:r>
                        <a:rPr lang="en-ZA" sz="1300" dirty="0">
                          <a:latin typeface="Century Gothic" panose="020B0502020202020204" pitchFamily="34" charset="0"/>
                          <a:cs typeface="Arial" panose="020B0604020202020204" pitchFamily="34" charset="0"/>
                        </a:rPr>
                        <a:t>No. of Indicators Not Achieved</a:t>
                      </a:r>
                    </a:p>
                  </a:txBody>
                  <a:tcPr/>
                </a:tc>
                <a:tc>
                  <a:txBody>
                    <a:bodyPr/>
                    <a:lstStyle/>
                    <a:p>
                      <a:pPr algn="ctr"/>
                      <a:r>
                        <a:rPr lang="en-ZA" sz="1300" dirty="0">
                          <a:latin typeface="Century Gothic" panose="020B0502020202020204" pitchFamily="34" charset="0"/>
                          <a:cs typeface="Arial" panose="020B0604020202020204" pitchFamily="34" charset="0"/>
                        </a:rPr>
                        <a:t>% of</a:t>
                      </a:r>
                      <a:r>
                        <a:rPr lang="en-ZA" sz="1300" baseline="0" dirty="0">
                          <a:latin typeface="Century Gothic" panose="020B0502020202020204" pitchFamily="34" charset="0"/>
                          <a:cs typeface="Arial" panose="020B0604020202020204" pitchFamily="34" charset="0"/>
                        </a:rPr>
                        <a:t> Indicators Not Achieved</a:t>
                      </a:r>
                      <a:endParaRPr lang="en-ZA" sz="1300" dirty="0">
                        <a:latin typeface="Century Gothic" panose="020B0502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29894">
                <a:tc>
                  <a:txBody>
                    <a:bodyPr/>
                    <a:lstStyle/>
                    <a:p>
                      <a:r>
                        <a:rPr lang="en-ZA" sz="1300" dirty="0">
                          <a:latin typeface="Century Gothic" panose="020B0502020202020204" pitchFamily="34" charset="0"/>
                          <a:cs typeface="Arial" panose="020B0604020202020204" pitchFamily="34" charset="0"/>
                        </a:rPr>
                        <a:t>Programme 1</a:t>
                      </a:r>
                    </a:p>
                  </a:txBody>
                  <a:tcPr/>
                </a:tc>
                <a:tc>
                  <a:txBody>
                    <a:bodyPr/>
                    <a:lstStyle/>
                    <a:p>
                      <a:pPr algn="ctr"/>
                      <a:r>
                        <a:rPr lang="en-ZA" sz="1600" dirty="0">
                          <a:solidFill>
                            <a:schemeClr val="tx1"/>
                          </a:solidFill>
                          <a:latin typeface="Century Gothic" panose="020B0502020202020204" pitchFamily="34" charset="0"/>
                        </a:rPr>
                        <a:t>15</a:t>
                      </a:r>
                    </a:p>
                  </a:txBody>
                  <a:tcPr/>
                </a:tc>
                <a:tc>
                  <a:txBody>
                    <a:bodyPr/>
                    <a:lstStyle/>
                    <a:p>
                      <a:pPr algn="ctr"/>
                      <a:r>
                        <a:rPr lang="en-ZA" sz="1600" dirty="0">
                          <a:solidFill>
                            <a:schemeClr val="tx1"/>
                          </a:solidFill>
                          <a:latin typeface="Century Gothic" panose="020B0502020202020204" pitchFamily="34" charset="0"/>
                        </a:rPr>
                        <a:t>8</a:t>
                      </a:r>
                    </a:p>
                  </a:txBody>
                  <a:tcPr/>
                </a:tc>
                <a:tc>
                  <a:txBody>
                    <a:bodyPr/>
                    <a:lstStyle/>
                    <a:p>
                      <a:pPr algn="ctr"/>
                      <a:r>
                        <a:rPr lang="en-ZA" sz="1600" dirty="0">
                          <a:solidFill>
                            <a:schemeClr val="tx1"/>
                          </a:solidFill>
                          <a:latin typeface="Century Gothic" panose="020B0502020202020204" pitchFamily="34" charset="0"/>
                        </a:rPr>
                        <a:t>53%</a:t>
                      </a:r>
                    </a:p>
                  </a:txBody>
                  <a:tcPr/>
                </a:tc>
                <a:tc>
                  <a:txBody>
                    <a:bodyPr/>
                    <a:lstStyle/>
                    <a:p>
                      <a:pPr algn="ctr"/>
                      <a:r>
                        <a:rPr lang="en-ZA" sz="1600" dirty="0">
                          <a:solidFill>
                            <a:schemeClr val="tx1"/>
                          </a:solidFill>
                          <a:latin typeface="Century Gothic" panose="020B0502020202020204" pitchFamily="34" charset="0"/>
                        </a:rPr>
                        <a:t>7</a:t>
                      </a:r>
                    </a:p>
                  </a:txBody>
                  <a:tcPr/>
                </a:tc>
                <a:tc>
                  <a:txBody>
                    <a:bodyPr/>
                    <a:lstStyle/>
                    <a:p>
                      <a:pPr algn="ctr"/>
                      <a:r>
                        <a:rPr lang="en-ZA" sz="1600" dirty="0">
                          <a:solidFill>
                            <a:schemeClr val="tx1"/>
                          </a:solidFill>
                          <a:latin typeface="Century Gothic" panose="020B0502020202020204" pitchFamily="34" charset="0"/>
                        </a:rPr>
                        <a:t>47%</a:t>
                      </a:r>
                    </a:p>
                  </a:txBody>
                  <a:tcPr/>
                </a:tc>
                <a:extLst>
                  <a:ext uri="{0D108BD9-81ED-4DB2-BD59-A6C34878D82A}">
                    <a16:rowId xmlns:a16="http://schemas.microsoft.com/office/drawing/2014/main" val="10001"/>
                  </a:ext>
                </a:extLst>
              </a:tr>
              <a:tr h="329894">
                <a:tc>
                  <a:txBody>
                    <a:bodyPr/>
                    <a:lstStyle/>
                    <a:p>
                      <a:r>
                        <a:rPr lang="en-ZA" sz="1300" dirty="0">
                          <a:solidFill>
                            <a:schemeClr val="tx1"/>
                          </a:solidFill>
                          <a:latin typeface="Century Gothic" panose="020B0502020202020204" pitchFamily="34" charset="0"/>
                          <a:cs typeface="Arial" panose="020B0604020202020204" pitchFamily="34" charset="0"/>
                        </a:rPr>
                        <a:t>Programme 2</a:t>
                      </a:r>
                    </a:p>
                  </a:txBody>
                  <a:tcPr/>
                </a:tc>
                <a:tc>
                  <a:txBody>
                    <a:bodyPr/>
                    <a:lstStyle/>
                    <a:p>
                      <a:pPr algn="ctr"/>
                      <a:r>
                        <a:rPr lang="en-ZA" sz="1600" dirty="0">
                          <a:solidFill>
                            <a:schemeClr val="tx1"/>
                          </a:solidFill>
                          <a:latin typeface="Century Gothic" panose="020B0502020202020204" pitchFamily="34" charset="0"/>
                        </a:rPr>
                        <a:t>74</a:t>
                      </a:r>
                    </a:p>
                  </a:txBody>
                  <a:tcPr/>
                </a:tc>
                <a:tc>
                  <a:txBody>
                    <a:bodyPr/>
                    <a:lstStyle/>
                    <a:p>
                      <a:pPr algn="ctr"/>
                      <a:r>
                        <a:rPr lang="en-ZA" sz="1600" dirty="0">
                          <a:solidFill>
                            <a:schemeClr val="tx1"/>
                          </a:solidFill>
                          <a:latin typeface="Century Gothic" panose="020B0502020202020204" pitchFamily="34" charset="0"/>
                        </a:rPr>
                        <a:t>65</a:t>
                      </a:r>
                    </a:p>
                  </a:txBody>
                  <a:tcPr/>
                </a:tc>
                <a:tc>
                  <a:txBody>
                    <a:bodyPr/>
                    <a:lstStyle/>
                    <a:p>
                      <a:pPr algn="ctr"/>
                      <a:r>
                        <a:rPr lang="en-ZA" sz="1600" dirty="0">
                          <a:solidFill>
                            <a:schemeClr val="tx1"/>
                          </a:solidFill>
                          <a:latin typeface="Century Gothic" panose="020B0502020202020204" pitchFamily="34" charset="0"/>
                        </a:rPr>
                        <a:t>88%</a:t>
                      </a:r>
                    </a:p>
                  </a:txBody>
                  <a:tcPr/>
                </a:tc>
                <a:tc>
                  <a:txBody>
                    <a:bodyPr/>
                    <a:lstStyle/>
                    <a:p>
                      <a:pPr algn="ctr"/>
                      <a:r>
                        <a:rPr lang="en-US" sz="1600" baseline="0" dirty="0">
                          <a:solidFill>
                            <a:schemeClr val="tx1"/>
                          </a:solidFill>
                          <a:latin typeface="Century Gothic" panose="020B0502020202020204" pitchFamily="34" charset="0"/>
                        </a:rPr>
                        <a:t>9</a:t>
                      </a:r>
                      <a:endParaRPr lang="en-ZA" sz="1600" dirty="0">
                        <a:solidFill>
                          <a:schemeClr val="tx1"/>
                        </a:solidFill>
                        <a:latin typeface="Century Gothic" panose="020B0502020202020204" pitchFamily="34" charset="0"/>
                      </a:endParaRPr>
                    </a:p>
                  </a:txBody>
                  <a:tcPr/>
                </a:tc>
                <a:tc>
                  <a:txBody>
                    <a:bodyPr/>
                    <a:lstStyle/>
                    <a:p>
                      <a:pPr algn="ctr"/>
                      <a:r>
                        <a:rPr lang="en-ZA" sz="1600" dirty="0">
                          <a:solidFill>
                            <a:schemeClr val="tx1"/>
                          </a:solidFill>
                          <a:latin typeface="Century Gothic" panose="020B0502020202020204" pitchFamily="34" charset="0"/>
                        </a:rPr>
                        <a:t> 12%</a:t>
                      </a:r>
                    </a:p>
                  </a:txBody>
                  <a:tcPr/>
                </a:tc>
                <a:extLst>
                  <a:ext uri="{0D108BD9-81ED-4DB2-BD59-A6C34878D82A}">
                    <a16:rowId xmlns:a16="http://schemas.microsoft.com/office/drawing/2014/main" val="10002"/>
                  </a:ext>
                </a:extLst>
              </a:tr>
              <a:tr h="329894">
                <a:tc>
                  <a:txBody>
                    <a:bodyPr/>
                    <a:lstStyle/>
                    <a:p>
                      <a:r>
                        <a:rPr lang="en-ZA" sz="1300" dirty="0">
                          <a:solidFill>
                            <a:schemeClr val="tx1"/>
                          </a:solidFill>
                          <a:latin typeface="Century Gothic" panose="020B0502020202020204" pitchFamily="34" charset="0"/>
                          <a:cs typeface="Arial" panose="020B0604020202020204" pitchFamily="34" charset="0"/>
                        </a:rPr>
                        <a:t>Programme 3</a:t>
                      </a:r>
                    </a:p>
                  </a:txBody>
                  <a:tcPr/>
                </a:tc>
                <a:tc>
                  <a:txBody>
                    <a:bodyPr/>
                    <a:lstStyle/>
                    <a:p>
                      <a:pPr algn="ctr"/>
                      <a:r>
                        <a:rPr lang="en-ZA" sz="1600" dirty="0">
                          <a:solidFill>
                            <a:schemeClr val="tx1"/>
                          </a:solidFill>
                          <a:latin typeface="Century Gothic" panose="020B0502020202020204" pitchFamily="34" charset="0"/>
                        </a:rPr>
                        <a:t>40</a:t>
                      </a:r>
                    </a:p>
                  </a:txBody>
                  <a:tcPr/>
                </a:tc>
                <a:tc>
                  <a:txBody>
                    <a:bodyPr/>
                    <a:lstStyle/>
                    <a:p>
                      <a:pPr algn="ctr"/>
                      <a:r>
                        <a:rPr lang="en-ZA" sz="1600" dirty="0">
                          <a:solidFill>
                            <a:schemeClr val="tx1"/>
                          </a:solidFill>
                          <a:latin typeface="Century Gothic" panose="020B0502020202020204" pitchFamily="34" charset="0"/>
                        </a:rPr>
                        <a:t>32</a:t>
                      </a:r>
                    </a:p>
                  </a:txBody>
                  <a:tcPr/>
                </a:tc>
                <a:tc>
                  <a:txBody>
                    <a:bodyPr/>
                    <a:lstStyle/>
                    <a:p>
                      <a:pPr algn="ctr"/>
                      <a:r>
                        <a:rPr lang="en-ZA" sz="1600" b="0" dirty="0">
                          <a:solidFill>
                            <a:schemeClr val="tx1"/>
                          </a:solidFill>
                          <a:latin typeface="Century Gothic" panose="020B0502020202020204" pitchFamily="34" charset="0"/>
                        </a:rPr>
                        <a:t>80%</a:t>
                      </a:r>
                      <a:endParaRPr lang="en-ZA" sz="1600" b="0" dirty="0">
                        <a:solidFill>
                          <a:srgbClr val="FF0000"/>
                        </a:solidFill>
                        <a:latin typeface="Century Gothic" panose="020B0502020202020204" pitchFamily="34" charset="0"/>
                      </a:endParaRPr>
                    </a:p>
                  </a:txBody>
                  <a:tcPr/>
                </a:tc>
                <a:tc>
                  <a:txBody>
                    <a:bodyPr/>
                    <a:lstStyle/>
                    <a:p>
                      <a:pPr algn="ctr"/>
                      <a:r>
                        <a:rPr lang="en-US" sz="1600" b="0" dirty="0">
                          <a:solidFill>
                            <a:schemeClr val="tx1"/>
                          </a:solidFill>
                          <a:latin typeface="Century Gothic" panose="020B0502020202020204" pitchFamily="34" charset="0"/>
                        </a:rPr>
                        <a:t>8</a:t>
                      </a:r>
                      <a:endParaRPr lang="en-ZA" sz="1600" b="0" dirty="0">
                        <a:solidFill>
                          <a:schemeClr val="tx1"/>
                        </a:solidFill>
                        <a:latin typeface="Century Gothic" panose="020B0502020202020204" pitchFamily="34" charset="0"/>
                      </a:endParaRPr>
                    </a:p>
                  </a:txBody>
                  <a:tcPr/>
                </a:tc>
                <a:tc>
                  <a:txBody>
                    <a:bodyPr/>
                    <a:lstStyle/>
                    <a:p>
                      <a:pPr algn="ctr"/>
                      <a:r>
                        <a:rPr lang="en-ZA" sz="1600" dirty="0">
                          <a:solidFill>
                            <a:schemeClr val="tx1"/>
                          </a:solidFill>
                          <a:latin typeface="Century Gothic" panose="020B0502020202020204" pitchFamily="34" charset="0"/>
                        </a:rPr>
                        <a:t>20</a:t>
                      </a:r>
                      <a:endParaRPr lang="en-ZA" sz="1600" dirty="0">
                        <a:solidFill>
                          <a:srgbClr val="FF0000"/>
                        </a:solidFill>
                        <a:latin typeface="Century Gothic" panose="020B0502020202020204" pitchFamily="34" charset="0"/>
                      </a:endParaRPr>
                    </a:p>
                  </a:txBody>
                  <a:tcPr/>
                </a:tc>
                <a:extLst>
                  <a:ext uri="{0D108BD9-81ED-4DB2-BD59-A6C34878D82A}">
                    <a16:rowId xmlns:a16="http://schemas.microsoft.com/office/drawing/2014/main" val="10003"/>
                  </a:ext>
                </a:extLst>
              </a:tr>
              <a:tr h="141495">
                <a:tc>
                  <a:txBody>
                    <a:bodyPr/>
                    <a:lstStyle/>
                    <a:p>
                      <a:r>
                        <a:rPr lang="en-ZA" sz="1300" b="1" dirty="0">
                          <a:solidFill>
                            <a:schemeClr val="tx1"/>
                          </a:solidFill>
                          <a:latin typeface="Century Gothic" panose="020B0502020202020204" pitchFamily="34" charset="0"/>
                          <a:cs typeface="Arial" panose="020B0604020202020204" pitchFamily="34" charset="0"/>
                        </a:rPr>
                        <a:t>Total</a:t>
                      </a:r>
                    </a:p>
                  </a:txBody>
                  <a:tcPr/>
                </a:tc>
                <a:tc>
                  <a:txBody>
                    <a:bodyPr/>
                    <a:lstStyle/>
                    <a:p>
                      <a:pPr algn="ctr"/>
                      <a:r>
                        <a:rPr lang="en-ZA" sz="1400" b="1" dirty="0">
                          <a:solidFill>
                            <a:schemeClr val="tx1"/>
                          </a:solidFill>
                          <a:latin typeface="Century Gothic" panose="020B0502020202020204" pitchFamily="34" charset="0"/>
                          <a:cs typeface="Arial" panose="020B0604020202020204" pitchFamily="34" charset="0"/>
                        </a:rPr>
                        <a:t>129</a:t>
                      </a:r>
                    </a:p>
                  </a:txBody>
                  <a:tcPr/>
                </a:tc>
                <a:tc>
                  <a:txBody>
                    <a:bodyPr/>
                    <a:lstStyle/>
                    <a:p>
                      <a:pPr algn="ctr"/>
                      <a:r>
                        <a:rPr lang="en-ZA" sz="1400" b="1" dirty="0">
                          <a:solidFill>
                            <a:schemeClr val="tx1"/>
                          </a:solidFill>
                          <a:latin typeface="Century Gothic" panose="020B0502020202020204" pitchFamily="34" charset="0"/>
                          <a:cs typeface="Arial" panose="020B0604020202020204" pitchFamily="34" charset="0"/>
                        </a:rPr>
                        <a:t>105</a:t>
                      </a:r>
                    </a:p>
                  </a:txBody>
                  <a:tcPr/>
                </a:tc>
                <a:tc>
                  <a:txBody>
                    <a:bodyPr/>
                    <a:lstStyle/>
                    <a:p>
                      <a:pPr algn="ctr"/>
                      <a:r>
                        <a:rPr lang="en-ZA" sz="1400" b="1" dirty="0">
                          <a:solidFill>
                            <a:schemeClr val="tx1"/>
                          </a:solidFill>
                          <a:latin typeface="Century Gothic" panose="020B0502020202020204" pitchFamily="34" charset="0"/>
                          <a:cs typeface="Arial" panose="020B0604020202020204" pitchFamily="34" charset="0"/>
                        </a:rPr>
                        <a:t>81%</a:t>
                      </a:r>
                    </a:p>
                  </a:txBody>
                  <a:tcPr/>
                </a:tc>
                <a:tc>
                  <a:txBody>
                    <a:bodyPr/>
                    <a:lstStyle/>
                    <a:p>
                      <a:pPr algn="ctr"/>
                      <a:r>
                        <a:rPr lang="en-ZA" sz="1400" b="1" dirty="0">
                          <a:solidFill>
                            <a:schemeClr val="tx1"/>
                          </a:solidFill>
                          <a:latin typeface="Century Gothic" panose="020B0502020202020204" pitchFamily="34" charset="0"/>
                          <a:cs typeface="Arial" panose="020B0604020202020204" pitchFamily="34" charset="0"/>
                        </a:rPr>
                        <a:t>24</a:t>
                      </a:r>
                    </a:p>
                  </a:txBody>
                  <a:tcPr/>
                </a:tc>
                <a:tc>
                  <a:txBody>
                    <a:bodyPr/>
                    <a:lstStyle/>
                    <a:p>
                      <a:pPr algn="ctr"/>
                      <a:r>
                        <a:rPr lang="en-ZA" sz="1400" b="1" dirty="0">
                          <a:solidFill>
                            <a:schemeClr val="tx1"/>
                          </a:solidFill>
                          <a:latin typeface="Century Gothic" panose="020B0502020202020204" pitchFamily="34" charset="0"/>
                          <a:cs typeface="Arial" panose="020B0604020202020204" pitchFamily="34" charset="0"/>
                        </a:rPr>
                        <a:t>19%</a:t>
                      </a:r>
                    </a:p>
                  </a:txBody>
                  <a:tcPr/>
                </a:tc>
                <a:extLst>
                  <a:ext uri="{0D108BD9-81ED-4DB2-BD59-A6C34878D82A}">
                    <a16:rowId xmlns:a16="http://schemas.microsoft.com/office/drawing/2014/main" val="10004"/>
                  </a:ext>
                </a:extLst>
              </a:tr>
            </a:tbl>
          </a:graphicData>
        </a:graphic>
      </p:graphicFrame>
      <p:sp>
        <p:nvSpPr>
          <p:cNvPr id="3" name="Slide Number Placeholder 2">
            <a:extLst>
              <a:ext uri="{FF2B5EF4-FFF2-40B4-BE49-F238E27FC236}">
                <a16:creationId xmlns:a16="http://schemas.microsoft.com/office/drawing/2014/main" id="{1A3EF3B9-EC1D-4206-9892-8BD705523F4D}"/>
              </a:ext>
            </a:extLst>
          </p:cNvPr>
          <p:cNvSpPr>
            <a:spLocks noGrp="1"/>
          </p:cNvSpPr>
          <p:nvPr>
            <p:ph type="sldNum" sz="quarter" idx="12"/>
          </p:nvPr>
        </p:nvSpPr>
        <p:spPr/>
        <p:txBody>
          <a:bodyPr/>
          <a:lstStyle/>
          <a:p>
            <a:fld id="{093862CD-2CE4-D846-9F15-15300DCE1BBC}" type="slidenum">
              <a:rPr lang="en-US" smtClean="0"/>
              <a:pPr/>
              <a:t>3</a:t>
            </a:fld>
            <a:endParaRPr lang="en-US" dirty="0"/>
          </a:p>
        </p:txBody>
      </p:sp>
    </p:spTree>
    <p:extLst>
      <p:ext uri="{BB962C8B-B14F-4D97-AF65-F5344CB8AC3E}">
        <p14:creationId xmlns:p14="http://schemas.microsoft.com/office/powerpoint/2010/main" val="3397863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96696D-E82B-4359-BDA2-994A8BC085E4}"/>
              </a:ext>
            </a:extLst>
          </p:cNvPr>
          <p:cNvSpPr>
            <a:spLocks noGrp="1"/>
          </p:cNvSpPr>
          <p:nvPr>
            <p:ph idx="1"/>
          </p:nvPr>
        </p:nvSpPr>
        <p:spPr>
          <a:xfrm>
            <a:off x="882968" y="1869473"/>
            <a:ext cx="8014097" cy="3840624"/>
          </a:xfrm>
        </p:spPr>
        <p:txBody>
          <a:bodyPr>
            <a:normAutofit lnSpcReduction="10000"/>
          </a:bodyPr>
          <a:lstStyle/>
          <a:p>
            <a:pPr marL="0" indent="0">
              <a:buNone/>
            </a:pPr>
            <a:r>
              <a:rPr lang="en-US" dirty="0"/>
              <a:t>The </a:t>
            </a:r>
            <a:r>
              <a:rPr lang="en-US"/>
              <a:t>Department requested </a:t>
            </a:r>
            <a:r>
              <a:rPr lang="en-US" dirty="0"/>
              <a:t>to roll over an amount of R1,9 million under equitable share and R2.9 million under Conditional Grant of which R4,8 million was approved. . </a:t>
            </a:r>
          </a:p>
          <a:p>
            <a:pPr marL="0" indent="0">
              <a:buNone/>
            </a:pPr>
            <a:endParaRPr lang="en-US" dirty="0"/>
          </a:p>
          <a:p>
            <a:r>
              <a:rPr lang="en-US" dirty="0"/>
              <a:t>The breakdown of the Conditional Grant  approval is as follows:</a:t>
            </a:r>
          </a:p>
          <a:p>
            <a:r>
              <a:rPr lang="en-US" dirty="0"/>
              <a:t>Comprehensive Agricultural Support Programme Grant: R 2.020 million (Goods and Services); and</a:t>
            </a:r>
          </a:p>
          <a:p>
            <a:r>
              <a:rPr lang="en-US" dirty="0"/>
              <a:t> Land Care Programme Grant: R890 thousand (Goods and Services).</a:t>
            </a:r>
          </a:p>
          <a:p>
            <a:pPr marL="0" indent="0">
              <a:buNone/>
            </a:pPr>
            <a:endParaRPr lang="en-US" dirty="0"/>
          </a:p>
          <a:p>
            <a:endParaRPr lang="en-ZA" dirty="0"/>
          </a:p>
        </p:txBody>
      </p:sp>
      <p:sp>
        <p:nvSpPr>
          <p:cNvPr id="5" name="Slide Number Placeholder 2">
            <a:extLst>
              <a:ext uri="{FF2B5EF4-FFF2-40B4-BE49-F238E27FC236}">
                <a16:creationId xmlns:a16="http://schemas.microsoft.com/office/drawing/2014/main" id="{FCDF9A10-2D56-4844-9894-0E015BD77530}"/>
              </a:ext>
            </a:extLst>
          </p:cNvPr>
          <p:cNvSpPr txBox="1">
            <a:spLocks/>
          </p:cNvSpPr>
          <p:nvPr/>
        </p:nvSpPr>
        <p:spPr>
          <a:xfrm>
            <a:off x="7457196" y="5710098"/>
            <a:ext cx="341297" cy="273844"/>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342900">
              <a:defRPr/>
            </a:pPr>
            <a:fld id="{093862CD-2CE4-D846-9F15-15300DCE1BBC}" type="slidenum">
              <a:rPr lang="en-US" sz="1050">
                <a:solidFill>
                  <a:prstClr val="black"/>
                </a:solidFill>
                <a:latin typeface="Calibri"/>
              </a:rPr>
              <a:pPr defTabSz="342900">
                <a:defRPr/>
              </a:pPr>
              <a:t>30</a:t>
            </a:fld>
            <a:endParaRPr lang="en-US" sz="1050" dirty="0">
              <a:solidFill>
                <a:prstClr val="black"/>
              </a:solidFill>
              <a:latin typeface="Calibri"/>
            </a:endParaRPr>
          </a:p>
        </p:txBody>
      </p:sp>
      <p:sp>
        <p:nvSpPr>
          <p:cNvPr id="7" name="Title 1">
            <a:extLst>
              <a:ext uri="{FF2B5EF4-FFF2-40B4-BE49-F238E27FC236}">
                <a16:creationId xmlns:a16="http://schemas.microsoft.com/office/drawing/2014/main" id="{05F0BC2A-4F10-2ED6-F195-2FB36E859A17}"/>
              </a:ext>
            </a:extLst>
          </p:cNvPr>
          <p:cNvSpPr>
            <a:spLocks noGrp="1"/>
          </p:cNvSpPr>
          <p:nvPr>
            <p:ph type="title"/>
          </p:nvPr>
        </p:nvSpPr>
        <p:spPr>
          <a:xfrm>
            <a:off x="1007269" y="1558529"/>
            <a:ext cx="8014097" cy="244078"/>
          </a:xfrm>
        </p:spPr>
        <p:txBody>
          <a:bodyPr/>
          <a:lstStyle/>
          <a:p>
            <a:pPr algn="ctr">
              <a:lnSpc>
                <a:spcPts val="975"/>
              </a:lnSpc>
              <a:spcBef>
                <a:spcPts val="488"/>
              </a:spcBef>
              <a:spcAft>
                <a:spcPts val="488"/>
              </a:spcAft>
              <a:tabLst>
                <a:tab pos="290513" algn="l"/>
              </a:tabLst>
            </a:pPr>
            <a:br>
              <a:rPr lang="en-GB" sz="1800" dirty="0"/>
            </a:br>
            <a:r>
              <a:rPr lang="en-GB" sz="1800" dirty="0"/>
              <a:t>APPROPRIATION PER PROGRAMME 2023 - 2024 F/Y</a:t>
            </a:r>
            <a:endParaRPr lang="en-ZA" altLang="en-US" sz="1800" dirty="0"/>
          </a:p>
        </p:txBody>
      </p:sp>
    </p:spTree>
    <p:extLst>
      <p:ext uri="{BB962C8B-B14F-4D97-AF65-F5344CB8AC3E}">
        <p14:creationId xmlns:p14="http://schemas.microsoft.com/office/powerpoint/2010/main" val="28640035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FCDF9A10-2D56-4844-9894-0E015BD77530}"/>
              </a:ext>
            </a:extLst>
          </p:cNvPr>
          <p:cNvSpPr txBox="1">
            <a:spLocks/>
          </p:cNvSpPr>
          <p:nvPr/>
        </p:nvSpPr>
        <p:spPr>
          <a:xfrm>
            <a:off x="7457196" y="5710098"/>
            <a:ext cx="341297" cy="273844"/>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342900">
              <a:defRPr/>
            </a:pPr>
            <a:fld id="{093862CD-2CE4-D846-9F15-15300DCE1BBC}" type="slidenum">
              <a:rPr lang="en-US" sz="1050">
                <a:solidFill>
                  <a:prstClr val="black"/>
                </a:solidFill>
                <a:latin typeface="Calibri"/>
              </a:rPr>
              <a:pPr defTabSz="342900">
                <a:defRPr/>
              </a:pPr>
              <a:t>31</a:t>
            </a:fld>
            <a:endParaRPr lang="en-US" sz="1050" dirty="0">
              <a:solidFill>
                <a:prstClr val="black"/>
              </a:solidFill>
              <a:latin typeface="Calibri"/>
            </a:endParaRPr>
          </a:p>
        </p:txBody>
      </p:sp>
      <p:sp>
        <p:nvSpPr>
          <p:cNvPr id="7" name="Title 1">
            <a:extLst>
              <a:ext uri="{FF2B5EF4-FFF2-40B4-BE49-F238E27FC236}">
                <a16:creationId xmlns:a16="http://schemas.microsoft.com/office/drawing/2014/main" id="{05F0BC2A-4F10-2ED6-F195-2FB36E859A17}"/>
              </a:ext>
            </a:extLst>
          </p:cNvPr>
          <p:cNvSpPr>
            <a:spLocks noGrp="1"/>
          </p:cNvSpPr>
          <p:nvPr>
            <p:ph type="title"/>
          </p:nvPr>
        </p:nvSpPr>
        <p:spPr>
          <a:xfrm>
            <a:off x="1007269" y="1558529"/>
            <a:ext cx="8014097" cy="244078"/>
          </a:xfrm>
        </p:spPr>
        <p:txBody>
          <a:bodyPr/>
          <a:lstStyle/>
          <a:p>
            <a:pPr algn="ctr">
              <a:lnSpc>
                <a:spcPts val="975"/>
              </a:lnSpc>
              <a:spcBef>
                <a:spcPts val="488"/>
              </a:spcBef>
              <a:spcAft>
                <a:spcPts val="488"/>
              </a:spcAft>
              <a:tabLst>
                <a:tab pos="290513" algn="l"/>
              </a:tabLst>
            </a:pPr>
            <a:r>
              <a:rPr lang="en-GB" sz="1800" dirty="0"/>
              <a:t> </a:t>
            </a:r>
            <a:br>
              <a:rPr lang="en-GB" sz="1800" dirty="0"/>
            </a:br>
            <a:r>
              <a:rPr lang="en-GB" sz="1800" dirty="0"/>
              <a:t>DEPARTMENTAL REVENUE 2023 - 2024 F/Y</a:t>
            </a:r>
            <a:endParaRPr lang="en-ZA" altLang="en-US" sz="1800" dirty="0"/>
          </a:p>
        </p:txBody>
      </p:sp>
      <p:graphicFrame>
        <p:nvGraphicFramePr>
          <p:cNvPr id="6" name="Table 5">
            <a:extLst>
              <a:ext uri="{FF2B5EF4-FFF2-40B4-BE49-F238E27FC236}">
                <a16:creationId xmlns:a16="http://schemas.microsoft.com/office/drawing/2014/main" id="{3FAEAE1E-1C98-2398-8BDA-141ADD1C3C72}"/>
              </a:ext>
            </a:extLst>
          </p:cNvPr>
          <p:cNvGraphicFramePr>
            <a:graphicFrameLocks noGrp="1"/>
          </p:cNvGraphicFramePr>
          <p:nvPr/>
        </p:nvGraphicFramePr>
        <p:xfrm>
          <a:off x="942975" y="2031682"/>
          <a:ext cx="7878127" cy="3562382"/>
        </p:xfrm>
        <a:graphic>
          <a:graphicData uri="http://schemas.openxmlformats.org/drawingml/2006/table">
            <a:tbl>
              <a:tblPr firstRow="1" bandRow="1" bandCol="1"/>
              <a:tblGrid>
                <a:gridCol w="1464578">
                  <a:extLst>
                    <a:ext uri="{9D8B030D-6E8A-4147-A177-3AD203B41FA5}">
                      <a16:colId xmlns:a16="http://schemas.microsoft.com/office/drawing/2014/main" val="2565293377"/>
                    </a:ext>
                  </a:extLst>
                </a:gridCol>
                <a:gridCol w="1022585">
                  <a:extLst>
                    <a:ext uri="{9D8B030D-6E8A-4147-A177-3AD203B41FA5}">
                      <a16:colId xmlns:a16="http://schemas.microsoft.com/office/drawing/2014/main" val="209351910"/>
                    </a:ext>
                  </a:extLst>
                </a:gridCol>
                <a:gridCol w="1078362">
                  <a:extLst>
                    <a:ext uri="{9D8B030D-6E8A-4147-A177-3AD203B41FA5}">
                      <a16:colId xmlns:a16="http://schemas.microsoft.com/office/drawing/2014/main" val="2134557257"/>
                    </a:ext>
                  </a:extLst>
                </a:gridCol>
                <a:gridCol w="1078362">
                  <a:extLst>
                    <a:ext uri="{9D8B030D-6E8A-4147-A177-3AD203B41FA5}">
                      <a16:colId xmlns:a16="http://schemas.microsoft.com/office/drawing/2014/main" val="4162932584"/>
                    </a:ext>
                  </a:extLst>
                </a:gridCol>
                <a:gridCol w="1078362">
                  <a:extLst>
                    <a:ext uri="{9D8B030D-6E8A-4147-A177-3AD203B41FA5}">
                      <a16:colId xmlns:a16="http://schemas.microsoft.com/office/drawing/2014/main" val="1744799212"/>
                    </a:ext>
                  </a:extLst>
                </a:gridCol>
                <a:gridCol w="1078362">
                  <a:extLst>
                    <a:ext uri="{9D8B030D-6E8A-4147-A177-3AD203B41FA5}">
                      <a16:colId xmlns:a16="http://schemas.microsoft.com/office/drawing/2014/main" val="966685758"/>
                    </a:ext>
                  </a:extLst>
                </a:gridCol>
                <a:gridCol w="1077517">
                  <a:extLst>
                    <a:ext uri="{9D8B030D-6E8A-4147-A177-3AD203B41FA5}">
                      <a16:colId xmlns:a16="http://schemas.microsoft.com/office/drawing/2014/main" val="3142117145"/>
                    </a:ext>
                  </a:extLst>
                </a:gridCol>
              </a:tblGrid>
              <a:tr h="240109">
                <a:tc rowSpan="3">
                  <a:txBody>
                    <a:bodyPr/>
                    <a:lstStyle/>
                    <a:p>
                      <a:pPr marL="228600"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Departmental receipts</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marL="228600" algn="ctr">
                        <a:lnSpc>
                          <a:spcPct val="115000"/>
                        </a:lnSpc>
                        <a:spcAft>
                          <a:spcPts val="1000"/>
                        </a:spcAft>
                      </a:pPr>
                      <a:r>
                        <a:rPr lang="en-GB" sz="1100" b="1" spc="-25">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2023/2024</a:t>
                      </a:r>
                      <a:endParaRPr lang="en-ZA"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ZA"/>
                    </a:p>
                  </a:txBody>
                  <a:tcPr/>
                </a:tc>
                <a:tc hMerge="1">
                  <a:txBody>
                    <a:bodyPr/>
                    <a:lstStyle/>
                    <a:p>
                      <a:endParaRPr lang="en-ZA"/>
                    </a:p>
                  </a:txBody>
                  <a:tcPr/>
                </a:tc>
                <a:tc gridSpan="3">
                  <a:txBody>
                    <a:bodyPr/>
                    <a:lstStyle/>
                    <a:p>
                      <a:pPr marL="228600" algn="ctr">
                        <a:lnSpc>
                          <a:spcPct val="115000"/>
                        </a:lnSpc>
                        <a:spcAft>
                          <a:spcPts val="1000"/>
                        </a:spcAft>
                      </a:pPr>
                      <a:r>
                        <a:rPr lang="en-GB" sz="1100" b="1" spc="-25">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2022/2023</a:t>
                      </a:r>
                      <a:endParaRPr lang="en-ZA"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851179927"/>
                  </a:ext>
                </a:extLst>
              </a:tr>
              <a:tr h="703384">
                <a:tc vMerge="1">
                  <a:txBody>
                    <a:bodyPr/>
                    <a:lstStyle/>
                    <a:p>
                      <a:endParaRPr lang="en-ZA"/>
                    </a:p>
                  </a:txBody>
                  <a:tcPr/>
                </a:tc>
                <a:tc>
                  <a:txBody>
                    <a:bodyPr/>
                    <a:lstStyle/>
                    <a:p>
                      <a:pPr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Estimate</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Actual</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Amount Collected</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(Over)/Under Collection</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Estimate</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Actual</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Amount Collected</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pPr>
                      <a:r>
                        <a:rPr lang="en-GB" sz="1100" b="1"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(Over)/Under Collection</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2475625"/>
                  </a:ext>
                </a:extLst>
              </a:tr>
              <a:tr h="240109">
                <a:tc vMerge="1">
                  <a:txBody>
                    <a:bodyPr/>
                    <a:lstStyle/>
                    <a:p>
                      <a:endParaRPr lang="en-ZA"/>
                    </a:p>
                  </a:txBody>
                  <a:tcPr/>
                </a:tc>
                <a:tc>
                  <a:txBody>
                    <a:bodyPr/>
                    <a:lstStyle/>
                    <a:p>
                      <a:pPr algn="ctr">
                        <a:lnSpc>
                          <a:spcPct val="115000"/>
                        </a:lnSpc>
                        <a:spcAft>
                          <a:spcPts val="1000"/>
                        </a:spcAft>
                      </a:pPr>
                      <a:r>
                        <a:rPr lang="en-GB" sz="700" b="1" spc="-25">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R’000</a:t>
                      </a:r>
                      <a:endParaRPr lang="en-ZA"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pPr>
                      <a:r>
                        <a:rPr lang="en-GB" sz="700" b="1" spc="-25">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R’000</a:t>
                      </a:r>
                      <a:endParaRPr lang="en-ZA"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pPr>
                      <a:r>
                        <a:rPr lang="en-GB" sz="700" b="1" spc="-25">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R’000</a:t>
                      </a:r>
                      <a:endParaRPr lang="en-ZA"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pPr>
                      <a:r>
                        <a:rPr lang="en-GB" sz="700" b="1" spc="-25">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R’000</a:t>
                      </a:r>
                      <a:endParaRPr lang="en-ZA"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pPr>
                      <a:r>
                        <a:rPr lang="en-GB" sz="700" b="1" spc="-25">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R’000</a:t>
                      </a:r>
                      <a:endParaRPr lang="en-ZA"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pPr>
                      <a:r>
                        <a:rPr lang="en-GB" sz="700" b="1" spc="-25">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R’000</a:t>
                      </a:r>
                      <a:endParaRPr lang="en-ZA"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3433419"/>
                  </a:ext>
                </a:extLst>
              </a:tr>
              <a:tr h="540211">
                <a:tc>
                  <a:txBody>
                    <a:bodyPr/>
                    <a:lstStyle/>
                    <a:p>
                      <a:pPr>
                        <a:lnSpc>
                          <a:spcPct val="115000"/>
                        </a:lnSpc>
                        <a:spcAft>
                          <a:spcPts val="1000"/>
                        </a:spcAft>
                      </a:pPr>
                      <a:r>
                        <a:rPr lang="en-GB" sz="1100"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Sale of goods and services other than capital assets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11 603</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13 860</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(2 257)</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10 946</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14 751</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(3 805)</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9698519"/>
                  </a:ext>
                </a:extLst>
              </a:tr>
              <a:tr h="356188">
                <a:tc>
                  <a:txBody>
                    <a:bodyPr/>
                    <a:lstStyle/>
                    <a:p>
                      <a:pPr>
                        <a:lnSpc>
                          <a:spcPct val="115000"/>
                        </a:lnSpc>
                        <a:spcAft>
                          <a:spcPts val="1000"/>
                        </a:spcAft>
                      </a:pPr>
                      <a:r>
                        <a:rPr lang="en-GB" sz="1100" spc="-25">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Fines, penalties and forfeits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3 933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3 912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3 710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10 360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(6 650)</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72273391"/>
                  </a:ext>
                </a:extLst>
              </a:tr>
              <a:tr h="356188">
                <a:tc>
                  <a:txBody>
                    <a:bodyPr/>
                    <a:lstStyle/>
                    <a:p>
                      <a:pPr>
                        <a:lnSpc>
                          <a:spcPct val="115000"/>
                        </a:lnSpc>
                        <a:spcAft>
                          <a:spcPts val="1000"/>
                        </a:spcAft>
                      </a:pPr>
                      <a:r>
                        <a:rPr lang="en-GB" sz="1100"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Interest dividends and rent on land</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7997362"/>
                  </a:ext>
                </a:extLst>
              </a:tr>
              <a:tr h="240109">
                <a:tc>
                  <a:txBody>
                    <a:bodyPr/>
                    <a:lstStyle/>
                    <a:p>
                      <a:pPr>
                        <a:lnSpc>
                          <a:spcPct val="115000"/>
                        </a:lnSpc>
                        <a:spcAft>
                          <a:spcPts val="1000"/>
                        </a:spcAft>
                      </a:pPr>
                      <a:r>
                        <a:rPr lang="en-GB" sz="1100"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Sale of capital assets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98796521"/>
                  </a:ext>
                </a:extLst>
              </a:tr>
              <a:tr h="289789">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GB" sz="1100" kern="1200" spc="-25"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t>
                      </a:r>
                      <a:r>
                        <a:rPr lang="en-ZA" sz="1100" kern="1200" spc="-25" dirty="0">
                          <a:solidFill>
                            <a:srgbClr val="000000"/>
                          </a:solidFill>
                          <a:effectLst/>
                          <a:latin typeface="Arial" panose="020B0604020202020204" pitchFamily="34" charset="0"/>
                          <a:ea typeface="+mn-ea"/>
                          <a:cs typeface="Times New Roman" panose="02020603050405020304" pitchFamily="18" charset="0"/>
                        </a:rPr>
                        <a:t>Sales: Scrap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14900540"/>
                  </a:ext>
                </a:extLst>
              </a:tr>
              <a:tr h="356188">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GB" sz="1100" b="0" i="0" u="none" strike="noStrike" kern="1200" cap="none" spc="-2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Financial transactions in assets and liabilities</a:t>
                      </a:r>
                      <a:endParaRPr kumimoji="0" lang="en-ZA"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318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1 016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(698)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281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22</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22611200"/>
                  </a:ext>
                </a:extLst>
              </a:tr>
              <a:tr h="240109">
                <a:tc>
                  <a:txBody>
                    <a:bodyPr/>
                    <a:lstStyle/>
                    <a:p>
                      <a:pPr marL="228600">
                        <a:lnSpc>
                          <a:spcPct val="115000"/>
                        </a:lnSpc>
                        <a:spcAft>
                          <a:spcPts val="1000"/>
                        </a:spcAft>
                      </a:pPr>
                      <a:r>
                        <a:rPr lang="en-ZA" sz="1200" dirty="0">
                          <a:effectLst/>
                          <a:latin typeface="Arial" panose="020B0604020202020204" pitchFamily="34" charset="0"/>
                          <a:ea typeface="Calibri" panose="020F0502020204030204" pitchFamily="34" charset="0"/>
                          <a:cs typeface="Arial" panose="020B0604020202020204" pitchFamily="34" charset="0"/>
                        </a:rPr>
                        <a:t>Total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200" dirty="0">
                          <a:effectLst/>
                          <a:latin typeface="Arial" panose="020B0604020202020204" pitchFamily="34" charset="0"/>
                          <a:ea typeface="Calibri" panose="020F0502020204030204" pitchFamily="34" charset="0"/>
                          <a:cs typeface="Arial" panose="020B0604020202020204" pitchFamily="34" charset="0"/>
                        </a:rPr>
                        <a:t>15 863</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200" dirty="0">
                          <a:effectLst/>
                          <a:latin typeface="Arial" panose="020B0604020202020204" pitchFamily="34" charset="0"/>
                          <a:ea typeface="Calibri" panose="020F0502020204030204" pitchFamily="34" charset="0"/>
                          <a:cs typeface="Arial" panose="020B0604020202020204" pitchFamily="34" charset="0"/>
                        </a:rPr>
                        <a:t>18 841</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200" dirty="0">
                          <a:effectLst/>
                          <a:latin typeface="Arial" panose="020B0604020202020204" pitchFamily="34" charset="0"/>
                          <a:ea typeface="Calibri" panose="020F0502020204030204" pitchFamily="34" charset="0"/>
                          <a:cs typeface="Arial" panose="020B0604020202020204" pitchFamily="34" charset="0"/>
                        </a:rPr>
                        <a:t>(2 978)</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200" dirty="0">
                          <a:effectLst/>
                          <a:latin typeface="Arial" panose="020B0604020202020204" pitchFamily="34" charset="0"/>
                          <a:ea typeface="Calibri" panose="020F0502020204030204" pitchFamily="34" charset="0"/>
                          <a:cs typeface="Arial" panose="020B0604020202020204" pitchFamily="34" charset="0"/>
                        </a:rPr>
                        <a:t>14 967</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200" dirty="0">
                          <a:effectLst/>
                          <a:latin typeface="Arial" panose="020B0604020202020204" pitchFamily="34" charset="0"/>
                          <a:ea typeface="Calibri" panose="020F0502020204030204" pitchFamily="34" charset="0"/>
                          <a:cs typeface="Arial" panose="020B0604020202020204" pitchFamily="34" charset="0"/>
                        </a:rPr>
                        <a:t>25 405</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15000"/>
                        </a:lnSpc>
                        <a:spcAft>
                          <a:spcPts val="1000"/>
                        </a:spcAft>
                      </a:pPr>
                      <a:r>
                        <a:rPr lang="en-ZA" sz="1200" dirty="0">
                          <a:effectLst/>
                          <a:latin typeface="Arial" panose="020B0604020202020204" pitchFamily="34" charset="0"/>
                          <a:ea typeface="Calibri" panose="020F0502020204030204" pitchFamily="34" charset="0"/>
                          <a:cs typeface="Arial" panose="020B0604020202020204" pitchFamily="34" charset="0"/>
                        </a:rPr>
                        <a:t>(10 440)</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48797523"/>
                  </a:ext>
                </a:extLst>
              </a:tr>
            </a:tbl>
          </a:graphicData>
        </a:graphic>
      </p:graphicFrame>
    </p:spTree>
    <p:extLst>
      <p:ext uri="{BB962C8B-B14F-4D97-AF65-F5344CB8AC3E}">
        <p14:creationId xmlns:p14="http://schemas.microsoft.com/office/powerpoint/2010/main" val="37481878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a:extLst>
              <a:ext uri="{FF2B5EF4-FFF2-40B4-BE49-F238E27FC236}">
                <a16:creationId xmlns:a16="http://schemas.microsoft.com/office/drawing/2014/main" id="{FCDF9A10-2D56-4844-9894-0E015BD77530}"/>
              </a:ext>
            </a:extLst>
          </p:cNvPr>
          <p:cNvSpPr txBox="1">
            <a:spLocks/>
          </p:cNvSpPr>
          <p:nvPr/>
        </p:nvSpPr>
        <p:spPr>
          <a:xfrm>
            <a:off x="7457196" y="5710098"/>
            <a:ext cx="341297" cy="273844"/>
          </a:xfrm>
          <a:prstGeom prst="rect">
            <a:avLst/>
          </a:prstGeom>
        </p:spPr>
        <p:txBody>
          <a:bodyPr/>
          <a:lstStyle>
            <a:defPPr>
              <a:defRPr lang="en-US"/>
            </a:defPPr>
            <a:lvl1pPr marL="0" algn="l" defTabSz="457200" rtl="0" eaLnBrk="1" latinLnBrk="0" hangingPunct="1">
              <a:defRPr sz="14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342900">
              <a:defRPr/>
            </a:pPr>
            <a:fld id="{093862CD-2CE4-D846-9F15-15300DCE1BBC}" type="slidenum">
              <a:rPr lang="en-US" sz="1050">
                <a:solidFill>
                  <a:prstClr val="black"/>
                </a:solidFill>
                <a:latin typeface="Calibri"/>
              </a:rPr>
              <a:pPr defTabSz="342900">
                <a:defRPr/>
              </a:pPr>
              <a:t>32</a:t>
            </a:fld>
            <a:endParaRPr lang="en-US" sz="1050" dirty="0">
              <a:solidFill>
                <a:prstClr val="black"/>
              </a:solidFill>
              <a:latin typeface="Calibri"/>
            </a:endParaRPr>
          </a:p>
        </p:txBody>
      </p:sp>
      <p:sp>
        <p:nvSpPr>
          <p:cNvPr id="7" name="Title 1">
            <a:extLst>
              <a:ext uri="{FF2B5EF4-FFF2-40B4-BE49-F238E27FC236}">
                <a16:creationId xmlns:a16="http://schemas.microsoft.com/office/drawing/2014/main" id="{05F0BC2A-4F10-2ED6-F195-2FB36E859A17}"/>
              </a:ext>
            </a:extLst>
          </p:cNvPr>
          <p:cNvSpPr>
            <a:spLocks noGrp="1"/>
          </p:cNvSpPr>
          <p:nvPr>
            <p:ph type="title"/>
          </p:nvPr>
        </p:nvSpPr>
        <p:spPr>
          <a:xfrm>
            <a:off x="1007269" y="1558529"/>
            <a:ext cx="8014097" cy="244078"/>
          </a:xfrm>
        </p:spPr>
        <p:txBody>
          <a:bodyPr/>
          <a:lstStyle/>
          <a:p>
            <a:pPr algn="ctr">
              <a:lnSpc>
                <a:spcPts val="975"/>
              </a:lnSpc>
              <a:spcBef>
                <a:spcPts val="488"/>
              </a:spcBef>
              <a:spcAft>
                <a:spcPts val="488"/>
              </a:spcAft>
              <a:tabLst>
                <a:tab pos="290513" algn="l"/>
              </a:tabLst>
            </a:pPr>
            <a:r>
              <a:rPr lang="en-GB" sz="1800" dirty="0"/>
              <a:t> </a:t>
            </a:r>
            <a:br>
              <a:rPr lang="en-GB" sz="1800" dirty="0"/>
            </a:br>
            <a:r>
              <a:rPr lang="en-GB" sz="1800" dirty="0"/>
              <a:t>DEPARTMENTAL REVENUE 2023 - 2024 F/Y</a:t>
            </a:r>
            <a:endParaRPr lang="en-ZA" altLang="en-US" sz="1800" dirty="0"/>
          </a:p>
        </p:txBody>
      </p:sp>
      <p:sp>
        <p:nvSpPr>
          <p:cNvPr id="4" name="Content Placeholder 3">
            <a:extLst>
              <a:ext uri="{FF2B5EF4-FFF2-40B4-BE49-F238E27FC236}">
                <a16:creationId xmlns:a16="http://schemas.microsoft.com/office/drawing/2014/main" id="{D8AAAE18-0FD1-99E6-9B02-2A96E5CC044F}"/>
              </a:ext>
            </a:extLst>
          </p:cNvPr>
          <p:cNvSpPr>
            <a:spLocks noGrp="1"/>
          </p:cNvSpPr>
          <p:nvPr>
            <p:ph idx="1"/>
          </p:nvPr>
        </p:nvSpPr>
        <p:spPr/>
        <p:txBody>
          <a:bodyPr/>
          <a:lstStyle/>
          <a:p>
            <a:r>
              <a:rPr lang="en-US" sz="1800" dirty="0">
                <a:solidFill>
                  <a:srgbClr val="403F41"/>
                </a:solidFill>
                <a:latin typeface="SVYILS+ArialMT"/>
              </a:rPr>
              <a:t>The department collected R18,8 million as of 31 March 2024</a:t>
            </a:r>
            <a:r>
              <a:rPr lang="en-US" sz="1800" dirty="0">
                <a:solidFill>
                  <a:srgbClr val="000000"/>
                </a:solidFill>
                <a:latin typeface="SVYILS+ArialMT"/>
              </a:rPr>
              <a:t>. </a:t>
            </a:r>
            <a:r>
              <a:rPr lang="en-US" sz="1800" dirty="0">
                <a:solidFill>
                  <a:srgbClr val="403F41"/>
                </a:solidFill>
                <a:latin typeface="SVYILS+ArialMT"/>
              </a:rPr>
              <a:t>It collected 18,8% (R2,9 million) more than the projected revenue of R15,8 million </a:t>
            </a:r>
            <a:r>
              <a:rPr lang="en-US" sz="1800" dirty="0">
                <a:solidFill>
                  <a:srgbClr val="403F41"/>
                </a:solidFill>
              </a:rPr>
              <a:t>for 2023/2024 financial period. </a:t>
            </a:r>
            <a:endParaRPr lang="en-ZA" dirty="0"/>
          </a:p>
        </p:txBody>
      </p:sp>
    </p:spTree>
    <p:extLst>
      <p:ext uri="{BB962C8B-B14F-4D97-AF65-F5344CB8AC3E}">
        <p14:creationId xmlns:p14="http://schemas.microsoft.com/office/powerpoint/2010/main" val="13920948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60AD022-B381-4F35-A854-79A6041AAD43}"/>
              </a:ext>
            </a:extLst>
          </p:cNvPr>
          <p:cNvSpPr>
            <a:spLocks noGrp="1"/>
          </p:cNvSpPr>
          <p:nvPr>
            <p:ph idx="1"/>
          </p:nvPr>
        </p:nvSpPr>
        <p:spPr>
          <a:xfrm>
            <a:off x="565170" y="1993409"/>
            <a:ext cx="8013659" cy="5120832"/>
          </a:xfrm>
        </p:spPr>
        <p:txBody>
          <a:bodyPr/>
          <a:lstStyle/>
          <a:p>
            <a:pPr marL="0" lvl="0" indent="0" algn="ctr" eaLnBrk="0" fontAlgn="base" hangingPunct="0">
              <a:spcAft>
                <a:spcPct val="0"/>
              </a:spcAft>
              <a:buNone/>
            </a:pPr>
            <a:endParaRPr lang="en-US" sz="7200" b="1" dirty="0">
              <a:solidFill>
                <a:prstClr val="black"/>
              </a:solidFill>
              <a:latin typeface="Calibri"/>
              <a:cs typeface="+mn-cs"/>
            </a:endParaRPr>
          </a:p>
          <a:p>
            <a:pPr marL="0" lvl="0" indent="0" algn="ctr" eaLnBrk="0" fontAlgn="base" hangingPunct="0">
              <a:spcAft>
                <a:spcPct val="0"/>
              </a:spcAft>
              <a:buNone/>
            </a:pPr>
            <a:r>
              <a:rPr lang="en-US" sz="7200" b="1" dirty="0">
                <a:solidFill>
                  <a:prstClr val="black"/>
                </a:solidFill>
                <a:latin typeface="Century Gothic" panose="020B0502020202020204" pitchFamily="34" charset="0"/>
                <a:cs typeface="+mn-cs"/>
              </a:rPr>
              <a:t>Thank you</a:t>
            </a:r>
          </a:p>
          <a:p>
            <a:endParaRPr lang="en-ZA" dirty="0"/>
          </a:p>
        </p:txBody>
      </p:sp>
      <p:sp>
        <p:nvSpPr>
          <p:cNvPr id="3" name="Slide Number Placeholder 2">
            <a:extLst>
              <a:ext uri="{FF2B5EF4-FFF2-40B4-BE49-F238E27FC236}">
                <a16:creationId xmlns:a16="http://schemas.microsoft.com/office/drawing/2014/main" id="{C2B78BB1-CE8A-4BED-9B71-D45438342965}"/>
              </a:ext>
            </a:extLst>
          </p:cNvPr>
          <p:cNvSpPr>
            <a:spLocks noGrp="1"/>
          </p:cNvSpPr>
          <p:nvPr>
            <p:ph type="sldNum" sz="quarter" idx="12"/>
          </p:nvPr>
        </p:nvSpPr>
        <p:spPr/>
        <p:txBody>
          <a:bodyPr/>
          <a:lstStyle/>
          <a:p>
            <a:fld id="{093862CD-2CE4-D846-9F15-15300DCE1BBC}" type="slidenum">
              <a:rPr lang="en-US" smtClean="0"/>
              <a:pPr/>
              <a:t>33</a:t>
            </a:fld>
            <a:endParaRPr lang="en-US" dirty="0"/>
          </a:p>
        </p:txBody>
      </p:sp>
    </p:spTree>
    <p:extLst>
      <p:ext uri="{BB962C8B-B14F-4D97-AF65-F5344CB8AC3E}">
        <p14:creationId xmlns:p14="http://schemas.microsoft.com/office/powerpoint/2010/main" val="26409079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90312F-2B7A-41C6-9737-07702FA18BE7}"/>
              </a:ext>
            </a:extLst>
          </p:cNvPr>
          <p:cNvSpPr>
            <a:spLocks noGrp="1"/>
          </p:cNvSpPr>
          <p:nvPr>
            <p:ph type="sldNum" sz="quarter" idx="12"/>
          </p:nvPr>
        </p:nvSpPr>
        <p:spPr/>
        <p:txBody>
          <a:bodyPr/>
          <a:lstStyle/>
          <a:p>
            <a:fld id="{093862CD-2CE4-D846-9F15-15300DCE1BBC}" type="slidenum">
              <a:rPr lang="en-US" smtClean="0"/>
              <a:pPr/>
              <a:t>4</a:t>
            </a:fld>
            <a:endParaRPr lang="en-US" dirty="0"/>
          </a:p>
        </p:txBody>
      </p:sp>
      <p:sp>
        <p:nvSpPr>
          <p:cNvPr id="9" name="Title 1">
            <a:extLst>
              <a:ext uri="{FF2B5EF4-FFF2-40B4-BE49-F238E27FC236}">
                <a16:creationId xmlns:a16="http://schemas.microsoft.com/office/drawing/2014/main" id="{091EB3E5-ACC7-402B-82BE-6D9E6EBA11DF}"/>
              </a:ext>
            </a:extLst>
          </p:cNvPr>
          <p:cNvSpPr txBox="1">
            <a:spLocks/>
          </p:cNvSpPr>
          <p:nvPr/>
        </p:nvSpPr>
        <p:spPr bwMode="auto">
          <a:xfrm>
            <a:off x="699434" y="2959100"/>
            <a:ext cx="8013700" cy="2409825"/>
          </a:xfrm>
          <a:prstGeom prst="rect">
            <a:avLst/>
          </a:prstGeom>
          <a:solidFill>
            <a:srgbClr val="002060"/>
          </a:solidFill>
          <a:ln w="57150">
            <a:solidFill>
              <a:srgbClr val="FFFF00"/>
            </a:solidFill>
            <a:miter lim="800000"/>
            <a:headEnd/>
            <a:tailEnd/>
          </a:ln>
        </p:spPr>
        <p:txBody>
          <a:bodyPr vert="horz" lIns="91440" tIns="45720" rIns="91440" bIns="45720" rtlCol="0" anchor="ctr">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defTabSz="914400">
              <a:buNone/>
              <a:defRPr/>
            </a:pPr>
            <a:r>
              <a:rPr lang="en-ZA" sz="2800" b="1" kern="0" dirty="0">
                <a:solidFill>
                  <a:srgbClr val="FFFFFF"/>
                </a:solidFill>
                <a:latin typeface="Century Gothic"/>
                <a:ea typeface="ＭＳ Ｐゴシック"/>
                <a:cs typeface="Century Gothic"/>
              </a:rPr>
              <a:t>Non-financial Performance Report</a:t>
            </a:r>
          </a:p>
        </p:txBody>
      </p:sp>
    </p:spTree>
    <p:extLst>
      <p:ext uri="{BB962C8B-B14F-4D97-AF65-F5344CB8AC3E}">
        <p14:creationId xmlns:p14="http://schemas.microsoft.com/office/powerpoint/2010/main" val="9904578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64AAAD7-82D4-43CF-AC51-51F881FEB207}"/>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Title 1">
            <a:extLst>
              <a:ext uri="{FF2B5EF4-FFF2-40B4-BE49-F238E27FC236}">
                <a16:creationId xmlns:a16="http://schemas.microsoft.com/office/drawing/2014/main" id="{812EB8E7-E1B0-4245-8341-8385A9A76894}"/>
              </a:ext>
            </a:extLst>
          </p:cNvPr>
          <p:cNvSpPr txBox="1">
            <a:spLocks/>
          </p:cNvSpPr>
          <p:nvPr/>
        </p:nvSpPr>
        <p:spPr bwMode="auto">
          <a:xfrm>
            <a:off x="632759" y="3122661"/>
            <a:ext cx="8013700" cy="1820814"/>
          </a:xfrm>
          <a:prstGeom prst="rect">
            <a:avLst/>
          </a:prstGeom>
          <a:solidFill>
            <a:srgbClr val="002060"/>
          </a:solidFill>
          <a:ln w="57150">
            <a:solidFill>
              <a:srgbClr val="FFFF00"/>
            </a:solidFill>
            <a:miter lim="800000"/>
            <a:headEnd/>
            <a:tailEnd/>
          </a:ln>
        </p:spPr>
        <p:txBody>
          <a:bodyPr vert="horz" lIns="91440" tIns="45720" rIns="91440" bIns="45720" rtlCol="0" anchor="ctr">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a:buNone/>
              <a:tabLst/>
              <a:defRPr/>
            </a:pPr>
            <a:r>
              <a:rPr kumimoji="0" lang="en-ZA" sz="2800" b="1" i="0" u="none" strike="noStrike" kern="0" cap="none" spc="0" normalizeH="0" baseline="0" noProof="0" dirty="0">
                <a:ln>
                  <a:noFill/>
                </a:ln>
                <a:solidFill>
                  <a:srgbClr val="FFFFFF"/>
                </a:solidFill>
                <a:effectLst/>
                <a:uLnTx/>
                <a:uFillTx/>
                <a:latin typeface="Century Gothic"/>
                <a:ea typeface="ＭＳ Ｐゴシック"/>
                <a:cs typeface="Century Gothic"/>
              </a:rPr>
              <a:t>Areas of Under Performance</a:t>
            </a:r>
          </a:p>
        </p:txBody>
      </p:sp>
    </p:spTree>
    <p:extLst>
      <p:ext uri="{BB962C8B-B14F-4D97-AF65-F5344CB8AC3E}">
        <p14:creationId xmlns:p14="http://schemas.microsoft.com/office/powerpoint/2010/main" val="18043329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3777761194"/>
              </p:ext>
            </p:extLst>
          </p:nvPr>
        </p:nvGraphicFramePr>
        <p:xfrm>
          <a:off x="123159" y="771181"/>
          <a:ext cx="8897680" cy="5945118"/>
        </p:xfrm>
        <a:graphic>
          <a:graphicData uri="http://schemas.openxmlformats.org/drawingml/2006/table">
            <a:tbl>
              <a:tblPr firstRow="1" bandRow="1">
                <a:tableStyleId>{5C22544A-7EE6-4342-B048-85BDC9FD1C3A}</a:tableStyleId>
              </a:tblPr>
              <a:tblGrid>
                <a:gridCol w="2122885">
                  <a:extLst>
                    <a:ext uri="{9D8B030D-6E8A-4147-A177-3AD203B41FA5}">
                      <a16:colId xmlns:a16="http://schemas.microsoft.com/office/drawing/2014/main" val="20000"/>
                    </a:ext>
                  </a:extLst>
                </a:gridCol>
                <a:gridCol w="1324193">
                  <a:extLst>
                    <a:ext uri="{9D8B030D-6E8A-4147-A177-3AD203B41FA5}">
                      <a16:colId xmlns:a16="http://schemas.microsoft.com/office/drawing/2014/main" val="3138096762"/>
                    </a:ext>
                  </a:extLst>
                </a:gridCol>
                <a:gridCol w="1566378">
                  <a:extLst>
                    <a:ext uri="{9D8B030D-6E8A-4147-A177-3AD203B41FA5}">
                      <a16:colId xmlns:a16="http://schemas.microsoft.com/office/drawing/2014/main" val="20002"/>
                    </a:ext>
                  </a:extLst>
                </a:gridCol>
                <a:gridCol w="1634727">
                  <a:extLst>
                    <a:ext uri="{9D8B030D-6E8A-4147-A177-3AD203B41FA5}">
                      <a16:colId xmlns:a16="http://schemas.microsoft.com/office/drawing/2014/main" val="386994937"/>
                    </a:ext>
                  </a:extLst>
                </a:gridCol>
                <a:gridCol w="2249497">
                  <a:extLst>
                    <a:ext uri="{9D8B030D-6E8A-4147-A177-3AD203B41FA5}">
                      <a16:colId xmlns:a16="http://schemas.microsoft.com/office/drawing/2014/main" val="1912348720"/>
                    </a:ext>
                  </a:extLst>
                </a:gridCol>
              </a:tblGrid>
              <a:tr h="1168869">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rPr>
                        <a:t>Planned Annual Target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US" sz="1300" b="1" kern="1200" dirty="0">
                          <a:solidFill>
                            <a:schemeClr val="bg1"/>
                          </a:solidFill>
                          <a:latin typeface="Century Gothic" panose="020B0502020202020204" pitchFamily="34" charset="0"/>
                          <a:ea typeface="+mn-ea"/>
                          <a:cs typeface="+mn-cs"/>
                        </a:rPr>
                        <a:t>Deviation from planned target to Actual Achievement 2023/24</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GB" sz="1300" b="1" kern="1200" dirty="0">
                          <a:solidFill>
                            <a:schemeClr val="bg1"/>
                          </a:solidFill>
                          <a:latin typeface="Century Gothic" panose="020B0502020202020204" pitchFamily="34" charset="0"/>
                          <a:ea typeface="+mn-ea"/>
                          <a:cs typeface="+mn-cs"/>
                        </a:rPr>
                        <a:t>Reasons for deviations </a:t>
                      </a:r>
                    </a:p>
                  </a:txBody>
                  <a:tcPr marL="91419" marR="91419" marT="45764" marB="4576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29605">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FINANCIAL  MANAGMENT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3743098111"/>
                  </a:ext>
                </a:extLst>
              </a:tr>
              <a:tr h="52181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Invoices paid within 10  working days of receipt</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100%</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0" lang="en-ZA" sz="100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93%</a:t>
                      </a:r>
                      <a:endParaRPr kumimoji="0" lang="en-ZA" sz="1000" b="0" i="0" u="none" strike="noStrike" kern="1200" cap="none" spc="0" normalizeH="0" baseline="0" dirty="0">
                        <a:ln>
                          <a:noFill/>
                        </a:ln>
                        <a:solidFill>
                          <a:schemeClr val="tx1"/>
                        </a:solidFill>
                        <a:effectLst/>
                        <a:uLnTx/>
                        <a:uFillTx/>
                        <a:latin typeface="Century Gothic" panose="020B0502020202020204" pitchFamily="34" charset="0"/>
                        <a:cs typeface="Times New Roman"/>
                      </a:endParaRPr>
                    </a:p>
                  </a:txBody>
                  <a:tcPr marT="45725" marB="45725">
                    <a:lnL w="12700" cap="flat" cmpd="sng" algn="ctr">
                      <a:solidFill>
                        <a:scrgbClr r="0" g="0" b="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algn="ctr" defTabSz="457200" rtl="0" eaLnBrk="1" latinLnBrk="0" hangingPunct="1"/>
                      <a:r>
                        <a:rPr kumimoji="0" lang="en-ZA" sz="1000" b="0" i="0" u="none" strike="noStrike" kern="1200" cap="none" spc="0" normalizeH="0" baseline="0" dirty="0">
                          <a:ln>
                            <a:noFill/>
                          </a:ln>
                          <a:solidFill>
                            <a:schemeClr val="tx1"/>
                          </a:solidFill>
                          <a:effectLst/>
                          <a:uLnTx/>
                          <a:uFillTx/>
                          <a:latin typeface="Century Gothic" panose="020B0502020202020204" pitchFamily="34" charset="0"/>
                          <a:ea typeface="+mn-ea"/>
                          <a:cs typeface="Times New Roman"/>
                        </a:rPr>
                        <a:t>-7%</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rPr>
                        <a:t>Late submissions of RLS02s by end users, exceeding the 10 days period, mainly due to the SRM system that did work properly, thus causing delays in processing of the invoices. Additionally, challenges were experienced with regards to the SITA and as a result, the invoices were posted but could not interface on the payment run. </a:t>
                      </a:r>
                      <a:endParaRPr kumimoji="0" lang="en-ZA" sz="1000" b="0" i="0" u="none" strike="noStrike" kern="1200" cap="none" spc="0" normalizeH="0" baseline="0" dirty="0">
                        <a:ln>
                          <a:noFill/>
                        </a:ln>
                        <a:solidFill>
                          <a:schemeClr val="tx1"/>
                        </a:solidFill>
                        <a:effectLst/>
                        <a:uLnTx/>
                        <a:uFillTx/>
                        <a:latin typeface="Century Gothic" panose="020B0502020202020204" pitchFamily="34" charset="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30324821"/>
                  </a:ext>
                </a:extLst>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Invoices paid within 30  days of receipt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1"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0" i="1"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100%</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0" i="1" u="none" strike="noStrike" kern="1200" cap="none" spc="0" normalizeH="0" baseline="0" dirty="0">
                          <a:ln>
                            <a:noFill/>
                          </a:ln>
                          <a:solidFill>
                            <a:schemeClr val="tx1"/>
                          </a:solidFill>
                          <a:effectLst/>
                          <a:uLnTx/>
                          <a:uFillTx/>
                          <a:latin typeface="Century Gothic" panose="020B0502020202020204" pitchFamily="34" charset="0"/>
                          <a:cs typeface="Times New Roman"/>
                        </a:rPr>
                        <a:t>100%</a:t>
                      </a:r>
                    </a:p>
                  </a:txBody>
                  <a:tcPr marT="45725" marB="45725">
                    <a:lnL w="12700" cap="flat" cmpd="sng" algn="ctr">
                      <a:solidFill>
                        <a:scrgbClr r="0" g="0" b="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0" i="1" u="none" strike="noStrike" kern="1200" cap="none" spc="0" normalizeH="0" baseline="0" dirty="0">
                          <a:ln>
                            <a:noFill/>
                          </a:ln>
                          <a:solidFill>
                            <a:schemeClr val="tx1"/>
                          </a:solidFill>
                          <a:effectLst/>
                          <a:uLnTx/>
                          <a:uFillTx/>
                          <a:latin typeface="Century Gothic" panose="020B0502020202020204" pitchFamily="34" charset="0"/>
                          <a:ea typeface="+mn-ea"/>
                          <a:cs typeface="Times New Roman"/>
                        </a:rPr>
                        <a:t>100%</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lang="en-US"/>
                    </a:p>
                  </a:txBody>
                  <a:tcPr/>
                </a:tc>
                <a:extLst>
                  <a:ext uri="{0D108BD9-81ED-4DB2-BD59-A6C34878D82A}">
                    <a16:rowId xmlns:a16="http://schemas.microsoft.com/office/drawing/2014/main" val="2985718897"/>
                  </a:ext>
                </a:extLst>
              </a:tr>
              <a:tr h="6679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Percentage of total procurement that targets businesses owned by Persons with Disabilities (</a:t>
                      </a:r>
                      <a:r>
                        <a:rPr kumimoji="0" lang="en-US" sz="1000" b="0" i="0" u="none" strike="noStrike" kern="1200" cap="none" spc="0" normalizeH="0" baseline="0" noProof="0" dirty="0" err="1">
                          <a:ln>
                            <a:noFill/>
                          </a:ln>
                          <a:solidFill>
                            <a:schemeClr val="tx1"/>
                          </a:solidFill>
                          <a:effectLst/>
                          <a:uLnTx/>
                          <a:uFillTx/>
                          <a:latin typeface="Century Gothic" panose="020B0502020202020204" pitchFamily="34" charset="0"/>
                          <a:ea typeface="Calibri"/>
                          <a:cs typeface="Times New Roman"/>
                        </a:rPr>
                        <a:t>PwDs</a:t>
                      </a:r>
                      <a:r>
                        <a:rPr kumimoji="0" lang="en-US" sz="100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rPr>
                        <a:t>7%</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rPr>
                        <a:t>1%</a:t>
                      </a:r>
                    </a:p>
                  </a:txBody>
                  <a:tcPr marL="68580" marR="68580" marT="0" marB="0">
                    <a:lnL w="12700" cap="flat" cmpd="sng" algn="ctr">
                      <a:solidFill>
                        <a:scrgbClr r="0" g="0" b="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0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rPr>
                        <a:t>RFQs were issued to businesses owned by Persons with Disabilities and Military Veterans  however, most of the targeted groups were found to be non-tax compliant. SCM has since reviewed its evaluation criteria and allocated more points to Persons with Disabilities and Military Veterans</a:t>
                      </a:r>
                    </a:p>
                  </a:txBody>
                  <a:tcPr marL="68580" marR="68580" marT="0" marB="0">
                    <a:lnL w="12700" cap="flat" cmpd="sng" algn="ctr">
                      <a:solidFill>
                        <a:schemeClr val="tx1"/>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34599930"/>
                  </a:ext>
                </a:extLst>
              </a:tr>
              <a:tr h="77572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Percentage of total procurement that targets businesses owned by Military Veterans</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0.2%</a:t>
                      </a:r>
                      <a:endParaRPr kumimoji="0" lang="en-ZA" sz="100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rPr>
                        <a:t>0%</a:t>
                      </a:r>
                      <a:endParaRPr kumimoji="0" lang="en-ZA" sz="100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-0.2</a:t>
                      </a:r>
                      <a:endParaRPr kumimoji="0" lang="en-ZA" sz="100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dirty="0">
                        <a:ln>
                          <a:noFill/>
                        </a:ln>
                        <a:solidFill>
                          <a:srgbClr val="FF0000"/>
                        </a:solidFill>
                        <a:effectLst/>
                        <a:uLnTx/>
                        <a:uFillTx/>
                        <a:latin typeface="Century Gothic" panose="020B0502020202020204" pitchFamily="34" charset="0"/>
                        <a:ea typeface="Times New Roman" panose="02020603050405020304" pitchFamily="18" charset="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72836605"/>
                  </a:ext>
                </a:extLst>
              </a:tr>
              <a:tr h="8023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Percentage increase in department spend in township</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40%</a:t>
                      </a:r>
                      <a:endParaRPr kumimoji="0" lang="en-US" sz="1000" b="0" i="0" u="none" strike="noStrike" kern="1200" cap="none" spc="0" normalizeH="0" baseline="0" noProof="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33%</a:t>
                      </a:r>
                      <a:endParaRPr kumimoji="0" lang="en-ZA" sz="100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-7</a:t>
                      </a:r>
                      <a:endParaRPr kumimoji="0" lang="en-ZA" sz="100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0" lang="en-US" sz="100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rPr>
                        <a:t>RFQs were issued with regards to percentage increase in department spend in township, however, most of the targeted groups were found to be non-tax compliant. SCM has since reviewed its evaluation criteria and allocated more points to the targeted groups</a:t>
                      </a:r>
                    </a:p>
                  </a:txBody>
                  <a:tcPr marL="68580" marR="68580" marT="0" marB="0">
                    <a:lnL w="12700" cap="flat" cmpd="sng" algn="ctr">
                      <a:solidFill>
                        <a:schemeClr val="tx1"/>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69302644"/>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67887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2215734695"/>
              </p:ext>
            </p:extLst>
          </p:nvPr>
        </p:nvGraphicFramePr>
        <p:xfrm>
          <a:off x="123159" y="771180"/>
          <a:ext cx="8897680" cy="4502384"/>
        </p:xfrm>
        <a:graphic>
          <a:graphicData uri="http://schemas.openxmlformats.org/drawingml/2006/table">
            <a:tbl>
              <a:tblPr firstRow="1" bandRow="1">
                <a:tableStyleId>{5C22544A-7EE6-4342-B048-85BDC9FD1C3A}</a:tableStyleId>
              </a:tblPr>
              <a:tblGrid>
                <a:gridCol w="1863680">
                  <a:extLst>
                    <a:ext uri="{9D8B030D-6E8A-4147-A177-3AD203B41FA5}">
                      <a16:colId xmlns:a16="http://schemas.microsoft.com/office/drawing/2014/main" val="20000"/>
                    </a:ext>
                  </a:extLst>
                </a:gridCol>
                <a:gridCol w="1472490">
                  <a:extLst>
                    <a:ext uri="{9D8B030D-6E8A-4147-A177-3AD203B41FA5}">
                      <a16:colId xmlns:a16="http://schemas.microsoft.com/office/drawing/2014/main" val="174518904"/>
                    </a:ext>
                  </a:extLst>
                </a:gridCol>
                <a:gridCol w="1103146">
                  <a:extLst>
                    <a:ext uri="{9D8B030D-6E8A-4147-A177-3AD203B41FA5}">
                      <a16:colId xmlns:a16="http://schemas.microsoft.com/office/drawing/2014/main" val="20002"/>
                    </a:ext>
                  </a:extLst>
                </a:gridCol>
                <a:gridCol w="1781175">
                  <a:extLst>
                    <a:ext uri="{9D8B030D-6E8A-4147-A177-3AD203B41FA5}">
                      <a16:colId xmlns:a16="http://schemas.microsoft.com/office/drawing/2014/main" val="1751277253"/>
                    </a:ext>
                  </a:extLst>
                </a:gridCol>
                <a:gridCol w="213789">
                  <a:extLst>
                    <a:ext uri="{9D8B030D-6E8A-4147-A177-3AD203B41FA5}">
                      <a16:colId xmlns:a16="http://schemas.microsoft.com/office/drawing/2014/main" val="205473285"/>
                    </a:ext>
                  </a:extLst>
                </a:gridCol>
                <a:gridCol w="2463400">
                  <a:extLst>
                    <a:ext uri="{9D8B030D-6E8A-4147-A177-3AD203B41FA5}">
                      <a16:colId xmlns:a16="http://schemas.microsoft.com/office/drawing/2014/main" val="1912348720"/>
                    </a:ext>
                  </a:extLst>
                </a:gridCol>
              </a:tblGrid>
              <a:tr h="943854">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gridSpan="2">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hMerge="1">
                  <a:txBody>
                    <a:bodyPr/>
                    <a:lstStyle/>
                    <a:p>
                      <a:pPr>
                        <a:lnSpc>
                          <a:spcPct val="115000"/>
                        </a:lnSpc>
                        <a:spcAft>
                          <a:spcPts val="800"/>
                        </a:spcAft>
                      </a:pP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GB" sz="1300" b="1" kern="1200" dirty="0">
                          <a:solidFill>
                            <a:schemeClr val="bg1"/>
                          </a:solidFill>
                          <a:latin typeface="Century Gothic" panose="020B0502020202020204" pitchFamily="34" charset="0"/>
                          <a:ea typeface="+mn-ea"/>
                          <a:cs typeface="+mn-cs"/>
                        </a:rPr>
                        <a:t>Reasons for deviations </a:t>
                      </a:r>
                    </a:p>
                  </a:txBody>
                  <a:tcPr marL="91419" marR="91419" marT="45764" marB="4576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27934">
                <a:tc gridSpan="6">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FINANCIAL  MANAGMENT</a:t>
                      </a:r>
                    </a:p>
                  </a:txBody>
                  <a:tcPr marT="45725" marB="45725">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tc hMerge="1">
                  <a:txBody>
                    <a:bodyPr/>
                    <a:lstStyle/>
                    <a:p>
                      <a:endParaRPr lang="en-ZA"/>
                    </a:p>
                  </a:txBody>
                  <a:tcPr/>
                </a:tc>
                <a:tc hMerge="1">
                  <a:txBody>
                    <a:bodyPr/>
                    <a:lstStyle/>
                    <a:p>
                      <a:endParaRPr 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43098111"/>
                  </a:ext>
                </a:extLst>
              </a:tr>
              <a:tr h="1395815">
                <a:tc>
                  <a:txBody>
                    <a:bodyPr/>
                    <a:lstStyle/>
                    <a:p>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Percentage of the rand value of tenders above R30 million to be sub- contracted to SMMEs</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0%</a:t>
                      </a:r>
                    </a:p>
                  </a:txBody>
                  <a:tcPr marL="68580" marR="68580" marT="0" marB="0">
                    <a:lnL w="12700" cap="flat" cmpd="sng" algn="ctr">
                      <a:solidFill>
                        <a:scrgbClr r="0" g="0" b="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l"/>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Preferential Procurement Request 2017 which advocated for subcontracting 30% of contract above R30 million to advance designated groups was repealed and replaced by PPR 2022 from the 16 January 2023. This is no longer a requirement</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Preferential Procurement Request 2017 which advocated for subcontracting 30% of contract above R30 million to advance designated groups was repealed and replaced by PPR 2022 from the 16 January 2023. This is no longer a requirement to subcontract the 30% of the contract in line with the new PPR 2022.</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9564782"/>
                  </a:ext>
                </a:extLst>
              </a:tr>
              <a:tr h="780992">
                <a:tc>
                  <a:txBody>
                    <a:bodyPr/>
                    <a:lstStyle/>
                    <a:p>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Clean audit outcome obtained from the Auditor-General</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Clean audit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Unqualified audit with findings</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Non-achievement of clean audit</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l"/>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There was a material adjustment to the Annual Performance  Report (APR) and non-compliance to legislation, which prevented the department from achieving a clean audit</a:t>
                      </a:r>
                    </a:p>
                  </a:txBody>
                  <a:tcPr marL="68580" marR="68580" marT="0" marB="0">
                    <a:lnL w="12700" cap="flat" cmpd="sng" algn="ctr">
                      <a:solidFill>
                        <a:schemeClr val="tx1"/>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Awaiting audit outcome from AG</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2942948"/>
                  </a:ext>
                </a:extLst>
              </a:tr>
              <a:tr h="219351">
                <a:tc gridSpan="6">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HUMAN RESOURCE MANAGEMENT</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marL="68580" marR="68580" marT="0" marB="0">
                    <a:lnL w="12700" cap="flat" cmpd="sng" algn="ctr">
                      <a:solidFill>
                        <a:scrgbClr r="0" g="0" b="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tc>
                <a:tc hMerge="1">
                  <a:txBody>
                    <a:bodyPr/>
                    <a:lstStyle/>
                    <a:p>
                      <a:endParaRPr lang="en-ZA"/>
                    </a:p>
                  </a:txBody>
                  <a:tcPr/>
                </a:tc>
                <a:tc hMerge="1">
                  <a:txBody>
                    <a:bodyPr/>
                    <a:lstStyle/>
                    <a:p>
                      <a:endParaRPr lang="en-ZA"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95554647"/>
                  </a:ext>
                </a:extLst>
              </a:tr>
              <a:tr h="81570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Vacancy rate maintained below 10%</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10%</a:t>
                      </a:r>
                      <a:endPar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12%</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0" lang="en-GB"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-2%</a:t>
                      </a:r>
                      <a:endParaRPr lang="en-ZA"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l"/>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rPr>
                        <a:t>Delayed approval of posts and moratorium by DPSA affected the filling of posts. A total of 22 posts have been prioritized for filling in the new financial year</a:t>
                      </a:r>
                      <a:endParaRPr lang="en-ZA" dirty="0"/>
                    </a:p>
                  </a:txBody>
                  <a:tcPr marL="68580" marR="68580" marT="0" marB="0">
                    <a:lnL w="12700" cap="flat" cmpd="sng" algn="ctr">
                      <a:solidFill>
                        <a:schemeClr val="tx1"/>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nSpc>
                          <a:spcPct val="115000"/>
                        </a:lnSpc>
                        <a:spcBef>
                          <a:spcPts val="0"/>
                        </a:spcBef>
                        <a:spcAft>
                          <a:spcPts val="0"/>
                        </a:spcAft>
                      </a:pPr>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Times New Roman" panose="02020603050405020304" pitchFamily="18" charset="0"/>
                          <a:cs typeface="Times New Roman"/>
                        </a:rPr>
                        <a:t>Delayed approval of posts and moratorium by DPSA affected the filling of posts. A total of 22 posts have been prioritized for filling in the new financial year</a:t>
                      </a:r>
                    </a:p>
                  </a:txBody>
                  <a:tcPr marL="68580" marR="68580" marT="0" marB="0">
                    <a:lnL w="12700" cap="flat" cmpd="sng" algn="ctr">
                      <a:solidFill>
                        <a:schemeClr val="tx1"/>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82054704"/>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58862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1596557307"/>
              </p:ext>
            </p:extLst>
          </p:nvPr>
        </p:nvGraphicFramePr>
        <p:xfrm>
          <a:off x="165638" y="739739"/>
          <a:ext cx="8855201" cy="4238889"/>
        </p:xfrm>
        <a:graphic>
          <a:graphicData uri="http://schemas.openxmlformats.org/drawingml/2006/table">
            <a:tbl>
              <a:tblPr firstRow="1" bandRow="1">
                <a:tableStyleId>{5C22544A-7EE6-4342-B048-85BDC9FD1C3A}</a:tableStyleId>
              </a:tblPr>
              <a:tblGrid>
                <a:gridCol w="2044773">
                  <a:extLst>
                    <a:ext uri="{9D8B030D-6E8A-4147-A177-3AD203B41FA5}">
                      <a16:colId xmlns:a16="http://schemas.microsoft.com/office/drawing/2014/main" val="20000"/>
                    </a:ext>
                  </a:extLst>
                </a:gridCol>
                <a:gridCol w="1275469">
                  <a:extLst>
                    <a:ext uri="{9D8B030D-6E8A-4147-A177-3AD203B41FA5}">
                      <a16:colId xmlns:a16="http://schemas.microsoft.com/office/drawing/2014/main" val="3138096762"/>
                    </a:ext>
                  </a:extLst>
                </a:gridCol>
                <a:gridCol w="1147802">
                  <a:extLst>
                    <a:ext uri="{9D8B030D-6E8A-4147-A177-3AD203B41FA5}">
                      <a16:colId xmlns:a16="http://schemas.microsoft.com/office/drawing/2014/main" val="20002"/>
                    </a:ext>
                  </a:extLst>
                </a:gridCol>
                <a:gridCol w="2038572">
                  <a:extLst>
                    <a:ext uri="{9D8B030D-6E8A-4147-A177-3AD203B41FA5}">
                      <a16:colId xmlns:a16="http://schemas.microsoft.com/office/drawing/2014/main" val="1364470726"/>
                    </a:ext>
                  </a:extLst>
                </a:gridCol>
                <a:gridCol w="2348585">
                  <a:extLst>
                    <a:ext uri="{9D8B030D-6E8A-4147-A177-3AD203B41FA5}">
                      <a16:colId xmlns:a16="http://schemas.microsoft.com/office/drawing/2014/main" val="3420344537"/>
                    </a:ext>
                  </a:extLst>
                </a:gridCol>
              </a:tblGrid>
              <a:tr h="760288">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tc>
                  <a:txBody>
                    <a:bodyPr/>
                    <a:lstStyle/>
                    <a:p>
                      <a:pPr>
                        <a:lnSpc>
                          <a:spcPct val="115000"/>
                        </a:lnSpc>
                        <a:spcAft>
                          <a:spcPts val="800"/>
                        </a:spcAft>
                      </a:pPr>
                      <a:r>
                        <a:rPr lang="en-GB" sz="1300" b="1" kern="1200" dirty="0">
                          <a:solidFill>
                            <a:schemeClr val="bg1"/>
                          </a:solidFill>
                          <a:latin typeface="Century Gothic" panose="020B0502020202020204" pitchFamily="34" charset="0"/>
                          <a:ea typeface="+mn-ea"/>
                          <a:cs typeface="+mn-cs"/>
                        </a:rPr>
                        <a:t>Reasons for deviations </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19" marR="91419" marT="45764" marB="4576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347823">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SUSTAINABLE RESOURCE MANAGMENT</a:t>
                      </a: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ZA"/>
                    </a:p>
                  </a:txBody>
                  <a:tcPr/>
                </a:tc>
                <a:tc hMerge="1">
                  <a:txBody>
                    <a:bodyPr/>
                    <a:lstStyle/>
                    <a:p>
                      <a:endParaRPr lang="en-Z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43098111"/>
                  </a:ext>
                </a:extLst>
              </a:tr>
              <a:tr h="61351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Agricultural infrastructure established</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50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7</a:t>
                      </a:r>
                    </a:p>
                  </a:txBody>
                  <a:tcPr marL="68580" marR="68580" marT="0" marB="0">
                    <a:lnL w="12700" cap="flat" cmpd="sng" algn="ctr">
                      <a:solidFill>
                        <a:scrgbClr r="0" g="0" b="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-43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Slow Progress by DBSA in processing the service providers’ payment, contributed to the slow implementation of the project. Additionally, contractual issues at the inception of the project that took longer to be resolved by DBSA, further delayed the implementation</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T="45725" marB="45725">
                    <a:lnL w="12700" cap="flat" cmpd="sng" algn="ctr">
                      <a:solidFill>
                        <a:schemeClr val="tx1"/>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504046827"/>
                  </a:ext>
                </a:extLst>
              </a:tr>
              <a:tr h="50605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Hectares of agricultural land rehabilitated.</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1 400</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752</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-648</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The delayed approvals of 2023/24 land care business plans, which further resulted in the delays of the appointment of service providers. Purchase orders for all land care grant RFQs will be prioritised for 2024/25 financial year.</a:t>
                      </a:r>
                      <a:endPar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30324821"/>
                  </a:ext>
                </a:extLst>
              </a:tr>
              <a:tr h="59590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Green Jobs created</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600</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169</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rPr>
                        <a:t>-431</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ZA" sz="1050" b="0" i="0" u="none" strike="noStrike" kern="1200" cap="none" spc="0" normalizeH="0" baseline="0" dirty="0">
                        <a:ln>
                          <a:noFill/>
                        </a:ln>
                        <a:solidFill>
                          <a:srgbClr val="FF0000"/>
                        </a:solidFill>
                        <a:effectLst/>
                        <a:uLnTx/>
                        <a:uFillTx/>
                        <a:latin typeface="Century Gothic" panose="020B0502020202020204" pitchFamily="34" charset="0"/>
                        <a:ea typeface="MS PGothic" panose="020B0600070205080204" pitchFamily="34" charset="-128"/>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35260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ECA7-FA86-4201-AC15-FED6BD6B6806}"/>
              </a:ext>
            </a:extLst>
          </p:cNvPr>
          <p:cNvSpPr>
            <a:spLocks noGrp="1"/>
          </p:cNvSpPr>
          <p:nvPr>
            <p:ph type="title"/>
          </p:nvPr>
        </p:nvSpPr>
        <p:spPr/>
        <p:txBody>
          <a:bodyPr/>
          <a:lstStyle/>
          <a:p>
            <a:endParaRPr lang="en-ZA"/>
          </a:p>
        </p:txBody>
      </p:sp>
      <p:graphicFrame>
        <p:nvGraphicFramePr>
          <p:cNvPr id="4" name="Content Placeholder 3">
            <a:extLst>
              <a:ext uri="{FF2B5EF4-FFF2-40B4-BE49-F238E27FC236}">
                <a16:creationId xmlns:a16="http://schemas.microsoft.com/office/drawing/2014/main" id="{285A40E9-190E-4974-9B4D-FA5CCEA57228}"/>
              </a:ext>
            </a:extLst>
          </p:cNvPr>
          <p:cNvGraphicFramePr>
            <a:graphicFrameLocks noGrp="1"/>
          </p:cNvGraphicFramePr>
          <p:nvPr>
            <p:ph idx="1"/>
            <p:extLst>
              <p:ext uri="{D42A27DB-BD31-4B8C-83A1-F6EECF244321}">
                <p14:modId xmlns:p14="http://schemas.microsoft.com/office/powerpoint/2010/main" val="4153219261"/>
              </p:ext>
            </p:extLst>
          </p:nvPr>
        </p:nvGraphicFramePr>
        <p:xfrm>
          <a:off x="123159" y="760163"/>
          <a:ext cx="8897680" cy="5854027"/>
        </p:xfrm>
        <a:graphic>
          <a:graphicData uri="http://schemas.openxmlformats.org/drawingml/2006/table">
            <a:tbl>
              <a:tblPr firstRow="1" bandRow="1">
                <a:tableStyleId>{5C22544A-7EE6-4342-B048-85BDC9FD1C3A}</a:tableStyleId>
              </a:tblPr>
              <a:tblGrid>
                <a:gridCol w="1830726">
                  <a:extLst>
                    <a:ext uri="{9D8B030D-6E8A-4147-A177-3AD203B41FA5}">
                      <a16:colId xmlns:a16="http://schemas.microsoft.com/office/drawing/2014/main" val="20000"/>
                    </a:ext>
                  </a:extLst>
                </a:gridCol>
                <a:gridCol w="1141953">
                  <a:extLst>
                    <a:ext uri="{9D8B030D-6E8A-4147-A177-3AD203B41FA5}">
                      <a16:colId xmlns:a16="http://schemas.microsoft.com/office/drawing/2014/main" val="3138096762"/>
                    </a:ext>
                  </a:extLst>
                </a:gridCol>
                <a:gridCol w="1282807">
                  <a:extLst>
                    <a:ext uri="{9D8B030D-6E8A-4147-A177-3AD203B41FA5}">
                      <a16:colId xmlns:a16="http://schemas.microsoft.com/office/drawing/2014/main" val="20002"/>
                    </a:ext>
                  </a:extLst>
                </a:gridCol>
                <a:gridCol w="1896528">
                  <a:extLst>
                    <a:ext uri="{9D8B030D-6E8A-4147-A177-3AD203B41FA5}">
                      <a16:colId xmlns:a16="http://schemas.microsoft.com/office/drawing/2014/main" val="383940601"/>
                    </a:ext>
                  </a:extLst>
                </a:gridCol>
                <a:gridCol w="2745666">
                  <a:extLst>
                    <a:ext uri="{9D8B030D-6E8A-4147-A177-3AD203B41FA5}">
                      <a16:colId xmlns:a16="http://schemas.microsoft.com/office/drawing/2014/main" val="815553187"/>
                    </a:ext>
                  </a:extLst>
                </a:gridCol>
              </a:tblGrid>
              <a:tr h="516729">
                <a:tc>
                  <a:txBody>
                    <a:bodyPr/>
                    <a:lstStyle/>
                    <a:p>
                      <a:pPr algn="ctr"/>
                      <a:r>
                        <a:rPr lang="en-US" sz="1300" dirty="0">
                          <a:solidFill>
                            <a:schemeClr val="bg1"/>
                          </a:solidFill>
                          <a:latin typeface="Century Gothic" panose="020B0502020202020204" pitchFamily="34" charset="0"/>
                        </a:rPr>
                        <a:t>Performance Indicator</a:t>
                      </a: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gn="ctr"/>
                      <a:r>
                        <a:rPr lang="en-ZA" sz="1400" dirty="0">
                          <a:effectLst/>
                        </a:rPr>
                        <a:t>Planned Annual Target 2023/24</a:t>
                      </a:r>
                      <a:endParaRPr lang="en-US" sz="1300" dirty="0">
                        <a:solidFill>
                          <a:schemeClr val="bg1"/>
                        </a:solidFill>
                        <a:latin typeface="Century Gothic" panose="020B0502020202020204" pitchFamily="34" charset="0"/>
                      </a:endParaRP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nSpc>
                          <a:spcPct val="115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Actual Achievement 2023/24</a:t>
                      </a:r>
                    </a:p>
                  </a:txBody>
                  <a:tcPr marL="27256" marR="27256"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nSpc>
                          <a:spcPct val="115000"/>
                        </a:lnSpc>
                        <a:spcAft>
                          <a:spcPts val="800"/>
                        </a:spcAft>
                      </a:pPr>
                      <a:r>
                        <a:rPr lang="en-US" sz="1300" b="1" kern="1200" dirty="0">
                          <a:solidFill>
                            <a:schemeClr val="bg1"/>
                          </a:solidFill>
                          <a:latin typeface="Century Gothic" panose="020B0502020202020204" pitchFamily="34" charset="0"/>
                          <a:ea typeface="+mn-ea"/>
                          <a:cs typeface="+mn-cs"/>
                        </a:rPr>
                        <a:t>Deviation from planned target to Actual Achievement 2023/24</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437" marR="91437" marT="45730" marB="4573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tc>
                  <a:txBody>
                    <a:bodyPr/>
                    <a:lstStyle/>
                    <a:p>
                      <a:pPr algn="ctr"/>
                      <a:r>
                        <a:rPr lang="en-GB" sz="1300" b="1" kern="1200" dirty="0">
                          <a:solidFill>
                            <a:schemeClr val="bg1"/>
                          </a:solidFill>
                          <a:latin typeface="Century Gothic" panose="020B0502020202020204" pitchFamily="34" charset="0"/>
                          <a:ea typeface="+mn-ea"/>
                          <a:cs typeface="+mn-cs"/>
                        </a:rPr>
                        <a:t>Reasons for deviations </a:t>
                      </a:r>
                      <a:endParaRPr lang="en-ZA" sz="1300" b="1" kern="1200" dirty="0">
                        <a:solidFill>
                          <a:schemeClr val="bg1"/>
                        </a:solidFill>
                        <a:latin typeface="Century Gothic" panose="020B0502020202020204" pitchFamily="34" charset="0"/>
                        <a:ea typeface="+mn-ea"/>
                        <a:cs typeface="+mn-cs"/>
                      </a:endParaRPr>
                    </a:p>
                  </a:txBody>
                  <a:tcPr marL="91419" marR="91419" marT="45764" marB="45764">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0040C0"/>
                    </a:solidFill>
                  </a:tcPr>
                </a:tc>
                <a:extLst>
                  <a:ext uri="{0D108BD9-81ED-4DB2-BD59-A6C34878D82A}">
                    <a16:rowId xmlns:a16="http://schemas.microsoft.com/office/drawing/2014/main" val="10000"/>
                  </a:ext>
                </a:extLst>
              </a:tr>
              <a:tr h="271311">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FARMER SUPPORT AND DEVELOPMENT</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ZA"/>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ZA" sz="1050" b="1"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638770277"/>
                  </a:ext>
                </a:extLst>
              </a:tr>
              <a:tr h="88641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Producers supported in the Grain Commodity</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60</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57</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-3</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The TOR for the supply and delivery of grain production inputs was not concluded on time.  Therefore, alternative support such as extension and advisory services were provided to the farmers</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150355557"/>
                  </a:ext>
                </a:extLst>
              </a:tr>
              <a:tr h="702436">
                <a:tc>
                  <a:txBody>
                    <a:bodyPr/>
                    <a:lstStyle/>
                    <a:p>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Smallholder producers </a:t>
                      </a:r>
                      <a:r>
                        <a:rPr kumimoji="0" lang="en-US" sz="1050" b="0" i="0" u="none" strike="noStrike" kern="1200" cap="none" spc="0" normalizeH="0" baseline="0" dirty="0" err="1">
                          <a:ln>
                            <a:noFill/>
                          </a:ln>
                          <a:solidFill>
                            <a:schemeClr val="tx1"/>
                          </a:solidFill>
                          <a:effectLst/>
                          <a:uLnTx/>
                          <a:uFillTx/>
                          <a:latin typeface="Century Gothic" panose="020B0502020202020204" pitchFamily="34" charset="0"/>
                          <a:ea typeface="Calibri"/>
                          <a:cs typeface="Times New Roman"/>
                        </a:rPr>
                        <a:t>commercialised</a:t>
                      </a:r>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 (Reaching an annual net income that exceeds R 1 m)</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algn="ct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50</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0</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-50</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0" lang="en-US"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22 farmers were assisted with production inputs to reach the commercial stage. However, the challenge was that most of the farmers were not able to provide audited financial statements citing the fact that they cannot afford to pay the fees for the auditors. Additionally, the other reason the target could not be reached was due to the non-responsiveness of the poultry, grains and livestock value chains advertised tenders.</a:t>
                      </a:r>
                      <a:endPar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02597890"/>
                  </a:ext>
                </a:extLst>
              </a:tr>
              <a:tr h="128246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Youth trained in food production programmes as part of the rehabilitation programmes</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2 000</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0" lang="en-ZA" sz="1050" b="0" i="0" u="none" strike="noStrike" kern="1200" cap="none" spc="0" normalizeH="0" baseline="0" dirty="0">
                          <a:ln>
                            <a:noFill/>
                          </a:ln>
                          <a:solidFill>
                            <a:schemeClr val="tx1"/>
                          </a:solidFill>
                          <a:effectLst/>
                          <a:uLnTx/>
                          <a:uFillTx/>
                          <a:latin typeface="Century Gothic" panose="020B0502020202020204" pitchFamily="34" charset="0"/>
                          <a:ea typeface="Calibri"/>
                          <a:cs typeface="Times New Roman"/>
                        </a:rPr>
                        <a:t>1 449</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-551</a:t>
                      </a: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rPr>
                        <a:t>Less youth showed interest in food production training as was organised by GDARDE. This is a demand driven target, however, GDARDE will put mechanisms in place to continuously attract more youth to participate in skills development programmes in the new financial year.</a:t>
                      </a:r>
                      <a:endParaRPr kumimoji="0" lang="en-ZA" sz="1050" b="0" i="0" u="none" strike="noStrike" kern="1200" cap="none" spc="0" normalizeH="0" baseline="0" noProof="0" dirty="0">
                        <a:ln>
                          <a:noFill/>
                        </a:ln>
                        <a:solidFill>
                          <a:schemeClr val="tx1"/>
                        </a:solidFill>
                        <a:effectLst/>
                        <a:uLnTx/>
                        <a:uFillTx/>
                        <a:latin typeface="Century Gothic" panose="020B0502020202020204" pitchFamily="34" charset="0"/>
                        <a:ea typeface="Calibri"/>
                        <a:cs typeface="Times New Roman"/>
                      </a:endParaRPr>
                    </a:p>
                  </a:txBody>
                  <a:tcPr marT="45725" marB="4572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93862CD-2CE4-D846-9F15-15300DCE1BBC}" type="slidenum">
              <a:rPr kumimoji="0" lang="en-US" sz="14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660294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5BB0A43AE8BE42B9955F953825895C" ma:contentTypeVersion="3" ma:contentTypeDescription="Create a new document." ma:contentTypeScope="" ma:versionID="04abc69b6e715ffff4fd6e4331660f1e">
  <xsd:schema xmlns:xsd="http://www.w3.org/2001/XMLSchema" xmlns:xs="http://www.w3.org/2001/XMLSchema" xmlns:p="http://schemas.microsoft.com/office/2006/metadata/properties" xmlns:ns3="12c353e3-591d-4afd-bddd-d137fb5ff9d1" targetNamespace="http://schemas.microsoft.com/office/2006/metadata/properties" ma:root="true" ma:fieldsID="2ba3f77e1dbffd51a42cbea9d93aef28" ns3:_="">
    <xsd:import namespace="12c353e3-591d-4afd-bddd-d137fb5ff9d1"/>
    <xsd:element name="properties">
      <xsd:complexType>
        <xsd:sequence>
          <xsd:element name="documentManagement">
            <xsd:complexType>
              <xsd:all>
                <xsd:element ref="ns3:MediaServiceMetadata" minOccurs="0"/>
                <xsd:element ref="ns3:MediaServiceFastMetadata"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c353e3-591d-4afd-bddd-d137fb5ff9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DAC962-2FA7-4657-A73C-D8DEA302BF25}">
  <ds:schemaRefs>
    <ds:schemaRef ds:uri="http://schemas.microsoft.com/sharepoint/v3/contenttype/forms"/>
  </ds:schemaRefs>
</ds:datastoreItem>
</file>

<file path=customXml/itemProps2.xml><?xml version="1.0" encoding="utf-8"?>
<ds:datastoreItem xmlns:ds="http://schemas.openxmlformats.org/officeDocument/2006/customXml" ds:itemID="{FB9FABB7-8314-49CF-B3B3-325340C150B2}">
  <ds:schemaRef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http://purl.org/dc/dcmitype/"/>
    <ds:schemaRef ds:uri="12c353e3-591d-4afd-bddd-d137fb5ff9d1"/>
    <ds:schemaRef ds:uri="http://www.w3.org/XML/1998/namespace"/>
    <ds:schemaRef ds:uri="http://purl.org/dc/terms/"/>
  </ds:schemaRefs>
</ds:datastoreItem>
</file>

<file path=customXml/itemProps3.xml><?xml version="1.0" encoding="utf-8"?>
<ds:datastoreItem xmlns:ds="http://schemas.openxmlformats.org/officeDocument/2006/customXml" ds:itemID="{CE5AC33A-F2C8-4044-938B-32D3C372E2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c353e3-591d-4afd-bddd-d137fb5ff9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11637</TotalTime>
  <Words>3857</Words>
  <Application>Microsoft Macintosh PowerPoint</Application>
  <PresentationFormat>On-screen Show (4:3)</PresentationFormat>
  <Paragraphs>964</Paragraphs>
  <Slides>33</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33</vt:i4>
      </vt:variant>
    </vt:vector>
  </HeadingPairs>
  <TitlesOfParts>
    <vt:vector size="40" baseType="lpstr">
      <vt:lpstr>Arial</vt:lpstr>
      <vt:lpstr>Calibri</vt:lpstr>
      <vt:lpstr>Century Gothic</vt:lpstr>
      <vt:lpstr>SVYILS+ArialMT</vt:lpstr>
      <vt:lpstr>Times New Roman</vt:lpstr>
      <vt:lpstr>Office Theme</vt:lpstr>
      <vt:lpstr>1_Office Theme</vt:lpstr>
      <vt:lpstr>DEPARTMENT OF AGRICULTURE, RURAL DEVELOPMENT AND ENVIRONMENT </vt:lpstr>
      <vt:lpstr>Table of Contents</vt:lpstr>
      <vt:lpstr>EXECUTIVE SUMMARY: PERFORMANCE INFORMATION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APPROPRIATION PER PROGRAMME 2023-2024 F/Y</vt:lpstr>
      <vt:lpstr> APPROPRIATION PER PROGRAMME 2023 - 2024 F/Y</vt:lpstr>
      <vt:lpstr>CONDITIONAL GRANTS  2023 - 2024 F/Y</vt:lpstr>
      <vt:lpstr>CONDITIONAL GRANTS  2023 - 2024 F/Y</vt:lpstr>
      <vt:lpstr> APPROPRIATION PER PROGRAMME 2023 - 2024 F/Y</vt:lpstr>
      <vt:lpstr>  DEPARTMENTAL REVENUE 2023 - 2024 F/Y</vt:lpstr>
      <vt:lpstr>  DEPARTMENTAL REVENUE 2023 - 2024 F/Y</vt:lpstr>
      <vt:lpstr>PowerPoint Presentation</vt:lpstr>
    </vt:vector>
  </TitlesOfParts>
  <Company>Office of the Premier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Noble Mufhandu</dc:creator>
  <cp:lastModifiedBy>Thokozani  Zikhali (GPGDED)</cp:lastModifiedBy>
  <cp:revision>790</cp:revision>
  <cp:lastPrinted>2023-05-11T09:13:17Z</cp:lastPrinted>
  <dcterms:created xsi:type="dcterms:W3CDTF">2013-11-07T08:17:59Z</dcterms:created>
  <dcterms:modified xsi:type="dcterms:W3CDTF">2024-11-15T12:48:53Z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0x010100965BB0A43AE8BE42B9955F953825895C</vt:lpwstr>
  </property>
</Properties>
</file>