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2" r:id="rId5"/>
    <p:sldMasterId id="2147483670" r:id="rId6"/>
    <p:sldMasterId id="2147483683" r:id="rId7"/>
    <p:sldMasterId id="2147483693" r:id="rId8"/>
    <p:sldMasterId id="2147483705" r:id="rId9"/>
    <p:sldMasterId id="2147483719" r:id="rId10"/>
  </p:sldMasterIdLst>
  <p:notesMasterIdLst>
    <p:notesMasterId r:id="rId47"/>
  </p:notesMasterIdLst>
  <p:sldIdLst>
    <p:sldId id="256" r:id="rId11"/>
    <p:sldId id="3926" r:id="rId12"/>
    <p:sldId id="2691" r:id="rId13"/>
    <p:sldId id="2147477870" r:id="rId14"/>
    <p:sldId id="2147375026" r:id="rId15"/>
    <p:sldId id="2147375027" r:id="rId16"/>
    <p:sldId id="2147374675" r:id="rId17"/>
    <p:sldId id="2147471188" r:id="rId18"/>
    <p:sldId id="2147477871" r:id="rId19"/>
    <p:sldId id="2147477872" r:id="rId20"/>
    <p:sldId id="2147477873" r:id="rId21"/>
    <p:sldId id="2147477874" r:id="rId22"/>
    <p:sldId id="2147477875" r:id="rId23"/>
    <p:sldId id="2147471295" r:id="rId24"/>
    <p:sldId id="4178" r:id="rId25"/>
    <p:sldId id="2147477876" r:id="rId26"/>
    <p:sldId id="4199" r:id="rId27"/>
    <p:sldId id="4181" r:id="rId28"/>
    <p:sldId id="2147374666" r:id="rId29"/>
    <p:sldId id="2709" r:id="rId30"/>
    <p:sldId id="4183" r:id="rId31"/>
    <p:sldId id="2147374667" r:id="rId32"/>
    <p:sldId id="2710" r:id="rId33"/>
    <p:sldId id="4184" r:id="rId34"/>
    <p:sldId id="2147374668" r:id="rId35"/>
    <p:sldId id="2147477877" r:id="rId36"/>
    <p:sldId id="2147477865" r:id="rId37"/>
    <p:sldId id="2147477880" r:id="rId38"/>
    <p:sldId id="2147477881" r:id="rId39"/>
    <p:sldId id="2147477882" r:id="rId40"/>
    <p:sldId id="2147477883" r:id="rId41"/>
    <p:sldId id="2147477884" r:id="rId42"/>
    <p:sldId id="2147477885" r:id="rId43"/>
    <p:sldId id="2147477886" r:id="rId44"/>
    <p:sldId id="2147374670" r:id="rId45"/>
    <p:sldId id="26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067" userDrawn="1">
          <p15:clr>
            <a:srgbClr val="A4A3A4"/>
          </p15:clr>
        </p15:guide>
        <p15:guide id="3" pos="5450" userDrawn="1">
          <p15:clr>
            <a:srgbClr val="A4A3A4"/>
          </p15:clr>
        </p15:guide>
        <p15:guide id="4" pos="7514" userDrawn="1">
          <p15:clr>
            <a:srgbClr val="A4A3A4"/>
          </p15:clr>
        </p15:guide>
        <p15:guide id="5" orient="horz" pos="2296" userDrawn="1">
          <p15:clr>
            <a:srgbClr val="A4A3A4"/>
          </p15:clr>
        </p15:guide>
        <p15:guide id="6" pos="4112" userDrawn="1">
          <p15:clr>
            <a:srgbClr val="A4A3A4"/>
          </p15:clr>
        </p15:guide>
        <p15:guide id="7" orient="horz" pos="127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AC9790-0791-CA3F-BED5-B0F5EEB47898}" name="Stefan Allert" initials="SA" userId="S::Stefan.Allert@gauteng.gov.za::cfce3144-387d-43fb-b69d-2fcb93530f13" providerId="AD"/>
  <p188:author id="{BEA156A6-FDC1-F9DE-F050-98F04B1CDD0F}" name="Potgieter,Inge (GPDPR)" initials="P(" userId="S::Inge.Potgieter@gauteng.gov.za::60abd513-3bf2-49db-91d5-a290ebd9aa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raised, Lekhuleni (GPDPR)" initials="PL(" lastIdx="11" clrIdx="0">
    <p:extLst>
      <p:ext uri="{19B8F6BF-5375-455C-9EA6-DF929625EA0E}">
        <p15:presenceInfo xmlns:p15="http://schemas.microsoft.com/office/powerpoint/2012/main" userId="Praised, Lekhuleni (GPDPR)" providerId="None"/>
      </p:ext>
    </p:extLst>
  </p:cmAuthor>
  <p:cmAuthor id="2" name="Stefan Allert" initials="SA" lastIdx="10" clrIdx="1">
    <p:extLst>
      <p:ext uri="{19B8F6BF-5375-455C-9EA6-DF929625EA0E}">
        <p15:presenceInfo xmlns:p15="http://schemas.microsoft.com/office/powerpoint/2012/main" userId="S::Stefan.Allert@gauteng.gov.za::cfce3144-387d-43fb-b69d-2fcb93530f13" providerId="AD"/>
      </p:ext>
    </p:extLst>
  </p:cmAuthor>
  <p:cmAuthor id="3" name="Potgieter,Inge (GPDPR)" initials="P(" lastIdx="9" clrIdx="2">
    <p:extLst>
      <p:ext uri="{19B8F6BF-5375-455C-9EA6-DF929625EA0E}">
        <p15:presenceInfo xmlns:p15="http://schemas.microsoft.com/office/powerpoint/2012/main" userId="S-1-5-21-3549663268-1688487351-803038336-17952" providerId="AD"/>
      </p:ext>
    </p:extLst>
  </p:cmAuthor>
  <p:cmAuthor id="4" name="Sujee, Mohammad (GPDPR)" initials="SM(" lastIdx="3" clrIdx="3">
    <p:extLst>
      <p:ext uri="{19B8F6BF-5375-455C-9EA6-DF929625EA0E}">
        <p15:presenceInfo xmlns:p15="http://schemas.microsoft.com/office/powerpoint/2012/main" userId="S::Mohammad.Sujee@gauteng.gov.za::579a3ba1-c62a-42a9-aa5a-f87af4839c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9D8"/>
    <a:srgbClr val="7EB9B1"/>
    <a:srgbClr val="D67D6F"/>
    <a:srgbClr val="FF2F92"/>
    <a:srgbClr val="7FBBB4"/>
    <a:srgbClr val="8FD1C6"/>
    <a:srgbClr val="0049A0"/>
    <a:srgbClr val="80AED0"/>
    <a:srgbClr val="FDFCB2"/>
    <a:srgbClr val="DEBC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3" autoAdjust="0"/>
    <p:restoredTop sz="94353" autoAdjust="0"/>
  </p:normalViewPr>
  <p:slideViewPr>
    <p:cSldViewPr snapToGrid="0" snapToObjects="1" showGuides="1">
      <p:cViewPr varScale="1">
        <p:scale>
          <a:sx n="75" d="100"/>
          <a:sy n="75" d="100"/>
        </p:scale>
        <p:origin x="390" y="27"/>
      </p:cViewPr>
      <p:guideLst>
        <p:guide pos="4067"/>
        <p:guide pos="5450"/>
        <p:guide pos="7514"/>
        <p:guide orient="horz" pos="2296"/>
        <p:guide pos="4112"/>
        <p:guide orient="horz" pos="1275"/>
      </p:guideLst>
    </p:cSldViewPr>
  </p:slideViewPr>
  <p:outlineViewPr>
    <p:cViewPr>
      <p:scale>
        <a:sx n="33" d="100"/>
        <a:sy n="33" d="100"/>
      </p:scale>
      <p:origin x="0" y="-1016"/>
    </p:cViewPr>
  </p:outlineViewPr>
  <p:notesTextViewPr>
    <p:cViewPr>
      <p:scale>
        <a:sx n="1" d="1"/>
        <a:sy n="1" d="1"/>
      </p:scale>
      <p:origin x="0" y="0"/>
    </p:cViewPr>
  </p:notesTextViewPr>
  <p:sorterViewPr>
    <p:cViewPr>
      <p:scale>
        <a:sx n="45" d="100"/>
        <a:sy n="45" d="100"/>
      </p:scale>
      <p:origin x="0" y="0"/>
    </p:cViewPr>
  </p:sorterViewPr>
  <p:notesViewPr>
    <p:cSldViewPr snapToGrid="0" snapToObjects="1" showGuides="1">
      <p:cViewPr varScale="1">
        <p:scale>
          <a:sx n="81" d="100"/>
          <a:sy n="81" d="100"/>
        </p:scale>
        <p:origin x="3384"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3CC75-DF66-FA45-9965-DEEDA5EDB3B5}"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70791-6C15-154D-AEEB-02EE0555115E}" type="slidenum">
              <a:rPr lang="en-US" smtClean="0"/>
              <a:t>‹#›</a:t>
            </a:fld>
            <a:endParaRPr lang="en-US"/>
          </a:p>
        </p:txBody>
      </p:sp>
    </p:spTree>
    <p:extLst>
      <p:ext uri="{BB962C8B-B14F-4D97-AF65-F5344CB8AC3E}">
        <p14:creationId xmlns:p14="http://schemas.microsoft.com/office/powerpoint/2010/main" val="370463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970791-6C15-154D-AEEB-02EE0555115E}" type="slidenum">
              <a:rPr lang="en-US" smtClean="0"/>
              <a:t>1</a:t>
            </a:fld>
            <a:endParaRPr lang="en-US"/>
          </a:p>
        </p:txBody>
      </p:sp>
    </p:spTree>
    <p:extLst>
      <p:ext uri="{BB962C8B-B14F-4D97-AF65-F5344CB8AC3E}">
        <p14:creationId xmlns:p14="http://schemas.microsoft.com/office/powerpoint/2010/main" val="35016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64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1970791-6C15-154D-AEEB-02EE0555115E}" type="slidenum">
              <a:rPr lang="en-US" smtClean="0"/>
              <a:t>29</a:t>
            </a:fld>
            <a:endParaRPr lang="en-US"/>
          </a:p>
        </p:txBody>
      </p:sp>
    </p:spTree>
    <p:extLst>
      <p:ext uri="{BB962C8B-B14F-4D97-AF65-F5344CB8AC3E}">
        <p14:creationId xmlns:p14="http://schemas.microsoft.com/office/powerpoint/2010/main" val="38394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70791-6C15-154D-AEEB-02EE05551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81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F8592-633F-440F-8469-923C65C53A9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241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EA7E2E-8E4C-4203-BEAF-438AEDF12FB1}"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186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29" y="1103724"/>
            <a:ext cx="10585327" cy="398505"/>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0" y="1616532"/>
            <a:ext cx="10585327" cy="4560435"/>
          </a:xfrm>
        </p:spPr>
        <p:txBody>
          <a:bodyPr>
            <a:normAutofit/>
          </a:bodyPr>
          <a:lstStyle>
            <a:lvl1pPr marL="342900" indent="-342900" algn="l">
              <a:buFont typeface="Arial" panose="020B0604020202020204" pitchFamily="34" charset="0"/>
              <a:buChar char="•"/>
              <a:defRPr sz="2400" baseline="0">
                <a:solidFill>
                  <a:schemeClr val="tx1"/>
                </a:solidFill>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440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3515-6FAF-1840-9817-62D81DBC74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2005EE-EF2C-D546-BE9E-707D2BD44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D4058C-FD20-C14C-BA08-50542B27EC7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974B8E-6CE1-374E-90C4-3DE065D7F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91FA0-B041-8747-A211-71EAB0A816A0}"/>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200846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9B92-D15F-F846-9A17-DA33854A8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2327D-15F7-F746-B6FD-01B133D203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6969B6-A827-5A42-9331-5117791834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B8126-C255-2140-9B43-85BC443A1D6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5F354A8-9840-CE48-B386-D2DA6D4F4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D3C94B-1CC0-8548-8B80-9F55C9A45B68}"/>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1224648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61AC-238F-FB4E-8540-C10A06D0C1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E0514-220F-3F43-BC77-E55956F94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B3AD53-C140-0D4A-88F5-19039B8D1B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64479-678C-5D43-B008-AEAA05C30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2EF8F8-B367-5041-964A-6C003B8FFE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773F2-1EC4-2646-928C-F1DA518C7FC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BB16E4F-433E-0E40-B116-3CB5647DE0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2B55E3-350D-F140-A58B-DD9E7B4FD1BD}"/>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4232381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B35F-4EDC-AA41-BC1E-3E842C4031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DBFE9-A665-C84D-88A4-E59D2933581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3F9700E-01E0-A34D-9698-EF251B8CD5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EFC064-C8B4-C84D-B36A-87750AD7CBAE}"/>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580562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265DC4-328B-BB41-92DB-C422BFA25D1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54DE0D9-D24A-1745-907C-1A5A5E56DB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BBD05C-E756-5840-929B-880F6C016139}"/>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379693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A799-071A-D14C-BB12-1B6F45F03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2D74EB-8A1E-A34D-9462-71BC5D56F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C48A42-5501-D341-BBEF-C61FEAA1F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852613-70A0-E74D-808E-843BE2C98D4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CB1F20B-E973-D647-A1D8-AC0293B292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2EC49C-1F29-E94D-9BA1-EB6974A02E06}"/>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2976430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2A29-00F7-D341-9440-8C5D8D14F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47CFFC-28FE-C840-B66D-EFC9FF553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9F66BE-7C73-4E42-93A5-D7D781702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FF5E02-A93F-4448-A744-1E440C65593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87ABEE7-7C98-7A40-BBA4-4111B83E4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75572-9673-694F-A1E2-C6B57DDD3872}"/>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2637826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7BCD-65FE-B644-9866-E3C0D20DAE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61615-B9AC-9745-A82F-0990741C1E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1B843-32C8-3748-A7F7-2C2613C3BF4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21E7954-CE3D-9E45-B496-9F8DEDA39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26B9B-1458-6442-B626-E6566F46015D}"/>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1755959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55E244-2D04-0D47-8E9E-B0B5C0CEAE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DCD195-D520-354E-9BA1-16F1EAD030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9E798-C3FD-6447-BB92-14C1B369D35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0F9CFA-37A5-834E-BE55-336D5B602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9773C-52E9-AC48-B6C6-6D05803C4764}"/>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3370960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2707" y="2130426"/>
            <a:ext cx="9974893"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1014092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431495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2907" y="935183"/>
            <a:ext cx="10684879" cy="325577"/>
          </a:xfrm>
        </p:spPr>
        <p:txBody>
          <a:bodyPr/>
          <a:lstStyle/>
          <a:p>
            <a:r>
              <a:rPr lang="en-US" dirty="0"/>
              <a:t>Click to edit Master title style</a:t>
            </a:r>
          </a:p>
        </p:txBody>
      </p:sp>
      <p:sp>
        <p:nvSpPr>
          <p:cNvPr id="3" name="Content Placeholder 2"/>
          <p:cNvSpPr>
            <a:spLocks noGrp="1"/>
          </p:cNvSpPr>
          <p:nvPr>
            <p:ph idx="1"/>
          </p:nvPr>
        </p:nvSpPr>
        <p:spPr>
          <a:xfrm>
            <a:off x="1342907" y="1412384"/>
            <a:ext cx="10684879" cy="512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38913"/>
            <a:ext cx="2844800" cy="365125"/>
          </a:xfrm>
          <a:prstGeom prst="rect">
            <a:avLst/>
          </a:prstGeom>
        </p:spPr>
        <p:txBody>
          <a:bodyPr/>
          <a:lstStyle>
            <a:lvl1pPr>
              <a:defRPr sz="1400"/>
            </a:lvl1pPr>
          </a:lstStyle>
          <a:p>
            <a:endParaRPr lang="en-US" dirty="0"/>
          </a:p>
        </p:txBody>
      </p:sp>
      <p:sp>
        <p:nvSpPr>
          <p:cNvPr id="5" name="Footer Placeholder 4"/>
          <p:cNvSpPr>
            <a:spLocks noGrp="1"/>
          </p:cNvSpPr>
          <p:nvPr>
            <p:ph type="ftr" sz="quarter" idx="11"/>
          </p:nvPr>
        </p:nvSpPr>
        <p:spPr>
          <a:xfrm>
            <a:off x="4685551" y="6533217"/>
            <a:ext cx="3860800" cy="365125"/>
          </a:xfrm>
          <a:prstGeom prst="rect">
            <a:avLst/>
          </a:prstGeom>
        </p:spPr>
        <p:txBody>
          <a:bodyPr/>
          <a:lstStyle>
            <a:lvl1pPr algn="ctr">
              <a:defRPr sz="1400"/>
            </a:lvl1pPr>
          </a:lstStyle>
          <a:p>
            <a:endParaRPr lang="en-US" dirty="0"/>
          </a:p>
        </p:txBody>
      </p:sp>
      <p:sp>
        <p:nvSpPr>
          <p:cNvPr id="6" name="Slide Number Placeholder 5"/>
          <p:cNvSpPr>
            <a:spLocks noGrp="1"/>
          </p:cNvSpPr>
          <p:nvPr>
            <p:ph type="sldNum" sz="quarter" idx="12"/>
          </p:nvPr>
        </p:nvSpPr>
        <p:spPr>
          <a:xfrm>
            <a:off x="11528612" y="6546664"/>
            <a:ext cx="606749" cy="365125"/>
          </a:xfrm>
          <a:prstGeom prst="rect">
            <a:avLst/>
          </a:prstGeom>
        </p:spPr>
        <p:txBody>
          <a:bodyPr/>
          <a:lstStyle>
            <a:lvl1pPr>
              <a:defRPr sz="1400"/>
            </a:lvl1p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1641405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6181" y="353406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316181" y="170100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B63C3B79-85AB-484C-B635-28E848BDA4E5}"/>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a:t>Click to edit Master title style</a:t>
            </a:r>
            <a:endParaRPr lang="en-US" sz="2500" dirty="0"/>
          </a:p>
        </p:txBody>
      </p:sp>
    </p:spTree>
    <p:extLst>
      <p:ext uri="{BB962C8B-B14F-4D97-AF65-F5344CB8AC3E}">
        <p14:creationId xmlns:p14="http://schemas.microsoft.com/office/powerpoint/2010/main" val="1073157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2907" y="914759"/>
            <a:ext cx="10684879" cy="365125"/>
          </a:xfrm>
        </p:spPr>
        <p:txBody>
          <a:bodyPr/>
          <a:lstStyle/>
          <a:p>
            <a:r>
              <a:rPr lang="en-US" dirty="0"/>
              <a:t>Click to edit Master title style</a:t>
            </a:r>
          </a:p>
        </p:txBody>
      </p:sp>
      <p:sp>
        <p:nvSpPr>
          <p:cNvPr id="3" name="Content Placeholder 2"/>
          <p:cNvSpPr>
            <a:spLocks noGrp="1"/>
          </p:cNvSpPr>
          <p:nvPr>
            <p:ph sz="half" idx="1"/>
          </p:nvPr>
        </p:nvSpPr>
        <p:spPr>
          <a:xfrm>
            <a:off x="1342906" y="1600200"/>
            <a:ext cx="5113313"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797425" y="1600200"/>
            <a:ext cx="523036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896121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2907" y="924791"/>
            <a:ext cx="1068487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2906" y="1724891"/>
            <a:ext cx="5154876"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42906" y="2174875"/>
            <a:ext cx="51548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705600" y="1724890"/>
            <a:ext cx="5310832"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705600" y="2174875"/>
            <a:ext cx="53108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616013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2907" y="925150"/>
            <a:ext cx="10684879" cy="365125"/>
          </a:xfrm>
        </p:spPr>
        <p:txBody>
          <a:body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1193718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342907" y="935183"/>
            <a:ext cx="10684879" cy="325577"/>
          </a:xfrm>
        </p:spPr>
        <p:txBody>
          <a:bodyPr/>
          <a:lstStyle/>
          <a:p>
            <a:r>
              <a:rPr lang="en-US" dirty="0"/>
              <a:t>Click to edit Master title style</a:t>
            </a:r>
          </a:p>
        </p:txBody>
      </p:sp>
    </p:spTree>
    <p:extLst>
      <p:ext uri="{BB962C8B-B14F-4D97-AF65-F5344CB8AC3E}">
        <p14:creationId xmlns:p14="http://schemas.microsoft.com/office/powerpoint/2010/main" val="42857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8474" y="1435101"/>
            <a:ext cx="4932217" cy="365125"/>
          </a:xfrm>
        </p:spPr>
        <p:txBody>
          <a:bodyPr anchor="b"/>
          <a:lstStyle>
            <a:lvl1pPr algn="l">
              <a:defRPr sz="2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6331532" y="1435101"/>
            <a:ext cx="5680357"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88473" y="1800226"/>
            <a:ext cx="4932216"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FDB4AA36-669E-864D-BF7E-6DED31BC9FB0}"/>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a:t>Click to edit Master title style</a:t>
            </a:r>
            <a:endParaRPr lang="en-US" sz="2500" dirty="0"/>
          </a:p>
        </p:txBody>
      </p:sp>
    </p:spTree>
    <p:extLst>
      <p:ext uri="{BB962C8B-B14F-4D97-AF65-F5344CB8AC3E}">
        <p14:creationId xmlns:p14="http://schemas.microsoft.com/office/powerpoint/2010/main" val="3367410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6181" y="4800600"/>
            <a:ext cx="10709564"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16181" y="1350818"/>
            <a:ext cx="10709564" cy="3376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16181" y="5367338"/>
            <a:ext cx="1070956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D7581F9D-C64A-BB4C-8033-7795EA41917D}"/>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a:t>Click to edit Master title style</a:t>
            </a:r>
            <a:endParaRPr lang="en-US" sz="2500" dirty="0"/>
          </a:p>
        </p:txBody>
      </p:sp>
    </p:spTree>
    <p:extLst>
      <p:ext uri="{BB962C8B-B14F-4D97-AF65-F5344CB8AC3E}">
        <p14:creationId xmlns:p14="http://schemas.microsoft.com/office/powerpoint/2010/main" val="1231238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42907" y="924791"/>
            <a:ext cx="1068487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82200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413164"/>
            <a:ext cx="27432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88473" y="1413164"/>
            <a:ext cx="7347527" cy="4712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225ACE83-0F60-CC47-802A-4D891EAD32D2}"/>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a:t>Click to edit Master title style</a:t>
            </a:r>
            <a:endParaRPr lang="en-US" sz="2500" dirty="0"/>
          </a:p>
        </p:txBody>
      </p:sp>
    </p:spTree>
    <p:extLst>
      <p:ext uri="{BB962C8B-B14F-4D97-AF65-F5344CB8AC3E}">
        <p14:creationId xmlns:p14="http://schemas.microsoft.com/office/powerpoint/2010/main" val="679713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id="{40F3B1C3-F287-9C46-B95D-4950349E7A54}"/>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983769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29" y="1103724"/>
            <a:ext cx="10585327" cy="398505"/>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0" y="1616532"/>
            <a:ext cx="10585327" cy="4560435"/>
          </a:xfrm>
        </p:spPr>
        <p:txBody>
          <a:bodyPr>
            <a:normAutofit/>
          </a:bodyPr>
          <a:lstStyle>
            <a:lvl1pPr marL="342900" indent="-342900" algn="l">
              <a:buFont typeface="Arial" panose="020B0604020202020204" pitchFamily="34" charset="0"/>
              <a:buChar char="•"/>
              <a:defRPr sz="2400" baseline="0">
                <a:solidFill>
                  <a:schemeClr val="tx1"/>
                </a:solidFill>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20731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1081295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id="{40F3B1C3-F287-9C46-B95D-4950349E7A54}"/>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357395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1342907" y="914759"/>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1342906" y="1600200"/>
            <a:ext cx="5113313" cy="45259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body" idx="2"/>
          </p:nvPr>
        </p:nvSpPr>
        <p:spPr>
          <a:xfrm>
            <a:off x="6797425" y="1600200"/>
            <a:ext cx="5230360" cy="45259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43" name="Google Shape;43;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44" name="Google Shape;44;p6"/>
          <p:cNvSpPr txBox="1">
            <a:spLocks noGrp="1"/>
          </p:cNvSpPr>
          <p:nvPr>
            <p:ph type="sldNum" idx="12"/>
          </p:nvPr>
        </p:nvSpPr>
        <p:spPr>
          <a:xfrm>
            <a:off x="11061290" y="6356351"/>
            <a:ext cx="52111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1">
                <a:solidFill>
                  <a:schemeClr val="dk1"/>
                </a:solidFill>
                <a:latin typeface="+mj-lt"/>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a:buClr>
                <a:srgbClr val="000000"/>
              </a:buClr>
              <a:buFont typeface="Arial"/>
              <a:buNone/>
              <a:defRPr/>
            </a:pPr>
            <a:r>
              <a:rPr lang="en-ZA" kern="0" dirty="0">
                <a:solidFill>
                  <a:srgbClr val="000000"/>
                </a:solidFill>
              </a:rPr>
              <a:t>1</a:t>
            </a:r>
          </a:p>
        </p:txBody>
      </p:sp>
    </p:spTree>
    <p:extLst>
      <p:ext uri="{BB962C8B-B14F-4D97-AF65-F5344CB8AC3E}">
        <p14:creationId xmlns:p14="http://schemas.microsoft.com/office/powerpoint/2010/main" val="908150012"/>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342907" y="924791"/>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342906" y="1724891"/>
            <a:ext cx="5154876" cy="449984"/>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1342906" y="2174875"/>
            <a:ext cx="5154876"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6705600" y="1724890"/>
            <a:ext cx="5310832" cy="44998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705600" y="2174875"/>
            <a:ext cx="531083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ZA"/>
              <a:t>‹#›</a:t>
            </a:fld>
            <a:endParaRPr dirty="0"/>
          </a:p>
        </p:txBody>
      </p:sp>
    </p:spTree>
    <p:extLst>
      <p:ext uri="{BB962C8B-B14F-4D97-AF65-F5344CB8AC3E}">
        <p14:creationId xmlns:p14="http://schemas.microsoft.com/office/powerpoint/2010/main" val="418835478"/>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hart without Text">
  <p:cSld name="Chart without Text">
    <p:spTree>
      <p:nvGrpSpPr>
        <p:cNvPr id="1" name="Shape 160"/>
        <p:cNvGrpSpPr/>
        <p:nvPr/>
      </p:nvGrpSpPr>
      <p:grpSpPr>
        <a:xfrm>
          <a:off x="0" y="0"/>
          <a:ext cx="0" cy="0"/>
          <a:chOff x="0" y="0"/>
          <a:chExt cx="0" cy="0"/>
        </a:xfrm>
      </p:grpSpPr>
      <p:sp>
        <p:nvSpPr>
          <p:cNvPr id="161" name="Google Shape;161;p23"/>
          <p:cNvSpPr>
            <a:spLocks noGrp="1"/>
          </p:cNvSpPr>
          <p:nvPr>
            <p:ph type="chart" idx="2"/>
          </p:nvPr>
        </p:nvSpPr>
        <p:spPr>
          <a:xfrm>
            <a:off x="457220" y="1727299"/>
            <a:ext cx="11328887" cy="4686569"/>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24135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1"/>
        <p:cNvGrpSpPr/>
        <p:nvPr/>
      </p:nvGrpSpPr>
      <p:grpSpPr>
        <a:xfrm>
          <a:off x="0" y="0"/>
          <a:ext cx="0" cy="0"/>
          <a:chOff x="0" y="0"/>
          <a:chExt cx="0" cy="0"/>
        </a:xfrm>
      </p:grpSpPr>
      <p:sp>
        <p:nvSpPr>
          <p:cNvPr id="12" name="Google Shape;12;p2"/>
          <p:cNvSpPr/>
          <p:nvPr/>
        </p:nvSpPr>
        <p:spPr>
          <a:xfrm>
            <a:off x="-304813" y="-101606"/>
            <a:ext cx="12497337" cy="6960088"/>
          </a:xfrm>
          <a:prstGeom prst="rect">
            <a:avLst/>
          </a:prstGeom>
          <a:solidFill>
            <a:schemeClr val="lt1"/>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a:solidFill>
                <a:schemeClr val="lt1"/>
              </a:solidFill>
              <a:latin typeface="Calibri"/>
              <a:ea typeface="Calibri"/>
              <a:cs typeface="Calibri"/>
              <a:sym typeface="Calibri"/>
            </a:endParaRPr>
          </a:p>
        </p:txBody>
      </p:sp>
      <p:sp>
        <p:nvSpPr>
          <p:cNvPr id="13" name="Google Shape;13;p2"/>
          <p:cNvSpPr txBox="1"/>
          <p:nvPr/>
        </p:nvSpPr>
        <p:spPr>
          <a:xfrm>
            <a:off x="5486636" y="0"/>
            <a:ext cx="6705888" cy="6858394"/>
          </a:xfrm>
          <a:prstGeom prst="rect">
            <a:avLst/>
          </a:prstGeom>
          <a:noFill/>
          <a:ln>
            <a:noFill/>
          </a:ln>
        </p:spPr>
        <p:txBody>
          <a:bodyPr spcFirstLastPara="1" wrap="square" lIns="80146" tIns="40057" rIns="80146" bIns="40057" anchor="t" anchorCtr="0">
            <a:noAutofit/>
          </a:bodyPr>
          <a:lstStyle/>
          <a:p>
            <a:pPr marL="0" marR="0" lvl="0" indent="0" algn="l" rtl="0">
              <a:spcBef>
                <a:spcPts val="0"/>
              </a:spcBef>
              <a:spcAft>
                <a:spcPts val="0"/>
              </a:spcAft>
              <a:buClr>
                <a:schemeClr val="dk1"/>
              </a:buClr>
              <a:buSzPts val="2500"/>
              <a:buFont typeface="Calibri"/>
              <a:buNone/>
            </a:pPr>
            <a:endParaRPr sz="1642" b="0" i="0" u="none" strike="noStrike" cap="none">
              <a:solidFill>
                <a:schemeClr val="dk1"/>
              </a:solidFill>
              <a:latin typeface="Calibri"/>
              <a:ea typeface="Calibri"/>
              <a:cs typeface="Calibri"/>
              <a:sym typeface="Calibri"/>
            </a:endParaRPr>
          </a:p>
        </p:txBody>
      </p:sp>
      <p:cxnSp>
        <p:nvCxnSpPr>
          <p:cNvPr id="14" name="Google Shape;14;p2"/>
          <p:cNvCxnSpPr/>
          <p:nvPr/>
        </p:nvCxnSpPr>
        <p:spPr>
          <a:xfrm>
            <a:off x="330214" y="3038650"/>
            <a:ext cx="704941" cy="0"/>
          </a:xfrm>
          <a:prstGeom prst="straightConnector1">
            <a:avLst/>
          </a:prstGeom>
          <a:noFill/>
          <a:ln w="38100" cap="flat" cmpd="sng">
            <a:solidFill>
              <a:srgbClr val="832A2A"/>
            </a:solidFill>
            <a:prstDash val="solid"/>
            <a:miter lim="800000"/>
            <a:headEnd type="none" w="sm" len="sm"/>
            <a:tailEnd type="none" w="sm" len="sm"/>
          </a:ln>
        </p:spPr>
      </p:cxnSp>
      <p:sp>
        <p:nvSpPr>
          <p:cNvPr id="15" name="Google Shape;15;p2"/>
          <p:cNvSpPr/>
          <p:nvPr/>
        </p:nvSpPr>
        <p:spPr>
          <a:xfrm>
            <a:off x="-304813" y="4484946"/>
            <a:ext cx="6089972" cy="2398861"/>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a:solidFill>
                <a:schemeClr val="lt1"/>
              </a:solidFill>
              <a:latin typeface="Calibri"/>
              <a:ea typeface="Calibri"/>
              <a:cs typeface="Calibri"/>
              <a:sym typeface="Calibri"/>
            </a:endParaRPr>
          </a:p>
        </p:txBody>
      </p:sp>
      <p:sp>
        <p:nvSpPr>
          <p:cNvPr id="16" name="Google Shape;16;p2"/>
          <p:cNvSpPr/>
          <p:nvPr/>
        </p:nvSpPr>
        <p:spPr>
          <a:xfrm>
            <a:off x="-304813" y="-88905"/>
            <a:ext cx="6089972" cy="266847"/>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a:solidFill>
                <a:schemeClr val="lt1"/>
              </a:solidFill>
              <a:latin typeface="Calibri"/>
              <a:ea typeface="Calibri"/>
              <a:cs typeface="Calibri"/>
              <a:sym typeface="Calibri"/>
            </a:endParaRPr>
          </a:p>
        </p:txBody>
      </p:sp>
      <p:pic>
        <p:nvPicPr>
          <p:cNvPr id="17" name="Google Shape;17;p2" descr="GCRO-logo_on-black.png"/>
          <p:cNvPicPr preferRelativeResize="0"/>
          <p:nvPr/>
        </p:nvPicPr>
        <p:blipFill rotWithShape="1">
          <a:blip r:embed="rId2">
            <a:alphaModFix/>
          </a:blip>
          <a:srcRect/>
          <a:stretch/>
        </p:blipFill>
        <p:spPr>
          <a:xfrm>
            <a:off x="60329" y="5947117"/>
            <a:ext cx="2624251" cy="655724"/>
          </a:xfrm>
          <a:prstGeom prst="rect">
            <a:avLst/>
          </a:prstGeom>
          <a:noFill/>
          <a:ln>
            <a:noFill/>
          </a:ln>
        </p:spPr>
      </p:pic>
      <p:sp>
        <p:nvSpPr>
          <p:cNvPr id="18" name="Google Shape;18;p2"/>
          <p:cNvSpPr txBox="1">
            <a:spLocks noGrp="1"/>
          </p:cNvSpPr>
          <p:nvPr>
            <p:ph type="title"/>
          </p:nvPr>
        </p:nvSpPr>
        <p:spPr>
          <a:xfrm>
            <a:off x="245769" y="647737"/>
            <a:ext cx="4654690" cy="1641679"/>
          </a:xfrm>
          <a:prstGeom prst="rect">
            <a:avLst/>
          </a:prstGeom>
          <a:noFill/>
          <a:ln>
            <a:noFill/>
          </a:ln>
        </p:spPr>
        <p:txBody>
          <a:bodyPr spcFirstLastPara="1" wrap="square" lIns="122000" tIns="60975" rIns="122000" bIns="60975" anchor="b" anchorCtr="0">
            <a:noAutofit/>
          </a:bodyPr>
          <a:lstStyle>
            <a:lvl1pPr lvl="0" algn="l" rtl="0">
              <a:lnSpc>
                <a:spcPct val="90000"/>
              </a:lnSpc>
              <a:spcBef>
                <a:spcPts val="0"/>
              </a:spcBef>
              <a:spcAft>
                <a:spcPts val="0"/>
              </a:spcAft>
              <a:buClr>
                <a:schemeClr val="dk1"/>
              </a:buClr>
              <a:buSzPts val="2000"/>
              <a:buFont typeface="Calibri"/>
              <a:buNone/>
              <a:defRPr sz="3153"/>
            </a:lvl1pPr>
            <a:lvl2pPr lvl="1" algn="l" rtl="0">
              <a:lnSpc>
                <a:spcPct val="90000"/>
              </a:lnSpc>
              <a:spcBef>
                <a:spcPts val="0"/>
              </a:spcBef>
              <a:spcAft>
                <a:spcPts val="0"/>
              </a:spcAft>
              <a:buSzPts val="2000"/>
              <a:buNone/>
              <a:defRPr/>
            </a:lvl2pPr>
            <a:lvl3pPr lvl="2" algn="l" rtl="0">
              <a:lnSpc>
                <a:spcPct val="90000"/>
              </a:lnSpc>
              <a:spcBef>
                <a:spcPts val="0"/>
              </a:spcBef>
              <a:spcAft>
                <a:spcPts val="0"/>
              </a:spcAft>
              <a:buSzPts val="2000"/>
              <a:buNone/>
              <a:defRPr/>
            </a:lvl3pPr>
            <a:lvl4pPr lvl="3" algn="l" rtl="0">
              <a:lnSpc>
                <a:spcPct val="90000"/>
              </a:lnSpc>
              <a:spcBef>
                <a:spcPts val="0"/>
              </a:spcBef>
              <a:spcAft>
                <a:spcPts val="0"/>
              </a:spcAft>
              <a:buSzPts val="2000"/>
              <a:buNone/>
              <a:defRPr/>
            </a:lvl4pPr>
            <a:lvl5pPr lvl="4" algn="l" rtl="0">
              <a:lnSpc>
                <a:spcPct val="90000"/>
              </a:lnSpc>
              <a:spcBef>
                <a:spcPts val="0"/>
              </a:spcBef>
              <a:spcAft>
                <a:spcPts val="0"/>
              </a:spcAft>
              <a:buSzPts val="2000"/>
              <a:buNone/>
              <a:defRPr/>
            </a:lvl5pPr>
            <a:lvl6pPr lvl="5" algn="l" rtl="0">
              <a:lnSpc>
                <a:spcPct val="90000"/>
              </a:lnSpc>
              <a:spcBef>
                <a:spcPts val="0"/>
              </a:spcBef>
              <a:spcAft>
                <a:spcPts val="0"/>
              </a:spcAft>
              <a:buSzPts val="2000"/>
              <a:buNone/>
              <a:defRPr/>
            </a:lvl6pPr>
            <a:lvl7pPr lvl="6" algn="l" rtl="0">
              <a:lnSpc>
                <a:spcPct val="90000"/>
              </a:lnSpc>
              <a:spcBef>
                <a:spcPts val="0"/>
              </a:spcBef>
              <a:spcAft>
                <a:spcPts val="0"/>
              </a:spcAft>
              <a:buSzPts val="2000"/>
              <a:buNone/>
              <a:defRPr/>
            </a:lvl7pPr>
            <a:lvl8pPr lvl="7" algn="l" rtl="0">
              <a:lnSpc>
                <a:spcPct val="90000"/>
              </a:lnSpc>
              <a:spcBef>
                <a:spcPts val="0"/>
              </a:spcBef>
              <a:spcAft>
                <a:spcPts val="0"/>
              </a:spcAft>
              <a:buSzPts val="2000"/>
              <a:buNone/>
              <a:defRPr/>
            </a:lvl8pPr>
            <a:lvl9pPr lvl="8" algn="l" rtl="0">
              <a:lnSpc>
                <a:spcPct val="90000"/>
              </a:lnSpc>
              <a:spcBef>
                <a:spcPts val="0"/>
              </a:spcBef>
              <a:spcAft>
                <a:spcPts val="0"/>
              </a:spcAft>
              <a:buSzPts val="2000"/>
              <a:buNone/>
              <a:defRPr/>
            </a:lvl9pPr>
          </a:lstStyle>
          <a:p>
            <a:endParaRPr/>
          </a:p>
        </p:txBody>
      </p:sp>
      <p:sp>
        <p:nvSpPr>
          <p:cNvPr id="19" name="Google Shape;19;p2"/>
          <p:cNvSpPr txBox="1">
            <a:spLocks noGrp="1"/>
          </p:cNvSpPr>
          <p:nvPr>
            <p:ph type="body" idx="1"/>
          </p:nvPr>
        </p:nvSpPr>
        <p:spPr>
          <a:xfrm>
            <a:off x="245769" y="2463942"/>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0" name="Google Shape;20;p2"/>
          <p:cNvSpPr txBox="1">
            <a:spLocks noGrp="1"/>
          </p:cNvSpPr>
          <p:nvPr>
            <p:ph type="body" idx="2"/>
          </p:nvPr>
        </p:nvSpPr>
        <p:spPr>
          <a:xfrm>
            <a:off x="245769" y="3225986"/>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1" name="Google Shape;21;p2"/>
          <p:cNvSpPr>
            <a:spLocks noGrp="1"/>
          </p:cNvSpPr>
          <p:nvPr>
            <p:ph type="pic" idx="3"/>
          </p:nvPr>
        </p:nvSpPr>
        <p:spPr>
          <a:xfrm>
            <a:off x="5785099" y="-152409"/>
            <a:ext cx="6407365" cy="7035964"/>
          </a:xfrm>
          <a:prstGeom prst="rect">
            <a:avLst/>
          </a:prstGeom>
          <a:noFill/>
          <a:ln>
            <a:noFill/>
          </a:ln>
        </p:spPr>
        <p:txBody>
          <a:bodyPr spcFirstLastPara="1" wrap="square" lIns="122000" tIns="60975" rIns="122000" bIns="60975" anchor="t" anchorCtr="0">
            <a:noAutofit/>
          </a:bodyPr>
          <a:lstStyle>
            <a:lvl1pPr marR="0" lvl="0" algn="l" rtl="0">
              <a:lnSpc>
                <a:spcPct val="90000"/>
              </a:lnSpc>
              <a:spcBef>
                <a:spcPts val="920"/>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body" idx="4"/>
          </p:nvPr>
        </p:nvSpPr>
        <p:spPr>
          <a:xfrm>
            <a:off x="6661436" y="6147153"/>
            <a:ext cx="4654690" cy="330504"/>
          </a:xfrm>
          <a:prstGeom prst="rect">
            <a:avLst/>
          </a:prstGeom>
          <a:noFill/>
          <a:ln>
            <a:noFill/>
          </a:ln>
        </p:spPr>
        <p:txBody>
          <a:bodyPr spcFirstLastPara="1" wrap="square" lIns="122000" tIns="60975" rIns="122000" bIns="60975" anchor="t" anchorCtr="0">
            <a:noAutofit/>
          </a:bodyPr>
          <a:lstStyle>
            <a:lvl1pPr marL="300335" lvl="0" indent="-150167" algn="ctr" rtl="0">
              <a:lnSpc>
                <a:spcPct val="90000"/>
              </a:lnSpc>
              <a:spcBef>
                <a:spcPts val="920"/>
              </a:spcBef>
              <a:spcAft>
                <a:spcPts val="0"/>
              </a:spcAft>
              <a:buClr>
                <a:srgbClr val="999C99"/>
              </a:buClr>
              <a:buSzPts val="1400"/>
              <a:buNone/>
              <a:defRPr sz="920">
                <a:solidFill>
                  <a:srgbClr val="999C99"/>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Tree>
    <p:extLst>
      <p:ext uri="{BB962C8B-B14F-4D97-AF65-F5344CB8AC3E}">
        <p14:creationId xmlns:p14="http://schemas.microsoft.com/office/powerpoint/2010/main" val="999699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hart/image and text">
  <p:cSld name="Chart/image and text">
    <p:spTree>
      <p:nvGrpSpPr>
        <p:cNvPr id="1" name="Shape 185"/>
        <p:cNvGrpSpPr/>
        <p:nvPr/>
      </p:nvGrpSpPr>
      <p:grpSpPr>
        <a:xfrm>
          <a:off x="0" y="0"/>
          <a:ext cx="0" cy="0"/>
          <a:chOff x="0" y="0"/>
          <a:chExt cx="0" cy="0"/>
        </a:xfrm>
      </p:grpSpPr>
      <p:sp>
        <p:nvSpPr>
          <p:cNvPr id="186" name="Google Shape;186;p28"/>
          <p:cNvSpPr txBox="1">
            <a:spLocks noGrp="1"/>
          </p:cNvSpPr>
          <p:nvPr>
            <p:ph type="subTitle" idx="1"/>
          </p:nvPr>
        </p:nvSpPr>
        <p:spPr>
          <a:xfrm>
            <a:off x="6175163" y="3430148"/>
            <a:ext cx="5011514" cy="1914438"/>
          </a:xfrm>
          <a:prstGeom prst="rect">
            <a:avLst/>
          </a:prstGeom>
          <a:noFill/>
          <a:ln>
            <a:noFill/>
          </a:ln>
        </p:spPr>
        <p:txBody>
          <a:bodyPr spcFirstLastPara="1" wrap="square" lIns="121975" tIns="60975" rIns="121975" bIns="60975" anchor="t" anchorCtr="0">
            <a:noAutofit/>
          </a:bodyPr>
          <a:lstStyle>
            <a:lvl1pPr lvl="0" algn="l" rtl="0">
              <a:lnSpc>
                <a:spcPct val="90000"/>
              </a:lnSpc>
              <a:spcBef>
                <a:spcPts val="854"/>
              </a:spcBef>
              <a:spcAft>
                <a:spcPts val="0"/>
              </a:spcAft>
              <a:buClr>
                <a:srgbClr val="3E3C3B"/>
              </a:buClr>
              <a:buSzPts val="2100"/>
              <a:buNone/>
              <a:defRPr sz="1379">
                <a:solidFill>
                  <a:srgbClr val="3E3C3B"/>
                </a:solidFill>
                <a:latin typeface="Georgia"/>
                <a:ea typeface="Georgia"/>
                <a:cs typeface="Georgia"/>
                <a:sym typeface="Georgia"/>
              </a:defRPr>
            </a:lvl1pPr>
            <a:lvl2pPr lvl="1" algn="ctr" rtl="0">
              <a:lnSpc>
                <a:spcPct val="90000"/>
              </a:lnSpc>
              <a:spcBef>
                <a:spcPts val="460"/>
              </a:spcBef>
              <a:spcAft>
                <a:spcPts val="0"/>
              </a:spcAft>
              <a:buClr>
                <a:srgbClr val="3E3C3B"/>
              </a:buClr>
              <a:buSzPts val="2700"/>
              <a:buNone/>
              <a:defRPr sz="1774"/>
            </a:lvl2pPr>
            <a:lvl3pPr lvl="2" algn="ctr" rtl="0">
              <a:lnSpc>
                <a:spcPct val="90000"/>
              </a:lnSpc>
              <a:spcBef>
                <a:spcPts val="460"/>
              </a:spcBef>
              <a:spcAft>
                <a:spcPts val="0"/>
              </a:spcAft>
              <a:buClr>
                <a:srgbClr val="3E3C3B"/>
              </a:buClr>
              <a:buSzPts val="2400"/>
              <a:buNone/>
              <a:defRPr sz="1577"/>
            </a:lvl3pPr>
            <a:lvl4pPr lvl="3" algn="ctr" rtl="0">
              <a:lnSpc>
                <a:spcPct val="90000"/>
              </a:lnSpc>
              <a:spcBef>
                <a:spcPts val="460"/>
              </a:spcBef>
              <a:spcAft>
                <a:spcPts val="0"/>
              </a:spcAft>
              <a:buClr>
                <a:srgbClr val="3E3C3B"/>
              </a:buClr>
              <a:buSzPts val="2100"/>
              <a:buNone/>
              <a:defRPr sz="1379"/>
            </a:lvl4pPr>
            <a:lvl5pPr lvl="4" algn="ctr" rtl="0">
              <a:lnSpc>
                <a:spcPct val="90000"/>
              </a:lnSpc>
              <a:spcBef>
                <a:spcPts val="460"/>
              </a:spcBef>
              <a:spcAft>
                <a:spcPts val="0"/>
              </a:spcAft>
              <a:buClr>
                <a:srgbClr val="3E3C3B"/>
              </a:buClr>
              <a:buSzPts val="2100"/>
              <a:buNone/>
              <a:defRPr sz="1379"/>
            </a:lvl5pPr>
            <a:lvl6pPr lvl="5" algn="ctr" rtl="0">
              <a:lnSpc>
                <a:spcPct val="90000"/>
              </a:lnSpc>
              <a:spcBef>
                <a:spcPts val="460"/>
              </a:spcBef>
              <a:spcAft>
                <a:spcPts val="0"/>
              </a:spcAft>
              <a:buClr>
                <a:schemeClr val="dk1"/>
              </a:buClr>
              <a:buSzPts val="2100"/>
              <a:buNone/>
              <a:defRPr sz="1379"/>
            </a:lvl6pPr>
            <a:lvl7pPr lvl="6" algn="ctr" rtl="0">
              <a:lnSpc>
                <a:spcPct val="90000"/>
              </a:lnSpc>
              <a:spcBef>
                <a:spcPts val="460"/>
              </a:spcBef>
              <a:spcAft>
                <a:spcPts val="0"/>
              </a:spcAft>
              <a:buClr>
                <a:schemeClr val="dk1"/>
              </a:buClr>
              <a:buSzPts val="2100"/>
              <a:buNone/>
              <a:defRPr sz="1379"/>
            </a:lvl7pPr>
            <a:lvl8pPr lvl="7" algn="ctr" rtl="0">
              <a:lnSpc>
                <a:spcPct val="90000"/>
              </a:lnSpc>
              <a:spcBef>
                <a:spcPts val="460"/>
              </a:spcBef>
              <a:spcAft>
                <a:spcPts val="0"/>
              </a:spcAft>
              <a:buClr>
                <a:schemeClr val="dk1"/>
              </a:buClr>
              <a:buSzPts val="2100"/>
              <a:buNone/>
              <a:defRPr sz="1379"/>
            </a:lvl8pPr>
            <a:lvl9pPr lvl="8" algn="ctr" rtl="0">
              <a:lnSpc>
                <a:spcPct val="90000"/>
              </a:lnSpc>
              <a:spcBef>
                <a:spcPts val="460"/>
              </a:spcBef>
              <a:spcAft>
                <a:spcPts val="0"/>
              </a:spcAft>
              <a:buClr>
                <a:schemeClr val="dk1"/>
              </a:buClr>
              <a:buSzPts val="2100"/>
              <a:buNone/>
              <a:defRPr sz="1379"/>
            </a:lvl9pPr>
          </a:lstStyle>
          <a:p>
            <a:endParaRPr/>
          </a:p>
        </p:txBody>
      </p:sp>
      <p:sp>
        <p:nvSpPr>
          <p:cNvPr id="187" name="Google Shape;187;p28"/>
          <p:cNvSpPr txBox="1">
            <a:spLocks noGrp="1"/>
          </p:cNvSpPr>
          <p:nvPr>
            <p:ph type="body" idx="2"/>
          </p:nvPr>
        </p:nvSpPr>
        <p:spPr>
          <a:xfrm>
            <a:off x="520722" y="5097755"/>
            <a:ext cx="5029416" cy="261920"/>
          </a:xfrm>
          <a:prstGeom prst="rect">
            <a:avLst/>
          </a:prstGeom>
          <a:noFill/>
          <a:ln>
            <a:noFill/>
          </a:ln>
        </p:spPr>
        <p:txBody>
          <a:bodyPr spcFirstLastPara="1" wrap="square" lIns="121975" tIns="60975" rIns="121975" bIns="60975" anchor="t" anchorCtr="0">
            <a:noAutofit/>
          </a:bodyPr>
          <a:lstStyle>
            <a:lvl1pPr marL="300335" lvl="0" indent="-150167" algn="ctr" rtl="0">
              <a:lnSpc>
                <a:spcPct val="90000"/>
              </a:lnSpc>
              <a:spcBef>
                <a:spcPts val="854"/>
              </a:spcBef>
              <a:spcAft>
                <a:spcPts val="0"/>
              </a:spcAft>
              <a:buClr>
                <a:srgbClr val="999C99"/>
              </a:buClr>
              <a:buSzPts val="1500"/>
              <a:buNone/>
              <a:defRPr sz="985">
                <a:solidFill>
                  <a:srgbClr val="999C99"/>
                </a:solidFill>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88" name="Google Shape;188;p28"/>
          <p:cNvSpPr>
            <a:spLocks noGrp="1"/>
          </p:cNvSpPr>
          <p:nvPr>
            <p:ph type="pic" idx="3"/>
          </p:nvPr>
        </p:nvSpPr>
        <p:spPr>
          <a:xfrm>
            <a:off x="921202" y="1970201"/>
            <a:ext cx="4141104" cy="3057701"/>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a:p>
        </p:txBody>
      </p:sp>
      <p:sp>
        <p:nvSpPr>
          <p:cNvPr id="189" name="Google Shape;189;p28"/>
          <p:cNvSpPr txBox="1">
            <a:spLocks noGrp="1"/>
          </p:cNvSpPr>
          <p:nvPr>
            <p:ph type="body" idx="4"/>
          </p:nvPr>
        </p:nvSpPr>
        <p:spPr>
          <a:xfrm>
            <a:off x="264980" y="813657"/>
            <a:ext cx="8598149" cy="465109"/>
          </a:xfrm>
          <a:prstGeom prst="rect">
            <a:avLst/>
          </a:prstGeom>
          <a:noFill/>
          <a:ln>
            <a:noFill/>
          </a:ln>
        </p:spPr>
        <p:txBody>
          <a:bodyPr spcFirstLastPara="1" wrap="square" lIns="121975" tIns="60975" rIns="121975" bIns="60975" anchor="t" anchorCtr="0">
            <a:noAutofit/>
          </a:bodyPr>
          <a:lstStyle>
            <a:lvl1pPr marL="300335" lvl="0" indent="-150167" algn="l" rtl="0">
              <a:lnSpc>
                <a:spcPct val="90000"/>
              </a:lnSpc>
              <a:spcBef>
                <a:spcPts val="854"/>
              </a:spcBef>
              <a:spcAft>
                <a:spcPts val="0"/>
              </a:spcAft>
              <a:buClr>
                <a:srgbClr val="FFFFFF"/>
              </a:buClr>
              <a:buSzPts val="2100"/>
              <a:buNone/>
              <a:defRPr sz="1379">
                <a:solidFill>
                  <a:srgbClr val="FFFFFF"/>
                </a:solidFill>
                <a:latin typeface="Georgia"/>
                <a:ea typeface="Georgia"/>
                <a:cs typeface="Georgia"/>
                <a:sym typeface="Georgi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90" name="Google Shape;190;p28"/>
          <p:cNvSpPr txBox="1">
            <a:spLocks noGrp="1"/>
          </p:cNvSpPr>
          <p:nvPr>
            <p:ph type="body" idx="5"/>
          </p:nvPr>
        </p:nvSpPr>
        <p:spPr>
          <a:xfrm>
            <a:off x="255988" y="319789"/>
            <a:ext cx="8615808" cy="485212"/>
          </a:xfrm>
          <a:prstGeom prst="rect">
            <a:avLst/>
          </a:prstGeom>
          <a:noFill/>
          <a:ln>
            <a:noFill/>
          </a:ln>
        </p:spPr>
        <p:txBody>
          <a:bodyPr spcFirstLastPara="1" wrap="square" lIns="121975" tIns="60975" rIns="121975" bIns="60975" anchor="b" anchorCtr="0">
            <a:noAutofit/>
          </a:bodyPr>
          <a:lstStyle>
            <a:lvl1pPr marL="300335" lvl="0" indent="-150167" algn="l" rtl="0">
              <a:lnSpc>
                <a:spcPct val="90000"/>
              </a:lnSpc>
              <a:spcBef>
                <a:spcPts val="854"/>
              </a:spcBef>
              <a:spcAft>
                <a:spcPts val="0"/>
              </a:spcAft>
              <a:buClr>
                <a:srgbClr val="FFFFFF"/>
              </a:buClr>
              <a:buSzPts val="3700"/>
              <a:buNone/>
              <a:defRPr sz="2431" b="1">
                <a:solidFill>
                  <a:srgbClr val="FFFFFF"/>
                </a:solidFill>
                <a:latin typeface="Verdana"/>
                <a:ea typeface="Verdana"/>
                <a:cs typeface="Verdana"/>
                <a:sym typeface="Verdan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655535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2D72C4-F948-534E-B1CD-9131366B61B8}"/>
              </a:ext>
            </a:extLst>
          </p:cNvPr>
          <p:cNvSpPr/>
          <p:nvPr userDrawn="1"/>
        </p:nvSpPr>
        <p:spPr>
          <a:xfrm>
            <a:off x="0" y="0"/>
            <a:ext cx="4527612" cy="6858000"/>
          </a:xfrm>
          <a:prstGeom prst="rect">
            <a:avLst/>
          </a:prstGeom>
          <a:solidFill>
            <a:srgbClr val="31549B"/>
          </a:solidFill>
          <a:ln>
            <a:solidFill>
              <a:srgbClr val="3154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descr="A logo with a monkey and text&#10;&#10;Description automatically generated">
            <a:extLst>
              <a:ext uri="{FF2B5EF4-FFF2-40B4-BE49-F238E27FC236}">
                <a16:creationId xmlns:a16="http://schemas.microsoft.com/office/drawing/2014/main" id="{26C484C0-9052-D60C-5012-74F8C7EBB5B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170570" y="1908287"/>
            <a:ext cx="6409958" cy="2147337"/>
          </a:xfrm>
          <a:prstGeom prst="rect">
            <a:avLst/>
          </a:prstGeom>
          <a:noFill/>
        </p:spPr>
      </p:pic>
      <p:pic>
        <p:nvPicPr>
          <p:cNvPr id="9" name="Picture 8" descr="A blue and yellow text with black text&#10;&#10;Description automatically generated">
            <a:extLst>
              <a:ext uri="{FF2B5EF4-FFF2-40B4-BE49-F238E27FC236}">
                <a16:creationId xmlns:a16="http://schemas.microsoft.com/office/drawing/2014/main" id="{3E4CEA48-1F8B-2F91-3373-AEA2C16AD7A5}"/>
              </a:ext>
            </a:extLst>
          </p:cNvPr>
          <p:cNvPicPr>
            <a:picLocks noChangeAspect="1"/>
          </p:cNvPicPr>
          <p:nvPr userDrawn="1"/>
        </p:nvPicPr>
        <p:blipFill>
          <a:blip r:embed="rId3"/>
          <a:stretch>
            <a:fillRect/>
          </a:stretch>
        </p:blipFill>
        <p:spPr>
          <a:xfrm>
            <a:off x="10020694" y="5934333"/>
            <a:ext cx="1951268" cy="639208"/>
          </a:xfrm>
          <a:prstGeom prst="rect">
            <a:avLst/>
          </a:prstGeom>
        </p:spPr>
      </p:pic>
    </p:spTree>
    <p:extLst>
      <p:ext uri="{BB962C8B-B14F-4D97-AF65-F5344CB8AC3E}">
        <p14:creationId xmlns:p14="http://schemas.microsoft.com/office/powerpoint/2010/main" val="610149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F79221-993F-C76F-6087-90B9C49B072A}"/>
              </a:ext>
            </a:extLst>
          </p:cNvPr>
          <p:cNvSpPr>
            <a:spLocks noGrp="1"/>
          </p:cNvSpPr>
          <p:nvPr>
            <p:ph type="sldNum" sz="quarter" idx="12"/>
          </p:nvPr>
        </p:nvSpPr>
        <p:spPr>
          <a:xfrm>
            <a:off x="9036728" y="6303084"/>
            <a:ext cx="2743200" cy="365125"/>
          </a:xfrm>
        </p:spPr>
        <p:txBody>
          <a:bodyPr/>
          <a:lstStyle>
            <a:lvl1pPr>
              <a:defRPr>
                <a:latin typeface="Arial" panose="020B0604020202020204" pitchFamily="34" charset="0"/>
                <a:cs typeface="Arial" panose="020B0604020202020204" pitchFamily="34" charset="0"/>
              </a:defRPr>
            </a:lvl1pPr>
          </a:lstStyle>
          <a:p>
            <a:fld id="{692D98CB-4166-41D5-9CAD-729BB1259CAB}" type="slidenum">
              <a:rPr lang="en-ZA" smtClean="0"/>
              <a:pPr/>
              <a:t>‹#›</a:t>
            </a:fld>
            <a:endParaRPr lang="en-ZA" dirty="0"/>
          </a:p>
        </p:txBody>
      </p:sp>
      <p:pic>
        <p:nvPicPr>
          <p:cNvPr id="2" name="Picture 1" descr="Shape, rectangle&#10;&#10;Description automatically generated">
            <a:extLst>
              <a:ext uri="{FF2B5EF4-FFF2-40B4-BE49-F238E27FC236}">
                <a16:creationId xmlns:a16="http://schemas.microsoft.com/office/drawing/2014/main" id="{E4EDFCC1-6143-D3C9-1947-2F69EF3893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201" b="85991"/>
          <a:stretch/>
        </p:blipFill>
        <p:spPr>
          <a:xfrm>
            <a:off x="10341204" y="404"/>
            <a:ext cx="1850796" cy="967865"/>
          </a:xfrm>
          <a:prstGeom prst="rect">
            <a:avLst/>
          </a:prstGeom>
        </p:spPr>
      </p:pic>
      <p:sp>
        <p:nvSpPr>
          <p:cNvPr id="3" name="Rectangle 2">
            <a:extLst>
              <a:ext uri="{FF2B5EF4-FFF2-40B4-BE49-F238E27FC236}">
                <a16:creationId xmlns:a16="http://schemas.microsoft.com/office/drawing/2014/main" id="{B180C9AB-8FE7-786C-B3BB-2B0056C9C7E2}"/>
              </a:ext>
            </a:extLst>
          </p:cNvPr>
          <p:cNvSpPr/>
          <p:nvPr userDrawn="1"/>
        </p:nvSpPr>
        <p:spPr>
          <a:xfrm>
            <a:off x="64008" y="961052"/>
            <a:ext cx="12042648" cy="363894"/>
          </a:xfrm>
          <a:prstGeom prst="rect">
            <a:avLst/>
          </a:prstGeom>
          <a:solidFill>
            <a:srgbClr val="245DBA"/>
          </a:solidFill>
          <a:ln w="12700" cap="flat" cmpd="sng" algn="ctr">
            <a:solidFill>
              <a:srgbClr val="245DB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D35086E-ACA9-04C2-317B-DC59180DC89F}"/>
              </a:ext>
            </a:extLst>
          </p:cNvPr>
          <p:cNvPicPr>
            <a:picLocks noChangeAspect="1"/>
          </p:cNvPicPr>
          <p:nvPr userDrawn="1"/>
        </p:nvPicPr>
        <p:blipFill>
          <a:blip r:embed="rId3"/>
          <a:stretch>
            <a:fillRect/>
          </a:stretch>
        </p:blipFill>
        <p:spPr>
          <a:xfrm>
            <a:off x="64008" y="0"/>
            <a:ext cx="2801740" cy="896557"/>
          </a:xfrm>
          <a:prstGeom prst="rect">
            <a:avLst/>
          </a:prstGeom>
        </p:spPr>
      </p:pic>
    </p:spTree>
    <p:extLst>
      <p:ext uri="{BB962C8B-B14F-4D97-AF65-F5344CB8AC3E}">
        <p14:creationId xmlns:p14="http://schemas.microsoft.com/office/powerpoint/2010/main" val="91815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1342907" y="914759"/>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1342906" y="1600200"/>
            <a:ext cx="5113313" cy="45259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body" idx="2"/>
          </p:nvPr>
        </p:nvSpPr>
        <p:spPr>
          <a:xfrm>
            <a:off x="6797425" y="1600200"/>
            <a:ext cx="5230360" cy="45259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43" name="Google Shape;43;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44" name="Google Shape;44;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ZA" sz="1800" b="0" i="0" u="none" strike="noStrike" kern="0" cap="none" spc="0" normalizeH="0" baseline="0" noProof="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116606846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10A3-59D9-0F77-2CD7-D1357CE659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B46A736-F575-BE07-3908-774DBBCB94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516D8A-21A6-4213-BEE3-F8A612C8DE1F}"/>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5" name="Footer Placeholder 4">
            <a:extLst>
              <a:ext uri="{FF2B5EF4-FFF2-40B4-BE49-F238E27FC236}">
                <a16:creationId xmlns:a16="http://schemas.microsoft.com/office/drawing/2014/main" id="{E1BCA808-A835-0554-E470-12AF2FFF39C7}"/>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93C8C4ED-48A1-FA1D-FF4D-DCD89E929FDE}"/>
              </a:ext>
            </a:extLst>
          </p:cNvPr>
          <p:cNvSpPr>
            <a:spLocks noGrp="1"/>
          </p:cNvSpPr>
          <p:nvPr>
            <p:ph type="sldNum" sz="quarter" idx="12"/>
          </p:nvPr>
        </p:nvSpPr>
        <p:spPr/>
        <p:txBody>
          <a:bodyPr/>
          <a:lstStyle/>
          <a:p>
            <a:fld id="{692D98CB-4166-41D5-9CAD-729BB1259CAB}" type="slidenum">
              <a:rPr lang="en-ZA" smtClean="0"/>
              <a:t>‹#›</a:t>
            </a:fld>
            <a:endParaRPr lang="en-ZA" dirty="0"/>
          </a:p>
        </p:txBody>
      </p:sp>
    </p:spTree>
    <p:extLst>
      <p:ext uri="{BB962C8B-B14F-4D97-AF65-F5344CB8AC3E}">
        <p14:creationId xmlns:p14="http://schemas.microsoft.com/office/powerpoint/2010/main" val="2228749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41B5-2839-F77B-10A0-C7AB7636977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9284261-42FA-BB46-D991-6BD6511F20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06CCD61-1465-939F-F077-A415937F5D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A2DECA9-E77F-1D46-62C1-2ECEAC29E91D}"/>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6" name="Footer Placeholder 5">
            <a:extLst>
              <a:ext uri="{FF2B5EF4-FFF2-40B4-BE49-F238E27FC236}">
                <a16:creationId xmlns:a16="http://schemas.microsoft.com/office/drawing/2014/main" id="{5D62B857-9A98-BAB0-466E-DAA1ED727A53}"/>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06CDE01D-79DE-9C93-117A-66E31533B15A}"/>
              </a:ext>
            </a:extLst>
          </p:cNvPr>
          <p:cNvSpPr>
            <a:spLocks noGrp="1"/>
          </p:cNvSpPr>
          <p:nvPr>
            <p:ph type="sldNum" sz="quarter" idx="12"/>
          </p:nvPr>
        </p:nvSpPr>
        <p:spPr/>
        <p:txBody>
          <a:bodyPr/>
          <a:lstStyle/>
          <a:p>
            <a:fld id="{692D98CB-4166-41D5-9CAD-729BB1259CAB}" type="slidenum">
              <a:rPr lang="en-ZA" smtClean="0"/>
              <a:t>‹#›</a:t>
            </a:fld>
            <a:endParaRPr lang="en-ZA" dirty="0"/>
          </a:p>
        </p:txBody>
      </p:sp>
    </p:spTree>
    <p:extLst>
      <p:ext uri="{BB962C8B-B14F-4D97-AF65-F5344CB8AC3E}">
        <p14:creationId xmlns:p14="http://schemas.microsoft.com/office/powerpoint/2010/main" val="31015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755A-3430-6DE0-EDE8-A70DFA74639D}"/>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7F257E1-0DA9-AF7A-C012-D86AF2EBBB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DCBE17-2F8B-A855-B7B8-1174E5A1E6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4A89085-EDFF-1050-C57F-C840C680F1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61361-B8C0-D745-D318-6237C6EC63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1278153-5008-9B5E-08A8-2183204A93D6}"/>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8" name="Footer Placeholder 7">
            <a:extLst>
              <a:ext uri="{FF2B5EF4-FFF2-40B4-BE49-F238E27FC236}">
                <a16:creationId xmlns:a16="http://schemas.microsoft.com/office/drawing/2014/main" id="{5E9E7EA3-6DA9-029A-DE45-FCF3C4AA814E}"/>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4DDBE33B-468F-E0F4-6E65-8A2CC188A755}"/>
              </a:ext>
            </a:extLst>
          </p:cNvPr>
          <p:cNvSpPr>
            <a:spLocks noGrp="1"/>
          </p:cNvSpPr>
          <p:nvPr>
            <p:ph type="sldNum" sz="quarter" idx="12"/>
          </p:nvPr>
        </p:nvSpPr>
        <p:spPr/>
        <p:txBody>
          <a:bodyPr/>
          <a:lstStyle/>
          <a:p>
            <a:fld id="{692D98CB-4166-41D5-9CAD-729BB1259CAB}" type="slidenum">
              <a:rPr lang="en-ZA" smtClean="0"/>
              <a:t>‹#›</a:t>
            </a:fld>
            <a:endParaRPr lang="en-ZA" dirty="0"/>
          </a:p>
        </p:txBody>
      </p:sp>
    </p:spTree>
    <p:extLst>
      <p:ext uri="{BB962C8B-B14F-4D97-AF65-F5344CB8AC3E}">
        <p14:creationId xmlns:p14="http://schemas.microsoft.com/office/powerpoint/2010/main" val="2601170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E4B9-844D-E48D-653B-10611533639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C6B87D86-C89C-C08D-2769-E38E5AEBC01E}"/>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4" name="Footer Placeholder 3">
            <a:extLst>
              <a:ext uri="{FF2B5EF4-FFF2-40B4-BE49-F238E27FC236}">
                <a16:creationId xmlns:a16="http://schemas.microsoft.com/office/drawing/2014/main" id="{4AF7EE47-6CD3-696B-BA63-EE15400F9288}"/>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752A4022-710B-C513-CC14-349B85D71EFD}"/>
              </a:ext>
            </a:extLst>
          </p:cNvPr>
          <p:cNvSpPr>
            <a:spLocks noGrp="1"/>
          </p:cNvSpPr>
          <p:nvPr>
            <p:ph type="sldNum" sz="quarter" idx="12"/>
          </p:nvPr>
        </p:nvSpPr>
        <p:spPr/>
        <p:txBody>
          <a:bodyPr/>
          <a:lstStyle/>
          <a:p>
            <a:fld id="{692D98CB-4166-41D5-9CAD-729BB1259CAB}" type="slidenum">
              <a:rPr lang="en-ZA" smtClean="0"/>
              <a:t>‹#›</a:t>
            </a:fld>
            <a:endParaRPr lang="en-ZA" dirty="0"/>
          </a:p>
        </p:txBody>
      </p:sp>
    </p:spTree>
    <p:extLst>
      <p:ext uri="{BB962C8B-B14F-4D97-AF65-F5344CB8AC3E}">
        <p14:creationId xmlns:p14="http://schemas.microsoft.com/office/powerpoint/2010/main" val="3382497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36B210-8B07-A7FC-3782-DE94ED582F12}"/>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3" name="Footer Placeholder 2">
            <a:extLst>
              <a:ext uri="{FF2B5EF4-FFF2-40B4-BE49-F238E27FC236}">
                <a16:creationId xmlns:a16="http://schemas.microsoft.com/office/drawing/2014/main" id="{C31C16F3-7EFD-8E47-C6BC-7A50C9C08C0E}"/>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D4358BE0-3F09-6DC1-A902-CF13A1859BB3}"/>
              </a:ext>
            </a:extLst>
          </p:cNvPr>
          <p:cNvSpPr>
            <a:spLocks noGrp="1"/>
          </p:cNvSpPr>
          <p:nvPr>
            <p:ph type="sldNum" sz="quarter" idx="12"/>
          </p:nvPr>
        </p:nvSpPr>
        <p:spPr/>
        <p:txBody>
          <a:bodyPr/>
          <a:lstStyle/>
          <a:p>
            <a:fld id="{692D98CB-4166-41D5-9CAD-729BB1259CAB}" type="slidenum">
              <a:rPr lang="en-ZA" smtClean="0"/>
              <a:t>‹#›</a:t>
            </a:fld>
            <a:endParaRPr lang="en-ZA" dirty="0"/>
          </a:p>
        </p:txBody>
      </p:sp>
      <p:pic>
        <p:nvPicPr>
          <p:cNvPr id="5" name="Picture 4">
            <a:extLst>
              <a:ext uri="{FF2B5EF4-FFF2-40B4-BE49-F238E27FC236}">
                <a16:creationId xmlns:a16="http://schemas.microsoft.com/office/drawing/2014/main" id="{1F33251D-404D-F380-CA82-DF77BAE63A8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28040" y="0"/>
            <a:ext cx="2956560" cy="912039"/>
          </a:xfrm>
          <a:prstGeom prst="rect">
            <a:avLst/>
          </a:prstGeom>
          <a:noFill/>
          <a:ln>
            <a:noFill/>
          </a:ln>
        </p:spPr>
      </p:pic>
      <p:pic>
        <p:nvPicPr>
          <p:cNvPr id="6" name="Picture 5" descr="A blue and yellow text with black text&#10;&#10;Description automatically generated">
            <a:extLst>
              <a:ext uri="{FF2B5EF4-FFF2-40B4-BE49-F238E27FC236}">
                <a16:creationId xmlns:a16="http://schemas.microsoft.com/office/drawing/2014/main" id="{D1BB98F2-2D8D-DA33-8917-ED3CDEF25626}"/>
              </a:ext>
            </a:extLst>
          </p:cNvPr>
          <p:cNvPicPr>
            <a:picLocks noChangeAspect="1"/>
          </p:cNvPicPr>
          <p:nvPr userDrawn="1"/>
        </p:nvPicPr>
        <p:blipFill>
          <a:blip r:embed="rId3"/>
          <a:stretch>
            <a:fillRect/>
          </a:stretch>
        </p:blipFill>
        <p:spPr>
          <a:xfrm>
            <a:off x="10315851" y="167776"/>
            <a:ext cx="1759805" cy="576487"/>
          </a:xfrm>
          <a:prstGeom prst="rect">
            <a:avLst/>
          </a:prstGeom>
        </p:spPr>
      </p:pic>
      <p:pic>
        <p:nvPicPr>
          <p:cNvPr id="29" name="Picture 28">
            <a:extLst>
              <a:ext uri="{FF2B5EF4-FFF2-40B4-BE49-F238E27FC236}">
                <a16:creationId xmlns:a16="http://schemas.microsoft.com/office/drawing/2014/main" id="{ADB03150-97F4-0B8D-9A4D-E53FCB3CC7D6}"/>
              </a:ext>
            </a:extLst>
          </p:cNvPr>
          <p:cNvPicPr>
            <a:picLocks noChangeAspect="1"/>
          </p:cNvPicPr>
          <p:nvPr userDrawn="1"/>
        </p:nvPicPr>
        <p:blipFill>
          <a:blip r:embed="rId4">
            <a:alphaModFix amt="70000"/>
          </a:blip>
          <a:stretch>
            <a:fillRect/>
          </a:stretch>
        </p:blipFill>
        <p:spPr>
          <a:xfrm>
            <a:off x="0" y="0"/>
            <a:ext cx="4488982" cy="6858000"/>
          </a:xfrm>
          <a:prstGeom prst="rect">
            <a:avLst/>
          </a:prstGeom>
        </p:spPr>
      </p:pic>
    </p:spTree>
    <p:extLst>
      <p:ext uri="{BB962C8B-B14F-4D97-AF65-F5344CB8AC3E}">
        <p14:creationId xmlns:p14="http://schemas.microsoft.com/office/powerpoint/2010/main" val="1987475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1F15-5AD2-2676-2328-E9DD644E6D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0EAC537-892D-5785-DB34-8C837F439E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BF995201-B527-B526-DF73-EE3188BB1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6313AC-76F3-D4DB-A3DB-196ED752A23E}"/>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6" name="Footer Placeholder 5">
            <a:extLst>
              <a:ext uri="{FF2B5EF4-FFF2-40B4-BE49-F238E27FC236}">
                <a16:creationId xmlns:a16="http://schemas.microsoft.com/office/drawing/2014/main" id="{8F9917F5-B6C8-ACAB-C969-64152BC278BB}"/>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E918B97C-B6D8-D78A-4742-FF9F036E936C}"/>
              </a:ext>
            </a:extLst>
          </p:cNvPr>
          <p:cNvSpPr>
            <a:spLocks noGrp="1"/>
          </p:cNvSpPr>
          <p:nvPr>
            <p:ph type="sldNum" sz="quarter" idx="12"/>
          </p:nvPr>
        </p:nvSpPr>
        <p:spPr/>
        <p:txBody>
          <a:bodyPr/>
          <a:lstStyle/>
          <a:p>
            <a:fld id="{692D98CB-4166-41D5-9CAD-729BB1259CAB}" type="slidenum">
              <a:rPr lang="en-ZA" smtClean="0"/>
              <a:t>‹#›</a:t>
            </a:fld>
            <a:endParaRPr lang="en-ZA" dirty="0"/>
          </a:p>
        </p:txBody>
      </p:sp>
    </p:spTree>
    <p:extLst>
      <p:ext uri="{BB962C8B-B14F-4D97-AF65-F5344CB8AC3E}">
        <p14:creationId xmlns:p14="http://schemas.microsoft.com/office/powerpoint/2010/main" val="2973302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1C891-B8BA-6B6B-6BA6-BC0DE3A20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A3CF91B-9722-8B01-9604-C2C19A2049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9D4B54E8-C316-6AB3-3A8E-99E993CE9C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CA48FD-D0C0-A3CA-B7BC-51C6BBB1AC4B}"/>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6" name="Footer Placeholder 5">
            <a:extLst>
              <a:ext uri="{FF2B5EF4-FFF2-40B4-BE49-F238E27FC236}">
                <a16:creationId xmlns:a16="http://schemas.microsoft.com/office/drawing/2014/main" id="{14254918-77ED-A0FC-69F0-4EE05EFFCD2B}"/>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C6F68103-C66E-91AA-E272-E792779A47FB}"/>
              </a:ext>
            </a:extLst>
          </p:cNvPr>
          <p:cNvSpPr>
            <a:spLocks noGrp="1"/>
          </p:cNvSpPr>
          <p:nvPr>
            <p:ph type="sldNum" sz="quarter" idx="12"/>
          </p:nvPr>
        </p:nvSpPr>
        <p:spPr/>
        <p:txBody>
          <a:bodyPr/>
          <a:lstStyle/>
          <a:p>
            <a:fld id="{692D98CB-4166-41D5-9CAD-729BB1259CAB}" type="slidenum">
              <a:rPr lang="en-ZA" smtClean="0"/>
              <a:t>‹#›</a:t>
            </a:fld>
            <a:endParaRPr lang="en-ZA" dirty="0"/>
          </a:p>
        </p:txBody>
      </p:sp>
    </p:spTree>
    <p:extLst>
      <p:ext uri="{BB962C8B-B14F-4D97-AF65-F5344CB8AC3E}">
        <p14:creationId xmlns:p14="http://schemas.microsoft.com/office/powerpoint/2010/main" val="26327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A861-32D6-D52C-DFCC-0A584407256C}"/>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6F2A1E6-3A0D-1331-9C68-2297C24004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0FF611E-EE2D-0334-04E4-A9FBB9FBC9EA}"/>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5" name="Footer Placeholder 4">
            <a:extLst>
              <a:ext uri="{FF2B5EF4-FFF2-40B4-BE49-F238E27FC236}">
                <a16:creationId xmlns:a16="http://schemas.microsoft.com/office/drawing/2014/main" id="{C3F9562D-D8DE-2573-35CF-358C4E2A83F5}"/>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C280F901-8D49-37A3-CCF7-CEC7577BB999}"/>
              </a:ext>
            </a:extLst>
          </p:cNvPr>
          <p:cNvSpPr>
            <a:spLocks noGrp="1"/>
          </p:cNvSpPr>
          <p:nvPr>
            <p:ph type="sldNum" sz="quarter" idx="12"/>
          </p:nvPr>
        </p:nvSpPr>
        <p:spPr/>
        <p:txBody>
          <a:bodyPr/>
          <a:lstStyle/>
          <a:p>
            <a:fld id="{692D98CB-4166-41D5-9CAD-729BB1259CAB}" type="slidenum">
              <a:rPr lang="en-ZA" smtClean="0"/>
              <a:t>‹#›</a:t>
            </a:fld>
            <a:endParaRPr lang="en-ZA" dirty="0"/>
          </a:p>
        </p:txBody>
      </p:sp>
    </p:spTree>
    <p:extLst>
      <p:ext uri="{BB962C8B-B14F-4D97-AF65-F5344CB8AC3E}">
        <p14:creationId xmlns:p14="http://schemas.microsoft.com/office/powerpoint/2010/main" val="7979046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C803B3-BE2B-9345-5DA2-4EF0A1BFAE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DD60195-F44B-DB5B-E115-80381B3E50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DE46E36-EA63-D6FE-0042-1D1C717E6283}"/>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5" name="Footer Placeholder 4">
            <a:extLst>
              <a:ext uri="{FF2B5EF4-FFF2-40B4-BE49-F238E27FC236}">
                <a16:creationId xmlns:a16="http://schemas.microsoft.com/office/drawing/2014/main" id="{70A4A28E-1F6B-496E-97FB-11FEEF68A27C}"/>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025113FE-00DD-C960-6BB7-BCB20EB5D7BD}"/>
              </a:ext>
            </a:extLst>
          </p:cNvPr>
          <p:cNvSpPr>
            <a:spLocks noGrp="1"/>
          </p:cNvSpPr>
          <p:nvPr>
            <p:ph type="sldNum" sz="quarter" idx="12"/>
          </p:nvPr>
        </p:nvSpPr>
        <p:spPr/>
        <p:txBody>
          <a:bodyPr/>
          <a:lstStyle/>
          <a:p>
            <a:fld id="{692D98CB-4166-41D5-9CAD-729BB1259CAB}" type="slidenum">
              <a:rPr lang="en-ZA" smtClean="0"/>
              <a:t>‹#›</a:t>
            </a:fld>
            <a:endParaRPr lang="en-ZA" dirty="0"/>
          </a:p>
        </p:txBody>
      </p:sp>
    </p:spTree>
    <p:extLst>
      <p:ext uri="{BB962C8B-B14F-4D97-AF65-F5344CB8AC3E}">
        <p14:creationId xmlns:p14="http://schemas.microsoft.com/office/powerpoint/2010/main" val="28924466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A544E8-C74D-482F-82F2-A80C3BB17A88}"/>
              </a:ext>
            </a:extLst>
          </p:cNvPr>
          <p:cNvSpPr>
            <a:spLocks noGrp="1"/>
          </p:cNvSpPr>
          <p:nvPr>
            <p:ph type="dt" sz="half" idx="10"/>
          </p:nvPr>
        </p:nvSpPr>
        <p:spPr/>
        <p:txBody>
          <a:bodyPr/>
          <a:lstStyle/>
          <a:p>
            <a:fld id="{1B873285-2900-419B-9142-F4B577FF2509}" type="datetimeFigureOut">
              <a:rPr lang="en-ZA" smtClean="0"/>
              <a:t>2024/11/12</a:t>
            </a:fld>
            <a:endParaRPr lang="en-ZA" dirty="0"/>
          </a:p>
        </p:txBody>
      </p:sp>
      <p:sp>
        <p:nvSpPr>
          <p:cNvPr id="5" name="Footer Placeholder 4">
            <a:extLst>
              <a:ext uri="{FF2B5EF4-FFF2-40B4-BE49-F238E27FC236}">
                <a16:creationId xmlns:a16="http://schemas.microsoft.com/office/drawing/2014/main" id="{136E36C7-1ACE-4A9E-895C-54D2D7183BD7}"/>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CB369D70-2B52-474F-A42B-CB43DE4591FB}"/>
              </a:ext>
            </a:extLst>
          </p:cNvPr>
          <p:cNvSpPr>
            <a:spLocks noGrp="1"/>
          </p:cNvSpPr>
          <p:nvPr>
            <p:ph type="sldNum" sz="quarter" idx="12"/>
          </p:nvPr>
        </p:nvSpPr>
        <p:spPr/>
        <p:txBody>
          <a:bodyPr/>
          <a:lstStyle>
            <a:lvl1pPr>
              <a:defRPr sz="1100">
                <a:latin typeface="Arial" panose="020B0604020202020204" pitchFamily="34" charset="0"/>
                <a:cs typeface="Arial" panose="020B0604020202020204" pitchFamily="34" charset="0"/>
              </a:defRPr>
            </a:lvl1pPr>
          </a:lstStyle>
          <a:p>
            <a:fld id="{C58F79DE-9858-4583-B0BA-1B022CFF73C2}" type="slidenum">
              <a:rPr lang="en-ZA" smtClean="0"/>
              <a:pPr/>
              <a:t>‹#›</a:t>
            </a:fld>
            <a:endParaRPr lang="en-ZA" dirty="0"/>
          </a:p>
        </p:txBody>
      </p:sp>
      <p:pic>
        <p:nvPicPr>
          <p:cNvPr id="11" name="Picture 10" descr="Shape, rectangle&#10;&#10;Description automatically generated">
            <a:extLst>
              <a:ext uri="{FF2B5EF4-FFF2-40B4-BE49-F238E27FC236}">
                <a16:creationId xmlns:a16="http://schemas.microsoft.com/office/drawing/2014/main" id="{E81B35B8-2D01-4D6D-8C04-48E01774C0B9}"/>
              </a:ext>
            </a:extLst>
          </p:cNvPr>
          <p:cNvPicPr>
            <a:picLocks noChangeAspect="1"/>
          </p:cNvPicPr>
          <p:nvPr/>
        </p:nvPicPr>
        <p:blipFill rotWithShape="1">
          <a:blip r:embed="rId2">
            <a:extLst>
              <a:ext uri="{28A0092B-C50C-407E-A947-70E740481C1C}">
                <a14:useLocalDpi xmlns:a14="http://schemas.microsoft.com/office/drawing/2010/main" val="0"/>
              </a:ext>
            </a:extLst>
          </a:blip>
          <a:srcRect b="85991"/>
          <a:stretch/>
        </p:blipFill>
        <p:spPr>
          <a:xfrm>
            <a:off x="-1" y="404"/>
            <a:ext cx="12192001" cy="1007302"/>
          </a:xfrm>
          <a:prstGeom prst="rect">
            <a:avLst/>
          </a:prstGeom>
        </p:spPr>
      </p:pic>
      <p:sp>
        <p:nvSpPr>
          <p:cNvPr id="12" name="Rectangle 11">
            <a:extLst>
              <a:ext uri="{FF2B5EF4-FFF2-40B4-BE49-F238E27FC236}">
                <a16:creationId xmlns:a16="http://schemas.microsoft.com/office/drawing/2014/main" id="{B8E64C85-E49F-45B5-989F-F08345356001}"/>
              </a:ext>
            </a:extLst>
          </p:cNvPr>
          <p:cNvSpPr/>
          <p:nvPr/>
        </p:nvSpPr>
        <p:spPr>
          <a:xfrm>
            <a:off x="64008" y="961052"/>
            <a:ext cx="12042648" cy="363894"/>
          </a:xfrm>
          <a:prstGeom prst="rect">
            <a:avLst/>
          </a:prstGeom>
          <a:solidFill>
            <a:srgbClr val="245DBA"/>
          </a:solidFill>
          <a:ln>
            <a:solidFill>
              <a:srgbClr val="245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403064470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342907" y="924791"/>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342906" y="1724891"/>
            <a:ext cx="5154876" cy="449984"/>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1342906" y="2174875"/>
            <a:ext cx="5154876"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6705600" y="1724890"/>
            <a:ext cx="5310832" cy="44998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705600" y="2174875"/>
            <a:ext cx="531083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ZA"/>
              <a:t>‹#›</a:t>
            </a:fld>
            <a:endParaRPr dirty="0"/>
          </a:p>
        </p:txBody>
      </p:sp>
    </p:spTree>
    <p:extLst>
      <p:ext uri="{BB962C8B-B14F-4D97-AF65-F5344CB8AC3E}">
        <p14:creationId xmlns:p14="http://schemas.microsoft.com/office/powerpoint/2010/main" val="230176047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20A115C-6FBB-4654-B3D2-2539F3B1C28D}"/>
              </a:ext>
            </a:extLst>
          </p:cNvPr>
          <p:cNvSpPr>
            <a:spLocks noGrp="1"/>
          </p:cNvSpPr>
          <p:nvPr>
            <p:ph type="dt" sz="half" idx="10"/>
          </p:nvPr>
        </p:nvSpPr>
        <p:spPr/>
        <p:txBody>
          <a:bodyPr/>
          <a:lstStyle/>
          <a:p>
            <a:fld id="{1B873285-2900-419B-9142-F4B577FF2509}" type="datetimeFigureOut">
              <a:rPr lang="en-ZA" smtClean="0"/>
              <a:t>2024/11/12</a:t>
            </a:fld>
            <a:endParaRPr lang="en-ZA" dirty="0"/>
          </a:p>
        </p:txBody>
      </p:sp>
      <p:sp>
        <p:nvSpPr>
          <p:cNvPr id="5" name="Footer Placeholder 4">
            <a:extLst>
              <a:ext uri="{FF2B5EF4-FFF2-40B4-BE49-F238E27FC236}">
                <a16:creationId xmlns:a16="http://schemas.microsoft.com/office/drawing/2014/main" id="{05CC1576-8984-45B2-8DEE-45F981CB09AC}"/>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3C936437-418F-4FB7-8459-D284AAC7C668}"/>
              </a:ext>
            </a:extLst>
          </p:cNvPr>
          <p:cNvSpPr>
            <a:spLocks noGrp="1"/>
          </p:cNvSpPr>
          <p:nvPr>
            <p:ph type="sldNum" sz="quarter" idx="12"/>
          </p:nvPr>
        </p:nvSpPr>
        <p:spPr/>
        <p:txBody>
          <a:bodyPr/>
          <a:lstStyle/>
          <a:p>
            <a:fld id="{C58F79DE-9858-4583-B0BA-1B022CFF73C2}" type="slidenum">
              <a:rPr lang="en-ZA" smtClean="0"/>
              <a:t>‹#›</a:t>
            </a:fld>
            <a:endParaRPr lang="en-ZA" dirty="0"/>
          </a:p>
        </p:txBody>
      </p:sp>
      <p:sp>
        <p:nvSpPr>
          <p:cNvPr id="8" name="Rectangle 7">
            <a:extLst>
              <a:ext uri="{FF2B5EF4-FFF2-40B4-BE49-F238E27FC236}">
                <a16:creationId xmlns:a16="http://schemas.microsoft.com/office/drawing/2014/main" id="{F00C45D9-1D24-4171-A118-19233CA1A99F}"/>
              </a:ext>
            </a:extLst>
          </p:cNvPr>
          <p:cNvSpPr/>
          <p:nvPr userDrawn="1"/>
        </p:nvSpPr>
        <p:spPr>
          <a:xfrm>
            <a:off x="1278294" y="961052"/>
            <a:ext cx="10655559" cy="363894"/>
          </a:xfrm>
          <a:prstGeom prst="rect">
            <a:avLst/>
          </a:prstGeom>
          <a:solidFill>
            <a:srgbClr val="245DBA"/>
          </a:solidFill>
          <a:ln>
            <a:solidFill>
              <a:srgbClr val="245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676657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4653E-E283-4083-A383-68A1BA5176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07E1F960-35EB-41B1-9C89-9071FF67A2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4FCE09-28D1-4B82-8443-970670A1D0EE}"/>
              </a:ext>
            </a:extLst>
          </p:cNvPr>
          <p:cNvSpPr>
            <a:spLocks noGrp="1"/>
          </p:cNvSpPr>
          <p:nvPr>
            <p:ph type="dt" sz="half" idx="10"/>
          </p:nvPr>
        </p:nvSpPr>
        <p:spPr/>
        <p:txBody>
          <a:bodyPr/>
          <a:lstStyle/>
          <a:p>
            <a:fld id="{1B873285-2900-419B-9142-F4B577FF2509}" type="datetimeFigureOut">
              <a:rPr lang="en-ZA" smtClean="0"/>
              <a:t>2024/11/12</a:t>
            </a:fld>
            <a:endParaRPr lang="en-ZA" dirty="0"/>
          </a:p>
        </p:txBody>
      </p:sp>
      <p:sp>
        <p:nvSpPr>
          <p:cNvPr id="5" name="Footer Placeholder 4">
            <a:extLst>
              <a:ext uri="{FF2B5EF4-FFF2-40B4-BE49-F238E27FC236}">
                <a16:creationId xmlns:a16="http://schemas.microsoft.com/office/drawing/2014/main" id="{20B79F42-E383-4D58-89D0-6F73622D008A}"/>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85390AC6-5DD3-4B66-9518-9D769F3D7090}"/>
              </a:ext>
            </a:extLst>
          </p:cNvPr>
          <p:cNvSpPr>
            <a:spLocks noGrp="1"/>
          </p:cNvSpPr>
          <p:nvPr>
            <p:ph type="sldNum" sz="quarter" idx="12"/>
          </p:nvPr>
        </p:nvSpPr>
        <p:spPr/>
        <p:txBody>
          <a:bodyPr/>
          <a:lstStyle/>
          <a:p>
            <a:fld id="{C58F79DE-9858-4583-B0BA-1B022CFF73C2}" type="slidenum">
              <a:rPr lang="en-ZA" smtClean="0"/>
              <a:t>‹#›</a:t>
            </a:fld>
            <a:endParaRPr lang="en-ZA" dirty="0"/>
          </a:p>
        </p:txBody>
      </p:sp>
    </p:spTree>
    <p:extLst>
      <p:ext uri="{BB962C8B-B14F-4D97-AF65-F5344CB8AC3E}">
        <p14:creationId xmlns:p14="http://schemas.microsoft.com/office/powerpoint/2010/main" val="277943961"/>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C324-0C1A-4969-BF5F-EB3ACA53557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DCCD65C-40BB-447A-BE53-02557E526D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18B08D75-135C-428D-A2D8-57E8D94FB5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C204FAC-4F9D-4C10-8BCD-D916C38C893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148ED1D-BF27-450A-9C1D-6F01843739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894826-A5C3-488E-A91D-4AE89B8FCD24}"/>
              </a:ext>
            </a:extLst>
          </p:cNvPr>
          <p:cNvSpPr>
            <a:spLocks noGrp="1"/>
          </p:cNvSpPr>
          <p:nvPr>
            <p:ph type="sldNum" sz="quarter" idx="12"/>
          </p:nvPr>
        </p:nvSpPr>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4837328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3045-D746-469F-A1E7-C7D2AD9D9213}"/>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6593E2E-7B83-4BA1-88F7-16C6D0FE73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D8A832-BDE4-4038-847F-C20287E779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628ADE60-3127-4AFB-9589-66FD02464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7A3538-C91F-4595-9096-FD99E81C63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81BC6FCD-DADB-4246-B187-AE9B6A98987D}"/>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5DE5302F-8F45-4A41-8D43-E853B7EEF9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078D80F-C961-48F5-934A-F9BAAD020669}"/>
              </a:ext>
            </a:extLst>
          </p:cNvPr>
          <p:cNvSpPr>
            <a:spLocks noGrp="1"/>
          </p:cNvSpPr>
          <p:nvPr>
            <p:ph type="sldNum" sz="quarter" idx="12"/>
          </p:nvPr>
        </p:nvSpPr>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16331408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1F7BE-DF0B-4BDE-8E92-E88CFA550F4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B3B8168-98AD-4C00-9EDB-D31078DB88BA}"/>
              </a:ext>
            </a:extLst>
          </p:cNvPr>
          <p:cNvSpPr>
            <a:spLocks noGrp="1"/>
          </p:cNvSpPr>
          <p:nvPr>
            <p:ph type="dt" sz="half" idx="10"/>
          </p:nvPr>
        </p:nvSpPr>
        <p:spPr/>
        <p:txBody>
          <a:bodyPr/>
          <a:lstStyle/>
          <a:p>
            <a:fld id="{1B873285-2900-419B-9142-F4B577FF2509}" type="datetimeFigureOut">
              <a:rPr lang="en-ZA" smtClean="0"/>
              <a:t>2024/11/12</a:t>
            </a:fld>
            <a:endParaRPr lang="en-ZA" dirty="0"/>
          </a:p>
        </p:txBody>
      </p:sp>
      <p:sp>
        <p:nvSpPr>
          <p:cNvPr id="4" name="Footer Placeholder 3">
            <a:extLst>
              <a:ext uri="{FF2B5EF4-FFF2-40B4-BE49-F238E27FC236}">
                <a16:creationId xmlns:a16="http://schemas.microsoft.com/office/drawing/2014/main" id="{23695145-7AB2-4D7B-8B66-14CE29972057}"/>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690C4CE2-3ADC-426F-B43C-B7EB0C145DDC}"/>
              </a:ext>
            </a:extLst>
          </p:cNvPr>
          <p:cNvSpPr>
            <a:spLocks noGrp="1"/>
          </p:cNvSpPr>
          <p:nvPr>
            <p:ph type="sldNum" sz="quarter" idx="12"/>
          </p:nvPr>
        </p:nvSpPr>
        <p:spPr/>
        <p:txBody>
          <a:bodyPr/>
          <a:lstStyle/>
          <a:p>
            <a:fld id="{C58F79DE-9858-4583-B0BA-1B022CFF73C2}" type="slidenum">
              <a:rPr lang="en-ZA" smtClean="0"/>
              <a:t>‹#›</a:t>
            </a:fld>
            <a:endParaRPr lang="en-ZA" dirty="0"/>
          </a:p>
        </p:txBody>
      </p:sp>
    </p:spTree>
    <p:extLst>
      <p:ext uri="{BB962C8B-B14F-4D97-AF65-F5344CB8AC3E}">
        <p14:creationId xmlns:p14="http://schemas.microsoft.com/office/powerpoint/2010/main" val="3809398255"/>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1A3870-D309-4EA7-8918-5AD9B1F797A9}"/>
              </a:ext>
            </a:extLst>
          </p:cNvPr>
          <p:cNvSpPr>
            <a:spLocks noGrp="1"/>
          </p:cNvSpPr>
          <p:nvPr>
            <p:ph type="dt" sz="half" idx="10"/>
          </p:nvPr>
        </p:nvSpPr>
        <p:spPr/>
        <p:txBody>
          <a:bodyPr/>
          <a:lstStyle/>
          <a:p>
            <a:fld id="{1B873285-2900-419B-9142-F4B577FF2509}" type="datetimeFigureOut">
              <a:rPr lang="en-ZA" smtClean="0"/>
              <a:t>2024/11/12</a:t>
            </a:fld>
            <a:endParaRPr lang="en-ZA" dirty="0"/>
          </a:p>
        </p:txBody>
      </p:sp>
      <p:sp>
        <p:nvSpPr>
          <p:cNvPr id="3" name="Footer Placeholder 2">
            <a:extLst>
              <a:ext uri="{FF2B5EF4-FFF2-40B4-BE49-F238E27FC236}">
                <a16:creationId xmlns:a16="http://schemas.microsoft.com/office/drawing/2014/main" id="{FAD64AAC-3421-414D-99B7-A864A8381FE9}"/>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50B6C497-9501-4FE6-B2C8-EF3125AAC00D}"/>
              </a:ext>
            </a:extLst>
          </p:cNvPr>
          <p:cNvSpPr>
            <a:spLocks noGrp="1"/>
          </p:cNvSpPr>
          <p:nvPr>
            <p:ph type="sldNum" sz="quarter" idx="12"/>
          </p:nvPr>
        </p:nvSpPr>
        <p:spPr/>
        <p:txBody>
          <a:bodyPr/>
          <a:lstStyle/>
          <a:p>
            <a:fld id="{C58F79DE-9858-4583-B0BA-1B022CFF73C2}" type="slidenum">
              <a:rPr lang="en-ZA" smtClean="0"/>
              <a:t>‹#›</a:t>
            </a:fld>
            <a:endParaRPr lang="en-ZA" dirty="0"/>
          </a:p>
        </p:txBody>
      </p:sp>
    </p:spTree>
    <p:extLst>
      <p:ext uri="{BB962C8B-B14F-4D97-AF65-F5344CB8AC3E}">
        <p14:creationId xmlns:p14="http://schemas.microsoft.com/office/powerpoint/2010/main" val="3268204987"/>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A6174-DDA6-47CA-B154-320863C002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82303F1F-EA13-499F-867F-11C3972D34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36FB206-285E-4AF5-A829-FC4005C3F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72CA99-432C-4354-BD40-9AAD8CF7D8E2}"/>
              </a:ext>
            </a:extLst>
          </p:cNvPr>
          <p:cNvSpPr>
            <a:spLocks noGrp="1"/>
          </p:cNvSpPr>
          <p:nvPr>
            <p:ph type="dt" sz="half" idx="10"/>
          </p:nvPr>
        </p:nvSpPr>
        <p:spPr/>
        <p:txBody>
          <a:bodyPr/>
          <a:lstStyle/>
          <a:p>
            <a:fld id="{1B873285-2900-419B-9142-F4B577FF2509}" type="datetimeFigureOut">
              <a:rPr lang="en-ZA" smtClean="0"/>
              <a:t>2024/11/12</a:t>
            </a:fld>
            <a:endParaRPr lang="en-ZA" dirty="0"/>
          </a:p>
        </p:txBody>
      </p:sp>
      <p:sp>
        <p:nvSpPr>
          <p:cNvPr id="6" name="Footer Placeholder 5">
            <a:extLst>
              <a:ext uri="{FF2B5EF4-FFF2-40B4-BE49-F238E27FC236}">
                <a16:creationId xmlns:a16="http://schemas.microsoft.com/office/drawing/2014/main" id="{8D838B57-F884-47AB-81F1-EBE9326C9450}"/>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4079B3DF-8383-44AE-A699-DB163AF78773}"/>
              </a:ext>
            </a:extLst>
          </p:cNvPr>
          <p:cNvSpPr>
            <a:spLocks noGrp="1"/>
          </p:cNvSpPr>
          <p:nvPr>
            <p:ph type="sldNum" sz="quarter" idx="12"/>
          </p:nvPr>
        </p:nvSpPr>
        <p:spPr/>
        <p:txBody>
          <a:bodyPr/>
          <a:lstStyle/>
          <a:p>
            <a:fld id="{C58F79DE-9858-4583-B0BA-1B022CFF73C2}" type="slidenum">
              <a:rPr lang="en-ZA" smtClean="0"/>
              <a:t>‹#›</a:t>
            </a:fld>
            <a:endParaRPr lang="en-ZA" dirty="0"/>
          </a:p>
        </p:txBody>
      </p:sp>
    </p:spTree>
    <p:extLst>
      <p:ext uri="{BB962C8B-B14F-4D97-AF65-F5344CB8AC3E}">
        <p14:creationId xmlns:p14="http://schemas.microsoft.com/office/powerpoint/2010/main" val="283838805"/>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A497-7141-4243-BD52-C777BFD63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7867AF9-B9CB-47A3-8384-519436AAF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a:extLst>
              <a:ext uri="{FF2B5EF4-FFF2-40B4-BE49-F238E27FC236}">
                <a16:creationId xmlns:a16="http://schemas.microsoft.com/office/drawing/2014/main" id="{393B2241-9AA8-4F71-A457-75478FDBB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72188-F3CF-4916-B89D-E3E022A662D4}"/>
              </a:ext>
            </a:extLst>
          </p:cNvPr>
          <p:cNvSpPr>
            <a:spLocks noGrp="1"/>
          </p:cNvSpPr>
          <p:nvPr>
            <p:ph type="dt" sz="half" idx="10"/>
          </p:nvPr>
        </p:nvSpPr>
        <p:spPr/>
        <p:txBody>
          <a:bodyPr/>
          <a:lstStyle/>
          <a:p>
            <a:fld id="{1B873285-2900-419B-9142-F4B577FF2509}" type="datetimeFigureOut">
              <a:rPr lang="en-ZA" smtClean="0"/>
              <a:t>2024/11/12</a:t>
            </a:fld>
            <a:endParaRPr lang="en-ZA" dirty="0"/>
          </a:p>
        </p:txBody>
      </p:sp>
      <p:sp>
        <p:nvSpPr>
          <p:cNvPr id="6" name="Footer Placeholder 5">
            <a:extLst>
              <a:ext uri="{FF2B5EF4-FFF2-40B4-BE49-F238E27FC236}">
                <a16:creationId xmlns:a16="http://schemas.microsoft.com/office/drawing/2014/main" id="{D89DE775-8D9B-4184-AA3F-8F5D4EE8DD34}"/>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EA8EFCD1-485F-49C2-842F-193DD9F2E9CB}"/>
              </a:ext>
            </a:extLst>
          </p:cNvPr>
          <p:cNvSpPr>
            <a:spLocks noGrp="1"/>
          </p:cNvSpPr>
          <p:nvPr>
            <p:ph type="sldNum" sz="quarter" idx="12"/>
          </p:nvPr>
        </p:nvSpPr>
        <p:spPr/>
        <p:txBody>
          <a:bodyPr/>
          <a:lstStyle/>
          <a:p>
            <a:fld id="{C58F79DE-9858-4583-B0BA-1B022CFF73C2}" type="slidenum">
              <a:rPr lang="en-ZA" smtClean="0"/>
              <a:t>‹#›</a:t>
            </a:fld>
            <a:endParaRPr lang="en-ZA" dirty="0"/>
          </a:p>
        </p:txBody>
      </p:sp>
    </p:spTree>
    <p:extLst>
      <p:ext uri="{BB962C8B-B14F-4D97-AF65-F5344CB8AC3E}">
        <p14:creationId xmlns:p14="http://schemas.microsoft.com/office/powerpoint/2010/main" val="2304248350"/>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D739-016B-4854-B014-4BD0E7FCDCFE}"/>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957107E-142C-47FE-AB54-B6BA318BE3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403738D-5B79-432E-A143-D2022AB45904}"/>
              </a:ext>
            </a:extLst>
          </p:cNvPr>
          <p:cNvSpPr>
            <a:spLocks noGrp="1"/>
          </p:cNvSpPr>
          <p:nvPr>
            <p:ph type="dt" sz="half" idx="10"/>
          </p:nvPr>
        </p:nvSpPr>
        <p:spPr/>
        <p:txBody>
          <a:bodyPr/>
          <a:lstStyle/>
          <a:p>
            <a:fld id="{1B873285-2900-419B-9142-F4B577FF2509}" type="datetimeFigureOut">
              <a:rPr lang="en-ZA" smtClean="0"/>
              <a:t>2024/11/12</a:t>
            </a:fld>
            <a:endParaRPr lang="en-ZA" dirty="0"/>
          </a:p>
        </p:txBody>
      </p:sp>
      <p:sp>
        <p:nvSpPr>
          <p:cNvPr id="5" name="Footer Placeholder 4">
            <a:extLst>
              <a:ext uri="{FF2B5EF4-FFF2-40B4-BE49-F238E27FC236}">
                <a16:creationId xmlns:a16="http://schemas.microsoft.com/office/drawing/2014/main" id="{4C6CABEF-2F88-46E2-A59D-E15ABBE2A104}"/>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74AA9BAF-F086-45B2-A8C1-9D3425FB9D4A}"/>
              </a:ext>
            </a:extLst>
          </p:cNvPr>
          <p:cNvSpPr>
            <a:spLocks noGrp="1"/>
          </p:cNvSpPr>
          <p:nvPr>
            <p:ph type="sldNum" sz="quarter" idx="12"/>
          </p:nvPr>
        </p:nvSpPr>
        <p:spPr/>
        <p:txBody>
          <a:bodyPr/>
          <a:lstStyle/>
          <a:p>
            <a:fld id="{C58F79DE-9858-4583-B0BA-1B022CFF73C2}" type="slidenum">
              <a:rPr lang="en-ZA" smtClean="0"/>
              <a:t>‹#›</a:t>
            </a:fld>
            <a:endParaRPr lang="en-ZA" dirty="0"/>
          </a:p>
        </p:txBody>
      </p:sp>
    </p:spTree>
    <p:extLst>
      <p:ext uri="{BB962C8B-B14F-4D97-AF65-F5344CB8AC3E}">
        <p14:creationId xmlns:p14="http://schemas.microsoft.com/office/powerpoint/2010/main" val="4122170980"/>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1979B2-91E6-4F70-B804-B242F20A02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F2B0797-3608-476F-9EDE-A63F31C54D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69A0EA9-481C-4131-AA37-42409D5DF9E0}"/>
              </a:ext>
            </a:extLst>
          </p:cNvPr>
          <p:cNvSpPr>
            <a:spLocks noGrp="1"/>
          </p:cNvSpPr>
          <p:nvPr>
            <p:ph type="dt" sz="half" idx="10"/>
          </p:nvPr>
        </p:nvSpPr>
        <p:spPr/>
        <p:txBody>
          <a:bodyPr/>
          <a:lstStyle/>
          <a:p>
            <a:fld id="{1B873285-2900-419B-9142-F4B577FF2509}" type="datetimeFigureOut">
              <a:rPr lang="en-ZA" smtClean="0"/>
              <a:t>2024/11/12</a:t>
            </a:fld>
            <a:endParaRPr lang="en-ZA" dirty="0"/>
          </a:p>
        </p:txBody>
      </p:sp>
      <p:sp>
        <p:nvSpPr>
          <p:cNvPr id="5" name="Footer Placeholder 4">
            <a:extLst>
              <a:ext uri="{FF2B5EF4-FFF2-40B4-BE49-F238E27FC236}">
                <a16:creationId xmlns:a16="http://schemas.microsoft.com/office/drawing/2014/main" id="{7DF275EB-47DC-4D87-B7A1-DA01F4E2F34F}"/>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3AD76EEC-162B-448F-8695-32162EBE7FF1}"/>
              </a:ext>
            </a:extLst>
          </p:cNvPr>
          <p:cNvSpPr>
            <a:spLocks noGrp="1"/>
          </p:cNvSpPr>
          <p:nvPr>
            <p:ph type="sldNum" sz="quarter" idx="12"/>
          </p:nvPr>
        </p:nvSpPr>
        <p:spPr/>
        <p:txBody>
          <a:bodyPr/>
          <a:lstStyle/>
          <a:p>
            <a:fld id="{C58F79DE-9858-4583-B0BA-1B022CFF73C2}" type="slidenum">
              <a:rPr lang="en-ZA" smtClean="0"/>
              <a:t>‹#›</a:t>
            </a:fld>
            <a:endParaRPr lang="en-ZA" dirty="0"/>
          </a:p>
        </p:txBody>
      </p:sp>
    </p:spTree>
    <p:extLst>
      <p:ext uri="{BB962C8B-B14F-4D97-AF65-F5344CB8AC3E}">
        <p14:creationId xmlns:p14="http://schemas.microsoft.com/office/powerpoint/2010/main" val="28869785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rt without Text">
  <p:cSld name="Chart without Text">
    <p:spTree>
      <p:nvGrpSpPr>
        <p:cNvPr id="1" name="Shape 160"/>
        <p:cNvGrpSpPr/>
        <p:nvPr/>
      </p:nvGrpSpPr>
      <p:grpSpPr>
        <a:xfrm>
          <a:off x="0" y="0"/>
          <a:ext cx="0" cy="0"/>
          <a:chOff x="0" y="0"/>
          <a:chExt cx="0" cy="0"/>
        </a:xfrm>
      </p:grpSpPr>
      <p:sp>
        <p:nvSpPr>
          <p:cNvPr id="161" name="Google Shape;161;p23"/>
          <p:cNvSpPr>
            <a:spLocks noGrp="1"/>
          </p:cNvSpPr>
          <p:nvPr>
            <p:ph type="chart" idx="2"/>
          </p:nvPr>
        </p:nvSpPr>
        <p:spPr>
          <a:xfrm>
            <a:off x="457220" y="1727299"/>
            <a:ext cx="11328887" cy="4686569"/>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287355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id="{40F3B1C3-F287-9C46-B95D-4950349E7A54}"/>
              </a:ext>
            </a:extLst>
          </p:cNvPr>
          <p:cNvSpPr>
            <a:spLocks noGrp="1"/>
          </p:cNvSpPr>
          <p:nvPr>
            <p:ph type="title"/>
          </p:nvPr>
        </p:nvSpPr>
        <p:spPr>
          <a:xfrm>
            <a:off x="1231013" y="2105313"/>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4142969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9C67-4059-FC49-9968-FEBEF93ADF9E}"/>
              </a:ext>
            </a:extLst>
          </p:cNvPr>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1CAB03A-3106-D441-BEE8-1802C174403A}"/>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BFE02F5-6C87-B14D-8CF4-7D5E66FCAA75}"/>
              </a:ext>
            </a:extLst>
          </p:cNvPr>
          <p:cNvSpPr>
            <a:spLocks noGrp="1"/>
          </p:cNvSpPr>
          <p:nvPr>
            <p:ph type="dt" sz="half" idx="10"/>
          </p:nvPr>
        </p:nvSpPr>
        <p:spPr/>
        <p:txBody>
          <a:bodyPr/>
          <a:lstStyle/>
          <a:p>
            <a:fld id="{306E1B1E-FBEA-4823-80BD-9B87F13943CA}" type="datetime1">
              <a:rPr lang="en-US" smtClean="0"/>
              <a:t>11/12/2024</a:t>
            </a:fld>
            <a:endParaRPr lang="en-US" dirty="0"/>
          </a:p>
        </p:txBody>
      </p:sp>
      <p:sp>
        <p:nvSpPr>
          <p:cNvPr id="5" name="Footer Placeholder 4">
            <a:extLst>
              <a:ext uri="{FF2B5EF4-FFF2-40B4-BE49-F238E27FC236}">
                <a16:creationId xmlns:a16="http://schemas.microsoft.com/office/drawing/2014/main" id="{2067824D-FBC6-DB48-BCAF-7C1E7467D6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3CD7C7-31B7-D44B-A8F2-DFF29AC9D59A}"/>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22308984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2D72C4-F948-534E-B1CD-9131366B61B8}"/>
              </a:ext>
            </a:extLst>
          </p:cNvPr>
          <p:cNvSpPr/>
          <p:nvPr userDrawn="1"/>
        </p:nvSpPr>
        <p:spPr>
          <a:xfrm>
            <a:off x="0" y="0"/>
            <a:ext cx="4527612" cy="6858000"/>
          </a:xfrm>
          <a:prstGeom prst="rect">
            <a:avLst/>
          </a:prstGeom>
          <a:solidFill>
            <a:srgbClr val="31549B"/>
          </a:solidFill>
          <a:ln>
            <a:solidFill>
              <a:srgbClr val="3154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descr="A logo with a monkey and text&#10;&#10;Description automatically generated">
            <a:extLst>
              <a:ext uri="{FF2B5EF4-FFF2-40B4-BE49-F238E27FC236}">
                <a16:creationId xmlns:a16="http://schemas.microsoft.com/office/drawing/2014/main" id="{26C484C0-9052-D60C-5012-74F8C7EBB5B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170570" y="1908287"/>
            <a:ext cx="6409958" cy="2147337"/>
          </a:xfrm>
          <a:prstGeom prst="rect">
            <a:avLst/>
          </a:prstGeom>
          <a:noFill/>
        </p:spPr>
      </p:pic>
      <p:pic>
        <p:nvPicPr>
          <p:cNvPr id="9" name="Picture 8" descr="A blue and yellow text with black text&#10;&#10;Description automatically generated">
            <a:extLst>
              <a:ext uri="{FF2B5EF4-FFF2-40B4-BE49-F238E27FC236}">
                <a16:creationId xmlns:a16="http://schemas.microsoft.com/office/drawing/2014/main" id="{3E4CEA48-1F8B-2F91-3373-AEA2C16AD7A5}"/>
              </a:ext>
            </a:extLst>
          </p:cNvPr>
          <p:cNvPicPr>
            <a:picLocks noChangeAspect="1"/>
          </p:cNvPicPr>
          <p:nvPr userDrawn="1"/>
        </p:nvPicPr>
        <p:blipFill>
          <a:blip r:embed="rId3"/>
          <a:stretch>
            <a:fillRect/>
          </a:stretch>
        </p:blipFill>
        <p:spPr>
          <a:xfrm>
            <a:off x="10020694" y="5934333"/>
            <a:ext cx="1951268" cy="639208"/>
          </a:xfrm>
          <a:prstGeom prst="rect">
            <a:avLst/>
          </a:prstGeom>
        </p:spPr>
      </p:pic>
    </p:spTree>
    <p:extLst>
      <p:ext uri="{BB962C8B-B14F-4D97-AF65-F5344CB8AC3E}">
        <p14:creationId xmlns:p14="http://schemas.microsoft.com/office/powerpoint/2010/main" val="18860414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F79221-993F-C76F-6087-90B9C49B072A}"/>
              </a:ext>
            </a:extLst>
          </p:cNvPr>
          <p:cNvSpPr>
            <a:spLocks noGrp="1"/>
          </p:cNvSpPr>
          <p:nvPr>
            <p:ph type="sldNum" sz="quarter" idx="12"/>
          </p:nvPr>
        </p:nvSpPr>
        <p:spPr>
          <a:xfrm>
            <a:off x="9036728" y="6303084"/>
            <a:ext cx="2743200" cy="365125"/>
          </a:xfrm>
        </p:spPr>
        <p:txBody>
          <a:bodyPr/>
          <a:lstStyle>
            <a:lvl1pPr>
              <a:defRPr>
                <a:latin typeface="Arial" panose="020B0604020202020204" pitchFamily="34" charset="0"/>
                <a:cs typeface="Arial" panose="020B0604020202020204" pitchFamily="34" charset="0"/>
              </a:defRPr>
            </a:lvl1pPr>
          </a:lstStyle>
          <a:p>
            <a:fld id="{692D98CB-4166-41D5-9CAD-729BB1259CAB}" type="slidenum">
              <a:rPr lang="en-ZA" smtClean="0"/>
              <a:pPr/>
              <a:t>‹#›</a:t>
            </a:fld>
            <a:endParaRPr lang="en-ZA" dirty="0"/>
          </a:p>
        </p:txBody>
      </p:sp>
      <p:pic>
        <p:nvPicPr>
          <p:cNvPr id="2" name="Picture 1" descr="Shape, rectangle&#10;&#10;Description automatically generated">
            <a:extLst>
              <a:ext uri="{FF2B5EF4-FFF2-40B4-BE49-F238E27FC236}">
                <a16:creationId xmlns:a16="http://schemas.microsoft.com/office/drawing/2014/main" id="{E4EDFCC1-6143-D3C9-1947-2F69EF3893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201" b="85991"/>
          <a:stretch/>
        </p:blipFill>
        <p:spPr>
          <a:xfrm>
            <a:off x="10341204" y="404"/>
            <a:ext cx="1850796" cy="967865"/>
          </a:xfrm>
          <a:prstGeom prst="rect">
            <a:avLst/>
          </a:prstGeom>
        </p:spPr>
      </p:pic>
      <p:sp>
        <p:nvSpPr>
          <p:cNvPr id="3" name="Rectangle 2">
            <a:extLst>
              <a:ext uri="{FF2B5EF4-FFF2-40B4-BE49-F238E27FC236}">
                <a16:creationId xmlns:a16="http://schemas.microsoft.com/office/drawing/2014/main" id="{B180C9AB-8FE7-786C-B3BB-2B0056C9C7E2}"/>
              </a:ext>
            </a:extLst>
          </p:cNvPr>
          <p:cNvSpPr/>
          <p:nvPr userDrawn="1"/>
        </p:nvSpPr>
        <p:spPr>
          <a:xfrm>
            <a:off x="64008" y="961052"/>
            <a:ext cx="12042648" cy="363894"/>
          </a:xfrm>
          <a:prstGeom prst="rect">
            <a:avLst/>
          </a:prstGeom>
          <a:solidFill>
            <a:srgbClr val="245DBA"/>
          </a:solidFill>
          <a:ln w="12700" cap="flat" cmpd="sng" algn="ctr">
            <a:solidFill>
              <a:srgbClr val="245DB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D35086E-ACA9-04C2-317B-DC59180DC89F}"/>
              </a:ext>
            </a:extLst>
          </p:cNvPr>
          <p:cNvPicPr>
            <a:picLocks noChangeAspect="1"/>
          </p:cNvPicPr>
          <p:nvPr userDrawn="1"/>
        </p:nvPicPr>
        <p:blipFill>
          <a:blip r:embed="rId3"/>
          <a:stretch>
            <a:fillRect/>
          </a:stretch>
        </p:blipFill>
        <p:spPr>
          <a:xfrm>
            <a:off x="64008" y="0"/>
            <a:ext cx="2801740" cy="896557"/>
          </a:xfrm>
          <a:prstGeom prst="rect">
            <a:avLst/>
          </a:prstGeom>
        </p:spPr>
      </p:pic>
    </p:spTree>
    <p:extLst>
      <p:ext uri="{BB962C8B-B14F-4D97-AF65-F5344CB8AC3E}">
        <p14:creationId xmlns:p14="http://schemas.microsoft.com/office/powerpoint/2010/main" val="14481228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10A3-59D9-0F77-2CD7-D1357CE659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B46A736-F575-BE07-3908-774DBBCB94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516D8A-21A6-4213-BEE3-F8A612C8DE1F}"/>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5" name="Footer Placeholder 4">
            <a:extLst>
              <a:ext uri="{FF2B5EF4-FFF2-40B4-BE49-F238E27FC236}">
                <a16:creationId xmlns:a16="http://schemas.microsoft.com/office/drawing/2014/main" id="{E1BCA808-A835-0554-E470-12AF2FFF39C7}"/>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93C8C4ED-48A1-FA1D-FF4D-DCD89E929FDE}"/>
              </a:ext>
            </a:extLst>
          </p:cNvPr>
          <p:cNvSpPr>
            <a:spLocks noGrp="1"/>
          </p:cNvSpPr>
          <p:nvPr>
            <p:ph type="sldNum" sz="quarter" idx="12"/>
          </p:nvPr>
        </p:nvSpPr>
        <p:spPr/>
        <p:txBody>
          <a:bodyPr/>
          <a:lstStyle/>
          <a:p>
            <a:fld id="{692D98CB-4166-41D5-9CAD-729BB1259CAB}" type="slidenum">
              <a:rPr lang="en-ZA" smtClean="0"/>
              <a:t>‹#›</a:t>
            </a:fld>
            <a:endParaRPr lang="en-ZA" dirty="0"/>
          </a:p>
        </p:txBody>
      </p:sp>
    </p:spTree>
    <p:extLst>
      <p:ext uri="{BB962C8B-B14F-4D97-AF65-F5344CB8AC3E}">
        <p14:creationId xmlns:p14="http://schemas.microsoft.com/office/powerpoint/2010/main" val="13974472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41B5-2839-F77B-10A0-C7AB7636977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9284261-42FA-BB46-D991-6BD6511F20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06CCD61-1465-939F-F077-A415937F5D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A2DECA9-E77F-1D46-62C1-2ECEAC29E91D}"/>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6" name="Footer Placeholder 5">
            <a:extLst>
              <a:ext uri="{FF2B5EF4-FFF2-40B4-BE49-F238E27FC236}">
                <a16:creationId xmlns:a16="http://schemas.microsoft.com/office/drawing/2014/main" id="{5D62B857-9A98-BAB0-466E-DAA1ED727A53}"/>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06CDE01D-79DE-9C93-117A-66E31533B15A}"/>
              </a:ext>
            </a:extLst>
          </p:cNvPr>
          <p:cNvSpPr>
            <a:spLocks noGrp="1"/>
          </p:cNvSpPr>
          <p:nvPr>
            <p:ph type="sldNum" sz="quarter" idx="12"/>
          </p:nvPr>
        </p:nvSpPr>
        <p:spPr/>
        <p:txBody>
          <a:bodyPr/>
          <a:lstStyle/>
          <a:p>
            <a:fld id="{692D98CB-4166-41D5-9CAD-729BB1259CAB}" type="slidenum">
              <a:rPr lang="en-ZA" smtClean="0"/>
              <a:t>‹#›</a:t>
            </a:fld>
            <a:endParaRPr lang="en-ZA" dirty="0"/>
          </a:p>
        </p:txBody>
      </p:sp>
    </p:spTree>
    <p:extLst>
      <p:ext uri="{BB962C8B-B14F-4D97-AF65-F5344CB8AC3E}">
        <p14:creationId xmlns:p14="http://schemas.microsoft.com/office/powerpoint/2010/main" val="2239042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755A-3430-6DE0-EDE8-A70DFA74639D}"/>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7F257E1-0DA9-AF7A-C012-D86AF2EBBB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DCBE17-2F8B-A855-B7B8-1174E5A1E6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4A89085-EDFF-1050-C57F-C840C680F1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61361-B8C0-D745-D318-6237C6EC63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1278153-5008-9B5E-08A8-2183204A93D6}"/>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8" name="Footer Placeholder 7">
            <a:extLst>
              <a:ext uri="{FF2B5EF4-FFF2-40B4-BE49-F238E27FC236}">
                <a16:creationId xmlns:a16="http://schemas.microsoft.com/office/drawing/2014/main" id="{5E9E7EA3-6DA9-029A-DE45-FCF3C4AA814E}"/>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4DDBE33B-468F-E0F4-6E65-8A2CC188A755}"/>
              </a:ext>
            </a:extLst>
          </p:cNvPr>
          <p:cNvSpPr>
            <a:spLocks noGrp="1"/>
          </p:cNvSpPr>
          <p:nvPr>
            <p:ph type="sldNum" sz="quarter" idx="12"/>
          </p:nvPr>
        </p:nvSpPr>
        <p:spPr/>
        <p:txBody>
          <a:bodyPr/>
          <a:lstStyle/>
          <a:p>
            <a:fld id="{692D98CB-4166-41D5-9CAD-729BB1259CAB}" type="slidenum">
              <a:rPr lang="en-ZA" smtClean="0"/>
              <a:t>‹#›</a:t>
            </a:fld>
            <a:endParaRPr lang="en-ZA" dirty="0"/>
          </a:p>
        </p:txBody>
      </p:sp>
    </p:spTree>
    <p:extLst>
      <p:ext uri="{BB962C8B-B14F-4D97-AF65-F5344CB8AC3E}">
        <p14:creationId xmlns:p14="http://schemas.microsoft.com/office/powerpoint/2010/main" val="34308762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E4B9-844D-E48D-653B-10611533639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C6B87D86-C89C-C08D-2769-E38E5AEBC01E}"/>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4" name="Footer Placeholder 3">
            <a:extLst>
              <a:ext uri="{FF2B5EF4-FFF2-40B4-BE49-F238E27FC236}">
                <a16:creationId xmlns:a16="http://schemas.microsoft.com/office/drawing/2014/main" id="{4AF7EE47-6CD3-696B-BA63-EE15400F9288}"/>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752A4022-710B-C513-CC14-349B85D71EFD}"/>
              </a:ext>
            </a:extLst>
          </p:cNvPr>
          <p:cNvSpPr>
            <a:spLocks noGrp="1"/>
          </p:cNvSpPr>
          <p:nvPr>
            <p:ph type="sldNum" sz="quarter" idx="12"/>
          </p:nvPr>
        </p:nvSpPr>
        <p:spPr/>
        <p:txBody>
          <a:bodyPr/>
          <a:lstStyle/>
          <a:p>
            <a:fld id="{692D98CB-4166-41D5-9CAD-729BB1259CAB}" type="slidenum">
              <a:rPr lang="en-ZA" smtClean="0"/>
              <a:t>‹#›</a:t>
            </a:fld>
            <a:endParaRPr lang="en-ZA" dirty="0"/>
          </a:p>
        </p:txBody>
      </p:sp>
    </p:spTree>
    <p:extLst>
      <p:ext uri="{BB962C8B-B14F-4D97-AF65-F5344CB8AC3E}">
        <p14:creationId xmlns:p14="http://schemas.microsoft.com/office/powerpoint/2010/main" val="35304548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36B210-8B07-A7FC-3782-DE94ED582F12}"/>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3" name="Footer Placeholder 2">
            <a:extLst>
              <a:ext uri="{FF2B5EF4-FFF2-40B4-BE49-F238E27FC236}">
                <a16:creationId xmlns:a16="http://schemas.microsoft.com/office/drawing/2014/main" id="{C31C16F3-7EFD-8E47-C6BC-7A50C9C08C0E}"/>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D4358BE0-3F09-6DC1-A902-CF13A1859BB3}"/>
              </a:ext>
            </a:extLst>
          </p:cNvPr>
          <p:cNvSpPr>
            <a:spLocks noGrp="1"/>
          </p:cNvSpPr>
          <p:nvPr>
            <p:ph type="sldNum" sz="quarter" idx="12"/>
          </p:nvPr>
        </p:nvSpPr>
        <p:spPr/>
        <p:txBody>
          <a:bodyPr/>
          <a:lstStyle/>
          <a:p>
            <a:fld id="{692D98CB-4166-41D5-9CAD-729BB1259CAB}" type="slidenum">
              <a:rPr lang="en-ZA" smtClean="0"/>
              <a:t>‹#›</a:t>
            </a:fld>
            <a:endParaRPr lang="en-ZA" dirty="0"/>
          </a:p>
        </p:txBody>
      </p:sp>
      <p:pic>
        <p:nvPicPr>
          <p:cNvPr id="5" name="Picture 4">
            <a:extLst>
              <a:ext uri="{FF2B5EF4-FFF2-40B4-BE49-F238E27FC236}">
                <a16:creationId xmlns:a16="http://schemas.microsoft.com/office/drawing/2014/main" id="{1F33251D-404D-F380-CA82-DF77BAE63A8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28040" y="0"/>
            <a:ext cx="2956560" cy="912039"/>
          </a:xfrm>
          <a:prstGeom prst="rect">
            <a:avLst/>
          </a:prstGeom>
          <a:noFill/>
          <a:ln>
            <a:noFill/>
          </a:ln>
        </p:spPr>
      </p:pic>
      <p:pic>
        <p:nvPicPr>
          <p:cNvPr id="6" name="Picture 5" descr="A blue and yellow text with black text&#10;&#10;Description automatically generated">
            <a:extLst>
              <a:ext uri="{FF2B5EF4-FFF2-40B4-BE49-F238E27FC236}">
                <a16:creationId xmlns:a16="http://schemas.microsoft.com/office/drawing/2014/main" id="{D1BB98F2-2D8D-DA33-8917-ED3CDEF25626}"/>
              </a:ext>
            </a:extLst>
          </p:cNvPr>
          <p:cNvPicPr>
            <a:picLocks noChangeAspect="1"/>
          </p:cNvPicPr>
          <p:nvPr userDrawn="1"/>
        </p:nvPicPr>
        <p:blipFill>
          <a:blip r:embed="rId3"/>
          <a:stretch>
            <a:fillRect/>
          </a:stretch>
        </p:blipFill>
        <p:spPr>
          <a:xfrm>
            <a:off x="10315851" y="167776"/>
            <a:ext cx="1759805" cy="576487"/>
          </a:xfrm>
          <a:prstGeom prst="rect">
            <a:avLst/>
          </a:prstGeom>
        </p:spPr>
      </p:pic>
      <p:pic>
        <p:nvPicPr>
          <p:cNvPr id="29" name="Picture 28">
            <a:extLst>
              <a:ext uri="{FF2B5EF4-FFF2-40B4-BE49-F238E27FC236}">
                <a16:creationId xmlns:a16="http://schemas.microsoft.com/office/drawing/2014/main" id="{ADB03150-97F4-0B8D-9A4D-E53FCB3CC7D6}"/>
              </a:ext>
            </a:extLst>
          </p:cNvPr>
          <p:cNvPicPr>
            <a:picLocks noChangeAspect="1"/>
          </p:cNvPicPr>
          <p:nvPr userDrawn="1"/>
        </p:nvPicPr>
        <p:blipFill>
          <a:blip r:embed="rId4">
            <a:alphaModFix amt="70000"/>
          </a:blip>
          <a:stretch>
            <a:fillRect/>
          </a:stretch>
        </p:blipFill>
        <p:spPr>
          <a:xfrm>
            <a:off x="0" y="0"/>
            <a:ext cx="4488982" cy="6858000"/>
          </a:xfrm>
          <a:prstGeom prst="rect">
            <a:avLst/>
          </a:prstGeom>
        </p:spPr>
      </p:pic>
    </p:spTree>
    <p:extLst>
      <p:ext uri="{BB962C8B-B14F-4D97-AF65-F5344CB8AC3E}">
        <p14:creationId xmlns:p14="http://schemas.microsoft.com/office/powerpoint/2010/main" val="3850268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1F15-5AD2-2676-2328-E9DD644E6D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0EAC537-892D-5785-DB34-8C837F439E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BF995201-B527-B526-DF73-EE3188BB1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6313AC-76F3-D4DB-A3DB-196ED752A23E}"/>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6" name="Footer Placeholder 5">
            <a:extLst>
              <a:ext uri="{FF2B5EF4-FFF2-40B4-BE49-F238E27FC236}">
                <a16:creationId xmlns:a16="http://schemas.microsoft.com/office/drawing/2014/main" id="{8F9917F5-B6C8-ACAB-C969-64152BC278BB}"/>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E918B97C-B6D8-D78A-4742-FF9F036E936C}"/>
              </a:ext>
            </a:extLst>
          </p:cNvPr>
          <p:cNvSpPr>
            <a:spLocks noGrp="1"/>
          </p:cNvSpPr>
          <p:nvPr>
            <p:ph type="sldNum" sz="quarter" idx="12"/>
          </p:nvPr>
        </p:nvSpPr>
        <p:spPr/>
        <p:txBody>
          <a:bodyPr/>
          <a:lstStyle/>
          <a:p>
            <a:fld id="{692D98CB-4166-41D5-9CAD-729BB1259CAB}" type="slidenum">
              <a:rPr lang="en-ZA" smtClean="0"/>
              <a:t>‹#›</a:t>
            </a:fld>
            <a:endParaRPr lang="en-ZA" dirty="0"/>
          </a:p>
        </p:txBody>
      </p:sp>
    </p:spTree>
    <p:extLst>
      <p:ext uri="{BB962C8B-B14F-4D97-AF65-F5344CB8AC3E}">
        <p14:creationId xmlns:p14="http://schemas.microsoft.com/office/powerpoint/2010/main" val="325297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1"/>
        <p:cNvGrpSpPr/>
        <p:nvPr/>
      </p:nvGrpSpPr>
      <p:grpSpPr>
        <a:xfrm>
          <a:off x="0" y="0"/>
          <a:ext cx="0" cy="0"/>
          <a:chOff x="0" y="0"/>
          <a:chExt cx="0" cy="0"/>
        </a:xfrm>
      </p:grpSpPr>
      <p:sp>
        <p:nvSpPr>
          <p:cNvPr id="12" name="Google Shape;12;p2"/>
          <p:cNvSpPr/>
          <p:nvPr/>
        </p:nvSpPr>
        <p:spPr>
          <a:xfrm>
            <a:off x="-304813" y="-101606"/>
            <a:ext cx="12497337" cy="6960088"/>
          </a:xfrm>
          <a:prstGeom prst="rect">
            <a:avLst/>
          </a:prstGeom>
          <a:solidFill>
            <a:schemeClr val="lt1"/>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a:solidFill>
                <a:schemeClr val="lt1"/>
              </a:solidFill>
              <a:latin typeface="Calibri"/>
              <a:ea typeface="Calibri"/>
              <a:cs typeface="Calibri"/>
              <a:sym typeface="Calibri"/>
            </a:endParaRPr>
          </a:p>
        </p:txBody>
      </p:sp>
      <p:sp>
        <p:nvSpPr>
          <p:cNvPr id="13" name="Google Shape;13;p2"/>
          <p:cNvSpPr txBox="1"/>
          <p:nvPr/>
        </p:nvSpPr>
        <p:spPr>
          <a:xfrm>
            <a:off x="5486636" y="0"/>
            <a:ext cx="6705888" cy="6858394"/>
          </a:xfrm>
          <a:prstGeom prst="rect">
            <a:avLst/>
          </a:prstGeom>
          <a:noFill/>
          <a:ln>
            <a:noFill/>
          </a:ln>
        </p:spPr>
        <p:txBody>
          <a:bodyPr spcFirstLastPara="1" wrap="square" lIns="80146" tIns="40057" rIns="80146" bIns="40057" anchor="t" anchorCtr="0">
            <a:noAutofit/>
          </a:bodyPr>
          <a:lstStyle/>
          <a:p>
            <a:pPr marL="0" marR="0" lvl="0" indent="0" algn="l" rtl="0">
              <a:spcBef>
                <a:spcPts val="0"/>
              </a:spcBef>
              <a:spcAft>
                <a:spcPts val="0"/>
              </a:spcAft>
              <a:buClr>
                <a:schemeClr val="dk1"/>
              </a:buClr>
              <a:buSzPts val="2500"/>
              <a:buFont typeface="Calibri"/>
              <a:buNone/>
            </a:pPr>
            <a:endParaRPr sz="1642" b="0" i="0" u="none" strike="noStrike" cap="none">
              <a:solidFill>
                <a:schemeClr val="dk1"/>
              </a:solidFill>
              <a:latin typeface="Calibri"/>
              <a:ea typeface="Calibri"/>
              <a:cs typeface="Calibri"/>
              <a:sym typeface="Calibri"/>
            </a:endParaRPr>
          </a:p>
        </p:txBody>
      </p:sp>
      <p:cxnSp>
        <p:nvCxnSpPr>
          <p:cNvPr id="14" name="Google Shape;14;p2"/>
          <p:cNvCxnSpPr/>
          <p:nvPr/>
        </p:nvCxnSpPr>
        <p:spPr>
          <a:xfrm>
            <a:off x="330214" y="3038650"/>
            <a:ext cx="704941" cy="0"/>
          </a:xfrm>
          <a:prstGeom prst="straightConnector1">
            <a:avLst/>
          </a:prstGeom>
          <a:noFill/>
          <a:ln w="38100" cap="flat" cmpd="sng">
            <a:solidFill>
              <a:srgbClr val="832A2A"/>
            </a:solidFill>
            <a:prstDash val="solid"/>
            <a:miter lim="800000"/>
            <a:headEnd type="none" w="sm" len="sm"/>
            <a:tailEnd type="none" w="sm" len="sm"/>
          </a:ln>
        </p:spPr>
      </p:cxnSp>
      <p:sp>
        <p:nvSpPr>
          <p:cNvPr id="15" name="Google Shape;15;p2"/>
          <p:cNvSpPr/>
          <p:nvPr/>
        </p:nvSpPr>
        <p:spPr>
          <a:xfrm>
            <a:off x="-304813" y="4484946"/>
            <a:ext cx="6089972" cy="2398861"/>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a:solidFill>
                <a:schemeClr val="lt1"/>
              </a:solidFill>
              <a:latin typeface="Calibri"/>
              <a:ea typeface="Calibri"/>
              <a:cs typeface="Calibri"/>
              <a:sym typeface="Calibri"/>
            </a:endParaRPr>
          </a:p>
        </p:txBody>
      </p:sp>
      <p:sp>
        <p:nvSpPr>
          <p:cNvPr id="16" name="Google Shape;16;p2"/>
          <p:cNvSpPr/>
          <p:nvPr/>
        </p:nvSpPr>
        <p:spPr>
          <a:xfrm>
            <a:off x="-304813" y="-88905"/>
            <a:ext cx="6089972" cy="266847"/>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a:solidFill>
                <a:schemeClr val="lt1"/>
              </a:solidFill>
              <a:latin typeface="Calibri"/>
              <a:ea typeface="Calibri"/>
              <a:cs typeface="Calibri"/>
              <a:sym typeface="Calibri"/>
            </a:endParaRPr>
          </a:p>
        </p:txBody>
      </p:sp>
      <p:pic>
        <p:nvPicPr>
          <p:cNvPr id="17" name="Google Shape;17;p2" descr="GCRO-logo_on-black.png"/>
          <p:cNvPicPr preferRelativeResize="0"/>
          <p:nvPr/>
        </p:nvPicPr>
        <p:blipFill rotWithShape="1">
          <a:blip r:embed="rId2">
            <a:alphaModFix/>
          </a:blip>
          <a:srcRect/>
          <a:stretch/>
        </p:blipFill>
        <p:spPr>
          <a:xfrm>
            <a:off x="60329" y="5947117"/>
            <a:ext cx="2624251" cy="655724"/>
          </a:xfrm>
          <a:prstGeom prst="rect">
            <a:avLst/>
          </a:prstGeom>
          <a:noFill/>
          <a:ln>
            <a:noFill/>
          </a:ln>
        </p:spPr>
      </p:pic>
      <p:sp>
        <p:nvSpPr>
          <p:cNvPr id="18" name="Google Shape;18;p2"/>
          <p:cNvSpPr txBox="1">
            <a:spLocks noGrp="1"/>
          </p:cNvSpPr>
          <p:nvPr>
            <p:ph type="title"/>
          </p:nvPr>
        </p:nvSpPr>
        <p:spPr>
          <a:xfrm>
            <a:off x="245769" y="647737"/>
            <a:ext cx="4654690" cy="1641679"/>
          </a:xfrm>
          <a:prstGeom prst="rect">
            <a:avLst/>
          </a:prstGeom>
          <a:noFill/>
          <a:ln>
            <a:noFill/>
          </a:ln>
        </p:spPr>
        <p:txBody>
          <a:bodyPr spcFirstLastPara="1" wrap="square" lIns="122000" tIns="60975" rIns="122000" bIns="60975" anchor="b" anchorCtr="0">
            <a:noAutofit/>
          </a:bodyPr>
          <a:lstStyle>
            <a:lvl1pPr lvl="0" algn="l" rtl="0">
              <a:lnSpc>
                <a:spcPct val="90000"/>
              </a:lnSpc>
              <a:spcBef>
                <a:spcPts val="0"/>
              </a:spcBef>
              <a:spcAft>
                <a:spcPts val="0"/>
              </a:spcAft>
              <a:buClr>
                <a:schemeClr val="dk1"/>
              </a:buClr>
              <a:buSzPts val="2000"/>
              <a:buFont typeface="Calibri"/>
              <a:buNone/>
              <a:defRPr sz="3153"/>
            </a:lvl1pPr>
            <a:lvl2pPr lvl="1" algn="l" rtl="0">
              <a:lnSpc>
                <a:spcPct val="90000"/>
              </a:lnSpc>
              <a:spcBef>
                <a:spcPts val="0"/>
              </a:spcBef>
              <a:spcAft>
                <a:spcPts val="0"/>
              </a:spcAft>
              <a:buSzPts val="2000"/>
              <a:buNone/>
              <a:defRPr/>
            </a:lvl2pPr>
            <a:lvl3pPr lvl="2" algn="l" rtl="0">
              <a:lnSpc>
                <a:spcPct val="90000"/>
              </a:lnSpc>
              <a:spcBef>
                <a:spcPts val="0"/>
              </a:spcBef>
              <a:spcAft>
                <a:spcPts val="0"/>
              </a:spcAft>
              <a:buSzPts val="2000"/>
              <a:buNone/>
              <a:defRPr/>
            </a:lvl3pPr>
            <a:lvl4pPr lvl="3" algn="l" rtl="0">
              <a:lnSpc>
                <a:spcPct val="90000"/>
              </a:lnSpc>
              <a:spcBef>
                <a:spcPts val="0"/>
              </a:spcBef>
              <a:spcAft>
                <a:spcPts val="0"/>
              </a:spcAft>
              <a:buSzPts val="2000"/>
              <a:buNone/>
              <a:defRPr/>
            </a:lvl4pPr>
            <a:lvl5pPr lvl="4" algn="l" rtl="0">
              <a:lnSpc>
                <a:spcPct val="90000"/>
              </a:lnSpc>
              <a:spcBef>
                <a:spcPts val="0"/>
              </a:spcBef>
              <a:spcAft>
                <a:spcPts val="0"/>
              </a:spcAft>
              <a:buSzPts val="2000"/>
              <a:buNone/>
              <a:defRPr/>
            </a:lvl5pPr>
            <a:lvl6pPr lvl="5" algn="l" rtl="0">
              <a:lnSpc>
                <a:spcPct val="90000"/>
              </a:lnSpc>
              <a:spcBef>
                <a:spcPts val="0"/>
              </a:spcBef>
              <a:spcAft>
                <a:spcPts val="0"/>
              </a:spcAft>
              <a:buSzPts val="2000"/>
              <a:buNone/>
              <a:defRPr/>
            </a:lvl6pPr>
            <a:lvl7pPr lvl="6" algn="l" rtl="0">
              <a:lnSpc>
                <a:spcPct val="90000"/>
              </a:lnSpc>
              <a:spcBef>
                <a:spcPts val="0"/>
              </a:spcBef>
              <a:spcAft>
                <a:spcPts val="0"/>
              </a:spcAft>
              <a:buSzPts val="2000"/>
              <a:buNone/>
              <a:defRPr/>
            </a:lvl7pPr>
            <a:lvl8pPr lvl="7" algn="l" rtl="0">
              <a:lnSpc>
                <a:spcPct val="90000"/>
              </a:lnSpc>
              <a:spcBef>
                <a:spcPts val="0"/>
              </a:spcBef>
              <a:spcAft>
                <a:spcPts val="0"/>
              </a:spcAft>
              <a:buSzPts val="2000"/>
              <a:buNone/>
              <a:defRPr/>
            </a:lvl8pPr>
            <a:lvl9pPr lvl="8" algn="l" rtl="0">
              <a:lnSpc>
                <a:spcPct val="90000"/>
              </a:lnSpc>
              <a:spcBef>
                <a:spcPts val="0"/>
              </a:spcBef>
              <a:spcAft>
                <a:spcPts val="0"/>
              </a:spcAft>
              <a:buSzPts val="2000"/>
              <a:buNone/>
              <a:defRPr/>
            </a:lvl9pPr>
          </a:lstStyle>
          <a:p>
            <a:endParaRPr/>
          </a:p>
        </p:txBody>
      </p:sp>
      <p:sp>
        <p:nvSpPr>
          <p:cNvPr id="19" name="Google Shape;19;p2"/>
          <p:cNvSpPr txBox="1">
            <a:spLocks noGrp="1"/>
          </p:cNvSpPr>
          <p:nvPr>
            <p:ph type="body" idx="1"/>
          </p:nvPr>
        </p:nvSpPr>
        <p:spPr>
          <a:xfrm>
            <a:off x="245769" y="2463942"/>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0" name="Google Shape;20;p2"/>
          <p:cNvSpPr txBox="1">
            <a:spLocks noGrp="1"/>
          </p:cNvSpPr>
          <p:nvPr>
            <p:ph type="body" idx="2"/>
          </p:nvPr>
        </p:nvSpPr>
        <p:spPr>
          <a:xfrm>
            <a:off x="245769" y="3225986"/>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1" name="Google Shape;21;p2"/>
          <p:cNvSpPr>
            <a:spLocks noGrp="1"/>
          </p:cNvSpPr>
          <p:nvPr>
            <p:ph type="pic" idx="3"/>
          </p:nvPr>
        </p:nvSpPr>
        <p:spPr>
          <a:xfrm>
            <a:off x="5785099" y="-152409"/>
            <a:ext cx="6407365" cy="7035964"/>
          </a:xfrm>
          <a:prstGeom prst="rect">
            <a:avLst/>
          </a:prstGeom>
          <a:noFill/>
          <a:ln>
            <a:noFill/>
          </a:ln>
        </p:spPr>
        <p:txBody>
          <a:bodyPr spcFirstLastPara="1" wrap="square" lIns="122000" tIns="60975" rIns="122000" bIns="60975" anchor="t" anchorCtr="0">
            <a:noAutofit/>
          </a:bodyPr>
          <a:lstStyle>
            <a:lvl1pPr marR="0" lvl="0" algn="l" rtl="0">
              <a:lnSpc>
                <a:spcPct val="90000"/>
              </a:lnSpc>
              <a:spcBef>
                <a:spcPts val="920"/>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body" idx="4"/>
          </p:nvPr>
        </p:nvSpPr>
        <p:spPr>
          <a:xfrm>
            <a:off x="6661436" y="6147153"/>
            <a:ext cx="4654690" cy="330504"/>
          </a:xfrm>
          <a:prstGeom prst="rect">
            <a:avLst/>
          </a:prstGeom>
          <a:noFill/>
          <a:ln>
            <a:noFill/>
          </a:ln>
        </p:spPr>
        <p:txBody>
          <a:bodyPr spcFirstLastPara="1" wrap="square" lIns="122000" tIns="60975" rIns="122000" bIns="60975" anchor="t" anchorCtr="0">
            <a:noAutofit/>
          </a:bodyPr>
          <a:lstStyle>
            <a:lvl1pPr marL="300335" lvl="0" indent="-150167" algn="ctr" rtl="0">
              <a:lnSpc>
                <a:spcPct val="90000"/>
              </a:lnSpc>
              <a:spcBef>
                <a:spcPts val="920"/>
              </a:spcBef>
              <a:spcAft>
                <a:spcPts val="0"/>
              </a:spcAft>
              <a:buClr>
                <a:srgbClr val="999C99"/>
              </a:buClr>
              <a:buSzPts val="1400"/>
              <a:buNone/>
              <a:defRPr sz="920">
                <a:solidFill>
                  <a:srgbClr val="999C99"/>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Tree>
    <p:extLst>
      <p:ext uri="{BB962C8B-B14F-4D97-AF65-F5344CB8AC3E}">
        <p14:creationId xmlns:p14="http://schemas.microsoft.com/office/powerpoint/2010/main" val="28495759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1C891-B8BA-6B6B-6BA6-BC0DE3A20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A3CF91B-9722-8B01-9604-C2C19A2049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9D4B54E8-C316-6AB3-3A8E-99E993CE9C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CA48FD-D0C0-A3CA-B7BC-51C6BBB1AC4B}"/>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6" name="Footer Placeholder 5">
            <a:extLst>
              <a:ext uri="{FF2B5EF4-FFF2-40B4-BE49-F238E27FC236}">
                <a16:creationId xmlns:a16="http://schemas.microsoft.com/office/drawing/2014/main" id="{14254918-77ED-A0FC-69F0-4EE05EFFCD2B}"/>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C6F68103-C66E-91AA-E272-E792779A47FB}"/>
              </a:ext>
            </a:extLst>
          </p:cNvPr>
          <p:cNvSpPr>
            <a:spLocks noGrp="1"/>
          </p:cNvSpPr>
          <p:nvPr>
            <p:ph type="sldNum" sz="quarter" idx="12"/>
          </p:nvPr>
        </p:nvSpPr>
        <p:spPr/>
        <p:txBody>
          <a:bodyPr/>
          <a:lstStyle/>
          <a:p>
            <a:fld id="{692D98CB-4166-41D5-9CAD-729BB1259CAB}" type="slidenum">
              <a:rPr lang="en-ZA" smtClean="0"/>
              <a:t>‹#›</a:t>
            </a:fld>
            <a:endParaRPr lang="en-ZA" dirty="0"/>
          </a:p>
        </p:txBody>
      </p:sp>
    </p:spTree>
    <p:extLst>
      <p:ext uri="{BB962C8B-B14F-4D97-AF65-F5344CB8AC3E}">
        <p14:creationId xmlns:p14="http://schemas.microsoft.com/office/powerpoint/2010/main" val="17228368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A861-32D6-D52C-DFCC-0A584407256C}"/>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6F2A1E6-3A0D-1331-9C68-2297C24004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0FF611E-EE2D-0334-04E4-A9FBB9FBC9EA}"/>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5" name="Footer Placeholder 4">
            <a:extLst>
              <a:ext uri="{FF2B5EF4-FFF2-40B4-BE49-F238E27FC236}">
                <a16:creationId xmlns:a16="http://schemas.microsoft.com/office/drawing/2014/main" id="{C3F9562D-D8DE-2573-35CF-358C4E2A83F5}"/>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C280F901-8D49-37A3-CCF7-CEC7577BB999}"/>
              </a:ext>
            </a:extLst>
          </p:cNvPr>
          <p:cNvSpPr>
            <a:spLocks noGrp="1"/>
          </p:cNvSpPr>
          <p:nvPr>
            <p:ph type="sldNum" sz="quarter" idx="12"/>
          </p:nvPr>
        </p:nvSpPr>
        <p:spPr/>
        <p:txBody>
          <a:bodyPr/>
          <a:lstStyle/>
          <a:p>
            <a:fld id="{692D98CB-4166-41D5-9CAD-729BB1259CAB}" type="slidenum">
              <a:rPr lang="en-ZA" smtClean="0"/>
              <a:t>‹#›</a:t>
            </a:fld>
            <a:endParaRPr lang="en-ZA" dirty="0"/>
          </a:p>
        </p:txBody>
      </p:sp>
    </p:spTree>
    <p:extLst>
      <p:ext uri="{BB962C8B-B14F-4D97-AF65-F5344CB8AC3E}">
        <p14:creationId xmlns:p14="http://schemas.microsoft.com/office/powerpoint/2010/main" val="3724692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C803B3-BE2B-9345-5DA2-4EF0A1BFAE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DD60195-F44B-DB5B-E115-80381B3E50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DE46E36-EA63-D6FE-0042-1D1C717E6283}"/>
              </a:ext>
            </a:extLst>
          </p:cNvPr>
          <p:cNvSpPr>
            <a:spLocks noGrp="1"/>
          </p:cNvSpPr>
          <p:nvPr>
            <p:ph type="dt" sz="half" idx="10"/>
          </p:nvPr>
        </p:nvSpPr>
        <p:spPr/>
        <p:txBody>
          <a:bodyPr/>
          <a:lstStyle/>
          <a:p>
            <a:fld id="{B3CC4F9C-AB2C-419B-A5AB-3DBF29EE70BA}" type="datetimeFigureOut">
              <a:rPr lang="en-ZA" smtClean="0"/>
              <a:t>2024/11/12</a:t>
            </a:fld>
            <a:endParaRPr lang="en-ZA" dirty="0"/>
          </a:p>
        </p:txBody>
      </p:sp>
      <p:sp>
        <p:nvSpPr>
          <p:cNvPr id="5" name="Footer Placeholder 4">
            <a:extLst>
              <a:ext uri="{FF2B5EF4-FFF2-40B4-BE49-F238E27FC236}">
                <a16:creationId xmlns:a16="http://schemas.microsoft.com/office/drawing/2014/main" id="{70A4A28E-1F6B-496E-97FB-11FEEF68A27C}"/>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025113FE-00DD-C960-6BB7-BCB20EB5D7BD}"/>
              </a:ext>
            </a:extLst>
          </p:cNvPr>
          <p:cNvSpPr>
            <a:spLocks noGrp="1"/>
          </p:cNvSpPr>
          <p:nvPr>
            <p:ph type="sldNum" sz="quarter" idx="12"/>
          </p:nvPr>
        </p:nvSpPr>
        <p:spPr/>
        <p:txBody>
          <a:bodyPr/>
          <a:lstStyle/>
          <a:p>
            <a:fld id="{692D98CB-4166-41D5-9CAD-729BB1259CAB}" type="slidenum">
              <a:rPr lang="en-ZA" smtClean="0"/>
              <a:t>‹#›</a:t>
            </a:fld>
            <a:endParaRPr lang="en-ZA" dirty="0"/>
          </a:p>
        </p:txBody>
      </p:sp>
    </p:spTree>
    <p:extLst>
      <p:ext uri="{BB962C8B-B14F-4D97-AF65-F5344CB8AC3E}">
        <p14:creationId xmlns:p14="http://schemas.microsoft.com/office/powerpoint/2010/main" val="26810966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F1AA84-B8EE-4200-B838-D1670474E5B9}" type="slidenum">
              <a:rPr kumimoji="0" lang="en-US" sz="1200" b="0" i="0" u="none" strike="noStrike" kern="1200" cap="none" spc="0" normalizeH="0" baseline="0" noProof="0">
                <a:ln>
                  <a:noFill/>
                </a:ln>
                <a:solidFill>
                  <a:srgbClr val="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569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E02E-1FCF-4846-8C2C-0547A4D2EF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4DF0D6-80DE-FB40-890B-443DAC626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E0EB34-9AB9-184B-AED9-37F9D7ACB03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45B0FEB-0EF7-2F42-8F35-100341619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F0439-6847-FD40-9A59-BA41DB36AA16}"/>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227742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8EED-395D-4D43-BC7D-9BEBBA067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328C12-966D-5045-9353-7ABD94B1A5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2C55A-EC9D-1747-9D95-23CBE49BA96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E9D9409-5C27-A849-8808-25915B0B9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CAFF2-4938-464E-BBFE-3F261D5611E5}"/>
              </a:ext>
            </a:extLst>
          </p:cNvPr>
          <p:cNvSpPr>
            <a:spLocks noGrp="1"/>
          </p:cNvSpPr>
          <p:nvPr>
            <p:ph type="sldNum" sz="quarter" idx="12"/>
          </p:nvPr>
        </p:nvSpPr>
        <p:spPr/>
        <p:txBody>
          <a:bodyPr/>
          <a:lstStyle/>
          <a:p>
            <a:fld id="{EA6B8D2D-F85C-4648-B88B-DCE93837ED40}" type="slidenum">
              <a:rPr lang="en-US" smtClean="0"/>
              <a:t>‹#›</a:t>
            </a:fld>
            <a:endParaRPr lang="en-US"/>
          </a:p>
        </p:txBody>
      </p:sp>
    </p:spTree>
    <p:extLst>
      <p:ext uri="{BB962C8B-B14F-4D97-AF65-F5344CB8AC3E}">
        <p14:creationId xmlns:p14="http://schemas.microsoft.com/office/powerpoint/2010/main" val="104220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7.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457201" y="365125"/>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457201" y="3461657"/>
            <a:ext cx="10896599" cy="751114"/>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127625526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65" r:id="rId4"/>
    <p:sldLayoutId id="2147483666" r:id="rId5"/>
    <p:sldLayoutId id="2147483667" r:id="rId6"/>
    <p:sldLayoutId id="2147483668" r:id="rId7"/>
  </p:sldLayoutIdLst>
  <p:hf hdr="0" ftr="0" dt="0"/>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FC2ADA-F53E-814C-90AD-21E8137EB2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6DD652-EEE7-F24B-9515-22B0CA5F5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CC879-60F1-DD45-8470-F42EFC88FD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517FE70-0FA2-BA43-9D62-1FB39BF82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704A89-C35B-5047-A53D-C55FEBB5C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B8D2D-F85C-4648-B88B-DCE93837ED40}" type="slidenum">
              <a:rPr lang="en-US" smtClean="0"/>
              <a:t>‹#›</a:t>
            </a:fld>
            <a:endParaRPr lang="en-US"/>
          </a:p>
        </p:txBody>
      </p:sp>
    </p:spTree>
    <p:extLst>
      <p:ext uri="{BB962C8B-B14F-4D97-AF65-F5344CB8AC3E}">
        <p14:creationId xmlns:p14="http://schemas.microsoft.com/office/powerpoint/2010/main" val="238481718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2907" y="955965"/>
            <a:ext cx="10684879" cy="30313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342907" y="1412384"/>
            <a:ext cx="1068487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14422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hf hdr="0" ftr="0" dt="0"/>
  <p:txStyles>
    <p:title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457201" y="365125"/>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11277599" y="5437239"/>
            <a:ext cx="648929" cy="432618"/>
          </a:xfrm>
          <a:prstGeom prst="rect">
            <a:avLst/>
          </a:prstGeom>
        </p:spPr>
        <p:txBody>
          <a:bodyPr vert="horz" lIns="91440" tIns="45720" rIns="91440" bIns="45720" rtlCol="0">
            <a:normAutofit/>
          </a:bodyPr>
          <a:lstStyle/>
          <a:p>
            <a:pPr lvl="0"/>
            <a:r>
              <a:rPr lang="en-US" dirty="0"/>
              <a:t>1</a:t>
            </a:r>
          </a:p>
        </p:txBody>
      </p:sp>
    </p:spTree>
    <p:extLst>
      <p:ext uri="{BB962C8B-B14F-4D97-AF65-F5344CB8AC3E}">
        <p14:creationId xmlns:p14="http://schemas.microsoft.com/office/powerpoint/2010/main" val="146441453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hf hdr="0" ftr="0" dt="0"/>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B4DDF-5219-B795-BBC9-D8FA4341D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96F8D35-D401-F7F6-7CF7-81B4FF3E81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0A08206-3AF0-D617-181C-5EFEEC2E2F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CC4F9C-AB2C-419B-A5AB-3DBF29EE70BA}" type="datetimeFigureOut">
              <a:rPr lang="en-ZA" smtClean="0"/>
              <a:t>2024/11/12</a:t>
            </a:fld>
            <a:endParaRPr lang="en-ZA" dirty="0"/>
          </a:p>
        </p:txBody>
      </p:sp>
      <p:sp>
        <p:nvSpPr>
          <p:cNvPr id="5" name="Footer Placeholder 4">
            <a:extLst>
              <a:ext uri="{FF2B5EF4-FFF2-40B4-BE49-F238E27FC236}">
                <a16:creationId xmlns:a16="http://schemas.microsoft.com/office/drawing/2014/main" id="{98EBB57F-47A2-4609-C841-67B610E394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dirty="0"/>
          </a:p>
        </p:txBody>
      </p:sp>
      <p:sp>
        <p:nvSpPr>
          <p:cNvPr id="6" name="Slide Number Placeholder 5">
            <a:extLst>
              <a:ext uri="{FF2B5EF4-FFF2-40B4-BE49-F238E27FC236}">
                <a16:creationId xmlns:a16="http://schemas.microsoft.com/office/drawing/2014/main" id="{7B9111D3-4369-1BB9-344A-0BFC13E7E7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2D98CB-4166-41D5-9CAD-729BB1259CAB}" type="slidenum">
              <a:rPr lang="en-ZA" smtClean="0"/>
              <a:t>‹#›</a:t>
            </a:fld>
            <a:endParaRPr lang="en-ZA" dirty="0"/>
          </a:p>
        </p:txBody>
      </p:sp>
    </p:spTree>
    <p:extLst>
      <p:ext uri="{BB962C8B-B14F-4D97-AF65-F5344CB8AC3E}">
        <p14:creationId xmlns:p14="http://schemas.microsoft.com/office/powerpoint/2010/main" val="306639348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24DD0-0ACA-492F-9DF0-1A2951355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CCC05A1-21F7-49DA-AC6E-7399D638F1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4B26DBC-1425-45D6-899C-FDA0B4373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73285-2900-419B-9142-F4B577FF2509}" type="datetimeFigureOut">
              <a:rPr lang="en-ZA" smtClean="0"/>
              <a:t>2024/11/12</a:t>
            </a:fld>
            <a:endParaRPr lang="en-ZA" dirty="0"/>
          </a:p>
        </p:txBody>
      </p:sp>
      <p:sp>
        <p:nvSpPr>
          <p:cNvPr id="5" name="Footer Placeholder 4">
            <a:extLst>
              <a:ext uri="{FF2B5EF4-FFF2-40B4-BE49-F238E27FC236}">
                <a16:creationId xmlns:a16="http://schemas.microsoft.com/office/drawing/2014/main" id="{AFDABAC6-C65E-4A7B-A1F4-DBF4926C9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4136D645-A07C-4842-A9C7-32A083C58E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F79DE-9858-4583-B0BA-1B022CFF73C2}" type="slidenum">
              <a:rPr lang="en-ZA" smtClean="0"/>
              <a:t>‹#›</a:t>
            </a:fld>
            <a:endParaRPr lang="en-ZA" dirty="0"/>
          </a:p>
        </p:txBody>
      </p:sp>
    </p:spTree>
    <p:extLst>
      <p:ext uri="{BB962C8B-B14F-4D97-AF65-F5344CB8AC3E}">
        <p14:creationId xmlns:p14="http://schemas.microsoft.com/office/powerpoint/2010/main" val="41456699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B4DDF-5219-B795-BBC9-D8FA4341D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96F8D35-D401-F7F6-7CF7-81B4FF3E81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0A08206-3AF0-D617-181C-5EFEEC2E2F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CC4F9C-AB2C-419B-A5AB-3DBF29EE70BA}" type="datetimeFigureOut">
              <a:rPr lang="en-ZA" smtClean="0"/>
              <a:t>2024/11/12</a:t>
            </a:fld>
            <a:endParaRPr lang="en-ZA" dirty="0"/>
          </a:p>
        </p:txBody>
      </p:sp>
      <p:sp>
        <p:nvSpPr>
          <p:cNvPr id="5" name="Footer Placeholder 4">
            <a:extLst>
              <a:ext uri="{FF2B5EF4-FFF2-40B4-BE49-F238E27FC236}">
                <a16:creationId xmlns:a16="http://schemas.microsoft.com/office/drawing/2014/main" id="{98EBB57F-47A2-4609-C841-67B610E394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dirty="0"/>
          </a:p>
        </p:txBody>
      </p:sp>
      <p:sp>
        <p:nvSpPr>
          <p:cNvPr id="6" name="Slide Number Placeholder 5">
            <a:extLst>
              <a:ext uri="{FF2B5EF4-FFF2-40B4-BE49-F238E27FC236}">
                <a16:creationId xmlns:a16="http://schemas.microsoft.com/office/drawing/2014/main" id="{7B9111D3-4369-1BB9-344A-0BFC13E7E7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2D98CB-4166-41D5-9CAD-729BB1259CAB}" type="slidenum">
              <a:rPr lang="en-ZA" smtClean="0"/>
              <a:t>‹#›</a:t>
            </a:fld>
            <a:endParaRPr lang="en-ZA" dirty="0"/>
          </a:p>
        </p:txBody>
      </p:sp>
    </p:spTree>
    <p:extLst>
      <p:ext uri="{BB962C8B-B14F-4D97-AF65-F5344CB8AC3E}">
        <p14:creationId xmlns:p14="http://schemas.microsoft.com/office/powerpoint/2010/main" val="162639986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C1C0-4C1F-B74B-80AF-40A02043A7A8}"/>
              </a:ext>
            </a:extLst>
          </p:cNvPr>
          <p:cNvSpPr>
            <a:spLocks noGrp="1"/>
          </p:cNvSpPr>
          <p:nvPr>
            <p:ph type="ctrTitle"/>
          </p:nvPr>
        </p:nvSpPr>
        <p:spPr>
          <a:xfrm>
            <a:off x="537406" y="1496939"/>
            <a:ext cx="11630025" cy="2932126"/>
          </a:xfrm>
        </p:spPr>
        <p:txBody>
          <a:bodyPr>
            <a:noAutofit/>
          </a:bodyPr>
          <a:lstStyle/>
          <a:p>
            <a:pPr algn="ctr"/>
            <a:br>
              <a:rPr lang="en-US" sz="2400" dirty="0">
                <a:latin typeface="Arial" panose="020B0604020202020204" pitchFamily="34" charset="0"/>
                <a:ea typeface="Arial"/>
                <a:cs typeface="Arial" panose="020B0604020202020204" pitchFamily="34" charset="0"/>
                <a:sym typeface="Arial"/>
              </a:rPr>
            </a:br>
            <a:br>
              <a:rPr lang="en-US" sz="2400" dirty="0">
                <a:latin typeface="Arial" panose="020B0604020202020204" pitchFamily="34" charset="0"/>
                <a:cs typeface="Arial" panose="020B0604020202020204" pitchFamily="34" charset="0"/>
                <a:sym typeface="Calibri"/>
              </a:rPr>
            </a:br>
            <a:br>
              <a:rPr lang="en-ZA" sz="2400" dirty="0">
                <a:solidFill>
                  <a:srgbClr val="FFFF00"/>
                </a:solidFill>
                <a:latin typeface="Arial" panose="020B0604020202020204" pitchFamily="34" charset="0"/>
                <a:cs typeface="Arial" panose="020B0604020202020204" pitchFamily="34" charset="0"/>
              </a:rPr>
            </a:br>
            <a:r>
              <a:rPr lang="en-ZA" sz="2400" dirty="0">
                <a:solidFill>
                  <a:schemeClr val="bg1">
                    <a:lumMod val="95000"/>
                  </a:schemeClr>
                </a:solidFill>
                <a:latin typeface="Arial" panose="020B0604020202020204" pitchFamily="34" charset="0"/>
                <a:cs typeface="Arial" panose="020B0604020202020204" pitchFamily="34" charset="0"/>
              </a:rPr>
              <a:t>ADJUSTED ANNUAL PERFORMANCE PLAN 2024/25</a:t>
            </a:r>
            <a:br>
              <a:rPr lang="en-ZA" sz="2400" dirty="0">
                <a:solidFill>
                  <a:schemeClr val="bg1">
                    <a:lumMod val="95000"/>
                  </a:schemeClr>
                </a:solidFill>
                <a:latin typeface="Arial" panose="020B0604020202020204" pitchFamily="34" charset="0"/>
                <a:cs typeface="Arial" panose="020B0604020202020204" pitchFamily="34" charset="0"/>
              </a:rPr>
            </a:br>
            <a:br>
              <a:rPr lang="en-ZA" sz="2400" dirty="0">
                <a:solidFill>
                  <a:schemeClr val="bg1">
                    <a:lumMod val="95000"/>
                  </a:schemeClr>
                </a:solidFill>
                <a:latin typeface="Arial" panose="020B0604020202020204" pitchFamily="34" charset="0"/>
                <a:cs typeface="Arial" panose="020B0604020202020204" pitchFamily="34" charset="0"/>
              </a:rPr>
            </a:br>
            <a:br>
              <a:rPr lang="en-US" altLang="en-US" sz="2400" dirty="0">
                <a:solidFill>
                  <a:schemeClr val="bg1">
                    <a:lumMod val="95000"/>
                  </a:schemeClr>
                </a:solidFill>
              </a:rPr>
            </a:br>
            <a:endParaRPr lang="en-ZA" sz="20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D0C774AC-01B6-654B-896A-6F5992115CC0}"/>
              </a:ext>
            </a:extLst>
          </p:cNvPr>
          <p:cNvSpPr>
            <a:spLocks noGrp="1"/>
          </p:cNvSpPr>
          <p:nvPr>
            <p:ph type="subTitle" idx="1"/>
          </p:nvPr>
        </p:nvSpPr>
        <p:spPr>
          <a:xfrm>
            <a:off x="1524000" y="3429000"/>
            <a:ext cx="9144000" cy="887819"/>
          </a:xfrm>
        </p:spPr>
        <p:txBody>
          <a:bodyPr>
            <a:normAutofit/>
          </a:bodyPr>
          <a:lstStyle/>
          <a:p>
            <a:r>
              <a:rPr lang="en-US" sz="2800" dirty="0">
                <a:solidFill>
                  <a:schemeClr val="bg1">
                    <a:lumMod val="95000"/>
                  </a:schemeClr>
                </a:solidFill>
                <a:latin typeface="Arial" panose="020B0604020202020204" pitchFamily="34" charset="0"/>
                <a:cs typeface="Arial" panose="020B0604020202020204" pitchFamily="34" charset="0"/>
              </a:rPr>
              <a:t>15 November 2024</a:t>
            </a:r>
          </a:p>
        </p:txBody>
      </p:sp>
      <p:sp>
        <p:nvSpPr>
          <p:cNvPr id="4" name="Title 1">
            <a:extLst>
              <a:ext uri="{FF2B5EF4-FFF2-40B4-BE49-F238E27FC236}">
                <a16:creationId xmlns:a16="http://schemas.microsoft.com/office/drawing/2014/main" id="{D1E5C1D0-8CBA-6922-A514-B571A5178B13}"/>
              </a:ext>
            </a:extLst>
          </p:cNvPr>
          <p:cNvSpPr txBox="1">
            <a:spLocks/>
          </p:cNvSpPr>
          <p:nvPr/>
        </p:nvSpPr>
        <p:spPr>
          <a:xfrm>
            <a:off x="1524000" y="538996"/>
            <a:ext cx="10643431" cy="231942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2800" b="1" i="0" kern="1200" baseline="0">
                <a:solidFill>
                  <a:schemeClr val="bg1"/>
                </a:solidFill>
                <a:latin typeface="+mj-lt"/>
                <a:ea typeface="+mj-ea"/>
                <a:cs typeface="+mj-cs"/>
              </a:defRPr>
            </a:lvl1pPr>
          </a:lstStyle>
          <a:p>
            <a:pPr algn="ctr"/>
            <a:r>
              <a:rPr lang="en-US" sz="3200" dirty="0">
                <a:solidFill>
                  <a:prstClr val="white"/>
                </a:solidFill>
                <a:latin typeface="Arial" panose="020B0604020202020204" pitchFamily="34" charset="0"/>
                <a:cs typeface="Arial" panose="020B0604020202020204" pitchFamily="34" charset="0"/>
              </a:rPr>
              <a:t>OFFICE OF THE PREMIER</a:t>
            </a:r>
            <a:br>
              <a:rPr lang="en-US" sz="4000" dirty="0">
                <a:solidFill>
                  <a:prstClr val="white"/>
                </a:solidFill>
                <a:latin typeface="Arial" panose="020B0604020202020204" pitchFamily="34" charset="0"/>
                <a:cs typeface="Arial" panose="020B0604020202020204" pitchFamily="34" charset="0"/>
              </a:rPr>
            </a:br>
            <a:br>
              <a:rPr lang="en-US" sz="2400" dirty="0">
                <a:solidFill>
                  <a:prstClr val="white"/>
                </a:solidFill>
                <a:latin typeface="Arial" panose="020B0604020202020204" pitchFamily="34" charset="0"/>
                <a:cs typeface="Arial" panose="020B0604020202020204" pitchFamily="34" charset="0"/>
              </a:rPr>
            </a:br>
            <a:r>
              <a:rPr lang="en-US" altLang="en-US" cap="all" dirty="0">
                <a:solidFill>
                  <a:srgbClr val="FFFF00"/>
                </a:solidFill>
                <a:latin typeface="Arial" panose="020B0604020202020204" pitchFamily="34" charset="0"/>
                <a:cs typeface="Arial" panose="020B0604020202020204" pitchFamily="34" charset="0"/>
              </a:rPr>
              <a:t>Presentation to Oversight Committee on Office of the Premier and Legislature (OCPOL)</a:t>
            </a:r>
            <a:br>
              <a:rPr lang="en-US" altLang="en-US" cap="all" dirty="0">
                <a:solidFill>
                  <a:srgbClr val="FFFF00"/>
                </a:solidFill>
                <a:latin typeface="Arial" panose="020B0604020202020204" pitchFamily="34" charset="0"/>
                <a:cs typeface="Arial" panose="020B0604020202020204" pitchFamily="34" charset="0"/>
              </a:rPr>
            </a:br>
            <a:br>
              <a:rPr lang="en-ZA" altLang="en-US" sz="2400" dirty="0">
                <a:solidFill>
                  <a:srgbClr val="FFFF00"/>
                </a:solidFill>
                <a:latin typeface="Arial" panose="020B0604020202020204" pitchFamily="34" charset="0"/>
                <a:cs typeface="Arial" panose="020B0604020202020204" pitchFamily="34" charset="0"/>
              </a:rPr>
            </a:br>
            <a:r>
              <a:rPr lang="en-US" altLang="en-US" sz="2400" dirty="0">
                <a:solidFill>
                  <a:srgbClr val="FFFF00"/>
                </a:solidFill>
                <a:latin typeface="Arial" panose="020B0604020202020204" pitchFamily="34" charset="0"/>
                <a:cs typeface="Arial" panose="020B0604020202020204" pitchFamily="34" charset="0"/>
              </a:rPr>
              <a:t>	</a:t>
            </a:r>
            <a:br>
              <a:rPr lang="en-US" altLang="en-US" sz="2400" dirty="0">
                <a:solidFill>
                  <a:srgbClr val="FFFF00"/>
                </a:solidFill>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111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171CAD-F909-46D2-A65E-F2B9053DCDEE}"/>
              </a:ext>
            </a:extLst>
          </p:cNvPr>
          <p:cNvSpPr txBox="1">
            <a:spLocks/>
          </p:cNvSpPr>
          <p:nvPr/>
        </p:nvSpPr>
        <p:spPr>
          <a:xfrm>
            <a:off x="65988" y="978245"/>
            <a:ext cx="12056882" cy="4148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GNU AND GPU MTDP STRATEGIC PRIORITIES, 2024-2029</a:t>
            </a:r>
          </a:p>
        </p:txBody>
      </p:sp>
      <p:sp>
        <p:nvSpPr>
          <p:cNvPr id="4" name="TextBox 3">
            <a:extLst>
              <a:ext uri="{FF2B5EF4-FFF2-40B4-BE49-F238E27FC236}">
                <a16:creationId xmlns:a16="http://schemas.microsoft.com/office/drawing/2014/main" id="{494A5B7F-F41B-059C-D5E8-CCE6C4567B1F}"/>
              </a:ext>
            </a:extLst>
          </p:cNvPr>
          <p:cNvSpPr txBox="1"/>
          <p:nvPr/>
        </p:nvSpPr>
        <p:spPr>
          <a:xfrm>
            <a:off x="11640615" y="6525344"/>
            <a:ext cx="43204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6FC3B8-98BF-40FC-B5F3-0792426510E8}" type="slidenum">
              <a:rPr kumimoji="0" lang="en-ZA" sz="110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ZA" sz="11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5" name="TextBox 4">
            <a:extLst>
              <a:ext uri="{FF2B5EF4-FFF2-40B4-BE49-F238E27FC236}">
                <a16:creationId xmlns:a16="http://schemas.microsoft.com/office/drawing/2014/main" id="{8E049256-5432-B186-A901-20DFE3EEFB21}"/>
              </a:ext>
            </a:extLst>
          </p:cNvPr>
          <p:cNvSpPr txBox="1"/>
          <p:nvPr/>
        </p:nvSpPr>
        <p:spPr>
          <a:xfrm>
            <a:off x="65988" y="1393079"/>
            <a:ext cx="11427254" cy="5430717"/>
          </a:xfrm>
          <a:prstGeom prst="rect">
            <a:avLst/>
          </a:prstGeom>
          <a:noFill/>
        </p:spPr>
        <p:txBody>
          <a:bodyPr wrap="square">
            <a:spAutoFit/>
          </a:bodyPr>
          <a:lstStyle/>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GNU and GPU MTDP strategic priorities for the 7th Administration are anchored on three (3) priorities, namely: </a:t>
            </a:r>
          </a:p>
          <a:p>
            <a:pPr marL="0" marR="0" lvl="0" indent="0" algn="just" defTabSz="914400" rtl="0" eaLnBrk="1" fontAlgn="auto" latinLnBrk="0" hangingPunct="1">
              <a:lnSpc>
                <a:spcPct val="100000"/>
              </a:lnSpc>
              <a:spcBef>
                <a:spcPts val="200"/>
              </a:spcBef>
              <a:spcAft>
                <a:spcPts val="2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33400" marR="0" lvl="0" indent="-3619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Inclusive economic growth and job creation</a:t>
            </a:r>
          </a:p>
          <a:p>
            <a:pPr marL="533400" marR="0" lvl="0" indent="-3619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Reduce poverty and tackle the high cost of living </a:t>
            </a:r>
          </a:p>
          <a:p>
            <a:pPr marL="533400" marR="0" lvl="0" indent="-3619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ZA" sz="1600" b="1"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Building a capable and developmental state</a:t>
            </a:r>
          </a:p>
          <a:p>
            <a:pPr marL="171450" marR="0" lvl="0" indent="0" algn="l" defTabSz="914400" rtl="0" eaLnBrk="1" fontAlgn="auto" latinLnBrk="0" hangingPunct="1">
              <a:lnSpc>
                <a:spcPct val="107000"/>
              </a:lnSpc>
              <a:spcBef>
                <a:spcPts val="200"/>
              </a:spcBef>
              <a:spcAft>
                <a:spcPts val="200"/>
              </a:spcAft>
              <a:buClrTx/>
              <a:buSzTx/>
              <a:buFontTx/>
              <a:buNone/>
              <a:tabLst>
                <a:tab pos="533400" algn="l"/>
              </a:tabLst>
              <a:defRPr/>
            </a:pPr>
            <a:endParaRPr kumimoji="0" lang="en-ZA" sz="1600" b="0" i="0" u="none" strike="noStrike" kern="1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focus of the 7th Administration will be on:</a:t>
            </a:r>
          </a:p>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Strengthening governance; </a:t>
            </a:r>
          </a:p>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Enhancing public safety; </a:t>
            </a:r>
          </a:p>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Supporting the development and revitalization of municipalities and townships. </a:t>
            </a:r>
          </a:p>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strategic approach is expected to:</a:t>
            </a:r>
          </a:p>
          <a:p>
            <a:pPr marL="914400" marR="0" lvl="1" indent="-285750" algn="l" defTabSz="914400" rtl="0" eaLnBrk="1" fontAlgn="auto" latinLnBrk="0" hangingPunct="1">
              <a:lnSpc>
                <a:spcPct val="107000"/>
              </a:lnSpc>
              <a:spcBef>
                <a:spcPts val="200"/>
              </a:spcBef>
              <a:spcAft>
                <a:spcPts val="200"/>
              </a:spcAft>
              <a:buClrTx/>
              <a:buSzTx/>
              <a:buFont typeface="Courier New" panose="02070309020205020404" pitchFamily="49" charset="0"/>
              <a:buChar char="o"/>
              <a:tabLst>
                <a:tab pos="533400" algn="l"/>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Drive meaningful progress and elevate the quality of life for Gauteng residents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914400" marR="0" lvl="1" indent="-285750" algn="l" defTabSz="914400" rtl="0" eaLnBrk="1" fontAlgn="auto" latinLnBrk="0" hangingPunct="1">
              <a:lnSpc>
                <a:spcPct val="107000"/>
              </a:lnSpc>
              <a:spcBef>
                <a:spcPts val="200"/>
              </a:spcBef>
              <a:spcAft>
                <a:spcPts val="200"/>
              </a:spcAft>
              <a:buClrTx/>
              <a:buSzTx/>
              <a:buFont typeface="Courier New" panose="02070309020205020404" pitchFamily="49" charset="0"/>
              <a:buChar char="o"/>
              <a:tabLst>
                <a:tab pos="5334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enhance the effectiveness of governance, and to strengthen the fight against crime,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community safety portfolio has now been moved to the Office of the Premier.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restructuring is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aimed at streamlining efforts to combat crime and improve public safety. </a:t>
            </a:r>
          </a:p>
          <a:p>
            <a:pPr marL="914400" marR="0" lvl="1" indent="-285750" algn="l" defTabSz="914400" rtl="0" eaLnBrk="1" fontAlgn="auto" latinLnBrk="0" hangingPunct="1">
              <a:lnSpc>
                <a:spcPct val="107000"/>
              </a:lnSpc>
              <a:spcBef>
                <a:spcPts val="200"/>
              </a:spcBef>
              <a:spcAft>
                <a:spcPts val="200"/>
              </a:spcAft>
              <a:buClrTx/>
              <a:buSzTx/>
              <a:buFont typeface="Courier New" panose="02070309020205020404" pitchFamily="49" charset="0"/>
              <a:buChar char="o"/>
              <a:tabLst>
                <a:tab pos="5334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Additionally,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decision to establish the Department of Environment as a stand-alone entity underscores the commitment to address environmental and sanitation challenges whilst improving cleanliness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across Gauteng.</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9867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171CAD-F909-46D2-A65E-F2B9053DCDEE}"/>
              </a:ext>
            </a:extLst>
          </p:cNvPr>
          <p:cNvSpPr txBox="1">
            <a:spLocks/>
          </p:cNvSpPr>
          <p:nvPr/>
        </p:nvSpPr>
        <p:spPr>
          <a:xfrm>
            <a:off x="65988" y="978245"/>
            <a:ext cx="12056882" cy="4148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DISTRICT DEVELOPMENT MODEL</a:t>
            </a:r>
          </a:p>
        </p:txBody>
      </p:sp>
      <p:sp>
        <p:nvSpPr>
          <p:cNvPr id="4" name="TextBox 3">
            <a:extLst>
              <a:ext uri="{FF2B5EF4-FFF2-40B4-BE49-F238E27FC236}">
                <a16:creationId xmlns:a16="http://schemas.microsoft.com/office/drawing/2014/main" id="{494A5B7F-F41B-059C-D5E8-CCE6C4567B1F}"/>
              </a:ext>
            </a:extLst>
          </p:cNvPr>
          <p:cNvSpPr txBox="1"/>
          <p:nvPr/>
        </p:nvSpPr>
        <p:spPr>
          <a:xfrm>
            <a:off x="11640615" y="6525344"/>
            <a:ext cx="43204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6FC3B8-98BF-40FC-B5F3-0792426510E8}" type="slidenum">
              <a:rPr kumimoji="0" lang="en-ZA" sz="110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ZA" sz="11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5" name="TextBox 4">
            <a:extLst>
              <a:ext uri="{FF2B5EF4-FFF2-40B4-BE49-F238E27FC236}">
                <a16:creationId xmlns:a16="http://schemas.microsoft.com/office/drawing/2014/main" id="{8E049256-5432-B186-A901-20DFE3EEFB21}"/>
              </a:ext>
            </a:extLst>
          </p:cNvPr>
          <p:cNvSpPr txBox="1"/>
          <p:nvPr/>
        </p:nvSpPr>
        <p:spPr>
          <a:xfrm>
            <a:off x="65988" y="1393079"/>
            <a:ext cx="11427254" cy="4120808"/>
          </a:xfrm>
          <a:prstGeom prst="rect">
            <a:avLst/>
          </a:prstGeom>
          <a:noFill/>
        </p:spPr>
        <p:txBody>
          <a:bodyPr wrap="square">
            <a:spAutoFit/>
          </a:bodyPr>
          <a:lstStyle/>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implementation of the District Development Model (DDM)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continue in the 7th Administration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model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enables synergy between national, provincial, and local government priorities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the implementation of immediate priority projects and actions as well as a long-term strategic framework for predictable, coherent, and effective service delivery and development. </a:t>
            </a:r>
          </a:p>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also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enables the implementation of the National Development Plan (NDP 2030), The National Spatial Development Framework (NSDF), Integrated Urban Development Framework (IUDF) and the Medium-Term Development Plan (MTDP)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localising</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synergising</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objectives, targets, and directives in relation to the 52 District and Metropolitan spaces (IGR Impact Zones)</a:t>
            </a:r>
          </a:p>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same approach will be implemented in Gauteng for:</a:t>
            </a:r>
          </a:p>
          <a:p>
            <a:pPr marL="914400" marR="0" lvl="1" indent="-285750" algn="l" defTabSz="914400" rtl="0" eaLnBrk="1" fontAlgn="auto" latinLnBrk="0" hangingPunct="1">
              <a:lnSpc>
                <a:spcPct val="107000"/>
              </a:lnSpc>
              <a:spcBef>
                <a:spcPts val="200"/>
              </a:spcBef>
              <a:spcAft>
                <a:spcPts val="200"/>
              </a:spcAft>
              <a:buClrTx/>
              <a:buSzTx/>
              <a:buFont typeface="Courier New" panose="02070309020205020404" pitchFamily="49" charset="0"/>
              <a:buChar char="o"/>
              <a:tabLst>
                <a:tab pos="5334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Metropolitan cities</a:t>
            </a:r>
          </a:p>
          <a:p>
            <a:pPr marL="914400" marR="0" lvl="1" indent="-285750" algn="l" defTabSz="914400" rtl="0" eaLnBrk="1" fontAlgn="auto" latinLnBrk="0" hangingPunct="1">
              <a:lnSpc>
                <a:spcPct val="107000"/>
              </a:lnSpc>
              <a:spcBef>
                <a:spcPts val="200"/>
              </a:spcBef>
              <a:spcAft>
                <a:spcPts val="200"/>
              </a:spcAft>
              <a:buClrTx/>
              <a:buSzTx/>
              <a:buFont typeface="Courier New" panose="02070309020205020404" pitchFamily="49" charset="0"/>
              <a:buChar char="o"/>
              <a:tabLst>
                <a:tab pos="5334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Municipal districts and</a:t>
            </a:r>
          </a:p>
          <a:p>
            <a:pPr marL="914400" marR="0" lvl="1" indent="-285750" algn="l" defTabSz="914400" rtl="0" eaLnBrk="1" fontAlgn="auto" latinLnBrk="0" hangingPunct="1">
              <a:lnSpc>
                <a:spcPct val="107000"/>
              </a:lnSpc>
              <a:spcBef>
                <a:spcPts val="200"/>
              </a:spcBef>
              <a:spcAft>
                <a:spcPts val="200"/>
              </a:spcAft>
              <a:buClrTx/>
              <a:buSzTx/>
              <a:buFont typeface="Courier New" panose="02070309020205020404" pitchFamily="49" charset="0"/>
              <a:buChar char="o"/>
              <a:tabLst>
                <a:tab pos="5334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Local municipalities</a:t>
            </a:r>
          </a:p>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helps with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addressing the triple challenges of poverty, inequality, and unemployment in a spatially targeted and responsive manner. </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794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97D57E-5FE9-8EE2-62DA-8F6A2F2181D4}"/>
              </a:ext>
            </a:extLst>
          </p:cNvPr>
          <p:cNvSpPr/>
          <p:nvPr/>
        </p:nvSpPr>
        <p:spPr>
          <a:xfrm>
            <a:off x="0" y="981076"/>
            <a:ext cx="12191999" cy="3553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GAUTENG PLANNING APPROACH FOR THE 7</a:t>
            </a:r>
            <a:r>
              <a:rPr kumimoji="0" lang="en-ZA" sz="24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th</a:t>
            </a:r>
            <a:r>
              <a:rPr kumimoji="0" lang="en-ZA"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ADMINISTRATION</a:t>
            </a:r>
          </a:p>
        </p:txBody>
      </p:sp>
      <p:sp>
        <p:nvSpPr>
          <p:cNvPr id="5" name="Rectangle 4">
            <a:extLst>
              <a:ext uri="{FF2B5EF4-FFF2-40B4-BE49-F238E27FC236}">
                <a16:creationId xmlns:a16="http://schemas.microsoft.com/office/drawing/2014/main" id="{64F9CC04-41F1-01E5-AA99-549D99F25C44}"/>
              </a:ext>
            </a:extLst>
          </p:cNvPr>
          <p:cNvSpPr/>
          <p:nvPr/>
        </p:nvSpPr>
        <p:spPr>
          <a:xfrm>
            <a:off x="95249" y="1423739"/>
            <a:ext cx="11982450" cy="365125"/>
          </a:xfrm>
          <a:prstGeom prst="rect">
            <a:avLst/>
          </a:prstGeom>
          <a:solidFill>
            <a:srgbClr val="E7DCAF"/>
          </a:solidFill>
          <a:ln>
            <a:solidFill>
              <a:srgbClr val="E7DC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GAUTENG MEDIUM-TERM DEVELOPMENT PLAN 2024-2029</a:t>
            </a:r>
          </a:p>
        </p:txBody>
      </p:sp>
      <p:pic>
        <p:nvPicPr>
          <p:cNvPr id="2" name="Picture 1">
            <a:extLst>
              <a:ext uri="{FF2B5EF4-FFF2-40B4-BE49-F238E27FC236}">
                <a16:creationId xmlns:a16="http://schemas.microsoft.com/office/drawing/2014/main" id="{584EBE90-0B16-3720-478C-34E971A6A63D}"/>
              </a:ext>
            </a:extLst>
          </p:cNvPr>
          <p:cNvPicPr>
            <a:picLocks noChangeAspect="1"/>
          </p:cNvPicPr>
          <p:nvPr/>
        </p:nvPicPr>
        <p:blipFill>
          <a:blip r:embed="rId2"/>
          <a:stretch>
            <a:fillRect/>
          </a:stretch>
        </p:blipFill>
        <p:spPr>
          <a:xfrm>
            <a:off x="1024128" y="1836133"/>
            <a:ext cx="10450067" cy="5012723"/>
          </a:xfrm>
          <a:prstGeom prst="rect">
            <a:avLst/>
          </a:prstGeom>
        </p:spPr>
      </p:pic>
      <p:sp>
        <p:nvSpPr>
          <p:cNvPr id="4" name="Slide Number Placeholder 3">
            <a:extLst>
              <a:ext uri="{FF2B5EF4-FFF2-40B4-BE49-F238E27FC236}">
                <a16:creationId xmlns:a16="http://schemas.microsoft.com/office/drawing/2014/main" id="{0AD3CBFD-8213-28E8-2BD9-FF4BABE34163}"/>
              </a:ext>
            </a:extLst>
          </p:cNvPr>
          <p:cNvSpPr txBox="1">
            <a:spLocks/>
          </p:cNvSpPr>
          <p:nvPr/>
        </p:nvSpPr>
        <p:spPr>
          <a:xfrm>
            <a:off x="11555677" y="6492875"/>
            <a:ext cx="60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335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171CAD-F909-46D2-A65E-F2B9053DCDEE}"/>
              </a:ext>
            </a:extLst>
          </p:cNvPr>
          <p:cNvSpPr txBox="1">
            <a:spLocks/>
          </p:cNvSpPr>
          <p:nvPr/>
        </p:nvSpPr>
        <p:spPr>
          <a:xfrm>
            <a:off x="65988" y="978245"/>
            <a:ext cx="12056882" cy="4148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SUMMARY OF OOP STRATEGIC ROLE</a:t>
            </a:r>
          </a:p>
        </p:txBody>
      </p:sp>
      <p:sp>
        <p:nvSpPr>
          <p:cNvPr id="4" name="TextBox 3">
            <a:extLst>
              <a:ext uri="{FF2B5EF4-FFF2-40B4-BE49-F238E27FC236}">
                <a16:creationId xmlns:a16="http://schemas.microsoft.com/office/drawing/2014/main" id="{494A5B7F-F41B-059C-D5E8-CCE6C4567B1F}"/>
              </a:ext>
            </a:extLst>
          </p:cNvPr>
          <p:cNvSpPr txBox="1"/>
          <p:nvPr/>
        </p:nvSpPr>
        <p:spPr>
          <a:xfrm>
            <a:off x="11640615" y="6525344"/>
            <a:ext cx="43204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6FC3B8-98BF-40FC-B5F3-0792426510E8}" type="slidenum">
              <a:rPr kumimoji="0" lang="en-ZA" sz="110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ZA" sz="11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5" name="TextBox 4">
            <a:extLst>
              <a:ext uri="{FF2B5EF4-FFF2-40B4-BE49-F238E27FC236}">
                <a16:creationId xmlns:a16="http://schemas.microsoft.com/office/drawing/2014/main" id="{8E049256-5432-B186-A901-20DFE3EEFB21}"/>
              </a:ext>
            </a:extLst>
          </p:cNvPr>
          <p:cNvSpPr txBox="1"/>
          <p:nvPr/>
        </p:nvSpPr>
        <p:spPr>
          <a:xfrm>
            <a:off x="65988" y="1393079"/>
            <a:ext cx="11427254" cy="3617850"/>
          </a:xfrm>
          <a:prstGeom prst="rect">
            <a:avLst/>
          </a:prstGeom>
          <a:noFill/>
        </p:spPr>
        <p:txBody>
          <a:bodyPr wrap="square">
            <a:spAutoFit/>
          </a:bodyPr>
          <a:lstStyle/>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Office of the Premier, as the apex office of Gauteng, plays a pivotal role in leading, coordinating, and aligning efforts across government, society, and the economy. </a:t>
            </a:r>
          </a:p>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institutional policies and strategies shaping the Office's approach over the 2025 to 2030 period to ensure the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realisation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Gauteng's development priorities include:</a:t>
            </a:r>
          </a:p>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role of the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OoP</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Enabling collaborative governance</a:t>
            </a:r>
          </a:p>
          <a:p>
            <a:pPr marL="742950" marR="0" lvl="1" indent="-285750" algn="just" defTabSz="914400" rtl="0" eaLnBrk="1" fontAlgn="auto" latinLnBrk="0" hangingPunct="1">
              <a:lnSpc>
                <a:spcPct val="110000"/>
              </a:lnSpc>
              <a:spcBef>
                <a:spcPts val="0"/>
              </a:spcBef>
              <a:spcAft>
                <a:spcPts val="1050"/>
              </a:spcAft>
              <a:buClrTx/>
              <a:buSzTx/>
              <a:buFont typeface="Wingdings" panose="05000000000000000000" pitchFamily="2" charset="2"/>
              <a:buChar char="Ø"/>
              <a:tabLst/>
              <a:defRPr/>
            </a:pPr>
            <a:r>
              <a:rPr kumimoji="0" lang="en-ZA" sz="2000" b="0"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Office of the Premier enables responsive governance and coordinated service delivery across sectors and government spheres, underpinned by a governance model based on four interconnected roles in the diagram below:</a:t>
            </a:r>
            <a:endParaRPr kumimoji="0" lang="en-ZA" sz="2000" b="0"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6343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9E327FDA-2032-84CF-7D20-9863790E247A}"/>
              </a:ext>
            </a:extLst>
          </p:cNvPr>
          <p:cNvSpPr txBox="1">
            <a:spLocks noChangeArrowheads="1"/>
          </p:cNvSpPr>
          <p:nvPr/>
        </p:nvSpPr>
        <p:spPr bwMode="auto">
          <a:xfrm>
            <a:off x="28127" y="-51999"/>
            <a:ext cx="12192000" cy="6864349"/>
          </a:xfrm>
          <a:prstGeom prst="rect">
            <a:avLst/>
          </a:prstGeom>
          <a:solidFill>
            <a:srgbClr val="FFFFFF">
              <a:alpha val="74902"/>
            </a:srgbClr>
          </a:solid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altLang="en-US" sz="2800" b="0" i="0" u="none" strike="noStrike" kern="1200" cap="none" spc="0" normalizeH="0" baseline="0" noProof="0" dirty="0">
                <a:ln>
                  <a:noFill/>
                </a:ln>
                <a:solidFill>
                  <a:srgbClr val="000000"/>
                </a:solidFill>
                <a:effectLst/>
                <a:uLnTx/>
                <a:uFillTx/>
                <a:latin typeface="Arial" pitchFamily="34" charset="0"/>
                <a:ea typeface="ＭＳ Ｐゴシック"/>
                <a:cs typeface="+mn-cs"/>
              </a:rPr>
            </a:br>
            <a:br>
              <a:rPr kumimoji="0" lang="en-US" altLang="en-US" sz="2800" b="0" i="0" u="none" strike="noStrike" kern="1200" cap="none" spc="0" normalizeH="0" baseline="0" noProof="0" dirty="0">
                <a:ln>
                  <a:noFill/>
                </a:ln>
                <a:solidFill>
                  <a:srgbClr val="000000"/>
                </a:solidFill>
                <a:effectLst/>
                <a:uLnTx/>
                <a:uFillTx/>
                <a:latin typeface="Arial" pitchFamily="34" charset="0"/>
                <a:ea typeface="ＭＳ Ｐゴシック"/>
                <a:cs typeface="+mn-cs"/>
              </a:rPr>
            </a:br>
            <a:br>
              <a:rPr kumimoji="0" lang="en-US" altLang="en-US" sz="2800" b="0" i="1" u="none" strike="noStrike" kern="1200" cap="none" spc="0" normalizeH="0" baseline="0" noProof="0" dirty="0">
                <a:ln>
                  <a:noFill/>
                </a:ln>
                <a:solidFill>
                  <a:srgbClr val="000000"/>
                </a:solidFill>
                <a:effectLst/>
                <a:uLnTx/>
                <a:uFillTx/>
                <a:latin typeface="Arial" pitchFamily="34" charset="0"/>
                <a:ea typeface="ＭＳ Ｐゴシック"/>
                <a:cs typeface="+mn-cs"/>
              </a:rPr>
            </a:br>
            <a:br>
              <a:rPr kumimoji="0" lang="en-ZA" altLang="en-US" sz="2800" b="0" i="0" u="none" strike="noStrike" kern="1200" cap="none" spc="0" normalizeH="0" baseline="0" noProof="0" dirty="0">
                <a:ln>
                  <a:noFill/>
                </a:ln>
                <a:solidFill>
                  <a:srgbClr val="000000"/>
                </a:solidFill>
                <a:effectLst/>
                <a:uLnTx/>
                <a:uFillTx/>
                <a:latin typeface="Arial" pitchFamily="34" charset="0"/>
                <a:ea typeface="ＭＳ Ｐゴシック"/>
                <a:cs typeface="+mn-cs"/>
              </a:rPr>
            </a:br>
            <a:br>
              <a:rPr kumimoji="0" lang="en-US" altLang="en-US" sz="2800" b="0" i="0" u="none" strike="noStrike" kern="1200" cap="none" spc="0" normalizeH="0" baseline="0" noProof="0" dirty="0">
                <a:ln>
                  <a:noFill/>
                </a:ln>
                <a:solidFill>
                  <a:srgbClr val="000000"/>
                </a:solidFill>
                <a:effectLst/>
                <a:uLnTx/>
                <a:uFillTx/>
                <a:latin typeface="Arial" pitchFamily="34" charset="0"/>
                <a:ea typeface="ＭＳ Ｐゴシック"/>
                <a:cs typeface="+mn-cs"/>
              </a:rPr>
            </a:br>
            <a:br>
              <a:rPr kumimoji="0" lang="en-US" altLang="en-US" sz="2800" b="0" i="0" u="none" strike="noStrike" kern="1200" cap="none" spc="0" normalizeH="0" baseline="0" noProof="0" dirty="0">
                <a:ln>
                  <a:noFill/>
                </a:ln>
                <a:solidFill>
                  <a:srgbClr val="000000"/>
                </a:solidFill>
                <a:effectLst/>
                <a:uLnTx/>
                <a:uFillTx/>
                <a:latin typeface="Arial" pitchFamily="34" charset="0"/>
                <a:ea typeface="ＭＳ Ｐゴシック"/>
                <a:cs typeface="+mn-cs"/>
              </a:rPr>
            </a:br>
            <a:endParaRPr kumimoji="0" lang="en-US" altLang="en-US" sz="3200" b="1" i="1" u="none" strike="noStrike" kern="1200" cap="none" spc="0" normalizeH="0" baseline="0" noProof="0" dirty="0">
              <a:ln>
                <a:noFill/>
              </a:ln>
              <a:solidFill>
                <a:srgbClr val="000000"/>
              </a:solidFill>
              <a:effectLst/>
              <a:uLnTx/>
              <a:uFillTx/>
              <a:latin typeface="Arial" pitchFamily="34" charset="0"/>
              <a:ea typeface="ＭＳ Ｐゴシック"/>
              <a:cs typeface="+mn-cs"/>
            </a:endParaRPr>
          </a:p>
        </p:txBody>
      </p:sp>
      <p:sp>
        <p:nvSpPr>
          <p:cNvPr id="16" name="Oval 15">
            <a:extLst>
              <a:ext uri="{FF2B5EF4-FFF2-40B4-BE49-F238E27FC236}">
                <a16:creationId xmlns:a16="http://schemas.microsoft.com/office/drawing/2014/main" id="{5D1A9362-1B4D-A010-19D3-0CC57B932BAB}"/>
              </a:ext>
            </a:extLst>
          </p:cNvPr>
          <p:cNvSpPr/>
          <p:nvPr/>
        </p:nvSpPr>
        <p:spPr>
          <a:xfrm>
            <a:off x="1927932" y="722755"/>
            <a:ext cx="7969654" cy="5227616"/>
          </a:xfrm>
          <a:prstGeom prst="ellipse">
            <a:avLst/>
          </a:prstGeom>
          <a:gradFill flip="none" rotWithShape="1">
            <a:gsLst>
              <a:gs pos="0">
                <a:srgbClr val="FFFFFF"/>
              </a:gs>
              <a:gs pos="16000">
                <a:srgbClr val="EEECE1">
                  <a:lumMod val="50000"/>
                </a:srgbClr>
              </a:gs>
              <a:gs pos="17999">
                <a:srgbClr val="FFFFFF"/>
              </a:gs>
              <a:gs pos="35000">
                <a:srgbClr val="EEECE1">
                  <a:lumMod val="75000"/>
                </a:srgbClr>
              </a:gs>
              <a:gs pos="53000">
                <a:srgbClr val="EEECE1">
                  <a:lumMod val="90000"/>
                </a:srgbClr>
              </a:gs>
              <a:gs pos="66000">
                <a:srgbClr val="CFCFCF"/>
              </a:gs>
              <a:gs pos="69000">
                <a:srgbClr val="EEECE1">
                  <a:lumMod val="90000"/>
                </a:srgbClr>
              </a:gs>
              <a:gs pos="79000">
                <a:srgbClr val="FFFFFF"/>
              </a:gs>
              <a:gs pos="97000">
                <a:srgbClr val="EEECE1">
                  <a:lumMod val="75000"/>
                </a:srgbClr>
              </a:gs>
            </a:gsLst>
            <a:path path="shape">
              <a:fillToRect l="50000" t="50000" r="50000" b="50000"/>
            </a:path>
            <a:tileRect/>
          </a:gradFill>
          <a:ln w="25400" cap="flat" cmpd="sng" algn="ctr">
            <a:solidFill>
              <a:sysClr val="window" lastClr="FFFFFF"/>
            </a:solidFill>
            <a:prstDash val="solid"/>
          </a:ln>
          <a:effectLst>
            <a:outerShdw blurRad="50800" dist="38100" dir="5400000" algn="t" rotWithShape="0">
              <a:prstClr val="black">
                <a:alpha val="40000"/>
              </a:prstClr>
            </a:outerShdw>
            <a:softEdge rad="635000"/>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white"/>
              </a:solidFill>
              <a:effectLst/>
              <a:uLnTx/>
              <a:uFillTx/>
              <a:latin typeface="Calibri"/>
              <a:ea typeface="ＭＳ Ｐゴシック"/>
              <a:cs typeface="+mn-cs"/>
            </a:endParaRPr>
          </a:p>
        </p:txBody>
      </p:sp>
      <p:grpSp>
        <p:nvGrpSpPr>
          <p:cNvPr id="17" name="Group 16">
            <a:extLst>
              <a:ext uri="{FF2B5EF4-FFF2-40B4-BE49-F238E27FC236}">
                <a16:creationId xmlns:a16="http://schemas.microsoft.com/office/drawing/2014/main" id="{5D485016-B4B4-EB03-BC55-F6E77E76EE37}"/>
              </a:ext>
            </a:extLst>
          </p:cNvPr>
          <p:cNvGrpSpPr/>
          <p:nvPr/>
        </p:nvGrpSpPr>
        <p:grpSpPr>
          <a:xfrm>
            <a:off x="4285643" y="2462697"/>
            <a:ext cx="2736305" cy="1980220"/>
            <a:chOff x="3233415" y="2622545"/>
            <a:chExt cx="2736305" cy="1980220"/>
          </a:xfrm>
        </p:grpSpPr>
        <p:sp>
          <p:nvSpPr>
            <p:cNvPr id="18" name="Oval 17">
              <a:extLst>
                <a:ext uri="{FF2B5EF4-FFF2-40B4-BE49-F238E27FC236}">
                  <a16:creationId xmlns:a16="http://schemas.microsoft.com/office/drawing/2014/main" id="{D6CD0DA5-0EE6-4602-30E0-17BB2D03E6A8}"/>
                </a:ext>
              </a:extLst>
            </p:cNvPr>
            <p:cNvSpPr/>
            <p:nvPr/>
          </p:nvSpPr>
          <p:spPr>
            <a:xfrm>
              <a:off x="3233416" y="2622545"/>
              <a:ext cx="2736304" cy="1980220"/>
            </a:xfrm>
            <a:prstGeom prst="ellipse">
              <a:avLst/>
            </a:prstGeom>
            <a:solidFill>
              <a:srgbClr val="EEECE1">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“S</a:t>
              </a:r>
              <a:r>
                <a:rPr kumimoji="0" lang="en-ZA" sz="1200" b="1" i="0" u="none" strike="noStrike" kern="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trategy informs Structure”</a:t>
              </a:r>
            </a:p>
          </p:txBody>
        </p:sp>
        <p:sp>
          <p:nvSpPr>
            <p:cNvPr id="19" name="Oval 18">
              <a:extLst>
                <a:ext uri="{FF2B5EF4-FFF2-40B4-BE49-F238E27FC236}">
                  <a16:creationId xmlns:a16="http://schemas.microsoft.com/office/drawing/2014/main" id="{9613BDC9-5EC2-8902-DC2D-8136D881B4F9}"/>
                </a:ext>
              </a:extLst>
            </p:cNvPr>
            <p:cNvSpPr/>
            <p:nvPr/>
          </p:nvSpPr>
          <p:spPr>
            <a:xfrm>
              <a:off x="3233415" y="2622545"/>
              <a:ext cx="2736303" cy="1980220"/>
            </a:xfrm>
            <a:prstGeom prst="ellipse">
              <a:avLst/>
            </a:prstGeom>
            <a:solidFill>
              <a:srgbClr val="9BBB59">
                <a:lumMod val="40000"/>
                <a:lumOff val="6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ZA" sz="1400" b="1" i="0" u="none" strike="noStrike" kern="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Realisation (enhanced delivery) of the strategic agenda</a:t>
              </a:r>
            </a:p>
          </p:txBody>
        </p:sp>
      </p:grpSp>
      <p:sp>
        <p:nvSpPr>
          <p:cNvPr id="20" name="Rounded Rectangle 13">
            <a:extLst>
              <a:ext uri="{FF2B5EF4-FFF2-40B4-BE49-F238E27FC236}">
                <a16:creationId xmlns:a16="http://schemas.microsoft.com/office/drawing/2014/main" id="{2878E198-D902-F2BE-09F7-AFD41FD5509A}"/>
              </a:ext>
            </a:extLst>
          </p:cNvPr>
          <p:cNvSpPr/>
          <p:nvPr/>
        </p:nvSpPr>
        <p:spPr>
          <a:xfrm>
            <a:off x="1789127" y="2750278"/>
            <a:ext cx="2149970" cy="1372006"/>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OVERSEE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Ensure accountability for implementation of the agenda</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Intervene as required</a:t>
            </a:r>
          </a:p>
        </p:txBody>
      </p:sp>
      <p:sp>
        <p:nvSpPr>
          <p:cNvPr id="21" name="Shape 20">
            <a:extLst>
              <a:ext uri="{FF2B5EF4-FFF2-40B4-BE49-F238E27FC236}">
                <a16:creationId xmlns:a16="http://schemas.microsoft.com/office/drawing/2014/main" id="{89327369-6C8F-CFAF-2CB9-27A2D56BC351}"/>
              </a:ext>
            </a:extLst>
          </p:cNvPr>
          <p:cNvSpPr/>
          <p:nvPr/>
        </p:nvSpPr>
        <p:spPr>
          <a:xfrm rot="15237001" flipH="1" flipV="1">
            <a:off x="6931420" y="1421914"/>
            <a:ext cx="1536344" cy="1232822"/>
          </a:xfrm>
          <a:prstGeom prst="swooshArrow">
            <a:avLst>
              <a:gd name="adj1" fmla="val 27741"/>
              <a:gd name="adj2" fmla="val 31370"/>
            </a:avLst>
          </a:prstGeom>
          <a:solidFill>
            <a:srgbClr val="EEECE1">
              <a:lumMod val="2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black">
                  <a:lumMod val="50000"/>
                </a:prstClr>
              </a:solidFill>
              <a:effectLst/>
              <a:uLnTx/>
              <a:uFillTx/>
              <a:latin typeface="Calibri"/>
              <a:ea typeface="ＭＳ Ｐゴシック"/>
              <a:cs typeface="+mn-cs"/>
            </a:endParaRPr>
          </a:p>
        </p:txBody>
      </p:sp>
      <p:sp>
        <p:nvSpPr>
          <p:cNvPr id="22" name="Rounded Rectangle 13">
            <a:extLst>
              <a:ext uri="{FF2B5EF4-FFF2-40B4-BE49-F238E27FC236}">
                <a16:creationId xmlns:a16="http://schemas.microsoft.com/office/drawing/2014/main" id="{5F18FBB9-8DE1-E5C3-5BC3-7C36D5C2D1E8}"/>
              </a:ext>
            </a:extLst>
          </p:cNvPr>
          <p:cNvSpPr/>
          <p:nvPr/>
        </p:nvSpPr>
        <p:spPr>
          <a:xfrm>
            <a:off x="4624959" y="931045"/>
            <a:ext cx="2149970" cy="1363736"/>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LEAD </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Articulate the strategic agenda </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Define and plug policy gaps</a:t>
            </a:r>
          </a:p>
        </p:txBody>
      </p:sp>
      <p:sp>
        <p:nvSpPr>
          <p:cNvPr id="23" name="Rounded Rectangle 13">
            <a:extLst>
              <a:ext uri="{FF2B5EF4-FFF2-40B4-BE49-F238E27FC236}">
                <a16:creationId xmlns:a16="http://schemas.microsoft.com/office/drawing/2014/main" id="{2B3AF449-BDE7-4E8A-0466-54FA91FF315B}"/>
              </a:ext>
            </a:extLst>
          </p:cNvPr>
          <p:cNvSpPr/>
          <p:nvPr/>
        </p:nvSpPr>
        <p:spPr>
          <a:xfrm>
            <a:off x="7231909" y="2710645"/>
            <a:ext cx="2512726" cy="1404815"/>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COORDINATE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Prioritise and direct resources to the agenda</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Establish an enabling environment, and align actors</a:t>
            </a:r>
          </a:p>
        </p:txBody>
      </p:sp>
      <p:sp>
        <p:nvSpPr>
          <p:cNvPr id="24" name="Rounded Rectangle 13">
            <a:extLst>
              <a:ext uri="{FF2B5EF4-FFF2-40B4-BE49-F238E27FC236}">
                <a16:creationId xmlns:a16="http://schemas.microsoft.com/office/drawing/2014/main" id="{641855AA-9A96-EB14-241D-BA1693A5DD4A}"/>
              </a:ext>
            </a:extLst>
          </p:cNvPr>
          <p:cNvSpPr/>
          <p:nvPr/>
        </p:nvSpPr>
        <p:spPr>
          <a:xfrm>
            <a:off x="4410736" y="4561224"/>
            <a:ext cx="2435313" cy="1155394"/>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MOBILISE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Communicate the Agenda</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Mobilise and secure commitment to the agenda</a:t>
            </a:r>
          </a:p>
        </p:txBody>
      </p:sp>
      <p:sp>
        <p:nvSpPr>
          <p:cNvPr id="25" name="Shape 24">
            <a:extLst>
              <a:ext uri="{FF2B5EF4-FFF2-40B4-BE49-F238E27FC236}">
                <a16:creationId xmlns:a16="http://schemas.microsoft.com/office/drawing/2014/main" id="{6E693327-0021-AC2A-8185-29F34C980961}"/>
              </a:ext>
            </a:extLst>
          </p:cNvPr>
          <p:cNvSpPr/>
          <p:nvPr/>
        </p:nvSpPr>
        <p:spPr>
          <a:xfrm rot="20947550" flipH="1" flipV="1">
            <a:off x="6865292" y="4260162"/>
            <a:ext cx="1536344" cy="1232822"/>
          </a:xfrm>
          <a:prstGeom prst="swooshArrow">
            <a:avLst>
              <a:gd name="adj1" fmla="val 27741"/>
              <a:gd name="adj2" fmla="val 31370"/>
            </a:avLst>
          </a:prstGeom>
          <a:solidFill>
            <a:srgbClr val="EEECE1">
              <a:lumMod val="2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black">
                  <a:lumMod val="50000"/>
                </a:prstClr>
              </a:solidFill>
              <a:effectLst/>
              <a:uLnTx/>
              <a:uFillTx/>
              <a:latin typeface="Calibri"/>
              <a:ea typeface="ＭＳ Ｐゴシック"/>
              <a:cs typeface="+mn-cs"/>
            </a:endParaRPr>
          </a:p>
        </p:txBody>
      </p:sp>
      <p:sp>
        <p:nvSpPr>
          <p:cNvPr id="26" name="Shape 25">
            <a:extLst>
              <a:ext uri="{FF2B5EF4-FFF2-40B4-BE49-F238E27FC236}">
                <a16:creationId xmlns:a16="http://schemas.microsoft.com/office/drawing/2014/main" id="{2A99FDEE-E584-6B20-0D33-3564605ED06B}"/>
              </a:ext>
            </a:extLst>
          </p:cNvPr>
          <p:cNvSpPr/>
          <p:nvPr/>
        </p:nvSpPr>
        <p:spPr>
          <a:xfrm rot="10394672" flipH="1" flipV="1">
            <a:off x="2998210" y="1359654"/>
            <a:ext cx="1536344" cy="1232822"/>
          </a:xfrm>
          <a:prstGeom prst="swooshArrow">
            <a:avLst>
              <a:gd name="adj1" fmla="val 27741"/>
              <a:gd name="adj2" fmla="val 31370"/>
            </a:avLst>
          </a:prstGeom>
          <a:solidFill>
            <a:srgbClr val="EEECE1">
              <a:lumMod val="2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black">
                  <a:lumMod val="50000"/>
                </a:prstClr>
              </a:solidFill>
              <a:effectLst/>
              <a:uLnTx/>
              <a:uFillTx/>
              <a:latin typeface="Calibri"/>
              <a:ea typeface="ＭＳ Ｐゴシック"/>
              <a:cs typeface="+mn-cs"/>
            </a:endParaRPr>
          </a:p>
        </p:txBody>
      </p:sp>
      <p:sp>
        <p:nvSpPr>
          <p:cNvPr id="27" name="Shape 26">
            <a:extLst>
              <a:ext uri="{FF2B5EF4-FFF2-40B4-BE49-F238E27FC236}">
                <a16:creationId xmlns:a16="http://schemas.microsoft.com/office/drawing/2014/main" id="{AC636327-70EB-42B8-488B-427D9E62BDBB}"/>
              </a:ext>
            </a:extLst>
          </p:cNvPr>
          <p:cNvSpPr/>
          <p:nvPr/>
        </p:nvSpPr>
        <p:spPr>
          <a:xfrm rot="4234127" flipH="1" flipV="1">
            <a:off x="2776281" y="4161532"/>
            <a:ext cx="1409427" cy="1232822"/>
          </a:xfrm>
          <a:prstGeom prst="swooshArrow">
            <a:avLst>
              <a:gd name="adj1" fmla="val 27741"/>
              <a:gd name="adj2" fmla="val 31370"/>
            </a:avLst>
          </a:prstGeom>
          <a:solidFill>
            <a:srgbClr val="EEECE1">
              <a:lumMod val="2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black">
                  <a:lumMod val="50000"/>
                </a:prstClr>
              </a:solidFill>
              <a:effectLst/>
              <a:uLnTx/>
              <a:uFillTx/>
              <a:latin typeface="Calibri"/>
              <a:ea typeface="ＭＳ Ｐゴシック"/>
              <a:cs typeface="+mn-cs"/>
            </a:endParaRPr>
          </a:p>
        </p:txBody>
      </p:sp>
      <p:sp>
        <p:nvSpPr>
          <p:cNvPr id="29" name="Title 1">
            <a:extLst>
              <a:ext uri="{FF2B5EF4-FFF2-40B4-BE49-F238E27FC236}">
                <a16:creationId xmlns:a16="http://schemas.microsoft.com/office/drawing/2014/main" id="{31415757-7BF0-7C84-1067-618B7BC58E17}"/>
              </a:ext>
            </a:extLst>
          </p:cNvPr>
          <p:cNvSpPr>
            <a:spLocks noGrp="1"/>
          </p:cNvSpPr>
          <p:nvPr>
            <p:ph type="title"/>
          </p:nvPr>
        </p:nvSpPr>
        <p:spPr>
          <a:xfrm>
            <a:off x="-28127" y="62301"/>
            <a:ext cx="12192000" cy="452438"/>
          </a:xfrm>
        </p:spPr>
        <p:txBody>
          <a:bodyPr vert="horz" wrap="square" lIns="0" tIns="45720" rIns="0" bIns="45720" numCol="1" anchor="t" anchorCtr="0" compatLnSpc="1">
            <a:prstTxWarp prst="textNoShape">
              <a:avLst/>
            </a:prstTxWarp>
            <a:normAutofit fontScale="90000"/>
          </a:bodyPr>
          <a:lstStyle/>
          <a:p>
            <a:pPr algn="ctr" eaLnBrk="1" fontAlgn="base" hangingPunct="1">
              <a:spcBef>
                <a:spcPct val="50000"/>
              </a:spcBef>
              <a:spcAft>
                <a:spcPct val="0"/>
              </a:spcAft>
            </a:pPr>
            <a:r>
              <a:rPr lang="en-ZA" sz="2000" b="1" cap="all" dirty="0">
                <a:solidFill>
                  <a:srgbClr val="5E4F16"/>
                </a:solidFill>
                <a:latin typeface="Arial"/>
                <a:cs typeface="Arial" pitchFamily="34" charset="0"/>
                <a:sym typeface="Calibri"/>
              </a:rPr>
              <a:t>AS THE APEX OFFICE: </a:t>
            </a:r>
            <a:br>
              <a:rPr lang="en-ZA" sz="2000" b="1" cap="all" dirty="0">
                <a:solidFill>
                  <a:srgbClr val="5E4F16"/>
                </a:solidFill>
                <a:latin typeface="Arial"/>
                <a:cs typeface="Arial" pitchFamily="34" charset="0"/>
                <a:sym typeface="Calibri"/>
              </a:rPr>
            </a:br>
            <a:r>
              <a:rPr lang="en-ZA" sz="2000" b="1" cap="all" dirty="0">
                <a:solidFill>
                  <a:srgbClr val="5E4F16"/>
                </a:solidFill>
                <a:latin typeface="Arial"/>
                <a:cs typeface="Arial" pitchFamily="34" charset="0"/>
                <a:sym typeface="Calibri"/>
              </a:rPr>
              <a:t>THE OFFICE OF THE PREMIER ROLE – ‘VALUE CHAIN’</a:t>
            </a:r>
            <a:endParaRPr lang="en-ZA" sz="2000" b="1" cap="all" dirty="0">
              <a:solidFill>
                <a:srgbClr val="5E4F16"/>
              </a:solidFill>
              <a:latin typeface="Arial"/>
              <a:cs typeface="Arial" pitchFamily="34" charset="0"/>
            </a:endParaRPr>
          </a:p>
        </p:txBody>
      </p:sp>
      <p:sp>
        <p:nvSpPr>
          <p:cNvPr id="36" name="Arrow: Pentagon 35">
            <a:extLst>
              <a:ext uri="{FF2B5EF4-FFF2-40B4-BE49-F238E27FC236}">
                <a16:creationId xmlns:a16="http://schemas.microsoft.com/office/drawing/2014/main" id="{A1E43F73-CD56-BB57-6B2C-CEDD63B5B091}"/>
              </a:ext>
            </a:extLst>
          </p:cNvPr>
          <p:cNvSpPr/>
          <p:nvPr/>
        </p:nvSpPr>
        <p:spPr bwMode="auto">
          <a:xfrm rot="10800000">
            <a:off x="10033026" y="1183365"/>
            <a:ext cx="2007887" cy="5658404"/>
          </a:xfrm>
          <a:prstGeom prst="homePlate">
            <a:avLst/>
          </a:prstGeom>
          <a:solidFill>
            <a:srgbClr val="1A743C"/>
          </a:solidFill>
          <a:ln w="9525" cap="flat" cmpd="sng" algn="ctr">
            <a:solidFill>
              <a:srgbClr val="1A743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
        <p:nvSpPr>
          <p:cNvPr id="37" name="TextBox 36">
            <a:extLst>
              <a:ext uri="{FF2B5EF4-FFF2-40B4-BE49-F238E27FC236}">
                <a16:creationId xmlns:a16="http://schemas.microsoft.com/office/drawing/2014/main" id="{7D4F485C-0E0C-BC75-8F45-A5CD3D3D9B4C}"/>
              </a:ext>
            </a:extLst>
          </p:cNvPr>
          <p:cNvSpPr txBox="1"/>
          <p:nvPr/>
        </p:nvSpPr>
        <p:spPr>
          <a:xfrm>
            <a:off x="10310555" y="3203098"/>
            <a:ext cx="169014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FFFF"/>
                </a:solidFill>
                <a:effectLst/>
                <a:uLnTx/>
                <a:uFillTx/>
                <a:latin typeface="Arial"/>
                <a:ea typeface="ＭＳ Ｐゴシック"/>
                <a:cs typeface="+mn-cs"/>
              </a:rPr>
              <a:t>THREE </a:t>
            </a:r>
            <a:r>
              <a:rPr kumimoji="0" lang="en-ZA" sz="2000" b="1" i="0" u="none" strike="noStrike" kern="1200" cap="none" spc="0" normalizeH="0" baseline="0" noProof="0" dirty="0" err="1">
                <a:ln>
                  <a:noFill/>
                </a:ln>
                <a:solidFill>
                  <a:srgbClr val="FFFFFF"/>
                </a:solidFill>
                <a:effectLst/>
                <a:uLnTx/>
                <a:uFillTx/>
                <a:latin typeface="Arial"/>
                <a:ea typeface="ＭＳ Ｐゴシック"/>
                <a:cs typeface="+mn-cs"/>
              </a:rPr>
              <a:t>GMTDP</a:t>
            </a:r>
            <a:r>
              <a:rPr kumimoji="0" lang="en-ZA" sz="2000" b="1" i="0" u="none" strike="noStrike" kern="1200" cap="none" spc="0" normalizeH="0" baseline="0" noProof="0" dirty="0">
                <a:ln>
                  <a:noFill/>
                </a:ln>
                <a:solidFill>
                  <a:srgbClr val="FFFFFF"/>
                </a:solidFill>
                <a:effectLst/>
                <a:uLnTx/>
                <a:uFillTx/>
                <a:latin typeface="Arial"/>
                <a:ea typeface="ＭＳ Ｐゴシック"/>
                <a:cs typeface="+mn-cs"/>
              </a:rPr>
              <a:t> PRIORITIES</a:t>
            </a:r>
          </a:p>
        </p:txBody>
      </p:sp>
      <p:sp>
        <p:nvSpPr>
          <p:cNvPr id="38" name="TextBox 37">
            <a:extLst>
              <a:ext uri="{FF2B5EF4-FFF2-40B4-BE49-F238E27FC236}">
                <a16:creationId xmlns:a16="http://schemas.microsoft.com/office/drawing/2014/main" id="{EF716D05-352B-4E38-9CA7-5B66814E5021}"/>
              </a:ext>
            </a:extLst>
          </p:cNvPr>
          <p:cNvSpPr txBox="1"/>
          <p:nvPr/>
        </p:nvSpPr>
        <p:spPr>
          <a:xfrm>
            <a:off x="31626" y="2917171"/>
            <a:ext cx="19060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0000"/>
                </a:solidFill>
                <a:effectLst/>
                <a:uLnTx/>
                <a:uFillTx/>
                <a:latin typeface="Arial"/>
                <a:ea typeface="ＭＳ Ｐゴシック"/>
                <a:cs typeface="+mn-cs"/>
              </a:rPr>
              <a:t>STRATEGIC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0000"/>
                </a:solidFill>
                <a:effectLst/>
                <a:uLnTx/>
                <a:uFillTx/>
                <a:latin typeface="Arial"/>
                <a:ea typeface="ＭＳ Ｐゴシック"/>
                <a:cs typeface="+mn-cs"/>
              </a:rPr>
              <a:t>ROLE</a:t>
            </a:r>
          </a:p>
        </p:txBody>
      </p:sp>
      <p:sp>
        <p:nvSpPr>
          <p:cNvPr id="39" name="TextBox 38">
            <a:extLst>
              <a:ext uri="{FF2B5EF4-FFF2-40B4-BE49-F238E27FC236}">
                <a16:creationId xmlns:a16="http://schemas.microsoft.com/office/drawing/2014/main" id="{AB549BBC-BCDC-44C8-58D7-3D36BD1A31A6}"/>
              </a:ext>
            </a:extLst>
          </p:cNvPr>
          <p:cNvSpPr txBox="1"/>
          <p:nvPr/>
        </p:nvSpPr>
        <p:spPr>
          <a:xfrm>
            <a:off x="43164" y="6177527"/>
            <a:ext cx="140841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0000"/>
                </a:solidFill>
                <a:effectLst/>
                <a:uLnTx/>
                <a:uFillTx/>
                <a:latin typeface="Arial"/>
                <a:ea typeface="ＭＳ Ｐゴシック"/>
                <a:cs typeface="+mn-cs"/>
              </a:rPr>
              <a:t>ENABLING</a:t>
            </a:r>
          </a:p>
        </p:txBody>
      </p:sp>
      <p:sp>
        <p:nvSpPr>
          <p:cNvPr id="42" name="Arrow: Pentagon 41">
            <a:extLst>
              <a:ext uri="{FF2B5EF4-FFF2-40B4-BE49-F238E27FC236}">
                <a16:creationId xmlns:a16="http://schemas.microsoft.com/office/drawing/2014/main" id="{38DFBA7C-AEF5-F33B-8CCB-71C913934D95}"/>
              </a:ext>
            </a:extLst>
          </p:cNvPr>
          <p:cNvSpPr/>
          <p:nvPr/>
        </p:nvSpPr>
        <p:spPr bwMode="auto">
          <a:xfrm>
            <a:off x="1451575" y="6467809"/>
            <a:ext cx="9180929" cy="373961"/>
          </a:xfrm>
          <a:prstGeom prst="homePlate">
            <a:avLst/>
          </a:prstGeom>
          <a:solidFill>
            <a:srgbClr val="A73E3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srgbClr val="FFFFFF"/>
                </a:solidFill>
                <a:effectLst/>
                <a:uLnTx/>
                <a:uFillTx/>
                <a:latin typeface="Arial" charset="0"/>
                <a:ea typeface="ＭＳ Ｐゴシック" pitchFamily="48" charset="-128"/>
                <a:cs typeface="+mn-cs"/>
              </a:rPr>
              <a:t>Corporate Enablement, Governance, and Management</a:t>
            </a:r>
          </a:p>
        </p:txBody>
      </p:sp>
      <p:sp>
        <p:nvSpPr>
          <p:cNvPr id="43" name="Arrow: Pentagon 42">
            <a:extLst>
              <a:ext uri="{FF2B5EF4-FFF2-40B4-BE49-F238E27FC236}">
                <a16:creationId xmlns:a16="http://schemas.microsoft.com/office/drawing/2014/main" id="{CE2269BC-9519-51CA-02DD-CB92110CC132}"/>
              </a:ext>
            </a:extLst>
          </p:cNvPr>
          <p:cNvSpPr/>
          <p:nvPr/>
        </p:nvSpPr>
        <p:spPr bwMode="auto">
          <a:xfrm>
            <a:off x="1451575" y="6028977"/>
            <a:ext cx="9180928" cy="373961"/>
          </a:xfrm>
          <a:prstGeom prst="homePlate">
            <a:avLst/>
          </a:prstGeom>
          <a:solidFill>
            <a:srgbClr val="B88C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srgbClr val="FFFFFF"/>
                </a:solidFill>
                <a:effectLst/>
                <a:uLnTx/>
                <a:uFillTx/>
                <a:latin typeface="Arial" charset="0"/>
                <a:ea typeface="ＭＳ Ｐゴシック" pitchFamily="48" charset="-128"/>
                <a:cs typeface="+mn-cs"/>
              </a:rPr>
              <a:t>Technical Input – Analytics and Insights</a:t>
            </a:r>
          </a:p>
        </p:txBody>
      </p:sp>
      <p:sp>
        <p:nvSpPr>
          <p:cNvPr id="2" name="TextBox 1">
            <a:extLst>
              <a:ext uri="{FF2B5EF4-FFF2-40B4-BE49-F238E27FC236}">
                <a16:creationId xmlns:a16="http://schemas.microsoft.com/office/drawing/2014/main" id="{C66FCEDC-8566-C199-BA1F-ADBB86F81FC7}"/>
              </a:ext>
            </a:extLst>
          </p:cNvPr>
          <p:cNvSpPr txBox="1"/>
          <p:nvPr/>
        </p:nvSpPr>
        <p:spPr>
          <a:xfrm>
            <a:off x="10739864" y="692440"/>
            <a:ext cx="143648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ＭＳ Ｐゴシック"/>
                <a:cs typeface="+mn-cs"/>
              </a:rPr>
              <a:t>The work of Government</a:t>
            </a:r>
            <a:endParaRPr kumimoji="0" lang="en-ZA" sz="1400" b="1"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7753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BAC00C84-D5AC-CA41-BA68-DA7772C8C811}"/>
              </a:ext>
            </a:extLst>
          </p:cNvPr>
          <p:cNvSpPr>
            <a:spLocks noGrp="1"/>
          </p:cNvSpPr>
          <p:nvPr>
            <p:ph type="title"/>
          </p:nvPr>
        </p:nvSpPr>
        <p:spPr>
          <a:xfrm>
            <a:off x="753925" y="1689653"/>
            <a:ext cx="10684151" cy="1311964"/>
          </a:xfrm>
        </p:spPr>
        <p:txBody>
          <a:bodyPr vert="horz" lIns="91440" tIns="45720" rIns="91440" bIns="45720" rtlCol="0" anchor="ctr">
            <a:normAutofit/>
          </a:bodyPr>
          <a:lstStyle/>
          <a:p>
            <a:pPr lvl="0" algn="ctr" defTabSz="457200">
              <a:lnSpc>
                <a:spcPct val="100000"/>
              </a:lnSpc>
              <a:spcBef>
                <a:spcPts val="0"/>
              </a:spcBef>
              <a:defRPr/>
            </a:pPr>
            <a:br>
              <a:rPr lang="en-US" sz="4000" b="1" dirty="0">
                <a:solidFill>
                  <a:schemeClr val="bg1"/>
                </a:solidFill>
                <a:latin typeface="Arial" panose="020B0604020202020204" pitchFamily="34" charset="0"/>
                <a:ea typeface="+mn-ea"/>
                <a:cs typeface="Arial" panose="020B0604020202020204" pitchFamily="34" charset="0"/>
              </a:rPr>
            </a:br>
            <a:r>
              <a:rPr lang="en-US" sz="4000" b="1" dirty="0">
                <a:solidFill>
                  <a:schemeClr val="bg1"/>
                </a:solidFill>
                <a:latin typeface="Arial" panose="020B0604020202020204" pitchFamily="34" charset="0"/>
                <a:ea typeface="+mn-ea"/>
                <a:cs typeface="Arial" panose="020B0604020202020204" pitchFamily="34" charset="0"/>
              </a:rPr>
              <a:t> </a:t>
            </a:r>
          </a:p>
        </p:txBody>
      </p:sp>
      <p:sp>
        <p:nvSpPr>
          <p:cNvPr id="3" name="Rectangle 2">
            <a:extLst>
              <a:ext uri="{FF2B5EF4-FFF2-40B4-BE49-F238E27FC236}">
                <a16:creationId xmlns:a16="http://schemas.microsoft.com/office/drawing/2014/main" id="{6B99195C-1BF1-4229-91D6-C1DB4F8D8DCF}"/>
              </a:ext>
            </a:extLst>
          </p:cNvPr>
          <p:cNvSpPr/>
          <p:nvPr/>
        </p:nvSpPr>
        <p:spPr>
          <a:xfrm>
            <a:off x="1600201" y="1889792"/>
            <a:ext cx="9614512" cy="181588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600" dirty="0">
                <a:solidFill>
                  <a:srgbClr val="FFFFFF"/>
                </a:solidFill>
                <a:latin typeface="Arial" panose="020B0604020202020204" pitchFamily="34" charset="0"/>
                <a:cs typeface="Arial" panose="020B0604020202020204" pitchFamily="34" charset="0"/>
              </a:rPr>
              <a:t>Revised Annual Performance Plan </a:t>
            </a:r>
            <a:r>
              <a:rPr lang="en-US" sz="5600" dirty="0">
                <a:solidFill>
                  <a:srgbClr val="FF0000"/>
                </a:solidFill>
                <a:latin typeface="Arial" panose="020B0604020202020204" pitchFamily="34" charset="0"/>
                <a:cs typeface="Arial" panose="020B0604020202020204" pitchFamily="34" charset="0"/>
              </a:rPr>
              <a:t>2024/25 </a:t>
            </a:r>
            <a:endParaRPr kumimoji="0" lang="en-US" sz="5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7BA8A61A-DA93-4855-8F54-FA6C5E39D6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94190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171CAD-F909-46D2-A65E-F2B9053DCDEE}"/>
              </a:ext>
            </a:extLst>
          </p:cNvPr>
          <p:cNvSpPr txBox="1">
            <a:spLocks/>
          </p:cNvSpPr>
          <p:nvPr/>
        </p:nvSpPr>
        <p:spPr>
          <a:xfrm>
            <a:off x="65988" y="978245"/>
            <a:ext cx="12056882" cy="4148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EXECUTIVE &amp; ACCOUNTING OFFICER SUMMARY</a:t>
            </a:r>
          </a:p>
        </p:txBody>
      </p:sp>
      <p:sp>
        <p:nvSpPr>
          <p:cNvPr id="4" name="TextBox 3">
            <a:extLst>
              <a:ext uri="{FF2B5EF4-FFF2-40B4-BE49-F238E27FC236}">
                <a16:creationId xmlns:a16="http://schemas.microsoft.com/office/drawing/2014/main" id="{494A5B7F-F41B-059C-D5E8-CCE6C4567B1F}"/>
              </a:ext>
            </a:extLst>
          </p:cNvPr>
          <p:cNvSpPr txBox="1"/>
          <p:nvPr/>
        </p:nvSpPr>
        <p:spPr>
          <a:xfrm>
            <a:off x="11640615" y="6525344"/>
            <a:ext cx="43204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6FC3B8-98BF-40FC-B5F3-0792426510E8}" type="slidenum">
              <a:rPr kumimoji="0" lang="en-ZA" sz="110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ZA" sz="11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5" name="TextBox 4">
            <a:extLst>
              <a:ext uri="{FF2B5EF4-FFF2-40B4-BE49-F238E27FC236}">
                <a16:creationId xmlns:a16="http://schemas.microsoft.com/office/drawing/2014/main" id="{8E049256-5432-B186-A901-20DFE3EEFB21}"/>
              </a:ext>
            </a:extLst>
          </p:cNvPr>
          <p:cNvSpPr txBox="1"/>
          <p:nvPr/>
        </p:nvSpPr>
        <p:spPr>
          <a:xfrm>
            <a:off x="65988" y="1393079"/>
            <a:ext cx="11427254" cy="5029262"/>
          </a:xfrm>
          <a:prstGeom prst="rect">
            <a:avLst/>
          </a:prstGeom>
          <a:noFill/>
        </p:spPr>
        <p:txBody>
          <a:bodyPr wrap="square">
            <a:spAutoFit/>
          </a:bodyPr>
          <a:lstStyle/>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Executive Authority and Accounting Officer statements were revised to depart from the normal standard introductory statements of compliance to </a:t>
            </a: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reflect and focus areas of the 7th Administration and aligns with the emerging Gauteng Medium-Term Development Plan (GMTDP). </a:t>
            </a:r>
          </a:p>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revision </a:t>
            </a: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aligns with the latest developments and priorities of the 7th Administration.</a:t>
            </a:r>
            <a:endParaRPr kumimoji="0" lang="en-US"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Elevated Priorities for Gauteng’s Development (August 2024 State of the Province Address)</a:t>
            </a:r>
          </a:p>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alignment with the long-term GGT2030 vision and the GMTDP, the 2024 State of the Province Address </a:t>
            </a: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highlighted elevated priorities for Gauteng’s development, focusing on</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1085850" marR="0" lvl="1" indent="-457200" algn="l" defTabSz="914400" rtl="0" eaLnBrk="1" fontAlgn="auto" latinLnBrk="0" hangingPunct="1">
              <a:lnSpc>
                <a:spcPct val="107000"/>
              </a:lnSpc>
              <a:spcBef>
                <a:spcPts val="200"/>
              </a:spcBef>
              <a:spcAft>
                <a:spcPts val="200"/>
              </a:spcAft>
              <a:buClrTx/>
              <a:buSzTx/>
              <a:buFont typeface="+mj-lt"/>
              <a:buAutoNum type="arabicParenR"/>
              <a:tabLst>
                <a:tab pos="533400" algn="l"/>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Inclusive Economic Growth and Job Creation</a:t>
            </a:r>
          </a:p>
          <a:p>
            <a:pPr marL="1085850" marR="0" lvl="1" indent="-457200" algn="l" defTabSz="914400" rtl="0" eaLnBrk="1" fontAlgn="auto" latinLnBrk="0" hangingPunct="1">
              <a:lnSpc>
                <a:spcPct val="107000"/>
              </a:lnSpc>
              <a:spcBef>
                <a:spcPts val="200"/>
              </a:spcBef>
              <a:spcAft>
                <a:spcPts val="200"/>
              </a:spcAft>
              <a:buClrTx/>
              <a:buSzTx/>
              <a:buFont typeface="+mj-lt"/>
              <a:buAutoNum type="arabicParenR"/>
              <a:tabLst>
                <a:tab pos="533400" algn="l"/>
              </a:tabLst>
              <a:defRPr/>
            </a:pPr>
            <a:r>
              <a:rPr lang="en-US" dirty="0">
                <a:solidFill>
                  <a:prstClr val="black"/>
                </a:solidFill>
                <a:latin typeface="Arial" panose="020B0604020202020204" pitchFamily="34" charset="0"/>
                <a:cs typeface="Arial" panose="020B0604020202020204" pitchFamily="34" charset="0"/>
              </a:rPr>
              <a:t>Poverty reduction and tackling high cost of living</a:t>
            </a:r>
          </a:p>
          <a:p>
            <a:pPr marL="1085850" marR="0" lvl="1" indent="-457200" algn="l" defTabSz="914400" rtl="0" eaLnBrk="1" fontAlgn="auto" latinLnBrk="0" hangingPunct="1">
              <a:lnSpc>
                <a:spcPct val="107000"/>
              </a:lnSpc>
              <a:spcBef>
                <a:spcPts val="200"/>
              </a:spcBef>
              <a:spcAft>
                <a:spcPts val="200"/>
              </a:spcAft>
              <a:buClrTx/>
              <a:buSzTx/>
              <a:buFont typeface="+mj-lt"/>
              <a:buAutoNum type="arabicParenR"/>
              <a:tabLst>
                <a:tab pos="533400" algn="l"/>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Investing in people through quality education and healthcare</a:t>
            </a:r>
          </a:p>
          <a:p>
            <a:pPr marL="1085850" marR="0" lvl="1" indent="-457200" algn="l" defTabSz="914400" rtl="0" eaLnBrk="1" fontAlgn="auto" latinLnBrk="0" hangingPunct="1">
              <a:lnSpc>
                <a:spcPct val="107000"/>
              </a:lnSpc>
              <a:spcBef>
                <a:spcPts val="200"/>
              </a:spcBef>
              <a:spcAft>
                <a:spcPts val="200"/>
              </a:spcAft>
              <a:buClrTx/>
              <a:buSzTx/>
              <a:buFont typeface="+mj-lt"/>
              <a:buAutoNum type="arabicParenR"/>
              <a:tabLst>
                <a:tab pos="533400" algn="l"/>
              </a:tabLst>
              <a:defRPr/>
            </a:pPr>
            <a:r>
              <a:rPr lang="en-US" dirty="0">
                <a:solidFill>
                  <a:prstClr val="black"/>
                </a:solidFill>
                <a:latin typeface="Arial" panose="020B0604020202020204" pitchFamily="34" charset="0"/>
                <a:cs typeface="Arial" panose="020B0604020202020204" pitchFamily="34" charset="0"/>
              </a:rPr>
              <a:t>Rebuilding the capacity of the state</a:t>
            </a:r>
          </a:p>
          <a:p>
            <a:pPr marL="1085850" marR="0" lvl="1" indent="-457200" algn="l" defTabSz="914400" rtl="0" eaLnBrk="1" fontAlgn="auto" latinLnBrk="0" hangingPunct="1">
              <a:lnSpc>
                <a:spcPct val="107000"/>
              </a:lnSpc>
              <a:spcBef>
                <a:spcPts val="200"/>
              </a:spcBef>
              <a:spcAft>
                <a:spcPts val="200"/>
              </a:spcAft>
              <a:buClrTx/>
              <a:buSzTx/>
              <a:buFont typeface="+mj-lt"/>
              <a:buAutoNum type="arabicParenR"/>
              <a:tabLst>
                <a:tab pos="533400" algn="l"/>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 delivery of basic services and stabilize local government, and </a:t>
            </a:r>
          </a:p>
          <a:p>
            <a:pPr marL="1085850" marR="0" lvl="1" indent="-457200" algn="l" defTabSz="914400" rtl="0" eaLnBrk="1" fontAlgn="auto" latinLnBrk="0" hangingPunct="1">
              <a:lnSpc>
                <a:spcPct val="107000"/>
              </a:lnSpc>
              <a:spcBef>
                <a:spcPts val="200"/>
              </a:spcBef>
              <a:spcAft>
                <a:spcPts val="200"/>
              </a:spcAft>
              <a:buClrTx/>
              <a:buSzTx/>
              <a:buFont typeface="+mj-lt"/>
              <a:buAutoNum type="arabicParenR"/>
              <a:tabLst>
                <a:tab pos="533400" algn="l"/>
              </a:tabLst>
              <a:defRPr/>
            </a:pPr>
            <a:r>
              <a:rPr lang="en-US" dirty="0">
                <a:solidFill>
                  <a:prstClr val="black"/>
                </a:solidFill>
                <a:latin typeface="Arial" panose="020B0604020202020204" pitchFamily="34" charset="0"/>
                <a:cs typeface="Arial" panose="020B0604020202020204" pitchFamily="34" charset="0"/>
              </a:rPr>
              <a:t>Strengthen law enforcement</a:t>
            </a:r>
          </a:p>
          <a:p>
            <a:pPr marL="457200" marR="0" lvl="0" indent="-285750" algn="l" defTabSz="914400" rtl="0" eaLnBrk="1" fontAlgn="auto" latinLnBrk="0" hangingPunct="1">
              <a:lnSpc>
                <a:spcPct val="107000"/>
              </a:lnSpc>
              <a:spcBef>
                <a:spcPts val="200"/>
              </a:spcBef>
              <a:spcAft>
                <a:spcPts val="200"/>
              </a:spcAft>
              <a:buClrTx/>
              <a:buSzTx/>
              <a:buFont typeface="Arial" panose="020B0604020202020204" pitchFamily="34" charset="0"/>
              <a:buChar char="•"/>
              <a:tabLst>
                <a:tab pos="533400" algn="l"/>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priorities reflect a renewed focus on transforming Gauteng into a safer, more inclusive, and prosperous province.</a:t>
            </a:r>
          </a:p>
        </p:txBody>
      </p:sp>
    </p:spTree>
    <p:extLst>
      <p:ext uri="{BB962C8B-B14F-4D97-AF65-F5344CB8AC3E}">
        <p14:creationId xmlns:p14="http://schemas.microsoft.com/office/powerpoint/2010/main" val="3701510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637" y="1152939"/>
            <a:ext cx="8914998" cy="374982"/>
          </a:xfrm>
        </p:spPr>
        <p:txBody>
          <a:bodyPr anchor="t">
            <a:noAutofit/>
          </a:bodyPr>
          <a:lstStyle/>
          <a:p>
            <a:pPr lvl="0"/>
            <a:r>
              <a:rPr lang="en-ZA" sz="2400" dirty="0">
                <a:solidFill>
                  <a:prstClr val="white"/>
                </a:solidFill>
                <a:latin typeface="Arial" panose="020B0604020202020204" pitchFamily="34" charset="0"/>
                <a:ea typeface="+mn-ea"/>
                <a:cs typeface="Arial" panose="020B0604020202020204" pitchFamily="34" charset="0"/>
              </a:rPr>
              <a:t>REVISED APP 2024-25 OVERALL INDICATORS</a:t>
            </a:r>
            <a:br>
              <a:rPr lang="en-US" dirty="0"/>
            </a:br>
            <a:br>
              <a:rPr lang="en-ZA" dirty="0"/>
            </a:br>
            <a:endParaRPr lang="en-US" sz="2571" dirty="0"/>
          </a:p>
        </p:txBody>
      </p:sp>
      <p:sp>
        <p:nvSpPr>
          <p:cNvPr id="3" name="Rectangle 2">
            <a:extLst>
              <a:ext uri="{FF2B5EF4-FFF2-40B4-BE49-F238E27FC236}">
                <a16:creationId xmlns:a16="http://schemas.microsoft.com/office/drawing/2014/main" id="{3334E377-B4BB-42D8-AD38-35B1AD6D9BF6}"/>
              </a:ext>
            </a:extLst>
          </p:cNvPr>
          <p:cNvSpPr/>
          <p:nvPr/>
        </p:nvSpPr>
        <p:spPr>
          <a:xfrm>
            <a:off x="2395541" y="1493520"/>
            <a:ext cx="8149305" cy="879728"/>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105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742950" marR="0" lvl="1" indent="-285750" algn="just" defTabSz="457200" rtl="0" eaLnBrk="1" fontAlgn="auto" latinLnBrk="0" hangingPunct="1">
              <a:lnSpc>
                <a:spcPct val="100000"/>
              </a:lnSpc>
              <a:spcBef>
                <a:spcPts val="0"/>
              </a:spcBef>
              <a:spcAft>
                <a:spcPts val="0"/>
              </a:spcAft>
              <a:buClrTx/>
              <a:buSzTx/>
              <a:buFont typeface="System Font Regular"/>
              <a:buChar char="-"/>
              <a:tabLst/>
              <a:defRPr/>
            </a:pPr>
            <a:endPar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9D7C75EB-EB0A-4DD2-94FB-EA7D090DBE19}"/>
              </a:ext>
            </a:extLst>
          </p:cNvPr>
          <p:cNvSpPr txBox="1">
            <a:spLocks/>
          </p:cNvSpPr>
          <p:nvPr/>
        </p:nvSpPr>
        <p:spPr>
          <a:xfrm>
            <a:off x="11451107" y="6442854"/>
            <a:ext cx="60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7F25AA1E-790B-4882-97E3-305D1A3203D6}"/>
              </a:ext>
            </a:extLst>
          </p:cNvPr>
          <p:cNvSpPr txBox="1"/>
          <p:nvPr/>
        </p:nvSpPr>
        <p:spPr>
          <a:xfrm>
            <a:off x="1285587" y="1684003"/>
            <a:ext cx="10621106" cy="5293757"/>
          </a:xfrm>
          <a:prstGeom prst="rect">
            <a:avLst/>
          </a:prstGeom>
          <a:noFill/>
        </p:spPr>
        <p:txBody>
          <a:bodyPr wrap="square">
            <a:spAutoFit/>
          </a:bodyPr>
          <a:lstStyle/>
          <a:p>
            <a:pPr lvl="0" algn="just">
              <a:defRPr/>
            </a:pPr>
            <a:r>
              <a:rPr lang="en-US" b="1" dirty="0">
                <a:solidFill>
                  <a:prstClr val="black"/>
                </a:solidFill>
                <a:latin typeface="Arial" panose="020B0604020202020204" pitchFamily="34" charset="0"/>
                <a:cs typeface="Arial" panose="020B0604020202020204" pitchFamily="34" charset="0"/>
              </a:rPr>
              <a:t>The original APP 2024/25 consisted of 57 indicators and adjusted APP 2024/25 consists of 57 indicators</a:t>
            </a:r>
          </a:p>
          <a:p>
            <a:pPr lvl="0" algn="just">
              <a:defRPr/>
            </a:pPr>
            <a:endParaRPr lang="en-ZA" b="1" dirty="0">
              <a:solidFill>
                <a:prstClr val="black"/>
              </a:solidFill>
              <a:latin typeface="Arial" panose="020B0604020202020204" pitchFamily="34" charset="0"/>
              <a:cs typeface="Arial" panose="020B0604020202020204" pitchFamily="34" charset="0"/>
            </a:endParaRPr>
          </a:p>
          <a:p>
            <a:pPr lvl="0" algn="just">
              <a:defRPr/>
            </a:pPr>
            <a:r>
              <a:rPr lang="en-ZA" b="1" dirty="0">
                <a:solidFill>
                  <a:prstClr val="black"/>
                </a:solidFill>
                <a:latin typeface="Arial" panose="020B0604020202020204" pitchFamily="34" charset="0"/>
                <a:cs typeface="Arial" panose="020B0604020202020204" pitchFamily="34" charset="0"/>
              </a:rPr>
              <a:t>Programme 1</a:t>
            </a:r>
          </a:p>
          <a:p>
            <a:pPr marL="285750" lvl="0" indent="-285750" algn="just">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Removed one (1) indicator to </a:t>
            </a:r>
            <a:r>
              <a:rPr lang="en-US" dirty="0" err="1">
                <a:solidFill>
                  <a:prstClr val="black"/>
                </a:solidFill>
                <a:latin typeface="Arial" panose="020B0604020202020204" pitchFamily="34" charset="0"/>
                <a:cs typeface="Arial" panose="020B0604020202020204" pitchFamily="34" charset="0"/>
              </a:rPr>
              <a:t>Programme</a:t>
            </a:r>
            <a:r>
              <a:rPr lang="en-US" dirty="0">
                <a:solidFill>
                  <a:prstClr val="black"/>
                </a:solidFill>
                <a:latin typeface="Arial" panose="020B0604020202020204" pitchFamily="34" charset="0"/>
                <a:cs typeface="Arial" panose="020B0604020202020204" pitchFamily="34" charset="0"/>
              </a:rPr>
              <a:t> 3 and </a:t>
            </a:r>
          </a:p>
          <a:p>
            <a:pPr marL="285750" lvl="0" indent="-285750" algn="just">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Revised one (1) indicator and target.</a:t>
            </a:r>
            <a:endParaRPr lang="en-ZA" dirty="0">
              <a:solidFill>
                <a:prstClr val="black"/>
              </a:solidFill>
              <a:latin typeface="Arial" panose="020B0604020202020204" pitchFamily="34" charset="0"/>
              <a:cs typeface="Arial" panose="020B0604020202020204" pitchFamily="34" charset="0"/>
            </a:endParaRPr>
          </a:p>
          <a:p>
            <a:pPr lvl="0" algn="just">
              <a:defRPr/>
            </a:pPr>
            <a:endParaRPr lang="en-ZA" dirty="0">
              <a:solidFill>
                <a:prstClr val="black"/>
              </a:solidFill>
              <a:latin typeface="Arial" panose="020B0604020202020204" pitchFamily="34" charset="0"/>
              <a:cs typeface="Arial" panose="020B0604020202020204" pitchFamily="34" charset="0"/>
            </a:endParaRPr>
          </a:p>
          <a:p>
            <a:pPr lvl="0" algn="just">
              <a:defRPr/>
            </a:pPr>
            <a:r>
              <a:rPr lang="en-ZA" b="1" dirty="0">
                <a:solidFill>
                  <a:prstClr val="black"/>
                </a:solidFill>
                <a:latin typeface="Arial" panose="020B0604020202020204" pitchFamily="34" charset="0"/>
                <a:cs typeface="Arial" panose="020B0604020202020204" pitchFamily="34" charset="0"/>
              </a:rPr>
              <a:t>Programme 2</a:t>
            </a:r>
          </a:p>
          <a:p>
            <a:pPr marL="285750" lvl="0" indent="-285750" algn="just">
              <a:buFont typeface="Arial" panose="020B0604020202020204" pitchFamily="34" charset="0"/>
              <a:buChar char="•"/>
              <a:defRPr/>
            </a:pPr>
            <a:r>
              <a:rPr lang="en-ZA" dirty="0">
                <a:solidFill>
                  <a:prstClr val="black"/>
                </a:solidFill>
                <a:latin typeface="Arial" panose="020B0604020202020204" pitchFamily="34" charset="0"/>
                <a:cs typeface="Arial" panose="020B0604020202020204" pitchFamily="34" charset="0"/>
              </a:rPr>
              <a:t>Revised  one (1) Technical Indicator Descriptor </a:t>
            </a:r>
          </a:p>
          <a:p>
            <a:pPr lvl="0" algn="just">
              <a:defRPr/>
            </a:pPr>
            <a:endParaRPr lang="en-ZA" dirty="0">
              <a:solidFill>
                <a:prstClr val="black"/>
              </a:solidFill>
              <a:latin typeface="Arial" panose="020B0604020202020204" pitchFamily="34" charset="0"/>
              <a:cs typeface="Arial" panose="020B0604020202020204" pitchFamily="34" charset="0"/>
            </a:endParaRPr>
          </a:p>
          <a:p>
            <a:pPr lvl="0" algn="just">
              <a:defRPr/>
            </a:pPr>
            <a:r>
              <a:rPr lang="en-ZA" b="1" dirty="0">
                <a:solidFill>
                  <a:prstClr val="black"/>
                </a:solidFill>
                <a:latin typeface="Arial" panose="020B0604020202020204" pitchFamily="34" charset="0"/>
                <a:cs typeface="Arial" panose="020B0604020202020204" pitchFamily="34" charset="0"/>
              </a:rPr>
              <a:t>Programme 3</a:t>
            </a:r>
            <a:endParaRPr lang="en-ZA" dirty="0">
              <a:solidFill>
                <a:prstClr val="black"/>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r>
              <a:rPr lang="en-ZA" dirty="0">
                <a:latin typeface="Arial" panose="020B0604020202020204" pitchFamily="34" charset="0"/>
                <a:cs typeface="Arial" panose="020B0604020202020204" pitchFamily="34" charset="0"/>
              </a:rPr>
              <a:t>Amended the </a:t>
            </a:r>
            <a:r>
              <a:rPr lang="en-US" dirty="0">
                <a:latin typeface="Arial" panose="020B0604020202020204" pitchFamily="34" charset="0"/>
                <a:cs typeface="Arial" panose="020B0604020202020204" pitchFamily="34" charset="0"/>
              </a:rPr>
              <a:t>first outcome under the </a:t>
            </a:r>
            <a:r>
              <a:rPr lang="en-US" dirty="0" err="1">
                <a:latin typeface="Arial" panose="020B0604020202020204" pitchFamily="34" charset="0"/>
                <a:cs typeface="Arial" panose="020B0604020202020204" pitchFamily="34" charset="0"/>
              </a:rPr>
              <a:t>Subprogramme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GEYODI and MVO</a:t>
            </a:r>
            <a:r>
              <a:rPr lang="en-US" dirty="0">
                <a:latin typeface="Arial" panose="020B0604020202020204" pitchFamily="34" charset="0"/>
                <a:cs typeface="Arial" panose="020B0604020202020204" pitchFamily="34" charset="0"/>
              </a:rPr>
              <a:t>, it was incorrectly captured as a skilled, capable, ethical, and developmental state. It will now be revised to align with the 5-year strategic plan for 2020/2025, reflecting the outcome of a growing and inclusive economy, jobs, and infrastructure where the indicator belongs </a:t>
            </a:r>
          </a:p>
          <a:p>
            <a:pPr marL="285750" lvl="0" indent="-285750" algn="just">
              <a:buFont typeface="Arial" panose="020B0604020202020204" pitchFamily="34" charset="0"/>
              <a:buChar char="•"/>
              <a:defRPr/>
            </a:pPr>
            <a:r>
              <a:rPr lang="en-US" dirty="0">
                <a:latin typeface="Arial" panose="020B0604020202020204" pitchFamily="34" charset="0"/>
                <a:cs typeface="Arial" panose="020B0604020202020204" pitchFamily="34" charset="0"/>
              </a:rPr>
              <a:t>Revised one (1) </a:t>
            </a:r>
            <a:r>
              <a:rPr lang="en-ZA" dirty="0">
                <a:latin typeface="Arial" panose="020B0604020202020204" pitchFamily="34" charset="0"/>
                <a:cs typeface="Arial" panose="020B0604020202020204" pitchFamily="34" charset="0"/>
              </a:rPr>
              <a:t>indicator</a:t>
            </a:r>
          </a:p>
          <a:p>
            <a:pPr marL="285750" indent="-285750" algn="just">
              <a:buFont typeface="Arial" panose="020B0604020202020204" pitchFamily="34" charset="0"/>
              <a:buChar char="•"/>
              <a:defRPr/>
            </a:pPr>
            <a:r>
              <a:rPr lang="en-ZA" dirty="0">
                <a:latin typeface="Arial" panose="020B0604020202020204" pitchFamily="34" charset="0"/>
                <a:cs typeface="Arial" panose="020B0604020202020204" pitchFamily="34" charset="0"/>
              </a:rPr>
              <a:t>Removed six (6) indicators </a:t>
            </a:r>
          </a:p>
          <a:p>
            <a:pPr marL="285750" indent="-285750" algn="just">
              <a:buFont typeface="Arial" panose="020B0604020202020204" pitchFamily="34" charset="0"/>
              <a:buChar char="•"/>
              <a:defRPr/>
            </a:pPr>
            <a:r>
              <a:rPr lang="en-ZA" dirty="0">
                <a:latin typeface="Arial" panose="020B0604020202020204" pitchFamily="34" charset="0"/>
                <a:cs typeface="Arial" panose="020B0604020202020204" pitchFamily="34" charset="0"/>
              </a:rPr>
              <a:t>Introduced seven (7) new indicators </a:t>
            </a:r>
          </a:p>
          <a:p>
            <a:pPr lvl="0" algn="just">
              <a:defRPr/>
            </a:pPr>
            <a:endParaRPr lang="en-ZA"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399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BAC00C84-D5AC-CA41-BA68-DA7772C8C811}"/>
              </a:ext>
            </a:extLst>
          </p:cNvPr>
          <p:cNvSpPr>
            <a:spLocks noGrp="1"/>
          </p:cNvSpPr>
          <p:nvPr>
            <p:ph type="title"/>
          </p:nvPr>
        </p:nvSpPr>
        <p:spPr>
          <a:xfrm>
            <a:off x="753925" y="1689653"/>
            <a:ext cx="10684151" cy="1311964"/>
          </a:xfrm>
        </p:spPr>
        <p:txBody>
          <a:bodyPr vert="horz" lIns="91440" tIns="45720" rIns="91440" bIns="45720" rtlCol="0" anchor="ctr">
            <a:normAutofit/>
          </a:bodyPr>
          <a:lstStyle/>
          <a:p>
            <a:pPr lvl="0" algn="ctr" defTabSz="457200">
              <a:lnSpc>
                <a:spcPct val="100000"/>
              </a:lnSpc>
              <a:spcBef>
                <a:spcPts val="0"/>
              </a:spcBef>
              <a:defRPr/>
            </a:pPr>
            <a:br>
              <a:rPr lang="en-US" sz="4000" b="1" dirty="0">
                <a:solidFill>
                  <a:schemeClr val="bg1"/>
                </a:solidFill>
                <a:latin typeface="Arial" panose="020B0604020202020204" pitchFamily="34" charset="0"/>
                <a:ea typeface="+mn-ea"/>
                <a:cs typeface="Arial" panose="020B0604020202020204" pitchFamily="34" charset="0"/>
              </a:rPr>
            </a:br>
            <a:r>
              <a:rPr lang="en-US" sz="4000" b="1" dirty="0">
                <a:solidFill>
                  <a:schemeClr val="bg1"/>
                </a:solidFill>
                <a:latin typeface="Arial" panose="020B0604020202020204" pitchFamily="34" charset="0"/>
                <a:ea typeface="+mn-ea"/>
                <a:cs typeface="Arial" panose="020B0604020202020204" pitchFamily="34" charset="0"/>
              </a:rPr>
              <a:t> </a:t>
            </a:r>
          </a:p>
        </p:txBody>
      </p:sp>
      <p:sp>
        <p:nvSpPr>
          <p:cNvPr id="3" name="Rectangle 2">
            <a:extLst>
              <a:ext uri="{FF2B5EF4-FFF2-40B4-BE49-F238E27FC236}">
                <a16:creationId xmlns:a16="http://schemas.microsoft.com/office/drawing/2014/main" id="{6B99195C-1BF1-4229-91D6-C1DB4F8D8DCF}"/>
              </a:ext>
            </a:extLst>
          </p:cNvPr>
          <p:cNvSpPr/>
          <p:nvPr/>
        </p:nvSpPr>
        <p:spPr>
          <a:xfrm>
            <a:off x="1600201" y="1889792"/>
            <a:ext cx="9614512" cy="14465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600" dirty="0">
                <a:solidFill>
                  <a:srgbClr val="FFFFFF"/>
                </a:solidFill>
                <a:latin typeface="Arial" panose="020B0604020202020204" pitchFamily="34" charset="0"/>
                <a:cs typeface="Arial" panose="020B0604020202020204" pitchFamily="34" charset="0"/>
              </a:rPr>
              <a:t>PROGRAMME 1</a:t>
            </a:r>
            <a:endParaRPr kumimoji="0" lang="en-US" sz="5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7BA8A61A-DA93-4855-8F54-FA6C5E39D6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ext Placeholder 2">
            <a:extLst>
              <a:ext uri="{FF2B5EF4-FFF2-40B4-BE49-F238E27FC236}">
                <a16:creationId xmlns:a16="http://schemas.microsoft.com/office/drawing/2014/main" id="{75BA8BD6-30EE-4BD5-AC2E-C25C79AB39F8}"/>
              </a:ext>
            </a:extLst>
          </p:cNvPr>
          <p:cNvSpPr>
            <a:spLocks noGrp="1"/>
          </p:cNvSpPr>
          <p:nvPr>
            <p:ph type="body" idx="1"/>
          </p:nvPr>
        </p:nvSpPr>
        <p:spPr>
          <a:xfrm>
            <a:off x="1171575" y="4473360"/>
            <a:ext cx="9469211" cy="1430111"/>
          </a:xfrm>
        </p:spPr>
        <p:txBody>
          <a:bodyPr vert="horz" lIns="91440" tIns="45720" rIns="91440" bIns="45720" rtlCol="0" anchor="ctr">
            <a:noAutofit/>
          </a:bodyPr>
          <a:lstStyle/>
          <a:p>
            <a:pPr algn="ctr"/>
            <a:r>
              <a:rPr lang="en-US" sz="1800" dirty="0">
                <a:solidFill>
                  <a:srgbClr val="000000"/>
                </a:solidFill>
              </a:rPr>
              <a:t> </a:t>
            </a:r>
          </a:p>
        </p:txBody>
      </p:sp>
    </p:spTree>
    <p:extLst>
      <p:ext uri="{BB962C8B-B14F-4D97-AF65-F5344CB8AC3E}">
        <p14:creationId xmlns:p14="http://schemas.microsoft.com/office/powerpoint/2010/main" val="1306670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34E377-B4BB-42D8-AD38-35B1AD6D9BF6}"/>
              </a:ext>
            </a:extLst>
          </p:cNvPr>
          <p:cNvSpPr/>
          <p:nvPr/>
        </p:nvSpPr>
        <p:spPr>
          <a:xfrm>
            <a:off x="1337733" y="1674494"/>
            <a:ext cx="10684934" cy="4555093"/>
          </a:xfrm>
          <a:prstGeom prst="rect">
            <a:avLst/>
          </a:prstGeom>
        </p:spPr>
        <p:txBody>
          <a:bodyPr wrap="square">
            <a:spAutoFit/>
          </a:bodyPr>
          <a:lstStyle/>
          <a:p>
            <a:pPr marR="0" lvl="0" algn="just" defTabSz="457200" rtl="0" eaLnBrk="1" fontAlgn="ctr"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The Administration Programme is responsible for overall strategic management and support to the Premier and the Director-General in fulfilling their statutory and political mandates, the provision of financial management and support services, and the provision of security management services to the Office of the Premier.</a:t>
            </a:r>
          </a:p>
          <a:p>
            <a:pPr marR="0" lvl="0" algn="just" defTabSz="457200" rtl="0" eaLnBrk="1" fontAlgn="ctr"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algn="just" defTabSz="457200" rtl="0" eaLnBrk="1" fontAlgn="ctr"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The Administration Programme covers the work of the following </a:t>
            </a:r>
            <a:r>
              <a:rPr kumimoji="0" lang="en-US" sz="1600" b="0" i="0" u="none" strike="noStrike" kern="1200" cap="none" spc="0" normalizeH="0" baseline="0" noProof="0" dirty="0" err="1">
                <a:ln>
                  <a:noFill/>
                </a:ln>
                <a:solidFill>
                  <a:prstClr val="black"/>
                </a:solidFill>
                <a:effectLst/>
                <a:uLnTx/>
                <a:uFillTx/>
                <a:latin typeface="Arial" panose="020B0604020202020204"/>
                <a:ea typeface="+mn-ea"/>
                <a:cs typeface="+mn-cs"/>
              </a:rPr>
              <a:t>subprogrammes</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R="0" lvl="0" algn="just" defTabSz="457200" rtl="0" eaLnBrk="1" fontAlgn="ctr"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just" defTabSz="457200" rtl="0" eaLnBrk="1" fontAlgn="ctr" latinLnBrk="0" hangingPunct="1">
              <a:lnSpc>
                <a:spcPct val="100000"/>
              </a:lnSpc>
              <a:spcBef>
                <a:spcPts val="0"/>
              </a:spcBef>
              <a:spcAft>
                <a:spcPts val="0"/>
              </a:spcAft>
              <a:buClrTx/>
              <a:buSzTx/>
              <a:buAutoNum type="arabicParen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Executive Council Secretariat Service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to provide strategic coordination and management of the Executive Council Programme.</a:t>
            </a:r>
          </a:p>
          <a:p>
            <a:pPr marL="342900" marR="0" lvl="0" indent="-342900" algn="just" defTabSz="457200" rtl="0" eaLnBrk="1" fontAlgn="ctr" latinLnBrk="0" hangingPunct="1">
              <a:lnSpc>
                <a:spcPct val="100000"/>
              </a:lnSpc>
              <a:spcBef>
                <a:spcPts val="0"/>
              </a:spcBef>
              <a:spcAft>
                <a:spcPts val="0"/>
              </a:spcAft>
              <a:buClrTx/>
              <a:buSzTx/>
              <a:buAutoNum type="arabicParen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Director-General Support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to provide efficient and effective administrative and corporate support to the Office of the Premier; and strategic management process support to the Premier and the Director-General in fulfilling their statutory and political responsibilities.</a:t>
            </a:r>
          </a:p>
          <a:p>
            <a:pPr marL="342900" marR="0" lvl="0" indent="-342900" algn="just" defTabSz="457200" rtl="0" eaLnBrk="1" fontAlgn="ctr" latinLnBrk="0" hangingPunct="1">
              <a:lnSpc>
                <a:spcPct val="100000"/>
              </a:lnSpc>
              <a:spcBef>
                <a:spcPts val="0"/>
              </a:spcBef>
              <a:spcAft>
                <a:spcPts val="0"/>
              </a:spcAft>
              <a:buClrTx/>
              <a:buSzTx/>
              <a:buAutoNum type="arabicParen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Financial Management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to render efficient and effective financial management, SCM, and risk management support to the Office of the Premier.</a:t>
            </a:r>
          </a:p>
          <a:p>
            <a:pPr marR="0" lvl="0" algn="just" defTabSz="457200" rtl="0" eaLnBrk="1" fontAlgn="ctr" latinLnBrk="0" hangingPunct="1">
              <a:lnSpc>
                <a:spcPct val="100000"/>
              </a:lnSpc>
              <a:spcBef>
                <a:spcPts val="0"/>
              </a:spcBef>
              <a:spcAft>
                <a:spcPts val="0"/>
              </a:spcAft>
              <a:buClrTx/>
              <a:buSzTx/>
              <a:tabLst/>
              <a:defRPr/>
            </a:pPr>
            <a:endPar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The Programme contributes specifically to the following </a:t>
            </a:r>
            <a:r>
              <a:rPr kumimoji="0" lang="en-ZA" sz="1600" b="1" i="0" u="none" strike="noStrike" kern="1200" cap="none" spc="0" normalizeH="0" baseline="0" noProof="0" dirty="0">
                <a:ln>
                  <a:noFill/>
                </a:ln>
                <a:solidFill>
                  <a:prstClr val="black"/>
                </a:solidFill>
                <a:effectLst/>
                <a:uLnTx/>
                <a:uFillTx/>
                <a:latin typeface="Arial" panose="020B0604020202020204"/>
                <a:ea typeface="+mn-ea"/>
                <a:cs typeface="+mn-cs"/>
              </a:rPr>
              <a:t>Outcomes:</a:t>
            </a:r>
          </a:p>
          <a:p>
            <a:pPr marL="742950" marR="0" lvl="1" indent="-285750" algn="just" defTabSz="4572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0" lang="en-ZA" sz="1600" b="1" i="0" u="none" strike="noStrike" kern="1200" cap="none" spc="0" normalizeH="0" baseline="0" noProof="0" dirty="0">
                <a:ln>
                  <a:noFill/>
                </a:ln>
                <a:solidFill>
                  <a:prstClr val="black"/>
                </a:solidFill>
                <a:effectLst/>
                <a:uLnTx/>
                <a:uFillTx/>
                <a:latin typeface="Arial" panose="020B0604020202020204"/>
                <a:ea typeface="+mn-ea"/>
                <a:cs typeface="+mn-cs"/>
              </a:rPr>
              <a:t>Outcome 1:</a:t>
            </a:r>
            <a:r>
              <a:rPr lang="en-ZA" sz="1600" dirty="0">
                <a:solidFill>
                  <a:prstClr val="black"/>
                </a:solidFill>
                <a:latin typeface="Arial" panose="020B0604020202020204"/>
              </a:rPr>
              <a:t>	</a:t>
            </a: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A skilled, capable, ethical and developmental state</a:t>
            </a:r>
          </a:p>
          <a:p>
            <a:pPr marL="742950" marR="0" lvl="1" indent="-285750" algn="just" defTabSz="4572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0" lang="en-ZA" sz="1600" b="1" i="0" u="none" strike="noStrike" kern="1200" cap="none" spc="0" normalizeH="0" baseline="0" noProof="0" dirty="0">
                <a:ln>
                  <a:noFill/>
                </a:ln>
                <a:solidFill>
                  <a:prstClr val="black"/>
                </a:solidFill>
                <a:effectLst/>
                <a:uLnTx/>
                <a:uFillTx/>
                <a:latin typeface="Arial" panose="020B0604020202020204"/>
                <a:ea typeface="+mn-ea"/>
                <a:cs typeface="+mn-cs"/>
              </a:rPr>
              <a:t>Outcome 2</a:t>
            </a:r>
            <a:r>
              <a:rPr kumimoji="0" lang="en-ZA" sz="1600" b="0" i="0" u="none" strike="noStrike" kern="1200" cap="none" spc="0" normalizeH="0" baseline="0" noProof="0" dirty="0">
                <a:ln>
                  <a:noFill/>
                </a:ln>
                <a:solidFill>
                  <a:prstClr val="black"/>
                </a:solidFill>
                <a:effectLst/>
                <a:uLnTx/>
                <a:uFillTx/>
                <a:latin typeface="Arial" panose="020B0604020202020204"/>
                <a:ea typeface="+mn-ea"/>
                <a:cs typeface="+mn-cs"/>
              </a:rPr>
              <a:t>:	A growing and inclusive economy, jobs and infrastructure</a:t>
            </a:r>
          </a:p>
          <a:p>
            <a:pPr marL="457200" marR="0" lvl="1" indent="0" algn="just" defTabSz="457200" rtl="0" eaLnBrk="1" fontAlgn="ctr"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55554D0F-8010-A74C-B201-3E9DE58964AE}"/>
              </a:ext>
            </a:extLst>
          </p:cNvPr>
          <p:cNvSpPr/>
          <p:nvPr/>
        </p:nvSpPr>
        <p:spPr>
          <a:xfrm>
            <a:off x="1337733" y="1101500"/>
            <a:ext cx="10495146" cy="426724"/>
          </a:xfrm>
          <a:prstGeom prst="rect">
            <a:avLst/>
          </a:prstGeom>
          <a:solidFill>
            <a:srgbClr val="0052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PROGRAMME 1  ADMINISTRATION</a:t>
            </a:r>
          </a:p>
        </p:txBody>
      </p:sp>
      <p:sp>
        <p:nvSpPr>
          <p:cNvPr id="6" name="Slide Number Placeholder 1">
            <a:extLst>
              <a:ext uri="{FF2B5EF4-FFF2-40B4-BE49-F238E27FC236}">
                <a16:creationId xmlns:a16="http://schemas.microsoft.com/office/drawing/2014/main" id="{ABBB4C04-7317-4F21-9CBC-FA952C032B2E}"/>
              </a:ext>
            </a:extLst>
          </p:cNvPr>
          <p:cNvSpPr txBox="1">
            <a:spLocks/>
          </p:cNvSpPr>
          <p:nvPr/>
        </p:nvSpPr>
        <p:spPr>
          <a:xfrm>
            <a:off x="11528612" y="6546664"/>
            <a:ext cx="60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06402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BAC00C84-D5AC-CA41-BA68-DA7772C8C811}"/>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5600" kern="1200" dirty="0">
                <a:solidFill>
                  <a:srgbClr val="FFFFFF"/>
                </a:solidFill>
                <a:latin typeface="Arial" panose="020B0604020202020204" pitchFamily="34" charset="0"/>
                <a:cs typeface="Arial" panose="020B0604020202020204" pitchFamily="34" charset="0"/>
              </a:rPr>
              <a:t>PRESENTATION OUTLINE</a:t>
            </a:r>
          </a:p>
        </p:txBody>
      </p:sp>
      <p:sp>
        <p:nvSpPr>
          <p:cNvPr id="7" name="Slide Number Placeholder 3">
            <a:extLst>
              <a:ext uri="{FF2B5EF4-FFF2-40B4-BE49-F238E27FC236}">
                <a16:creationId xmlns:a16="http://schemas.microsoft.com/office/drawing/2014/main" id="{EE6C2E8F-C77B-E24A-B3EB-D950483F1208}"/>
              </a:ext>
            </a:extLst>
          </p:cNvPr>
          <p:cNvSpPr>
            <a:spLocks noGrp="1"/>
          </p:cNvSpPr>
          <p:nvPr>
            <p:ph type="sldNum" sz="quarter" idx="12"/>
          </p:nvPr>
        </p:nvSpPr>
        <p:spPr>
          <a:xfrm>
            <a:off x="9448799"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BD84C-E62D-234C-BE27-AEEEC75AE38B}"/>
              </a:ext>
            </a:extLst>
          </p:cNvPr>
          <p:cNvSpPr txBox="1"/>
          <p:nvPr/>
        </p:nvSpPr>
        <p:spPr>
          <a:xfrm>
            <a:off x="3298371" y="3894040"/>
            <a:ext cx="6052455" cy="2585323"/>
          </a:xfrm>
          <a:prstGeom prst="rect">
            <a:avLst/>
          </a:prstGeom>
          <a:noFill/>
        </p:spPr>
        <p:txBody>
          <a:bodyPr wrap="square" rtlCol="0">
            <a:spAutoFit/>
          </a:bodyPr>
          <a:lstStyle/>
          <a:p>
            <a:pPr marL="342900" indent="-342900">
              <a:buFont typeface="+mj-lt"/>
              <a:buAutoNum type="arabicPeriod"/>
            </a:pPr>
            <a:r>
              <a:rPr lang="en-US" sz="1800" b="0" dirty="0">
                <a:solidFill>
                  <a:schemeClr val="tx1"/>
                </a:solidFill>
                <a:latin typeface="Arial" panose="020B0604020202020204" pitchFamily="34" charset="0"/>
                <a:cs typeface="Arial" panose="020B0604020202020204" pitchFamily="34" charset="0"/>
              </a:rPr>
              <a:t>Introduction </a:t>
            </a:r>
          </a:p>
          <a:p>
            <a:pPr marL="342900" indent="-342900">
              <a:buFont typeface="+mj-lt"/>
              <a:buAutoNum type="arabicPeriod"/>
            </a:pPr>
            <a:r>
              <a:rPr lang="en-US" dirty="0">
                <a:latin typeface="Arial" panose="020B0604020202020204" pitchFamily="34" charset="0"/>
                <a:cs typeface="Arial" panose="020B0604020202020204" pitchFamily="34" charset="0"/>
              </a:rPr>
              <a:t>Legislative Mandate</a:t>
            </a:r>
            <a:endParaRPr lang="en-US" sz="1800" b="0" dirty="0">
              <a:solidFill>
                <a:schemeClr val="tx1"/>
              </a:solidFill>
              <a:latin typeface="Arial" panose="020B0604020202020204" pitchFamily="34" charset="0"/>
              <a:cs typeface="Arial" panose="020B0604020202020204" pitchFamily="34" charset="0"/>
            </a:endParaRPr>
          </a:p>
          <a:p>
            <a:pPr marL="342900" indent="-342900">
              <a:buFont typeface="+mj-lt"/>
              <a:buAutoNum type="arabicPeriod"/>
            </a:pPr>
            <a:r>
              <a:rPr lang="en-US" sz="1800" b="0" dirty="0">
                <a:solidFill>
                  <a:schemeClr val="tx1"/>
                </a:solidFill>
                <a:latin typeface="Arial" panose="020B0604020202020204" pitchFamily="34" charset="0"/>
                <a:cs typeface="Arial" panose="020B0604020202020204" pitchFamily="34" charset="0"/>
              </a:rPr>
              <a:t>OOP Vision, Mission and Impact Statement</a:t>
            </a:r>
          </a:p>
          <a:p>
            <a:pPr marL="342900" indent="-342900">
              <a:buFont typeface="+mj-lt"/>
              <a:buAutoNum type="arabicPeriod"/>
            </a:pPr>
            <a:r>
              <a:rPr lang="en-US" dirty="0">
                <a:latin typeface="Arial" panose="020B0604020202020204" pitchFamily="34" charset="0"/>
                <a:cs typeface="Arial" panose="020B0604020202020204" pitchFamily="34" charset="0"/>
              </a:rPr>
              <a:t>Gauteng Planning Approach for the 7</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Administration</a:t>
            </a:r>
            <a:endParaRPr lang="en-US" sz="1800" b="0" dirty="0">
              <a:solidFill>
                <a:schemeClr val="tx1"/>
              </a:solidFill>
              <a:latin typeface="Arial" panose="020B0604020202020204" pitchFamily="34" charset="0"/>
              <a:cs typeface="Arial" panose="020B0604020202020204" pitchFamily="34" charset="0"/>
            </a:endParaRPr>
          </a:p>
          <a:p>
            <a:pPr marL="342900" indent="-342900">
              <a:buFont typeface="+mj-lt"/>
              <a:buAutoNum type="arabicPeriod"/>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Revised Annual Performance Plan 2024/25 </a:t>
            </a:r>
          </a:p>
          <a:p>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Programme 1</a:t>
            </a:r>
          </a:p>
          <a:p>
            <a:pPr marL="0" indent="0">
              <a:buFont typeface="+mj-lt"/>
              <a:buNone/>
            </a:pPr>
            <a:r>
              <a:rPr lang="en-US" sz="1800" b="0" dirty="0">
                <a:solidFill>
                  <a:schemeClr val="tx1"/>
                </a:solidFill>
                <a:latin typeface="Arial" panose="020B0604020202020204" pitchFamily="34" charset="0"/>
                <a:cs typeface="Arial" panose="020B0604020202020204" pitchFamily="34" charset="0"/>
              </a:rPr>
              <a:t>     -Programme 2</a:t>
            </a:r>
          </a:p>
          <a:p>
            <a:pPr marL="0" indent="0">
              <a:buFont typeface="+mj-lt"/>
              <a:buNone/>
            </a:pPr>
            <a:r>
              <a:rPr lang="en-US" sz="1800" b="0" dirty="0">
                <a:solidFill>
                  <a:schemeClr val="tx1"/>
                </a:solidFill>
                <a:latin typeface="Arial" panose="020B0604020202020204" pitchFamily="34" charset="0"/>
                <a:cs typeface="Arial" panose="020B0604020202020204" pitchFamily="34" charset="0"/>
              </a:rPr>
              <a:t>     -Programme 3</a:t>
            </a:r>
          </a:p>
          <a:p>
            <a:pPr marL="0" indent="0">
              <a:buFont typeface="+mj-lt"/>
              <a:buNone/>
            </a:pPr>
            <a:r>
              <a:rPr lang="en-US" dirty="0">
                <a:latin typeface="Arial" panose="020B0604020202020204" pitchFamily="34" charset="0"/>
                <a:cs typeface="Arial" panose="020B0604020202020204" pitchFamily="34" charset="0"/>
              </a:rPr>
              <a:t>6. Budget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2330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554D0F-8010-A74C-B201-3E9DE58964AE}"/>
              </a:ext>
            </a:extLst>
          </p:cNvPr>
          <p:cNvSpPr/>
          <p:nvPr/>
        </p:nvSpPr>
        <p:spPr>
          <a:xfrm>
            <a:off x="1207007" y="1101500"/>
            <a:ext cx="10495146" cy="426724"/>
          </a:xfrm>
          <a:prstGeom prst="rect">
            <a:avLst/>
          </a:prstGeom>
          <a:solidFill>
            <a:srgbClr val="0052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en-ZA" sz="2400" b="1" dirty="0">
                <a:latin typeface="Arial" panose="020B0604020202020204" pitchFamily="34" charset="0"/>
                <a:cs typeface="Arial" panose="020B0604020202020204" pitchFamily="34" charset="0"/>
              </a:rPr>
              <a:t>PROGRAMME 1 - REVISION SUMMARY</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Slide Number Placeholder 1">
            <a:extLst>
              <a:ext uri="{FF2B5EF4-FFF2-40B4-BE49-F238E27FC236}">
                <a16:creationId xmlns:a16="http://schemas.microsoft.com/office/drawing/2014/main" id="{ABBB4C04-7317-4F21-9CBC-FA952C032B2E}"/>
              </a:ext>
            </a:extLst>
          </p:cNvPr>
          <p:cNvSpPr txBox="1">
            <a:spLocks/>
          </p:cNvSpPr>
          <p:nvPr/>
        </p:nvSpPr>
        <p:spPr>
          <a:xfrm>
            <a:off x="11528612" y="6546664"/>
            <a:ext cx="60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B2CEEFBE-3E3A-42D3-8209-C8CCE1FDBC85}"/>
              </a:ext>
            </a:extLst>
          </p:cNvPr>
          <p:cNvSpPr/>
          <p:nvPr/>
        </p:nvSpPr>
        <p:spPr>
          <a:xfrm>
            <a:off x="1087051" y="1655318"/>
            <a:ext cx="10735057" cy="5067413"/>
          </a:xfrm>
          <a:prstGeom prst="rect">
            <a:avLst/>
          </a:prstGeom>
        </p:spPr>
        <p:txBody>
          <a:bodyPr wrap="square">
            <a:spAutoFit/>
          </a:bodyPr>
          <a:lstStyle/>
          <a:p>
            <a:pPr algn="just">
              <a:lnSpc>
                <a:spcPct val="115000"/>
              </a:lnSpc>
              <a:spcAft>
                <a:spcPts val="0"/>
              </a:spcAft>
            </a:pPr>
            <a:r>
              <a:rPr lang="en-US" sz="1800" b="1" dirty="0">
                <a:effectLst/>
                <a:latin typeface="Arial" panose="020B0604020202020204" pitchFamily="34" charset="0"/>
                <a:ea typeface="Times New Roman" panose="02020603050405020304" pitchFamily="18" charset="0"/>
              </a:rPr>
              <a:t>Adjustment under this </a:t>
            </a:r>
            <a:r>
              <a:rPr lang="en-US" sz="1800" b="1" dirty="0" err="1">
                <a:effectLst/>
                <a:latin typeface="Arial" panose="020B0604020202020204" pitchFamily="34" charset="0"/>
                <a:ea typeface="Times New Roman" panose="02020603050405020304" pitchFamily="18" charset="0"/>
              </a:rPr>
              <a:t>programme</a:t>
            </a:r>
            <a:r>
              <a:rPr lang="en-US" sz="1800" b="1" dirty="0">
                <a:effectLst/>
                <a:latin typeface="Arial" panose="020B0604020202020204" pitchFamily="34" charset="0"/>
                <a:ea typeface="Times New Roman" panose="02020603050405020304" pitchFamily="18" charset="0"/>
              </a:rPr>
              <a:t> included the removal of one (1) indicator to </a:t>
            </a:r>
            <a:r>
              <a:rPr lang="en-US" sz="1800" b="1" dirty="0" err="1">
                <a:effectLst/>
                <a:latin typeface="Arial" panose="020B0604020202020204" pitchFamily="34" charset="0"/>
                <a:ea typeface="Times New Roman" panose="02020603050405020304" pitchFamily="18" charset="0"/>
              </a:rPr>
              <a:t>Programme</a:t>
            </a:r>
            <a:r>
              <a:rPr lang="en-US" sz="1800" b="1" dirty="0">
                <a:effectLst/>
                <a:latin typeface="Arial" panose="020B0604020202020204" pitchFamily="34" charset="0"/>
                <a:ea typeface="Times New Roman" panose="02020603050405020304" pitchFamily="18" charset="0"/>
              </a:rPr>
              <a:t> 3 and revision of one (1) indicator and target.</a:t>
            </a:r>
            <a:endParaRPr lang="en-ZA" sz="1800" b="1"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1800" dirty="0">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ZA" sz="1800" u="sng" dirty="0">
                <a:effectLst/>
                <a:latin typeface="Arial" panose="020B0604020202020204" pitchFamily="34" charset="0"/>
                <a:ea typeface="Times New Roman" panose="02020603050405020304" pitchFamily="18" charset="0"/>
              </a:rPr>
              <a:t>The following indicator was removed:</a:t>
            </a:r>
            <a:endParaRPr lang="en-ZA" sz="18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GB" sz="1800" b="1" dirty="0">
                <a:effectLst/>
                <a:latin typeface="Arial" panose="020B0604020202020204" pitchFamily="34" charset="0"/>
                <a:ea typeface="Times New Roman" panose="02020603050405020304" pitchFamily="18" charset="0"/>
              </a:rPr>
              <a:t>Number of reports on vetting of officials in high-risk areas (SOPA).</a:t>
            </a:r>
            <a:endParaRPr lang="en-ZA" sz="18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GB" sz="1800" b="1" dirty="0">
                <a:effectLst/>
                <a:latin typeface="Arial" panose="020B0604020202020204" pitchFamily="34" charset="0"/>
                <a:ea typeface="Times New Roman" panose="02020603050405020304" pitchFamily="18" charset="0"/>
              </a:rPr>
              <a:t>Reason for removal</a:t>
            </a:r>
            <a:r>
              <a:rPr lang="en-GB" sz="1800" dirty="0">
                <a:effectLst/>
                <a:latin typeface="Arial" panose="020B0604020202020204" pitchFamily="34" charset="0"/>
                <a:ea typeface="Times New Roman" panose="02020603050405020304" pitchFamily="18" charset="0"/>
              </a:rPr>
              <a:t>: </a:t>
            </a:r>
            <a:r>
              <a:rPr lang="en-ZA" sz="1800" dirty="0">
                <a:effectLst/>
                <a:latin typeface="Arial" panose="020B0604020202020204" pitchFamily="34" charset="0"/>
                <a:ea typeface="Times New Roman" panose="02020603050405020304" pitchFamily="18" charset="0"/>
              </a:rPr>
              <a:t>This indicator will now be tracked and monitored under Transversal Security Unit (IDS &amp;IM) under Programme 3 which is transversally focused and has therefore been moved from Programme 1 which is internally focused.</a:t>
            </a:r>
            <a:endParaRPr lang="en-ZA" sz="1800"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1800" u="sng" dirty="0">
                <a:effectLst/>
                <a:latin typeface="Arial" panose="020B0604020202020204" pitchFamily="34" charset="0"/>
                <a:ea typeface="Times New Roman" panose="02020603050405020304" pitchFamily="18" charset="0"/>
              </a:rPr>
              <a:t>The following indicator and target was revised:</a:t>
            </a:r>
            <a:endParaRPr lang="en-ZA" sz="18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ZA" sz="1800" b="1" dirty="0">
                <a:effectLst/>
                <a:latin typeface="Arial" panose="020B0604020202020204" pitchFamily="34" charset="0"/>
                <a:ea typeface="Times New Roman" panose="02020603050405020304" pitchFamily="18" charset="0"/>
              </a:rPr>
              <a:t>Percentage preferential procurement spend on enterprises that are: Youth-owned.</a:t>
            </a:r>
            <a:endParaRPr lang="en-ZA" sz="18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GB" sz="1800" b="1" dirty="0">
                <a:effectLst/>
                <a:latin typeface="Arial" panose="020B0604020202020204" pitchFamily="34" charset="0"/>
                <a:ea typeface="Times New Roman" panose="02020603050405020304" pitchFamily="18" charset="0"/>
              </a:rPr>
              <a:t>Reason for revision</a:t>
            </a:r>
            <a:r>
              <a:rPr lang="en-GB" sz="1800" dirty="0">
                <a:effectLst/>
                <a:latin typeface="Arial" panose="020B0604020202020204" pitchFamily="34" charset="0"/>
                <a:ea typeface="Times New Roman" panose="02020603050405020304" pitchFamily="18" charset="0"/>
              </a:rPr>
              <a:t>: </a:t>
            </a:r>
            <a:r>
              <a:rPr lang="en-ZA" sz="1800" dirty="0">
                <a:effectLst/>
                <a:latin typeface="Arial" panose="020B0604020202020204" pitchFamily="34" charset="0"/>
                <a:ea typeface="Times New Roman" panose="02020603050405020304" pitchFamily="18" charset="0"/>
              </a:rPr>
              <a:t>The National Youth Policy states the following on 30% youth preferential procurement spend: “Government, must use state procurement and implement and monitor a minimum requirement of 30% youth set-aside as part of the Framework for Preferential Procurement to advance the development of youth owned enterprises”</a:t>
            </a:r>
            <a:endParaRPr lang="en-ZA"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ts val="1500"/>
              </a:lnSpc>
              <a:spcAft>
                <a:spcPts val="0"/>
              </a:spcAft>
            </a:pPr>
            <a:endParaRPr lang="en-ZA" b="1" dirty="0">
              <a:cs typeface="Arial" panose="020B0604020202020204" pitchFamily="34" charset="0"/>
            </a:endParaRPr>
          </a:p>
        </p:txBody>
      </p:sp>
    </p:spTree>
    <p:extLst>
      <p:ext uri="{BB962C8B-B14F-4D97-AF65-F5344CB8AC3E}">
        <p14:creationId xmlns:p14="http://schemas.microsoft.com/office/powerpoint/2010/main" val="1777198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BAC00C84-D5AC-CA41-BA68-DA7772C8C811}"/>
              </a:ext>
            </a:extLst>
          </p:cNvPr>
          <p:cNvSpPr>
            <a:spLocks noGrp="1"/>
          </p:cNvSpPr>
          <p:nvPr>
            <p:ph type="title"/>
          </p:nvPr>
        </p:nvSpPr>
        <p:spPr>
          <a:xfrm>
            <a:off x="753925" y="1689653"/>
            <a:ext cx="10684151" cy="1311964"/>
          </a:xfrm>
        </p:spPr>
        <p:txBody>
          <a:bodyPr vert="horz" lIns="91440" tIns="45720" rIns="91440" bIns="45720" rtlCol="0" anchor="ctr">
            <a:normAutofit/>
          </a:bodyPr>
          <a:lstStyle/>
          <a:p>
            <a:pPr lvl="0" algn="ctr" defTabSz="457200">
              <a:lnSpc>
                <a:spcPct val="100000"/>
              </a:lnSpc>
              <a:spcBef>
                <a:spcPts val="0"/>
              </a:spcBef>
              <a:defRPr/>
            </a:pPr>
            <a:br>
              <a:rPr lang="en-US" sz="4000" b="1" dirty="0">
                <a:solidFill>
                  <a:schemeClr val="bg1"/>
                </a:solidFill>
                <a:latin typeface="Arial" panose="020B0604020202020204" pitchFamily="34" charset="0"/>
                <a:ea typeface="+mn-ea"/>
                <a:cs typeface="Arial" panose="020B0604020202020204" pitchFamily="34" charset="0"/>
              </a:rPr>
            </a:br>
            <a:r>
              <a:rPr lang="en-US" sz="4000" b="1" dirty="0">
                <a:solidFill>
                  <a:schemeClr val="bg1"/>
                </a:solidFill>
                <a:latin typeface="Arial" panose="020B0604020202020204" pitchFamily="34" charset="0"/>
                <a:ea typeface="+mn-ea"/>
                <a:cs typeface="Arial" panose="020B0604020202020204" pitchFamily="34" charset="0"/>
              </a:rPr>
              <a:t> </a:t>
            </a:r>
          </a:p>
        </p:txBody>
      </p:sp>
      <p:sp>
        <p:nvSpPr>
          <p:cNvPr id="3" name="Rectangle 2">
            <a:extLst>
              <a:ext uri="{FF2B5EF4-FFF2-40B4-BE49-F238E27FC236}">
                <a16:creationId xmlns:a16="http://schemas.microsoft.com/office/drawing/2014/main" id="{6B99195C-1BF1-4229-91D6-C1DB4F8D8DCF}"/>
              </a:ext>
            </a:extLst>
          </p:cNvPr>
          <p:cNvSpPr/>
          <p:nvPr/>
        </p:nvSpPr>
        <p:spPr>
          <a:xfrm>
            <a:off x="1600201" y="1889792"/>
            <a:ext cx="9614512" cy="14465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PROGRAMME 2</a:t>
            </a:r>
          </a:p>
        </p:txBody>
      </p:sp>
      <p:sp>
        <p:nvSpPr>
          <p:cNvPr id="5" name="Slide Number Placeholder 4">
            <a:extLst>
              <a:ext uri="{FF2B5EF4-FFF2-40B4-BE49-F238E27FC236}">
                <a16:creationId xmlns:a16="http://schemas.microsoft.com/office/drawing/2014/main" id="{7BA8A61A-DA93-4855-8F54-FA6C5E39D6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ext Placeholder 2">
            <a:extLst>
              <a:ext uri="{FF2B5EF4-FFF2-40B4-BE49-F238E27FC236}">
                <a16:creationId xmlns:a16="http://schemas.microsoft.com/office/drawing/2014/main" id="{75BA8BD6-30EE-4BD5-AC2E-C25C79AB39F8}"/>
              </a:ext>
            </a:extLst>
          </p:cNvPr>
          <p:cNvSpPr>
            <a:spLocks noGrp="1"/>
          </p:cNvSpPr>
          <p:nvPr>
            <p:ph type="body" idx="1"/>
          </p:nvPr>
        </p:nvSpPr>
        <p:spPr>
          <a:xfrm>
            <a:off x="1171575" y="4473360"/>
            <a:ext cx="9469211" cy="1430111"/>
          </a:xfrm>
        </p:spPr>
        <p:txBody>
          <a:bodyPr vert="horz" lIns="91440" tIns="45720" rIns="91440" bIns="45720" rtlCol="0" anchor="ctr">
            <a:noAutofit/>
          </a:bodyPr>
          <a:lstStyle/>
          <a:p>
            <a:pPr algn="ctr"/>
            <a:r>
              <a:rPr lang="en-US" sz="1800" dirty="0">
                <a:solidFill>
                  <a:srgbClr val="000000"/>
                </a:solidFill>
              </a:rPr>
              <a:t> </a:t>
            </a:r>
          </a:p>
        </p:txBody>
      </p:sp>
    </p:spTree>
    <p:extLst>
      <p:ext uri="{BB962C8B-B14F-4D97-AF65-F5344CB8AC3E}">
        <p14:creationId xmlns:p14="http://schemas.microsoft.com/office/powerpoint/2010/main" val="242249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34E377-B4BB-42D8-AD38-35B1AD6D9BF6}"/>
              </a:ext>
            </a:extLst>
          </p:cNvPr>
          <p:cNvSpPr/>
          <p:nvPr/>
        </p:nvSpPr>
        <p:spPr>
          <a:xfrm>
            <a:off x="1337733" y="1595021"/>
            <a:ext cx="10684934" cy="4832092"/>
          </a:xfrm>
          <a:prstGeom prst="rect">
            <a:avLst/>
          </a:prstGeom>
        </p:spPr>
        <p:txBody>
          <a:bodyPr wrap="square">
            <a:spAutoFit/>
          </a:bodyPr>
          <a:lstStyle/>
          <a:p>
            <a:pPr marR="0" lvl="0" algn="just" defTabSz="457200" rtl="0" eaLnBrk="1" fontAlgn="ctr"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The Institutional Development Programme is responsible to:</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Lead, facilitate, coordinate, and support a skilled, ethical, and performance orientated GCR.</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Provide ICT-related auxiliary support to the Office of the Premier towards </a:t>
            </a:r>
            <a:r>
              <a:rPr kumimoji="0" lang="en-US" sz="1400" b="0" i="0" u="none" strike="noStrike" kern="1200" cap="none" spc="0" normalizeH="0" baseline="0" noProof="0" dirty="0" err="1">
                <a:ln>
                  <a:noFill/>
                </a:ln>
                <a:solidFill>
                  <a:prstClr val="black"/>
                </a:solidFill>
                <a:effectLst/>
                <a:uLnTx/>
                <a:uFillTx/>
                <a:latin typeface="Arial" panose="020B0604020202020204"/>
                <a:ea typeface="+mn-ea"/>
                <a:cs typeface="+mn-cs"/>
              </a:rPr>
              <a:t>modernising</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the public service.</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Support the Premier and EXCO with legal advice and support; and</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Promote and facilitate effective communication between government and the people of Gauteng, and the enhancement of service delivery and responsiveness. </a:t>
            </a:r>
          </a:p>
          <a:p>
            <a:pPr marR="0" lvl="0" algn="just" defTabSz="457200" rtl="0" eaLnBrk="1" fontAlgn="ctr"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algn="just" defTabSz="457200" rtl="0" eaLnBrk="1" fontAlgn="ctr"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The Institutional Development Programme covers the work of the following </a:t>
            </a:r>
            <a:r>
              <a:rPr kumimoji="0" lang="en-US" sz="1400" b="0" i="0" u="none" strike="noStrike" kern="1200" cap="none" spc="0" normalizeH="0" baseline="0" noProof="0" dirty="0" err="1">
                <a:ln>
                  <a:noFill/>
                </a:ln>
                <a:solidFill>
                  <a:prstClr val="black"/>
                </a:solidFill>
                <a:effectLst/>
                <a:uLnTx/>
                <a:uFillTx/>
                <a:latin typeface="Arial" panose="020B0604020202020204"/>
                <a:ea typeface="+mn-ea"/>
                <a:cs typeface="+mn-cs"/>
              </a:rPr>
              <a:t>subprogrammes</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Strategic Human Resources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to lead, facilitate, coordinate, and support a skilled, ethical, and performance-orientated GCR.</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Information and Communication Technology (ICT)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to provide ICT leadership and guidance and ICT-related auxiliary support to the Office of the Premier towards </a:t>
            </a:r>
            <a:r>
              <a:rPr kumimoji="0" lang="en-US" sz="1400" b="0" i="0" u="none" strike="noStrike" kern="1200" cap="none" spc="0" normalizeH="0" baseline="0" noProof="0" dirty="0" err="1">
                <a:ln>
                  <a:noFill/>
                </a:ln>
                <a:solidFill>
                  <a:prstClr val="black"/>
                </a:solidFill>
                <a:effectLst/>
                <a:uLnTx/>
                <a:uFillTx/>
                <a:latin typeface="Arial" panose="020B0604020202020204"/>
                <a:ea typeface="+mn-ea"/>
                <a:cs typeface="+mn-cs"/>
              </a:rPr>
              <a:t>modernising</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the public service.</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State Law Advisory services</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to support the Premier and Executive Council with legal advice and support and State law advisory services.</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Communication Services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to promote and facilitate effective communication between government and the people of Gauteng.</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Service Delivery Interventions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to develop and implement a province-wide, integrated, comprehensive, and sustainable service delivery response system to improve the quality of life of Gauteng residents, particularly the poor from ward to local/regional, to district/metro and provincial level.</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endParaRPr kumimoji="0" lang="en-ZA"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a:ea typeface="+mn-ea"/>
                <a:cs typeface="+mn-cs"/>
              </a:rPr>
              <a:t>Programme contributes specifically to the following </a:t>
            </a:r>
            <a:r>
              <a:rPr kumimoji="0" lang="en-ZA" sz="1400" b="1" i="0" u="none" strike="noStrike" kern="1200" cap="none" spc="0" normalizeH="0" baseline="0" noProof="0" dirty="0">
                <a:ln>
                  <a:noFill/>
                </a:ln>
                <a:solidFill>
                  <a:prstClr val="black"/>
                </a:solidFill>
                <a:effectLst/>
                <a:uLnTx/>
                <a:uFillTx/>
                <a:latin typeface="Arial" panose="020B0604020202020204"/>
                <a:ea typeface="+mn-ea"/>
                <a:cs typeface="+mn-cs"/>
              </a:rPr>
              <a:t>Outcomes:</a:t>
            </a:r>
            <a:endParaRPr kumimoji="0" lang="en-ZA"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just" defTabSz="4572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0" lang="en-ZA" sz="1400" b="1" i="0" u="none" strike="noStrike" kern="1200" cap="none" spc="0" normalizeH="0" baseline="0" noProof="0" dirty="0">
                <a:ln>
                  <a:noFill/>
                </a:ln>
                <a:effectLst/>
                <a:uLnTx/>
                <a:uFillTx/>
                <a:latin typeface="Arial" panose="020B0604020202020204"/>
                <a:ea typeface="+mn-ea"/>
                <a:cs typeface="+mn-cs"/>
              </a:rPr>
              <a:t>Outcome 1</a:t>
            </a:r>
            <a:r>
              <a:rPr kumimoji="0" lang="en-ZA" sz="1400" i="0" u="none" strike="noStrike" kern="1200" cap="none" spc="0" normalizeH="0" baseline="0" noProof="0" dirty="0">
                <a:ln>
                  <a:noFill/>
                </a:ln>
                <a:effectLst/>
                <a:uLnTx/>
                <a:uFillTx/>
                <a:latin typeface="Arial" panose="020B0604020202020204"/>
                <a:ea typeface="+mn-ea"/>
                <a:cs typeface="+mn-cs"/>
              </a:rPr>
              <a:t>: 		A skilled, capable, ethical and developmental state</a:t>
            </a:r>
          </a:p>
          <a:p>
            <a:pPr marL="742950" marR="0" lvl="1" indent="-285750" algn="just" defTabSz="4572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0" lang="en-ZA" sz="1400" b="1" i="0" u="none" strike="noStrike" kern="1200" cap="none" spc="0" normalizeH="0" baseline="0" noProof="0" dirty="0">
                <a:ln>
                  <a:noFill/>
                </a:ln>
                <a:effectLst/>
                <a:uLnTx/>
                <a:uFillTx/>
                <a:latin typeface="Arial" panose="020B0604020202020204"/>
                <a:ea typeface="+mn-ea"/>
                <a:cs typeface="+mn-cs"/>
              </a:rPr>
              <a:t>Outcome 5:		</a:t>
            </a:r>
            <a:r>
              <a:rPr kumimoji="0" lang="en-ZA" sz="1400" i="0" u="none" strike="noStrike" kern="1200" cap="none" spc="0" normalizeH="0" baseline="0" noProof="0" dirty="0">
                <a:ln>
                  <a:noFill/>
                </a:ln>
                <a:effectLst/>
                <a:uLnTx/>
                <a:uFillTx/>
                <a:latin typeface="Arial" panose="020B0604020202020204"/>
                <a:ea typeface="+mn-ea"/>
                <a:cs typeface="+mn-cs"/>
              </a:rPr>
              <a:t>Responsive engagement between government and the citizenry and deepened social cohesion.</a:t>
            </a:r>
          </a:p>
          <a:p>
            <a:pPr marL="742950" marR="0" lvl="1" indent="-285750" algn="just" defTabSz="4572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0" lang="en-ZA" sz="1400" b="1" i="0" u="none" strike="noStrike" kern="1200" cap="none" spc="0" normalizeH="0" baseline="0" noProof="0" dirty="0">
                <a:ln>
                  <a:noFill/>
                </a:ln>
                <a:effectLst/>
                <a:uLnTx/>
                <a:uFillTx/>
                <a:latin typeface="Arial" panose="020B0604020202020204"/>
                <a:ea typeface="+mn-ea"/>
                <a:cs typeface="+mn-cs"/>
              </a:rPr>
              <a:t>Outcome 6:		</a:t>
            </a:r>
            <a:r>
              <a:rPr kumimoji="0" lang="en-ZA" sz="1400" i="0" u="none" strike="noStrike" kern="1200" cap="none" spc="0" normalizeH="0" baseline="0" noProof="0" dirty="0">
                <a:ln>
                  <a:noFill/>
                </a:ln>
                <a:effectLst/>
                <a:uLnTx/>
                <a:uFillTx/>
                <a:latin typeface="Arial" panose="020B0604020202020204"/>
                <a:ea typeface="+mn-ea"/>
                <a:cs typeface="+mn-cs"/>
              </a:rPr>
              <a:t>Collaborative relations between sub-national governments enhanced.</a:t>
            </a:r>
          </a:p>
        </p:txBody>
      </p:sp>
      <p:sp>
        <p:nvSpPr>
          <p:cNvPr id="5" name="Rectangle 4">
            <a:extLst>
              <a:ext uri="{FF2B5EF4-FFF2-40B4-BE49-F238E27FC236}">
                <a16:creationId xmlns:a16="http://schemas.microsoft.com/office/drawing/2014/main" id="{55554D0F-8010-A74C-B201-3E9DE58964AE}"/>
              </a:ext>
            </a:extLst>
          </p:cNvPr>
          <p:cNvSpPr/>
          <p:nvPr/>
        </p:nvSpPr>
        <p:spPr>
          <a:xfrm>
            <a:off x="1337733" y="1100280"/>
            <a:ext cx="10522307" cy="426724"/>
          </a:xfrm>
          <a:prstGeom prst="rect">
            <a:avLst/>
          </a:prstGeom>
          <a:solidFill>
            <a:srgbClr val="0052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PROGRAMME 2 INSTITUTIONAL DEVELOPMENT </a:t>
            </a:r>
          </a:p>
        </p:txBody>
      </p:sp>
      <p:sp>
        <p:nvSpPr>
          <p:cNvPr id="6" name="Slide Number Placeholder 1">
            <a:extLst>
              <a:ext uri="{FF2B5EF4-FFF2-40B4-BE49-F238E27FC236}">
                <a16:creationId xmlns:a16="http://schemas.microsoft.com/office/drawing/2014/main" id="{ABBB4C04-7317-4F21-9CBC-FA952C032B2E}"/>
              </a:ext>
            </a:extLst>
          </p:cNvPr>
          <p:cNvSpPr txBox="1">
            <a:spLocks/>
          </p:cNvSpPr>
          <p:nvPr/>
        </p:nvSpPr>
        <p:spPr>
          <a:xfrm>
            <a:off x="11528612" y="6546664"/>
            <a:ext cx="60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901555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34E377-B4BB-42D8-AD38-35B1AD6D9BF6}"/>
              </a:ext>
            </a:extLst>
          </p:cNvPr>
          <p:cNvSpPr/>
          <p:nvPr/>
        </p:nvSpPr>
        <p:spPr>
          <a:xfrm>
            <a:off x="1337733" y="1674494"/>
            <a:ext cx="10684934" cy="5218223"/>
          </a:xfrm>
          <a:prstGeom prst="rect">
            <a:avLst/>
          </a:prstGeom>
        </p:spPr>
        <p:txBody>
          <a:bodyPr wrap="square">
            <a:spAutoFit/>
          </a:bodyPr>
          <a:lstStyle/>
          <a:p>
            <a:pPr marL="285750" indent="-285750" algn="just">
              <a:lnSpc>
                <a:spcPts val="1500"/>
              </a:lnSpc>
              <a:spcAft>
                <a:spcPts val="0"/>
              </a:spcAft>
              <a:buFont typeface="Arial" panose="020B0604020202020204" pitchFamily="34" charset="0"/>
              <a:buChar char="•"/>
            </a:pPr>
            <a:endParaRPr lang="en-US" dirty="0">
              <a:effectLst/>
              <a:latin typeface="Arial" panose="020B0604020202020204" pitchFamily="34" charset="0"/>
              <a:ea typeface="Times New Roman" panose="02020603050405020304" pitchFamily="18" charset="0"/>
            </a:endParaRPr>
          </a:p>
          <a:p>
            <a:pPr algn="just">
              <a:lnSpc>
                <a:spcPct val="115000"/>
              </a:lnSpc>
              <a:spcAft>
                <a:spcPts val="0"/>
              </a:spcAft>
            </a:pPr>
            <a:r>
              <a:rPr lang="en-US" b="1" dirty="0">
                <a:effectLst/>
                <a:latin typeface="Arial" panose="020B0604020202020204" pitchFamily="34" charset="0"/>
                <a:ea typeface="Times New Roman" panose="02020603050405020304" pitchFamily="18" charset="0"/>
              </a:rPr>
              <a:t>Adjustment under this </a:t>
            </a:r>
            <a:r>
              <a:rPr lang="en-US" b="1" dirty="0" err="1">
                <a:effectLst/>
                <a:latin typeface="Arial" panose="020B0604020202020204" pitchFamily="34" charset="0"/>
                <a:ea typeface="Times New Roman" panose="02020603050405020304" pitchFamily="18" charset="0"/>
              </a:rPr>
              <a:t>programme</a:t>
            </a:r>
            <a:r>
              <a:rPr lang="en-US" b="1" dirty="0">
                <a:effectLst/>
                <a:latin typeface="Arial" panose="020B0604020202020204" pitchFamily="34" charset="0"/>
                <a:ea typeface="Times New Roman" panose="02020603050405020304" pitchFamily="18" charset="0"/>
              </a:rPr>
              <a:t> included: one (1) Technical Indicator Descriptions (TID) that was updated.</a:t>
            </a:r>
            <a:endParaRPr lang="en-ZA" b="1" dirty="0">
              <a:effectLst/>
              <a:latin typeface="Times New Roman" panose="02020603050405020304" pitchFamily="18" charset="0"/>
              <a:ea typeface="Times New Roman" panose="02020603050405020304" pitchFamily="18" charset="0"/>
            </a:endParaRPr>
          </a:p>
          <a:p>
            <a:pPr marL="457200" algn="just">
              <a:lnSpc>
                <a:spcPct val="115000"/>
              </a:lnSpc>
              <a:spcAft>
                <a:spcPts val="0"/>
              </a:spcAft>
            </a:pPr>
            <a:r>
              <a:rPr lang="en-US" b="1" dirty="0">
                <a:effectLst/>
                <a:latin typeface="Arial" panose="020B0604020202020204" pitchFamily="34" charset="0"/>
                <a:ea typeface="Times New Roman" panose="02020603050405020304" pitchFamily="18" charset="0"/>
              </a:rPr>
              <a:t> </a:t>
            </a:r>
            <a:endParaRPr lang="en-ZA"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u="sng" dirty="0">
                <a:effectLst/>
                <a:latin typeface="Arial" panose="020B0604020202020204" pitchFamily="34" charset="0"/>
                <a:ea typeface="Times New Roman" panose="02020603050405020304" pitchFamily="18" charset="0"/>
              </a:rPr>
              <a:t>The following indicator TID was updated:</a:t>
            </a:r>
            <a:endParaRPr lang="en-ZA"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b="1" dirty="0">
                <a:effectLst/>
                <a:latin typeface="Arial" panose="020B0604020202020204" pitchFamily="34" charset="0"/>
                <a:ea typeface="Times New Roman" panose="02020603050405020304" pitchFamily="18" charset="0"/>
              </a:rPr>
              <a:t>Percentage interventions in non-compliant GPG departments on hearings not held within 60 days from the date of precautionary suspension.</a:t>
            </a:r>
            <a:endParaRPr lang="en-ZA"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GB" b="1" dirty="0">
                <a:effectLst/>
                <a:latin typeface="Arial" panose="020B0604020202020204" pitchFamily="34" charset="0"/>
                <a:ea typeface="Times New Roman" panose="02020603050405020304" pitchFamily="18" charset="0"/>
              </a:rPr>
              <a:t>Reason for updating</a:t>
            </a:r>
            <a:r>
              <a:rPr lang="en-GB" dirty="0">
                <a:effectLst/>
                <a:latin typeface="Arial" panose="020B0604020202020204" pitchFamily="34" charset="0"/>
                <a:ea typeface="Times New Roman" panose="02020603050405020304" pitchFamily="18" charset="0"/>
              </a:rPr>
              <a:t>: </a:t>
            </a:r>
            <a:r>
              <a:rPr lang="en-US" dirty="0">
                <a:effectLst/>
                <a:latin typeface="Arial" panose="020B0604020202020204" pitchFamily="34" charset="0"/>
                <a:ea typeface="Times New Roman" panose="02020603050405020304" pitchFamily="18" charset="0"/>
              </a:rPr>
              <a:t>To align with the new MPSA Directive.</a:t>
            </a:r>
            <a:endParaRPr lang="en-ZA" dirty="0">
              <a:effectLst/>
              <a:latin typeface="Times New Roman" panose="02020603050405020304" pitchFamily="18" charset="0"/>
              <a:ea typeface="Times New Roman" panose="02020603050405020304" pitchFamily="18" charset="0"/>
            </a:endParaRPr>
          </a:p>
          <a:p>
            <a:pPr marL="457200" algn="just">
              <a:lnSpc>
                <a:spcPct val="115000"/>
              </a:lnSpc>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marL="457200" algn="just"/>
            <a:endParaRPr lang="en-US" sz="1600" dirty="0">
              <a:effectLst/>
              <a:latin typeface="Arial" panose="020B0604020202020204" pitchFamily="34" charset="0"/>
              <a:ea typeface="Times New Roman" panose="02020603050405020304" pitchFamily="18" charset="0"/>
            </a:endParaRPr>
          </a:p>
          <a:p>
            <a:pPr marL="457200" algn="just"/>
            <a:endParaRPr lang="en-US" sz="1600" dirty="0">
              <a:latin typeface="Arial" panose="020B0604020202020204" pitchFamily="34" charset="0"/>
              <a:ea typeface="Times New Roman" panose="02020603050405020304" pitchFamily="18" charset="0"/>
            </a:endParaRPr>
          </a:p>
          <a:p>
            <a:pPr marL="457200" algn="just"/>
            <a:endParaRPr lang="en-US" sz="1600" dirty="0">
              <a:effectLst/>
              <a:latin typeface="Arial" panose="020B0604020202020204" pitchFamily="34" charset="0"/>
              <a:ea typeface="Times New Roman" panose="02020603050405020304" pitchFamily="18" charset="0"/>
            </a:endParaRPr>
          </a:p>
          <a:p>
            <a:pPr marL="457200" algn="just"/>
            <a:endParaRPr lang="en-US" sz="1600" dirty="0">
              <a:latin typeface="Arial" panose="020B0604020202020204" pitchFamily="34" charset="0"/>
              <a:ea typeface="Times New Roman" panose="02020603050405020304" pitchFamily="18" charset="0"/>
            </a:endParaRPr>
          </a:p>
          <a:p>
            <a:pPr marL="457200" algn="just"/>
            <a:endParaRPr lang="en-US" sz="1600" dirty="0">
              <a:effectLst/>
              <a:latin typeface="Arial" panose="020B0604020202020204" pitchFamily="34" charset="0"/>
              <a:ea typeface="Times New Roman" panose="02020603050405020304" pitchFamily="18" charset="0"/>
            </a:endParaRPr>
          </a:p>
          <a:p>
            <a:pPr marL="457200" algn="just"/>
            <a:endParaRPr lang="en-US" sz="1600" dirty="0">
              <a:effectLst/>
              <a:latin typeface="Arial" panose="020B0604020202020204" pitchFamily="34" charset="0"/>
              <a:ea typeface="Times New Roman" panose="02020603050405020304" pitchFamily="18" charset="0"/>
            </a:endParaRPr>
          </a:p>
          <a:p>
            <a:pPr marL="742950" indent="-285750" algn="just">
              <a:buFont typeface="Courier New" panose="02070309020205020404" pitchFamily="49" charset="0"/>
              <a:buChar char="o"/>
            </a:pPr>
            <a:endParaRPr lang="en-GB" dirty="0">
              <a:effectLst/>
              <a:latin typeface="Arial" panose="020B0604020202020204" pitchFamily="34" charset="0"/>
              <a:ea typeface="Times New Roman" panose="02020603050405020304" pitchFamily="18" charset="0"/>
            </a:endParaRPr>
          </a:p>
          <a:p>
            <a:pPr marL="457200" marR="0" algn="just">
              <a:spcBef>
                <a:spcPts val="0"/>
              </a:spcBef>
              <a:spcAft>
                <a:spcPts val="0"/>
              </a:spcAft>
            </a:pPr>
            <a:endParaRPr lang="en-US" dirty="0">
              <a:effectLst/>
              <a:latin typeface="Times New Roman" panose="02020603050405020304" pitchFamily="18" charset="0"/>
              <a:ea typeface="Times New Roman" panose="02020603050405020304" pitchFamily="18" charset="0"/>
            </a:endParaRPr>
          </a:p>
          <a:p>
            <a:pPr marL="357187" lvl="0" algn="just">
              <a:lnSpc>
                <a:spcPts val="1500"/>
              </a:lnSpc>
              <a:spcAft>
                <a:spcPts val="0"/>
              </a:spcAft>
            </a:pPr>
            <a:endParaRPr lang="en-ZA" dirty="0">
              <a:effectLst/>
              <a:latin typeface="Arial" panose="020B0604020202020204" pitchFamily="34" charset="0"/>
              <a:ea typeface="Times New Roman" panose="02020603050405020304" pitchFamily="18" charset="0"/>
              <a:cs typeface="Arial" panose="020B0604020202020204" pitchFamily="34" charset="0"/>
            </a:endParaRPr>
          </a:p>
          <a:p>
            <a:pPr marL="457200" algn="just">
              <a:lnSpc>
                <a:spcPts val="1500"/>
              </a:lnSpc>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b="1" dirty="0">
                <a:effectLst/>
                <a:latin typeface="Arial" panose="020B0604020202020204" pitchFamily="34" charset="0"/>
                <a:ea typeface="Times New Roman" panose="02020603050405020304" pitchFamily="18" charset="0"/>
                <a:cs typeface="Arial" panose="020B0604020202020204" pitchFamily="34" charset="0"/>
              </a:rPr>
              <a:t> </a:t>
            </a:r>
            <a:endParaRPr lang="en-ZA"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55554D0F-8010-A74C-B201-3E9DE58964AE}"/>
              </a:ext>
            </a:extLst>
          </p:cNvPr>
          <p:cNvSpPr/>
          <p:nvPr/>
        </p:nvSpPr>
        <p:spPr>
          <a:xfrm>
            <a:off x="1337733" y="1100280"/>
            <a:ext cx="10522307" cy="426724"/>
          </a:xfrm>
          <a:prstGeom prst="rect">
            <a:avLst/>
          </a:prstGeom>
          <a:solidFill>
            <a:srgbClr val="0052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en-ZA" sz="2400" b="1" dirty="0"/>
              <a:t>PROGRAMME 2 – REVISION SUMMARY</a:t>
            </a:r>
            <a:endParaRPr lang="en-US" sz="2400" b="1" dirty="0">
              <a:solidFill>
                <a:prstClr val="white"/>
              </a:solidFill>
              <a:latin typeface="Arial" panose="020B0604020202020204" pitchFamily="34" charset="0"/>
              <a:cs typeface="Arial" panose="020B0604020202020204" pitchFamily="34" charset="0"/>
            </a:endParaRPr>
          </a:p>
        </p:txBody>
      </p:sp>
      <p:sp>
        <p:nvSpPr>
          <p:cNvPr id="6" name="Slide Number Placeholder 1">
            <a:extLst>
              <a:ext uri="{FF2B5EF4-FFF2-40B4-BE49-F238E27FC236}">
                <a16:creationId xmlns:a16="http://schemas.microsoft.com/office/drawing/2014/main" id="{ABBB4C04-7317-4F21-9CBC-FA952C032B2E}"/>
              </a:ext>
            </a:extLst>
          </p:cNvPr>
          <p:cNvSpPr txBox="1">
            <a:spLocks/>
          </p:cNvSpPr>
          <p:nvPr/>
        </p:nvSpPr>
        <p:spPr>
          <a:xfrm>
            <a:off x="11528612" y="6546664"/>
            <a:ext cx="60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91989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BAC00C84-D5AC-CA41-BA68-DA7772C8C811}"/>
              </a:ext>
            </a:extLst>
          </p:cNvPr>
          <p:cNvSpPr>
            <a:spLocks noGrp="1"/>
          </p:cNvSpPr>
          <p:nvPr>
            <p:ph type="title"/>
          </p:nvPr>
        </p:nvSpPr>
        <p:spPr>
          <a:xfrm>
            <a:off x="753925" y="1689653"/>
            <a:ext cx="10684151" cy="1311964"/>
          </a:xfrm>
        </p:spPr>
        <p:txBody>
          <a:bodyPr vert="horz" lIns="91440" tIns="45720" rIns="91440" bIns="45720" rtlCol="0" anchor="ctr">
            <a:normAutofit/>
          </a:bodyPr>
          <a:lstStyle/>
          <a:p>
            <a:pPr lvl="0" algn="ctr" defTabSz="457200">
              <a:lnSpc>
                <a:spcPct val="100000"/>
              </a:lnSpc>
              <a:spcBef>
                <a:spcPts val="0"/>
              </a:spcBef>
              <a:defRPr/>
            </a:pPr>
            <a:br>
              <a:rPr lang="en-US" sz="4000" b="1" dirty="0">
                <a:solidFill>
                  <a:schemeClr val="bg1"/>
                </a:solidFill>
                <a:latin typeface="Arial" panose="020B0604020202020204" pitchFamily="34" charset="0"/>
                <a:ea typeface="+mn-ea"/>
                <a:cs typeface="Arial" panose="020B0604020202020204" pitchFamily="34" charset="0"/>
              </a:rPr>
            </a:br>
            <a:r>
              <a:rPr lang="en-US" sz="4000" b="1" dirty="0">
                <a:solidFill>
                  <a:schemeClr val="bg1"/>
                </a:solidFill>
                <a:latin typeface="Arial" panose="020B0604020202020204" pitchFamily="34" charset="0"/>
                <a:ea typeface="+mn-ea"/>
                <a:cs typeface="Arial" panose="020B0604020202020204" pitchFamily="34" charset="0"/>
              </a:rPr>
              <a:t> </a:t>
            </a:r>
          </a:p>
        </p:txBody>
      </p:sp>
      <p:sp>
        <p:nvSpPr>
          <p:cNvPr id="3" name="Rectangle 2">
            <a:extLst>
              <a:ext uri="{FF2B5EF4-FFF2-40B4-BE49-F238E27FC236}">
                <a16:creationId xmlns:a16="http://schemas.microsoft.com/office/drawing/2014/main" id="{6B99195C-1BF1-4229-91D6-C1DB4F8D8DCF}"/>
              </a:ext>
            </a:extLst>
          </p:cNvPr>
          <p:cNvSpPr/>
          <p:nvPr/>
        </p:nvSpPr>
        <p:spPr>
          <a:xfrm>
            <a:off x="1600201" y="1889792"/>
            <a:ext cx="9614512" cy="14465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600" dirty="0">
                <a:solidFill>
                  <a:srgbClr val="FFFFFF"/>
                </a:solidFill>
                <a:latin typeface="Arial" panose="020B0604020202020204" pitchFamily="34" charset="0"/>
                <a:cs typeface="Arial" panose="020B0604020202020204" pitchFamily="34" charset="0"/>
              </a:rPr>
              <a:t>PROGRAMME 3</a:t>
            </a:r>
            <a:endParaRPr kumimoji="0" lang="en-US" sz="5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7BA8A61A-DA93-4855-8F54-FA6C5E39D6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ext Placeholder 2">
            <a:extLst>
              <a:ext uri="{FF2B5EF4-FFF2-40B4-BE49-F238E27FC236}">
                <a16:creationId xmlns:a16="http://schemas.microsoft.com/office/drawing/2014/main" id="{75BA8BD6-30EE-4BD5-AC2E-C25C79AB39F8}"/>
              </a:ext>
            </a:extLst>
          </p:cNvPr>
          <p:cNvSpPr>
            <a:spLocks noGrp="1"/>
          </p:cNvSpPr>
          <p:nvPr>
            <p:ph type="body" idx="1"/>
          </p:nvPr>
        </p:nvSpPr>
        <p:spPr>
          <a:xfrm>
            <a:off x="1171575" y="4473360"/>
            <a:ext cx="9469211" cy="1430111"/>
          </a:xfrm>
        </p:spPr>
        <p:txBody>
          <a:bodyPr vert="horz" lIns="91440" tIns="45720" rIns="91440" bIns="45720" rtlCol="0" anchor="ctr">
            <a:noAutofit/>
          </a:bodyPr>
          <a:lstStyle/>
          <a:p>
            <a:pPr algn="ctr"/>
            <a:r>
              <a:rPr lang="en-US" sz="1800" dirty="0">
                <a:solidFill>
                  <a:srgbClr val="000000"/>
                </a:solidFill>
              </a:rPr>
              <a:t> </a:t>
            </a:r>
          </a:p>
        </p:txBody>
      </p:sp>
    </p:spTree>
    <p:extLst>
      <p:ext uri="{BB962C8B-B14F-4D97-AF65-F5344CB8AC3E}">
        <p14:creationId xmlns:p14="http://schemas.microsoft.com/office/powerpoint/2010/main" val="2768750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03" y="885828"/>
            <a:ext cx="8035005" cy="607695"/>
          </a:xfrm>
        </p:spPr>
        <p:txBody>
          <a:bodyPr anchor="t">
            <a:noAutofit/>
          </a:bodyPr>
          <a:lstStyle/>
          <a:p>
            <a:pPr lvl="0"/>
            <a:r>
              <a:rPr lang="en-ZA" sz="2400" dirty="0"/>
              <a:t>EXECUTIVE AUTHORITHY STATEMENT – (P3)</a:t>
            </a:r>
            <a:br>
              <a:rPr lang="en-US" dirty="0"/>
            </a:br>
            <a:br>
              <a:rPr lang="en-ZA" dirty="0"/>
            </a:br>
            <a:endParaRPr lang="en-US" sz="2571" dirty="0"/>
          </a:p>
        </p:txBody>
      </p:sp>
      <p:sp>
        <p:nvSpPr>
          <p:cNvPr id="3" name="Rectangle 2">
            <a:extLst>
              <a:ext uri="{FF2B5EF4-FFF2-40B4-BE49-F238E27FC236}">
                <a16:creationId xmlns:a16="http://schemas.microsoft.com/office/drawing/2014/main" id="{3334E377-B4BB-42D8-AD38-35B1AD6D9BF6}"/>
              </a:ext>
            </a:extLst>
          </p:cNvPr>
          <p:cNvSpPr/>
          <p:nvPr/>
        </p:nvSpPr>
        <p:spPr>
          <a:xfrm>
            <a:off x="1337733" y="1674494"/>
            <a:ext cx="10684934" cy="5570756"/>
          </a:xfrm>
          <a:prstGeom prst="rect">
            <a:avLst/>
          </a:prstGeom>
        </p:spPr>
        <p:txBody>
          <a:bodyPr wrap="square">
            <a:spAutoFit/>
          </a:bodyPr>
          <a:lstStyle/>
          <a:p>
            <a:pPr marR="0" lvl="0" algn="just" defTabSz="457200" rtl="0" eaLnBrk="1" fontAlgn="ctr" latinLnBrk="0" hangingPunct="1">
              <a:lnSpc>
                <a:spcPct val="100000"/>
              </a:lnSpc>
              <a:spcBef>
                <a:spcPts val="0"/>
              </a:spcBef>
              <a:spcAft>
                <a:spcPts val="0"/>
              </a:spcAft>
              <a:buClrTx/>
              <a:buSzTx/>
              <a:tabLst/>
              <a:defRPr/>
            </a:pPr>
            <a:r>
              <a:rPr kumimoji="0" lang="en-US" sz="1100" i="0" u="none" strike="noStrike" kern="1200" cap="none" spc="0" normalizeH="0" baseline="0" noProof="0" dirty="0">
                <a:ln>
                  <a:noFill/>
                </a:ln>
                <a:solidFill>
                  <a:prstClr val="black"/>
                </a:solidFill>
                <a:effectLst/>
                <a:uLnTx/>
                <a:uFillTx/>
                <a:latin typeface="Arial" panose="020B0604020202020204"/>
                <a:ea typeface="+mn-ea"/>
                <a:cs typeface="+mn-cs"/>
              </a:rPr>
              <a:t>The Policy and Governance Programme is responsible for:</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100" i="0" u="none" strike="noStrike" kern="1200" cap="none" spc="0" normalizeH="0" baseline="0" noProof="0" dirty="0">
                <a:ln>
                  <a:noFill/>
                </a:ln>
                <a:solidFill>
                  <a:prstClr val="black"/>
                </a:solidFill>
                <a:effectLst/>
                <a:uLnTx/>
                <a:uFillTx/>
                <a:latin typeface="Arial" panose="020B0604020202020204"/>
                <a:ea typeface="+mn-ea"/>
                <a:cs typeface="+mn-cs"/>
              </a:rPr>
              <a:t>Leading, facilitating, coordinating and supporting the active advancement of gender equality, women’s empowerment, youth development, and the rights of persons with disabilities, older persons and military veterans.</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100" i="0" u="none" strike="noStrike" kern="1200" cap="none" spc="0" normalizeH="0" baseline="0" noProof="0" dirty="0">
                <a:ln>
                  <a:noFill/>
                </a:ln>
                <a:solidFill>
                  <a:prstClr val="black"/>
                </a:solidFill>
                <a:effectLst/>
                <a:uLnTx/>
                <a:uFillTx/>
                <a:latin typeface="Arial" panose="020B0604020202020204"/>
                <a:ea typeface="+mn-ea"/>
                <a:cs typeface="+mn-cs"/>
              </a:rPr>
              <a:t>Support the Premier and the Executive Council with policy advice and support, international and intergovernmental relations, and integrated cooperative governance.</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100" i="0" u="none" strike="noStrike" kern="1200" cap="none" spc="0" normalizeH="0" baseline="0" noProof="0" dirty="0">
                <a:ln>
                  <a:noFill/>
                </a:ln>
                <a:solidFill>
                  <a:prstClr val="black"/>
                </a:solidFill>
                <a:effectLst/>
                <a:uLnTx/>
                <a:uFillTx/>
                <a:latin typeface="Arial" panose="020B0604020202020204"/>
                <a:ea typeface="+mn-ea"/>
                <a:cs typeface="+mn-cs"/>
              </a:rPr>
              <a:t>Lead, facilitate, coordinate and support the implementation of the Integrity Management Programme in the GCR.</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100" i="0" u="none" strike="noStrike" kern="1200" cap="none" spc="0" normalizeH="0" baseline="0" noProof="0" dirty="0">
                <a:ln>
                  <a:noFill/>
                </a:ln>
                <a:solidFill>
                  <a:prstClr val="black"/>
                </a:solidFill>
                <a:effectLst/>
                <a:uLnTx/>
                <a:uFillTx/>
                <a:latin typeface="Arial" panose="020B0604020202020204"/>
                <a:ea typeface="+mn-ea"/>
                <a:cs typeface="+mn-cs"/>
              </a:rPr>
              <a:t>Drive province-wide outcomes-based planning, performance monitoring and evaluation to improve government performance towards enhanced service delivery and GCR development impacts/outcomes.</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100" i="0" u="none" strike="noStrike" kern="1200" cap="none" spc="0" normalizeH="0" baseline="0" noProof="0" dirty="0">
                <a:ln>
                  <a:noFill/>
                </a:ln>
                <a:solidFill>
                  <a:prstClr val="black"/>
                </a:solidFill>
                <a:effectLst/>
                <a:uLnTx/>
                <a:uFillTx/>
                <a:latin typeface="Arial" panose="020B0604020202020204"/>
                <a:ea typeface="+mn-ea"/>
                <a:cs typeface="+mn-cs"/>
              </a:rPr>
              <a:t>Lead planning for sustainable development in the GCR.</a:t>
            </a:r>
          </a:p>
          <a:p>
            <a:pPr marL="342900" marR="0" lvl="0" indent="-34290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0" lang="en-ZA"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algn="just" defTabSz="457200" rtl="0" eaLnBrk="1" fontAlgn="ctr" latinLnBrk="0" hangingPunct="1">
              <a:lnSpc>
                <a:spcPct val="100000"/>
              </a:lnSpc>
              <a:spcBef>
                <a:spcPts val="0"/>
              </a:spcBef>
              <a:spcAft>
                <a:spcPts val="0"/>
              </a:spcAft>
              <a:buClrTx/>
              <a:buSzTx/>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The Policy and Governance Programme covers the work of the following </a:t>
            </a:r>
            <a:r>
              <a:rPr kumimoji="0" lang="en-US" sz="1100" b="0" i="0" u="none" strike="noStrike" kern="1200" cap="none" spc="0" normalizeH="0" baseline="0" noProof="0" dirty="0" err="1">
                <a:ln>
                  <a:noFill/>
                </a:ln>
                <a:solidFill>
                  <a:prstClr val="black"/>
                </a:solidFill>
                <a:effectLst/>
                <a:uLnTx/>
                <a:uFillTx/>
                <a:latin typeface="Arial" panose="020B0604020202020204"/>
                <a:ea typeface="+mn-ea"/>
                <a:cs typeface="+mn-cs"/>
              </a:rPr>
              <a:t>subprogrammes</a:t>
            </a: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100" b="1" i="0" u="none" strike="noStrike" kern="1200" cap="none" spc="0" normalizeH="0" baseline="0" noProof="0" dirty="0">
                <a:ln>
                  <a:noFill/>
                </a:ln>
                <a:solidFill>
                  <a:prstClr val="black"/>
                </a:solidFill>
                <a:effectLst/>
                <a:uLnTx/>
                <a:uFillTx/>
                <a:latin typeface="Arial" panose="020B0604020202020204"/>
                <a:ea typeface="+mn-ea"/>
                <a:cs typeface="+mn-cs"/>
              </a:rPr>
              <a:t>GEYODI and MVO </a:t>
            </a: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 to coordinate and support the active advancement of gender equality, women’s empowerment, youth development and the rights of persons with disabilities, older persons and military veterans.</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100" b="1" i="0" u="none" strike="noStrike" kern="1200" cap="none" spc="0" normalizeH="0" baseline="0" noProof="0" dirty="0">
                <a:ln>
                  <a:noFill/>
                </a:ln>
                <a:solidFill>
                  <a:prstClr val="black"/>
                </a:solidFill>
                <a:effectLst/>
                <a:uLnTx/>
                <a:uFillTx/>
                <a:latin typeface="Arial" panose="020B0604020202020204"/>
                <a:ea typeface="+mn-ea"/>
                <a:cs typeface="+mn-cs"/>
              </a:rPr>
              <a:t>Intergovernmental Relations, including Service Delivery and Integrity Management </a:t>
            </a: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 to support the Premier and the Executive Council with policy advice and effective management of international relations and intergovernmental relations, including the implementation of the Integrity Management Programme in the GCR.</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100" b="1" i="0" u="none" strike="noStrike" kern="1200" cap="none" spc="0" normalizeH="0" baseline="0" noProof="0" dirty="0">
                <a:ln>
                  <a:noFill/>
                </a:ln>
                <a:solidFill>
                  <a:prstClr val="black"/>
                </a:solidFill>
                <a:effectLst/>
                <a:uLnTx/>
                <a:uFillTx/>
                <a:latin typeface="Arial" panose="020B0604020202020204"/>
                <a:ea typeface="+mn-ea"/>
                <a:cs typeface="+mn-cs"/>
              </a:rPr>
              <a:t>Cluster Management </a:t>
            </a: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 to support the Premier and the Executive Council with policy advice, and to lead the strategic coordination and management of the Executive Council Subcommittee System, as well as for the support of the Leader of Government Business.</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r>
              <a:rPr kumimoji="0" lang="en-US" sz="1100" b="1" i="0" u="none" strike="noStrike" kern="1200" cap="none" spc="0" normalizeH="0" baseline="0" noProof="0" dirty="0">
                <a:ln>
                  <a:noFill/>
                </a:ln>
                <a:solidFill>
                  <a:prstClr val="black"/>
                </a:solidFill>
                <a:effectLst/>
                <a:uLnTx/>
                <a:uFillTx/>
                <a:latin typeface="Arial" panose="020B0604020202020204"/>
                <a:ea typeface="+mn-ea"/>
                <a:cs typeface="+mn-cs"/>
              </a:rPr>
              <a:t>Planning, Performance Monitoring and Evaluation </a:t>
            </a: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 to lead integrated planning for sustainable development in the GCR and to drive province-wide outcomes-based planning, performance monitoring and evaluation, and systems to improve government performance towards enhanced service delivery outcomes and GCR development impacts.</a:t>
            </a: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endParaRPr lang="en-US" sz="1100" dirty="0">
              <a:solidFill>
                <a:prstClr val="black"/>
              </a:solidFill>
              <a:latin typeface="Arial" panose="020B0604020202020204"/>
            </a:endParaRPr>
          </a:p>
          <a:p>
            <a:pPr marL="171450" indent="-171450" algn="just" defTabSz="457200" fontAlgn="ctr">
              <a:buFont typeface="Arial" panose="020B0604020202020204" pitchFamily="34" charset="0"/>
              <a:buChar char="•"/>
              <a:defRPr/>
            </a:pPr>
            <a:r>
              <a:rPr kumimoji="0" lang="en-ZA" sz="1100" b="0" i="0" u="none" strike="noStrike" kern="1200" cap="none" spc="0" normalizeH="0" baseline="0" noProof="0" dirty="0">
                <a:ln>
                  <a:noFill/>
                </a:ln>
                <a:solidFill>
                  <a:prstClr val="black"/>
                </a:solidFill>
                <a:effectLst/>
                <a:uLnTx/>
                <a:uFillTx/>
                <a:latin typeface="Arial" panose="020B0604020202020204"/>
                <a:ea typeface="+mn-ea"/>
                <a:cs typeface="+mn-cs"/>
              </a:rPr>
              <a:t>The Programme contributes specifically to the following </a:t>
            </a:r>
            <a:r>
              <a:rPr kumimoji="0" lang="en-ZA" sz="1100" b="1" i="0" u="none" strike="noStrike" kern="1200" cap="none" spc="0" normalizeH="0" baseline="0" noProof="0" dirty="0">
                <a:ln>
                  <a:noFill/>
                </a:ln>
                <a:solidFill>
                  <a:prstClr val="black"/>
                </a:solidFill>
                <a:effectLst/>
                <a:uLnTx/>
                <a:uFillTx/>
                <a:latin typeface="Arial" panose="020B0604020202020204"/>
                <a:ea typeface="+mn-ea"/>
                <a:cs typeface="+mn-cs"/>
              </a:rPr>
              <a:t>Outcomes:</a:t>
            </a:r>
          </a:p>
          <a:p>
            <a:pPr marL="742950" marR="0" lvl="1" indent="-285750" algn="just" defTabSz="4572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0" lang="en-ZA" sz="1100" b="1" i="0" u="none" strike="noStrike" kern="1200" cap="none" spc="0" normalizeH="0" baseline="0" noProof="0" dirty="0">
                <a:ln>
                  <a:noFill/>
                </a:ln>
                <a:solidFill>
                  <a:prstClr val="black"/>
                </a:solidFill>
                <a:effectLst/>
                <a:uLnTx/>
                <a:uFillTx/>
                <a:latin typeface="Arial" panose="020B0604020202020204"/>
                <a:ea typeface="+mn-ea"/>
                <a:cs typeface="+mn-cs"/>
              </a:rPr>
              <a:t>Outcome 1:</a:t>
            </a:r>
            <a:r>
              <a:rPr kumimoji="0" lang="en-ZA" sz="1100" b="0" i="0" u="none" strike="noStrike" kern="1200" cap="none" spc="0" normalizeH="0" baseline="0" noProof="0" dirty="0">
                <a:ln>
                  <a:noFill/>
                </a:ln>
                <a:solidFill>
                  <a:prstClr val="black"/>
                </a:solidFill>
                <a:effectLst/>
                <a:uLnTx/>
                <a:uFillTx/>
                <a:latin typeface="Arial" panose="020B0604020202020204"/>
                <a:ea typeface="+mn-ea"/>
                <a:cs typeface="+mn-cs"/>
              </a:rPr>
              <a:t>	A skilled, capable, ethical and developmental state</a:t>
            </a:r>
          </a:p>
          <a:p>
            <a:pPr marL="742950" marR="0" lvl="1" indent="-285750" algn="just" defTabSz="4572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0" lang="en-ZA" sz="1100" b="1" i="0" u="none" strike="noStrike" kern="1200" cap="none" spc="0" normalizeH="0" baseline="0" noProof="0" dirty="0">
                <a:ln>
                  <a:noFill/>
                </a:ln>
                <a:solidFill>
                  <a:prstClr val="black"/>
                </a:solidFill>
                <a:effectLst/>
                <a:uLnTx/>
                <a:uFillTx/>
                <a:latin typeface="Arial" panose="020B0604020202020204"/>
                <a:ea typeface="+mn-ea"/>
                <a:cs typeface="+mn-cs"/>
              </a:rPr>
              <a:t>Outcome 2</a:t>
            </a:r>
            <a:r>
              <a:rPr kumimoji="0" lang="en-ZA" sz="1100" b="0" i="0" u="none" strike="noStrike" kern="1200" cap="none" spc="0" normalizeH="0" baseline="0" noProof="0" dirty="0">
                <a:ln>
                  <a:noFill/>
                </a:ln>
                <a:solidFill>
                  <a:prstClr val="black"/>
                </a:solidFill>
                <a:effectLst/>
                <a:uLnTx/>
                <a:uFillTx/>
                <a:latin typeface="Arial" panose="020B0604020202020204"/>
                <a:ea typeface="+mn-ea"/>
                <a:cs typeface="+mn-cs"/>
              </a:rPr>
              <a:t>:	A growing and inclusive economy, jobs and infrastructure</a:t>
            </a:r>
          </a:p>
          <a:p>
            <a:pPr marL="742950" marR="0" lvl="1" indent="-285750" algn="just" defTabSz="4572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en-US" sz="1100" b="1" dirty="0"/>
              <a:t>Outcome 3: </a:t>
            </a:r>
            <a:r>
              <a:rPr lang="en-US" sz="1100" dirty="0"/>
              <a:t>	Inclusive quality education and healthcare and growing the skills needed for the economy</a:t>
            </a:r>
          </a:p>
          <a:p>
            <a:pPr marL="742950" marR="0" lvl="1" indent="-285750" algn="just" defTabSz="4572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en-US" sz="1100" b="1" dirty="0"/>
              <a:t>Outcome 4: </a:t>
            </a:r>
            <a:r>
              <a:rPr lang="en-US" sz="1100" dirty="0"/>
              <a:t>	Spatial transformation and integrated planning</a:t>
            </a:r>
          </a:p>
          <a:p>
            <a:pPr marL="742950" marR="0" lvl="1" indent="-285750" algn="just" defTabSz="4572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0" lang="en-ZA" sz="1100" b="1" i="0" u="none" strike="noStrike" kern="1200" cap="none" spc="0" normalizeH="0" baseline="0" noProof="0" dirty="0">
                <a:ln>
                  <a:noFill/>
                </a:ln>
                <a:solidFill>
                  <a:prstClr val="black"/>
                </a:solidFill>
                <a:effectLst/>
                <a:uLnTx/>
                <a:uFillTx/>
                <a:latin typeface="Arial" panose="020B0604020202020204"/>
                <a:ea typeface="+mn-ea"/>
                <a:cs typeface="+mn-cs"/>
              </a:rPr>
              <a:t>Outcome 5: 	</a:t>
            </a:r>
            <a:r>
              <a:rPr kumimoji="0" lang="en-ZA" sz="1100" b="0" i="0" u="none" strike="noStrike" kern="1200" cap="none" spc="0" normalizeH="0" baseline="0" noProof="0" dirty="0">
                <a:ln>
                  <a:noFill/>
                </a:ln>
                <a:solidFill>
                  <a:prstClr val="black"/>
                </a:solidFill>
                <a:effectLst/>
                <a:uLnTx/>
                <a:uFillTx/>
                <a:latin typeface="Arial" panose="020B0604020202020204"/>
                <a:ea typeface="+mn-ea"/>
                <a:cs typeface="+mn-cs"/>
              </a:rPr>
              <a:t>Responsive engagement between government and the citizenry and deepened social cohesion.</a:t>
            </a:r>
          </a:p>
          <a:p>
            <a:pPr marL="742950" marR="0" lvl="1" indent="-285750" algn="just" defTabSz="4572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kumimoji="0" lang="en-ZA" sz="1100" b="1" i="0" u="none" strike="noStrike" kern="1200" cap="none" spc="0" normalizeH="0" baseline="0" noProof="0" dirty="0">
                <a:ln>
                  <a:noFill/>
                </a:ln>
                <a:solidFill>
                  <a:prstClr val="black"/>
                </a:solidFill>
                <a:effectLst/>
                <a:uLnTx/>
                <a:uFillTx/>
                <a:latin typeface="Arial" panose="020B0604020202020204"/>
                <a:ea typeface="+mn-ea"/>
                <a:cs typeface="+mn-cs"/>
              </a:rPr>
              <a:t>Outcome 6: 	</a:t>
            </a:r>
            <a:r>
              <a:rPr kumimoji="0" lang="en-ZA" sz="1100" b="0" i="0" u="none" strike="noStrike" kern="1200" cap="none" spc="0" normalizeH="0" baseline="0" noProof="0" dirty="0">
                <a:ln>
                  <a:noFill/>
                </a:ln>
                <a:solidFill>
                  <a:prstClr val="black"/>
                </a:solidFill>
                <a:effectLst/>
                <a:uLnTx/>
                <a:uFillTx/>
                <a:latin typeface="Arial" panose="020B0604020202020204"/>
                <a:ea typeface="+mn-ea"/>
                <a:cs typeface="+mn-cs"/>
              </a:rPr>
              <a:t>Collaborative relations between sub-national governments enhanced.</a:t>
            </a:r>
          </a:p>
          <a:p>
            <a:pPr marL="742950" marR="0" lvl="1" indent="-285750" algn="just" defTabSz="4572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en-US" sz="1100" b="1" dirty="0"/>
              <a:t>Outcome 7: </a:t>
            </a:r>
            <a:r>
              <a:rPr lang="en-US" sz="1100" dirty="0"/>
              <a:t>	GCR energy sector reform.</a:t>
            </a:r>
            <a:endParaRPr kumimoji="0" lang="en-ZA"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just" defTabSz="457200" rtl="0" eaLnBrk="1" fontAlgn="ctr" latinLnBrk="0" hangingPunct="1">
              <a:lnSpc>
                <a:spcPct val="100000"/>
              </a:lnSpc>
              <a:spcBef>
                <a:spcPts val="0"/>
              </a:spcBef>
              <a:spcAft>
                <a:spcPts val="0"/>
              </a:spcAft>
              <a:buClrTx/>
              <a:buSzTx/>
              <a:buFont typeface="Wingdings" panose="05000000000000000000" pitchFamily="2" charset="2"/>
              <a:buChar char="Ø"/>
              <a:tabLst/>
              <a:defRPr/>
            </a:pPr>
            <a:endParaRPr kumimoji="0" lang="en-ZA"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171450" indent="-171450" algn="just" defTabSz="457200" fontAlgn="ctr">
              <a:buFont typeface="Arial" panose="020B0604020202020204" pitchFamily="34" charset="0"/>
              <a:buChar char="•"/>
              <a:defRPr/>
            </a:pPr>
            <a:endParaRPr kumimoji="0" lang="en-ZA" sz="12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just" defTabSz="457200" rtl="0" eaLnBrk="1" fontAlgn="ctr" latinLnBrk="0" hangingPunct="1">
              <a:lnSpc>
                <a:spcPct val="100000"/>
              </a:lnSpc>
              <a:spcBef>
                <a:spcPts val="0"/>
              </a:spcBef>
              <a:spcAft>
                <a:spcPts val="0"/>
              </a:spcAft>
              <a:buClrTx/>
              <a:buSzTx/>
              <a:buFont typeface="+mj-lt"/>
              <a:buAutoNum type="arabicParenR"/>
              <a:tabLst/>
              <a:defRPr/>
            </a:pPr>
            <a:endParaRPr kumimoji="0" lang="en-ZA"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55554D0F-8010-A74C-B201-3E9DE58964AE}"/>
              </a:ext>
            </a:extLst>
          </p:cNvPr>
          <p:cNvSpPr/>
          <p:nvPr/>
        </p:nvSpPr>
        <p:spPr>
          <a:xfrm>
            <a:off x="1337733" y="1093958"/>
            <a:ext cx="10576627" cy="426724"/>
          </a:xfrm>
          <a:prstGeom prst="rect">
            <a:avLst/>
          </a:prstGeom>
          <a:solidFill>
            <a:srgbClr val="0052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ANNUAL PERFORMANCE PLAN: PROGRAMME 3 POLICY AND GOVERNANCE </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Slide Number Placeholder 1">
            <a:extLst>
              <a:ext uri="{FF2B5EF4-FFF2-40B4-BE49-F238E27FC236}">
                <a16:creationId xmlns:a16="http://schemas.microsoft.com/office/drawing/2014/main" id="{ABBB4C04-7317-4F21-9CBC-FA952C032B2E}"/>
              </a:ext>
            </a:extLst>
          </p:cNvPr>
          <p:cNvSpPr txBox="1">
            <a:spLocks/>
          </p:cNvSpPr>
          <p:nvPr/>
        </p:nvSpPr>
        <p:spPr>
          <a:xfrm>
            <a:off x="11528612" y="6546664"/>
            <a:ext cx="60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01012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34E377-B4BB-42D8-AD38-35B1AD6D9BF6}"/>
              </a:ext>
            </a:extLst>
          </p:cNvPr>
          <p:cNvSpPr/>
          <p:nvPr/>
        </p:nvSpPr>
        <p:spPr>
          <a:xfrm>
            <a:off x="1337733" y="1674494"/>
            <a:ext cx="10684934" cy="5295168"/>
          </a:xfrm>
          <a:prstGeom prst="rect">
            <a:avLst/>
          </a:prstGeom>
        </p:spPr>
        <p:txBody>
          <a:bodyPr wrap="square">
            <a:spAutoFit/>
          </a:bodyPr>
          <a:lstStyle/>
          <a:p>
            <a:pPr algn="just">
              <a:lnSpc>
                <a:spcPct val="115000"/>
              </a:lnSpc>
              <a:spcAft>
                <a:spcPts val="0"/>
              </a:spcAft>
            </a:pPr>
            <a:r>
              <a:rPr lang="en-US" sz="1600" b="1" dirty="0">
                <a:effectLst/>
                <a:latin typeface="Arial" panose="020B0604020202020204" pitchFamily="34" charset="0"/>
                <a:ea typeface="Times New Roman" panose="02020603050405020304" pitchFamily="18" charset="0"/>
              </a:rPr>
              <a:t>Adjustments under this </a:t>
            </a:r>
            <a:r>
              <a:rPr lang="en-US" sz="1600" b="1" dirty="0" err="1">
                <a:effectLst/>
                <a:latin typeface="Arial" panose="020B0604020202020204" pitchFamily="34" charset="0"/>
                <a:ea typeface="Times New Roman" panose="02020603050405020304" pitchFamily="18" charset="0"/>
              </a:rPr>
              <a:t>programme</a:t>
            </a:r>
            <a:r>
              <a:rPr lang="en-US" sz="1600" b="1" dirty="0">
                <a:effectLst/>
                <a:latin typeface="Arial" panose="020B0604020202020204" pitchFamily="34" charset="0"/>
                <a:ea typeface="Times New Roman" panose="02020603050405020304" pitchFamily="18" charset="0"/>
              </a:rPr>
              <a:t> included: one (1) outcome amendment, one (1) indicator target was revised downwards, seven (7) new indicators and six (6) indicators were removed.</a:t>
            </a:r>
            <a:endParaRPr lang="en-ZA" sz="1600" b="1" dirty="0">
              <a:effectLst/>
              <a:latin typeface="Times New Roman" panose="02020603050405020304" pitchFamily="18" charset="0"/>
              <a:ea typeface="Times New Roman" panose="02020603050405020304" pitchFamily="18" charset="0"/>
            </a:endParaRPr>
          </a:p>
          <a:p>
            <a:pPr marL="457200" algn="just">
              <a:lnSpc>
                <a:spcPct val="115000"/>
              </a:lnSpc>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1600" u="sng" dirty="0">
                <a:effectLst/>
                <a:latin typeface="Arial" panose="020B0604020202020204" pitchFamily="34" charset="0"/>
                <a:ea typeface="Times New Roman" panose="02020603050405020304" pitchFamily="18" charset="0"/>
              </a:rPr>
              <a:t>The following outcome was amended under the </a:t>
            </a:r>
            <a:r>
              <a:rPr lang="en-US" sz="1600" u="sng" dirty="0" err="1">
                <a:effectLst/>
                <a:latin typeface="Arial" panose="020B0604020202020204" pitchFamily="34" charset="0"/>
                <a:ea typeface="Times New Roman" panose="02020603050405020304" pitchFamily="18" charset="0"/>
              </a:rPr>
              <a:t>Subprogramme</a:t>
            </a:r>
            <a:r>
              <a:rPr lang="en-US" sz="1600" u="sng" dirty="0">
                <a:effectLst/>
                <a:latin typeface="Arial" panose="020B0604020202020204" pitchFamily="34" charset="0"/>
                <a:ea typeface="Times New Roman" panose="02020603050405020304" pitchFamily="18" charset="0"/>
              </a:rPr>
              <a:t>: GEYODI and MVO:</a:t>
            </a:r>
            <a:endParaRPr lang="en-ZA" sz="16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1600" b="1" dirty="0">
                <a:effectLst/>
                <a:latin typeface="Arial" panose="020B0604020202020204" pitchFamily="34" charset="0"/>
                <a:ea typeface="Times New Roman" panose="02020603050405020304" pitchFamily="18" charset="0"/>
              </a:rPr>
              <a:t>A skilled, capable, ethical and developmental State</a:t>
            </a:r>
            <a:endParaRPr lang="en-ZA" sz="16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ZA" sz="1600" b="1" dirty="0">
                <a:effectLst/>
                <a:latin typeface="Arial" panose="020B0604020202020204" pitchFamily="34" charset="0"/>
                <a:ea typeface="Times New Roman" panose="02020603050405020304" pitchFamily="18" charset="0"/>
              </a:rPr>
              <a:t>Reason for change</a:t>
            </a:r>
            <a:r>
              <a:rPr lang="en-ZA" sz="1600"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The first outcome under the </a:t>
            </a:r>
            <a:r>
              <a:rPr lang="en-US" sz="1600" b="1" dirty="0" err="1">
                <a:effectLst/>
                <a:latin typeface="Arial" panose="020B0604020202020204" pitchFamily="34" charset="0"/>
                <a:ea typeface="Times New Roman" panose="02020603050405020304" pitchFamily="18" charset="0"/>
              </a:rPr>
              <a:t>Subprogramme</a:t>
            </a:r>
            <a:r>
              <a:rPr lang="en-US" sz="1600" b="1" dirty="0">
                <a:effectLst/>
                <a:latin typeface="Arial" panose="020B0604020202020204" pitchFamily="34" charset="0"/>
                <a:ea typeface="Times New Roman" panose="02020603050405020304" pitchFamily="18" charset="0"/>
              </a:rPr>
              <a:t>: GEYODI and MVO</a:t>
            </a:r>
            <a:r>
              <a:rPr lang="en-US" sz="1600" dirty="0">
                <a:effectLst/>
                <a:latin typeface="Arial" panose="020B0604020202020204" pitchFamily="34" charset="0"/>
                <a:ea typeface="Times New Roman" panose="02020603050405020304" pitchFamily="18" charset="0"/>
              </a:rPr>
              <a:t>, was incorrectly captured as a skilled, capable, ethical, and developmental state. It will now be revised to align with the 5-year strategic plan for 2020/2025, reflecting the outcome of a growing and inclusive economy, jobs, and infrastructure where the indicator belongs.</a:t>
            </a:r>
          </a:p>
          <a:p>
            <a:pPr algn="just">
              <a:lnSpc>
                <a:spcPct val="115000"/>
              </a:lnSpc>
              <a:spcAft>
                <a:spcPts val="0"/>
              </a:spcAft>
            </a:pPr>
            <a:endParaRPr lang="en-ZA" sz="16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1600" u="sng" dirty="0">
                <a:effectLst/>
                <a:latin typeface="Arial" panose="020B0604020202020204" pitchFamily="34" charset="0"/>
                <a:ea typeface="Times New Roman" panose="02020603050405020304" pitchFamily="18" charset="0"/>
              </a:rPr>
              <a:t>The following indicator target was revised downwards:</a:t>
            </a:r>
            <a:endParaRPr lang="en-ZA" sz="1600" u="sng" dirty="0">
              <a:latin typeface="Times New Roman" panose="02020603050405020304" pitchFamily="18" charset="0"/>
              <a:ea typeface="Times New Roman" panose="02020603050405020304" pitchFamily="18" charset="0"/>
            </a:endParaRPr>
          </a:p>
          <a:p>
            <a:pPr algn="just">
              <a:lnSpc>
                <a:spcPct val="115000"/>
              </a:lnSpc>
              <a:spcAft>
                <a:spcPts val="0"/>
              </a:spcAft>
            </a:pPr>
            <a:r>
              <a:rPr lang="en-ZA" sz="1600" b="1" dirty="0">
                <a:effectLst/>
                <a:latin typeface="Arial" panose="020B0604020202020204" pitchFamily="34" charset="0"/>
                <a:ea typeface="Times New Roman" panose="02020603050405020304" pitchFamily="18" charset="0"/>
              </a:rPr>
              <a:t>Percentage of reported fraud and corruption forensic investigation cases finalised</a:t>
            </a:r>
            <a:endParaRPr lang="en-ZA" sz="16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1600" b="1" dirty="0">
                <a:effectLst/>
                <a:latin typeface="Arial" panose="020B0604020202020204" pitchFamily="34" charset="0"/>
                <a:ea typeface="Times New Roman" panose="02020603050405020304" pitchFamily="18" charset="0"/>
              </a:rPr>
              <a:t>Reason for change</a:t>
            </a:r>
            <a:r>
              <a:rPr lang="en-US" sz="1600" dirty="0">
                <a:effectLst/>
                <a:latin typeface="Arial" panose="020B0604020202020204" pitchFamily="34" charset="0"/>
                <a:ea typeface="Times New Roman" panose="02020603050405020304" pitchFamily="18" charset="0"/>
              </a:rPr>
              <a:t>: Target revised due to the indicator being designed to take into consideration cases received from all sources of data. The Provincial Forensic Audits (PFA) has finalized the backlog cases on NACH (2014/15 – 2016/2017), which have been removed from the report, as a result, this has negatively impacted the high performance previously reported when the percentage extremely dropped below the target initially committed (from 92% to 80%). The change of a denominator in the TID is therefore the cause of the change of a target.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57187" marR="0" lvl="0" indent="0" algn="just" defTabSz="914400" rtl="0" eaLnBrk="1" fontAlgn="auto" latinLnBrk="0" hangingPunct="1">
              <a:lnSpc>
                <a:spcPts val="15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0" algn="just" defTabSz="914400" rtl="0" eaLnBrk="1" fontAlgn="auto" latinLnBrk="0" hangingPunct="1">
              <a:lnSpc>
                <a:spcPts val="15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55554D0F-8010-A74C-B201-3E9DE58964AE}"/>
              </a:ext>
            </a:extLst>
          </p:cNvPr>
          <p:cNvSpPr/>
          <p:nvPr/>
        </p:nvSpPr>
        <p:spPr>
          <a:xfrm>
            <a:off x="1337733" y="1100280"/>
            <a:ext cx="10522307" cy="426724"/>
          </a:xfrm>
          <a:prstGeom prst="rect">
            <a:avLst/>
          </a:prstGeom>
          <a:solidFill>
            <a:srgbClr val="0052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anose="020B0604020202020204"/>
                <a:ea typeface="+mn-ea"/>
                <a:cs typeface="+mn-cs"/>
              </a:rPr>
              <a:t>PROGRAMME 2 – REVISION SUMMARY</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Slide Number Placeholder 1">
            <a:extLst>
              <a:ext uri="{FF2B5EF4-FFF2-40B4-BE49-F238E27FC236}">
                <a16:creationId xmlns:a16="http://schemas.microsoft.com/office/drawing/2014/main" id="{ABBB4C04-7317-4F21-9CBC-FA952C032B2E}"/>
              </a:ext>
            </a:extLst>
          </p:cNvPr>
          <p:cNvSpPr txBox="1">
            <a:spLocks/>
          </p:cNvSpPr>
          <p:nvPr/>
        </p:nvSpPr>
        <p:spPr>
          <a:xfrm>
            <a:off x="11528612" y="6546664"/>
            <a:ext cx="60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7267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03" y="885828"/>
            <a:ext cx="8035005" cy="607695"/>
          </a:xfrm>
        </p:spPr>
        <p:txBody>
          <a:bodyPr anchor="t">
            <a:noAutofit/>
          </a:bodyPr>
          <a:lstStyle/>
          <a:p>
            <a:pPr lvl="0"/>
            <a:r>
              <a:rPr lang="en-ZA" sz="2400" dirty="0"/>
              <a:t>EXECUTIVE AUTHORITHY STATEMENT – (P3)</a:t>
            </a:r>
            <a:br>
              <a:rPr lang="en-US" dirty="0"/>
            </a:br>
            <a:br>
              <a:rPr lang="en-ZA" dirty="0"/>
            </a:br>
            <a:endParaRPr lang="en-US" sz="2571" dirty="0"/>
          </a:p>
        </p:txBody>
      </p:sp>
      <p:sp>
        <p:nvSpPr>
          <p:cNvPr id="3" name="Rectangle 2">
            <a:extLst>
              <a:ext uri="{FF2B5EF4-FFF2-40B4-BE49-F238E27FC236}">
                <a16:creationId xmlns:a16="http://schemas.microsoft.com/office/drawing/2014/main" id="{3334E377-B4BB-42D8-AD38-35B1AD6D9BF6}"/>
              </a:ext>
            </a:extLst>
          </p:cNvPr>
          <p:cNvSpPr/>
          <p:nvPr/>
        </p:nvSpPr>
        <p:spPr>
          <a:xfrm>
            <a:off x="1337731" y="1598494"/>
            <a:ext cx="10684934" cy="892552"/>
          </a:xfrm>
          <a:prstGeom prst="rect">
            <a:avLst/>
          </a:prstGeom>
        </p:spPr>
        <p:txBody>
          <a:bodyPr wrap="square">
            <a:spAutoFit/>
          </a:bodyPr>
          <a:lstStyle/>
          <a:p>
            <a:pPr algn="just"/>
            <a:r>
              <a:rPr lang="en-US" sz="1800" dirty="0">
                <a:effectLst/>
                <a:latin typeface="Arial" panose="020B0604020202020204" pitchFamily="34" charset="0"/>
                <a:ea typeface="Times New Roman" panose="02020603050405020304" pitchFamily="18" charset="0"/>
                <a:cs typeface="Arial" panose="020B0604020202020204" pitchFamily="34" charset="0"/>
              </a:rPr>
              <a:t>The following indicators were </a:t>
            </a:r>
            <a:r>
              <a:rPr lang="en-US" sz="1800" b="1" dirty="0">
                <a:latin typeface="Arial" panose="020B0604020202020204" pitchFamily="34" charset="0"/>
                <a:ea typeface="Times New Roman" panose="02020603050405020304" pitchFamily="18" charset="0"/>
                <a:cs typeface="Arial" panose="020B0604020202020204" pitchFamily="34" charset="0"/>
              </a:rPr>
              <a:t>removed</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R="0" lvl="0" algn="just" defTabSz="914400" rtl="0" eaLnBrk="1" fontAlgn="auto" latinLnBrk="0" hangingPunct="1">
              <a:lnSpc>
                <a:spcPct val="100000"/>
              </a:lnSpc>
              <a:spcBef>
                <a:spcPts val="0"/>
              </a:spcBef>
              <a:spcAft>
                <a:spcPts val="0"/>
              </a:spcAft>
              <a:buClrTx/>
              <a:buSzTx/>
              <a:tabLst/>
              <a:defRPr/>
            </a:pPr>
            <a:endParaRPr kumimoji="0" lang="en-US" sz="1800" b="1" i="0" u="none" strike="noStrike" kern="1400" cap="none" spc="0" normalizeH="0" baseline="0" noProof="0" dirty="0">
              <a:ln>
                <a:noFill/>
              </a:ln>
              <a:solidFill>
                <a:prstClr val="black"/>
              </a:solidFill>
              <a:effectLst/>
              <a:highlight>
                <a:srgbClr val="00FF00"/>
              </a:highligh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5" name="Rectangle 4">
            <a:extLst>
              <a:ext uri="{FF2B5EF4-FFF2-40B4-BE49-F238E27FC236}">
                <a16:creationId xmlns:a16="http://schemas.microsoft.com/office/drawing/2014/main" id="{55554D0F-8010-A74C-B201-3E9DE58964AE}"/>
              </a:ext>
            </a:extLst>
          </p:cNvPr>
          <p:cNvSpPr/>
          <p:nvPr/>
        </p:nvSpPr>
        <p:spPr>
          <a:xfrm>
            <a:off x="1337733" y="1093958"/>
            <a:ext cx="10576627" cy="426724"/>
          </a:xfrm>
          <a:prstGeom prst="rect">
            <a:avLst/>
          </a:prstGeom>
          <a:solidFill>
            <a:srgbClr val="0052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anose="020B0604020202020204"/>
                <a:ea typeface="+mn-ea"/>
                <a:cs typeface="+mn-cs"/>
              </a:rPr>
              <a:t>PROGRAMME 3 - REVISION SUMMARY</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Slide Number Placeholder 1">
            <a:extLst>
              <a:ext uri="{FF2B5EF4-FFF2-40B4-BE49-F238E27FC236}">
                <a16:creationId xmlns:a16="http://schemas.microsoft.com/office/drawing/2014/main" id="{ABBB4C04-7317-4F21-9CBC-FA952C032B2E}"/>
              </a:ext>
            </a:extLst>
          </p:cNvPr>
          <p:cNvSpPr txBox="1">
            <a:spLocks/>
          </p:cNvSpPr>
          <p:nvPr/>
        </p:nvSpPr>
        <p:spPr>
          <a:xfrm>
            <a:off x="11528612" y="6546664"/>
            <a:ext cx="60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8" name="Table 7">
            <a:extLst>
              <a:ext uri="{FF2B5EF4-FFF2-40B4-BE49-F238E27FC236}">
                <a16:creationId xmlns:a16="http://schemas.microsoft.com/office/drawing/2014/main" id="{30E16189-5393-8772-3412-550B8376F948}"/>
              </a:ext>
            </a:extLst>
          </p:cNvPr>
          <p:cNvGraphicFramePr>
            <a:graphicFrameLocks noGrp="1"/>
          </p:cNvGraphicFramePr>
          <p:nvPr>
            <p:extLst>
              <p:ext uri="{D42A27DB-BD31-4B8C-83A1-F6EECF244321}">
                <p14:modId xmlns:p14="http://schemas.microsoft.com/office/powerpoint/2010/main" val="3945663766"/>
              </p:ext>
            </p:extLst>
          </p:nvPr>
        </p:nvGraphicFramePr>
        <p:xfrm>
          <a:off x="1454150" y="2131060"/>
          <a:ext cx="10460210" cy="4415606"/>
        </p:xfrm>
        <a:graphic>
          <a:graphicData uri="http://schemas.openxmlformats.org/drawingml/2006/table">
            <a:tbl>
              <a:tblPr firstRow="1" bandRow="1">
                <a:tableStyleId>{5C22544A-7EE6-4342-B048-85BDC9FD1C3A}</a:tableStyleId>
              </a:tblPr>
              <a:tblGrid>
                <a:gridCol w="5230105">
                  <a:extLst>
                    <a:ext uri="{9D8B030D-6E8A-4147-A177-3AD203B41FA5}">
                      <a16:colId xmlns:a16="http://schemas.microsoft.com/office/drawing/2014/main" val="4190048085"/>
                    </a:ext>
                  </a:extLst>
                </a:gridCol>
                <a:gridCol w="5230105">
                  <a:extLst>
                    <a:ext uri="{9D8B030D-6E8A-4147-A177-3AD203B41FA5}">
                      <a16:colId xmlns:a16="http://schemas.microsoft.com/office/drawing/2014/main" val="3631909789"/>
                    </a:ext>
                  </a:extLst>
                </a:gridCol>
              </a:tblGrid>
              <a:tr h="478372">
                <a:tc>
                  <a:txBody>
                    <a:bodyPr/>
                    <a:lstStyle/>
                    <a:p>
                      <a:pPr algn="just">
                        <a:lnSpc>
                          <a:spcPct val="115000"/>
                        </a:lnSpc>
                      </a:pPr>
                      <a:r>
                        <a:rPr lang="en-US" sz="1600">
                          <a:effectLst/>
                          <a:latin typeface="Arial" panose="020B0604020202020204" pitchFamily="34" charset="0"/>
                          <a:ea typeface="Times New Roman" panose="02020603050405020304" pitchFamily="18" charset="0"/>
                        </a:rPr>
                        <a:t>Indicator</a:t>
                      </a:r>
                      <a:endParaRPr lang="en-Z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R="109220" algn="just">
                        <a:lnSpc>
                          <a:spcPct val="115000"/>
                        </a:lnSpc>
                      </a:pPr>
                      <a:r>
                        <a:rPr lang="en-US" sz="1600" dirty="0">
                          <a:effectLst/>
                          <a:latin typeface="Arial" panose="020B0604020202020204" pitchFamily="34" charset="0"/>
                          <a:ea typeface="Times New Roman" panose="02020603050405020304" pitchFamily="18" charset="0"/>
                        </a:rPr>
                        <a:t>Reason for removal</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97765398"/>
                  </a:ext>
                </a:extLst>
              </a:tr>
              <a:tr h="520558">
                <a:tc>
                  <a:txBody>
                    <a:bodyPr/>
                    <a:lstStyle/>
                    <a:p>
                      <a:pPr algn="just">
                        <a:lnSpc>
                          <a:spcPct val="115000"/>
                        </a:lnSpc>
                      </a:pPr>
                      <a:r>
                        <a:rPr lang="en-ZA" sz="1200" b="1">
                          <a:effectLst/>
                          <a:latin typeface="Arial" panose="020B0604020202020204" pitchFamily="34" charset="0"/>
                          <a:ea typeface="Times New Roman" panose="02020603050405020304" pitchFamily="18" charset="0"/>
                        </a:rPr>
                        <a:t>Number of reports on Rand value of net new investment facilitated </a:t>
                      </a:r>
                      <a:endParaRPr lang="en-ZA" sz="1200">
                        <a:effectLst/>
                        <a:latin typeface="Times New Roman" panose="02020603050405020304" pitchFamily="18" charset="0"/>
                        <a:ea typeface="Times New Roman" panose="02020603050405020304" pitchFamily="18" charset="0"/>
                      </a:endParaRPr>
                    </a:p>
                    <a:p>
                      <a:pPr algn="just">
                        <a:lnSpc>
                          <a:spcPct val="115000"/>
                        </a:lnSpc>
                      </a:pPr>
                      <a:r>
                        <a:rPr lang="en-US" sz="1200" u="none" strike="noStrike">
                          <a:effectLst/>
                          <a:latin typeface="Arial" panose="020B0604020202020204" pitchFamily="34" charset="0"/>
                          <a:ea typeface="Times New Roman" panose="02020603050405020304" pitchFamily="18" charset="0"/>
                        </a:rPr>
                        <a:t> </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R="109220" algn="just">
                        <a:lnSpc>
                          <a:spcPct val="115000"/>
                        </a:lnSpc>
                      </a:pPr>
                      <a:r>
                        <a:rPr lang="en-GB" sz="1200">
                          <a:effectLst/>
                          <a:latin typeface="Arial" panose="020B0604020202020204" pitchFamily="34" charset="0"/>
                          <a:ea typeface="Times New Roman" panose="02020603050405020304" pitchFamily="18" charset="0"/>
                        </a:rPr>
                        <a:t>The </a:t>
                      </a:r>
                      <a:r>
                        <a:rPr lang="en-ZA" sz="1200">
                          <a:effectLst/>
                          <a:latin typeface="Arial" panose="020B0604020202020204" pitchFamily="34" charset="0"/>
                          <a:ea typeface="Times New Roman" panose="02020603050405020304" pitchFamily="18" charset="0"/>
                        </a:rPr>
                        <a:t>indicator is under the ambit of the Gauteng Growth and Development Agency (GGDA) and 5-year target of the 6</a:t>
                      </a:r>
                      <a:r>
                        <a:rPr lang="en-ZA" sz="1200" baseline="30000">
                          <a:effectLst/>
                          <a:latin typeface="Arial" panose="020B0604020202020204" pitchFamily="34" charset="0"/>
                          <a:ea typeface="Times New Roman" panose="02020603050405020304" pitchFamily="18" charset="0"/>
                        </a:rPr>
                        <a:t>th</a:t>
                      </a:r>
                      <a:r>
                        <a:rPr lang="en-ZA" sz="1200">
                          <a:effectLst/>
                          <a:latin typeface="Arial" panose="020B0604020202020204" pitchFamily="34" charset="0"/>
                          <a:ea typeface="Times New Roman" panose="02020603050405020304" pitchFamily="18" charset="0"/>
                        </a:rPr>
                        <a:t> Administration has been met.</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19363998"/>
                  </a:ext>
                </a:extLst>
              </a:tr>
              <a:tr h="520558">
                <a:tc>
                  <a:txBody>
                    <a:bodyPr/>
                    <a:lstStyle/>
                    <a:p>
                      <a:pPr algn="just">
                        <a:lnSpc>
                          <a:spcPct val="115000"/>
                        </a:lnSpc>
                      </a:pPr>
                      <a:r>
                        <a:rPr lang="en-ZA" sz="1200" b="1">
                          <a:effectLst/>
                          <a:latin typeface="Arial" panose="020B0604020202020204" pitchFamily="34" charset="0"/>
                          <a:ea typeface="Times New Roman" panose="02020603050405020304" pitchFamily="18" charset="0"/>
                        </a:rPr>
                        <a:t>Percentage of quarterly elevated priorities achieved in the Governance and Planning Cluster</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R="109220" algn="just">
                        <a:lnSpc>
                          <a:spcPct val="115000"/>
                        </a:lnSpc>
                      </a:pPr>
                      <a:r>
                        <a:rPr lang="en-ZA" sz="1200">
                          <a:effectLst/>
                          <a:latin typeface="Arial" panose="020B0604020202020204" pitchFamily="34" charset="0"/>
                          <a:ea typeface="Times New Roman" panose="02020603050405020304" pitchFamily="18" charset="0"/>
                        </a:rPr>
                        <a:t>Quarterly targets adjusted due to new delivery agreements being formulated for the new term of office.</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87236242"/>
                  </a:ext>
                </a:extLst>
              </a:tr>
              <a:tr h="520558">
                <a:tc>
                  <a:txBody>
                    <a:bodyPr/>
                    <a:lstStyle/>
                    <a:p>
                      <a:pPr algn="just">
                        <a:lnSpc>
                          <a:spcPct val="115000"/>
                        </a:lnSpc>
                      </a:pPr>
                      <a:r>
                        <a:rPr lang="en-ZA" sz="1200" b="1">
                          <a:effectLst/>
                          <a:latin typeface="Arial" panose="020B0604020202020204" pitchFamily="34" charset="0"/>
                          <a:ea typeface="Times New Roman" panose="02020603050405020304" pitchFamily="18" charset="0"/>
                        </a:rPr>
                        <a:t>Percentage of quarterly elevated priorities achieved in the Economic Cluster</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R="109220" algn="just">
                        <a:lnSpc>
                          <a:spcPct val="115000"/>
                        </a:lnSpc>
                      </a:pPr>
                      <a:r>
                        <a:rPr lang="en-ZA" sz="1200">
                          <a:effectLst/>
                          <a:latin typeface="Arial" panose="020B0604020202020204" pitchFamily="34" charset="0"/>
                          <a:ea typeface="Times New Roman" panose="02020603050405020304" pitchFamily="18" charset="0"/>
                        </a:rPr>
                        <a:t>Quarterly targets adjusted due to new delivery agreements being formulated for the new term of office.</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45116660"/>
                  </a:ext>
                </a:extLst>
              </a:tr>
              <a:tr h="520558">
                <a:tc>
                  <a:txBody>
                    <a:bodyPr/>
                    <a:lstStyle/>
                    <a:p>
                      <a:pPr algn="just">
                        <a:lnSpc>
                          <a:spcPct val="115000"/>
                        </a:lnSpc>
                      </a:pPr>
                      <a:r>
                        <a:rPr lang="en-ZA" sz="1200" b="1">
                          <a:effectLst/>
                          <a:latin typeface="Arial" panose="020B0604020202020204" pitchFamily="34" charset="0"/>
                          <a:ea typeface="Times New Roman" panose="02020603050405020304" pitchFamily="18" charset="0"/>
                        </a:rPr>
                        <a:t>Percentage of quarterly elevated priorities achieved in the Social Cluster </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R="109220" algn="just">
                        <a:lnSpc>
                          <a:spcPct val="115000"/>
                        </a:lnSpc>
                      </a:pPr>
                      <a:r>
                        <a:rPr lang="en-ZA" sz="1200">
                          <a:effectLst/>
                          <a:latin typeface="Arial" panose="020B0604020202020204" pitchFamily="34" charset="0"/>
                          <a:ea typeface="Times New Roman" panose="02020603050405020304" pitchFamily="18" charset="0"/>
                        </a:rPr>
                        <a:t>Quarterly targets adjusted due to new delivery agreements being formulated for the new term of office.</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78857421"/>
                  </a:ext>
                </a:extLst>
              </a:tr>
              <a:tr h="791853">
                <a:tc>
                  <a:txBody>
                    <a:bodyPr/>
                    <a:lstStyle/>
                    <a:p>
                      <a:pPr algn="just">
                        <a:lnSpc>
                          <a:spcPct val="115000"/>
                        </a:lnSpc>
                      </a:pPr>
                      <a:r>
                        <a:rPr lang="en-US" sz="1200" b="1">
                          <a:effectLst/>
                          <a:latin typeface="Arial" panose="020B0604020202020204" pitchFamily="34" charset="0"/>
                          <a:ea typeface="Times New Roman" panose="02020603050405020304" pitchFamily="18" charset="0"/>
                        </a:rPr>
                        <a:t>Number of reports on repositioning the GCR Energy Security Office</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R="109220" algn="just">
                        <a:lnSpc>
                          <a:spcPct val="115000"/>
                        </a:lnSpc>
                      </a:pPr>
                      <a:r>
                        <a:rPr lang="en-GB" sz="1200">
                          <a:effectLst/>
                          <a:latin typeface="Arial" panose="020B0604020202020204" pitchFamily="34" charset="0"/>
                          <a:ea typeface="Times New Roman" panose="02020603050405020304" pitchFamily="18" charset="0"/>
                        </a:rPr>
                        <a:t>Replaced with the indicator </a:t>
                      </a:r>
                      <a:r>
                        <a:rPr lang="en-GB" sz="1200" b="1">
                          <a:effectLst/>
                          <a:latin typeface="Arial" panose="020B0604020202020204" pitchFamily="34" charset="0"/>
                          <a:ea typeface="Times New Roman" panose="02020603050405020304" pitchFamily="18" charset="0"/>
                        </a:rPr>
                        <a:t>Number of reports on the assessment reviews on the implementation of the Gauteng Energy Security Strategy</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80769181"/>
                  </a:ext>
                </a:extLst>
              </a:tr>
              <a:tr h="1063149">
                <a:tc>
                  <a:txBody>
                    <a:bodyPr/>
                    <a:lstStyle/>
                    <a:p>
                      <a:pPr algn="just">
                        <a:lnSpc>
                          <a:spcPct val="115000"/>
                        </a:lnSpc>
                      </a:pPr>
                      <a:r>
                        <a:rPr lang="en-ZA" sz="1200" b="1" dirty="0">
                          <a:effectLst/>
                          <a:latin typeface="Arial" panose="020B0604020202020204" pitchFamily="34" charset="0"/>
                          <a:ea typeface="Times New Roman" panose="02020603050405020304" pitchFamily="18" charset="0"/>
                        </a:rPr>
                        <a:t>Percentage of GGT2030 targets achieved</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109220" algn="just">
                        <a:lnSpc>
                          <a:spcPct val="115000"/>
                        </a:lnSpc>
                      </a:pPr>
                      <a:r>
                        <a:rPr lang="en-GB" sz="1200" dirty="0">
                          <a:effectLst/>
                          <a:latin typeface="Arial" panose="020B0604020202020204" pitchFamily="34" charset="0"/>
                          <a:ea typeface="Times New Roman" panose="02020603050405020304" pitchFamily="18" charset="0"/>
                        </a:rPr>
                        <a:t>Replaced with the indicator </a:t>
                      </a:r>
                      <a:r>
                        <a:rPr lang="en-GB" sz="1200" b="1" dirty="0">
                          <a:effectLst/>
                          <a:latin typeface="Arial" panose="020B0604020202020204" pitchFamily="34" charset="0"/>
                          <a:ea typeface="Times New Roman" panose="02020603050405020304" pitchFamily="18" charset="0"/>
                        </a:rPr>
                        <a:t>Number of the GPG-wide assessment reviews on the implementation progress of the departmental Annual Performance Plan programmes towards the medium-long term priorities.</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1405005"/>
                  </a:ext>
                </a:extLst>
              </a:tr>
            </a:tbl>
          </a:graphicData>
        </a:graphic>
      </p:graphicFrame>
    </p:spTree>
    <p:extLst>
      <p:ext uri="{BB962C8B-B14F-4D97-AF65-F5344CB8AC3E}">
        <p14:creationId xmlns:p14="http://schemas.microsoft.com/office/powerpoint/2010/main" val="1279013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03" y="885828"/>
            <a:ext cx="8035005" cy="607695"/>
          </a:xfrm>
        </p:spPr>
        <p:txBody>
          <a:bodyPr anchor="t">
            <a:noAutofit/>
          </a:bodyPr>
          <a:lstStyle/>
          <a:p>
            <a:pPr lvl="0"/>
            <a:r>
              <a:rPr lang="en-ZA" sz="2400" dirty="0"/>
              <a:t>EXECUTIVE AUTHORITHY STATEMENT – (P3)</a:t>
            </a:r>
            <a:br>
              <a:rPr lang="en-US" dirty="0"/>
            </a:br>
            <a:br>
              <a:rPr lang="en-ZA" dirty="0"/>
            </a:br>
            <a:endParaRPr lang="en-US" sz="2571" dirty="0"/>
          </a:p>
        </p:txBody>
      </p:sp>
      <p:sp>
        <p:nvSpPr>
          <p:cNvPr id="3" name="Rectangle 2">
            <a:extLst>
              <a:ext uri="{FF2B5EF4-FFF2-40B4-BE49-F238E27FC236}">
                <a16:creationId xmlns:a16="http://schemas.microsoft.com/office/drawing/2014/main" id="{3334E377-B4BB-42D8-AD38-35B1AD6D9BF6}"/>
              </a:ext>
            </a:extLst>
          </p:cNvPr>
          <p:cNvSpPr/>
          <p:nvPr/>
        </p:nvSpPr>
        <p:spPr>
          <a:xfrm>
            <a:off x="1337731" y="1598494"/>
            <a:ext cx="10684934" cy="892552"/>
          </a:xfrm>
          <a:prstGeom prst="rect">
            <a:avLst/>
          </a:prstGeom>
        </p:spPr>
        <p:txBody>
          <a:bodyPr wrap="square">
            <a:spAutoFit/>
          </a:bodyPr>
          <a:lstStyle/>
          <a:p>
            <a:pPr algn="just"/>
            <a:r>
              <a:rPr lang="en-US" sz="1800" dirty="0">
                <a:effectLst/>
                <a:latin typeface="Arial" panose="020B0604020202020204" pitchFamily="34" charset="0"/>
                <a:ea typeface="Times New Roman" panose="02020603050405020304" pitchFamily="18" charset="0"/>
                <a:cs typeface="Arial" panose="020B0604020202020204" pitchFamily="34" charset="0"/>
              </a:rPr>
              <a:t>The following are new indicators: </a:t>
            </a:r>
          </a:p>
          <a:p>
            <a:pPr marR="0" lvl="0" algn="just" defTabSz="914400" rtl="0" eaLnBrk="1" fontAlgn="auto" latinLnBrk="0" hangingPunct="1">
              <a:lnSpc>
                <a:spcPct val="100000"/>
              </a:lnSpc>
              <a:spcBef>
                <a:spcPts val="0"/>
              </a:spcBef>
              <a:spcAft>
                <a:spcPts val="0"/>
              </a:spcAft>
              <a:buClrTx/>
              <a:buSzTx/>
              <a:tabLst/>
              <a:defRPr/>
            </a:pPr>
            <a:endParaRPr kumimoji="0" lang="en-US" sz="1800" b="1" i="0" u="none" strike="noStrike" kern="1400" cap="none" spc="0" normalizeH="0" baseline="0" noProof="0" dirty="0">
              <a:ln>
                <a:noFill/>
              </a:ln>
              <a:solidFill>
                <a:prstClr val="black"/>
              </a:solidFill>
              <a:effectLst/>
              <a:highlight>
                <a:srgbClr val="00FF00"/>
              </a:highligh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5" name="Rectangle 4">
            <a:extLst>
              <a:ext uri="{FF2B5EF4-FFF2-40B4-BE49-F238E27FC236}">
                <a16:creationId xmlns:a16="http://schemas.microsoft.com/office/drawing/2014/main" id="{55554D0F-8010-A74C-B201-3E9DE58964AE}"/>
              </a:ext>
            </a:extLst>
          </p:cNvPr>
          <p:cNvSpPr/>
          <p:nvPr/>
        </p:nvSpPr>
        <p:spPr>
          <a:xfrm>
            <a:off x="1337733" y="1093958"/>
            <a:ext cx="10576627" cy="426724"/>
          </a:xfrm>
          <a:prstGeom prst="rect">
            <a:avLst/>
          </a:prstGeom>
          <a:solidFill>
            <a:srgbClr val="0052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anose="020B0604020202020204"/>
                <a:ea typeface="+mn-ea"/>
                <a:cs typeface="+mn-cs"/>
              </a:rPr>
              <a:t>PROGRAMME 3 - REVISION SUMMARY</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Slide Number Placeholder 1">
            <a:extLst>
              <a:ext uri="{FF2B5EF4-FFF2-40B4-BE49-F238E27FC236}">
                <a16:creationId xmlns:a16="http://schemas.microsoft.com/office/drawing/2014/main" id="{ABBB4C04-7317-4F21-9CBC-FA952C032B2E}"/>
              </a:ext>
            </a:extLst>
          </p:cNvPr>
          <p:cNvSpPr txBox="1">
            <a:spLocks/>
          </p:cNvSpPr>
          <p:nvPr/>
        </p:nvSpPr>
        <p:spPr>
          <a:xfrm>
            <a:off x="11528612" y="6546664"/>
            <a:ext cx="60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8" name="Table 7">
            <a:extLst>
              <a:ext uri="{FF2B5EF4-FFF2-40B4-BE49-F238E27FC236}">
                <a16:creationId xmlns:a16="http://schemas.microsoft.com/office/drawing/2014/main" id="{30E16189-5393-8772-3412-550B8376F948}"/>
              </a:ext>
            </a:extLst>
          </p:cNvPr>
          <p:cNvGraphicFramePr>
            <a:graphicFrameLocks noGrp="1"/>
          </p:cNvGraphicFramePr>
          <p:nvPr>
            <p:extLst>
              <p:ext uri="{D42A27DB-BD31-4B8C-83A1-F6EECF244321}">
                <p14:modId xmlns:p14="http://schemas.microsoft.com/office/powerpoint/2010/main" val="1877779502"/>
              </p:ext>
            </p:extLst>
          </p:nvPr>
        </p:nvGraphicFramePr>
        <p:xfrm>
          <a:off x="1454150" y="2131060"/>
          <a:ext cx="10460210" cy="4333239"/>
        </p:xfrm>
        <a:graphic>
          <a:graphicData uri="http://schemas.openxmlformats.org/drawingml/2006/table">
            <a:tbl>
              <a:tblPr firstRow="1" bandRow="1">
                <a:tableStyleId>{5C22544A-7EE6-4342-B048-85BDC9FD1C3A}</a:tableStyleId>
              </a:tblPr>
              <a:tblGrid>
                <a:gridCol w="5230105">
                  <a:extLst>
                    <a:ext uri="{9D8B030D-6E8A-4147-A177-3AD203B41FA5}">
                      <a16:colId xmlns:a16="http://schemas.microsoft.com/office/drawing/2014/main" val="4190048085"/>
                    </a:ext>
                  </a:extLst>
                </a:gridCol>
                <a:gridCol w="5230105">
                  <a:extLst>
                    <a:ext uri="{9D8B030D-6E8A-4147-A177-3AD203B41FA5}">
                      <a16:colId xmlns:a16="http://schemas.microsoft.com/office/drawing/2014/main" val="3631909789"/>
                    </a:ext>
                  </a:extLst>
                </a:gridCol>
              </a:tblGrid>
              <a:tr h="566976">
                <a:tc>
                  <a:txBody>
                    <a:bodyPr/>
                    <a:lstStyle/>
                    <a:p>
                      <a:pPr algn="just">
                        <a:lnSpc>
                          <a:spcPct val="115000"/>
                        </a:lnSpc>
                      </a:pPr>
                      <a:r>
                        <a:rPr lang="en-US" sz="1600">
                          <a:effectLst/>
                          <a:latin typeface="Arial" panose="020B0604020202020204" pitchFamily="34" charset="0"/>
                          <a:ea typeface="Times New Roman" panose="02020603050405020304" pitchFamily="18" charset="0"/>
                        </a:rPr>
                        <a:t>Indicator</a:t>
                      </a:r>
                      <a:endParaRPr lang="en-Z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R="109220" algn="just">
                        <a:lnSpc>
                          <a:spcPct val="115000"/>
                        </a:lnSpc>
                      </a:pPr>
                      <a:r>
                        <a:rPr lang="en-US" sz="1600" dirty="0">
                          <a:effectLst/>
                          <a:latin typeface="Arial" panose="020B0604020202020204" pitchFamily="34" charset="0"/>
                          <a:ea typeface="Times New Roman" panose="02020603050405020304" pitchFamily="18" charset="0"/>
                        </a:rPr>
                        <a:t>Reason for new indicator</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97765398"/>
                  </a:ext>
                </a:extLst>
              </a:tr>
              <a:tr h="616975">
                <a:tc>
                  <a:txBody>
                    <a:bodyPr/>
                    <a:lstStyle/>
                    <a:p>
                      <a:pPr marR="95250" algn="just">
                        <a:lnSpc>
                          <a:spcPct val="115000"/>
                        </a:lnSpc>
                      </a:pPr>
                      <a:r>
                        <a:rPr lang="en-ZA" sz="1200" b="1">
                          <a:effectLst/>
                          <a:latin typeface="Arial" panose="020B0604020202020204" pitchFamily="34" charset="0"/>
                          <a:ea typeface="Times New Roman" panose="02020603050405020304" pitchFamily="18" charset="0"/>
                        </a:rPr>
                        <a:t>Number of reports on vetting of officials in high-risk areas (SOPA)</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R="48260" algn="just">
                        <a:lnSpc>
                          <a:spcPct val="115000"/>
                        </a:lnSpc>
                      </a:pPr>
                      <a:r>
                        <a:rPr lang="en-ZA" sz="1200">
                          <a:effectLst/>
                          <a:latin typeface="Arial" panose="020B0604020202020204" pitchFamily="34" charset="0"/>
                          <a:ea typeface="Times New Roman" panose="02020603050405020304" pitchFamily="18" charset="0"/>
                        </a:rPr>
                        <a:t>This indicator will now be tracked and monitored under Transversal Security Unit (IDS &amp;IM) which is transversally focused.</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19363998"/>
                  </a:ext>
                </a:extLst>
              </a:tr>
              <a:tr h="976819">
                <a:tc>
                  <a:txBody>
                    <a:bodyPr/>
                    <a:lstStyle/>
                    <a:p>
                      <a:pPr marR="95250" algn="just">
                        <a:lnSpc>
                          <a:spcPct val="115000"/>
                        </a:lnSpc>
                      </a:pPr>
                      <a:r>
                        <a:rPr lang="en-ZA" sz="1200" b="1">
                          <a:effectLst/>
                          <a:latin typeface="Arial" panose="020B0604020202020204" pitchFamily="34" charset="0"/>
                          <a:ea typeface="Times New Roman" panose="02020603050405020304" pitchFamily="18" charset="0"/>
                        </a:rPr>
                        <a:t>Number of reports on the incomplete infrastructure</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R="48260" algn="just">
                        <a:lnSpc>
                          <a:spcPct val="115000"/>
                        </a:lnSpc>
                      </a:pPr>
                      <a:r>
                        <a:rPr lang="en-ZA" sz="1200">
                          <a:effectLst/>
                          <a:latin typeface="Arial" panose="020B0604020202020204" pitchFamily="34" charset="0"/>
                          <a:ea typeface="Times New Roman" panose="02020603050405020304" pitchFamily="18" charset="0"/>
                        </a:rPr>
                        <a:t>The Office of the Premier plays a critical role in ensuring a growing and inclusive economy, jobs and infrastructure in the province. Furthermore, this is one of the Premier’s priorities in the 7</a:t>
                      </a:r>
                      <a:r>
                        <a:rPr lang="en-ZA" sz="1200" baseline="30000">
                          <a:effectLst/>
                          <a:latin typeface="Arial" panose="020B0604020202020204" pitchFamily="34" charset="0"/>
                          <a:ea typeface="Times New Roman" panose="02020603050405020304" pitchFamily="18" charset="0"/>
                        </a:rPr>
                        <a:t>th</a:t>
                      </a:r>
                      <a:r>
                        <a:rPr lang="en-ZA" sz="1200">
                          <a:effectLst/>
                          <a:latin typeface="Arial" panose="020B0604020202020204" pitchFamily="34" charset="0"/>
                          <a:ea typeface="Times New Roman" panose="02020603050405020304" pitchFamily="18" charset="0"/>
                        </a:rPr>
                        <a:t> Administration, hence the inclusion of this indicator in the Revised APP.</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87236242"/>
                  </a:ext>
                </a:extLst>
              </a:tr>
              <a:tr h="616975">
                <a:tc>
                  <a:txBody>
                    <a:bodyPr/>
                    <a:lstStyle/>
                    <a:p>
                      <a:pPr marR="95250" algn="just">
                        <a:lnSpc>
                          <a:spcPct val="115000"/>
                        </a:lnSpc>
                      </a:pPr>
                      <a:r>
                        <a:rPr lang="en-ZA" sz="1200" b="1">
                          <a:effectLst/>
                          <a:latin typeface="Arial" panose="020B0604020202020204" pitchFamily="34" charset="0"/>
                          <a:ea typeface="Times New Roman" panose="02020603050405020304" pitchFamily="18" charset="0"/>
                        </a:rPr>
                        <a:t>Number of Delivery Agreements between Premier and each MEC</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R="48260" algn="just">
                        <a:lnSpc>
                          <a:spcPct val="115000"/>
                        </a:lnSpc>
                      </a:pPr>
                      <a:r>
                        <a:rPr lang="en-ZA" sz="1200">
                          <a:effectLst/>
                          <a:latin typeface="Arial" panose="020B0604020202020204" pitchFamily="34" charset="0"/>
                          <a:ea typeface="Times New Roman" panose="02020603050405020304" pitchFamily="18" charset="0"/>
                        </a:rPr>
                        <a:t>New indicators to accommodate the new delivery agreement cycle for the 7</a:t>
                      </a:r>
                      <a:r>
                        <a:rPr lang="en-ZA" sz="1200" baseline="30000">
                          <a:effectLst/>
                          <a:latin typeface="Arial" panose="020B0604020202020204" pitchFamily="34" charset="0"/>
                          <a:ea typeface="Times New Roman" panose="02020603050405020304" pitchFamily="18" charset="0"/>
                        </a:rPr>
                        <a:t>th</a:t>
                      </a:r>
                      <a:r>
                        <a:rPr lang="en-ZA" sz="1200">
                          <a:effectLst/>
                          <a:latin typeface="Arial" panose="020B0604020202020204" pitchFamily="34" charset="0"/>
                          <a:ea typeface="Times New Roman" panose="02020603050405020304" pitchFamily="18" charset="0"/>
                        </a:rPr>
                        <a:t> Administration.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45116660"/>
                  </a:ext>
                </a:extLst>
              </a:tr>
              <a:tr h="616975">
                <a:tc>
                  <a:txBody>
                    <a:bodyPr/>
                    <a:lstStyle/>
                    <a:p>
                      <a:pPr marR="95250" algn="just">
                        <a:lnSpc>
                          <a:spcPct val="115000"/>
                        </a:lnSpc>
                      </a:pPr>
                      <a:r>
                        <a:rPr lang="en-ZA" sz="1200" b="1">
                          <a:effectLst/>
                          <a:latin typeface="Arial" panose="020B0604020202020204" pitchFamily="34" charset="0"/>
                          <a:ea typeface="Times New Roman" panose="02020603050405020304" pitchFamily="18" charset="0"/>
                        </a:rPr>
                        <a:t>Number of progress reports on Delivery Agreements</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R="48260" algn="just">
                        <a:lnSpc>
                          <a:spcPct val="115000"/>
                        </a:lnSpc>
                      </a:pPr>
                      <a:r>
                        <a:rPr lang="en-ZA" sz="1200">
                          <a:effectLst/>
                          <a:latin typeface="Arial" panose="020B0604020202020204" pitchFamily="34" charset="0"/>
                          <a:ea typeface="Times New Roman" panose="02020603050405020304" pitchFamily="18" charset="0"/>
                        </a:rPr>
                        <a:t>New indicators to accommodate the new delivery agreement cycle for the 7</a:t>
                      </a:r>
                      <a:r>
                        <a:rPr lang="en-ZA" sz="1200" baseline="30000">
                          <a:effectLst/>
                          <a:latin typeface="Arial" panose="020B0604020202020204" pitchFamily="34" charset="0"/>
                          <a:ea typeface="Times New Roman" panose="02020603050405020304" pitchFamily="18" charset="0"/>
                        </a:rPr>
                        <a:t>th</a:t>
                      </a:r>
                      <a:r>
                        <a:rPr lang="en-ZA" sz="1200">
                          <a:effectLst/>
                          <a:latin typeface="Arial" panose="020B0604020202020204" pitchFamily="34" charset="0"/>
                          <a:ea typeface="Times New Roman" panose="02020603050405020304" pitchFamily="18" charset="0"/>
                        </a:rPr>
                        <a:t> Administration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78857421"/>
                  </a:ext>
                </a:extLst>
              </a:tr>
              <a:tr h="938519">
                <a:tc>
                  <a:txBody>
                    <a:bodyPr/>
                    <a:lstStyle/>
                    <a:p>
                      <a:pPr marR="95250" algn="just">
                        <a:lnSpc>
                          <a:spcPct val="115000"/>
                        </a:lnSpc>
                      </a:pPr>
                      <a:r>
                        <a:rPr lang="en-ZA" sz="1200" b="1" dirty="0">
                          <a:effectLst/>
                          <a:latin typeface="Arial" panose="020B0604020202020204" pitchFamily="34" charset="0"/>
                          <a:ea typeface="Times New Roman" panose="02020603050405020304" pitchFamily="18" charset="0"/>
                        </a:rPr>
                        <a:t>Number of interventions to address identified areas of underperformance</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48260" algn="just">
                        <a:lnSpc>
                          <a:spcPct val="115000"/>
                        </a:lnSpc>
                      </a:pPr>
                      <a:r>
                        <a:rPr lang="en-ZA" sz="1200" dirty="0">
                          <a:effectLst/>
                          <a:latin typeface="Arial" panose="020B0604020202020204" pitchFamily="34" charset="0"/>
                          <a:ea typeface="Times New Roman" panose="02020603050405020304" pitchFamily="18" charset="0"/>
                        </a:rPr>
                        <a:t>New indicators to accommodate the new delivery agreement cycle for the 7</a:t>
                      </a:r>
                      <a:r>
                        <a:rPr lang="en-ZA" sz="1200" baseline="30000" dirty="0">
                          <a:effectLst/>
                          <a:latin typeface="Arial" panose="020B0604020202020204" pitchFamily="34" charset="0"/>
                          <a:ea typeface="Times New Roman" panose="02020603050405020304" pitchFamily="18" charset="0"/>
                        </a:rPr>
                        <a:t>th</a:t>
                      </a:r>
                      <a:r>
                        <a:rPr lang="en-ZA" sz="1200" dirty="0">
                          <a:effectLst/>
                          <a:latin typeface="Arial" panose="020B0604020202020204" pitchFamily="34" charset="0"/>
                          <a:ea typeface="Times New Roman" panose="02020603050405020304" pitchFamily="18" charset="0"/>
                        </a:rPr>
                        <a:t> Administration.</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80769181"/>
                  </a:ext>
                </a:extLst>
              </a:tr>
            </a:tbl>
          </a:graphicData>
        </a:graphic>
      </p:graphicFrame>
    </p:spTree>
    <p:extLst>
      <p:ext uri="{BB962C8B-B14F-4D97-AF65-F5344CB8AC3E}">
        <p14:creationId xmlns:p14="http://schemas.microsoft.com/office/powerpoint/2010/main" val="205674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03" y="885828"/>
            <a:ext cx="8035005" cy="607695"/>
          </a:xfrm>
        </p:spPr>
        <p:txBody>
          <a:bodyPr anchor="t">
            <a:noAutofit/>
          </a:bodyPr>
          <a:lstStyle/>
          <a:p>
            <a:pPr lvl="0"/>
            <a:r>
              <a:rPr lang="en-ZA" sz="2400" dirty="0"/>
              <a:t>EXECUTIVE AUTHORITHY STATEMENT – (P3)</a:t>
            </a:r>
            <a:br>
              <a:rPr lang="en-US" dirty="0"/>
            </a:br>
            <a:br>
              <a:rPr lang="en-ZA" dirty="0"/>
            </a:br>
            <a:endParaRPr lang="en-US" sz="2571" dirty="0"/>
          </a:p>
        </p:txBody>
      </p:sp>
      <p:sp>
        <p:nvSpPr>
          <p:cNvPr id="3" name="Rectangle 2">
            <a:extLst>
              <a:ext uri="{FF2B5EF4-FFF2-40B4-BE49-F238E27FC236}">
                <a16:creationId xmlns:a16="http://schemas.microsoft.com/office/drawing/2014/main" id="{3334E377-B4BB-42D8-AD38-35B1AD6D9BF6}"/>
              </a:ext>
            </a:extLst>
          </p:cNvPr>
          <p:cNvSpPr/>
          <p:nvPr/>
        </p:nvSpPr>
        <p:spPr>
          <a:xfrm>
            <a:off x="1337731" y="1598494"/>
            <a:ext cx="10684934" cy="892552"/>
          </a:xfrm>
          <a:prstGeom prst="rect">
            <a:avLst/>
          </a:prstGeom>
        </p:spPr>
        <p:txBody>
          <a:bodyPr wrap="square">
            <a:spAutoFit/>
          </a:bodyPr>
          <a:lstStyle/>
          <a:p>
            <a:pPr algn="just"/>
            <a:r>
              <a:rPr lang="en-US" sz="1800" dirty="0">
                <a:effectLst/>
                <a:latin typeface="Arial" panose="020B0604020202020204" pitchFamily="34" charset="0"/>
                <a:ea typeface="Times New Roman" panose="02020603050405020304" pitchFamily="18" charset="0"/>
                <a:cs typeface="Arial" panose="020B0604020202020204" pitchFamily="34" charset="0"/>
              </a:rPr>
              <a:t>The following are new indicators: </a:t>
            </a:r>
            <a:r>
              <a:rPr lang="en-US" sz="1800" dirty="0" err="1">
                <a:effectLst/>
                <a:latin typeface="Arial" panose="020B0604020202020204" pitchFamily="34" charset="0"/>
                <a:ea typeface="Times New Roman" panose="02020603050405020304" pitchFamily="18" charset="0"/>
                <a:cs typeface="Arial" panose="020B0604020202020204" pitchFamily="34" charset="0"/>
              </a:rPr>
              <a:t>cont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R="0" lvl="0" algn="just" defTabSz="914400" rtl="0" eaLnBrk="1" fontAlgn="auto" latinLnBrk="0" hangingPunct="1">
              <a:lnSpc>
                <a:spcPct val="100000"/>
              </a:lnSpc>
              <a:spcBef>
                <a:spcPts val="0"/>
              </a:spcBef>
              <a:spcAft>
                <a:spcPts val="0"/>
              </a:spcAft>
              <a:buClrTx/>
              <a:buSzTx/>
              <a:tabLst/>
              <a:defRPr/>
            </a:pPr>
            <a:endParaRPr kumimoji="0" lang="en-US" sz="1800" b="1" i="0" u="none" strike="noStrike" kern="1400" cap="none" spc="0" normalizeH="0" baseline="0" noProof="0" dirty="0">
              <a:ln>
                <a:noFill/>
              </a:ln>
              <a:solidFill>
                <a:prstClr val="black"/>
              </a:solidFill>
              <a:effectLst/>
              <a:highlight>
                <a:srgbClr val="00FF00"/>
              </a:highligh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4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5" name="Rectangle 4">
            <a:extLst>
              <a:ext uri="{FF2B5EF4-FFF2-40B4-BE49-F238E27FC236}">
                <a16:creationId xmlns:a16="http://schemas.microsoft.com/office/drawing/2014/main" id="{55554D0F-8010-A74C-B201-3E9DE58964AE}"/>
              </a:ext>
            </a:extLst>
          </p:cNvPr>
          <p:cNvSpPr/>
          <p:nvPr/>
        </p:nvSpPr>
        <p:spPr>
          <a:xfrm>
            <a:off x="1337733" y="1093958"/>
            <a:ext cx="10576627" cy="426724"/>
          </a:xfrm>
          <a:prstGeom prst="rect">
            <a:avLst/>
          </a:prstGeom>
          <a:solidFill>
            <a:srgbClr val="0052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anose="020B0604020202020204"/>
                <a:ea typeface="+mn-ea"/>
                <a:cs typeface="+mn-cs"/>
              </a:rPr>
              <a:t>PROGRAMME 3 - REVISION SUMMARY</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Slide Number Placeholder 1">
            <a:extLst>
              <a:ext uri="{FF2B5EF4-FFF2-40B4-BE49-F238E27FC236}">
                <a16:creationId xmlns:a16="http://schemas.microsoft.com/office/drawing/2014/main" id="{ABBB4C04-7317-4F21-9CBC-FA952C032B2E}"/>
              </a:ext>
            </a:extLst>
          </p:cNvPr>
          <p:cNvSpPr txBox="1">
            <a:spLocks/>
          </p:cNvSpPr>
          <p:nvPr/>
        </p:nvSpPr>
        <p:spPr>
          <a:xfrm>
            <a:off x="11528612" y="6546664"/>
            <a:ext cx="60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8" name="Table 7">
            <a:extLst>
              <a:ext uri="{FF2B5EF4-FFF2-40B4-BE49-F238E27FC236}">
                <a16:creationId xmlns:a16="http://schemas.microsoft.com/office/drawing/2014/main" id="{30E16189-5393-8772-3412-550B8376F948}"/>
              </a:ext>
            </a:extLst>
          </p:cNvPr>
          <p:cNvGraphicFramePr>
            <a:graphicFrameLocks noGrp="1"/>
          </p:cNvGraphicFramePr>
          <p:nvPr>
            <p:extLst>
              <p:ext uri="{D42A27DB-BD31-4B8C-83A1-F6EECF244321}">
                <p14:modId xmlns:p14="http://schemas.microsoft.com/office/powerpoint/2010/main" val="4192659772"/>
              </p:ext>
            </p:extLst>
          </p:nvPr>
        </p:nvGraphicFramePr>
        <p:xfrm>
          <a:off x="1371776" y="1972311"/>
          <a:ext cx="10460210" cy="4394242"/>
        </p:xfrm>
        <a:graphic>
          <a:graphicData uri="http://schemas.openxmlformats.org/drawingml/2006/table">
            <a:tbl>
              <a:tblPr firstRow="1" bandRow="1">
                <a:tableStyleId>{5C22544A-7EE6-4342-B048-85BDC9FD1C3A}</a:tableStyleId>
              </a:tblPr>
              <a:tblGrid>
                <a:gridCol w="5230105">
                  <a:extLst>
                    <a:ext uri="{9D8B030D-6E8A-4147-A177-3AD203B41FA5}">
                      <a16:colId xmlns:a16="http://schemas.microsoft.com/office/drawing/2014/main" val="4190048085"/>
                    </a:ext>
                  </a:extLst>
                </a:gridCol>
                <a:gridCol w="5230105">
                  <a:extLst>
                    <a:ext uri="{9D8B030D-6E8A-4147-A177-3AD203B41FA5}">
                      <a16:colId xmlns:a16="http://schemas.microsoft.com/office/drawing/2014/main" val="3631909789"/>
                    </a:ext>
                  </a:extLst>
                </a:gridCol>
              </a:tblGrid>
              <a:tr h="405458">
                <a:tc>
                  <a:txBody>
                    <a:bodyPr/>
                    <a:lstStyle/>
                    <a:p>
                      <a:pPr algn="just">
                        <a:lnSpc>
                          <a:spcPct val="115000"/>
                        </a:lnSpc>
                      </a:pPr>
                      <a:r>
                        <a:rPr lang="en-US" sz="1600">
                          <a:effectLst/>
                          <a:latin typeface="Arial" panose="020B0604020202020204" pitchFamily="34" charset="0"/>
                          <a:ea typeface="Times New Roman" panose="02020603050405020304" pitchFamily="18" charset="0"/>
                        </a:rPr>
                        <a:t>Indicator</a:t>
                      </a:r>
                      <a:endParaRPr lang="en-Z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R="109220" algn="just">
                        <a:lnSpc>
                          <a:spcPct val="115000"/>
                        </a:lnSpc>
                      </a:pPr>
                      <a:r>
                        <a:rPr lang="en-US" sz="1600" dirty="0">
                          <a:effectLst/>
                          <a:latin typeface="Arial" panose="020B0604020202020204" pitchFamily="34" charset="0"/>
                          <a:ea typeface="Times New Roman" panose="02020603050405020304" pitchFamily="18" charset="0"/>
                        </a:rPr>
                        <a:t>Reason for new indicator</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97765398"/>
                  </a:ext>
                </a:extLst>
              </a:tr>
              <a:tr h="1132390">
                <a:tc>
                  <a:txBody>
                    <a:bodyPr/>
                    <a:lstStyle/>
                    <a:p>
                      <a:pPr marR="95250" algn="just">
                        <a:lnSpc>
                          <a:spcPct val="115000"/>
                        </a:lnSpc>
                      </a:pPr>
                      <a:r>
                        <a:rPr lang="en-GB" sz="1200" b="1" dirty="0">
                          <a:effectLst/>
                          <a:latin typeface="Arial" panose="020B0604020202020204" pitchFamily="34" charset="0"/>
                          <a:ea typeface="Times New Roman" panose="02020603050405020304" pitchFamily="18" charset="0"/>
                        </a:rPr>
                        <a:t>Number of reports on the assessment reviews on the implementation of the Gauteng Energy Security Strategy</a:t>
                      </a:r>
                      <a:endParaRPr lang="en-ZA" sz="1200" dirty="0">
                        <a:effectLst/>
                        <a:latin typeface="Times New Roman" panose="02020603050405020304" pitchFamily="18" charset="0"/>
                        <a:ea typeface="Times New Roman" panose="02020603050405020304" pitchFamily="18" charset="0"/>
                      </a:endParaRPr>
                    </a:p>
                    <a:p>
                      <a:pPr marR="95250" algn="just">
                        <a:lnSpc>
                          <a:spcPct val="115000"/>
                        </a:lnSpc>
                      </a:pPr>
                      <a:r>
                        <a:rPr lang="en-ZA" sz="1200" b="1"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48260" algn="just">
                        <a:lnSpc>
                          <a:spcPct val="115000"/>
                        </a:lnSpc>
                      </a:pPr>
                      <a:r>
                        <a:rPr lang="en-ZA" sz="1200">
                          <a:effectLst/>
                          <a:latin typeface="Arial" panose="020B0604020202020204" pitchFamily="34" charset="0"/>
                          <a:ea typeface="Times New Roman" panose="02020603050405020304" pitchFamily="18" charset="0"/>
                        </a:rPr>
                        <a:t>The Office of the Premier plays a critical role in ensuring GCR energy sector reforms, but the implementation of the Energy Security Strategy is a mandate of COGTA. The Office of the Premier’s role is to track and monitor its implementation, hence the assessment reviews that will be conducted in order to intervene/unblock in areas of underperformance.</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19363998"/>
                  </a:ext>
                </a:extLst>
              </a:tr>
              <a:tr h="1534562">
                <a:tc>
                  <a:txBody>
                    <a:bodyPr/>
                    <a:lstStyle/>
                    <a:p>
                      <a:pPr marR="95250" algn="just">
                        <a:lnSpc>
                          <a:spcPct val="115000"/>
                        </a:lnSpc>
                      </a:pPr>
                      <a:r>
                        <a:rPr lang="en-ZA" sz="1200" b="1" dirty="0">
                          <a:effectLst/>
                          <a:latin typeface="Arial" panose="020B0604020202020204" pitchFamily="34" charset="0"/>
                          <a:ea typeface="Times New Roman" panose="02020603050405020304" pitchFamily="18" charset="0"/>
                        </a:rPr>
                        <a:t>Number of the GPG-wide assessment reviews on the implementation progress of the departmental Annual Performance Plan programmes towards the medium-long term priorities</a:t>
                      </a:r>
                      <a:endParaRPr lang="en-ZA" sz="1200" dirty="0">
                        <a:effectLst/>
                        <a:latin typeface="Times New Roman" panose="02020603050405020304" pitchFamily="18" charset="0"/>
                        <a:ea typeface="Times New Roman" panose="02020603050405020304" pitchFamily="18" charset="0"/>
                      </a:endParaRPr>
                    </a:p>
                    <a:p>
                      <a:pPr marR="95250" algn="just">
                        <a:lnSpc>
                          <a:spcPct val="115000"/>
                        </a:lnSpc>
                      </a:pPr>
                      <a:r>
                        <a:rPr lang="en-ZA" sz="1200" b="1"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48260" algn="just">
                        <a:lnSpc>
                          <a:spcPct val="115000"/>
                        </a:lnSpc>
                      </a:pPr>
                      <a:r>
                        <a:rPr lang="en-ZA" sz="1200" dirty="0">
                          <a:effectLst/>
                          <a:latin typeface="Arial" panose="020B0604020202020204" pitchFamily="34" charset="0"/>
                          <a:ea typeface="Times New Roman" panose="02020603050405020304" pitchFamily="18" charset="0"/>
                        </a:rPr>
                        <a:t>The indicator in its current form is incongruent with the role, responsibility and scope of the transversal programme performance monitoring and reporting function.  Consequently, there is no scientific basis for the current target in terms of the percentage proportion concerning the level of departmental performance.   For instance, if indeed the transversal performance monitoring unit was legally compelled to assume accountability for the departmental performance, the ideal target would have been 100% rather than 65% achievement of the planned outputs.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87236242"/>
                  </a:ext>
                </a:extLst>
              </a:tr>
              <a:tr h="1190979">
                <a:tc gridSpan="2">
                  <a:txBody>
                    <a:bodyPr/>
                    <a:lstStyle/>
                    <a:p>
                      <a:pPr algn="just">
                        <a:lnSpc>
                          <a:spcPct val="115000"/>
                        </a:lnSpc>
                        <a:spcAft>
                          <a:spcPts val="0"/>
                        </a:spcAft>
                      </a:pPr>
                      <a:r>
                        <a:rPr lang="en-ZA" sz="1200" dirty="0">
                          <a:effectLst/>
                          <a:latin typeface="Arial" panose="020B0604020202020204" pitchFamily="34" charset="0"/>
                          <a:ea typeface="Times New Roman" panose="02020603050405020304" pitchFamily="18" charset="0"/>
                        </a:rPr>
                        <a:t>The latter is not withstanding the fact that the unit takes full responsibility for facilitating setting of the interventions to improve performance, including tracking implementation of the improvement plans, accordingly.</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R="48260" algn="just">
                        <a:lnSpc>
                          <a:spcPct val="115000"/>
                        </a:lnSpc>
                      </a:pP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70850035"/>
                  </a:ext>
                </a:extLst>
              </a:tr>
            </a:tbl>
          </a:graphicData>
        </a:graphic>
      </p:graphicFrame>
    </p:spTree>
    <p:extLst>
      <p:ext uri="{BB962C8B-B14F-4D97-AF65-F5344CB8AC3E}">
        <p14:creationId xmlns:p14="http://schemas.microsoft.com/office/powerpoint/2010/main" val="1444147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BC2C7C-831D-7F43-9AF7-5A039624A081}"/>
              </a:ext>
            </a:extLst>
          </p:cNvPr>
          <p:cNvSpPr>
            <a:spLocks noGrp="1"/>
          </p:cNvSpPr>
          <p:nvPr>
            <p:ph idx="1"/>
          </p:nvPr>
        </p:nvSpPr>
        <p:spPr>
          <a:xfrm>
            <a:off x="1179576" y="1356852"/>
            <a:ext cx="10955785" cy="5176364"/>
          </a:xfrm>
        </p:spPr>
        <p:txBody>
          <a:bodyPr>
            <a:normAutofit/>
          </a:bodyPr>
          <a:lstStyle/>
          <a:p>
            <a:pPr marL="0" indent="0">
              <a:buNone/>
            </a:pPr>
            <a:endParaRPr lang="en-GB" sz="2400" dirty="0"/>
          </a:p>
          <a:p>
            <a:endParaRPr lang="en-ZA" dirty="0"/>
          </a:p>
          <a:p>
            <a:pPr marL="0" indent="0">
              <a:buNone/>
            </a:pPr>
            <a:endParaRPr lang="en-ZA" dirty="0"/>
          </a:p>
        </p:txBody>
      </p:sp>
      <p:sp>
        <p:nvSpPr>
          <p:cNvPr id="5" name="Title 4">
            <a:extLst>
              <a:ext uri="{FF2B5EF4-FFF2-40B4-BE49-F238E27FC236}">
                <a16:creationId xmlns:a16="http://schemas.microsoft.com/office/drawing/2014/main" id="{2AF86C07-86E4-4E42-85C1-0D36D7499093}"/>
              </a:ext>
            </a:extLst>
          </p:cNvPr>
          <p:cNvSpPr>
            <a:spLocks noGrp="1"/>
          </p:cNvSpPr>
          <p:nvPr>
            <p:ph type="title"/>
          </p:nvPr>
        </p:nvSpPr>
        <p:spPr/>
        <p:txBody>
          <a:bodyPr/>
          <a:lstStyle/>
          <a:p>
            <a:pPr algn="just"/>
            <a:r>
              <a:rPr lang="en-US" sz="2400" dirty="0">
                <a:latin typeface="Arial" panose="020B0604020202020204" pitchFamily="34" charset="0"/>
              </a:rPr>
              <a:t>INTRODUCTION</a:t>
            </a:r>
            <a:endParaRPr lang="en-GB" sz="2400" dirty="0"/>
          </a:p>
        </p:txBody>
      </p:sp>
      <p:sp>
        <p:nvSpPr>
          <p:cNvPr id="4" name="Rectangle 3">
            <a:extLst>
              <a:ext uri="{FF2B5EF4-FFF2-40B4-BE49-F238E27FC236}">
                <a16:creationId xmlns:a16="http://schemas.microsoft.com/office/drawing/2014/main" id="{2A6DC876-7262-497C-B5AA-D2B14C00DC7C}"/>
              </a:ext>
            </a:extLst>
          </p:cNvPr>
          <p:cNvSpPr/>
          <p:nvPr/>
        </p:nvSpPr>
        <p:spPr>
          <a:xfrm>
            <a:off x="1334530" y="1463177"/>
            <a:ext cx="10611664" cy="5324535"/>
          </a:xfrm>
          <a:prstGeom prst="rect">
            <a:avLst/>
          </a:prstGeom>
        </p:spPr>
        <p:txBody>
          <a:bodyPr wrap="square">
            <a:spAutoFit/>
          </a:bodyPr>
          <a:lstStyle/>
          <a:p>
            <a:pPr algn="just"/>
            <a:r>
              <a:rPr lang="en-US" sz="1700" dirty="0">
                <a:latin typeface="Arial" panose="020B0604020202020204" pitchFamily="34" charset="0"/>
                <a:cs typeface="Arial" panose="020B0604020202020204" pitchFamily="34" charset="0"/>
              </a:rPr>
              <a:t>Chapter 3 (section 3.3.4) and Chapter 4 (section 4.4.4) of the Revised Framework on Strategic Plans and Annual Performance Plans (2019) allows that Strategic Plans and Annual Performance Plans be revised and re-tabled</a:t>
            </a:r>
            <a:endParaRPr lang="en-ZA"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The Office of the Premier presents the revised Annual Performance Plan (APP) for the 2024/25 financial year, </a:t>
            </a:r>
            <a:r>
              <a:rPr lang="en-US" sz="1700" b="1" dirty="0">
                <a:latin typeface="Arial" panose="020B0604020202020204" pitchFamily="34" charset="0"/>
                <a:cs typeface="Arial" panose="020B0604020202020204" pitchFamily="34" charset="0"/>
              </a:rPr>
              <a:t>covering the remaining two quarters (Q3 and Q4) of this financial year</a:t>
            </a:r>
            <a:r>
              <a:rPr lang="en-US" sz="17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This </a:t>
            </a:r>
            <a:r>
              <a:rPr lang="en-US" sz="1700" b="1" dirty="0">
                <a:latin typeface="Arial" panose="020B0604020202020204" pitchFamily="34" charset="0"/>
                <a:cs typeface="Arial" panose="020B0604020202020204" pitchFamily="34" charset="0"/>
              </a:rPr>
              <a:t>revision aligns with the latest developments and priorities of the 7th Administration</a:t>
            </a:r>
            <a:r>
              <a:rPr lang="en-US" sz="1700" dirty="0">
                <a:latin typeface="Arial" panose="020B0604020202020204" pitchFamily="34" charset="0"/>
                <a:cs typeface="Arial" panose="020B0604020202020204" pitchFamily="34" charset="0"/>
              </a:rPr>
              <a:t>, following the Government of National Unity formed after the 2024 elections. </a:t>
            </a:r>
          </a:p>
          <a:p>
            <a:pPr marL="285750" indent="-28575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These priorities </a:t>
            </a:r>
            <a:r>
              <a:rPr lang="en-US" sz="1700" b="1" dirty="0">
                <a:latin typeface="Arial" panose="020B0604020202020204" pitchFamily="34" charset="0"/>
                <a:cs typeface="Arial" panose="020B0604020202020204" pitchFamily="34" charset="0"/>
              </a:rPr>
              <a:t>respond to the emerging challenges and opportunities in the socio-political and economic landscape,</a:t>
            </a:r>
            <a:r>
              <a:rPr lang="en-US" sz="1700" dirty="0">
                <a:latin typeface="Arial" panose="020B0604020202020204" pitchFamily="34" charset="0"/>
                <a:cs typeface="Arial" panose="020B0604020202020204" pitchFamily="34" charset="0"/>
              </a:rPr>
              <a:t> ensuring that our </a:t>
            </a:r>
            <a:r>
              <a:rPr lang="en-US" sz="1700" b="1" dirty="0">
                <a:latin typeface="Arial" panose="020B0604020202020204" pitchFamily="34" charset="0"/>
                <a:cs typeface="Arial" panose="020B0604020202020204" pitchFamily="34" charset="0"/>
              </a:rPr>
              <a:t>province remains on track to meet the priorities and measures of success outlined in the Growing Gauteng Together 2030 (GGT2030) vision.</a:t>
            </a:r>
          </a:p>
          <a:p>
            <a:pPr marL="285750" indent="-285750">
              <a:buFont typeface="Arial" panose="020B0604020202020204" pitchFamily="34" charset="0"/>
              <a:buChar char="•"/>
            </a:pPr>
            <a:endParaRPr lang="en-US" sz="1700" b="1"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latin typeface="Arial" panose="020B0604020202020204" pitchFamily="34" charset="0"/>
                <a:cs typeface="Arial" panose="020B0604020202020204" pitchFamily="34" charset="0"/>
              </a:rPr>
              <a:t>While </a:t>
            </a:r>
            <a:r>
              <a:rPr lang="en-US" sz="1700" b="1" dirty="0">
                <a:latin typeface="Arial" panose="020B0604020202020204" pitchFamily="34" charset="0"/>
                <a:cs typeface="Arial" panose="020B0604020202020204" pitchFamily="34" charset="0"/>
              </a:rPr>
              <a:t>this APP continues delivery against the 2020-2025 Strategic Plan</a:t>
            </a:r>
            <a:r>
              <a:rPr lang="en-US" sz="1700" dirty="0">
                <a:latin typeface="Arial" panose="020B0604020202020204" pitchFamily="34" charset="0"/>
                <a:cs typeface="Arial" panose="020B0604020202020204" pitchFamily="34" charset="0"/>
              </a:rPr>
              <a:t>, it reflects the updated focus areas of the 7th Administration as pronounced by the Premier in his State of the Province Address in August 2024 and </a:t>
            </a:r>
            <a:r>
              <a:rPr lang="en-US" sz="1700" b="1" dirty="0">
                <a:latin typeface="Arial" panose="020B0604020202020204" pitchFamily="34" charset="0"/>
                <a:cs typeface="Arial" panose="020B0604020202020204" pitchFamily="34" charset="0"/>
              </a:rPr>
              <a:t>aligns with the emerging Gauteng Medium-Term Development Plan </a:t>
            </a:r>
            <a:r>
              <a:rPr lang="en-US" sz="1700" dirty="0">
                <a:latin typeface="Arial" panose="020B0604020202020204" pitchFamily="34" charset="0"/>
                <a:cs typeface="Arial" panose="020B0604020202020204" pitchFamily="34" charset="0"/>
              </a:rPr>
              <a:t>(GMTDP). </a:t>
            </a:r>
          </a:p>
          <a:p>
            <a:pPr marL="285750" indent="-28575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This APP will guide us through the remainder of the financial year to </a:t>
            </a:r>
            <a:r>
              <a:rPr lang="en-US" sz="1700" b="1" dirty="0">
                <a:latin typeface="Arial" panose="020B0604020202020204" pitchFamily="34" charset="0"/>
                <a:cs typeface="Arial" panose="020B0604020202020204" pitchFamily="34" charset="0"/>
              </a:rPr>
              <a:t>ensure that Gauteng is well-positioned for economic growth, development, and social cohesion.</a:t>
            </a:r>
          </a:p>
        </p:txBody>
      </p:sp>
      <p:sp>
        <p:nvSpPr>
          <p:cNvPr id="2" name="Slide Number Placeholder 1">
            <a:extLst>
              <a:ext uri="{FF2B5EF4-FFF2-40B4-BE49-F238E27FC236}">
                <a16:creationId xmlns:a16="http://schemas.microsoft.com/office/drawing/2014/main" id="{758ACA27-1669-40DF-A9B7-D3527C20684C}"/>
              </a:ext>
            </a:extLst>
          </p:cNvPr>
          <p:cNvSpPr>
            <a:spLocks noGrp="1"/>
          </p:cNvSpPr>
          <p:nvPr>
            <p:ph type="sldNum" sz="quarter" idx="12"/>
          </p:nvPr>
        </p:nvSpPr>
        <p:spPr/>
        <p:txBody>
          <a:bodyPr/>
          <a:lstStyle/>
          <a:p>
            <a:fld id="{093862CD-2CE4-D846-9F15-15300DCE1BBC}" type="slidenum">
              <a:rPr lang="en-US" smtClean="0"/>
              <a:pPr/>
              <a:t>3</a:t>
            </a:fld>
            <a:endParaRPr lang="en-US" dirty="0"/>
          </a:p>
        </p:txBody>
      </p:sp>
    </p:spTree>
    <p:extLst>
      <p:ext uri="{BB962C8B-B14F-4D97-AF65-F5344CB8AC3E}">
        <p14:creationId xmlns:p14="http://schemas.microsoft.com/office/powerpoint/2010/main" val="936665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BAC00C84-D5AC-CA41-BA68-DA7772C8C811}"/>
              </a:ext>
            </a:extLst>
          </p:cNvPr>
          <p:cNvSpPr>
            <a:spLocks noGrp="1"/>
          </p:cNvSpPr>
          <p:nvPr>
            <p:ph type="title"/>
          </p:nvPr>
        </p:nvSpPr>
        <p:spPr>
          <a:xfrm>
            <a:off x="753925" y="1689653"/>
            <a:ext cx="10684151" cy="1311964"/>
          </a:xfrm>
        </p:spPr>
        <p:txBody>
          <a:bodyPr vert="horz" lIns="91440" tIns="45720" rIns="91440" bIns="45720" rtlCol="0" anchor="ctr">
            <a:normAutofit/>
          </a:bodyPr>
          <a:lstStyle/>
          <a:p>
            <a:pPr lvl="0" algn="ctr" defTabSz="457200">
              <a:lnSpc>
                <a:spcPct val="100000"/>
              </a:lnSpc>
              <a:spcBef>
                <a:spcPts val="0"/>
              </a:spcBef>
              <a:defRPr/>
            </a:pPr>
            <a:br>
              <a:rPr lang="en-US" sz="4000" b="1" dirty="0">
                <a:solidFill>
                  <a:schemeClr val="bg1"/>
                </a:solidFill>
                <a:latin typeface="Arial" panose="020B0604020202020204" pitchFamily="34" charset="0"/>
                <a:ea typeface="+mn-ea"/>
                <a:cs typeface="Arial" panose="020B0604020202020204" pitchFamily="34" charset="0"/>
              </a:rPr>
            </a:br>
            <a:r>
              <a:rPr lang="en-US" sz="4000" b="1" dirty="0">
                <a:solidFill>
                  <a:schemeClr val="bg1"/>
                </a:solidFill>
                <a:latin typeface="Arial" panose="020B0604020202020204" pitchFamily="34" charset="0"/>
                <a:ea typeface="+mn-ea"/>
                <a:cs typeface="Arial" panose="020B0604020202020204" pitchFamily="34" charset="0"/>
              </a:rPr>
              <a:t> </a:t>
            </a:r>
          </a:p>
        </p:txBody>
      </p:sp>
      <p:sp>
        <p:nvSpPr>
          <p:cNvPr id="3" name="Rectangle 2">
            <a:extLst>
              <a:ext uri="{FF2B5EF4-FFF2-40B4-BE49-F238E27FC236}">
                <a16:creationId xmlns:a16="http://schemas.microsoft.com/office/drawing/2014/main" id="{6B99195C-1BF1-4229-91D6-C1DB4F8D8DCF}"/>
              </a:ext>
            </a:extLst>
          </p:cNvPr>
          <p:cNvSpPr/>
          <p:nvPr/>
        </p:nvSpPr>
        <p:spPr>
          <a:xfrm>
            <a:off x="1600201" y="1889792"/>
            <a:ext cx="9614512" cy="14465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Budget</a:t>
            </a:r>
          </a:p>
        </p:txBody>
      </p:sp>
      <p:sp>
        <p:nvSpPr>
          <p:cNvPr id="5" name="Slide Number Placeholder 4">
            <a:extLst>
              <a:ext uri="{FF2B5EF4-FFF2-40B4-BE49-F238E27FC236}">
                <a16:creationId xmlns:a16="http://schemas.microsoft.com/office/drawing/2014/main" id="{7BA8A61A-DA93-4855-8F54-FA6C5E39D6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ext Placeholder 2">
            <a:extLst>
              <a:ext uri="{FF2B5EF4-FFF2-40B4-BE49-F238E27FC236}">
                <a16:creationId xmlns:a16="http://schemas.microsoft.com/office/drawing/2014/main" id="{75BA8BD6-30EE-4BD5-AC2E-C25C79AB39F8}"/>
              </a:ext>
            </a:extLst>
          </p:cNvPr>
          <p:cNvSpPr>
            <a:spLocks noGrp="1"/>
          </p:cNvSpPr>
          <p:nvPr>
            <p:ph type="body" idx="1"/>
          </p:nvPr>
        </p:nvSpPr>
        <p:spPr>
          <a:xfrm>
            <a:off x="1171575" y="4473360"/>
            <a:ext cx="9469211" cy="1430111"/>
          </a:xfrm>
        </p:spPr>
        <p:txBody>
          <a:bodyPr vert="horz" lIns="91440" tIns="45720" rIns="91440" bIns="45720" rtlCol="0" anchor="ctr">
            <a:noAutofit/>
          </a:bodyPr>
          <a:lstStyle/>
          <a:p>
            <a:pPr algn="ctr"/>
            <a:r>
              <a:rPr lang="en-US" sz="1800" dirty="0">
                <a:solidFill>
                  <a:srgbClr val="000000"/>
                </a:solidFill>
              </a:rPr>
              <a:t> </a:t>
            </a:r>
          </a:p>
        </p:txBody>
      </p:sp>
    </p:spTree>
    <p:extLst>
      <p:ext uri="{BB962C8B-B14F-4D97-AF65-F5344CB8AC3E}">
        <p14:creationId xmlns:p14="http://schemas.microsoft.com/office/powerpoint/2010/main" val="530356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F38B6-6E63-4BE9-9E34-4912323AB929}"/>
              </a:ext>
            </a:extLst>
          </p:cNvPr>
          <p:cNvSpPr>
            <a:spLocks noGrp="1"/>
          </p:cNvSpPr>
          <p:nvPr>
            <p:ph type="title"/>
          </p:nvPr>
        </p:nvSpPr>
        <p:spPr/>
        <p:txBody>
          <a:bodyPr/>
          <a:lstStyle/>
          <a:p>
            <a:r>
              <a:rPr lang="en-ZA" sz="2400" dirty="0"/>
              <a:t>ALLOCATED BUDGET PER PROGRAMME: 2024-2025 AND MTEF</a:t>
            </a:r>
          </a:p>
        </p:txBody>
      </p:sp>
      <p:sp>
        <p:nvSpPr>
          <p:cNvPr id="4" name="Slide Number Placeholder 3">
            <a:extLst>
              <a:ext uri="{FF2B5EF4-FFF2-40B4-BE49-F238E27FC236}">
                <a16:creationId xmlns:a16="http://schemas.microsoft.com/office/drawing/2014/main" id="{3114F48A-5BE5-4659-8CEE-8C926911DD4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Content Placeholder 4">
            <a:extLst>
              <a:ext uri="{FF2B5EF4-FFF2-40B4-BE49-F238E27FC236}">
                <a16:creationId xmlns:a16="http://schemas.microsoft.com/office/drawing/2014/main" id="{9AC11628-F2F0-365C-D2A5-E388A5E69FA3}"/>
              </a:ext>
            </a:extLst>
          </p:cNvPr>
          <p:cNvSpPr>
            <a:spLocks noGrp="1"/>
          </p:cNvSpPr>
          <p:nvPr>
            <p:ph idx="1"/>
          </p:nvPr>
        </p:nvSpPr>
        <p:spPr/>
        <p:txBody>
          <a:bodyPr/>
          <a:lstStyle/>
          <a:p>
            <a:endParaRPr lang="en-US" dirty="0"/>
          </a:p>
          <a:p>
            <a:endParaRPr lang="en-ZA" dirty="0"/>
          </a:p>
        </p:txBody>
      </p:sp>
      <p:graphicFrame>
        <p:nvGraphicFramePr>
          <p:cNvPr id="3" name="Table 2">
            <a:extLst>
              <a:ext uri="{FF2B5EF4-FFF2-40B4-BE49-F238E27FC236}">
                <a16:creationId xmlns:a16="http://schemas.microsoft.com/office/drawing/2014/main" id="{5D623CA7-2E53-8CC4-0F08-EEE21B101B75}"/>
              </a:ext>
            </a:extLst>
          </p:cNvPr>
          <p:cNvGraphicFramePr>
            <a:graphicFrameLocks noGrp="1"/>
          </p:cNvGraphicFramePr>
          <p:nvPr/>
        </p:nvGraphicFramePr>
        <p:xfrm>
          <a:off x="1334529" y="1616532"/>
          <a:ext cx="9992232" cy="1982073"/>
        </p:xfrm>
        <a:graphic>
          <a:graphicData uri="http://schemas.openxmlformats.org/drawingml/2006/table">
            <a:tbl>
              <a:tblPr/>
              <a:tblGrid>
                <a:gridCol w="4646382">
                  <a:extLst>
                    <a:ext uri="{9D8B030D-6E8A-4147-A177-3AD203B41FA5}">
                      <a16:colId xmlns:a16="http://schemas.microsoft.com/office/drawing/2014/main" val="2567225102"/>
                    </a:ext>
                  </a:extLst>
                </a:gridCol>
                <a:gridCol w="1781950">
                  <a:extLst>
                    <a:ext uri="{9D8B030D-6E8A-4147-A177-3AD203B41FA5}">
                      <a16:colId xmlns:a16="http://schemas.microsoft.com/office/drawing/2014/main" val="769540652"/>
                    </a:ext>
                  </a:extLst>
                </a:gridCol>
                <a:gridCol w="1781950">
                  <a:extLst>
                    <a:ext uri="{9D8B030D-6E8A-4147-A177-3AD203B41FA5}">
                      <a16:colId xmlns:a16="http://schemas.microsoft.com/office/drawing/2014/main" val="3819902118"/>
                    </a:ext>
                  </a:extLst>
                </a:gridCol>
                <a:gridCol w="1781950">
                  <a:extLst>
                    <a:ext uri="{9D8B030D-6E8A-4147-A177-3AD203B41FA5}">
                      <a16:colId xmlns:a16="http://schemas.microsoft.com/office/drawing/2014/main" val="2797289721"/>
                    </a:ext>
                  </a:extLst>
                </a:gridCol>
              </a:tblGrid>
              <a:tr h="269682">
                <a:tc rowSpan="3">
                  <a:txBody>
                    <a:bodyPr/>
                    <a:lstStyle/>
                    <a:p>
                      <a:pPr algn="l" rtl="0" fontAlgn="ctr"/>
                      <a:r>
                        <a:rPr lang="en-ZA" sz="1000" b="1" i="0" u="none" strike="noStrike" dirty="0">
                          <a:solidFill>
                            <a:srgbClr val="000000"/>
                          </a:solidFill>
                          <a:effectLst/>
                          <a:latin typeface="Arial" panose="020B0604020202020204" pitchFamily="34" charset="0"/>
                        </a:rPr>
                        <a:t>PROGRAMME</a:t>
                      </a:r>
                    </a:p>
                  </a:txBody>
                  <a:tcPr marL="1085" marR="1085" marT="1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rtl="0" fontAlgn="ctr"/>
                      <a:r>
                        <a:rPr lang="en-ZA" sz="1000" b="1" i="0" u="none" strike="noStrike">
                          <a:solidFill>
                            <a:srgbClr val="000000"/>
                          </a:solidFill>
                          <a:effectLst/>
                          <a:latin typeface="Arial" panose="020B0604020202020204" pitchFamily="34" charset="0"/>
                        </a:rPr>
                        <a:t>2024/25</a:t>
                      </a:r>
                    </a:p>
                  </a:txBody>
                  <a:tcPr marL="1085" marR="1085" marT="1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rtl="0" fontAlgn="ctr"/>
                      <a:r>
                        <a:rPr lang="en-ZA" sz="1000" b="1" i="0" u="none" strike="noStrike">
                          <a:solidFill>
                            <a:srgbClr val="000000"/>
                          </a:solidFill>
                          <a:effectLst/>
                          <a:latin typeface="Arial" panose="020B0604020202020204" pitchFamily="34" charset="0"/>
                        </a:rPr>
                        <a:t>2025/26</a:t>
                      </a:r>
                    </a:p>
                  </a:txBody>
                  <a:tcPr marL="1085" marR="1085" marT="1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rtl="0" fontAlgn="ctr"/>
                      <a:r>
                        <a:rPr lang="en-ZA" sz="1000" b="1" i="0" u="none" strike="noStrike">
                          <a:solidFill>
                            <a:srgbClr val="000000"/>
                          </a:solidFill>
                          <a:effectLst/>
                          <a:latin typeface="Arial" panose="020B0604020202020204" pitchFamily="34" charset="0"/>
                        </a:rPr>
                        <a:t>2026/27</a:t>
                      </a:r>
                    </a:p>
                  </a:txBody>
                  <a:tcPr marL="1085" marR="1085" marT="1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extLst>
                  <a:ext uri="{0D108BD9-81ED-4DB2-BD59-A6C34878D82A}">
                    <a16:rowId xmlns:a16="http://schemas.microsoft.com/office/drawing/2014/main" val="1788033910"/>
                  </a:ext>
                </a:extLst>
              </a:tr>
              <a:tr h="269682">
                <a:tc vMerge="1">
                  <a:txBody>
                    <a:bodyPr/>
                    <a:lstStyle/>
                    <a:p>
                      <a:endParaRPr lang="en-ZA"/>
                    </a:p>
                  </a:txBody>
                  <a:tcPr/>
                </a:tc>
                <a:tc>
                  <a:txBody>
                    <a:bodyPr/>
                    <a:lstStyle/>
                    <a:p>
                      <a:pPr algn="ctr" rtl="0" fontAlgn="ctr"/>
                      <a:r>
                        <a:rPr lang="en-ZA" sz="1000" b="1" i="1" u="none" strike="noStrike">
                          <a:solidFill>
                            <a:srgbClr val="000000"/>
                          </a:solidFill>
                          <a:effectLst/>
                          <a:latin typeface="Arial" panose="020B0604020202020204" pitchFamily="34" charset="0"/>
                        </a:rPr>
                        <a:t>R’000</a:t>
                      </a:r>
                    </a:p>
                  </a:txBody>
                  <a:tcPr marL="1085" marR="1085" marT="1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rtl="0" fontAlgn="ctr"/>
                      <a:r>
                        <a:rPr lang="en-ZA" sz="1000" b="1" i="1" u="none" strike="noStrike">
                          <a:solidFill>
                            <a:srgbClr val="000000"/>
                          </a:solidFill>
                          <a:effectLst/>
                          <a:latin typeface="Arial" panose="020B0604020202020204" pitchFamily="34" charset="0"/>
                        </a:rPr>
                        <a:t>R’000</a:t>
                      </a:r>
                    </a:p>
                  </a:txBody>
                  <a:tcPr marL="1085" marR="1085" marT="1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rtl="0" fontAlgn="ctr"/>
                      <a:r>
                        <a:rPr lang="en-ZA" sz="1000" b="1" i="1" u="none" strike="noStrike">
                          <a:solidFill>
                            <a:srgbClr val="000000"/>
                          </a:solidFill>
                          <a:effectLst/>
                          <a:latin typeface="Arial" panose="020B0604020202020204" pitchFamily="34" charset="0"/>
                        </a:rPr>
                        <a:t>R’000</a:t>
                      </a:r>
                    </a:p>
                  </a:txBody>
                  <a:tcPr marL="1085" marR="1085" marT="1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2557482288"/>
                  </a:ext>
                </a:extLst>
              </a:tr>
              <a:tr h="269682">
                <a:tc vMerge="1">
                  <a:txBody>
                    <a:bodyPr/>
                    <a:lstStyle/>
                    <a:p>
                      <a:endParaRPr lang="en-ZA"/>
                    </a:p>
                  </a:txBody>
                  <a:tcPr/>
                </a:tc>
                <a:tc gridSpan="3">
                  <a:txBody>
                    <a:bodyPr/>
                    <a:lstStyle/>
                    <a:p>
                      <a:pPr algn="ctr" rtl="0" fontAlgn="ctr"/>
                      <a:r>
                        <a:rPr lang="en-ZA" sz="1000" b="1" i="0" u="none" strike="noStrike">
                          <a:solidFill>
                            <a:srgbClr val="000000"/>
                          </a:solidFill>
                          <a:effectLst/>
                          <a:latin typeface="Arial" panose="020B0604020202020204" pitchFamily="34" charset="0"/>
                        </a:rPr>
                        <a:t>MTEF</a:t>
                      </a:r>
                    </a:p>
                  </a:txBody>
                  <a:tcPr marL="1085" marR="1085" marT="1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65210604"/>
                  </a:ext>
                </a:extLst>
              </a:tr>
              <a:tr h="301115">
                <a:tc>
                  <a:txBody>
                    <a:bodyPr/>
                    <a:lstStyle/>
                    <a:p>
                      <a:pPr algn="l" rtl="0" fontAlgn="b"/>
                      <a:r>
                        <a:rPr lang="en-ZA" sz="1000" b="0" i="0" u="none" strike="noStrike">
                          <a:solidFill>
                            <a:srgbClr val="000000"/>
                          </a:solidFill>
                          <a:effectLst/>
                          <a:latin typeface="Arial" panose="020B0604020202020204" pitchFamily="34" charset="0"/>
                        </a:rPr>
                        <a:t>1. Administration</a:t>
                      </a:r>
                    </a:p>
                  </a:txBody>
                  <a:tcPr marL="1085" marR="1085" marT="1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b"/>
                      <a:r>
                        <a:rPr lang="en-ZA" sz="1000" b="0" i="0" u="none" strike="noStrike">
                          <a:solidFill>
                            <a:srgbClr val="000000"/>
                          </a:solidFill>
                          <a:effectLst/>
                          <a:latin typeface="Arial" panose="020B0604020202020204" pitchFamily="34" charset="0"/>
                        </a:rPr>
                        <a:t>135 934</a:t>
                      </a:r>
                    </a:p>
                  </a:txBody>
                  <a:tcPr marL="1085" marR="1085" marT="1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b"/>
                      <a:r>
                        <a:rPr lang="en-ZA" sz="1000" b="0" i="0" u="none" strike="noStrike">
                          <a:solidFill>
                            <a:srgbClr val="000000"/>
                          </a:solidFill>
                          <a:effectLst/>
                          <a:latin typeface="Arial" panose="020B0604020202020204" pitchFamily="34" charset="0"/>
                        </a:rPr>
                        <a:t>139 777</a:t>
                      </a:r>
                    </a:p>
                  </a:txBody>
                  <a:tcPr marL="1085" marR="1085" marT="1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b"/>
                      <a:r>
                        <a:rPr lang="en-ZA" sz="1000" b="0" i="0" u="none" strike="noStrike">
                          <a:solidFill>
                            <a:srgbClr val="000000"/>
                          </a:solidFill>
                          <a:effectLst/>
                          <a:latin typeface="Arial" panose="020B0604020202020204" pitchFamily="34" charset="0"/>
                        </a:rPr>
                        <a:t>147 532</a:t>
                      </a:r>
                    </a:p>
                  </a:txBody>
                  <a:tcPr marL="1085" marR="1085" marT="1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1375459371"/>
                  </a:ext>
                </a:extLst>
              </a:tr>
              <a:tr h="301115">
                <a:tc>
                  <a:txBody>
                    <a:bodyPr/>
                    <a:lstStyle/>
                    <a:p>
                      <a:pPr algn="l" rtl="0" fontAlgn="b"/>
                      <a:r>
                        <a:rPr lang="en-ZA" sz="1000" b="0" i="0" u="none" strike="noStrike" dirty="0">
                          <a:solidFill>
                            <a:srgbClr val="000000"/>
                          </a:solidFill>
                          <a:effectLst/>
                          <a:latin typeface="Arial" panose="020B0604020202020204" pitchFamily="34" charset="0"/>
                        </a:rPr>
                        <a:t>2. Institutional Development</a:t>
                      </a:r>
                    </a:p>
                  </a:txBody>
                  <a:tcPr marL="1085" marR="1085" marT="1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b"/>
                      <a:r>
                        <a:rPr lang="en-ZA" sz="1000" b="0" i="0" u="none" strike="noStrike">
                          <a:solidFill>
                            <a:srgbClr val="000000"/>
                          </a:solidFill>
                          <a:effectLst/>
                          <a:latin typeface="Arial" panose="020B0604020202020204" pitchFamily="34" charset="0"/>
                        </a:rPr>
                        <a:t>350 839</a:t>
                      </a:r>
                    </a:p>
                  </a:txBody>
                  <a:tcPr marL="1085" marR="1085" marT="1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b"/>
                      <a:r>
                        <a:rPr lang="en-ZA" sz="1000" b="0" i="0" u="none" strike="noStrike">
                          <a:solidFill>
                            <a:srgbClr val="000000"/>
                          </a:solidFill>
                          <a:effectLst/>
                          <a:latin typeface="Arial" panose="020B0604020202020204" pitchFamily="34" charset="0"/>
                        </a:rPr>
                        <a:t>245 972</a:t>
                      </a:r>
                    </a:p>
                  </a:txBody>
                  <a:tcPr marL="1085" marR="1085" marT="1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b"/>
                      <a:r>
                        <a:rPr lang="en-ZA" sz="1000" b="0" i="0" u="none" strike="noStrike">
                          <a:solidFill>
                            <a:srgbClr val="000000"/>
                          </a:solidFill>
                          <a:effectLst/>
                          <a:latin typeface="Arial" panose="020B0604020202020204" pitchFamily="34" charset="0"/>
                        </a:rPr>
                        <a:t>257 182</a:t>
                      </a:r>
                    </a:p>
                  </a:txBody>
                  <a:tcPr marL="1085" marR="1085" marT="1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extLst>
                  <a:ext uri="{0D108BD9-81ED-4DB2-BD59-A6C34878D82A}">
                    <a16:rowId xmlns:a16="http://schemas.microsoft.com/office/drawing/2014/main" val="182536235"/>
                  </a:ext>
                </a:extLst>
              </a:tr>
              <a:tr h="301115">
                <a:tc>
                  <a:txBody>
                    <a:bodyPr/>
                    <a:lstStyle/>
                    <a:p>
                      <a:pPr algn="l" rtl="0" fontAlgn="b"/>
                      <a:r>
                        <a:rPr lang="en-ZA" sz="1000" b="0" i="0" u="none" strike="noStrike">
                          <a:solidFill>
                            <a:srgbClr val="000000"/>
                          </a:solidFill>
                          <a:effectLst/>
                          <a:latin typeface="Arial" panose="020B0604020202020204" pitchFamily="34" charset="0"/>
                        </a:rPr>
                        <a:t>3. Policy &amp; Governance</a:t>
                      </a:r>
                    </a:p>
                  </a:txBody>
                  <a:tcPr marL="1085" marR="1085" marT="1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b"/>
                      <a:r>
                        <a:rPr lang="en-ZA" sz="1000" b="0" i="0" u="none" strike="noStrike">
                          <a:solidFill>
                            <a:srgbClr val="000000"/>
                          </a:solidFill>
                          <a:effectLst/>
                          <a:latin typeface="Arial" panose="020B0604020202020204" pitchFamily="34" charset="0"/>
                        </a:rPr>
                        <a:t>184 761</a:t>
                      </a:r>
                    </a:p>
                  </a:txBody>
                  <a:tcPr marL="1085" marR="1085" marT="1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b"/>
                      <a:r>
                        <a:rPr lang="en-ZA" sz="1000" b="0" i="0" u="none" strike="noStrike">
                          <a:solidFill>
                            <a:srgbClr val="000000"/>
                          </a:solidFill>
                          <a:effectLst/>
                          <a:latin typeface="Arial" panose="020B0604020202020204" pitchFamily="34" charset="0"/>
                        </a:rPr>
                        <a:t>194 080</a:t>
                      </a:r>
                    </a:p>
                  </a:txBody>
                  <a:tcPr marL="1085" marR="1085" marT="1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b"/>
                      <a:r>
                        <a:rPr lang="en-ZA" sz="1000" b="0" i="0" u="none" strike="noStrike">
                          <a:solidFill>
                            <a:srgbClr val="000000"/>
                          </a:solidFill>
                          <a:effectLst/>
                          <a:latin typeface="Arial" panose="020B0604020202020204" pitchFamily="34" charset="0"/>
                        </a:rPr>
                        <a:t>202 604</a:t>
                      </a:r>
                    </a:p>
                  </a:txBody>
                  <a:tcPr marL="1085" marR="1085" marT="1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2869418194"/>
                  </a:ext>
                </a:extLst>
              </a:tr>
              <a:tr h="269682">
                <a:tc>
                  <a:txBody>
                    <a:bodyPr/>
                    <a:lstStyle/>
                    <a:p>
                      <a:pPr algn="l" rtl="0" fontAlgn="b"/>
                      <a:r>
                        <a:rPr lang="en-ZA" sz="1000" b="1" i="0" u="none" strike="noStrike">
                          <a:solidFill>
                            <a:srgbClr val="000000"/>
                          </a:solidFill>
                          <a:effectLst/>
                          <a:latin typeface="Arial" panose="020B0604020202020204" pitchFamily="34" charset="0"/>
                        </a:rPr>
                        <a:t>TOTAL</a:t>
                      </a:r>
                    </a:p>
                  </a:txBody>
                  <a:tcPr marL="1085" marR="1085" marT="1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b"/>
                      <a:r>
                        <a:rPr lang="en-ZA" sz="1000" b="1" i="0" u="none" strike="noStrike" dirty="0">
                          <a:solidFill>
                            <a:srgbClr val="000000"/>
                          </a:solidFill>
                          <a:effectLst/>
                          <a:latin typeface="Arial" panose="020B0604020202020204" pitchFamily="34" charset="0"/>
                        </a:rPr>
                        <a:t>671 534</a:t>
                      </a:r>
                    </a:p>
                  </a:txBody>
                  <a:tcPr marL="1085" marR="1085" marT="1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b"/>
                      <a:r>
                        <a:rPr lang="en-ZA" sz="1000" b="1" i="0" u="none" strike="noStrike" dirty="0">
                          <a:solidFill>
                            <a:srgbClr val="000000"/>
                          </a:solidFill>
                          <a:effectLst/>
                          <a:latin typeface="Arial" panose="020B0604020202020204" pitchFamily="34" charset="0"/>
                        </a:rPr>
                        <a:t>579 829</a:t>
                      </a:r>
                    </a:p>
                  </a:txBody>
                  <a:tcPr marL="1085" marR="1085" marT="1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b"/>
                      <a:r>
                        <a:rPr lang="en-ZA" sz="1000" b="1" i="0" u="none" strike="noStrike" dirty="0">
                          <a:solidFill>
                            <a:srgbClr val="000000"/>
                          </a:solidFill>
                          <a:effectLst/>
                          <a:latin typeface="Arial" panose="020B0604020202020204" pitchFamily="34" charset="0"/>
                        </a:rPr>
                        <a:t>607 318</a:t>
                      </a:r>
                    </a:p>
                  </a:txBody>
                  <a:tcPr marL="1085" marR="1085" marT="1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extLst>
                  <a:ext uri="{0D108BD9-81ED-4DB2-BD59-A6C34878D82A}">
                    <a16:rowId xmlns:a16="http://schemas.microsoft.com/office/drawing/2014/main" val="331065834"/>
                  </a:ext>
                </a:extLst>
              </a:tr>
            </a:tbl>
          </a:graphicData>
        </a:graphic>
      </p:graphicFrame>
      <p:graphicFrame>
        <p:nvGraphicFramePr>
          <p:cNvPr id="8" name="Table 7">
            <a:extLst>
              <a:ext uri="{FF2B5EF4-FFF2-40B4-BE49-F238E27FC236}">
                <a16:creationId xmlns:a16="http://schemas.microsoft.com/office/drawing/2014/main" id="{40B2882C-EEDB-3EDA-B599-AA6E2E925ED0}"/>
              </a:ext>
            </a:extLst>
          </p:cNvPr>
          <p:cNvGraphicFramePr>
            <a:graphicFrameLocks noGrp="1"/>
          </p:cNvGraphicFramePr>
          <p:nvPr/>
        </p:nvGraphicFramePr>
        <p:xfrm>
          <a:off x="1334529" y="3817149"/>
          <a:ext cx="10592359" cy="2359816"/>
        </p:xfrm>
        <a:graphic>
          <a:graphicData uri="http://schemas.openxmlformats.org/drawingml/2006/table">
            <a:tbl>
              <a:tblPr/>
              <a:tblGrid>
                <a:gridCol w="3518170">
                  <a:extLst>
                    <a:ext uri="{9D8B030D-6E8A-4147-A177-3AD203B41FA5}">
                      <a16:colId xmlns:a16="http://schemas.microsoft.com/office/drawing/2014/main" val="1128565789"/>
                    </a:ext>
                  </a:extLst>
                </a:gridCol>
                <a:gridCol w="1349266">
                  <a:extLst>
                    <a:ext uri="{9D8B030D-6E8A-4147-A177-3AD203B41FA5}">
                      <a16:colId xmlns:a16="http://schemas.microsoft.com/office/drawing/2014/main" val="3368855322"/>
                    </a:ext>
                  </a:extLst>
                </a:gridCol>
                <a:gridCol w="1349266">
                  <a:extLst>
                    <a:ext uri="{9D8B030D-6E8A-4147-A177-3AD203B41FA5}">
                      <a16:colId xmlns:a16="http://schemas.microsoft.com/office/drawing/2014/main" val="2549962405"/>
                    </a:ext>
                  </a:extLst>
                </a:gridCol>
                <a:gridCol w="1349266">
                  <a:extLst>
                    <a:ext uri="{9D8B030D-6E8A-4147-A177-3AD203B41FA5}">
                      <a16:colId xmlns:a16="http://schemas.microsoft.com/office/drawing/2014/main" val="1740686716"/>
                    </a:ext>
                  </a:extLst>
                </a:gridCol>
                <a:gridCol w="1008797">
                  <a:extLst>
                    <a:ext uri="{9D8B030D-6E8A-4147-A177-3AD203B41FA5}">
                      <a16:colId xmlns:a16="http://schemas.microsoft.com/office/drawing/2014/main" val="1097268968"/>
                    </a:ext>
                  </a:extLst>
                </a:gridCol>
                <a:gridCol w="1008797">
                  <a:extLst>
                    <a:ext uri="{9D8B030D-6E8A-4147-A177-3AD203B41FA5}">
                      <a16:colId xmlns:a16="http://schemas.microsoft.com/office/drawing/2014/main" val="4076475931"/>
                    </a:ext>
                  </a:extLst>
                </a:gridCol>
                <a:gridCol w="1008797">
                  <a:extLst>
                    <a:ext uri="{9D8B030D-6E8A-4147-A177-3AD203B41FA5}">
                      <a16:colId xmlns:a16="http://schemas.microsoft.com/office/drawing/2014/main" val="2881804747"/>
                    </a:ext>
                  </a:extLst>
                </a:gridCol>
              </a:tblGrid>
              <a:tr h="659928">
                <a:tc rowSpan="2">
                  <a:txBody>
                    <a:bodyPr/>
                    <a:lstStyle/>
                    <a:p>
                      <a:pPr algn="ctr" rtl="0" fontAlgn="ctr"/>
                      <a:r>
                        <a:rPr lang="en-ZA" sz="1200" b="1" i="0" u="none" strike="noStrike" dirty="0">
                          <a:solidFill>
                            <a:srgbClr val="000000"/>
                          </a:solidFill>
                          <a:effectLst/>
                          <a:latin typeface="Arial" panose="020B0604020202020204" pitchFamily="34" charset="0"/>
                        </a:rPr>
                        <a:t>ECONOMIC CLASSIFICATION</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rtl="0" fontAlgn="ctr"/>
                      <a:r>
                        <a:rPr lang="en-ZA" sz="1200" b="1" i="0" u="none" strike="noStrike" dirty="0">
                          <a:solidFill>
                            <a:srgbClr val="000000"/>
                          </a:solidFill>
                          <a:effectLst/>
                          <a:latin typeface="Arial" panose="020B0604020202020204" pitchFamily="34" charset="0"/>
                        </a:rPr>
                        <a:t>2024/25 BUDGET</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rtl="0" fontAlgn="ctr"/>
                      <a:r>
                        <a:rPr lang="en-ZA" sz="1200" b="1" i="0" u="none" strike="noStrike">
                          <a:solidFill>
                            <a:srgbClr val="000000"/>
                          </a:solidFill>
                          <a:effectLst/>
                          <a:latin typeface="Arial" panose="020B0604020202020204" pitchFamily="34" charset="0"/>
                        </a:rPr>
                        <a:t>% TOTAL PROGRAMME BUDGET </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rtl="0" fontAlgn="ctr"/>
                      <a:r>
                        <a:rPr lang="en-ZA" sz="1200" b="1" i="0" u="none" strike="noStrike">
                          <a:solidFill>
                            <a:srgbClr val="000000"/>
                          </a:solidFill>
                          <a:effectLst/>
                          <a:latin typeface="Arial" panose="020B0604020202020204" pitchFamily="34" charset="0"/>
                        </a:rPr>
                        <a:t>2025/26 BUDGET</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rtl="0" fontAlgn="ctr"/>
                      <a:r>
                        <a:rPr lang="en-ZA" sz="1200" b="1" i="0" u="none" strike="noStrike">
                          <a:solidFill>
                            <a:srgbClr val="000000"/>
                          </a:solidFill>
                          <a:effectLst/>
                          <a:latin typeface="Arial" panose="020B0604020202020204" pitchFamily="34" charset="0"/>
                        </a:rPr>
                        <a:t>% TOTAL PROGRAMME BUDGET </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rtl="0" fontAlgn="ctr"/>
                      <a:r>
                        <a:rPr lang="en-ZA" sz="1200" b="1" i="0" u="none" strike="noStrike">
                          <a:solidFill>
                            <a:srgbClr val="000000"/>
                          </a:solidFill>
                          <a:effectLst/>
                          <a:latin typeface="Arial" panose="020B0604020202020204" pitchFamily="34" charset="0"/>
                        </a:rPr>
                        <a:t>2026/27 BUDGET</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rtl="0" fontAlgn="ctr"/>
                      <a:r>
                        <a:rPr lang="en-ZA" sz="1200" b="1" i="0" u="none" strike="noStrike">
                          <a:solidFill>
                            <a:srgbClr val="000000"/>
                          </a:solidFill>
                          <a:effectLst/>
                          <a:latin typeface="Arial" panose="020B0604020202020204" pitchFamily="34" charset="0"/>
                        </a:rPr>
                        <a:t>% TOTAL PROGRAMME BUDGET </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2438505128"/>
                  </a:ext>
                </a:extLst>
              </a:tr>
              <a:tr h="212486">
                <a:tc vMerge="1">
                  <a:txBody>
                    <a:bodyPr/>
                    <a:lstStyle/>
                    <a:p>
                      <a:endParaRPr lang="en-ZA"/>
                    </a:p>
                  </a:txBody>
                  <a:tcPr/>
                </a:tc>
                <a:tc>
                  <a:txBody>
                    <a:bodyPr/>
                    <a:lstStyle/>
                    <a:p>
                      <a:pPr algn="l" rtl="0" fontAlgn="ctr"/>
                      <a:r>
                        <a:rPr lang="en-ZA" sz="1200" b="1" i="0" u="none" strike="noStrike">
                          <a:solidFill>
                            <a:srgbClr val="000000"/>
                          </a:solidFill>
                          <a:effectLst/>
                          <a:latin typeface="Arial" panose="020B0604020202020204" pitchFamily="34" charset="0"/>
                        </a:rPr>
                        <a:t>R’000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rtl="0" fontAlgn="ctr"/>
                      <a:r>
                        <a:rPr lang="en-ZA" sz="1200" b="1" i="0" u="none" strike="noStrike">
                          <a:solidFill>
                            <a:srgbClr val="000000"/>
                          </a:solidFill>
                          <a:effectLst/>
                          <a:latin typeface="Arial" panose="020B0604020202020204" pitchFamily="34" charset="0"/>
                        </a:rPr>
                        <a:t> </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rtl="0" fontAlgn="ctr"/>
                      <a:r>
                        <a:rPr lang="en-ZA" sz="1200" b="1" i="0" u="none" strike="noStrike" dirty="0">
                          <a:solidFill>
                            <a:srgbClr val="000000"/>
                          </a:solidFill>
                          <a:effectLst/>
                          <a:latin typeface="Arial" panose="020B0604020202020204" pitchFamily="34" charset="0"/>
                        </a:rPr>
                        <a:t>R’000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rtl="0" fontAlgn="ctr"/>
                      <a:r>
                        <a:rPr lang="en-ZA" sz="1200" b="1" i="0" u="none" strike="noStrike">
                          <a:solidFill>
                            <a:srgbClr val="000000"/>
                          </a:solidFill>
                          <a:effectLst/>
                          <a:latin typeface="Arial" panose="020B0604020202020204" pitchFamily="34" charset="0"/>
                        </a:rPr>
                        <a:t> </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rtl="0" fontAlgn="ctr"/>
                      <a:r>
                        <a:rPr lang="en-ZA" sz="1200" b="1" i="0" u="none" strike="noStrike">
                          <a:solidFill>
                            <a:srgbClr val="000000"/>
                          </a:solidFill>
                          <a:effectLst/>
                          <a:latin typeface="Arial" panose="020B0604020202020204" pitchFamily="34" charset="0"/>
                        </a:rPr>
                        <a:t>R’000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rtl="0" fontAlgn="ctr"/>
                      <a:r>
                        <a:rPr lang="en-ZA" sz="1200" b="1" i="0" u="none" strike="noStrike">
                          <a:solidFill>
                            <a:srgbClr val="000000"/>
                          </a:solidFill>
                          <a:effectLst/>
                          <a:latin typeface="Arial" panose="020B0604020202020204" pitchFamily="34" charset="0"/>
                        </a:rPr>
                        <a:t> </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3116452831"/>
                  </a:ext>
                </a:extLst>
              </a:tr>
              <a:tr h="212486">
                <a:tc>
                  <a:txBody>
                    <a:bodyPr/>
                    <a:lstStyle/>
                    <a:p>
                      <a:pPr algn="l" rtl="0" fontAlgn="ctr"/>
                      <a:r>
                        <a:rPr lang="en-ZA" sz="1200" b="0" i="0" u="none" strike="noStrike">
                          <a:solidFill>
                            <a:srgbClr val="000000"/>
                          </a:solidFill>
                          <a:effectLst/>
                          <a:latin typeface="Arial" panose="020B0604020202020204" pitchFamily="34" charset="0"/>
                        </a:rPr>
                        <a:t>Compensation of employees</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rtl="0" fontAlgn="ctr"/>
                      <a:r>
                        <a:rPr lang="en-ZA" sz="1200" b="0" i="0" u="none" strike="noStrike">
                          <a:solidFill>
                            <a:srgbClr val="000000"/>
                          </a:solidFill>
                          <a:effectLst/>
                          <a:latin typeface="Arial" panose="020B0604020202020204" pitchFamily="34" charset="0"/>
                        </a:rPr>
                        <a:t>391 446</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58%</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402 216</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dirty="0">
                          <a:solidFill>
                            <a:srgbClr val="000000"/>
                          </a:solidFill>
                          <a:effectLst/>
                          <a:latin typeface="Arial" panose="020B0604020202020204" pitchFamily="34" charset="0"/>
                        </a:rPr>
                        <a:t>69%</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dirty="0">
                          <a:solidFill>
                            <a:srgbClr val="000000"/>
                          </a:solidFill>
                          <a:effectLst/>
                          <a:latin typeface="Arial" panose="020B0604020202020204" pitchFamily="34" charset="0"/>
                        </a:rPr>
                        <a:t>420 721</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69%</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extLst>
                  <a:ext uri="{0D108BD9-81ED-4DB2-BD59-A6C34878D82A}">
                    <a16:rowId xmlns:a16="http://schemas.microsoft.com/office/drawing/2014/main" val="1312465522"/>
                  </a:ext>
                </a:extLst>
              </a:tr>
              <a:tr h="212486">
                <a:tc>
                  <a:txBody>
                    <a:bodyPr/>
                    <a:lstStyle/>
                    <a:p>
                      <a:pPr algn="l" rtl="0" fontAlgn="ctr"/>
                      <a:r>
                        <a:rPr lang="en-ZA" sz="1200" b="0" i="0" u="none" strike="noStrike">
                          <a:solidFill>
                            <a:srgbClr val="000000"/>
                          </a:solidFill>
                          <a:effectLst/>
                          <a:latin typeface="Arial" panose="020B0604020202020204" pitchFamily="34" charset="0"/>
                        </a:rPr>
                        <a:t>Goods &amp; Services</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238 075</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35%</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134 335</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23%</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dirty="0">
                          <a:solidFill>
                            <a:srgbClr val="000000"/>
                          </a:solidFill>
                          <a:effectLst/>
                          <a:latin typeface="Arial" panose="020B0604020202020204" pitchFamily="34" charset="0"/>
                        </a:rPr>
                        <a:t>141 733</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23%</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3884826804"/>
                  </a:ext>
                </a:extLst>
              </a:tr>
              <a:tr h="212486">
                <a:tc>
                  <a:txBody>
                    <a:bodyPr/>
                    <a:lstStyle/>
                    <a:p>
                      <a:pPr algn="l" rtl="0" fontAlgn="ctr"/>
                      <a:r>
                        <a:rPr lang="en-ZA" sz="1200" b="0" i="0" u="none" strike="noStrike">
                          <a:solidFill>
                            <a:srgbClr val="000000"/>
                          </a:solidFill>
                          <a:effectLst/>
                          <a:latin typeface="Arial" panose="020B0604020202020204" pitchFamily="34" charset="0"/>
                        </a:rPr>
                        <a:t>Higher Education</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rtl="0" fontAlgn="ctr"/>
                      <a:r>
                        <a:rPr lang="en-ZA" sz="1200" b="0" i="0" u="none" strike="noStrike">
                          <a:solidFill>
                            <a:srgbClr val="000000"/>
                          </a:solidFill>
                          <a:effectLst/>
                          <a:latin typeface="Arial" panose="020B0604020202020204" pitchFamily="34" charset="0"/>
                        </a:rPr>
                        <a:t>30 601</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5%</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31 599</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5%</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dirty="0">
                          <a:solidFill>
                            <a:srgbClr val="000000"/>
                          </a:solidFill>
                          <a:effectLst/>
                          <a:latin typeface="Arial" panose="020B0604020202020204" pitchFamily="34" charset="0"/>
                        </a:rPr>
                        <a:t>32 648</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5%</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extLst>
                  <a:ext uri="{0D108BD9-81ED-4DB2-BD59-A6C34878D82A}">
                    <a16:rowId xmlns:a16="http://schemas.microsoft.com/office/drawing/2014/main" val="3869715619"/>
                  </a:ext>
                </a:extLst>
              </a:tr>
              <a:tr h="212486">
                <a:tc>
                  <a:txBody>
                    <a:bodyPr/>
                    <a:lstStyle/>
                    <a:p>
                      <a:pPr algn="l" rtl="0" fontAlgn="ctr"/>
                      <a:r>
                        <a:rPr lang="en-ZA" sz="1200" b="0" i="0" u="none" strike="noStrike">
                          <a:solidFill>
                            <a:srgbClr val="000000"/>
                          </a:solidFill>
                          <a:effectLst/>
                          <a:latin typeface="Arial" panose="020B0604020202020204" pitchFamily="34" charset="0"/>
                        </a:rPr>
                        <a:t>Life Esidimeni</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dirty="0">
                          <a:solidFill>
                            <a:srgbClr val="000000"/>
                          </a:solidFill>
                          <a:effectLst/>
                          <a:latin typeface="Arial" panose="020B0604020202020204" pitchFamily="34" charset="0"/>
                        </a:rPr>
                        <a:t>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513343895"/>
                  </a:ext>
                </a:extLst>
              </a:tr>
              <a:tr h="212486">
                <a:tc>
                  <a:txBody>
                    <a:bodyPr/>
                    <a:lstStyle/>
                    <a:p>
                      <a:pPr algn="l" rtl="0" fontAlgn="ctr"/>
                      <a:r>
                        <a:rPr lang="en-ZA" sz="1200" b="0" i="0" u="none" strike="noStrike">
                          <a:solidFill>
                            <a:srgbClr val="000000"/>
                          </a:solidFill>
                          <a:effectLst/>
                          <a:latin typeface="Arial" panose="020B0604020202020204" pitchFamily="34" charset="0"/>
                        </a:rPr>
                        <a:t>Transfer (Social contribution)</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dirty="0">
                          <a:solidFill>
                            <a:srgbClr val="000000"/>
                          </a:solidFill>
                          <a:effectLst/>
                          <a:latin typeface="Arial" panose="020B0604020202020204" pitchFamily="34" charset="0"/>
                        </a:rPr>
                        <a:t>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extLst>
                  <a:ext uri="{0D108BD9-81ED-4DB2-BD59-A6C34878D82A}">
                    <a16:rowId xmlns:a16="http://schemas.microsoft.com/office/drawing/2014/main" val="2520531673"/>
                  </a:ext>
                </a:extLst>
              </a:tr>
              <a:tr h="212486">
                <a:tc>
                  <a:txBody>
                    <a:bodyPr/>
                    <a:lstStyle/>
                    <a:p>
                      <a:pPr algn="l" rtl="0" fontAlgn="ctr"/>
                      <a:r>
                        <a:rPr lang="en-ZA" sz="1200" b="0" i="0" u="none" strike="noStrike">
                          <a:solidFill>
                            <a:srgbClr val="000000"/>
                          </a:solidFill>
                          <a:effectLst/>
                          <a:latin typeface="Arial" panose="020B0604020202020204" pitchFamily="34" charset="0"/>
                        </a:rPr>
                        <a:t>Capital assets</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11 412</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2%</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11 679</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2%</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dirty="0">
                          <a:solidFill>
                            <a:srgbClr val="000000"/>
                          </a:solidFill>
                          <a:effectLst/>
                          <a:latin typeface="Arial" panose="020B0604020202020204" pitchFamily="34" charset="0"/>
                        </a:rPr>
                        <a:t>12 216</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dirty="0">
                          <a:solidFill>
                            <a:srgbClr val="000000"/>
                          </a:solidFill>
                          <a:effectLst/>
                          <a:latin typeface="Arial" panose="020B0604020202020204" pitchFamily="34" charset="0"/>
                        </a:rPr>
                        <a:t>2%</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358731648"/>
                  </a:ext>
                </a:extLst>
              </a:tr>
              <a:tr h="212486">
                <a:tc>
                  <a:txBody>
                    <a:bodyPr/>
                    <a:lstStyle/>
                    <a:p>
                      <a:pPr algn="l" rtl="0" fontAlgn="ctr"/>
                      <a:r>
                        <a:rPr lang="en-ZA" sz="1200" b="1" i="0" u="none" strike="noStrike">
                          <a:solidFill>
                            <a:srgbClr val="000000"/>
                          </a:solidFill>
                          <a:effectLst/>
                          <a:latin typeface="Arial" panose="020B0604020202020204" pitchFamily="34" charset="0"/>
                        </a:rPr>
                        <a:t>TOTAL</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rtl="0" fontAlgn="ctr"/>
                      <a:r>
                        <a:rPr lang="en-ZA" sz="1200" b="1" i="0" u="none" strike="noStrike">
                          <a:solidFill>
                            <a:srgbClr val="000000"/>
                          </a:solidFill>
                          <a:effectLst/>
                          <a:latin typeface="Arial" panose="020B0604020202020204" pitchFamily="34" charset="0"/>
                        </a:rPr>
                        <a:t>671 534</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1" i="0" u="none" strike="noStrike">
                          <a:solidFill>
                            <a:srgbClr val="000000"/>
                          </a:solidFill>
                          <a:effectLst/>
                          <a:latin typeface="Arial" panose="020B0604020202020204" pitchFamily="34" charset="0"/>
                        </a:rPr>
                        <a:t>100%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1" i="0" u="none" strike="noStrike">
                          <a:solidFill>
                            <a:srgbClr val="000000"/>
                          </a:solidFill>
                          <a:effectLst/>
                          <a:latin typeface="Arial" panose="020B0604020202020204" pitchFamily="34" charset="0"/>
                        </a:rPr>
                        <a:t>579 829</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1" i="0" u="none" strike="noStrike">
                          <a:solidFill>
                            <a:srgbClr val="000000"/>
                          </a:solidFill>
                          <a:effectLst/>
                          <a:latin typeface="Arial" panose="020B0604020202020204" pitchFamily="34" charset="0"/>
                        </a:rPr>
                        <a:t>100%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1" i="0" u="none" strike="noStrike">
                          <a:solidFill>
                            <a:srgbClr val="000000"/>
                          </a:solidFill>
                          <a:effectLst/>
                          <a:latin typeface="Arial" panose="020B0604020202020204" pitchFamily="34" charset="0"/>
                        </a:rPr>
                        <a:t>607 318</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1" i="0" u="none" strike="noStrike" dirty="0">
                          <a:solidFill>
                            <a:srgbClr val="000000"/>
                          </a:solidFill>
                          <a:effectLst/>
                          <a:latin typeface="Arial" panose="020B0604020202020204" pitchFamily="34" charset="0"/>
                        </a:rPr>
                        <a:t>100%</a:t>
                      </a:r>
                    </a:p>
                  </a:txBody>
                  <a:tcPr marL="774" marR="774" marT="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extLst>
                  <a:ext uri="{0D108BD9-81ED-4DB2-BD59-A6C34878D82A}">
                    <a16:rowId xmlns:a16="http://schemas.microsoft.com/office/drawing/2014/main" val="542787139"/>
                  </a:ext>
                </a:extLst>
              </a:tr>
            </a:tbl>
          </a:graphicData>
        </a:graphic>
      </p:graphicFrame>
    </p:spTree>
    <p:extLst>
      <p:ext uri="{BB962C8B-B14F-4D97-AF65-F5344CB8AC3E}">
        <p14:creationId xmlns:p14="http://schemas.microsoft.com/office/powerpoint/2010/main" val="929379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sz="2400" dirty="0">
                <a:latin typeface="+mn-lt"/>
              </a:rPr>
              <a:t>ALLOCATED BUDGET PER PROGRAMME: 2024-2025 AND MTEF</a:t>
            </a:r>
          </a:p>
        </p:txBody>
      </p:sp>
      <p:sp>
        <p:nvSpPr>
          <p:cNvPr id="4" name="Slide Number Placeholder 6"/>
          <p:cNvSpPr>
            <a:spLocks noGrp="1"/>
          </p:cNvSpPr>
          <p:nvPr>
            <p:ph type="sldNum" sz="quarter" idx="12"/>
          </p:nvPr>
        </p:nvSpPr>
        <p:spPr/>
        <p:txBody>
          <a:bodyPr/>
          <a:lstStyle/>
          <a:p>
            <a:pPr marL="0" marR="0" lvl="0" indent="0" algn="r" defTabSz="45722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ＭＳ Ｐゴシック" pitchFamily="34" charset="-128"/>
              <a:cs typeface="+mn-cs"/>
            </a:endParaRPr>
          </a:p>
        </p:txBody>
      </p:sp>
      <p:sp>
        <p:nvSpPr>
          <p:cNvPr id="2" name="Rectangle 1">
            <a:extLst>
              <a:ext uri="{FF2B5EF4-FFF2-40B4-BE49-F238E27FC236}">
                <a16:creationId xmlns:a16="http://schemas.microsoft.com/office/drawing/2014/main" id="{BA3142BF-E1F7-4339-8C9B-2EB21B789EC3}"/>
              </a:ext>
            </a:extLst>
          </p:cNvPr>
          <p:cNvSpPr/>
          <p:nvPr/>
        </p:nvSpPr>
        <p:spPr>
          <a:xfrm>
            <a:off x="-8747" y="26472"/>
            <a:ext cx="341760"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100" b="0" i="0" u="none" strike="noStrike" kern="1200" cap="none" spc="0" normalizeH="0" baseline="0" noProof="0">
                <a:ln>
                  <a:noFill/>
                </a:ln>
                <a:solidFill>
                  <a:prstClr val="black"/>
                </a:solidFill>
                <a:effectLst/>
                <a:uLnTx/>
                <a:uFillTx/>
                <a:latin typeface="Arial" panose="020B0604020202020204"/>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3" name="Table 2">
            <a:extLst>
              <a:ext uri="{FF2B5EF4-FFF2-40B4-BE49-F238E27FC236}">
                <a16:creationId xmlns:a16="http://schemas.microsoft.com/office/drawing/2014/main" id="{B14CCD9C-2B79-C60A-8D64-5073AAFB3134}"/>
              </a:ext>
            </a:extLst>
          </p:cNvPr>
          <p:cNvGraphicFramePr>
            <a:graphicFrameLocks noGrp="1"/>
          </p:cNvGraphicFramePr>
          <p:nvPr/>
        </p:nvGraphicFramePr>
        <p:xfrm>
          <a:off x="1341561" y="1681316"/>
          <a:ext cx="10585326" cy="4236071"/>
        </p:xfrm>
        <a:graphic>
          <a:graphicData uri="http://schemas.openxmlformats.org/drawingml/2006/table">
            <a:tbl>
              <a:tblPr/>
              <a:tblGrid>
                <a:gridCol w="3515835">
                  <a:extLst>
                    <a:ext uri="{9D8B030D-6E8A-4147-A177-3AD203B41FA5}">
                      <a16:colId xmlns:a16="http://schemas.microsoft.com/office/drawing/2014/main" val="1973126772"/>
                    </a:ext>
                  </a:extLst>
                </a:gridCol>
                <a:gridCol w="1348370">
                  <a:extLst>
                    <a:ext uri="{9D8B030D-6E8A-4147-A177-3AD203B41FA5}">
                      <a16:colId xmlns:a16="http://schemas.microsoft.com/office/drawing/2014/main" val="3537556305"/>
                    </a:ext>
                  </a:extLst>
                </a:gridCol>
                <a:gridCol w="1348370">
                  <a:extLst>
                    <a:ext uri="{9D8B030D-6E8A-4147-A177-3AD203B41FA5}">
                      <a16:colId xmlns:a16="http://schemas.microsoft.com/office/drawing/2014/main" val="3040334609"/>
                    </a:ext>
                  </a:extLst>
                </a:gridCol>
                <a:gridCol w="1348370">
                  <a:extLst>
                    <a:ext uri="{9D8B030D-6E8A-4147-A177-3AD203B41FA5}">
                      <a16:colId xmlns:a16="http://schemas.microsoft.com/office/drawing/2014/main" val="496326469"/>
                    </a:ext>
                  </a:extLst>
                </a:gridCol>
                <a:gridCol w="1008127">
                  <a:extLst>
                    <a:ext uri="{9D8B030D-6E8A-4147-A177-3AD203B41FA5}">
                      <a16:colId xmlns:a16="http://schemas.microsoft.com/office/drawing/2014/main" val="860323423"/>
                    </a:ext>
                  </a:extLst>
                </a:gridCol>
                <a:gridCol w="1008127">
                  <a:extLst>
                    <a:ext uri="{9D8B030D-6E8A-4147-A177-3AD203B41FA5}">
                      <a16:colId xmlns:a16="http://schemas.microsoft.com/office/drawing/2014/main" val="3884592286"/>
                    </a:ext>
                  </a:extLst>
                </a:gridCol>
                <a:gridCol w="1008127">
                  <a:extLst>
                    <a:ext uri="{9D8B030D-6E8A-4147-A177-3AD203B41FA5}">
                      <a16:colId xmlns:a16="http://schemas.microsoft.com/office/drawing/2014/main" val="3752763950"/>
                    </a:ext>
                  </a:extLst>
                </a:gridCol>
              </a:tblGrid>
              <a:tr h="659611">
                <a:tc rowSpan="2">
                  <a:txBody>
                    <a:bodyPr/>
                    <a:lstStyle/>
                    <a:p>
                      <a:pPr algn="l" rtl="0" fontAlgn="ctr"/>
                      <a:r>
                        <a:rPr lang="en-ZA" sz="1200" b="1" i="0" u="none" strike="noStrike" dirty="0">
                          <a:solidFill>
                            <a:srgbClr val="000000"/>
                          </a:solidFill>
                          <a:effectLst/>
                          <a:latin typeface="Arial" panose="020B0604020202020204" pitchFamily="34" charset="0"/>
                        </a:rPr>
                        <a:t>PROGRAMME 1: ADMINISTRATION</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l" rtl="0" fontAlgn="ctr"/>
                      <a:r>
                        <a:rPr lang="en-ZA" sz="1200" b="1" i="0" u="none" strike="noStrike">
                          <a:solidFill>
                            <a:srgbClr val="000000"/>
                          </a:solidFill>
                          <a:effectLst/>
                          <a:latin typeface="Arial" panose="020B0604020202020204" pitchFamily="34" charset="0"/>
                        </a:rPr>
                        <a:t>2024/25</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rowSpan="2">
                  <a:txBody>
                    <a:bodyPr/>
                    <a:lstStyle/>
                    <a:p>
                      <a:pPr algn="l" rtl="0" fontAlgn="ctr"/>
                      <a:r>
                        <a:rPr lang="en-ZA" sz="1200" b="1" i="0" u="none" strike="noStrike">
                          <a:solidFill>
                            <a:srgbClr val="000000"/>
                          </a:solidFill>
                          <a:effectLst/>
                          <a:latin typeface="Arial" panose="020B0604020202020204" pitchFamily="34" charset="0"/>
                        </a:rPr>
                        <a:t>% TOTAL PROGRAMME BUDGET </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l" rtl="0" fontAlgn="ctr"/>
                      <a:r>
                        <a:rPr lang="en-ZA" sz="1200" b="1" i="0" u="none" strike="noStrike">
                          <a:solidFill>
                            <a:srgbClr val="000000"/>
                          </a:solidFill>
                          <a:effectLst/>
                          <a:latin typeface="Arial" panose="020B0604020202020204" pitchFamily="34" charset="0"/>
                        </a:rPr>
                        <a:t>2025/26</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l" rtl="0" fontAlgn="ctr"/>
                      <a:r>
                        <a:rPr lang="en-ZA" sz="1200" b="1" i="0" u="none" strike="noStrike">
                          <a:solidFill>
                            <a:srgbClr val="000000"/>
                          </a:solidFill>
                          <a:effectLst/>
                          <a:latin typeface="Arial" panose="020B0604020202020204" pitchFamily="34" charset="0"/>
                        </a:rPr>
                        <a:t>% TOTAL PROGRAMME BUDGET </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l" rtl="0" fontAlgn="ctr"/>
                      <a:r>
                        <a:rPr lang="en-ZA" sz="1200" b="1" i="0" u="none" strike="noStrike">
                          <a:solidFill>
                            <a:srgbClr val="000000"/>
                          </a:solidFill>
                          <a:effectLst/>
                          <a:latin typeface="Arial" panose="020B0604020202020204" pitchFamily="34" charset="0"/>
                        </a:rPr>
                        <a:t>2026/27</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rowSpan="2">
                  <a:txBody>
                    <a:bodyPr/>
                    <a:lstStyle/>
                    <a:p>
                      <a:pPr algn="l" rtl="0" fontAlgn="ctr"/>
                      <a:r>
                        <a:rPr lang="en-ZA" sz="1200" b="1" i="0" u="none" strike="noStrike">
                          <a:solidFill>
                            <a:srgbClr val="000000"/>
                          </a:solidFill>
                          <a:effectLst/>
                          <a:latin typeface="Arial" panose="020B0604020202020204" pitchFamily="34" charset="0"/>
                        </a:rPr>
                        <a:t>% TOTAL PROGRAMME BUDGET </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1267130879"/>
                  </a:ext>
                </a:extLst>
              </a:tr>
              <a:tr h="210380">
                <a:tc vMerge="1">
                  <a:txBody>
                    <a:bodyPr/>
                    <a:lstStyle/>
                    <a:p>
                      <a:endParaRPr lang="en-ZA"/>
                    </a:p>
                  </a:txBody>
                  <a:tcPr/>
                </a:tc>
                <a:tc>
                  <a:txBody>
                    <a:bodyPr/>
                    <a:lstStyle/>
                    <a:p>
                      <a:pPr algn="l" rtl="0" fontAlgn="ctr"/>
                      <a:r>
                        <a:rPr lang="en-ZA" sz="1200" b="1" i="0" u="none" strike="noStrike">
                          <a:solidFill>
                            <a:srgbClr val="000000"/>
                          </a:solidFill>
                          <a:effectLst/>
                          <a:latin typeface="Arial" panose="020B0604020202020204" pitchFamily="34" charset="0"/>
                        </a:rPr>
                        <a:t>R’000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vMerge="1">
                  <a:txBody>
                    <a:bodyPr/>
                    <a:lstStyle/>
                    <a:p>
                      <a:endParaRPr lang="en-ZA"/>
                    </a:p>
                  </a:txBody>
                  <a:tcPr/>
                </a:tc>
                <a:tc>
                  <a:txBody>
                    <a:bodyPr/>
                    <a:lstStyle/>
                    <a:p>
                      <a:pPr algn="l" rtl="0" fontAlgn="ctr"/>
                      <a:r>
                        <a:rPr lang="en-ZA" sz="1200" b="1" i="0" u="none" strike="noStrike">
                          <a:solidFill>
                            <a:srgbClr val="000000"/>
                          </a:solidFill>
                          <a:effectLst/>
                          <a:latin typeface="Arial" panose="020B0604020202020204" pitchFamily="34" charset="0"/>
                        </a:rPr>
                        <a:t>R’000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l" rtl="0" fontAlgn="ctr"/>
                      <a:r>
                        <a:rPr lang="en-ZA" sz="1200" b="1" i="0" u="none" strike="noStrike">
                          <a:solidFill>
                            <a:srgbClr val="000000"/>
                          </a:solidFill>
                          <a:effectLst/>
                          <a:latin typeface="Arial" panose="020B0604020202020204" pitchFamily="34" charset="0"/>
                        </a:rPr>
                        <a:t> </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l" rtl="0" fontAlgn="ctr"/>
                      <a:r>
                        <a:rPr lang="en-ZA" sz="1200" b="1" i="0" u="none" strike="noStrike">
                          <a:solidFill>
                            <a:srgbClr val="000000"/>
                          </a:solidFill>
                          <a:effectLst/>
                          <a:latin typeface="Arial" panose="020B0604020202020204" pitchFamily="34" charset="0"/>
                        </a:rPr>
                        <a:t>R’000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vMerge="1">
                  <a:txBody>
                    <a:bodyPr/>
                    <a:lstStyle/>
                    <a:p>
                      <a:endParaRPr lang="en-ZA"/>
                    </a:p>
                  </a:txBody>
                  <a:tcPr/>
                </a:tc>
                <a:extLst>
                  <a:ext uri="{0D108BD9-81ED-4DB2-BD59-A6C34878D82A}">
                    <a16:rowId xmlns:a16="http://schemas.microsoft.com/office/drawing/2014/main" val="289495662"/>
                  </a:ext>
                </a:extLst>
              </a:tr>
              <a:tr h="210380">
                <a:tc>
                  <a:txBody>
                    <a:bodyPr/>
                    <a:lstStyle/>
                    <a:p>
                      <a:pPr algn="l" rtl="0" fontAlgn="ctr"/>
                      <a:r>
                        <a:rPr lang="en-ZA" sz="1200" b="0" i="0" u="none" strike="noStrike">
                          <a:solidFill>
                            <a:srgbClr val="000000"/>
                          </a:solidFill>
                          <a:effectLst/>
                          <a:latin typeface="Arial" panose="020B0604020202020204" pitchFamily="34" charset="0"/>
                        </a:rPr>
                        <a:t>Compensation of employees</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91 969</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68%</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96 001</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69%</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100 421</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68%</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extLst>
                  <a:ext uri="{0D108BD9-81ED-4DB2-BD59-A6C34878D82A}">
                    <a16:rowId xmlns:a16="http://schemas.microsoft.com/office/drawing/2014/main" val="3388573858"/>
                  </a:ext>
                </a:extLst>
              </a:tr>
              <a:tr h="210380">
                <a:tc>
                  <a:txBody>
                    <a:bodyPr/>
                    <a:lstStyle/>
                    <a:p>
                      <a:pPr algn="l" rtl="0" fontAlgn="ctr"/>
                      <a:r>
                        <a:rPr lang="en-ZA" sz="1200" b="0" i="0" u="none" strike="noStrike">
                          <a:solidFill>
                            <a:srgbClr val="000000"/>
                          </a:solidFill>
                          <a:effectLst/>
                          <a:latin typeface="Arial" panose="020B0604020202020204" pitchFamily="34" charset="0"/>
                        </a:rPr>
                        <a:t>Goods &amp; Services</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dirty="0">
                          <a:solidFill>
                            <a:srgbClr val="000000"/>
                          </a:solidFill>
                          <a:effectLst/>
                          <a:latin typeface="Arial" panose="020B0604020202020204" pitchFamily="34" charset="0"/>
                        </a:rPr>
                        <a:t>35 215</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26%</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34 878</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25%</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37 804</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26%</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307024629"/>
                  </a:ext>
                </a:extLst>
              </a:tr>
              <a:tr h="210380">
                <a:tc>
                  <a:txBody>
                    <a:bodyPr/>
                    <a:lstStyle/>
                    <a:p>
                      <a:pPr algn="l" rtl="0" fontAlgn="ctr"/>
                      <a:r>
                        <a:rPr lang="en-ZA" sz="1200" b="0" i="0" u="none" strike="noStrike">
                          <a:solidFill>
                            <a:srgbClr val="000000"/>
                          </a:solidFill>
                          <a:effectLst/>
                          <a:latin typeface="Arial" panose="020B0604020202020204" pitchFamily="34" charset="0"/>
                        </a:rPr>
                        <a:t>Transfers</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extLst>
                  <a:ext uri="{0D108BD9-81ED-4DB2-BD59-A6C34878D82A}">
                    <a16:rowId xmlns:a16="http://schemas.microsoft.com/office/drawing/2014/main" val="3081001909"/>
                  </a:ext>
                </a:extLst>
              </a:tr>
              <a:tr h="210380">
                <a:tc>
                  <a:txBody>
                    <a:bodyPr/>
                    <a:lstStyle/>
                    <a:p>
                      <a:pPr algn="l" rtl="0" fontAlgn="ctr"/>
                      <a:r>
                        <a:rPr lang="en-ZA" sz="1200" b="0" i="0" u="none" strike="noStrike">
                          <a:solidFill>
                            <a:srgbClr val="000000"/>
                          </a:solidFill>
                          <a:effectLst/>
                          <a:latin typeface="Arial" panose="020B0604020202020204" pitchFamily="34" charset="0"/>
                        </a:rPr>
                        <a:t>Capital</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8 750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6%</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8 898</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6%</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9 307</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6%</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4294631186"/>
                  </a:ext>
                </a:extLst>
              </a:tr>
              <a:tr h="210380">
                <a:tc>
                  <a:txBody>
                    <a:bodyPr/>
                    <a:lstStyle/>
                    <a:p>
                      <a:pPr algn="l" rtl="0" fontAlgn="ctr"/>
                      <a:r>
                        <a:rPr lang="en-ZA" sz="1200" b="1" i="0" u="none" strike="noStrike">
                          <a:solidFill>
                            <a:srgbClr val="000000"/>
                          </a:solidFill>
                          <a:effectLst/>
                          <a:latin typeface="Arial" panose="020B0604020202020204" pitchFamily="34" charset="0"/>
                        </a:rPr>
                        <a:t> TOTAL </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1" i="0" u="none" strike="noStrike">
                          <a:solidFill>
                            <a:srgbClr val="000000"/>
                          </a:solidFill>
                          <a:effectLst/>
                          <a:latin typeface="Arial" panose="020B0604020202020204" pitchFamily="34" charset="0"/>
                        </a:rPr>
                        <a:t>135 934</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1" i="0" u="none" strike="noStrike">
                          <a:solidFill>
                            <a:srgbClr val="000000"/>
                          </a:solidFill>
                          <a:effectLst/>
                          <a:latin typeface="Arial" panose="020B0604020202020204" pitchFamily="34" charset="0"/>
                        </a:rPr>
                        <a:t>100%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1" i="0" u="none" strike="noStrike">
                          <a:solidFill>
                            <a:srgbClr val="000000"/>
                          </a:solidFill>
                          <a:effectLst/>
                          <a:latin typeface="Arial" panose="020B0604020202020204" pitchFamily="34" charset="0"/>
                        </a:rPr>
                        <a:t>139 777</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1" i="0" u="none" strike="noStrike">
                          <a:solidFill>
                            <a:srgbClr val="000000"/>
                          </a:solidFill>
                          <a:effectLst/>
                          <a:latin typeface="Arial" panose="020B0604020202020204" pitchFamily="34" charset="0"/>
                        </a:rPr>
                        <a:t>100%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1" i="0" u="none" strike="noStrike">
                          <a:solidFill>
                            <a:srgbClr val="000000"/>
                          </a:solidFill>
                          <a:effectLst/>
                          <a:latin typeface="Arial" panose="020B0604020202020204" pitchFamily="34" charset="0"/>
                        </a:rPr>
                        <a:t>147 532</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1" i="0" u="none" strike="noStrike">
                          <a:solidFill>
                            <a:srgbClr val="000000"/>
                          </a:solidFill>
                          <a:effectLst/>
                          <a:latin typeface="Arial" panose="020B0604020202020204" pitchFamily="34" charset="0"/>
                        </a:rPr>
                        <a:t>100%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extLst>
                  <a:ext uri="{0D108BD9-81ED-4DB2-BD59-A6C34878D82A}">
                    <a16:rowId xmlns:a16="http://schemas.microsoft.com/office/drawing/2014/main" val="3359776665"/>
                  </a:ext>
                </a:extLst>
              </a:tr>
              <a:tr h="210380">
                <a:tc gridSpan="7">
                  <a:txBody>
                    <a:bodyPr/>
                    <a:lstStyle/>
                    <a:p>
                      <a:pPr algn="l" rtl="0" fontAlgn="ctr"/>
                      <a:r>
                        <a:rPr lang="en-ZA" sz="1200" b="1" i="0" u="none" strike="noStrike">
                          <a:solidFill>
                            <a:srgbClr val="000000"/>
                          </a:solidFill>
                          <a:effectLst/>
                          <a:latin typeface="Arial" panose="020B0604020202020204" pitchFamily="34" charset="0"/>
                        </a:rPr>
                        <a:t>PROGRAMME 2: INSTITUTIONAL DEVELOPMENT</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58706585"/>
                  </a:ext>
                </a:extLst>
              </a:tr>
              <a:tr h="210380">
                <a:tc>
                  <a:txBody>
                    <a:bodyPr/>
                    <a:lstStyle/>
                    <a:p>
                      <a:pPr algn="l" rtl="0" fontAlgn="ctr"/>
                      <a:r>
                        <a:rPr lang="en-ZA" sz="1200" b="0" i="0" u="none" strike="noStrike">
                          <a:solidFill>
                            <a:srgbClr val="000000"/>
                          </a:solidFill>
                          <a:effectLst/>
                          <a:latin typeface="Arial" panose="020B0604020202020204" pitchFamily="34" charset="0"/>
                        </a:rPr>
                        <a:t>Compensation of employees</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204 717</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58%</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205 105</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83%</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214 540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83%</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extLst>
                  <a:ext uri="{0D108BD9-81ED-4DB2-BD59-A6C34878D82A}">
                    <a16:rowId xmlns:a16="http://schemas.microsoft.com/office/drawing/2014/main" val="876152187"/>
                  </a:ext>
                </a:extLst>
              </a:tr>
              <a:tr h="210380">
                <a:tc>
                  <a:txBody>
                    <a:bodyPr/>
                    <a:lstStyle/>
                    <a:p>
                      <a:pPr algn="l" rtl="0" fontAlgn="ctr"/>
                      <a:r>
                        <a:rPr lang="en-ZA" sz="1200" b="0" i="0" u="none" strike="noStrike">
                          <a:solidFill>
                            <a:srgbClr val="000000"/>
                          </a:solidFill>
                          <a:effectLst/>
                          <a:latin typeface="Arial" panose="020B0604020202020204" pitchFamily="34" charset="0"/>
                        </a:rPr>
                        <a:t>Goods &amp; Services</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143 460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41%</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38 086</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15%</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39 733</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15%</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1542488102"/>
                  </a:ext>
                </a:extLst>
              </a:tr>
              <a:tr h="210380">
                <a:tc>
                  <a:txBody>
                    <a:bodyPr/>
                    <a:lstStyle/>
                    <a:p>
                      <a:pPr algn="l" rtl="0" fontAlgn="ctr"/>
                      <a:r>
                        <a:rPr lang="en-ZA" sz="1200" b="0" i="0" u="none" strike="noStrike">
                          <a:solidFill>
                            <a:srgbClr val="000000"/>
                          </a:solidFill>
                          <a:effectLst/>
                          <a:latin typeface="Arial" panose="020B0604020202020204" pitchFamily="34" charset="0"/>
                        </a:rPr>
                        <a:t>Capital</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2 662</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1%</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dirty="0">
                          <a:solidFill>
                            <a:srgbClr val="000000"/>
                          </a:solidFill>
                          <a:effectLst/>
                          <a:latin typeface="Arial" panose="020B0604020202020204" pitchFamily="34" charset="0"/>
                        </a:rPr>
                        <a:t>2 781</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1%</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2 909</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1%</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extLst>
                  <a:ext uri="{0D108BD9-81ED-4DB2-BD59-A6C34878D82A}">
                    <a16:rowId xmlns:a16="http://schemas.microsoft.com/office/drawing/2014/main" val="4251293469"/>
                  </a:ext>
                </a:extLst>
              </a:tr>
              <a:tr h="210380">
                <a:tc>
                  <a:txBody>
                    <a:bodyPr/>
                    <a:lstStyle/>
                    <a:p>
                      <a:pPr algn="l" rtl="0" fontAlgn="b"/>
                      <a:r>
                        <a:rPr lang="en-ZA" sz="1200" b="1" i="0" u="none" strike="noStrike">
                          <a:solidFill>
                            <a:srgbClr val="000000"/>
                          </a:solidFill>
                          <a:effectLst/>
                          <a:latin typeface="Arial" panose="020B0604020202020204" pitchFamily="34" charset="0"/>
                        </a:rPr>
                        <a:t> TOTAL </a:t>
                      </a:r>
                    </a:p>
                  </a:txBody>
                  <a:tcPr marL="774" marR="774" marT="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1" i="0" u="none" strike="noStrike">
                          <a:solidFill>
                            <a:srgbClr val="000000"/>
                          </a:solidFill>
                          <a:effectLst/>
                          <a:latin typeface="Arial" panose="020B0604020202020204" pitchFamily="34" charset="0"/>
                        </a:rPr>
                        <a:t>350 839</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1" i="0" u="none" strike="noStrike">
                          <a:solidFill>
                            <a:srgbClr val="000000"/>
                          </a:solidFill>
                          <a:effectLst/>
                          <a:latin typeface="Arial" panose="020B0604020202020204" pitchFamily="34" charset="0"/>
                        </a:rPr>
                        <a:t>100%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1" i="0" u="none" strike="noStrike">
                          <a:solidFill>
                            <a:srgbClr val="000000"/>
                          </a:solidFill>
                          <a:effectLst/>
                          <a:latin typeface="Arial" panose="020B0604020202020204" pitchFamily="34" charset="0"/>
                        </a:rPr>
                        <a:t>245 972</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1" i="0" u="none" strike="noStrike">
                          <a:solidFill>
                            <a:srgbClr val="000000"/>
                          </a:solidFill>
                          <a:effectLst/>
                          <a:latin typeface="Arial" panose="020B0604020202020204" pitchFamily="34" charset="0"/>
                        </a:rPr>
                        <a:t>100%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1" i="0" u="none" strike="noStrike">
                          <a:solidFill>
                            <a:srgbClr val="000000"/>
                          </a:solidFill>
                          <a:effectLst/>
                          <a:latin typeface="Arial" panose="020B0604020202020204" pitchFamily="34" charset="0"/>
                        </a:rPr>
                        <a:t>257 182</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1" i="0" u="none" strike="noStrike">
                          <a:solidFill>
                            <a:srgbClr val="000000"/>
                          </a:solidFill>
                          <a:effectLst/>
                          <a:latin typeface="Arial" panose="020B0604020202020204" pitchFamily="34" charset="0"/>
                        </a:rPr>
                        <a:t>100%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744241834"/>
                  </a:ext>
                </a:extLst>
              </a:tr>
              <a:tr h="210380">
                <a:tc gridSpan="7">
                  <a:txBody>
                    <a:bodyPr/>
                    <a:lstStyle/>
                    <a:p>
                      <a:pPr algn="l" rtl="0" fontAlgn="ctr"/>
                      <a:r>
                        <a:rPr lang="en-US" sz="1200" b="1" i="0" u="none" strike="noStrike">
                          <a:solidFill>
                            <a:srgbClr val="000000"/>
                          </a:solidFill>
                          <a:effectLst/>
                          <a:latin typeface="Arial" panose="020B0604020202020204" pitchFamily="34" charset="0"/>
                        </a:rPr>
                        <a:t>PROGRAMME 3: POLICY AND GOVERNANCE</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50872470"/>
                  </a:ext>
                </a:extLst>
              </a:tr>
              <a:tr h="210380">
                <a:tc>
                  <a:txBody>
                    <a:bodyPr/>
                    <a:lstStyle/>
                    <a:p>
                      <a:pPr algn="l" rtl="0" fontAlgn="ctr"/>
                      <a:r>
                        <a:rPr lang="en-ZA" sz="1200" b="0" i="0" u="none" strike="noStrike">
                          <a:solidFill>
                            <a:srgbClr val="000000"/>
                          </a:solidFill>
                          <a:effectLst/>
                          <a:latin typeface="Arial" panose="020B0604020202020204" pitchFamily="34" charset="0"/>
                        </a:rPr>
                        <a:t>Compensation of employees</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94 760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51%</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101 110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52%</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105 760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52%</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extLst>
                  <a:ext uri="{0D108BD9-81ED-4DB2-BD59-A6C34878D82A}">
                    <a16:rowId xmlns:a16="http://schemas.microsoft.com/office/drawing/2014/main" val="3361514976"/>
                  </a:ext>
                </a:extLst>
              </a:tr>
              <a:tr h="210380">
                <a:tc>
                  <a:txBody>
                    <a:bodyPr/>
                    <a:lstStyle/>
                    <a:p>
                      <a:pPr algn="l" rtl="0" fontAlgn="ctr"/>
                      <a:r>
                        <a:rPr lang="en-ZA" sz="1200" b="0" i="0" u="none" strike="noStrike">
                          <a:solidFill>
                            <a:srgbClr val="000000"/>
                          </a:solidFill>
                          <a:effectLst/>
                          <a:latin typeface="Arial" panose="020B0604020202020204" pitchFamily="34" charset="0"/>
                        </a:rPr>
                        <a:t>Goods &amp; Services</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59 400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32%</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61 371</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32%</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64 196</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32%</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52462979"/>
                  </a:ext>
                </a:extLst>
              </a:tr>
              <a:tr h="210380">
                <a:tc>
                  <a:txBody>
                    <a:bodyPr/>
                    <a:lstStyle/>
                    <a:p>
                      <a:pPr algn="l" rtl="0" fontAlgn="ctr"/>
                      <a:r>
                        <a:rPr lang="en-ZA" sz="1200" b="0" i="0" u="none" strike="noStrike">
                          <a:solidFill>
                            <a:srgbClr val="000000"/>
                          </a:solidFill>
                          <a:effectLst/>
                          <a:latin typeface="Arial" panose="020B0604020202020204" pitchFamily="34" charset="0"/>
                        </a:rPr>
                        <a:t>Transfers</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30 601</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17%</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31 599</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16%</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dirty="0">
                          <a:solidFill>
                            <a:srgbClr val="000000"/>
                          </a:solidFill>
                          <a:effectLst/>
                          <a:latin typeface="Arial" panose="020B0604020202020204" pitchFamily="34" charset="0"/>
                        </a:rPr>
                        <a:t>32 648</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0" i="0" u="none" strike="noStrike">
                          <a:solidFill>
                            <a:srgbClr val="000000"/>
                          </a:solidFill>
                          <a:effectLst/>
                          <a:latin typeface="Arial" panose="020B0604020202020204" pitchFamily="34" charset="0"/>
                        </a:rPr>
                        <a:t>16%</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extLst>
                  <a:ext uri="{0D108BD9-81ED-4DB2-BD59-A6C34878D82A}">
                    <a16:rowId xmlns:a16="http://schemas.microsoft.com/office/drawing/2014/main" val="291371346"/>
                  </a:ext>
                </a:extLst>
              </a:tr>
              <a:tr h="210380">
                <a:tc>
                  <a:txBody>
                    <a:bodyPr/>
                    <a:lstStyle/>
                    <a:p>
                      <a:pPr algn="l" rtl="0" fontAlgn="ctr"/>
                      <a:r>
                        <a:rPr lang="en-ZA" sz="1200" b="0" i="0" u="none" strike="noStrike">
                          <a:solidFill>
                            <a:srgbClr val="000000"/>
                          </a:solidFill>
                          <a:effectLst/>
                          <a:latin typeface="Arial" panose="020B0604020202020204" pitchFamily="34" charset="0"/>
                        </a:rPr>
                        <a:t>Capital</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a:solidFill>
                            <a:srgbClr val="000000"/>
                          </a:solidFill>
                          <a:effectLst/>
                          <a:latin typeface="Arial" panose="020B0604020202020204" pitchFamily="34" charset="0"/>
                        </a:rPr>
                        <a:t>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rtl="0" fontAlgn="ctr"/>
                      <a:r>
                        <a:rPr lang="en-ZA" sz="1200" b="0" i="0" u="none" strike="noStrike" dirty="0">
                          <a:solidFill>
                            <a:srgbClr val="000000"/>
                          </a:solidFill>
                          <a:effectLst/>
                          <a:latin typeface="Arial" panose="020B0604020202020204" pitchFamily="34" charset="0"/>
                        </a:rPr>
                        <a:t>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880854579"/>
                  </a:ext>
                </a:extLst>
              </a:tr>
              <a:tr h="210380">
                <a:tc>
                  <a:txBody>
                    <a:bodyPr/>
                    <a:lstStyle/>
                    <a:p>
                      <a:pPr algn="l" rtl="0" fontAlgn="ctr"/>
                      <a:r>
                        <a:rPr lang="en-ZA" sz="1200" b="1" i="0" u="none" strike="noStrike">
                          <a:solidFill>
                            <a:srgbClr val="000000"/>
                          </a:solidFill>
                          <a:effectLst/>
                          <a:latin typeface="Arial" panose="020B0604020202020204" pitchFamily="34" charset="0"/>
                        </a:rPr>
                        <a:t> TOTAL </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1" i="0" u="none" strike="noStrike">
                          <a:solidFill>
                            <a:srgbClr val="000000"/>
                          </a:solidFill>
                          <a:effectLst/>
                          <a:latin typeface="Arial" panose="020B0604020202020204" pitchFamily="34" charset="0"/>
                        </a:rPr>
                        <a:t>184 761</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1" i="0" u="none" strike="noStrike">
                          <a:solidFill>
                            <a:srgbClr val="000000"/>
                          </a:solidFill>
                          <a:effectLst/>
                          <a:latin typeface="Arial" panose="020B0604020202020204" pitchFamily="34" charset="0"/>
                        </a:rPr>
                        <a:t>100%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1" i="0" u="none" strike="noStrike">
                          <a:solidFill>
                            <a:srgbClr val="000000"/>
                          </a:solidFill>
                          <a:effectLst/>
                          <a:latin typeface="Arial" panose="020B0604020202020204" pitchFamily="34" charset="0"/>
                        </a:rPr>
                        <a:t>194 080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1" i="0" u="none" strike="noStrike">
                          <a:solidFill>
                            <a:srgbClr val="000000"/>
                          </a:solidFill>
                          <a:effectLst/>
                          <a:latin typeface="Arial" panose="020B0604020202020204" pitchFamily="34" charset="0"/>
                        </a:rPr>
                        <a:t>100%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1" i="0" u="none" strike="noStrike">
                          <a:solidFill>
                            <a:srgbClr val="000000"/>
                          </a:solidFill>
                          <a:effectLst/>
                          <a:latin typeface="Arial" panose="020B0604020202020204" pitchFamily="34" charset="0"/>
                        </a:rPr>
                        <a:t>202 604</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tc>
                  <a:txBody>
                    <a:bodyPr/>
                    <a:lstStyle/>
                    <a:p>
                      <a:pPr algn="r" rtl="0" fontAlgn="ctr"/>
                      <a:r>
                        <a:rPr lang="en-ZA" sz="1200" b="1" i="0" u="none" strike="noStrike" dirty="0">
                          <a:solidFill>
                            <a:srgbClr val="000000"/>
                          </a:solidFill>
                          <a:effectLst/>
                          <a:latin typeface="Arial" panose="020B0604020202020204" pitchFamily="34" charset="0"/>
                        </a:rPr>
                        <a:t>100%</a:t>
                      </a:r>
                    </a:p>
                  </a:txBody>
                  <a:tcPr marL="774" marR="774" marT="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B4E3"/>
                    </a:solidFill>
                  </a:tcPr>
                </a:tc>
                <a:extLst>
                  <a:ext uri="{0D108BD9-81ED-4DB2-BD59-A6C34878D82A}">
                    <a16:rowId xmlns:a16="http://schemas.microsoft.com/office/drawing/2014/main" val="1165573649"/>
                  </a:ext>
                </a:extLst>
              </a:tr>
            </a:tbl>
          </a:graphicData>
        </a:graphic>
      </p:graphicFrame>
    </p:spTree>
    <p:extLst>
      <p:ext uri="{BB962C8B-B14F-4D97-AF65-F5344CB8AC3E}">
        <p14:creationId xmlns:p14="http://schemas.microsoft.com/office/powerpoint/2010/main" val="2343414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2E80-1831-4C41-B5FC-89ACAA22E97D}"/>
              </a:ext>
            </a:extLst>
          </p:cNvPr>
          <p:cNvSpPr>
            <a:spLocks noGrp="1"/>
          </p:cNvSpPr>
          <p:nvPr>
            <p:ph type="title"/>
          </p:nvPr>
        </p:nvSpPr>
        <p:spPr/>
        <p:txBody>
          <a:bodyPr/>
          <a:lstStyle/>
          <a:p>
            <a:r>
              <a:rPr lang="en-US" sz="2400" dirty="0"/>
              <a:t>ALLOCATED BUDGET PER PROGRAMME: 2024-2025 AND MTEF</a:t>
            </a:r>
          </a:p>
        </p:txBody>
      </p:sp>
      <p:sp>
        <p:nvSpPr>
          <p:cNvPr id="3" name="Content Placeholder 2">
            <a:extLst>
              <a:ext uri="{FF2B5EF4-FFF2-40B4-BE49-F238E27FC236}">
                <a16:creationId xmlns:a16="http://schemas.microsoft.com/office/drawing/2014/main" id="{EE9731AE-55DC-4446-9D07-C8D7915228FF}"/>
              </a:ext>
            </a:extLst>
          </p:cNvPr>
          <p:cNvSpPr>
            <a:spLocks noGrp="1"/>
          </p:cNvSpPr>
          <p:nvPr>
            <p:ph idx="1"/>
          </p:nvPr>
        </p:nvSpPr>
        <p:spPr/>
        <p:txBody>
          <a:bodyPr>
            <a:normAutofit lnSpcReduction="10000"/>
          </a:bodyPr>
          <a:lstStyle/>
          <a:p>
            <a:pPr marL="358775" indent="-358775" algn="just">
              <a:lnSpc>
                <a:spcPct val="120000"/>
              </a:lnSpc>
            </a:pPr>
            <a:r>
              <a:rPr lang="en-US" sz="1800" b="0" dirty="0">
                <a:latin typeface="Arial" panose="020B0604020202020204" pitchFamily="34" charset="0"/>
                <a:cs typeface="Arial" panose="020B0604020202020204" pitchFamily="34" charset="0"/>
              </a:rPr>
              <a:t>Office of the Premier is allocated R671 million in 2024/25 financial year, the budget then decreases to R579 million in 2025/26 due to reduced additional allocation for elevated priorities. </a:t>
            </a:r>
          </a:p>
          <a:p>
            <a:pPr marL="358775" indent="-358775" algn="just">
              <a:lnSpc>
                <a:spcPct val="120000"/>
              </a:lnSpc>
            </a:pPr>
            <a:r>
              <a:rPr lang="en-US" sz="1800" b="0" dirty="0">
                <a:latin typeface="Arial" panose="020B0604020202020204" pitchFamily="34" charset="0"/>
                <a:cs typeface="Arial" panose="020B0604020202020204" pitchFamily="34" charset="0"/>
              </a:rPr>
              <a:t>Compensation of employees (COE) in the Office of the Premier remains the main cost driver at 58% of the total budget. Personnel budget increased over the MTEF period due to the allowances and pay progression</a:t>
            </a:r>
          </a:p>
          <a:p>
            <a:pPr marL="358775" indent="-358775" algn="just">
              <a:lnSpc>
                <a:spcPct val="120000"/>
              </a:lnSpc>
            </a:pPr>
            <a:r>
              <a:rPr lang="en-US" sz="1800" b="0" dirty="0">
                <a:latin typeface="Arial" panose="020B0604020202020204" pitchFamily="34" charset="0"/>
                <a:cs typeface="Arial" panose="020B0604020202020204" pitchFamily="34" charset="0"/>
              </a:rPr>
              <a:t>The Goods and Services budget allocation continues to support the 6th administration planned outcomes and GGT 2030 priorities. Bulk of the allocation in 2024 is mainly for Brand Repositioning Campaign focusing on TISH Elevated Transversal Campaigns. </a:t>
            </a:r>
          </a:p>
          <a:p>
            <a:pPr marL="358775" indent="-358775" algn="just">
              <a:lnSpc>
                <a:spcPct val="120000"/>
              </a:lnSpc>
            </a:pPr>
            <a:r>
              <a:rPr lang="en-US" sz="1800" b="0" dirty="0">
                <a:latin typeface="Arial" panose="020B0604020202020204" pitchFamily="34" charset="0"/>
                <a:cs typeface="Arial" panose="020B0604020202020204" pitchFamily="34" charset="0"/>
              </a:rPr>
              <a:t>The budget for transfers and subsidies in 2024/25 accounts for 5% of the total budget. The budget for Tshepo 1 million was transferred to the Department of Education during 2023/24 adjustments budget</a:t>
            </a:r>
          </a:p>
          <a:p>
            <a:pPr marL="358775" indent="-358775" algn="just">
              <a:lnSpc>
                <a:spcPct val="120000"/>
              </a:lnSpc>
            </a:pPr>
            <a:r>
              <a:rPr lang="en-US" sz="1800" b="0" dirty="0">
                <a:latin typeface="Arial" panose="020B0604020202020204" pitchFamily="34" charset="0"/>
                <a:cs typeface="Arial" panose="020B0604020202020204" pitchFamily="34" charset="0"/>
              </a:rPr>
              <a:t>The budget for CAPEX amounts to R11.4 million in 2023/24 and increased to R11.6 million in 2024/25. CAPEX budget has been allocated to cater for the procurement of office furniture, computers as well as rental of G/FLEET vehicles </a:t>
            </a:r>
          </a:p>
        </p:txBody>
      </p:sp>
      <p:sp>
        <p:nvSpPr>
          <p:cNvPr id="4" name="Slide Number Placeholder 1">
            <a:extLst>
              <a:ext uri="{FF2B5EF4-FFF2-40B4-BE49-F238E27FC236}">
                <a16:creationId xmlns:a16="http://schemas.microsoft.com/office/drawing/2014/main" id="{AC95E26D-3EEA-4571-A209-BB9DDE9A81E6}"/>
              </a:ext>
            </a:extLst>
          </p:cNvPr>
          <p:cNvSpPr txBox="1">
            <a:spLocks/>
          </p:cNvSpPr>
          <p:nvPr/>
        </p:nvSpPr>
        <p:spPr>
          <a:xfrm>
            <a:off x="11528612" y="6546664"/>
            <a:ext cx="60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92356986"/>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2E80-1831-4C41-B5FC-89ACAA22E97D}"/>
              </a:ext>
            </a:extLst>
          </p:cNvPr>
          <p:cNvSpPr>
            <a:spLocks noGrp="1"/>
          </p:cNvSpPr>
          <p:nvPr>
            <p:ph type="title"/>
          </p:nvPr>
        </p:nvSpPr>
        <p:spPr/>
        <p:txBody>
          <a:bodyPr/>
          <a:lstStyle/>
          <a:p>
            <a:r>
              <a:rPr lang="en-US" sz="2400" dirty="0"/>
              <a:t>2024-25 ADJUSTED BUDGET</a:t>
            </a:r>
          </a:p>
        </p:txBody>
      </p:sp>
      <p:sp>
        <p:nvSpPr>
          <p:cNvPr id="3" name="Content Placeholder 2">
            <a:extLst>
              <a:ext uri="{FF2B5EF4-FFF2-40B4-BE49-F238E27FC236}">
                <a16:creationId xmlns:a16="http://schemas.microsoft.com/office/drawing/2014/main" id="{EE9731AE-55DC-4446-9D07-C8D7915228FF}"/>
              </a:ext>
            </a:extLst>
          </p:cNvPr>
          <p:cNvSpPr>
            <a:spLocks noGrp="1"/>
          </p:cNvSpPr>
          <p:nvPr>
            <p:ph idx="1"/>
          </p:nvPr>
        </p:nvSpPr>
        <p:spPr/>
        <p:txBody>
          <a:bodyPr>
            <a:normAutofit/>
          </a:bodyPr>
          <a:lstStyle/>
          <a:p>
            <a:pPr marL="358775" indent="-358775" algn="just">
              <a:lnSpc>
                <a:spcPct val="120000"/>
              </a:lnSpc>
            </a:pPr>
            <a:r>
              <a:rPr lang="en-US" sz="1800" b="0" dirty="0">
                <a:latin typeface="Arial" panose="020B0604020202020204" pitchFamily="34" charset="0"/>
                <a:cs typeface="Arial" panose="020B0604020202020204" pitchFamily="34" charset="0"/>
              </a:rPr>
              <a:t>The Office of the Premier started with the adjustments budget process and it is due for submission on the 23</a:t>
            </a:r>
            <a:r>
              <a:rPr lang="en-US" sz="1800" b="0" baseline="30000" dirty="0">
                <a:latin typeface="Arial" panose="020B0604020202020204" pitchFamily="34" charset="0"/>
                <a:cs typeface="Arial" panose="020B0604020202020204" pitchFamily="34" charset="0"/>
              </a:rPr>
              <a:t>rd</a:t>
            </a:r>
            <a:r>
              <a:rPr lang="en-US" sz="1800" b="0" dirty="0">
                <a:latin typeface="Arial" panose="020B0604020202020204" pitchFamily="34" charset="0"/>
                <a:cs typeface="Arial" panose="020B0604020202020204" pitchFamily="34" charset="0"/>
              </a:rPr>
              <a:t> October 2024.</a:t>
            </a:r>
          </a:p>
          <a:p>
            <a:pPr marL="358775" indent="-358775" algn="just">
              <a:lnSpc>
                <a:spcPct val="120000"/>
              </a:lnSpc>
            </a:pPr>
            <a:r>
              <a:rPr lang="en-US" sz="1800" b="0" dirty="0">
                <a:latin typeface="Arial" panose="020B0604020202020204" pitchFamily="34" charset="0"/>
                <a:cs typeface="Arial" panose="020B0604020202020204" pitchFamily="34" charset="0"/>
              </a:rPr>
              <a:t>The adjustments budget will mainly focus on enhancing service delivery and ensuring that the set targets are achieved. The revised APPs and operational plans will inform the adjustments budget compilation.</a:t>
            </a:r>
          </a:p>
          <a:p>
            <a:pPr marL="358775" indent="-358775" algn="just">
              <a:lnSpc>
                <a:spcPct val="120000"/>
              </a:lnSpc>
            </a:pPr>
            <a:r>
              <a:rPr lang="en-US" sz="1800" b="0" dirty="0">
                <a:latin typeface="Arial" panose="020B0604020202020204" pitchFamily="34" charset="0"/>
                <a:cs typeface="Arial" panose="020B0604020202020204" pitchFamily="34" charset="0"/>
              </a:rPr>
              <a:t>The adjustments will be based on the suggestions obtained from the provincial committee, as well as the 7th administration's proclaimed aims.</a:t>
            </a:r>
          </a:p>
        </p:txBody>
      </p:sp>
      <p:sp>
        <p:nvSpPr>
          <p:cNvPr id="4" name="Slide Number Placeholder 1">
            <a:extLst>
              <a:ext uri="{FF2B5EF4-FFF2-40B4-BE49-F238E27FC236}">
                <a16:creationId xmlns:a16="http://schemas.microsoft.com/office/drawing/2014/main" id="{AC95E26D-3EEA-4571-A209-BB9DDE9A81E6}"/>
              </a:ext>
            </a:extLst>
          </p:cNvPr>
          <p:cNvSpPr txBox="1">
            <a:spLocks/>
          </p:cNvSpPr>
          <p:nvPr/>
        </p:nvSpPr>
        <p:spPr>
          <a:xfrm>
            <a:off x="11528612" y="6546664"/>
            <a:ext cx="60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58341077"/>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2E80-1831-4C41-B5FC-89ACAA22E97D}"/>
              </a:ext>
            </a:extLst>
          </p:cNvPr>
          <p:cNvSpPr>
            <a:spLocks noGrp="1"/>
          </p:cNvSpPr>
          <p:nvPr>
            <p:ph type="title"/>
          </p:nvPr>
        </p:nvSpPr>
        <p:spPr/>
        <p:txBody>
          <a:bodyPr/>
          <a:lstStyle/>
          <a:p>
            <a:r>
              <a:rPr lang="en-US" sz="2400" dirty="0"/>
              <a:t>CONCLUSION</a:t>
            </a:r>
          </a:p>
        </p:txBody>
      </p:sp>
      <p:sp>
        <p:nvSpPr>
          <p:cNvPr id="3" name="Content Placeholder 2">
            <a:extLst>
              <a:ext uri="{FF2B5EF4-FFF2-40B4-BE49-F238E27FC236}">
                <a16:creationId xmlns:a16="http://schemas.microsoft.com/office/drawing/2014/main" id="{EE9731AE-55DC-4446-9D07-C8D7915228FF}"/>
              </a:ext>
            </a:extLst>
          </p:cNvPr>
          <p:cNvSpPr>
            <a:spLocks noGrp="1"/>
          </p:cNvSpPr>
          <p:nvPr>
            <p:ph idx="1"/>
          </p:nvPr>
        </p:nvSpPr>
        <p:spPr/>
        <p:txBody>
          <a:bodyPr>
            <a:normAutofit fontScale="92500"/>
          </a:bodyPr>
          <a:lstStyle/>
          <a:p>
            <a:pPr marL="358775" indent="-358775" algn="just">
              <a:lnSpc>
                <a:spcPct val="120000"/>
              </a:lnSpc>
            </a:pPr>
            <a:r>
              <a:rPr lang="en-US" sz="1800" b="0" dirty="0">
                <a:latin typeface="Arial" panose="020B0604020202020204" pitchFamily="34" charset="0"/>
                <a:cs typeface="Arial" panose="020B0604020202020204" pitchFamily="34" charset="0"/>
              </a:rPr>
              <a:t>The Office of the Premier reviewed and adjusted the 2024/25 Annual Performance Plan by considering the following:</a:t>
            </a:r>
          </a:p>
          <a:p>
            <a:pPr marL="815975" lvl="2" indent="-358775" algn="just">
              <a:lnSpc>
                <a:spcPct val="120000"/>
              </a:lnSpc>
              <a:spcBef>
                <a:spcPts val="1000"/>
              </a:spcBef>
              <a:buFont typeface="Wingdings" panose="05000000000000000000" pitchFamily="2" charset="2"/>
              <a:buChar char="Ø"/>
              <a:tabLst>
                <a:tab pos="862013" algn="l"/>
              </a:tabLst>
            </a:pPr>
            <a:r>
              <a:rPr lang="en-US" sz="1800" dirty="0">
                <a:latin typeface="Arial" panose="020B0604020202020204" pitchFamily="34" charset="0"/>
                <a:cs typeface="Arial" panose="020B0604020202020204" pitchFamily="34" charset="0"/>
              </a:rPr>
              <a:t>The 2024/25 adjustment budget (aligned to the 2020-2025 Strategic Plan ending in March 2025) </a:t>
            </a:r>
          </a:p>
          <a:p>
            <a:pPr marL="815975" lvl="2" indent="-358775" algn="just">
              <a:lnSpc>
                <a:spcPct val="120000"/>
              </a:lnSpc>
              <a:spcBef>
                <a:spcPts val="1000"/>
              </a:spcBef>
              <a:buFont typeface="Wingdings" panose="05000000000000000000" pitchFamily="2" charset="2"/>
              <a:buChar char="Ø"/>
              <a:tabLst>
                <a:tab pos="862013" algn="l"/>
              </a:tabLst>
            </a:pPr>
            <a:r>
              <a:rPr lang="en-US" sz="1800" dirty="0">
                <a:latin typeface="Arial" panose="020B0604020202020204" pitchFamily="34" charset="0"/>
                <a:cs typeface="Arial" panose="020B0604020202020204" pitchFamily="34" charset="0"/>
              </a:rPr>
              <a:t>Transition to the 7th Administration and the development of the Medium-Term Development Plan.</a:t>
            </a:r>
          </a:p>
          <a:p>
            <a:pPr marL="815975" lvl="2" indent="-358775" algn="just">
              <a:lnSpc>
                <a:spcPct val="120000"/>
              </a:lnSpc>
              <a:spcBef>
                <a:spcPts val="1000"/>
              </a:spcBef>
              <a:buFont typeface="Wingdings" panose="05000000000000000000" pitchFamily="2" charset="2"/>
              <a:buChar char="Ø"/>
              <a:tabLst>
                <a:tab pos="862013" algn="l"/>
              </a:tabLst>
            </a:pPr>
            <a:r>
              <a:rPr lang="en-US" sz="1800" dirty="0">
                <a:latin typeface="Arial" panose="020B0604020202020204" pitchFamily="34" charset="0"/>
                <a:cs typeface="Arial" panose="020B0604020202020204" pitchFamily="34" charset="0"/>
              </a:rPr>
              <a:t>Commitments outlined in the August SOPA and the priorities of the 7th Administration</a:t>
            </a:r>
          </a:p>
          <a:p>
            <a:pPr marL="815975" lvl="2" indent="-358775" algn="just">
              <a:lnSpc>
                <a:spcPct val="120000"/>
              </a:lnSpc>
              <a:spcBef>
                <a:spcPts val="1000"/>
              </a:spcBef>
              <a:buFont typeface="Wingdings" panose="05000000000000000000" pitchFamily="2" charset="2"/>
              <a:buChar char="Ø"/>
              <a:tabLst>
                <a:tab pos="862013" algn="l"/>
              </a:tabLst>
            </a:pPr>
            <a:r>
              <a:rPr lang="en-US" sz="1800" dirty="0">
                <a:latin typeface="Arial" panose="020B0604020202020204" pitchFamily="34" charset="0"/>
                <a:cs typeface="Arial" panose="020B0604020202020204" pitchFamily="34" charset="0"/>
              </a:rPr>
              <a:t>Gauteng Audit Services (GAS) review and 2023/24 AG Audit Outcome on the audit of performance information </a:t>
            </a:r>
          </a:p>
          <a:p>
            <a:pPr marL="815975" lvl="2" indent="-358775" algn="just">
              <a:lnSpc>
                <a:spcPct val="120000"/>
              </a:lnSpc>
              <a:spcBef>
                <a:spcPts val="1000"/>
              </a:spcBef>
              <a:buFont typeface="Wingdings" panose="05000000000000000000" pitchFamily="2" charset="2"/>
              <a:buChar char="Ø"/>
              <a:tabLst>
                <a:tab pos="862013" algn="l"/>
              </a:tabLst>
            </a:pPr>
            <a:r>
              <a:rPr lang="en-US" sz="1800" dirty="0">
                <a:latin typeface="Arial" panose="020B0604020202020204" pitchFamily="34" charset="0"/>
                <a:cs typeface="Arial" panose="020B0604020202020204" pitchFamily="34" charset="0"/>
              </a:rPr>
              <a:t>Review of performance and budgets</a:t>
            </a:r>
          </a:p>
          <a:p>
            <a:pPr marL="815975" lvl="2" indent="-358775" algn="just">
              <a:lnSpc>
                <a:spcPct val="120000"/>
              </a:lnSpc>
              <a:spcBef>
                <a:spcPts val="1000"/>
              </a:spcBef>
              <a:buFont typeface="Wingdings" panose="05000000000000000000" pitchFamily="2" charset="2"/>
              <a:buChar char="Ø"/>
              <a:tabLst>
                <a:tab pos="862013" algn="l"/>
              </a:tabLst>
            </a:pPr>
            <a:r>
              <a:rPr lang="en-US" sz="1800" dirty="0">
                <a:latin typeface="Arial" panose="020B0604020202020204" pitchFamily="34" charset="0"/>
                <a:cs typeface="Arial" panose="020B0604020202020204" pitchFamily="34" charset="0"/>
              </a:rPr>
              <a:t>Analysis on persistently under achieving indicators of the APP 23/24</a:t>
            </a:r>
          </a:p>
          <a:p>
            <a:pPr marL="815975" lvl="2" indent="-358775" algn="just">
              <a:lnSpc>
                <a:spcPct val="120000"/>
              </a:lnSpc>
              <a:spcBef>
                <a:spcPts val="1000"/>
              </a:spcBef>
              <a:buFont typeface="Wingdings" panose="05000000000000000000" pitchFamily="2" charset="2"/>
              <a:buChar char="Ø"/>
              <a:tabLst>
                <a:tab pos="862013" algn="l"/>
              </a:tabLst>
            </a:pPr>
            <a:r>
              <a:rPr lang="en-US" sz="1800" dirty="0">
                <a:latin typeface="Arial" panose="020B0604020202020204" pitchFamily="34" charset="0"/>
                <a:cs typeface="Arial" panose="020B0604020202020204" pitchFamily="34" charset="0"/>
              </a:rPr>
              <a:t>Consideration to the Office of the Premier’s oversight role as the Centre of Government and its contribution and to lead on the Provincial Priorities, especially the Elevated Priorities</a:t>
            </a:r>
            <a:endParaRPr lang="en-US" b="0" dirty="0"/>
          </a:p>
        </p:txBody>
      </p:sp>
      <p:sp>
        <p:nvSpPr>
          <p:cNvPr id="4" name="Slide Number Placeholder 1">
            <a:extLst>
              <a:ext uri="{FF2B5EF4-FFF2-40B4-BE49-F238E27FC236}">
                <a16:creationId xmlns:a16="http://schemas.microsoft.com/office/drawing/2014/main" id="{AC95E26D-3EEA-4571-A209-BB9DDE9A81E6}"/>
              </a:ext>
            </a:extLst>
          </p:cNvPr>
          <p:cNvSpPr txBox="1">
            <a:spLocks/>
          </p:cNvSpPr>
          <p:nvPr/>
        </p:nvSpPr>
        <p:spPr>
          <a:xfrm>
            <a:off x="11528612" y="6546664"/>
            <a:ext cx="60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3862CD-2CE4-D846-9F15-15300DCE1BBC}" type="slidenum">
              <a:rPr lang="en-US" sz="1400" smtClean="0"/>
              <a:pPr/>
              <a:t>35</a:t>
            </a:fld>
            <a:endParaRPr lang="en-US" dirty="0"/>
          </a:p>
        </p:txBody>
      </p:sp>
    </p:spTree>
    <p:extLst>
      <p:ext uri="{BB962C8B-B14F-4D97-AF65-F5344CB8AC3E}">
        <p14:creationId xmlns:p14="http://schemas.microsoft.com/office/powerpoint/2010/main" val="2633878500"/>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a:t>QUESTIONS …QUESTIONS …QUESTIONS</a:t>
            </a:r>
          </a:p>
        </p:txBody>
      </p:sp>
      <p:sp>
        <p:nvSpPr>
          <p:cNvPr id="3" name="Slide Number Placeholder 2"/>
          <p:cNvSpPr>
            <a:spLocks noGrp="1"/>
          </p:cNvSpPr>
          <p:nvPr>
            <p:ph type="sldNum" sz="quarter" idx="12"/>
          </p:nvPr>
        </p:nvSpPr>
        <p:spPr/>
        <p:txBody>
          <a:bodyPr/>
          <a:lstStyle/>
          <a:p>
            <a:pPr marL="0" marR="0" lvl="0" indent="0" algn="l" defTabSz="457124"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124"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59EC490E-63AD-854C-9711-9D18E80D54E7}"/>
              </a:ext>
            </a:extLst>
          </p:cNvPr>
          <p:cNvSpPr/>
          <p:nvPr/>
        </p:nvSpPr>
        <p:spPr>
          <a:xfrm>
            <a:off x="2409825" y="734705"/>
            <a:ext cx="8135014" cy="571500"/>
          </a:xfrm>
          <a:prstGeom prst="rect">
            <a:avLst/>
          </a:prstGeom>
          <a:solidFill>
            <a:srgbClr val="0052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QUESTIONS…..QUESTIONS…..QUESTIONS</a:t>
            </a:r>
          </a:p>
        </p:txBody>
      </p:sp>
      <p:sp>
        <p:nvSpPr>
          <p:cNvPr id="9" name="Rectangle 8">
            <a:extLst>
              <a:ext uri="{FF2B5EF4-FFF2-40B4-BE49-F238E27FC236}">
                <a16:creationId xmlns:a16="http://schemas.microsoft.com/office/drawing/2014/main" id="{FB198218-4457-F14A-BA2F-EBDD70643D3F}"/>
              </a:ext>
            </a:extLst>
          </p:cNvPr>
          <p:cNvSpPr/>
          <p:nvPr/>
        </p:nvSpPr>
        <p:spPr>
          <a:xfrm>
            <a:off x="1200151" y="734706"/>
            <a:ext cx="10827636" cy="654003"/>
          </a:xfrm>
          <a:prstGeom prst="rect">
            <a:avLst/>
          </a:prstGeom>
          <a:solidFill>
            <a:srgbClr val="0052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p>
        </p:txBody>
      </p:sp>
      <p:sp>
        <p:nvSpPr>
          <p:cNvPr id="17" name="TextBox 16">
            <a:extLst>
              <a:ext uri="{FF2B5EF4-FFF2-40B4-BE49-F238E27FC236}">
                <a16:creationId xmlns:a16="http://schemas.microsoft.com/office/drawing/2014/main" id="{13450A20-4397-0F44-A023-567AF0264A3F}"/>
              </a:ext>
            </a:extLst>
          </p:cNvPr>
          <p:cNvSpPr txBox="1"/>
          <p:nvPr/>
        </p:nvSpPr>
        <p:spPr>
          <a:xfrm>
            <a:off x="13215257" y="438694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descr="A screenshot of a cell phone&#10;&#10;Description automatically generated">
            <a:extLst>
              <a:ext uri="{FF2B5EF4-FFF2-40B4-BE49-F238E27FC236}">
                <a16:creationId xmlns:a16="http://schemas.microsoft.com/office/drawing/2014/main" id="{CA215D7C-CFF8-CF4C-B1FB-4C526362816C}"/>
              </a:ext>
            </a:extLst>
          </p:cNvPr>
          <p:cNvPicPr>
            <a:picLocks noChangeAspect="1"/>
          </p:cNvPicPr>
          <p:nvPr/>
        </p:nvPicPr>
        <p:blipFill>
          <a:blip r:embed="rId3"/>
          <a:stretch>
            <a:fillRect/>
          </a:stretch>
        </p:blipFill>
        <p:spPr>
          <a:xfrm>
            <a:off x="2162149" y="1776594"/>
            <a:ext cx="9046393" cy="4382185"/>
          </a:xfrm>
          <a:prstGeom prst="rect">
            <a:avLst/>
          </a:prstGeom>
        </p:spPr>
      </p:pic>
    </p:spTree>
    <p:extLst>
      <p:ext uri="{BB962C8B-B14F-4D97-AF65-F5344CB8AC3E}">
        <p14:creationId xmlns:p14="http://schemas.microsoft.com/office/powerpoint/2010/main" val="1629485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BC2C7C-831D-7F43-9AF7-5A039624A081}"/>
              </a:ext>
            </a:extLst>
          </p:cNvPr>
          <p:cNvSpPr>
            <a:spLocks noGrp="1"/>
          </p:cNvSpPr>
          <p:nvPr>
            <p:ph idx="1"/>
          </p:nvPr>
        </p:nvSpPr>
        <p:spPr>
          <a:xfrm>
            <a:off x="1179576" y="1356852"/>
            <a:ext cx="10955785" cy="5176364"/>
          </a:xfrm>
        </p:spPr>
        <p:txBody>
          <a:bodyPr>
            <a:normAutofit/>
          </a:bodyPr>
          <a:lstStyle/>
          <a:p>
            <a:pPr marL="0" indent="0">
              <a:buNone/>
            </a:pPr>
            <a:endParaRPr lang="en-GB" sz="2400" dirty="0"/>
          </a:p>
          <a:p>
            <a:endParaRPr lang="en-ZA" dirty="0"/>
          </a:p>
          <a:p>
            <a:pPr marL="0" indent="0">
              <a:buNone/>
            </a:pPr>
            <a:endParaRPr lang="en-ZA" dirty="0"/>
          </a:p>
        </p:txBody>
      </p:sp>
      <p:sp>
        <p:nvSpPr>
          <p:cNvPr id="5" name="Title 4">
            <a:extLst>
              <a:ext uri="{FF2B5EF4-FFF2-40B4-BE49-F238E27FC236}">
                <a16:creationId xmlns:a16="http://schemas.microsoft.com/office/drawing/2014/main" id="{2AF86C07-86E4-4E42-85C1-0D36D7499093}"/>
              </a:ext>
            </a:extLst>
          </p:cNvPr>
          <p:cNvSpPr>
            <a:spLocks noGrp="1"/>
          </p:cNvSpPr>
          <p:nvPr>
            <p:ph type="title"/>
          </p:nvPr>
        </p:nvSpPr>
        <p:spPr/>
        <p:txBody>
          <a:bodyPr/>
          <a:lstStyle/>
          <a:p>
            <a:pPr algn="just"/>
            <a:r>
              <a:rPr lang="en-US" sz="2400" dirty="0">
                <a:latin typeface="Arial" panose="020B0604020202020204" pitchFamily="34" charset="0"/>
              </a:rPr>
              <a:t>INTRODUCTION </a:t>
            </a:r>
            <a:r>
              <a:rPr lang="en-US" sz="2400" dirty="0" err="1">
                <a:latin typeface="Arial" panose="020B0604020202020204" pitchFamily="34" charset="0"/>
              </a:rPr>
              <a:t>cont</a:t>
            </a:r>
            <a:r>
              <a:rPr lang="en-US" sz="2400" dirty="0">
                <a:latin typeface="Arial" panose="020B0604020202020204" pitchFamily="34" charset="0"/>
              </a:rPr>
              <a:t>/…</a:t>
            </a:r>
            <a:endParaRPr lang="en-GB" sz="2400" dirty="0"/>
          </a:p>
        </p:txBody>
      </p:sp>
      <p:sp>
        <p:nvSpPr>
          <p:cNvPr id="4" name="Rectangle 3">
            <a:extLst>
              <a:ext uri="{FF2B5EF4-FFF2-40B4-BE49-F238E27FC236}">
                <a16:creationId xmlns:a16="http://schemas.microsoft.com/office/drawing/2014/main" id="{2A6DC876-7262-497C-B5AA-D2B14C00DC7C}"/>
              </a:ext>
            </a:extLst>
          </p:cNvPr>
          <p:cNvSpPr/>
          <p:nvPr/>
        </p:nvSpPr>
        <p:spPr>
          <a:xfrm>
            <a:off x="1334530" y="1463177"/>
            <a:ext cx="10611664" cy="5647700"/>
          </a:xfrm>
          <a:prstGeom prst="rect">
            <a:avLst/>
          </a:prstGeom>
        </p:spPr>
        <p:txBody>
          <a:bodyPr wrap="square">
            <a:spAutoFit/>
          </a:bodyPr>
          <a:lstStyle/>
          <a:p>
            <a:pPr marL="285750" indent="-285750" algn="just">
              <a:buFont typeface="Arial" panose="020B0604020202020204" pitchFamily="34" charset="0"/>
              <a:buChar char="•"/>
            </a:pPr>
            <a:r>
              <a:rPr lang="en-US" sz="1700" dirty="0">
                <a:latin typeface="Arial" panose="020B0604020202020204" pitchFamily="34" charset="0"/>
                <a:cs typeface="Arial" panose="020B0604020202020204" pitchFamily="34" charset="0"/>
              </a:rPr>
              <a:t>As part of our efforts to realize the GGT2030 vision, we </a:t>
            </a:r>
            <a:r>
              <a:rPr lang="en-US" sz="1700" b="1" dirty="0">
                <a:latin typeface="Arial" panose="020B0604020202020204" pitchFamily="34" charset="0"/>
                <a:cs typeface="Arial" panose="020B0604020202020204" pitchFamily="34" charset="0"/>
              </a:rPr>
              <a:t>continue to pursue the implementation of the National Development Plan (NDP), alongside global and regional frameworks such as the UN 2030 Agenda for Sustainable Development, the African Union’s Agenda 2063, and the SADC Vision 2050</a:t>
            </a:r>
            <a:r>
              <a:rPr lang="en-US" sz="1700"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700" dirty="0">
                <a:latin typeface="Arial" panose="020B0604020202020204" pitchFamily="34" charset="0"/>
                <a:cs typeface="Arial" panose="020B0604020202020204" pitchFamily="34" charset="0"/>
              </a:rPr>
              <a:t>These frameworks shape the strategic interventions required </a:t>
            </a:r>
            <a:r>
              <a:rPr lang="en-US" sz="1700" b="1" dirty="0">
                <a:latin typeface="Arial" panose="020B0604020202020204" pitchFamily="34" charset="0"/>
                <a:cs typeface="Arial" panose="020B0604020202020204" pitchFamily="34" charset="0"/>
              </a:rPr>
              <a:t>to drive growth, inclusivity, and sustainability in our province.</a:t>
            </a:r>
          </a:p>
          <a:p>
            <a:pPr marL="285750" indent="-285750" algn="just">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700" dirty="0">
                <a:latin typeface="Arial" panose="020B0604020202020204" pitchFamily="34" charset="0"/>
                <a:cs typeface="Arial" panose="020B0604020202020204" pitchFamily="34" charset="0"/>
              </a:rPr>
              <a:t>In summary, reasons for re-tabling the 2024/25 institutional plans Annual Performance Plans) are mainly due to the following:</a:t>
            </a:r>
          </a:p>
          <a:p>
            <a:pPr algn="just"/>
            <a:endParaRPr lang="en-ZA" sz="1700" dirty="0">
              <a:highlight>
                <a:srgbClr val="FFFF00"/>
              </a:highlight>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n-US" sz="1700" dirty="0">
                <a:latin typeface="Arial" panose="020B0604020202020204" pitchFamily="34" charset="0"/>
                <a:cs typeface="Arial" panose="020B0604020202020204" pitchFamily="34" charset="0"/>
              </a:rPr>
              <a:t>The </a:t>
            </a:r>
            <a:r>
              <a:rPr lang="en-US" sz="1700" b="1" dirty="0">
                <a:latin typeface="Arial" panose="020B0604020202020204" pitchFamily="34" charset="0"/>
                <a:cs typeface="Arial" panose="020B0604020202020204" pitchFamily="34" charset="0"/>
              </a:rPr>
              <a:t>2024/25 adjustment budget </a:t>
            </a:r>
            <a:r>
              <a:rPr lang="en-US" sz="1700" dirty="0">
                <a:latin typeface="Arial" panose="020B0604020202020204" pitchFamily="34" charset="0"/>
                <a:cs typeface="Arial" panose="020B0604020202020204" pitchFamily="34" charset="0"/>
              </a:rPr>
              <a:t>(aligned to the 2020-2025 Strategic Plan ending in March 2025) </a:t>
            </a:r>
            <a:endParaRPr lang="en-ZA" sz="17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n-ZA" sz="1700" b="1" dirty="0">
                <a:latin typeface="Arial" panose="020B0604020202020204" pitchFamily="34" charset="0"/>
                <a:cs typeface="Arial" panose="020B0604020202020204" pitchFamily="34" charset="0"/>
              </a:rPr>
              <a:t>Transition to the 7</a:t>
            </a:r>
            <a:r>
              <a:rPr lang="en-ZA" sz="1700" b="1" baseline="30000" dirty="0">
                <a:latin typeface="Arial" panose="020B0604020202020204" pitchFamily="34" charset="0"/>
                <a:cs typeface="Arial" panose="020B0604020202020204" pitchFamily="34" charset="0"/>
              </a:rPr>
              <a:t>th</a:t>
            </a:r>
            <a:r>
              <a:rPr lang="en-ZA" sz="1700" b="1" dirty="0">
                <a:latin typeface="Arial" panose="020B0604020202020204" pitchFamily="34" charset="0"/>
                <a:cs typeface="Arial" panose="020B0604020202020204" pitchFamily="34" charset="0"/>
              </a:rPr>
              <a:t> Administration and the development of the Medium-Term Development Plan</a:t>
            </a:r>
            <a:r>
              <a:rPr lang="en-ZA" sz="1700" dirty="0">
                <a:latin typeface="Arial" panose="020B0604020202020204" pitchFamily="34" charset="0"/>
                <a:cs typeface="Arial" panose="020B0604020202020204" pitchFamily="34" charset="0"/>
              </a:rPr>
              <a:t>.</a:t>
            </a:r>
          </a:p>
          <a:p>
            <a:pPr marL="742950" lvl="1" indent="-285750" algn="just">
              <a:buFont typeface="Wingdings" panose="05000000000000000000" pitchFamily="2" charset="2"/>
              <a:buChar char="Ø"/>
            </a:pPr>
            <a:r>
              <a:rPr lang="en-ZA" sz="1700" b="1" dirty="0">
                <a:latin typeface="Arial" panose="020B0604020202020204" pitchFamily="34" charset="0"/>
                <a:cs typeface="Arial" panose="020B0604020202020204" pitchFamily="34" charset="0"/>
              </a:rPr>
              <a:t>Commitments outlined in the August SOPA and the priorities of the 7</a:t>
            </a:r>
            <a:r>
              <a:rPr lang="en-ZA" sz="1700" b="1" baseline="30000" dirty="0">
                <a:latin typeface="Arial" panose="020B0604020202020204" pitchFamily="34" charset="0"/>
                <a:cs typeface="Arial" panose="020B0604020202020204" pitchFamily="34" charset="0"/>
              </a:rPr>
              <a:t>th</a:t>
            </a:r>
            <a:r>
              <a:rPr lang="en-ZA" sz="1700" b="1" dirty="0">
                <a:latin typeface="Arial" panose="020B0604020202020204" pitchFamily="34" charset="0"/>
                <a:cs typeface="Arial" panose="020B0604020202020204" pitchFamily="34" charset="0"/>
              </a:rPr>
              <a:t> Administration.</a:t>
            </a:r>
            <a:r>
              <a:rPr lang="en-ZA" sz="1700" dirty="0">
                <a:latin typeface="Arial" panose="020B0604020202020204" pitchFamily="34" charset="0"/>
                <a:cs typeface="Arial" panose="020B0604020202020204" pitchFamily="34" charset="0"/>
              </a:rPr>
              <a:t> </a:t>
            </a:r>
          </a:p>
          <a:p>
            <a:pPr marL="742950" lvl="1" indent="-285750" algn="just">
              <a:buFont typeface="Wingdings" panose="05000000000000000000" pitchFamily="2" charset="2"/>
              <a:buChar char="Ø"/>
            </a:pPr>
            <a:r>
              <a:rPr lang="en-ZA" sz="1800" dirty="0">
                <a:solidFill>
                  <a:prstClr val="black"/>
                </a:solidFill>
                <a:latin typeface="Arial" panose="020B0604020202020204" pitchFamily="34" charset="0"/>
                <a:cs typeface="Arial" panose="020B0604020202020204" pitchFamily="34" charset="0"/>
              </a:rPr>
              <a:t>BMT Strategic Plan Session inputs (19 – 20 September 2024).</a:t>
            </a:r>
          </a:p>
          <a:p>
            <a:pPr marL="742950" lvl="1" indent="-285750" algn="just">
              <a:buFont typeface="Wingdings" panose="05000000000000000000" pitchFamily="2" charset="2"/>
              <a:buChar char="Ø"/>
            </a:pPr>
            <a:r>
              <a:rPr lang="en-US" sz="1800" dirty="0">
                <a:solidFill>
                  <a:prstClr val="black"/>
                </a:solidFill>
                <a:latin typeface="Arial" panose="020B0604020202020204" pitchFamily="34" charset="0"/>
                <a:cs typeface="Arial" panose="020B0604020202020204" pitchFamily="34" charset="0"/>
              </a:rPr>
              <a:t>Branch engagements and inputs provided.</a:t>
            </a:r>
          </a:p>
          <a:p>
            <a:pPr marL="742950" lvl="1" indent="-285750" algn="just">
              <a:buFont typeface="Wingdings" panose="05000000000000000000" pitchFamily="2" charset="2"/>
              <a:buChar char="Ø"/>
            </a:pPr>
            <a:endParaRPr lang="en-ZA" sz="1800" dirty="0">
              <a:solidFill>
                <a:prstClr val="black"/>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endParaRPr lang="en-US" sz="1800" dirty="0">
              <a:solidFill>
                <a:prstClr val="black"/>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endParaRPr lang="en-ZA"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sz="17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58ACA27-1669-40DF-A9B7-D3527C20684C}"/>
              </a:ext>
            </a:extLst>
          </p:cNvPr>
          <p:cNvSpPr>
            <a:spLocks noGrp="1"/>
          </p:cNvSpPr>
          <p:nvPr>
            <p:ph type="sldNum" sz="quarter" idx="12"/>
          </p:nvPr>
        </p:nvSpPr>
        <p:spPr/>
        <p:txBody>
          <a:bodyPr/>
          <a:lstStyle/>
          <a:p>
            <a:fld id="{093862CD-2CE4-D846-9F15-15300DCE1BBC}" type="slidenum">
              <a:rPr lang="en-US" smtClean="0"/>
              <a:pPr/>
              <a:t>4</a:t>
            </a:fld>
            <a:endParaRPr lang="en-US" dirty="0"/>
          </a:p>
        </p:txBody>
      </p:sp>
    </p:spTree>
    <p:extLst>
      <p:ext uri="{BB962C8B-B14F-4D97-AF65-F5344CB8AC3E}">
        <p14:creationId xmlns:p14="http://schemas.microsoft.com/office/powerpoint/2010/main" val="2861715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16FD3-1B9B-2F1F-B47A-0C4D6A415556}"/>
              </a:ext>
            </a:extLst>
          </p:cNvPr>
          <p:cNvSpPr>
            <a:spLocks noGrp="1"/>
          </p:cNvSpPr>
          <p:nvPr>
            <p:ph type="title"/>
          </p:nvPr>
        </p:nvSpPr>
        <p:spPr/>
        <p:txBody>
          <a:bodyPr/>
          <a:lstStyle/>
          <a:p>
            <a:r>
              <a:rPr lang="en-ZA" sz="2400" b="1" dirty="0">
                <a:solidFill>
                  <a:schemeClr val="bg1"/>
                </a:solidFill>
                <a:latin typeface="Arial" panose="020B0604020202020204" pitchFamily="34" charset="0"/>
                <a:cs typeface="Arial" panose="020B0604020202020204" pitchFamily="34" charset="0"/>
              </a:rPr>
              <a:t>LEGISLATIVE MANDATE: OoP</a:t>
            </a:r>
          </a:p>
        </p:txBody>
      </p:sp>
      <p:sp>
        <p:nvSpPr>
          <p:cNvPr id="3" name="Content Placeholder 2">
            <a:extLst>
              <a:ext uri="{FF2B5EF4-FFF2-40B4-BE49-F238E27FC236}">
                <a16:creationId xmlns:a16="http://schemas.microsoft.com/office/drawing/2014/main" id="{F28A22EF-DFCA-FE9F-7804-59B3DE5B5F39}"/>
              </a:ext>
            </a:extLst>
          </p:cNvPr>
          <p:cNvSpPr>
            <a:spLocks noGrp="1"/>
          </p:cNvSpPr>
          <p:nvPr>
            <p:ph idx="1"/>
          </p:nvPr>
        </p:nvSpPr>
        <p:spPr/>
        <p:txBody>
          <a:bodyPr>
            <a:normAutofit/>
          </a:bodyPr>
          <a:lstStyle/>
          <a:p>
            <a:pPr algn="just" fontAlgn="ctr"/>
            <a:r>
              <a:rPr lang="en-ZA" sz="2000" dirty="0">
                <a:latin typeface="Arial" panose="020B0604020202020204" pitchFamily="34" charset="0"/>
                <a:cs typeface="Arial" panose="020B0604020202020204" pitchFamily="34" charset="0"/>
              </a:rPr>
              <a:t>The Office of the Premier derives its mandate primarily from the </a:t>
            </a:r>
            <a:r>
              <a:rPr lang="en-ZA" sz="2000" b="1" dirty="0">
                <a:latin typeface="Arial" panose="020B0604020202020204" pitchFamily="34" charset="0"/>
                <a:cs typeface="Arial" panose="020B0604020202020204" pitchFamily="34" charset="0"/>
              </a:rPr>
              <a:t>Constitution, the Public Service Act (PSA) and its regulations, the Public Finance Management Act (PFMA</a:t>
            </a:r>
            <a:r>
              <a:rPr lang="en-ZA" sz="2000" dirty="0">
                <a:latin typeface="Arial" panose="020B0604020202020204" pitchFamily="34" charset="0"/>
                <a:cs typeface="Arial" panose="020B0604020202020204" pitchFamily="34" charset="0"/>
              </a:rPr>
              <a:t>), policy directives and the overall mandate of government. </a:t>
            </a:r>
          </a:p>
          <a:p>
            <a:pPr algn="just" fontAlgn="ctr"/>
            <a:r>
              <a:rPr lang="en-ZA" sz="2000" dirty="0">
                <a:latin typeface="Arial" panose="020B0604020202020204" pitchFamily="34" charset="0"/>
                <a:cs typeface="Arial" panose="020B0604020202020204" pitchFamily="34" charset="0"/>
              </a:rPr>
              <a:t>The most important provisions are as follows:</a:t>
            </a:r>
          </a:p>
          <a:p>
            <a:pPr marL="857250" lvl="1" indent="-457200" algn="just" fontAlgn="ctr">
              <a:buFont typeface="+mj-lt"/>
              <a:buAutoNum type="arabicPeriod"/>
            </a:pPr>
            <a:r>
              <a:rPr lang="en-ZA" sz="2000" dirty="0">
                <a:latin typeface="Arial" panose="020B0604020202020204" pitchFamily="34" charset="0"/>
                <a:cs typeface="Arial" panose="020B0604020202020204" pitchFamily="34" charset="0"/>
              </a:rPr>
              <a:t>The Premier has </a:t>
            </a:r>
            <a:r>
              <a:rPr lang="en-ZA" sz="2000" b="1" dirty="0">
                <a:latin typeface="Arial" panose="020B0604020202020204" pitchFamily="34" charset="0"/>
                <a:cs typeface="Arial" panose="020B0604020202020204" pitchFamily="34" charset="0"/>
              </a:rPr>
              <a:t>executive, policy, legislative, intergovernmental and ceremonial</a:t>
            </a:r>
            <a:r>
              <a:rPr lang="en-ZA" sz="2000" dirty="0">
                <a:latin typeface="Arial" panose="020B0604020202020204" pitchFamily="34" charset="0"/>
                <a:cs typeface="Arial" panose="020B0604020202020204" pitchFamily="34" charset="0"/>
              </a:rPr>
              <a:t> functions and responsibilities as defined in Chapter 6 of the Constitution of the Republic of South Africa.</a:t>
            </a:r>
          </a:p>
          <a:p>
            <a:pPr marL="857250" lvl="1" indent="-457200" algn="just" fontAlgn="ctr">
              <a:buFont typeface="+mj-lt"/>
              <a:buAutoNum type="arabicPeriod"/>
            </a:pPr>
            <a:r>
              <a:rPr lang="en-ZA" sz="2000" dirty="0">
                <a:latin typeface="Arial" panose="020B0604020202020204" pitchFamily="34" charset="0"/>
                <a:cs typeface="Arial" panose="020B0604020202020204" pitchFamily="34" charset="0"/>
              </a:rPr>
              <a:t>The Premier, as the political head of the Provincial Government, is also responsible for the implementation of Chapter 3 of the Constitution. Section 41(1) defines the </a:t>
            </a:r>
            <a:r>
              <a:rPr lang="en-ZA" sz="2000" b="1" dirty="0">
                <a:latin typeface="Arial" panose="020B0604020202020204" pitchFamily="34" charset="0"/>
                <a:cs typeface="Arial" panose="020B0604020202020204" pitchFamily="34" charset="0"/>
              </a:rPr>
              <a:t>relationship and principles underlying cooperation between the various spheres of government</a:t>
            </a:r>
            <a:r>
              <a:rPr lang="en-ZA" sz="2000" dirty="0">
                <a:latin typeface="Arial" panose="020B0604020202020204" pitchFamily="34" charset="0"/>
                <a:cs typeface="Arial" panose="020B0604020202020204" pitchFamily="34" charset="0"/>
              </a:rPr>
              <a:t>.</a:t>
            </a:r>
          </a:p>
          <a:p>
            <a:pPr marL="857250" lvl="1" indent="-457200" algn="just" fontAlgn="ctr">
              <a:buFont typeface="+mj-lt"/>
              <a:buAutoNum type="arabicPeriod"/>
            </a:pPr>
            <a:r>
              <a:rPr lang="en-ZA" sz="2000" dirty="0">
                <a:latin typeface="Arial" panose="020B0604020202020204" pitchFamily="34" charset="0"/>
                <a:cs typeface="Arial" panose="020B0604020202020204" pitchFamily="34" charset="0"/>
              </a:rPr>
              <a:t>Section 125(2) of the Constitution determines that the Premier exercises the executive authority of the province together with other members of the Executive Council (Exco). The Premier appoints these </a:t>
            </a:r>
            <a:r>
              <a:rPr lang="en-ZA" sz="2000" b="1" dirty="0">
                <a:latin typeface="Arial" panose="020B0604020202020204" pitchFamily="34" charset="0"/>
                <a:cs typeface="Arial" panose="020B0604020202020204" pitchFamily="34" charset="0"/>
              </a:rPr>
              <a:t>members and assigns their functions and responsibilities, and delegates powers to them.</a:t>
            </a:r>
          </a:p>
          <a:p>
            <a:pPr hangingPunct="0"/>
            <a:endParaRPr lang="en-US" sz="1800" dirty="0"/>
          </a:p>
        </p:txBody>
      </p:sp>
      <p:sp>
        <p:nvSpPr>
          <p:cNvPr id="4" name="Slide Number Placeholder 3">
            <a:extLst>
              <a:ext uri="{FF2B5EF4-FFF2-40B4-BE49-F238E27FC236}">
                <a16:creationId xmlns:a16="http://schemas.microsoft.com/office/drawing/2014/main" id="{6A3887A2-E690-4D71-BA1C-D7284EF688EA}"/>
              </a:ext>
            </a:extLst>
          </p:cNvPr>
          <p:cNvSpPr txBox="1">
            <a:spLocks/>
          </p:cNvSpPr>
          <p:nvPr/>
        </p:nvSpPr>
        <p:spPr>
          <a:xfrm>
            <a:off x="9448799"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095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16FD3-1B9B-2F1F-B47A-0C4D6A415556}"/>
              </a:ext>
            </a:extLst>
          </p:cNvPr>
          <p:cNvSpPr>
            <a:spLocks noGrp="1"/>
          </p:cNvSpPr>
          <p:nvPr>
            <p:ph type="title"/>
          </p:nvPr>
        </p:nvSpPr>
        <p:spPr/>
        <p:txBody>
          <a:bodyPr/>
          <a:lstStyle/>
          <a:p>
            <a:r>
              <a:rPr lang="en-ZA" sz="2400" b="1" dirty="0">
                <a:solidFill>
                  <a:schemeClr val="bg1"/>
                </a:solidFill>
                <a:latin typeface="Arial" panose="020B0604020202020204" pitchFamily="34" charset="0"/>
                <a:cs typeface="Arial" panose="020B0604020202020204" pitchFamily="34" charset="0"/>
              </a:rPr>
              <a:t>LEGISLATIVE MANDATE: OoP (continues)</a:t>
            </a:r>
          </a:p>
        </p:txBody>
      </p:sp>
      <p:sp>
        <p:nvSpPr>
          <p:cNvPr id="3" name="Content Placeholder 2">
            <a:extLst>
              <a:ext uri="{FF2B5EF4-FFF2-40B4-BE49-F238E27FC236}">
                <a16:creationId xmlns:a16="http://schemas.microsoft.com/office/drawing/2014/main" id="{F28A22EF-DFCA-FE9F-7804-59B3DE5B5F39}"/>
              </a:ext>
            </a:extLst>
          </p:cNvPr>
          <p:cNvSpPr>
            <a:spLocks noGrp="1"/>
          </p:cNvSpPr>
          <p:nvPr>
            <p:ph idx="1"/>
          </p:nvPr>
        </p:nvSpPr>
        <p:spPr/>
        <p:txBody>
          <a:bodyPr>
            <a:normAutofit lnSpcReduction="10000"/>
          </a:bodyPr>
          <a:lstStyle/>
          <a:p>
            <a:pPr marL="285750" algn="just" fontAlgn="ctr">
              <a:buFont typeface="Arial" panose="020B0604020202020204" pitchFamily="34" charset="0"/>
              <a:buChar char="•"/>
            </a:pPr>
            <a:r>
              <a:rPr lang="en-ZA" sz="1800" b="1" dirty="0">
                <a:latin typeface="Arial" panose="020B0604020202020204" pitchFamily="34" charset="0"/>
                <a:cs typeface="Arial" panose="020B0604020202020204" pitchFamily="34" charset="0"/>
              </a:rPr>
              <a:t>The Premier, together with the Exco, exercises executive power by:</a:t>
            </a:r>
          </a:p>
          <a:p>
            <a:pPr lvl="2" indent="-254000" algn="just" fontAlgn="ctr">
              <a:buFont typeface="+mj-lt"/>
              <a:buAutoNum type="alphaLcParenR"/>
            </a:pPr>
            <a:r>
              <a:rPr lang="en-ZA" sz="1800" b="1" dirty="0">
                <a:latin typeface="Arial" panose="020B0604020202020204" pitchFamily="34" charset="0"/>
                <a:cs typeface="Arial" panose="020B0604020202020204" pitchFamily="34" charset="0"/>
              </a:rPr>
              <a:t>Implementing provincial legislation </a:t>
            </a:r>
            <a:r>
              <a:rPr lang="en-ZA" sz="1800" dirty="0">
                <a:latin typeface="Arial" panose="020B0604020202020204" pitchFamily="34" charset="0"/>
                <a:cs typeface="Arial" panose="020B0604020202020204" pitchFamily="34" charset="0"/>
              </a:rPr>
              <a:t>in the province;</a:t>
            </a:r>
          </a:p>
          <a:p>
            <a:pPr lvl="2" indent="-254000" algn="just">
              <a:buFont typeface="+mj-lt"/>
              <a:buAutoNum type="alphaLcParenR"/>
            </a:pPr>
            <a:r>
              <a:rPr lang="en-ZA" sz="1800" dirty="0">
                <a:latin typeface="Arial" panose="020B0604020202020204" pitchFamily="34" charset="0"/>
                <a:cs typeface="Arial" panose="020B0604020202020204" pitchFamily="34" charset="0"/>
              </a:rPr>
              <a:t>implementing all applicable </a:t>
            </a:r>
            <a:r>
              <a:rPr lang="en-ZA" sz="1800" b="1" dirty="0">
                <a:latin typeface="Arial" panose="020B0604020202020204" pitchFamily="34" charset="0"/>
                <a:cs typeface="Arial" panose="020B0604020202020204" pitchFamily="34" charset="0"/>
              </a:rPr>
              <a:t>national legislation</a:t>
            </a:r>
            <a:r>
              <a:rPr lang="en-ZA" sz="1800" dirty="0">
                <a:latin typeface="Arial" panose="020B0604020202020204" pitchFamily="34" charset="0"/>
                <a:cs typeface="Arial" panose="020B0604020202020204" pitchFamily="34" charset="0"/>
              </a:rPr>
              <a:t>;</a:t>
            </a:r>
          </a:p>
          <a:p>
            <a:pPr marL="1117600" lvl="2" algn="just">
              <a:buFont typeface="+mj-lt"/>
              <a:buAutoNum type="alphaLcParenR"/>
            </a:pPr>
            <a:r>
              <a:rPr lang="en-ZA" sz="1800" b="1" dirty="0">
                <a:latin typeface="Arial" panose="020B0604020202020204" pitchFamily="34" charset="0"/>
                <a:cs typeface="Arial" panose="020B0604020202020204" pitchFamily="34" charset="0"/>
              </a:rPr>
              <a:t>Administering national legislation in the province </a:t>
            </a:r>
            <a:r>
              <a:rPr lang="en-ZA" sz="1800" dirty="0">
                <a:latin typeface="Arial" panose="020B0604020202020204" pitchFamily="34" charset="0"/>
                <a:cs typeface="Arial" panose="020B0604020202020204" pitchFamily="34" charset="0"/>
              </a:rPr>
              <a:t>(if assigned by Parliament), national legislation outside the functional areas listed in Schedules 4 and 5, the administration of which has been assigned to the provincial executive in terms of an Act of Parliament;</a:t>
            </a:r>
          </a:p>
          <a:p>
            <a:pPr lvl="2" indent="-254000" algn="just">
              <a:buFont typeface="+mj-lt"/>
              <a:buAutoNum type="alphaLcParenR"/>
            </a:pPr>
            <a:r>
              <a:rPr lang="en-ZA" sz="1800" b="1" dirty="0">
                <a:latin typeface="Arial" panose="020B0604020202020204" pitchFamily="34" charset="0"/>
                <a:cs typeface="Arial" panose="020B0604020202020204" pitchFamily="34" charset="0"/>
              </a:rPr>
              <a:t>Developing</a:t>
            </a:r>
            <a:r>
              <a:rPr lang="en-ZA" sz="1800" dirty="0">
                <a:latin typeface="Arial" panose="020B0604020202020204" pitchFamily="34" charset="0"/>
                <a:cs typeface="Arial" panose="020B0604020202020204" pitchFamily="34" charset="0"/>
              </a:rPr>
              <a:t> and implementing </a:t>
            </a:r>
            <a:r>
              <a:rPr lang="en-ZA" sz="1800" b="1" dirty="0">
                <a:latin typeface="Arial" panose="020B0604020202020204" pitchFamily="34" charset="0"/>
                <a:cs typeface="Arial" panose="020B0604020202020204" pitchFamily="34" charset="0"/>
              </a:rPr>
              <a:t>provincial policy</a:t>
            </a:r>
            <a:r>
              <a:rPr lang="en-ZA" sz="1800" dirty="0">
                <a:latin typeface="Arial" panose="020B0604020202020204" pitchFamily="34" charset="0"/>
                <a:cs typeface="Arial" panose="020B0604020202020204" pitchFamily="34" charset="0"/>
              </a:rPr>
              <a:t>;</a:t>
            </a:r>
          </a:p>
          <a:p>
            <a:pPr lvl="2" indent="-254000" algn="just">
              <a:buFont typeface="+mj-lt"/>
              <a:buAutoNum type="alphaLcParenR"/>
            </a:pPr>
            <a:r>
              <a:rPr lang="en-ZA" sz="1800" b="1" dirty="0">
                <a:latin typeface="Arial" panose="020B0604020202020204" pitchFamily="34" charset="0"/>
                <a:cs typeface="Arial" panose="020B0604020202020204" pitchFamily="34" charset="0"/>
              </a:rPr>
              <a:t>Coordinating the functions </a:t>
            </a:r>
            <a:r>
              <a:rPr lang="en-ZA" sz="1800" dirty="0">
                <a:latin typeface="Arial" panose="020B0604020202020204" pitchFamily="34" charset="0"/>
                <a:cs typeface="Arial" panose="020B0604020202020204" pitchFamily="34" charset="0"/>
              </a:rPr>
              <a:t>of the provincial administration and its departments</a:t>
            </a:r>
          </a:p>
          <a:p>
            <a:pPr lvl="2" indent="-254000" algn="just">
              <a:buFont typeface="+mj-lt"/>
              <a:buAutoNum type="alphaLcParenR"/>
            </a:pPr>
            <a:r>
              <a:rPr lang="en-ZA" sz="1800" dirty="0">
                <a:latin typeface="Arial" panose="020B0604020202020204" pitchFamily="34" charset="0"/>
                <a:cs typeface="Arial" panose="020B0604020202020204" pitchFamily="34" charset="0"/>
              </a:rPr>
              <a:t>Preparing and initiating provincial legislation and</a:t>
            </a:r>
          </a:p>
          <a:p>
            <a:pPr marL="1157288" lvl="2" indent="-263525" algn="just">
              <a:buFont typeface="+mj-lt"/>
              <a:buAutoNum type="alphaLcParenR"/>
            </a:pPr>
            <a:r>
              <a:rPr lang="en-ZA" sz="1800" dirty="0">
                <a:latin typeface="Arial" panose="020B0604020202020204" pitchFamily="34" charset="0"/>
                <a:cs typeface="Arial" panose="020B0604020202020204" pitchFamily="34" charset="0"/>
              </a:rPr>
              <a:t>Performing any other function assigned to the Provincial Executive in terms of the 	 Constitution or an Act of Parliament.</a:t>
            </a:r>
          </a:p>
          <a:p>
            <a:pPr lvl="2" indent="-254000" algn="just">
              <a:buFont typeface="+mj-lt"/>
              <a:buAutoNum type="alphaLcParenR"/>
            </a:pPr>
            <a:r>
              <a:rPr lang="en-ZA" sz="1800" dirty="0">
                <a:latin typeface="Arial" panose="020B0604020202020204" pitchFamily="34" charset="0"/>
                <a:cs typeface="Arial" panose="020B0604020202020204" pitchFamily="34" charset="0"/>
              </a:rPr>
              <a:t>The </a:t>
            </a:r>
            <a:r>
              <a:rPr lang="en-ZA" sz="1800" b="1" dirty="0">
                <a:latin typeface="Arial" panose="020B0604020202020204" pitchFamily="34" charset="0"/>
                <a:cs typeface="Arial" panose="020B0604020202020204" pitchFamily="34" charset="0"/>
              </a:rPr>
              <a:t>Exco is the fulcrum upon which the Provincial Government revolves</a:t>
            </a:r>
            <a:r>
              <a:rPr lang="en-ZA" sz="1800" dirty="0">
                <a:latin typeface="Arial" panose="020B0604020202020204" pitchFamily="34" charset="0"/>
                <a:cs typeface="Arial" panose="020B0604020202020204" pitchFamily="34" charset="0"/>
              </a:rPr>
              <a:t>. The Premier and all members of Exco are accountable to the Provincial Legislature for the exercise of powers and the performance of functions allocated to them.  </a:t>
            </a:r>
          </a:p>
          <a:p>
            <a:pPr algn="just" fontAlgn="ctr"/>
            <a:r>
              <a:rPr lang="en-ZA" sz="1800" b="1" dirty="0">
                <a:latin typeface="Arial" panose="020B0604020202020204" pitchFamily="34" charset="0"/>
                <a:cs typeface="Arial" panose="020B0604020202020204" pitchFamily="34" charset="0"/>
              </a:rPr>
              <a:t>The Director-General, as the Head of the Provincial Administration, is also mandated to manage the Public Service</a:t>
            </a:r>
            <a:r>
              <a:rPr lang="en-ZA" sz="1800" dirty="0">
                <a:latin typeface="Arial" panose="020B0604020202020204" pitchFamily="34" charset="0"/>
                <a:cs typeface="Arial" panose="020B0604020202020204" pitchFamily="34" charset="0"/>
              </a:rPr>
              <a:t>. This entails administrative</a:t>
            </a:r>
            <a:r>
              <a:rPr lang="en-ZA" sz="1800" b="1" dirty="0">
                <a:latin typeface="Arial" panose="020B0604020202020204" pitchFamily="34" charset="0"/>
                <a:cs typeface="Arial" panose="020B0604020202020204" pitchFamily="34" charset="0"/>
              </a:rPr>
              <a:t> leadership, planning, monitoring, coordination and delivery </a:t>
            </a:r>
            <a:r>
              <a:rPr lang="en-ZA" sz="1800" dirty="0">
                <a:latin typeface="Arial" panose="020B0604020202020204" pitchFamily="34" charset="0"/>
                <a:cs typeface="Arial" panose="020B0604020202020204" pitchFamily="34" charset="0"/>
              </a:rPr>
              <a:t>in accordance with the Public Service Act, 1994 as amended, together with the regulations.</a:t>
            </a:r>
          </a:p>
          <a:p>
            <a:pPr hangingPunct="0"/>
            <a:endParaRPr lang="en-US" sz="1800" dirty="0"/>
          </a:p>
        </p:txBody>
      </p:sp>
      <p:sp>
        <p:nvSpPr>
          <p:cNvPr id="4" name="Slide Number Placeholder 3">
            <a:extLst>
              <a:ext uri="{FF2B5EF4-FFF2-40B4-BE49-F238E27FC236}">
                <a16:creationId xmlns:a16="http://schemas.microsoft.com/office/drawing/2014/main" id="{EB0329A4-5D27-4440-91CC-95C6C8A7881B}"/>
              </a:ext>
            </a:extLst>
          </p:cNvPr>
          <p:cNvSpPr txBox="1">
            <a:spLocks/>
          </p:cNvSpPr>
          <p:nvPr/>
        </p:nvSpPr>
        <p:spPr>
          <a:xfrm>
            <a:off x="9448799"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421023" y="1442329"/>
            <a:ext cx="7991797" cy="3856384"/>
          </a:xfrm>
        </p:spPr>
        <p:txBody>
          <a:bodyPr>
            <a:noAutofit/>
          </a:bodyPr>
          <a:lstStyle/>
          <a:p>
            <a:pPr marL="0" indent="0" algn="just">
              <a:lnSpc>
                <a:spcPct val="150000"/>
              </a:lnSpc>
              <a:buNone/>
            </a:pPr>
            <a:endParaRPr lang="en-US" sz="1800" dirty="0"/>
          </a:p>
          <a:p>
            <a:pPr marL="457200" lvl="1" indent="0" algn="just">
              <a:lnSpc>
                <a:spcPct val="150000"/>
              </a:lnSpc>
              <a:buNone/>
            </a:pPr>
            <a:endParaRPr lang="en-US" sz="1800" dirty="0"/>
          </a:p>
          <a:p>
            <a:pPr marL="457200" lvl="1" indent="0" algn="just">
              <a:lnSpc>
                <a:spcPct val="150000"/>
              </a:lnSpc>
              <a:buNone/>
            </a:pPr>
            <a:endParaRPr lang="en-US" sz="1800" dirty="0"/>
          </a:p>
          <a:p>
            <a:pPr marL="114300" indent="0" algn="just">
              <a:spcBef>
                <a:spcPct val="0"/>
              </a:spcBef>
              <a:buNone/>
              <a:defRPr/>
            </a:pPr>
            <a:endParaRPr lang="en-US" altLang="en-US" sz="1800" dirty="0"/>
          </a:p>
          <a:p>
            <a:pPr marL="114300" indent="0" algn="just">
              <a:spcBef>
                <a:spcPct val="0"/>
              </a:spcBef>
              <a:buNone/>
              <a:defRPr/>
            </a:pPr>
            <a:endParaRPr lang="en-US" sz="1800" dirty="0"/>
          </a:p>
        </p:txBody>
      </p:sp>
      <p:sp>
        <p:nvSpPr>
          <p:cNvPr id="5" name="Rectangle: Rounded Corners 4">
            <a:extLst>
              <a:ext uri="{FF2B5EF4-FFF2-40B4-BE49-F238E27FC236}">
                <a16:creationId xmlns:a16="http://schemas.microsoft.com/office/drawing/2014/main" id="{CF24C38B-1FB6-4EC4-8766-4ADFD561D87D}"/>
              </a:ext>
            </a:extLst>
          </p:cNvPr>
          <p:cNvSpPr/>
          <p:nvPr/>
        </p:nvSpPr>
        <p:spPr>
          <a:xfrm>
            <a:off x="2288531" y="1986884"/>
            <a:ext cx="8753995" cy="437417"/>
          </a:xfrm>
          <a:prstGeom prst="roundRect">
            <a:avLst/>
          </a:prstGeom>
          <a:solidFill>
            <a:schemeClr val="accent1">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400"/>
              </a:spcBef>
              <a:spcAft>
                <a:spcPts val="30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a:ea typeface="+mn-ea"/>
                <a:cs typeface="+mn-cs"/>
              </a:rPr>
              <a:t>            A</a:t>
            </a:r>
            <a:r>
              <a:rPr kumimoji="0" lang="en-ZA" sz="1600" b="1"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ZA" sz="1600" b="1" i="0" u="none" strike="noStrike" kern="1200" cap="none" spc="0" normalizeH="0" baseline="0" noProof="0" dirty="0">
                <a:ln>
                  <a:noFill/>
                </a:ln>
                <a:solidFill>
                  <a:prstClr val="black"/>
                </a:solidFill>
                <a:effectLst/>
                <a:uLnTx/>
                <a:uFillTx/>
                <a:latin typeface="Arial" panose="020B0604020202020204"/>
                <a:ea typeface="+mn-ea"/>
                <a:cs typeface="+mn-cs"/>
              </a:rPr>
              <a:t>liveable, equitable, inclusive and united Gauteng City Region</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400"/>
              </a:spcBef>
              <a:spcAft>
                <a:spcPts val="30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Rounded Corners 8">
            <a:extLst>
              <a:ext uri="{FF2B5EF4-FFF2-40B4-BE49-F238E27FC236}">
                <a16:creationId xmlns:a16="http://schemas.microsoft.com/office/drawing/2014/main" id="{3A729445-8D92-4C35-809C-4B845021AFAC}"/>
              </a:ext>
            </a:extLst>
          </p:cNvPr>
          <p:cNvSpPr/>
          <p:nvPr/>
        </p:nvSpPr>
        <p:spPr>
          <a:xfrm>
            <a:off x="2288531" y="2948044"/>
            <a:ext cx="8753994" cy="2274496"/>
          </a:xfrm>
          <a:prstGeom prst="roundRect">
            <a:avLst/>
          </a:prstGeom>
          <a:solidFill>
            <a:schemeClr val="accent1">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742950" marR="0" lvl="1" indent="-285750" algn="l" defTabSz="914400" rtl="0" eaLnBrk="1" fontAlgn="auto" latinLnBrk="0" hangingPunct="1">
              <a:lnSpc>
                <a:spcPct val="100000"/>
              </a:lnSpc>
              <a:spcBef>
                <a:spcPts val="400"/>
              </a:spcBef>
              <a:spcAft>
                <a:spcPts val="3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Providing strategic leadership and direction to government and society</a:t>
            </a:r>
          </a:p>
          <a:p>
            <a:pPr marL="742950" marR="0" lvl="1" indent="-285750" algn="l" defTabSz="914400" rtl="0" eaLnBrk="1" fontAlgn="auto" latinLnBrk="0" hangingPunct="1">
              <a:lnSpc>
                <a:spcPct val="100000"/>
              </a:lnSpc>
              <a:spcBef>
                <a:spcPts val="400"/>
              </a:spcBef>
              <a:spcAft>
                <a:spcPts val="3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Building a capable, ethical and developmental state</a:t>
            </a:r>
          </a:p>
          <a:p>
            <a:pPr marL="742950" marR="0" lvl="1" indent="-285750" algn="l" defTabSz="914400" rtl="0" eaLnBrk="1" fontAlgn="auto" latinLnBrk="0" hangingPunct="1">
              <a:lnSpc>
                <a:spcPct val="100000"/>
              </a:lnSpc>
              <a:spcBef>
                <a:spcPts val="400"/>
              </a:spcBef>
              <a:spcAft>
                <a:spcPts val="3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Ensuring transformation and modernisation of the state</a:t>
            </a:r>
          </a:p>
          <a:p>
            <a:pPr marL="742950" marR="0" lvl="1" indent="-285750" algn="l" defTabSz="914400" rtl="0" eaLnBrk="1" fontAlgn="auto" latinLnBrk="0" hangingPunct="1">
              <a:lnSpc>
                <a:spcPct val="100000"/>
              </a:lnSpc>
              <a:spcBef>
                <a:spcPts val="400"/>
              </a:spcBef>
              <a:spcAft>
                <a:spcPts val="3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Driving execution and delivery through enhanced policy coordination</a:t>
            </a:r>
          </a:p>
          <a:p>
            <a:pPr marL="742950" marR="0" lvl="1" indent="-285750" algn="l" defTabSz="914400" rtl="0" eaLnBrk="1" fontAlgn="auto" latinLnBrk="0" hangingPunct="1">
              <a:lnSpc>
                <a:spcPct val="100000"/>
              </a:lnSpc>
              <a:spcBef>
                <a:spcPts val="400"/>
              </a:spcBef>
              <a:spcAft>
                <a:spcPts val="3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Ensuring effective communication and interfaces with community and key sectors of society</a:t>
            </a:r>
          </a:p>
          <a:p>
            <a:pPr marL="742950" marR="0" lvl="1" indent="-285750" algn="l" defTabSz="914400" rtl="0" eaLnBrk="1" fontAlgn="auto" latinLnBrk="0" hangingPunct="1">
              <a:lnSpc>
                <a:spcPct val="100000"/>
              </a:lnSpc>
              <a:spcBef>
                <a:spcPts val="400"/>
              </a:spcBef>
              <a:spcAft>
                <a:spcPts val="3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Promoting transformation and inclusion of society in the economy</a:t>
            </a:r>
          </a:p>
          <a:p>
            <a:pPr marL="742950" marR="0" lvl="1" indent="-285750" algn="l" defTabSz="914400" rtl="0" eaLnBrk="1" fontAlgn="auto" latinLnBrk="0" hangingPunct="1">
              <a:lnSpc>
                <a:spcPct val="100000"/>
              </a:lnSpc>
              <a:spcBef>
                <a:spcPts val="400"/>
              </a:spcBef>
              <a:spcAft>
                <a:spcPts val="3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Building social compacts to deliver Growing Gauteng Together (GGT 2030)</a:t>
            </a:r>
          </a:p>
        </p:txBody>
      </p:sp>
      <p:sp>
        <p:nvSpPr>
          <p:cNvPr id="10" name="Rectangle: Rounded Corners 9">
            <a:extLst>
              <a:ext uri="{FF2B5EF4-FFF2-40B4-BE49-F238E27FC236}">
                <a16:creationId xmlns:a16="http://schemas.microsoft.com/office/drawing/2014/main" id="{1956C191-DD37-4AC2-B9CE-7F0CA10D10F4}"/>
              </a:ext>
            </a:extLst>
          </p:cNvPr>
          <p:cNvSpPr/>
          <p:nvPr/>
        </p:nvSpPr>
        <p:spPr>
          <a:xfrm>
            <a:off x="2288531" y="5734247"/>
            <a:ext cx="8753994" cy="800884"/>
          </a:xfrm>
          <a:prstGeom prst="roundRect">
            <a:avLst/>
          </a:prstGeom>
          <a:solidFill>
            <a:schemeClr val="accent1">
              <a:lumMod val="40000"/>
              <a:lumOff val="6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marL="742950" marR="0" lvl="1" indent="-285750" algn="l" defTabSz="914400" rtl="0" eaLnBrk="1" fontAlgn="auto" latinLnBrk="0" hangingPunct="1">
              <a:lnSpc>
                <a:spcPct val="100000"/>
              </a:lnSpc>
              <a:spcBef>
                <a:spcPts val="400"/>
              </a:spcBef>
              <a:spcAft>
                <a:spcPts val="30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liveable, equitable, inclusive and united Gauteng City Region</a:t>
            </a:r>
          </a:p>
          <a:p>
            <a:pPr marL="742950" marR="0" lvl="1" indent="-285750" algn="l" defTabSz="914400" rtl="0" eaLnBrk="1" fontAlgn="auto" latinLnBrk="0" hangingPunct="1">
              <a:lnSpc>
                <a:spcPct val="100000"/>
              </a:lnSpc>
              <a:spcBef>
                <a:spcPts val="400"/>
              </a:spcBef>
              <a:spcAft>
                <a:spcPts val="30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public service that inspires confidence and demonstrates the highest levels of service delivery to its citizens</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Rounded Corners 2">
            <a:extLst>
              <a:ext uri="{FF2B5EF4-FFF2-40B4-BE49-F238E27FC236}">
                <a16:creationId xmlns:a16="http://schemas.microsoft.com/office/drawing/2014/main" id="{B1D300EF-2E4F-4D54-BB23-35C12F4301C2}"/>
              </a:ext>
            </a:extLst>
          </p:cNvPr>
          <p:cNvSpPr/>
          <p:nvPr/>
        </p:nvSpPr>
        <p:spPr>
          <a:xfrm>
            <a:off x="4645579" y="1593828"/>
            <a:ext cx="3125916" cy="353586"/>
          </a:xfrm>
          <a:prstGeom prst="roundRect">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Vision</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AD1D4A4E-A1A5-4D07-9E7C-F6B69601D92B}"/>
              </a:ext>
            </a:extLst>
          </p:cNvPr>
          <p:cNvSpPr/>
          <p:nvPr/>
        </p:nvSpPr>
        <p:spPr>
          <a:xfrm>
            <a:off x="4645579" y="2464478"/>
            <a:ext cx="3125917" cy="411212"/>
          </a:xfrm>
          <a:prstGeom prst="roundRect">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Mission</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B5CB7E34-E68F-43EF-BD39-E30C80C9EF02}"/>
              </a:ext>
            </a:extLst>
          </p:cNvPr>
          <p:cNvSpPr/>
          <p:nvPr/>
        </p:nvSpPr>
        <p:spPr>
          <a:xfrm>
            <a:off x="4853962" y="5262949"/>
            <a:ext cx="3125917" cy="418218"/>
          </a:xfrm>
          <a:prstGeom prst="roundRect">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5-Year Impact Statement</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Title 2">
            <a:extLst>
              <a:ext uri="{FF2B5EF4-FFF2-40B4-BE49-F238E27FC236}">
                <a16:creationId xmlns:a16="http://schemas.microsoft.com/office/drawing/2014/main" id="{06AFBA0C-2CD3-1248-A989-1B8D125C4D60}"/>
              </a:ext>
            </a:extLst>
          </p:cNvPr>
          <p:cNvSpPr>
            <a:spLocks noGrp="1"/>
          </p:cNvSpPr>
          <p:nvPr>
            <p:ph type="title"/>
          </p:nvPr>
        </p:nvSpPr>
        <p:spPr>
          <a:xfrm>
            <a:off x="1334530" y="1078787"/>
            <a:ext cx="10585326" cy="505085"/>
          </a:xfrm>
        </p:spPr>
        <p:txBody>
          <a:bodyPr/>
          <a:lstStyle/>
          <a:p>
            <a:r>
              <a:rPr lang="en-ZA" sz="2400" dirty="0">
                <a:solidFill>
                  <a:prstClr val="white"/>
                </a:solidFill>
                <a:latin typeface="Arial" panose="020B0604020202020204" pitchFamily="34" charset="0"/>
                <a:cs typeface="Arial" panose="020B0604020202020204" pitchFamily="34" charset="0"/>
              </a:rPr>
              <a:t>OOP VISION, MISSION &amp; IMPACT STATEMENT</a:t>
            </a:r>
            <a:endParaRPr lang="en-US" sz="2400" dirty="0"/>
          </a:p>
        </p:txBody>
      </p:sp>
      <p:sp>
        <p:nvSpPr>
          <p:cNvPr id="14" name="Slide Number Placeholder 3">
            <a:extLst>
              <a:ext uri="{FF2B5EF4-FFF2-40B4-BE49-F238E27FC236}">
                <a16:creationId xmlns:a16="http://schemas.microsoft.com/office/drawing/2014/main" id="{58F561E4-4C66-434D-83A8-9E07C753E601}"/>
              </a:ext>
            </a:extLst>
          </p:cNvPr>
          <p:cNvSpPr txBox="1">
            <a:spLocks/>
          </p:cNvSpPr>
          <p:nvPr/>
        </p:nvSpPr>
        <p:spPr>
          <a:xfrm>
            <a:off x="9448799"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6B8D2D-F85C-4648-B88B-DCE93837ED4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1449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97D57E-5FE9-8EE2-62DA-8F6A2F2181D4}"/>
              </a:ext>
            </a:extLst>
          </p:cNvPr>
          <p:cNvSpPr/>
          <p:nvPr/>
        </p:nvSpPr>
        <p:spPr>
          <a:xfrm>
            <a:off x="0" y="981075"/>
            <a:ext cx="12192000" cy="3651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GAUTENG PLANNING APPROACH FOR THE 7</a:t>
            </a:r>
            <a:r>
              <a:rPr kumimoji="0" lang="en-ZA" sz="24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th</a:t>
            </a:r>
            <a:r>
              <a:rPr kumimoji="0" lang="en-ZA"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ADMINISTRATION</a:t>
            </a:r>
          </a:p>
        </p:txBody>
      </p:sp>
      <p:sp>
        <p:nvSpPr>
          <p:cNvPr id="2" name="Slide Number Placeholder 3">
            <a:extLst>
              <a:ext uri="{FF2B5EF4-FFF2-40B4-BE49-F238E27FC236}">
                <a16:creationId xmlns:a16="http://schemas.microsoft.com/office/drawing/2014/main" id="{99059B92-1177-613D-FFF0-DA341F3F542D}"/>
              </a:ext>
            </a:extLst>
          </p:cNvPr>
          <p:cNvSpPr txBox="1">
            <a:spLocks/>
          </p:cNvSpPr>
          <p:nvPr/>
        </p:nvSpPr>
        <p:spPr>
          <a:xfrm>
            <a:off x="11555677" y="6492875"/>
            <a:ext cx="60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F6EF1186-40FF-938C-23C2-FD974F1F9E04}"/>
              </a:ext>
            </a:extLst>
          </p:cNvPr>
          <p:cNvSpPr txBox="1">
            <a:spLocks/>
          </p:cNvSpPr>
          <p:nvPr/>
        </p:nvSpPr>
        <p:spPr>
          <a:xfrm>
            <a:off x="304846" y="1700239"/>
            <a:ext cx="7364675" cy="41483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3671888" algn="l"/>
              </a:tabLst>
              <a:defRPr/>
            </a:pPr>
            <a:r>
              <a:rPr kumimoji="0" lang="en-ZA" sz="15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NDP 2030 remains our long-term country plan towards 2030, and is aligned to our international commitments on the continent and globally:</a:t>
            </a:r>
          </a:p>
        </p:txBody>
      </p:sp>
      <p:pic>
        <p:nvPicPr>
          <p:cNvPr id="6" name="Picture 5">
            <a:extLst>
              <a:ext uri="{FF2B5EF4-FFF2-40B4-BE49-F238E27FC236}">
                <a16:creationId xmlns:a16="http://schemas.microsoft.com/office/drawing/2014/main" id="{A2287B34-BF7A-F054-2CAC-D77BB94ADBAA}"/>
              </a:ext>
            </a:extLst>
          </p:cNvPr>
          <p:cNvPicPr>
            <a:picLocks noChangeAspect="1"/>
          </p:cNvPicPr>
          <p:nvPr/>
        </p:nvPicPr>
        <p:blipFill>
          <a:blip r:embed="rId2"/>
          <a:stretch>
            <a:fillRect/>
          </a:stretch>
        </p:blipFill>
        <p:spPr>
          <a:xfrm>
            <a:off x="119338" y="2310165"/>
            <a:ext cx="7735692" cy="3921824"/>
          </a:xfrm>
          <a:prstGeom prst="rect">
            <a:avLst/>
          </a:prstGeom>
        </p:spPr>
      </p:pic>
      <p:cxnSp>
        <p:nvCxnSpPr>
          <p:cNvPr id="8" name="Straight Connector 7">
            <a:extLst>
              <a:ext uri="{FF2B5EF4-FFF2-40B4-BE49-F238E27FC236}">
                <a16:creationId xmlns:a16="http://schemas.microsoft.com/office/drawing/2014/main" id="{DB52DFCB-C3FA-8290-316F-01781DE3848B}"/>
              </a:ext>
            </a:extLst>
          </p:cNvPr>
          <p:cNvCxnSpPr>
            <a:cxnSpLocks/>
          </p:cNvCxnSpPr>
          <p:nvPr/>
        </p:nvCxnSpPr>
        <p:spPr>
          <a:xfrm>
            <a:off x="8074856" y="1534287"/>
            <a:ext cx="0" cy="51197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787557-83B1-E50C-1C5E-ABF43AE4B70D}"/>
              </a:ext>
            </a:extLst>
          </p:cNvPr>
          <p:cNvSpPr txBox="1"/>
          <p:nvPr/>
        </p:nvSpPr>
        <p:spPr>
          <a:xfrm>
            <a:off x="8294684" y="2111856"/>
            <a:ext cx="3774360" cy="3867725"/>
          </a:xfrm>
          <a:prstGeom prst="rect">
            <a:avLst/>
          </a:prstGeom>
          <a:noFill/>
        </p:spPr>
        <p:txBody>
          <a:bodyPr wrap="square">
            <a:spAutoFit/>
          </a:bodyPr>
          <a:lstStyle/>
          <a:p>
            <a:pPr marL="0" marR="0" lvl="1" indent="0" algn="l" defTabSz="914400" rtl="0" eaLnBrk="1" fontAlgn="auto" latinLnBrk="0" hangingPunct="1">
              <a:lnSpc>
                <a:spcPct val="100000"/>
              </a:lnSpc>
              <a:spcBef>
                <a:spcPts val="400"/>
              </a:spcBef>
              <a:spcAft>
                <a:spcPts val="4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GMTDP further integrates:</a:t>
            </a:r>
          </a:p>
          <a:p>
            <a:pPr marL="285750" marR="0" lvl="1" indent="-285750" algn="l" defTabSz="914400" rtl="0" eaLnBrk="1" fontAlgn="auto" latinLnBrk="0" hangingPunct="1">
              <a:lnSpc>
                <a:spcPct val="100000"/>
              </a:lnSpc>
              <a:spcBef>
                <a:spcPts val="400"/>
              </a:spcBef>
              <a:spcAft>
                <a:spcPts val="4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Spatial planning</a:t>
            </a:r>
          </a:p>
          <a:p>
            <a:pPr marL="285750" marR="0" lvl="1" indent="-285750" algn="l" defTabSz="914400" rtl="0" eaLnBrk="1" fontAlgn="auto" latinLnBrk="0" hangingPunct="1">
              <a:lnSpc>
                <a:spcPct val="100000"/>
              </a:lnSpc>
              <a:spcBef>
                <a:spcPts val="400"/>
              </a:spcBef>
              <a:spcAft>
                <a:spcPts val="4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District Development Model</a:t>
            </a:r>
          </a:p>
          <a:p>
            <a:pPr marL="285750" marR="0" lvl="1" indent="-285750" algn="l" defTabSz="914400" rtl="0" eaLnBrk="1" fontAlgn="auto" latinLnBrk="0" hangingPunct="1">
              <a:lnSpc>
                <a:spcPct val="100000"/>
              </a:lnSpc>
              <a:spcBef>
                <a:spcPts val="400"/>
              </a:spcBef>
              <a:spcAft>
                <a:spcPts val="4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Climate change response</a:t>
            </a:r>
          </a:p>
          <a:p>
            <a:pPr marL="285750" marR="0" lvl="1" indent="-285750" algn="l" defTabSz="914400" rtl="0" eaLnBrk="1" fontAlgn="auto" latinLnBrk="0" hangingPunct="1">
              <a:lnSpc>
                <a:spcPct val="100000"/>
              </a:lnSpc>
              <a:spcBef>
                <a:spcPts val="400"/>
              </a:spcBef>
              <a:spcAft>
                <a:spcPts val="400"/>
              </a:spcAft>
              <a:buClrTx/>
              <a:buSzTx/>
              <a:buFont typeface="Wingdings" panose="05000000000000000000" pitchFamily="2" charset="2"/>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Mainstreaming of gender, youth, and persons with disabilities</a:t>
            </a:r>
          </a:p>
          <a:p>
            <a:pPr marL="0" marR="0" lvl="1" indent="0" algn="l" defTabSz="914400" rtl="0" eaLnBrk="1" fontAlgn="auto" latinLnBrk="0" hangingPunct="1">
              <a:lnSpc>
                <a:spcPct val="100000"/>
              </a:lnSpc>
              <a:spcBef>
                <a:spcPts val="400"/>
              </a:spcBef>
              <a:spcAft>
                <a:spcPts val="40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ts val="400"/>
              </a:spcBef>
              <a:spcAft>
                <a:spcPts val="4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considers:</a:t>
            </a:r>
          </a:p>
          <a:p>
            <a:pPr marL="285750" marR="0" lvl="1" indent="-285750" algn="l" defTabSz="914400" rtl="0" eaLnBrk="1" fontAlgn="auto" latinLnBrk="0" hangingPunct="1">
              <a:lnSpc>
                <a:spcPct val="100000"/>
              </a:lnSpc>
              <a:spcBef>
                <a:spcPts val="400"/>
              </a:spcBef>
              <a:spcAft>
                <a:spcPts val="400"/>
              </a:spcAft>
              <a:buClrTx/>
              <a:buSzTx/>
              <a:buFont typeface="Wingdings" panose="05000000000000000000" pitchFamily="2" charset="2"/>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evaluation and diagnostic analysis findings</a:t>
            </a:r>
          </a:p>
          <a:p>
            <a:pPr marL="285750" marR="0" lvl="1" indent="-285750" algn="l" defTabSz="914400" rtl="0" eaLnBrk="1" fontAlgn="auto" latinLnBrk="0" hangingPunct="1">
              <a:lnSpc>
                <a:spcPct val="100000"/>
              </a:lnSpc>
              <a:spcBef>
                <a:spcPts val="400"/>
              </a:spcBef>
              <a:spcAft>
                <a:spcPts val="400"/>
              </a:spcAft>
              <a:buClrTx/>
              <a:buSzTx/>
              <a:buFont typeface="Wingdings" panose="05000000000000000000" pitchFamily="2" charset="2"/>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GNU and GPU Statement of Intent and priorities</a:t>
            </a:r>
          </a:p>
        </p:txBody>
      </p:sp>
    </p:spTree>
    <p:extLst>
      <p:ext uri="{BB962C8B-B14F-4D97-AF65-F5344CB8AC3E}">
        <p14:creationId xmlns:p14="http://schemas.microsoft.com/office/powerpoint/2010/main" val="302641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171CAD-F909-46D2-A65E-F2B9053DCDEE}"/>
              </a:ext>
            </a:extLst>
          </p:cNvPr>
          <p:cNvSpPr txBox="1">
            <a:spLocks/>
          </p:cNvSpPr>
          <p:nvPr/>
        </p:nvSpPr>
        <p:spPr>
          <a:xfrm>
            <a:off x="65988" y="978245"/>
            <a:ext cx="12056882" cy="4148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DRAFT MEDIUM-TERM DEVELOPMENT PLAN 8 THEMATIC AREAS</a:t>
            </a:r>
          </a:p>
        </p:txBody>
      </p:sp>
      <p:sp>
        <p:nvSpPr>
          <p:cNvPr id="4" name="TextBox 3">
            <a:extLst>
              <a:ext uri="{FF2B5EF4-FFF2-40B4-BE49-F238E27FC236}">
                <a16:creationId xmlns:a16="http://schemas.microsoft.com/office/drawing/2014/main" id="{494A5B7F-F41B-059C-D5E8-CCE6C4567B1F}"/>
              </a:ext>
            </a:extLst>
          </p:cNvPr>
          <p:cNvSpPr txBox="1"/>
          <p:nvPr/>
        </p:nvSpPr>
        <p:spPr>
          <a:xfrm>
            <a:off x="11640615" y="6525344"/>
            <a:ext cx="43204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6FC3B8-98BF-40FC-B5F3-0792426510E8}" type="slidenum">
              <a:rPr kumimoji="0" lang="en-ZA" sz="110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ZA" sz="11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5" name="TextBox 4">
            <a:extLst>
              <a:ext uri="{FF2B5EF4-FFF2-40B4-BE49-F238E27FC236}">
                <a16:creationId xmlns:a16="http://schemas.microsoft.com/office/drawing/2014/main" id="{8E049256-5432-B186-A901-20DFE3EEFB21}"/>
              </a:ext>
            </a:extLst>
          </p:cNvPr>
          <p:cNvSpPr txBox="1"/>
          <p:nvPr/>
        </p:nvSpPr>
        <p:spPr>
          <a:xfrm>
            <a:off x="65988" y="1291904"/>
            <a:ext cx="12006675" cy="538730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Office of the Premier through the Policy Research and Advisory Services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led a comprehensive participatory process with GPG departments, entities and select stakeholders towards the development of the Medium-Term Development Plan (MTDP),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informed by a detailed desk-based literature review and consideration of national processes. </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engagements were further enriched by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findings of the GPG 30-Year Review of Performance (1994-2024) and the GPG End of Term Review of Performance (2019-2024). </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Seven workstreams, facilitated and co-facilitated by lead departments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contributing to the GGT2030 priorities/strategic themes. These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were constituted to consider key insights from past performance, possible future scenarios and to apply a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prioritisation</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framework to identify priorities and interventions for the next medium-term plan. </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workstreams also assisted with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formulating and/or confirming key outcomes and priority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programmes</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key metrics and interventions to be implemented.</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914400" rtl="0" eaLnBrk="1" fontAlgn="auto" latinLnBrk="0" hangingPunct="1">
              <a:lnSpc>
                <a:spcPct val="100000"/>
              </a:lnSpc>
              <a:spcBef>
                <a:spcPts val="200"/>
              </a:spcBef>
              <a:spcAft>
                <a:spcPts val="2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MTDP continues to support the NDP 2030 and GGT2030 vision and builds on the Statement of Intent of the Government of National Unity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from which the priorities for the 7th Administration are drawn</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Eight strategic themes inform the packaging of the MTDP</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namely: </a:t>
            </a:r>
          </a:p>
          <a:p>
            <a:pPr marL="533400" marR="0" lvl="0" indent="-361950" algn="l" defTabSz="914400" rtl="0" eaLnBrk="1" fontAlgn="auto" latinLnBrk="0" hangingPunct="1">
              <a:lnSpc>
                <a:spcPct val="107000"/>
              </a:lnSpc>
              <a:spcBef>
                <a:spcPts val="200"/>
              </a:spcBef>
              <a:spcAft>
                <a:spcPts val="200"/>
              </a:spcAft>
              <a:buClrTx/>
              <a:buSzTx/>
              <a:buFont typeface="+mj-lt"/>
              <a:buAutoNum type="arabicParenR"/>
              <a:tabLst>
                <a:tab pos="533400" algn="l"/>
              </a:tabLst>
              <a:defRPr/>
            </a:pPr>
            <a:r>
              <a:rPr kumimoji="0" lang="en-ZA"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Economy, employment, and infrastructure</a:t>
            </a:r>
          </a:p>
          <a:p>
            <a:pPr marL="533400" marR="0" lvl="0" indent="-361950" algn="l" defTabSz="914400" rtl="0" eaLnBrk="1" fontAlgn="auto" latinLnBrk="0" hangingPunct="1">
              <a:lnSpc>
                <a:spcPct val="107000"/>
              </a:lnSpc>
              <a:spcBef>
                <a:spcPts val="200"/>
              </a:spcBef>
              <a:spcAft>
                <a:spcPts val="200"/>
              </a:spcAft>
              <a:buClrTx/>
              <a:buSzTx/>
              <a:buFont typeface="+mj-lt"/>
              <a:buAutoNum type="arabicParenR"/>
              <a:tabLst>
                <a:tab pos="533400" algn="l"/>
              </a:tabLst>
              <a:defRPr/>
            </a:pPr>
            <a:r>
              <a:rPr kumimoji="0" lang="en-ZA"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Education and skills</a:t>
            </a:r>
          </a:p>
          <a:p>
            <a:pPr marL="533400" marR="0" lvl="0" indent="-361950" algn="l" defTabSz="914400" rtl="0" eaLnBrk="1" fontAlgn="auto" latinLnBrk="0" hangingPunct="1">
              <a:lnSpc>
                <a:spcPct val="107000"/>
              </a:lnSpc>
              <a:spcBef>
                <a:spcPts val="200"/>
              </a:spcBef>
              <a:spcAft>
                <a:spcPts val="200"/>
              </a:spcAft>
              <a:buClrTx/>
              <a:buSzTx/>
              <a:buFont typeface="+mj-lt"/>
              <a:buAutoNum type="arabicParenR"/>
              <a:tabLst>
                <a:tab pos="533400" algn="l"/>
              </a:tabLst>
              <a:defRPr/>
            </a:pPr>
            <a:r>
              <a:rPr kumimoji="0" lang="en-ZA"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Health and wellness</a:t>
            </a:r>
          </a:p>
          <a:p>
            <a:pPr marL="533400" marR="0" lvl="0" indent="-361950" algn="l" defTabSz="914400" rtl="0" eaLnBrk="1" fontAlgn="auto" latinLnBrk="0" hangingPunct="1">
              <a:lnSpc>
                <a:spcPct val="107000"/>
              </a:lnSpc>
              <a:spcBef>
                <a:spcPts val="200"/>
              </a:spcBef>
              <a:spcAft>
                <a:spcPts val="200"/>
              </a:spcAft>
              <a:buClrTx/>
              <a:buSzTx/>
              <a:buFont typeface="+mj-lt"/>
              <a:buAutoNum type="arabicParenR"/>
              <a:tabLst>
                <a:tab pos="533400" algn="l"/>
              </a:tabLst>
              <a:defRPr/>
            </a:pPr>
            <a:r>
              <a:rPr kumimoji="0" lang="en-ZA"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Spatial transformation, human settlements and basic services</a:t>
            </a:r>
          </a:p>
          <a:p>
            <a:pPr marL="533400" marR="0" lvl="0" indent="-361950" algn="l" defTabSz="914400" rtl="0" eaLnBrk="1" fontAlgn="auto" latinLnBrk="0" hangingPunct="1">
              <a:lnSpc>
                <a:spcPct val="107000"/>
              </a:lnSpc>
              <a:spcBef>
                <a:spcPts val="200"/>
              </a:spcBef>
              <a:spcAft>
                <a:spcPts val="200"/>
              </a:spcAft>
              <a:buClrTx/>
              <a:buSzTx/>
              <a:buFont typeface="+mj-lt"/>
              <a:buAutoNum type="arabicParenR"/>
              <a:tabLst>
                <a:tab pos="533400" algn="l"/>
              </a:tabLst>
              <a:defRPr/>
            </a:pPr>
            <a:r>
              <a:rPr kumimoji="0" lang="en-ZA"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Safety, social cohesion and food security</a:t>
            </a:r>
          </a:p>
          <a:p>
            <a:pPr marL="533400" marR="0" lvl="0" indent="-361950" algn="l" defTabSz="914400" rtl="0" eaLnBrk="1" fontAlgn="auto" latinLnBrk="0" hangingPunct="1">
              <a:lnSpc>
                <a:spcPct val="107000"/>
              </a:lnSpc>
              <a:spcBef>
                <a:spcPts val="200"/>
              </a:spcBef>
              <a:spcAft>
                <a:spcPts val="200"/>
              </a:spcAft>
              <a:buClrTx/>
              <a:buSzTx/>
              <a:buFont typeface="+mj-lt"/>
              <a:buAutoNum type="arabicParenR"/>
              <a:tabLst>
                <a:tab pos="533400" algn="l"/>
              </a:tabLst>
              <a:defRPr/>
            </a:pPr>
            <a:r>
              <a:rPr kumimoji="0" lang="en-ZA"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State capacity and capability</a:t>
            </a:r>
          </a:p>
          <a:p>
            <a:pPr marL="533400" marR="0" lvl="0" indent="-361950" algn="l" defTabSz="914400" rtl="0" eaLnBrk="1" fontAlgn="auto" latinLnBrk="0" hangingPunct="1">
              <a:lnSpc>
                <a:spcPct val="107000"/>
              </a:lnSpc>
              <a:spcBef>
                <a:spcPts val="200"/>
              </a:spcBef>
              <a:spcAft>
                <a:spcPts val="200"/>
              </a:spcAft>
              <a:buClrTx/>
              <a:buSzTx/>
              <a:buFont typeface="+mj-lt"/>
              <a:buAutoNum type="arabicParenR"/>
              <a:tabLst>
                <a:tab pos="533400" algn="l"/>
              </a:tabLst>
              <a:defRPr/>
            </a:pPr>
            <a:r>
              <a:rPr kumimoji="0" lang="en-ZA"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Sustainable development</a:t>
            </a:r>
          </a:p>
          <a:p>
            <a:pPr marL="533400" marR="0" lvl="0" indent="-361950" algn="l" defTabSz="914400" rtl="0" eaLnBrk="1" fontAlgn="auto" latinLnBrk="0" hangingPunct="1">
              <a:lnSpc>
                <a:spcPct val="107000"/>
              </a:lnSpc>
              <a:spcBef>
                <a:spcPts val="200"/>
              </a:spcBef>
              <a:spcAft>
                <a:spcPts val="200"/>
              </a:spcAft>
              <a:buClrTx/>
              <a:buSzTx/>
              <a:buFont typeface="+mj-lt"/>
              <a:buAutoNum type="arabicParenR"/>
              <a:tabLst>
                <a:tab pos="533400" algn="l"/>
              </a:tabLst>
              <a:defRPr/>
            </a:pPr>
            <a:r>
              <a:rPr kumimoji="0" lang="en-ZA"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International and regional cooperation</a:t>
            </a:r>
          </a:p>
        </p:txBody>
      </p:sp>
    </p:spTree>
    <p:extLst>
      <p:ext uri="{BB962C8B-B14F-4D97-AF65-F5344CB8AC3E}">
        <p14:creationId xmlns:p14="http://schemas.microsoft.com/office/powerpoint/2010/main" val="2934692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OP Slide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OP Slide Template" id="{104CD6DC-C30E-40DA-B4C7-296629AB0319}" vid="{34ABA966-C810-4A8A-B9B0-BB73535AD6D3}"/>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c8c0e7e1-cf1e-4ffe-9405-ee3793888f3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7FE745806EF840B3B2D7DB3B8B8A9A" ma:contentTypeVersion="18" ma:contentTypeDescription="Create a new document." ma:contentTypeScope="" ma:versionID="66532391d82d6b2ab704d2ae9de5925a">
  <xsd:schema xmlns:xsd="http://www.w3.org/2001/XMLSchema" xmlns:xs="http://www.w3.org/2001/XMLSchema" xmlns:p="http://schemas.microsoft.com/office/2006/metadata/properties" xmlns:ns1="http://schemas.microsoft.com/sharepoint/v3" xmlns:ns3="0846b1f7-db59-42d4-a0c1-dcef49842806" xmlns:ns4="c8c0e7e1-cf1e-4ffe-9405-ee3793888f37" targetNamespace="http://schemas.microsoft.com/office/2006/metadata/properties" ma:root="true" ma:fieldsID="ee8e3f190849709f57511686e1e3dbf1" ns1:_="" ns3:_="" ns4:_="">
    <xsd:import namespace="http://schemas.microsoft.com/sharepoint/v3"/>
    <xsd:import namespace="0846b1f7-db59-42d4-a0c1-dcef49842806"/>
    <xsd:import namespace="c8c0e7e1-cf1e-4ffe-9405-ee3793888f3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_activity" minOccurs="0"/>
                <xsd:element ref="ns4:MediaServiceObjectDetectorVersions" minOccurs="0"/>
                <xsd:element ref="ns4:MediaServiceSystemTags" minOccurs="0"/>
                <xsd:element ref="ns4: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46b1f7-db59-42d4-a0c1-dcef4984280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0e7e1-cf1e-4ffe-9405-ee3793888f3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391699-C7B7-4643-8FB3-125C5AB1E716}">
  <ds:schemaRefs>
    <ds:schemaRef ds:uri="http://schemas.microsoft.com/sharepoint/v3/contenttype/forms"/>
  </ds:schemaRefs>
</ds:datastoreItem>
</file>

<file path=customXml/itemProps2.xml><?xml version="1.0" encoding="utf-8"?>
<ds:datastoreItem xmlns:ds="http://schemas.openxmlformats.org/officeDocument/2006/customXml" ds:itemID="{108608DA-F2CE-4E45-B011-5D2C12B72CFC}">
  <ds:schemaRefs>
    <ds:schemaRef ds:uri="http://schemas.openxmlformats.org/package/2006/metadata/core-properties"/>
    <ds:schemaRef ds:uri="http://www.w3.org/XML/1998/namespace"/>
    <ds:schemaRef ds:uri="http://purl.org/dc/terms/"/>
    <ds:schemaRef ds:uri="http://purl.org/dc/dcmitype/"/>
    <ds:schemaRef ds:uri="http://schemas.microsoft.com/sharepoint/v3"/>
    <ds:schemaRef ds:uri="http://schemas.microsoft.com/office/infopath/2007/PartnerControls"/>
    <ds:schemaRef ds:uri="http://schemas.microsoft.com/office/2006/documentManagement/types"/>
    <ds:schemaRef ds:uri="http://schemas.microsoft.com/office/2006/metadata/properties"/>
    <ds:schemaRef ds:uri="c8c0e7e1-cf1e-4ffe-9405-ee3793888f37"/>
    <ds:schemaRef ds:uri="0846b1f7-db59-42d4-a0c1-dcef49842806"/>
    <ds:schemaRef ds:uri="http://purl.org/dc/elements/1.1/"/>
  </ds:schemaRefs>
</ds:datastoreItem>
</file>

<file path=customXml/itemProps3.xml><?xml version="1.0" encoding="utf-8"?>
<ds:datastoreItem xmlns:ds="http://schemas.openxmlformats.org/officeDocument/2006/customXml" ds:itemID="{D6226444-784A-41B6-86DE-BD4A2DF1FB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46b1f7-db59-42d4-a0c1-dcef49842806"/>
    <ds:schemaRef ds:uri="c8c0e7e1-cf1e-4ffe-9405-ee3793888f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40680</TotalTime>
  <Words>5006</Words>
  <Application>Microsoft Office PowerPoint</Application>
  <PresentationFormat>Widescreen</PresentationFormat>
  <Paragraphs>603</Paragraphs>
  <Slides>36</Slides>
  <Notes>6</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36</vt:i4>
      </vt:variant>
    </vt:vector>
  </HeadingPairs>
  <TitlesOfParts>
    <vt:vector size="54" baseType="lpstr">
      <vt:lpstr>Aptos</vt:lpstr>
      <vt:lpstr>Aptos Display</vt:lpstr>
      <vt:lpstr>Arial</vt:lpstr>
      <vt:lpstr>Calibri</vt:lpstr>
      <vt:lpstr>Calibri Light</vt:lpstr>
      <vt:lpstr>Courier New</vt:lpstr>
      <vt:lpstr>Georgia</vt:lpstr>
      <vt:lpstr>System Font Regular</vt:lpstr>
      <vt:lpstr>Times New Roman</vt:lpstr>
      <vt:lpstr>Verdana</vt:lpstr>
      <vt:lpstr>Wingdings</vt:lpstr>
      <vt:lpstr>Office Theme</vt:lpstr>
      <vt:lpstr>Custom Design</vt:lpstr>
      <vt:lpstr>1_Office Theme</vt:lpstr>
      <vt:lpstr>2_Office Theme</vt:lpstr>
      <vt:lpstr>3_Office Theme</vt:lpstr>
      <vt:lpstr>OOP Slide Template</vt:lpstr>
      <vt:lpstr>6_Office Theme</vt:lpstr>
      <vt:lpstr>   ADJUSTED ANNUAL PERFORMANCE PLAN 2024/25   </vt:lpstr>
      <vt:lpstr>PRESENTATION OUTLINE</vt:lpstr>
      <vt:lpstr>INTRODUCTION</vt:lpstr>
      <vt:lpstr>INTRODUCTION cont/…</vt:lpstr>
      <vt:lpstr>LEGISLATIVE MANDATE: OoP</vt:lpstr>
      <vt:lpstr>LEGISLATIVE MANDATE: OoP (continues)</vt:lpstr>
      <vt:lpstr>OOP VISION, MISSION &amp; IMPACT STATEMENT</vt:lpstr>
      <vt:lpstr>PowerPoint Presentation</vt:lpstr>
      <vt:lpstr>PowerPoint Presentation</vt:lpstr>
      <vt:lpstr>PowerPoint Presentation</vt:lpstr>
      <vt:lpstr>PowerPoint Presentation</vt:lpstr>
      <vt:lpstr>PowerPoint Presentation</vt:lpstr>
      <vt:lpstr>PowerPoint Presentation</vt:lpstr>
      <vt:lpstr>AS THE APEX OFFICE:  THE OFFICE OF THE PREMIER ROLE – ‘VALUE CHAIN’</vt:lpstr>
      <vt:lpstr>  </vt:lpstr>
      <vt:lpstr>PowerPoint Presentation</vt:lpstr>
      <vt:lpstr>REVISED APP 2024-25 OVERALL INDICATORS  </vt:lpstr>
      <vt:lpstr>  </vt:lpstr>
      <vt:lpstr>PowerPoint Presentation</vt:lpstr>
      <vt:lpstr>PowerPoint Presentation</vt:lpstr>
      <vt:lpstr>  </vt:lpstr>
      <vt:lpstr>PowerPoint Presentation</vt:lpstr>
      <vt:lpstr>PowerPoint Presentation</vt:lpstr>
      <vt:lpstr>  </vt:lpstr>
      <vt:lpstr>EXECUTIVE AUTHORITHY STATEMENT – (P3)  </vt:lpstr>
      <vt:lpstr>PowerPoint Presentation</vt:lpstr>
      <vt:lpstr>EXECUTIVE AUTHORITHY STATEMENT – (P3)  </vt:lpstr>
      <vt:lpstr>EXECUTIVE AUTHORITHY STATEMENT – (P3)  </vt:lpstr>
      <vt:lpstr>EXECUTIVE AUTHORITHY STATEMENT – (P3)  </vt:lpstr>
      <vt:lpstr>  </vt:lpstr>
      <vt:lpstr>ALLOCATED BUDGET PER PROGRAMME: 2024-2025 AND MTEF</vt:lpstr>
      <vt:lpstr>ALLOCATED BUDGET PER PROGRAMME: 2024-2025 AND MTEF</vt:lpstr>
      <vt:lpstr>ALLOCATED BUDGET PER PROGRAMME: 2024-2025 AND MTEF</vt:lpstr>
      <vt:lpstr>2024-25 ADJUSTED BUDGET</vt:lpstr>
      <vt:lpstr>CONCLUSION</vt:lpstr>
      <vt:lpstr>QUESTIONS …QUESTIONS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Vuyiswa Stephens (GPDPR)</cp:lastModifiedBy>
  <cp:revision>1366</cp:revision>
  <cp:lastPrinted>2020-05-21T11:08:09Z</cp:lastPrinted>
  <dcterms:created xsi:type="dcterms:W3CDTF">2020-04-22T09:10:44Z</dcterms:created>
  <dcterms:modified xsi:type="dcterms:W3CDTF">2024-11-12T16:18:23Z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0x010100C47FE745806EF840B3B2D7DB3B8B8A9A</vt:lpwstr>
  </property>
</Properties>
</file>