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58" r:id="rId3"/>
    <p:sldId id="259" r:id="rId4"/>
    <p:sldId id="283" r:id="rId5"/>
    <p:sldId id="284" r:id="rId6"/>
    <p:sldId id="260" r:id="rId7"/>
    <p:sldId id="262" r:id="rId8"/>
    <p:sldId id="268" r:id="rId9"/>
    <p:sldId id="1206" r:id="rId10"/>
    <p:sldId id="1220" r:id="rId11"/>
    <p:sldId id="1221" r:id="rId12"/>
    <p:sldId id="1222" r:id="rId13"/>
    <p:sldId id="276" r:id="rId14"/>
    <p:sldId id="275" r:id="rId15"/>
    <p:sldId id="277" r:id="rId16"/>
    <p:sldId id="273" r:id="rId17"/>
    <p:sldId id="278" r:id="rId18"/>
    <p:sldId id="279" r:id="rId19"/>
    <p:sldId id="280" r:id="rId20"/>
    <p:sldId id="263" r:id="rId21"/>
    <p:sldId id="264" r:id="rId22"/>
    <p:sldId id="269" r:id="rId23"/>
    <p:sldId id="270" r:id="rId24"/>
    <p:sldId id="287" r:id="rId25"/>
    <p:sldId id="282" r:id="rId26"/>
    <p:sldId id="265" r:id="rId27"/>
    <p:sldId id="271" r:id="rId28"/>
    <p:sldId id="274" r:id="rId29"/>
    <p:sldId id="266" r:id="rId30"/>
    <p:sldId id="267" r:id="rId31"/>
    <p:sldId id="272" r:id="rId32"/>
    <p:sldId id="1223"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nie Ngubane" initials="WN" lastIdx="17" clrIdx="0"/>
  <p:cmAuthor id="2" name="Tinyiko Makondo" initials="T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6036"/>
    <a:srgbClr val="657B60"/>
    <a:srgbClr val="934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5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C0843-FD4E-47F3-B804-C69A4D683051}" type="doc">
      <dgm:prSet loTypeId="urn:microsoft.com/office/officeart/2005/8/layout/rings+Icon" loCatId="officeonline" qsTypeId="urn:microsoft.com/office/officeart/2005/8/quickstyle/simple4" qsCatId="simple" csTypeId="urn:microsoft.com/office/officeart/2005/8/colors/accent3_2" csCatId="accent3" phldr="1"/>
      <dgm:spPr/>
      <dgm:t>
        <a:bodyPr/>
        <a:lstStyle/>
        <a:p>
          <a:endParaRPr lang="en-ZA"/>
        </a:p>
      </dgm:t>
    </dgm:pt>
    <dgm:pt modelId="{E7FCD3BE-0309-4EDE-AD6D-FDD75DCA82B9}">
      <dgm:prSet phldrT="[Text]"/>
      <dgm:spPr/>
      <dgm:t>
        <a:bodyPr/>
        <a:lstStyle/>
        <a:p>
          <a:r>
            <a:rPr lang="en-ZA" b="1" dirty="0"/>
            <a:t>Nat</a:t>
          </a:r>
          <a:r>
            <a:rPr lang="en-ZA" b="1" dirty="0">
              <a:latin typeface="Arial" panose="020B0604020202020204" pitchFamily="34" charset="0"/>
              <a:ea typeface="Arial" panose="020B0604020202020204" pitchFamily="34" charset="0"/>
              <a:cs typeface="Arial" panose="020B0604020202020204" pitchFamily="34" charset="0"/>
            </a:rPr>
            <a:t>ional</a:t>
          </a:r>
          <a:endParaRPr lang="en-ZA" dirty="0">
            <a:latin typeface="Arial" panose="020B0604020202020204" pitchFamily="34" charset="0"/>
            <a:ea typeface="Arial" panose="020B0604020202020204" pitchFamily="34" charset="0"/>
            <a:cs typeface="Arial" panose="020B0604020202020204" pitchFamily="34" charset="0"/>
          </a:endParaRPr>
        </a:p>
      </dgm:t>
    </dgm:pt>
    <dgm:pt modelId="{34FC494D-6A97-4C73-899D-2103C8262FA1}" type="parTrans" cxnId="{F26B3400-60A6-448F-9C76-622083114E7C}">
      <dgm:prSet/>
      <dgm:spPr/>
      <dgm:t>
        <a:bodyPr/>
        <a:lstStyle/>
        <a:p>
          <a:endParaRPr lang="en-ZA"/>
        </a:p>
      </dgm:t>
    </dgm:pt>
    <dgm:pt modelId="{834494EC-1AEE-43EB-ADC0-51A43671925A}" type="sibTrans" cxnId="{F26B3400-60A6-448F-9C76-622083114E7C}">
      <dgm:prSet/>
      <dgm:spPr/>
      <dgm:t>
        <a:bodyPr/>
        <a:lstStyle/>
        <a:p>
          <a:endParaRPr lang="en-ZA"/>
        </a:p>
      </dgm:t>
    </dgm:pt>
    <dgm:pt modelId="{BB19E206-C2A0-47CD-9ACB-696AAD6551C9}">
      <dgm:prSet phldrT="[Text]"/>
      <dgm:spPr/>
      <dgm:t>
        <a:bodyPr/>
        <a:lstStyle/>
        <a:p>
          <a:r>
            <a:rPr lang="en-ZA" b="1" dirty="0">
              <a:latin typeface="Arial" panose="020B0604020202020204" pitchFamily="34" charset="0"/>
              <a:ea typeface="Arial" panose="020B0604020202020204" pitchFamily="34" charset="0"/>
              <a:cs typeface="Arial" panose="020B0604020202020204" pitchFamily="34" charset="0"/>
            </a:rPr>
            <a:t>Local</a:t>
          </a:r>
          <a:endParaRPr lang="en-ZA" dirty="0">
            <a:latin typeface="Arial" panose="020B0604020202020204" pitchFamily="34" charset="0"/>
            <a:ea typeface="Arial" panose="020B0604020202020204" pitchFamily="34" charset="0"/>
            <a:cs typeface="Arial" panose="020B0604020202020204" pitchFamily="34" charset="0"/>
          </a:endParaRPr>
        </a:p>
      </dgm:t>
    </dgm:pt>
    <dgm:pt modelId="{A4245CFD-F119-4B62-9C73-8C67E89BB8FB}" type="parTrans" cxnId="{C3396D41-58C8-4CD9-80A1-030F93E21A69}">
      <dgm:prSet/>
      <dgm:spPr/>
      <dgm:t>
        <a:bodyPr/>
        <a:lstStyle/>
        <a:p>
          <a:endParaRPr lang="en-ZA"/>
        </a:p>
      </dgm:t>
    </dgm:pt>
    <dgm:pt modelId="{BDD98E83-A180-41DD-8CD2-3AA43B081C41}" type="sibTrans" cxnId="{C3396D41-58C8-4CD9-80A1-030F93E21A69}">
      <dgm:prSet/>
      <dgm:spPr/>
      <dgm:t>
        <a:bodyPr/>
        <a:lstStyle/>
        <a:p>
          <a:endParaRPr lang="en-ZA"/>
        </a:p>
      </dgm:t>
    </dgm:pt>
    <dgm:pt modelId="{9F9BE407-430C-4381-A94D-908DEDDAB403}">
      <dgm:prSet phldrT="[Text]"/>
      <dgm:spPr/>
      <dgm:t>
        <a:bodyPr/>
        <a:lstStyle/>
        <a:p>
          <a:r>
            <a:rPr lang="en-ZA" b="1" dirty="0">
              <a:latin typeface="Arial" panose="020B0604020202020204" pitchFamily="34" charset="0"/>
              <a:ea typeface="Arial" panose="020B0604020202020204" pitchFamily="34" charset="0"/>
              <a:cs typeface="Arial" panose="020B0604020202020204" pitchFamily="34" charset="0"/>
            </a:rPr>
            <a:t>Provincial</a:t>
          </a:r>
          <a:endParaRPr lang="en-ZA" dirty="0">
            <a:latin typeface="Arial" panose="020B0604020202020204" pitchFamily="34" charset="0"/>
            <a:ea typeface="Arial" panose="020B0604020202020204" pitchFamily="34" charset="0"/>
            <a:cs typeface="Arial" panose="020B0604020202020204" pitchFamily="34" charset="0"/>
          </a:endParaRPr>
        </a:p>
      </dgm:t>
    </dgm:pt>
    <dgm:pt modelId="{A1D35B82-BB71-475A-A0A0-9225122027F6}" type="parTrans" cxnId="{24F8E2EE-D9CF-4FAC-A454-E00C4ACE4605}">
      <dgm:prSet/>
      <dgm:spPr/>
      <dgm:t>
        <a:bodyPr/>
        <a:lstStyle/>
        <a:p>
          <a:endParaRPr lang="en-ZA"/>
        </a:p>
      </dgm:t>
    </dgm:pt>
    <dgm:pt modelId="{FA320CD4-8C47-460F-AAF6-8690933F4D04}" type="sibTrans" cxnId="{24F8E2EE-D9CF-4FAC-A454-E00C4ACE4605}">
      <dgm:prSet/>
      <dgm:spPr/>
      <dgm:t>
        <a:bodyPr/>
        <a:lstStyle/>
        <a:p>
          <a:endParaRPr lang="en-ZA"/>
        </a:p>
      </dgm:t>
    </dgm:pt>
    <dgm:pt modelId="{9DC3E047-4076-46A6-8739-8C586155FA8C}" type="pres">
      <dgm:prSet presAssocID="{111C0843-FD4E-47F3-B804-C69A4D683051}" presName="Name0" presStyleCnt="0">
        <dgm:presLayoutVars>
          <dgm:chMax val="7"/>
          <dgm:dir/>
          <dgm:resizeHandles val="exact"/>
        </dgm:presLayoutVars>
      </dgm:prSet>
      <dgm:spPr/>
    </dgm:pt>
    <dgm:pt modelId="{E9F5D55C-ABC7-4AE2-9B84-DCC832825BA9}" type="pres">
      <dgm:prSet presAssocID="{111C0843-FD4E-47F3-B804-C69A4D683051}" presName="ellipse1" presStyleLbl="vennNode1" presStyleIdx="0" presStyleCnt="3">
        <dgm:presLayoutVars>
          <dgm:bulletEnabled val="1"/>
        </dgm:presLayoutVars>
      </dgm:prSet>
      <dgm:spPr/>
    </dgm:pt>
    <dgm:pt modelId="{0F17C339-22D2-4A58-BCDB-B46544DE8D54}" type="pres">
      <dgm:prSet presAssocID="{111C0843-FD4E-47F3-B804-C69A4D683051}" presName="ellipse2" presStyleLbl="vennNode1" presStyleIdx="1" presStyleCnt="3">
        <dgm:presLayoutVars>
          <dgm:bulletEnabled val="1"/>
        </dgm:presLayoutVars>
      </dgm:prSet>
      <dgm:spPr/>
    </dgm:pt>
    <dgm:pt modelId="{B78A22FF-2912-4ABB-AC43-BCF89E3F2551}" type="pres">
      <dgm:prSet presAssocID="{111C0843-FD4E-47F3-B804-C69A4D683051}" presName="ellipse3" presStyleLbl="vennNode1" presStyleIdx="2" presStyleCnt="3">
        <dgm:presLayoutVars>
          <dgm:bulletEnabled val="1"/>
        </dgm:presLayoutVars>
      </dgm:prSet>
      <dgm:spPr/>
    </dgm:pt>
  </dgm:ptLst>
  <dgm:cxnLst>
    <dgm:cxn modelId="{F26B3400-60A6-448F-9C76-622083114E7C}" srcId="{111C0843-FD4E-47F3-B804-C69A4D683051}" destId="{E7FCD3BE-0309-4EDE-AD6D-FDD75DCA82B9}" srcOrd="0" destOrd="0" parTransId="{34FC494D-6A97-4C73-899D-2103C8262FA1}" sibTransId="{834494EC-1AEE-43EB-ADC0-51A43671925A}"/>
    <dgm:cxn modelId="{0C3D2324-8B4D-4ACC-9EE3-772870E119EC}" type="presOf" srcId="{BB19E206-C2A0-47CD-9ACB-696AAD6551C9}" destId="{0F17C339-22D2-4A58-BCDB-B46544DE8D54}" srcOrd="0" destOrd="0" presId="urn:microsoft.com/office/officeart/2005/8/layout/rings+Icon"/>
    <dgm:cxn modelId="{C3396D41-58C8-4CD9-80A1-030F93E21A69}" srcId="{111C0843-FD4E-47F3-B804-C69A4D683051}" destId="{BB19E206-C2A0-47CD-9ACB-696AAD6551C9}" srcOrd="1" destOrd="0" parTransId="{A4245CFD-F119-4B62-9C73-8C67E89BB8FB}" sibTransId="{BDD98E83-A180-41DD-8CD2-3AA43B081C41}"/>
    <dgm:cxn modelId="{4A2B394B-044F-4961-B9B5-03B5163C9ABD}" type="presOf" srcId="{9F9BE407-430C-4381-A94D-908DEDDAB403}" destId="{B78A22FF-2912-4ABB-AC43-BCF89E3F2551}" srcOrd="0" destOrd="0" presId="urn:microsoft.com/office/officeart/2005/8/layout/rings+Icon"/>
    <dgm:cxn modelId="{B6A6D390-48F5-49C0-AAF3-D433CB7DE97E}" type="presOf" srcId="{111C0843-FD4E-47F3-B804-C69A4D683051}" destId="{9DC3E047-4076-46A6-8739-8C586155FA8C}" srcOrd="0" destOrd="0" presId="urn:microsoft.com/office/officeart/2005/8/layout/rings+Icon"/>
    <dgm:cxn modelId="{24F8E2EE-D9CF-4FAC-A454-E00C4ACE4605}" srcId="{111C0843-FD4E-47F3-B804-C69A4D683051}" destId="{9F9BE407-430C-4381-A94D-908DEDDAB403}" srcOrd="2" destOrd="0" parTransId="{A1D35B82-BB71-475A-A0A0-9225122027F6}" sibTransId="{FA320CD4-8C47-460F-AAF6-8690933F4D04}"/>
    <dgm:cxn modelId="{403594F8-38ED-415F-83EB-4354EC2DE7B3}" type="presOf" srcId="{E7FCD3BE-0309-4EDE-AD6D-FDD75DCA82B9}" destId="{E9F5D55C-ABC7-4AE2-9B84-DCC832825BA9}" srcOrd="0" destOrd="0" presId="urn:microsoft.com/office/officeart/2005/8/layout/rings+Icon"/>
    <dgm:cxn modelId="{9BB0E157-AE90-497C-9A7F-8B9E7EBE0699}" type="presParOf" srcId="{9DC3E047-4076-46A6-8739-8C586155FA8C}" destId="{E9F5D55C-ABC7-4AE2-9B84-DCC832825BA9}" srcOrd="0" destOrd="0" presId="urn:microsoft.com/office/officeart/2005/8/layout/rings+Icon"/>
    <dgm:cxn modelId="{8D2AE00F-5192-4D7E-A34C-A838F412C59E}" type="presParOf" srcId="{9DC3E047-4076-46A6-8739-8C586155FA8C}" destId="{0F17C339-22D2-4A58-BCDB-B46544DE8D54}" srcOrd="1" destOrd="0" presId="urn:microsoft.com/office/officeart/2005/8/layout/rings+Icon"/>
    <dgm:cxn modelId="{7B88D9C3-F233-41F2-93D3-67351DBB83F7}" type="presParOf" srcId="{9DC3E047-4076-46A6-8739-8C586155FA8C}" destId="{B78A22FF-2912-4ABB-AC43-BCF89E3F255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5D55C-ABC7-4AE2-9B84-DCC832825BA9}">
      <dsp:nvSpPr>
        <dsp:cNvPr id="0" name=""/>
        <dsp:cNvSpPr/>
      </dsp:nvSpPr>
      <dsp:spPr bwMode="white">
        <a:xfrm>
          <a:off x="2200318" y="0"/>
          <a:ext cx="1775104" cy="177507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Nat</a:t>
          </a:r>
          <a:r>
            <a:rPr lang="en-ZA" sz="1800" b="1" kern="1200" dirty="0">
              <a:latin typeface="Arial" panose="020B0604020202020204" pitchFamily="34" charset="0"/>
              <a:ea typeface="Arial" panose="020B0604020202020204" pitchFamily="34" charset="0"/>
              <a:cs typeface="Arial" panose="020B0604020202020204" pitchFamily="34" charset="0"/>
            </a:rPr>
            <a:t>ional</a:t>
          </a:r>
          <a:endParaRPr lang="en-ZA" sz="1800" kern="1200" dirty="0">
            <a:latin typeface="Arial" panose="020B0604020202020204" pitchFamily="34" charset="0"/>
            <a:ea typeface="Arial" panose="020B0604020202020204" pitchFamily="34" charset="0"/>
            <a:cs typeface="Arial" panose="020B0604020202020204" pitchFamily="34" charset="0"/>
          </a:endParaRPr>
        </a:p>
      </dsp:txBody>
      <dsp:txXfrm>
        <a:off x="2460276" y="259954"/>
        <a:ext cx="1255188" cy="1255171"/>
      </dsp:txXfrm>
    </dsp:sp>
    <dsp:sp modelId="{0F17C339-22D2-4A58-BCDB-B46544DE8D54}">
      <dsp:nvSpPr>
        <dsp:cNvPr id="0" name=""/>
        <dsp:cNvSpPr/>
      </dsp:nvSpPr>
      <dsp:spPr bwMode="white">
        <a:xfrm>
          <a:off x="3113980" y="1183879"/>
          <a:ext cx="1775104" cy="177507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latin typeface="Arial" panose="020B0604020202020204" pitchFamily="34" charset="0"/>
              <a:ea typeface="Arial" panose="020B0604020202020204" pitchFamily="34" charset="0"/>
              <a:cs typeface="Arial" panose="020B0604020202020204" pitchFamily="34" charset="0"/>
            </a:rPr>
            <a:t>Local</a:t>
          </a:r>
          <a:endParaRPr lang="en-ZA" sz="1800" kern="1200" dirty="0">
            <a:latin typeface="Arial" panose="020B0604020202020204" pitchFamily="34" charset="0"/>
            <a:ea typeface="Arial" panose="020B0604020202020204" pitchFamily="34" charset="0"/>
            <a:cs typeface="Arial" panose="020B0604020202020204" pitchFamily="34" charset="0"/>
          </a:endParaRPr>
        </a:p>
      </dsp:txBody>
      <dsp:txXfrm>
        <a:off x="3373938" y="1443833"/>
        <a:ext cx="1255188" cy="1255171"/>
      </dsp:txXfrm>
    </dsp:sp>
    <dsp:sp modelId="{B78A22FF-2912-4ABB-AC43-BCF89E3F2551}">
      <dsp:nvSpPr>
        <dsp:cNvPr id="0" name=""/>
        <dsp:cNvSpPr/>
      </dsp:nvSpPr>
      <dsp:spPr bwMode="white">
        <a:xfrm>
          <a:off x="4026562" y="0"/>
          <a:ext cx="1775104" cy="177507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latin typeface="Arial" panose="020B0604020202020204" pitchFamily="34" charset="0"/>
              <a:ea typeface="Arial" panose="020B0604020202020204" pitchFamily="34" charset="0"/>
              <a:cs typeface="Arial" panose="020B0604020202020204" pitchFamily="34" charset="0"/>
            </a:rPr>
            <a:t>Provincial</a:t>
          </a:r>
          <a:endParaRPr lang="en-ZA" sz="1800" kern="1200" dirty="0">
            <a:latin typeface="Arial" panose="020B0604020202020204" pitchFamily="34" charset="0"/>
            <a:ea typeface="Arial" panose="020B0604020202020204" pitchFamily="34" charset="0"/>
            <a:cs typeface="Arial" panose="020B0604020202020204" pitchFamily="34" charset="0"/>
          </a:endParaRPr>
        </a:p>
      </dsp:txBody>
      <dsp:txXfrm>
        <a:off x="4286520" y="259954"/>
        <a:ext cx="1255188" cy="125517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1F26960-10A6-4E4A-9C70-A0C9B4BDEE29}"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7ABA1C96-7403-5426-D900-FC49CBA62B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0781" y="2522467"/>
            <a:ext cx="7330633" cy="1559719"/>
          </a:xfrm>
        </p:spPr>
        <p:txBody>
          <a:bodyPr anchor="ctr">
            <a:normAutofit/>
          </a:bodyPr>
          <a:lstStyle>
            <a:lvl1pPr algn="l">
              <a:defRPr sz="3200" b="1">
                <a:solidFill>
                  <a:srgbClr val="5C7556"/>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40781" y="4378036"/>
            <a:ext cx="7330633" cy="1359912"/>
          </a:xfrm>
        </p:spPr>
        <p:txBody>
          <a:bodyPr anchor="ctr"/>
          <a:lstStyle>
            <a:lvl1pPr marL="0" indent="0" algn="l">
              <a:buNone/>
              <a:defRPr sz="2400">
                <a:solidFill>
                  <a:srgbClr val="93461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984957-9331-AE40-AE29-9EF9D7E55D30}"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C562453-D7B0-DB41-9CC2-7064D3F0554D}"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629" y="1"/>
            <a:ext cx="9644351" cy="1690688"/>
          </a:xfrm>
        </p:spPr>
        <p:txBody>
          <a:bodyPr/>
          <a:lstStyle/>
          <a:p>
            <a:r>
              <a:rPr lang="en-GB" dirty="0"/>
              <a:t>Click to edit Master title style</a:t>
            </a:r>
            <a:endParaRPr lang="en-US" dirty="0"/>
          </a:p>
        </p:txBody>
      </p:sp>
      <p:sp>
        <p:nvSpPr>
          <p:cNvPr id="3" name="Content Placeholder 2"/>
          <p:cNvSpPr>
            <a:spLocks noGrp="1"/>
          </p:cNvSpPr>
          <p:nvPr>
            <p:ph idx="1"/>
          </p:nvPr>
        </p:nvSpPr>
        <p:spPr>
          <a:xfrm>
            <a:off x="638629" y="2164080"/>
            <a:ext cx="10900371" cy="3588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A711D2-923E-5644-9062-A8B8DEF485D1}" type="datetime1">
              <a:rPr lang="en-ZA" smtClean="0"/>
              <a:t>2024/06/25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E7A3249-A0A3-FE45-ABB1-58EE4E5D2BCB}"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5529FB6-D2A7-6141-84AB-41BB2A566978}" type="datetime1">
              <a:rPr lang="en-ZA" smtClean="0"/>
              <a:t>2024/06/25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076EC3B-E502-364B-BEF4-6E375D31FD3B}" type="datetime1">
              <a:rPr lang="en-ZA" smtClean="0"/>
              <a:t>2024/06/25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EEE8A87-1F12-E340-A26F-E61F024D2F48}" type="datetime1">
              <a:rPr lang="en-ZA" smtClean="0"/>
              <a:t>2024/06/25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A70C3A8-E308-4B42-8EF2-43B157EB3A9A}"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F08FE11-8623-9C41-BD02-16E666F5DE14}" type="datetime1">
              <a:rPr lang="en-ZA" smtClean="0"/>
              <a:t>2024/06/25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BC93099-F7AB-074E-8CC3-8B9B36D0B2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34F59E-7A4D-B124-6F11-06CC8C072E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38629" y="1"/>
            <a:ext cx="9489219" cy="1690688"/>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38629" y="2164080"/>
            <a:ext cx="10900371" cy="35885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795800" y="5995686"/>
            <a:ext cx="2743200" cy="497189"/>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3BC93099-F7AB-074E-8CC3-8B9B36D0B2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781" y="2460981"/>
            <a:ext cx="7460029" cy="1559719"/>
          </a:xfrm>
        </p:spPr>
        <p:txBody>
          <a:bodyPr>
            <a:noAutofit/>
          </a:bodyPr>
          <a:lstStyle/>
          <a:p>
            <a:pPr>
              <a:lnSpc>
                <a:spcPct val="150000"/>
              </a:lnSpc>
            </a:pPr>
            <a:r>
              <a:rPr sz="3600" dirty="0">
                <a:latin typeface="Arial" panose="020B0604020202020204"/>
                <a:cs typeface="Arial" panose="020B0604020202020204"/>
                <a:sym typeface="+mn-ea"/>
              </a:rPr>
              <a:t>Separation of </a:t>
            </a:r>
            <a:r>
              <a:rPr lang="en-US" sz="3600" dirty="0">
                <a:latin typeface="Arial" panose="020B0604020202020204"/>
                <a:cs typeface="Arial" panose="020B0604020202020204"/>
                <a:sym typeface="+mn-ea"/>
              </a:rPr>
              <a:t>Powers</a:t>
            </a:r>
            <a:r>
              <a:rPr sz="3600" dirty="0">
                <a:latin typeface="Arial" panose="020B0604020202020204"/>
                <a:cs typeface="Arial" panose="020B0604020202020204"/>
                <a:sym typeface="+mn-ea"/>
              </a:rPr>
              <a:t> and </a:t>
            </a:r>
            <a:r>
              <a:rPr lang="en-US" sz="3600" dirty="0">
                <a:latin typeface="Arial" panose="020B0604020202020204"/>
                <a:cs typeface="Arial" panose="020B0604020202020204"/>
                <a:sym typeface="+mn-ea"/>
              </a:rPr>
              <a:t>Overview</a:t>
            </a:r>
            <a:r>
              <a:rPr sz="3600" dirty="0">
                <a:latin typeface="Arial" panose="020B0604020202020204"/>
                <a:cs typeface="Arial" panose="020B0604020202020204"/>
                <a:sym typeface="+mn-ea"/>
              </a:rPr>
              <a:t> of GPL Mandates</a:t>
            </a:r>
            <a:endParaRPr lang="en-US" sz="3600" dirty="0">
              <a:latin typeface="Arial" panose="020B0604020202020204"/>
              <a:cs typeface="Arial" panose="020B0604020202020204"/>
            </a:endParaRPr>
          </a:p>
        </p:txBody>
      </p:sp>
      <p:sp>
        <p:nvSpPr>
          <p:cNvPr id="3" name="Subtitle 2"/>
          <p:cNvSpPr>
            <a:spLocks noGrp="1"/>
          </p:cNvSpPr>
          <p:nvPr>
            <p:ph type="subTitle" idx="1"/>
          </p:nvPr>
        </p:nvSpPr>
        <p:spPr>
          <a:xfrm>
            <a:off x="740781" y="4380134"/>
            <a:ext cx="7330633" cy="1359912"/>
          </a:xfrm>
        </p:spPr>
        <p:txBody>
          <a:bodyPr/>
          <a:lstStyle/>
          <a:p>
            <a:r>
              <a:rPr lang="en-US" altLang="en-ZA" sz="2800" b="1" dirty="0">
                <a:latin typeface="Arial" panose="020B0604020202020204"/>
                <a:cs typeface="Arial" panose="020B0604020202020204"/>
              </a:rPr>
              <a:t>Members Orientation</a:t>
            </a:r>
            <a:endParaRPr lang="en-ZA" altLang="en-US" sz="2800" b="1" dirty="0">
              <a:latin typeface="Arial" panose="020B0604020202020204"/>
              <a:cs typeface="Arial" panose="020B0604020202020204"/>
            </a:endParaRPr>
          </a:p>
          <a:p>
            <a:r>
              <a:rPr lang="en-US" altLang="en-ZA" sz="2000" dirty="0">
                <a:latin typeface="Arial" panose="020B0604020202020204"/>
                <a:cs typeface="Arial" panose="020B0604020202020204"/>
              </a:rPr>
              <a:t>26 - 28</a:t>
            </a:r>
            <a:r>
              <a:rPr lang="en-ZA" altLang="en-US" sz="2000" dirty="0">
                <a:latin typeface="Arial" panose="020B0604020202020204"/>
                <a:cs typeface="Arial" panose="020B0604020202020204"/>
              </a:rPr>
              <a:t> June 2024</a:t>
            </a:r>
          </a:p>
        </p:txBody>
      </p:sp>
      <p:cxnSp>
        <p:nvCxnSpPr>
          <p:cNvPr id="4" name="Straight Connector 3">
            <a:extLst>
              <a:ext uri="{FF2B5EF4-FFF2-40B4-BE49-F238E27FC236}">
                <a16:creationId xmlns:a16="http://schemas.microsoft.com/office/drawing/2014/main" id="{1CFB6BE3-1348-10CD-35A3-5B3DCB331413}"/>
              </a:ext>
            </a:extLst>
          </p:cNvPr>
          <p:cNvCxnSpPr>
            <a:cxnSpLocks/>
          </p:cNvCxnSpPr>
          <p:nvPr/>
        </p:nvCxnSpPr>
        <p:spPr>
          <a:xfrm>
            <a:off x="863029" y="4401907"/>
            <a:ext cx="5516000" cy="0"/>
          </a:xfrm>
          <a:prstGeom prst="line">
            <a:avLst/>
          </a:prstGeom>
          <a:ln>
            <a:solidFill>
              <a:srgbClr val="154B24"/>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73E69B3-D752-416E-B7A9-93A9999E1B24}"/>
              </a:ext>
            </a:extLst>
          </p:cNvPr>
          <p:cNvSpPr>
            <a:spLocks noGrp="1"/>
          </p:cNvSpPr>
          <p:nvPr>
            <p:ph idx="1"/>
          </p:nvPr>
        </p:nvSpPr>
        <p:spPr>
          <a:xfrm>
            <a:off x="705233" y="2087592"/>
            <a:ext cx="10543612" cy="3912502"/>
          </a:xfrm>
        </p:spPr>
        <p:txBody>
          <a:bodyPr>
            <a:noAutofit/>
          </a:bodyPr>
          <a:lstStyle/>
          <a:p>
            <a:pPr marL="0" indent="0" algn="just">
              <a:lnSpc>
                <a:spcPct val="100000"/>
              </a:lnSpc>
              <a:buNone/>
            </a:pPr>
            <a:r>
              <a:rPr lang="en-US" sz="1600" dirty="0">
                <a:latin typeface="Arial" panose="020B0604020202020204" pitchFamily="34" charset="0"/>
                <a:ea typeface="+mn-ea"/>
                <a:cs typeface="Arial" panose="020B0604020202020204" pitchFamily="34" charset="0"/>
              </a:rPr>
              <a:t>The Constitution enjoins all spheres of government to observe and adhere to the principles of co-operative government and inter-governmental relations set out in Chapter 3 and must conduct their activities within the parameters of that Chapter. These principles are:</a:t>
            </a:r>
          </a:p>
          <a:p>
            <a:pPr algn="just">
              <a:lnSpc>
                <a:spcPct val="100000"/>
              </a:lnSpc>
            </a:pPr>
            <a:endParaRPr lang="en-US" sz="1600" dirty="0">
              <a:latin typeface="Arial" panose="020B0604020202020204" pitchFamily="34" charset="0"/>
              <a:ea typeface="+mn-ea"/>
              <a:cs typeface="Arial" panose="020B0604020202020204" pitchFamily="34" charset="0"/>
            </a:endParaRPr>
          </a:p>
          <a:p>
            <a:pPr marL="0" indent="0" algn="just">
              <a:lnSpc>
                <a:spcPct val="100000"/>
              </a:lnSpc>
              <a:buNone/>
            </a:pPr>
            <a:r>
              <a:rPr lang="en-US" sz="1600" dirty="0">
                <a:latin typeface="Arial" panose="020B0604020202020204" pitchFamily="34" charset="0"/>
                <a:ea typeface="+mn-ea"/>
                <a:cs typeface="Arial" panose="020B0604020202020204" pitchFamily="34" charset="0"/>
              </a:rPr>
              <a:t>All spheres of government and all organs of state within each sphere must </a:t>
            </a:r>
            <a:r>
              <a:rPr lang="mr-IN" sz="1600" dirty="0">
                <a:latin typeface="Arial" panose="020B0604020202020204" pitchFamily="34" charset="0"/>
                <a:ea typeface="+mn-ea"/>
                <a:cs typeface="Arial" panose="020B0604020202020204" pitchFamily="34" charset="0"/>
              </a:rPr>
              <a:t>–</a:t>
            </a:r>
            <a:r>
              <a:rPr lang="en-US" sz="1600" dirty="0">
                <a:latin typeface="Arial" panose="020B0604020202020204" pitchFamily="34" charset="0"/>
                <a:ea typeface="+mn-ea"/>
                <a:cs typeface="Arial" panose="020B0604020202020204" pitchFamily="34" charset="0"/>
              </a:rPr>
              <a:t> </a:t>
            </a:r>
          </a:p>
          <a:p>
            <a:pPr lvl="1" indent="-342900" algn="just">
              <a:lnSpc>
                <a:spcPct val="100000"/>
              </a:lnSpc>
              <a:buFont typeface="+mj-lt"/>
              <a:buAutoNum type="alphaLcParenR"/>
            </a:pPr>
            <a:r>
              <a:rPr lang="en-US" sz="1400" dirty="0">
                <a:latin typeface="Arial" panose="020B0604020202020204" pitchFamily="34" charset="0"/>
                <a:ea typeface="+mn-ea"/>
                <a:cs typeface="Arial" panose="020B0604020202020204" pitchFamily="34" charset="0"/>
              </a:rPr>
              <a:t>preserve the peace, national unity and the indivisibility of the Republic;</a:t>
            </a:r>
          </a:p>
          <a:p>
            <a:pPr lvl="1" indent="-342900" algn="just">
              <a:lnSpc>
                <a:spcPct val="100000"/>
              </a:lnSpc>
              <a:buFont typeface="+mj-lt"/>
              <a:buAutoNum type="alphaLcParenR"/>
            </a:pPr>
            <a:r>
              <a:rPr lang="en-US" sz="1400" dirty="0">
                <a:solidFill>
                  <a:srgbClr val="86411E"/>
                </a:solidFill>
                <a:latin typeface="Arial" panose="020B0604020202020204" pitchFamily="34" charset="0"/>
                <a:ea typeface="+mn-ea"/>
                <a:cs typeface="Arial" panose="020B0604020202020204" pitchFamily="34" charset="0"/>
              </a:rPr>
              <a:t>secure the well-being of the people of the Republic;</a:t>
            </a:r>
          </a:p>
          <a:p>
            <a:pPr lvl="1" indent="-342900" algn="just">
              <a:lnSpc>
                <a:spcPct val="100000"/>
              </a:lnSpc>
              <a:buFont typeface="+mj-lt"/>
              <a:buAutoNum type="alphaLcParenR"/>
            </a:pPr>
            <a:r>
              <a:rPr lang="en-US" sz="1400" dirty="0">
                <a:latin typeface="Arial" panose="020B0604020202020204" pitchFamily="34" charset="0"/>
                <a:ea typeface="+mn-ea"/>
                <a:cs typeface="Arial" panose="020B0604020202020204" pitchFamily="34" charset="0"/>
              </a:rPr>
              <a:t>provide effective, transparent, accountable and coherent government for the Republic as a whole;</a:t>
            </a:r>
          </a:p>
          <a:p>
            <a:pPr lvl="1" indent="-342900" algn="just">
              <a:lnSpc>
                <a:spcPct val="100000"/>
              </a:lnSpc>
              <a:buFont typeface="+mj-lt"/>
              <a:buAutoNum type="alphaLcParenR"/>
            </a:pPr>
            <a:r>
              <a:rPr lang="en-US" sz="1400" dirty="0">
                <a:solidFill>
                  <a:srgbClr val="86411E"/>
                </a:solidFill>
                <a:latin typeface="Arial" panose="020B0604020202020204" pitchFamily="34" charset="0"/>
                <a:ea typeface="+mn-ea"/>
                <a:cs typeface="Arial" panose="020B0604020202020204" pitchFamily="34" charset="0"/>
              </a:rPr>
              <a:t>be loyal to the Constitution, the Republic and its people;</a:t>
            </a:r>
          </a:p>
          <a:p>
            <a:pPr lvl="1" indent="-342900" algn="just">
              <a:lnSpc>
                <a:spcPct val="100000"/>
              </a:lnSpc>
              <a:buFont typeface="+mj-lt"/>
              <a:buAutoNum type="alphaLcParenR"/>
            </a:pPr>
            <a:r>
              <a:rPr lang="en-US" sz="1400" dirty="0">
                <a:latin typeface="Arial" panose="020B0604020202020204" pitchFamily="34" charset="0"/>
                <a:ea typeface="+mn-ea"/>
                <a:cs typeface="Arial" panose="020B0604020202020204" pitchFamily="34" charset="0"/>
              </a:rPr>
              <a:t>respect the constitutional status, institutions, powers and functions of government in the other spheres;</a:t>
            </a:r>
          </a:p>
          <a:p>
            <a:pPr lvl="1" indent="-342900" algn="just">
              <a:lnSpc>
                <a:spcPct val="100000"/>
              </a:lnSpc>
              <a:buFont typeface="+mj-lt"/>
              <a:buAutoNum type="alphaLcParenR"/>
            </a:pPr>
            <a:r>
              <a:rPr lang="en-US" sz="1400" dirty="0">
                <a:solidFill>
                  <a:srgbClr val="86411E"/>
                </a:solidFill>
                <a:latin typeface="Arial" panose="020B0604020202020204" pitchFamily="34" charset="0"/>
                <a:ea typeface="+mn-ea"/>
                <a:cs typeface="Arial" panose="020B0604020202020204" pitchFamily="34" charset="0"/>
              </a:rPr>
              <a:t>not assume any power or function except those conferred on them in terms of the Constitution;</a:t>
            </a:r>
          </a:p>
          <a:p>
            <a:pPr lvl="1" indent="-342900" algn="just">
              <a:lnSpc>
                <a:spcPct val="100000"/>
              </a:lnSpc>
              <a:buFont typeface="+mj-lt"/>
              <a:buAutoNum type="alphaLcParenR"/>
            </a:pPr>
            <a:r>
              <a:rPr lang="en-US" sz="1400" dirty="0">
                <a:latin typeface="Arial" panose="020B0604020202020204" pitchFamily="34" charset="0"/>
                <a:ea typeface="+mn-ea"/>
                <a:cs typeface="Arial" panose="020B0604020202020204" pitchFamily="34" charset="0"/>
              </a:rPr>
              <a:t>exercise their powers and perform their functions in a manner that does not encroach on the geographical, functional or institutional integrity of government in another sphere; and</a:t>
            </a:r>
          </a:p>
          <a:p>
            <a:pPr algn="just"/>
            <a:endParaRPr lang="en-US" sz="1600" dirty="0">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88DC38DC-D81C-4605-B5F0-85AA29DCA482}"/>
              </a:ext>
            </a:extLst>
          </p:cNvPr>
          <p:cNvSpPr/>
          <p:nvPr/>
        </p:nvSpPr>
        <p:spPr>
          <a:xfrm>
            <a:off x="705233" y="534740"/>
            <a:ext cx="8902461" cy="646331"/>
          </a:xfrm>
          <a:prstGeom prst="rect">
            <a:avLst/>
          </a:prstGeom>
        </p:spPr>
        <p:txBody>
          <a:bodyPr wrap="square">
            <a:spAutoFit/>
          </a:bodyPr>
          <a:lstStyle/>
          <a:p>
            <a:pPr>
              <a:defRPr/>
            </a:pPr>
            <a:r>
              <a:rPr lang="en-US" sz="3600" dirty="0">
                <a:solidFill>
                  <a:srgbClr val="5C7556"/>
                </a:solidFill>
                <a:latin typeface="Arial" panose="020B0604020202020204" pitchFamily="34" charset="0"/>
                <a:ea typeface="+mj-ea"/>
                <a:cs typeface="Arial" panose="020B0604020202020204" pitchFamily="34" charset="0"/>
              </a:rPr>
              <a:t>Co-operative Government</a:t>
            </a:r>
            <a:r>
              <a:rPr lang="en-ZA" sz="3600" dirty="0">
                <a:solidFill>
                  <a:srgbClr val="86411E"/>
                </a:solidFill>
                <a:latin typeface="Arial"/>
                <a:cs typeface="Arial"/>
              </a:rPr>
              <a:t> </a:t>
            </a:r>
            <a:r>
              <a:rPr kumimoji="0" lang="en-ZA" sz="3600" i="1" u="none" strike="noStrike" kern="1200" cap="none" spc="0" normalizeH="0" baseline="0" noProof="0" dirty="0">
                <a:ln>
                  <a:noFill/>
                </a:ln>
                <a:solidFill>
                  <a:srgbClr val="A16036"/>
                </a:solidFill>
                <a:effectLst/>
                <a:uLnTx/>
                <a:uFillTx/>
                <a:latin typeface="Arial"/>
                <a:ea typeface="+mn-ea"/>
                <a:cs typeface="Arial"/>
              </a:rPr>
              <a:t>cont.</a:t>
            </a:r>
          </a:p>
        </p:txBody>
      </p:sp>
      <p:sp>
        <p:nvSpPr>
          <p:cNvPr id="2" name="Slide Number Placeholder 3">
            <a:extLst>
              <a:ext uri="{FF2B5EF4-FFF2-40B4-BE49-F238E27FC236}">
                <a16:creationId xmlns:a16="http://schemas.microsoft.com/office/drawing/2014/main" id="{91CA1014-4F68-C820-189C-D18EACF93346}"/>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10</a:t>
            </a:fld>
            <a:endParaRPr lang="en-US" dirty="0"/>
          </a:p>
        </p:txBody>
      </p:sp>
    </p:spTree>
    <p:extLst>
      <p:ext uri="{BB962C8B-B14F-4D97-AF65-F5344CB8AC3E}">
        <p14:creationId xmlns:p14="http://schemas.microsoft.com/office/powerpoint/2010/main" val="24192223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73E69B3-D752-416E-B7A9-93A9999E1B24}"/>
              </a:ext>
            </a:extLst>
          </p:cNvPr>
          <p:cNvSpPr>
            <a:spLocks noGrp="1"/>
          </p:cNvSpPr>
          <p:nvPr>
            <p:ph idx="1"/>
          </p:nvPr>
        </p:nvSpPr>
        <p:spPr>
          <a:xfrm>
            <a:off x="705233" y="2178120"/>
            <a:ext cx="10812097" cy="4372411"/>
          </a:xfrm>
        </p:spPr>
        <p:txBody>
          <a:bodyPr/>
          <a:lstStyle/>
          <a:p>
            <a:pPr marL="0" lvl="0" indent="0" algn="just">
              <a:lnSpc>
                <a:spcPct val="150000"/>
              </a:lnSpc>
              <a:buNone/>
            </a:pPr>
            <a:r>
              <a:rPr lang="en-US" sz="1800" dirty="0">
                <a:latin typeface="Arial" panose="020B0604020202020204" pitchFamily="34" charset="0"/>
                <a:ea typeface="+mn-ea"/>
                <a:cs typeface="Arial" panose="020B0604020202020204" pitchFamily="34" charset="0"/>
              </a:rPr>
              <a:t>	h) co-operate with one another in mutual trust and good faith by –</a:t>
            </a:r>
          </a:p>
          <a:p>
            <a:pPr marL="1657350" lvl="3" indent="-400050" algn="just">
              <a:lnSpc>
                <a:spcPct val="150000"/>
              </a:lnSpc>
              <a:buFont typeface="+mj-lt"/>
              <a:buAutoNum type="romanUcPeriod"/>
            </a:pPr>
            <a:r>
              <a:rPr lang="en-US" sz="1400" dirty="0">
                <a:latin typeface="Arial" panose="020B0604020202020204" pitchFamily="34" charset="0"/>
                <a:ea typeface="+mn-ea"/>
                <a:cs typeface="Arial" panose="020B0604020202020204" pitchFamily="34" charset="0"/>
              </a:rPr>
              <a:t>fostering friendly relations;</a:t>
            </a:r>
          </a:p>
          <a:p>
            <a:pPr marL="1657350" lvl="3" indent="-400050" algn="just">
              <a:lnSpc>
                <a:spcPct val="150000"/>
              </a:lnSpc>
              <a:buFont typeface="+mj-lt"/>
              <a:buAutoNum type="romanUcPeriod"/>
            </a:pPr>
            <a:r>
              <a:rPr lang="en-US" sz="1400" dirty="0">
                <a:solidFill>
                  <a:srgbClr val="86411E"/>
                </a:solidFill>
                <a:latin typeface="Arial" panose="020B0604020202020204" pitchFamily="34" charset="0"/>
                <a:ea typeface="+mn-ea"/>
                <a:cs typeface="Arial" panose="020B0604020202020204" pitchFamily="34" charset="0"/>
              </a:rPr>
              <a:t>assisting and supporting one another;</a:t>
            </a:r>
          </a:p>
          <a:p>
            <a:pPr marL="1657350" lvl="3" indent="-400050" algn="just">
              <a:lnSpc>
                <a:spcPct val="150000"/>
              </a:lnSpc>
              <a:buFont typeface="+mj-lt"/>
              <a:buAutoNum type="romanUcPeriod"/>
            </a:pPr>
            <a:r>
              <a:rPr lang="en-US" sz="1400" dirty="0">
                <a:latin typeface="Arial" panose="020B0604020202020204" pitchFamily="34" charset="0"/>
                <a:ea typeface="+mn-ea"/>
                <a:cs typeface="Arial" panose="020B0604020202020204" pitchFamily="34" charset="0"/>
              </a:rPr>
              <a:t>informing one another of, and consulting one another on, matters of common interest;</a:t>
            </a:r>
          </a:p>
          <a:p>
            <a:pPr marL="1657350" lvl="3" indent="-400050" algn="just">
              <a:lnSpc>
                <a:spcPct val="150000"/>
              </a:lnSpc>
              <a:buFont typeface="+mj-lt"/>
              <a:buAutoNum type="romanUcPeriod"/>
            </a:pPr>
            <a:r>
              <a:rPr lang="en-US" sz="1400" dirty="0">
                <a:solidFill>
                  <a:srgbClr val="86411E"/>
                </a:solidFill>
                <a:latin typeface="Arial" panose="020B0604020202020204" pitchFamily="34" charset="0"/>
                <a:ea typeface="+mn-ea"/>
                <a:cs typeface="Arial" panose="020B0604020202020204" pitchFamily="34" charset="0"/>
              </a:rPr>
              <a:t>coordinating their actions and legislation with one another;</a:t>
            </a:r>
          </a:p>
          <a:p>
            <a:pPr marL="1657350" lvl="3" indent="-400050" algn="just">
              <a:lnSpc>
                <a:spcPct val="150000"/>
              </a:lnSpc>
              <a:buFont typeface="+mj-lt"/>
              <a:buAutoNum type="romanUcPeriod"/>
            </a:pPr>
            <a:r>
              <a:rPr lang="en-US" sz="1400" dirty="0">
                <a:latin typeface="Arial" panose="020B0604020202020204" pitchFamily="34" charset="0"/>
                <a:ea typeface="+mn-ea"/>
                <a:cs typeface="Arial" panose="020B0604020202020204" pitchFamily="34" charset="0"/>
              </a:rPr>
              <a:t>adhering to agreed procedures; and</a:t>
            </a:r>
          </a:p>
          <a:p>
            <a:pPr marL="1657350" lvl="3" indent="-400050" algn="just">
              <a:lnSpc>
                <a:spcPct val="150000"/>
              </a:lnSpc>
              <a:buFont typeface="+mj-lt"/>
              <a:buAutoNum type="romanUcPeriod"/>
            </a:pPr>
            <a:r>
              <a:rPr lang="en-US" sz="1400" dirty="0">
                <a:solidFill>
                  <a:srgbClr val="86411E"/>
                </a:solidFill>
                <a:latin typeface="Arial" panose="020B0604020202020204" pitchFamily="34" charset="0"/>
                <a:ea typeface="+mn-ea"/>
                <a:cs typeface="Arial" panose="020B0604020202020204" pitchFamily="34" charset="0"/>
              </a:rPr>
              <a:t>avoiding legal proceedings against one another.</a:t>
            </a:r>
          </a:p>
        </p:txBody>
      </p:sp>
      <p:sp>
        <p:nvSpPr>
          <p:cNvPr id="2" name="Rectangle 1">
            <a:extLst>
              <a:ext uri="{FF2B5EF4-FFF2-40B4-BE49-F238E27FC236}">
                <a16:creationId xmlns:a16="http://schemas.microsoft.com/office/drawing/2014/main" id="{1BE7AD04-DD1D-37DF-C577-A9A37BB3FEC6}"/>
              </a:ext>
            </a:extLst>
          </p:cNvPr>
          <p:cNvSpPr/>
          <p:nvPr/>
        </p:nvSpPr>
        <p:spPr>
          <a:xfrm>
            <a:off x="705233" y="534740"/>
            <a:ext cx="8902461" cy="646331"/>
          </a:xfrm>
          <a:prstGeom prst="rect">
            <a:avLst/>
          </a:prstGeom>
        </p:spPr>
        <p:txBody>
          <a:bodyPr wrap="square">
            <a:spAutoFit/>
          </a:bodyPr>
          <a:lstStyle/>
          <a:p>
            <a:pPr>
              <a:defRPr/>
            </a:pPr>
            <a:r>
              <a:rPr lang="en-US" sz="3600" dirty="0">
                <a:solidFill>
                  <a:srgbClr val="5C7556"/>
                </a:solidFill>
                <a:latin typeface="Arial" panose="020B0604020202020204" pitchFamily="34" charset="0"/>
                <a:ea typeface="+mj-ea"/>
                <a:cs typeface="Arial" panose="020B0604020202020204" pitchFamily="34" charset="0"/>
              </a:rPr>
              <a:t>Co-operative Government</a:t>
            </a:r>
            <a:r>
              <a:rPr lang="en-ZA" sz="3600" dirty="0">
                <a:solidFill>
                  <a:srgbClr val="86411E"/>
                </a:solidFill>
                <a:latin typeface="Arial"/>
                <a:cs typeface="Arial"/>
              </a:rPr>
              <a:t> </a:t>
            </a:r>
            <a:r>
              <a:rPr kumimoji="0" lang="en-ZA" sz="3600" i="1" u="none" strike="noStrike" kern="1200" cap="none" spc="0" normalizeH="0" baseline="0" noProof="0" dirty="0">
                <a:ln>
                  <a:noFill/>
                </a:ln>
                <a:solidFill>
                  <a:srgbClr val="A16036"/>
                </a:solidFill>
                <a:effectLst/>
                <a:uLnTx/>
                <a:uFillTx/>
                <a:latin typeface="Arial"/>
                <a:ea typeface="+mn-ea"/>
                <a:cs typeface="Arial"/>
              </a:rPr>
              <a:t>cont.</a:t>
            </a:r>
          </a:p>
        </p:txBody>
      </p:sp>
      <p:sp>
        <p:nvSpPr>
          <p:cNvPr id="4" name="Slide Number Placeholder 3">
            <a:extLst>
              <a:ext uri="{FF2B5EF4-FFF2-40B4-BE49-F238E27FC236}">
                <a16:creationId xmlns:a16="http://schemas.microsoft.com/office/drawing/2014/main" id="{FD3C628A-EA8E-7BF0-F19F-4978BBD0D213}"/>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11</a:t>
            </a:fld>
            <a:endParaRPr lang="en-US" dirty="0"/>
          </a:p>
        </p:txBody>
      </p:sp>
    </p:spTree>
    <p:extLst>
      <p:ext uri="{BB962C8B-B14F-4D97-AF65-F5344CB8AC3E}">
        <p14:creationId xmlns:p14="http://schemas.microsoft.com/office/powerpoint/2010/main" val="341678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73E69B3-D752-416E-B7A9-93A9999E1B24}"/>
              </a:ext>
            </a:extLst>
          </p:cNvPr>
          <p:cNvSpPr>
            <a:spLocks noGrp="1"/>
          </p:cNvSpPr>
          <p:nvPr>
            <p:ph idx="1"/>
          </p:nvPr>
        </p:nvSpPr>
        <p:spPr>
          <a:xfrm>
            <a:off x="653863" y="2147298"/>
            <a:ext cx="10877167" cy="4403233"/>
          </a:xfrm>
        </p:spPr>
        <p:txBody>
          <a:bodyPr/>
          <a:lstStyle/>
          <a:p>
            <a:pPr algn="just">
              <a:lnSpc>
                <a:spcPct val="150000"/>
              </a:lnSpc>
            </a:pPr>
            <a:r>
              <a:rPr lang="en-US" sz="1600" dirty="0">
                <a:latin typeface="Arial" panose="020B0604020202020204" pitchFamily="34" charset="0"/>
                <a:ea typeface="+mn-ea"/>
                <a:cs typeface="Arial" panose="020B0604020202020204" pitchFamily="34" charset="0"/>
              </a:rPr>
              <a:t>Section 41 (2) requires that an Act of Parliament must be enacted to </a:t>
            </a:r>
            <a:r>
              <a:rPr lang="en-US" sz="1600" i="1" dirty="0">
                <a:latin typeface="Arial" panose="020B0604020202020204" pitchFamily="34" charset="0"/>
                <a:ea typeface="+mn-ea"/>
                <a:cs typeface="Arial" panose="020B0604020202020204" pitchFamily="34" charset="0"/>
              </a:rPr>
              <a:t>inter alia </a:t>
            </a:r>
            <a:r>
              <a:rPr lang="en-US" sz="1600" dirty="0">
                <a:latin typeface="Arial" panose="020B0604020202020204" pitchFamily="34" charset="0"/>
                <a:ea typeface="+mn-ea"/>
                <a:cs typeface="Arial" panose="020B0604020202020204" pitchFamily="34" charset="0"/>
              </a:rPr>
              <a:t>— establish or provide for structures and institutions to promote and facilitate inter-governmental relations; and provide for appropriate mechanisms and procedures to facilitate settlement of inter-governmental disputes. </a:t>
            </a:r>
            <a:r>
              <a:rPr lang="en-US" sz="1400" b="1" i="1" dirty="0">
                <a:solidFill>
                  <a:srgbClr val="657B60"/>
                </a:solidFill>
                <a:latin typeface="Arial" panose="020B0604020202020204" pitchFamily="34" charset="0"/>
                <a:ea typeface="+mn-ea"/>
                <a:cs typeface="Arial" panose="020B0604020202020204" pitchFamily="34" charset="0"/>
              </a:rPr>
              <a:t>See example of the INTERGOVERNMENTAL RELATIONS FRAMEWORK ACT NO. 13 OF 2005. </a:t>
            </a:r>
          </a:p>
          <a:p>
            <a:pPr>
              <a:lnSpc>
                <a:spcPct val="150000"/>
              </a:lnSpc>
            </a:pPr>
            <a:endParaRPr lang="en-US" sz="800" dirty="0">
              <a:latin typeface="Arial" panose="020B0604020202020204" pitchFamily="34" charset="0"/>
              <a:ea typeface="+mn-ea"/>
              <a:cs typeface="Arial" panose="020B0604020202020204" pitchFamily="34" charset="0"/>
            </a:endParaRPr>
          </a:p>
          <a:p>
            <a:pPr algn="just">
              <a:lnSpc>
                <a:spcPct val="150000"/>
              </a:lnSpc>
            </a:pPr>
            <a:r>
              <a:rPr lang="en-US" sz="1600" dirty="0">
                <a:solidFill>
                  <a:srgbClr val="86411E"/>
                </a:solidFill>
                <a:latin typeface="Arial" panose="020B0604020202020204" pitchFamily="34" charset="0"/>
                <a:ea typeface="+mn-ea"/>
                <a:cs typeface="Arial" panose="020B0604020202020204" pitchFamily="34" charset="0"/>
              </a:rPr>
              <a:t>It is applicable to the national, provincial and local government to the exclusion of Parliament and Provincial legislatures, courts and judicial officers etc.  </a:t>
            </a:r>
          </a:p>
          <a:p>
            <a:pPr algn="just"/>
            <a:endParaRPr lang="en-US" sz="1600" b="1" dirty="0">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1BE7AD04-DD1D-37DF-C577-A9A37BB3FEC6}"/>
              </a:ext>
            </a:extLst>
          </p:cNvPr>
          <p:cNvSpPr/>
          <p:nvPr/>
        </p:nvSpPr>
        <p:spPr>
          <a:xfrm>
            <a:off x="705233" y="534740"/>
            <a:ext cx="8902461" cy="646331"/>
          </a:xfrm>
          <a:prstGeom prst="rect">
            <a:avLst/>
          </a:prstGeom>
        </p:spPr>
        <p:txBody>
          <a:bodyPr wrap="square">
            <a:spAutoFit/>
          </a:bodyPr>
          <a:lstStyle/>
          <a:p>
            <a:pPr>
              <a:defRPr/>
            </a:pPr>
            <a:r>
              <a:rPr lang="en-US" sz="3600" dirty="0">
                <a:solidFill>
                  <a:srgbClr val="5C7556"/>
                </a:solidFill>
                <a:latin typeface="Arial" panose="020B0604020202020204" pitchFamily="34" charset="0"/>
                <a:ea typeface="+mj-ea"/>
                <a:cs typeface="Arial" panose="020B0604020202020204" pitchFamily="34" charset="0"/>
              </a:rPr>
              <a:t>Co-operative Government</a:t>
            </a:r>
            <a:r>
              <a:rPr lang="en-ZA" sz="3600" dirty="0">
                <a:solidFill>
                  <a:srgbClr val="86411E"/>
                </a:solidFill>
                <a:latin typeface="Arial"/>
                <a:cs typeface="Arial"/>
              </a:rPr>
              <a:t> </a:t>
            </a:r>
            <a:r>
              <a:rPr kumimoji="0" lang="en-ZA" sz="3600" i="1" u="none" strike="noStrike" kern="1200" cap="none" spc="0" normalizeH="0" baseline="0" noProof="0" dirty="0">
                <a:ln>
                  <a:noFill/>
                </a:ln>
                <a:solidFill>
                  <a:srgbClr val="A16036"/>
                </a:solidFill>
                <a:effectLst/>
                <a:uLnTx/>
                <a:uFillTx/>
                <a:latin typeface="Arial"/>
                <a:ea typeface="+mn-ea"/>
                <a:cs typeface="Arial"/>
              </a:rPr>
              <a:t>cont.</a:t>
            </a:r>
          </a:p>
        </p:txBody>
      </p:sp>
      <p:sp>
        <p:nvSpPr>
          <p:cNvPr id="3" name="Slide Number Placeholder 3">
            <a:extLst>
              <a:ext uri="{FF2B5EF4-FFF2-40B4-BE49-F238E27FC236}">
                <a16:creationId xmlns:a16="http://schemas.microsoft.com/office/drawing/2014/main" id="{EB8E0D61-9FF0-258A-AF41-8F136593481D}"/>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12</a:t>
            </a:fld>
            <a:endParaRPr lang="en-US" dirty="0"/>
          </a:p>
        </p:txBody>
      </p:sp>
    </p:spTree>
    <p:extLst>
      <p:ext uri="{BB962C8B-B14F-4D97-AF65-F5344CB8AC3E}">
        <p14:creationId xmlns:p14="http://schemas.microsoft.com/office/powerpoint/2010/main" val="35806545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82B875-0646-27DB-0813-2F1AB6F3E7A8}"/>
              </a:ext>
            </a:extLst>
          </p:cNvPr>
          <p:cNvSpPr/>
          <p:nvPr/>
        </p:nvSpPr>
        <p:spPr>
          <a:xfrm>
            <a:off x="640080" y="2681554"/>
            <a:ext cx="10898920" cy="3077173"/>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Title 1"/>
          <p:cNvSpPr>
            <a:spLocks noGrp="1"/>
          </p:cNvSpPr>
          <p:nvPr>
            <p:ph type="title"/>
          </p:nvPr>
        </p:nvSpPr>
        <p:spPr>
          <a:xfrm>
            <a:off x="739739" y="0"/>
            <a:ext cx="9873817" cy="1715872"/>
          </a:xfrm>
        </p:spPr>
        <p:txBody>
          <a:bodyPr>
            <a:normAutofit/>
          </a:bodyPr>
          <a:lstStyle/>
          <a:p>
            <a:r>
              <a:rPr lang="en-US" altLang="en-US" sz="3600" dirty="0">
                <a:latin typeface="Arial" panose="020B0604020202020204" pitchFamily="34" charset="0"/>
                <a:cs typeface="Arial" panose="020B0604020202020204" pitchFamily="34" charset="0"/>
              </a:rPr>
              <a:t>Legislature Mandate</a:t>
            </a:r>
          </a:p>
        </p:txBody>
      </p:sp>
      <p:pic>
        <p:nvPicPr>
          <p:cNvPr id="20" name="Picture 19"/>
          <p:cNvPicPr>
            <a:picLocks noChangeAspect="1"/>
          </p:cNvPicPr>
          <p:nvPr/>
        </p:nvPicPr>
        <p:blipFill>
          <a:blip r:embed="rId2"/>
          <a:stretch>
            <a:fillRect/>
          </a:stretch>
        </p:blipFill>
        <p:spPr>
          <a:xfrm>
            <a:off x="6630106" y="3132207"/>
            <a:ext cx="1376224" cy="1376224"/>
          </a:xfrm>
          <a:prstGeom prst="rect">
            <a:avLst/>
          </a:prstGeom>
        </p:spPr>
      </p:pic>
      <p:pic>
        <p:nvPicPr>
          <p:cNvPr id="22" name="Picture 21"/>
          <p:cNvPicPr>
            <a:picLocks noChangeAspect="1"/>
          </p:cNvPicPr>
          <p:nvPr/>
        </p:nvPicPr>
        <p:blipFill>
          <a:blip r:embed="rId3"/>
          <a:stretch>
            <a:fillRect/>
          </a:stretch>
        </p:blipFill>
        <p:spPr>
          <a:xfrm>
            <a:off x="1429790" y="3210085"/>
            <a:ext cx="965446" cy="1220469"/>
          </a:xfrm>
          <a:prstGeom prst="rect">
            <a:avLst/>
          </a:prstGeom>
        </p:spPr>
      </p:pic>
      <p:pic>
        <p:nvPicPr>
          <p:cNvPr id="23" name="Picture 22"/>
          <p:cNvPicPr>
            <a:picLocks noChangeAspect="1"/>
          </p:cNvPicPr>
          <p:nvPr/>
        </p:nvPicPr>
        <p:blipFill>
          <a:blip r:embed="rId4"/>
          <a:stretch>
            <a:fillRect/>
          </a:stretch>
        </p:blipFill>
        <p:spPr>
          <a:xfrm>
            <a:off x="3674737" y="3255625"/>
            <a:ext cx="1675868" cy="1129389"/>
          </a:xfrm>
          <a:prstGeom prst="rect">
            <a:avLst/>
          </a:prstGeom>
        </p:spPr>
      </p:pic>
      <p:pic>
        <p:nvPicPr>
          <p:cNvPr id="25" name="Picture 24"/>
          <p:cNvPicPr>
            <a:picLocks noChangeAspect="1"/>
          </p:cNvPicPr>
          <p:nvPr/>
        </p:nvPicPr>
        <p:blipFill>
          <a:blip r:embed="rId5"/>
          <a:stretch>
            <a:fillRect/>
          </a:stretch>
        </p:blipFill>
        <p:spPr>
          <a:xfrm>
            <a:off x="9285832" y="3191869"/>
            <a:ext cx="1329765" cy="1256901"/>
          </a:xfrm>
          <a:prstGeom prst="rect">
            <a:avLst/>
          </a:prstGeom>
        </p:spPr>
      </p:pic>
      <p:sp>
        <p:nvSpPr>
          <p:cNvPr id="26" name="TextBox 25"/>
          <p:cNvSpPr txBox="1"/>
          <p:nvPr/>
        </p:nvSpPr>
        <p:spPr>
          <a:xfrm>
            <a:off x="6271812" y="4699811"/>
            <a:ext cx="1886371" cy="588604"/>
          </a:xfrm>
          <a:prstGeom prst="rect">
            <a:avLst/>
          </a:prstGeom>
          <a:noFill/>
        </p:spPr>
        <p:txBody>
          <a:bodyPr wrap="square" rtlCol="0">
            <a:spAutoFit/>
          </a:bodyPr>
          <a:lstStyle/>
          <a:p>
            <a:pPr algn="ctr"/>
            <a:r>
              <a:rPr lang="en-US" sz="1600" b="1" dirty="0">
                <a:solidFill>
                  <a:srgbClr val="144A24"/>
                </a:solidFill>
                <a:latin typeface="Arial" panose="020B0604020202020204" pitchFamily="34" charset="0"/>
                <a:cs typeface="Arial" panose="020B0604020202020204" pitchFamily="34" charset="0"/>
              </a:rPr>
              <a:t>Public Participation</a:t>
            </a:r>
          </a:p>
          <a:p>
            <a:pPr algn="ctr"/>
            <a:endParaRPr lang="en-US" sz="1600" dirty="0">
              <a:solidFill>
                <a:srgbClr val="144A24"/>
              </a:solidFill>
              <a:latin typeface="Arial" panose="020B0604020202020204" pitchFamily="34" charset="0"/>
              <a:cs typeface="Arial" panose="020B0604020202020204" pitchFamily="34" charset="0"/>
            </a:endParaRPr>
          </a:p>
        </p:txBody>
      </p:sp>
      <p:sp>
        <p:nvSpPr>
          <p:cNvPr id="27" name="TextBox 26"/>
          <p:cNvSpPr txBox="1"/>
          <p:nvPr/>
        </p:nvSpPr>
        <p:spPr>
          <a:xfrm>
            <a:off x="1175688" y="4733958"/>
            <a:ext cx="1473649" cy="735755"/>
          </a:xfrm>
          <a:prstGeom prst="rect">
            <a:avLst/>
          </a:prstGeom>
          <a:noFill/>
        </p:spPr>
        <p:txBody>
          <a:bodyPr wrap="square" rtlCol="0">
            <a:spAutoFit/>
          </a:bodyPr>
          <a:lstStyle/>
          <a:p>
            <a:pPr algn="ctr"/>
            <a:r>
              <a:rPr lang="en-US" sz="1600" b="1" dirty="0">
                <a:solidFill>
                  <a:srgbClr val="144A24"/>
                </a:solidFill>
                <a:latin typeface="Arial" panose="020B0604020202020204" pitchFamily="34" charset="0"/>
                <a:cs typeface="Arial" panose="020B0604020202020204" pitchFamily="34" charset="0"/>
              </a:rPr>
              <a:t>Scrutiny &amp; Oversight</a:t>
            </a:r>
          </a:p>
          <a:p>
            <a:pPr algn="ctr"/>
            <a:endParaRPr lang="en-US" sz="1600" b="1" dirty="0">
              <a:solidFill>
                <a:srgbClr val="144A24"/>
              </a:solidFill>
              <a:latin typeface="Arial" panose="020B0604020202020204" pitchFamily="34" charset="0"/>
              <a:cs typeface="Arial" panose="020B0604020202020204" pitchFamily="34" charset="0"/>
            </a:endParaRPr>
          </a:p>
          <a:p>
            <a:pPr algn="ctr"/>
            <a:endParaRPr lang="en-US" sz="1600" dirty="0">
              <a:solidFill>
                <a:srgbClr val="144A24"/>
              </a:solidFill>
              <a:latin typeface="Arial" panose="020B0604020202020204" pitchFamily="34" charset="0"/>
              <a:cs typeface="Arial" panose="020B0604020202020204" pitchFamily="34" charset="0"/>
            </a:endParaRPr>
          </a:p>
        </p:txBody>
      </p:sp>
      <p:sp>
        <p:nvSpPr>
          <p:cNvPr id="28" name="TextBox 27"/>
          <p:cNvSpPr txBox="1"/>
          <p:nvPr/>
        </p:nvSpPr>
        <p:spPr>
          <a:xfrm>
            <a:off x="3545743" y="4699811"/>
            <a:ext cx="1829663" cy="588604"/>
          </a:xfrm>
          <a:prstGeom prst="rect">
            <a:avLst/>
          </a:prstGeom>
          <a:noFill/>
        </p:spPr>
        <p:txBody>
          <a:bodyPr wrap="square" rtlCol="0">
            <a:spAutoFit/>
          </a:bodyPr>
          <a:lstStyle/>
          <a:p>
            <a:pPr algn="ctr"/>
            <a:r>
              <a:rPr lang="en-US" sz="1600" b="1" dirty="0">
                <a:solidFill>
                  <a:srgbClr val="144A24"/>
                </a:solidFill>
                <a:latin typeface="Arial" panose="020B0604020202020204" pitchFamily="34" charset="0"/>
                <a:cs typeface="Arial" panose="020B0604020202020204" pitchFamily="34" charset="0"/>
              </a:rPr>
              <a:t>Law Making</a:t>
            </a:r>
          </a:p>
          <a:p>
            <a:pPr algn="ctr"/>
            <a:endParaRPr lang="en-US" sz="1600" b="1" dirty="0">
              <a:solidFill>
                <a:srgbClr val="144A24"/>
              </a:solidFill>
              <a:latin typeface="Arial" panose="020B0604020202020204" pitchFamily="34" charset="0"/>
              <a:cs typeface="Arial" panose="020B0604020202020204" pitchFamily="34" charset="0"/>
            </a:endParaRPr>
          </a:p>
          <a:p>
            <a:pPr algn="ctr"/>
            <a:endParaRPr lang="en-US" sz="1600" dirty="0">
              <a:solidFill>
                <a:srgbClr val="144A24"/>
              </a:solidFill>
              <a:latin typeface="Arial" panose="020B0604020202020204" pitchFamily="34" charset="0"/>
              <a:cs typeface="Arial" panose="020B0604020202020204" pitchFamily="34" charset="0"/>
            </a:endParaRPr>
          </a:p>
        </p:txBody>
      </p:sp>
      <p:sp>
        <p:nvSpPr>
          <p:cNvPr id="29" name="TextBox 28"/>
          <p:cNvSpPr txBox="1"/>
          <p:nvPr/>
        </p:nvSpPr>
        <p:spPr>
          <a:xfrm>
            <a:off x="9054588" y="4733958"/>
            <a:ext cx="1817728" cy="735755"/>
          </a:xfrm>
          <a:prstGeom prst="rect">
            <a:avLst/>
          </a:prstGeom>
          <a:noFill/>
        </p:spPr>
        <p:txBody>
          <a:bodyPr wrap="square" rtlCol="0">
            <a:spAutoFit/>
          </a:bodyPr>
          <a:lstStyle/>
          <a:p>
            <a:pPr algn="ctr"/>
            <a:r>
              <a:rPr lang="en-US" sz="1600" b="1" dirty="0">
                <a:solidFill>
                  <a:srgbClr val="144A24"/>
                </a:solidFill>
                <a:latin typeface="Arial" panose="020B0604020202020204" pitchFamily="34" charset="0"/>
                <a:cs typeface="Arial" panose="020B0604020202020204" pitchFamily="34" charset="0"/>
              </a:rPr>
              <a:t>Co-operative Governances</a:t>
            </a:r>
          </a:p>
          <a:p>
            <a:pPr algn="ctr"/>
            <a:endParaRPr lang="en-US" sz="1600" b="1" dirty="0">
              <a:solidFill>
                <a:srgbClr val="144A24"/>
              </a:solidFill>
              <a:latin typeface="Arial" panose="020B0604020202020204" pitchFamily="34" charset="0"/>
              <a:cs typeface="Arial" panose="020B0604020202020204" pitchFamily="34" charset="0"/>
            </a:endParaRPr>
          </a:p>
          <a:p>
            <a:pPr algn="ctr"/>
            <a:endParaRPr lang="en-US" sz="1600" dirty="0">
              <a:solidFill>
                <a:srgbClr val="144A24"/>
              </a:solidFill>
              <a:latin typeface="Arial" panose="020B0604020202020204" pitchFamily="34" charset="0"/>
              <a:cs typeface="Arial" panose="020B0604020202020204" pitchFamily="34" charset="0"/>
            </a:endParaRPr>
          </a:p>
        </p:txBody>
      </p:sp>
      <p:sp>
        <p:nvSpPr>
          <p:cNvPr id="2" name="Text Box 1"/>
          <p:cNvSpPr txBox="1"/>
          <p:nvPr/>
        </p:nvSpPr>
        <p:spPr>
          <a:xfrm>
            <a:off x="640080" y="2181758"/>
            <a:ext cx="10908073" cy="933139"/>
          </a:xfrm>
          <a:prstGeom prst="rect">
            <a:avLst/>
          </a:prstGeom>
          <a:noFill/>
        </p:spPr>
        <p:txBody>
          <a:bodyPr wrap="square" lIns="91440" tIns="45720" rIns="91440" bIns="45720" rtlCol="0" anchor="t">
            <a:noAutofit/>
          </a:bodyPr>
          <a:lstStyle/>
          <a:p>
            <a:r>
              <a:rPr lang="en-ZA" sz="1600" b="1" dirty="0">
                <a:solidFill>
                  <a:srgbClr val="657B60"/>
                </a:solidFill>
                <a:latin typeface="Arial" panose="020B0604020202020204"/>
                <a:cs typeface="Arial" panose="020B0604020202020204"/>
                <a:sym typeface="+mn-ea"/>
              </a:rPr>
              <a:t>The Legislature derives its mandates from the Constitution, Section 104-124 of the Republic of South Africa.</a:t>
            </a:r>
            <a:endParaRPr lang="en-ZA" sz="1600" dirty="0">
              <a:solidFill>
                <a:srgbClr val="657B60"/>
              </a:solidFill>
              <a:latin typeface="Arial" panose="020B0604020202020204"/>
              <a:cs typeface="Arial" panose="020B0604020202020204"/>
            </a:endParaRPr>
          </a:p>
          <a:p>
            <a:pPr algn="just"/>
            <a:endParaRPr lang="en-US" dirty="0"/>
          </a:p>
        </p:txBody>
      </p:sp>
      <p:sp>
        <p:nvSpPr>
          <p:cNvPr id="5" name="Slide Number Placeholder 3">
            <a:extLst>
              <a:ext uri="{FF2B5EF4-FFF2-40B4-BE49-F238E27FC236}">
                <a16:creationId xmlns:a16="http://schemas.microsoft.com/office/drawing/2014/main" id="{2371AEE4-4163-B204-3BC9-A9A20071C9E0}"/>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33" y="10895"/>
            <a:ext cx="9644351" cy="1674067"/>
          </a:xfrm>
        </p:spPr>
        <p:txBody>
          <a:bodyPr/>
          <a:lstStyle/>
          <a:p>
            <a:r>
              <a:rPr lang="en-ZA" altLang="en-US" sz="3600" dirty="0">
                <a:sym typeface="+mn-ea"/>
              </a:rPr>
              <a:t>The House and its Committees</a:t>
            </a:r>
          </a:p>
        </p:txBody>
      </p:sp>
      <p:sp>
        <p:nvSpPr>
          <p:cNvPr id="3" name="Content Placeholder 2"/>
          <p:cNvSpPr>
            <a:spLocks noGrp="1"/>
          </p:cNvSpPr>
          <p:nvPr>
            <p:ph idx="1"/>
          </p:nvPr>
        </p:nvSpPr>
        <p:spPr>
          <a:xfrm>
            <a:off x="664233" y="2178121"/>
            <a:ext cx="10874767" cy="3325532"/>
          </a:xfrm>
        </p:spPr>
        <p:txBody>
          <a:bodyPr vert="horz" lIns="91440" tIns="45720" rIns="91440" bIns="45720" rtlCol="0" anchor="t">
            <a:noAutofit/>
          </a:bodyPr>
          <a:lstStyle/>
          <a:p>
            <a:pPr algn="just">
              <a:lnSpc>
                <a:spcPct val="150000"/>
              </a:lnSpc>
            </a:pPr>
            <a:r>
              <a:rPr lang="en-US" sz="1600" dirty="0">
                <a:latin typeface="Arial" panose="020B0604020202020204"/>
                <a:cs typeface="Arial" panose="020B0604020202020204"/>
                <a:sym typeface="+mn-ea"/>
              </a:rPr>
              <a:t>The typical Committee system of the Legislative Sector in South Africa is, in the main, based on the Westminster Parliamentary System. </a:t>
            </a:r>
            <a:endParaRPr lang="en-US" sz="1600" dirty="0">
              <a:latin typeface="Arial" panose="020B0604020202020204" pitchFamily="34" charset="0"/>
              <a:cs typeface="Arial" panose="020B0604020202020204" pitchFamily="34" charset="0"/>
            </a:endParaRPr>
          </a:p>
          <a:p>
            <a:pPr algn="just">
              <a:lnSpc>
                <a:spcPct val="150000"/>
              </a:lnSpc>
            </a:pPr>
            <a:r>
              <a:rPr lang="en-ZA" sz="1600" dirty="0">
                <a:latin typeface="Arial" panose="020B0604020202020204"/>
                <a:cs typeface="Arial" panose="020B0604020202020204"/>
                <a:sym typeface="+mn-ea"/>
              </a:rPr>
              <a:t>Committees are effective and powerful accountability mechanisms for the legislature and t</a:t>
            </a:r>
            <a:r>
              <a:rPr lang="en-US" sz="1600" dirty="0">
                <a:latin typeface="Arial" panose="020B0604020202020204"/>
                <a:cs typeface="Arial" panose="020B0604020202020204"/>
                <a:sym typeface="+mn-ea"/>
              </a:rPr>
              <a:t>he actual work of the legislature is delivered through the Committee structure. </a:t>
            </a:r>
            <a:endParaRPr lang="en-ZA" sz="1600" dirty="0">
              <a:latin typeface="Arial" panose="020B0604020202020204" pitchFamily="34" charset="0"/>
              <a:cs typeface="Arial" panose="020B0604020202020204" pitchFamily="34" charset="0"/>
            </a:endParaRPr>
          </a:p>
          <a:p>
            <a:pPr algn="just">
              <a:lnSpc>
                <a:spcPct val="150000"/>
              </a:lnSpc>
            </a:pPr>
            <a:r>
              <a:rPr lang="en-ZA" sz="1600" dirty="0">
                <a:latin typeface="Arial" panose="020B0604020202020204"/>
                <a:cs typeface="Arial" panose="020B0604020202020204"/>
                <a:sym typeface="+mn-ea"/>
              </a:rPr>
              <a:t>An effective committee system enables legislatures to retain its central supervisory position in the growing and often complex accountability processes.</a:t>
            </a:r>
          </a:p>
          <a:p>
            <a:pPr algn="just">
              <a:lnSpc>
                <a:spcPct val="150000"/>
              </a:lnSpc>
            </a:pPr>
            <a:r>
              <a:rPr lang="en-US" sz="1600" dirty="0">
                <a:latin typeface="Arial" panose="020B0604020202020204"/>
                <a:cs typeface="Arial" panose="020B0604020202020204"/>
                <a:sym typeface="+mn-ea"/>
              </a:rPr>
              <a:t>It has evolved over the years since 1994 and currently it can be depicted as follows:</a:t>
            </a:r>
            <a:endParaRPr lang="en-US" sz="16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33816" y="4720"/>
            <a:ext cx="9608185" cy="1690516"/>
          </a:xfrm>
        </p:spPr>
        <p:txBody>
          <a:bodyPr/>
          <a:lstStyle/>
          <a:p>
            <a:r>
              <a:rPr lang="en-ZA" sz="3200" dirty="0"/>
              <a:t>The GPL Committee System</a:t>
            </a:r>
            <a:endParaRPr lang="en-ZA" altLang="en-US" sz="3200" i="1" dirty="0">
              <a:solidFill>
                <a:srgbClr val="154B24"/>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l="309" t="656" b="7278"/>
          <a:stretch>
            <a:fillRect/>
          </a:stretch>
        </p:blipFill>
        <p:spPr>
          <a:xfrm>
            <a:off x="2626881" y="1880171"/>
            <a:ext cx="6938238" cy="3957432"/>
          </a:xfrm>
          <a:prstGeom prst="rect">
            <a:avLst/>
          </a:prstGeom>
        </p:spPr>
      </p:pic>
      <p:sp>
        <p:nvSpPr>
          <p:cNvPr id="2" name="Slide Number Placeholder 3">
            <a:extLst>
              <a:ext uri="{FF2B5EF4-FFF2-40B4-BE49-F238E27FC236}">
                <a16:creationId xmlns:a16="http://schemas.microsoft.com/office/drawing/2014/main" id="{0C703128-5A38-EB6A-4F26-37DB192C7F04}"/>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29" y="0"/>
            <a:ext cx="9528771" cy="1705510"/>
          </a:xfrm>
        </p:spPr>
        <p:txBody>
          <a:bodyPr>
            <a:normAutofit/>
          </a:bodyPr>
          <a:lstStyle/>
          <a:p>
            <a:r>
              <a:rPr lang="en-ZA" altLang="en-US" sz="3600" dirty="0"/>
              <a:t>The House and its Committees </a:t>
            </a:r>
            <a:r>
              <a:rPr lang="en-ZA" altLang="en-US" sz="3600" i="1" dirty="0">
                <a:solidFill>
                  <a:srgbClr val="A16036"/>
                </a:solidFill>
              </a:rPr>
              <a:t>cont.</a:t>
            </a:r>
          </a:p>
        </p:txBody>
      </p:sp>
      <p:sp>
        <p:nvSpPr>
          <p:cNvPr id="3" name="Content Placeholder 2"/>
          <p:cNvSpPr>
            <a:spLocks noGrp="1"/>
          </p:cNvSpPr>
          <p:nvPr>
            <p:ph idx="1"/>
          </p:nvPr>
        </p:nvSpPr>
        <p:spPr>
          <a:xfrm>
            <a:off x="638629" y="2156604"/>
            <a:ext cx="10420435" cy="3596496"/>
          </a:xfrm>
        </p:spPr>
        <p:txBody>
          <a:bodyPr vert="horz" lIns="91440" tIns="45720" rIns="91440" bIns="45720" rtlCol="0" anchor="t">
            <a:normAutofit/>
          </a:bodyPr>
          <a:lstStyle/>
          <a:p>
            <a:pPr algn="just">
              <a:lnSpc>
                <a:spcPct val="150000"/>
              </a:lnSpc>
            </a:pPr>
            <a:r>
              <a:rPr lang="en-US" sz="1600" dirty="0">
                <a:sym typeface="+mn-ea"/>
              </a:rPr>
              <a:t>The panel in the center depicts the primary delivery “vehicle” for Committee work. It depicts the House at the top (Headed by the Speaker). The House dictates the mandate that the Committees of the House need to deliver on. </a:t>
            </a:r>
            <a:endParaRPr lang="en-US" sz="1600" dirty="0">
              <a:latin typeface="Arial" panose="020B0604020202020204" pitchFamily="34" charset="0"/>
              <a:ea typeface="+mn-ea"/>
              <a:cs typeface="Arial" panose="020B0604020202020204" pitchFamily="34" charset="0"/>
            </a:endParaRPr>
          </a:p>
          <a:p>
            <a:pPr algn="just">
              <a:lnSpc>
                <a:spcPct val="150000"/>
              </a:lnSpc>
            </a:pPr>
            <a:r>
              <a:rPr lang="en-US" sz="1600" dirty="0">
                <a:solidFill>
                  <a:srgbClr val="86411E"/>
                </a:solidFill>
                <a:latin typeface="Arial" panose="020B0604020202020204"/>
                <a:cs typeface="Arial" panose="020B0604020202020204"/>
                <a:sym typeface="+mn-ea"/>
              </a:rPr>
              <a:t>The Office of the Chairperson of Committees is a political office that is accountable to ensure that the Committees of the House deliver on their mandate. </a:t>
            </a:r>
            <a:endParaRPr lang="en-US" sz="1600" dirty="0">
              <a:solidFill>
                <a:srgbClr val="86411E"/>
              </a:solidFill>
              <a:latin typeface="Arial" panose="020B0604020202020204" pitchFamily="34" charset="0"/>
              <a:ea typeface="+mn-ea"/>
              <a:cs typeface="Arial" panose="020B0604020202020204" pitchFamily="34" charset="0"/>
            </a:endParaRPr>
          </a:p>
          <a:p>
            <a:pPr algn="just">
              <a:lnSpc>
                <a:spcPct val="150000"/>
              </a:lnSpc>
            </a:pPr>
            <a:r>
              <a:rPr lang="en-US" sz="1600" dirty="0">
                <a:latin typeface="Arial" panose="020B0604020202020204"/>
                <a:cs typeface="Arial" panose="020B0604020202020204"/>
                <a:sym typeface="+mn-ea"/>
              </a:rPr>
              <a:t>The Office is also accountable for ensuring that oversight, public participation and NCOP interaction takes place. The Office is also expected to give strategic direction to the Committees with respect to their delivery expectations.</a:t>
            </a:r>
            <a:endParaRPr lang="en-US" sz="16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992" y="2320506"/>
            <a:ext cx="10343072" cy="3432594"/>
          </a:xfrm>
        </p:spPr>
        <p:txBody>
          <a:bodyPr vert="horz" lIns="91440" tIns="45720" rIns="91440" bIns="45720" rtlCol="0" anchor="t">
            <a:noAutofit/>
          </a:bodyPr>
          <a:lstStyle/>
          <a:p>
            <a:pPr algn="just">
              <a:lnSpc>
                <a:spcPct val="150000"/>
              </a:lnSpc>
            </a:pPr>
            <a:r>
              <a:rPr lang="en-US" sz="1600" dirty="0">
                <a:solidFill>
                  <a:srgbClr val="86411E"/>
                </a:solidFill>
                <a:latin typeface="Arial" panose="020B0604020202020204"/>
                <a:cs typeface="Arial" panose="020B0604020202020204"/>
                <a:sym typeface="+mn-ea"/>
              </a:rPr>
              <a:t>Committees are headed by the Chairpersons of the respective Committees who remain accountable for the outputs of the Committee. </a:t>
            </a:r>
            <a:endParaRPr lang="en-US" sz="1600" dirty="0">
              <a:solidFill>
                <a:srgbClr val="86411E"/>
              </a:solidFill>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a:cs typeface="Arial" panose="020B0604020202020204"/>
                <a:sym typeface="+mn-ea"/>
              </a:rPr>
              <a:t>Nominated Members of the House allocated to each Committee support the Chairperson in executing their function. </a:t>
            </a:r>
            <a:endParaRPr lang="en-US" sz="1600" dirty="0">
              <a:latin typeface="Arial" panose="020B0604020202020204" pitchFamily="34" charset="0"/>
              <a:cs typeface="Arial" panose="020B0604020202020204" pitchFamily="34" charset="0"/>
            </a:endParaRPr>
          </a:p>
          <a:p>
            <a:pPr algn="just">
              <a:lnSpc>
                <a:spcPct val="150000"/>
              </a:lnSpc>
            </a:pPr>
            <a:r>
              <a:rPr lang="en-US" sz="1600" dirty="0">
                <a:solidFill>
                  <a:srgbClr val="86411E"/>
                </a:solidFill>
                <a:latin typeface="Arial" panose="020B0604020202020204"/>
                <a:cs typeface="Arial" panose="020B0604020202020204"/>
                <a:sym typeface="+mn-ea"/>
              </a:rPr>
              <a:t>The Administration from various business units provide the necessary technical/expert and other support to enable delivery of the Committee mandate. </a:t>
            </a:r>
            <a:endParaRPr lang="en-US" sz="1600" dirty="0">
              <a:solidFill>
                <a:srgbClr val="8641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17</a:t>
            </a:fld>
            <a:endParaRPr lang="en-US"/>
          </a:p>
        </p:txBody>
      </p:sp>
      <p:sp>
        <p:nvSpPr>
          <p:cNvPr id="8" name="Title 1">
            <a:extLst>
              <a:ext uri="{FF2B5EF4-FFF2-40B4-BE49-F238E27FC236}">
                <a16:creationId xmlns:a16="http://schemas.microsoft.com/office/drawing/2014/main" id="{369D15F3-B43F-E318-1564-EE14DA78A04C}"/>
              </a:ext>
            </a:extLst>
          </p:cNvPr>
          <p:cNvSpPr>
            <a:spLocks noGrp="1"/>
          </p:cNvSpPr>
          <p:nvPr>
            <p:ph type="title"/>
          </p:nvPr>
        </p:nvSpPr>
        <p:spPr>
          <a:xfrm>
            <a:off x="638629" y="1"/>
            <a:ext cx="9644351" cy="1690688"/>
          </a:xfrm>
        </p:spPr>
        <p:txBody>
          <a:bodyPr>
            <a:normAutofit/>
          </a:bodyPr>
          <a:lstStyle/>
          <a:p>
            <a:r>
              <a:rPr lang="en-ZA" altLang="en-US" sz="3600" dirty="0"/>
              <a:t>The House and its Committees </a:t>
            </a:r>
            <a:r>
              <a:rPr lang="en-ZA" altLang="en-US" sz="3600" i="1" dirty="0">
                <a:solidFill>
                  <a:srgbClr val="A16036"/>
                </a:solidFill>
              </a:rPr>
              <a:t>cont.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970" y="2130724"/>
            <a:ext cx="10429336" cy="3571933"/>
          </a:xfrm>
        </p:spPr>
        <p:txBody>
          <a:bodyPr vert="horz" lIns="91440" tIns="45720" rIns="91440" bIns="45720" rtlCol="0" anchor="t">
            <a:noAutofit/>
          </a:bodyPr>
          <a:lstStyle/>
          <a:p>
            <a:pPr algn="just">
              <a:lnSpc>
                <a:spcPct val="150000"/>
              </a:lnSpc>
            </a:pPr>
            <a:r>
              <a:rPr lang="en-US" sz="1600" dirty="0">
                <a:latin typeface="Arial" panose="020B0604020202020204"/>
                <a:cs typeface="Arial" panose="020B0604020202020204"/>
                <a:sym typeface="+mn-ea"/>
              </a:rPr>
              <a:t>In order for Committees of the House to be able to effectively deliver on their work, it is necessary for interaction with:</a:t>
            </a:r>
            <a:endParaRPr lang="en-ZA" sz="1600" dirty="0">
              <a:latin typeface="Arial" panose="020B0604020202020204"/>
              <a:cs typeface="Arial" panose="020B0604020202020204"/>
            </a:endParaRPr>
          </a:p>
          <a:p>
            <a:pPr marL="1314450" lvl="3" indent="-457200" algn="just">
              <a:lnSpc>
                <a:spcPct val="150000"/>
              </a:lnSpc>
              <a:buFont typeface="Courier New" panose="02070309020205020404" pitchFamily="34" charset="0"/>
              <a:buChar char="o"/>
            </a:pPr>
            <a:r>
              <a:rPr lang="en-US" sz="1600" dirty="0">
                <a:latin typeface="Arial" panose="020B0604020202020204"/>
                <a:cs typeface="Arial" panose="020B0604020202020204"/>
                <a:sym typeface="+mn-ea"/>
              </a:rPr>
              <a:t>The public and other stakeholders</a:t>
            </a:r>
            <a:endParaRPr lang="en-ZA" sz="1600" dirty="0">
              <a:latin typeface="Arial" panose="020B0604020202020204"/>
              <a:cs typeface="Arial" panose="020B0604020202020204"/>
            </a:endParaRPr>
          </a:p>
          <a:p>
            <a:pPr marL="1314450" lvl="3" indent="-457200" algn="just">
              <a:lnSpc>
                <a:spcPct val="150000"/>
              </a:lnSpc>
              <a:buFont typeface="Courier New" panose="02070309020205020404" pitchFamily="34" charset="0"/>
              <a:buChar char="o"/>
            </a:pPr>
            <a:r>
              <a:rPr lang="en-US" sz="1600" dirty="0">
                <a:latin typeface="Arial" panose="020B0604020202020204"/>
                <a:cs typeface="Arial" panose="020B0604020202020204"/>
                <a:sym typeface="+mn-ea"/>
              </a:rPr>
              <a:t>Departments</a:t>
            </a:r>
            <a:endParaRPr lang="en-ZA" sz="1600" dirty="0">
              <a:latin typeface="Arial" panose="020B0604020202020204"/>
              <a:cs typeface="Arial" panose="020B0604020202020204"/>
            </a:endParaRPr>
          </a:p>
          <a:p>
            <a:pPr marL="1314450" lvl="3" indent="-457200" algn="just">
              <a:lnSpc>
                <a:spcPct val="150000"/>
              </a:lnSpc>
              <a:buFont typeface="Courier New" panose="02070309020205020404" pitchFamily="34" charset="0"/>
              <a:buChar char="o"/>
            </a:pPr>
            <a:r>
              <a:rPr lang="en-US" sz="1600" dirty="0">
                <a:latin typeface="Arial" panose="020B0604020202020204"/>
                <a:cs typeface="Arial" panose="020B0604020202020204"/>
                <a:sym typeface="+mn-ea"/>
              </a:rPr>
              <a:t>The Secretary to the Legislature and the Executive Management team of the administration.</a:t>
            </a:r>
            <a:endParaRPr lang="en-US" sz="1600" dirty="0">
              <a:latin typeface="Arial" panose="020B0604020202020204"/>
              <a:cs typeface="Arial" panose="020B0604020202020204"/>
            </a:endParaRPr>
          </a:p>
          <a:p>
            <a:pPr algn="just">
              <a:lnSpc>
                <a:spcPct val="150000"/>
              </a:lnSpc>
            </a:pPr>
            <a:r>
              <a:rPr lang="en-US" sz="1600" dirty="0">
                <a:solidFill>
                  <a:srgbClr val="86411E"/>
                </a:solidFill>
                <a:latin typeface="Arial" panose="020B0604020202020204"/>
                <a:cs typeface="Arial" panose="020B0604020202020204"/>
                <a:sym typeface="+mn-ea"/>
              </a:rPr>
              <a:t>These interactions happen at a number of different levels at various points in the delivery process. </a:t>
            </a:r>
            <a:endParaRPr lang="en-US" sz="1600" dirty="0">
              <a:solidFill>
                <a:srgbClr val="86411E"/>
              </a:solidFill>
              <a:latin typeface="Arial" panose="020B0604020202020204" pitchFamily="34" charset="0"/>
              <a:cs typeface="Arial" panose="020B0604020202020204" pitchFamily="34" charset="0"/>
            </a:endParaRPr>
          </a:p>
          <a:p>
            <a:pPr algn="just">
              <a:lnSpc>
                <a:spcPct val="150000"/>
              </a:lnSpc>
            </a:pPr>
            <a:r>
              <a:rPr lang="en-US" sz="1600" dirty="0">
                <a:latin typeface="Arial" panose="020B0604020202020204"/>
                <a:cs typeface="Arial" panose="020B0604020202020204"/>
                <a:sym typeface="+mn-ea"/>
              </a:rPr>
              <a:t>The arrows in the schematic representation are meant to indicate interaction between the different components and their size and location are not meant to imply the extent of the interaction to any one part of the schematic. </a:t>
            </a:r>
            <a:endParaRPr lang="en-US" sz="1600" dirty="0"/>
          </a:p>
        </p:txBody>
      </p:sp>
      <p:sp>
        <p:nvSpPr>
          <p:cNvPr id="4" name="Slide Number Placeholder 3"/>
          <p:cNvSpPr>
            <a:spLocks noGrp="1"/>
          </p:cNvSpPr>
          <p:nvPr>
            <p:ph type="sldNum" sz="quarter" idx="12"/>
          </p:nvPr>
        </p:nvSpPr>
        <p:spPr/>
        <p:txBody>
          <a:bodyPr/>
          <a:lstStyle/>
          <a:p>
            <a:fld id="{3BC93099-F7AB-074E-8CC3-8B9B36D0B21C}" type="slidenum">
              <a:rPr lang="en-US" smtClean="0"/>
              <a:t>18</a:t>
            </a:fld>
            <a:endParaRPr lang="en-US"/>
          </a:p>
        </p:txBody>
      </p:sp>
      <p:sp>
        <p:nvSpPr>
          <p:cNvPr id="8" name="Title 1">
            <a:extLst>
              <a:ext uri="{FF2B5EF4-FFF2-40B4-BE49-F238E27FC236}">
                <a16:creationId xmlns:a16="http://schemas.microsoft.com/office/drawing/2014/main" id="{5693C2F4-AD00-9347-C8C4-B59CB4ABB9CB}"/>
              </a:ext>
            </a:extLst>
          </p:cNvPr>
          <p:cNvSpPr>
            <a:spLocks noGrp="1"/>
          </p:cNvSpPr>
          <p:nvPr>
            <p:ph type="title"/>
          </p:nvPr>
        </p:nvSpPr>
        <p:spPr>
          <a:xfrm>
            <a:off x="638629" y="1"/>
            <a:ext cx="9644351" cy="1690688"/>
          </a:xfrm>
        </p:spPr>
        <p:txBody>
          <a:bodyPr>
            <a:normAutofit/>
          </a:bodyPr>
          <a:lstStyle/>
          <a:p>
            <a:r>
              <a:rPr lang="en-ZA" altLang="en-US" sz="3600" dirty="0"/>
              <a:t>The House and its Committees </a:t>
            </a:r>
            <a:r>
              <a:rPr lang="en-ZA" altLang="en-US" sz="3600" i="1" dirty="0">
                <a:solidFill>
                  <a:srgbClr val="A16036"/>
                </a:solidFill>
              </a:rPr>
              <a:t>cont.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93" y="2025985"/>
            <a:ext cx="10673483" cy="3891736"/>
          </a:xfrm>
        </p:spPr>
        <p:txBody>
          <a:bodyPr vert="horz" lIns="91440" tIns="45720" rIns="91440" bIns="45720" rtlCol="0" anchor="t">
            <a:noAutofit/>
          </a:bodyPr>
          <a:lstStyle/>
          <a:p>
            <a:pPr algn="just">
              <a:lnSpc>
                <a:spcPct val="150000"/>
              </a:lnSpc>
            </a:pPr>
            <a:r>
              <a:rPr lang="en-US" sz="1400" dirty="0">
                <a:latin typeface="Arial" panose="020B0604020202020204"/>
                <a:cs typeface="Arial" panose="020B0604020202020204"/>
                <a:sym typeface="+mn-ea"/>
              </a:rPr>
              <a:t>Currently most models in the Legislative Sector comprises an average of 18 to 20 different Committees. </a:t>
            </a:r>
            <a:endParaRPr lang="en-US" sz="1400" dirty="0">
              <a:latin typeface="Arial" panose="020B0604020202020204" pitchFamily="34" charset="0"/>
              <a:cs typeface="Arial" panose="020B0604020202020204" pitchFamily="34" charset="0"/>
            </a:endParaRPr>
          </a:p>
          <a:p>
            <a:pPr algn="just">
              <a:lnSpc>
                <a:spcPct val="150000"/>
              </a:lnSpc>
            </a:pPr>
            <a:r>
              <a:rPr lang="en-US" sz="1400" dirty="0">
                <a:solidFill>
                  <a:srgbClr val="86411E"/>
                </a:solidFill>
                <a:latin typeface="Arial" panose="020B0604020202020204"/>
                <a:cs typeface="Arial" panose="020B0604020202020204"/>
                <a:sym typeface="+mn-ea"/>
              </a:rPr>
              <a:t>These Committees are divided into two groups namely </a:t>
            </a:r>
            <a:r>
              <a:rPr lang="en-US" sz="1400" b="1" dirty="0">
                <a:solidFill>
                  <a:srgbClr val="86411E"/>
                </a:solidFill>
                <a:latin typeface="Arial" panose="020B0604020202020204"/>
                <a:cs typeface="Arial" panose="020B0604020202020204"/>
                <a:sym typeface="+mn-ea"/>
              </a:rPr>
              <a:t>Standing Committees </a:t>
            </a:r>
            <a:r>
              <a:rPr lang="en-US" sz="1400" dirty="0">
                <a:solidFill>
                  <a:srgbClr val="86411E"/>
                </a:solidFill>
                <a:latin typeface="Arial" panose="020B0604020202020204"/>
                <a:cs typeface="Arial" panose="020B0604020202020204"/>
                <a:sym typeface="+mn-ea"/>
              </a:rPr>
              <a:t>and </a:t>
            </a:r>
            <a:r>
              <a:rPr lang="en-US" sz="1400" b="1" dirty="0">
                <a:solidFill>
                  <a:srgbClr val="86411E"/>
                </a:solidFill>
                <a:latin typeface="Arial" panose="020B0604020202020204"/>
                <a:cs typeface="Arial" panose="020B0604020202020204"/>
                <a:sym typeface="+mn-ea"/>
              </a:rPr>
              <a:t>Portfolio Committees</a:t>
            </a:r>
            <a:r>
              <a:rPr lang="en-US" sz="1400" dirty="0">
                <a:solidFill>
                  <a:srgbClr val="86411E"/>
                </a:solidFill>
                <a:latin typeface="Arial" panose="020B0604020202020204"/>
                <a:cs typeface="Arial" panose="020B0604020202020204"/>
                <a:sym typeface="+mn-ea"/>
              </a:rPr>
              <a:t>.</a:t>
            </a:r>
            <a:endParaRPr lang="en-US" sz="1400" dirty="0">
              <a:solidFill>
                <a:srgbClr val="86411E"/>
              </a:solidFill>
              <a:latin typeface="Arial" panose="020B0604020202020204"/>
              <a:cs typeface="Arial" panose="020B0604020202020204"/>
            </a:endParaRPr>
          </a:p>
          <a:p>
            <a:pPr algn="just">
              <a:lnSpc>
                <a:spcPct val="150000"/>
              </a:lnSpc>
            </a:pPr>
            <a:r>
              <a:rPr lang="en-US" sz="1400" dirty="0">
                <a:latin typeface="Arial" panose="020B0604020202020204"/>
                <a:cs typeface="Arial" panose="020B0604020202020204"/>
                <a:sym typeface="+mn-ea"/>
              </a:rPr>
              <a:t>Portfolio Committees consider bills, deal with departmental budget votes, and oversee the work of the departments. They are responsible for, and enquire and make recommendations about any aspect of the department, including its structure, functioning and policy. </a:t>
            </a:r>
            <a:endParaRPr lang="en-US" sz="1400" dirty="0">
              <a:latin typeface="Arial" panose="020B0604020202020204" pitchFamily="34" charset="0"/>
              <a:cs typeface="Arial" panose="020B0604020202020204" pitchFamily="34" charset="0"/>
            </a:endParaRPr>
          </a:p>
          <a:p>
            <a:pPr algn="just">
              <a:lnSpc>
                <a:spcPct val="150000"/>
              </a:lnSpc>
            </a:pPr>
            <a:r>
              <a:rPr lang="en-US" sz="1400" dirty="0">
                <a:solidFill>
                  <a:srgbClr val="86411E"/>
                </a:solidFill>
                <a:latin typeface="Arial" panose="020B0604020202020204"/>
                <a:cs typeface="Arial" panose="020B0604020202020204"/>
                <a:sym typeface="+mn-ea"/>
              </a:rPr>
              <a:t>Standing Committees are in-house/domestic committees dealing with the running of the legislature’s internal affairs, such as; Rules, Programming, Privileges and Ethics, Committee on Scrutiny of Subordinate Legislation (CSSL), Petitions and Standing Committee of Chairpersons (SCoC).</a:t>
            </a:r>
            <a:endParaRPr lang="en-US" sz="1400" dirty="0">
              <a:solidFill>
                <a:srgbClr val="86411E"/>
              </a:solidFill>
              <a:latin typeface="Arial" panose="020B0604020202020204"/>
              <a:cs typeface="Arial" panose="020B0604020202020204"/>
            </a:endParaRPr>
          </a:p>
          <a:p>
            <a:pPr algn="just">
              <a:lnSpc>
                <a:spcPct val="150000"/>
              </a:lnSpc>
            </a:pPr>
            <a:r>
              <a:rPr lang="en-US" sz="1400" dirty="0">
                <a:latin typeface="Arial" panose="020B0604020202020204"/>
                <a:cs typeface="Arial" panose="020B0604020202020204"/>
                <a:sym typeface="+mn-ea"/>
              </a:rPr>
              <a:t>However, other standing committees are also charged with </a:t>
            </a:r>
            <a:r>
              <a:rPr lang="en-ZA" altLang="en-US" sz="1400" dirty="0">
                <a:latin typeface="Arial" panose="020B0604020202020204"/>
                <a:cs typeface="Arial" panose="020B0604020202020204"/>
                <a:sym typeface="+mn-ea"/>
              </a:rPr>
              <a:t>functions that have an external/ internal oversight  focus</a:t>
            </a:r>
            <a:r>
              <a:rPr lang="en-US" sz="1400" dirty="0">
                <a:latin typeface="Arial" panose="020B0604020202020204"/>
                <a:cs typeface="Arial" panose="020B0604020202020204"/>
                <a:sym typeface="+mn-ea"/>
              </a:rPr>
              <a:t>, such as OCPOL and SCOPA.</a:t>
            </a:r>
            <a:endParaRPr lang="en-US" sz="14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19</a:t>
            </a:fld>
            <a:endParaRPr lang="en-US"/>
          </a:p>
        </p:txBody>
      </p:sp>
      <p:sp>
        <p:nvSpPr>
          <p:cNvPr id="8" name="Title 1">
            <a:extLst>
              <a:ext uri="{FF2B5EF4-FFF2-40B4-BE49-F238E27FC236}">
                <a16:creationId xmlns:a16="http://schemas.microsoft.com/office/drawing/2014/main" id="{815E7B13-D9FE-4760-3DA6-9A19CD1E37CB}"/>
              </a:ext>
            </a:extLst>
          </p:cNvPr>
          <p:cNvSpPr>
            <a:spLocks noGrp="1"/>
          </p:cNvSpPr>
          <p:nvPr>
            <p:ph type="title"/>
          </p:nvPr>
        </p:nvSpPr>
        <p:spPr>
          <a:xfrm>
            <a:off x="638629" y="1"/>
            <a:ext cx="9644351" cy="1690688"/>
          </a:xfrm>
        </p:spPr>
        <p:txBody>
          <a:bodyPr>
            <a:normAutofit/>
          </a:bodyPr>
          <a:lstStyle/>
          <a:p>
            <a:r>
              <a:rPr lang="en-ZA" altLang="en-US" sz="3600" dirty="0"/>
              <a:t>The House and its Committees </a:t>
            </a:r>
            <a:r>
              <a:rPr lang="en-ZA" altLang="en-US" sz="3600" i="1" dirty="0">
                <a:solidFill>
                  <a:srgbClr val="A16036"/>
                </a:solidFill>
              </a:rPr>
              <a:t>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76DF69-570A-FB80-2480-9D26D534B6A4}"/>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52D5C62-32BE-7902-B266-8F317CEEB75F}"/>
              </a:ext>
            </a:extLst>
          </p:cNvPr>
          <p:cNvSpPr txBox="1">
            <a:spLocks/>
          </p:cNvSpPr>
          <p:nvPr/>
        </p:nvSpPr>
        <p:spPr>
          <a:xfrm>
            <a:off x="640080" y="1972638"/>
            <a:ext cx="3449035" cy="37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49653B"/>
                </a:solidFill>
                <a:latin typeface="Arial" panose="020B0604020202020204" pitchFamily="34" charset="0"/>
                <a:ea typeface="+mj-ea"/>
                <a:cs typeface="Arial" panose="020B0604020202020204" pitchFamily="34" charset="0"/>
              </a:defRPr>
            </a:lvl1pPr>
          </a:lstStyle>
          <a:p>
            <a:pPr algn="r"/>
            <a:r>
              <a:rPr lang="en-US" sz="3200" b="1" dirty="0">
                <a:solidFill>
                  <a:srgbClr val="657B60"/>
                </a:solidFill>
                <a:latin typeface="Arial"/>
                <a:cs typeface="Arial"/>
              </a:rPr>
              <a:t>PRESENTATION OUTLINE</a:t>
            </a:r>
            <a:endParaRPr lang="en-US" dirty="0">
              <a:solidFill>
                <a:srgbClr val="657B60"/>
              </a:solidFill>
            </a:endParaRPr>
          </a:p>
        </p:txBody>
      </p:sp>
      <p:sp>
        <p:nvSpPr>
          <p:cNvPr id="5" name="Slide Number Placeholder 4"/>
          <p:cNvSpPr>
            <a:spLocks noGrp="1"/>
          </p:cNvSpPr>
          <p:nvPr>
            <p:ph type="sldNum" sz="quarter" idx="12"/>
          </p:nvPr>
        </p:nvSpPr>
        <p:spPr/>
        <p:txBody>
          <a:bodyPr/>
          <a:lstStyle/>
          <a:p>
            <a:fld id="{3BC93099-F7AB-074E-8CC3-8B9B36D0B21C}" type="slidenum">
              <a:rPr lang="en-US" smtClean="0"/>
              <a:t>2</a:t>
            </a:fld>
            <a:endParaRPr lang="en-US"/>
          </a:p>
        </p:txBody>
      </p:sp>
      <p:sp>
        <p:nvSpPr>
          <p:cNvPr id="8" name="Content Placeholder 2"/>
          <p:cNvSpPr>
            <a:spLocks noGrp="1"/>
          </p:cNvSpPr>
          <p:nvPr>
            <p:ph idx="1"/>
          </p:nvPr>
        </p:nvSpPr>
        <p:spPr>
          <a:xfrm>
            <a:off x="4664468" y="1958261"/>
            <a:ext cx="6887445" cy="3800467"/>
          </a:xfrm>
        </p:spPr>
        <p:txBody>
          <a:bodyPr vert="horz" lIns="91440" tIns="45720" rIns="91440" bIns="45720" rtlCol="0" anchor="ctr">
            <a:noAutofit/>
          </a:bodyPr>
          <a:lstStyle/>
          <a:p>
            <a:pPr marL="228600" lvl="0" indent="-228600" defTabSz="889000">
              <a:lnSpc>
                <a:spcPct val="150000"/>
              </a:lnSpc>
              <a:spcBef>
                <a:spcPct val="0"/>
              </a:spcBef>
              <a:spcAft>
                <a:spcPct val="15000"/>
              </a:spcAft>
              <a:buChar char="•"/>
            </a:pPr>
            <a:r>
              <a:rPr lang="en-US" altLang="en-ZA" sz="1600" b="1" dirty="0">
                <a:solidFill>
                  <a:srgbClr val="657B60"/>
                </a:solidFill>
                <a:latin typeface="Arial" panose="020B0604020202020204"/>
                <a:ea typeface="Arial" panose="020B0604020202020204" pitchFamily="34" charset="0"/>
                <a:cs typeface="Arial" panose="020B0604020202020204"/>
                <a:sym typeface="+mn-ea"/>
              </a:rPr>
              <a:t>Introduction</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Separation of Powers</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Legislature Mandates</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Spheres of Government</a:t>
            </a: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Cooperative Government</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Powers, Privileges and Ethics</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Order of Business in the House</a:t>
            </a:r>
            <a:endParaRPr lang="en-ZA" sz="1600" b="1" dirty="0">
              <a:solidFill>
                <a:srgbClr val="657B60"/>
              </a:solidFill>
              <a:latin typeface="Arial" panose="020B0604020202020204"/>
              <a:ea typeface="Arial" panose="020B0604020202020204" pitchFamily="34" charset="0"/>
              <a:cs typeface="Arial" panose="020B0604020202020204"/>
            </a:endParaRPr>
          </a:p>
          <a:p>
            <a:pPr marL="228600" lvl="0" indent="-228600" defTabSz="889000">
              <a:lnSpc>
                <a:spcPct val="150000"/>
              </a:lnSpc>
              <a:spcBef>
                <a:spcPct val="0"/>
              </a:spcBef>
              <a:spcAft>
                <a:spcPct val="15000"/>
              </a:spcAft>
              <a:buChar char="•"/>
            </a:pPr>
            <a:r>
              <a:rPr lang="en-US" altLang="en-ZA" sz="1600" b="1" dirty="0">
                <a:solidFill>
                  <a:srgbClr val="657B60"/>
                </a:solidFill>
                <a:latin typeface="Arial" panose="020B0604020202020204"/>
                <a:ea typeface="Arial" panose="020B0604020202020204" pitchFamily="34" charset="0"/>
                <a:cs typeface="Arial" panose="020B0604020202020204"/>
                <a:sym typeface="+mn-ea"/>
              </a:rPr>
              <a:t>House Documents</a:t>
            </a:r>
            <a:endParaRPr lang="en-ZA" altLang="en-ZA" sz="1600" b="1" dirty="0">
              <a:solidFill>
                <a:srgbClr val="657B60"/>
              </a:solidFill>
              <a:latin typeface="Arial" panose="020B0604020202020204"/>
              <a:ea typeface="Arial" panose="020B0604020202020204" pitchFamily="34" charset="0"/>
              <a:cs typeface="Arial" panose="020B0604020202020204"/>
              <a:sym typeface="+mn-ea"/>
            </a:endParaRPr>
          </a:p>
          <a:p>
            <a:pPr marL="228600" lvl="0" indent="-228600" defTabSz="889000">
              <a:lnSpc>
                <a:spcPct val="150000"/>
              </a:lnSpc>
              <a:spcBef>
                <a:spcPct val="0"/>
              </a:spcBef>
              <a:spcAft>
                <a:spcPct val="15000"/>
              </a:spcAft>
              <a:buChar char="•"/>
            </a:pPr>
            <a:r>
              <a:rPr lang="en-ZA" sz="1600" b="1" dirty="0">
                <a:solidFill>
                  <a:srgbClr val="657B60"/>
                </a:solidFill>
                <a:latin typeface="Arial" panose="020B0604020202020204"/>
                <a:ea typeface="Arial" panose="020B0604020202020204" pitchFamily="34" charset="0"/>
                <a:cs typeface="Arial" panose="020B0604020202020204"/>
                <a:sym typeface="+mn-ea"/>
              </a:rPr>
              <a:t>Roles and responsibilities of Presiding Officers</a:t>
            </a:r>
            <a:endParaRPr lang="en-ZA" sz="1600" dirty="0">
              <a:solidFill>
                <a:srgbClr val="657B60"/>
              </a:solidFill>
              <a:latin typeface="Arial" panose="020B0604020202020204"/>
              <a:ea typeface="Arial" panose="020B0604020202020204" pitchFamily="34" charset="0"/>
              <a:cs typeface="Arial" panose="020B0604020202020204"/>
            </a:endParaRPr>
          </a:p>
        </p:txBody>
      </p:sp>
      <p:cxnSp>
        <p:nvCxnSpPr>
          <p:cNvPr id="9" name="Straight Connector 8"/>
          <p:cNvCxnSpPr>
            <a:cxnSpLocks/>
          </p:cNvCxnSpPr>
          <p:nvPr/>
        </p:nvCxnSpPr>
        <p:spPr>
          <a:xfrm>
            <a:off x="4448678" y="1972638"/>
            <a:ext cx="0" cy="380046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97" y="-20548"/>
            <a:ext cx="9644351" cy="1715784"/>
          </a:xfrm>
        </p:spPr>
        <p:txBody>
          <a:bodyPr>
            <a:normAutofit/>
          </a:bodyPr>
          <a:lstStyle/>
          <a:p>
            <a:r>
              <a:rPr lang="en-ZA" altLang="en-US" sz="3600" dirty="0"/>
              <a:t>Applicable legislation</a:t>
            </a:r>
          </a:p>
        </p:txBody>
      </p:sp>
      <p:sp>
        <p:nvSpPr>
          <p:cNvPr id="3" name="Content Placeholder 2"/>
          <p:cNvSpPr>
            <a:spLocks noGrp="1"/>
          </p:cNvSpPr>
          <p:nvPr>
            <p:ph idx="1"/>
          </p:nvPr>
        </p:nvSpPr>
        <p:spPr>
          <a:xfrm>
            <a:off x="602997" y="2179381"/>
            <a:ext cx="10936003" cy="3588588"/>
          </a:xfrm>
        </p:spPr>
        <p:txBody>
          <a:bodyPr vert="horz" lIns="91440" tIns="45720" rIns="91440" bIns="45720" rtlCol="0" anchor="t">
            <a:noAutofit/>
          </a:bodyPr>
          <a:lstStyle/>
          <a:p>
            <a:pPr algn="just">
              <a:lnSpc>
                <a:spcPct val="150000"/>
              </a:lnSpc>
            </a:pPr>
            <a:r>
              <a:rPr lang="en-ZA" sz="1400" b="1" dirty="0">
                <a:solidFill>
                  <a:srgbClr val="A16036"/>
                </a:solidFill>
                <a:latin typeface="Arial" panose="020B0604020202020204"/>
                <a:cs typeface="Arial" panose="020B0604020202020204"/>
                <a:sym typeface="+mn-ea"/>
              </a:rPr>
              <a:t>Constitution of the Republic of South Africa</a:t>
            </a:r>
            <a:r>
              <a:rPr lang="en-ZA" sz="1400" dirty="0">
                <a:solidFill>
                  <a:srgbClr val="A16036"/>
                </a:solidFill>
                <a:latin typeface="Arial" panose="020B0604020202020204"/>
                <a:cs typeface="Arial" panose="020B0604020202020204"/>
                <a:sym typeface="+mn-ea"/>
              </a:rPr>
              <a:t>: </a:t>
            </a:r>
            <a:r>
              <a:rPr lang="en-ZA" sz="1400" dirty="0">
                <a:latin typeface="Arial" panose="020B0604020202020204"/>
                <a:cs typeface="Arial" panose="020B0604020202020204"/>
                <a:sym typeface="+mn-ea"/>
              </a:rPr>
              <a:t>The Constitution is the supreme law of the country which stablishes all structures of government and state. Provincial legislatures are established through sections 103 to150.</a:t>
            </a:r>
            <a:endParaRPr lang="en-ZA" sz="1400" dirty="0">
              <a:latin typeface="Arial" panose="020B0604020202020204"/>
              <a:cs typeface="Arial" panose="020B0604020202020204"/>
            </a:endParaRPr>
          </a:p>
          <a:p>
            <a:pPr algn="just">
              <a:lnSpc>
                <a:spcPct val="150000"/>
              </a:lnSpc>
            </a:pPr>
            <a:r>
              <a:rPr lang="en-ZA" sz="1400" b="1" dirty="0">
                <a:solidFill>
                  <a:srgbClr val="A16036"/>
                </a:solidFill>
                <a:latin typeface="Arial" panose="020B0604020202020204"/>
                <a:cs typeface="Arial" panose="020B0604020202020204"/>
                <a:sym typeface="+mn-ea"/>
              </a:rPr>
              <a:t>Legislation</a:t>
            </a:r>
            <a:r>
              <a:rPr lang="en-ZA" sz="1400" dirty="0">
                <a:solidFill>
                  <a:srgbClr val="A16036"/>
                </a:solidFill>
                <a:latin typeface="Arial" panose="020B0604020202020204"/>
                <a:cs typeface="Arial" panose="020B0604020202020204"/>
                <a:sym typeface="+mn-ea"/>
              </a:rPr>
              <a:t>: </a:t>
            </a:r>
            <a:r>
              <a:rPr lang="en-ZA" sz="1400" dirty="0">
                <a:latin typeface="Arial" panose="020B0604020202020204"/>
                <a:cs typeface="Arial" panose="020B0604020202020204"/>
                <a:sym typeface="+mn-ea"/>
              </a:rPr>
              <a:t>National and provincial legislation, e.g. Powers, Privileges and Immunities of Parliament and Legislatures Act (PPIPPLA), Financial Management of Parliament and Provincial Legislatures Act; Electoral Act, etc.</a:t>
            </a:r>
            <a:endParaRPr lang="en-ZA" sz="1400" b="1" dirty="0">
              <a:latin typeface="Arial" panose="020B0604020202020204"/>
              <a:cs typeface="Arial" panose="020B0604020202020204"/>
            </a:endParaRPr>
          </a:p>
          <a:p>
            <a:pPr algn="just">
              <a:lnSpc>
                <a:spcPct val="150000"/>
              </a:lnSpc>
            </a:pPr>
            <a:r>
              <a:rPr lang="en-ZA" sz="1400" b="1" dirty="0">
                <a:solidFill>
                  <a:srgbClr val="A16036"/>
                </a:solidFill>
                <a:latin typeface="Arial" panose="020B0604020202020204"/>
                <a:cs typeface="Arial" panose="020B0604020202020204"/>
                <a:sym typeface="+mn-ea"/>
              </a:rPr>
              <a:t>Standing Rules of the Gauteng Legislature- </a:t>
            </a:r>
            <a:r>
              <a:rPr lang="en-ZA" sz="1400" dirty="0">
                <a:latin typeface="Arial" panose="020B0604020202020204"/>
                <a:cs typeface="Arial" panose="020B0604020202020204"/>
                <a:sym typeface="+mn-ea"/>
              </a:rPr>
              <a:t>govern internal arrangements of the Legislature, as well as all processes and procedures of the House and its Committees.</a:t>
            </a:r>
            <a:endParaRPr lang="en-ZA" sz="1400" b="1" dirty="0">
              <a:latin typeface="Arial" panose="020B0604020202020204"/>
              <a:cs typeface="Arial" panose="020B0604020202020204"/>
            </a:endParaRPr>
          </a:p>
          <a:p>
            <a:pPr algn="just">
              <a:lnSpc>
                <a:spcPct val="150000"/>
              </a:lnSpc>
            </a:pPr>
            <a:r>
              <a:rPr lang="en-ZA" sz="1400" b="1" dirty="0">
                <a:solidFill>
                  <a:srgbClr val="A16036"/>
                </a:solidFill>
                <a:latin typeface="Arial" panose="020B0604020202020204"/>
                <a:cs typeface="Arial" panose="020B0604020202020204"/>
                <a:sym typeface="+mn-ea"/>
              </a:rPr>
              <a:t>Rulings</a:t>
            </a:r>
            <a:r>
              <a:rPr lang="en-ZA" sz="1400" dirty="0">
                <a:solidFill>
                  <a:srgbClr val="A16036"/>
                </a:solidFill>
                <a:latin typeface="Arial" panose="020B0604020202020204"/>
                <a:cs typeface="Arial" panose="020B0604020202020204"/>
                <a:sym typeface="+mn-ea"/>
              </a:rPr>
              <a:t>: </a:t>
            </a:r>
            <a:r>
              <a:rPr lang="en-ZA" sz="1400" dirty="0">
                <a:latin typeface="Arial" panose="020B0604020202020204"/>
                <a:cs typeface="Arial" panose="020B0604020202020204"/>
                <a:sym typeface="+mn-ea"/>
              </a:rPr>
              <a:t>Rules of the House are interpreted and enforced. In doing so, the Presiding Officer delivers rulings based on matters of order and prudent decisions.</a:t>
            </a:r>
            <a:endParaRPr lang="en-ZA" sz="1400" b="1" dirty="0">
              <a:latin typeface="Arial" panose="020B0604020202020204"/>
              <a:cs typeface="Arial" panose="020B0604020202020204"/>
            </a:endParaRPr>
          </a:p>
          <a:p>
            <a:pPr algn="just">
              <a:lnSpc>
                <a:spcPct val="150000"/>
              </a:lnSpc>
            </a:pPr>
            <a:r>
              <a:rPr lang="en-ZA" sz="1400" b="1" dirty="0">
                <a:solidFill>
                  <a:srgbClr val="A16036"/>
                </a:solidFill>
                <a:latin typeface="Arial" panose="020B0604020202020204"/>
                <a:cs typeface="Arial" panose="020B0604020202020204"/>
                <a:sym typeface="+mn-ea"/>
              </a:rPr>
              <a:t>Precedent/convention</a:t>
            </a:r>
            <a:r>
              <a:rPr lang="en-ZA" sz="1400" dirty="0">
                <a:latin typeface="Arial" panose="020B0604020202020204"/>
                <a:cs typeface="Arial" panose="020B0604020202020204"/>
                <a:sym typeface="+mn-ea"/>
              </a:rPr>
              <a:t>: This refers to a practice that has been followed in the past, which has merit and which, as a consequence, has become the acceptable norm.</a:t>
            </a:r>
            <a:endParaRPr lang="en-ZA" sz="14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08" y="0"/>
            <a:ext cx="9644351" cy="1690640"/>
          </a:xfrm>
        </p:spPr>
        <p:txBody>
          <a:bodyPr>
            <a:normAutofit/>
          </a:bodyPr>
          <a:lstStyle/>
          <a:p>
            <a:r>
              <a:rPr lang="en-ZA" sz="3600" dirty="0">
                <a:ea typeface="Arial" panose="020B0604020202020204" pitchFamily="34" charset="0"/>
                <a:sym typeface="+mn-ea"/>
              </a:rPr>
              <a:t>Powers, Privileges and Ethics</a:t>
            </a:r>
            <a:endParaRPr lang="en-US" sz="3600" dirty="0"/>
          </a:p>
        </p:txBody>
      </p:sp>
      <p:sp>
        <p:nvSpPr>
          <p:cNvPr id="3" name="Content Placeholder 2"/>
          <p:cNvSpPr>
            <a:spLocks noGrp="1"/>
          </p:cNvSpPr>
          <p:nvPr>
            <p:ph idx="1"/>
          </p:nvPr>
        </p:nvSpPr>
        <p:spPr>
          <a:xfrm>
            <a:off x="655608" y="2139351"/>
            <a:ext cx="10610490" cy="3726611"/>
          </a:xfrm>
        </p:spPr>
        <p:txBody>
          <a:bodyPr vert="horz" lIns="91440" tIns="45720" rIns="91440" bIns="45720" rtlCol="0" anchor="t">
            <a:noAutofit/>
          </a:bodyPr>
          <a:lstStyle/>
          <a:p>
            <a:pPr>
              <a:lnSpc>
                <a:spcPct val="150000"/>
              </a:lnSpc>
            </a:pPr>
            <a:r>
              <a:rPr lang="en-US" sz="1400" dirty="0">
                <a:latin typeface="Arial" panose="020B0604020202020204"/>
                <a:cs typeface="Arial" panose="020B0604020202020204"/>
                <a:sym typeface="+mn-ea"/>
              </a:rPr>
              <a:t>Section 117 of the Constitution guarantees members of provincial legislatures and provinces permanent delegates to the NCOP freedom of Speech in the legislature and in its committees, subject to its rules and orders; </a:t>
            </a:r>
          </a:p>
          <a:p>
            <a:pPr>
              <a:lnSpc>
                <a:spcPct val="150000"/>
              </a:lnSpc>
            </a:pPr>
            <a:r>
              <a:rPr lang="en-US" sz="1400" dirty="0">
                <a:latin typeface="Arial" panose="020B0604020202020204"/>
                <a:cs typeface="Arial" panose="020B0604020202020204"/>
                <a:sym typeface="+mn-ea"/>
              </a:rPr>
              <a:t>Further these members and permanent delegates are not liable to civil or criminal proceedings, arrest, imprisonment or damages for—</a:t>
            </a:r>
            <a:endParaRPr lang="en-US" sz="1400" dirty="0">
              <a:latin typeface="Arial" panose="020B0604020202020204"/>
              <a:cs typeface="Arial" panose="020B0604020202020204"/>
            </a:endParaRPr>
          </a:p>
          <a:p>
            <a:pPr marL="0" indent="0">
              <a:lnSpc>
                <a:spcPct val="150000"/>
              </a:lnSpc>
              <a:buNone/>
            </a:pPr>
            <a:r>
              <a:rPr lang="en-US" sz="1400" dirty="0">
                <a:latin typeface="Arial" panose="020B0604020202020204"/>
                <a:cs typeface="Arial" panose="020B0604020202020204"/>
                <a:sym typeface="+mn-ea"/>
              </a:rPr>
              <a:t>   (</a:t>
            </a:r>
            <a:r>
              <a:rPr lang="en-US" sz="1400" dirty="0" err="1">
                <a:latin typeface="Arial" panose="020B0604020202020204"/>
                <a:cs typeface="Arial" panose="020B0604020202020204"/>
                <a:sym typeface="+mn-ea"/>
              </a:rPr>
              <a:t>i</a:t>
            </a:r>
            <a:r>
              <a:rPr lang="en-US" sz="1400" dirty="0">
                <a:latin typeface="Arial" panose="020B0604020202020204"/>
                <a:cs typeface="Arial" panose="020B0604020202020204"/>
                <a:sym typeface="+mn-ea"/>
              </a:rPr>
              <a:t>)	 anything that they have said in, produced before or submitted to the legislature or any of </a:t>
            </a:r>
            <a:r>
              <a:rPr lang="en-ZA" altLang="en-US" sz="1400" dirty="0">
                <a:latin typeface="Arial" panose="020B0604020202020204"/>
                <a:cs typeface="Arial" panose="020B0604020202020204"/>
                <a:sym typeface="+mn-ea"/>
              </a:rPr>
              <a:t>its </a:t>
            </a:r>
            <a:r>
              <a:rPr lang="en-US" sz="1400" dirty="0">
                <a:latin typeface="Arial" panose="020B0604020202020204"/>
                <a:cs typeface="Arial" panose="020B0604020202020204"/>
                <a:sym typeface="+mn-ea"/>
              </a:rPr>
              <a:t>committees; or</a:t>
            </a:r>
            <a:endParaRPr lang="en-US" sz="1400" dirty="0">
              <a:latin typeface="Arial" panose="020B0604020202020204"/>
              <a:cs typeface="Arial" panose="020B0604020202020204"/>
            </a:endParaRPr>
          </a:p>
          <a:p>
            <a:pPr marL="0" indent="0">
              <a:lnSpc>
                <a:spcPct val="150000"/>
              </a:lnSpc>
              <a:buNone/>
            </a:pPr>
            <a:r>
              <a:rPr lang="en-US" sz="1400" dirty="0">
                <a:latin typeface="Arial" panose="020B0604020202020204"/>
                <a:cs typeface="Arial" panose="020B0604020202020204"/>
                <a:sym typeface="+mn-ea"/>
              </a:rPr>
              <a:t>   (ii)	anything revealed as a result of anything that they have said in, produced before or submitted to the legislature or any of 	its committees.</a:t>
            </a:r>
            <a:endParaRPr lang="en-US" sz="1400" dirty="0">
              <a:latin typeface="Arial" panose="020B0604020202020204"/>
              <a:cs typeface="Arial" panose="020B0604020202020204"/>
            </a:endParaRPr>
          </a:p>
          <a:p>
            <a:pPr>
              <a:lnSpc>
                <a:spcPct val="150000"/>
              </a:lnSpc>
            </a:pPr>
            <a:r>
              <a:rPr lang="en-US" sz="1400" dirty="0">
                <a:latin typeface="Arial" panose="020B0604020202020204"/>
                <a:cs typeface="Arial" panose="020B0604020202020204"/>
                <a:sym typeface="+mn-ea"/>
              </a:rPr>
              <a:t>Other privileges and immunities of a provincial legislature and its members may be prescribed by national legislation. (see Powers, Privileges and Immunities of Parliament and Provincial Legislatures Act 4 of 2004).</a:t>
            </a:r>
            <a:endParaRPr lang="en-US" sz="14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28" y="2225615"/>
            <a:ext cx="10900371" cy="3506890"/>
          </a:xfrm>
        </p:spPr>
        <p:txBody>
          <a:bodyPr vert="horz" lIns="91440" tIns="45720" rIns="91440" bIns="45720" rtlCol="0" anchor="t">
            <a:noAutofit/>
          </a:bodyPr>
          <a:lstStyle/>
          <a:p>
            <a:pPr algn="just">
              <a:lnSpc>
                <a:spcPct val="150000"/>
              </a:lnSpc>
            </a:pPr>
            <a:r>
              <a:rPr lang="en-US" sz="1500" dirty="0">
                <a:latin typeface="Arial" panose="020B0604020202020204"/>
                <a:cs typeface="Arial" panose="020B0604020202020204"/>
                <a:sym typeface="+mn-ea"/>
              </a:rPr>
              <a:t>Salaries, allowances and benefits payable to members of a provincial legislature are a direct charge against the Provincial Revenue Fund. See also Chapter 14 of the Standing Rules.</a:t>
            </a:r>
            <a:endParaRPr lang="en-US" sz="1500" dirty="0">
              <a:latin typeface="Arial" panose="020B0604020202020204"/>
              <a:cs typeface="Arial" panose="020B0604020202020204"/>
            </a:endParaRPr>
          </a:p>
          <a:p>
            <a:pPr algn="just">
              <a:lnSpc>
                <a:spcPct val="150000"/>
              </a:lnSpc>
            </a:pPr>
            <a:r>
              <a:rPr lang="en-US" sz="1500" dirty="0">
                <a:latin typeface="Arial" panose="020B0604020202020204"/>
                <a:cs typeface="Arial" panose="020B0604020202020204"/>
                <a:sym typeface="+mn-ea"/>
              </a:rPr>
              <a:t>Parliamentary privilege is described as the sum of the rights enjoyed by the House and its Members without which they could not discharge their functions during proceedings and which exceed those rights enjoyed by ordinary citizens, institutions and </a:t>
            </a:r>
            <a:r>
              <a:rPr lang="en-US" sz="1500" dirty="0" err="1">
                <a:latin typeface="Arial" panose="020B0604020202020204"/>
                <a:cs typeface="Arial" panose="020B0604020202020204"/>
                <a:sym typeface="+mn-ea"/>
              </a:rPr>
              <a:t>organisations</a:t>
            </a:r>
            <a:r>
              <a:rPr lang="en-US" sz="1500" dirty="0">
                <a:latin typeface="Arial" panose="020B0604020202020204"/>
                <a:cs typeface="Arial" panose="020B0604020202020204"/>
                <a:sym typeface="+mn-ea"/>
              </a:rPr>
              <a:t>. </a:t>
            </a:r>
            <a:endParaRPr lang="en-US" sz="1500" dirty="0"/>
          </a:p>
          <a:p>
            <a:pPr algn="just">
              <a:lnSpc>
                <a:spcPct val="150000"/>
              </a:lnSpc>
            </a:pPr>
            <a:r>
              <a:rPr lang="en-US" sz="1500" dirty="0">
                <a:latin typeface="Arial" panose="020B0604020202020204"/>
                <a:cs typeface="Arial" panose="020B0604020202020204"/>
                <a:sym typeface="+mn-ea"/>
              </a:rPr>
              <a:t>The primary parliamentary privileges are the right of freedom of speech and the right to unfettered access to the House. </a:t>
            </a:r>
            <a:endParaRPr lang="en-US" sz="1500" dirty="0"/>
          </a:p>
          <a:p>
            <a:pPr algn="just">
              <a:lnSpc>
                <a:spcPct val="150000"/>
              </a:lnSpc>
            </a:pPr>
            <a:r>
              <a:rPr lang="en-US" sz="1500" dirty="0">
                <a:latin typeface="Arial" panose="020B0604020202020204"/>
                <a:cs typeface="Arial" panose="020B0604020202020204"/>
                <a:sym typeface="+mn-ea"/>
              </a:rPr>
              <a:t>These privileges, amongst others, allow Members to attend and raise contentious issues in the House without fear of hindrance, </a:t>
            </a:r>
            <a:r>
              <a:rPr lang="en-ZA" sz="1500" dirty="0">
                <a:latin typeface="Arial" panose="020B0604020202020204"/>
                <a:cs typeface="Arial" panose="020B0604020202020204"/>
                <a:sym typeface="+mn-ea"/>
              </a:rPr>
              <a:t>prosecution or civil liabilities.</a:t>
            </a:r>
            <a:endParaRPr lang="en-ZA" sz="15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22</a:t>
            </a:fld>
            <a:endParaRPr lang="en-US"/>
          </a:p>
        </p:txBody>
      </p:sp>
      <p:sp>
        <p:nvSpPr>
          <p:cNvPr id="8" name="Title 1">
            <a:extLst>
              <a:ext uri="{FF2B5EF4-FFF2-40B4-BE49-F238E27FC236}">
                <a16:creationId xmlns:a16="http://schemas.microsoft.com/office/drawing/2014/main" id="{2434CE8C-68E7-1EA9-0F60-10194729318E}"/>
              </a:ext>
            </a:extLst>
          </p:cNvPr>
          <p:cNvSpPr>
            <a:spLocks noGrp="1"/>
          </p:cNvSpPr>
          <p:nvPr>
            <p:ph type="title"/>
          </p:nvPr>
        </p:nvSpPr>
        <p:spPr>
          <a:xfrm>
            <a:off x="638629" y="1"/>
            <a:ext cx="9644351" cy="1690688"/>
          </a:xfrm>
        </p:spPr>
        <p:txBody>
          <a:bodyPr>
            <a:normAutofit/>
          </a:bodyPr>
          <a:lstStyle/>
          <a:p>
            <a:r>
              <a:rPr lang="en-ZA" sz="3600" dirty="0">
                <a:ea typeface="Arial" panose="020B0604020202020204" pitchFamily="34" charset="0"/>
                <a:sym typeface="+mn-ea"/>
              </a:rPr>
              <a:t>Powers, Privileges and Ethics </a:t>
            </a:r>
            <a:r>
              <a:rPr lang="en-ZA" sz="3600" i="1" dirty="0">
                <a:solidFill>
                  <a:srgbClr val="A16036"/>
                </a:solidFill>
                <a:ea typeface="Arial" panose="020B0604020202020204" pitchFamily="34" charset="0"/>
                <a:sym typeface="+mn-ea"/>
              </a:rPr>
              <a:t>cont.</a:t>
            </a:r>
            <a:endParaRPr lang="en-US" sz="3600" i="1" dirty="0">
              <a:solidFill>
                <a:srgbClr val="A1603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28" y="2167847"/>
            <a:ext cx="10900372" cy="3833359"/>
          </a:xfrm>
        </p:spPr>
        <p:txBody>
          <a:bodyPr vert="horz" lIns="91440" tIns="45720" rIns="91440" bIns="45720" rtlCol="0" anchor="t">
            <a:noAutofit/>
          </a:bodyPr>
          <a:lstStyle/>
          <a:p>
            <a:pPr algn="just">
              <a:lnSpc>
                <a:spcPct val="150000"/>
              </a:lnSpc>
            </a:pPr>
            <a:r>
              <a:rPr lang="en-US" sz="1600" b="1" dirty="0">
                <a:latin typeface="Arial" panose="020B0604020202020204"/>
                <a:cs typeface="Arial" panose="020B0604020202020204"/>
                <a:sym typeface="+mn-ea"/>
              </a:rPr>
              <a:t>The application of the rules and orders in the House should therefore allow Members the opportunity to fully express themselves in the House, while guiding debate and orderly processing of the business of the House:</a:t>
            </a:r>
          </a:p>
          <a:p>
            <a:pPr marL="0" indent="0" algn="just">
              <a:lnSpc>
                <a:spcPct val="150000"/>
              </a:lnSpc>
              <a:buNone/>
            </a:pPr>
            <a:endParaRPr lang="en-US" sz="800" dirty="0">
              <a:latin typeface="Arial" panose="020B0604020202020204"/>
              <a:cs typeface="Arial" panose="020B0604020202020204"/>
            </a:endParaRPr>
          </a:p>
          <a:p>
            <a:pPr lvl="1" algn="just">
              <a:lnSpc>
                <a:spcPct val="150000"/>
              </a:lnSpc>
            </a:pPr>
            <a:r>
              <a:rPr lang="en-US" sz="1600" b="1" i="1" dirty="0">
                <a:solidFill>
                  <a:srgbClr val="A16036"/>
                </a:solidFill>
                <a:latin typeface="Arial" panose="020B0604020202020204"/>
                <a:cs typeface="Arial" panose="020B0604020202020204"/>
                <a:sym typeface="+mn-ea"/>
              </a:rPr>
              <a:t>NB: </a:t>
            </a:r>
            <a:r>
              <a:rPr lang="en-US" sz="1600" dirty="0">
                <a:latin typeface="Arial" panose="020B0604020202020204"/>
                <a:cs typeface="Arial" panose="020B0604020202020204"/>
                <a:sym typeface="+mn-ea"/>
              </a:rPr>
              <a:t>According to the Constitutional Court: "By its very nature, Parliament is a body that functions through a deliberative process.  Its decisions are the result of that process.  Axiomatically, that process can only be meaningful if all members of Parliament are given room freely to make their points and express their opinions.  Without freedom of speech in Parliament, products of the parliamentary system would be but a sham.  That, in turn, would be pernicious to democracy itself.” </a:t>
            </a:r>
            <a:endParaRPr lang="en-US" sz="1600" dirty="0"/>
          </a:p>
          <a:p>
            <a:pPr algn="just"/>
            <a:endParaRPr lang="en-ZA" sz="1600" dirty="0"/>
          </a:p>
          <a:p>
            <a:endParaRPr lang="en-ZA" sz="1600" dirty="0"/>
          </a:p>
        </p:txBody>
      </p:sp>
      <p:sp>
        <p:nvSpPr>
          <p:cNvPr id="4" name="Slide Number Placeholder 3"/>
          <p:cNvSpPr>
            <a:spLocks noGrp="1"/>
          </p:cNvSpPr>
          <p:nvPr>
            <p:ph type="sldNum" sz="quarter" idx="12"/>
          </p:nvPr>
        </p:nvSpPr>
        <p:spPr/>
        <p:txBody>
          <a:bodyPr/>
          <a:lstStyle/>
          <a:p>
            <a:fld id="{3BC93099-F7AB-074E-8CC3-8B9B36D0B21C}" type="slidenum">
              <a:rPr lang="en-US" smtClean="0"/>
              <a:t>23</a:t>
            </a:fld>
            <a:endParaRPr lang="en-US"/>
          </a:p>
        </p:txBody>
      </p:sp>
      <p:sp>
        <p:nvSpPr>
          <p:cNvPr id="8" name="Title 1">
            <a:extLst>
              <a:ext uri="{FF2B5EF4-FFF2-40B4-BE49-F238E27FC236}">
                <a16:creationId xmlns:a16="http://schemas.microsoft.com/office/drawing/2014/main" id="{8F4CF073-DB91-6F4F-6F8D-55DF83E0CD14}"/>
              </a:ext>
            </a:extLst>
          </p:cNvPr>
          <p:cNvSpPr>
            <a:spLocks noGrp="1"/>
          </p:cNvSpPr>
          <p:nvPr>
            <p:ph type="title"/>
          </p:nvPr>
        </p:nvSpPr>
        <p:spPr>
          <a:xfrm>
            <a:off x="638629" y="1"/>
            <a:ext cx="9644351" cy="1690688"/>
          </a:xfrm>
        </p:spPr>
        <p:txBody>
          <a:bodyPr>
            <a:normAutofit/>
          </a:bodyPr>
          <a:lstStyle/>
          <a:p>
            <a:r>
              <a:rPr lang="en-ZA" sz="3600" dirty="0">
                <a:ea typeface="Arial" panose="020B0604020202020204" pitchFamily="34" charset="0"/>
                <a:sym typeface="+mn-ea"/>
              </a:rPr>
              <a:t>Powers, Privileges and Ethics </a:t>
            </a:r>
            <a:r>
              <a:rPr lang="en-ZA" sz="3600" i="1" dirty="0">
                <a:solidFill>
                  <a:srgbClr val="A16036"/>
                </a:solidFill>
                <a:ea typeface="Arial" panose="020B0604020202020204" pitchFamily="34" charset="0"/>
                <a:sym typeface="+mn-ea"/>
              </a:rPr>
              <a:t>cont.</a:t>
            </a:r>
            <a:endParaRPr lang="en-US" sz="3600" i="1" dirty="0">
              <a:solidFill>
                <a:srgbClr val="A1603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29" y="2173857"/>
            <a:ext cx="10900371" cy="3702810"/>
          </a:xfrm>
        </p:spPr>
        <p:txBody>
          <a:bodyPr vert="horz" lIns="91440" tIns="45720" rIns="91440" bIns="45720" rtlCol="0" anchor="t">
            <a:noAutofit/>
          </a:bodyPr>
          <a:lstStyle/>
          <a:p>
            <a:pPr algn="just">
              <a:lnSpc>
                <a:spcPct val="150000"/>
              </a:lnSpc>
            </a:pPr>
            <a:r>
              <a:rPr lang="en-US" sz="1600" i="1" dirty="0">
                <a:latin typeface="Arial" panose="020B0604020202020204"/>
                <a:cs typeface="Arial" panose="020B0604020202020204"/>
                <a:sym typeface="+mn-ea"/>
              </a:rPr>
              <a:t>“Immunizing the conduct of members from criminal and civil liability during . . . deliberations is a bulwark of democracy.  It promotes freedom of speech and expression.  It encourages democracy and full and effective deliberation.  It removes the fear of repercussion for what is said.  This advances effective democratic government.” </a:t>
            </a:r>
          </a:p>
          <a:p>
            <a:pPr marL="0" indent="0" algn="just">
              <a:lnSpc>
                <a:spcPct val="150000"/>
              </a:lnSpc>
              <a:buNone/>
            </a:pPr>
            <a:endParaRPr lang="en-US" sz="800" dirty="0">
              <a:latin typeface="Arial" panose="020B0604020202020204"/>
              <a:cs typeface="Arial" panose="020B0604020202020204"/>
              <a:sym typeface="+mn-ea"/>
            </a:endParaRPr>
          </a:p>
          <a:p>
            <a:pPr marL="0" indent="0" algn="just">
              <a:lnSpc>
                <a:spcPct val="150000"/>
              </a:lnSpc>
              <a:buNone/>
            </a:pPr>
            <a:r>
              <a:rPr lang="en-US" sz="1600" dirty="0">
                <a:latin typeface="Arial" panose="020B0604020202020204"/>
                <a:cs typeface="Arial" panose="020B0604020202020204"/>
                <a:sym typeface="+mn-ea"/>
              </a:rPr>
              <a:t>Democratic Alliance v Speaker of the National Assembly and Others (CCT86/15) [2016] ZACC 8; 2016 (5) BCLR 577 (CC); 2016 (3) SA 487 (CC) paras 1-2.]</a:t>
            </a:r>
            <a:endParaRPr lang="en-US" sz="1600" dirty="0">
              <a:latin typeface="Arial" panose="020B0604020202020204"/>
              <a:cs typeface="Arial" panose="020B0604020202020204"/>
            </a:endParaRPr>
          </a:p>
          <a:p>
            <a:pPr algn="just"/>
            <a:endParaRPr lang="en-ZA" sz="1600" dirty="0"/>
          </a:p>
          <a:p>
            <a:endParaRPr lang="en-ZA" sz="1600" dirty="0"/>
          </a:p>
        </p:txBody>
      </p:sp>
      <p:sp>
        <p:nvSpPr>
          <p:cNvPr id="4" name="Slide Number Placeholder 3"/>
          <p:cNvSpPr>
            <a:spLocks noGrp="1"/>
          </p:cNvSpPr>
          <p:nvPr>
            <p:ph type="sldNum" sz="quarter" idx="12"/>
          </p:nvPr>
        </p:nvSpPr>
        <p:spPr/>
        <p:txBody>
          <a:bodyPr/>
          <a:lstStyle/>
          <a:p>
            <a:fld id="{3BC93099-F7AB-074E-8CC3-8B9B36D0B21C}" type="slidenum">
              <a:rPr lang="en-US" smtClean="0"/>
              <a:t>24</a:t>
            </a:fld>
            <a:endParaRPr lang="en-US"/>
          </a:p>
        </p:txBody>
      </p:sp>
      <p:sp>
        <p:nvSpPr>
          <p:cNvPr id="7" name="Title 1">
            <a:extLst>
              <a:ext uri="{FF2B5EF4-FFF2-40B4-BE49-F238E27FC236}">
                <a16:creationId xmlns:a16="http://schemas.microsoft.com/office/drawing/2014/main" id="{A0C65A84-132F-6A16-4917-E257C6918378}"/>
              </a:ext>
            </a:extLst>
          </p:cNvPr>
          <p:cNvSpPr>
            <a:spLocks noGrp="1"/>
          </p:cNvSpPr>
          <p:nvPr>
            <p:ph type="title"/>
          </p:nvPr>
        </p:nvSpPr>
        <p:spPr>
          <a:xfrm>
            <a:off x="638629" y="1"/>
            <a:ext cx="9644351" cy="1690688"/>
          </a:xfrm>
        </p:spPr>
        <p:txBody>
          <a:bodyPr>
            <a:normAutofit/>
          </a:bodyPr>
          <a:lstStyle/>
          <a:p>
            <a:r>
              <a:rPr lang="en-ZA" sz="3600" dirty="0">
                <a:ea typeface="Arial" panose="020B0604020202020204" pitchFamily="34" charset="0"/>
                <a:sym typeface="+mn-ea"/>
              </a:rPr>
              <a:t>Powers, Privileges and Ethics </a:t>
            </a:r>
            <a:r>
              <a:rPr lang="en-ZA" sz="3600" i="1" dirty="0">
                <a:solidFill>
                  <a:srgbClr val="A16036"/>
                </a:solidFill>
                <a:ea typeface="Arial" panose="020B0604020202020204" pitchFamily="34" charset="0"/>
                <a:sym typeface="+mn-ea"/>
              </a:rPr>
              <a:t>cont.</a:t>
            </a:r>
            <a:endParaRPr lang="en-US" sz="3600" i="1" dirty="0">
              <a:solidFill>
                <a:srgbClr val="A1603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630" y="2277374"/>
            <a:ext cx="10900370" cy="3486023"/>
          </a:xfrm>
        </p:spPr>
        <p:txBody>
          <a:bodyPr>
            <a:normAutofit fontScale="95000"/>
          </a:bodyPr>
          <a:lstStyle/>
          <a:p>
            <a:pPr algn="just">
              <a:lnSpc>
                <a:spcPct val="150000"/>
              </a:lnSpc>
            </a:pPr>
            <a:r>
              <a:rPr lang="en-US" sz="1600" dirty="0">
                <a:sym typeface="+mn-ea"/>
              </a:rPr>
              <a:t>Members of Parliament and Legislatures are expected to, at all times, abide by the applicable codes of conduct and ethics.</a:t>
            </a:r>
          </a:p>
          <a:p>
            <a:pPr algn="just">
              <a:lnSpc>
                <a:spcPct val="150000"/>
              </a:lnSpc>
            </a:pPr>
            <a:endParaRPr lang="en-ZA" sz="1600" dirty="0"/>
          </a:p>
          <a:p>
            <a:pPr lvl="1" algn="just">
              <a:lnSpc>
                <a:spcPct val="150000"/>
              </a:lnSpc>
            </a:pPr>
            <a:r>
              <a:rPr lang="en-US" sz="1600" b="1" i="1" dirty="0">
                <a:solidFill>
                  <a:srgbClr val="A16036"/>
                </a:solidFill>
                <a:sym typeface="+mn-ea"/>
              </a:rPr>
              <a:t>NB: </a:t>
            </a:r>
            <a:r>
              <a:rPr lang="en-US" sz="1600" dirty="0">
                <a:sym typeface="+mn-ea"/>
              </a:rPr>
              <a:t>Annexure 1 to The Standing Rules contains the Code of conduct and ethics.  Its purpose is to, inter alia, outline the minimum ethical standards of behavior that South Africans expect of elected representatives including, upholding propriety, integrity and ethical values in their conduct.  It’s applicable to all MPLs including MECs.</a:t>
            </a:r>
            <a:endParaRPr lang="en-US" sz="1400" dirty="0"/>
          </a:p>
        </p:txBody>
      </p:sp>
      <p:sp>
        <p:nvSpPr>
          <p:cNvPr id="4" name="Slide Number Placeholder 3"/>
          <p:cNvSpPr>
            <a:spLocks noGrp="1"/>
          </p:cNvSpPr>
          <p:nvPr>
            <p:ph type="sldNum" sz="quarter" idx="12"/>
          </p:nvPr>
        </p:nvSpPr>
        <p:spPr/>
        <p:txBody>
          <a:bodyPr/>
          <a:lstStyle/>
          <a:p>
            <a:fld id="{3BC93099-F7AB-074E-8CC3-8B9B36D0B21C}" type="slidenum">
              <a:rPr lang="en-US" smtClean="0"/>
              <a:t>25</a:t>
            </a:fld>
            <a:endParaRPr lang="en-US"/>
          </a:p>
        </p:txBody>
      </p:sp>
      <p:sp>
        <p:nvSpPr>
          <p:cNvPr id="6" name="Title 5">
            <a:extLst>
              <a:ext uri="{FF2B5EF4-FFF2-40B4-BE49-F238E27FC236}">
                <a16:creationId xmlns:a16="http://schemas.microsoft.com/office/drawing/2014/main" id="{9CF8FAC2-2211-929D-2DCE-01D26AD23F13}"/>
              </a:ext>
            </a:extLst>
          </p:cNvPr>
          <p:cNvSpPr>
            <a:spLocks noGrp="1"/>
          </p:cNvSpPr>
          <p:nvPr>
            <p:ph type="title"/>
          </p:nvPr>
        </p:nvSpPr>
        <p:spPr>
          <a:xfrm>
            <a:off x="638629" y="1"/>
            <a:ext cx="9644351" cy="1690688"/>
          </a:xfrm>
        </p:spPr>
        <p:txBody>
          <a:bodyPr>
            <a:normAutofit/>
          </a:bodyPr>
          <a:lstStyle/>
          <a:p>
            <a:r>
              <a:rPr lang="en-ZA" sz="3600" dirty="0">
                <a:ea typeface="Arial" panose="020B0604020202020204" pitchFamily="34" charset="0"/>
                <a:sym typeface="+mn-ea"/>
              </a:rPr>
              <a:t>Powers, Privileges and Ethics </a:t>
            </a:r>
            <a:r>
              <a:rPr lang="en-ZA" sz="3600" i="1" dirty="0">
                <a:solidFill>
                  <a:srgbClr val="A16036"/>
                </a:solidFill>
                <a:ea typeface="Arial" panose="020B0604020202020204" pitchFamily="34" charset="0"/>
                <a:sym typeface="+mn-ea"/>
              </a:rPr>
              <a:t>cont.</a:t>
            </a:r>
            <a:endParaRPr lang="en-US"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02" y="1"/>
            <a:ext cx="9644351" cy="1690688"/>
          </a:xfrm>
        </p:spPr>
        <p:txBody>
          <a:bodyPr/>
          <a:lstStyle/>
          <a:p>
            <a:r>
              <a:rPr lang="en-ZA" dirty="0">
                <a:ea typeface="Arial" panose="020B0604020202020204" pitchFamily="34" charset="0"/>
                <a:sym typeface="+mn-ea"/>
              </a:rPr>
              <a:t>Order of Business in the House</a:t>
            </a:r>
            <a:endParaRPr lang="en-US" dirty="0"/>
          </a:p>
        </p:txBody>
      </p:sp>
      <p:sp>
        <p:nvSpPr>
          <p:cNvPr id="3" name="Content Placeholder 2"/>
          <p:cNvSpPr>
            <a:spLocks noGrp="1"/>
          </p:cNvSpPr>
          <p:nvPr>
            <p:ph idx="1"/>
          </p:nvPr>
        </p:nvSpPr>
        <p:spPr>
          <a:xfrm>
            <a:off x="733245" y="2191109"/>
            <a:ext cx="10805755" cy="3572288"/>
          </a:xfrm>
        </p:spPr>
        <p:txBody>
          <a:bodyPr vert="horz" lIns="91440" tIns="45720" rIns="91440" bIns="45720" rtlCol="0" anchor="t">
            <a:noAutofit/>
          </a:bodyPr>
          <a:lstStyle/>
          <a:p>
            <a:pPr algn="just">
              <a:lnSpc>
                <a:spcPct val="150000"/>
              </a:lnSpc>
            </a:pPr>
            <a:r>
              <a:rPr lang="en-US" sz="1600" dirty="0">
                <a:latin typeface="Arial" panose="020B0604020202020204"/>
                <a:cs typeface="Arial" panose="020B0604020202020204"/>
                <a:sym typeface="+mn-ea"/>
              </a:rPr>
              <a:t>The order of business is the basic outline of House proceedings on sitting days and is set out in the Order Paper.</a:t>
            </a:r>
          </a:p>
          <a:p>
            <a:pPr algn="just">
              <a:lnSpc>
                <a:spcPct val="150000"/>
              </a:lnSpc>
            </a:pPr>
            <a:endParaRPr lang="en-US" sz="800" dirty="0">
              <a:latin typeface="Arial" panose="020B0604020202020204"/>
              <a:cs typeface="Arial" panose="020B0604020202020204"/>
            </a:endParaRPr>
          </a:p>
          <a:p>
            <a:pPr algn="just">
              <a:lnSpc>
                <a:spcPct val="150000"/>
              </a:lnSpc>
            </a:pPr>
            <a:r>
              <a:rPr lang="en-US" sz="1600" dirty="0">
                <a:latin typeface="Arial" panose="020B0604020202020204"/>
                <a:cs typeface="Arial" panose="020B0604020202020204"/>
                <a:sym typeface="+mn-ea"/>
              </a:rPr>
              <a:t>The sequence of proceedings is outlined in the Standing Rules. However, the Standing Rules permit the Speaker to change the sequence of proceedings and he/she may also do so if agreed upon after consultation.</a:t>
            </a:r>
            <a:endParaRPr lang="en-US" sz="16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25" y="1"/>
            <a:ext cx="9644351" cy="1690688"/>
          </a:xfrm>
        </p:spPr>
        <p:txBody>
          <a:bodyPr/>
          <a:lstStyle/>
          <a:p>
            <a:r>
              <a:rPr lang="en-ZA" dirty="0">
                <a:ea typeface="Arial" panose="020B0604020202020204" pitchFamily="34" charset="0"/>
                <a:sym typeface="+mn-ea"/>
              </a:rPr>
              <a:t>Normal House Sitting</a:t>
            </a:r>
            <a:endParaRPr lang="en-US" dirty="0"/>
          </a:p>
        </p:txBody>
      </p:sp>
      <p:sp>
        <p:nvSpPr>
          <p:cNvPr id="3" name="Content Placeholder 2"/>
          <p:cNvSpPr>
            <a:spLocks noGrp="1"/>
          </p:cNvSpPr>
          <p:nvPr>
            <p:ph idx="1"/>
          </p:nvPr>
        </p:nvSpPr>
        <p:spPr>
          <a:xfrm>
            <a:off x="679724" y="2167847"/>
            <a:ext cx="10859275" cy="3584771"/>
          </a:xfrm>
        </p:spPr>
        <p:txBody>
          <a:bodyPr>
            <a:normAutofit fontScale="97500"/>
          </a:bodyPr>
          <a:lstStyle/>
          <a:p>
            <a:pPr algn="just">
              <a:lnSpc>
                <a:spcPct val="150000"/>
              </a:lnSpc>
            </a:pPr>
            <a:r>
              <a:rPr lang="en-US" sz="1600" dirty="0">
                <a:sym typeface="+mn-ea"/>
              </a:rPr>
              <a:t>Silent Prayer &amp; Meditation</a:t>
            </a:r>
            <a:endParaRPr lang="en-US" sz="1600" dirty="0"/>
          </a:p>
          <a:p>
            <a:pPr algn="just">
              <a:lnSpc>
                <a:spcPct val="150000"/>
              </a:lnSpc>
            </a:pPr>
            <a:r>
              <a:rPr lang="en-US" sz="1600" dirty="0">
                <a:sym typeface="+mn-ea"/>
              </a:rPr>
              <a:t>Announcements by the Speaker</a:t>
            </a:r>
            <a:endParaRPr lang="en-US" sz="1600" dirty="0"/>
          </a:p>
          <a:p>
            <a:pPr algn="just">
              <a:lnSpc>
                <a:spcPct val="150000"/>
              </a:lnSpc>
            </a:pPr>
            <a:r>
              <a:rPr lang="en-US" sz="1600" dirty="0">
                <a:sym typeface="+mn-ea"/>
              </a:rPr>
              <a:t>Announcements &amp; reports by the Premier</a:t>
            </a:r>
            <a:endParaRPr lang="en-US" sz="1600" dirty="0"/>
          </a:p>
          <a:p>
            <a:pPr algn="just">
              <a:lnSpc>
                <a:spcPct val="150000"/>
              </a:lnSpc>
            </a:pPr>
            <a:r>
              <a:rPr lang="en-US" sz="1600" dirty="0">
                <a:sym typeface="+mn-ea"/>
              </a:rPr>
              <a:t>Tabling of reports</a:t>
            </a:r>
            <a:endParaRPr lang="en-US" sz="1600" dirty="0"/>
          </a:p>
          <a:p>
            <a:pPr algn="just">
              <a:lnSpc>
                <a:spcPct val="150000"/>
              </a:lnSpc>
            </a:pPr>
            <a:r>
              <a:rPr lang="en-US" sz="1600" dirty="0">
                <a:sym typeface="+mn-ea"/>
              </a:rPr>
              <a:t>Formal motions and notices by the Chief Whip</a:t>
            </a:r>
            <a:endParaRPr lang="en-US" sz="1600" dirty="0"/>
          </a:p>
          <a:p>
            <a:pPr algn="just">
              <a:lnSpc>
                <a:spcPct val="150000"/>
              </a:lnSpc>
            </a:pPr>
            <a:r>
              <a:rPr lang="en-US" sz="1600" dirty="0">
                <a:sym typeface="+mn-ea"/>
              </a:rPr>
              <a:t>Notices of Bills &amp; Motions</a:t>
            </a:r>
            <a:endParaRPr lang="en-US" sz="1600" dirty="0"/>
          </a:p>
          <a:p>
            <a:pPr algn="just">
              <a:lnSpc>
                <a:spcPct val="150000"/>
              </a:lnSpc>
            </a:pPr>
            <a:r>
              <a:rPr lang="en-US" sz="1600" dirty="0">
                <a:sym typeface="+mn-ea"/>
              </a:rPr>
              <a:t>Orders of the day</a:t>
            </a:r>
            <a:endParaRPr lang="en-US" sz="1600" dirty="0"/>
          </a:p>
        </p:txBody>
      </p:sp>
      <p:sp>
        <p:nvSpPr>
          <p:cNvPr id="4" name="Slide Number Placeholder 3"/>
          <p:cNvSpPr>
            <a:spLocks noGrp="1"/>
          </p:cNvSpPr>
          <p:nvPr>
            <p:ph type="sldNum" sz="quarter" idx="12"/>
          </p:nvPr>
        </p:nvSpPr>
        <p:spPr/>
        <p:txBody>
          <a:bodyPr/>
          <a:lstStyle/>
          <a:p>
            <a:fld id="{3BC93099-F7AB-074E-8CC3-8B9B36D0B21C}"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91" y="9788"/>
            <a:ext cx="9303870" cy="1654625"/>
          </a:xfrm>
        </p:spPr>
        <p:txBody>
          <a:bodyPr>
            <a:normAutofit/>
          </a:bodyPr>
          <a:lstStyle/>
          <a:p>
            <a:r>
              <a:rPr lang="en-ZA" altLang="en-US" dirty="0"/>
              <a:t>Normal House Sitting - </a:t>
            </a:r>
            <a:r>
              <a:rPr lang="en-ZA" altLang="en-US" i="1" dirty="0"/>
              <a:t>Member Statements</a:t>
            </a:r>
          </a:p>
        </p:txBody>
      </p:sp>
      <p:sp>
        <p:nvSpPr>
          <p:cNvPr id="3" name="Content Placeholder 2"/>
          <p:cNvSpPr>
            <a:spLocks noGrp="1"/>
          </p:cNvSpPr>
          <p:nvPr>
            <p:ph idx="1"/>
          </p:nvPr>
        </p:nvSpPr>
        <p:spPr>
          <a:xfrm>
            <a:off x="719190" y="2199736"/>
            <a:ext cx="10819809" cy="3646259"/>
          </a:xfrm>
        </p:spPr>
        <p:txBody>
          <a:bodyPr vert="horz" lIns="91440" tIns="45720" rIns="91440" bIns="45720" rtlCol="0" anchor="t">
            <a:normAutofit fontScale="52500" lnSpcReduction="20000"/>
          </a:bodyPr>
          <a:lstStyle/>
          <a:p>
            <a:pPr marL="0" indent="0" algn="just">
              <a:lnSpc>
                <a:spcPct val="160000"/>
              </a:lnSpc>
              <a:buNone/>
            </a:pPr>
            <a:r>
              <a:rPr lang="en-ZA" sz="2400" b="1" dirty="0">
                <a:sym typeface="+mn-ea"/>
              </a:rPr>
              <a:t>Statements by Members, Members of the Executive, and explanations by Members – See Rule 81</a:t>
            </a:r>
            <a:endParaRPr lang="en-ZA" sz="2400" b="1" dirty="0"/>
          </a:p>
          <a:p>
            <a:pPr algn="just">
              <a:lnSpc>
                <a:spcPct val="160000"/>
              </a:lnSpc>
            </a:pPr>
            <a:endParaRPr lang="en-ZA" sz="1800" b="1" dirty="0">
              <a:latin typeface="Arial" panose="020B0604020202020204"/>
              <a:cs typeface="Arial" panose="020B0604020202020204"/>
              <a:sym typeface="+mn-ea"/>
            </a:endParaRPr>
          </a:p>
          <a:p>
            <a:pPr algn="just">
              <a:lnSpc>
                <a:spcPct val="160000"/>
              </a:lnSpc>
            </a:pPr>
            <a:r>
              <a:rPr lang="en-ZA" sz="2700" b="1" dirty="0">
                <a:sym typeface="+mn-ea"/>
              </a:rPr>
              <a:t>Statements by Members - </a:t>
            </a:r>
            <a:r>
              <a:rPr lang="en-ZA" sz="2700" dirty="0">
                <a:sym typeface="+mn-ea"/>
              </a:rPr>
              <a:t>A Member, other than a Member of the Executive, may be recognised by the Presiding Officer to make a statement on any matter. </a:t>
            </a:r>
            <a:endParaRPr lang="en-ZA" sz="2700" b="1" dirty="0"/>
          </a:p>
          <a:p>
            <a:pPr algn="just">
              <a:lnSpc>
                <a:spcPct val="160000"/>
              </a:lnSpc>
            </a:pPr>
            <a:r>
              <a:rPr lang="en-ZA" sz="2700" b="1" dirty="0">
                <a:sym typeface="+mn-ea"/>
              </a:rPr>
              <a:t>Statements by Executive Members - </a:t>
            </a:r>
            <a:r>
              <a:rPr lang="en-ZA" sz="2700" dirty="0">
                <a:sym typeface="+mn-ea"/>
              </a:rPr>
              <a:t>An Executive Member may make a “factual or policy” statement relating to government policy, any executive action or other similar matters of which the House should be informed. </a:t>
            </a:r>
            <a:r>
              <a:rPr lang="en-US" sz="2700" dirty="0">
                <a:sym typeface="+mn-ea"/>
              </a:rPr>
              <a:t>The Executive Member in question must request for an opportunity to make such a statement.</a:t>
            </a:r>
            <a:endParaRPr lang="en-ZA" sz="2700" b="1" dirty="0"/>
          </a:p>
          <a:p>
            <a:pPr algn="just">
              <a:lnSpc>
                <a:spcPct val="160000"/>
              </a:lnSpc>
            </a:pPr>
            <a:r>
              <a:rPr lang="en-ZA" sz="2700" b="1" dirty="0">
                <a:sym typeface="+mn-ea"/>
              </a:rPr>
              <a:t>Explanations by Members - </a:t>
            </a:r>
            <a:r>
              <a:rPr lang="en-ZA" sz="2700" dirty="0">
                <a:sym typeface="+mn-ea"/>
              </a:rPr>
              <a:t>Members are allowed to make explanations in the House. This happens only when a material part of a Member’s speech has been misquoted or misunderstood. The Member afforded this opportunity may not, however, introduce any new matter, and no debate is allowed upon his/her explanation.</a:t>
            </a:r>
            <a:endParaRPr lang="en-US" sz="2700" dirty="0"/>
          </a:p>
        </p:txBody>
      </p:sp>
      <p:sp>
        <p:nvSpPr>
          <p:cNvPr id="4" name="Slide Number Placeholder 3"/>
          <p:cNvSpPr>
            <a:spLocks noGrp="1"/>
          </p:cNvSpPr>
          <p:nvPr>
            <p:ph type="sldNum" sz="quarter" idx="12"/>
          </p:nvPr>
        </p:nvSpPr>
        <p:spPr/>
        <p:txBody>
          <a:bodyPr/>
          <a:lstStyle/>
          <a:p>
            <a:fld id="{3BC93099-F7AB-074E-8CC3-8B9B36D0B21C}"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ZA" dirty="0">
                <a:ea typeface="Arial" panose="020B0604020202020204" pitchFamily="34" charset="0"/>
                <a:sym typeface="+mn-ea"/>
              </a:rPr>
              <a:t>House Documents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ZA" altLang="en-US" sz="2400" dirty="0">
                <a:latin typeface="Arial" panose="020B0604020202020204"/>
                <a:cs typeface="Arial" panose="020B0604020202020204"/>
              </a:rPr>
              <a:t>ATC</a:t>
            </a:r>
          </a:p>
          <a:p>
            <a:r>
              <a:rPr lang="en-ZA" altLang="en-US" sz="2400" dirty="0">
                <a:latin typeface="Arial" panose="020B0604020202020204"/>
                <a:cs typeface="Arial" panose="020B0604020202020204"/>
              </a:rPr>
              <a:t>Order Paper</a:t>
            </a:r>
          </a:p>
          <a:p>
            <a:r>
              <a:rPr lang="en-ZA" altLang="en-US" sz="2400" dirty="0">
                <a:latin typeface="Arial" panose="020B0604020202020204"/>
                <a:cs typeface="Arial" panose="020B0604020202020204"/>
              </a:rPr>
              <a:t>Question Paper</a:t>
            </a:r>
          </a:p>
          <a:p>
            <a:r>
              <a:rPr lang="en-ZA" altLang="en-US" sz="2400" dirty="0">
                <a:latin typeface="Arial" panose="020B0604020202020204"/>
                <a:cs typeface="Arial" panose="020B0604020202020204"/>
              </a:rPr>
              <a:t>Speaking List</a:t>
            </a:r>
          </a:p>
          <a:p>
            <a:pPr marL="0" indent="0">
              <a:buNone/>
            </a:pPr>
            <a:endParaRPr lang="en-ZA" altLang="en-US" sz="4800" dirty="0"/>
          </a:p>
        </p:txBody>
      </p:sp>
      <p:sp>
        <p:nvSpPr>
          <p:cNvPr id="4" name="Slide Number Placeholder 3"/>
          <p:cNvSpPr>
            <a:spLocks noGrp="1"/>
          </p:cNvSpPr>
          <p:nvPr>
            <p:ph type="sldNum" sz="quarter" idx="12"/>
          </p:nvPr>
        </p:nvSpPr>
        <p:spPr/>
        <p:txBody>
          <a:bodyPr/>
          <a:lstStyle/>
          <a:p>
            <a:fld id="{3BC93099-F7AB-074E-8CC3-8B9B36D0B21C}"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5" y="0"/>
            <a:ext cx="9644351" cy="1705510"/>
          </a:xfrm>
        </p:spPr>
        <p:txBody>
          <a:bodyPr>
            <a:normAutofit/>
          </a:bodyPr>
          <a:lstStyle/>
          <a:p>
            <a:r>
              <a:rPr lang="en-US" sz="3600" dirty="0"/>
              <a:t>Introduction</a:t>
            </a:r>
          </a:p>
        </p:txBody>
      </p:sp>
      <p:sp>
        <p:nvSpPr>
          <p:cNvPr id="3" name="Content Placeholder 2"/>
          <p:cNvSpPr>
            <a:spLocks noGrp="1"/>
          </p:cNvSpPr>
          <p:nvPr>
            <p:ph idx="1"/>
          </p:nvPr>
        </p:nvSpPr>
        <p:spPr>
          <a:xfrm>
            <a:off x="690114" y="2242868"/>
            <a:ext cx="10705379" cy="3597862"/>
          </a:xfrm>
        </p:spPr>
        <p:txBody>
          <a:bodyPr vert="horz" lIns="91440" tIns="45720" rIns="91440" bIns="45720" rtlCol="0" anchor="t">
            <a:noAutofit/>
          </a:bodyPr>
          <a:lstStyle/>
          <a:p>
            <a:pPr lvl="0" algn="just">
              <a:lnSpc>
                <a:spcPct val="150000"/>
              </a:lnSpc>
            </a:pPr>
            <a:r>
              <a:rPr lang="en-US" sz="1600" b="0" i="0" u="none" strike="noStrike" baseline="0" dirty="0">
                <a:latin typeface="Arial" panose="020B0604020202020204"/>
                <a:cs typeface="Arial" panose="020B0604020202020204"/>
              </a:rPr>
              <a:t>The presentation provides an overview on the Separation of Powers Principle </a:t>
            </a:r>
            <a:r>
              <a:rPr lang="en-US" sz="1600" b="0" i="1" u="none" strike="noStrike" baseline="0" dirty="0">
                <a:latin typeface="Arial" panose="020B0604020202020204"/>
                <a:cs typeface="Arial" panose="020B0604020202020204"/>
              </a:rPr>
              <a:t>(Trias Politika).</a:t>
            </a:r>
            <a:endParaRPr lang="en-US" sz="1600" b="0" i="0" u="none" strike="noStrike" baseline="0" dirty="0">
              <a:latin typeface="Arial" panose="020B0604020202020204"/>
              <a:cs typeface="Arial" panose="020B0604020202020204"/>
            </a:endParaRPr>
          </a:p>
          <a:p>
            <a:pPr algn="just">
              <a:lnSpc>
                <a:spcPct val="150000"/>
              </a:lnSpc>
            </a:pPr>
            <a:r>
              <a:rPr lang="en-US" sz="1600" b="0" i="0" u="none" strike="noStrike" baseline="0" dirty="0">
                <a:latin typeface="Arial" panose="020B0604020202020204"/>
                <a:cs typeface="Arial" panose="020B0604020202020204"/>
              </a:rPr>
              <a:t>Provides a high-level view of </a:t>
            </a:r>
            <a:r>
              <a:rPr lang="en-US" sz="1600" b="1" i="0" u="none" strike="noStrike" baseline="0" dirty="0">
                <a:latin typeface="Arial" panose="020B0604020202020204"/>
                <a:cs typeface="Arial" panose="020B0604020202020204"/>
              </a:rPr>
              <a:t>Legislature’s Constitutional Mandates </a:t>
            </a:r>
            <a:r>
              <a:rPr lang="en-US" sz="1600" b="0" i="0" u="none" strike="noStrike" baseline="0" dirty="0">
                <a:latin typeface="Arial" panose="020B0604020202020204"/>
                <a:cs typeface="Arial" panose="020B0604020202020204"/>
              </a:rPr>
              <a:t>of the legislature in line with principle of</a:t>
            </a:r>
            <a:r>
              <a:rPr lang="en-US" sz="1600" dirty="0">
                <a:latin typeface="Arial" panose="020B0604020202020204"/>
                <a:cs typeface="Arial" panose="020B0604020202020204"/>
              </a:rPr>
              <a:t> </a:t>
            </a:r>
            <a:r>
              <a:rPr lang="en-US" sz="1600" b="0" i="0" u="none" strike="noStrike" baseline="0" dirty="0">
                <a:latin typeface="Arial" panose="020B0604020202020204"/>
                <a:cs typeface="Arial" panose="020B0604020202020204"/>
              </a:rPr>
              <a:t> </a:t>
            </a:r>
            <a:r>
              <a:rPr lang="en-US" sz="1600" dirty="0">
                <a:latin typeface="Arial" panose="020B0604020202020204"/>
                <a:cs typeface="Arial" panose="020B0604020202020204"/>
                <a:sym typeface="+mn-ea"/>
              </a:rPr>
              <a:t>Separation of Powers </a:t>
            </a:r>
            <a:r>
              <a:rPr lang="en-US" sz="1600" b="0" i="0" u="none" strike="noStrike" baseline="0" dirty="0">
                <a:latin typeface="Arial" panose="020B0604020202020204"/>
                <a:cs typeface="Arial" panose="020B0604020202020204"/>
              </a:rPr>
              <a:t>.</a:t>
            </a:r>
          </a:p>
          <a:p>
            <a:pPr lvl="0" algn="just">
              <a:lnSpc>
                <a:spcPct val="150000"/>
              </a:lnSpc>
            </a:pPr>
            <a:r>
              <a:rPr lang="en-US" sz="1600" b="0" i="0" u="none" strike="noStrike" baseline="0" dirty="0">
                <a:latin typeface="Arial" panose="020B0604020202020204"/>
                <a:cs typeface="Arial" panose="020B0604020202020204"/>
              </a:rPr>
              <a:t>Next we look at the </a:t>
            </a:r>
            <a:r>
              <a:rPr lang="en-US" sz="1600" b="1" i="0" u="none" strike="noStrike" baseline="0" dirty="0">
                <a:latin typeface="Arial" panose="020B0604020202020204"/>
                <a:cs typeface="Arial" panose="020B0604020202020204"/>
              </a:rPr>
              <a:t>Spheres of governmnet and the delineation of functions </a:t>
            </a:r>
            <a:r>
              <a:rPr lang="en-US" sz="1600" dirty="0">
                <a:latin typeface="Arial" panose="020B0604020202020204"/>
                <a:cs typeface="Arial" panose="020B0604020202020204"/>
                <a:sym typeface="+mn-ea"/>
              </a:rPr>
              <a:t>between the three spheres,</a:t>
            </a:r>
            <a:r>
              <a:rPr lang="en-US" sz="1600" b="1" i="0" u="none" strike="noStrike" baseline="0" dirty="0">
                <a:latin typeface="Arial" panose="020B0604020202020204"/>
                <a:cs typeface="Arial" panose="020B0604020202020204"/>
              </a:rPr>
              <a:t> </a:t>
            </a:r>
            <a:r>
              <a:rPr lang="en-US" sz="1600" b="0" i="0" u="none" strike="noStrike" baseline="0" dirty="0">
                <a:latin typeface="Arial" panose="020B0604020202020204"/>
                <a:cs typeface="Arial" panose="020B0604020202020204"/>
              </a:rPr>
              <a:t>in accordance with the Constitution.</a:t>
            </a:r>
          </a:p>
          <a:p>
            <a:pPr lvl="0" algn="just">
              <a:lnSpc>
                <a:spcPct val="150000"/>
              </a:lnSpc>
            </a:pPr>
            <a:r>
              <a:rPr lang="en-US" sz="1600" b="0" i="0" u="none" strike="noStrike" baseline="0" dirty="0">
                <a:latin typeface="Arial" panose="020B0604020202020204"/>
                <a:cs typeface="Arial" panose="020B0604020202020204"/>
              </a:rPr>
              <a:t>Also provides information related to </a:t>
            </a:r>
            <a:r>
              <a:rPr lang="en-ZA" sz="1600" b="1" dirty="0">
                <a:latin typeface="Arial" panose="020B0604020202020204"/>
                <a:ea typeface="Arial" panose="020B0604020202020204" pitchFamily="34" charset="0"/>
                <a:cs typeface="Arial" panose="020B0604020202020204"/>
                <a:sym typeface="+mn-ea"/>
              </a:rPr>
              <a:t>Powers, Privileges and Ethics</a:t>
            </a:r>
            <a:r>
              <a:rPr lang="en-US" altLang="en-ZA" sz="1600" b="1" dirty="0">
                <a:latin typeface="Arial" panose="020B0604020202020204"/>
                <a:ea typeface="Arial" panose="020B0604020202020204" pitchFamily="34" charset="0"/>
                <a:cs typeface="Arial" panose="020B0604020202020204"/>
                <a:sym typeface="+mn-ea"/>
              </a:rPr>
              <a:t> and matters related to members’ conduct.</a:t>
            </a:r>
            <a:endParaRPr lang="en-US" altLang="en-ZA" sz="1600" b="1" dirty="0">
              <a:latin typeface="Arial" panose="020B0604020202020204"/>
              <a:ea typeface="Arial" panose="020B0604020202020204" pitchFamily="34" charset="0"/>
              <a:cs typeface="Arial" panose="020B0604020202020204"/>
            </a:endParaRPr>
          </a:p>
          <a:p>
            <a:pPr lvl="0" algn="just">
              <a:lnSpc>
                <a:spcPct val="150000"/>
              </a:lnSpc>
            </a:pPr>
            <a:r>
              <a:rPr lang="en-US" altLang="en-ZA" sz="1600" dirty="0">
                <a:latin typeface="Arial" panose="020B0604020202020204"/>
                <a:ea typeface="Arial" panose="020B0604020202020204" pitchFamily="34" charset="0"/>
                <a:cs typeface="Arial" panose="020B0604020202020204"/>
                <a:sym typeface="+mn-ea"/>
              </a:rPr>
              <a:t>Lastly, we outline some matters related to </a:t>
            </a:r>
            <a:r>
              <a:rPr lang="en-US" altLang="en-ZA" sz="1600" b="1" dirty="0">
                <a:latin typeface="Arial" panose="020B0604020202020204"/>
                <a:ea typeface="Arial" panose="020B0604020202020204" pitchFamily="34" charset="0"/>
                <a:cs typeface="Arial" panose="020B0604020202020204"/>
                <a:sym typeface="+mn-ea"/>
              </a:rPr>
              <a:t>proceedings in the House </a:t>
            </a:r>
            <a:r>
              <a:rPr lang="en-US" altLang="en-ZA" sz="1600" dirty="0">
                <a:latin typeface="Arial" panose="020B0604020202020204"/>
                <a:ea typeface="Arial" panose="020B0604020202020204" pitchFamily="34" charset="0"/>
                <a:cs typeface="Arial" panose="020B0604020202020204"/>
                <a:sym typeface="+mn-ea"/>
              </a:rPr>
              <a:t>as well as the </a:t>
            </a:r>
            <a:r>
              <a:rPr lang="en-US" altLang="en-ZA" sz="1600" b="1" dirty="0">
                <a:latin typeface="Arial" panose="020B0604020202020204"/>
                <a:ea typeface="Arial" panose="020B0604020202020204" pitchFamily="34" charset="0"/>
                <a:cs typeface="Arial" panose="020B0604020202020204"/>
                <a:sym typeface="+mn-ea"/>
              </a:rPr>
              <a:t>roles and responsibilities of presiding officers</a:t>
            </a:r>
            <a:r>
              <a:rPr lang="en-US" altLang="en-ZA" sz="1600" dirty="0">
                <a:latin typeface="Arial" panose="020B0604020202020204"/>
                <a:ea typeface="Arial" panose="020B0604020202020204" pitchFamily="34" charset="0"/>
                <a:cs typeface="Arial" panose="020B0604020202020204"/>
                <a:sym typeface="+mn-ea"/>
              </a:rPr>
              <a:t>.</a:t>
            </a:r>
            <a:endParaRPr lang="en-US" altLang="en-ZA" sz="1600" b="1" dirty="0">
              <a:latin typeface="Arial" panose="020B0604020202020204"/>
              <a:ea typeface="Arial" panose="020B0604020202020204" pitchFamily="34" charset="0"/>
              <a:cs typeface="Arial" panose="020B0604020202020204"/>
            </a:endParaRPr>
          </a:p>
          <a:p>
            <a:pPr lvl="0" algn="just">
              <a:lnSpc>
                <a:spcPct val="150000"/>
              </a:lnSpc>
            </a:pPr>
            <a:endParaRPr lang="en-US" altLang="en-ZA" sz="1600" b="1" i="0" u="none" strike="noStrike" baseline="0" dirty="0">
              <a:ea typeface="Arial" panose="020B0604020202020204" pitchFamily="34" charset="0"/>
              <a:sym typeface="+mn-ea"/>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87" y="1"/>
            <a:ext cx="9485913" cy="1690688"/>
          </a:xfrm>
        </p:spPr>
        <p:txBody>
          <a:bodyPr/>
          <a:lstStyle/>
          <a:p>
            <a:r>
              <a:rPr lang="en-ZA" altLang="en-US" sz="3600" dirty="0">
                <a:latin typeface="Arial" panose="020B0604020202020204"/>
                <a:ea typeface="Arial" panose="020B0604020202020204" pitchFamily="34" charset="0"/>
                <a:cs typeface="Arial" panose="020B0604020202020204"/>
                <a:sym typeface="+mn-ea"/>
              </a:rPr>
              <a:t>Roles, Responsibilities of Presiding Officers</a:t>
            </a:r>
          </a:p>
        </p:txBody>
      </p:sp>
      <p:sp>
        <p:nvSpPr>
          <p:cNvPr id="3" name="Content Placeholder 2"/>
          <p:cNvSpPr>
            <a:spLocks noGrp="1"/>
          </p:cNvSpPr>
          <p:nvPr>
            <p:ph idx="1"/>
          </p:nvPr>
        </p:nvSpPr>
        <p:spPr>
          <a:xfrm>
            <a:off x="681487" y="2199736"/>
            <a:ext cx="10481094" cy="3795950"/>
          </a:xfrm>
        </p:spPr>
        <p:txBody>
          <a:bodyPr vert="horz" lIns="91440" tIns="45720" rIns="91440" bIns="45720" rtlCol="0" anchor="t">
            <a:noAutofit/>
          </a:bodyPr>
          <a:lstStyle/>
          <a:p>
            <a:pPr algn="just">
              <a:lnSpc>
                <a:spcPct val="100000"/>
              </a:lnSpc>
            </a:pPr>
            <a:r>
              <a:rPr lang="en-ZA" sz="1400" b="1" dirty="0">
                <a:latin typeface="Arial" panose="020B0604020202020204"/>
                <a:cs typeface="Arial" panose="020B0604020202020204"/>
                <a:sym typeface="+mn-ea"/>
              </a:rPr>
              <a:t>Presiding Officers / Office Bearers (See Rules 19-24)</a:t>
            </a:r>
            <a:endParaRPr lang="en-ZA" sz="1400" b="1" dirty="0">
              <a:latin typeface="Arial" panose="020B0604020202020204"/>
              <a:cs typeface="Arial" panose="020B0604020202020204"/>
            </a:endParaRPr>
          </a:p>
          <a:p>
            <a:pPr lvl="1" algn="just">
              <a:lnSpc>
                <a:spcPct val="100000"/>
              </a:lnSpc>
            </a:pPr>
            <a:r>
              <a:rPr lang="en-US" sz="1400" dirty="0">
                <a:latin typeface="Arial" panose="020B0604020202020204"/>
                <a:cs typeface="Arial" panose="020B0604020202020204"/>
                <a:sym typeface="+mn-ea"/>
              </a:rPr>
              <a:t>Presiding duties in the House are shared between the </a:t>
            </a:r>
            <a:r>
              <a:rPr lang="en-US" sz="1400" b="1" dirty="0">
                <a:latin typeface="Arial" panose="020B0604020202020204"/>
                <a:cs typeface="Arial" panose="020B0604020202020204"/>
                <a:sym typeface="+mn-ea"/>
              </a:rPr>
              <a:t>Speaker </a:t>
            </a:r>
            <a:r>
              <a:rPr lang="en-US" sz="1400" dirty="0">
                <a:latin typeface="Arial" panose="020B0604020202020204"/>
                <a:cs typeface="Arial" panose="020B0604020202020204"/>
                <a:sym typeface="+mn-ea"/>
              </a:rPr>
              <a:t>and the </a:t>
            </a:r>
            <a:r>
              <a:rPr lang="en-US" sz="1400" b="1" dirty="0">
                <a:latin typeface="Arial" panose="020B0604020202020204"/>
                <a:cs typeface="Arial" panose="020B0604020202020204"/>
                <a:sym typeface="+mn-ea"/>
              </a:rPr>
              <a:t>Deputy Speaker</a:t>
            </a:r>
            <a:r>
              <a:rPr lang="en-US" sz="1400" dirty="0">
                <a:latin typeface="Arial" panose="020B0604020202020204"/>
                <a:cs typeface="Arial" panose="020B0604020202020204"/>
                <a:sym typeface="+mn-ea"/>
              </a:rPr>
              <a:t>, </a:t>
            </a:r>
            <a:r>
              <a:rPr lang="en-US" sz="1400" b="1" dirty="0">
                <a:latin typeface="Arial" panose="020B0604020202020204"/>
                <a:cs typeface="Arial" panose="020B0604020202020204"/>
                <a:sym typeface="+mn-ea"/>
              </a:rPr>
              <a:t>Chairperson of Committees </a:t>
            </a:r>
            <a:r>
              <a:rPr lang="en-US" sz="1400" dirty="0">
                <a:latin typeface="Arial" panose="020B0604020202020204"/>
                <a:cs typeface="Arial" panose="020B0604020202020204"/>
                <a:sym typeface="+mn-ea"/>
              </a:rPr>
              <a:t>and </a:t>
            </a:r>
            <a:r>
              <a:rPr lang="en-US" sz="1400" b="1" dirty="0">
                <a:latin typeface="Arial" panose="020B0604020202020204"/>
                <a:cs typeface="Arial" panose="020B0604020202020204"/>
                <a:sym typeface="+mn-ea"/>
              </a:rPr>
              <a:t>Deputy Chairperson of Committees</a:t>
            </a:r>
            <a:r>
              <a:rPr lang="en-US" sz="1400" dirty="0">
                <a:latin typeface="Arial" panose="020B0604020202020204"/>
                <a:cs typeface="Arial" panose="020B0604020202020204"/>
                <a:sym typeface="+mn-ea"/>
              </a:rPr>
              <a:t>. </a:t>
            </a:r>
            <a:endParaRPr lang="en-US" sz="1400" dirty="0"/>
          </a:p>
          <a:p>
            <a:pPr lvl="1" algn="just">
              <a:lnSpc>
                <a:spcPct val="100000"/>
              </a:lnSpc>
            </a:pPr>
            <a:r>
              <a:rPr lang="en-US" sz="1400" dirty="0">
                <a:latin typeface="Arial" panose="020B0604020202020204"/>
                <a:cs typeface="Arial" panose="020B0604020202020204"/>
                <a:sym typeface="+mn-ea"/>
              </a:rPr>
              <a:t>The task of a Presiding Officer is to chair plenary meetings of the House. This entails maintaining order, interpreting and ensuring proper application of the rules and practices of the House, and in general ensuring the smooth conduct of proceedings.</a:t>
            </a:r>
            <a:endParaRPr lang="en-US" sz="1400" dirty="0">
              <a:latin typeface="Arial" panose="020B0604020202020204"/>
              <a:cs typeface="Arial" panose="020B0604020202020204"/>
            </a:endParaRPr>
          </a:p>
          <a:p>
            <a:pPr lvl="0" algn="just">
              <a:lnSpc>
                <a:spcPct val="100000"/>
              </a:lnSpc>
            </a:pPr>
            <a:r>
              <a:rPr lang="en-ZA" sz="1400" b="1" dirty="0">
                <a:latin typeface="Arial" panose="020B0604020202020204"/>
                <a:cs typeface="Arial" panose="020B0604020202020204"/>
                <a:sym typeface="+mn-ea"/>
              </a:rPr>
              <a:t>Speaker</a:t>
            </a:r>
            <a:endParaRPr lang="en-ZA" sz="1400" b="1" dirty="0">
              <a:latin typeface="Arial" panose="020B0604020202020204"/>
              <a:cs typeface="Arial" panose="020B0604020202020204"/>
            </a:endParaRPr>
          </a:p>
          <a:p>
            <a:pPr lvl="1" algn="just">
              <a:lnSpc>
                <a:spcPct val="100000"/>
              </a:lnSpc>
            </a:pPr>
            <a:r>
              <a:rPr lang="en-US" sz="1400" dirty="0">
                <a:latin typeface="Arial" panose="020B0604020202020204"/>
                <a:cs typeface="Arial" panose="020B0604020202020204"/>
                <a:sym typeface="+mn-ea"/>
              </a:rPr>
              <a:t>The Speaker is the, as head of the legislature, </a:t>
            </a:r>
            <a:r>
              <a:rPr lang="en-US" sz="1400" b="1" dirty="0">
                <a:latin typeface="Arial" panose="020B0604020202020204"/>
                <a:cs typeface="Arial" panose="020B0604020202020204"/>
                <a:sym typeface="+mn-ea"/>
              </a:rPr>
              <a:t>representative of the House </a:t>
            </a:r>
            <a:r>
              <a:rPr lang="en-US" sz="1400" dirty="0">
                <a:latin typeface="Arial" panose="020B0604020202020204"/>
                <a:cs typeface="Arial" panose="020B0604020202020204"/>
                <a:sym typeface="+mn-ea"/>
              </a:rPr>
              <a:t>in its relations with the other arms of State – the Executive and the Judiciary – and with other outside bodies and persons. In this role the </a:t>
            </a:r>
            <a:r>
              <a:rPr lang="en-US" sz="1400" b="1" dirty="0">
                <a:latin typeface="Arial" panose="020B0604020202020204"/>
                <a:cs typeface="Arial" panose="020B0604020202020204"/>
                <a:sym typeface="+mn-ea"/>
              </a:rPr>
              <a:t>Speaker represents the authority of the House </a:t>
            </a:r>
            <a:r>
              <a:rPr lang="en-US" sz="1400" dirty="0">
                <a:latin typeface="Arial" panose="020B0604020202020204"/>
                <a:cs typeface="Arial" panose="020B0604020202020204"/>
                <a:sym typeface="+mn-ea"/>
              </a:rPr>
              <a:t>and protects its rights and privileges.</a:t>
            </a:r>
            <a:endParaRPr lang="en-US" sz="1400" dirty="0">
              <a:latin typeface="Arial" panose="020B0604020202020204"/>
              <a:cs typeface="Arial" panose="020B0604020202020204"/>
            </a:endParaRPr>
          </a:p>
          <a:p>
            <a:pPr algn="just">
              <a:lnSpc>
                <a:spcPct val="100000"/>
              </a:lnSpc>
            </a:pPr>
            <a:r>
              <a:rPr lang="en-US" sz="1400" b="1" dirty="0">
                <a:latin typeface="Arial" panose="020B0604020202020204"/>
                <a:cs typeface="Arial" panose="020B0604020202020204"/>
                <a:sym typeface="+mn-ea"/>
              </a:rPr>
              <a:t>Deputy Speaker</a:t>
            </a:r>
            <a:endParaRPr lang="en-US" sz="1400" b="1" dirty="0">
              <a:latin typeface="Arial" panose="020B0604020202020204"/>
              <a:cs typeface="Arial" panose="020B0604020202020204"/>
            </a:endParaRPr>
          </a:p>
          <a:p>
            <a:pPr lvl="1" algn="just">
              <a:lnSpc>
                <a:spcPct val="100000"/>
              </a:lnSpc>
            </a:pPr>
            <a:r>
              <a:rPr lang="en-US" sz="1400" dirty="0">
                <a:latin typeface="Arial" panose="020B0604020202020204"/>
                <a:cs typeface="Arial" panose="020B0604020202020204"/>
                <a:sym typeface="+mn-ea"/>
              </a:rPr>
              <a:t>Assists the Speaker in performing his or her functions</a:t>
            </a:r>
            <a:endParaRPr lang="en-US" sz="1400" dirty="0">
              <a:latin typeface="Arial" panose="020B0604020202020204"/>
              <a:cs typeface="Arial" panose="020B0604020202020204"/>
            </a:endParaRPr>
          </a:p>
          <a:p>
            <a:pPr lvl="1" algn="just">
              <a:lnSpc>
                <a:spcPct val="100000"/>
              </a:lnSpc>
            </a:pPr>
            <a:r>
              <a:rPr lang="en-US" sz="1400" dirty="0">
                <a:latin typeface="Arial" panose="020B0604020202020204"/>
                <a:cs typeface="Arial" panose="020B0604020202020204"/>
                <a:sym typeface="+mn-ea"/>
              </a:rPr>
              <a:t>Presides over the House whenever necessary; and </a:t>
            </a:r>
            <a:endParaRPr lang="en-US" sz="1400" dirty="0"/>
          </a:p>
          <a:p>
            <a:pPr lvl="1" algn="just">
              <a:lnSpc>
                <a:spcPct val="100000"/>
              </a:lnSpc>
            </a:pPr>
            <a:r>
              <a:rPr lang="en-US" sz="1400" dirty="0">
                <a:latin typeface="Arial" panose="020B0604020202020204"/>
                <a:cs typeface="Arial" panose="020B0604020202020204"/>
                <a:sym typeface="+mn-ea"/>
              </a:rPr>
              <a:t>Acts as Speaker when the Speaker is absent or unable to perform their duties or when the position of Speaker is vacant.</a:t>
            </a:r>
            <a:endParaRPr lang="en-US" sz="14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000" y="2096218"/>
            <a:ext cx="10886000" cy="3790874"/>
          </a:xfrm>
        </p:spPr>
        <p:txBody>
          <a:bodyPr vert="horz" lIns="91440" tIns="45720" rIns="91440" bIns="45720" rtlCol="0" anchor="t">
            <a:noAutofit/>
          </a:bodyPr>
          <a:lstStyle/>
          <a:p>
            <a:r>
              <a:rPr lang="en-ZA" sz="1600" b="1" dirty="0">
                <a:latin typeface="Arial" panose="020B0604020202020204"/>
                <a:cs typeface="Arial" panose="020B0604020202020204"/>
                <a:sym typeface="+mn-ea"/>
              </a:rPr>
              <a:t>Chairperson of Committees</a:t>
            </a:r>
            <a:endParaRPr lang="en-ZA" sz="1600" b="1" dirty="0">
              <a:latin typeface="Arial" panose="020B0604020202020204"/>
              <a:cs typeface="Arial" panose="020B0604020202020204"/>
            </a:endParaRPr>
          </a:p>
          <a:p>
            <a:pPr lvl="1"/>
            <a:r>
              <a:rPr lang="en-ZA" sz="1600" dirty="0">
                <a:latin typeface="Arial" panose="020B0604020202020204"/>
                <a:cs typeface="Arial" panose="020B0604020202020204"/>
                <a:sym typeface="+mn-ea"/>
              </a:rPr>
              <a:t>Represents the Committee of Chairpersons at the Programming Committee</a:t>
            </a:r>
            <a:endParaRPr lang="en-ZA" sz="1600" dirty="0">
              <a:latin typeface="Arial" panose="020B0604020202020204"/>
              <a:cs typeface="Arial" panose="020B0604020202020204"/>
            </a:endParaRPr>
          </a:p>
          <a:p>
            <a:pPr lvl="1"/>
            <a:r>
              <a:rPr lang="en-ZA" sz="1600" dirty="0">
                <a:latin typeface="Arial" panose="020B0604020202020204"/>
                <a:cs typeface="Arial" panose="020B0604020202020204"/>
                <a:sym typeface="+mn-ea"/>
              </a:rPr>
              <a:t>Implements policy in terms of coordination of the work of Committees</a:t>
            </a:r>
            <a:endParaRPr lang="en-ZA" sz="1600" dirty="0">
              <a:latin typeface="Arial" panose="020B0604020202020204"/>
              <a:cs typeface="Arial" panose="020B0604020202020204"/>
            </a:endParaRPr>
          </a:p>
          <a:p>
            <a:pPr lvl="1"/>
            <a:r>
              <a:rPr lang="en-ZA" sz="1600" dirty="0">
                <a:latin typeface="Arial" panose="020B0604020202020204"/>
                <a:cs typeface="Arial" panose="020B0604020202020204"/>
                <a:sym typeface="+mn-ea"/>
              </a:rPr>
              <a:t>Acts as Deputy Speaker when requested to do so.</a:t>
            </a:r>
            <a:endParaRPr lang="en-ZA" sz="1600" dirty="0">
              <a:latin typeface="Arial" panose="020B0604020202020204"/>
              <a:cs typeface="Arial" panose="020B0604020202020204"/>
            </a:endParaRPr>
          </a:p>
          <a:p>
            <a:pPr lvl="1"/>
            <a:endParaRPr lang="en-ZA" sz="1600" dirty="0"/>
          </a:p>
          <a:p>
            <a:r>
              <a:rPr lang="en-ZA" sz="1600" b="1" dirty="0">
                <a:latin typeface="Arial" panose="020B0604020202020204"/>
                <a:cs typeface="Arial" panose="020B0604020202020204"/>
                <a:sym typeface="+mn-ea"/>
              </a:rPr>
              <a:t>Deputy Chairperson of Committees</a:t>
            </a:r>
            <a:endParaRPr lang="en-ZA" sz="1600" b="1" dirty="0">
              <a:latin typeface="Arial" panose="020B0604020202020204"/>
              <a:cs typeface="Arial" panose="020B0604020202020204"/>
            </a:endParaRPr>
          </a:p>
          <a:p>
            <a:pPr lvl="1"/>
            <a:r>
              <a:rPr lang="en-ZA" sz="1600" dirty="0">
                <a:latin typeface="Arial" panose="020B0604020202020204"/>
                <a:cs typeface="Arial" panose="020B0604020202020204"/>
                <a:sym typeface="+mn-ea"/>
              </a:rPr>
              <a:t>Assists the Chairperson of Committees in the performance of their duties.</a:t>
            </a:r>
            <a:endParaRPr lang="en-ZA" sz="1600" dirty="0">
              <a:latin typeface="Arial" panose="020B0604020202020204"/>
              <a:cs typeface="Arial" panose="020B0604020202020204"/>
            </a:endParaRPr>
          </a:p>
          <a:p>
            <a:endParaRPr lang="en-ZA" sz="1600" b="1" dirty="0"/>
          </a:p>
          <a:p>
            <a:r>
              <a:rPr lang="en-ZA" sz="1600" b="1" dirty="0">
                <a:latin typeface="Arial" panose="020B0604020202020204"/>
                <a:cs typeface="Arial" panose="020B0604020202020204"/>
                <a:sym typeface="+mn-ea"/>
              </a:rPr>
              <a:t>Chief Whip</a:t>
            </a:r>
            <a:endParaRPr lang="en-ZA" sz="1600" b="1" dirty="0">
              <a:latin typeface="Arial" panose="020B0604020202020204"/>
              <a:cs typeface="Arial" panose="020B0604020202020204"/>
            </a:endParaRPr>
          </a:p>
          <a:p>
            <a:pPr lvl="1"/>
            <a:r>
              <a:rPr lang="en-ZA" sz="1600" dirty="0">
                <a:latin typeface="Arial" panose="020B0604020202020204"/>
                <a:cs typeface="Arial" panose="020B0604020202020204"/>
                <a:sym typeface="+mn-ea"/>
              </a:rPr>
              <a:t>Ensures the attendance of the House in consultation with other whips</a:t>
            </a:r>
            <a:endParaRPr lang="en-ZA" sz="1600" dirty="0">
              <a:latin typeface="Arial" panose="020B0604020202020204"/>
              <a:cs typeface="Arial" panose="020B0604020202020204"/>
            </a:endParaRPr>
          </a:p>
          <a:p>
            <a:pPr lvl="1"/>
            <a:r>
              <a:rPr lang="en-ZA" sz="1600" dirty="0">
                <a:latin typeface="Arial" panose="020B0604020202020204"/>
                <a:cs typeface="Arial" panose="020B0604020202020204"/>
                <a:sym typeface="+mn-ea"/>
              </a:rPr>
              <a:t>Arranges legislature business in the order paper…</a:t>
            </a:r>
            <a:endParaRPr lang="en-ZA" sz="1600" dirty="0">
              <a:latin typeface="Arial" panose="020B0604020202020204"/>
              <a:cs typeface="Arial" panose="020B0604020202020204"/>
            </a:endParaRPr>
          </a:p>
          <a:p>
            <a:pPr lvl="1"/>
            <a:r>
              <a:rPr lang="en-ZA" sz="1600" dirty="0">
                <a:latin typeface="Arial" panose="020B0604020202020204"/>
                <a:cs typeface="Arial" panose="020B0604020202020204"/>
                <a:sym typeface="+mn-ea"/>
              </a:rPr>
              <a:t>Undertakes political consultations amongst parties in the legislature.</a:t>
            </a:r>
            <a:endParaRPr lang="en-ZA" sz="1600" dirty="0">
              <a:latin typeface="Arial" panose="020B0604020202020204"/>
              <a:cs typeface="Arial" panose="020B0604020202020204"/>
            </a:endParaRPr>
          </a:p>
        </p:txBody>
      </p:sp>
      <p:sp>
        <p:nvSpPr>
          <p:cNvPr id="4" name="Slide Number Placeholder 3"/>
          <p:cNvSpPr>
            <a:spLocks noGrp="1"/>
          </p:cNvSpPr>
          <p:nvPr>
            <p:ph type="sldNum" sz="quarter" idx="12"/>
          </p:nvPr>
        </p:nvSpPr>
        <p:spPr/>
        <p:txBody>
          <a:bodyPr/>
          <a:lstStyle/>
          <a:p>
            <a:fld id="{3BC93099-F7AB-074E-8CC3-8B9B36D0B21C}" type="slidenum">
              <a:rPr lang="en-US" smtClean="0"/>
              <a:t>31</a:t>
            </a:fld>
            <a:endParaRPr lang="en-US" dirty="0"/>
          </a:p>
        </p:txBody>
      </p:sp>
      <p:sp>
        <p:nvSpPr>
          <p:cNvPr id="6" name="Title 5">
            <a:extLst>
              <a:ext uri="{FF2B5EF4-FFF2-40B4-BE49-F238E27FC236}">
                <a16:creationId xmlns:a16="http://schemas.microsoft.com/office/drawing/2014/main" id="{CFDD9ADA-1651-6B9C-1280-BC6CA6174257}"/>
              </a:ext>
            </a:extLst>
          </p:cNvPr>
          <p:cNvSpPr>
            <a:spLocks noGrp="1"/>
          </p:cNvSpPr>
          <p:nvPr>
            <p:ph type="title"/>
          </p:nvPr>
        </p:nvSpPr>
        <p:spPr/>
        <p:txBody>
          <a:bodyPr>
            <a:normAutofit/>
          </a:bodyPr>
          <a:lstStyle/>
          <a:p>
            <a:r>
              <a:rPr lang="en-ZA" altLang="en-US" sz="3200" dirty="0">
                <a:latin typeface="Arial" panose="020B0604020202020204"/>
                <a:ea typeface="Arial" panose="020B0604020202020204" pitchFamily="34" charset="0"/>
                <a:cs typeface="Arial" panose="020B0604020202020204"/>
                <a:sym typeface="+mn-ea"/>
              </a:rPr>
              <a:t>Roles, Responsibilities of Presiding Officers </a:t>
            </a:r>
            <a:r>
              <a:rPr lang="en-ZA" altLang="en-US" sz="3200" i="1" dirty="0">
                <a:solidFill>
                  <a:srgbClr val="A16036"/>
                </a:solidFill>
                <a:latin typeface="Arial" panose="020B0604020202020204"/>
                <a:ea typeface="Arial" panose="020B0604020202020204" pitchFamily="34" charset="0"/>
                <a:cs typeface="Arial" panose="020B0604020202020204"/>
                <a:sym typeface="+mn-ea"/>
              </a:rPr>
              <a:t>cont.</a:t>
            </a:r>
            <a:endParaRPr lang="en-US" sz="3200" i="1" dirty="0">
              <a:solidFill>
                <a:srgbClr val="A1603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5217CE-D9D9-F8B8-01A7-F58B9169353B}"/>
              </a:ext>
            </a:extLst>
          </p:cNvPr>
          <p:cNvSpPr>
            <a:spLocks noGrp="1"/>
          </p:cNvSpPr>
          <p:nvPr>
            <p:ph type="sldNum" sz="quarter" idx="12"/>
          </p:nvPr>
        </p:nvSpPr>
        <p:spPr/>
        <p:txBody>
          <a:bodyPr/>
          <a:lstStyle/>
          <a:p>
            <a:fld id="{3BC93099-F7AB-074E-8CC3-8B9B36D0B21C}" type="slidenum">
              <a:rPr lang="en-US" smtClean="0"/>
              <a:t>32</a:t>
            </a:fld>
            <a:endParaRPr lang="en-US"/>
          </a:p>
        </p:txBody>
      </p:sp>
      <p:sp>
        <p:nvSpPr>
          <p:cNvPr id="5" name="Rectangle 4">
            <a:extLst>
              <a:ext uri="{FF2B5EF4-FFF2-40B4-BE49-F238E27FC236}">
                <a16:creationId xmlns:a16="http://schemas.microsoft.com/office/drawing/2014/main" id="{2D89E86B-1814-F5AD-D76E-DDBAE4D9CC5F}"/>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EF1FCC5-B075-AFCC-0D5B-9314C093712F}"/>
              </a:ext>
            </a:extLst>
          </p:cNvPr>
          <p:cNvSpPr txBox="1">
            <a:spLocks/>
          </p:cNvSpPr>
          <p:nvPr/>
        </p:nvSpPr>
        <p:spPr>
          <a:xfrm>
            <a:off x="4414767" y="3589196"/>
            <a:ext cx="6919392" cy="1934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5C7556"/>
                </a:solidFill>
                <a:latin typeface="Arial" panose="020B0604020202020204" pitchFamily="34" charset="0"/>
                <a:ea typeface="+mj-ea"/>
                <a:cs typeface="Arial" panose="020B0604020202020204" pitchFamily="34" charset="0"/>
              </a:defRPr>
            </a:lvl1pPr>
          </a:lstStyle>
          <a:p>
            <a:pPr>
              <a:defRPr/>
            </a:pPr>
            <a:r>
              <a:rPr lang="en-US" sz="9600" b="1"/>
              <a:t>Q&amp;A</a:t>
            </a:r>
            <a:endParaRPr lang="en-ZA" sz="9600" b="1" dirty="0"/>
          </a:p>
        </p:txBody>
      </p:sp>
      <p:sp>
        <p:nvSpPr>
          <p:cNvPr id="7" name="Title 1">
            <a:extLst>
              <a:ext uri="{FF2B5EF4-FFF2-40B4-BE49-F238E27FC236}">
                <a16:creationId xmlns:a16="http://schemas.microsoft.com/office/drawing/2014/main" id="{31EB57AE-C831-3F74-CAA6-6D4E9D408647}"/>
              </a:ext>
            </a:extLst>
          </p:cNvPr>
          <p:cNvSpPr txBox="1">
            <a:spLocks/>
          </p:cNvSpPr>
          <p:nvPr/>
        </p:nvSpPr>
        <p:spPr>
          <a:xfrm>
            <a:off x="4414767" y="2535730"/>
            <a:ext cx="580801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4A6745"/>
                </a:solidFill>
                <a:latin typeface="Arial" panose="020B0604020202020204" pitchFamily="34" charset="0"/>
                <a:ea typeface="+mj-ea"/>
                <a:cs typeface="Arial" panose="020B0604020202020204" pitchFamily="34" charset="0"/>
              </a:defRPr>
            </a:lvl1pPr>
          </a:lstStyle>
          <a:p>
            <a:pPr>
              <a:defRPr/>
            </a:pPr>
            <a:r>
              <a:rPr lang="en-US" sz="4400" dirty="0">
                <a:solidFill>
                  <a:srgbClr val="5C7556"/>
                </a:solidFill>
              </a:rPr>
              <a:t>Thank you</a:t>
            </a:r>
            <a:endParaRPr lang="en-ZA" sz="4400" dirty="0">
              <a:solidFill>
                <a:srgbClr val="5C7556"/>
              </a:solidFill>
            </a:endParaRPr>
          </a:p>
        </p:txBody>
      </p:sp>
      <p:pic>
        <p:nvPicPr>
          <p:cNvPr id="8" name="Graphic 7" descr="Raised hand outline">
            <a:extLst>
              <a:ext uri="{FF2B5EF4-FFF2-40B4-BE49-F238E27FC236}">
                <a16:creationId xmlns:a16="http://schemas.microsoft.com/office/drawing/2014/main" id="{1C25CE31-6A50-D214-B8EE-9D17EC00A2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1311" y="1972638"/>
            <a:ext cx="3793730" cy="3793730"/>
          </a:xfrm>
          <a:prstGeom prst="rect">
            <a:avLst/>
          </a:prstGeom>
        </p:spPr>
      </p:pic>
    </p:spTree>
    <p:extLst>
      <p:ext uri="{BB962C8B-B14F-4D97-AF65-F5344CB8AC3E}">
        <p14:creationId xmlns:p14="http://schemas.microsoft.com/office/powerpoint/2010/main" val="119639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C93099-F7AB-074E-8CC3-8B9B36D0B21C}" type="slidenum">
              <a:rPr lang="en-US" smtClean="0"/>
              <a:t>33</a:t>
            </a:fld>
            <a:endParaRPr lang="en-US"/>
          </a:p>
        </p:txBody>
      </p:sp>
      <p:pic>
        <p:nvPicPr>
          <p:cNvPr id="5" name="Picture 4" descr="A close-up of a website&#10;&#10;Description automatically generated with low confidence"/>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E1D296-49CC-C144-21EF-EC0F29098E53}"/>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C106AA-A721-3800-8A63-335B305E2A49}"/>
              </a:ext>
            </a:extLst>
          </p:cNvPr>
          <p:cNvSpPr txBox="1"/>
          <p:nvPr/>
        </p:nvSpPr>
        <p:spPr>
          <a:xfrm>
            <a:off x="1022727" y="2372507"/>
            <a:ext cx="1143000" cy="2400657"/>
          </a:xfrm>
          <a:prstGeom prst="rect">
            <a:avLst/>
          </a:prstGeom>
          <a:noFill/>
        </p:spPr>
        <p:txBody>
          <a:bodyPr wrap="square" rtlCol="0">
            <a:spAutoFit/>
          </a:bodyPr>
          <a:lstStyle/>
          <a:p>
            <a:r>
              <a:rPr lang="en-US" sz="15000" dirty="0">
                <a:solidFill>
                  <a:srgbClr val="5C7556"/>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1909020" y="1966526"/>
            <a:ext cx="8610125" cy="3786091"/>
          </a:xfrm>
        </p:spPr>
        <p:txBody>
          <a:bodyPr vert="horz" lIns="91440" tIns="45720" rIns="91440" bIns="45720" rtlCol="0" anchor="ctr">
            <a:normAutofit/>
          </a:bodyPr>
          <a:lstStyle/>
          <a:p>
            <a:pPr marL="0" indent="0">
              <a:buNone/>
            </a:pPr>
            <a:r>
              <a:rPr lang="en-US" b="1" dirty="0">
                <a:solidFill>
                  <a:srgbClr val="657B60"/>
                </a:solidFill>
                <a:sym typeface="+mn-ea"/>
              </a:rPr>
              <a:t>Separation of Powers</a:t>
            </a:r>
            <a:r>
              <a:rPr lang="en-ZA" altLang="en-US" b="1" dirty="0">
                <a:solidFill>
                  <a:srgbClr val="657B60"/>
                </a:solidFill>
                <a:sym typeface="+mn-ea"/>
              </a:rPr>
              <a:t> </a:t>
            </a:r>
            <a:endParaRPr lang="en-ZA" altLang="en-US" dirty="0">
              <a:solidFill>
                <a:srgbClr val="657B60"/>
              </a:solidFill>
            </a:endParaRPr>
          </a:p>
          <a:p>
            <a:pPr marL="0" indent="0">
              <a:lnSpc>
                <a:spcPct val="150000"/>
              </a:lnSpc>
              <a:buNone/>
            </a:pPr>
            <a:r>
              <a:rPr lang="en-US" sz="1800" dirty="0">
                <a:latin typeface="Arial" panose="020B0604020202020204"/>
                <a:cs typeface="Arial" panose="020B0604020202020204"/>
              </a:rPr>
              <a:t>If men were angels, no government would be necessary. If angels were to govern men, neither external nor internal controls on government would be necessary.</a:t>
            </a:r>
          </a:p>
          <a:p>
            <a:pPr marL="0" indent="0">
              <a:lnSpc>
                <a:spcPct val="150000"/>
              </a:lnSpc>
              <a:buNone/>
            </a:pPr>
            <a:r>
              <a:rPr lang="en-ZA" altLang="en-US" sz="2000" b="1" i="1" dirty="0">
                <a:latin typeface="Arial" panose="020B0604020202020204"/>
                <a:cs typeface="Arial" panose="020B0604020202020204"/>
              </a:rPr>
              <a:t>-  Persson, et al. 1997</a:t>
            </a:r>
            <a:endParaRPr lang="en-ZA" altLang="en-US" sz="2000" b="1" i="1" dirty="0"/>
          </a:p>
        </p:txBody>
      </p:sp>
      <p:sp>
        <p:nvSpPr>
          <p:cNvPr id="4" name="Slide Number Placeholder 3"/>
          <p:cNvSpPr>
            <a:spLocks noGrp="1"/>
          </p:cNvSpPr>
          <p:nvPr>
            <p:ph type="sldNum" sz="quarter" idx="12"/>
          </p:nvPr>
        </p:nvSpPr>
        <p:spPr/>
        <p:txBody>
          <a:bodyPr/>
          <a:lstStyle/>
          <a:p>
            <a:fld id="{3BC93099-F7AB-074E-8CC3-8B9B36D0B21C}"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23" y="0"/>
            <a:ext cx="9656257" cy="1664413"/>
          </a:xfrm>
        </p:spPr>
        <p:txBody>
          <a:bodyPr>
            <a:normAutofit/>
          </a:bodyPr>
          <a:lstStyle/>
          <a:p>
            <a:r>
              <a:rPr lang="en-US" sz="3600" dirty="0">
                <a:sym typeface="+mn-ea"/>
              </a:rPr>
              <a:t>Separation of Powers</a:t>
            </a:r>
            <a:endParaRPr lang="en-ZA" altLang="en-US" sz="3600" i="1" dirty="0">
              <a:sym typeface="+mn-ea"/>
            </a:endParaRPr>
          </a:p>
        </p:txBody>
      </p:sp>
      <p:sp>
        <p:nvSpPr>
          <p:cNvPr id="3" name="Content Placeholder 2"/>
          <p:cNvSpPr>
            <a:spLocks noGrp="1"/>
          </p:cNvSpPr>
          <p:nvPr>
            <p:ph idx="1"/>
          </p:nvPr>
        </p:nvSpPr>
        <p:spPr>
          <a:xfrm>
            <a:off x="626723" y="1871932"/>
            <a:ext cx="9992393" cy="3996186"/>
          </a:xfrm>
        </p:spPr>
        <p:txBody>
          <a:bodyPr vert="horz" lIns="91440" tIns="45720" rIns="91440" bIns="45720" rtlCol="0" anchor="t">
            <a:noAutofit/>
          </a:bodyPr>
          <a:lstStyle/>
          <a:p>
            <a:pPr algn="just">
              <a:lnSpc>
                <a:spcPct val="150000"/>
              </a:lnSpc>
            </a:pPr>
            <a:r>
              <a:rPr lang="en-ZA" altLang="en-US" sz="1600" dirty="0">
                <a:latin typeface="Arial" panose="020B0604020202020204"/>
                <a:cs typeface="Arial" panose="020B0604020202020204"/>
              </a:rPr>
              <a:t>Separation of powers - SOP- </a:t>
            </a:r>
            <a:r>
              <a:rPr lang="en-ZA" altLang="en-US" sz="1600" i="1" dirty="0">
                <a:latin typeface="Arial" panose="020B0604020202020204"/>
                <a:cs typeface="Arial" panose="020B0604020202020204"/>
              </a:rPr>
              <a:t>(</a:t>
            </a:r>
            <a:r>
              <a:rPr lang="en-ZA" altLang="en-US" sz="1600" i="1" dirty="0" err="1">
                <a:latin typeface="Arial" panose="020B0604020202020204"/>
                <a:cs typeface="Arial" panose="020B0604020202020204"/>
              </a:rPr>
              <a:t>trias</a:t>
            </a:r>
            <a:r>
              <a:rPr lang="en-ZA" altLang="en-US" sz="1600" i="1" dirty="0">
                <a:latin typeface="Arial" panose="020B0604020202020204"/>
                <a:cs typeface="Arial" panose="020B0604020202020204"/>
              </a:rPr>
              <a:t> </a:t>
            </a:r>
            <a:r>
              <a:rPr lang="en-ZA" altLang="en-US" sz="1600" i="1" dirty="0" err="1">
                <a:latin typeface="Arial" panose="020B0604020202020204"/>
                <a:cs typeface="Arial" panose="020B0604020202020204"/>
              </a:rPr>
              <a:t>politica</a:t>
            </a:r>
            <a:r>
              <a:rPr lang="en-ZA" altLang="en-US" sz="1600" i="1" dirty="0">
                <a:latin typeface="Arial" panose="020B0604020202020204"/>
                <a:cs typeface="Arial" panose="020B0604020202020204"/>
              </a:rPr>
              <a:t>) </a:t>
            </a:r>
            <a:r>
              <a:rPr lang="en-ZA" altLang="en-US" sz="1600" b="1" dirty="0">
                <a:latin typeface="Arial" panose="020B0604020202020204"/>
                <a:cs typeface="Arial" panose="020B0604020202020204"/>
              </a:rPr>
              <a:t>doctrine has evolved since its development </a:t>
            </a:r>
            <a:r>
              <a:rPr lang="en-ZA" altLang="en-US" sz="1600" dirty="0">
                <a:latin typeface="Arial" panose="020B0604020202020204"/>
                <a:cs typeface="Arial" panose="020B0604020202020204"/>
              </a:rPr>
              <a:t>by early philosophers, Locke, </a:t>
            </a:r>
            <a:r>
              <a:rPr lang="en-ZA" altLang="en-US" sz="1600" dirty="0" err="1">
                <a:latin typeface="Arial" panose="020B0604020202020204"/>
                <a:cs typeface="Arial" panose="020B0604020202020204"/>
              </a:rPr>
              <a:t>Motensqueiu</a:t>
            </a:r>
            <a:r>
              <a:rPr lang="en-ZA" altLang="en-US" sz="1600" dirty="0">
                <a:latin typeface="Arial" panose="020B0604020202020204"/>
                <a:cs typeface="Arial" panose="020B0604020202020204"/>
              </a:rPr>
              <a:t> and Madison.</a:t>
            </a:r>
          </a:p>
          <a:p>
            <a:pPr algn="just">
              <a:lnSpc>
                <a:spcPct val="150000"/>
              </a:lnSpc>
            </a:pPr>
            <a:r>
              <a:rPr lang="en-ZA" altLang="en-US" sz="1600" dirty="0">
                <a:latin typeface="Arial" panose="020B0604020202020204"/>
                <a:cs typeface="Arial" panose="020B0604020202020204"/>
              </a:rPr>
              <a:t>The spirit of SOP is, amongst others, that of </a:t>
            </a:r>
            <a:r>
              <a:rPr lang="en-ZA" altLang="en-US" sz="1600" b="1" dirty="0">
                <a:latin typeface="Arial" panose="020B0604020202020204"/>
                <a:cs typeface="Arial" panose="020B0604020202020204"/>
              </a:rPr>
              <a:t>power sharing between arms of the state </a:t>
            </a:r>
            <a:r>
              <a:rPr lang="en-ZA" altLang="en-US" sz="1600" dirty="0">
                <a:latin typeface="Arial" panose="020B0604020202020204"/>
                <a:cs typeface="Arial" panose="020B0604020202020204"/>
              </a:rPr>
              <a:t>(government), such that not all power is vested in one arm (or person), thereby maintaining </a:t>
            </a:r>
            <a:r>
              <a:rPr lang="en-ZA" altLang="en-US" sz="1600" b="1" dirty="0">
                <a:latin typeface="Arial" panose="020B0604020202020204"/>
                <a:cs typeface="Arial" panose="020B0604020202020204"/>
              </a:rPr>
              <a:t>checks and balances </a:t>
            </a:r>
            <a:r>
              <a:rPr lang="en-ZA" altLang="en-US" sz="1600" dirty="0">
                <a:latin typeface="Arial" panose="020B0604020202020204"/>
                <a:cs typeface="Arial" panose="020B0604020202020204"/>
              </a:rPr>
              <a:t>and </a:t>
            </a:r>
            <a:r>
              <a:rPr lang="en-ZA" altLang="en-US" sz="1600" b="1" dirty="0">
                <a:latin typeface="Arial" panose="020B0604020202020204"/>
                <a:cs typeface="Arial" panose="020B0604020202020204"/>
              </a:rPr>
              <a:t>prevent abuse of power.</a:t>
            </a:r>
            <a:endParaRPr lang="en-ZA" altLang="en-US" sz="1600" dirty="0">
              <a:latin typeface="Arial" panose="020B0604020202020204"/>
              <a:cs typeface="Arial" panose="020B0604020202020204"/>
            </a:endParaRPr>
          </a:p>
          <a:p>
            <a:pPr algn="just">
              <a:lnSpc>
                <a:spcPct val="150000"/>
              </a:lnSpc>
            </a:pPr>
            <a:r>
              <a:rPr lang="en-ZA" altLang="en-US" sz="1600" dirty="0">
                <a:latin typeface="Arial" panose="020B0604020202020204"/>
                <a:cs typeface="Arial" panose="020B0604020202020204"/>
              </a:rPr>
              <a:t>This division of functions between the legislative branch, the executive and judiciary envisages that </a:t>
            </a:r>
            <a:r>
              <a:rPr lang="en-ZA" altLang="en-US" sz="1600" b="1" dirty="0">
                <a:latin typeface="Arial" panose="020B0604020202020204"/>
                <a:cs typeface="Arial" panose="020B0604020202020204"/>
              </a:rPr>
              <a:t>each performs its distinct function</a:t>
            </a:r>
            <a:r>
              <a:rPr lang="en-ZA" altLang="en-US" sz="1600" dirty="0">
                <a:latin typeface="Arial" panose="020B0604020202020204"/>
                <a:cs typeface="Arial" panose="020B0604020202020204"/>
              </a:rPr>
              <a:t>, with the former being to </a:t>
            </a:r>
            <a:r>
              <a:rPr lang="en-ZA" altLang="en-US" sz="1600" b="1" dirty="0">
                <a:latin typeface="Arial" panose="020B0604020202020204"/>
                <a:cs typeface="Arial" panose="020B0604020202020204"/>
              </a:rPr>
              <a:t>make laws</a:t>
            </a:r>
            <a:r>
              <a:rPr lang="en-ZA" altLang="en-US" sz="1600" dirty="0">
                <a:latin typeface="Arial" panose="020B0604020202020204"/>
                <a:cs typeface="Arial" panose="020B0604020202020204"/>
              </a:rPr>
              <a:t>, the executive to </a:t>
            </a:r>
            <a:r>
              <a:rPr lang="en-ZA" altLang="en-US" sz="1600" b="1" dirty="0">
                <a:latin typeface="Arial" panose="020B0604020202020204"/>
                <a:cs typeface="Arial" panose="020B0604020202020204"/>
              </a:rPr>
              <a:t>implement the laws </a:t>
            </a:r>
            <a:r>
              <a:rPr lang="en-ZA" altLang="en-US" sz="1600" dirty="0">
                <a:latin typeface="Arial" panose="020B0604020202020204"/>
                <a:cs typeface="Arial" panose="020B0604020202020204"/>
              </a:rPr>
              <a:t>and the latter to </a:t>
            </a:r>
            <a:r>
              <a:rPr lang="en-ZA" altLang="en-US" sz="1600" b="1" dirty="0">
                <a:latin typeface="Arial" panose="020B0604020202020204"/>
                <a:cs typeface="Arial" panose="020B0604020202020204"/>
              </a:rPr>
              <a:t>adjudicate </a:t>
            </a:r>
            <a:r>
              <a:rPr lang="en-ZA" altLang="en-US" sz="1600" dirty="0">
                <a:latin typeface="Arial" panose="020B0604020202020204"/>
                <a:cs typeface="Arial" panose="020B0604020202020204"/>
              </a:rPr>
              <a:t>on the implementation of laws.</a:t>
            </a:r>
          </a:p>
        </p:txBody>
      </p:sp>
      <p:sp>
        <p:nvSpPr>
          <p:cNvPr id="4" name="Slide Number Placeholder 3"/>
          <p:cNvSpPr>
            <a:spLocks noGrp="1"/>
          </p:cNvSpPr>
          <p:nvPr>
            <p:ph type="sldNum" sz="quarter" idx="12"/>
          </p:nvPr>
        </p:nvSpPr>
        <p:spPr/>
        <p:txBody>
          <a:bodyPr/>
          <a:lstStyle/>
          <a:p>
            <a:fld id="{3BC93099-F7AB-074E-8CC3-8B9B36D0B21C}"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69" y="0"/>
            <a:ext cx="9481341" cy="1705510"/>
          </a:xfrm>
        </p:spPr>
        <p:txBody>
          <a:bodyPr>
            <a:normAutofit/>
          </a:bodyPr>
          <a:lstStyle/>
          <a:p>
            <a:r>
              <a:rPr lang="en-US" sz="3600" dirty="0"/>
              <a:t>Separation of Powers</a:t>
            </a:r>
            <a:r>
              <a:rPr lang="en-ZA" altLang="en-US" sz="3600" dirty="0"/>
              <a:t> </a:t>
            </a:r>
            <a:r>
              <a:rPr lang="en-ZA" altLang="en-US" sz="3600" i="1" dirty="0">
                <a:solidFill>
                  <a:srgbClr val="A16036"/>
                </a:solidFill>
              </a:rPr>
              <a:t>cont...</a:t>
            </a:r>
          </a:p>
        </p:txBody>
      </p:sp>
      <p:sp>
        <p:nvSpPr>
          <p:cNvPr id="3" name="Content Placeholder 2"/>
          <p:cNvSpPr>
            <a:spLocks noGrp="1"/>
          </p:cNvSpPr>
          <p:nvPr>
            <p:ph idx="1"/>
          </p:nvPr>
        </p:nvSpPr>
        <p:spPr>
          <a:xfrm>
            <a:off x="688369" y="2173857"/>
            <a:ext cx="10413826" cy="3579242"/>
          </a:xfrm>
        </p:spPr>
        <p:txBody>
          <a:bodyPr vert="horz" lIns="91440" tIns="45720" rIns="91440" bIns="45720" rtlCol="0" anchor="t">
            <a:noAutofit/>
          </a:bodyPr>
          <a:lstStyle/>
          <a:p>
            <a:pPr algn="just">
              <a:lnSpc>
                <a:spcPct val="150000"/>
              </a:lnSpc>
            </a:pPr>
            <a:r>
              <a:rPr lang="en-ZA" altLang="en-US" sz="1600" dirty="0">
                <a:latin typeface="Arial" panose="020B0604020202020204"/>
                <a:cs typeface="Arial" panose="020B0604020202020204"/>
                <a:sym typeface="+mn-ea"/>
              </a:rPr>
              <a:t>So, if one arm of the state is responsible for making laws, the same arm will not be responsible for implementaing them.</a:t>
            </a:r>
            <a:endParaRPr lang="en-US" sz="1600" dirty="0">
              <a:latin typeface="Arial" panose="020B0604020202020204"/>
              <a:cs typeface="Arial" panose="020B0604020202020204"/>
            </a:endParaRPr>
          </a:p>
          <a:p>
            <a:pPr algn="just">
              <a:lnSpc>
                <a:spcPct val="150000"/>
              </a:lnSpc>
            </a:pPr>
            <a:r>
              <a:rPr lang="en-US" sz="1600" b="1" dirty="0">
                <a:latin typeface="Arial" panose="020B0604020202020204"/>
                <a:cs typeface="Arial" panose="020B0604020202020204"/>
              </a:rPr>
              <a:t>Separation of powers </a:t>
            </a:r>
            <a:r>
              <a:rPr lang="en-US" sz="1600" dirty="0">
                <a:latin typeface="Arial" panose="020B0604020202020204"/>
                <a:cs typeface="Arial" panose="020B0604020202020204"/>
              </a:rPr>
              <a:t>between legislative</a:t>
            </a:r>
            <a:r>
              <a:rPr lang="en-ZA" altLang="en-US" sz="1600" dirty="0">
                <a:latin typeface="Arial" panose="020B0604020202020204"/>
                <a:cs typeface="Arial" panose="020B0604020202020204"/>
              </a:rPr>
              <a:t>, </a:t>
            </a:r>
            <a:r>
              <a:rPr lang="en-US" sz="1600" dirty="0">
                <a:latin typeface="Arial" panose="020B0604020202020204"/>
                <a:cs typeface="Arial" panose="020B0604020202020204"/>
                <a:sym typeface="+mn-ea"/>
              </a:rPr>
              <a:t>executive</a:t>
            </a:r>
            <a:r>
              <a:rPr lang="en-ZA" altLang="en-US" sz="1600" dirty="0">
                <a:latin typeface="Arial" panose="020B0604020202020204"/>
                <a:cs typeface="Arial" panose="020B0604020202020204"/>
                <a:sym typeface="+mn-ea"/>
              </a:rPr>
              <a:t> and Judiciary (</a:t>
            </a:r>
            <a:r>
              <a:rPr lang="en-US" sz="1600" dirty="0">
                <a:latin typeface="Arial" panose="020B0604020202020204"/>
                <a:cs typeface="Arial" panose="020B0604020202020204"/>
              </a:rPr>
              <a:t>bodies</a:t>
            </a:r>
            <a:r>
              <a:rPr lang="en-ZA" altLang="en-US" sz="1600" dirty="0">
                <a:latin typeface="Arial" panose="020B0604020202020204"/>
                <a:cs typeface="Arial" panose="020B0604020202020204"/>
              </a:rPr>
              <a:t>) </a:t>
            </a:r>
            <a:r>
              <a:rPr lang="en-US" sz="1600" dirty="0">
                <a:latin typeface="Arial" panose="020B0604020202020204"/>
                <a:cs typeface="Arial" panose="020B0604020202020204"/>
              </a:rPr>
              <a:t>helps to </a:t>
            </a:r>
            <a:r>
              <a:rPr lang="en-US" sz="1600" b="1" dirty="0">
                <a:latin typeface="Arial" panose="020B0604020202020204"/>
                <a:cs typeface="Arial" panose="020B0604020202020204"/>
              </a:rPr>
              <a:t>prevent abuse of power</a:t>
            </a:r>
            <a:r>
              <a:rPr lang="en-US" sz="1600" dirty="0">
                <a:latin typeface="Arial" panose="020B0604020202020204"/>
                <a:cs typeface="Arial" panose="020B0604020202020204"/>
              </a:rPr>
              <a:t>, but only </a:t>
            </a:r>
            <a:r>
              <a:rPr lang="en-US" sz="1600" b="1" dirty="0">
                <a:latin typeface="Arial" panose="020B0604020202020204"/>
                <a:cs typeface="Arial" panose="020B0604020202020204"/>
              </a:rPr>
              <a:t>with appropriate checks and balances</a:t>
            </a:r>
            <a:r>
              <a:rPr lang="en-ZA" altLang="en-US" sz="1600" b="1" dirty="0">
                <a:latin typeface="Arial" panose="020B0604020202020204"/>
                <a:cs typeface="Arial" panose="020B0604020202020204"/>
              </a:rPr>
              <a:t> </a:t>
            </a:r>
            <a:r>
              <a:rPr lang="en-ZA" altLang="en-US" sz="1600" dirty="0">
                <a:latin typeface="Arial" panose="020B0604020202020204"/>
                <a:cs typeface="Arial" panose="020B0604020202020204"/>
              </a:rPr>
              <a:t>in place</a:t>
            </a:r>
            <a:r>
              <a:rPr lang="en-US" sz="1600" dirty="0">
                <a:latin typeface="Arial" panose="020B0604020202020204"/>
                <a:cs typeface="Arial" panose="020B0604020202020204"/>
              </a:rPr>
              <a:t>.</a:t>
            </a:r>
          </a:p>
          <a:p>
            <a:pPr algn="just">
              <a:lnSpc>
                <a:spcPct val="150000"/>
              </a:lnSpc>
            </a:pPr>
            <a:r>
              <a:rPr lang="en-US" sz="1600" dirty="0">
                <a:latin typeface="Arial" panose="020B0604020202020204"/>
                <a:cs typeface="Arial" panose="020B0604020202020204"/>
                <a:sym typeface="+mn-ea"/>
              </a:rPr>
              <a:t>In modern democracies, the role of </a:t>
            </a:r>
            <a:r>
              <a:rPr lang="en-US" sz="1600" b="1" dirty="0">
                <a:latin typeface="Arial" panose="020B0604020202020204"/>
                <a:cs typeface="Arial" panose="020B0604020202020204"/>
                <a:sym typeface="+mn-ea"/>
              </a:rPr>
              <a:t>the legislature is to perform three key functions, i.e. law making, oversight of the executive and representation.</a:t>
            </a:r>
            <a:endParaRPr lang="en-US" sz="1600" dirty="0">
              <a:latin typeface="Arial" panose="020B0604020202020204"/>
              <a:cs typeface="Arial" panose="020B0604020202020204"/>
            </a:endParaRPr>
          </a:p>
          <a:p>
            <a:pPr marL="0" indent="0" algn="just">
              <a:lnSpc>
                <a:spcPct val="150000"/>
              </a:lnSpc>
              <a:buNone/>
            </a:pPr>
            <a:r>
              <a:rPr lang="en-US" sz="600" dirty="0">
                <a:sym typeface="+mn-ea"/>
              </a:rPr>
              <a:t> </a:t>
            </a:r>
            <a:endParaRPr lang="en-US" sz="600" dirty="0"/>
          </a:p>
          <a:p>
            <a:pPr algn="just">
              <a:lnSpc>
                <a:spcPct val="150000"/>
              </a:lnSpc>
            </a:pPr>
            <a:endParaRPr lang="en-US" sz="600" dirty="0"/>
          </a:p>
        </p:txBody>
      </p:sp>
      <p:sp>
        <p:nvSpPr>
          <p:cNvPr id="4" name="Slide Number Placeholder 3"/>
          <p:cNvSpPr>
            <a:spLocks noGrp="1"/>
          </p:cNvSpPr>
          <p:nvPr>
            <p:ph type="sldNum" sz="quarter" idx="12"/>
          </p:nvPr>
        </p:nvSpPr>
        <p:spPr/>
        <p:txBody>
          <a:bodyPr/>
          <a:lstStyle/>
          <a:p>
            <a:fld id="{3BC93099-F7AB-074E-8CC3-8B9B36D0B21C}"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000" y="1"/>
            <a:ext cx="9514400" cy="1690688"/>
          </a:xfrm>
        </p:spPr>
        <p:txBody>
          <a:bodyPr/>
          <a:lstStyle/>
          <a:p>
            <a:r>
              <a:rPr lang="en-US" sz="3600" dirty="0">
                <a:sym typeface="+mn-ea"/>
              </a:rPr>
              <a:t>Separation of Powers</a:t>
            </a:r>
            <a:r>
              <a:rPr lang="en-ZA" altLang="en-US" sz="3600" dirty="0">
                <a:sym typeface="+mn-ea"/>
              </a:rPr>
              <a:t> </a:t>
            </a:r>
            <a:r>
              <a:rPr lang="en-ZA" altLang="en-US" sz="3600" i="1" dirty="0">
                <a:sym typeface="+mn-ea"/>
              </a:rPr>
              <a:t>SA Context</a:t>
            </a:r>
          </a:p>
        </p:txBody>
      </p:sp>
      <p:sp>
        <p:nvSpPr>
          <p:cNvPr id="3" name="Content Placeholder 2"/>
          <p:cNvSpPr>
            <a:spLocks noGrp="1"/>
          </p:cNvSpPr>
          <p:nvPr>
            <p:ph idx="1"/>
          </p:nvPr>
        </p:nvSpPr>
        <p:spPr>
          <a:xfrm>
            <a:off x="653000" y="2127847"/>
            <a:ext cx="10219398" cy="3867839"/>
          </a:xfrm>
        </p:spPr>
        <p:txBody>
          <a:bodyPr>
            <a:normAutofit/>
          </a:bodyPr>
          <a:lstStyle/>
          <a:p>
            <a:pPr algn="just">
              <a:lnSpc>
                <a:spcPct val="150000"/>
              </a:lnSpc>
            </a:pPr>
            <a:r>
              <a:rPr lang="en-ZA" sz="1600" b="1" kern="0" dirty="0">
                <a:sym typeface="+mn-ea"/>
              </a:rPr>
              <a:t>Separation of powers </a:t>
            </a:r>
            <a:r>
              <a:rPr lang="en-ZA" sz="1600" kern="0" dirty="0">
                <a:sym typeface="+mn-ea"/>
              </a:rPr>
              <a:t>between the legislative and executive arms of government </a:t>
            </a:r>
            <a:r>
              <a:rPr lang="en-ZA" sz="1600" b="1" kern="0" dirty="0">
                <a:sym typeface="+mn-ea"/>
              </a:rPr>
              <a:t>is congruent with internationally accepted principles of good governance.</a:t>
            </a:r>
            <a:endParaRPr lang="en-ZA" sz="1600" kern="0" dirty="0">
              <a:sym typeface="+mn-ea"/>
            </a:endParaRPr>
          </a:p>
          <a:p>
            <a:pPr algn="just">
              <a:lnSpc>
                <a:spcPct val="150000"/>
              </a:lnSpc>
            </a:pPr>
            <a:r>
              <a:rPr lang="en-GB" sz="1600" dirty="0">
                <a:sym typeface="+mn-ea"/>
              </a:rPr>
              <a:t>The Constitution of the Republic of South Africa provides for a </a:t>
            </a:r>
            <a:r>
              <a:rPr lang="en-GB" sz="1600" b="1" dirty="0">
                <a:sym typeface="+mn-ea"/>
              </a:rPr>
              <a:t>democratic system of governance characterised by the principle of the separation of powers </a:t>
            </a:r>
            <a:r>
              <a:rPr lang="en-GB" sz="1600" dirty="0">
                <a:sym typeface="+mn-ea"/>
              </a:rPr>
              <a:t>among the three organs of state, namely; the Legislature; Executive and Judiciary. </a:t>
            </a:r>
            <a:endParaRPr lang="en-GB" sz="1600" dirty="0"/>
          </a:p>
          <a:p>
            <a:pPr algn="just">
              <a:lnSpc>
                <a:spcPct val="150000"/>
              </a:lnSpc>
            </a:pPr>
            <a:r>
              <a:rPr lang="en-GB" sz="1600" dirty="0">
                <a:sym typeface="+mn-ea"/>
              </a:rPr>
              <a:t>Section 43 of the Constitution provides that </a:t>
            </a:r>
            <a:r>
              <a:rPr lang="en-GB" sz="1600" b="1" dirty="0">
                <a:sym typeface="+mn-ea"/>
              </a:rPr>
              <a:t>legislative authority </a:t>
            </a:r>
            <a:r>
              <a:rPr lang="en-GB" sz="1600" dirty="0">
                <a:sym typeface="+mn-ea"/>
              </a:rPr>
              <a:t>of the </a:t>
            </a:r>
            <a:r>
              <a:rPr lang="en-GB" sz="1600" b="1" dirty="0">
                <a:sym typeface="+mn-ea"/>
              </a:rPr>
              <a:t>national, provincial and local sphere of government </a:t>
            </a:r>
            <a:r>
              <a:rPr lang="en-GB" sz="1600" dirty="0">
                <a:sym typeface="+mn-ea"/>
              </a:rPr>
              <a:t>is vested in </a:t>
            </a:r>
            <a:r>
              <a:rPr lang="en-GB" sz="1600" b="1" dirty="0">
                <a:sym typeface="+mn-ea"/>
              </a:rPr>
              <a:t>Parliament </a:t>
            </a:r>
            <a:r>
              <a:rPr lang="en-GB" sz="1600" dirty="0">
                <a:sym typeface="+mn-ea"/>
              </a:rPr>
              <a:t>(National Assembly and the National Council of Provinces), the </a:t>
            </a:r>
            <a:r>
              <a:rPr lang="en-GB" sz="1600" b="1" dirty="0">
                <a:sym typeface="+mn-ea"/>
              </a:rPr>
              <a:t>Provincial Legislatures </a:t>
            </a:r>
            <a:r>
              <a:rPr lang="en-GB" sz="1600" dirty="0">
                <a:sym typeface="+mn-ea"/>
              </a:rPr>
              <a:t>and </a:t>
            </a:r>
            <a:r>
              <a:rPr lang="en-GB" sz="1600" b="1" dirty="0">
                <a:sym typeface="+mn-ea"/>
              </a:rPr>
              <a:t>Municipal Council </a:t>
            </a:r>
            <a:r>
              <a:rPr lang="en-GB" sz="1600" dirty="0">
                <a:sym typeface="+mn-ea"/>
              </a:rPr>
              <a:t>respectively.</a:t>
            </a:r>
            <a:endParaRPr lang="en-US" sz="1600" dirty="0"/>
          </a:p>
        </p:txBody>
      </p:sp>
      <p:sp>
        <p:nvSpPr>
          <p:cNvPr id="4" name="Slide Number Placeholder 3"/>
          <p:cNvSpPr>
            <a:spLocks noGrp="1"/>
          </p:cNvSpPr>
          <p:nvPr>
            <p:ph type="sldNum" sz="quarter" idx="12"/>
          </p:nvPr>
        </p:nvSpPr>
        <p:spPr/>
        <p:txBody>
          <a:bodyPr/>
          <a:lstStyle/>
          <a:p>
            <a:fld id="{3BC93099-F7AB-074E-8CC3-8B9B36D0B21C}"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67892A-97C7-7F09-983C-A78FD09961B3}"/>
              </a:ext>
            </a:extLst>
          </p:cNvPr>
          <p:cNvSpPr/>
          <p:nvPr/>
        </p:nvSpPr>
        <p:spPr>
          <a:xfrm>
            <a:off x="640080" y="1972638"/>
            <a:ext cx="10898920" cy="3786090"/>
          </a:xfrm>
          <a:prstGeom prst="rect">
            <a:avLst/>
          </a:prstGeom>
          <a:solidFill>
            <a:srgbClr val="DDE4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p:cNvSpPr>
            <a:spLocks noGrp="1"/>
          </p:cNvSpPr>
          <p:nvPr>
            <p:ph type="title"/>
          </p:nvPr>
        </p:nvSpPr>
        <p:spPr>
          <a:xfrm>
            <a:off x="640080" y="0"/>
            <a:ext cx="10942320" cy="1700309"/>
          </a:xfrm>
        </p:spPr>
        <p:txBody>
          <a:bodyPr>
            <a:normAutofit/>
          </a:bodyPr>
          <a:lstStyle/>
          <a:p>
            <a:r>
              <a:rPr lang="en-US" sz="3600" dirty="0">
                <a:sym typeface="+mn-ea"/>
              </a:rPr>
              <a:t>Spheres of Government</a:t>
            </a:r>
            <a:endParaRPr lang="en-US" altLang="en-US" sz="3600" dirty="0">
              <a:solidFill>
                <a:srgbClr val="86411E"/>
              </a:solidFill>
              <a:latin typeface="Arial" panose="020B0604020202020204" pitchFamily="34" charset="0"/>
              <a:cs typeface="Arial" panose="020B0604020202020204" pitchFamily="34" charset="0"/>
              <a:sym typeface="+mn-ea"/>
            </a:endParaRPr>
          </a:p>
        </p:txBody>
      </p:sp>
      <p:sp>
        <p:nvSpPr>
          <p:cNvPr id="4" name="Slide Number Placeholder 3"/>
          <p:cNvSpPr>
            <a:spLocks noGrp="1"/>
          </p:cNvSpPr>
          <p:nvPr>
            <p:ph type="sldNum" sz="quarter" idx="4294967295"/>
          </p:nvPr>
        </p:nvSpPr>
        <p:spPr>
          <a:xfrm>
            <a:off x="4038600" y="6356350"/>
            <a:ext cx="4114800" cy="365125"/>
          </a:xfrm>
          <a:prstGeom prst="rect">
            <a:avLst/>
          </a:prstGeom>
        </p:spPr>
        <p:txBody>
          <a:bodyPr/>
          <a:lstStyle/>
          <a:p>
            <a:pPr>
              <a:defRPr/>
            </a:pPr>
            <a:fld id="{2A945634-92C8-2A47-A4B9-C1EE75A0688A}" type="slidenum">
              <a:rPr lang="en-US" smtClean="0"/>
              <a:t>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9496828"/>
              </p:ext>
            </p:extLst>
          </p:nvPr>
        </p:nvGraphicFramePr>
        <p:xfrm>
          <a:off x="1981200" y="2270587"/>
          <a:ext cx="8001985" cy="2958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24571" y="2517358"/>
            <a:ext cx="3052119" cy="1154675"/>
          </a:xfrm>
          <a:prstGeom prst="rect">
            <a:avLst/>
          </a:prstGeom>
          <a:noFill/>
        </p:spPr>
        <p:txBody>
          <a:bodyPr wrap="square">
            <a:spAutoFit/>
          </a:bodyPr>
          <a:lstStyle/>
          <a:p>
            <a:pPr algn="r">
              <a:lnSpc>
                <a:spcPct val="150000"/>
              </a:lnSpc>
            </a:pPr>
            <a:r>
              <a:rPr lang="en-ZA" sz="1600" b="1" dirty="0">
                <a:solidFill>
                  <a:srgbClr val="A16036"/>
                </a:solidFill>
                <a:latin typeface="Arial" panose="020B0604020202020204" pitchFamily="34" charset="0"/>
                <a:ea typeface="Arial" panose="020B0604020202020204" pitchFamily="34" charset="0"/>
                <a:cs typeface="Arial" panose="020B0604020202020204" pitchFamily="34" charset="0"/>
              </a:rPr>
              <a:t>Parliament (National Assembly and National Council of Provinces)</a:t>
            </a:r>
          </a:p>
        </p:txBody>
      </p:sp>
      <p:sp>
        <p:nvSpPr>
          <p:cNvPr id="7" name="Rectangle 6"/>
          <p:cNvSpPr/>
          <p:nvPr/>
        </p:nvSpPr>
        <p:spPr>
          <a:xfrm>
            <a:off x="8153400" y="2658678"/>
            <a:ext cx="1604119" cy="872034"/>
          </a:xfrm>
          <a:prstGeom prst="rect">
            <a:avLst/>
          </a:prstGeom>
          <a:noFill/>
        </p:spPr>
        <p:txBody>
          <a:bodyPr wrap="square">
            <a:spAutoFit/>
          </a:bodyPr>
          <a:lstStyle/>
          <a:p>
            <a:pPr>
              <a:lnSpc>
                <a:spcPct val="150000"/>
              </a:lnSpc>
            </a:pPr>
            <a:r>
              <a:rPr lang="en-ZA" b="1" dirty="0">
                <a:solidFill>
                  <a:srgbClr val="A16036"/>
                </a:solidFill>
                <a:latin typeface="Arial" panose="020B0604020202020204" pitchFamily="34" charset="0"/>
                <a:ea typeface="Arial" panose="020B0604020202020204" pitchFamily="34" charset="0"/>
                <a:cs typeface="Arial" panose="020B0604020202020204" pitchFamily="34" charset="0"/>
              </a:rPr>
              <a:t>Provincial Legislatures</a:t>
            </a:r>
          </a:p>
        </p:txBody>
      </p:sp>
      <p:sp>
        <p:nvSpPr>
          <p:cNvPr id="8" name="Rectangle 7"/>
          <p:cNvSpPr/>
          <p:nvPr/>
        </p:nvSpPr>
        <p:spPr>
          <a:xfrm>
            <a:off x="4838289" y="5342829"/>
            <a:ext cx="2287806" cy="369332"/>
          </a:xfrm>
          <a:prstGeom prst="rect">
            <a:avLst/>
          </a:prstGeom>
          <a:noFill/>
        </p:spPr>
        <p:txBody>
          <a:bodyPr wrap="none">
            <a:spAutoFit/>
          </a:bodyPr>
          <a:lstStyle/>
          <a:p>
            <a:pPr algn="ctr"/>
            <a:r>
              <a:rPr lang="en-ZA" b="1" dirty="0">
                <a:solidFill>
                  <a:srgbClr val="A16036"/>
                </a:solidFill>
                <a:latin typeface="Arial" panose="020B0604020202020204" pitchFamily="34" charset="0"/>
                <a:ea typeface="Arial" panose="020B0604020202020204" pitchFamily="34" charset="0"/>
                <a:cs typeface="Arial" panose="020B0604020202020204" pitchFamily="34" charset="0"/>
              </a:rPr>
              <a:t>Municipal Councils</a:t>
            </a:r>
          </a:p>
        </p:txBody>
      </p:sp>
      <p:sp>
        <p:nvSpPr>
          <p:cNvPr id="3" name="Slide Number Placeholder 3">
            <a:extLst>
              <a:ext uri="{FF2B5EF4-FFF2-40B4-BE49-F238E27FC236}">
                <a16:creationId xmlns:a16="http://schemas.microsoft.com/office/drawing/2014/main" id="{8871796C-7404-A7F1-1C19-222550792B2A}"/>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73E69B3-D752-416E-B7A9-93A9999E1B24}"/>
              </a:ext>
            </a:extLst>
          </p:cNvPr>
          <p:cNvSpPr>
            <a:spLocks noGrp="1"/>
          </p:cNvSpPr>
          <p:nvPr>
            <p:ph idx="1"/>
          </p:nvPr>
        </p:nvSpPr>
        <p:spPr>
          <a:xfrm>
            <a:off x="657545" y="2216989"/>
            <a:ext cx="10880333" cy="3631720"/>
          </a:xfrm>
        </p:spPr>
        <p:txBody>
          <a:bodyPr>
            <a:normAutofit fontScale="92500" lnSpcReduction="10000"/>
          </a:bodyPr>
          <a:lstStyle/>
          <a:p>
            <a:pPr algn="just">
              <a:lnSpc>
                <a:spcPct val="150000"/>
              </a:lnSpc>
            </a:pPr>
            <a:r>
              <a:rPr lang="en-US" sz="1600" dirty="0">
                <a:latin typeface="Arial" panose="020B0604020202020204" pitchFamily="34" charset="0"/>
                <a:ea typeface="+mn-ea"/>
                <a:cs typeface="Arial" panose="020B0604020202020204" pitchFamily="34" charset="0"/>
              </a:rPr>
              <a:t>Government in the Republic of South Africa is constituted by national, provincial and local spheres.</a:t>
            </a:r>
          </a:p>
          <a:p>
            <a:pPr marL="0" indent="0" algn="just">
              <a:lnSpc>
                <a:spcPct val="150000"/>
              </a:lnSpc>
              <a:buNone/>
            </a:pPr>
            <a:endParaRPr lang="en-US" sz="800" dirty="0">
              <a:latin typeface="Arial" panose="020B0604020202020204" pitchFamily="34" charset="0"/>
              <a:ea typeface="+mn-ea"/>
              <a:cs typeface="Arial" panose="020B0604020202020204" pitchFamily="34" charset="0"/>
            </a:endParaRPr>
          </a:p>
          <a:p>
            <a:pPr algn="just">
              <a:lnSpc>
                <a:spcPct val="150000"/>
              </a:lnSpc>
            </a:pPr>
            <a:r>
              <a:rPr lang="en-US" sz="1600" dirty="0">
                <a:solidFill>
                  <a:srgbClr val="86411E"/>
                </a:solidFill>
                <a:latin typeface="Arial" panose="020B0604020202020204" pitchFamily="34" charset="0"/>
                <a:ea typeface="+mn-ea"/>
                <a:cs typeface="Arial" panose="020B0604020202020204" pitchFamily="34" charset="0"/>
              </a:rPr>
              <a:t>The spheres are distinctive, interrelated and interdependent. Other than the functional areas of concurrent national and provincial legislative competence, each sphere has its own area of competence. (see schedule 4 and 5)  </a:t>
            </a:r>
          </a:p>
          <a:p>
            <a:pPr algn="just">
              <a:lnSpc>
                <a:spcPct val="150000"/>
              </a:lnSpc>
            </a:pPr>
            <a:endParaRPr lang="en-US" sz="800" dirty="0">
              <a:latin typeface="Arial" panose="020B0604020202020204" pitchFamily="34" charset="0"/>
              <a:ea typeface="+mn-ea"/>
              <a:cs typeface="Arial" panose="020B0604020202020204" pitchFamily="34" charset="0"/>
            </a:endParaRPr>
          </a:p>
          <a:p>
            <a:pPr algn="just">
              <a:lnSpc>
                <a:spcPct val="150000"/>
              </a:lnSpc>
            </a:pPr>
            <a:r>
              <a:rPr lang="en-US" sz="1600" dirty="0">
                <a:latin typeface="Arial" panose="020B0604020202020204" pitchFamily="34" charset="0"/>
                <a:ea typeface="+mn-ea"/>
                <a:cs typeface="Arial" panose="020B0604020202020204" pitchFamily="34" charset="0"/>
              </a:rPr>
              <a:t>The Constitution enjoins the spheres to refrain from intruding into each other’s terrain in the exercise of their powers and the performance of their functions. </a:t>
            </a:r>
          </a:p>
          <a:p>
            <a:pPr algn="just">
              <a:lnSpc>
                <a:spcPct val="150000"/>
              </a:lnSpc>
            </a:pPr>
            <a:endParaRPr lang="en-US" sz="800" dirty="0">
              <a:latin typeface="Arial" panose="020B0604020202020204" pitchFamily="34" charset="0"/>
              <a:ea typeface="+mn-ea"/>
              <a:cs typeface="Arial" panose="020B0604020202020204" pitchFamily="34" charset="0"/>
            </a:endParaRPr>
          </a:p>
          <a:p>
            <a:pPr algn="just">
              <a:lnSpc>
                <a:spcPct val="150000"/>
              </a:lnSpc>
            </a:pPr>
            <a:r>
              <a:rPr lang="en-US" sz="1600" dirty="0">
                <a:solidFill>
                  <a:srgbClr val="86411E"/>
                </a:solidFill>
                <a:latin typeface="Arial" panose="020B0604020202020204" pitchFamily="34" charset="0"/>
                <a:ea typeface="+mn-ea"/>
                <a:cs typeface="Arial" panose="020B0604020202020204" pitchFamily="34" charset="0"/>
              </a:rPr>
              <a:t>Despite their being distinctive, the Constitution authorizes national and provincial executives to intervene in provincial administration and local government, respectively, within certain constitutional constraints. </a:t>
            </a:r>
          </a:p>
          <a:p>
            <a:pPr algn="just">
              <a:lnSpc>
                <a:spcPct val="150000"/>
              </a:lnSpc>
            </a:pPr>
            <a:endParaRPr lang="en-US" sz="1600" dirty="0">
              <a:latin typeface="Arial" panose="020B0604020202020204" pitchFamily="34" charset="0"/>
              <a:ea typeface="+mn-ea"/>
              <a:cs typeface="Arial" panose="020B0604020202020204" pitchFamily="34" charset="0"/>
            </a:endParaRPr>
          </a:p>
          <a:p>
            <a:pPr algn="just">
              <a:lnSpc>
                <a:spcPct val="150000"/>
              </a:lnSpc>
            </a:pPr>
            <a:endParaRPr lang="en-US" sz="1600" dirty="0">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88DC38DC-D81C-4605-B5F0-85AA29DCA482}"/>
              </a:ext>
            </a:extLst>
          </p:cNvPr>
          <p:cNvSpPr/>
          <p:nvPr/>
        </p:nvSpPr>
        <p:spPr>
          <a:xfrm>
            <a:off x="585627" y="582804"/>
            <a:ext cx="9144969" cy="64633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dirty="0">
                <a:solidFill>
                  <a:srgbClr val="5C7556"/>
                </a:solidFill>
                <a:latin typeface="Arial" panose="020B0604020202020204" pitchFamily="34" charset="0"/>
                <a:ea typeface="+mj-ea"/>
                <a:cs typeface="Arial" panose="020B0604020202020204" pitchFamily="34" charset="0"/>
              </a:rPr>
              <a:t>Co-operative Government</a:t>
            </a:r>
            <a:endParaRPr kumimoji="0" lang="en-ZA" sz="2800" i="0" u="none" strike="noStrike" kern="1200" cap="none" spc="0" normalizeH="0" baseline="0" noProof="0" dirty="0">
              <a:ln>
                <a:noFill/>
              </a:ln>
              <a:solidFill>
                <a:srgbClr val="86411E"/>
              </a:solidFill>
              <a:effectLst/>
              <a:uLnTx/>
              <a:uFillTx/>
              <a:latin typeface="Arial"/>
              <a:ea typeface="+mn-ea"/>
              <a:cs typeface="Arial"/>
            </a:endParaRPr>
          </a:p>
        </p:txBody>
      </p:sp>
      <p:sp>
        <p:nvSpPr>
          <p:cNvPr id="2" name="TextBox 1"/>
          <p:cNvSpPr txBox="1"/>
          <p:nvPr/>
        </p:nvSpPr>
        <p:spPr>
          <a:xfrm>
            <a:off x="9847385" y="58280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FEEA1178-6E30-A3AD-1029-A0E76B7986A1}"/>
              </a:ext>
            </a:extLst>
          </p:cNvPr>
          <p:cNvSpPr>
            <a:spLocks noGrp="1"/>
          </p:cNvSpPr>
          <p:nvPr>
            <p:ph type="sldNum" sz="quarter" idx="12"/>
          </p:nvPr>
        </p:nvSpPr>
        <p:spPr>
          <a:xfrm>
            <a:off x="8795800" y="5995686"/>
            <a:ext cx="2743200" cy="497189"/>
          </a:xfrm>
        </p:spPr>
        <p:txBody>
          <a:bodyPr/>
          <a:lstStyle/>
          <a:p>
            <a:fld id="{3BC93099-F7AB-074E-8CC3-8B9B36D0B21C}" type="slidenum">
              <a:rPr lang="en-US" smtClean="0"/>
              <a:t>9</a:t>
            </a:fld>
            <a:endParaRPr lang="en-US" dirty="0"/>
          </a:p>
        </p:txBody>
      </p:sp>
    </p:spTree>
    <p:extLst>
      <p:ext uri="{BB962C8B-B14F-4D97-AF65-F5344CB8AC3E}">
        <p14:creationId xmlns:p14="http://schemas.microsoft.com/office/powerpoint/2010/main" val="3601455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2893</Words>
  <Application>Microsoft Macintosh PowerPoint</Application>
  <PresentationFormat>Widescreen</PresentationFormat>
  <Paragraphs>218</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Courier New</vt:lpstr>
      <vt:lpstr>1_Office Theme</vt:lpstr>
      <vt:lpstr>Separation of Powers and Overview of GPL Mandates</vt:lpstr>
      <vt:lpstr>PowerPoint Presentation</vt:lpstr>
      <vt:lpstr>Introduction</vt:lpstr>
      <vt:lpstr>PowerPoint Presentation</vt:lpstr>
      <vt:lpstr>Separation of Powers</vt:lpstr>
      <vt:lpstr>Separation of Powers cont...</vt:lpstr>
      <vt:lpstr>Separation of Powers SA Context</vt:lpstr>
      <vt:lpstr>Spheres of Government</vt:lpstr>
      <vt:lpstr>PowerPoint Presentation</vt:lpstr>
      <vt:lpstr>PowerPoint Presentation</vt:lpstr>
      <vt:lpstr>PowerPoint Presentation</vt:lpstr>
      <vt:lpstr>PowerPoint Presentation</vt:lpstr>
      <vt:lpstr>Legislature Mandate</vt:lpstr>
      <vt:lpstr>The House and its Committees</vt:lpstr>
      <vt:lpstr>The GPL Committee System</vt:lpstr>
      <vt:lpstr>The House and its Committees cont.</vt:lpstr>
      <vt:lpstr>The House and its Committees cont.</vt:lpstr>
      <vt:lpstr>The House and its Committees cont.</vt:lpstr>
      <vt:lpstr>The House and its Committees cont.</vt:lpstr>
      <vt:lpstr>Applicable legislation</vt:lpstr>
      <vt:lpstr>Powers, Privileges and Ethics</vt:lpstr>
      <vt:lpstr>Powers, Privileges and Ethics cont.</vt:lpstr>
      <vt:lpstr>Powers, Privileges and Ethics cont.</vt:lpstr>
      <vt:lpstr>Powers, Privileges and Ethics cont.</vt:lpstr>
      <vt:lpstr>Powers, Privileges and Ethics cont.</vt:lpstr>
      <vt:lpstr>Order of Business in the House</vt:lpstr>
      <vt:lpstr>Normal House Sitting</vt:lpstr>
      <vt:lpstr>Normal House Sitting - Member Statements</vt:lpstr>
      <vt:lpstr>House Documents</vt:lpstr>
      <vt:lpstr>Roles, Responsibilities of Presiding Officers</vt:lpstr>
      <vt:lpstr>Roles, Responsibilities of Presiding Officers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powers and overview of GPL Mandates.</dc:title>
  <dc:creator>TMakondo</dc:creator>
  <cp:lastModifiedBy>Leene Mogobe</cp:lastModifiedBy>
  <cp:revision>372</cp:revision>
  <dcterms:created xsi:type="dcterms:W3CDTF">2024-06-12T11:55:00Z</dcterms:created>
  <dcterms:modified xsi:type="dcterms:W3CDTF">2024-06-25T20:06:24Z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07F1CDAE39FE40BF8C2519F0161E73A2_13</vt:lpwstr>
  </property>
  <property fmtid="{D5CDD505-2E9C-101B-9397-08002B2CF9AE}" pid="3" name="KSOProductBuildVer">
    <vt:lpwstr>1033-12.2.0.17119</vt:lpwstr>
  </property>
  <property fmtid="{D5CDD505-2E9C-101B-9397-08002B2CF9AE}" pid="4" name="MSIP_Label_41a00853-e5cc-480d-8b74-afcdbe2c705a_Enabled">
    <vt:lpwstr>true</vt:lpwstr>
  </property>
  <property fmtid="{D5CDD505-2E9C-101B-9397-08002B2CF9AE}" pid="5" name="MSIP_Label_41a00853-e5cc-480d-8b74-afcdbe2c705a_SetDate">
    <vt:lpwstr>2024-06-18T18:03:33Z</vt:lpwstr>
  </property>
  <property fmtid="{D5CDD505-2E9C-101B-9397-08002B2CF9AE}" pid="6" name="MSIP_Label_41a00853-e5cc-480d-8b74-afcdbe2c705a_Method">
    <vt:lpwstr>Standard</vt:lpwstr>
  </property>
  <property fmtid="{D5CDD505-2E9C-101B-9397-08002B2CF9AE}" pid="7" name="MSIP_Label_41a00853-e5cc-480d-8b74-afcdbe2c705a_Name">
    <vt:lpwstr>defa4170-0d19-0005-0004-bc88714345d2</vt:lpwstr>
  </property>
  <property fmtid="{D5CDD505-2E9C-101B-9397-08002B2CF9AE}" pid="8" name="MSIP_Label_41a00853-e5cc-480d-8b74-afcdbe2c705a_SiteId">
    <vt:lpwstr>4a3d1c5b-66b2-47c2-88d1-7eaa8d27e6cf</vt:lpwstr>
  </property>
  <property fmtid="{D5CDD505-2E9C-101B-9397-08002B2CF9AE}" pid="9" name="MSIP_Label_41a00853-e5cc-480d-8b74-afcdbe2c705a_ActionId">
    <vt:lpwstr>3674be1e-387f-43dc-a0f2-897241b039d9</vt:lpwstr>
  </property>
  <property fmtid="{D5CDD505-2E9C-101B-9397-08002B2CF9AE}" pid="10" name="MSIP_Label_41a00853-e5cc-480d-8b74-afcdbe2c705a_ContentBits">
    <vt:lpwstr>0</vt:lpwstr>
  </property>
</Properties>
</file>