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1184" r:id="rId3"/>
    <p:sldId id="1096" r:id="rId4"/>
    <p:sldId id="1077" r:id="rId5"/>
    <p:sldId id="754" r:id="rId6"/>
    <p:sldId id="717" r:id="rId7"/>
    <p:sldId id="1160" r:id="rId8"/>
    <p:sldId id="1171" r:id="rId9"/>
    <p:sldId id="760" r:id="rId10"/>
    <p:sldId id="725" r:id="rId11"/>
    <p:sldId id="1185" r:id="rId12"/>
    <p:sldId id="1186" r:id="rId13"/>
    <p:sldId id="761" r:id="rId14"/>
    <p:sldId id="1169" r:id="rId15"/>
    <p:sldId id="1176" r:id="rId16"/>
    <p:sldId id="1177" r:id="rId17"/>
    <p:sldId id="1178" r:id="rId18"/>
    <p:sldId id="1179" r:id="rId19"/>
    <p:sldId id="1180" r:id="rId20"/>
    <p:sldId id="1183" r:id="rId21"/>
    <p:sldId id="1304" r:id="rId22"/>
    <p:sldId id="1303"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149135-D00E-4F7A-90F3-AA31ECC21C68}">
          <p14:sldIdLst>
            <p14:sldId id="256"/>
            <p14:sldId id="1184"/>
            <p14:sldId id="1096"/>
            <p14:sldId id="1077"/>
            <p14:sldId id="754"/>
            <p14:sldId id="717"/>
            <p14:sldId id="1160"/>
            <p14:sldId id="1171"/>
            <p14:sldId id="760"/>
            <p14:sldId id="725"/>
          </p14:sldIdLst>
        </p14:section>
        <p14:section name="Untitled Section" id="{E11DCB4E-1D5E-4583-A1EE-0808EA17802D}">
          <p14:sldIdLst>
            <p14:sldId id="1185"/>
            <p14:sldId id="1186"/>
            <p14:sldId id="761"/>
            <p14:sldId id="1169"/>
            <p14:sldId id="1176"/>
            <p14:sldId id="1177"/>
            <p14:sldId id="1178"/>
            <p14:sldId id="1179"/>
            <p14:sldId id="1180"/>
            <p14:sldId id="1183"/>
            <p14:sldId id="1304"/>
            <p14:sldId id="1303"/>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F324E-7EEA-34E4-AC98-47B071358B20}" name="Joshua Maboea" initials="JM" userId="Joshua Maboe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556"/>
    <a:srgbClr val="945200"/>
    <a:srgbClr val="677B56"/>
    <a:srgbClr val="934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26601-2480-47F7-9B72-5BB758FF0F37}" v="756" dt="2024-06-24T11:55:25.612"/>
    <p1510:client id="{A19A2EBB-AC2E-4488-9E3C-9CCF60A55669}" v="830" dt="2024-06-24T12:09:27.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872"/>
  </p:normalViewPr>
  <p:slideViewPr>
    <p:cSldViewPr snapToGrid="0">
      <p:cViewPr varScale="1">
        <p:scale>
          <a:sx n="70" d="100"/>
          <a:sy n="70" d="100"/>
        </p:scale>
        <p:origin x="5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5DA50-81D9-4234-A3CB-6051F84ACEEF}"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ZA"/>
        </a:p>
      </dgm:t>
    </dgm:pt>
    <dgm:pt modelId="{AFCC936D-1C87-492F-A76B-9767DB95D544}">
      <dgm:prSet phldrT="[Text]" custT="1"/>
      <dgm:spPr/>
      <dgm:t>
        <a:bodyPr/>
        <a:lstStyle/>
        <a:p>
          <a:pPr>
            <a:lnSpc>
              <a:spcPct val="150000"/>
            </a:lnSpc>
          </a:pPr>
          <a:r>
            <a:rPr lang="en-ZA" sz="1800" dirty="0">
              <a:latin typeface="Arial" charset="0"/>
              <a:ea typeface="Arial" charset="0"/>
              <a:cs typeface="Arial" charset="0"/>
            </a:rPr>
            <a:t>Derives its mandates of </a:t>
          </a:r>
          <a:r>
            <a:rPr lang="en-ZA" sz="1800" b="1" dirty="0">
              <a:latin typeface="Arial" charset="0"/>
              <a:ea typeface="Arial" charset="0"/>
              <a:cs typeface="Arial" charset="0"/>
            </a:rPr>
            <a:t>oversight</a:t>
          </a:r>
          <a:r>
            <a:rPr lang="en-ZA" sz="1800" dirty="0">
              <a:latin typeface="Arial" charset="0"/>
              <a:ea typeface="Arial" charset="0"/>
              <a:cs typeface="Arial" charset="0"/>
            </a:rPr>
            <a:t>, </a:t>
          </a:r>
          <a:r>
            <a:rPr lang="en-ZA" sz="1800" b="1" dirty="0">
              <a:latin typeface="Arial" charset="0"/>
              <a:ea typeface="Arial" charset="0"/>
              <a:cs typeface="Arial" charset="0"/>
            </a:rPr>
            <a:t>law making,</a:t>
          </a:r>
          <a:r>
            <a:rPr lang="en-ZA" sz="1800" dirty="0">
              <a:latin typeface="Arial" charset="0"/>
              <a:ea typeface="Arial" charset="0"/>
              <a:cs typeface="Arial" charset="0"/>
            </a:rPr>
            <a:t> </a:t>
          </a:r>
          <a:r>
            <a:rPr lang="en-ZA" sz="1800" b="1" dirty="0">
              <a:latin typeface="Arial" charset="0"/>
              <a:ea typeface="Arial" charset="0"/>
              <a:cs typeface="Arial" charset="0"/>
            </a:rPr>
            <a:t>public participation and co-operative governance </a:t>
          </a:r>
          <a:r>
            <a:rPr lang="en-ZA" sz="1800" dirty="0">
              <a:latin typeface="Arial" charset="0"/>
              <a:ea typeface="Arial" charset="0"/>
              <a:cs typeface="Arial" charset="0"/>
            </a:rPr>
            <a:t>from the Constitution of the Republic of South Africa</a:t>
          </a:r>
        </a:p>
      </dgm:t>
    </dgm:pt>
    <dgm:pt modelId="{4113D250-DC8B-4BE5-B092-A5D0E21B8831}" type="parTrans" cxnId="{95FB8213-88C2-4DB1-ABF1-596499DDFEE2}">
      <dgm:prSet/>
      <dgm:spPr/>
      <dgm:t>
        <a:bodyPr/>
        <a:lstStyle/>
        <a:p>
          <a:endParaRPr lang="en-ZA"/>
        </a:p>
      </dgm:t>
    </dgm:pt>
    <dgm:pt modelId="{6B41CCB1-78C4-4EAA-8A20-4F580D14A01E}" type="sibTrans" cxnId="{95FB8213-88C2-4DB1-ABF1-596499DDFEE2}">
      <dgm:prSet/>
      <dgm:spPr/>
      <dgm:t>
        <a:bodyPr/>
        <a:lstStyle/>
        <a:p>
          <a:endParaRPr lang="en-ZA"/>
        </a:p>
      </dgm:t>
    </dgm:pt>
    <dgm:pt modelId="{8AC4B2C5-ABEF-4DB5-866A-0AA3BECCAB0B}">
      <dgm:prSet phldrT="[Text]" custT="1"/>
      <dgm:spPr/>
      <dgm:t>
        <a:bodyPr/>
        <a:lstStyle/>
        <a:p>
          <a:pPr>
            <a:lnSpc>
              <a:spcPct val="150000"/>
            </a:lnSpc>
          </a:pPr>
          <a:r>
            <a:rPr lang="en-ZA" sz="1800" dirty="0">
              <a:latin typeface="Arial" charset="0"/>
              <a:ea typeface="Arial" charset="0"/>
              <a:cs typeface="Arial" charset="0"/>
            </a:rPr>
            <a:t>It is one the three arms of state and co-exist with the other arms i.e. the </a:t>
          </a:r>
          <a:r>
            <a:rPr lang="en-ZA" sz="1800" b="1" dirty="0">
              <a:latin typeface="Arial" charset="0"/>
              <a:ea typeface="Arial" charset="0"/>
              <a:cs typeface="Arial" charset="0"/>
            </a:rPr>
            <a:t>Executive </a:t>
          </a:r>
          <a:r>
            <a:rPr lang="en-ZA" sz="1800" dirty="0">
              <a:latin typeface="Arial" charset="0"/>
              <a:ea typeface="Arial" charset="0"/>
              <a:cs typeface="Arial" charset="0"/>
            </a:rPr>
            <a:t>&amp; </a:t>
          </a:r>
          <a:r>
            <a:rPr lang="en-ZA" sz="1800" b="1" dirty="0">
              <a:latin typeface="Arial" charset="0"/>
              <a:ea typeface="Arial" charset="0"/>
              <a:cs typeface="Arial" charset="0"/>
            </a:rPr>
            <a:t>Judiciary </a:t>
          </a:r>
          <a:r>
            <a:rPr lang="en-ZA" sz="1800" dirty="0">
              <a:latin typeface="Arial" charset="0"/>
              <a:ea typeface="Arial" charset="0"/>
              <a:cs typeface="Arial" charset="0"/>
            </a:rPr>
            <a:t>within the doctrine of the Separation of powers</a:t>
          </a:r>
        </a:p>
      </dgm:t>
    </dgm:pt>
    <dgm:pt modelId="{FC8B2513-F09D-4260-9B82-7674AEC78323}" type="parTrans" cxnId="{2782E417-D464-45DA-A96A-73A700234D8C}">
      <dgm:prSet/>
      <dgm:spPr/>
      <dgm:t>
        <a:bodyPr/>
        <a:lstStyle/>
        <a:p>
          <a:endParaRPr lang="en-ZA"/>
        </a:p>
      </dgm:t>
    </dgm:pt>
    <dgm:pt modelId="{8F88C882-A724-4C2C-ABB0-93DD1CA7EF35}" type="sibTrans" cxnId="{2782E417-D464-45DA-A96A-73A700234D8C}">
      <dgm:prSet/>
      <dgm:spPr/>
      <dgm:t>
        <a:bodyPr/>
        <a:lstStyle/>
        <a:p>
          <a:endParaRPr lang="en-ZA"/>
        </a:p>
      </dgm:t>
    </dgm:pt>
    <dgm:pt modelId="{9B7F4E6E-3F84-41B7-AEFE-09C24170F5E9}" type="pres">
      <dgm:prSet presAssocID="{C0A5DA50-81D9-4234-A3CB-6051F84ACEEF}" presName="diagram" presStyleCnt="0">
        <dgm:presLayoutVars>
          <dgm:dir/>
          <dgm:resizeHandles val="exact"/>
        </dgm:presLayoutVars>
      </dgm:prSet>
      <dgm:spPr/>
    </dgm:pt>
    <dgm:pt modelId="{E4B7991A-02A7-47D2-B149-3C81787BE449}" type="pres">
      <dgm:prSet presAssocID="{AFCC936D-1C87-492F-A76B-9767DB95D544}" presName="node" presStyleLbl="node1" presStyleIdx="0" presStyleCnt="2" custLinFactNeighborX="285">
        <dgm:presLayoutVars>
          <dgm:bulletEnabled val="1"/>
        </dgm:presLayoutVars>
      </dgm:prSet>
      <dgm:spPr/>
    </dgm:pt>
    <dgm:pt modelId="{2B797312-3188-4144-8F4C-2B28BA99C042}" type="pres">
      <dgm:prSet presAssocID="{6B41CCB1-78C4-4EAA-8A20-4F580D14A01E}" presName="sibTrans" presStyleCnt="0"/>
      <dgm:spPr/>
    </dgm:pt>
    <dgm:pt modelId="{BC59B162-200F-4859-83B3-15750234C5F0}" type="pres">
      <dgm:prSet presAssocID="{8AC4B2C5-ABEF-4DB5-866A-0AA3BECCAB0B}" presName="node" presStyleLbl="node1" presStyleIdx="1" presStyleCnt="2" custLinFactNeighborX="40" custLinFactNeighborY="-10911">
        <dgm:presLayoutVars>
          <dgm:bulletEnabled val="1"/>
        </dgm:presLayoutVars>
      </dgm:prSet>
      <dgm:spPr/>
    </dgm:pt>
  </dgm:ptLst>
  <dgm:cxnLst>
    <dgm:cxn modelId="{C9916710-A437-7947-9FAD-980588EBBE0C}" type="presOf" srcId="{C0A5DA50-81D9-4234-A3CB-6051F84ACEEF}" destId="{9B7F4E6E-3F84-41B7-AEFE-09C24170F5E9}" srcOrd="0" destOrd="0" presId="urn:microsoft.com/office/officeart/2005/8/layout/default"/>
    <dgm:cxn modelId="{95FB8213-88C2-4DB1-ABF1-596499DDFEE2}" srcId="{C0A5DA50-81D9-4234-A3CB-6051F84ACEEF}" destId="{AFCC936D-1C87-492F-A76B-9767DB95D544}" srcOrd="0" destOrd="0" parTransId="{4113D250-DC8B-4BE5-B092-A5D0E21B8831}" sibTransId="{6B41CCB1-78C4-4EAA-8A20-4F580D14A01E}"/>
    <dgm:cxn modelId="{2782E417-D464-45DA-A96A-73A700234D8C}" srcId="{C0A5DA50-81D9-4234-A3CB-6051F84ACEEF}" destId="{8AC4B2C5-ABEF-4DB5-866A-0AA3BECCAB0B}" srcOrd="1" destOrd="0" parTransId="{FC8B2513-F09D-4260-9B82-7674AEC78323}" sibTransId="{8F88C882-A724-4C2C-ABB0-93DD1CA7EF35}"/>
    <dgm:cxn modelId="{6F7E968C-DF28-D34F-9DE0-60A423BF2075}" type="presOf" srcId="{AFCC936D-1C87-492F-A76B-9767DB95D544}" destId="{E4B7991A-02A7-47D2-B149-3C81787BE449}" srcOrd="0" destOrd="0" presId="urn:microsoft.com/office/officeart/2005/8/layout/default"/>
    <dgm:cxn modelId="{FA6CE6B0-59B1-414D-9884-D211EC3DAA93}" type="presOf" srcId="{8AC4B2C5-ABEF-4DB5-866A-0AA3BECCAB0B}" destId="{BC59B162-200F-4859-83B3-15750234C5F0}" srcOrd="0" destOrd="0" presId="urn:microsoft.com/office/officeart/2005/8/layout/default"/>
    <dgm:cxn modelId="{7B5DA5CB-87AD-C346-880D-1ADF0EC073F7}" type="presParOf" srcId="{9B7F4E6E-3F84-41B7-AEFE-09C24170F5E9}" destId="{E4B7991A-02A7-47D2-B149-3C81787BE449}" srcOrd="0" destOrd="0" presId="urn:microsoft.com/office/officeart/2005/8/layout/default"/>
    <dgm:cxn modelId="{91893676-1F5E-E841-A5F5-5BFC24399194}" type="presParOf" srcId="{9B7F4E6E-3F84-41B7-AEFE-09C24170F5E9}" destId="{2B797312-3188-4144-8F4C-2B28BA99C042}" srcOrd="1" destOrd="0" presId="urn:microsoft.com/office/officeart/2005/8/layout/default"/>
    <dgm:cxn modelId="{2BAC2963-8DB4-2E4F-AD40-729BCE89630E}" type="presParOf" srcId="{9B7F4E6E-3F84-41B7-AEFE-09C24170F5E9}" destId="{BC59B162-200F-4859-83B3-15750234C5F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E255086-998F-3041-A69C-684C72C6DDB2}" type="doc">
      <dgm:prSet loTypeId="urn:microsoft.com/office/officeart/2005/8/layout/pyramid2" loCatId="" qsTypeId="urn:microsoft.com/office/officeart/2005/8/quickstyle/simple3" qsCatId="simple" csTypeId="urn:microsoft.com/office/officeart/2005/8/colors/colorful3" csCatId="colorful" phldr="1"/>
      <dgm:spPr/>
    </dgm:pt>
    <dgm:pt modelId="{3AE65F6F-8A73-9C44-B298-70F12EBC3C2C}">
      <dgm:prSet phldrT="[Text]" custT="1"/>
      <dgm:spPr/>
      <dgm:t>
        <a:bodyPr/>
        <a:lstStyle/>
        <a:p>
          <a:r>
            <a:rPr lang="en-US" sz="1400" b="1">
              <a:latin typeface="Arial" charset="0"/>
              <a:ea typeface="Arial" charset="0"/>
              <a:cs typeface="Arial" charset="0"/>
            </a:rPr>
            <a:t>Level 4: Collaborate</a:t>
          </a:r>
        </a:p>
        <a:p>
          <a:r>
            <a:rPr lang="en-US" sz="1400" b="0" i="1">
              <a:latin typeface="Arial" charset="0"/>
              <a:ea typeface="Arial" charset="0"/>
              <a:cs typeface="Arial" charset="0"/>
            </a:rPr>
            <a:t>(Provide Opportunity for Partnering)</a:t>
          </a:r>
          <a:endParaRPr lang="en-US" sz="1400" b="0" i="1" dirty="0">
            <a:latin typeface="Arial" charset="0"/>
            <a:ea typeface="Arial" charset="0"/>
            <a:cs typeface="Arial" charset="0"/>
          </a:endParaRPr>
        </a:p>
      </dgm:t>
    </dgm:pt>
    <dgm:pt modelId="{E12E398F-4F4E-A545-8665-0A7277CABA75}" type="parTrans" cxnId="{03046BC3-4013-174A-B7D1-1541F3880763}">
      <dgm:prSet/>
      <dgm:spPr/>
      <dgm:t>
        <a:bodyPr/>
        <a:lstStyle/>
        <a:p>
          <a:endParaRPr lang="en-US"/>
        </a:p>
      </dgm:t>
    </dgm:pt>
    <dgm:pt modelId="{7CC3F8BE-CE3D-8444-AC8C-E2941A1732B1}" type="sibTrans" cxnId="{03046BC3-4013-174A-B7D1-1541F3880763}">
      <dgm:prSet/>
      <dgm:spPr/>
      <dgm:t>
        <a:bodyPr/>
        <a:lstStyle/>
        <a:p>
          <a:endParaRPr lang="en-US"/>
        </a:p>
      </dgm:t>
    </dgm:pt>
    <dgm:pt modelId="{85E3AC6A-4C91-A849-B904-4A59EEAE276C}">
      <dgm:prSet phldrT="[Text]" custT="1"/>
      <dgm:spPr/>
      <dgm:t>
        <a:bodyPr/>
        <a:lstStyle/>
        <a:p>
          <a:r>
            <a:rPr lang="en-US" sz="1400" b="1">
              <a:latin typeface="Arial" charset="0"/>
              <a:ea typeface="Arial" charset="0"/>
              <a:cs typeface="Arial" charset="0"/>
            </a:rPr>
            <a:t>Level 3: Involve</a:t>
          </a:r>
        </a:p>
        <a:p>
          <a:r>
            <a:rPr lang="en-US" sz="1400" b="0" i="1">
              <a:latin typeface="Arial" charset="0"/>
              <a:ea typeface="Arial" charset="0"/>
              <a:cs typeface="Arial" charset="0"/>
            </a:rPr>
            <a:t>(Provide Opportunity for Dialogue &amp; Interaction)</a:t>
          </a:r>
          <a:endParaRPr lang="en-US" sz="1400" b="0" i="1" dirty="0">
            <a:latin typeface="Arial" charset="0"/>
            <a:ea typeface="Arial" charset="0"/>
            <a:cs typeface="Arial" charset="0"/>
          </a:endParaRPr>
        </a:p>
      </dgm:t>
    </dgm:pt>
    <dgm:pt modelId="{5E52C882-34BB-AD48-9B32-F29BB2B79DA9}" type="parTrans" cxnId="{2827AA85-B177-2D40-912D-391008DF7E62}">
      <dgm:prSet/>
      <dgm:spPr/>
      <dgm:t>
        <a:bodyPr/>
        <a:lstStyle/>
        <a:p>
          <a:endParaRPr lang="en-US"/>
        </a:p>
      </dgm:t>
    </dgm:pt>
    <dgm:pt modelId="{7501A4B6-149E-A048-804D-6D5F5A680117}" type="sibTrans" cxnId="{2827AA85-B177-2D40-912D-391008DF7E62}">
      <dgm:prSet/>
      <dgm:spPr/>
      <dgm:t>
        <a:bodyPr/>
        <a:lstStyle/>
        <a:p>
          <a:endParaRPr lang="en-US"/>
        </a:p>
      </dgm:t>
    </dgm:pt>
    <dgm:pt modelId="{F25FA79F-B73B-3F40-A276-049881858EE1}">
      <dgm:prSet phldrT="[Text]" custT="1"/>
      <dgm:spPr/>
      <dgm:t>
        <a:bodyPr/>
        <a:lstStyle/>
        <a:p>
          <a:r>
            <a:rPr lang="en-US" sz="1400" b="1">
              <a:latin typeface="Arial" charset="0"/>
              <a:ea typeface="Arial" charset="0"/>
              <a:cs typeface="Arial" charset="0"/>
            </a:rPr>
            <a:t>Level 2: Consult</a:t>
          </a:r>
        </a:p>
        <a:p>
          <a:r>
            <a:rPr lang="en-US" sz="1400" b="0" i="1">
              <a:latin typeface="Arial" charset="0"/>
              <a:ea typeface="Arial" charset="0"/>
              <a:cs typeface="Arial" charset="0"/>
            </a:rPr>
            <a:t>(Provide Opportunity for Input) </a:t>
          </a:r>
          <a:endParaRPr lang="en-US" sz="1400" b="0" i="1" dirty="0">
            <a:latin typeface="Arial" charset="0"/>
            <a:ea typeface="Arial" charset="0"/>
            <a:cs typeface="Arial" charset="0"/>
          </a:endParaRPr>
        </a:p>
      </dgm:t>
    </dgm:pt>
    <dgm:pt modelId="{AA5B0BD7-AA31-7845-BD77-3A7F90B7BB96}" type="parTrans" cxnId="{E5950C59-1C62-BA40-82AB-43525A2438D2}">
      <dgm:prSet/>
      <dgm:spPr/>
      <dgm:t>
        <a:bodyPr/>
        <a:lstStyle/>
        <a:p>
          <a:endParaRPr lang="en-US"/>
        </a:p>
      </dgm:t>
    </dgm:pt>
    <dgm:pt modelId="{11BACF7E-B694-D74E-81AB-5A4E88FFC5D9}" type="sibTrans" cxnId="{E5950C59-1C62-BA40-82AB-43525A2438D2}">
      <dgm:prSet/>
      <dgm:spPr/>
      <dgm:t>
        <a:bodyPr/>
        <a:lstStyle/>
        <a:p>
          <a:endParaRPr lang="en-US"/>
        </a:p>
      </dgm:t>
    </dgm:pt>
    <dgm:pt modelId="{104E20E9-60E0-C744-ACFD-887EFE89CC32}">
      <dgm:prSet phldrT="[Text]" custT="1"/>
      <dgm:spPr/>
      <dgm:t>
        <a:bodyPr/>
        <a:lstStyle/>
        <a:p>
          <a:r>
            <a:rPr lang="en-US" sz="1400" b="1">
              <a:latin typeface="Arial" charset="0"/>
              <a:ea typeface="Arial" charset="0"/>
              <a:cs typeface="Arial" charset="0"/>
            </a:rPr>
            <a:t>Level 1: Inform</a:t>
          </a:r>
        </a:p>
        <a:p>
          <a:r>
            <a:rPr lang="en-US" sz="1400" b="0" i="1">
              <a:latin typeface="Arial" charset="0"/>
              <a:ea typeface="Arial" charset="0"/>
              <a:cs typeface="Arial" charset="0"/>
            </a:rPr>
            <a:t>(Provide Opportunity for access to Information) </a:t>
          </a:r>
          <a:endParaRPr lang="en-US" sz="1400" b="1" dirty="0">
            <a:latin typeface="Arial" charset="0"/>
            <a:ea typeface="Arial" charset="0"/>
            <a:cs typeface="Arial" charset="0"/>
          </a:endParaRPr>
        </a:p>
      </dgm:t>
    </dgm:pt>
    <dgm:pt modelId="{6F8874AD-7DE4-B040-856F-87EAF1DF28FA}" type="parTrans" cxnId="{A27C1C8E-9238-574D-B15A-2F11718400B2}">
      <dgm:prSet/>
      <dgm:spPr/>
      <dgm:t>
        <a:bodyPr/>
        <a:lstStyle/>
        <a:p>
          <a:endParaRPr lang="en-US"/>
        </a:p>
      </dgm:t>
    </dgm:pt>
    <dgm:pt modelId="{6586A95F-BFD8-7E4F-8268-F363166C68F0}" type="sibTrans" cxnId="{A27C1C8E-9238-574D-B15A-2F11718400B2}">
      <dgm:prSet/>
      <dgm:spPr/>
      <dgm:t>
        <a:bodyPr/>
        <a:lstStyle/>
        <a:p>
          <a:endParaRPr lang="en-US"/>
        </a:p>
      </dgm:t>
    </dgm:pt>
    <dgm:pt modelId="{BDD46351-180B-9145-84F5-6D23F9F9FEF7}" type="pres">
      <dgm:prSet presAssocID="{2E255086-998F-3041-A69C-684C72C6DDB2}" presName="compositeShape" presStyleCnt="0">
        <dgm:presLayoutVars>
          <dgm:dir/>
          <dgm:resizeHandles/>
        </dgm:presLayoutVars>
      </dgm:prSet>
      <dgm:spPr/>
    </dgm:pt>
    <dgm:pt modelId="{1CA38C87-AF5E-514D-94C2-E7313E31FF2D}" type="pres">
      <dgm:prSet presAssocID="{2E255086-998F-3041-A69C-684C72C6DDB2}" presName="pyramid" presStyleLbl="node1" presStyleIdx="0" presStyleCnt="1" custLinFactNeighborX="17054" custLinFactNeighborY="-6140"/>
      <dgm:spPr/>
    </dgm:pt>
    <dgm:pt modelId="{30E14D8D-D743-E948-A8C5-57FD77F22121}" type="pres">
      <dgm:prSet presAssocID="{2E255086-998F-3041-A69C-684C72C6DDB2}" presName="theList" presStyleCnt="0"/>
      <dgm:spPr/>
    </dgm:pt>
    <dgm:pt modelId="{7E4803B7-1FB2-BD48-A876-208D199F9B02}" type="pres">
      <dgm:prSet presAssocID="{3AE65F6F-8A73-9C44-B298-70F12EBC3C2C}" presName="aNode" presStyleLbl="fgAcc1" presStyleIdx="0" presStyleCnt="4" custScaleX="139530" custLinFactY="8374" custLinFactNeighborX="-50752" custLinFactNeighborY="100000">
        <dgm:presLayoutVars>
          <dgm:bulletEnabled val="1"/>
        </dgm:presLayoutVars>
      </dgm:prSet>
      <dgm:spPr/>
    </dgm:pt>
    <dgm:pt modelId="{63CA3906-B660-BE41-B06A-11AE458346DD}" type="pres">
      <dgm:prSet presAssocID="{3AE65F6F-8A73-9C44-B298-70F12EBC3C2C}" presName="aSpace" presStyleCnt="0"/>
      <dgm:spPr/>
    </dgm:pt>
    <dgm:pt modelId="{A4BB22D5-0D15-394C-8E4B-FF4FB097D498}" type="pres">
      <dgm:prSet presAssocID="{85E3AC6A-4C91-A849-B904-4A59EEAE276C}" presName="aNode" presStyleLbl="fgAcc1" presStyleIdx="1" presStyleCnt="4" custScaleX="142137" custLinFactY="33880" custLinFactNeighborX="-50752" custLinFactNeighborY="100000">
        <dgm:presLayoutVars>
          <dgm:bulletEnabled val="1"/>
        </dgm:presLayoutVars>
      </dgm:prSet>
      <dgm:spPr/>
    </dgm:pt>
    <dgm:pt modelId="{2F41AC57-A1D9-7648-97B0-A505B1AD70C9}" type="pres">
      <dgm:prSet presAssocID="{85E3AC6A-4C91-A849-B904-4A59EEAE276C}" presName="aSpace" presStyleCnt="0"/>
      <dgm:spPr/>
    </dgm:pt>
    <dgm:pt modelId="{D278D9E4-D723-9642-9190-B2B089D42935}" type="pres">
      <dgm:prSet presAssocID="{F25FA79F-B73B-3F40-A276-049881858EE1}" presName="aNode" presStyleLbl="fgAcc1" presStyleIdx="2" presStyleCnt="4" custScaleX="142137" custLinFactY="38154" custLinFactNeighborX="-50752" custLinFactNeighborY="100000">
        <dgm:presLayoutVars>
          <dgm:bulletEnabled val="1"/>
        </dgm:presLayoutVars>
      </dgm:prSet>
      <dgm:spPr/>
    </dgm:pt>
    <dgm:pt modelId="{2029B22C-B1A3-5344-9C9F-394418111BB8}" type="pres">
      <dgm:prSet presAssocID="{F25FA79F-B73B-3F40-A276-049881858EE1}" presName="aSpace" presStyleCnt="0"/>
      <dgm:spPr/>
    </dgm:pt>
    <dgm:pt modelId="{B399941F-27BF-3540-999B-E720285FBF73}" type="pres">
      <dgm:prSet presAssocID="{104E20E9-60E0-C744-ACFD-887EFE89CC32}" presName="aNode" presStyleLbl="fgAcc1" presStyleIdx="3" presStyleCnt="4" custScaleX="142137" custLinFactY="48320" custLinFactNeighborX="-50752" custLinFactNeighborY="100000">
        <dgm:presLayoutVars>
          <dgm:bulletEnabled val="1"/>
        </dgm:presLayoutVars>
      </dgm:prSet>
      <dgm:spPr/>
    </dgm:pt>
    <dgm:pt modelId="{70294C08-AFCC-AF48-A732-E60EB3B1BAAC}" type="pres">
      <dgm:prSet presAssocID="{104E20E9-60E0-C744-ACFD-887EFE89CC32}" presName="aSpace" presStyleCnt="0"/>
      <dgm:spPr/>
    </dgm:pt>
  </dgm:ptLst>
  <dgm:cxnLst>
    <dgm:cxn modelId="{D5F9DE33-71FE-4E74-92CA-4909E67C24A7}" type="presOf" srcId="{104E20E9-60E0-C744-ACFD-887EFE89CC32}" destId="{B399941F-27BF-3540-999B-E720285FBF73}" srcOrd="0" destOrd="0" presId="urn:microsoft.com/office/officeart/2005/8/layout/pyramid2"/>
    <dgm:cxn modelId="{E5950C59-1C62-BA40-82AB-43525A2438D2}" srcId="{2E255086-998F-3041-A69C-684C72C6DDB2}" destId="{F25FA79F-B73B-3F40-A276-049881858EE1}" srcOrd="2" destOrd="0" parTransId="{AA5B0BD7-AA31-7845-BD77-3A7F90B7BB96}" sibTransId="{11BACF7E-B694-D74E-81AB-5A4E88FFC5D9}"/>
    <dgm:cxn modelId="{2827AA85-B177-2D40-912D-391008DF7E62}" srcId="{2E255086-998F-3041-A69C-684C72C6DDB2}" destId="{85E3AC6A-4C91-A849-B904-4A59EEAE276C}" srcOrd="1" destOrd="0" parTransId="{5E52C882-34BB-AD48-9B32-F29BB2B79DA9}" sibTransId="{7501A4B6-149E-A048-804D-6D5F5A680117}"/>
    <dgm:cxn modelId="{A27C1C8E-9238-574D-B15A-2F11718400B2}" srcId="{2E255086-998F-3041-A69C-684C72C6DDB2}" destId="{104E20E9-60E0-C744-ACFD-887EFE89CC32}" srcOrd="3" destOrd="0" parTransId="{6F8874AD-7DE4-B040-856F-87EAF1DF28FA}" sibTransId="{6586A95F-BFD8-7E4F-8268-F363166C68F0}"/>
    <dgm:cxn modelId="{17EBFDBB-34F8-496B-A412-FEF6BBB6B69B}" type="presOf" srcId="{85E3AC6A-4C91-A849-B904-4A59EEAE276C}" destId="{A4BB22D5-0D15-394C-8E4B-FF4FB097D498}" srcOrd="0" destOrd="0" presId="urn:microsoft.com/office/officeart/2005/8/layout/pyramid2"/>
    <dgm:cxn modelId="{03046BC3-4013-174A-B7D1-1541F3880763}" srcId="{2E255086-998F-3041-A69C-684C72C6DDB2}" destId="{3AE65F6F-8A73-9C44-B298-70F12EBC3C2C}" srcOrd="0" destOrd="0" parTransId="{E12E398F-4F4E-A545-8665-0A7277CABA75}" sibTransId="{7CC3F8BE-CE3D-8444-AC8C-E2941A1732B1}"/>
    <dgm:cxn modelId="{B66FDECE-D874-4EBE-9DE0-D47E18546016}" type="presOf" srcId="{F25FA79F-B73B-3F40-A276-049881858EE1}" destId="{D278D9E4-D723-9642-9190-B2B089D42935}" srcOrd="0" destOrd="0" presId="urn:microsoft.com/office/officeart/2005/8/layout/pyramid2"/>
    <dgm:cxn modelId="{B26005D3-572A-4F7E-8F18-BB5B295EDF50}" type="presOf" srcId="{3AE65F6F-8A73-9C44-B298-70F12EBC3C2C}" destId="{7E4803B7-1FB2-BD48-A876-208D199F9B02}" srcOrd="0" destOrd="0" presId="urn:microsoft.com/office/officeart/2005/8/layout/pyramid2"/>
    <dgm:cxn modelId="{6FB6AAF7-92BB-426C-8D58-BFA63D121934}" type="presOf" srcId="{2E255086-998F-3041-A69C-684C72C6DDB2}" destId="{BDD46351-180B-9145-84F5-6D23F9F9FEF7}" srcOrd="0" destOrd="0" presId="urn:microsoft.com/office/officeart/2005/8/layout/pyramid2"/>
    <dgm:cxn modelId="{180E7A47-1775-4876-94CD-7D7C967F6750}" type="presParOf" srcId="{BDD46351-180B-9145-84F5-6D23F9F9FEF7}" destId="{1CA38C87-AF5E-514D-94C2-E7313E31FF2D}" srcOrd="0" destOrd="0" presId="urn:microsoft.com/office/officeart/2005/8/layout/pyramid2"/>
    <dgm:cxn modelId="{EAF150BC-0242-47A2-A7C8-105E9A05799F}" type="presParOf" srcId="{BDD46351-180B-9145-84F5-6D23F9F9FEF7}" destId="{30E14D8D-D743-E948-A8C5-57FD77F22121}" srcOrd="1" destOrd="0" presId="urn:microsoft.com/office/officeart/2005/8/layout/pyramid2"/>
    <dgm:cxn modelId="{D59D5501-E99E-40BF-A798-FF451CDB34AD}" type="presParOf" srcId="{30E14D8D-D743-E948-A8C5-57FD77F22121}" destId="{7E4803B7-1FB2-BD48-A876-208D199F9B02}" srcOrd="0" destOrd="0" presId="urn:microsoft.com/office/officeart/2005/8/layout/pyramid2"/>
    <dgm:cxn modelId="{BCB43134-2460-47C1-AA70-7CF9186E1A93}" type="presParOf" srcId="{30E14D8D-D743-E948-A8C5-57FD77F22121}" destId="{63CA3906-B660-BE41-B06A-11AE458346DD}" srcOrd="1" destOrd="0" presId="urn:microsoft.com/office/officeart/2005/8/layout/pyramid2"/>
    <dgm:cxn modelId="{DC7EA649-837C-45E3-B247-9666487FDCDE}" type="presParOf" srcId="{30E14D8D-D743-E948-A8C5-57FD77F22121}" destId="{A4BB22D5-0D15-394C-8E4B-FF4FB097D498}" srcOrd="2" destOrd="0" presId="urn:microsoft.com/office/officeart/2005/8/layout/pyramid2"/>
    <dgm:cxn modelId="{E1B04C66-FBF6-4DDE-9F25-BB46C8EBA66E}" type="presParOf" srcId="{30E14D8D-D743-E948-A8C5-57FD77F22121}" destId="{2F41AC57-A1D9-7648-97B0-A505B1AD70C9}" srcOrd="3" destOrd="0" presId="urn:microsoft.com/office/officeart/2005/8/layout/pyramid2"/>
    <dgm:cxn modelId="{E3570D76-9D87-44E5-947D-C697D60ECFC8}" type="presParOf" srcId="{30E14D8D-D743-E948-A8C5-57FD77F22121}" destId="{D278D9E4-D723-9642-9190-B2B089D42935}" srcOrd="4" destOrd="0" presId="urn:microsoft.com/office/officeart/2005/8/layout/pyramid2"/>
    <dgm:cxn modelId="{79DFAA29-4F5E-41B2-832F-F1B8E388C1FB}" type="presParOf" srcId="{30E14D8D-D743-E948-A8C5-57FD77F22121}" destId="{2029B22C-B1A3-5344-9C9F-394418111BB8}" srcOrd="5" destOrd="0" presId="urn:microsoft.com/office/officeart/2005/8/layout/pyramid2"/>
    <dgm:cxn modelId="{7531341D-8C14-4BEF-A7E2-97AF1120540C}" type="presParOf" srcId="{30E14D8D-D743-E948-A8C5-57FD77F22121}" destId="{B399941F-27BF-3540-999B-E720285FBF73}" srcOrd="6" destOrd="0" presId="urn:microsoft.com/office/officeart/2005/8/layout/pyramid2"/>
    <dgm:cxn modelId="{CF6C2C78-C6B9-4B33-B7CC-03A46ACB2D64}" type="presParOf" srcId="{30E14D8D-D743-E948-A8C5-57FD77F22121}" destId="{70294C08-AFCC-AF48-A732-E60EB3B1BAAC}"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7991A-02A7-47D2-B149-3C81787BE449}">
      <dsp:nvSpPr>
        <dsp:cNvPr id="0" name=""/>
        <dsp:cNvSpPr/>
      </dsp:nvSpPr>
      <dsp:spPr>
        <a:xfrm>
          <a:off x="402082" y="1009"/>
          <a:ext cx="3648508" cy="2189104"/>
        </a:xfrm>
        <a:prstGeom prst="rect">
          <a:avLst/>
        </a:prstGeom>
        <a:solidFill>
          <a:schemeClr val="accent3">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ZA" sz="1800" kern="1200" dirty="0">
              <a:latin typeface="Arial" charset="0"/>
              <a:ea typeface="Arial" charset="0"/>
              <a:cs typeface="Arial" charset="0"/>
            </a:rPr>
            <a:t>Derives its mandates of </a:t>
          </a:r>
          <a:r>
            <a:rPr lang="en-ZA" sz="1800" b="1" kern="1200" dirty="0">
              <a:latin typeface="Arial" charset="0"/>
              <a:ea typeface="Arial" charset="0"/>
              <a:cs typeface="Arial" charset="0"/>
            </a:rPr>
            <a:t>oversight</a:t>
          </a:r>
          <a:r>
            <a:rPr lang="en-ZA" sz="1800" kern="1200" dirty="0">
              <a:latin typeface="Arial" charset="0"/>
              <a:ea typeface="Arial" charset="0"/>
              <a:cs typeface="Arial" charset="0"/>
            </a:rPr>
            <a:t>, </a:t>
          </a:r>
          <a:r>
            <a:rPr lang="en-ZA" sz="1800" b="1" kern="1200" dirty="0">
              <a:latin typeface="Arial" charset="0"/>
              <a:ea typeface="Arial" charset="0"/>
              <a:cs typeface="Arial" charset="0"/>
            </a:rPr>
            <a:t>law making,</a:t>
          </a:r>
          <a:r>
            <a:rPr lang="en-ZA" sz="1800" kern="1200" dirty="0">
              <a:latin typeface="Arial" charset="0"/>
              <a:ea typeface="Arial" charset="0"/>
              <a:cs typeface="Arial" charset="0"/>
            </a:rPr>
            <a:t> </a:t>
          </a:r>
          <a:r>
            <a:rPr lang="en-ZA" sz="1800" b="1" kern="1200" dirty="0">
              <a:latin typeface="Arial" charset="0"/>
              <a:ea typeface="Arial" charset="0"/>
              <a:cs typeface="Arial" charset="0"/>
            </a:rPr>
            <a:t>public participation and co-operative governance </a:t>
          </a:r>
          <a:r>
            <a:rPr lang="en-ZA" sz="1800" kern="1200" dirty="0">
              <a:latin typeface="Arial" charset="0"/>
              <a:ea typeface="Arial" charset="0"/>
              <a:cs typeface="Arial" charset="0"/>
            </a:rPr>
            <a:t>from the Constitution of the Republic of South Africa</a:t>
          </a:r>
        </a:p>
      </dsp:txBody>
      <dsp:txXfrm>
        <a:off x="402082" y="1009"/>
        <a:ext cx="3648508" cy="2189104"/>
      </dsp:txXfrm>
    </dsp:sp>
    <dsp:sp modelId="{BC59B162-200F-4859-83B3-15750234C5F0}">
      <dsp:nvSpPr>
        <dsp:cNvPr id="0" name=""/>
        <dsp:cNvSpPr/>
      </dsp:nvSpPr>
      <dsp:spPr>
        <a:xfrm>
          <a:off x="393143" y="2316112"/>
          <a:ext cx="3648508" cy="2189104"/>
        </a:xfrm>
        <a:prstGeom prst="rect">
          <a:avLst/>
        </a:prstGeom>
        <a:solidFill>
          <a:schemeClr val="accent3">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50000"/>
            </a:lnSpc>
            <a:spcBef>
              <a:spcPct val="0"/>
            </a:spcBef>
            <a:spcAft>
              <a:spcPct val="35000"/>
            </a:spcAft>
            <a:buNone/>
          </a:pPr>
          <a:r>
            <a:rPr lang="en-ZA" sz="1800" kern="1200" dirty="0">
              <a:latin typeface="Arial" charset="0"/>
              <a:ea typeface="Arial" charset="0"/>
              <a:cs typeface="Arial" charset="0"/>
            </a:rPr>
            <a:t>It is one the three arms of state and co-exist with the other arms i.e. the </a:t>
          </a:r>
          <a:r>
            <a:rPr lang="en-ZA" sz="1800" b="1" kern="1200" dirty="0">
              <a:latin typeface="Arial" charset="0"/>
              <a:ea typeface="Arial" charset="0"/>
              <a:cs typeface="Arial" charset="0"/>
            </a:rPr>
            <a:t>Executive </a:t>
          </a:r>
          <a:r>
            <a:rPr lang="en-ZA" sz="1800" kern="1200" dirty="0">
              <a:latin typeface="Arial" charset="0"/>
              <a:ea typeface="Arial" charset="0"/>
              <a:cs typeface="Arial" charset="0"/>
            </a:rPr>
            <a:t>&amp; </a:t>
          </a:r>
          <a:r>
            <a:rPr lang="en-ZA" sz="1800" b="1" kern="1200" dirty="0">
              <a:latin typeface="Arial" charset="0"/>
              <a:ea typeface="Arial" charset="0"/>
              <a:cs typeface="Arial" charset="0"/>
            </a:rPr>
            <a:t>Judiciary </a:t>
          </a:r>
          <a:r>
            <a:rPr lang="en-ZA" sz="1800" kern="1200" dirty="0">
              <a:latin typeface="Arial" charset="0"/>
              <a:ea typeface="Arial" charset="0"/>
              <a:cs typeface="Arial" charset="0"/>
            </a:rPr>
            <a:t>within the doctrine of the Separation of powers</a:t>
          </a:r>
        </a:p>
      </dsp:txBody>
      <dsp:txXfrm>
        <a:off x="393143" y="2316112"/>
        <a:ext cx="3648508" cy="2189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8C87-AF5E-514D-94C2-E7313E31FF2D}">
      <dsp:nvSpPr>
        <dsp:cNvPr id="0" name=""/>
        <dsp:cNvSpPr/>
      </dsp:nvSpPr>
      <dsp:spPr>
        <a:xfrm>
          <a:off x="1204310" y="0"/>
          <a:ext cx="4138756" cy="4138756"/>
        </a:xfrm>
        <a:prstGeom prst="triangl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4803B7-1FB2-BD48-A876-208D199F9B02}">
      <dsp:nvSpPr>
        <dsp:cNvPr id="0" name=""/>
        <dsp:cNvSpPr/>
      </dsp:nvSpPr>
      <dsp:spPr>
        <a:xfrm>
          <a:off x="670823" y="567828"/>
          <a:ext cx="3753624" cy="735599"/>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charset="0"/>
              <a:ea typeface="Arial" charset="0"/>
              <a:cs typeface="Arial" charset="0"/>
            </a:rPr>
            <a:t>Level 4: Collaborate</a:t>
          </a:r>
        </a:p>
        <a:p>
          <a:pPr marL="0" lvl="0" indent="0" algn="ctr" defTabSz="622300">
            <a:lnSpc>
              <a:spcPct val="90000"/>
            </a:lnSpc>
            <a:spcBef>
              <a:spcPct val="0"/>
            </a:spcBef>
            <a:spcAft>
              <a:spcPct val="35000"/>
            </a:spcAft>
            <a:buNone/>
          </a:pPr>
          <a:r>
            <a:rPr lang="en-US" sz="1400" b="0" i="1" kern="1200">
              <a:latin typeface="Arial" charset="0"/>
              <a:ea typeface="Arial" charset="0"/>
              <a:cs typeface="Arial" charset="0"/>
            </a:rPr>
            <a:t>(Provide Opportunity for Partnering)</a:t>
          </a:r>
          <a:endParaRPr lang="en-US" sz="1400" b="0" i="1" kern="1200" dirty="0">
            <a:latin typeface="Arial" charset="0"/>
            <a:ea typeface="Arial" charset="0"/>
            <a:cs typeface="Arial" charset="0"/>
          </a:endParaRPr>
        </a:p>
      </dsp:txBody>
      <dsp:txXfrm>
        <a:off x="706732" y="603737"/>
        <a:ext cx="3681806" cy="663781"/>
      </dsp:txXfrm>
    </dsp:sp>
    <dsp:sp modelId="{A4BB22D5-0D15-394C-8E4B-FF4FB097D498}">
      <dsp:nvSpPr>
        <dsp:cNvPr id="0" name=""/>
        <dsp:cNvSpPr/>
      </dsp:nvSpPr>
      <dsp:spPr>
        <a:xfrm>
          <a:off x="635756" y="1582999"/>
          <a:ext cx="3823757" cy="735599"/>
        </a:xfrm>
        <a:prstGeom prst="roundRect">
          <a:avLst/>
        </a:prstGeom>
        <a:solidFill>
          <a:schemeClr val="lt1">
            <a:alpha val="90000"/>
            <a:hueOff val="0"/>
            <a:satOff val="0"/>
            <a:lumOff val="0"/>
            <a:alphaOff val="0"/>
          </a:schemeClr>
        </a:solidFill>
        <a:ln w="12700" cap="flat" cmpd="sng" algn="ctr">
          <a:solidFill>
            <a:schemeClr val="accent3">
              <a:hueOff val="1372388"/>
              <a:satOff val="8237"/>
              <a:lumOff val="62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charset="0"/>
              <a:ea typeface="Arial" charset="0"/>
              <a:cs typeface="Arial" charset="0"/>
            </a:rPr>
            <a:t>Level 3: Involve</a:t>
          </a:r>
        </a:p>
        <a:p>
          <a:pPr marL="0" lvl="0" indent="0" algn="ctr" defTabSz="622300">
            <a:lnSpc>
              <a:spcPct val="90000"/>
            </a:lnSpc>
            <a:spcBef>
              <a:spcPct val="0"/>
            </a:spcBef>
            <a:spcAft>
              <a:spcPct val="35000"/>
            </a:spcAft>
            <a:buNone/>
          </a:pPr>
          <a:r>
            <a:rPr lang="en-US" sz="1400" b="0" i="1" kern="1200">
              <a:latin typeface="Arial" charset="0"/>
              <a:ea typeface="Arial" charset="0"/>
              <a:cs typeface="Arial" charset="0"/>
            </a:rPr>
            <a:t>(Provide Opportunity for Dialogue &amp; Interaction)</a:t>
          </a:r>
          <a:endParaRPr lang="en-US" sz="1400" b="0" i="1" kern="1200" dirty="0">
            <a:latin typeface="Arial" charset="0"/>
            <a:ea typeface="Arial" charset="0"/>
            <a:cs typeface="Arial" charset="0"/>
          </a:endParaRPr>
        </a:p>
      </dsp:txBody>
      <dsp:txXfrm>
        <a:off x="671665" y="1618908"/>
        <a:ext cx="3751939" cy="663781"/>
      </dsp:txXfrm>
    </dsp:sp>
    <dsp:sp modelId="{D278D9E4-D723-9642-9190-B2B089D42935}">
      <dsp:nvSpPr>
        <dsp:cNvPr id="0" name=""/>
        <dsp:cNvSpPr/>
      </dsp:nvSpPr>
      <dsp:spPr>
        <a:xfrm>
          <a:off x="635756" y="2441988"/>
          <a:ext cx="3823757" cy="735599"/>
        </a:xfrm>
        <a:prstGeom prst="roundRect">
          <a:avLst/>
        </a:prstGeom>
        <a:solidFill>
          <a:schemeClr val="lt1">
            <a:alpha val="90000"/>
            <a:hueOff val="0"/>
            <a:satOff val="0"/>
            <a:lumOff val="0"/>
            <a:alphaOff val="0"/>
          </a:schemeClr>
        </a:solidFill>
        <a:ln w="12700" cap="flat" cmpd="sng" algn="ctr">
          <a:solidFill>
            <a:schemeClr val="accent3">
              <a:hueOff val="2744775"/>
              <a:satOff val="16475"/>
              <a:lumOff val="1255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charset="0"/>
              <a:ea typeface="Arial" charset="0"/>
              <a:cs typeface="Arial" charset="0"/>
            </a:rPr>
            <a:t>Level 2: Consult</a:t>
          </a:r>
        </a:p>
        <a:p>
          <a:pPr marL="0" lvl="0" indent="0" algn="ctr" defTabSz="622300">
            <a:lnSpc>
              <a:spcPct val="90000"/>
            </a:lnSpc>
            <a:spcBef>
              <a:spcPct val="0"/>
            </a:spcBef>
            <a:spcAft>
              <a:spcPct val="35000"/>
            </a:spcAft>
            <a:buNone/>
          </a:pPr>
          <a:r>
            <a:rPr lang="en-US" sz="1400" b="0" i="1" kern="1200">
              <a:latin typeface="Arial" charset="0"/>
              <a:ea typeface="Arial" charset="0"/>
              <a:cs typeface="Arial" charset="0"/>
            </a:rPr>
            <a:t>(Provide Opportunity for Input) </a:t>
          </a:r>
          <a:endParaRPr lang="en-US" sz="1400" b="0" i="1" kern="1200" dirty="0">
            <a:latin typeface="Arial" charset="0"/>
            <a:ea typeface="Arial" charset="0"/>
            <a:cs typeface="Arial" charset="0"/>
          </a:endParaRPr>
        </a:p>
      </dsp:txBody>
      <dsp:txXfrm>
        <a:off x="671665" y="2477897"/>
        <a:ext cx="3751939" cy="663781"/>
      </dsp:txXfrm>
    </dsp:sp>
    <dsp:sp modelId="{B399941F-27BF-3540-999B-E720285FBF73}">
      <dsp:nvSpPr>
        <dsp:cNvPr id="0" name=""/>
        <dsp:cNvSpPr/>
      </dsp:nvSpPr>
      <dsp:spPr>
        <a:xfrm>
          <a:off x="635756" y="3344318"/>
          <a:ext cx="3823757" cy="735599"/>
        </a:xfrm>
        <a:prstGeom prst="roundRect">
          <a:avLst/>
        </a:prstGeom>
        <a:solidFill>
          <a:schemeClr val="lt1">
            <a:alpha val="90000"/>
            <a:hueOff val="0"/>
            <a:satOff val="0"/>
            <a:lumOff val="0"/>
            <a:alphaOff val="0"/>
          </a:schemeClr>
        </a:solidFill>
        <a:ln w="12700" cap="flat" cmpd="sng" algn="ctr">
          <a:solidFill>
            <a:schemeClr val="accent3">
              <a:hueOff val="4117163"/>
              <a:satOff val="24712"/>
              <a:lumOff val="1882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charset="0"/>
              <a:ea typeface="Arial" charset="0"/>
              <a:cs typeface="Arial" charset="0"/>
            </a:rPr>
            <a:t>Level 1: Inform</a:t>
          </a:r>
        </a:p>
        <a:p>
          <a:pPr marL="0" lvl="0" indent="0" algn="ctr" defTabSz="622300">
            <a:lnSpc>
              <a:spcPct val="90000"/>
            </a:lnSpc>
            <a:spcBef>
              <a:spcPct val="0"/>
            </a:spcBef>
            <a:spcAft>
              <a:spcPct val="35000"/>
            </a:spcAft>
            <a:buNone/>
          </a:pPr>
          <a:r>
            <a:rPr lang="en-US" sz="1400" b="0" i="1" kern="1200">
              <a:latin typeface="Arial" charset="0"/>
              <a:ea typeface="Arial" charset="0"/>
              <a:cs typeface="Arial" charset="0"/>
            </a:rPr>
            <a:t>(Provide Opportunity for access to Information) </a:t>
          </a:r>
          <a:endParaRPr lang="en-US" sz="1400" b="1" kern="1200" dirty="0">
            <a:latin typeface="Arial" charset="0"/>
            <a:ea typeface="Arial" charset="0"/>
            <a:cs typeface="Arial" charset="0"/>
          </a:endParaRPr>
        </a:p>
      </dsp:txBody>
      <dsp:txXfrm>
        <a:off x="671665" y="3380227"/>
        <a:ext cx="3751939" cy="6637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8E365-AA36-1749-823B-B8442A045A2C}"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B41C0-A1FD-F14F-A7E4-AF2ABA3A6762}" type="slidenum">
              <a:rPr lang="en-US" smtClean="0"/>
              <a:t>‹#›</a:t>
            </a:fld>
            <a:endParaRPr lang="en-US"/>
          </a:p>
        </p:txBody>
      </p:sp>
    </p:spTree>
    <p:extLst>
      <p:ext uri="{BB962C8B-B14F-4D97-AF65-F5344CB8AC3E}">
        <p14:creationId xmlns:p14="http://schemas.microsoft.com/office/powerpoint/2010/main" val="107854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3341873-7011-C764-84E0-09BDCE43AA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086152-C893-251B-A4E6-D5B2B50A7089}"/>
              </a:ext>
            </a:extLst>
          </p:cNvPr>
          <p:cNvSpPr>
            <a:spLocks noGrp="1"/>
          </p:cNvSpPr>
          <p:nvPr>
            <p:ph type="ctrTitle"/>
          </p:nvPr>
        </p:nvSpPr>
        <p:spPr>
          <a:xfrm>
            <a:off x="740781" y="2522467"/>
            <a:ext cx="7330633" cy="1559719"/>
          </a:xfrm>
        </p:spPr>
        <p:txBody>
          <a:bodyPr anchor="ctr">
            <a:normAutofit/>
          </a:bodyPr>
          <a:lstStyle>
            <a:lvl1pPr algn="l">
              <a:defRPr sz="3200" b="1">
                <a:solidFill>
                  <a:srgbClr val="5C7556"/>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AEDD50E-C8CD-FB1A-6359-DD6D88149659}"/>
              </a:ext>
            </a:extLst>
          </p:cNvPr>
          <p:cNvSpPr>
            <a:spLocks noGrp="1"/>
          </p:cNvSpPr>
          <p:nvPr>
            <p:ph type="subTitle" idx="1"/>
          </p:nvPr>
        </p:nvSpPr>
        <p:spPr>
          <a:xfrm>
            <a:off x="740781" y="4378036"/>
            <a:ext cx="7330633" cy="1359912"/>
          </a:xfrm>
        </p:spPr>
        <p:txBody>
          <a:bodyPr anchor="ctr"/>
          <a:lstStyle>
            <a:lvl1pPr marL="0" indent="0" algn="l">
              <a:buNone/>
              <a:defRPr sz="2400">
                <a:solidFill>
                  <a:srgbClr val="93461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3524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96FB-FEB5-8400-7C34-40D9B1F0E48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32C539-B7BA-D10F-272B-96B9031322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35C778-0DB4-450B-CDD6-B5674AF201D2}"/>
              </a:ext>
            </a:extLst>
          </p:cNvPr>
          <p:cNvSpPr>
            <a:spLocks noGrp="1"/>
          </p:cNvSpPr>
          <p:nvPr>
            <p:ph type="dt" sz="half" idx="10"/>
          </p:nvPr>
        </p:nvSpPr>
        <p:spPr>
          <a:xfrm>
            <a:off x="838200" y="6356350"/>
            <a:ext cx="2743200" cy="365125"/>
          </a:xfrm>
          <a:prstGeom prst="rect">
            <a:avLst/>
          </a:prstGeom>
        </p:spPr>
        <p:txBody>
          <a:bodyPr/>
          <a:lstStyle/>
          <a:p>
            <a:fld id="{7B984957-9331-AE40-AE29-9EF9D7E55D30}" type="datetime1">
              <a:rPr lang="en-ZA" smtClean="0"/>
              <a:t>2024/06/25</a:t>
            </a:fld>
            <a:endParaRPr lang="en-US"/>
          </a:p>
        </p:txBody>
      </p:sp>
      <p:sp>
        <p:nvSpPr>
          <p:cNvPr id="5" name="Footer Placeholder 4">
            <a:extLst>
              <a:ext uri="{FF2B5EF4-FFF2-40B4-BE49-F238E27FC236}">
                <a16:creationId xmlns:a16="http://schemas.microsoft.com/office/drawing/2014/main" id="{C1D53740-2A90-1EDA-6DC9-3FDE99DE0D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2ADD7A-1516-9006-A48E-479390F3B0D3}"/>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54790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775FB-1810-D0D6-2E98-4BF6E02C7A5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2618C2-A7EC-8456-B277-E2C30BAEF8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28E91E-33DD-7F9F-6C59-13E89E652B50}"/>
              </a:ext>
            </a:extLst>
          </p:cNvPr>
          <p:cNvSpPr>
            <a:spLocks noGrp="1"/>
          </p:cNvSpPr>
          <p:nvPr>
            <p:ph type="dt" sz="half" idx="10"/>
          </p:nvPr>
        </p:nvSpPr>
        <p:spPr>
          <a:xfrm>
            <a:off x="838200" y="6356350"/>
            <a:ext cx="2743200" cy="365125"/>
          </a:xfrm>
          <a:prstGeom prst="rect">
            <a:avLst/>
          </a:prstGeom>
        </p:spPr>
        <p:txBody>
          <a:bodyPr/>
          <a:lstStyle/>
          <a:p>
            <a:fld id="{DC562453-D7B0-DB41-9CC2-7064D3F0554D}" type="datetime1">
              <a:rPr lang="en-ZA" smtClean="0"/>
              <a:t>2024/06/25</a:t>
            </a:fld>
            <a:endParaRPr lang="en-US"/>
          </a:p>
        </p:txBody>
      </p:sp>
      <p:sp>
        <p:nvSpPr>
          <p:cNvPr id="5" name="Footer Placeholder 4">
            <a:extLst>
              <a:ext uri="{FF2B5EF4-FFF2-40B4-BE49-F238E27FC236}">
                <a16:creationId xmlns:a16="http://schemas.microsoft.com/office/drawing/2014/main" id="{1F9F74D8-6C1F-C7B1-F01D-5806C28F5C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A86DE-3FD9-7A16-8157-8965E93812F2}"/>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04425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D9E2-06CA-0E44-6F32-771E9F49CE19}"/>
              </a:ext>
            </a:extLst>
          </p:cNvPr>
          <p:cNvSpPr>
            <a:spLocks noGrp="1"/>
          </p:cNvSpPr>
          <p:nvPr>
            <p:ph type="title"/>
          </p:nvPr>
        </p:nvSpPr>
        <p:spPr>
          <a:xfrm>
            <a:off x="638629" y="365125"/>
            <a:ext cx="9644351"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E812D5-E099-B501-FC9B-46FA043490A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5C119C-1A50-33E4-DFD2-7E07C376369E}"/>
              </a:ext>
            </a:extLst>
          </p:cNvPr>
          <p:cNvSpPr>
            <a:spLocks noGrp="1"/>
          </p:cNvSpPr>
          <p:nvPr>
            <p:ph type="dt" sz="half" idx="10"/>
          </p:nvPr>
        </p:nvSpPr>
        <p:spPr>
          <a:xfrm>
            <a:off x="838200" y="6356350"/>
            <a:ext cx="2743200" cy="365125"/>
          </a:xfrm>
          <a:prstGeom prst="rect">
            <a:avLst/>
          </a:prstGeom>
        </p:spPr>
        <p:txBody>
          <a:bodyPr/>
          <a:lstStyle/>
          <a:p>
            <a:fld id="{ABC03997-43BC-9C4A-8DF6-234BA7798009}" type="datetime1">
              <a:rPr lang="en-ZA" smtClean="0"/>
              <a:t>2024/06/25</a:t>
            </a:fld>
            <a:endParaRPr lang="en-US"/>
          </a:p>
        </p:txBody>
      </p:sp>
      <p:sp>
        <p:nvSpPr>
          <p:cNvPr id="5" name="Footer Placeholder 4">
            <a:extLst>
              <a:ext uri="{FF2B5EF4-FFF2-40B4-BE49-F238E27FC236}">
                <a16:creationId xmlns:a16="http://schemas.microsoft.com/office/drawing/2014/main" id="{21CE98F1-0C6F-9C27-30ED-20D3DF259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EEA8F6-30C6-58F6-15EC-4505AFE26A98}"/>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59079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CFF9-6CF6-5829-0287-F69F861187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31B6F7F-628B-1A0C-B526-0E3DB2C087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B561DB-8A6A-BED7-4BC7-AF79C7A5B6E4}"/>
              </a:ext>
            </a:extLst>
          </p:cNvPr>
          <p:cNvSpPr>
            <a:spLocks noGrp="1"/>
          </p:cNvSpPr>
          <p:nvPr>
            <p:ph type="dt" sz="half" idx="10"/>
          </p:nvPr>
        </p:nvSpPr>
        <p:spPr>
          <a:xfrm>
            <a:off x="838200" y="6356350"/>
            <a:ext cx="2743200" cy="365125"/>
          </a:xfrm>
          <a:prstGeom prst="rect">
            <a:avLst/>
          </a:prstGeom>
        </p:spPr>
        <p:txBody>
          <a:bodyPr/>
          <a:lstStyle/>
          <a:p>
            <a:fld id="{09A711D2-923E-5644-9062-A8B8DEF485D1}" type="datetime1">
              <a:rPr lang="en-ZA" smtClean="0"/>
              <a:t>2024/06/25</a:t>
            </a:fld>
            <a:endParaRPr lang="en-US"/>
          </a:p>
        </p:txBody>
      </p:sp>
      <p:sp>
        <p:nvSpPr>
          <p:cNvPr id="5" name="Footer Placeholder 4">
            <a:extLst>
              <a:ext uri="{FF2B5EF4-FFF2-40B4-BE49-F238E27FC236}">
                <a16:creationId xmlns:a16="http://schemas.microsoft.com/office/drawing/2014/main" id="{F84A2607-6C1E-112B-499C-F501F3AEC9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3E1E72-15E5-B06F-3DFF-B065423ECCDE}"/>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20148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98DC-13CA-329A-33AC-168999B26B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6291A9-5E28-3B66-F67C-F396067375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BCA8093-91BD-EEF0-64D0-C5B50D576F9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EDC96A-FE71-345B-5D9A-D8E1868A6309}"/>
              </a:ext>
            </a:extLst>
          </p:cNvPr>
          <p:cNvSpPr>
            <a:spLocks noGrp="1"/>
          </p:cNvSpPr>
          <p:nvPr>
            <p:ph type="dt" sz="half" idx="10"/>
          </p:nvPr>
        </p:nvSpPr>
        <p:spPr>
          <a:xfrm>
            <a:off x="838200" y="6356350"/>
            <a:ext cx="2743200" cy="365125"/>
          </a:xfrm>
          <a:prstGeom prst="rect">
            <a:avLst/>
          </a:prstGeom>
        </p:spPr>
        <p:txBody>
          <a:bodyPr/>
          <a:lstStyle/>
          <a:p>
            <a:fld id="{EE7A3249-A0A3-FE45-ABB1-58EE4E5D2BCB}" type="datetime1">
              <a:rPr lang="en-ZA" smtClean="0"/>
              <a:t>2024/06/25</a:t>
            </a:fld>
            <a:endParaRPr lang="en-US"/>
          </a:p>
        </p:txBody>
      </p:sp>
      <p:sp>
        <p:nvSpPr>
          <p:cNvPr id="6" name="Footer Placeholder 5">
            <a:extLst>
              <a:ext uri="{FF2B5EF4-FFF2-40B4-BE49-F238E27FC236}">
                <a16:creationId xmlns:a16="http://schemas.microsoft.com/office/drawing/2014/main" id="{69B800CB-312C-D0CA-6365-F7A5299C3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041559-7102-558E-1769-937DC5B43ED5}"/>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127104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7268-10ED-5903-92B9-7A087248144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06D78-C877-D2D1-949C-D5065A259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65B5BD-D5B8-200E-E6CC-9FEF1FE032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2AC80D0-D3C8-2272-C385-B2794FF32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EFE27E-F774-A360-241F-78BEBEFB5C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1F71B2E-2F11-D452-5666-AC3D9B7A0585}"/>
              </a:ext>
            </a:extLst>
          </p:cNvPr>
          <p:cNvSpPr>
            <a:spLocks noGrp="1"/>
          </p:cNvSpPr>
          <p:nvPr>
            <p:ph type="dt" sz="half" idx="10"/>
          </p:nvPr>
        </p:nvSpPr>
        <p:spPr>
          <a:xfrm>
            <a:off x="838200" y="6356350"/>
            <a:ext cx="2743200" cy="365125"/>
          </a:xfrm>
          <a:prstGeom prst="rect">
            <a:avLst/>
          </a:prstGeom>
        </p:spPr>
        <p:txBody>
          <a:bodyPr/>
          <a:lstStyle/>
          <a:p>
            <a:fld id="{95529FB6-D2A7-6141-84AB-41BB2A566978}" type="datetime1">
              <a:rPr lang="en-ZA" smtClean="0"/>
              <a:t>2024/06/25</a:t>
            </a:fld>
            <a:endParaRPr lang="en-US"/>
          </a:p>
        </p:txBody>
      </p:sp>
      <p:sp>
        <p:nvSpPr>
          <p:cNvPr id="8" name="Footer Placeholder 7">
            <a:extLst>
              <a:ext uri="{FF2B5EF4-FFF2-40B4-BE49-F238E27FC236}">
                <a16:creationId xmlns:a16="http://schemas.microsoft.com/office/drawing/2014/main" id="{716B2E9A-04A2-6713-CB2B-923F23EFBA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6B640C-773C-7333-2CC8-9CB7EC3970D4}"/>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19922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A70E-C43C-3BF9-A85B-413491718C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70195B-E9C5-73A8-6AAF-03A9D4E3B711}"/>
              </a:ext>
            </a:extLst>
          </p:cNvPr>
          <p:cNvSpPr>
            <a:spLocks noGrp="1"/>
          </p:cNvSpPr>
          <p:nvPr>
            <p:ph type="dt" sz="half" idx="10"/>
          </p:nvPr>
        </p:nvSpPr>
        <p:spPr>
          <a:xfrm>
            <a:off x="838200" y="6356350"/>
            <a:ext cx="2743200" cy="365125"/>
          </a:xfrm>
          <a:prstGeom prst="rect">
            <a:avLst/>
          </a:prstGeom>
        </p:spPr>
        <p:txBody>
          <a:bodyPr/>
          <a:lstStyle/>
          <a:p>
            <a:fld id="{7076EC3B-E502-364B-BEF4-6E375D31FD3B}" type="datetime1">
              <a:rPr lang="en-ZA" smtClean="0"/>
              <a:t>2024/06/25</a:t>
            </a:fld>
            <a:endParaRPr lang="en-US"/>
          </a:p>
        </p:txBody>
      </p:sp>
      <p:sp>
        <p:nvSpPr>
          <p:cNvPr id="4" name="Footer Placeholder 3">
            <a:extLst>
              <a:ext uri="{FF2B5EF4-FFF2-40B4-BE49-F238E27FC236}">
                <a16:creationId xmlns:a16="http://schemas.microsoft.com/office/drawing/2014/main" id="{4C13886E-E3A7-3F6A-3695-1661A4B870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DFE162C-C54C-A050-484F-2F81E057CE78}"/>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412037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2CF4B-F6E4-A8F4-DC37-987B76E9BC63}"/>
              </a:ext>
            </a:extLst>
          </p:cNvPr>
          <p:cNvSpPr>
            <a:spLocks noGrp="1"/>
          </p:cNvSpPr>
          <p:nvPr>
            <p:ph type="dt" sz="half" idx="10"/>
          </p:nvPr>
        </p:nvSpPr>
        <p:spPr>
          <a:xfrm>
            <a:off x="838200" y="6356350"/>
            <a:ext cx="2743200" cy="365125"/>
          </a:xfrm>
          <a:prstGeom prst="rect">
            <a:avLst/>
          </a:prstGeom>
        </p:spPr>
        <p:txBody>
          <a:bodyPr/>
          <a:lstStyle/>
          <a:p>
            <a:fld id="{1EEE8A87-1F12-E340-A26F-E61F024D2F48}" type="datetime1">
              <a:rPr lang="en-ZA" smtClean="0"/>
              <a:t>2024/06/25</a:t>
            </a:fld>
            <a:endParaRPr lang="en-US"/>
          </a:p>
        </p:txBody>
      </p:sp>
      <p:sp>
        <p:nvSpPr>
          <p:cNvPr id="3" name="Footer Placeholder 2">
            <a:extLst>
              <a:ext uri="{FF2B5EF4-FFF2-40B4-BE49-F238E27FC236}">
                <a16:creationId xmlns:a16="http://schemas.microsoft.com/office/drawing/2014/main" id="{A3650596-886D-1D6E-226C-F136106E2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A305D7-031E-7421-048C-4FB4ACD8E0EB}"/>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76372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7B18-7BB0-58A3-AFBE-08D318763C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624AC9-DD76-86CE-A3B2-D542FB2D9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32CC48-1F4E-53B7-0101-ADAA64584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DBFD98-6316-5B55-CEDF-B31C918ABA71}"/>
              </a:ext>
            </a:extLst>
          </p:cNvPr>
          <p:cNvSpPr>
            <a:spLocks noGrp="1"/>
          </p:cNvSpPr>
          <p:nvPr>
            <p:ph type="dt" sz="half" idx="10"/>
          </p:nvPr>
        </p:nvSpPr>
        <p:spPr>
          <a:xfrm>
            <a:off x="838200" y="6356350"/>
            <a:ext cx="2743200" cy="365125"/>
          </a:xfrm>
          <a:prstGeom prst="rect">
            <a:avLst/>
          </a:prstGeom>
        </p:spPr>
        <p:txBody>
          <a:bodyPr/>
          <a:lstStyle/>
          <a:p>
            <a:fld id="{9A70C3A8-E308-4B42-8EF2-43B157EB3A9A}" type="datetime1">
              <a:rPr lang="en-ZA" smtClean="0"/>
              <a:t>2024/06/25</a:t>
            </a:fld>
            <a:endParaRPr lang="en-US"/>
          </a:p>
        </p:txBody>
      </p:sp>
      <p:sp>
        <p:nvSpPr>
          <p:cNvPr id="6" name="Footer Placeholder 5">
            <a:extLst>
              <a:ext uri="{FF2B5EF4-FFF2-40B4-BE49-F238E27FC236}">
                <a16:creationId xmlns:a16="http://schemas.microsoft.com/office/drawing/2014/main" id="{5F032D06-1A6B-6088-EF4D-0317FEFE70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621BB7-0464-40C1-B401-603E1EF2C7EB}"/>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76159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2185-6A55-E3A9-7CEE-9FC68B2301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C9FF780-80EC-DA1B-C271-D3A2BE7DF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F67E6-8D63-CB48-1166-64D61C832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9D8E96-01CB-E02E-57F7-117342165F15}"/>
              </a:ext>
            </a:extLst>
          </p:cNvPr>
          <p:cNvSpPr>
            <a:spLocks noGrp="1"/>
          </p:cNvSpPr>
          <p:nvPr>
            <p:ph type="dt" sz="half" idx="10"/>
          </p:nvPr>
        </p:nvSpPr>
        <p:spPr>
          <a:xfrm>
            <a:off x="838200" y="6356350"/>
            <a:ext cx="2743200" cy="365125"/>
          </a:xfrm>
          <a:prstGeom prst="rect">
            <a:avLst/>
          </a:prstGeom>
        </p:spPr>
        <p:txBody>
          <a:bodyPr/>
          <a:lstStyle/>
          <a:p>
            <a:fld id="{CF08FE11-8623-9C41-BD02-16E666F5DE14}" type="datetime1">
              <a:rPr lang="en-ZA" smtClean="0"/>
              <a:t>2024/06/25</a:t>
            </a:fld>
            <a:endParaRPr lang="en-US"/>
          </a:p>
        </p:txBody>
      </p:sp>
      <p:sp>
        <p:nvSpPr>
          <p:cNvPr id="6" name="Footer Placeholder 5">
            <a:extLst>
              <a:ext uri="{FF2B5EF4-FFF2-40B4-BE49-F238E27FC236}">
                <a16:creationId xmlns:a16="http://schemas.microsoft.com/office/drawing/2014/main" id="{224E0ED8-798B-D2A4-50BF-A1F457A551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B3D314-5548-A5E9-66A9-00AAF1F3A19B}"/>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10277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rectangular frame with green border&#10;&#10;Description automatically generated">
            <a:extLst>
              <a:ext uri="{FF2B5EF4-FFF2-40B4-BE49-F238E27FC236}">
                <a16:creationId xmlns:a16="http://schemas.microsoft.com/office/drawing/2014/main" id="{551B59F2-E4CB-D10F-ABB9-41AD4E5AA3EB}"/>
              </a:ext>
            </a:extLst>
          </p:cNvPr>
          <p:cNvPicPr>
            <a:picLocks noChangeAspect="1"/>
          </p:cNvPicPr>
          <p:nvPr userDrawn="1"/>
        </p:nvPicPr>
        <p:blipFill>
          <a:blip r:embed="rId13"/>
          <a:stretch>
            <a:fillRect/>
          </a:stretch>
        </p:blipFill>
        <p:spPr>
          <a:xfrm>
            <a:off x="0" y="3047"/>
            <a:ext cx="12192000" cy="6851903"/>
          </a:xfrm>
          <a:prstGeom prst="rect">
            <a:avLst/>
          </a:prstGeom>
        </p:spPr>
      </p:pic>
      <p:sp>
        <p:nvSpPr>
          <p:cNvPr id="2" name="Title Placeholder 1">
            <a:extLst>
              <a:ext uri="{FF2B5EF4-FFF2-40B4-BE49-F238E27FC236}">
                <a16:creationId xmlns:a16="http://schemas.microsoft.com/office/drawing/2014/main" id="{7B5AA303-1A11-30BA-986F-373CA25808B0}"/>
              </a:ext>
            </a:extLst>
          </p:cNvPr>
          <p:cNvSpPr>
            <a:spLocks noGrp="1"/>
          </p:cNvSpPr>
          <p:nvPr>
            <p:ph type="title"/>
          </p:nvPr>
        </p:nvSpPr>
        <p:spPr>
          <a:xfrm>
            <a:off x="638629" y="365125"/>
            <a:ext cx="948921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8DBAF7-3130-C947-E50F-46C9CC456EA3}"/>
              </a:ext>
            </a:extLst>
          </p:cNvPr>
          <p:cNvSpPr>
            <a:spLocks noGrp="1"/>
          </p:cNvSpPr>
          <p:nvPr>
            <p:ph type="body" idx="1"/>
          </p:nvPr>
        </p:nvSpPr>
        <p:spPr>
          <a:xfrm>
            <a:off x="638629" y="2052766"/>
            <a:ext cx="9489219" cy="369985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8F75A7B-3933-3435-6168-1608ED8453CD}"/>
              </a:ext>
            </a:extLst>
          </p:cNvPr>
          <p:cNvSpPr>
            <a:spLocks noGrp="1"/>
          </p:cNvSpPr>
          <p:nvPr>
            <p:ph type="sldNum" sz="quarter" idx="4"/>
          </p:nvPr>
        </p:nvSpPr>
        <p:spPr>
          <a:xfrm>
            <a:off x="8795800" y="5995686"/>
            <a:ext cx="2743200" cy="49718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3BC93099-F7AB-074E-8CC3-8B9B36D0B21C}" type="slidenum">
              <a:rPr lang="en-US" smtClean="0"/>
              <a:pPr/>
              <a:t>‹#›</a:t>
            </a:fld>
            <a:endParaRPr lang="en-US" dirty="0"/>
          </a:p>
        </p:txBody>
      </p:sp>
    </p:spTree>
    <p:extLst>
      <p:ext uri="{BB962C8B-B14F-4D97-AF65-F5344CB8AC3E}">
        <p14:creationId xmlns:p14="http://schemas.microsoft.com/office/powerpoint/2010/main" val="220734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5C75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AF7A-F7A4-EF59-A284-9993F6D66AC3}"/>
              </a:ext>
            </a:extLst>
          </p:cNvPr>
          <p:cNvSpPr>
            <a:spLocks noGrp="1"/>
          </p:cNvSpPr>
          <p:nvPr>
            <p:ph type="ctrTitle"/>
          </p:nvPr>
        </p:nvSpPr>
        <p:spPr>
          <a:xfrm>
            <a:off x="740781" y="2522467"/>
            <a:ext cx="9327779" cy="1559719"/>
          </a:xfrm>
        </p:spPr>
        <p:txBody>
          <a:bodyPr>
            <a:normAutofit fontScale="90000"/>
          </a:bodyPr>
          <a:lstStyle/>
          <a:p>
            <a:pPr algn="ctr"/>
            <a:r>
              <a:rPr lang="en-US" dirty="0"/>
              <a:t>PUBLIC PARTICIPATION MANDATE </a:t>
            </a:r>
            <a:br>
              <a:rPr lang="en-US" dirty="0"/>
            </a:br>
            <a:br>
              <a:rPr lang="en-US" dirty="0"/>
            </a:br>
            <a:r>
              <a:rPr lang="en-US" dirty="0"/>
              <a:t>INDUCTION TO 7</a:t>
            </a:r>
            <a:r>
              <a:rPr lang="en-US" baseline="30000" dirty="0"/>
              <a:t>TH</a:t>
            </a:r>
            <a:r>
              <a:rPr lang="en-US" dirty="0"/>
              <a:t> ADMINISTRATION MEMBERS </a:t>
            </a:r>
          </a:p>
        </p:txBody>
      </p:sp>
      <p:sp>
        <p:nvSpPr>
          <p:cNvPr id="3" name="Subtitle 2">
            <a:extLst>
              <a:ext uri="{FF2B5EF4-FFF2-40B4-BE49-F238E27FC236}">
                <a16:creationId xmlns:a16="http://schemas.microsoft.com/office/drawing/2014/main" id="{99B90939-1298-F2A2-C30C-C7187EAB3A1A}"/>
              </a:ext>
            </a:extLst>
          </p:cNvPr>
          <p:cNvSpPr>
            <a:spLocks noGrp="1"/>
          </p:cNvSpPr>
          <p:nvPr>
            <p:ph type="subTitle" idx="1"/>
          </p:nvPr>
        </p:nvSpPr>
        <p:spPr/>
        <p:txBody>
          <a:bodyPr>
            <a:normAutofit/>
          </a:bodyPr>
          <a:lstStyle/>
          <a:p>
            <a:pPr algn="ctr"/>
            <a:r>
              <a:rPr lang="en-US" sz="2900" b="1" dirty="0">
                <a:solidFill>
                  <a:srgbClr val="5C7556"/>
                </a:solidFill>
                <a:ea typeface="+mj-ea"/>
              </a:rPr>
              <a:t>28 JUNE 2024</a:t>
            </a:r>
          </a:p>
        </p:txBody>
      </p:sp>
    </p:spTree>
    <p:extLst>
      <p:ext uri="{BB962C8B-B14F-4D97-AF65-F5344CB8AC3E}">
        <p14:creationId xmlns:p14="http://schemas.microsoft.com/office/powerpoint/2010/main" val="66877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5" name="Title 1"/>
          <p:cNvSpPr txBox="1">
            <a:spLocks/>
          </p:cNvSpPr>
          <p:nvPr/>
        </p:nvSpPr>
        <p:spPr bwMode="auto">
          <a:xfrm>
            <a:off x="0" y="154684"/>
            <a:ext cx="12191999" cy="86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2" tIns="45686" rIns="91372" bIns="45686" numCol="1" anchor="ctr" anchorCtr="0" compatLnSpc="1">
            <a:prstTxWarp prst="textNoShape">
              <a:avLst/>
            </a:prstTxWarp>
          </a:bodyPr>
          <a:lstStyle>
            <a:lvl1pPr algn="l" rtl="0" fontAlgn="base">
              <a:lnSpc>
                <a:spcPct val="85000"/>
              </a:lnSpc>
              <a:spcBef>
                <a:spcPct val="0"/>
              </a:spcBef>
              <a:spcAft>
                <a:spcPct val="0"/>
              </a:spcAft>
              <a:defRPr lang="en-ZA" sz="2600" b="1">
                <a:solidFill>
                  <a:schemeClr val="bg1"/>
                </a:solidFill>
                <a:latin typeface="Arial Narrow" panose="020B0606020202030204" pitchFamily="34" charset="0"/>
                <a:ea typeface="+mj-ea"/>
                <a:cs typeface="+mj-cs"/>
              </a:defRPr>
            </a:lvl1pPr>
            <a:lvl2pPr algn="l" rtl="0" fontAlgn="base">
              <a:lnSpc>
                <a:spcPct val="85000"/>
              </a:lnSpc>
              <a:spcBef>
                <a:spcPct val="0"/>
              </a:spcBef>
              <a:spcAft>
                <a:spcPct val="0"/>
              </a:spcAft>
              <a:defRPr sz="2600" b="1">
                <a:solidFill>
                  <a:schemeClr val="bg1"/>
                </a:solidFill>
                <a:latin typeface="Arial Narrow" pitchFamily="34" charset="0"/>
                <a:cs typeface="Arial" charset="0"/>
              </a:defRPr>
            </a:lvl2pPr>
            <a:lvl3pPr algn="l" rtl="0" fontAlgn="base">
              <a:lnSpc>
                <a:spcPct val="85000"/>
              </a:lnSpc>
              <a:spcBef>
                <a:spcPct val="0"/>
              </a:spcBef>
              <a:spcAft>
                <a:spcPct val="0"/>
              </a:spcAft>
              <a:defRPr sz="2600" b="1">
                <a:solidFill>
                  <a:schemeClr val="bg1"/>
                </a:solidFill>
                <a:latin typeface="Arial Narrow" pitchFamily="34" charset="0"/>
                <a:cs typeface="Arial" charset="0"/>
              </a:defRPr>
            </a:lvl3pPr>
            <a:lvl4pPr algn="l" rtl="0" fontAlgn="base">
              <a:lnSpc>
                <a:spcPct val="85000"/>
              </a:lnSpc>
              <a:spcBef>
                <a:spcPct val="0"/>
              </a:spcBef>
              <a:spcAft>
                <a:spcPct val="0"/>
              </a:spcAft>
              <a:defRPr sz="2600" b="1">
                <a:solidFill>
                  <a:schemeClr val="bg1"/>
                </a:solidFill>
                <a:latin typeface="Arial Narrow" pitchFamily="34" charset="0"/>
                <a:cs typeface="Arial" charset="0"/>
              </a:defRPr>
            </a:lvl4pPr>
            <a:lvl5pPr algn="l" rtl="0" fontAlgn="base">
              <a:lnSpc>
                <a:spcPct val="85000"/>
              </a:lnSpc>
              <a:spcBef>
                <a:spcPct val="0"/>
              </a:spcBef>
              <a:spcAft>
                <a:spcPct val="0"/>
              </a:spcAft>
              <a:defRPr sz="2600" b="1">
                <a:solidFill>
                  <a:schemeClr val="bg1"/>
                </a:solidFill>
                <a:latin typeface="Arial Narrow" pitchFamily="34" charset="0"/>
                <a:cs typeface="Arial" charset="0"/>
              </a:defRPr>
            </a:lvl5pPr>
            <a:lvl6pPr marL="456864"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3722"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0584"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7444" algn="l" rtl="0" eaLnBrk="1" fontAlgn="base" hangingPunct="1">
              <a:lnSpc>
                <a:spcPct val="85000"/>
              </a:lnSpc>
              <a:spcBef>
                <a:spcPct val="0"/>
              </a:spcBef>
              <a:spcAft>
                <a:spcPct val="0"/>
              </a:spcAft>
              <a:defRPr sz="2400">
                <a:solidFill>
                  <a:schemeClr val="bg1"/>
                </a:solidFill>
                <a:latin typeface="Arial" charset="0"/>
                <a:cs typeface="Arial" charset="0"/>
              </a:defRPr>
            </a:lvl9pPr>
          </a:lstStyle>
          <a:p>
            <a:r>
              <a:rPr lang="en-US" sz="2800" kern="0" dirty="0">
                <a:solidFill>
                  <a:srgbClr val="5C7556"/>
                </a:solidFill>
                <a:latin typeface="Arial" charset="0"/>
                <a:ea typeface="Arial" charset="0"/>
                <a:cs typeface="Arial" charset="0"/>
              </a:rPr>
              <a:t>PUBLIC PARTICIPATION MOBILISATION PROCESS </a:t>
            </a:r>
          </a:p>
        </p:txBody>
      </p:sp>
      <p:grpSp>
        <p:nvGrpSpPr>
          <p:cNvPr id="29" name="Group 28">
            <a:extLst>
              <a:ext uri="{FF2B5EF4-FFF2-40B4-BE49-F238E27FC236}">
                <a16:creationId xmlns:a16="http://schemas.microsoft.com/office/drawing/2014/main" id="{80591535-99CA-4B75-A081-203DD659641E}"/>
              </a:ext>
            </a:extLst>
          </p:cNvPr>
          <p:cNvGrpSpPr/>
          <p:nvPr/>
        </p:nvGrpSpPr>
        <p:grpSpPr>
          <a:xfrm>
            <a:off x="1264604" y="1105632"/>
            <a:ext cx="8514861" cy="4681092"/>
            <a:chOff x="165956" y="855390"/>
            <a:chExt cx="8673244" cy="5697810"/>
          </a:xfrm>
        </p:grpSpPr>
        <p:sp>
          <p:nvSpPr>
            <p:cNvPr id="30" name="Rounded Rectangle 5">
              <a:extLst>
                <a:ext uri="{FF2B5EF4-FFF2-40B4-BE49-F238E27FC236}">
                  <a16:creationId xmlns:a16="http://schemas.microsoft.com/office/drawing/2014/main" id="{EB356AF4-3AA6-457D-AEE9-57ECDE258509}"/>
                </a:ext>
              </a:extLst>
            </p:cNvPr>
            <p:cNvSpPr/>
            <p:nvPr/>
          </p:nvSpPr>
          <p:spPr>
            <a:xfrm>
              <a:off x="331912" y="1066800"/>
              <a:ext cx="1981200" cy="12192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dirty="0">
                <a:latin typeface="Arial" charset="0"/>
                <a:ea typeface="Arial" charset="0"/>
                <a:cs typeface="Arial" charset="0"/>
              </a:endParaRPr>
            </a:p>
            <a:p>
              <a:pPr algn="ctr"/>
              <a:r>
                <a:rPr lang="en-US" sz="1200" dirty="0">
                  <a:latin typeface="Arial" charset="0"/>
                  <a:ea typeface="Arial" charset="0"/>
                  <a:cs typeface="Arial" charset="0"/>
                </a:rPr>
                <a:t>Programming Committee issues out a term programme </a:t>
              </a:r>
              <a:endParaRPr lang="en-ZA" sz="1200" dirty="0">
                <a:latin typeface="Arial" charset="0"/>
                <a:ea typeface="Arial" charset="0"/>
                <a:cs typeface="Arial" charset="0"/>
              </a:endParaRPr>
            </a:p>
            <a:p>
              <a:pPr algn="ctr"/>
              <a:endParaRPr lang="en-ZA" sz="1200" dirty="0">
                <a:latin typeface="Arial" charset="0"/>
                <a:ea typeface="Arial" charset="0"/>
                <a:cs typeface="Arial" charset="0"/>
              </a:endParaRPr>
            </a:p>
          </p:txBody>
        </p:sp>
        <p:sp>
          <p:nvSpPr>
            <p:cNvPr id="31" name="Rounded Rectangle 7">
              <a:extLst>
                <a:ext uri="{FF2B5EF4-FFF2-40B4-BE49-F238E27FC236}">
                  <a16:creationId xmlns:a16="http://schemas.microsoft.com/office/drawing/2014/main" id="{74AB78F6-1552-4310-A5FD-C780230E7503}"/>
                </a:ext>
              </a:extLst>
            </p:cNvPr>
            <p:cNvSpPr/>
            <p:nvPr/>
          </p:nvSpPr>
          <p:spPr>
            <a:xfrm>
              <a:off x="2514600" y="1696478"/>
              <a:ext cx="1981200" cy="1143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sz="1200" dirty="0">
                <a:solidFill>
                  <a:schemeClr val="bg1"/>
                </a:solidFill>
                <a:latin typeface="Arial" charset="0"/>
                <a:ea typeface="Arial" charset="0"/>
                <a:cs typeface="Arial" charset="0"/>
              </a:endParaRPr>
            </a:p>
            <a:p>
              <a:pPr algn="ctr"/>
              <a:r>
                <a:rPr lang="en-ZA" sz="1200" dirty="0">
                  <a:solidFill>
                    <a:schemeClr val="bg1"/>
                  </a:solidFill>
                  <a:latin typeface="Arial" charset="0"/>
                  <a:ea typeface="Arial" charset="0"/>
                  <a:cs typeface="Arial" charset="0"/>
                </a:rPr>
                <a:t>Identify stakeholders as per the topic and Question under debate</a:t>
              </a:r>
            </a:p>
            <a:p>
              <a:pPr algn="ctr"/>
              <a:endParaRPr lang="en-ZA" sz="1200" dirty="0">
                <a:solidFill>
                  <a:schemeClr val="bg1"/>
                </a:solidFill>
                <a:latin typeface="Arial" charset="0"/>
                <a:ea typeface="Arial" charset="0"/>
                <a:cs typeface="Arial" charset="0"/>
              </a:endParaRPr>
            </a:p>
          </p:txBody>
        </p:sp>
        <p:sp>
          <p:nvSpPr>
            <p:cNvPr id="32" name="Rounded Rectangle 8">
              <a:extLst>
                <a:ext uri="{FF2B5EF4-FFF2-40B4-BE49-F238E27FC236}">
                  <a16:creationId xmlns:a16="http://schemas.microsoft.com/office/drawing/2014/main" id="{3727691D-6DD0-4A6B-A191-50FF72BFE8DC}"/>
                </a:ext>
              </a:extLst>
            </p:cNvPr>
            <p:cNvSpPr/>
            <p:nvPr/>
          </p:nvSpPr>
          <p:spPr>
            <a:xfrm>
              <a:off x="4648200" y="2341963"/>
              <a:ext cx="1981200" cy="1242718"/>
            </a:xfrm>
            <a:prstGeom prst="roundRect">
              <a:avLst/>
            </a:prstGeom>
            <a:solidFill>
              <a:srgbClr val="5C7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Arial" charset="0"/>
                  <a:ea typeface="Arial" charset="0"/>
                  <a:cs typeface="Arial" charset="0"/>
                </a:rPr>
                <a:t>Mobilise and invite community members interested and affected by debates.</a:t>
              </a:r>
            </a:p>
          </p:txBody>
        </p:sp>
        <p:sp>
          <p:nvSpPr>
            <p:cNvPr id="33" name="Rounded Rectangle 9">
              <a:extLst>
                <a:ext uri="{FF2B5EF4-FFF2-40B4-BE49-F238E27FC236}">
                  <a16:creationId xmlns:a16="http://schemas.microsoft.com/office/drawing/2014/main" id="{43E2965E-5704-4189-9F42-F95EDF6B3DB0}"/>
                </a:ext>
              </a:extLst>
            </p:cNvPr>
            <p:cNvSpPr/>
            <p:nvPr/>
          </p:nvSpPr>
          <p:spPr>
            <a:xfrm>
              <a:off x="6781800" y="3320430"/>
              <a:ext cx="1981200" cy="1143000"/>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ZA" sz="1200" dirty="0">
                <a:latin typeface="Arial" charset="0"/>
                <a:ea typeface="Arial" charset="0"/>
                <a:cs typeface="Arial" charset="0"/>
              </a:endParaRPr>
            </a:p>
            <a:p>
              <a:pPr algn="ctr"/>
              <a:r>
                <a:rPr lang="en-ZA" sz="1200" dirty="0">
                  <a:latin typeface="Arial" charset="0"/>
                  <a:ea typeface="Arial" charset="0"/>
                  <a:cs typeface="Arial" charset="0"/>
                </a:rPr>
                <a:t>Brief and educate stakeholders on house procedures and rules</a:t>
              </a:r>
            </a:p>
            <a:p>
              <a:pPr algn="ctr"/>
              <a:endParaRPr lang="en-ZA" sz="1200" dirty="0">
                <a:latin typeface="Arial" charset="0"/>
                <a:ea typeface="Arial" charset="0"/>
                <a:cs typeface="Arial" charset="0"/>
              </a:endParaRPr>
            </a:p>
          </p:txBody>
        </p:sp>
        <p:sp>
          <p:nvSpPr>
            <p:cNvPr id="34" name="Rounded Rectangle 10">
              <a:extLst>
                <a:ext uri="{FF2B5EF4-FFF2-40B4-BE49-F238E27FC236}">
                  <a16:creationId xmlns:a16="http://schemas.microsoft.com/office/drawing/2014/main" id="{8B59CFE2-CD30-41CA-9F19-301297C9B026}"/>
                </a:ext>
              </a:extLst>
            </p:cNvPr>
            <p:cNvSpPr/>
            <p:nvPr/>
          </p:nvSpPr>
          <p:spPr>
            <a:xfrm>
              <a:off x="4652855" y="4037649"/>
              <a:ext cx="2052745" cy="129635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sz="1200" dirty="0">
                <a:solidFill>
                  <a:schemeClr val="bg1"/>
                </a:solidFill>
                <a:latin typeface="Arial" charset="0"/>
                <a:ea typeface="Arial" charset="0"/>
                <a:cs typeface="Arial" charset="0"/>
              </a:endParaRPr>
            </a:p>
            <a:p>
              <a:pPr algn="ctr"/>
              <a:r>
                <a:rPr lang="en-ZA" sz="1200" dirty="0">
                  <a:solidFill>
                    <a:schemeClr val="bg1"/>
                  </a:solidFill>
                  <a:latin typeface="Arial" charset="0"/>
                  <a:ea typeface="Arial" charset="0"/>
                  <a:cs typeface="Arial" charset="0"/>
                </a:rPr>
                <a:t>Educate stakeholders (role &amp; mandate of GPL) through networking and briefing sessions.</a:t>
              </a:r>
            </a:p>
            <a:p>
              <a:pPr algn="ctr"/>
              <a:endParaRPr lang="en-ZA" sz="1200" dirty="0">
                <a:solidFill>
                  <a:schemeClr val="bg1"/>
                </a:solidFill>
                <a:latin typeface="Arial" charset="0"/>
                <a:ea typeface="Arial" charset="0"/>
                <a:cs typeface="Arial" charset="0"/>
              </a:endParaRPr>
            </a:p>
          </p:txBody>
        </p:sp>
        <p:sp>
          <p:nvSpPr>
            <p:cNvPr id="35" name="Rounded Rectangle 11">
              <a:extLst>
                <a:ext uri="{FF2B5EF4-FFF2-40B4-BE49-F238E27FC236}">
                  <a16:creationId xmlns:a16="http://schemas.microsoft.com/office/drawing/2014/main" id="{9ABEE67D-91B4-4096-B5A5-EC2D4E60B9BB}"/>
                </a:ext>
              </a:extLst>
            </p:cNvPr>
            <p:cNvSpPr/>
            <p:nvPr/>
          </p:nvSpPr>
          <p:spPr>
            <a:xfrm>
              <a:off x="2514600" y="4876800"/>
              <a:ext cx="1981200" cy="1143000"/>
            </a:xfrm>
            <a:prstGeom prst="roundRect">
              <a:avLst/>
            </a:prstGeom>
            <a:solidFill>
              <a:srgbClr val="5C7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latin typeface="Arial" charset="0"/>
                  <a:ea typeface="Arial" charset="0"/>
                  <a:cs typeface="Arial" charset="0"/>
                </a:rPr>
                <a:t>Manage stakeholders for the House</a:t>
              </a:r>
            </a:p>
            <a:p>
              <a:pPr algn="ctr"/>
              <a:endParaRPr lang="en-ZA" sz="1200" dirty="0">
                <a:latin typeface="Arial" charset="0"/>
                <a:ea typeface="Arial" charset="0"/>
                <a:cs typeface="Arial" charset="0"/>
              </a:endParaRPr>
            </a:p>
          </p:txBody>
        </p:sp>
        <p:sp>
          <p:nvSpPr>
            <p:cNvPr id="36" name="Rounded Rectangle 12">
              <a:extLst>
                <a:ext uri="{FF2B5EF4-FFF2-40B4-BE49-F238E27FC236}">
                  <a16:creationId xmlns:a16="http://schemas.microsoft.com/office/drawing/2014/main" id="{44CFBFC5-1301-48D1-BC2F-AED7F37FD874}"/>
                </a:ext>
              </a:extLst>
            </p:cNvPr>
            <p:cNvSpPr/>
            <p:nvPr/>
          </p:nvSpPr>
          <p:spPr>
            <a:xfrm>
              <a:off x="381000" y="5410200"/>
              <a:ext cx="1981200" cy="1143000"/>
            </a:xfrm>
            <a:prstGeom prst="round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ZA" sz="1200" dirty="0">
                  <a:latin typeface="Arial" charset="0"/>
                  <a:ea typeface="Arial" charset="0"/>
                  <a:cs typeface="Arial" charset="0"/>
                </a:rPr>
                <a:t>Logistical arrangements for all stakeholders attending the sitting</a:t>
              </a:r>
            </a:p>
          </p:txBody>
        </p:sp>
        <p:sp>
          <p:nvSpPr>
            <p:cNvPr id="37" name="Right Arrow 13">
              <a:extLst>
                <a:ext uri="{FF2B5EF4-FFF2-40B4-BE49-F238E27FC236}">
                  <a16:creationId xmlns:a16="http://schemas.microsoft.com/office/drawing/2014/main" id="{66F52671-8266-49F1-BD63-850EE456F20B}"/>
                </a:ext>
              </a:extLst>
            </p:cNvPr>
            <p:cNvSpPr/>
            <p:nvPr/>
          </p:nvSpPr>
          <p:spPr>
            <a:xfrm rot="1047643">
              <a:off x="2395284" y="1225679"/>
              <a:ext cx="609600" cy="381000"/>
            </a:xfrm>
            <a:prstGeom prst="rightArrow">
              <a:avLst/>
            </a:prstGeom>
            <a:solidFill>
              <a:schemeClr val="bg1"/>
            </a:solidFill>
            <a:ln>
              <a:solidFill>
                <a:srgbClr val="9C5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Right Arrow 14">
              <a:extLst>
                <a:ext uri="{FF2B5EF4-FFF2-40B4-BE49-F238E27FC236}">
                  <a16:creationId xmlns:a16="http://schemas.microsoft.com/office/drawing/2014/main" id="{E1A03683-402C-44D5-9184-FF9DD434EE8B}"/>
                </a:ext>
              </a:extLst>
            </p:cNvPr>
            <p:cNvSpPr/>
            <p:nvPr/>
          </p:nvSpPr>
          <p:spPr>
            <a:xfrm rot="1047643">
              <a:off x="4538916" y="1987679"/>
              <a:ext cx="609600" cy="381000"/>
            </a:xfrm>
            <a:prstGeom prst="rightArrow">
              <a:avLst/>
            </a:prstGeom>
            <a:solidFill>
              <a:schemeClr val="bg1"/>
            </a:solidFill>
            <a:ln>
              <a:solidFill>
                <a:srgbClr val="9C5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ight Arrow 15">
              <a:extLst>
                <a:ext uri="{FF2B5EF4-FFF2-40B4-BE49-F238E27FC236}">
                  <a16:creationId xmlns:a16="http://schemas.microsoft.com/office/drawing/2014/main" id="{A715459F-1B0B-46BF-A8A1-A3CFFF3FE608}"/>
                </a:ext>
              </a:extLst>
            </p:cNvPr>
            <p:cNvSpPr/>
            <p:nvPr/>
          </p:nvSpPr>
          <p:spPr>
            <a:xfrm rot="1047643">
              <a:off x="6674087" y="2864493"/>
              <a:ext cx="609600" cy="381000"/>
            </a:xfrm>
            <a:prstGeom prst="rightArrow">
              <a:avLst/>
            </a:prstGeom>
            <a:solidFill>
              <a:schemeClr val="bg1"/>
            </a:solidFill>
            <a:ln>
              <a:solidFill>
                <a:srgbClr val="9C5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Right Arrow 16">
              <a:extLst>
                <a:ext uri="{FF2B5EF4-FFF2-40B4-BE49-F238E27FC236}">
                  <a16:creationId xmlns:a16="http://schemas.microsoft.com/office/drawing/2014/main" id="{8C6EF887-DDFD-4443-9AEB-DA7E1D83C19B}"/>
                </a:ext>
              </a:extLst>
            </p:cNvPr>
            <p:cNvSpPr/>
            <p:nvPr/>
          </p:nvSpPr>
          <p:spPr>
            <a:xfrm rot="8565618">
              <a:off x="6674087" y="4609039"/>
              <a:ext cx="609600" cy="381000"/>
            </a:xfrm>
            <a:prstGeom prst="rightArrow">
              <a:avLst/>
            </a:prstGeom>
            <a:solidFill>
              <a:schemeClr val="bg1"/>
            </a:solidFill>
            <a:ln>
              <a:solidFill>
                <a:srgbClr val="9C5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Right Arrow 17">
              <a:extLst>
                <a:ext uri="{FF2B5EF4-FFF2-40B4-BE49-F238E27FC236}">
                  <a16:creationId xmlns:a16="http://schemas.microsoft.com/office/drawing/2014/main" id="{EA79ECCE-010C-4AED-8437-236C276D3BDA}"/>
                </a:ext>
              </a:extLst>
            </p:cNvPr>
            <p:cNvSpPr/>
            <p:nvPr/>
          </p:nvSpPr>
          <p:spPr>
            <a:xfrm rot="9175792">
              <a:off x="4541101" y="5475738"/>
              <a:ext cx="609600" cy="381000"/>
            </a:xfrm>
            <a:prstGeom prst="rightArrow">
              <a:avLst/>
            </a:prstGeom>
            <a:solidFill>
              <a:schemeClr val="bg1"/>
            </a:solidFill>
            <a:ln>
              <a:solidFill>
                <a:srgbClr val="9C5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ight Arrow 18">
              <a:extLst>
                <a:ext uri="{FF2B5EF4-FFF2-40B4-BE49-F238E27FC236}">
                  <a16:creationId xmlns:a16="http://schemas.microsoft.com/office/drawing/2014/main" id="{B5AEB48A-374C-446E-80DE-383DDD97D447}"/>
                </a:ext>
              </a:extLst>
            </p:cNvPr>
            <p:cNvSpPr/>
            <p:nvPr/>
          </p:nvSpPr>
          <p:spPr>
            <a:xfrm rot="9329449">
              <a:off x="2411822" y="6129079"/>
              <a:ext cx="609600" cy="381000"/>
            </a:xfrm>
            <a:prstGeom prst="rightArrow">
              <a:avLst/>
            </a:prstGeom>
            <a:solidFill>
              <a:schemeClr val="bg1"/>
            </a:solidFill>
            <a:ln>
              <a:solidFill>
                <a:srgbClr val="9C5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Oval 42">
              <a:extLst>
                <a:ext uri="{FF2B5EF4-FFF2-40B4-BE49-F238E27FC236}">
                  <a16:creationId xmlns:a16="http://schemas.microsoft.com/office/drawing/2014/main" id="{51E22D67-7D66-4436-B48E-5DE5060E4ED4}"/>
                </a:ext>
              </a:extLst>
            </p:cNvPr>
            <p:cNvSpPr/>
            <p:nvPr/>
          </p:nvSpPr>
          <p:spPr>
            <a:xfrm>
              <a:off x="179512" y="855390"/>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44" name="Oval 43">
              <a:extLst>
                <a:ext uri="{FF2B5EF4-FFF2-40B4-BE49-F238E27FC236}">
                  <a16:creationId xmlns:a16="http://schemas.microsoft.com/office/drawing/2014/main" id="{0ABE6ED1-423C-4362-826E-2C4BC54F4FE0}"/>
                </a:ext>
              </a:extLst>
            </p:cNvPr>
            <p:cNvSpPr/>
            <p:nvPr/>
          </p:nvSpPr>
          <p:spPr>
            <a:xfrm>
              <a:off x="2362734" y="1589651"/>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sp>
          <p:nvSpPr>
            <p:cNvPr id="45" name="Oval 44">
              <a:extLst>
                <a:ext uri="{FF2B5EF4-FFF2-40B4-BE49-F238E27FC236}">
                  <a16:creationId xmlns:a16="http://schemas.microsoft.com/office/drawing/2014/main" id="{B60E531D-E6D1-4192-9A89-7E6D9F937E7E}"/>
                </a:ext>
              </a:extLst>
            </p:cNvPr>
            <p:cNvSpPr/>
            <p:nvPr/>
          </p:nvSpPr>
          <p:spPr>
            <a:xfrm>
              <a:off x="4522912" y="2360142"/>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sp>
          <p:nvSpPr>
            <p:cNvPr id="46" name="Oval 45">
              <a:extLst>
                <a:ext uri="{FF2B5EF4-FFF2-40B4-BE49-F238E27FC236}">
                  <a16:creationId xmlns:a16="http://schemas.microsoft.com/office/drawing/2014/main" id="{F3A81BFB-A99D-4506-B40B-1E8C3D10E899}"/>
                </a:ext>
              </a:extLst>
            </p:cNvPr>
            <p:cNvSpPr/>
            <p:nvPr/>
          </p:nvSpPr>
          <p:spPr>
            <a:xfrm>
              <a:off x="8485312" y="3141390"/>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sp>
          <p:nvSpPr>
            <p:cNvPr id="47" name="Oval 46">
              <a:extLst>
                <a:ext uri="{FF2B5EF4-FFF2-40B4-BE49-F238E27FC236}">
                  <a16:creationId xmlns:a16="http://schemas.microsoft.com/office/drawing/2014/main" id="{B08FF2F7-C803-4145-9BBC-2010AD8117A4}"/>
                </a:ext>
              </a:extLst>
            </p:cNvPr>
            <p:cNvSpPr/>
            <p:nvPr/>
          </p:nvSpPr>
          <p:spPr>
            <a:xfrm>
              <a:off x="4471256" y="3967802"/>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sp>
          <p:nvSpPr>
            <p:cNvPr id="48" name="Oval 47">
              <a:extLst>
                <a:ext uri="{FF2B5EF4-FFF2-40B4-BE49-F238E27FC236}">
                  <a16:creationId xmlns:a16="http://schemas.microsoft.com/office/drawing/2014/main" id="{EF6D74A0-626C-47FB-BD34-5DB9D6F96936}"/>
                </a:ext>
              </a:extLst>
            </p:cNvPr>
            <p:cNvSpPr/>
            <p:nvPr/>
          </p:nvSpPr>
          <p:spPr>
            <a:xfrm>
              <a:off x="2438400" y="4758190"/>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6</a:t>
              </a:r>
            </a:p>
          </p:txBody>
        </p:sp>
        <p:sp>
          <p:nvSpPr>
            <p:cNvPr id="49" name="Oval 48">
              <a:extLst>
                <a:ext uri="{FF2B5EF4-FFF2-40B4-BE49-F238E27FC236}">
                  <a16:creationId xmlns:a16="http://schemas.microsoft.com/office/drawing/2014/main" id="{D0AF47A7-4C7F-4574-894A-C48D747675A7}"/>
                </a:ext>
              </a:extLst>
            </p:cNvPr>
            <p:cNvSpPr/>
            <p:nvPr/>
          </p:nvSpPr>
          <p:spPr>
            <a:xfrm>
              <a:off x="165956" y="5228295"/>
              <a:ext cx="353888" cy="363810"/>
            </a:xfrm>
            <a:prstGeom prst="ellipse">
              <a:avLst/>
            </a:prstGeom>
            <a:solidFill>
              <a:srgbClr val="86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7</a:t>
              </a:r>
            </a:p>
          </p:txBody>
        </p:sp>
      </p:grpSp>
      <p:sp>
        <p:nvSpPr>
          <p:cNvPr id="50" name="Rectangle 49">
            <a:extLst>
              <a:ext uri="{FF2B5EF4-FFF2-40B4-BE49-F238E27FC236}">
                <a16:creationId xmlns:a16="http://schemas.microsoft.com/office/drawing/2014/main" id="{3B4A8439-DEF9-47C0-8F37-434824A213BC}"/>
              </a:ext>
            </a:extLst>
          </p:cNvPr>
          <p:cNvSpPr/>
          <p:nvPr/>
        </p:nvSpPr>
        <p:spPr>
          <a:xfrm>
            <a:off x="7429001" y="4955727"/>
            <a:ext cx="4572000" cy="830997"/>
          </a:xfrm>
          <a:prstGeom prst="rect">
            <a:avLst/>
          </a:prstGeom>
        </p:spPr>
        <p:txBody>
          <a:bodyPr>
            <a:spAutoFit/>
          </a:bodyPr>
          <a:lstStyle/>
          <a:p>
            <a:r>
              <a:rPr lang="en-ZA" sz="1600" dirty="0">
                <a:latin typeface="Arial" charset="0"/>
                <a:ea typeface="Arial" charset="0"/>
                <a:cs typeface="Arial" charset="0"/>
              </a:rPr>
              <a:t>Committees include: Governance cluster, Economic cluster and Social transformation cluster.</a:t>
            </a:r>
          </a:p>
        </p:txBody>
      </p:sp>
    </p:spTree>
    <p:extLst>
      <p:ext uri="{BB962C8B-B14F-4D97-AF65-F5344CB8AC3E}">
        <p14:creationId xmlns:p14="http://schemas.microsoft.com/office/powerpoint/2010/main" val="240560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32CA-E967-4DCB-8236-5D85CB876311}"/>
              </a:ext>
            </a:extLst>
          </p:cNvPr>
          <p:cNvSpPr>
            <a:spLocks noGrp="1"/>
          </p:cNvSpPr>
          <p:nvPr>
            <p:ph type="title"/>
          </p:nvPr>
        </p:nvSpPr>
        <p:spPr>
          <a:xfrm>
            <a:off x="609600" y="274638"/>
            <a:ext cx="10972800" cy="580753"/>
          </a:xfrm>
        </p:spPr>
        <p:txBody>
          <a:bodyPr>
            <a:normAutofit fontScale="90000"/>
          </a:bodyPr>
          <a:lstStyle/>
          <a:p>
            <a:pPr algn="ctr"/>
            <a:r>
              <a:rPr lang="en-US" sz="3600" b="1">
                <a:solidFill>
                  <a:schemeClr val="tx1"/>
                </a:solidFill>
              </a:rPr>
              <a:t>PUBLIC PARTICIPATION MECHANISMS</a:t>
            </a:r>
            <a:endParaRPr lang="en-ZA" sz="3600" b="1">
              <a:solidFill>
                <a:schemeClr val="tx1"/>
              </a:solidFill>
            </a:endParaRPr>
          </a:p>
        </p:txBody>
      </p:sp>
      <p:grpSp>
        <p:nvGrpSpPr>
          <p:cNvPr id="7" name="Group 6">
            <a:extLst>
              <a:ext uri="{FF2B5EF4-FFF2-40B4-BE49-F238E27FC236}">
                <a16:creationId xmlns:a16="http://schemas.microsoft.com/office/drawing/2014/main" id="{A2963C37-E6F7-443C-A309-8A738F042F34}"/>
              </a:ext>
            </a:extLst>
          </p:cNvPr>
          <p:cNvGrpSpPr/>
          <p:nvPr/>
        </p:nvGrpSpPr>
        <p:grpSpPr>
          <a:xfrm>
            <a:off x="927762" y="747529"/>
            <a:ext cx="8361371" cy="5362942"/>
            <a:chOff x="456807" y="986876"/>
            <a:chExt cx="8237064" cy="5653319"/>
          </a:xfrm>
        </p:grpSpPr>
        <p:sp>
          <p:nvSpPr>
            <p:cNvPr id="8" name="Rounded Rectangle 3">
              <a:extLst>
                <a:ext uri="{FF2B5EF4-FFF2-40B4-BE49-F238E27FC236}">
                  <a16:creationId xmlns:a16="http://schemas.microsoft.com/office/drawing/2014/main" id="{348D2952-7043-46E0-A38B-52E600C62E55}"/>
                </a:ext>
              </a:extLst>
            </p:cNvPr>
            <p:cNvSpPr/>
            <p:nvPr/>
          </p:nvSpPr>
          <p:spPr>
            <a:xfrm>
              <a:off x="5410200" y="986876"/>
              <a:ext cx="2057400" cy="1143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a:ea typeface="Calibri" panose="020F0502020204030204" pitchFamily="34" charset="0"/>
                <a:cs typeface="Times New Roman" panose="02020603050405020304" pitchFamily="18" charset="0"/>
              </a:endParaRPr>
            </a:p>
            <a:p>
              <a:pPr algn="ctr"/>
              <a:r>
                <a:rPr lang="en-US" sz="1600">
                  <a:ea typeface="Calibri" panose="020F0502020204030204" pitchFamily="34" charset="0"/>
                  <a:cs typeface="Times New Roman" panose="02020603050405020304" pitchFamily="18" charset="0"/>
                </a:rPr>
                <a:t>PUBLIC EDUCATION/OUTREACH  PROGRAMS </a:t>
              </a:r>
              <a:endParaRPr lang="en-ZA" sz="1600">
                <a:ea typeface="Calibri" panose="020F0502020204030204" pitchFamily="34" charset="0"/>
                <a:cs typeface="Times New Roman" panose="02020603050405020304" pitchFamily="18" charset="0"/>
              </a:endParaRPr>
            </a:p>
            <a:p>
              <a:pPr algn="ctr"/>
              <a:endParaRPr lang="en-ZA" sz="1600"/>
            </a:p>
          </p:txBody>
        </p:sp>
        <p:sp>
          <p:nvSpPr>
            <p:cNvPr id="9" name="Rounded Rectangle 4">
              <a:extLst>
                <a:ext uri="{FF2B5EF4-FFF2-40B4-BE49-F238E27FC236}">
                  <a16:creationId xmlns:a16="http://schemas.microsoft.com/office/drawing/2014/main" id="{D4DCAA6C-E29A-4FA6-A030-9320F39CD1CE}"/>
                </a:ext>
              </a:extLst>
            </p:cNvPr>
            <p:cNvSpPr/>
            <p:nvPr/>
          </p:nvSpPr>
          <p:spPr>
            <a:xfrm>
              <a:off x="6629400" y="4800600"/>
              <a:ext cx="1905000" cy="1073262"/>
            </a:xfrm>
            <a:prstGeom prst="roundRect">
              <a:avLst/>
            </a:prstGeom>
            <a:solidFill>
              <a:srgbClr val="194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a:ea typeface="Calibri" panose="020F0502020204030204" pitchFamily="34" charset="0"/>
                  <a:cs typeface="Times New Roman" panose="02020603050405020304" pitchFamily="18" charset="0"/>
                </a:rPr>
                <a:t>PETITIONS/SUBMISSIONS </a:t>
              </a:r>
            </a:p>
            <a:p>
              <a:pPr algn="ctr"/>
              <a:endParaRPr lang="en-ZA" sz="1600"/>
            </a:p>
          </p:txBody>
        </p:sp>
        <p:sp>
          <p:nvSpPr>
            <p:cNvPr id="10" name="Rounded Rectangle 5">
              <a:extLst>
                <a:ext uri="{FF2B5EF4-FFF2-40B4-BE49-F238E27FC236}">
                  <a16:creationId xmlns:a16="http://schemas.microsoft.com/office/drawing/2014/main" id="{D3018672-1893-44F6-AEF2-39879A90A1B1}"/>
                </a:ext>
              </a:extLst>
            </p:cNvPr>
            <p:cNvSpPr/>
            <p:nvPr/>
          </p:nvSpPr>
          <p:spPr>
            <a:xfrm>
              <a:off x="520778" y="4886935"/>
              <a:ext cx="1993822" cy="980465"/>
            </a:xfrm>
            <a:prstGeom prst="roundRect">
              <a:avLst/>
            </a:prstGeom>
            <a:solidFill>
              <a:srgbClr val="194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a:ea typeface="Calibri" panose="020F0502020204030204" pitchFamily="34" charset="0"/>
                  <a:cs typeface="Times New Roman" panose="02020603050405020304" pitchFamily="18" charset="0"/>
                </a:rPr>
                <a:t>CRC/VOTER EDUCATION </a:t>
              </a:r>
            </a:p>
            <a:p>
              <a:pPr algn="ctr"/>
              <a:endParaRPr lang="en-ZA" sz="1600"/>
            </a:p>
          </p:txBody>
        </p:sp>
        <p:sp>
          <p:nvSpPr>
            <p:cNvPr id="11" name="Rounded Rectangle 6">
              <a:extLst>
                <a:ext uri="{FF2B5EF4-FFF2-40B4-BE49-F238E27FC236}">
                  <a16:creationId xmlns:a16="http://schemas.microsoft.com/office/drawing/2014/main" id="{9E6C3D33-7157-48BF-937D-BE1630FF5F72}"/>
                </a:ext>
              </a:extLst>
            </p:cNvPr>
            <p:cNvSpPr/>
            <p:nvPr/>
          </p:nvSpPr>
          <p:spPr>
            <a:xfrm>
              <a:off x="1469010" y="1027959"/>
              <a:ext cx="2036190" cy="118184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1600">
                  <a:ea typeface="Calibri" panose="020F0502020204030204" pitchFamily="34" charset="0"/>
                  <a:cs typeface="Times New Roman" panose="02020603050405020304" pitchFamily="18" charset="0"/>
                </a:rPr>
                <a:t>SECTOR PARLIAMENTS </a:t>
              </a:r>
            </a:p>
            <a:p>
              <a:pPr algn="ctr"/>
              <a:endParaRPr lang="en-ZA" sz="1600"/>
            </a:p>
          </p:txBody>
        </p:sp>
        <p:sp>
          <p:nvSpPr>
            <p:cNvPr id="12" name="Rounded Rectangle 7">
              <a:extLst>
                <a:ext uri="{FF2B5EF4-FFF2-40B4-BE49-F238E27FC236}">
                  <a16:creationId xmlns:a16="http://schemas.microsoft.com/office/drawing/2014/main" id="{E35666D1-79DD-4FAA-87CE-2182E45EF675}"/>
                </a:ext>
              </a:extLst>
            </p:cNvPr>
            <p:cNvSpPr/>
            <p:nvPr/>
          </p:nvSpPr>
          <p:spPr>
            <a:xfrm>
              <a:off x="6934200" y="3048000"/>
              <a:ext cx="1759671" cy="11430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07000"/>
                </a:lnSpc>
                <a:spcAft>
                  <a:spcPts val="800"/>
                </a:spcAft>
                <a:tabLst>
                  <a:tab pos="457200" algn="l"/>
                </a:tabLst>
              </a:pPr>
              <a:r>
                <a:rPr lang="en-ZA" sz="1600">
                  <a:solidFill>
                    <a:schemeClr val="tx1"/>
                  </a:solidFill>
                  <a:ea typeface="Calibri" panose="020F0502020204030204" pitchFamily="34" charset="0"/>
                  <a:cs typeface="Times New Roman" panose="02020603050405020304" pitchFamily="18" charset="0"/>
                </a:rPr>
                <a:t>COMMITTEE PUBLIC HEARINGS </a:t>
              </a:r>
            </a:p>
          </p:txBody>
        </p:sp>
        <p:sp>
          <p:nvSpPr>
            <p:cNvPr id="13" name="Rounded Rectangle 8">
              <a:extLst>
                <a:ext uri="{FF2B5EF4-FFF2-40B4-BE49-F238E27FC236}">
                  <a16:creationId xmlns:a16="http://schemas.microsoft.com/office/drawing/2014/main" id="{12A590EC-CF13-4938-9B14-F28FA307EF54}"/>
                </a:ext>
              </a:extLst>
            </p:cNvPr>
            <p:cNvSpPr/>
            <p:nvPr/>
          </p:nvSpPr>
          <p:spPr>
            <a:xfrm>
              <a:off x="3293882" y="5426494"/>
              <a:ext cx="2590800" cy="12137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ctr">
                <a:lnSpc>
                  <a:spcPct val="107000"/>
                </a:lnSpc>
                <a:spcAft>
                  <a:spcPts val="800"/>
                </a:spcAft>
                <a:tabLst>
                  <a:tab pos="457200" algn="l"/>
                </a:tabLst>
              </a:pPr>
              <a:endParaRPr lang="en-ZA" sz="1400">
                <a:solidFill>
                  <a:schemeClr val="bg1"/>
                </a:solidFill>
                <a:ea typeface="Calibri" panose="020F0502020204030204" pitchFamily="34" charset="0"/>
                <a:cs typeface="Times New Roman" panose="02020603050405020304" pitchFamily="18" charset="0"/>
              </a:endParaRPr>
            </a:p>
            <a:p>
              <a:pPr lvl="0" algn="ctr">
                <a:lnSpc>
                  <a:spcPct val="107000"/>
                </a:lnSpc>
                <a:spcAft>
                  <a:spcPts val="800"/>
                </a:spcAft>
                <a:tabLst>
                  <a:tab pos="457200" algn="l"/>
                </a:tabLst>
              </a:pPr>
              <a:r>
                <a:rPr lang="en-ZA" sz="1400">
                  <a:solidFill>
                    <a:schemeClr val="tx1"/>
                  </a:solidFill>
                  <a:ea typeface="Calibri" panose="020F0502020204030204" pitchFamily="34" charset="0"/>
                  <a:cs typeface="Times New Roman" panose="02020603050405020304" pitchFamily="18" charset="0"/>
                </a:rPr>
                <a:t>BUA LE SECHABA/TAKING PARLIAMENT TO THE PEOPLE (NCOP)</a:t>
              </a:r>
            </a:p>
            <a:p>
              <a:pPr algn="ctr"/>
              <a:endParaRPr lang="en-ZA" sz="1400">
                <a:solidFill>
                  <a:schemeClr val="bg1"/>
                </a:solidFill>
              </a:endParaRPr>
            </a:p>
          </p:txBody>
        </p:sp>
        <p:sp>
          <p:nvSpPr>
            <p:cNvPr id="14" name="Rounded Rectangle 9">
              <a:extLst>
                <a:ext uri="{FF2B5EF4-FFF2-40B4-BE49-F238E27FC236}">
                  <a16:creationId xmlns:a16="http://schemas.microsoft.com/office/drawing/2014/main" id="{A733184E-E69D-4E5B-9D60-3D752C534150}"/>
                </a:ext>
              </a:extLst>
            </p:cNvPr>
            <p:cNvSpPr/>
            <p:nvPr/>
          </p:nvSpPr>
          <p:spPr>
            <a:xfrm>
              <a:off x="456807" y="2872033"/>
              <a:ext cx="1828800" cy="1219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a:lnSpc>
                  <a:spcPct val="107000"/>
                </a:lnSpc>
                <a:spcAft>
                  <a:spcPts val="800"/>
                </a:spcAft>
                <a:tabLst>
                  <a:tab pos="457200" algn="l"/>
                </a:tabLst>
              </a:pPr>
              <a:endParaRPr lang="en-ZA" sz="1600">
                <a:solidFill>
                  <a:schemeClr val="tx1"/>
                </a:solidFill>
                <a:ea typeface="Calibri" panose="020F0502020204030204" pitchFamily="34" charset="0"/>
                <a:cs typeface="Times New Roman" panose="02020603050405020304" pitchFamily="18" charset="0"/>
              </a:endParaRPr>
            </a:p>
            <a:p>
              <a:pPr lvl="0" algn="ctr">
                <a:lnSpc>
                  <a:spcPct val="107000"/>
                </a:lnSpc>
                <a:spcAft>
                  <a:spcPts val="800"/>
                </a:spcAft>
                <a:tabLst>
                  <a:tab pos="457200" algn="l"/>
                </a:tabLst>
              </a:pPr>
              <a:r>
                <a:rPr lang="en-ZA" sz="1600">
                  <a:solidFill>
                    <a:schemeClr val="tx1"/>
                  </a:solidFill>
                  <a:ea typeface="Calibri" panose="020F0502020204030204" pitchFamily="34" charset="0"/>
                  <a:cs typeface="Times New Roman" panose="02020603050405020304" pitchFamily="18" charset="0"/>
                </a:rPr>
                <a:t>LAW MAKING AND OVERSIGHT </a:t>
              </a:r>
            </a:p>
            <a:p>
              <a:pPr algn="ctr"/>
              <a:endParaRPr lang="en-ZA" sz="1600">
                <a:solidFill>
                  <a:schemeClr val="tx1"/>
                </a:solidFill>
              </a:endParaRPr>
            </a:p>
          </p:txBody>
        </p:sp>
        <p:sp>
          <p:nvSpPr>
            <p:cNvPr id="15" name="Oval 14">
              <a:extLst>
                <a:ext uri="{FF2B5EF4-FFF2-40B4-BE49-F238E27FC236}">
                  <a16:creationId xmlns:a16="http://schemas.microsoft.com/office/drawing/2014/main" id="{D790E4F1-F671-4E2B-8D8E-301DA440103B}"/>
                </a:ext>
              </a:extLst>
            </p:cNvPr>
            <p:cNvSpPr/>
            <p:nvPr/>
          </p:nvSpPr>
          <p:spPr>
            <a:xfrm>
              <a:off x="3211964" y="2642690"/>
              <a:ext cx="2852685" cy="2414217"/>
            </a:xfrm>
            <a:prstGeom prst="ellipse">
              <a:avLst/>
            </a:prstGeom>
            <a:solidFill>
              <a:srgbClr val="F2E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PUBLIC PARTICIPATION MECHANISMS</a:t>
              </a:r>
              <a:endParaRPr lang="en-ZA" sz="2000" b="1">
                <a:solidFill>
                  <a:schemeClr val="tx1"/>
                </a:solidFill>
              </a:endParaRPr>
            </a:p>
          </p:txBody>
        </p:sp>
        <p:sp>
          <p:nvSpPr>
            <p:cNvPr id="16" name="Up Arrow 18">
              <a:extLst>
                <a:ext uri="{FF2B5EF4-FFF2-40B4-BE49-F238E27FC236}">
                  <a16:creationId xmlns:a16="http://schemas.microsoft.com/office/drawing/2014/main" id="{B792A4FD-A5B4-43FB-98D0-4968E08395E6}"/>
                </a:ext>
              </a:extLst>
            </p:cNvPr>
            <p:cNvSpPr/>
            <p:nvPr/>
          </p:nvSpPr>
          <p:spPr>
            <a:xfrm rot="1767512">
              <a:off x="5670050" y="1993691"/>
              <a:ext cx="312177" cy="1012088"/>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Up Arrow 19">
              <a:extLst>
                <a:ext uri="{FF2B5EF4-FFF2-40B4-BE49-F238E27FC236}">
                  <a16:creationId xmlns:a16="http://schemas.microsoft.com/office/drawing/2014/main" id="{0BD59F7B-AAF0-4D4E-8E08-B0566E5759A1}"/>
                </a:ext>
              </a:extLst>
            </p:cNvPr>
            <p:cNvSpPr/>
            <p:nvPr/>
          </p:nvSpPr>
          <p:spPr>
            <a:xfrm rot="5400000">
              <a:off x="6307157" y="3362308"/>
              <a:ext cx="384536" cy="869552"/>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Up Arrow 20">
              <a:extLst>
                <a:ext uri="{FF2B5EF4-FFF2-40B4-BE49-F238E27FC236}">
                  <a16:creationId xmlns:a16="http://schemas.microsoft.com/office/drawing/2014/main" id="{FE77B498-702B-44F1-9E41-CEE859B8A0E6}"/>
                </a:ext>
              </a:extLst>
            </p:cNvPr>
            <p:cNvSpPr/>
            <p:nvPr/>
          </p:nvSpPr>
          <p:spPr>
            <a:xfrm rot="19750058">
              <a:off x="3538890" y="2109358"/>
              <a:ext cx="184102" cy="810367"/>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Up Arrow 21">
              <a:extLst>
                <a:ext uri="{FF2B5EF4-FFF2-40B4-BE49-F238E27FC236}">
                  <a16:creationId xmlns:a16="http://schemas.microsoft.com/office/drawing/2014/main" id="{0CD1771E-7770-406E-8237-FEAAAFB92865}"/>
                </a:ext>
              </a:extLst>
            </p:cNvPr>
            <p:cNvSpPr/>
            <p:nvPr/>
          </p:nvSpPr>
          <p:spPr>
            <a:xfrm rot="16200000">
              <a:off x="2626625" y="3106235"/>
              <a:ext cx="244327" cy="926354"/>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Up Arrow 22">
              <a:extLst>
                <a:ext uri="{FF2B5EF4-FFF2-40B4-BE49-F238E27FC236}">
                  <a16:creationId xmlns:a16="http://schemas.microsoft.com/office/drawing/2014/main" id="{4D89D490-8445-446C-814A-229BC9EC42DC}"/>
                </a:ext>
              </a:extLst>
            </p:cNvPr>
            <p:cNvSpPr/>
            <p:nvPr/>
          </p:nvSpPr>
          <p:spPr>
            <a:xfrm rot="14486816">
              <a:off x="2854063" y="4266292"/>
              <a:ext cx="212545" cy="1013147"/>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Up Arrow 23">
              <a:extLst>
                <a:ext uri="{FF2B5EF4-FFF2-40B4-BE49-F238E27FC236}">
                  <a16:creationId xmlns:a16="http://schemas.microsoft.com/office/drawing/2014/main" id="{AD8C6C08-6CEE-41FA-8114-7DF763C56482}"/>
                </a:ext>
              </a:extLst>
            </p:cNvPr>
            <p:cNvSpPr/>
            <p:nvPr/>
          </p:nvSpPr>
          <p:spPr>
            <a:xfrm rot="10800000">
              <a:off x="4467020" y="5037347"/>
              <a:ext cx="230282" cy="452450"/>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Up Arrow 24">
              <a:extLst>
                <a:ext uri="{FF2B5EF4-FFF2-40B4-BE49-F238E27FC236}">
                  <a16:creationId xmlns:a16="http://schemas.microsoft.com/office/drawing/2014/main" id="{E1B829DC-D752-4EEA-A135-6878820F0BFC}"/>
                </a:ext>
              </a:extLst>
            </p:cNvPr>
            <p:cNvSpPr/>
            <p:nvPr/>
          </p:nvSpPr>
          <p:spPr>
            <a:xfrm rot="7612887">
              <a:off x="6067034" y="4363047"/>
              <a:ext cx="284755" cy="957352"/>
            </a:xfrm>
            <a:prstGeom prst="upArrow">
              <a:avLst/>
            </a:prstGeom>
            <a:noFill/>
            <a:ln>
              <a:solidFill>
                <a:srgbClr val="1940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25887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88C0-E3D8-4938-8BE9-809D0F8458BA}"/>
              </a:ext>
            </a:extLst>
          </p:cNvPr>
          <p:cNvSpPr>
            <a:spLocks noGrp="1"/>
          </p:cNvSpPr>
          <p:nvPr>
            <p:ph type="title"/>
          </p:nvPr>
        </p:nvSpPr>
        <p:spPr>
          <a:xfrm>
            <a:off x="691978" y="176080"/>
            <a:ext cx="10692713" cy="666750"/>
          </a:xfrm>
        </p:spPr>
        <p:txBody>
          <a:bodyPr/>
          <a:lstStyle/>
          <a:p>
            <a:r>
              <a:rPr lang="en-US" sz="2800" b="1"/>
              <a:t>PUBLIC PARTICIPATION MECHANISMS </a:t>
            </a:r>
          </a:p>
        </p:txBody>
      </p:sp>
      <p:graphicFrame>
        <p:nvGraphicFramePr>
          <p:cNvPr id="7" name="Content Placeholder 3">
            <a:extLst>
              <a:ext uri="{FF2B5EF4-FFF2-40B4-BE49-F238E27FC236}">
                <a16:creationId xmlns:a16="http://schemas.microsoft.com/office/drawing/2014/main" id="{A928ADA0-2554-4EA5-B7B4-AEC33A0CD7D2}"/>
              </a:ext>
            </a:extLst>
          </p:cNvPr>
          <p:cNvGraphicFramePr>
            <a:graphicFrameLocks noGrp="1"/>
          </p:cNvGraphicFramePr>
          <p:nvPr>
            <p:ph idx="1"/>
            <p:extLst>
              <p:ext uri="{D42A27DB-BD31-4B8C-83A1-F6EECF244321}">
                <p14:modId xmlns:p14="http://schemas.microsoft.com/office/powerpoint/2010/main" val="3373541137"/>
              </p:ext>
            </p:extLst>
          </p:nvPr>
        </p:nvGraphicFramePr>
        <p:xfrm>
          <a:off x="502920" y="769257"/>
          <a:ext cx="9573768" cy="5115997"/>
        </p:xfrm>
        <a:graphic>
          <a:graphicData uri="http://schemas.openxmlformats.org/drawingml/2006/table">
            <a:tbl>
              <a:tblPr firstRow="1" bandRow="1">
                <a:tableStyleId>{8799B23B-EC83-4686-B30A-512413B5E67A}</a:tableStyleId>
              </a:tblPr>
              <a:tblGrid>
                <a:gridCol w="1584624">
                  <a:extLst>
                    <a:ext uri="{9D8B030D-6E8A-4147-A177-3AD203B41FA5}">
                      <a16:colId xmlns:a16="http://schemas.microsoft.com/office/drawing/2014/main" val="1990398370"/>
                    </a:ext>
                  </a:extLst>
                </a:gridCol>
                <a:gridCol w="7989144">
                  <a:extLst>
                    <a:ext uri="{9D8B030D-6E8A-4147-A177-3AD203B41FA5}">
                      <a16:colId xmlns:a16="http://schemas.microsoft.com/office/drawing/2014/main" val="2791987754"/>
                    </a:ext>
                  </a:extLst>
                </a:gridCol>
              </a:tblGrid>
              <a:tr h="320474">
                <a:tc>
                  <a:txBody>
                    <a:bodyPr/>
                    <a:lstStyle/>
                    <a:p>
                      <a:pPr algn="ctr"/>
                      <a:r>
                        <a:rPr lang="en-US" sz="1600"/>
                        <a:t>Mechanism </a:t>
                      </a:r>
                    </a:p>
                  </a:txBody>
                  <a:tcPr/>
                </a:tc>
                <a:tc>
                  <a:txBody>
                    <a:bodyPr/>
                    <a:lstStyle/>
                    <a:p>
                      <a:pPr algn="ctr"/>
                      <a:r>
                        <a:rPr lang="en-US" sz="1600"/>
                        <a:t>Summary</a:t>
                      </a:r>
                    </a:p>
                  </a:txBody>
                  <a:tcPr/>
                </a:tc>
                <a:extLst>
                  <a:ext uri="{0D108BD9-81ED-4DB2-BD59-A6C34878D82A}">
                    <a16:rowId xmlns:a16="http://schemas.microsoft.com/office/drawing/2014/main" val="2448112466"/>
                  </a:ext>
                </a:extLst>
              </a:tr>
              <a:tr h="1288217">
                <a:tc>
                  <a:txBody>
                    <a:bodyPr/>
                    <a:lstStyle/>
                    <a:p>
                      <a:pPr marL="0" marR="0" lvl="0" indent="0" algn="just" defTabSz="913722" rtl="0" eaLnBrk="1" fontAlgn="auto" latinLnBrk="0" hangingPunct="1">
                        <a:lnSpc>
                          <a:spcPct val="100000"/>
                        </a:lnSpc>
                        <a:spcBef>
                          <a:spcPts val="0"/>
                        </a:spcBef>
                        <a:spcAft>
                          <a:spcPts val="0"/>
                        </a:spcAft>
                        <a:buClrTx/>
                        <a:buSzTx/>
                        <a:buFontTx/>
                        <a:buNone/>
                        <a:tabLst/>
                        <a:defRPr/>
                      </a:pPr>
                      <a:r>
                        <a:rPr lang="en-ZA" sz="1200" kern="1200">
                          <a:effectLst/>
                        </a:rPr>
                        <a:t>Public Submissions</a:t>
                      </a:r>
                      <a:endParaRPr lang="en-US" sz="1200" kern="1200">
                        <a:effectLst/>
                      </a:endParaRPr>
                    </a:p>
                    <a:p>
                      <a:pPr algn="just"/>
                      <a:endParaRPr lang="en-US" sz="1200"/>
                    </a:p>
                  </a:txBody>
                  <a:tcPr/>
                </a:tc>
                <a:tc>
                  <a:txBody>
                    <a:bodyPr/>
                    <a:lstStyle/>
                    <a:p>
                      <a:pPr marL="285750" indent="-285750" algn="just">
                        <a:buFont typeface="Arial" panose="020B0604020202020204" pitchFamily="34" charset="0"/>
                        <a:buChar char="•"/>
                      </a:pPr>
                      <a:r>
                        <a:rPr lang="en-ZA" sz="1200" kern="1200">
                          <a:effectLst/>
                        </a:rPr>
                        <a:t>A submission, expresses views or opinions on a matter or piece of legislation under consideration by a committee of Parliament. </a:t>
                      </a:r>
                    </a:p>
                    <a:p>
                      <a:pPr marL="285750" indent="-285750" algn="just">
                        <a:buFont typeface="Arial" panose="020B0604020202020204" pitchFamily="34" charset="0"/>
                        <a:buChar char="•"/>
                      </a:pPr>
                      <a:r>
                        <a:rPr lang="en-ZA" sz="1200" kern="1200">
                          <a:effectLst/>
                        </a:rPr>
                        <a:t>Individuals or group may be invited by committees of Parliament or provincial legislatures to make submissions on certain topics or Bills, and the public is also free to submit petitions to Members and legislatures on service delivery issues related to legislation and non-implementation thereof by the relevant authorities. </a:t>
                      </a:r>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2279330585"/>
                  </a:ext>
                </a:extLst>
              </a:tr>
              <a:tr h="3492500">
                <a:tc>
                  <a:txBody>
                    <a:bodyPr/>
                    <a:lstStyle/>
                    <a:p>
                      <a:pPr marL="0" marR="0" lvl="0" indent="0" algn="just" defTabSz="913722" rtl="0" eaLnBrk="1" fontAlgn="auto" latinLnBrk="0" hangingPunct="1">
                        <a:lnSpc>
                          <a:spcPct val="100000"/>
                        </a:lnSpc>
                        <a:spcBef>
                          <a:spcPts val="0"/>
                        </a:spcBef>
                        <a:spcAft>
                          <a:spcPts val="0"/>
                        </a:spcAft>
                        <a:buClrTx/>
                        <a:buSzTx/>
                        <a:buFontTx/>
                        <a:buNone/>
                        <a:tabLst/>
                        <a:defRPr/>
                      </a:pPr>
                      <a:r>
                        <a:rPr lang="en-ZA" sz="1200" kern="1200">
                          <a:effectLst/>
                        </a:rPr>
                        <a:t>Public Hearings </a:t>
                      </a:r>
                      <a:endParaRPr lang="en-US" sz="1200" kern="1200">
                        <a:effectLst/>
                      </a:endParaRPr>
                    </a:p>
                    <a:p>
                      <a:pPr algn="just"/>
                      <a:endParaRPr lang="en-US" sz="1200"/>
                    </a:p>
                  </a:txBody>
                  <a:tcPr/>
                </a:tc>
                <a:tc>
                  <a:txBody>
                    <a:bodyPr/>
                    <a:lstStyle/>
                    <a:p>
                      <a:pPr marL="285750" indent="-285750" algn="just">
                        <a:buFont typeface="Arial" panose="020B0604020202020204" pitchFamily="34" charset="0"/>
                        <a:buChar char="•"/>
                      </a:pPr>
                      <a:r>
                        <a:rPr lang="en-ZA" sz="1200" b="1" kern="1200">
                          <a:effectLst/>
                        </a:rPr>
                        <a:t>Pre-public </a:t>
                      </a:r>
                      <a:r>
                        <a:rPr lang="en-ZA" sz="1200" kern="1200">
                          <a:effectLst/>
                        </a:rPr>
                        <a:t>hearings must be convened when the institution seeks to engage with the public on a particular issue or with a specific segment of the public, which may be greatly affected by proposed legislation, legislation that attracts public interest, and as part of the oversight process in order to engage meaningfully. After a pre-public hearing has been conducted, the actual public hearing is then convened. </a:t>
                      </a:r>
                    </a:p>
                    <a:p>
                      <a:pPr marL="285750" indent="-285750" algn="just" defTabSz="913722" rtl="0" eaLnBrk="1" latinLnBrk="0" hangingPunct="1">
                        <a:buFont typeface="Arial" panose="020B0604020202020204" pitchFamily="34" charset="0"/>
                        <a:buChar char="•"/>
                      </a:pPr>
                      <a:endParaRPr lang="en-ZA" sz="1200" kern="1200">
                        <a:effectLst/>
                      </a:endParaRPr>
                    </a:p>
                    <a:p>
                      <a:pPr marL="285750" indent="-285750" algn="just" defTabSz="913722" rtl="0" eaLnBrk="1" latinLnBrk="0" hangingPunct="1">
                        <a:buFont typeface="Arial" panose="020B0604020202020204" pitchFamily="34" charset="0"/>
                        <a:buChar char="•"/>
                      </a:pPr>
                      <a:r>
                        <a:rPr lang="en-ZA" sz="1200" kern="1200">
                          <a:effectLst/>
                        </a:rPr>
                        <a:t>During a </a:t>
                      </a:r>
                      <a:r>
                        <a:rPr lang="en-ZA" sz="1200" b="1" kern="1200">
                          <a:effectLst/>
                        </a:rPr>
                        <a:t>public hearing</a:t>
                      </a:r>
                      <a:r>
                        <a:rPr lang="en-ZA" sz="1200" kern="1200">
                          <a:effectLst/>
                        </a:rPr>
                        <a:t>, members of the public can make verbal and or written submissions to Members of the Executive, the aim being  to assist them to resolve any problem that falls within the committee’s scope of work. The public is invited to share inputs, views and perceptions on government programmes, enabling direct, formal input from interest groups, stakeholders and individuals into the refinement of legislation. The issues or topic of a hearing are mainly dependent on the Bill to be discussed.  </a:t>
                      </a:r>
                    </a:p>
                    <a:p>
                      <a:pPr marL="285750" indent="-285750" algn="just">
                        <a:buFont typeface="Arial" panose="020B0604020202020204" pitchFamily="34" charset="0"/>
                        <a:buChar char="•"/>
                      </a:pPr>
                      <a:endParaRPr lang="en-ZA" sz="1200" b="1" kern="1200">
                        <a:effectLst/>
                      </a:endParaRPr>
                    </a:p>
                    <a:p>
                      <a:pPr marL="285750" indent="-285750" algn="just">
                        <a:buFont typeface="Arial" panose="020B0604020202020204" pitchFamily="34" charset="0"/>
                        <a:buChar char="•"/>
                      </a:pPr>
                      <a:r>
                        <a:rPr lang="en-ZA" sz="1200" b="1" kern="1200">
                          <a:effectLst/>
                        </a:rPr>
                        <a:t>Post public hearings </a:t>
                      </a:r>
                      <a:r>
                        <a:rPr lang="en-ZA" sz="1200" kern="1200">
                          <a:effectLst/>
                        </a:rPr>
                        <a:t>are held to provide feedback to stakeholders, as well as ensure that the issues are referred to the relevant structures. Feedback is provided either in writing or through meeting platforms.</a:t>
                      </a:r>
                      <a:r>
                        <a:rPr lang="en-US" sz="1200" kern="1200">
                          <a:effectLst/>
                        </a:rPr>
                        <a:t> </a:t>
                      </a:r>
                      <a:r>
                        <a:rPr lang="en-ZA" sz="1200" kern="1200">
                          <a:effectLst/>
                        </a:rPr>
                        <a:t>Committee members responsible for relevant public hearings are obliged to attend such a hearing and raise issues affecting their respective constituencies.</a:t>
                      </a:r>
                      <a:endParaRPr lang="en-US" sz="1200" kern="1200">
                        <a:solidFill>
                          <a:schemeClr val="dk1"/>
                        </a:solidFill>
                        <a:effectLst/>
                        <a:latin typeface="+mn-lt"/>
                        <a:ea typeface="+mn-ea"/>
                        <a:cs typeface="+mn-cs"/>
                      </a:endParaRPr>
                    </a:p>
                  </a:txBody>
                  <a:tcPr/>
                </a:tc>
                <a:extLst>
                  <a:ext uri="{0D108BD9-81ED-4DB2-BD59-A6C34878D82A}">
                    <a16:rowId xmlns:a16="http://schemas.microsoft.com/office/drawing/2014/main" val="3856478360"/>
                  </a:ext>
                </a:extLst>
              </a:tr>
            </a:tbl>
          </a:graphicData>
        </a:graphic>
      </p:graphicFrame>
    </p:spTree>
    <p:extLst>
      <p:ext uri="{BB962C8B-B14F-4D97-AF65-F5344CB8AC3E}">
        <p14:creationId xmlns:p14="http://schemas.microsoft.com/office/powerpoint/2010/main" val="390818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88C0-E3D8-4938-8BE9-809D0F8458BA}"/>
              </a:ext>
            </a:extLst>
          </p:cNvPr>
          <p:cNvSpPr>
            <a:spLocks noGrp="1"/>
          </p:cNvSpPr>
          <p:nvPr>
            <p:ph type="title"/>
          </p:nvPr>
        </p:nvSpPr>
        <p:spPr>
          <a:xfrm>
            <a:off x="0" y="176079"/>
            <a:ext cx="12192000" cy="878997"/>
          </a:xfrm>
        </p:spPr>
        <p:txBody>
          <a:bodyPr>
            <a:normAutofit/>
          </a:bodyPr>
          <a:lstStyle/>
          <a:p>
            <a:r>
              <a:rPr lang="en-US" sz="2800" b="1" dirty="0"/>
              <a:t>SUMMARY OF PUBLIC PARTIPATION MECHANISM </a:t>
            </a:r>
            <a:r>
              <a:rPr lang="en-US" sz="2800" b="1" i="1" dirty="0"/>
              <a:t>cont.</a:t>
            </a:r>
            <a:r>
              <a:rPr lang="en-US" sz="2800" b="1" dirty="0"/>
              <a:t> </a:t>
            </a:r>
          </a:p>
        </p:txBody>
      </p:sp>
      <p:graphicFrame>
        <p:nvGraphicFramePr>
          <p:cNvPr id="10" name="Content Placeholder 3">
            <a:extLst>
              <a:ext uri="{FF2B5EF4-FFF2-40B4-BE49-F238E27FC236}">
                <a16:creationId xmlns:a16="http://schemas.microsoft.com/office/drawing/2014/main" id="{A760601F-2D33-4715-AEAA-242C708F2211}"/>
              </a:ext>
            </a:extLst>
          </p:cNvPr>
          <p:cNvGraphicFramePr>
            <a:graphicFrameLocks noGrp="1"/>
          </p:cNvGraphicFramePr>
          <p:nvPr>
            <p:ph idx="1"/>
            <p:extLst>
              <p:ext uri="{D42A27DB-BD31-4B8C-83A1-F6EECF244321}">
                <p14:modId xmlns:p14="http://schemas.microsoft.com/office/powerpoint/2010/main" val="3248846933"/>
              </p:ext>
            </p:extLst>
          </p:nvPr>
        </p:nvGraphicFramePr>
        <p:xfrm>
          <a:off x="439491" y="1239065"/>
          <a:ext cx="10021245" cy="4640526"/>
        </p:xfrm>
        <a:graphic>
          <a:graphicData uri="http://schemas.openxmlformats.org/drawingml/2006/table">
            <a:tbl>
              <a:tblPr firstRow="1" bandRow="1">
                <a:tableStyleId>{8799B23B-EC83-4686-B30A-512413B5E67A}</a:tableStyleId>
              </a:tblPr>
              <a:tblGrid>
                <a:gridCol w="3221739">
                  <a:extLst>
                    <a:ext uri="{9D8B030D-6E8A-4147-A177-3AD203B41FA5}">
                      <a16:colId xmlns:a16="http://schemas.microsoft.com/office/drawing/2014/main" val="1990398370"/>
                    </a:ext>
                  </a:extLst>
                </a:gridCol>
                <a:gridCol w="6799506">
                  <a:extLst>
                    <a:ext uri="{9D8B030D-6E8A-4147-A177-3AD203B41FA5}">
                      <a16:colId xmlns:a16="http://schemas.microsoft.com/office/drawing/2014/main" val="2791987754"/>
                    </a:ext>
                  </a:extLst>
                </a:gridCol>
              </a:tblGrid>
              <a:tr h="333124">
                <a:tc>
                  <a:txBody>
                    <a:bodyPr/>
                    <a:lstStyle/>
                    <a:p>
                      <a:pPr algn="ctr"/>
                      <a:r>
                        <a:rPr lang="en-US" sz="1200" dirty="0">
                          <a:solidFill>
                            <a:schemeClr val="tx1"/>
                          </a:solidFill>
                        </a:rPr>
                        <a:t>Mechanism </a:t>
                      </a:r>
                      <a:endParaRPr lang="en-US" sz="1200" dirty="0">
                        <a:solidFill>
                          <a:schemeClr val="tx1"/>
                        </a:solidFill>
                        <a:latin typeface="Arial" charset="0"/>
                        <a:ea typeface="Arial" charset="0"/>
                        <a:cs typeface="Arial" charset="0"/>
                      </a:endParaRPr>
                    </a:p>
                  </a:txBody>
                  <a:tcPr/>
                </a:tc>
                <a:tc>
                  <a:txBody>
                    <a:bodyPr/>
                    <a:lstStyle/>
                    <a:p>
                      <a:pPr algn="ctr"/>
                      <a:r>
                        <a:rPr lang="en-US" sz="1200" dirty="0">
                          <a:solidFill>
                            <a:schemeClr val="tx1"/>
                          </a:solidFill>
                        </a:rPr>
                        <a:t>Approach </a:t>
                      </a:r>
                      <a:endParaRPr lang="en-US" sz="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448112466"/>
                  </a:ext>
                </a:extLst>
              </a:tr>
              <a:tr h="848779">
                <a:tc>
                  <a:txBody>
                    <a:bodyPr/>
                    <a:lstStyle/>
                    <a:p>
                      <a:pPr lvl="0"/>
                      <a:r>
                        <a:rPr lang="en-ZA" sz="1200" kern="1200" dirty="0">
                          <a:solidFill>
                            <a:schemeClr val="tx1"/>
                          </a:solidFill>
                          <a:effectLst/>
                        </a:rPr>
                        <a:t>Petition</a:t>
                      </a:r>
                      <a:endParaRPr lang="en-US" sz="1200"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indent="-285750" algn="l" defTabSz="913722" rtl="0" eaLnBrk="1" latinLnBrk="0" hangingPunct="1">
                        <a:buFont typeface="Arial" panose="020B0604020202020204" pitchFamily="34" charset="0"/>
                        <a:buChar char="•"/>
                      </a:pPr>
                      <a:r>
                        <a:rPr lang="en-US" sz="1200" kern="1200" dirty="0">
                          <a:solidFill>
                            <a:schemeClr val="tx1"/>
                          </a:solidFill>
                          <a:effectLst/>
                        </a:rPr>
                        <a:t>A petition is a written request, complaint, or representation addressed to the institution by an individual or group after having exhausted other avenues. This can be on service delivery or policy matters. </a:t>
                      </a:r>
                      <a:r>
                        <a:rPr lang="en-ZA" sz="1200" kern="1200" dirty="0">
                          <a:solidFill>
                            <a:schemeClr val="tx1"/>
                          </a:solidFill>
                          <a:effectLst/>
                        </a:rPr>
                        <a:t>The petitions process is split into the following phases: Consideration, Preliminary Investigation, Referral and Appeal.  </a:t>
                      </a:r>
                      <a:endParaRPr lang="en-US" sz="12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3856478360"/>
                  </a:ext>
                </a:extLst>
              </a:tr>
              <a:tr h="1040439">
                <a:tc>
                  <a:txBody>
                    <a:bodyPr/>
                    <a:lstStyle/>
                    <a:p>
                      <a:pPr lvl="0"/>
                      <a:r>
                        <a:rPr lang="en-ZA" sz="1200" kern="1200" dirty="0">
                          <a:solidFill>
                            <a:schemeClr val="tx1"/>
                          </a:solidFill>
                          <a:effectLst/>
                        </a:rPr>
                        <a:t>Taking Parliament to the People</a:t>
                      </a:r>
                      <a:endParaRPr lang="en-US" sz="1200"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lvl="0" indent="-285750" algn="l" defTabSz="913722" rtl="0" eaLnBrk="1" latinLnBrk="0" hangingPunct="1">
                        <a:buFont typeface="Arial" panose="020B0604020202020204" pitchFamily="34" charset="0"/>
                        <a:buChar char="•"/>
                      </a:pPr>
                      <a:r>
                        <a:rPr lang="en-ZA" sz="1200" kern="1200" dirty="0">
                          <a:solidFill>
                            <a:schemeClr val="tx1"/>
                          </a:solidFill>
                          <a:effectLst/>
                        </a:rPr>
                        <a:t>The National Council of Provinces (NCOP) periodically sits at a predetermined location to interact with the community on issues of service delivery. This also brings together Members of Cabinet at national and provincial levels and municipal councillors, thus facilitating direct interaction between the public and political leaders from all three spheres of government. The programme is conducted twice yearly during March and November. </a:t>
                      </a:r>
                      <a:endParaRPr lang="en-US" sz="12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464071466"/>
                  </a:ext>
                </a:extLst>
              </a:tr>
              <a:tr h="848779">
                <a:tc>
                  <a:txBody>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rPr>
                        <a:t>Taking the legislature to the people</a:t>
                      </a:r>
                      <a:endParaRPr lang="en-US" sz="1200"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indent="-285750">
                        <a:buFont typeface="Arial" panose="020B0604020202020204" pitchFamily="34" charset="0"/>
                        <a:buChar char="•"/>
                      </a:pPr>
                      <a:r>
                        <a:rPr lang="en-ZA" sz="1200" kern="1200" dirty="0">
                          <a:solidFill>
                            <a:schemeClr val="tx1"/>
                          </a:solidFill>
                          <a:effectLst/>
                        </a:rPr>
                        <a:t>Similar to the NCOP initiative, provincial legislatures have initiated a process of Taking Parliament to the People, a process whereby some committee meetings and even formal sittings of a legislature are held in community venues or towns more accessible to the more rural parts of a province. This initiative should be undertaken at least once a year.</a:t>
                      </a:r>
                      <a:endParaRPr lang="en-US" sz="12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3029361432"/>
                  </a:ext>
                </a:extLst>
              </a:tr>
              <a:tr h="1569405">
                <a:tc>
                  <a:txBody>
                    <a:bodyPr/>
                    <a:lstStyle/>
                    <a:p>
                      <a:r>
                        <a:rPr lang="en-US" sz="1200">
                          <a:solidFill>
                            <a:schemeClr val="tx1"/>
                          </a:solidFill>
                          <a:latin typeface="Arial" charset="0"/>
                          <a:ea typeface="Arial" charset="0"/>
                          <a:cs typeface="Arial" charset="0"/>
                        </a:rPr>
                        <a:t>CRC/Voter Education </a:t>
                      </a:r>
                    </a:p>
                  </a:txBody>
                  <a:tcPr/>
                </a:tc>
                <a:tc>
                  <a:txBody>
                    <a:bodyPr/>
                    <a:lstStyle/>
                    <a:p>
                      <a:pPr marL="285750" indent="-285750" algn="just">
                        <a:buFont typeface="Arial" panose="020B0604020202020204" pitchFamily="34" charset="0"/>
                        <a:buChar char="•"/>
                      </a:pPr>
                      <a:r>
                        <a:rPr lang="en-US" sz="1200" kern="1200">
                          <a:solidFill>
                            <a:schemeClr val="tx1"/>
                          </a:solidFill>
                          <a:effectLst/>
                          <a:latin typeface="Arial" charset="0"/>
                          <a:ea typeface="Arial" charset="0"/>
                          <a:cs typeface="Arial" charset="0"/>
                        </a:rPr>
                        <a:t>Voter education is the dissemination of information designed to inform voters about specifics and mechanisms of the voting processes. It involves providing information on who is eligible to vote, where and how to register.</a:t>
                      </a:r>
                    </a:p>
                    <a:p>
                      <a:pPr marL="285750" indent="-285750" algn="just">
                        <a:buFont typeface="Arial" panose="020B0604020202020204" pitchFamily="34" charset="0"/>
                        <a:buChar char="•"/>
                      </a:pPr>
                      <a:r>
                        <a:rPr lang="en-US" sz="1200" kern="1200">
                          <a:solidFill>
                            <a:schemeClr val="tx1"/>
                          </a:solidFill>
                          <a:effectLst/>
                          <a:latin typeface="Arial" charset="0"/>
                          <a:ea typeface="Arial" charset="0"/>
                          <a:cs typeface="Arial" charset="0"/>
                        </a:rPr>
                        <a:t>Civic responsibility Campaign focused on democracy education and Presiding Officer’s outreach programs. The program/campaign aims to promote democracy participatory responsibly on citizens with the objective of promoting voter education and voter empathy </a:t>
                      </a:r>
                    </a:p>
                    <a:p>
                      <a:pPr marL="285750" indent="-285750" algn="just">
                        <a:buFont typeface="Arial" panose="020B0604020202020204" pitchFamily="34" charset="0"/>
                        <a:buChar char="•"/>
                      </a:pPr>
                      <a:r>
                        <a:rPr lang="en-US" sz="1200" kern="1200">
                          <a:solidFill>
                            <a:schemeClr val="tx1"/>
                          </a:solidFill>
                          <a:effectLst/>
                          <a:latin typeface="Arial" charset="0"/>
                          <a:ea typeface="Arial" charset="0"/>
                          <a:cs typeface="Arial" charset="0"/>
                        </a:rPr>
                        <a:t>Programs under CRC/Voter Education includes voter Education seminars, voter debate (school Debates and Youth Debates), School visits, Roadshows, etc. </a:t>
                      </a:r>
                    </a:p>
                  </a:txBody>
                  <a:tcPr/>
                </a:tc>
                <a:extLst>
                  <a:ext uri="{0D108BD9-81ED-4DB2-BD59-A6C34878D82A}">
                    <a16:rowId xmlns:a16="http://schemas.microsoft.com/office/drawing/2014/main" val="2962123668"/>
                  </a:ext>
                </a:extLst>
              </a:tr>
            </a:tbl>
          </a:graphicData>
        </a:graphic>
      </p:graphicFrame>
    </p:spTree>
    <p:extLst>
      <p:ext uri="{BB962C8B-B14F-4D97-AF65-F5344CB8AC3E}">
        <p14:creationId xmlns:p14="http://schemas.microsoft.com/office/powerpoint/2010/main" val="237125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0" y="274638"/>
            <a:ext cx="12192000" cy="766762"/>
          </a:xfrm>
        </p:spPr>
        <p:txBody>
          <a:bodyPr/>
          <a:lstStyle/>
          <a:p>
            <a:r>
              <a:rPr lang="en-US" sz="3000" b="1" dirty="0"/>
              <a:t>SUMMARY OF PUBLIC PARTIPATION MECHANISM </a:t>
            </a:r>
            <a:r>
              <a:rPr lang="en-US" sz="3000" b="1" i="1" dirty="0"/>
              <a:t>cont.</a:t>
            </a:r>
            <a:r>
              <a:rPr lang="en-US" sz="3000" b="1" dirty="0"/>
              <a:t> </a:t>
            </a:r>
            <a:endParaRPr lang="en-US" altLang="en-US" sz="3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14</a:t>
            </a:fld>
            <a:endParaRPr lang="en-US"/>
          </a:p>
        </p:txBody>
      </p:sp>
      <p:graphicFrame>
        <p:nvGraphicFramePr>
          <p:cNvPr id="8" name="Content Placeholder 3">
            <a:extLst>
              <a:ext uri="{FF2B5EF4-FFF2-40B4-BE49-F238E27FC236}">
                <a16:creationId xmlns:a16="http://schemas.microsoft.com/office/drawing/2014/main" id="{6BE64ED9-1FE9-49EC-922B-ABE5DB2B6824}"/>
              </a:ext>
            </a:extLst>
          </p:cNvPr>
          <p:cNvGraphicFramePr>
            <a:graphicFrameLocks noGrp="1"/>
          </p:cNvGraphicFramePr>
          <p:nvPr>
            <p:ph idx="1"/>
            <p:extLst>
              <p:ext uri="{D42A27DB-BD31-4B8C-83A1-F6EECF244321}">
                <p14:modId xmlns:p14="http://schemas.microsoft.com/office/powerpoint/2010/main" val="3954958813"/>
              </p:ext>
            </p:extLst>
          </p:nvPr>
        </p:nvGraphicFramePr>
        <p:xfrm>
          <a:off x="370702" y="1186088"/>
          <a:ext cx="9459098" cy="4668808"/>
        </p:xfrm>
        <a:graphic>
          <a:graphicData uri="http://schemas.openxmlformats.org/drawingml/2006/table">
            <a:tbl>
              <a:tblPr firstRow="1" bandRow="1">
                <a:tableStyleId>{8799B23B-EC83-4686-B30A-512413B5E67A}</a:tableStyleId>
              </a:tblPr>
              <a:tblGrid>
                <a:gridCol w="2448008">
                  <a:extLst>
                    <a:ext uri="{9D8B030D-6E8A-4147-A177-3AD203B41FA5}">
                      <a16:colId xmlns:a16="http://schemas.microsoft.com/office/drawing/2014/main" val="1990398370"/>
                    </a:ext>
                  </a:extLst>
                </a:gridCol>
                <a:gridCol w="7011090">
                  <a:extLst>
                    <a:ext uri="{9D8B030D-6E8A-4147-A177-3AD203B41FA5}">
                      <a16:colId xmlns:a16="http://schemas.microsoft.com/office/drawing/2014/main" val="2791987754"/>
                    </a:ext>
                  </a:extLst>
                </a:gridCol>
              </a:tblGrid>
              <a:tr h="342875">
                <a:tc>
                  <a:txBody>
                    <a:bodyPr/>
                    <a:lstStyle/>
                    <a:p>
                      <a:pPr algn="ctr"/>
                      <a:r>
                        <a:rPr lang="en-US" sz="1200" dirty="0">
                          <a:solidFill>
                            <a:schemeClr val="tx1"/>
                          </a:solidFill>
                        </a:rPr>
                        <a:t>Mechanism </a:t>
                      </a:r>
                      <a:endParaRPr lang="en-US" sz="1200" dirty="0">
                        <a:solidFill>
                          <a:schemeClr val="tx1"/>
                        </a:solidFill>
                        <a:latin typeface="Arial" charset="0"/>
                        <a:ea typeface="Arial" charset="0"/>
                        <a:cs typeface="Arial" charset="0"/>
                      </a:endParaRPr>
                    </a:p>
                  </a:txBody>
                  <a:tcPr/>
                </a:tc>
                <a:tc>
                  <a:txBody>
                    <a:bodyPr/>
                    <a:lstStyle/>
                    <a:p>
                      <a:pPr algn="ctr"/>
                      <a:r>
                        <a:rPr lang="en-US" sz="1200" dirty="0">
                          <a:solidFill>
                            <a:schemeClr val="tx1"/>
                          </a:solidFill>
                        </a:rPr>
                        <a:t>Approach </a:t>
                      </a:r>
                      <a:endParaRPr lang="en-US" sz="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448112466"/>
                  </a:ext>
                </a:extLst>
              </a:tr>
              <a:tr h="3156535">
                <a:tc>
                  <a:txBody>
                    <a:bodyPr/>
                    <a:lstStyle/>
                    <a:p>
                      <a:pPr lvl="0" algn="l"/>
                      <a:r>
                        <a:rPr lang="en-ZA" sz="1200" b="0" kern="1200" dirty="0">
                          <a:solidFill>
                            <a:schemeClr val="tx1"/>
                          </a:solidFill>
                          <a:effectLst/>
                        </a:rPr>
                        <a:t>Sector Parliaments</a:t>
                      </a:r>
                      <a:endParaRPr lang="en-US" sz="1200" b="1"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0" lvl="1" indent="0" algn="l" defTabSz="913722" rtl="0" eaLnBrk="1" latinLnBrk="0" hangingPunct="1">
                        <a:buFont typeface="Arial" panose="020B0604020202020204" pitchFamily="34" charset="0"/>
                        <a:buNone/>
                      </a:pPr>
                      <a:r>
                        <a:rPr lang="en-ZA" sz="1200" kern="1200" dirty="0">
                          <a:solidFill>
                            <a:schemeClr val="tx1"/>
                          </a:solidFill>
                          <a:effectLst/>
                        </a:rPr>
                        <a:t>These focus on identified special interest groups by providing them a platform to raise issues they face on a daily basis relative to service delivery and legislative policies. </a:t>
                      </a:r>
                    </a:p>
                    <a:p>
                      <a:pPr marL="0" lvl="1" indent="0" algn="l" defTabSz="913722" rtl="0" eaLnBrk="1" latinLnBrk="0" hangingPunct="1">
                        <a:buFont typeface="Arial" panose="020B0604020202020204" pitchFamily="34" charset="0"/>
                        <a:buNone/>
                      </a:pPr>
                      <a:endParaRPr lang="en-ZA" sz="1200" kern="1200" dirty="0">
                        <a:solidFill>
                          <a:schemeClr val="tx1"/>
                        </a:solidFill>
                        <a:effectLst/>
                      </a:endParaRPr>
                    </a:p>
                    <a:p>
                      <a:pPr marL="0" lvl="1" indent="0" algn="l" defTabSz="913722" rtl="0" eaLnBrk="1" latinLnBrk="0" hangingPunct="1">
                        <a:buFont typeface="Arial" panose="020B0604020202020204" pitchFamily="34" charset="0"/>
                        <a:buNone/>
                      </a:pPr>
                      <a:r>
                        <a:rPr lang="en-ZA" sz="1200" kern="1200" dirty="0">
                          <a:solidFill>
                            <a:schemeClr val="tx1"/>
                          </a:solidFill>
                          <a:effectLst/>
                        </a:rPr>
                        <a:t>The GPL has identified the 9x following special interest groups:</a:t>
                      </a:r>
                      <a:endParaRPr lang="en-US" sz="1200" kern="1200" dirty="0">
                        <a:solidFill>
                          <a:schemeClr val="tx1"/>
                        </a:solidFill>
                        <a:effectLst/>
                      </a:endParaRP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Interfaith Parliament</a:t>
                      </a: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Workers Parliament</a:t>
                      </a:r>
                      <a:endParaRPr lang="en-US" sz="1200" kern="1200" dirty="0">
                        <a:solidFill>
                          <a:schemeClr val="tx1"/>
                        </a:solidFill>
                      </a:endParaRP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Children’s Parliament</a:t>
                      </a:r>
                      <a:endParaRPr lang="en-US" sz="1200" kern="1200" dirty="0">
                        <a:solidFill>
                          <a:schemeClr val="tx1"/>
                        </a:solidFill>
                      </a:endParaRP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Youth Parliament</a:t>
                      </a:r>
                      <a:endParaRPr lang="en-US" sz="1200" kern="1200" dirty="0">
                        <a:solidFill>
                          <a:schemeClr val="tx1"/>
                        </a:solidFill>
                      </a:endParaRP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Women’s Parliament</a:t>
                      </a:r>
                      <a:endParaRPr lang="en-US" sz="1200" kern="1200" dirty="0">
                        <a:solidFill>
                          <a:schemeClr val="tx1"/>
                        </a:solidFill>
                      </a:endParaRP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Senior Citizens Parliament</a:t>
                      </a:r>
                      <a:endParaRPr lang="en-US" sz="1200" kern="1200" dirty="0">
                        <a:solidFill>
                          <a:schemeClr val="tx1"/>
                        </a:solidFill>
                      </a:endParaRP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Commercial Sex Workers Parliament</a:t>
                      </a:r>
                      <a:endParaRPr lang="en-US" sz="1200" kern="1200" dirty="0">
                        <a:solidFill>
                          <a:schemeClr val="tx1"/>
                        </a:solidFill>
                      </a:endParaRPr>
                    </a:p>
                    <a:p>
                      <a:pPr marL="285750" indent="-285750" algn="just">
                        <a:lnSpc>
                          <a:spcPct val="150000"/>
                        </a:lnSpc>
                        <a:spcBef>
                          <a:spcPts val="0"/>
                        </a:spcBef>
                        <a:buFont typeface="Arial" panose="020B0604020202020204" pitchFamily="34" charset="0"/>
                        <a:buChar char="•"/>
                      </a:pPr>
                      <a:r>
                        <a:rPr lang="en-US" sz="1200" kern="1200" dirty="0">
                          <a:solidFill>
                            <a:schemeClr val="tx1"/>
                          </a:solidFill>
                        </a:rPr>
                        <a:t>Persons with Disabilities Parliament</a:t>
                      </a:r>
                    </a:p>
                    <a:p>
                      <a:pPr marL="285750" indent="-285750" algn="just">
                        <a:lnSpc>
                          <a:spcPct val="150000"/>
                        </a:lnSpc>
                        <a:spcBef>
                          <a:spcPts val="0"/>
                        </a:spcBef>
                        <a:buFont typeface="Arial" panose="020B0604020202020204" pitchFamily="34" charset="0"/>
                        <a:buChar char="•"/>
                      </a:pPr>
                      <a:r>
                        <a:rPr lang="en-ZA" sz="1200" kern="1200" dirty="0">
                          <a:solidFill>
                            <a:schemeClr val="tx1"/>
                          </a:solidFill>
                        </a:rPr>
                        <a:t>Lesbians, Gays, Bisexual, Transgender, Intersex (LGBTI) Parliament </a:t>
                      </a:r>
                      <a:endParaRPr lang="en-US" sz="1200" kern="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279330585"/>
                  </a:ext>
                </a:extLst>
              </a:tr>
              <a:tr h="1062160">
                <a:tc>
                  <a:txBody>
                    <a:bodyPr/>
                    <a:lstStyle/>
                    <a:p>
                      <a:pPr lvl="0"/>
                      <a:r>
                        <a:rPr lang="en-ZA" sz="1200" b="0" kern="1200" dirty="0">
                          <a:solidFill>
                            <a:schemeClr val="tx1"/>
                          </a:solidFill>
                          <a:effectLst/>
                        </a:rPr>
                        <a:t>Public participation in committees</a:t>
                      </a:r>
                      <a:endParaRPr lang="en-US" sz="1200" b="1"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indent="-285750">
                        <a:buFont typeface="Arial" panose="020B0604020202020204" pitchFamily="34" charset="0"/>
                        <a:buChar char="•"/>
                      </a:pPr>
                      <a:r>
                        <a:rPr lang="en-ZA" sz="1200" kern="1200" dirty="0">
                          <a:solidFill>
                            <a:schemeClr val="tx1"/>
                          </a:solidFill>
                          <a:effectLst/>
                        </a:rPr>
                        <a:t>Committees serve as an extension of the House and are presided over by designated chairpersons. These committees are categorised into portfolio committees and standing committees.</a:t>
                      </a:r>
                    </a:p>
                    <a:p>
                      <a:pPr marL="285750" indent="-285750">
                        <a:buFont typeface="Arial" panose="020B0604020202020204" pitchFamily="34" charset="0"/>
                        <a:buChar char="•"/>
                      </a:pPr>
                      <a:r>
                        <a:rPr lang="en-ZA" sz="1200" kern="1200" dirty="0">
                          <a:solidFill>
                            <a:schemeClr val="tx1"/>
                          </a:solidFill>
                          <a:effectLst/>
                        </a:rPr>
                        <a:t>The public has access to all sittings of the House as well as standing and portfolio committee meetings.  Attendance of meetings by the public informs them about the issues at hand, but they do not participate, unless they are specifically invited to address the committee on specific issues.  </a:t>
                      </a:r>
                      <a:endParaRPr lang="en-US" sz="12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3856478360"/>
                  </a:ext>
                </a:extLst>
              </a:tr>
            </a:tbl>
          </a:graphicData>
        </a:graphic>
      </p:graphicFrame>
    </p:spTree>
    <p:extLst>
      <p:ext uri="{BB962C8B-B14F-4D97-AF65-F5344CB8AC3E}">
        <p14:creationId xmlns:p14="http://schemas.microsoft.com/office/powerpoint/2010/main" val="799043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0" y="274638"/>
            <a:ext cx="12192000" cy="666266"/>
          </a:xfrm>
        </p:spPr>
        <p:txBody>
          <a:bodyPr>
            <a:normAutofit/>
          </a:bodyPr>
          <a:lstStyle/>
          <a:p>
            <a:r>
              <a:rPr lang="en-US" sz="2800" b="1" dirty="0"/>
              <a:t>SUMMARY OF PUBLIC PARTIPATION MECHANISM </a:t>
            </a:r>
            <a:r>
              <a:rPr lang="en-US" sz="2800" b="1" i="1" dirty="0"/>
              <a:t>cont.</a:t>
            </a:r>
            <a:r>
              <a:rPr lang="en-US" sz="2800" b="1" dirty="0"/>
              <a:t> </a:t>
            </a:r>
            <a:endParaRPr lang="en-US" alt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15</a:t>
            </a:fld>
            <a:endParaRPr lang="en-US"/>
          </a:p>
        </p:txBody>
      </p:sp>
      <p:graphicFrame>
        <p:nvGraphicFramePr>
          <p:cNvPr id="9" name="Content Placeholder 3">
            <a:extLst>
              <a:ext uri="{FF2B5EF4-FFF2-40B4-BE49-F238E27FC236}">
                <a16:creationId xmlns:a16="http://schemas.microsoft.com/office/drawing/2014/main" id="{72828D71-2115-4D2F-849D-360C9B54106B}"/>
              </a:ext>
            </a:extLst>
          </p:cNvPr>
          <p:cNvGraphicFramePr>
            <a:graphicFrameLocks noGrp="1"/>
          </p:cNvGraphicFramePr>
          <p:nvPr>
            <p:ph idx="1"/>
            <p:extLst>
              <p:ext uri="{D42A27DB-BD31-4B8C-83A1-F6EECF244321}">
                <p14:modId xmlns:p14="http://schemas.microsoft.com/office/powerpoint/2010/main" val="1475143870"/>
              </p:ext>
            </p:extLst>
          </p:nvPr>
        </p:nvGraphicFramePr>
        <p:xfrm>
          <a:off x="281354" y="1256043"/>
          <a:ext cx="9804478" cy="4897237"/>
        </p:xfrm>
        <a:graphic>
          <a:graphicData uri="http://schemas.openxmlformats.org/drawingml/2006/table">
            <a:tbl>
              <a:tblPr firstRow="1" bandRow="1">
                <a:tableStyleId>{8799B23B-EC83-4686-B30A-512413B5E67A}</a:tableStyleId>
              </a:tblPr>
              <a:tblGrid>
                <a:gridCol w="2767916">
                  <a:extLst>
                    <a:ext uri="{9D8B030D-6E8A-4147-A177-3AD203B41FA5}">
                      <a16:colId xmlns:a16="http://schemas.microsoft.com/office/drawing/2014/main" val="1990398370"/>
                    </a:ext>
                  </a:extLst>
                </a:gridCol>
                <a:gridCol w="7036562">
                  <a:extLst>
                    <a:ext uri="{9D8B030D-6E8A-4147-A177-3AD203B41FA5}">
                      <a16:colId xmlns:a16="http://schemas.microsoft.com/office/drawing/2014/main" val="2791987754"/>
                    </a:ext>
                  </a:extLst>
                </a:gridCol>
              </a:tblGrid>
              <a:tr h="300469">
                <a:tc>
                  <a:txBody>
                    <a:bodyPr/>
                    <a:lstStyle/>
                    <a:p>
                      <a:pPr algn="ctr"/>
                      <a:r>
                        <a:rPr lang="en-US" sz="1200" dirty="0">
                          <a:solidFill>
                            <a:schemeClr val="tx1"/>
                          </a:solidFill>
                        </a:rPr>
                        <a:t>Mechanism </a:t>
                      </a:r>
                      <a:endParaRPr lang="en-US" sz="1200" dirty="0">
                        <a:solidFill>
                          <a:schemeClr val="tx1"/>
                        </a:solidFill>
                        <a:latin typeface="Arial" charset="0"/>
                        <a:ea typeface="Arial" charset="0"/>
                        <a:cs typeface="Arial" charset="0"/>
                      </a:endParaRPr>
                    </a:p>
                  </a:txBody>
                  <a:tcPr/>
                </a:tc>
                <a:tc>
                  <a:txBody>
                    <a:bodyPr/>
                    <a:lstStyle/>
                    <a:p>
                      <a:pPr algn="ctr"/>
                      <a:r>
                        <a:rPr lang="en-US" sz="1200" dirty="0">
                          <a:solidFill>
                            <a:schemeClr val="tx1"/>
                          </a:solidFill>
                        </a:rPr>
                        <a:t>Approach </a:t>
                      </a:r>
                      <a:endParaRPr lang="en-US" sz="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448112466"/>
                  </a:ext>
                </a:extLst>
              </a:tr>
              <a:tr h="2847028">
                <a:tc>
                  <a:txBody>
                    <a:bodyPr/>
                    <a:lstStyle/>
                    <a:p>
                      <a:pPr lvl="0"/>
                      <a:r>
                        <a:rPr lang="en-ZA" sz="1200" b="0" kern="1200" dirty="0">
                          <a:solidFill>
                            <a:schemeClr val="tx1"/>
                          </a:solidFill>
                          <a:effectLst/>
                        </a:rPr>
                        <a:t>Public Education and Outreach Programmes</a:t>
                      </a:r>
                      <a:endParaRPr lang="en-US" sz="1200" b="1"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lvl="0" indent="-285750" algn="just">
                        <a:buFont typeface="Arial" panose="020B0604020202020204" pitchFamily="34" charset="0"/>
                        <a:buChar char="•"/>
                      </a:pPr>
                      <a:r>
                        <a:rPr lang="en-ZA" sz="1200" kern="1200" dirty="0">
                          <a:solidFill>
                            <a:schemeClr val="tx1"/>
                          </a:solidFill>
                          <a:effectLst/>
                        </a:rPr>
                        <a:t>Education, outreach and information dissemination represent key elements of the sector’s commitment to ensure effective public participation, since it is clear that without information, participation is not possible. </a:t>
                      </a:r>
                      <a:endParaRPr lang="en-US" sz="1200" kern="1200" dirty="0">
                        <a:solidFill>
                          <a:schemeClr val="tx1"/>
                        </a:solidFill>
                        <a:effectLst/>
                      </a:endParaRPr>
                    </a:p>
                    <a:p>
                      <a:pPr marL="285750" indent="-285750" algn="just">
                        <a:buFont typeface="Arial" panose="020B0604020202020204" pitchFamily="34" charset="0"/>
                        <a:buChar char="•"/>
                      </a:pPr>
                      <a:r>
                        <a:rPr lang="en-ZA" sz="1200" kern="1200" dirty="0">
                          <a:solidFill>
                            <a:schemeClr val="tx1"/>
                          </a:solidFill>
                          <a:effectLst/>
                        </a:rPr>
                        <a:t>In conducting public education and awareness programmes, techniques and materials are used for educating the public on their elected representatives and promoting the principle of open and accountable government. </a:t>
                      </a:r>
                    </a:p>
                    <a:p>
                      <a:pPr marL="285750" indent="-285750" algn="just">
                        <a:buFont typeface="Arial" panose="020B0604020202020204" pitchFamily="34" charset="0"/>
                        <a:buChar char="•"/>
                      </a:pPr>
                      <a:r>
                        <a:rPr lang="en-ZA" sz="1200" kern="1200" dirty="0">
                          <a:solidFill>
                            <a:schemeClr val="tx1"/>
                          </a:solidFill>
                          <a:effectLst/>
                        </a:rPr>
                        <a:t>These programmes seek to inform the public about the processes and developments within the legislature, and they provide ways in which they can become involved through the various mechanisms. </a:t>
                      </a:r>
                    </a:p>
                    <a:p>
                      <a:pPr algn="just"/>
                      <a:r>
                        <a:rPr lang="en-ZA" sz="1200" kern="1200" dirty="0">
                          <a:solidFill>
                            <a:schemeClr val="tx1"/>
                          </a:solidFill>
                          <a:effectLst/>
                        </a:rPr>
                        <a:t> </a:t>
                      </a:r>
                      <a:endParaRPr lang="en-US" sz="1200" kern="1200" dirty="0">
                        <a:solidFill>
                          <a:schemeClr val="tx1"/>
                        </a:solidFill>
                        <a:effectLst/>
                      </a:endParaRPr>
                    </a:p>
                    <a:p>
                      <a:r>
                        <a:rPr lang="en-ZA" sz="1200" kern="1200" dirty="0">
                          <a:solidFill>
                            <a:schemeClr val="tx1"/>
                          </a:solidFill>
                          <a:effectLst/>
                        </a:rPr>
                        <a:t>This is facilitated through:</a:t>
                      </a:r>
                    </a:p>
                    <a:p>
                      <a:endParaRPr lang="en-US" sz="1200" kern="1200" dirty="0">
                        <a:solidFill>
                          <a:schemeClr val="tx1"/>
                        </a:solidFill>
                        <a:effectLst/>
                      </a:endParaRPr>
                    </a:p>
                    <a:p>
                      <a:pPr marL="285750" lvl="0" indent="-285750">
                        <a:buFont typeface="Arial" panose="020B0604020202020204" pitchFamily="34" charset="0"/>
                        <a:buChar char="•"/>
                      </a:pPr>
                      <a:r>
                        <a:rPr lang="en-ZA" sz="1200" kern="1200" dirty="0">
                          <a:solidFill>
                            <a:schemeClr val="tx1"/>
                          </a:solidFill>
                          <a:effectLst/>
                        </a:rPr>
                        <a:t>Educational workshops;</a:t>
                      </a:r>
                      <a:endParaRPr lang="en-US" sz="1200" kern="1200" dirty="0">
                        <a:solidFill>
                          <a:schemeClr val="tx1"/>
                        </a:solidFill>
                        <a:effectLst/>
                      </a:endParaRPr>
                    </a:p>
                    <a:p>
                      <a:pPr marL="285750" lvl="0" indent="-285750">
                        <a:buFont typeface="Arial" panose="020B0604020202020204" pitchFamily="34" charset="0"/>
                        <a:buChar char="•"/>
                      </a:pPr>
                      <a:r>
                        <a:rPr lang="en-ZA" sz="1200" kern="1200" dirty="0">
                          <a:solidFill>
                            <a:schemeClr val="tx1"/>
                          </a:solidFill>
                          <a:effectLst/>
                        </a:rPr>
                        <a:t>Tours of Parliament and provincial legislatures;</a:t>
                      </a:r>
                      <a:endParaRPr lang="en-US" sz="1200" kern="1200" dirty="0">
                        <a:solidFill>
                          <a:schemeClr val="tx1"/>
                        </a:solidFill>
                        <a:effectLst/>
                      </a:endParaRPr>
                    </a:p>
                    <a:p>
                      <a:pPr marL="285750" lvl="0" indent="-285750">
                        <a:buFont typeface="Arial" panose="020B0604020202020204" pitchFamily="34" charset="0"/>
                        <a:buChar char="•"/>
                      </a:pPr>
                      <a:r>
                        <a:rPr lang="en-ZA" sz="1200" kern="1200" dirty="0">
                          <a:solidFill>
                            <a:schemeClr val="tx1"/>
                          </a:solidFill>
                          <a:effectLst/>
                        </a:rPr>
                        <a:t>School education and information programmes;</a:t>
                      </a:r>
                      <a:endParaRPr lang="en-US" sz="1200" kern="1200" dirty="0">
                        <a:solidFill>
                          <a:schemeClr val="tx1"/>
                        </a:solidFill>
                        <a:effectLst/>
                      </a:endParaRPr>
                    </a:p>
                    <a:p>
                      <a:pPr marL="285750" lvl="0" indent="-285750">
                        <a:buFont typeface="Arial" panose="020B0604020202020204" pitchFamily="34" charset="0"/>
                        <a:buChar char="•"/>
                      </a:pPr>
                      <a:r>
                        <a:rPr lang="en-ZA" sz="1200" kern="1200" dirty="0">
                          <a:solidFill>
                            <a:schemeClr val="tx1"/>
                          </a:solidFill>
                          <a:effectLst/>
                        </a:rPr>
                        <a:t>Public awareness campaigns and workshops;</a:t>
                      </a:r>
                      <a:endParaRPr lang="en-US" sz="1200" kern="1200" dirty="0">
                        <a:solidFill>
                          <a:schemeClr val="tx1"/>
                        </a:solidFill>
                        <a:effectLst/>
                      </a:endParaRPr>
                    </a:p>
                    <a:p>
                      <a:pPr marL="285750" lvl="0" indent="-285750">
                        <a:buFont typeface="Arial" panose="020B0604020202020204" pitchFamily="34" charset="0"/>
                        <a:buChar char="•"/>
                      </a:pPr>
                      <a:r>
                        <a:rPr lang="en-ZA" sz="1200" kern="1200" dirty="0">
                          <a:solidFill>
                            <a:schemeClr val="tx1"/>
                          </a:solidFill>
                          <a:effectLst/>
                        </a:rPr>
                        <a:t>Exhibitions where the institution exhibits and markets its work; and</a:t>
                      </a:r>
                      <a:endParaRPr lang="en-US" sz="1200" kern="1200" dirty="0">
                        <a:solidFill>
                          <a:schemeClr val="tx1"/>
                        </a:solidFill>
                        <a:effectLst/>
                      </a:endParaRPr>
                    </a:p>
                    <a:p>
                      <a:pPr marL="285750" lvl="0" indent="-285750">
                        <a:buFont typeface="Arial" panose="020B0604020202020204" pitchFamily="34" charset="0"/>
                        <a:buChar char="•"/>
                      </a:pPr>
                      <a:r>
                        <a:rPr lang="en-ZA" sz="1200" kern="1200" dirty="0">
                          <a:solidFill>
                            <a:schemeClr val="tx1"/>
                          </a:solidFill>
                          <a:effectLst/>
                        </a:rPr>
                        <a:t>The use of media strategies including broadcasting, print and electronic media.</a:t>
                      </a:r>
                      <a:endParaRPr lang="en-US" sz="1200" kern="1200" dirty="0">
                        <a:solidFill>
                          <a:schemeClr val="tx1"/>
                        </a:solidFill>
                        <a:effectLst/>
                        <a:latin typeface="Arial" charset="0"/>
                        <a:ea typeface="Arial" charset="0"/>
                        <a:cs typeface="Arial" charset="0"/>
                      </a:endParaRPr>
                    </a:p>
                  </a:txBody>
                  <a:tcPr anchor="ctr"/>
                </a:tc>
                <a:extLst>
                  <a:ext uri="{0D108BD9-81ED-4DB2-BD59-A6C34878D82A}">
                    <a16:rowId xmlns:a16="http://schemas.microsoft.com/office/drawing/2014/main" val="2279330585"/>
                  </a:ext>
                </a:extLst>
              </a:tr>
              <a:tr h="1213488">
                <a:tc>
                  <a:txBody>
                    <a:bodyPr/>
                    <a:lstStyle/>
                    <a:p>
                      <a:r>
                        <a:rPr lang="en-ZA" sz="1200" b="0" kern="1200" dirty="0">
                          <a:solidFill>
                            <a:schemeClr val="tx1"/>
                          </a:solidFill>
                          <a:effectLst/>
                        </a:rPr>
                        <a:t>Public participation and oversight</a:t>
                      </a:r>
                      <a:endParaRPr lang="en-US" sz="1200" b="1"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lvl="0" indent="-285750" algn="l" defTabSz="913722" rtl="0" eaLnBrk="1" latinLnBrk="0" hangingPunct="1">
                        <a:buFont typeface="Arial" panose="020B0604020202020204" pitchFamily="34" charset="0"/>
                        <a:buChar char="•"/>
                      </a:pPr>
                      <a:r>
                        <a:rPr lang="en-ZA" sz="1200" kern="1200" dirty="0">
                          <a:solidFill>
                            <a:schemeClr val="tx1"/>
                          </a:solidFill>
                          <a:effectLst/>
                        </a:rPr>
                        <a:t>Public participation and involvement in the legislative process is crucial during oversight processes and activities. Legislatures must ensure that there is sufficient involvement of the public by publicising scheduled committee meetings.</a:t>
                      </a:r>
                      <a:endParaRPr lang="en-US" sz="1200" kern="1200" dirty="0">
                        <a:solidFill>
                          <a:schemeClr val="tx1"/>
                        </a:solidFill>
                        <a:effectLst/>
                      </a:endParaRPr>
                    </a:p>
                    <a:p>
                      <a:pPr marL="285750" lvl="0" indent="-285750" algn="l" defTabSz="913722" rtl="0" eaLnBrk="1" latinLnBrk="0" hangingPunct="1">
                        <a:buFont typeface="Arial" panose="020B0604020202020204" pitchFamily="34" charset="0"/>
                        <a:buChar char="•"/>
                      </a:pPr>
                      <a:r>
                        <a:rPr lang="en-ZA" sz="1200" kern="1200" dirty="0">
                          <a:solidFill>
                            <a:schemeClr val="tx1"/>
                          </a:solidFill>
                          <a:effectLst/>
                        </a:rPr>
                        <a:t>In addition, legislatures must ensure that there is a synopsis of a report that the Committee will be dealing with, for example, the citizens’ version of the report, and schedule at least one of its meetings to be held in communities to solicit community-based verification.</a:t>
                      </a:r>
                      <a:endParaRPr lang="en-US" sz="1200" kern="1200" dirty="0">
                        <a:solidFill>
                          <a:schemeClr val="tx1"/>
                        </a:solidFill>
                        <a:effectLst/>
                        <a:latin typeface="Arial" charset="0"/>
                        <a:ea typeface="Arial" charset="0"/>
                        <a:cs typeface="Arial" charset="0"/>
                      </a:endParaRPr>
                    </a:p>
                  </a:txBody>
                  <a:tcPr anchor="ctr"/>
                </a:tc>
                <a:extLst>
                  <a:ext uri="{0D108BD9-81ED-4DB2-BD59-A6C34878D82A}">
                    <a16:rowId xmlns:a16="http://schemas.microsoft.com/office/drawing/2014/main" val="3856478360"/>
                  </a:ext>
                </a:extLst>
              </a:tr>
            </a:tbl>
          </a:graphicData>
        </a:graphic>
      </p:graphicFrame>
    </p:spTree>
    <p:extLst>
      <p:ext uri="{BB962C8B-B14F-4D97-AF65-F5344CB8AC3E}">
        <p14:creationId xmlns:p14="http://schemas.microsoft.com/office/powerpoint/2010/main" val="22264980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0" y="274638"/>
            <a:ext cx="12192000" cy="766762"/>
          </a:xfrm>
        </p:spPr>
        <p:txBody>
          <a:bodyPr>
            <a:normAutofit/>
          </a:bodyPr>
          <a:lstStyle/>
          <a:p>
            <a:r>
              <a:rPr lang="en-US" sz="2800" b="1" dirty="0"/>
              <a:t>SUMMARY OF PUBLIC PARTIPATION MECHANISM </a:t>
            </a:r>
            <a:r>
              <a:rPr lang="en-US" sz="2800" b="1" i="1" dirty="0"/>
              <a:t>cont.</a:t>
            </a:r>
            <a:endParaRPr lang="en-US" alt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16</a:t>
            </a:fld>
            <a:endParaRPr lang="en-US"/>
          </a:p>
        </p:txBody>
      </p:sp>
      <p:graphicFrame>
        <p:nvGraphicFramePr>
          <p:cNvPr id="6" name="Content Placeholder 3">
            <a:extLst>
              <a:ext uri="{FF2B5EF4-FFF2-40B4-BE49-F238E27FC236}">
                <a16:creationId xmlns:a16="http://schemas.microsoft.com/office/drawing/2014/main" id="{989463D7-F91A-4F9C-9DA7-BAE3CB4A16C4}"/>
              </a:ext>
            </a:extLst>
          </p:cNvPr>
          <p:cNvGraphicFramePr>
            <a:graphicFrameLocks noGrp="1"/>
          </p:cNvGraphicFramePr>
          <p:nvPr>
            <p:ph idx="1"/>
            <p:extLst>
              <p:ext uri="{D42A27DB-BD31-4B8C-83A1-F6EECF244321}">
                <p14:modId xmlns:p14="http://schemas.microsoft.com/office/powerpoint/2010/main" val="410360207"/>
              </p:ext>
            </p:extLst>
          </p:nvPr>
        </p:nvGraphicFramePr>
        <p:xfrm>
          <a:off x="271205" y="1041401"/>
          <a:ext cx="10518715" cy="4770914"/>
        </p:xfrm>
        <a:graphic>
          <a:graphicData uri="http://schemas.openxmlformats.org/drawingml/2006/table">
            <a:tbl>
              <a:tblPr firstRow="1" bandRow="1">
                <a:tableStyleId>{8799B23B-EC83-4686-B30A-512413B5E67A}</a:tableStyleId>
              </a:tblPr>
              <a:tblGrid>
                <a:gridCol w="2398843">
                  <a:extLst>
                    <a:ext uri="{9D8B030D-6E8A-4147-A177-3AD203B41FA5}">
                      <a16:colId xmlns:a16="http://schemas.microsoft.com/office/drawing/2014/main" val="1990398370"/>
                    </a:ext>
                  </a:extLst>
                </a:gridCol>
                <a:gridCol w="8119872">
                  <a:extLst>
                    <a:ext uri="{9D8B030D-6E8A-4147-A177-3AD203B41FA5}">
                      <a16:colId xmlns:a16="http://schemas.microsoft.com/office/drawing/2014/main" val="2791987754"/>
                    </a:ext>
                  </a:extLst>
                </a:gridCol>
              </a:tblGrid>
              <a:tr h="256919">
                <a:tc>
                  <a:txBody>
                    <a:bodyPr/>
                    <a:lstStyle/>
                    <a:p>
                      <a:pPr algn="ctr"/>
                      <a:r>
                        <a:rPr lang="en-US" sz="1200" dirty="0">
                          <a:solidFill>
                            <a:schemeClr val="tx1"/>
                          </a:solidFill>
                        </a:rPr>
                        <a:t>Mechanism </a:t>
                      </a:r>
                      <a:endParaRPr lang="en-US" sz="1200" dirty="0">
                        <a:solidFill>
                          <a:schemeClr val="tx1"/>
                        </a:solidFill>
                        <a:latin typeface="Arial" charset="0"/>
                        <a:ea typeface="Arial" charset="0"/>
                        <a:cs typeface="Arial" charset="0"/>
                      </a:endParaRPr>
                    </a:p>
                  </a:txBody>
                  <a:tcPr/>
                </a:tc>
                <a:tc>
                  <a:txBody>
                    <a:bodyPr/>
                    <a:lstStyle/>
                    <a:p>
                      <a:pPr algn="ctr"/>
                      <a:r>
                        <a:rPr lang="en-US" sz="1200" dirty="0">
                          <a:solidFill>
                            <a:schemeClr val="tx1"/>
                          </a:solidFill>
                        </a:rPr>
                        <a:t>Approach </a:t>
                      </a:r>
                      <a:endParaRPr lang="en-US" sz="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448112466"/>
                  </a:ext>
                </a:extLst>
              </a:tr>
              <a:tr h="1113314">
                <a:tc>
                  <a:txBody>
                    <a:bodyPr/>
                    <a:lstStyle/>
                    <a:p>
                      <a:pPr lvl="0" algn="l"/>
                      <a:r>
                        <a:rPr lang="en-ZA" sz="1200" b="0" kern="1200" dirty="0">
                          <a:solidFill>
                            <a:schemeClr val="tx1"/>
                          </a:solidFill>
                          <a:effectLst/>
                        </a:rPr>
                        <a:t>Annual Performance Plan</a:t>
                      </a:r>
                      <a:endParaRPr lang="en-US" sz="1200" b="1" kern="1200" dirty="0">
                        <a:solidFill>
                          <a:schemeClr val="tx1"/>
                        </a:solidFill>
                        <a:effectLst/>
                      </a:endParaRPr>
                    </a:p>
                    <a:p>
                      <a:pPr algn="l"/>
                      <a:endParaRPr lang="en-US" sz="1200" dirty="0">
                        <a:solidFill>
                          <a:schemeClr val="tx1"/>
                        </a:solidFill>
                        <a:latin typeface="Arial" charset="0"/>
                        <a:ea typeface="Arial" charset="0"/>
                        <a:cs typeface="Arial" charset="0"/>
                      </a:endParaRPr>
                    </a:p>
                  </a:txBody>
                  <a:tcPr/>
                </a:tc>
                <a:tc>
                  <a:txBody>
                    <a:bodyPr/>
                    <a:lstStyle/>
                    <a:p>
                      <a:pPr marL="285750" lvl="0" indent="-285750" algn="just">
                        <a:buFont typeface="Arial" panose="020B0604020202020204" pitchFamily="34" charset="0"/>
                        <a:buChar char="•"/>
                      </a:pPr>
                      <a:r>
                        <a:rPr lang="en-ZA" sz="1200" kern="1200" dirty="0">
                          <a:solidFill>
                            <a:schemeClr val="tx1"/>
                          </a:solidFill>
                          <a:effectLst/>
                        </a:rPr>
                        <a:t>The Sector Oversight Model demands the constant enlistment of external information input for independent verification. </a:t>
                      </a:r>
                    </a:p>
                    <a:p>
                      <a:pPr marL="285750" lvl="0" indent="-285750" algn="just">
                        <a:buFont typeface="Arial" panose="020B0604020202020204" pitchFamily="34" charset="0"/>
                        <a:buChar char="•"/>
                      </a:pPr>
                      <a:endParaRPr lang="en-ZA" sz="1200" kern="1200" dirty="0">
                        <a:solidFill>
                          <a:schemeClr val="tx1"/>
                        </a:solidFill>
                        <a:effectLst/>
                      </a:endParaRPr>
                    </a:p>
                    <a:p>
                      <a:pPr marL="285750" lvl="0" indent="-285750" algn="just">
                        <a:buFont typeface="Arial" panose="020B0604020202020204" pitchFamily="34" charset="0"/>
                        <a:buChar char="•"/>
                      </a:pPr>
                      <a:r>
                        <a:rPr lang="en-ZA" sz="1200" kern="1200" dirty="0">
                          <a:solidFill>
                            <a:schemeClr val="tx1"/>
                          </a:solidFill>
                          <a:effectLst/>
                        </a:rPr>
                        <a:t>The annual performance plan stage is more rushed than the budget process, however, this process still demands an effort to obtain as much external input as possible in order to assist the support staff and the committee. </a:t>
                      </a:r>
                      <a:endParaRPr lang="en-US" sz="1200" kern="1200" dirty="0">
                        <a:solidFill>
                          <a:schemeClr val="tx1"/>
                        </a:solidFill>
                        <a:effectLst/>
                        <a:latin typeface="Arial" charset="0"/>
                        <a:ea typeface="Arial" charset="0"/>
                        <a:cs typeface="Arial" charset="0"/>
                      </a:endParaRPr>
                    </a:p>
                  </a:txBody>
                  <a:tcPr anchor="ctr"/>
                </a:tc>
                <a:extLst>
                  <a:ext uri="{0D108BD9-81ED-4DB2-BD59-A6C34878D82A}">
                    <a16:rowId xmlns:a16="http://schemas.microsoft.com/office/drawing/2014/main" val="464071466"/>
                  </a:ext>
                </a:extLst>
              </a:tr>
              <a:tr h="3339942">
                <a:tc>
                  <a:txBody>
                    <a:bodyPr/>
                    <a:lstStyle/>
                    <a:p>
                      <a:pPr lvl="0" algn="l"/>
                      <a:r>
                        <a:rPr lang="en-ZA" sz="1200" b="0" kern="1200" dirty="0">
                          <a:solidFill>
                            <a:schemeClr val="tx1"/>
                          </a:solidFill>
                          <a:effectLst/>
                        </a:rPr>
                        <a:t>The Appropriation Bill / Departmental Vote</a:t>
                      </a:r>
                      <a:endParaRPr lang="en-US" sz="1200" b="1" kern="1200" dirty="0">
                        <a:solidFill>
                          <a:schemeClr val="tx1"/>
                        </a:solidFill>
                        <a:effectLst/>
                      </a:endParaRPr>
                    </a:p>
                    <a:p>
                      <a:pPr algn="l"/>
                      <a:endParaRPr lang="en-US" sz="1200" dirty="0">
                        <a:solidFill>
                          <a:schemeClr val="tx1"/>
                        </a:solidFill>
                        <a:latin typeface="Arial" charset="0"/>
                        <a:ea typeface="Arial" charset="0"/>
                        <a:cs typeface="Arial" charset="0"/>
                      </a:endParaRPr>
                    </a:p>
                  </a:txBody>
                  <a:tcPr/>
                </a:tc>
                <a:tc>
                  <a:txBody>
                    <a:bodyPr/>
                    <a:lstStyle/>
                    <a:p>
                      <a:pPr marL="285750" indent="-285750" algn="just">
                        <a:buFont typeface="Arial" panose="020B0604020202020204" pitchFamily="34" charset="0"/>
                        <a:buChar char="•"/>
                      </a:pPr>
                      <a:r>
                        <a:rPr lang="en-ZA" sz="1200" kern="1200" dirty="0">
                          <a:solidFill>
                            <a:schemeClr val="tx1"/>
                          </a:solidFill>
                          <a:effectLst/>
                        </a:rPr>
                        <a:t>Once the Appropriation Bill/departmental votes are tabled in the House, the Committee Co-ordinator immediately circulates these to all the contacts on the stakeholder lists. </a:t>
                      </a:r>
                    </a:p>
                    <a:p>
                      <a:pPr marL="285750" indent="-285750" algn="just">
                        <a:buFont typeface="Arial" panose="020B0604020202020204" pitchFamily="34" charset="0"/>
                        <a:buChar char="•"/>
                      </a:pPr>
                      <a:endParaRPr lang="en-ZA" sz="1200" kern="1200" dirty="0">
                        <a:solidFill>
                          <a:schemeClr val="tx1"/>
                        </a:solidFill>
                        <a:effectLst/>
                      </a:endParaRPr>
                    </a:p>
                    <a:p>
                      <a:pPr marL="285750" indent="-285750" algn="just">
                        <a:buFont typeface="Arial" panose="020B0604020202020204" pitchFamily="34" charset="0"/>
                        <a:buChar char="•"/>
                      </a:pPr>
                      <a:r>
                        <a:rPr lang="en-ZA" sz="1200" kern="1200" dirty="0">
                          <a:solidFill>
                            <a:schemeClr val="tx1"/>
                          </a:solidFill>
                          <a:effectLst/>
                        </a:rPr>
                        <a:t>There are two lists. </a:t>
                      </a:r>
                    </a:p>
                    <a:p>
                      <a:pPr marL="742614" lvl="1" indent="-285750" algn="just">
                        <a:buFont typeface="Arial" panose="020B0604020202020204" pitchFamily="34" charset="0"/>
                        <a:buChar char="•"/>
                      </a:pPr>
                      <a:r>
                        <a:rPr lang="en-ZA" sz="1200" kern="1200" dirty="0">
                          <a:solidFill>
                            <a:schemeClr val="tx1"/>
                          </a:solidFill>
                          <a:effectLst/>
                        </a:rPr>
                        <a:t>The first is for experts, institutes, academics, and other professionals. </a:t>
                      </a:r>
                    </a:p>
                    <a:p>
                      <a:pPr marL="742614" lvl="1" indent="-285750" algn="just">
                        <a:buFont typeface="Arial" panose="020B0604020202020204" pitchFamily="34" charset="0"/>
                        <a:buChar char="•"/>
                      </a:pPr>
                      <a:r>
                        <a:rPr lang="en-ZA" sz="1200" kern="1200" dirty="0">
                          <a:solidFill>
                            <a:schemeClr val="tx1"/>
                          </a:solidFill>
                          <a:effectLst/>
                        </a:rPr>
                        <a:t>The second is for community-based organisations, community-based interest groups, that is, parent-teacher associations, worker’s associations, that is, police officer unions, teacher unions, and other similar bodies that are beneficiaries of a particular service.</a:t>
                      </a:r>
                      <a:endParaRPr lang="en-US" sz="1200" kern="1200" dirty="0">
                        <a:solidFill>
                          <a:schemeClr val="tx1"/>
                        </a:solidFill>
                        <a:effectLst/>
                      </a:endParaRPr>
                    </a:p>
                    <a:p>
                      <a:pPr marL="285750" indent="-285750" algn="just">
                        <a:buFont typeface="Arial" panose="020B0604020202020204" pitchFamily="34" charset="0"/>
                        <a:buChar char="•"/>
                      </a:pPr>
                      <a:endParaRPr lang="en-ZA" sz="1200" kern="1200" dirty="0">
                        <a:solidFill>
                          <a:schemeClr val="tx1"/>
                        </a:solidFill>
                        <a:effectLst/>
                      </a:endParaRPr>
                    </a:p>
                    <a:p>
                      <a:pPr marL="285750" indent="-285750" algn="just">
                        <a:buFont typeface="Arial" panose="020B0604020202020204" pitchFamily="34" charset="0"/>
                        <a:buChar char="•"/>
                      </a:pPr>
                      <a:r>
                        <a:rPr lang="en-ZA" sz="1200" kern="1200" dirty="0">
                          <a:solidFill>
                            <a:schemeClr val="tx1"/>
                          </a:solidFill>
                          <a:effectLst/>
                        </a:rPr>
                        <a:t>These stakeholders should know that they have approximately 1-2 weeks to make a submission to the Committee Co-ordinator. The Committee Co-ordinator processes and circulates these submissions to all members of the committee and support staff. The committee then requests certain stakeholders to make presentations based on their submission(s). </a:t>
                      </a:r>
                    </a:p>
                    <a:p>
                      <a:pPr marL="285750" indent="-285750" algn="just">
                        <a:buFont typeface="Arial" panose="020B0604020202020204" pitchFamily="34" charset="0"/>
                        <a:buChar char="•"/>
                      </a:pPr>
                      <a:endParaRPr lang="en-ZA" sz="1200" kern="1200" dirty="0">
                        <a:solidFill>
                          <a:schemeClr val="tx1"/>
                        </a:solidFill>
                        <a:effectLst/>
                      </a:endParaRPr>
                    </a:p>
                    <a:p>
                      <a:pPr marL="285750" indent="-285750" algn="just">
                        <a:buFont typeface="Arial" panose="020B0604020202020204" pitchFamily="34" charset="0"/>
                        <a:buChar char="•"/>
                      </a:pPr>
                      <a:r>
                        <a:rPr lang="en-ZA" sz="1200" kern="1200" dirty="0">
                          <a:solidFill>
                            <a:schemeClr val="tx1"/>
                          </a:solidFill>
                          <a:effectLst/>
                        </a:rPr>
                        <a:t>The inputs from external sources are intended to further equip the committee for its engagement with a department. These inputs represent the committee’s access to non-official data and perspectives, and where these inputs are substantial, they may even present the committee with an ‘independent verification’ source against which to measure the official data and information presented by a department.</a:t>
                      </a:r>
                      <a:endParaRPr lang="en-US" sz="1200" kern="1200" dirty="0">
                        <a:solidFill>
                          <a:schemeClr val="tx1"/>
                        </a:solidFill>
                        <a:effectLst/>
                        <a:latin typeface="Arial" charset="0"/>
                        <a:ea typeface="Arial" charset="0"/>
                        <a:cs typeface="Arial" charset="0"/>
                      </a:endParaRPr>
                    </a:p>
                  </a:txBody>
                  <a:tcPr anchor="ctr"/>
                </a:tc>
                <a:extLst>
                  <a:ext uri="{0D108BD9-81ED-4DB2-BD59-A6C34878D82A}">
                    <a16:rowId xmlns:a16="http://schemas.microsoft.com/office/drawing/2014/main" val="3029361432"/>
                  </a:ext>
                </a:extLst>
              </a:tr>
            </a:tbl>
          </a:graphicData>
        </a:graphic>
      </p:graphicFrame>
    </p:spTree>
    <p:extLst>
      <p:ext uri="{BB962C8B-B14F-4D97-AF65-F5344CB8AC3E}">
        <p14:creationId xmlns:p14="http://schemas.microsoft.com/office/powerpoint/2010/main" val="33983530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0" y="274638"/>
            <a:ext cx="12192000" cy="766762"/>
          </a:xfrm>
        </p:spPr>
        <p:txBody>
          <a:bodyPr>
            <a:normAutofit/>
          </a:bodyPr>
          <a:lstStyle/>
          <a:p>
            <a:r>
              <a:rPr lang="en-US" sz="2800" b="1" dirty="0"/>
              <a:t>SUMMARY OF PUBLIC PARTIPATION MECHANISM </a:t>
            </a:r>
            <a:r>
              <a:rPr lang="en-US" sz="2800" b="1" i="1" dirty="0"/>
              <a:t>cont.</a:t>
            </a:r>
            <a:r>
              <a:rPr lang="en-US" sz="2800" b="1" dirty="0"/>
              <a:t> </a:t>
            </a:r>
            <a:endParaRPr lang="en-US" alt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17</a:t>
            </a:fld>
            <a:endParaRPr lang="en-US"/>
          </a:p>
        </p:txBody>
      </p:sp>
      <p:graphicFrame>
        <p:nvGraphicFramePr>
          <p:cNvPr id="6" name="Content Placeholder 3">
            <a:extLst>
              <a:ext uri="{FF2B5EF4-FFF2-40B4-BE49-F238E27FC236}">
                <a16:creationId xmlns:a16="http://schemas.microsoft.com/office/drawing/2014/main" id="{CF3F4E5F-007A-4CCE-B58D-6C5845004CFF}"/>
              </a:ext>
            </a:extLst>
          </p:cNvPr>
          <p:cNvGraphicFramePr>
            <a:graphicFrameLocks noGrp="1"/>
          </p:cNvGraphicFramePr>
          <p:nvPr>
            <p:ph idx="1"/>
            <p:extLst>
              <p:ext uri="{D42A27DB-BD31-4B8C-83A1-F6EECF244321}">
                <p14:modId xmlns:p14="http://schemas.microsoft.com/office/powerpoint/2010/main" val="3807253899"/>
              </p:ext>
            </p:extLst>
          </p:nvPr>
        </p:nvGraphicFramePr>
        <p:xfrm>
          <a:off x="414695" y="1041400"/>
          <a:ext cx="9588841" cy="4923445"/>
        </p:xfrm>
        <a:graphic>
          <a:graphicData uri="http://schemas.openxmlformats.org/drawingml/2006/table">
            <a:tbl>
              <a:tblPr firstRow="1" bandRow="1">
                <a:tableStyleId>{8799B23B-EC83-4686-B30A-512413B5E67A}</a:tableStyleId>
              </a:tblPr>
              <a:tblGrid>
                <a:gridCol w="2976294">
                  <a:extLst>
                    <a:ext uri="{9D8B030D-6E8A-4147-A177-3AD203B41FA5}">
                      <a16:colId xmlns:a16="http://schemas.microsoft.com/office/drawing/2014/main" val="1990398370"/>
                    </a:ext>
                  </a:extLst>
                </a:gridCol>
                <a:gridCol w="6612547">
                  <a:extLst>
                    <a:ext uri="{9D8B030D-6E8A-4147-A177-3AD203B41FA5}">
                      <a16:colId xmlns:a16="http://schemas.microsoft.com/office/drawing/2014/main" val="2791987754"/>
                    </a:ext>
                  </a:extLst>
                </a:gridCol>
              </a:tblGrid>
              <a:tr h="373826">
                <a:tc>
                  <a:txBody>
                    <a:bodyPr/>
                    <a:lstStyle/>
                    <a:p>
                      <a:pPr algn="ctr"/>
                      <a:r>
                        <a:rPr lang="en-US" sz="1200" dirty="0">
                          <a:solidFill>
                            <a:schemeClr val="tx1"/>
                          </a:solidFill>
                        </a:rPr>
                        <a:t>Mechanism </a:t>
                      </a:r>
                      <a:endParaRPr lang="en-US" sz="1200" dirty="0">
                        <a:solidFill>
                          <a:schemeClr val="tx1"/>
                        </a:solidFill>
                        <a:latin typeface="Arial" charset="0"/>
                        <a:ea typeface="Arial" charset="0"/>
                        <a:cs typeface="Arial" charset="0"/>
                      </a:endParaRPr>
                    </a:p>
                  </a:txBody>
                  <a:tcPr/>
                </a:tc>
                <a:tc>
                  <a:txBody>
                    <a:bodyPr/>
                    <a:lstStyle/>
                    <a:p>
                      <a:pPr algn="ctr"/>
                      <a:r>
                        <a:rPr lang="en-US" sz="1200" dirty="0">
                          <a:solidFill>
                            <a:schemeClr val="tx1"/>
                          </a:solidFill>
                        </a:rPr>
                        <a:t>Approach </a:t>
                      </a:r>
                      <a:endParaRPr lang="en-US" sz="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448112466"/>
                  </a:ext>
                </a:extLst>
              </a:tr>
              <a:tr h="1382645">
                <a:tc>
                  <a:txBody>
                    <a:bodyPr/>
                    <a:lstStyle/>
                    <a:p>
                      <a:pPr lvl="0"/>
                      <a:r>
                        <a:rPr lang="en-ZA" sz="1100" b="0" kern="1200" dirty="0">
                          <a:solidFill>
                            <a:schemeClr val="tx1"/>
                          </a:solidFill>
                          <a:effectLst/>
                        </a:rPr>
                        <a:t>Quarterly Reports</a:t>
                      </a:r>
                      <a:endParaRPr lang="en-US" sz="1100" b="1" kern="1200" dirty="0">
                        <a:solidFill>
                          <a:schemeClr val="tx1"/>
                        </a:solidFill>
                        <a:effectLst/>
                      </a:endParaRPr>
                    </a:p>
                    <a:p>
                      <a:endParaRPr lang="en-US" sz="1100" dirty="0">
                        <a:solidFill>
                          <a:schemeClr val="tx1"/>
                        </a:solidFill>
                        <a:latin typeface="Arial" charset="0"/>
                        <a:ea typeface="Arial" charset="0"/>
                        <a:cs typeface="Arial" charset="0"/>
                      </a:endParaRPr>
                    </a:p>
                  </a:txBody>
                  <a:tcPr/>
                </a:tc>
                <a:tc>
                  <a:txBody>
                    <a:bodyPr/>
                    <a:lstStyle/>
                    <a:p>
                      <a:pPr marL="171450" lvl="0" indent="-171450" algn="just">
                        <a:buFont typeface="Arial" panose="020B0604020202020204" pitchFamily="34" charset="0"/>
                        <a:buChar char="•"/>
                      </a:pPr>
                      <a:r>
                        <a:rPr lang="en-ZA" sz="1100" kern="1200" dirty="0">
                          <a:solidFill>
                            <a:schemeClr val="tx1"/>
                          </a:solidFill>
                          <a:effectLst/>
                        </a:rPr>
                        <a:t>On quarterly reports, the Sector Oversight Model also demands the constant external information input for independent verification, and demands a concerted effort to obtain as much external input as possible with a view to assist the support staff and the committee at the earliest and intermediate stages of a committee’s consideration of progress on a certain priority. </a:t>
                      </a:r>
                    </a:p>
                    <a:p>
                      <a:pPr marL="0" lvl="0" indent="0" algn="just">
                        <a:buFont typeface="Arial" panose="020B0604020202020204" pitchFamily="34" charset="0"/>
                        <a:buNone/>
                      </a:pPr>
                      <a:endParaRPr lang="en-ZA" sz="1100" kern="1200" dirty="0">
                        <a:solidFill>
                          <a:schemeClr val="tx1"/>
                        </a:solidFill>
                        <a:effectLst/>
                      </a:endParaRPr>
                    </a:p>
                    <a:p>
                      <a:pPr marL="171450" lvl="0" indent="-171450" algn="just">
                        <a:buFont typeface="Arial" panose="020B0604020202020204" pitchFamily="34" charset="0"/>
                        <a:buChar char="•"/>
                      </a:pPr>
                      <a:r>
                        <a:rPr lang="en-ZA" sz="1100" kern="1200" dirty="0">
                          <a:solidFill>
                            <a:schemeClr val="tx1"/>
                          </a:solidFill>
                          <a:effectLst/>
                        </a:rPr>
                        <a:t>It is likely that the most useful information sources for the committee will be those that can provide clarity on the state of implementation of a department’s programmes. This may mean, in the case of our example, hearings of parent-teacher groups that can verify that certain measures were taken at their school where the school safety team project is underway.</a:t>
                      </a:r>
                      <a:endParaRPr lang="en-US" sz="11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2279330585"/>
                  </a:ext>
                </a:extLst>
              </a:tr>
              <a:tr h="1388663">
                <a:tc>
                  <a:txBody>
                    <a:bodyPr/>
                    <a:lstStyle/>
                    <a:p>
                      <a:pPr lvl="0"/>
                      <a:r>
                        <a:rPr lang="en-ZA" sz="1100" b="0" kern="1200" dirty="0">
                          <a:solidFill>
                            <a:schemeClr val="tx1"/>
                          </a:solidFill>
                          <a:effectLst/>
                        </a:rPr>
                        <a:t>Annual Reports</a:t>
                      </a:r>
                      <a:endParaRPr lang="en-US" sz="1100" b="1" kern="1200" dirty="0">
                        <a:solidFill>
                          <a:schemeClr val="tx1"/>
                        </a:solidFill>
                        <a:effectLst/>
                      </a:endParaRPr>
                    </a:p>
                    <a:p>
                      <a:endParaRPr lang="en-US" sz="1100" dirty="0">
                        <a:solidFill>
                          <a:schemeClr val="tx1"/>
                        </a:solidFill>
                        <a:latin typeface="Arial" charset="0"/>
                        <a:ea typeface="Arial" charset="0"/>
                        <a:cs typeface="Arial" charset="0"/>
                      </a:endParaRPr>
                    </a:p>
                  </a:txBody>
                  <a:tcPr/>
                </a:tc>
                <a:tc>
                  <a:txBody>
                    <a:bodyPr/>
                    <a:lstStyle/>
                    <a:p>
                      <a:pPr marL="171450" indent="-171450" algn="just">
                        <a:buFont typeface="Arial" panose="020B0604020202020204" pitchFamily="34" charset="0"/>
                        <a:buChar char="•"/>
                      </a:pPr>
                      <a:r>
                        <a:rPr lang="en-ZA" sz="1100" kern="1200" dirty="0">
                          <a:solidFill>
                            <a:schemeClr val="tx1"/>
                          </a:solidFill>
                          <a:effectLst/>
                        </a:rPr>
                        <a:t>The emphasis at this stage is on the variable outcomes, and the measurable indicators agreed upon for the financial year in question, rendering independent verification crucial to the efficacy of the committee’s engagement with the department. Independent sources of information are used to confirm that the department is actually meeting the priorities it set out to satisfy at the start of the financial year in question.</a:t>
                      </a:r>
                      <a:endParaRPr lang="en-US" sz="1100" kern="1200" dirty="0">
                        <a:solidFill>
                          <a:schemeClr val="tx1"/>
                        </a:solidFill>
                        <a:effectLst/>
                      </a:endParaRPr>
                    </a:p>
                    <a:p>
                      <a:pPr marL="0" indent="0" algn="just">
                        <a:buFont typeface="Arial" panose="020B0604020202020204" pitchFamily="34" charset="0"/>
                        <a:buNone/>
                      </a:pPr>
                      <a:endParaRPr lang="en-US" sz="1100" kern="1200" dirty="0">
                        <a:solidFill>
                          <a:schemeClr val="tx1"/>
                        </a:solidFill>
                        <a:effectLst/>
                      </a:endParaRPr>
                    </a:p>
                    <a:p>
                      <a:pPr marL="171450" indent="-171450" algn="just">
                        <a:buFont typeface="Arial" panose="020B0604020202020204" pitchFamily="34" charset="0"/>
                        <a:buChar char="•"/>
                      </a:pPr>
                      <a:r>
                        <a:rPr lang="en-ZA" sz="1100" kern="1200" dirty="0">
                          <a:solidFill>
                            <a:schemeClr val="tx1"/>
                          </a:solidFill>
                          <a:effectLst/>
                        </a:rPr>
                        <a:t>The Committee Co-ordinator will ensure the attendance of priority organisations at the hearings. This includes the press, and the bodies listed on the portfolio committee’s stakeholder list. The Committee Co-ordinators for the Public Accounts Committee and the relevant portfolio committee for the department present at the hearing will liaise so that the research institutes, professors, experts, and so forth, on the portfolio committee’s stakeholder list, are invited to the hearing. </a:t>
                      </a:r>
                      <a:endParaRPr lang="en-US" sz="11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3856478360"/>
                  </a:ext>
                </a:extLst>
              </a:tr>
              <a:tr h="1013939">
                <a:tc>
                  <a:txBody>
                    <a:bodyPr/>
                    <a:lstStyle/>
                    <a:p>
                      <a:pPr lvl="0"/>
                      <a:r>
                        <a:rPr lang="en-ZA" sz="1100" b="0" kern="1200" dirty="0">
                          <a:solidFill>
                            <a:schemeClr val="tx1"/>
                          </a:solidFill>
                          <a:effectLst/>
                        </a:rPr>
                        <a:t>Oversight visit work / Focused Intervention Studies </a:t>
                      </a:r>
                      <a:endParaRPr lang="en-US" sz="1100" dirty="0">
                        <a:solidFill>
                          <a:schemeClr val="tx1"/>
                        </a:solidFill>
                        <a:latin typeface="Arial" charset="0"/>
                        <a:ea typeface="Arial" charset="0"/>
                        <a:cs typeface="Arial" charset="0"/>
                      </a:endParaRPr>
                    </a:p>
                  </a:txBody>
                  <a:tcPr/>
                </a:tc>
                <a:tc>
                  <a:txBody>
                    <a:bodyPr/>
                    <a:lstStyle/>
                    <a:p>
                      <a:pPr marL="171450" lvl="0" indent="-171450" algn="just">
                        <a:buFont typeface="Arial" panose="020B0604020202020204" pitchFamily="34" charset="0"/>
                        <a:buChar char="•"/>
                      </a:pPr>
                      <a:r>
                        <a:rPr lang="en-ZA" sz="1100" kern="1200" dirty="0">
                          <a:solidFill>
                            <a:schemeClr val="tx1"/>
                          </a:solidFill>
                          <a:effectLst/>
                        </a:rPr>
                        <a:t>External stakeholders will be invited to assist the committee by way of submissions in the selection of a subject for the Focused Intervention Study (FIS). After this step, the committee will likely request certain stakeholders to prepare detailed submissions and to make presentations on the chosen subject. </a:t>
                      </a:r>
                    </a:p>
                    <a:p>
                      <a:pPr marL="171450" lvl="0" indent="-171450" algn="just">
                        <a:buFont typeface="Arial" panose="020B0604020202020204" pitchFamily="34" charset="0"/>
                        <a:buChar char="•"/>
                      </a:pPr>
                      <a:r>
                        <a:rPr lang="en-ZA" sz="1100" kern="1200" dirty="0">
                          <a:solidFill>
                            <a:schemeClr val="tx1"/>
                          </a:solidFill>
                          <a:effectLst/>
                        </a:rPr>
                        <a:t>These organisations and experts may also be requested to assist further with the development of questions and attendance on oversight visits as guests of the committee. </a:t>
                      </a:r>
                      <a:endParaRPr lang="en-US" sz="11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464071466"/>
                  </a:ext>
                </a:extLst>
              </a:tr>
            </a:tbl>
          </a:graphicData>
        </a:graphic>
      </p:graphicFrame>
    </p:spTree>
    <p:extLst>
      <p:ext uri="{BB962C8B-B14F-4D97-AF65-F5344CB8AC3E}">
        <p14:creationId xmlns:p14="http://schemas.microsoft.com/office/powerpoint/2010/main" val="25235783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0" y="274638"/>
            <a:ext cx="12192000" cy="766762"/>
          </a:xfrm>
        </p:spPr>
        <p:txBody>
          <a:bodyPr>
            <a:normAutofit/>
          </a:bodyPr>
          <a:lstStyle/>
          <a:p>
            <a:r>
              <a:rPr lang="en-US" sz="2800" b="1" dirty="0"/>
              <a:t>SUMMARY OF PUBLIC PARTIPATION MECHANISM </a:t>
            </a:r>
            <a:r>
              <a:rPr lang="en-US" sz="2800" b="1" i="1" dirty="0"/>
              <a:t>cont.</a:t>
            </a:r>
            <a:endParaRPr lang="en-US" alt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18</a:t>
            </a:fld>
            <a:endParaRPr lang="en-US"/>
          </a:p>
        </p:txBody>
      </p:sp>
      <p:graphicFrame>
        <p:nvGraphicFramePr>
          <p:cNvPr id="6" name="Content Placeholder 3">
            <a:extLst>
              <a:ext uri="{FF2B5EF4-FFF2-40B4-BE49-F238E27FC236}">
                <a16:creationId xmlns:a16="http://schemas.microsoft.com/office/drawing/2014/main" id="{C7C634F1-0580-4DC2-95AD-6CA1FC77589B}"/>
              </a:ext>
            </a:extLst>
          </p:cNvPr>
          <p:cNvGraphicFramePr>
            <a:graphicFrameLocks noGrp="1"/>
          </p:cNvGraphicFramePr>
          <p:nvPr>
            <p:ph idx="1"/>
            <p:extLst>
              <p:ext uri="{D42A27DB-BD31-4B8C-83A1-F6EECF244321}">
                <p14:modId xmlns:p14="http://schemas.microsoft.com/office/powerpoint/2010/main" val="473035545"/>
              </p:ext>
            </p:extLst>
          </p:nvPr>
        </p:nvGraphicFramePr>
        <p:xfrm>
          <a:off x="379423" y="957174"/>
          <a:ext cx="9916721" cy="3753107"/>
        </p:xfrm>
        <a:graphic>
          <a:graphicData uri="http://schemas.openxmlformats.org/drawingml/2006/table">
            <a:tbl>
              <a:tblPr firstRow="1" bandRow="1">
                <a:tableStyleId>{8799B23B-EC83-4686-B30A-512413B5E67A}</a:tableStyleId>
              </a:tblPr>
              <a:tblGrid>
                <a:gridCol w="3004465">
                  <a:extLst>
                    <a:ext uri="{9D8B030D-6E8A-4147-A177-3AD203B41FA5}">
                      <a16:colId xmlns:a16="http://schemas.microsoft.com/office/drawing/2014/main" val="1990398370"/>
                    </a:ext>
                  </a:extLst>
                </a:gridCol>
                <a:gridCol w="6912256">
                  <a:extLst>
                    <a:ext uri="{9D8B030D-6E8A-4147-A177-3AD203B41FA5}">
                      <a16:colId xmlns:a16="http://schemas.microsoft.com/office/drawing/2014/main" val="2791987754"/>
                    </a:ext>
                  </a:extLst>
                </a:gridCol>
              </a:tblGrid>
              <a:tr h="278387">
                <a:tc>
                  <a:txBody>
                    <a:bodyPr/>
                    <a:lstStyle/>
                    <a:p>
                      <a:pPr algn="ctr"/>
                      <a:r>
                        <a:rPr lang="en-US" sz="1200" dirty="0">
                          <a:solidFill>
                            <a:schemeClr val="tx1"/>
                          </a:solidFill>
                        </a:rPr>
                        <a:t>Mechanism </a:t>
                      </a:r>
                      <a:endParaRPr lang="en-US" sz="1200" dirty="0">
                        <a:solidFill>
                          <a:schemeClr val="tx1"/>
                        </a:solidFill>
                        <a:latin typeface="Arial" charset="0"/>
                        <a:ea typeface="Arial" charset="0"/>
                        <a:cs typeface="Arial" charset="0"/>
                      </a:endParaRPr>
                    </a:p>
                  </a:txBody>
                  <a:tcPr/>
                </a:tc>
                <a:tc>
                  <a:txBody>
                    <a:bodyPr/>
                    <a:lstStyle/>
                    <a:p>
                      <a:pPr algn="ctr"/>
                      <a:r>
                        <a:rPr lang="en-US" sz="1200" dirty="0">
                          <a:solidFill>
                            <a:schemeClr val="tx1"/>
                          </a:solidFill>
                        </a:rPr>
                        <a:t>Approach </a:t>
                      </a:r>
                      <a:endParaRPr lang="en-US" sz="1200" dirty="0">
                        <a:solidFill>
                          <a:schemeClr val="tx1"/>
                        </a:solidFill>
                        <a:latin typeface="Arial" charset="0"/>
                        <a:ea typeface="Arial" charset="0"/>
                        <a:cs typeface="Arial" charset="0"/>
                      </a:endParaRPr>
                    </a:p>
                  </a:txBody>
                  <a:tcPr/>
                </a:tc>
                <a:extLst>
                  <a:ext uri="{0D108BD9-81ED-4DB2-BD59-A6C34878D82A}">
                    <a16:rowId xmlns:a16="http://schemas.microsoft.com/office/drawing/2014/main" val="2448112466"/>
                  </a:ext>
                </a:extLst>
              </a:tr>
              <a:tr h="1906006">
                <a:tc>
                  <a:txBody>
                    <a:bodyPr/>
                    <a:lstStyle/>
                    <a:p>
                      <a:pPr lvl="0"/>
                      <a:r>
                        <a:rPr lang="en-ZA" sz="1200" b="0" kern="1200" dirty="0">
                          <a:solidFill>
                            <a:schemeClr val="tx1"/>
                          </a:solidFill>
                          <a:effectLst/>
                        </a:rPr>
                        <a:t>Public participation and law-making </a:t>
                      </a:r>
                      <a:endParaRPr lang="en-US" sz="1200" b="1"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indent="-285750" algn="just">
                        <a:buFont typeface="Arial" panose="020B0604020202020204" pitchFamily="34" charset="0"/>
                        <a:buChar char="•"/>
                      </a:pPr>
                      <a:r>
                        <a:rPr lang="en-ZA" sz="1200" kern="1200" dirty="0">
                          <a:solidFill>
                            <a:schemeClr val="tx1"/>
                          </a:solidFill>
                          <a:effectLst/>
                        </a:rPr>
                        <a:t>A key constitutional imperative is that of facilitating public involvement in the processing of the Bills. The facilitation of public participation and involvement in the legislative processes is central to the mandate of Parliament and legislatures. The constitutional obligations are there to ensure a ‘living’ democracy in terms of the ways in which citizens perceive that they have the constitutional power to influence law-making. During the law-making process, the public is invited to make submissions on Bills. This write-up has fallen short of listing the process of public participation in law-making. </a:t>
                      </a:r>
                      <a:endParaRPr lang="en-US" sz="1200" kern="1200" dirty="0">
                        <a:solidFill>
                          <a:schemeClr val="tx1"/>
                        </a:solidFill>
                        <a:effectLst/>
                      </a:endParaRPr>
                    </a:p>
                    <a:p>
                      <a:pPr marL="285750" indent="-285750" algn="just">
                        <a:buFont typeface="Arial" panose="020B0604020202020204" pitchFamily="34" charset="0"/>
                        <a:buChar char="•"/>
                      </a:pPr>
                      <a:endParaRPr lang="en-ZA" sz="1200" kern="1200" dirty="0">
                        <a:solidFill>
                          <a:schemeClr val="tx1"/>
                        </a:solidFill>
                        <a:effectLst/>
                      </a:endParaRPr>
                    </a:p>
                    <a:p>
                      <a:pPr marL="285750" indent="-285750" algn="just">
                        <a:buFont typeface="Arial" panose="020B0604020202020204" pitchFamily="34" charset="0"/>
                        <a:buChar char="•"/>
                      </a:pPr>
                      <a:r>
                        <a:rPr lang="en-ZA" sz="1200" kern="1200" dirty="0">
                          <a:solidFill>
                            <a:schemeClr val="tx1"/>
                          </a:solidFill>
                          <a:effectLst/>
                        </a:rPr>
                        <a:t>May need to capture key aspect from law-making Module to avoid referring Members to another Module</a:t>
                      </a:r>
                      <a:endParaRPr lang="en-ZA" sz="12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2279330585"/>
                  </a:ext>
                </a:extLst>
              </a:tr>
              <a:tr h="1542958">
                <a:tc>
                  <a:txBody>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lang="en-ZA" sz="1200" b="0" kern="1200" dirty="0">
                          <a:solidFill>
                            <a:schemeClr val="tx1"/>
                          </a:solidFill>
                          <a:effectLst/>
                        </a:rPr>
                        <a:t>Strategic Budget Review for outer years</a:t>
                      </a:r>
                      <a:endParaRPr lang="en-US" sz="1200" b="1" kern="1200" dirty="0">
                        <a:solidFill>
                          <a:schemeClr val="tx1"/>
                        </a:solidFill>
                        <a:effectLst/>
                      </a:endParaRPr>
                    </a:p>
                    <a:p>
                      <a:endParaRPr lang="en-US" sz="1200" dirty="0">
                        <a:solidFill>
                          <a:schemeClr val="tx1"/>
                        </a:solidFill>
                        <a:latin typeface="Arial" charset="0"/>
                        <a:ea typeface="Arial" charset="0"/>
                        <a:cs typeface="Arial" charset="0"/>
                      </a:endParaRPr>
                    </a:p>
                  </a:txBody>
                  <a:tcPr/>
                </a:tc>
                <a:tc>
                  <a:txBody>
                    <a:bodyPr/>
                    <a:lstStyle/>
                    <a:p>
                      <a:pPr marL="285750" indent="-285750" algn="just">
                        <a:buFont typeface="Arial" panose="020B0604020202020204" pitchFamily="34" charset="0"/>
                        <a:buChar char="•"/>
                      </a:pPr>
                      <a:r>
                        <a:rPr lang="en-ZA" sz="1200" kern="1200" dirty="0">
                          <a:solidFill>
                            <a:schemeClr val="tx1"/>
                          </a:solidFill>
                          <a:effectLst/>
                        </a:rPr>
                        <a:t>The Medium-Term Budget Policy Statement (MTBPS) allows a department to anticipate its budgetary allocations for the coming three years.</a:t>
                      </a:r>
                      <a:endParaRPr lang="en-US" sz="1200" kern="1200" dirty="0">
                        <a:solidFill>
                          <a:schemeClr val="tx1"/>
                        </a:solidFill>
                        <a:effectLst/>
                      </a:endParaRPr>
                    </a:p>
                    <a:p>
                      <a:pPr marL="0" indent="0" algn="just">
                        <a:buFont typeface="Arial" panose="020B0604020202020204" pitchFamily="34" charset="0"/>
                        <a:buNone/>
                      </a:pPr>
                      <a:endParaRPr lang="en-US" sz="1200" kern="1200" dirty="0">
                        <a:solidFill>
                          <a:schemeClr val="tx1"/>
                        </a:solidFill>
                        <a:effectLst/>
                      </a:endParaRPr>
                    </a:p>
                    <a:p>
                      <a:pPr marL="285750" indent="-285750" algn="just">
                        <a:buFont typeface="Arial" panose="020B0604020202020204" pitchFamily="34" charset="0"/>
                        <a:buChar char="•"/>
                      </a:pPr>
                      <a:r>
                        <a:rPr lang="en-ZA" sz="1200" kern="1200" dirty="0">
                          <a:solidFill>
                            <a:schemeClr val="tx1"/>
                          </a:solidFill>
                          <a:effectLst/>
                        </a:rPr>
                        <a:t>Public participation takes on added importance during the MTBPS stage since it is at this, more than at any other stage in the Budget Cycle Model (BCM) where an impact can be made on the department’s budget. All stakeholders should be requested to make submissions, and must be provided more time and opportunities during this stage to make presentations, from community members to community-based organisations and experts.</a:t>
                      </a:r>
                      <a:endParaRPr lang="en-US" sz="1200" kern="1200" dirty="0">
                        <a:solidFill>
                          <a:schemeClr val="tx1"/>
                        </a:solidFill>
                        <a:effectLst/>
                        <a:latin typeface="Arial" charset="0"/>
                        <a:ea typeface="Arial" charset="0"/>
                        <a:cs typeface="Arial" charset="0"/>
                      </a:endParaRPr>
                    </a:p>
                  </a:txBody>
                  <a:tcPr/>
                </a:tc>
                <a:extLst>
                  <a:ext uri="{0D108BD9-81ED-4DB2-BD59-A6C34878D82A}">
                    <a16:rowId xmlns:a16="http://schemas.microsoft.com/office/drawing/2014/main" val="3856478360"/>
                  </a:ext>
                </a:extLst>
              </a:tr>
            </a:tbl>
          </a:graphicData>
        </a:graphic>
      </p:graphicFrame>
    </p:spTree>
    <p:extLst>
      <p:ext uri="{BB962C8B-B14F-4D97-AF65-F5344CB8AC3E}">
        <p14:creationId xmlns:p14="http://schemas.microsoft.com/office/powerpoint/2010/main" val="20240612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0" y="274638"/>
            <a:ext cx="12192000" cy="766762"/>
          </a:xfrm>
        </p:spPr>
        <p:txBody>
          <a:bodyPr>
            <a:normAutofit/>
          </a:bodyPr>
          <a:lstStyle/>
          <a:p>
            <a:r>
              <a:rPr lang="en-US" sz="2800" b="1" dirty="0"/>
              <a:t>PETITIONS ESCALATION PROCESS</a:t>
            </a:r>
            <a:endParaRPr lang="en-US" alt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19</a:t>
            </a:fld>
            <a:endParaRPr lang="en-US"/>
          </a:p>
        </p:txBody>
      </p:sp>
      <p:grpSp>
        <p:nvGrpSpPr>
          <p:cNvPr id="6" name="Group 5">
            <a:extLst>
              <a:ext uri="{FF2B5EF4-FFF2-40B4-BE49-F238E27FC236}">
                <a16:creationId xmlns:a16="http://schemas.microsoft.com/office/drawing/2014/main" id="{2B4D3CF1-8C2F-46AA-A7EB-A86CA3126F00}"/>
              </a:ext>
            </a:extLst>
          </p:cNvPr>
          <p:cNvGrpSpPr/>
          <p:nvPr/>
        </p:nvGrpSpPr>
        <p:grpSpPr>
          <a:xfrm>
            <a:off x="927650" y="1278358"/>
            <a:ext cx="8902150" cy="4577914"/>
            <a:chOff x="0" y="570578"/>
            <a:chExt cx="6416675" cy="4282410"/>
          </a:xfrm>
        </p:grpSpPr>
        <p:sp>
          <p:nvSpPr>
            <p:cNvPr id="7" name="Text Box 95">
              <a:extLst>
                <a:ext uri="{FF2B5EF4-FFF2-40B4-BE49-F238E27FC236}">
                  <a16:creationId xmlns:a16="http://schemas.microsoft.com/office/drawing/2014/main" id="{6F69CD70-F171-4E07-B7CE-AACF57C4A155}"/>
                </a:ext>
              </a:extLst>
            </p:cNvPr>
            <p:cNvSpPr txBox="1">
              <a:spLocks noChangeArrowheads="1"/>
            </p:cNvSpPr>
            <p:nvPr/>
          </p:nvSpPr>
          <p:spPr bwMode="auto">
            <a:xfrm>
              <a:off x="3186113" y="585788"/>
              <a:ext cx="3216275" cy="533400"/>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The last stage involves closure of the petition and archiving for 5 years as per the National Archives Act and Records Services Act of South Africa (no. 43 of 1996).</a:t>
              </a:r>
              <a:endParaRPr lang="en-US" altLang="en-US" sz="1100" dirty="0">
                <a:solidFill>
                  <a:schemeClr val="bg1"/>
                </a:solidFill>
              </a:endParaRPr>
            </a:p>
            <a:p>
              <a:pPr eaLnBrk="0" fontAlgn="base" hangingPunct="0">
                <a:spcBef>
                  <a:spcPct val="0"/>
                </a:spcBef>
                <a:spcAft>
                  <a:spcPct val="0"/>
                </a:spcAft>
              </a:pPr>
              <a:endParaRPr lang="en-US" altLang="en-US" sz="1100" dirty="0">
                <a:solidFill>
                  <a:schemeClr val="bg1"/>
                </a:solidFill>
                <a:latin typeface="Arial" panose="020B0604020202020204" pitchFamily="34" charset="0"/>
              </a:endParaRPr>
            </a:p>
          </p:txBody>
        </p:sp>
        <p:sp>
          <p:nvSpPr>
            <p:cNvPr id="8" name="Text Box 96">
              <a:extLst>
                <a:ext uri="{FF2B5EF4-FFF2-40B4-BE49-F238E27FC236}">
                  <a16:creationId xmlns:a16="http://schemas.microsoft.com/office/drawing/2014/main" id="{872DA048-243C-4AB0-89DF-096EE96F18E4}"/>
                </a:ext>
              </a:extLst>
            </p:cNvPr>
            <p:cNvSpPr txBox="1">
              <a:spLocks noChangeArrowheads="1"/>
            </p:cNvSpPr>
            <p:nvPr/>
          </p:nvSpPr>
          <p:spPr bwMode="auto">
            <a:xfrm>
              <a:off x="2933700" y="1119188"/>
              <a:ext cx="3473450" cy="563562"/>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In the event that the petitioner disputes the contents of the report or a report is still not submitted after the ten (10) days extension, the PSC may decide to convene either an internal or external petitions hearing</a:t>
              </a:r>
              <a:endParaRPr lang="en-US" altLang="en-US" sz="1100" dirty="0">
                <a:solidFill>
                  <a:schemeClr val="bg1"/>
                </a:solidFill>
              </a:endParaRPr>
            </a:p>
            <a:p>
              <a:pPr eaLnBrk="0" fontAlgn="base" hangingPunct="0">
                <a:spcBef>
                  <a:spcPct val="0"/>
                </a:spcBef>
                <a:spcAft>
                  <a:spcPct val="0"/>
                </a:spcAft>
              </a:pPr>
              <a:endParaRPr lang="en-US" altLang="en-US" sz="1100" dirty="0">
                <a:solidFill>
                  <a:schemeClr val="bg1"/>
                </a:solidFill>
                <a:latin typeface="Arial" panose="020B0604020202020204" pitchFamily="34" charset="0"/>
              </a:endParaRPr>
            </a:p>
          </p:txBody>
        </p:sp>
        <p:sp>
          <p:nvSpPr>
            <p:cNvPr id="9" name="Text Box 89">
              <a:extLst>
                <a:ext uri="{FF2B5EF4-FFF2-40B4-BE49-F238E27FC236}">
                  <a16:creationId xmlns:a16="http://schemas.microsoft.com/office/drawing/2014/main" id="{E05D46BA-CCDF-4C32-963B-16886F30EE98}"/>
                </a:ext>
              </a:extLst>
            </p:cNvPr>
            <p:cNvSpPr txBox="1">
              <a:spLocks noChangeArrowheads="1"/>
            </p:cNvSpPr>
            <p:nvPr/>
          </p:nvSpPr>
          <p:spPr bwMode="auto">
            <a:xfrm>
              <a:off x="2636838" y="1706563"/>
              <a:ext cx="3778250" cy="457200"/>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rgbClr val="FFFFFF"/>
                  </a:solidFill>
                  <a:latin typeface="Arial" panose="020B0604020202020204" pitchFamily="34" charset="0"/>
                  <a:ea typeface="Tw Cen MT" panose="020B0602020104020603" pitchFamily="34" charset="0"/>
                  <a:cs typeface="Arial" panose="020B0604020202020204" pitchFamily="34" charset="0"/>
                </a:rPr>
                <a:t>Upon receipt of a report sent to the petitioner for a written response within seven (7) working days</a:t>
              </a:r>
              <a:endParaRPr lang="en-US" altLang="en-US" sz="1100" dirty="0"/>
            </a:p>
            <a:p>
              <a:pPr eaLnBrk="0" fontAlgn="base" hangingPunct="0">
                <a:spcBef>
                  <a:spcPct val="0"/>
                </a:spcBef>
                <a:spcAft>
                  <a:spcPct val="0"/>
                </a:spcAft>
              </a:pPr>
              <a:endParaRPr lang="en-US" altLang="en-US" sz="1100" dirty="0">
                <a:latin typeface="Arial" panose="020B0604020202020204" pitchFamily="34" charset="0"/>
              </a:endParaRPr>
            </a:p>
          </p:txBody>
        </p:sp>
        <p:sp>
          <p:nvSpPr>
            <p:cNvPr id="10" name="Text Box 92">
              <a:extLst>
                <a:ext uri="{FF2B5EF4-FFF2-40B4-BE49-F238E27FC236}">
                  <a16:creationId xmlns:a16="http://schemas.microsoft.com/office/drawing/2014/main" id="{96CD114C-6CB7-441D-9B15-3709904FDB8D}"/>
                </a:ext>
              </a:extLst>
            </p:cNvPr>
            <p:cNvSpPr txBox="1">
              <a:spLocks noChangeArrowheads="1"/>
            </p:cNvSpPr>
            <p:nvPr/>
          </p:nvSpPr>
          <p:spPr bwMode="auto">
            <a:xfrm>
              <a:off x="2271713" y="2171700"/>
              <a:ext cx="4143375" cy="381000"/>
            </a:xfrm>
            <a:prstGeom prst="rect">
              <a:avLst/>
            </a:prstGeom>
            <a:solidFill>
              <a:srgbClr val="5C7556"/>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If a report on the referred petition is not submitted within twenty (20) working days </a:t>
              </a:r>
              <a:r>
                <a:rPr lang="en-US" altLang="en-US" sz="1100" dirty="0">
                  <a:solidFill>
                    <a:schemeClr val="bg1"/>
                  </a:solidFill>
                  <a:latin typeface="Tw Cen MT" panose="020B0602020104020603" pitchFamily="34" charset="0"/>
                  <a:ea typeface="Tw Cen MT" panose="020B0602020104020603" pitchFamily="34" charset="0"/>
                  <a:cs typeface="Arial" panose="020B0604020202020204" pitchFamily="34" charset="0"/>
                </a:rPr>
                <a:t>–</a:t>
              </a: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 </a:t>
              </a:r>
              <a:r>
                <a:rPr lang="en-US" altLang="en-US" sz="1100" dirty="0">
                  <a:solidFill>
                    <a:schemeClr val="bg1"/>
                  </a:solidFill>
                  <a:latin typeface="Tw Cen MT" panose="020B0602020104020603" pitchFamily="34" charset="0"/>
                  <a:ea typeface="Tw Cen MT" panose="020B0602020104020603" pitchFamily="34" charset="0"/>
                  <a:cs typeface="Arial" panose="020B0604020202020204" pitchFamily="34" charset="0"/>
                </a:rPr>
                <a:t> </a:t>
              </a: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a follow up is made and a further ten (10) days extension is given</a:t>
              </a:r>
              <a:endParaRPr lang="en-US" altLang="en-US" sz="1100" dirty="0">
                <a:solidFill>
                  <a:schemeClr val="bg1"/>
                </a:solidFill>
              </a:endParaRPr>
            </a:p>
            <a:p>
              <a:pPr eaLnBrk="0" fontAlgn="base" hangingPunct="0">
                <a:spcBef>
                  <a:spcPct val="0"/>
                </a:spcBef>
                <a:spcAft>
                  <a:spcPct val="0"/>
                </a:spcAft>
              </a:pPr>
              <a:endParaRPr lang="en-US" altLang="en-US" sz="1100" dirty="0">
                <a:solidFill>
                  <a:schemeClr val="bg1"/>
                </a:solidFill>
                <a:latin typeface="Arial" panose="020B0604020202020204" pitchFamily="34" charset="0"/>
              </a:endParaRPr>
            </a:p>
          </p:txBody>
        </p:sp>
        <p:sp>
          <p:nvSpPr>
            <p:cNvPr id="11" name="Text Box 94">
              <a:extLst>
                <a:ext uri="{FF2B5EF4-FFF2-40B4-BE49-F238E27FC236}">
                  <a16:creationId xmlns:a16="http://schemas.microsoft.com/office/drawing/2014/main" id="{656B9037-9BE4-4795-B6E9-A5928F98AA5C}"/>
                </a:ext>
              </a:extLst>
            </p:cNvPr>
            <p:cNvSpPr txBox="1">
              <a:spLocks noChangeArrowheads="1"/>
            </p:cNvSpPr>
            <p:nvPr/>
          </p:nvSpPr>
          <p:spPr bwMode="auto">
            <a:xfrm>
              <a:off x="1981200" y="2566988"/>
              <a:ext cx="4427538" cy="396875"/>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Referral to the relevant authority (provincial department or municipality) for investigation and reporting within twenty (20) working days</a:t>
              </a:r>
              <a:endParaRPr lang="en-US" altLang="en-US" sz="1100" dirty="0">
                <a:solidFill>
                  <a:schemeClr val="bg1"/>
                </a:solidFill>
              </a:endParaRPr>
            </a:p>
            <a:p>
              <a:pPr eaLnBrk="0" fontAlgn="base" hangingPunct="0">
                <a:spcBef>
                  <a:spcPct val="0"/>
                </a:spcBef>
                <a:spcAft>
                  <a:spcPct val="0"/>
                </a:spcAft>
              </a:pPr>
              <a:endParaRPr lang="en-US" altLang="en-US" sz="1100" dirty="0">
                <a:latin typeface="Arial" panose="020B0604020202020204" pitchFamily="34" charset="0"/>
              </a:endParaRPr>
            </a:p>
          </p:txBody>
        </p:sp>
        <p:sp>
          <p:nvSpPr>
            <p:cNvPr id="12" name="Text Box 90">
              <a:extLst>
                <a:ext uri="{FF2B5EF4-FFF2-40B4-BE49-F238E27FC236}">
                  <a16:creationId xmlns:a16="http://schemas.microsoft.com/office/drawing/2014/main" id="{62422871-00B6-4D55-B8F2-1FC3F2E1CAAA}"/>
                </a:ext>
              </a:extLst>
            </p:cNvPr>
            <p:cNvSpPr txBox="1">
              <a:spLocks noChangeArrowheads="1"/>
            </p:cNvSpPr>
            <p:nvPr/>
          </p:nvSpPr>
          <p:spPr bwMode="auto">
            <a:xfrm>
              <a:off x="1684338" y="2955925"/>
              <a:ext cx="4729162" cy="357188"/>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Rapporteur is appointed to an adopted petition</a:t>
              </a:r>
              <a:endParaRPr lang="en-US" altLang="en-US" sz="1100" dirty="0">
                <a:solidFill>
                  <a:schemeClr val="bg1"/>
                </a:solidFill>
              </a:endParaRPr>
            </a:p>
            <a:p>
              <a:pPr eaLnBrk="0" fontAlgn="base" hangingPunct="0">
                <a:spcBef>
                  <a:spcPct val="0"/>
                </a:spcBef>
                <a:spcAft>
                  <a:spcPct val="0"/>
                </a:spcAft>
              </a:pPr>
              <a:endParaRPr lang="en-US" altLang="en-US" sz="1100" dirty="0">
                <a:solidFill>
                  <a:schemeClr val="bg1"/>
                </a:solidFill>
                <a:latin typeface="Arial" panose="020B0604020202020204" pitchFamily="34" charset="0"/>
              </a:endParaRPr>
            </a:p>
          </p:txBody>
        </p:sp>
        <p:sp>
          <p:nvSpPr>
            <p:cNvPr id="13" name="Text Box 91">
              <a:extLst>
                <a:ext uri="{FF2B5EF4-FFF2-40B4-BE49-F238E27FC236}">
                  <a16:creationId xmlns:a16="http://schemas.microsoft.com/office/drawing/2014/main" id="{229B24CA-7686-4CAB-B1F7-A9B087178A3C}"/>
                </a:ext>
              </a:extLst>
            </p:cNvPr>
            <p:cNvSpPr txBox="1">
              <a:spLocks noChangeArrowheads="1"/>
            </p:cNvSpPr>
            <p:nvPr/>
          </p:nvSpPr>
          <p:spPr bwMode="auto">
            <a:xfrm>
              <a:off x="1379538" y="3328988"/>
              <a:ext cx="5037137" cy="381000"/>
            </a:xfrm>
            <a:prstGeom prst="rect">
              <a:avLst/>
            </a:prstGeom>
            <a:solidFill>
              <a:srgbClr val="5C7556"/>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a:solidFill>
                    <a:schemeClr val="bg1"/>
                  </a:solidFill>
                  <a:latin typeface="Arial" panose="020B0604020202020204" pitchFamily="34" charset="0"/>
                  <a:ea typeface="Tw Cen MT" panose="020B0602020104020603" pitchFamily="34" charset="0"/>
                  <a:cs typeface="Arial" panose="020B0604020202020204" pitchFamily="34" charset="0"/>
                </a:rPr>
                <a:t>Tabling at Petitions Standing Committee (PSC) for adoption or rejection</a:t>
              </a:r>
              <a:endParaRPr lang="en-US" altLang="en-US" sz="1100">
                <a:solidFill>
                  <a:schemeClr val="bg1"/>
                </a:solidFill>
              </a:endParaRPr>
            </a:p>
            <a:p>
              <a:pPr eaLnBrk="0" fontAlgn="base" hangingPunct="0">
                <a:spcBef>
                  <a:spcPct val="0"/>
                </a:spcBef>
                <a:spcAft>
                  <a:spcPct val="0"/>
                </a:spcAft>
              </a:pPr>
              <a:endParaRPr lang="en-US" altLang="en-US" sz="1100">
                <a:solidFill>
                  <a:schemeClr val="bg1"/>
                </a:solidFill>
                <a:latin typeface="Arial" panose="020B0604020202020204" pitchFamily="34" charset="0"/>
              </a:endParaRPr>
            </a:p>
          </p:txBody>
        </p:sp>
        <p:sp>
          <p:nvSpPr>
            <p:cNvPr id="14" name="Text Box 93">
              <a:extLst>
                <a:ext uri="{FF2B5EF4-FFF2-40B4-BE49-F238E27FC236}">
                  <a16:creationId xmlns:a16="http://schemas.microsoft.com/office/drawing/2014/main" id="{7E37D68C-4880-47B7-9345-FB2F1FDA4921}"/>
                </a:ext>
              </a:extLst>
            </p:cNvPr>
            <p:cNvSpPr txBox="1">
              <a:spLocks noChangeArrowheads="1"/>
            </p:cNvSpPr>
            <p:nvPr/>
          </p:nvSpPr>
          <p:spPr bwMode="auto">
            <a:xfrm>
              <a:off x="1082675" y="3725863"/>
              <a:ext cx="5332413" cy="358775"/>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Register and allocate a reference number, if the submission meets the requirements of the Petitions Act</a:t>
              </a:r>
              <a:endParaRPr lang="en-US" altLang="en-US" sz="1100" dirty="0">
                <a:solidFill>
                  <a:schemeClr val="bg1"/>
                </a:solidFill>
              </a:endParaRPr>
            </a:p>
            <a:p>
              <a:pPr eaLnBrk="0" fontAlgn="base" hangingPunct="0">
                <a:spcBef>
                  <a:spcPct val="0"/>
                </a:spcBef>
                <a:spcAft>
                  <a:spcPct val="0"/>
                </a:spcAft>
              </a:pPr>
              <a:endParaRPr lang="en-US" altLang="en-US" sz="1100" dirty="0">
                <a:solidFill>
                  <a:schemeClr val="bg1"/>
                </a:solidFill>
                <a:latin typeface="Arial" panose="020B0604020202020204" pitchFamily="34" charset="0"/>
              </a:endParaRPr>
            </a:p>
          </p:txBody>
        </p:sp>
        <p:sp>
          <p:nvSpPr>
            <p:cNvPr id="15" name="Text Box 4">
              <a:extLst>
                <a:ext uri="{FF2B5EF4-FFF2-40B4-BE49-F238E27FC236}">
                  <a16:creationId xmlns:a16="http://schemas.microsoft.com/office/drawing/2014/main" id="{DE4B572C-F731-429A-8488-F2D3531AC8A5}"/>
                </a:ext>
              </a:extLst>
            </p:cNvPr>
            <p:cNvSpPr txBox="1">
              <a:spLocks noChangeArrowheads="1"/>
            </p:cNvSpPr>
            <p:nvPr/>
          </p:nvSpPr>
          <p:spPr bwMode="auto">
            <a:xfrm>
              <a:off x="793750" y="4098925"/>
              <a:ext cx="5608638" cy="365125"/>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indent="90488" algn="just" eaLnBrk="0" fontAlgn="base" hangingPunct="0">
                <a:spcBef>
                  <a:spcPct val="0"/>
                </a:spcBef>
                <a:spcAft>
                  <a:spcPct val="0"/>
                </a:spcAft>
              </a:pP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Conduct preliminary investigation </a:t>
              </a:r>
              <a:r>
                <a:rPr lang="en-US" altLang="en-US" sz="1100" dirty="0">
                  <a:solidFill>
                    <a:schemeClr val="bg1"/>
                  </a:solidFill>
                  <a:latin typeface="Tw Cen MT" panose="020B0602020104020603" pitchFamily="34" charset="0"/>
                  <a:ea typeface="Tw Cen MT" panose="020B0602020104020603" pitchFamily="34" charset="0"/>
                  <a:cs typeface="Arial" panose="020B0604020202020204" pitchFamily="34" charset="0"/>
                </a:rPr>
                <a:t>–</a:t>
              </a:r>
              <a:r>
                <a:rPr lang="en-US" altLang="en-US" sz="1100" dirty="0">
                  <a:solidFill>
                    <a:schemeClr val="bg1"/>
                  </a:solidFill>
                  <a:latin typeface="Arial" panose="020B0604020202020204" pitchFamily="34" charset="0"/>
                  <a:ea typeface="Tw Cen MT" panose="020B0602020104020603" pitchFamily="34" charset="0"/>
                  <a:cs typeface="Arial" panose="020B0604020202020204" pitchFamily="34" charset="0"/>
                </a:rPr>
                <a:t> to verify what is lodged, where necessary</a:t>
              </a:r>
              <a:endParaRPr lang="en-US" altLang="en-US" sz="1100" dirty="0">
                <a:solidFill>
                  <a:schemeClr val="bg1"/>
                </a:solidFill>
              </a:endParaRPr>
            </a:p>
            <a:p>
              <a:pPr indent="90488" eaLnBrk="0" fontAlgn="base" hangingPunct="0">
                <a:spcBef>
                  <a:spcPct val="0"/>
                </a:spcBef>
                <a:spcAft>
                  <a:spcPct val="0"/>
                </a:spcAft>
              </a:pPr>
              <a:endParaRPr lang="en-US" altLang="en-US" sz="1100" dirty="0">
                <a:solidFill>
                  <a:schemeClr val="bg1"/>
                </a:solidFill>
                <a:latin typeface="Arial" panose="020B0604020202020204" pitchFamily="34" charset="0"/>
              </a:endParaRPr>
            </a:p>
          </p:txBody>
        </p:sp>
        <p:sp>
          <p:nvSpPr>
            <p:cNvPr id="16" name="Text Box 2">
              <a:extLst>
                <a:ext uri="{FF2B5EF4-FFF2-40B4-BE49-F238E27FC236}">
                  <a16:creationId xmlns:a16="http://schemas.microsoft.com/office/drawing/2014/main" id="{2A1A8983-3A8E-4427-8AE5-AD66F78023D0}"/>
                </a:ext>
              </a:extLst>
            </p:cNvPr>
            <p:cNvSpPr txBox="1">
              <a:spLocks noChangeArrowheads="1"/>
            </p:cNvSpPr>
            <p:nvPr/>
          </p:nvSpPr>
          <p:spPr bwMode="auto">
            <a:xfrm>
              <a:off x="481013" y="4495800"/>
              <a:ext cx="5922962" cy="357188"/>
            </a:xfrm>
            <a:prstGeom prst="rect">
              <a:avLst/>
            </a:prstGeom>
            <a:solidFill>
              <a:srgbClr val="5C7556"/>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US" altLang="en-US" sz="1100">
                  <a:solidFill>
                    <a:schemeClr val="bg1"/>
                  </a:solidFill>
                  <a:latin typeface="Arial" panose="020B0604020202020204" pitchFamily="34" charset="0"/>
                  <a:ea typeface="Tw Cen MT" panose="020B0602020104020603" pitchFamily="34" charset="0"/>
                  <a:cs typeface="Arial" panose="020B0604020202020204" pitchFamily="34" charset="0"/>
                </a:rPr>
                <a:t>Petition received </a:t>
              </a:r>
              <a:r>
                <a:rPr lang="en-US" altLang="en-US" sz="1100">
                  <a:solidFill>
                    <a:schemeClr val="bg1"/>
                  </a:solidFill>
                  <a:latin typeface="Tw Cen MT" panose="020B0602020104020603" pitchFamily="34" charset="0"/>
                  <a:ea typeface="Tw Cen MT" panose="020B0602020104020603" pitchFamily="34" charset="0"/>
                  <a:cs typeface="Arial" panose="020B0604020202020204" pitchFamily="34" charset="0"/>
                </a:rPr>
                <a:t>–</a:t>
              </a:r>
              <a:r>
                <a:rPr lang="en-US" altLang="en-US" sz="1100">
                  <a:solidFill>
                    <a:schemeClr val="bg1"/>
                  </a:solidFill>
                  <a:latin typeface="Arial" panose="020B0604020202020204" pitchFamily="34" charset="0"/>
                  <a:ea typeface="Tw Cen MT" panose="020B0602020104020603" pitchFamily="34" charset="0"/>
                  <a:cs typeface="Arial" panose="020B0604020202020204" pitchFamily="34" charset="0"/>
                </a:rPr>
                <a:t> acknowledged within two (2) working days upon receipt </a:t>
              </a:r>
              <a:endParaRPr lang="en-US" altLang="en-US" sz="1100">
                <a:solidFill>
                  <a:schemeClr val="bg1"/>
                </a:solidFill>
              </a:endParaRPr>
            </a:p>
            <a:p>
              <a:pPr eaLnBrk="0" fontAlgn="base" hangingPunct="0">
                <a:spcBef>
                  <a:spcPct val="0"/>
                </a:spcBef>
                <a:spcAft>
                  <a:spcPct val="0"/>
                </a:spcAft>
              </a:pPr>
              <a:endParaRPr lang="en-US" altLang="en-US" sz="1100">
                <a:solidFill>
                  <a:schemeClr val="bg1"/>
                </a:solidFill>
                <a:latin typeface="Arial" panose="020B0604020202020204" pitchFamily="34" charset="0"/>
              </a:endParaRPr>
            </a:p>
          </p:txBody>
        </p:sp>
        <p:sp>
          <p:nvSpPr>
            <p:cNvPr id="17" name="Rectangle 28">
              <a:extLst>
                <a:ext uri="{FF2B5EF4-FFF2-40B4-BE49-F238E27FC236}">
                  <a16:creationId xmlns:a16="http://schemas.microsoft.com/office/drawing/2014/main" id="{EDB9D5EF-5051-4EFF-BB7F-C25654BBF763}"/>
                </a:ext>
              </a:extLst>
            </p:cNvPr>
            <p:cNvSpPr>
              <a:spLocks noChangeArrowheads="1"/>
            </p:cNvSpPr>
            <p:nvPr/>
          </p:nvSpPr>
          <p:spPr bwMode="auto">
            <a:xfrm>
              <a:off x="0" y="570578"/>
              <a:ext cx="138098" cy="23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sz="1100"/>
            </a:p>
          </p:txBody>
        </p:sp>
      </p:grpSp>
      <p:sp>
        <p:nvSpPr>
          <p:cNvPr id="18" name="Up Arrow 21">
            <a:extLst>
              <a:ext uri="{FF2B5EF4-FFF2-40B4-BE49-F238E27FC236}">
                <a16:creationId xmlns:a16="http://schemas.microsoft.com/office/drawing/2014/main" id="{A2E19B21-658B-429A-9385-F6568C0CBD5A}"/>
              </a:ext>
            </a:extLst>
          </p:cNvPr>
          <p:cNvSpPr/>
          <p:nvPr/>
        </p:nvSpPr>
        <p:spPr>
          <a:xfrm>
            <a:off x="559063" y="1286488"/>
            <a:ext cx="737174" cy="4561654"/>
          </a:xfrm>
          <a:prstGeom prst="upArrow">
            <a:avLst/>
          </a:prstGeom>
          <a:solidFill>
            <a:srgbClr val="5C7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charset="0"/>
                <a:ea typeface="Arial" charset="0"/>
                <a:cs typeface="Arial" charset="0"/>
              </a:rPr>
              <a:t>ESCALATION</a:t>
            </a:r>
          </a:p>
        </p:txBody>
      </p:sp>
    </p:spTree>
    <p:extLst>
      <p:ext uri="{BB962C8B-B14F-4D97-AF65-F5344CB8AC3E}">
        <p14:creationId xmlns:p14="http://schemas.microsoft.com/office/powerpoint/2010/main" val="341588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0200-7E8A-8D45-FE73-4B37B5E0EA9F}"/>
              </a:ext>
            </a:extLst>
          </p:cNvPr>
          <p:cNvSpPr>
            <a:spLocks noGrp="1"/>
          </p:cNvSpPr>
          <p:nvPr>
            <p:ph type="title"/>
          </p:nvPr>
        </p:nvSpPr>
        <p:spPr/>
        <p:txBody>
          <a:bodyPr/>
          <a:lstStyle/>
          <a:p>
            <a:r>
              <a:rPr lang="en-ZA" altLang="en-US" b="1" dirty="0"/>
              <a:t>PRESENTATION</a:t>
            </a:r>
            <a:r>
              <a:rPr lang="en-ZA" altLang="en-US" b="1" dirty="0">
                <a:solidFill>
                  <a:srgbClr val="945200"/>
                </a:solidFill>
              </a:rPr>
              <a:t> </a:t>
            </a:r>
            <a:r>
              <a:rPr lang="en-ZA" altLang="en-US" b="1" dirty="0"/>
              <a:t>OUTLINE</a:t>
            </a:r>
            <a:br>
              <a:rPr lang="en-US" altLang="en-US" b="1" dirty="0"/>
            </a:br>
            <a:endParaRPr lang="en-ZA" dirty="0"/>
          </a:p>
        </p:txBody>
      </p:sp>
      <p:sp>
        <p:nvSpPr>
          <p:cNvPr id="3" name="Content Placeholder 2">
            <a:extLst>
              <a:ext uri="{FF2B5EF4-FFF2-40B4-BE49-F238E27FC236}">
                <a16:creationId xmlns:a16="http://schemas.microsoft.com/office/drawing/2014/main" id="{77490822-E551-A8F0-A750-B1BCFA4828CD}"/>
              </a:ext>
            </a:extLst>
          </p:cNvPr>
          <p:cNvSpPr>
            <a:spLocks noGrp="1"/>
          </p:cNvSpPr>
          <p:nvPr>
            <p:ph sz="half" idx="1"/>
          </p:nvPr>
        </p:nvSpPr>
        <p:spPr>
          <a:xfrm>
            <a:off x="838200" y="1565823"/>
            <a:ext cx="2645664" cy="4351338"/>
          </a:xfrm>
        </p:spPr>
        <p:txBody>
          <a:bodyPr>
            <a:normAutofit fontScale="92500" lnSpcReduction="10000"/>
          </a:bodyPr>
          <a:lstStyle/>
          <a:p>
            <a:pPr marL="0" indent="0">
              <a:buNone/>
            </a:pPr>
            <a:r>
              <a:rPr lang="en-US" sz="2800" b="1" dirty="0">
                <a:latin typeface="Arial" panose="020B0604020202020204" pitchFamily="34" charset="0"/>
                <a:cs typeface="Arial" panose="020B0604020202020204" pitchFamily="34" charset="0"/>
              </a:rPr>
              <a:t>7</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LEGISLATURE M</a:t>
            </a:r>
            <a:r>
              <a:rPr lang="en-US" sz="2800" b="1" dirty="0">
                <a:latin typeface="Arial" charset="0"/>
                <a:ea typeface="Arial" charset="0"/>
                <a:cs typeface="Arial" charset="0"/>
              </a:rPr>
              <a:t>EMBERS’ ORIENTATION</a:t>
            </a:r>
          </a:p>
          <a:p>
            <a:pPr marL="0" indent="0">
              <a:buNone/>
            </a:pPr>
            <a:endParaRPr lang="en-ZA" dirty="0"/>
          </a:p>
        </p:txBody>
      </p:sp>
      <p:sp>
        <p:nvSpPr>
          <p:cNvPr id="4" name="Content Placeholder 3">
            <a:extLst>
              <a:ext uri="{FF2B5EF4-FFF2-40B4-BE49-F238E27FC236}">
                <a16:creationId xmlns:a16="http://schemas.microsoft.com/office/drawing/2014/main" id="{0ECE68F2-5A65-883F-E560-5B60DA0CC758}"/>
              </a:ext>
            </a:extLst>
          </p:cNvPr>
          <p:cNvSpPr>
            <a:spLocks noGrp="1"/>
          </p:cNvSpPr>
          <p:nvPr>
            <p:ph sz="half" idx="2"/>
          </p:nvPr>
        </p:nvSpPr>
        <p:spPr>
          <a:xfrm>
            <a:off x="3483864" y="1487297"/>
            <a:ext cx="6748272" cy="4351338"/>
          </a:xfrm>
        </p:spPr>
        <p:txBody>
          <a:bodyPr>
            <a:normAutofit fontScale="92500" lnSpcReduction="10000"/>
          </a:bodyPr>
          <a:lstStyle/>
          <a:p>
            <a:pPr marL="228600" lvl="0" indent="-228600" algn="l" defTabSz="889000">
              <a:lnSpc>
                <a:spcPct val="100000"/>
              </a:lnSpc>
              <a:spcBef>
                <a:spcPct val="0"/>
              </a:spcBef>
              <a:spcAft>
                <a:spcPct val="15000"/>
              </a:spcAft>
              <a:buChar char="•"/>
            </a:pPr>
            <a:r>
              <a:rPr lang="en-ZA" sz="2800" kern="1200" dirty="0">
                <a:solidFill>
                  <a:prstClr val="black">
                    <a:hueOff val="0"/>
                    <a:satOff val="0"/>
                    <a:lumOff val="0"/>
                    <a:alphaOff val="0"/>
                  </a:prstClr>
                </a:solidFill>
                <a:latin typeface="Arial" charset="0"/>
                <a:ea typeface="Arial" charset="0"/>
                <a:cs typeface="Arial" charset="0"/>
              </a:rPr>
              <a:t>Introduction</a:t>
            </a:r>
            <a:endParaRPr lang="en-US" sz="2800" kern="1200" dirty="0">
              <a:solidFill>
                <a:prstClr val="black">
                  <a:hueOff val="0"/>
                  <a:satOff val="0"/>
                  <a:lumOff val="0"/>
                  <a:alphaOff val="0"/>
                </a:prstClr>
              </a:solidFill>
              <a:latin typeface="Arial" charset="0"/>
              <a:ea typeface="Arial" charset="0"/>
              <a:cs typeface="Arial" charset="0"/>
            </a:endParaRPr>
          </a:p>
          <a:p>
            <a:pPr marL="228600" lvl="0" indent="-228600" algn="l" defTabSz="889000">
              <a:lnSpc>
                <a:spcPct val="100000"/>
              </a:lnSpc>
              <a:spcBef>
                <a:spcPct val="0"/>
              </a:spcBef>
              <a:spcAft>
                <a:spcPct val="15000"/>
              </a:spcAft>
              <a:buChar char="•"/>
            </a:pPr>
            <a:r>
              <a:rPr lang="en-ZA" sz="2800" kern="1200" dirty="0">
                <a:solidFill>
                  <a:prstClr val="black">
                    <a:hueOff val="0"/>
                    <a:satOff val="0"/>
                    <a:lumOff val="0"/>
                    <a:alphaOff val="0"/>
                  </a:prstClr>
                </a:solidFill>
                <a:latin typeface="Arial" charset="0"/>
                <a:ea typeface="Arial" charset="0"/>
                <a:cs typeface="Arial" charset="0"/>
              </a:rPr>
              <a:t>What is public participation</a:t>
            </a:r>
          </a:p>
          <a:p>
            <a:pPr marL="228600" lvl="0" indent="-228600" algn="l" defTabSz="889000">
              <a:lnSpc>
                <a:spcPct val="100000"/>
              </a:lnSpc>
              <a:spcBef>
                <a:spcPct val="0"/>
              </a:spcBef>
              <a:spcAft>
                <a:spcPct val="15000"/>
              </a:spcAft>
              <a:buChar char="•"/>
            </a:pPr>
            <a:r>
              <a:rPr lang="en-ZA" sz="2800" kern="1200" dirty="0">
                <a:solidFill>
                  <a:prstClr val="black">
                    <a:hueOff val="0"/>
                    <a:satOff val="0"/>
                    <a:lumOff val="0"/>
                    <a:alphaOff val="0"/>
                  </a:prstClr>
                </a:solidFill>
                <a:latin typeface="Arial" charset="0"/>
                <a:ea typeface="Arial" charset="0"/>
                <a:cs typeface="Arial" charset="0"/>
              </a:rPr>
              <a:t>Why public participation</a:t>
            </a:r>
          </a:p>
          <a:p>
            <a:pPr marL="228600" lvl="0" indent="-228600" algn="l" defTabSz="889000">
              <a:lnSpc>
                <a:spcPct val="100000"/>
              </a:lnSpc>
              <a:spcBef>
                <a:spcPct val="0"/>
              </a:spcBef>
              <a:spcAft>
                <a:spcPct val="15000"/>
              </a:spcAft>
              <a:buChar char="•"/>
            </a:pPr>
            <a:r>
              <a:rPr lang="en-ZA" sz="2800" kern="1200" dirty="0">
                <a:solidFill>
                  <a:prstClr val="black">
                    <a:hueOff val="0"/>
                    <a:satOff val="0"/>
                    <a:lumOff val="0"/>
                    <a:alphaOff val="0"/>
                  </a:prstClr>
                </a:solidFill>
                <a:latin typeface="Arial" charset="0"/>
                <a:ea typeface="Arial" charset="0"/>
                <a:cs typeface="Arial" charset="0"/>
              </a:rPr>
              <a:t>Public Participation approach in the Sector</a:t>
            </a:r>
          </a:p>
          <a:p>
            <a:pPr marL="228600" lvl="0" indent="-228600" algn="l" defTabSz="889000">
              <a:lnSpc>
                <a:spcPct val="100000"/>
              </a:lnSpc>
              <a:spcBef>
                <a:spcPct val="0"/>
              </a:spcBef>
              <a:spcAft>
                <a:spcPct val="15000"/>
              </a:spcAft>
              <a:buChar char="•"/>
            </a:pPr>
            <a:r>
              <a:rPr lang="en-ZA" sz="2800" kern="1200" dirty="0">
                <a:solidFill>
                  <a:prstClr val="black">
                    <a:hueOff val="0"/>
                    <a:satOff val="0"/>
                    <a:lumOff val="0"/>
                    <a:alphaOff val="0"/>
                  </a:prstClr>
                </a:solidFill>
                <a:latin typeface="Arial" charset="0"/>
                <a:ea typeface="Arial" charset="0"/>
                <a:cs typeface="Arial" charset="0"/>
              </a:rPr>
              <a:t>Levels of public participation</a:t>
            </a:r>
          </a:p>
          <a:p>
            <a:pPr marL="228600" lvl="0" indent="-228600" algn="l" defTabSz="889000">
              <a:lnSpc>
                <a:spcPct val="100000"/>
              </a:lnSpc>
              <a:spcBef>
                <a:spcPct val="0"/>
              </a:spcBef>
              <a:spcAft>
                <a:spcPct val="15000"/>
              </a:spcAft>
              <a:buChar char="•"/>
            </a:pPr>
            <a:r>
              <a:rPr lang="en-ZA" sz="2800" kern="1200" dirty="0">
                <a:solidFill>
                  <a:prstClr val="black">
                    <a:hueOff val="0"/>
                    <a:satOff val="0"/>
                    <a:lumOff val="0"/>
                    <a:alphaOff val="0"/>
                  </a:prstClr>
                </a:solidFill>
                <a:latin typeface="Arial" charset="0"/>
                <a:ea typeface="Arial" charset="0"/>
                <a:cs typeface="Arial" charset="0"/>
              </a:rPr>
              <a:t>Public Participation Mechanism</a:t>
            </a:r>
          </a:p>
          <a:p>
            <a:pPr marL="228600" lvl="0" indent="-228600" algn="l" defTabSz="889000">
              <a:lnSpc>
                <a:spcPct val="100000"/>
              </a:lnSpc>
              <a:spcBef>
                <a:spcPct val="0"/>
              </a:spcBef>
              <a:spcAft>
                <a:spcPct val="15000"/>
              </a:spcAft>
              <a:buFont typeface="Arial" panose="020B0604020202020204" pitchFamily="34" charset="0"/>
              <a:buChar char="•"/>
            </a:pPr>
            <a:r>
              <a:rPr lang="en-ZA" sz="2800" kern="1200" dirty="0">
                <a:solidFill>
                  <a:prstClr val="black">
                    <a:hueOff val="0"/>
                    <a:satOff val="0"/>
                    <a:lumOff val="0"/>
                    <a:alphaOff val="0"/>
                  </a:prstClr>
                </a:solidFill>
                <a:latin typeface="Arial" charset="0"/>
                <a:ea typeface="Arial" charset="0"/>
                <a:cs typeface="Arial" charset="0"/>
              </a:rPr>
              <a:t>Mobilisation process</a:t>
            </a:r>
          </a:p>
          <a:p>
            <a:pPr marL="228600" lvl="0" indent="-228600" algn="l" defTabSz="889000">
              <a:lnSpc>
                <a:spcPct val="100000"/>
              </a:lnSpc>
              <a:spcBef>
                <a:spcPct val="0"/>
              </a:spcBef>
              <a:spcAft>
                <a:spcPct val="15000"/>
              </a:spcAft>
              <a:buFont typeface="Arial" panose="020B0604020202020204" pitchFamily="34" charset="0"/>
              <a:buChar char="•"/>
            </a:pPr>
            <a:r>
              <a:rPr lang="en-ZA" sz="2800" kern="1200" dirty="0">
                <a:solidFill>
                  <a:prstClr val="black">
                    <a:hueOff val="0"/>
                    <a:satOff val="0"/>
                    <a:lumOff val="0"/>
                    <a:alphaOff val="0"/>
                  </a:prstClr>
                </a:solidFill>
                <a:latin typeface="Arial" charset="0"/>
                <a:ea typeface="Arial" charset="0"/>
                <a:cs typeface="Arial" charset="0"/>
              </a:rPr>
              <a:t>Public Petitions Escalation Process</a:t>
            </a:r>
            <a:endParaRPr lang="en-US" sz="2800" kern="1200" dirty="0">
              <a:solidFill>
                <a:prstClr val="black">
                  <a:hueOff val="0"/>
                  <a:satOff val="0"/>
                  <a:lumOff val="0"/>
                  <a:alphaOff val="0"/>
                </a:prstClr>
              </a:solidFill>
              <a:latin typeface="Arial" charset="0"/>
              <a:ea typeface="Arial" charset="0"/>
              <a:cs typeface="Arial" charset="0"/>
            </a:endParaRPr>
          </a:p>
          <a:p>
            <a:pPr marL="228600" lvl="0" indent="-228600" algn="l" defTabSz="889000">
              <a:lnSpc>
                <a:spcPct val="100000"/>
              </a:lnSpc>
              <a:spcBef>
                <a:spcPct val="0"/>
              </a:spcBef>
              <a:spcAft>
                <a:spcPct val="15000"/>
              </a:spcAft>
              <a:buFont typeface="Arial" panose="020B0604020202020204" pitchFamily="34" charset="0"/>
              <a:buChar char="•"/>
            </a:pPr>
            <a:r>
              <a:rPr lang="en-US" sz="2800" kern="1200" dirty="0">
                <a:solidFill>
                  <a:prstClr val="black">
                    <a:hueOff val="0"/>
                    <a:satOff val="0"/>
                    <a:lumOff val="0"/>
                    <a:alphaOff val="0"/>
                  </a:prstClr>
                </a:solidFill>
                <a:latin typeface="Arial" charset="0"/>
                <a:ea typeface="Arial" charset="0"/>
                <a:cs typeface="Arial" charset="0"/>
              </a:rPr>
              <a:t>Key stakeholder </a:t>
            </a:r>
          </a:p>
          <a:p>
            <a:pPr marL="228600" lvl="0" indent="-228600" algn="l" defTabSz="889000">
              <a:lnSpc>
                <a:spcPct val="100000"/>
              </a:lnSpc>
              <a:spcBef>
                <a:spcPct val="0"/>
              </a:spcBef>
              <a:spcAft>
                <a:spcPct val="15000"/>
              </a:spcAft>
              <a:buFont typeface="Arial" panose="020B0604020202020204" pitchFamily="34" charset="0"/>
              <a:buChar char="•"/>
            </a:pPr>
            <a:r>
              <a:rPr lang="en-US" dirty="0">
                <a:solidFill>
                  <a:prstClr val="black">
                    <a:hueOff val="0"/>
                    <a:satOff val="0"/>
                    <a:lumOff val="0"/>
                    <a:alphaOff val="0"/>
                  </a:prstClr>
                </a:solidFill>
                <a:latin typeface="Arial" charset="0"/>
                <a:ea typeface="Arial" charset="0"/>
                <a:cs typeface="Arial" charset="0"/>
              </a:rPr>
              <a:t>Conclusion </a:t>
            </a:r>
            <a:endParaRPr lang="en-US" sz="2800" kern="1200" dirty="0">
              <a:solidFill>
                <a:prstClr val="black">
                  <a:hueOff val="0"/>
                  <a:satOff val="0"/>
                  <a:lumOff val="0"/>
                  <a:alphaOff val="0"/>
                </a:prstClr>
              </a:solidFill>
              <a:latin typeface="Arial" charset="0"/>
              <a:ea typeface="Arial" charset="0"/>
              <a:cs typeface="Arial" charset="0"/>
            </a:endParaRPr>
          </a:p>
          <a:p>
            <a:pPr marL="228600" lvl="0" indent="-228600" algn="l" defTabSz="889000">
              <a:lnSpc>
                <a:spcPct val="100000"/>
              </a:lnSpc>
              <a:spcBef>
                <a:spcPct val="0"/>
              </a:spcBef>
              <a:spcAft>
                <a:spcPct val="15000"/>
              </a:spcAft>
              <a:buChar char="•"/>
            </a:pPr>
            <a:endParaRPr lang="en-ZA" sz="2800" kern="1200" dirty="0">
              <a:solidFill>
                <a:prstClr val="black">
                  <a:hueOff val="0"/>
                  <a:satOff val="0"/>
                  <a:lumOff val="0"/>
                  <a:alphaOff val="0"/>
                </a:prstClr>
              </a:solidFill>
              <a:latin typeface="Arial" charset="0"/>
              <a:ea typeface="Arial" charset="0"/>
              <a:cs typeface="Arial" charset="0"/>
            </a:endParaRPr>
          </a:p>
          <a:p>
            <a:endParaRPr lang="en-ZA" dirty="0"/>
          </a:p>
        </p:txBody>
      </p:sp>
      <p:sp>
        <p:nvSpPr>
          <p:cNvPr id="5" name="Slide Number Placeholder 4">
            <a:extLst>
              <a:ext uri="{FF2B5EF4-FFF2-40B4-BE49-F238E27FC236}">
                <a16:creationId xmlns:a16="http://schemas.microsoft.com/office/drawing/2014/main" id="{1670D318-2900-D82C-C944-EEE87DD4A7D3}"/>
              </a:ext>
            </a:extLst>
          </p:cNvPr>
          <p:cNvSpPr>
            <a:spLocks noGrp="1"/>
          </p:cNvSpPr>
          <p:nvPr>
            <p:ph type="sldNum" sz="quarter" idx="12"/>
          </p:nvPr>
        </p:nvSpPr>
        <p:spPr/>
        <p:txBody>
          <a:bodyPr/>
          <a:lstStyle/>
          <a:p>
            <a:fld id="{3BC93099-F7AB-074E-8CC3-8B9B36D0B21C}" type="slidenum">
              <a:rPr lang="en-US" smtClean="0"/>
              <a:t>2</a:t>
            </a:fld>
            <a:endParaRPr lang="en-US"/>
          </a:p>
        </p:txBody>
      </p:sp>
    </p:spTree>
    <p:extLst>
      <p:ext uri="{BB962C8B-B14F-4D97-AF65-F5344CB8AC3E}">
        <p14:creationId xmlns:p14="http://schemas.microsoft.com/office/powerpoint/2010/main" val="223709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FF2994-4171-4840-91C9-97BC281A4866}"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Title 1">
            <a:extLst>
              <a:ext uri="{FF2B5EF4-FFF2-40B4-BE49-F238E27FC236}">
                <a16:creationId xmlns:a16="http://schemas.microsoft.com/office/drawing/2014/main" id="{519DE87A-A6DC-476E-A0FF-C71C25C83D8A}"/>
              </a:ext>
            </a:extLst>
          </p:cNvPr>
          <p:cNvSpPr txBox="1">
            <a:spLocks/>
          </p:cNvSpPr>
          <p:nvPr/>
        </p:nvSpPr>
        <p:spPr>
          <a:xfrm>
            <a:off x="499029" y="365125"/>
            <a:ext cx="97839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C755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t>COMMUNICATIONS TOOLS</a:t>
            </a:r>
            <a:endParaRPr lang="en-ZA" sz="2800" b="1" dirty="0"/>
          </a:p>
        </p:txBody>
      </p:sp>
      <p:sp>
        <p:nvSpPr>
          <p:cNvPr id="5" name="TextBox 4">
            <a:extLst>
              <a:ext uri="{FF2B5EF4-FFF2-40B4-BE49-F238E27FC236}">
                <a16:creationId xmlns:a16="http://schemas.microsoft.com/office/drawing/2014/main" id="{A8DD91EB-969C-8EBB-7F49-6C0156F9D2A4}"/>
              </a:ext>
            </a:extLst>
          </p:cNvPr>
          <p:cNvSpPr txBox="1"/>
          <p:nvPr/>
        </p:nvSpPr>
        <p:spPr>
          <a:xfrm>
            <a:off x="499029" y="1517905"/>
            <a:ext cx="10007427" cy="3347840"/>
          </a:xfrm>
          <a:prstGeom prst="rect">
            <a:avLst/>
          </a:prstGeom>
          <a:noFill/>
        </p:spPr>
        <p:txBody>
          <a:bodyPr wrap="square">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ZA" altLang="en-US" sz="2400" dirty="0">
                <a:solidFill>
                  <a:srgbClr val="677B56"/>
                </a:solidFill>
                <a:latin typeface="Arial" panose="020B0604020202020204" pitchFamily="34" charset="0"/>
                <a:cs typeface="Times New Roman" panose="02020603050405020304" pitchFamily="18" charset="0"/>
              </a:rPr>
              <a:t>GPL has developed an </a:t>
            </a:r>
            <a:r>
              <a:rPr kumimoji="0" lang="en-ZA" altLang="en-US" sz="24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Integrated </a:t>
            </a:r>
            <a:r>
              <a:rPr lang="en-ZA" altLang="en-US" sz="2400" dirty="0">
                <a:solidFill>
                  <a:srgbClr val="677B56"/>
                </a:solidFill>
                <a:latin typeface="Arial" panose="020B0604020202020204" pitchFamily="34" charset="0"/>
                <a:cs typeface="Times New Roman" panose="02020603050405020304" pitchFamily="18" charset="0"/>
              </a:rPr>
              <a:t>C</a:t>
            </a:r>
            <a:r>
              <a:rPr kumimoji="0" lang="en-ZA" altLang="en-US" sz="24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ommunications</a:t>
            </a:r>
            <a:r>
              <a:rPr kumimoji="0" lang="en-ZA" altLang="en-US" sz="24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 PPP and Stakeholder Management </a:t>
            </a:r>
            <a:r>
              <a:rPr lang="en-ZA" altLang="en-US" sz="2400" dirty="0">
                <a:solidFill>
                  <a:srgbClr val="677B56"/>
                </a:solidFill>
                <a:latin typeface="Arial" panose="020B0604020202020204" pitchFamily="34" charset="0"/>
                <a:cs typeface="Times New Roman" panose="02020603050405020304" pitchFamily="18" charset="0"/>
              </a:rPr>
              <a:t>S</a:t>
            </a:r>
            <a:r>
              <a:rPr kumimoji="0" lang="en-ZA" altLang="en-US" sz="24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trategy</a:t>
            </a:r>
            <a:r>
              <a:rPr kumimoji="0" lang="en-ZA" altLang="en-US" sz="24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 aimed at supporting the House and its Committees. All the four mandates of the legislature are supported through provision of </a:t>
            </a:r>
            <a:r>
              <a:rPr lang="en-ZA" sz="2400" dirty="0">
                <a:solidFill>
                  <a:srgbClr val="677B56"/>
                </a:solidFill>
                <a:latin typeface="Arial" panose="020B0604020202020204" pitchFamily="34" charset="0"/>
                <a:cs typeface="Times New Roman" panose="02020603050405020304" pitchFamily="18" charset="0"/>
              </a:rPr>
              <a:t>media services, social media, event management, branding and marketing, audio visual services, stakeholder administration, internal communications as well as graphics and design.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71333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FF2994-4171-4840-91C9-97BC281A4866}"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0B60467F-D122-9A45-8DD5-1A31B7585BC9}"/>
              </a:ext>
            </a:extLst>
          </p:cNvPr>
          <p:cNvSpPr txBox="1"/>
          <p:nvPr/>
        </p:nvSpPr>
        <p:spPr>
          <a:xfrm>
            <a:off x="499029" y="1924090"/>
            <a:ext cx="4320621" cy="3416320"/>
          </a:xfrm>
          <a:prstGeom prst="rect">
            <a:avLst/>
          </a:prstGeom>
          <a:noFill/>
        </p:spPr>
        <p:txBody>
          <a:bodyPr wrap="square" rtlCol="0">
            <a:spAutoFit/>
          </a:bodyPr>
          <a:lstStyle/>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Office of the Speaker</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Presiding Officers</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Committees (and Chairpersons including Chairperson of </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Committees)</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Office of the Secretary</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LSB and its Sub-committees</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Executive Directors and </a:t>
            </a:r>
            <a:r>
              <a:rPr kumimoji="0" lang="en-US" sz="18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Programmes</a:t>
            </a:r>
            <a:endPar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endParaRP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GSF</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Labour</a:t>
            </a: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 Unions</a:t>
            </a: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Whippery</a:t>
            </a:r>
            <a:endPar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endParaRPr>
          </a:p>
          <a:p>
            <a:pPr marL="228600" marR="0" lvl="0" indent="-2286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Members and Staff of the Legislature</a:t>
            </a:r>
          </a:p>
        </p:txBody>
      </p:sp>
      <p:sp>
        <p:nvSpPr>
          <p:cNvPr id="8" name="TextBox 7">
            <a:extLst>
              <a:ext uri="{FF2B5EF4-FFF2-40B4-BE49-F238E27FC236}">
                <a16:creationId xmlns:a16="http://schemas.microsoft.com/office/drawing/2014/main" id="{864A7387-589E-B548-8FE5-77B66CFA5032}"/>
              </a:ext>
            </a:extLst>
          </p:cNvPr>
          <p:cNvSpPr txBox="1"/>
          <p:nvPr/>
        </p:nvSpPr>
        <p:spPr>
          <a:xfrm>
            <a:off x="499029" y="1518537"/>
            <a:ext cx="52731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54B24"/>
                </a:solidFill>
                <a:effectLst/>
                <a:uLnTx/>
                <a:uFillTx/>
                <a:latin typeface="Arial" panose="020B0604020202020204" pitchFamily="34" charset="0"/>
                <a:ea typeface="+mn-ea"/>
                <a:cs typeface="Arial" panose="020B0604020202020204" pitchFamily="34" charset="0"/>
              </a:rPr>
              <a:t>Internal Stakeholders</a:t>
            </a:r>
            <a:endParaRPr kumimoji="0" lang="en-US" sz="2000" b="1" i="0" u="none" strike="noStrike" kern="1200" cap="none" spc="0" normalizeH="0" baseline="0" noProof="0">
              <a:ln>
                <a:noFill/>
              </a:ln>
              <a:solidFill>
                <a:srgbClr val="154B24"/>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D8D5932-D350-458D-BF7B-1685E06FBB30}"/>
              </a:ext>
            </a:extLst>
          </p:cNvPr>
          <p:cNvSpPr txBox="1"/>
          <p:nvPr/>
        </p:nvSpPr>
        <p:spPr>
          <a:xfrm>
            <a:off x="5772150" y="1518537"/>
            <a:ext cx="3962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54B24"/>
                </a:solidFill>
                <a:effectLst/>
                <a:uLnTx/>
                <a:uFillTx/>
                <a:latin typeface="Arial" panose="020B0604020202020204" pitchFamily="34" charset="0"/>
                <a:ea typeface="+mn-ea"/>
                <a:cs typeface="Arial" panose="020B0604020202020204" pitchFamily="34" charset="0"/>
              </a:rPr>
              <a:t>External Stakeholders</a:t>
            </a:r>
            <a:endParaRPr kumimoji="0" lang="en-US" sz="2000" b="1" i="0" u="none" strike="noStrike" kern="1200" cap="none" spc="0" normalizeH="0" baseline="0" noProof="0">
              <a:ln>
                <a:noFill/>
              </a:ln>
              <a:solidFill>
                <a:srgbClr val="154B24"/>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3E6FF926-FD75-456C-BC99-7297CD566757}"/>
              </a:ext>
            </a:extLst>
          </p:cNvPr>
          <p:cNvSpPr txBox="1"/>
          <p:nvPr/>
        </p:nvSpPr>
        <p:spPr>
          <a:xfrm>
            <a:off x="5838035" y="1924090"/>
            <a:ext cx="4630730"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Constituencies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Media houses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Chapter 9 institutions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NCOP and National Assembly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NGOs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Civil society </a:t>
            </a:r>
            <a:r>
              <a:rPr kumimoji="0" lang="en-US" sz="18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organisations</a:t>
            </a:r>
            <a:endPar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Corporate </a:t>
            </a:r>
            <a:r>
              <a:rPr kumimoji="0" lang="en-US" sz="1800" b="0" i="0" u="none" strike="noStrike" kern="1200" cap="none" spc="0" normalizeH="0" baseline="0" noProof="0" dirty="0" err="1">
                <a:ln>
                  <a:noFill/>
                </a:ln>
                <a:solidFill>
                  <a:srgbClr val="677B56"/>
                </a:solidFill>
                <a:effectLst/>
                <a:uLnTx/>
                <a:uFillTx/>
                <a:latin typeface="Arial" panose="020B0604020202020204" pitchFamily="34" charset="0"/>
                <a:ea typeface="+mn-ea"/>
                <a:cs typeface="Times New Roman" panose="02020603050405020304" pitchFamily="18" charset="0"/>
              </a:rPr>
              <a:t>organisations</a:t>
            </a:r>
            <a:endPar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Government departments </a:t>
            </a:r>
            <a:r>
              <a:rPr kumimoji="0" lang="en-US" sz="1800" b="0" i="0" u="none" strike="noStrike" kern="1200" cap="none" spc="0" normalizeH="0" baseline="0" noProof="0">
                <a:ln>
                  <a:noFill/>
                </a:ln>
                <a:solidFill>
                  <a:srgbClr val="677B56"/>
                </a:solidFill>
                <a:effectLst/>
                <a:uLnTx/>
                <a:uFillTx/>
                <a:latin typeface="Arial" panose="020B0604020202020204" pitchFamily="34" charset="0"/>
                <a:ea typeface="+mn-ea"/>
                <a:cs typeface="Times New Roman" panose="02020603050405020304" pitchFamily="18" charset="0"/>
              </a:rPr>
              <a:t>(</a:t>
            </a: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provincial and national)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Institutions of higher education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Municipalities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677B56"/>
                </a:solidFill>
                <a:effectLst/>
                <a:uLnTx/>
                <a:uFillTx/>
                <a:latin typeface="Arial" panose="020B0604020202020204" pitchFamily="34" charset="0"/>
                <a:ea typeface="+mn-ea"/>
                <a:cs typeface="Times New Roman" panose="02020603050405020304" pitchFamily="18" charset="0"/>
              </a:rPr>
              <a:t>People of Gauteng (Sectoral groups)</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519DE87A-A6DC-476E-A0FF-C71C25C83D8A}"/>
              </a:ext>
            </a:extLst>
          </p:cNvPr>
          <p:cNvSpPr txBox="1">
            <a:spLocks/>
          </p:cNvSpPr>
          <p:nvPr/>
        </p:nvSpPr>
        <p:spPr>
          <a:xfrm>
            <a:off x="499029" y="365125"/>
            <a:ext cx="97839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C7556"/>
                </a:solidFill>
                <a:latin typeface="Arial" panose="020B0604020202020204" pitchFamily="34" charset="0"/>
                <a:ea typeface="+mj-ea"/>
                <a:cs typeface="Arial" panose="020B0604020202020204" pitchFamily="34" charset="0"/>
              </a:defRPr>
            </a:lvl1pPr>
          </a:lstStyle>
          <a:p>
            <a:pPr>
              <a:defRPr/>
            </a:pPr>
            <a:r>
              <a:rPr lang="en-GB" sz="2800" b="1" dirty="0"/>
              <a:t>KEY STAKEHOLDERS </a:t>
            </a:r>
            <a:endParaRPr lang="en-ZA" sz="2800" b="1" dirty="0"/>
          </a:p>
        </p:txBody>
      </p:sp>
    </p:spTree>
    <p:extLst>
      <p:ext uri="{BB962C8B-B14F-4D97-AF65-F5344CB8AC3E}">
        <p14:creationId xmlns:p14="http://schemas.microsoft.com/office/powerpoint/2010/main" val="4279274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15B2-01F6-5442-BD0F-1828AEFF36CD}"/>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53F1FE29-D823-1443-8A85-725B538AA6A4}"/>
              </a:ext>
            </a:extLst>
          </p:cNvPr>
          <p:cNvSpPr>
            <a:spLocks noGrp="1"/>
          </p:cNvSpPr>
          <p:nvPr>
            <p:ph idx="1"/>
          </p:nvPr>
        </p:nvSpPr>
        <p:spPr>
          <a:xfrm>
            <a:off x="638629" y="1579074"/>
            <a:ext cx="9489219" cy="3699852"/>
          </a:xfrm>
        </p:spPr>
        <p:txBody>
          <a:bodyPr>
            <a:normAutofit/>
          </a:bodyPr>
          <a:lstStyle/>
          <a:p>
            <a:pPr algn="just">
              <a:lnSpc>
                <a:spcPct val="150000"/>
              </a:lnSpc>
            </a:pPr>
            <a:r>
              <a:rPr lang="en-US" sz="2000" dirty="0"/>
              <a:t>The GPL has a constitutional obligation to facilitate public access and involvement in its proceedings.</a:t>
            </a:r>
            <a:endParaRPr lang="en-US" sz="1000" dirty="0"/>
          </a:p>
          <a:p>
            <a:pPr algn="just">
              <a:lnSpc>
                <a:spcPct val="150000"/>
              </a:lnSpc>
            </a:pPr>
            <a:r>
              <a:rPr lang="en-US" sz="2000" dirty="0"/>
              <a:t>Guided by principle of </a:t>
            </a:r>
            <a:r>
              <a:rPr lang="en-US" sz="2000" i="1" dirty="0"/>
              <a:t>‘The People Shall Govern’- Towards a People-centered Development! </a:t>
            </a:r>
            <a:r>
              <a:rPr lang="en-US" sz="2000" dirty="0"/>
              <a:t>The GPL continues to seek mechanisms to facilitate public involvement in realizing the constitutional requirement.</a:t>
            </a:r>
          </a:p>
          <a:p>
            <a:pPr algn="just" eaLnBrk="1" hangingPunct="1">
              <a:lnSpc>
                <a:spcPct val="150000"/>
              </a:lnSpc>
            </a:pPr>
            <a:r>
              <a:rPr lang="en-US" sz="2000" dirty="0"/>
              <a:t>Public participation helps in improving  budget  accountability and transparency which are essential governance principles and values.</a:t>
            </a:r>
          </a:p>
          <a:p>
            <a:pPr algn="just" eaLnBrk="1" hangingPunct="1">
              <a:lnSpc>
                <a:spcPct val="150000"/>
              </a:lnSpc>
            </a:pPr>
            <a:endParaRPr lang="en-US" sz="900" dirty="0"/>
          </a:p>
          <a:p>
            <a:pPr algn="just">
              <a:lnSpc>
                <a:spcPct val="150000"/>
              </a:lnSpc>
            </a:pPr>
            <a:endParaRPr lang="en-ZA" sz="1600" dirty="0"/>
          </a:p>
          <a:p>
            <a:pPr>
              <a:lnSpc>
                <a:spcPct val="150000"/>
              </a:lnSpc>
            </a:pPr>
            <a:endParaRPr lang="en-US" dirty="0"/>
          </a:p>
        </p:txBody>
      </p:sp>
      <p:sp>
        <p:nvSpPr>
          <p:cNvPr id="4" name="Slide Number Placeholder 3">
            <a:extLst>
              <a:ext uri="{FF2B5EF4-FFF2-40B4-BE49-F238E27FC236}">
                <a16:creationId xmlns:a16="http://schemas.microsoft.com/office/drawing/2014/main" id="{4FCF5677-7C79-7C4C-A961-423397718606}"/>
              </a:ext>
            </a:extLst>
          </p:cNvPr>
          <p:cNvSpPr>
            <a:spLocks noGrp="1"/>
          </p:cNvSpPr>
          <p:nvPr>
            <p:ph type="sldNum" sz="quarter" idx="11"/>
          </p:nvPr>
        </p:nvSpPr>
        <p:spPr/>
        <p:txBody>
          <a:bodyPr/>
          <a:lstStyle/>
          <a:p>
            <a:pPr>
              <a:defRPr/>
            </a:pPr>
            <a:endParaRPr lang="en-US"/>
          </a:p>
        </p:txBody>
      </p:sp>
    </p:spTree>
    <p:extLst>
      <p:ext uri="{BB962C8B-B14F-4D97-AF65-F5344CB8AC3E}">
        <p14:creationId xmlns:p14="http://schemas.microsoft.com/office/powerpoint/2010/main" val="467872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93ED90-F858-11A3-7CD7-DA335AB1EBA6}"/>
              </a:ext>
            </a:extLst>
          </p:cNvPr>
          <p:cNvSpPr>
            <a:spLocks noGrp="1"/>
          </p:cNvSpPr>
          <p:nvPr>
            <p:ph type="sldNum" sz="quarter" idx="12"/>
          </p:nvPr>
        </p:nvSpPr>
        <p:spPr/>
        <p:txBody>
          <a:bodyPr/>
          <a:lstStyle/>
          <a:p>
            <a:fld id="{3BC93099-F7AB-074E-8CC3-8B9B36D0B21C}" type="slidenum">
              <a:rPr lang="en-US" smtClean="0"/>
              <a:t>23</a:t>
            </a:fld>
            <a:endParaRPr lang="en-US"/>
          </a:p>
        </p:txBody>
      </p:sp>
      <p:pic>
        <p:nvPicPr>
          <p:cNvPr id="5" name="Picture 4" descr="A close-up of a website&#10;&#10;Description automatically generated with low confidence">
            <a:extLst>
              <a:ext uri="{FF2B5EF4-FFF2-40B4-BE49-F238E27FC236}">
                <a16:creationId xmlns:a16="http://schemas.microsoft.com/office/drawing/2014/main" id="{0D00B60A-9D83-2611-64BD-165B1B9BB7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169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1981200" y="274638"/>
            <a:ext cx="8229600" cy="766762"/>
          </a:xfrm>
        </p:spPr>
        <p:txBody>
          <a:bodyPr/>
          <a:lstStyle/>
          <a:p>
            <a:r>
              <a:rPr lang="en-ZA" sz="3200" b="1" dirty="0"/>
              <a:t>INTRODUCTION</a:t>
            </a:r>
            <a:endParaRPr lang="en-US" altLang="en-US" sz="3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3</a:t>
            </a:fld>
            <a:endParaRPr lang="en-US" dirty="0"/>
          </a:p>
        </p:txBody>
      </p:sp>
      <p:sp>
        <p:nvSpPr>
          <p:cNvPr id="9" name="TextBox 8">
            <a:extLst>
              <a:ext uri="{FF2B5EF4-FFF2-40B4-BE49-F238E27FC236}">
                <a16:creationId xmlns:a16="http://schemas.microsoft.com/office/drawing/2014/main" id="{73534B89-2961-FB4D-953A-922B490A3D40}"/>
              </a:ext>
            </a:extLst>
          </p:cNvPr>
          <p:cNvSpPr txBox="1"/>
          <p:nvPr/>
        </p:nvSpPr>
        <p:spPr>
          <a:xfrm>
            <a:off x="175153" y="3355643"/>
            <a:ext cx="2579426" cy="1477328"/>
          </a:xfrm>
          <a:prstGeom prst="rect">
            <a:avLst/>
          </a:prstGeom>
          <a:noFill/>
        </p:spPr>
        <p:txBody>
          <a:bodyPr wrap="square" rtlCol="0">
            <a:spAutoFit/>
          </a:bodyPr>
          <a:lstStyle/>
          <a:p>
            <a:r>
              <a:rPr lang="en-ZA" sz="2400" b="1" dirty="0">
                <a:latin typeface="Arial" panose="020B0604020202020204" pitchFamily="34" charset="0"/>
                <a:cs typeface="Arial" panose="020B0604020202020204" pitchFamily="34" charset="0"/>
              </a:rPr>
              <a:t>The Gauteng Provincial</a:t>
            </a:r>
            <a:r>
              <a:rPr lang="en-ZA" sz="2400" b="1" dirty="0">
                <a:solidFill>
                  <a:srgbClr val="86411E"/>
                </a:solidFill>
                <a:latin typeface="Arial" panose="020B0604020202020204" pitchFamily="34" charset="0"/>
                <a:cs typeface="Arial" panose="020B0604020202020204" pitchFamily="34" charset="0"/>
              </a:rPr>
              <a:t> </a:t>
            </a:r>
            <a:r>
              <a:rPr lang="en-ZA" sz="2400" b="1" dirty="0">
                <a:latin typeface="Arial" panose="020B0604020202020204" pitchFamily="34" charset="0"/>
                <a:cs typeface="Arial" panose="020B0604020202020204" pitchFamily="34" charset="0"/>
              </a:rPr>
              <a:t>Legislature</a:t>
            </a:r>
            <a:r>
              <a:rPr lang="en-ZA" sz="2400" b="1" dirty="0">
                <a:solidFill>
                  <a:srgbClr val="86411E"/>
                </a:solidFill>
                <a:latin typeface="Arial" panose="020B0604020202020204" pitchFamily="34" charset="0"/>
                <a:cs typeface="Arial" panose="020B0604020202020204" pitchFamily="34" charset="0"/>
              </a:rPr>
              <a:t>: </a:t>
            </a:r>
          </a:p>
          <a:p>
            <a:endParaRPr lang="en-US" dirty="0"/>
          </a:p>
        </p:txBody>
      </p:sp>
      <p:graphicFrame>
        <p:nvGraphicFramePr>
          <p:cNvPr id="10" name="Content Placeholder 4">
            <a:extLst>
              <a:ext uri="{FF2B5EF4-FFF2-40B4-BE49-F238E27FC236}">
                <a16:creationId xmlns:a16="http://schemas.microsoft.com/office/drawing/2014/main" id="{F3A65DC9-F15E-4D6D-8E50-EC53DAD223F5}"/>
              </a:ext>
            </a:extLst>
          </p:cNvPr>
          <p:cNvGraphicFramePr>
            <a:graphicFrameLocks noGrp="1"/>
          </p:cNvGraphicFramePr>
          <p:nvPr>
            <p:ph idx="1"/>
            <p:extLst>
              <p:ext uri="{D42A27DB-BD31-4B8C-83A1-F6EECF244321}">
                <p14:modId xmlns:p14="http://schemas.microsoft.com/office/powerpoint/2010/main" val="3384544569"/>
              </p:ext>
            </p:extLst>
          </p:nvPr>
        </p:nvGraphicFramePr>
        <p:xfrm>
          <a:off x="2349466" y="1275271"/>
          <a:ext cx="4431877" cy="4745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73DDEB34-0169-45CC-AEE0-15291AF44192}"/>
              </a:ext>
            </a:extLst>
          </p:cNvPr>
          <p:cNvSpPr/>
          <p:nvPr/>
        </p:nvSpPr>
        <p:spPr>
          <a:xfrm>
            <a:off x="6768878" y="2000241"/>
            <a:ext cx="5068079" cy="3234732"/>
          </a:xfrm>
          <a:prstGeom prst="rect">
            <a:avLst/>
          </a:prstGeom>
        </p:spPr>
        <p:txBody>
          <a:bodyPr wrap="square">
            <a:spAutoFit/>
          </a:bodyPr>
          <a:lstStyle/>
          <a:p>
            <a:pPr>
              <a:lnSpc>
                <a:spcPct val="107000"/>
              </a:lnSpc>
              <a:spcBef>
                <a:spcPts val="0"/>
              </a:spcBef>
              <a:spcAft>
                <a:spcPts val="0"/>
              </a:spcAft>
            </a:pPr>
            <a:r>
              <a:rPr lang="en-US" sz="2000" dirty="0">
                <a:latin typeface="Arial" panose="020B0604020202020204" pitchFamily="34" charset="0"/>
                <a:cs typeface="Arial" panose="020B0604020202020204" pitchFamily="34" charset="0"/>
              </a:rPr>
              <a:t>In carrying-out is work, the Legislature ensures adherence to:</a:t>
            </a:r>
          </a:p>
          <a:p>
            <a:pPr>
              <a:lnSpc>
                <a:spcPct val="107000"/>
              </a:lnSpc>
              <a:spcBef>
                <a:spcPts val="0"/>
              </a:spcBef>
              <a:spcAft>
                <a:spcPts val="0"/>
              </a:spcAft>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Constitution of the Republic of South Africa</a:t>
            </a:r>
          </a:p>
          <a:p>
            <a:pPr marL="342900" indent="-342900">
              <a:buFont typeface="Arial" panose="020B0604020202020204" pitchFamily="34" charset="0"/>
              <a:buChar char="•"/>
            </a:pPr>
            <a:endParaRPr lang="en-ZA" sz="2000" dirty="0">
              <a:solidFill>
                <a:srgbClr val="154B2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b="1" dirty="0">
                <a:latin typeface="Arial" panose="020B0604020202020204" pitchFamily="34" charset="0"/>
                <a:cs typeface="Arial" panose="020B0604020202020204" pitchFamily="34" charset="0"/>
              </a:rPr>
              <a:t>Standing Rules </a:t>
            </a:r>
            <a:r>
              <a:rPr lang="en-ZA" sz="2000" dirty="0">
                <a:latin typeface="Arial" panose="020B0604020202020204" pitchFamily="34" charset="0"/>
                <a:cs typeface="Arial" panose="020B0604020202020204" pitchFamily="34" charset="0"/>
              </a:rPr>
              <a:t>of the Legislature, and;</a:t>
            </a:r>
          </a:p>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All other relevant law of the </a:t>
            </a:r>
            <a:r>
              <a:rPr lang="en-ZA" sz="2000" b="1" dirty="0">
                <a:latin typeface="Arial" panose="020B0604020202020204" pitchFamily="34" charset="0"/>
                <a:cs typeface="Arial" panose="020B0604020202020204" pitchFamily="34" charset="0"/>
              </a:rPr>
              <a:t>Republic of South Africa</a:t>
            </a:r>
          </a:p>
        </p:txBody>
      </p:sp>
    </p:spTree>
    <p:extLst>
      <p:ext uri="{BB962C8B-B14F-4D97-AF65-F5344CB8AC3E}">
        <p14:creationId xmlns:p14="http://schemas.microsoft.com/office/powerpoint/2010/main" val="235739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2FC0297-CBA1-084F-89D6-396D7FBBCEE8}"/>
              </a:ext>
            </a:extLst>
          </p:cNvPr>
          <p:cNvSpPr>
            <a:spLocks noGrp="1"/>
          </p:cNvSpPr>
          <p:nvPr>
            <p:ph type="title"/>
          </p:nvPr>
        </p:nvSpPr>
        <p:spPr>
          <a:xfrm>
            <a:off x="1578444" y="274638"/>
            <a:ext cx="9035112" cy="812598"/>
          </a:xfrm>
        </p:spPr>
        <p:txBody>
          <a:bodyPr>
            <a:normAutofit/>
          </a:bodyPr>
          <a:lstStyle/>
          <a:p>
            <a:r>
              <a:rPr lang="en-US" altLang="en-US" sz="3600" b="1" dirty="0">
                <a:latin typeface="Arial" panose="020B0604020202020204" pitchFamily="34" charset="0"/>
                <a:cs typeface="Arial" panose="020B0604020202020204" pitchFamily="34" charset="0"/>
              </a:rPr>
              <a:t>LEGISLATURE MANDATE</a:t>
            </a:r>
          </a:p>
        </p:txBody>
      </p:sp>
      <p:sp>
        <p:nvSpPr>
          <p:cNvPr id="23" name="Rectangle 22">
            <a:extLst>
              <a:ext uri="{FF2B5EF4-FFF2-40B4-BE49-F238E27FC236}">
                <a16:creationId xmlns:a16="http://schemas.microsoft.com/office/drawing/2014/main" id="{FBB9C774-102D-4113-9A58-B8646764425F}"/>
              </a:ext>
            </a:extLst>
          </p:cNvPr>
          <p:cNvSpPr/>
          <p:nvPr/>
        </p:nvSpPr>
        <p:spPr>
          <a:xfrm>
            <a:off x="0" y="1964094"/>
            <a:ext cx="12192000" cy="1421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ZA" sz="2000" b="1" dirty="0">
                <a:solidFill>
                  <a:schemeClr val="bg1"/>
                </a:solidFill>
                <a:latin typeface="Arial" panose="020B0604020202020204" pitchFamily="34" charset="0"/>
                <a:cs typeface="Arial" panose="020B0604020202020204" pitchFamily="34" charset="0"/>
              </a:rPr>
              <a:t>The Legislature derives its mandates from the Constitution,</a:t>
            </a:r>
          </a:p>
          <a:p>
            <a:pPr algn="ctr">
              <a:lnSpc>
                <a:spcPct val="150000"/>
              </a:lnSpc>
            </a:pPr>
            <a:r>
              <a:rPr lang="en-ZA" sz="2000" b="1" dirty="0">
                <a:solidFill>
                  <a:schemeClr val="bg1"/>
                </a:solidFill>
                <a:latin typeface="Arial" panose="020B0604020202020204" pitchFamily="34" charset="0"/>
                <a:cs typeface="Arial" panose="020B0604020202020204" pitchFamily="34" charset="0"/>
              </a:rPr>
              <a:t>Section 104-124 of the Republic of South Africa</a:t>
            </a:r>
            <a:endParaRPr lang="en-ZA" dirty="0">
              <a:solidFill>
                <a:schemeClr val="bg1"/>
              </a:solidFill>
            </a:endParaRPr>
          </a:p>
        </p:txBody>
      </p:sp>
      <p:pic>
        <p:nvPicPr>
          <p:cNvPr id="25" name="Picture 24">
            <a:extLst>
              <a:ext uri="{FF2B5EF4-FFF2-40B4-BE49-F238E27FC236}">
                <a16:creationId xmlns:a16="http://schemas.microsoft.com/office/drawing/2014/main" id="{4E70DA80-9593-A14B-B09E-DEC3C0C335DC}"/>
              </a:ext>
            </a:extLst>
          </p:cNvPr>
          <p:cNvPicPr>
            <a:picLocks noChangeAspect="1"/>
          </p:cNvPicPr>
          <p:nvPr/>
        </p:nvPicPr>
        <p:blipFill>
          <a:blip r:embed="rId2"/>
          <a:stretch>
            <a:fillRect/>
          </a:stretch>
        </p:blipFill>
        <p:spPr>
          <a:xfrm>
            <a:off x="6630106" y="3443690"/>
            <a:ext cx="1376224" cy="1376224"/>
          </a:xfrm>
          <a:prstGeom prst="rect">
            <a:avLst/>
          </a:prstGeom>
        </p:spPr>
      </p:pic>
      <p:pic>
        <p:nvPicPr>
          <p:cNvPr id="26" name="Picture 25">
            <a:extLst>
              <a:ext uri="{FF2B5EF4-FFF2-40B4-BE49-F238E27FC236}">
                <a16:creationId xmlns:a16="http://schemas.microsoft.com/office/drawing/2014/main" id="{2BF3A987-2767-EB45-A294-B042C96C4926}"/>
              </a:ext>
            </a:extLst>
          </p:cNvPr>
          <p:cNvPicPr>
            <a:picLocks noChangeAspect="1"/>
          </p:cNvPicPr>
          <p:nvPr/>
        </p:nvPicPr>
        <p:blipFill>
          <a:blip r:embed="rId3"/>
          <a:stretch>
            <a:fillRect/>
          </a:stretch>
        </p:blipFill>
        <p:spPr>
          <a:xfrm>
            <a:off x="1429790" y="3521568"/>
            <a:ext cx="965446" cy="1220469"/>
          </a:xfrm>
          <a:prstGeom prst="rect">
            <a:avLst/>
          </a:prstGeom>
        </p:spPr>
      </p:pic>
      <p:pic>
        <p:nvPicPr>
          <p:cNvPr id="27" name="Picture 26">
            <a:extLst>
              <a:ext uri="{FF2B5EF4-FFF2-40B4-BE49-F238E27FC236}">
                <a16:creationId xmlns:a16="http://schemas.microsoft.com/office/drawing/2014/main" id="{A9743F6F-4DF9-4942-96C9-D4FA1CF5414D}"/>
              </a:ext>
            </a:extLst>
          </p:cNvPr>
          <p:cNvPicPr>
            <a:picLocks noChangeAspect="1"/>
          </p:cNvPicPr>
          <p:nvPr/>
        </p:nvPicPr>
        <p:blipFill>
          <a:blip r:embed="rId4"/>
          <a:stretch>
            <a:fillRect/>
          </a:stretch>
        </p:blipFill>
        <p:spPr>
          <a:xfrm>
            <a:off x="3674737" y="3567108"/>
            <a:ext cx="1675868" cy="1129389"/>
          </a:xfrm>
          <a:prstGeom prst="rect">
            <a:avLst/>
          </a:prstGeom>
        </p:spPr>
      </p:pic>
      <p:pic>
        <p:nvPicPr>
          <p:cNvPr id="28" name="Picture 27">
            <a:extLst>
              <a:ext uri="{FF2B5EF4-FFF2-40B4-BE49-F238E27FC236}">
                <a16:creationId xmlns:a16="http://schemas.microsoft.com/office/drawing/2014/main" id="{E45030D6-4306-4246-811D-758A846485FE}"/>
              </a:ext>
            </a:extLst>
          </p:cNvPr>
          <p:cNvPicPr>
            <a:picLocks noChangeAspect="1"/>
          </p:cNvPicPr>
          <p:nvPr/>
        </p:nvPicPr>
        <p:blipFill>
          <a:blip r:embed="rId5"/>
          <a:stretch>
            <a:fillRect/>
          </a:stretch>
        </p:blipFill>
        <p:spPr>
          <a:xfrm>
            <a:off x="9285832" y="3503352"/>
            <a:ext cx="1329765" cy="1256901"/>
          </a:xfrm>
          <a:prstGeom prst="rect">
            <a:avLst/>
          </a:prstGeom>
        </p:spPr>
      </p:pic>
      <p:sp>
        <p:nvSpPr>
          <p:cNvPr id="29" name="TextBox 28">
            <a:extLst>
              <a:ext uri="{FF2B5EF4-FFF2-40B4-BE49-F238E27FC236}">
                <a16:creationId xmlns:a16="http://schemas.microsoft.com/office/drawing/2014/main" id="{E8622774-8F0C-5548-98F7-56DCBB987121}"/>
              </a:ext>
            </a:extLst>
          </p:cNvPr>
          <p:cNvSpPr txBox="1"/>
          <p:nvPr/>
        </p:nvSpPr>
        <p:spPr>
          <a:xfrm>
            <a:off x="6271812" y="5162383"/>
            <a:ext cx="1886371" cy="1015663"/>
          </a:xfrm>
          <a:prstGeom prst="rect">
            <a:avLst/>
          </a:prstGeom>
          <a:noFill/>
        </p:spPr>
        <p:txBody>
          <a:bodyPr wrap="square" rtlCol="0">
            <a:spAutoFit/>
          </a:bodyPr>
          <a:lstStyle/>
          <a:p>
            <a:pPr algn="ctr"/>
            <a:r>
              <a:rPr lang="en-US" sz="2000" b="1" dirty="0">
                <a:solidFill>
                  <a:srgbClr val="5C7556"/>
                </a:solidFill>
                <a:latin typeface="Arial" panose="020B0604020202020204" pitchFamily="34" charset="0"/>
                <a:cs typeface="Arial" panose="020B0604020202020204" pitchFamily="34" charset="0"/>
              </a:rPr>
              <a:t>Public Participation</a:t>
            </a:r>
          </a:p>
          <a:p>
            <a:pPr algn="ctr"/>
            <a:endParaRPr lang="en-US" sz="2000" dirty="0">
              <a:solidFill>
                <a:srgbClr val="5C755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4AE66CEE-4DEA-6D41-819A-4742947E68BF}"/>
              </a:ext>
            </a:extLst>
          </p:cNvPr>
          <p:cNvSpPr txBox="1"/>
          <p:nvPr/>
        </p:nvSpPr>
        <p:spPr>
          <a:xfrm>
            <a:off x="1175688" y="5200653"/>
            <a:ext cx="1473649" cy="1323439"/>
          </a:xfrm>
          <a:prstGeom prst="rect">
            <a:avLst/>
          </a:prstGeom>
          <a:noFill/>
        </p:spPr>
        <p:txBody>
          <a:bodyPr wrap="square" rtlCol="0">
            <a:spAutoFit/>
          </a:bodyPr>
          <a:lstStyle/>
          <a:p>
            <a:pPr algn="ctr"/>
            <a:r>
              <a:rPr lang="en-US" sz="2000" b="1" dirty="0">
                <a:solidFill>
                  <a:srgbClr val="5C7556"/>
                </a:solidFill>
                <a:latin typeface="Arial" panose="020B0604020202020204" pitchFamily="34" charset="0"/>
                <a:cs typeface="Arial" panose="020B0604020202020204" pitchFamily="34" charset="0"/>
              </a:rPr>
              <a:t>Scrutiny &amp; Oversight</a:t>
            </a:r>
          </a:p>
          <a:p>
            <a:pPr algn="ctr"/>
            <a:endParaRPr lang="en-US" sz="2000" b="1" dirty="0">
              <a:solidFill>
                <a:srgbClr val="5C7556"/>
              </a:solidFill>
              <a:latin typeface="Arial" panose="020B0604020202020204" pitchFamily="34" charset="0"/>
              <a:cs typeface="Arial" panose="020B0604020202020204" pitchFamily="34" charset="0"/>
            </a:endParaRPr>
          </a:p>
          <a:p>
            <a:pPr algn="ctr"/>
            <a:endParaRPr lang="en-US" sz="2000" dirty="0">
              <a:solidFill>
                <a:srgbClr val="5C755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DF83533-7BEA-CE49-A0ED-3C0B1B155BD6}"/>
              </a:ext>
            </a:extLst>
          </p:cNvPr>
          <p:cNvSpPr txBox="1"/>
          <p:nvPr/>
        </p:nvSpPr>
        <p:spPr>
          <a:xfrm>
            <a:off x="3545743" y="5162383"/>
            <a:ext cx="1829663" cy="1015663"/>
          </a:xfrm>
          <a:prstGeom prst="rect">
            <a:avLst/>
          </a:prstGeom>
          <a:noFill/>
        </p:spPr>
        <p:txBody>
          <a:bodyPr wrap="square" rtlCol="0">
            <a:spAutoFit/>
          </a:bodyPr>
          <a:lstStyle/>
          <a:p>
            <a:pPr algn="ctr"/>
            <a:r>
              <a:rPr lang="en-US" sz="2000" b="1" dirty="0">
                <a:solidFill>
                  <a:srgbClr val="5C7556"/>
                </a:solidFill>
                <a:latin typeface="Arial" panose="020B0604020202020204" pitchFamily="34" charset="0"/>
                <a:cs typeface="Arial" panose="020B0604020202020204" pitchFamily="34" charset="0"/>
              </a:rPr>
              <a:t>Law Making</a:t>
            </a:r>
          </a:p>
          <a:p>
            <a:pPr algn="ctr"/>
            <a:endParaRPr lang="en-US" sz="2000" b="1" dirty="0">
              <a:solidFill>
                <a:srgbClr val="5C7556"/>
              </a:solidFill>
              <a:latin typeface="Arial" panose="020B0604020202020204" pitchFamily="34" charset="0"/>
              <a:cs typeface="Arial" panose="020B0604020202020204" pitchFamily="34" charset="0"/>
            </a:endParaRPr>
          </a:p>
          <a:p>
            <a:pPr algn="ctr"/>
            <a:endParaRPr lang="en-US" sz="2000" dirty="0">
              <a:solidFill>
                <a:srgbClr val="5C755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03C1040-53AC-754A-B206-1554F388FFBA}"/>
              </a:ext>
            </a:extLst>
          </p:cNvPr>
          <p:cNvSpPr txBox="1"/>
          <p:nvPr/>
        </p:nvSpPr>
        <p:spPr>
          <a:xfrm>
            <a:off x="9054588" y="5200653"/>
            <a:ext cx="1817728" cy="1323439"/>
          </a:xfrm>
          <a:prstGeom prst="rect">
            <a:avLst/>
          </a:prstGeom>
          <a:noFill/>
        </p:spPr>
        <p:txBody>
          <a:bodyPr wrap="square" rtlCol="0">
            <a:spAutoFit/>
          </a:bodyPr>
          <a:lstStyle/>
          <a:p>
            <a:pPr algn="ctr"/>
            <a:r>
              <a:rPr lang="en-US" sz="2000" b="1" dirty="0">
                <a:solidFill>
                  <a:srgbClr val="5C7556"/>
                </a:solidFill>
                <a:latin typeface="Arial" panose="020B0604020202020204" pitchFamily="34" charset="0"/>
                <a:cs typeface="Arial" panose="020B0604020202020204" pitchFamily="34" charset="0"/>
              </a:rPr>
              <a:t>Cooperative Governances</a:t>
            </a:r>
          </a:p>
          <a:p>
            <a:pPr algn="ctr"/>
            <a:endParaRPr lang="en-US" sz="2000" b="1" dirty="0">
              <a:solidFill>
                <a:srgbClr val="5C7556"/>
              </a:solidFill>
              <a:latin typeface="Arial" panose="020B0604020202020204" pitchFamily="34" charset="0"/>
              <a:cs typeface="Arial" panose="020B0604020202020204" pitchFamily="34" charset="0"/>
            </a:endParaRPr>
          </a:p>
          <a:p>
            <a:pPr algn="ctr"/>
            <a:endParaRPr lang="en-US" sz="2000" dirty="0">
              <a:solidFill>
                <a:srgbClr val="5C755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E3BD-9681-4987-BF1A-01EF87BAC3FA}"/>
              </a:ext>
            </a:extLst>
          </p:cNvPr>
          <p:cNvSpPr>
            <a:spLocks noGrp="1"/>
          </p:cNvSpPr>
          <p:nvPr>
            <p:ph type="title"/>
          </p:nvPr>
        </p:nvSpPr>
        <p:spPr>
          <a:xfrm>
            <a:off x="638629" y="191503"/>
            <a:ext cx="9644351" cy="1325563"/>
          </a:xfrm>
        </p:spPr>
        <p:txBody>
          <a:bodyPr/>
          <a:lstStyle/>
          <a:p>
            <a:r>
              <a:rPr lang="en-US" sz="3200" b="1" dirty="0"/>
              <a:t>WHAT IS PUBLIC PARTICIPATION?</a:t>
            </a:r>
            <a:endParaRPr lang="en-US" dirty="0"/>
          </a:p>
        </p:txBody>
      </p:sp>
      <p:sp>
        <p:nvSpPr>
          <p:cNvPr id="4" name="Rectangle: Rounded Corners 3">
            <a:extLst>
              <a:ext uri="{FF2B5EF4-FFF2-40B4-BE49-F238E27FC236}">
                <a16:creationId xmlns:a16="http://schemas.microsoft.com/office/drawing/2014/main" id="{F94BD73C-5ED2-4E74-8C8C-FA883F6A93A2}"/>
              </a:ext>
            </a:extLst>
          </p:cNvPr>
          <p:cNvSpPr/>
          <p:nvPr/>
        </p:nvSpPr>
        <p:spPr>
          <a:xfrm>
            <a:off x="1890649" y="1342292"/>
            <a:ext cx="5050880" cy="20936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solidFill>
                  <a:schemeClr val="bg1"/>
                </a:solidFill>
                <a:latin typeface="Arial" charset="0"/>
                <a:ea typeface="Arial" charset="0"/>
                <a:cs typeface="Arial" charset="0"/>
              </a:rPr>
              <a:t>Public participation is the involvement of the public or communities in legislative processes, oversight, issues of governance affecting their lives and activities through the committees of the House.</a:t>
            </a:r>
          </a:p>
        </p:txBody>
      </p:sp>
      <p:sp>
        <p:nvSpPr>
          <p:cNvPr id="7" name="Right Brace 6">
            <a:extLst>
              <a:ext uri="{FF2B5EF4-FFF2-40B4-BE49-F238E27FC236}">
                <a16:creationId xmlns:a16="http://schemas.microsoft.com/office/drawing/2014/main" id="{BCD93B40-B42E-42DE-95F8-654157027BF3}"/>
              </a:ext>
            </a:extLst>
          </p:cNvPr>
          <p:cNvSpPr/>
          <p:nvPr/>
        </p:nvSpPr>
        <p:spPr>
          <a:xfrm>
            <a:off x="6941529" y="1676400"/>
            <a:ext cx="449871" cy="3458308"/>
          </a:xfrm>
          <a:prstGeom prst="rightBrace">
            <a:avLst>
              <a:gd name="adj1" fmla="val 8333"/>
              <a:gd name="adj2" fmla="val 58309"/>
            </a:avLst>
          </a:prstGeom>
          <a:ln>
            <a:solidFill>
              <a:srgbClr val="154B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b="1" dirty="0"/>
          </a:p>
        </p:txBody>
      </p:sp>
      <p:sp>
        <p:nvSpPr>
          <p:cNvPr id="8" name="Rectangle: Rounded Corners 7">
            <a:extLst>
              <a:ext uri="{FF2B5EF4-FFF2-40B4-BE49-F238E27FC236}">
                <a16:creationId xmlns:a16="http://schemas.microsoft.com/office/drawing/2014/main" id="{742981C2-5B86-4F0C-BB7A-EDE13D181AC1}"/>
              </a:ext>
            </a:extLst>
          </p:cNvPr>
          <p:cNvSpPr/>
          <p:nvPr/>
        </p:nvSpPr>
        <p:spPr>
          <a:xfrm>
            <a:off x="1787041" y="3959049"/>
            <a:ext cx="5154488" cy="1767673"/>
          </a:xfrm>
          <a:prstGeom prst="roundRect">
            <a:avLst/>
          </a:prstGeom>
          <a:solidFill>
            <a:srgbClr val="5C75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a:solidFill>
                  <a:schemeClr val="bg1"/>
                </a:solidFill>
                <a:latin typeface="Arial" charset="0"/>
                <a:ea typeface="Arial" charset="0"/>
                <a:cs typeface="Arial" charset="0"/>
              </a:rPr>
              <a:t>It</a:t>
            </a:r>
            <a:r>
              <a:rPr lang="en-US" sz="1600" dirty="0">
                <a:solidFill>
                  <a:schemeClr val="bg1"/>
                </a:solidFill>
                <a:latin typeface="Arial" charset="0"/>
                <a:ea typeface="Arial" charset="0"/>
                <a:cs typeface="Arial" charset="0"/>
              </a:rPr>
              <a:t> is a </a:t>
            </a:r>
            <a:r>
              <a:rPr lang="en-US" sz="1600" b="1" i="1" dirty="0">
                <a:solidFill>
                  <a:schemeClr val="bg1"/>
                </a:solidFill>
                <a:latin typeface="Arial" charset="0"/>
                <a:ea typeface="Arial" charset="0"/>
                <a:cs typeface="Arial" charset="0"/>
              </a:rPr>
              <a:t>two-way communication and collaborative problem-solving mechanism </a:t>
            </a:r>
            <a:r>
              <a:rPr lang="en-US" sz="1600" dirty="0">
                <a:solidFill>
                  <a:schemeClr val="bg1"/>
                </a:solidFill>
                <a:latin typeface="Arial" charset="0"/>
                <a:ea typeface="Arial" charset="0"/>
                <a:cs typeface="Arial" charset="0"/>
              </a:rPr>
              <a:t>aimed at achieving decisions that are more acceptable. </a:t>
            </a:r>
          </a:p>
        </p:txBody>
      </p:sp>
      <p:sp>
        <p:nvSpPr>
          <p:cNvPr id="9" name="Action Button: Blank 8">
            <a:hlinkClick r:id="" action="ppaction://noaction" highlightClick="1"/>
            <a:extLst>
              <a:ext uri="{FF2B5EF4-FFF2-40B4-BE49-F238E27FC236}">
                <a16:creationId xmlns:a16="http://schemas.microsoft.com/office/drawing/2014/main" id="{7D061BE0-9AA5-45D9-B57B-F87B5FE12ECC}"/>
              </a:ext>
            </a:extLst>
          </p:cNvPr>
          <p:cNvSpPr/>
          <p:nvPr/>
        </p:nvSpPr>
        <p:spPr>
          <a:xfrm>
            <a:off x="7438592" y="2522136"/>
            <a:ext cx="2966368" cy="2481943"/>
          </a:xfrm>
          <a:prstGeom prst="actionButtonBlank">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a:solidFill>
                  <a:schemeClr val="bg1"/>
                </a:solidFill>
                <a:latin typeface="Arial" charset="0"/>
                <a:ea typeface="Arial" charset="0"/>
                <a:cs typeface="Arial" charset="0"/>
              </a:rPr>
              <a:t>In simple terms Public Participation means: </a:t>
            </a:r>
          </a:p>
          <a:p>
            <a:endParaRPr lang="en-US" sz="1600" b="1" dirty="0">
              <a:solidFill>
                <a:schemeClr val="bg1"/>
              </a:solidFill>
              <a:latin typeface="Arial" charset="0"/>
              <a:ea typeface="Arial" charset="0"/>
              <a:cs typeface="Arial" charset="0"/>
            </a:endParaRPr>
          </a:p>
          <a:p>
            <a:pPr marL="285750" indent="-285750">
              <a:lnSpc>
                <a:spcPct val="150000"/>
              </a:lnSpc>
              <a:buFont typeface="Arial" panose="020B0604020202020204" pitchFamily="34" charset="0"/>
              <a:buChar char="•"/>
            </a:pPr>
            <a:r>
              <a:rPr lang="en-US" sz="1600" dirty="0">
                <a:solidFill>
                  <a:schemeClr val="bg1"/>
                </a:solidFill>
                <a:latin typeface="Arial" charset="0"/>
                <a:ea typeface="Arial" charset="0"/>
                <a:cs typeface="Arial" charset="0"/>
              </a:rPr>
              <a:t>Public Involvement</a:t>
            </a:r>
          </a:p>
          <a:p>
            <a:pPr marL="285750" indent="-285750">
              <a:lnSpc>
                <a:spcPct val="150000"/>
              </a:lnSpc>
              <a:buFont typeface="Arial" panose="020B0604020202020204" pitchFamily="34" charset="0"/>
              <a:buChar char="•"/>
            </a:pPr>
            <a:r>
              <a:rPr lang="en-US" sz="1600" dirty="0">
                <a:solidFill>
                  <a:schemeClr val="bg1"/>
                </a:solidFill>
                <a:latin typeface="Arial" charset="0"/>
                <a:ea typeface="Arial" charset="0"/>
                <a:cs typeface="Arial" charset="0"/>
              </a:rPr>
              <a:t>Citizen Engagement </a:t>
            </a:r>
          </a:p>
          <a:p>
            <a:pPr marL="285750" indent="-285750">
              <a:lnSpc>
                <a:spcPct val="150000"/>
              </a:lnSpc>
              <a:buFont typeface="Arial" panose="020B0604020202020204" pitchFamily="34" charset="0"/>
              <a:buChar char="•"/>
            </a:pPr>
            <a:r>
              <a:rPr lang="en-US" sz="1600" dirty="0">
                <a:solidFill>
                  <a:schemeClr val="bg1"/>
                </a:solidFill>
                <a:latin typeface="Arial" charset="0"/>
                <a:ea typeface="Arial" charset="0"/>
                <a:cs typeface="Arial" charset="0"/>
              </a:rPr>
              <a:t>Community Involvement </a:t>
            </a:r>
          </a:p>
          <a:p>
            <a:pPr marL="285750" indent="-285750">
              <a:lnSpc>
                <a:spcPct val="150000"/>
              </a:lnSpc>
              <a:buFont typeface="Arial" panose="020B0604020202020204" pitchFamily="34" charset="0"/>
              <a:buChar char="•"/>
            </a:pPr>
            <a:r>
              <a:rPr lang="en-US" sz="1600" dirty="0">
                <a:solidFill>
                  <a:schemeClr val="bg1"/>
                </a:solidFill>
                <a:latin typeface="Arial" charset="0"/>
                <a:ea typeface="Arial" charset="0"/>
                <a:cs typeface="Arial" charset="0"/>
              </a:rPr>
              <a:t>Stakeholder Management</a:t>
            </a:r>
          </a:p>
        </p:txBody>
      </p:sp>
    </p:spTree>
    <p:extLst>
      <p:ext uri="{BB962C8B-B14F-4D97-AF65-F5344CB8AC3E}">
        <p14:creationId xmlns:p14="http://schemas.microsoft.com/office/powerpoint/2010/main" val="14627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22090"/>
            <a:ext cx="12059478" cy="755946"/>
          </a:xfrm>
        </p:spPr>
        <p:txBody>
          <a:bodyPr>
            <a:normAutofit fontScale="90000"/>
          </a:bodyPr>
          <a:lstStyle/>
          <a:p>
            <a:br>
              <a:rPr lang="en-ZA" sz="2400" dirty="0">
                <a:cs typeface="Arial" panose="020B0604020202020204" pitchFamily="34" charset="0"/>
              </a:rPr>
            </a:br>
            <a:r>
              <a:rPr lang="en-ZA" sz="2400" b="1" dirty="0">
                <a:cs typeface="Arial" panose="020B0604020202020204" pitchFamily="34" charset="0"/>
              </a:rPr>
              <a:t>WHY PUBLIC PARTICIPATION?  (LEGAL FRAMEWORK &amp; PURPOSE)</a:t>
            </a:r>
            <a:br>
              <a:rPr lang="en-ZA" sz="2800" dirty="0">
                <a:cs typeface="Arial" panose="020B0604020202020204" pitchFamily="34" charset="0"/>
              </a:rPr>
            </a:br>
            <a:endParaRPr lang="en-ZA" sz="2800" dirty="0">
              <a:latin typeface="+mj-lt"/>
            </a:endParaRPr>
          </a:p>
        </p:txBody>
      </p:sp>
      <p:grpSp>
        <p:nvGrpSpPr>
          <p:cNvPr id="16" name="Group 15">
            <a:extLst>
              <a:ext uri="{FF2B5EF4-FFF2-40B4-BE49-F238E27FC236}">
                <a16:creationId xmlns:a16="http://schemas.microsoft.com/office/drawing/2014/main" id="{7BED56EC-A9ED-40A6-948E-0E6282DCEBCD}"/>
              </a:ext>
            </a:extLst>
          </p:cNvPr>
          <p:cNvGrpSpPr/>
          <p:nvPr/>
        </p:nvGrpSpPr>
        <p:grpSpPr>
          <a:xfrm>
            <a:off x="503583" y="1178863"/>
            <a:ext cx="10964636" cy="2929313"/>
            <a:chOff x="368487" y="1087713"/>
            <a:chExt cx="8448741" cy="2855637"/>
          </a:xfrm>
        </p:grpSpPr>
        <p:grpSp>
          <p:nvGrpSpPr>
            <p:cNvPr id="17" name="Group 16">
              <a:extLst>
                <a:ext uri="{FF2B5EF4-FFF2-40B4-BE49-F238E27FC236}">
                  <a16:creationId xmlns:a16="http://schemas.microsoft.com/office/drawing/2014/main" id="{9E995B37-E48C-4A70-AE93-ED430CC379C0}"/>
                </a:ext>
              </a:extLst>
            </p:cNvPr>
            <p:cNvGrpSpPr/>
            <p:nvPr/>
          </p:nvGrpSpPr>
          <p:grpSpPr>
            <a:xfrm>
              <a:off x="368487" y="1087713"/>
              <a:ext cx="8448741" cy="1245180"/>
              <a:chOff x="463607" y="2011835"/>
              <a:chExt cx="8430039" cy="1369700"/>
            </a:xfrm>
          </p:grpSpPr>
          <p:sp>
            <p:nvSpPr>
              <p:cNvPr id="21" name="Pentagon 2">
                <a:extLst>
                  <a:ext uri="{FF2B5EF4-FFF2-40B4-BE49-F238E27FC236}">
                    <a16:creationId xmlns:a16="http://schemas.microsoft.com/office/drawing/2014/main" id="{D7593CC1-090C-4545-8AB5-F0F17A4EFDB3}"/>
                  </a:ext>
                </a:extLst>
              </p:cNvPr>
              <p:cNvSpPr/>
              <p:nvPr/>
            </p:nvSpPr>
            <p:spPr>
              <a:xfrm>
                <a:off x="463607" y="2064223"/>
                <a:ext cx="2711368" cy="1264922"/>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endParaRPr lang="en-ZA" sz="1400" dirty="0">
                  <a:solidFill>
                    <a:schemeClr val="bg1"/>
                  </a:solidFill>
                  <a:latin typeface="Arial" charset="0"/>
                  <a:ea typeface="Arial" charset="0"/>
                  <a:cs typeface="Arial" charset="0"/>
                </a:endParaRPr>
              </a:p>
              <a:p>
                <a:r>
                  <a:rPr lang="en-ZA" sz="1200" dirty="0">
                    <a:solidFill>
                      <a:schemeClr val="bg1"/>
                    </a:solidFill>
                    <a:latin typeface="Arial" charset="0"/>
                    <a:ea typeface="Arial" charset="0"/>
                    <a:cs typeface="Arial" charset="0"/>
                  </a:rPr>
                  <a:t>To promote public </a:t>
                </a:r>
                <a:r>
                  <a:rPr lang="en-ZA" sz="1200" b="1" dirty="0">
                    <a:solidFill>
                      <a:schemeClr val="bg1"/>
                    </a:solidFill>
                    <a:latin typeface="Arial" charset="0"/>
                    <a:ea typeface="Arial" charset="0"/>
                    <a:cs typeface="Arial" charset="0"/>
                  </a:rPr>
                  <a:t>awareness &amp; knowledge </a:t>
                </a:r>
                <a:r>
                  <a:rPr lang="en-ZA" sz="1200" dirty="0">
                    <a:solidFill>
                      <a:schemeClr val="bg1"/>
                    </a:solidFill>
                    <a:latin typeface="Arial" charset="0"/>
                    <a:ea typeface="Arial" charset="0"/>
                    <a:cs typeface="Arial" charset="0"/>
                  </a:rPr>
                  <a:t>about the GPL and </a:t>
                </a:r>
                <a:r>
                  <a:rPr lang="en-ZA" sz="1200" b="1" dirty="0">
                    <a:solidFill>
                      <a:schemeClr val="bg1"/>
                    </a:solidFill>
                    <a:latin typeface="Arial" charset="0"/>
                    <a:ea typeface="Arial" charset="0"/>
                    <a:cs typeface="Arial" charset="0"/>
                  </a:rPr>
                  <a:t>governance </a:t>
                </a:r>
                <a:r>
                  <a:rPr lang="en-ZA" sz="1200" dirty="0">
                    <a:solidFill>
                      <a:schemeClr val="bg1"/>
                    </a:solidFill>
                    <a:latin typeface="Arial" charset="0"/>
                    <a:ea typeface="Arial" charset="0"/>
                    <a:cs typeface="Arial" charset="0"/>
                  </a:rPr>
                  <a:t>processes in South Africa.</a:t>
                </a:r>
              </a:p>
              <a:p>
                <a:endParaRPr lang="en-ZA" sz="1400" dirty="0">
                  <a:solidFill>
                    <a:schemeClr val="bg1"/>
                  </a:solidFill>
                  <a:latin typeface="Arial" charset="0"/>
                  <a:ea typeface="Arial" charset="0"/>
                  <a:cs typeface="Arial" charset="0"/>
                </a:endParaRPr>
              </a:p>
            </p:txBody>
          </p:sp>
          <p:sp>
            <p:nvSpPr>
              <p:cNvPr id="22" name="Pentagon 4">
                <a:extLst>
                  <a:ext uri="{FF2B5EF4-FFF2-40B4-BE49-F238E27FC236}">
                    <a16:creationId xmlns:a16="http://schemas.microsoft.com/office/drawing/2014/main" id="{8D817DA3-095A-4041-83DF-B1B21A514AB8}"/>
                  </a:ext>
                </a:extLst>
              </p:cNvPr>
              <p:cNvSpPr/>
              <p:nvPr/>
            </p:nvSpPr>
            <p:spPr>
              <a:xfrm>
                <a:off x="3200400" y="2064223"/>
                <a:ext cx="2926027" cy="1264923"/>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07000"/>
                  </a:lnSpc>
                  <a:spcAft>
                    <a:spcPts val="800"/>
                  </a:spcAft>
                  <a:tabLst>
                    <a:tab pos="457200" algn="l"/>
                  </a:tabLst>
                </a:pPr>
                <a:r>
                  <a:rPr lang="en-ZA" sz="1200" dirty="0">
                    <a:latin typeface="Arial" charset="0"/>
                    <a:ea typeface="Arial" charset="0"/>
                    <a:cs typeface="Arial" charset="0"/>
                  </a:rPr>
                  <a:t>To enable the People of Gauteng to participate </a:t>
                </a:r>
                <a:r>
                  <a:rPr lang="en-ZA" sz="1200" b="1" dirty="0">
                    <a:latin typeface="Arial" charset="0"/>
                    <a:ea typeface="Arial" charset="0"/>
                    <a:cs typeface="Arial" charset="0"/>
                  </a:rPr>
                  <a:t>meaningfully </a:t>
                </a:r>
                <a:r>
                  <a:rPr lang="en-ZA" sz="1200" dirty="0">
                    <a:latin typeface="Arial" charset="0"/>
                    <a:ea typeface="Arial" charset="0"/>
                    <a:cs typeface="Arial" charset="0"/>
                  </a:rPr>
                  <a:t>in the Committee oversight processes </a:t>
                </a:r>
                <a:endParaRPr lang="en-ZA" sz="1400" dirty="0">
                  <a:latin typeface="Arial" charset="0"/>
                  <a:ea typeface="Arial" charset="0"/>
                  <a:cs typeface="Arial" charset="0"/>
                </a:endParaRPr>
              </a:p>
            </p:txBody>
          </p:sp>
          <p:sp>
            <p:nvSpPr>
              <p:cNvPr id="23" name="Pentagon 6">
                <a:extLst>
                  <a:ext uri="{FF2B5EF4-FFF2-40B4-BE49-F238E27FC236}">
                    <a16:creationId xmlns:a16="http://schemas.microsoft.com/office/drawing/2014/main" id="{C0E03D15-05F4-4189-8572-1D84E71B180F}"/>
                  </a:ext>
                </a:extLst>
              </p:cNvPr>
              <p:cNvSpPr/>
              <p:nvPr/>
            </p:nvSpPr>
            <p:spPr>
              <a:xfrm>
                <a:off x="6151853" y="2011835"/>
                <a:ext cx="2741793" cy="13697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nSpc>
                    <a:spcPct val="107000"/>
                  </a:lnSpc>
                  <a:spcAft>
                    <a:spcPts val="800"/>
                  </a:spcAft>
                  <a:tabLst>
                    <a:tab pos="457200" algn="l"/>
                  </a:tabLst>
                </a:pPr>
                <a:r>
                  <a:rPr lang="en-ZA" sz="1200" dirty="0">
                    <a:latin typeface="Arial" charset="0"/>
                    <a:ea typeface="Arial" charset="0"/>
                    <a:cs typeface="Arial" charset="0"/>
                  </a:rPr>
                  <a:t>To empower the people of Gauteng to exercise their constitutional rights &amp; obligations</a:t>
                </a:r>
              </a:p>
            </p:txBody>
          </p:sp>
        </p:grpSp>
        <p:sp>
          <p:nvSpPr>
            <p:cNvPr id="18" name="Pentagon 4">
              <a:extLst>
                <a:ext uri="{FF2B5EF4-FFF2-40B4-BE49-F238E27FC236}">
                  <a16:creationId xmlns:a16="http://schemas.microsoft.com/office/drawing/2014/main" id="{30F6700F-2CFE-418D-B98D-3E4660DFB66E}"/>
                </a:ext>
              </a:extLst>
            </p:cNvPr>
            <p:cNvSpPr/>
            <p:nvPr/>
          </p:nvSpPr>
          <p:spPr>
            <a:xfrm>
              <a:off x="368488" y="2553386"/>
              <a:ext cx="2773358" cy="1352550"/>
            </a:xfrm>
            <a:prstGeom prst="homePlate">
              <a:avLst/>
            </a:prstGeom>
            <a:solidFill>
              <a:srgbClr val="5C7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457200" algn="l"/>
                </a:tabLst>
              </a:pPr>
              <a:r>
                <a:rPr lang="en-US" sz="1200" dirty="0">
                  <a:solidFill>
                    <a:schemeClr val="bg1"/>
                  </a:solidFill>
                  <a:latin typeface="Arial" charset="0"/>
                  <a:ea typeface="Arial" charset="0"/>
                  <a:cs typeface="Arial" charset="0"/>
                </a:rPr>
                <a:t>Obtain the views of the public on policy, legislation and other processes in order to enrich the decision-making processes of public institutions.</a:t>
              </a:r>
              <a:endParaRPr lang="en-ZA" sz="1200" dirty="0">
                <a:solidFill>
                  <a:schemeClr val="bg1"/>
                </a:solidFill>
                <a:latin typeface="Arial" charset="0"/>
                <a:ea typeface="Arial" charset="0"/>
                <a:cs typeface="Arial" charset="0"/>
              </a:endParaRPr>
            </a:p>
          </p:txBody>
        </p:sp>
        <p:sp>
          <p:nvSpPr>
            <p:cNvPr id="19" name="Pentagon 6">
              <a:extLst>
                <a:ext uri="{FF2B5EF4-FFF2-40B4-BE49-F238E27FC236}">
                  <a16:creationId xmlns:a16="http://schemas.microsoft.com/office/drawing/2014/main" id="{A4D6B69B-82A8-4EEF-BC04-BFB7A84856CC}"/>
                </a:ext>
              </a:extLst>
            </p:cNvPr>
            <p:cNvSpPr/>
            <p:nvPr/>
          </p:nvSpPr>
          <p:spPr>
            <a:xfrm>
              <a:off x="3141846" y="2488624"/>
              <a:ext cx="2902024" cy="1454726"/>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r>
                <a:rPr lang="en-US" sz="1200" dirty="0">
                  <a:latin typeface="Arial" charset="0"/>
                  <a:ea typeface="Arial" charset="0"/>
                  <a:cs typeface="Arial" charset="0"/>
                </a:rPr>
                <a:t>Impart knowledge to communities about governance and government matters that affect them so that the pace and relevance of service delivery is improved.</a:t>
              </a:r>
            </a:p>
          </p:txBody>
        </p:sp>
        <p:sp>
          <p:nvSpPr>
            <p:cNvPr id="20" name="Pentagon 2">
              <a:extLst>
                <a:ext uri="{FF2B5EF4-FFF2-40B4-BE49-F238E27FC236}">
                  <a16:creationId xmlns:a16="http://schemas.microsoft.com/office/drawing/2014/main" id="{772CB856-9040-4A93-9CDF-42B9A166F0B4}"/>
                </a:ext>
              </a:extLst>
            </p:cNvPr>
            <p:cNvSpPr/>
            <p:nvPr/>
          </p:nvSpPr>
          <p:spPr>
            <a:xfrm>
              <a:off x="6069352" y="2488624"/>
              <a:ext cx="2747876" cy="132137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200" dirty="0">
                  <a:solidFill>
                    <a:schemeClr val="bg1"/>
                  </a:solidFill>
                  <a:latin typeface="Arial" charset="0"/>
                  <a:ea typeface="Arial" charset="0"/>
                  <a:cs typeface="Arial" charset="0"/>
                </a:rPr>
                <a:t>Obtain information about the experiences of the people with regard to service delivery and government action so that relevant institutions can take the necessary action to bring about change.</a:t>
              </a:r>
              <a:endParaRPr lang="en-ZA" sz="1400" dirty="0">
                <a:solidFill>
                  <a:schemeClr val="bg1"/>
                </a:solidFill>
                <a:latin typeface="Arial" charset="0"/>
                <a:ea typeface="Arial" charset="0"/>
                <a:cs typeface="Arial" charset="0"/>
              </a:endParaRPr>
            </a:p>
          </p:txBody>
        </p:sp>
      </p:grpSp>
      <p:sp>
        <p:nvSpPr>
          <p:cNvPr id="2" name="Rectangle 1"/>
          <p:cNvSpPr/>
          <p:nvPr/>
        </p:nvSpPr>
        <p:spPr>
          <a:xfrm>
            <a:off x="451053" y="4321797"/>
            <a:ext cx="11017165" cy="1492716"/>
          </a:xfrm>
          <a:prstGeom prst="rect">
            <a:avLst/>
          </a:prstGeom>
        </p:spPr>
        <p:txBody>
          <a:bodyPr wrap="square">
            <a:spAutoFit/>
          </a:bodyPr>
          <a:lstStyle/>
          <a:p>
            <a:pPr algn="just"/>
            <a:r>
              <a:rPr lang="en-US" sz="1300" b="1" i="1" u="sng" dirty="0">
                <a:latin typeface="Arial" charset="0"/>
                <a:ea typeface="Arial" charset="0"/>
                <a:cs typeface="Arial" charset="0"/>
              </a:rPr>
              <a:t>Legal Framework: </a:t>
            </a:r>
          </a:p>
          <a:p>
            <a:pPr algn="just"/>
            <a:r>
              <a:rPr lang="en-US" sz="1300" i="1" dirty="0">
                <a:latin typeface="Arial" charset="0"/>
                <a:ea typeface="Arial" charset="0"/>
                <a:cs typeface="Arial" charset="0"/>
              </a:rPr>
              <a:t>The Constitution of the Republic of South Africa, 1996, “section 118. Public access to and involvement in provincial legislatures. (1), provides that: </a:t>
            </a:r>
          </a:p>
          <a:p>
            <a:pPr algn="just"/>
            <a:endParaRPr lang="en-US" sz="1300" dirty="0">
              <a:latin typeface="Arial" charset="0"/>
              <a:ea typeface="Arial" charset="0"/>
              <a:cs typeface="Arial" charset="0"/>
            </a:endParaRPr>
          </a:p>
          <a:p>
            <a:pPr algn="just"/>
            <a:r>
              <a:rPr lang="en-US" sz="1300" i="1" dirty="0">
                <a:latin typeface="Arial" charset="0"/>
                <a:ea typeface="Arial" charset="0"/>
                <a:cs typeface="Arial" charset="0"/>
              </a:rPr>
              <a:t>A </a:t>
            </a:r>
            <a:r>
              <a:rPr lang="en-US" sz="1300" b="1" i="1" dirty="0">
                <a:latin typeface="Arial" charset="0"/>
                <a:ea typeface="Arial" charset="0"/>
                <a:cs typeface="Arial" charset="0"/>
              </a:rPr>
              <a:t>provincial legislature must-</a:t>
            </a:r>
            <a:endParaRPr lang="en-US" sz="1300" b="1" dirty="0">
              <a:latin typeface="Arial" charset="0"/>
              <a:ea typeface="Arial" charset="0"/>
              <a:cs typeface="Arial" charset="0"/>
            </a:endParaRPr>
          </a:p>
          <a:p>
            <a:pPr algn="just"/>
            <a:r>
              <a:rPr lang="en-US" sz="1300" i="1" dirty="0">
                <a:latin typeface="Arial" charset="0"/>
                <a:ea typeface="Arial" charset="0"/>
                <a:cs typeface="Arial" charset="0"/>
              </a:rPr>
              <a:t>(a)facilitate public involvement in the legislative and other processes of the legislature and its committees, and </a:t>
            </a:r>
            <a:endParaRPr lang="en-US" sz="1300" dirty="0">
              <a:latin typeface="Arial" charset="0"/>
              <a:ea typeface="Arial" charset="0"/>
              <a:cs typeface="Arial" charset="0"/>
            </a:endParaRPr>
          </a:p>
          <a:p>
            <a:pPr algn="just"/>
            <a:r>
              <a:rPr lang="en-US" sz="1300" i="1" dirty="0">
                <a:latin typeface="Arial" charset="0"/>
                <a:ea typeface="Arial" charset="0"/>
                <a:cs typeface="Arial" charset="0"/>
              </a:rPr>
              <a:t>(b)conduct its business in an open manner, and hold its sittings, and those of its committees, in public, but reasonable measures may be taken </a:t>
            </a:r>
            <a:endParaRPr lang="en-US" sz="1300" dirty="0">
              <a:latin typeface="Arial" charset="0"/>
              <a:ea typeface="Arial" charset="0"/>
              <a:cs typeface="Arial" charset="0"/>
            </a:endParaRPr>
          </a:p>
          <a:p>
            <a:pPr algn="just"/>
            <a:r>
              <a:rPr lang="en-US" sz="1300" i="1" dirty="0">
                <a:latin typeface="Arial" charset="0"/>
                <a:ea typeface="Arial" charset="0"/>
                <a:cs typeface="Arial" charset="0"/>
              </a:rPr>
              <a:t>(</a:t>
            </a:r>
            <a:r>
              <a:rPr lang="en-US" sz="1300" i="1" dirty="0" err="1">
                <a:latin typeface="Arial" charset="0"/>
                <a:ea typeface="Arial" charset="0"/>
                <a:cs typeface="Arial" charset="0"/>
              </a:rPr>
              <a:t>i</a:t>
            </a:r>
            <a:r>
              <a:rPr lang="en-US" sz="1300" i="1" dirty="0">
                <a:latin typeface="Arial" charset="0"/>
                <a:ea typeface="Arial" charset="0"/>
                <a:cs typeface="Arial" charset="0"/>
              </a:rPr>
              <a:t>)to regulate public access, including access of the media to the legislature and its committees.”</a:t>
            </a:r>
            <a:endParaRPr lang="en-US" sz="1300" dirty="0">
              <a:latin typeface="Arial" charset="0"/>
              <a:ea typeface="Arial" charset="0"/>
              <a:cs typeface="Arial" charset="0"/>
            </a:endParaRPr>
          </a:p>
        </p:txBody>
      </p:sp>
    </p:spTree>
    <p:extLst>
      <p:ext uri="{BB962C8B-B14F-4D97-AF65-F5344CB8AC3E}">
        <p14:creationId xmlns:p14="http://schemas.microsoft.com/office/powerpoint/2010/main" val="78604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1" y="274638"/>
            <a:ext cx="12191999" cy="766762"/>
          </a:xfrm>
        </p:spPr>
        <p:txBody>
          <a:bodyPr/>
          <a:lstStyle/>
          <a:p>
            <a:r>
              <a:rPr lang="en-ZA" sz="2400" b="1" dirty="0"/>
              <a:t>PUBLIC PARTICIPATION APPROACH IN THE SA LEGISLATIVE SECTOR</a:t>
            </a:r>
            <a:endParaRPr lang="en-US" altLang="en-US" sz="24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7</a:t>
            </a:fld>
            <a:endParaRPr lang="en-US"/>
          </a:p>
        </p:txBody>
      </p:sp>
      <p:sp>
        <p:nvSpPr>
          <p:cNvPr id="6" name="TextBox 5">
            <a:extLst>
              <a:ext uri="{FF2B5EF4-FFF2-40B4-BE49-F238E27FC236}">
                <a16:creationId xmlns:a16="http://schemas.microsoft.com/office/drawing/2014/main" id="{73534B89-2961-FB4D-953A-922B490A3D40}"/>
              </a:ext>
            </a:extLst>
          </p:cNvPr>
          <p:cNvSpPr txBox="1"/>
          <p:nvPr/>
        </p:nvSpPr>
        <p:spPr>
          <a:xfrm>
            <a:off x="452176" y="1426866"/>
            <a:ext cx="11130224" cy="4247317"/>
          </a:xfrm>
          <a:prstGeom prst="rect">
            <a:avLst/>
          </a:prstGeom>
          <a:noFill/>
        </p:spPr>
        <p:txBody>
          <a:bodyPr wrap="square" rtlCol="0">
            <a:spAutoFit/>
          </a:bodyPr>
          <a:lstStyle/>
          <a:p>
            <a:pPr marL="556260" indent="-285750" algn="just">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South African legislative sector approach provides opportunity for optimal participation through relations between constituencies, communities and/or members of the public with their elected structures. </a:t>
            </a:r>
          </a:p>
          <a:p>
            <a:pPr marL="556260" indent="-285750" algn="just">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556260" indent="-285750" algn="just">
              <a:lnSpc>
                <a:spcPct val="150000"/>
              </a:lnSpc>
              <a:buFont typeface="Arial" panose="020B0604020202020204" pitchFamily="34" charset="0"/>
              <a:buChar char="•"/>
            </a:pPr>
            <a:r>
              <a:rPr lang="en-ZA" dirty="0">
                <a:solidFill>
                  <a:srgbClr val="945200"/>
                </a:solidFill>
                <a:latin typeface="Arial" panose="020B0604020202020204" pitchFamily="34" charset="0"/>
                <a:cs typeface="Arial" panose="020B0604020202020204" pitchFamily="34" charset="0"/>
              </a:rPr>
              <a:t>These would guarantee that the views of the public are filtered through the system to the relevant leadership representatives and to provide relevant feedback to the public on the ground. </a:t>
            </a:r>
          </a:p>
          <a:p>
            <a:pPr marL="556260" indent="-285750" algn="just">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556260" indent="-285750" algn="just">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This approach further encourages MPs and MPLs to continue with their constituency work, to continuously engage with members of the public as political representatives throughout the parliamentary term and to always provide feedback on issues engaged upon.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7829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8808" y="312241"/>
            <a:ext cx="11719725" cy="382239"/>
          </a:xfrm>
        </p:spPr>
        <p:txBody>
          <a:bodyPr>
            <a:noAutofit/>
          </a:bodyPr>
          <a:lstStyle/>
          <a:p>
            <a:r>
              <a:rPr lang="en-ZA" sz="2800" b="1" dirty="0"/>
              <a:t>LEVELS OF PUBLIC PARTICIPATION</a:t>
            </a:r>
            <a:endParaRPr lang="en-US" altLang="en-US" sz="2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7070C8-92DF-44A2-8860-BD7D490C90FE}"/>
              </a:ext>
            </a:extLst>
          </p:cNvPr>
          <p:cNvSpPr>
            <a:spLocks noGrp="1"/>
          </p:cNvSpPr>
          <p:nvPr>
            <p:ph type="sldNum" sz="quarter" idx="11"/>
          </p:nvPr>
        </p:nvSpPr>
        <p:spPr/>
        <p:txBody>
          <a:bodyPr/>
          <a:lstStyle/>
          <a:p>
            <a:pPr>
              <a:defRPr/>
            </a:pPr>
            <a:fld id="{CBFF2994-4171-4840-91C9-97BC281A4866}" type="slidenum">
              <a:rPr lang="en-US" smtClean="0"/>
              <a:pPr>
                <a:defRPr/>
              </a:pPr>
              <a:t>8</a:t>
            </a:fld>
            <a:endParaRPr lang="en-US"/>
          </a:p>
        </p:txBody>
      </p:sp>
      <p:graphicFrame>
        <p:nvGraphicFramePr>
          <p:cNvPr id="6" name="Diagram 5">
            <a:extLst>
              <a:ext uri="{FF2B5EF4-FFF2-40B4-BE49-F238E27FC236}">
                <a16:creationId xmlns:a16="http://schemas.microsoft.com/office/drawing/2014/main" id="{B8464F8E-AA3B-49EB-8AEE-6B23C570BE7C}"/>
              </a:ext>
            </a:extLst>
          </p:cNvPr>
          <p:cNvGraphicFramePr/>
          <p:nvPr>
            <p:extLst>
              <p:ext uri="{D42A27DB-BD31-4B8C-83A1-F6EECF244321}">
                <p14:modId xmlns:p14="http://schemas.microsoft.com/office/powerpoint/2010/main" val="3096497345"/>
              </p:ext>
            </p:extLst>
          </p:nvPr>
        </p:nvGraphicFramePr>
        <p:xfrm>
          <a:off x="5486401" y="1186871"/>
          <a:ext cx="6323327" cy="4138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472273" y="2180493"/>
            <a:ext cx="5014128" cy="2862322"/>
          </a:xfrm>
          <a:prstGeom prst="rect">
            <a:avLst/>
          </a:prstGeom>
        </p:spPr>
        <p:txBody>
          <a:bodyPr wrap="square">
            <a:spAutoFit/>
          </a:bodyPr>
          <a:lstStyle/>
          <a:p>
            <a:pPr marL="171450" indent="-171450">
              <a:buFont typeface="Arial" panose="020B0604020202020204" pitchFamily="34" charset="0"/>
              <a:buChar char="•"/>
            </a:pPr>
            <a:r>
              <a:rPr lang="en-ZA" altLang="en-US" dirty="0" bmk="">
                <a:latin typeface="Arial" panose="020B0604020202020204" pitchFamily="34" charset="0"/>
                <a:cs typeface="Arial" panose="020B0604020202020204" pitchFamily="34" charset="0"/>
              </a:rPr>
              <a:t>The figure below has been adapted by SALS from the Ladder of Participation by </a:t>
            </a:r>
            <a:r>
              <a:rPr lang="en-ZA" altLang="en-US" dirty="0" err="1" bmk="">
                <a:latin typeface="Arial" panose="020B0604020202020204" pitchFamily="34" charset="0"/>
                <a:cs typeface="Arial" panose="020B0604020202020204" pitchFamily="34" charset="0"/>
              </a:rPr>
              <a:t>Arnstein</a:t>
            </a:r>
            <a:r>
              <a:rPr lang="en-ZA" altLang="en-US" dirty="0" bmk="">
                <a:latin typeface="Arial" panose="020B0604020202020204" pitchFamily="34" charset="0"/>
                <a:cs typeface="Arial" panose="020B0604020202020204" pitchFamily="34" charset="0"/>
              </a:rPr>
              <a:t> [1]</a:t>
            </a:r>
            <a:r>
              <a:rPr lang="en-ZA" altLang="en-US" dirty="0">
                <a:latin typeface="Arial" panose="020B0604020202020204" pitchFamily="34" charset="0"/>
                <a:cs typeface="Arial" panose="020B0604020202020204" pitchFamily="34" charset="0"/>
              </a:rPr>
              <a:t> to reflect a best-fit approach for conducting public participation in the sector. </a:t>
            </a:r>
          </a:p>
          <a:p>
            <a:pPr marL="171450" indent="-1714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1450" indent="-171450" eaLnBrk="0" fontAlgn="base" hangingPunct="0">
              <a:buFont typeface="Arial" panose="020B0604020202020204" pitchFamily="34" charset="0"/>
              <a:buChar char="•"/>
              <a:tabLst>
                <a:tab pos="360363" algn="l"/>
              </a:tabLst>
            </a:pPr>
            <a:r>
              <a:rPr lang="en-ZA" altLang="en-US" dirty="0">
                <a:latin typeface="Arial" panose="020B0604020202020204" pitchFamily="34" charset="0"/>
                <a:cs typeface="Arial" panose="020B0604020202020204" pitchFamily="34" charset="0"/>
              </a:rPr>
              <a:t>The four forms of participation depict each level of public participation as having a corresponding increase in the opportunity for public input to influence or impact the process.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6202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32CA-E967-4DCB-8236-5D85CB876311}"/>
              </a:ext>
            </a:extLst>
          </p:cNvPr>
          <p:cNvSpPr>
            <a:spLocks noGrp="1"/>
          </p:cNvSpPr>
          <p:nvPr>
            <p:ph type="title"/>
          </p:nvPr>
        </p:nvSpPr>
        <p:spPr>
          <a:xfrm>
            <a:off x="609600" y="241160"/>
            <a:ext cx="10972800" cy="823965"/>
          </a:xfrm>
        </p:spPr>
        <p:txBody>
          <a:bodyPr>
            <a:normAutofit/>
          </a:bodyPr>
          <a:lstStyle/>
          <a:p>
            <a:r>
              <a:rPr lang="en-ZA" sz="2800" b="1" dirty="0"/>
              <a:t>PUBLIC PARTICIPATION MECHANISMS</a:t>
            </a:r>
            <a:endParaRPr lang="en-US" sz="2800" b="1" dirty="0"/>
          </a:p>
        </p:txBody>
      </p:sp>
      <p:sp>
        <p:nvSpPr>
          <p:cNvPr id="6" name="Content Placeholder 2">
            <a:extLst>
              <a:ext uri="{FF2B5EF4-FFF2-40B4-BE49-F238E27FC236}">
                <a16:creationId xmlns:a16="http://schemas.microsoft.com/office/drawing/2014/main" id="{7600B2C2-4D4B-471F-9A0D-0B739E23B8AA}"/>
              </a:ext>
            </a:extLst>
          </p:cNvPr>
          <p:cNvSpPr>
            <a:spLocks noGrp="1"/>
          </p:cNvSpPr>
          <p:nvPr>
            <p:ph idx="1"/>
          </p:nvPr>
        </p:nvSpPr>
        <p:spPr>
          <a:xfrm>
            <a:off x="482321" y="1934629"/>
            <a:ext cx="11100080" cy="4732774"/>
          </a:xfrm>
        </p:spPr>
        <p:txBody>
          <a:bodyPr/>
          <a:lstStyle/>
          <a:p>
            <a:pPr algn="just">
              <a:lnSpc>
                <a:spcPct val="150000"/>
              </a:lnSpc>
            </a:pPr>
            <a:r>
              <a:rPr lang="en-ZA" sz="1500" dirty="0">
                <a:latin typeface="Arial" charset="0"/>
                <a:cs typeface="Arial" charset="0"/>
              </a:rPr>
              <a:t>The same types of public participation implementation mechanisms, avenues and activities are executed across the legislative spectrum are through </a:t>
            </a:r>
            <a:r>
              <a:rPr lang="en-ZA" sz="1500" b="1" i="1" dirty="0">
                <a:latin typeface="Arial" charset="0"/>
                <a:cs typeface="Arial" charset="0"/>
              </a:rPr>
              <a:t>public hearings, petitions, public education and outreach, constituency offices, as well as committee proceedings and House sittings. </a:t>
            </a:r>
            <a:endParaRPr lang="en-ZA" sz="1500" dirty="0">
              <a:latin typeface="Arial" charset="0"/>
              <a:cs typeface="Arial" charset="0"/>
            </a:endParaRPr>
          </a:p>
          <a:p>
            <a:pPr algn="just">
              <a:lnSpc>
                <a:spcPct val="150000"/>
              </a:lnSpc>
            </a:pPr>
            <a:r>
              <a:rPr lang="en-ZA" sz="1500" dirty="0">
                <a:solidFill>
                  <a:srgbClr val="945200"/>
                </a:solidFill>
                <a:latin typeface="Arial" charset="0"/>
                <a:cs typeface="Arial" charset="0"/>
              </a:rPr>
              <a:t>Parliament and provincial legislatures have common mechanisms to ensure that the public have the ability to engage in law-making through education, outreach and information dissemination, the ability to propose, comment or criticize in both written (petitions) as well as oral (pre-hearings and hearings).</a:t>
            </a:r>
            <a:endParaRPr lang="en-ZA" sz="1500" dirty="0">
              <a:latin typeface="Arial" charset="0"/>
              <a:cs typeface="Arial" charset="0"/>
            </a:endParaRPr>
          </a:p>
          <a:p>
            <a:pPr algn="just">
              <a:lnSpc>
                <a:spcPct val="150000"/>
              </a:lnSpc>
            </a:pPr>
            <a:r>
              <a:rPr lang="en-ZA" sz="1500" dirty="0">
                <a:latin typeface="Arial" charset="0"/>
                <a:cs typeface="Arial" charset="0"/>
              </a:rPr>
              <a:t>Effective public participation comprises various elements incorporating information, publicity and education, and opportunities for submissions or inputs via various outreach activities and other formal processes. Strategies for eliciting public participation are focused on bringing people on the margins and periphery of society into the direct political process, creating a system of governance that is inclusive, responsive and transparent. </a:t>
            </a:r>
            <a:endParaRPr lang="en-US" sz="1500" dirty="0">
              <a:latin typeface="Arial" charset="0"/>
              <a:cs typeface="Arial" charset="0"/>
            </a:endParaRPr>
          </a:p>
        </p:txBody>
      </p:sp>
    </p:spTree>
    <p:extLst>
      <p:ext uri="{BB962C8B-B14F-4D97-AF65-F5344CB8AC3E}">
        <p14:creationId xmlns:p14="http://schemas.microsoft.com/office/powerpoint/2010/main" val="1376078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4920</TotalTime>
  <Words>3330</Words>
  <Application>Microsoft Office PowerPoint</Application>
  <PresentationFormat>Widescreen</PresentationFormat>
  <Paragraphs>273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Tw Cen MT</vt:lpstr>
      <vt:lpstr>Wingdings</vt:lpstr>
      <vt:lpstr>Office Theme</vt:lpstr>
      <vt:lpstr>PUBLIC PARTICIPATION MANDATE   INDUCTION TO 7TH ADMINISTRATION MEMBERS </vt:lpstr>
      <vt:lpstr>PRESENTATION OUTLINE </vt:lpstr>
      <vt:lpstr>INTRODUCTION</vt:lpstr>
      <vt:lpstr>LEGISLATURE MANDATE</vt:lpstr>
      <vt:lpstr>WHAT IS PUBLIC PARTICIPATION?</vt:lpstr>
      <vt:lpstr> WHY PUBLIC PARTICIPATION?  (LEGAL FRAMEWORK &amp; PURPOSE) </vt:lpstr>
      <vt:lpstr>PUBLIC PARTICIPATION APPROACH IN THE SA LEGISLATIVE SECTOR</vt:lpstr>
      <vt:lpstr>LEVELS OF PUBLIC PARTICIPATION</vt:lpstr>
      <vt:lpstr>PUBLIC PARTICIPATION MECHANISMS</vt:lpstr>
      <vt:lpstr> </vt:lpstr>
      <vt:lpstr>PUBLIC PARTICIPATION MECHANISMS</vt:lpstr>
      <vt:lpstr>PUBLIC PARTICIPATION MECHANISMS </vt:lpstr>
      <vt:lpstr>SUMMARY OF PUBLIC PARTIPATION MECHANISM cont. </vt:lpstr>
      <vt:lpstr>SUMMARY OF PUBLIC PARTIPATION MECHANISM cont. </vt:lpstr>
      <vt:lpstr>SUMMARY OF PUBLIC PARTIPATION MECHANISM cont. </vt:lpstr>
      <vt:lpstr>SUMMARY OF PUBLIC PARTIPATION MECHANISM cont.</vt:lpstr>
      <vt:lpstr>SUMMARY OF PUBLIC PARTIPATION MECHANISM cont. </vt:lpstr>
      <vt:lpstr>SUMMARY OF PUBLIC PARTIPATION MECHANISM cont.</vt:lpstr>
      <vt:lpstr>PETITIONS ESCALATION PROCESS</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Leene Mogobe</dc:creator>
  <cp:lastModifiedBy>Ontiretse Monnanyane</cp:lastModifiedBy>
  <cp:revision>18</cp:revision>
  <dcterms:created xsi:type="dcterms:W3CDTF">2024-03-12T12:42:46Z</dcterms:created>
  <dcterms:modified xsi:type="dcterms:W3CDTF">2024-06-25T12:52:10Z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2024-03-12T12:49:44Z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f5d5384e-ca25-4137-be16-310f95160255</vt:lpwstr>
  </property>
  <property fmtid="{D5CDD505-2E9C-101B-9397-08002B2CF9AE}" pid="8" name="MSIP_Label_41a00853-e5cc-480d-8b74-afcdbe2c705a_ContentBits">
    <vt:lpwstr>0</vt:lpwstr>
  </property>
</Properties>
</file>