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256" r:id="rId2"/>
    <p:sldId id="257" r:id="rId3"/>
    <p:sldId id="259" r:id="rId4"/>
    <p:sldId id="262" r:id="rId5"/>
    <p:sldId id="263" r:id="rId6"/>
    <p:sldId id="264" r:id="rId7"/>
    <p:sldId id="265" r:id="rId8"/>
    <p:sldId id="266" r:id="rId9"/>
    <p:sldId id="267" r:id="rId10"/>
    <p:sldId id="268" r:id="rId11"/>
    <p:sldId id="269" r:id="rId12"/>
    <p:sldId id="270" r:id="rId13"/>
    <p:sldId id="271" r:id="rId14"/>
    <p:sldId id="261"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7556"/>
    <a:srgbClr val="934619"/>
    <a:srgbClr val="E3E6E3"/>
    <a:srgbClr val="677B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872"/>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8E365-AA36-1749-823B-B8442A045A2C}" type="datetimeFigureOut">
              <a:rPr lang="en-US" smtClean="0"/>
              <a:t>6/25/24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B41C0-A1FD-F14F-A7E4-AF2ABA3A6762}" type="slidenum">
              <a:rPr lang="en-US" smtClean="0"/>
              <a:t>‹#›</a:t>
            </a:fld>
            <a:endParaRPr lang="en-US"/>
          </a:p>
        </p:txBody>
      </p:sp>
    </p:spTree>
    <p:extLst>
      <p:ext uri="{BB962C8B-B14F-4D97-AF65-F5344CB8AC3E}">
        <p14:creationId xmlns:p14="http://schemas.microsoft.com/office/powerpoint/2010/main" val="107854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152F7E73-5DA7-9AF7-1F1A-3DA088624E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086152-C893-251B-A4E6-D5B2B50A7089}"/>
              </a:ext>
            </a:extLst>
          </p:cNvPr>
          <p:cNvSpPr>
            <a:spLocks noGrp="1"/>
          </p:cNvSpPr>
          <p:nvPr>
            <p:ph type="ctrTitle"/>
          </p:nvPr>
        </p:nvSpPr>
        <p:spPr>
          <a:xfrm>
            <a:off x="740781" y="2522467"/>
            <a:ext cx="7330633" cy="1559719"/>
          </a:xfrm>
        </p:spPr>
        <p:txBody>
          <a:bodyPr anchor="ctr">
            <a:normAutofit/>
          </a:bodyPr>
          <a:lstStyle>
            <a:lvl1pPr algn="l">
              <a:defRPr sz="3200" b="1">
                <a:solidFill>
                  <a:srgbClr val="5C7556"/>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AEDD50E-C8CD-FB1A-6359-DD6D88149659}"/>
              </a:ext>
            </a:extLst>
          </p:cNvPr>
          <p:cNvSpPr>
            <a:spLocks noGrp="1"/>
          </p:cNvSpPr>
          <p:nvPr>
            <p:ph type="subTitle" idx="1"/>
          </p:nvPr>
        </p:nvSpPr>
        <p:spPr>
          <a:xfrm>
            <a:off x="740781" y="4378036"/>
            <a:ext cx="7330633" cy="1359912"/>
          </a:xfrm>
        </p:spPr>
        <p:txBody>
          <a:bodyPr anchor="ctr"/>
          <a:lstStyle>
            <a:lvl1pPr marL="0" indent="0" algn="l">
              <a:buNone/>
              <a:defRPr sz="2400">
                <a:solidFill>
                  <a:srgbClr val="93461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35249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96FB-FEB5-8400-7C34-40D9B1F0E48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32C539-B7BA-D10F-272B-96B90313227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35C778-0DB4-450B-CDD6-B5674AF201D2}"/>
              </a:ext>
            </a:extLst>
          </p:cNvPr>
          <p:cNvSpPr>
            <a:spLocks noGrp="1"/>
          </p:cNvSpPr>
          <p:nvPr>
            <p:ph type="dt" sz="half" idx="10"/>
          </p:nvPr>
        </p:nvSpPr>
        <p:spPr>
          <a:xfrm>
            <a:off x="838200" y="6356350"/>
            <a:ext cx="2743200" cy="365125"/>
          </a:xfrm>
          <a:prstGeom prst="rect">
            <a:avLst/>
          </a:prstGeom>
        </p:spPr>
        <p:txBody>
          <a:bodyPr/>
          <a:lstStyle/>
          <a:p>
            <a:fld id="{7B984957-9331-AE40-AE29-9EF9D7E55D30}" type="datetime1">
              <a:rPr lang="en-ZA" smtClean="0"/>
              <a:t>2024/06/25</a:t>
            </a:fld>
            <a:endParaRPr lang="en-US"/>
          </a:p>
        </p:txBody>
      </p:sp>
      <p:sp>
        <p:nvSpPr>
          <p:cNvPr id="5" name="Footer Placeholder 4">
            <a:extLst>
              <a:ext uri="{FF2B5EF4-FFF2-40B4-BE49-F238E27FC236}">
                <a16:creationId xmlns:a16="http://schemas.microsoft.com/office/drawing/2014/main" id="{C1D53740-2A90-1EDA-6DC9-3FDE99DE0D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2ADD7A-1516-9006-A48E-479390F3B0D3}"/>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54790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775FB-1810-D0D6-2E98-4BF6E02C7A5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2618C2-A7EC-8456-B277-E2C30BAEF8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28E91E-33DD-7F9F-6C59-13E89E652B50}"/>
              </a:ext>
            </a:extLst>
          </p:cNvPr>
          <p:cNvSpPr>
            <a:spLocks noGrp="1"/>
          </p:cNvSpPr>
          <p:nvPr>
            <p:ph type="dt" sz="half" idx="10"/>
          </p:nvPr>
        </p:nvSpPr>
        <p:spPr>
          <a:xfrm>
            <a:off x="838200" y="6356350"/>
            <a:ext cx="2743200" cy="365125"/>
          </a:xfrm>
          <a:prstGeom prst="rect">
            <a:avLst/>
          </a:prstGeom>
        </p:spPr>
        <p:txBody>
          <a:bodyPr/>
          <a:lstStyle/>
          <a:p>
            <a:fld id="{DC562453-D7B0-DB41-9CC2-7064D3F0554D}" type="datetime1">
              <a:rPr lang="en-ZA" smtClean="0"/>
              <a:t>2024/06/25</a:t>
            </a:fld>
            <a:endParaRPr lang="en-US"/>
          </a:p>
        </p:txBody>
      </p:sp>
      <p:sp>
        <p:nvSpPr>
          <p:cNvPr id="5" name="Footer Placeholder 4">
            <a:extLst>
              <a:ext uri="{FF2B5EF4-FFF2-40B4-BE49-F238E27FC236}">
                <a16:creationId xmlns:a16="http://schemas.microsoft.com/office/drawing/2014/main" id="{1F9F74D8-6C1F-C7B1-F01D-5806C28F5C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EA86DE-3FD9-7A16-8157-8965E93812F2}"/>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04425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D9E2-06CA-0E44-6F32-771E9F49CE19}"/>
              </a:ext>
            </a:extLst>
          </p:cNvPr>
          <p:cNvSpPr>
            <a:spLocks noGrp="1"/>
          </p:cNvSpPr>
          <p:nvPr>
            <p:ph type="title"/>
          </p:nvPr>
        </p:nvSpPr>
        <p:spPr>
          <a:xfrm>
            <a:off x="638629" y="365125"/>
            <a:ext cx="9644351"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E812D5-E099-B501-FC9B-46FA043490A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5C119C-1A50-33E4-DFD2-7E07C376369E}"/>
              </a:ext>
            </a:extLst>
          </p:cNvPr>
          <p:cNvSpPr>
            <a:spLocks noGrp="1"/>
          </p:cNvSpPr>
          <p:nvPr>
            <p:ph type="dt" sz="half" idx="10"/>
          </p:nvPr>
        </p:nvSpPr>
        <p:spPr>
          <a:xfrm>
            <a:off x="838200" y="6356350"/>
            <a:ext cx="2743200" cy="365125"/>
          </a:xfrm>
          <a:prstGeom prst="rect">
            <a:avLst/>
          </a:prstGeom>
        </p:spPr>
        <p:txBody>
          <a:bodyPr/>
          <a:lstStyle/>
          <a:p>
            <a:fld id="{ABC03997-43BC-9C4A-8DF6-234BA7798009}" type="datetime1">
              <a:rPr lang="en-ZA" smtClean="0"/>
              <a:t>2024/06/25</a:t>
            </a:fld>
            <a:endParaRPr lang="en-US"/>
          </a:p>
        </p:txBody>
      </p:sp>
      <p:sp>
        <p:nvSpPr>
          <p:cNvPr id="5" name="Footer Placeholder 4">
            <a:extLst>
              <a:ext uri="{FF2B5EF4-FFF2-40B4-BE49-F238E27FC236}">
                <a16:creationId xmlns:a16="http://schemas.microsoft.com/office/drawing/2014/main" id="{21CE98F1-0C6F-9C27-30ED-20D3DF259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EEA8F6-30C6-58F6-15EC-4505AFE26A98}"/>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59079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CFF9-6CF6-5829-0287-F69F861187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31B6F7F-628B-1A0C-B526-0E3DB2C087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B561DB-8A6A-BED7-4BC7-AF79C7A5B6E4}"/>
              </a:ext>
            </a:extLst>
          </p:cNvPr>
          <p:cNvSpPr>
            <a:spLocks noGrp="1"/>
          </p:cNvSpPr>
          <p:nvPr>
            <p:ph type="dt" sz="half" idx="10"/>
          </p:nvPr>
        </p:nvSpPr>
        <p:spPr>
          <a:xfrm>
            <a:off x="838200" y="6356350"/>
            <a:ext cx="2743200" cy="365125"/>
          </a:xfrm>
          <a:prstGeom prst="rect">
            <a:avLst/>
          </a:prstGeom>
        </p:spPr>
        <p:txBody>
          <a:bodyPr/>
          <a:lstStyle/>
          <a:p>
            <a:fld id="{09A711D2-923E-5644-9062-A8B8DEF485D1}" type="datetime1">
              <a:rPr lang="en-ZA" smtClean="0"/>
              <a:t>2024/06/25</a:t>
            </a:fld>
            <a:endParaRPr lang="en-US"/>
          </a:p>
        </p:txBody>
      </p:sp>
      <p:sp>
        <p:nvSpPr>
          <p:cNvPr id="5" name="Footer Placeholder 4">
            <a:extLst>
              <a:ext uri="{FF2B5EF4-FFF2-40B4-BE49-F238E27FC236}">
                <a16:creationId xmlns:a16="http://schemas.microsoft.com/office/drawing/2014/main" id="{F84A2607-6C1E-112B-499C-F501F3AEC9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3E1E72-15E5-B06F-3DFF-B065423ECCDE}"/>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201482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98DC-13CA-329A-33AC-168999B26B4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6291A9-5E28-3B66-F67C-F396067375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BCA8093-91BD-EEF0-64D0-C5B50D576F9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6EDC96A-FE71-345B-5D9A-D8E1868A6309}"/>
              </a:ext>
            </a:extLst>
          </p:cNvPr>
          <p:cNvSpPr>
            <a:spLocks noGrp="1"/>
          </p:cNvSpPr>
          <p:nvPr>
            <p:ph type="dt" sz="half" idx="10"/>
          </p:nvPr>
        </p:nvSpPr>
        <p:spPr>
          <a:xfrm>
            <a:off x="838200" y="6356350"/>
            <a:ext cx="2743200" cy="365125"/>
          </a:xfrm>
          <a:prstGeom prst="rect">
            <a:avLst/>
          </a:prstGeom>
        </p:spPr>
        <p:txBody>
          <a:bodyPr/>
          <a:lstStyle/>
          <a:p>
            <a:fld id="{EE7A3249-A0A3-FE45-ABB1-58EE4E5D2BCB}" type="datetime1">
              <a:rPr lang="en-ZA" smtClean="0"/>
              <a:t>2024/06/25</a:t>
            </a:fld>
            <a:endParaRPr lang="en-US"/>
          </a:p>
        </p:txBody>
      </p:sp>
      <p:sp>
        <p:nvSpPr>
          <p:cNvPr id="6" name="Footer Placeholder 5">
            <a:extLst>
              <a:ext uri="{FF2B5EF4-FFF2-40B4-BE49-F238E27FC236}">
                <a16:creationId xmlns:a16="http://schemas.microsoft.com/office/drawing/2014/main" id="{69B800CB-312C-D0CA-6365-F7A5299C3F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041559-7102-558E-1769-937DC5B43ED5}"/>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127104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7268-10ED-5903-92B9-7A087248144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F06D78-C877-D2D1-949C-D5065A259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665B5BD-D5B8-200E-E6CC-9FEF1FE032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2AC80D0-D3C8-2272-C385-B2794FF32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EFE27E-F774-A360-241F-78BEBEFB5C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1F71B2E-2F11-D452-5666-AC3D9B7A0585}"/>
              </a:ext>
            </a:extLst>
          </p:cNvPr>
          <p:cNvSpPr>
            <a:spLocks noGrp="1"/>
          </p:cNvSpPr>
          <p:nvPr>
            <p:ph type="dt" sz="half" idx="10"/>
          </p:nvPr>
        </p:nvSpPr>
        <p:spPr>
          <a:xfrm>
            <a:off x="838200" y="6356350"/>
            <a:ext cx="2743200" cy="365125"/>
          </a:xfrm>
          <a:prstGeom prst="rect">
            <a:avLst/>
          </a:prstGeom>
        </p:spPr>
        <p:txBody>
          <a:bodyPr/>
          <a:lstStyle/>
          <a:p>
            <a:fld id="{95529FB6-D2A7-6141-84AB-41BB2A566978}" type="datetime1">
              <a:rPr lang="en-ZA" smtClean="0"/>
              <a:t>2024/06/25</a:t>
            </a:fld>
            <a:endParaRPr lang="en-US"/>
          </a:p>
        </p:txBody>
      </p:sp>
      <p:sp>
        <p:nvSpPr>
          <p:cNvPr id="8" name="Footer Placeholder 7">
            <a:extLst>
              <a:ext uri="{FF2B5EF4-FFF2-40B4-BE49-F238E27FC236}">
                <a16:creationId xmlns:a16="http://schemas.microsoft.com/office/drawing/2014/main" id="{716B2E9A-04A2-6713-CB2B-923F23EFBA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D6B640C-773C-7333-2CC8-9CB7EC3970D4}"/>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19922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EA70E-C43C-3BF9-A85B-413491718C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870195B-E9C5-73A8-6AAF-03A9D4E3B711}"/>
              </a:ext>
            </a:extLst>
          </p:cNvPr>
          <p:cNvSpPr>
            <a:spLocks noGrp="1"/>
          </p:cNvSpPr>
          <p:nvPr>
            <p:ph type="dt" sz="half" idx="10"/>
          </p:nvPr>
        </p:nvSpPr>
        <p:spPr>
          <a:xfrm>
            <a:off x="838200" y="6356350"/>
            <a:ext cx="2743200" cy="365125"/>
          </a:xfrm>
          <a:prstGeom prst="rect">
            <a:avLst/>
          </a:prstGeom>
        </p:spPr>
        <p:txBody>
          <a:bodyPr/>
          <a:lstStyle/>
          <a:p>
            <a:fld id="{7076EC3B-E502-364B-BEF4-6E375D31FD3B}" type="datetime1">
              <a:rPr lang="en-ZA" smtClean="0"/>
              <a:t>2024/06/25</a:t>
            </a:fld>
            <a:endParaRPr lang="en-US"/>
          </a:p>
        </p:txBody>
      </p:sp>
      <p:sp>
        <p:nvSpPr>
          <p:cNvPr id="4" name="Footer Placeholder 3">
            <a:extLst>
              <a:ext uri="{FF2B5EF4-FFF2-40B4-BE49-F238E27FC236}">
                <a16:creationId xmlns:a16="http://schemas.microsoft.com/office/drawing/2014/main" id="{4C13886E-E3A7-3F6A-3695-1661A4B870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DFE162C-C54C-A050-484F-2F81E057CE78}"/>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412037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F2CF4B-F6E4-A8F4-DC37-987B76E9BC63}"/>
              </a:ext>
            </a:extLst>
          </p:cNvPr>
          <p:cNvSpPr>
            <a:spLocks noGrp="1"/>
          </p:cNvSpPr>
          <p:nvPr>
            <p:ph type="dt" sz="half" idx="10"/>
          </p:nvPr>
        </p:nvSpPr>
        <p:spPr>
          <a:xfrm>
            <a:off x="838200" y="6356350"/>
            <a:ext cx="2743200" cy="365125"/>
          </a:xfrm>
          <a:prstGeom prst="rect">
            <a:avLst/>
          </a:prstGeom>
        </p:spPr>
        <p:txBody>
          <a:bodyPr/>
          <a:lstStyle/>
          <a:p>
            <a:fld id="{1EEE8A87-1F12-E340-A26F-E61F024D2F48}" type="datetime1">
              <a:rPr lang="en-ZA" smtClean="0"/>
              <a:t>2024/06/25</a:t>
            </a:fld>
            <a:endParaRPr lang="en-US"/>
          </a:p>
        </p:txBody>
      </p:sp>
      <p:sp>
        <p:nvSpPr>
          <p:cNvPr id="3" name="Footer Placeholder 2">
            <a:extLst>
              <a:ext uri="{FF2B5EF4-FFF2-40B4-BE49-F238E27FC236}">
                <a16:creationId xmlns:a16="http://schemas.microsoft.com/office/drawing/2014/main" id="{A3650596-886D-1D6E-226C-F136106E2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7A305D7-031E-7421-048C-4FB4ACD8E0EB}"/>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763727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7B18-7BB0-58A3-AFBE-08D318763C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624AC9-DD76-86CE-A3B2-D542FB2D9D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D32CC48-1F4E-53B7-0101-ADAA64584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DBFD98-6316-5B55-CEDF-B31C918ABA71}"/>
              </a:ext>
            </a:extLst>
          </p:cNvPr>
          <p:cNvSpPr>
            <a:spLocks noGrp="1"/>
          </p:cNvSpPr>
          <p:nvPr>
            <p:ph type="dt" sz="half" idx="10"/>
          </p:nvPr>
        </p:nvSpPr>
        <p:spPr>
          <a:xfrm>
            <a:off x="838200" y="6356350"/>
            <a:ext cx="2743200" cy="365125"/>
          </a:xfrm>
          <a:prstGeom prst="rect">
            <a:avLst/>
          </a:prstGeom>
        </p:spPr>
        <p:txBody>
          <a:bodyPr/>
          <a:lstStyle/>
          <a:p>
            <a:fld id="{9A70C3A8-E308-4B42-8EF2-43B157EB3A9A}" type="datetime1">
              <a:rPr lang="en-ZA" smtClean="0"/>
              <a:t>2024/06/25</a:t>
            </a:fld>
            <a:endParaRPr lang="en-US"/>
          </a:p>
        </p:txBody>
      </p:sp>
      <p:sp>
        <p:nvSpPr>
          <p:cNvPr id="6" name="Footer Placeholder 5">
            <a:extLst>
              <a:ext uri="{FF2B5EF4-FFF2-40B4-BE49-F238E27FC236}">
                <a16:creationId xmlns:a16="http://schemas.microsoft.com/office/drawing/2014/main" id="{5F032D06-1A6B-6088-EF4D-0317FEFE70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621BB7-0464-40C1-B401-603E1EF2C7EB}"/>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76159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2185-6A55-E3A9-7CEE-9FC68B2301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C9FF780-80EC-DA1B-C271-D3A2BE7DF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BF67E6-8D63-CB48-1166-64D61C832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9D8E96-01CB-E02E-57F7-117342165F15}"/>
              </a:ext>
            </a:extLst>
          </p:cNvPr>
          <p:cNvSpPr>
            <a:spLocks noGrp="1"/>
          </p:cNvSpPr>
          <p:nvPr>
            <p:ph type="dt" sz="half" idx="10"/>
          </p:nvPr>
        </p:nvSpPr>
        <p:spPr>
          <a:xfrm>
            <a:off x="838200" y="6356350"/>
            <a:ext cx="2743200" cy="365125"/>
          </a:xfrm>
          <a:prstGeom prst="rect">
            <a:avLst/>
          </a:prstGeom>
        </p:spPr>
        <p:txBody>
          <a:bodyPr/>
          <a:lstStyle/>
          <a:p>
            <a:fld id="{CF08FE11-8623-9C41-BD02-16E666F5DE14}" type="datetime1">
              <a:rPr lang="en-ZA" smtClean="0"/>
              <a:t>2024/06/25</a:t>
            </a:fld>
            <a:endParaRPr lang="en-US"/>
          </a:p>
        </p:txBody>
      </p:sp>
      <p:sp>
        <p:nvSpPr>
          <p:cNvPr id="6" name="Footer Placeholder 5">
            <a:extLst>
              <a:ext uri="{FF2B5EF4-FFF2-40B4-BE49-F238E27FC236}">
                <a16:creationId xmlns:a16="http://schemas.microsoft.com/office/drawing/2014/main" id="{224E0ED8-798B-D2A4-50BF-A1F457A551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B3D314-5548-A5E9-66A9-00AAF1F3A19B}"/>
              </a:ext>
            </a:extLst>
          </p:cNvPr>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10277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white rectangular object with green border&#10;&#10;Description automatically generated">
            <a:extLst>
              <a:ext uri="{FF2B5EF4-FFF2-40B4-BE49-F238E27FC236}">
                <a16:creationId xmlns:a16="http://schemas.microsoft.com/office/drawing/2014/main" id="{58DE2A7C-B6DE-048C-EE3A-52CD3D2D882A}"/>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B5AA303-1A11-30BA-986F-373CA25808B0}"/>
              </a:ext>
            </a:extLst>
          </p:cNvPr>
          <p:cNvSpPr>
            <a:spLocks noGrp="1"/>
          </p:cNvSpPr>
          <p:nvPr>
            <p:ph type="title"/>
          </p:nvPr>
        </p:nvSpPr>
        <p:spPr>
          <a:xfrm>
            <a:off x="638629" y="365125"/>
            <a:ext cx="9489219" cy="103695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C8DBAF7-3130-C947-E50F-46C9CC456EA3}"/>
              </a:ext>
            </a:extLst>
          </p:cNvPr>
          <p:cNvSpPr>
            <a:spLocks noGrp="1"/>
          </p:cNvSpPr>
          <p:nvPr>
            <p:ph type="body" idx="1"/>
          </p:nvPr>
        </p:nvSpPr>
        <p:spPr>
          <a:xfrm>
            <a:off x="638629" y="2052766"/>
            <a:ext cx="9489219" cy="369985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C8F75A7B-3933-3435-6168-1608ED8453CD}"/>
              </a:ext>
            </a:extLst>
          </p:cNvPr>
          <p:cNvSpPr>
            <a:spLocks noGrp="1"/>
          </p:cNvSpPr>
          <p:nvPr>
            <p:ph type="sldNum" sz="quarter" idx="4"/>
          </p:nvPr>
        </p:nvSpPr>
        <p:spPr>
          <a:xfrm>
            <a:off x="8795800" y="5995686"/>
            <a:ext cx="2743200" cy="497189"/>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3BC93099-F7AB-074E-8CC3-8B9B36D0B21C}" type="slidenum">
              <a:rPr lang="en-US" smtClean="0"/>
              <a:pPr/>
              <a:t>‹#›</a:t>
            </a:fld>
            <a:endParaRPr lang="en-US" dirty="0"/>
          </a:p>
        </p:txBody>
      </p:sp>
    </p:spTree>
    <p:extLst>
      <p:ext uri="{BB962C8B-B14F-4D97-AF65-F5344CB8AC3E}">
        <p14:creationId xmlns:p14="http://schemas.microsoft.com/office/powerpoint/2010/main" val="2207346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kern="1200">
          <a:solidFill>
            <a:srgbClr val="5C755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AF7A-F7A4-EF59-A284-9993F6D66AC3}"/>
              </a:ext>
            </a:extLst>
          </p:cNvPr>
          <p:cNvSpPr>
            <a:spLocks noGrp="1"/>
          </p:cNvSpPr>
          <p:nvPr>
            <p:ph type="ctrTitle"/>
          </p:nvPr>
        </p:nvSpPr>
        <p:spPr>
          <a:xfrm>
            <a:off x="579120" y="2352782"/>
            <a:ext cx="5862778" cy="2116476"/>
          </a:xfrm>
        </p:spPr>
        <p:txBody>
          <a:bodyPr>
            <a:normAutofit/>
          </a:bodyPr>
          <a:lstStyle/>
          <a:p>
            <a:pPr>
              <a:lnSpc>
                <a:spcPct val="150000"/>
              </a:lnSpc>
            </a:pPr>
            <a:r>
              <a:rPr lang="en-US" sz="3600" dirty="0">
                <a:latin typeface="Arial" panose="020B0604020202020204"/>
                <a:cs typeface="Arial" panose="020B0604020202020204"/>
                <a:sym typeface="+mn-ea"/>
              </a:rPr>
              <a:t>House Practices and Procedures</a:t>
            </a:r>
            <a:endParaRPr lang="en-US" sz="3600" dirty="0"/>
          </a:p>
        </p:txBody>
      </p:sp>
      <p:sp>
        <p:nvSpPr>
          <p:cNvPr id="3" name="Subtitle 2">
            <a:extLst>
              <a:ext uri="{FF2B5EF4-FFF2-40B4-BE49-F238E27FC236}">
                <a16:creationId xmlns:a16="http://schemas.microsoft.com/office/drawing/2014/main" id="{99B90939-1298-F2A2-C30C-C7187EAB3A1A}"/>
              </a:ext>
            </a:extLst>
          </p:cNvPr>
          <p:cNvSpPr>
            <a:spLocks noGrp="1"/>
          </p:cNvSpPr>
          <p:nvPr>
            <p:ph type="subTitle" idx="1"/>
          </p:nvPr>
        </p:nvSpPr>
        <p:spPr>
          <a:xfrm>
            <a:off x="579121" y="4695290"/>
            <a:ext cx="5799908" cy="1042658"/>
          </a:xfrm>
        </p:spPr>
        <p:txBody>
          <a:bodyPr/>
          <a:lstStyle/>
          <a:p>
            <a:r>
              <a:rPr lang="en-US" altLang="en-ZA" sz="2400" b="1" dirty="0">
                <a:latin typeface="Arial" panose="020B0604020202020204"/>
                <a:cs typeface="Arial" panose="020B0604020202020204"/>
              </a:rPr>
              <a:t>Members Orientation</a:t>
            </a:r>
            <a:endParaRPr lang="en-ZA" altLang="en-US" sz="2400" b="1" dirty="0">
              <a:latin typeface="Arial" panose="020B0604020202020204"/>
              <a:cs typeface="Arial" panose="020B0604020202020204"/>
            </a:endParaRPr>
          </a:p>
          <a:p>
            <a:r>
              <a:rPr lang="en-US" altLang="en-US" sz="1800" dirty="0">
                <a:latin typeface="Arial" panose="020B0604020202020204"/>
                <a:cs typeface="Arial" panose="020B0604020202020204"/>
              </a:rPr>
              <a:t>26 - 28</a:t>
            </a:r>
            <a:r>
              <a:rPr lang="en-ZA" altLang="en-US" sz="1800" dirty="0">
                <a:latin typeface="Arial" panose="020B0604020202020204"/>
                <a:cs typeface="Arial" panose="020B0604020202020204"/>
              </a:rPr>
              <a:t> June 2024</a:t>
            </a:r>
          </a:p>
        </p:txBody>
      </p:sp>
      <p:cxnSp>
        <p:nvCxnSpPr>
          <p:cNvPr id="4" name="Straight Connector 3">
            <a:extLst>
              <a:ext uri="{FF2B5EF4-FFF2-40B4-BE49-F238E27FC236}">
                <a16:creationId xmlns:a16="http://schemas.microsoft.com/office/drawing/2014/main" id="{8482484D-EDCD-EFA9-8AF8-839AED392D29}"/>
              </a:ext>
            </a:extLst>
          </p:cNvPr>
          <p:cNvCxnSpPr>
            <a:cxnSpLocks/>
          </p:cNvCxnSpPr>
          <p:nvPr/>
        </p:nvCxnSpPr>
        <p:spPr>
          <a:xfrm>
            <a:off x="579120" y="4401907"/>
            <a:ext cx="5799909" cy="0"/>
          </a:xfrm>
          <a:prstGeom prst="line">
            <a:avLst/>
          </a:prstGeom>
          <a:ln>
            <a:solidFill>
              <a:srgbClr val="154B24"/>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6877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801A3-4ECC-D660-8E9A-134CD8254AFA}"/>
              </a:ext>
            </a:extLst>
          </p:cNvPr>
          <p:cNvSpPr>
            <a:spLocks noGrp="1"/>
          </p:cNvSpPr>
          <p:nvPr>
            <p:ph type="title"/>
          </p:nvPr>
        </p:nvSpPr>
        <p:spPr/>
        <p:txBody>
          <a:bodyPr/>
          <a:lstStyle/>
          <a:p>
            <a:r>
              <a:rPr lang="en-US" dirty="0"/>
              <a:t>Rules of Debate</a:t>
            </a:r>
          </a:p>
        </p:txBody>
      </p:sp>
      <p:sp>
        <p:nvSpPr>
          <p:cNvPr id="3" name="Content Placeholder 2">
            <a:extLst>
              <a:ext uri="{FF2B5EF4-FFF2-40B4-BE49-F238E27FC236}">
                <a16:creationId xmlns:a16="http://schemas.microsoft.com/office/drawing/2014/main" id="{BBCF8198-5B8D-422C-7E82-F65DFA8CD11D}"/>
              </a:ext>
            </a:extLst>
          </p:cNvPr>
          <p:cNvSpPr>
            <a:spLocks noGrp="1"/>
          </p:cNvSpPr>
          <p:nvPr>
            <p:ph idx="1"/>
          </p:nvPr>
        </p:nvSpPr>
        <p:spPr>
          <a:xfrm>
            <a:off x="638629" y="2052766"/>
            <a:ext cx="10900371" cy="3699852"/>
          </a:xfrm>
        </p:spPr>
        <p:txBody>
          <a:bodyPr>
            <a:normAutofit fontScale="92500" lnSpcReduction="10000"/>
          </a:bodyPr>
          <a:lstStyle/>
          <a:p>
            <a:pPr>
              <a:lnSpc>
                <a:spcPct val="150000"/>
              </a:lnSpc>
            </a:pPr>
            <a:r>
              <a:rPr lang="en-ZA" sz="1600" dirty="0"/>
              <a:t>The rules of debate, practices and conventions of the House are based on the principle of maintaining order and decorum in the House. </a:t>
            </a:r>
          </a:p>
          <a:p>
            <a:pPr algn="just">
              <a:lnSpc>
                <a:spcPct val="150000"/>
              </a:lnSpc>
            </a:pPr>
            <a:endParaRPr lang="en-ZA" sz="900" dirty="0"/>
          </a:p>
          <a:p>
            <a:pPr algn="just">
              <a:lnSpc>
                <a:spcPct val="150000"/>
              </a:lnSpc>
            </a:pPr>
            <a:r>
              <a:rPr lang="en-ZA" sz="1600" dirty="0"/>
              <a:t>They regulate, amongst others, conduct of members in the House, the use of parliamentary language and gestures, the raising of points of order and interruptions, etc. </a:t>
            </a:r>
          </a:p>
          <a:p>
            <a:pPr algn="just">
              <a:lnSpc>
                <a:spcPct val="150000"/>
              </a:lnSpc>
            </a:pPr>
            <a:endParaRPr lang="en-ZA" sz="900" dirty="0"/>
          </a:p>
          <a:p>
            <a:pPr algn="just">
              <a:lnSpc>
                <a:spcPct val="150000"/>
              </a:lnSpc>
            </a:pPr>
            <a:r>
              <a:rPr lang="en-ZA" sz="1600" dirty="0"/>
              <a:t>Precedence of the presiding officer - the presiding officer’s right to speak takes precedence over the right of other members to speak.</a:t>
            </a:r>
          </a:p>
          <a:p>
            <a:pPr algn="just">
              <a:lnSpc>
                <a:spcPct val="150000"/>
              </a:lnSpc>
            </a:pPr>
            <a:endParaRPr lang="en-ZA" sz="900" b="1" dirty="0"/>
          </a:p>
          <a:p>
            <a:pPr marL="0" indent="0" algn="just">
              <a:lnSpc>
                <a:spcPct val="150000"/>
              </a:lnSpc>
              <a:buNone/>
            </a:pPr>
            <a:r>
              <a:rPr lang="en-ZA" sz="1600" b="1" i="1" dirty="0">
                <a:solidFill>
                  <a:srgbClr val="934619"/>
                </a:solidFill>
              </a:rPr>
              <a:t>(See Rules 80-91) for details</a:t>
            </a:r>
          </a:p>
          <a:p>
            <a:pPr>
              <a:lnSpc>
                <a:spcPct val="150000"/>
              </a:lnSpc>
            </a:pPr>
            <a:endParaRPr lang="en-US" sz="1600" dirty="0"/>
          </a:p>
        </p:txBody>
      </p:sp>
      <p:sp>
        <p:nvSpPr>
          <p:cNvPr id="4" name="Slide Number Placeholder 3">
            <a:extLst>
              <a:ext uri="{FF2B5EF4-FFF2-40B4-BE49-F238E27FC236}">
                <a16:creationId xmlns:a16="http://schemas.microsoft.com/office/drawing/2014/main" id="{78C5C27B-1740-D06E-8625-0B9195EFF2EA}"/>
              </a:ext>
            </a:extLst>
          </p:cNvPr>
          <p:cNvSpPr>
            <a:spLocks noGrp="1"/>
          </p:cNvSpPr>
          <p:nvPr>
            <p:ph type="sldNum" sz="quarter" idx="12"/>
          </p:nvPr>
        </p:nvSpPr>
        <p:spPr/>
        <p:txBody>
          <a:bodyPr/>
          <a:lstStyle/>
          <a:p>
            <a:fld id="{3BC93099-F7AB-074E-8CC3-8B9B36D0B21C}" type="slidenum">
              <a:rPr lang="en-US" smtClean="0"/>
              <a:t>10</a:t>
            </a:fld>
            <a:endParaRPr lang="en-US"/>
          </a:p>
        </p:txBody>
      </p:sp>
    </p:spTree>
    <p:extLst>
      <p:ext uri="{BB962C8B-B14F-4D97-AF65-F5344CB8AC3E}">
        <p14:creationId xmlns:p14="http://schemas.microsoft.com/office/powerpoint/2010/main" val="240482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C0CA-4566-69FE-6410-6F0BDEC6587C}"/>
              </a:ext>
            </a:extLst>
          </p:cNvPr>
          <p:cNvSpPr>
            <a:spLocks noGrp="1"/>
          </p:cNvSpPr>
          <p:nvPr>
            <p:ph type="title"/>
          </p:nvPr>
        </p:nvSpPr>
        <p:spPr/>
        <p:txBody>
          <a:bodyPr/>
          <a:lstStyle/>
          <a:p>
            <a:r>
              <a:rPr lang="en-ZA" sz="3600" dirty="0"/>
              <a:t>Quorum</a:t>
            </a:r>
            <a:endParaRPr lang="en-US" dirty="0"/>
          </a:p>
        </p:txBody>
      </p:sp>
      <p:sp>
        <p:nvSpPr>
          <p:cNvPr id="3" name="Content Placeholder 2">
            <a:extLst>
              <a:ext uri="{FF2B5EF4-FFF2-40B4-BE49-F238E27FC236}">
                <a16:creationId xmlns:a16="http://schemas.microsoft.com/office/drawing/2014/main" id="{857A5C3E-2AA1-547B-AD1F-7364B5A12BB6}"/>
              </a:ext>
            </a:extLst>
          </p:cNvPr>
          <p:cNvSpPr>
            <a:spLocks noGrp="1"/>
          </p:cNvSpPr>
          <p:nvPr>
            <p:ph idx="1"/>
          </p:nvPr>
        </p:nvSpPr>
        <p:spPr>
          <a:xfrm>
            <a:off x="638629" y="2052766"/>
            <a:ext cx="10900371" cy="3699852"/>
          </a:xfrm>
        </p:spPr>
        <p:txBody>
          <a:bodyPr>
            <a:normAutofit/>
          </a:bodyPr>
          <a:lstStyle/>
          <a:p>
            <a:pPr marL="0" indent="0">
              <a:lnSpc>
                <a:spcPct val="150000"/>
              </a:lnSpc>
              <a:buNone/>
            </a:pPr>
            <a:r>
              <a:rPr lang="en-ZA" sz="1600" b="1" dirty="0"/>
              <a:t>Except where a special majority is required by the Constitution, the following quorums are required for voting - </a:t>
            </a:r>
            <a:r>
              <a:rPr lang="en-ZA" sz="1600" b="1" i="1" dirty="0">
                <a:solidFill>
                  <a:srgbClr val="934619"/>
                </a:solidFill>
              </a:rPr>
              <a:t>See Rule 70</a:t>
            </a:r>
            <a:endParaRPr lang="en-ZA" sz="1600" b="1" i="1" dirty="0"/>
          </a:p>
          <a:p>
            <a:pPr lvl="1">
              <a:lnSpc>
                <a:spcPct val="150000"/>
              </a:lnSpc>
            </a:pPr>
            <a:r>
              <a:rPr lang="en-ZA" sz="1600" dirty="0"/>
              <a:t>a majority of Members must be present before a vote may be taken on legislation; and </a:t>
            </a:r>
          </a:p>
          <a:p>
            <a:pPr lvl="1">
              <a:lnSpc>
                <a:spcPct val="150000"/>
              </a:lnSpc>
            </a:pPr>
            <a:r>
              <a:rPr lang="en-ZA" sz="1600" dirty="0"/>
              <a:t>at least one third of the Members must be present before a vote may be taken on any other question before the House. </a:t>
            </a:r>
          </a:p>
          <a:p>
            <a:pPr lvl="1">
              <a:lnSpc>
                <a:spcPct val="150000"/>
              </a:lnSpc>
            </a:pPr>
            <a:r>
              <a:rPr lang="en-ZA" sz="1600" dirty="0"/>
              <a:t>At least two thirds…when a vote is taken on a Constitution of a Province or amendment of the Constitution of the province.</a:t>
            </a:r>
          </a:p>
          <a:p>
            <a:pPr lvl="1">
              <a:lnSpc>
                <a:spcPct val="150000"/>
              </a:lnSpc>
            </a:pPr>
            <a:r>
              <a:rPr lang="en-ZA" sz="1600" b="1" dirty="0"/>
              <a:t>Quorum not present:</a:t>
            </a:r>
            <a:r>
              <a:rPr lang="en-ZA" sz="1600" dirty="0"/>
              <a:t> Where the result of a division shows that the required quorum was not present for the decision, this means that no decision has been taken, and the decision is deferred. </a:t>
            </a:r>
          </a:p>
          <a:p>
            <a:pPr>
              <a:lnSpc>
                <a:spcPct val="150000"/>
              </a:lnSpc>
            </a:pPr>
            <a:endParaRPr lang="en-ZA" sz="1600" dirty="0"/>
          </a:p>
          <a:p>
            <a:pPr>
              <a:lnSpc>
                <a:spcPct val="150000"/>
              </a:lnSpc>
            </a:pPr>
            <a:endParaRPr lang="en-US" sz="1600" dirty="0"/>
          </a:p>
        </p:txBody>
      </p:sp>
      <p:sp>
        <p:nvSpPr>
          <p:cNvPr id="4" name="Slide Number Placeholder 3">
            <a:extLst>
              <a:ext uri="{FF2B5EF4-FFF2-40B4-BE49-F238E27FC236}">
                <a16:creationId xmlns:a16="http://schemas.microsoft.com/office/drawing/2014/main" id="{3F184D8D-C5AA-FDB4-9ECA-EF1FD7DAFD64}"/>
              </a:ext>
            </a:extLst>
          </p:cNvPr>
          <p:cNvSpPr>
            <a:spLocks noGrp="1"/>
          </p:cNvSpPr>
          <p:nvPr>
            <p:ph type="sldNum" sz="quarter" idx="12"/>
          </p:nvPr>
        </p:nvSpPr>
        <p:spPr/>
        <p:txBody>
          <a:bodyPr/>
          <a:lstStyle/>
          <a:p>
            <a:fld id="{3BC93099-F7AB-074E-8CC3-8B9B36D0B21C}" type="slidenum">
              <a:rPr lang="en-US" smtClean="0"/>
              <a:t>11</a:t>
            </a:fld>
            <a:endParaRPr lang="en-US"/>
          </a:p>
        </p:txBody>
      </p:sp>
    </p:spTree>
    <p:extLst>
      <p:ext uri="{BB962C8B-B14F-4D97-AF65-F5344CB8AC3E}">
        <p14:creationId xmlns:p14="http://schemas.microsoft.com/office/powerpoint/2010/main" val="273677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BAEA-DADF-6D0F-C2ED-0EDE58003EB1}"/>
              </a:ext>
            </a:extLst>
          </p:cNvPr>
          <p:cNvSpPr>
            <a:spLocks noGrp="1"/>
          </p:cNvSpPr>
          <p:nvPr>
            <p:ph type="title"/>
          </p:nvPr>
        </p:nvSpPr>
        <p:spPr/>
        <p:txBody>
          <a:bodyPr/>
          <a:lstStyle/>
          <a:p>
            <a:r>
              <a:rPr lang="en-ZA" sz="3600" dirty="0"/>
              <a:t>Decisions and Voting</a:t>
            </a:r>
            <a:endParaRPr lang="en-US" dirty="0"/>
          </a:p>
        </p:txBody>
      </p:sp>
      <p:sp>
        <p:nvSpPr>
          <p:cNvPr id="3" name="Content Placeholder 2">
            <a:extLst>
              <a:ext uri="{FF2B5EF4-FFF2-40B4-BE49-F238E27FC236}">
                <a16:creationId xmlns:a16="http://schemas.microsoft.com/office/drawing/2014/main" id="{4B1FB3CD-52F1-8C6E-3474-396B25046BD5}"/>
              </a:ext>
            </a:extLst>
          </p:cNvPr>
          <p:cNvSpPr>
            <a:spLocks noGrp="1"/>
          </p:cNvSpPr>
          <p:nvPr>
            <p:ph idx="1"/>
          </p:nvPr>
        </p:nvSpPr>
        <p:spPr>
          <a:xfrm>
            <a:off x="638629" y="2052766"/>
            <a:ext cx="10900371" cy="3699852"/>
          </a:xfrm>
        </p:spPr>
        <p:txBody>
          <a:bodyPr>
            <a:normAutofit/>
          </a:bodyPr>
          <a:lstStyle/>
          <a:p>
            <a:pPr>
              <a:lnSpc>
                <a:spcPct val="150000"/>
              </a:lnSpc>
            </a:pPr>
            <a:r>
              <a:rPr lang="en-ZA" sz="1600" dirty="0"/>
              <a:t>All questions before the House are decided by majority decision - In line with Rule 70 (Quorum).  </a:t>
            </a:r>
          </a:p>
          <a:p>
            <a:pPr>
              <a:lnSpc>
                <a:spcPct val="150000"/>
              </a:lnSpc>
            </a:pPr>
            <a:endParaRPr lang="en-ZA" sz="800" dirty="0"/>
          </a:p>
          <a:p>
            <a:pPr>
              <a:lnSpc>
                <a:spcPct val="150000"/>
              </a:lnSpc>
            </a:pPr>
            <a:r>
              <a:rPr lang="en-ZA" sz="1600" dirty="0"/>
              <a:t>If a division is called – When the number of members present is below that required for the vote, the bells must be rung three times,.</a:t>
            </a:r>
          </a:p>
          <a:p>
            <a:pPr>
              <a:lnSpc>
                <a:spcPct val="150000"/>
              </a:lnSpc>
            </a:pPr>
            <a:endParaRPr lang="en-ZA" sz="800" dirty="0"/>
          </a:p>
          <a:p>
            <a:pPr>
              <a:lnSpc>
                <a:spcPct val="150000"/>
              </a:lnSpc>
            </a:pPr>
            <a:r>
              <a:rPr lang="en-ZA" sz="1600" dirty="0"/>
              <a:t>If there is still no quorum after three minutes, the presiding officer may suspend proceedings or adjourn the House or and postpone the decision on the question.</a:t>
            </a:r>
          </a:p>
          <a:p>
            <a:pPr>
              <a:lnSpc>
                <a:spcPct val="150000"/>
              </a:lnSpc>
            </a:pPr>
            <a:endParaRPr lang="en-ZA" sz="1600" dirty="0"/>
          </a:p>
          <a:p>
            <a:pPr>
              <a:lnSpc>
                <a:spcPct val="150000"/>
              </a:lnSpc>
            </a:pPr>
            <a:endParaRPr lang="en-US" sz="1600" dirty="0"/>
          </a:p>
        </p:txBody>
      </p:sp>
      <p:sp>
        <p:nvSpPr>
          <p:cNvPr id="4" name="Slide Number Placeholder 3">
            <a:extLst>
              <a:ext uri="{FF2B5EF4-FFF2-40B4-BE49-F238E27FC236}">
                <a16:creationId xmlns:a16="http://schemas.microsoft.com/office/drawing/2014/main" id="{2552FE1A-BF5C-9469-69A4-AEAFCF2F89FA}"/>
              </a:ext>
            </a:extLst>
          </p:cNvPr>
          <p:cNvSpPr>
            <a:spLocks noGrp="1"/>
          </p:cNvSpPr>
          <p:nvPr>
            <p:ph type="sldNum" sz="quarter" idx="12"/>
          </p:nvPr>
        </p:nvSpPr>
        <p:spPr/>
        <p:txBody>
          <a:bodyPr/>
          <a:lstStyle/>
          <a:p>
            <a:fld id="{3BC93099-F7AB-074E-8CC3-8B9B36D0B21C}" type="slidenum">
              <a:rPr lang="en-US" smtClean="0"/>
              <a:t>12</a:t>
            </a:fld>
            <a:endParaRPr lang="en-US"/>
          </a:p>
        </p:txBody>
      </p:sp>
    </p:spTree>
    <p:extLst>
      <p:ext uri="{BB962C8B-B14F-4D97-AF65-F5344CB8AC3E}">
        <p14:creationId xmlns:p14="http://schemas.microsoft.com/office/powerpoint/2010/main" val="48084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E78E0-D6CD-765E-BEA3-CFE8FA3DB8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1A1D93-D460-1824-6F60-A0238C6014B6}"/>
              </a:ext>
            </a:extLst>
          </p:cNvPr>
          <p:cNvSpPr>
            <a:spLocks noGrp="1"/>
          </p:cNvSpPr>
          <p:nvPr>
            <p:ph idx="1"/>
          </p:nvPr>
        </p:nvSpPr>
        <p:spPr>
          <a:xfrm>
            <a:off x="638629" y="2052766"/>
            <a:ext cx="10900371" cy="3699852"/>
          </a:xfrm>
        </p:spPr>
        <p:txBody>
          <a:bodyPr>
            <a:normAutofit/>
          </a:bodyPr>
          <a:lstStyle/>
          <a:p>
            <a:pPr>
              <a:lnSpc>
                <a:spcPct val="150000"/>
              </a:lnSpc>
            </a:pPr>
            <a:r>
              <a:rPr lang="en-ZA" sz="1600" dirty="0"/>
              <a:t>Members decide a question by calling ‘yes’ or ‘No’ after the presiding officer has put the question. </a:t>
            </a:r>
            <a:endParaRPr lang="en-ZA" sz="1600" b="1" dirty="0"/>
          </a:p>
          <a:p>
            <a:pPr>
              <a:lnSpc>
                <a:spcPct val="150000"/>
              </a:lnSpc>
            </a:pPr>
            <a:endParaRPr lang="en-ZA" sz="900" dirty="0"/>
          </a:p>
          <a:p>
            <a:pPr>
              <a:lnSpc>
                <a:spcPct val="150000"/>
              </a:lnSpc>
            </a:pPr>
            <a:r>
              <a:rPr lang="en-ZA" sz="1600" dirty="0"/>
              <a:t>Demand for roll-call – A member may demand a roll-call when a question is put after the speaker has announced the results on a question by calling ‘Yes’ or ‘No’.</a:t>
            </a:r>
          </a:p>
          <a:p>
            <a:pPr>
              <a:lnSpc>
                <a:spcPct val="150000"/>
              </a:lnSpc>
            </a:pPr>
            <a:endParaRPr lang="en-ZA" sz="900" dirty="0"/>
          </a:p>
          <a:p>
            <a:pPr>
              <a:lnSpc>
                <a:spcPct val="150000"/>
              </a:lnSpc>
            </a:pPr>
            <a:r>
              <a:rPr lang="en-ZA" sz="1600" dirty="0"/>
              <a:t>At least four or more members must support the demand for roll-call; If so, it must take place and may not be debated. </a:t>
            </a:r>
          </a:p>
          <a:p>
            <a:pPr>
              <a:lnSpc>
                <a:spcPct val="150000"/>
              </a:lnSpc>
            </a:pPr>
            <a:endParaRPr lang="en-ZA" sz="800" b="1" dirty="0"/>
          </a:p>
          <a:p>
            <a:pPr marL="0" indent="0">
              <a:lnSpc>
                <a:spcPct val="150000"/>
              </a:lnSpc>
              <a:buNone/>
            </a:pPr>
            <a:r>
              <a:rPr lang="en-ZA" sz="1600" b="1" i="1" dirty="0">
                <a:solidFill>
                  <a:srgbClr val="934619"/>
                </a:solidFill>
              </a:rPr>
              <a:t>For more detail: See Rules (103-116).</a:t>
            </a:r>
          </a:p>
          <a:p>
            <a:pPr>
              <a:lnSpc>
                <a:spcPct val="150000"/>
              </a:lnSpc>
            </a:pPr>
            <a:endParaRPr lang="en-US" sz="1600" dirty="0"/>
          </a:p>
        </p:txBody>
      </p:sp>
      <p:sp>
        <p:nvSpPr>
          <p:cNvPr id="4" name="Slide Number Placeholder 3">
            <a:extLst>
              <a:ext uri="{FF2B5EF4-FFF2-40B4-BE49-F238E27FC236}">
                <a16:creationId xmlns:a16="http://schemas.microsoft.com/office/drawing/2014/main" id="{7051DBC3-9CDC-A4D4-C9D9-3A949A910949}"/>
              </a:ext>
            </a:extLst>
          </p:cNvPr>
          <p:cNvSpPr>
            <a:spLocks noGrp="1"/>
          </p:cNvSpPr>
          <p:nvPr>
            <p:ph type="sldNum" sz="quarter" idx="12"/>
          </p:nvPr>
        </p:nvSpPr>
        <p:spPr/>
        <p:txBody>
          <a:bodyPr/>
          <a:lstStyle/>
          <a:p>
            <a:fld id="{3BC93099-F7AB-074E-8CC3-8B9B36D0B21C}" type="slidenum">
              <a:rPr lang="en-US" smtClean="0"/>
              <a:t>13</a:t>
            </a:fld>
            <a:endParaRPr lang="en-US"/>
          </a:p>
        </p:txBody>
      </p:sp>
    </p:spTree>
    <p:extLst>
      <p:ext uri="{BB962C8B-B14F-4D97-AF65-F5344CB8AC3E}">
        <p14:creationId xmlns:p14="http://schemas.microsoft.com/office/powerpoint/2010/main" val="863411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F36DC9-53B8-638F-CC54-149CD155738A}"/>
              </a:ext>
            </a:extLst>
          </p:cNvPr>
          <p:cNvSpPr/>
          <p:nvPr/>
        </p:nvSpPr>
        <p:spPr>
          <a:xfrm>
            <a:off x="640080" y="1972638"/>
            <a:ext cx="10898920" cy="3786090"/>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4DF625A-D0FA-9B27-CB6D-351D4F9F4792}"/>
              </a:ext>
            </a:extLst>
          </p:cNvPr>
          <p:cNvSpPr>
            <a:spLocks noGrp="1"/>
          </p:cNvSpPr>
          <p:nvPr>
            <p:ph type="sldNum" sz="quarter" idx="12"/>
          </p:nvPr>
        </p:nvSpPr>
        <p:spPr/>
        <p:txBody>
          <a:bodyPr/>
          <a:lstStyle/>
          <a:p>
            <a:fld id="{3BC93099-F7AB-074E-8CC3-8B9B36D0B21C}" type="slidenum">
              <a:rPr lang="en-US" smtClean="0"/>
              <a:t>14</a:t>
            </a:fld>
            <a:endParaRPr lang="en-US"/>
          </a:p>
        </p:txBody>
      </p:sp>
      <p:sp>
        <p:nvSpPr>
          <p:cNvPr id="7" name="Title 1">
            <a:extLst>
              <a:ext uri="{FF2B5EF4-FFF2-40B4-BE49-F238E27FC236}">
                <a16:creationId xmlns:a16="http://schemas.microsoft.com/office/drawing/2014/main" id="{07F6F26C-57A6-5752-0974-9A38FB02D90F}"/>
              </a:ext>
            </a:extLst>
          </p:cNvPr>
          <p:cNvSpPr>
            <a:spLocks noGrp="1"/>
          </p:cNvSpPr>
          <p:nvPr>
            <p:ph type="title"/>
          </p:nvPr>
        </p:nvSpPr>
        <p:spPr>
          <a:xfrm>
            <a:off x="4414767" y="3589196"/>
            <a:ext cx="6919392" cy="1934995"/>
          </a:xfr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9600" b="1" dirty="0"/>
              <a:t>Q&amp;A</a:t>
            </a:r>
            <a:endParaRPr kumimoji="0" lang="en-ZA" sz="9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8" name="Title 1">
            <a:extLst>
              <a:ext uri="{FF2B5EF4-FFF2-40B4-BE49-F238E27FC236}">
                <a16:creationId xmlns:a16="http://schemas.microsoft.com/office/drawing/2014/main" id="{D6318804-5B17-8592-1F87-96E304F4357E}"/>
              </a:ext>
            </a:extLst>
          </p:cNvPr>
          <p:cNvSpPr txBox="1">
            <a:spLocks/>
          </p:cNvSpPr>
          <p:nvPr/>
        </p:nvSpPr>
        <p:spPr>
          <a:xfrm>
            <a:off x="4414767" y="2535730"/>
            <a:ext cx="58080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4A6745"/>
                </a:solidFill>
                <a:latin typeface="Arial" panose="020B0604020202020204" pitchFamily="34" charset="0"/>
                <a:ea typeface="+mj-ea"/>
                <a:cs typeface="Arial" panose="020B0604020202020204" pitchFamily="34" charset="0"/>
              </a:defRPr>
            </a:lvl1pPr>
          </a:lstStyle>
          <a:p>
            <a:pPr>
              <a:defRPr/>
            </a:pPr>
            <a:r>
              <a:rPr lang="en-US" sz="4400" dirty="0">
                <a:solidFill>
                  <a:srgbClr val="5C7556"/>
                </a:solidFill>
              </a:rPr>
              <a:t>Thank you</a:t>
            </a:r>
            <a:endParaRPr lang="en-ZA" sz="4400" dirty="0">
              <a:solidFill>
                <a:srgbClr val="5C7556"/>
              </a:solidFill>
            </a:endParaRPr>
          </a:p>
        </p:txBody>
      </p:sp>
      <p:pic>
        <p:nvPicPr>
          <p:cNvPr id="9" name="Graphic 8" descr="Raised hand outline">
            <a:extLst>
              <a:ext uri="{FF2B5EF4-FFF2-40B4-BE49-F238E27FC236}">
                <a16:creationId xmlns:a16="http://schemas.microsoft.com/office/drawing/2014/main" id="{750E709F-F772-07AD-A187-8C6F7727B6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311" y="1972638"/>
            <a:ext cx="3793730" cy="3793730"/>
          </a:xfrm>
          <a:prstGeom prst="rect">
            <a:avLst/>
          </a:prstGeom>
        </p:spPr>
      </p:pic>
    </p:spTree>
    <p:extLst>
      <p:ext uri="{BB962C8B-B14F-4D97-AF65-F5344CB8AC3E}">
        <p14:creationId xmlns:p14="http://schemas.microsoft.com/office/powerpoint/2010/main" val="289537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93ED90-F858-11A3-7CD7-DA335AB1EBA6}"/>
              </a:ext>
            </a:extLst>
          </p:cNvPr>
          <p:cNvSpPr>
            <a:spLocks noGrp="1"/>
          </p:cNvSpPr>
          <p:nvPr>
            <p:ph type="sldNum" sz="quarter" idx="12"/>
          </p:nvPr>
        </p:nvSpPr>
        <p:spPr/>
        <p:txBody>
          <a:bodyPr/>
          <a:lstStyle/>
          <a:p>
            <a:fld id="{3BC93099-F7AB-074E-8CC3-8B9B36D0B21C}" type="slidenum">
              <a:rPr lang="en-US" smtClean="0"/>
              <a:t>15</a:t>
            </a:fld>
            <a:endParaRPr lang="en-US"/>
          </a:p>
        </p:txBody>
      </p:sp>
      <p:pic>
        <p:nvPicPr>
          <p:cNvPr id="5" name="Picture 4" descr="A close-up of a website&#10;&#10;Description automatically generated with low confidence">
            <a:extLst>
              <a:ext uri="{FF2B5EF4-FFF2-40B4-BE49-F238E27FC236}">
                <a16:creationId xmlns:a16="http://schemas.microsoft.com/office/drawing/2014/main" id="{0D00B60A-9D83-2611-64BD-165B1B9BB72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0169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54CB80-2098-9E88-BE40-77CE1C440D51}"/>
              </a:ext>
            </a:extLst>
          </p:cNvPr>
          <p:cNvSpPr>
            <a:spLocks noGrp="1"/>
          </p:cNvSpPr>
          <p:nvPr>
            <p:ph type="sldNum" sz="quarter" idx="12"/>
          </p:nvPr>
        </p:nvSpPr>
        <p:spPr/>
        <p:txBody>
          <a:bodyPr/>
          <a:lstStyle/>
          <a:p>
            <a:fld id="{3BC93099-F7AB-074E-8CC3-8B9B36D0B21C}" type="slidenum">
              <a:rPr lang="en-US" smtClean="0"/>
              <a:t>2</a:t>
            </a:fld>
            <a:endParaRPr lang="en-US"/>
          </a:p>
        </p:txBody>
      </p:sp>
      <p:sp>
        <p:nvSpPr>
          <p:cNvPr id="6" name="Rectangle 5">
            <a:extLst>
              <a:ext uri="{FF2B5EF4-FFF2-40B4-BE49-F238E27FC236}">
                <a16:creationId xmlns:a16="http://schemas.microsoft.com/office/drawing/2014/main" id="{B134D17F-0F53-D1F1-55ED-3517FEE23B90}"/>
              </a:ext>
            </a:extLst>
          </p:cNvPr>
          <p:cNvSpPr/>
          <p:nvPr/>
        </p:nvSpPr>
        <p:spPr>
          <a:xfrm>
            <a:off x="640080" y="1972638"/>
            <a:ext cx="10898920" cy="3786090"/>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3ED70A8-AAD6-714A-CAB6-AFA67249B15F}"/>
              </a:ext>
            </a:extLst>
          </p:cNvPr>
          <p:cNvSpPr>
            <a:spLocks noGrp="1"/>
          </p:cNvSpPr>
          <p:nvPr>
            <p:ph type="title"/>
          </p:nvPr>
        </p:nvSpPr>
        <p:spPr>
          <a:xfrm>
            <a:off x="640080" y="1972638"/>
            <a:ext cx="3449035" cy="3786090"/>
          </a:xfrm>
        </p:spPr>
        <p:txBody>
          <a:bodyPr/>
          <a:lstStyle/>
          <a:p>
            <a:pPr algn="r"/>
            <a:r>
              <a:rPr kumimoji="0" lang="en-US" sz="3200" b="1" i="0" u="none" strike="noStrike" kern="1200" cap="none" spc="0" normalizeH="0" baseline="0" noProof="0" dirty="0">
                <a:ln>
                  <a:noFill/>
                </a:ln>
                <a:solidFill>
                  <a:srgbClr val="934619"/>
                </a:solidFill>
                <a:effectLst/>
                <a:uLnTx/>
                <a:uFillTx/>
                <a:latin typeface="Arial"/>
                <a:cs typeface="Arial"/>
              </a:rPr>
              <a:t>PRESENTATION OUTLINE</a:t>
            </a:r>
            <a:endParaRPr lang="en-US" dirty="0">
              <a:solidFill>
                <a:srgbClr val="934619"/>
              </a:solidFill>
            </a:endParaRPr>
          </a:p>
        </p:txBody>
      </p:sp>
      <p:sp>
        <p:nvSpPr>
          <p:cNvPr id="8" name="Content Placeholder 2">
            <a:extLst>
              <a:ext uri="{FF2B5EF4-FFF2-40B4-BE49-F238E27FC236}">
                <a16:creationId xmlns:a16="http://schemas.microsoft.com/office/drawing/2014/main" id="{FBB7925D-8F6E-EC89-20EF-506D5FCE387B}"/>
              </a:ext>
            </a:extLst>
          </p:cNvPr>
          <p:cNvSpPr>
            <a:spLocks noGrp="1"/>
          </p:cNvSpPr>
          <p:nvPr>
            <p:ph idx="1"/>
          </p:nvPr>
        </p:nvSpPr>
        <p:spPr>
          <a:xfrm>
            <a:off x="4664468" y="1961243"/>
            <a:ext cx="5619963" cy="3797485"/>
          </a:xfrm>
        </p:spPr>
        <p:txBody>
          <a:bodyPr anchor="ctr"/>
          <a:lstStyle/>
          <a:p>
            <a:pPr marL="228600" lvl="0" indent="-228600" defTabSz="889000">
              <a:lnSpc>
                <a:spcPct val="150000"/>
              </a:lnSpc>
              <a:spcBef>
                <a:spcPct val="0"/>
              </a:spcBef>
              <a:spcAft>
                <a:spcPct val="15000"/>
              </a:spcAft>
              <a:buChar char="•"/>
            </a:pPr>
            <a:r>
              <a:rPr lang="en-US" altLang="en-ZA" sz="1600" b="1" dirty="0">
                <a:solidFill>
                  <a:srgbClr val="5C7556"/>
                </a:solidFill>
                <a:latin typeface="Arial" panose="020B0604020202020204"/>
                <a:ea typeface="Arial" panose="020B0604020202020204" pitchFamily="34" charset="0"/>
                <a:cs typeface="Arial" panose="020B0604020202020204"/>
                <a:sym typeface="+mn-ea"/>
              </a:rPr>
              <a:t>Introduction</a:t>
            </a:r>
          </a:p>
          <a:p>
            <a:pPr marL="228600" lvl="0" indent="-228600" defTabSz="889000">
              <a:lnSpc>
                <a:spcPct val="150000"/>
              </a:lnSpc>
              <a:spcBef>
                <a:spcPct val="0"/>
              </a:spcBef>
              <a:spcAft>
                <a:spcPct val="15000"/>
              </a:spcAft>
              <a:buChar char="•"/>
            </a:pPr>
            <a:r>
              <a:rPr lang="en-US" sz="1600" b="1" dirty="0">
                <a:solidFill>
                  <a:srgbClr val="5C7556"/>
                </a:solidFill>
                <a:latin typeface="Arial" panose="020B0604020202020204"/>
                <a:ea typeface="Arial" panose="020B0604020202020204" pitchFamily="34" charset="0"/>
                <a:cs typeface="Arial" panose="020B0604020202020204"/>
                <a:sym typeface="+mn-ea"/>
              </a:rPr>
              <a:t>Order of Business in the House</a:t>
            </a:r>
          </a:p>
          <a:p>
            <a:pPr marL="228600" lvl="0" indent="-228600" defTabSz="889000">
              <a:lnSpc>
                <a:spcPct val="150000"/>
              </a:lnSpc>
              <a:spcBef>
                <a:spcPct val="0"/>
              </a:spcBef>
              <a:spcAft>
                <a:spcPct val="15000"/>
              </a:spcAft>
              <a:buChar char="•"/>
            </a:pPr>
            <a:r>
              <a:rPr lang="en-US" sz="1600" b="1" dirty="0">
                <a:solidFill>
                  <a:srgbClr val="5C7556"/>
                </a:solidFill>
                <a:latin typeface="Arial" panose="020B0604020202020204"/>
                <a:ea typeface="Arial" panose="020B0604020202020204" pitchFamily="34" charset="0"/>
                <a:cs typeface="Arial" panose="020B0604020202020204"/>
                <a:sym typeface="+mn-ea"/>
              </a:rPr>
              <a:t>Normal House Sitting</a:t>
            </a:r>
          </a:p>
          <a:p>
            <a:pPr marL="228600" lvl="0" indent="-228600" defTabSz="889000">
              <a:lnSpc>
                <a:spcPct val="150000"/>
              </a:lnSpc>
              <a:spcBef>
                <a:spcPct val="0"/>
              </a:spcBef>
              <a:spcAft>
                <a:spcPct val="15000"/>
              </a:spcAft>
              <a:buChar char="•"/>
            </a:pPr>
            <a:r>
              <a:rPr lang="en-US" sz="1600" b="1" dirty="0">
                <a:solidFill>
                  <a:srgbClr val="5C7556"/>
                </a:solidFill>
                <a:latin typeface="Arial" panose="020B0604020202020204"/>
                <a:ea typeface="Arial" panose="020B0604020202020204" pitchFamily="34" charset="0"/>
                <a:cs typeface="Arial" panose="020B0604020202020204"/>
                <a:sym typeface="+mn-ea"/>
              </a:rPr>
              <a:t>Member Statements</a:t>
            </a:r>
          </a:p>
          <a:p>
            <a:pPr marL="228600" lvl="0" indent="-228600" defTabSz="889000">
              <a:lnSpc>
                <a:spcPct val="150000"/>
              </a:lnSpc>
              <a:spcBef>
                <a:spcPct val="0"/>
              </a:spcBef>
              <a:spcAft>
                <a:spcPct val="15000"/>
              </a:spcAft>
              <a:buChar char="•"/>
            </a:pPr>
            <a:r>
              <a:rPr lang="en-US" sz="1600" b="1" dirty="0">
                <a:solidFill>
                  <a:srgbClr val="5C7556"/>
                </a:solidFill>
                <a:latin typeface="Arial" panose="020B0604020202020204"/>
                <a:ea typeface="Arial" panose="020B0604020202020204" pitchFamily="34" charset="0"/>
                <a:cs typeface="Arial" panose="020B0604020202020204"/>
                <a:sym typeface="+mn-ea"/>
              </a:rPr>
              <a:t>Motions</a:t>
            </a:r>
          </a:p>
          <a:p>
            <a:pPr marL="228600" lvl="0" indent="-228600" defTabSz="889000">
              <a:lnSpc>
                <a:spcPct val="150000"/>
              </a:lnSpc>
              <a:spcBef>
                <a:spcPct val="0"/>
              </a:spcBef>
              <a:spcAft>
                <a:spcPct val="15000"/>
              </a:spcAft>
              <a:buChar char="•"/>
            </a:pPr>
            <a:r>
              <a:rPr lang="en-US" sz="1600" b="1" dirty="0">
                <a:solidFill>
                  <a:srgbClr val="5C7556"/>
                </a:solidFill>
                <a:latin typeface="Arial" panose="020B0604020202020204"/>
                <a:ea typeface="Arial" panose="020B0604020202020204" pitchFamily="34" charset="0"/>
                <a:cs typeface="Arial" panose="020B0604020202020204"/>
                <a:sym typeface="+mn-ea"/>
              </a:rPr>
              <a:t>Resolutions</a:t>
            </a:r>
          </a:p>
          <a:p>
            <a:pPr marL="228600" lvl="0" indent="-228600" defTabSz="889000">
              <a:lnSpc>
                <a:spcPct val="150000"/>
              </a:lnSpc>
              <a:spcBef>
                <a:spcPct val="0"/>
              </a:spcBef>
              <a:spcAft>
                <a:spcPct val="15000"/>
              </a:spcAft>
              <a:buChar char="•"/>
            </a:pPr>
            <a:r>
              <a:rPr lang="en-US" sz="1600" b="1" dirty="0">
                <a:solidFill>
                  <a:srgbClr val="5C7556"/>
                </a:solidFill>
                <a:latin typeface="Arial" panose="020B0604020202020204"/>
                <a:ea typeface="Arial" panose="020B0604020202020204" pitchFamily="34" charset="0"/>
                <a:cs typeface="Arial" panose="020B0604020202020204"/>
                <a:sym typeface="+mn-ea"/>
              </a:rPr>
              <a:t>Rules of Debate</a:t>
            </a:r>
          </a:p>
          <a:p>
            <a:pPr marL="228600" lvl="0" indent="-228600" defTabSz="889000">
              <a:lnSpc>
                <a:spcPct val="150000"/>
              </a:lnSpc>
              <a:spcBef>
                <a:spcPct val="0"/>
              </a:spcBef>
              <a:spcAft>
                <a:spcPct val="15000"/>
              </a:spcAft>
              <a:buChar char="•"/>
            </a:pPr>
            <a:r>
              <a:rPr lang="en-US" sz="1600" b="1" dirty="0">
                <a:solidFill>
                  <a:srgbClr val="5C7556"/>
                </a:solidFill>
                <a:latin typeface="Arial" panose="020B0604020202020204"/>
                <a:ea typeface="Arial" panose="020B0604020202020204" pitchFamily="34" charset="0"/>
                <a:cs typeface="Arial" panose="020B0604020202020204"/>
                <a:sym typeface="+mn-ea"/>
              </a:rPr>
              <a:t>Quorum</a:t>
            </a:r>
          </a:p>
          <a:p>
            <a:pPr marL="228600" lvl="0" indent="-228600" defTabSz="889000">
              <a:lnSpc>
                <a:spcPct val="150000"/>
              </a:lnSpc>
              <a:spcBef>
                <a:spcPct val="0"/>
              </a:spcBef>
              <a:spcAft>
                <a:spcPct val="15000"/>
              </a:spcAft>
              <a:buChar char="•"/>
            </a:pPr>
            <a:r>
              <a:rPr lang="en-US" sz="1600" b="1" dirty="0">
                <a:solidFill>
                  <a:srgbClr val="5C7556"/>
                </a:solidFill>
                <a:latin typeface="Arial" panose="020B0604020202020204"/>
                <a:ea typeface="Arial" panose="020B0604020202020204" pitchFamily="34" charset="0"/>
                <a:cs typeface="Arial" panose="020B0604020202020204"/>
                <a:sym typeface="+mn-ea"/>
              </a:rPr>
              <a:t>Decisions and Voting</a:t>
            </a:r>
          </a:p>
        </p:txBody>
      </p:sp>
      <p:cxnSp>
        <p:nvCxnSpPr>
          <p:cNvPr id="9" name="Straight Connector 8">
            <a:extLst>
              <a:ext uri="{FF2B5EF4-FFF2-40B4-BE49-F238E27FC236}">
                <a16:creationId xmlns:a16="http://schemas.microsoft.com/office/drawing/2014/main" id="{F83D78A7-5386-8CDF-6828-540A3E20C7D5}"/>
              </a:ext>
            </a:extLst>
          </p:cNvPr>
          <p:cNvCxnSpPr/>
          <p:nvPr/>
        </p:nvCxnSpPr>
        <p:spPr>
          <a:xfrm>
            <a:off x="4376792" y="1972638"/>
            <a:ext cx="0" cy="378609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9492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7E5E-C904-B44E-15AA-C8BCC7427F4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2EDCE54-9FEB-39C0-1E77-8AB23A49D5E9}"/>
              </a:ext>
            </a:extLst>
          </p:cNvPr>
          <p:cNvSpPr>
            <a:spLocks noGrp="1"/>
          </p:cNvSpPr>
          <p:nvPr>
            <p:ph idx="1"/>
          </p:nvPr>
        </p:nvSpPr>
        <p:spPr>
          <a:xfrm>
            <a:off x="638629" y="2052766"/>
            <a:ext cx="10900371" cy="3699852"/>
          </a:xfrm>
        </p:spPr>
        <p:txBody>
          <a:bodyPr>
            <a:normAutofit/>
          </a:bodyPr>
          <a:lstStyle/>
          <a:p>
            <a:pPr lvl="0" algn="just">
              <a:lnSpc>
                <a:spcPct val="150000"/>
              </a:lnSpc>
            </a:pPr>
            <a:r>
              <a:rPr lang="en-US" sz="1600" b="0" i="0" u="none" strike="noStrike" baseline="0" dirty="0">
                <a:latin typeface="Arial" panose="020B0604020202020204"/>
                <a:cs typeface="Arial" panose="020B0604020202020204"/>
              </a:rPr>
              <a:t>The presentation provides an overview on House practices and procedures in line with the Standing Rules which members are expected to observe</a:t>
            </a:r>
            <a:r>
              <a:rPr lang="en-US" sz="1600" b="0" i="1" u="none" strike="noStrike" baseline="0" dirty="0">
                <a:latin typeface="Arial" panose="020B0604020202020204"/>
                <a:cs typeface="Arial" panose="020B0604020202020204"/>
              </a:rPr>
              <a:t>.</a:t>
            </a:r>
            <a:endParaRPr lang="en-US" sz="1600" b="0" i="0" u="none" strike="noStrike" baseline="0" dirty="0">
              <a:latin typeface="Arial" panose="020B0604020202020204"/>
              <a:cs typeface="Arial" panose="020B0604020202020204"/>
            </a:endParaRPr>
          </a:p>
          <a:p>
            <a:pPr lvl="0" algn="just">
              <a:lnSpc>
                <a:spcPct val="150000"/>
              </a:lnSpc>
            </a:pPr>
            <a:r>
              <a:rPr lang="en-US" sz="1600" b="0" i="0" u="none" strike="noStrike" baseline="0" dirty="0">
                <a:latin typeface="Arial" panose="020B0604020202020204"/>
                <a:cs typeface="Arial" panose="020B0604020202020204"/>
              </a:rPr>
              <a:t>Of emphasis </a:t>
            </a:r>
            <a:r>
              <a:rPr lang="en-US" sz="1600" dirty="0">
                <a:latin typeface="Arial" panose="020B0604020202020204"/>
                <a:cs typeface="Arial" panose="020B0604020202020204"/>
              </a:rPr>
              <a:t>is the order of Business in the House, explaining </a:t>
            </a:r>
            <a:r>
              <a:rPr lang="en-US" sz="1600" dirty="0"/>
              <a:t>House proceedings on sitting days and as set out in the Order Paper.</a:t>
            </a:r>
            <a:endParaRPr lang="en-US" sz="1600" b="0" i="0" u="none" strike="noStrike" baseline="0" dirty="0">
              <a:latin typeface="Arial" panose="020B0604020202020204"/>
              <a:cs typeface="Arial" panose="020B0604020202020204"/>
            </a:endParaRPr>
          </a:p>
          <a:p>
            <a:pPr lvl="0" algn="just">
              <a:lnSpc>
                <a:spcPct val="150000"/>
              </a:lnSpc>
            </a:pPr>
            <a:r>
              <a:rPr lang="en-US" sz="1600" b="0" i="0" u="none" strike="noStrike" baseline="0" dirty="0">
                <a:latin typeface="Arial" panose="020B0604020202020204"/>
                <a:cs typeface="Arial" panose="020B0604020202020204"/>
              </a:rPr>
              <a:t>Also provides information related to </a:t>
            </a:r>
            <a:r>
              <a:rPr lang="en-ZA" sz="1600" b="1" dirty="0">
                <a:latin typeface="Arial" panose="020B0604020202020204"/>
                <a:ea typeface="Arial" panose="020B0604020202020204" pitchFamily="34" charset="0"/>
                <a:cs typeface="Arial" panose="020B0604020202020204"/>
                <a:sym typeface="+mn-ea"/>
              </a:rPr>
              <a:t>Powers, Privileges and Ethics</a:t>
            </a:r>
            <a:r>
              <a:rPr lang="en-US" altLang="en-ZA" sz="1600" b="1" dirty="0">
                <a:latin typeface="Arial" panose="020B0604020202020204"/>
                <a:ea typeface="Arial" panose="020B0604020202020204" pitchFamily="34" charset="0"/>
                <a:cs typeface="Arial" panose="020B0604020202020204"/>
                <a:sym typeface="+mn-ea"/>
              </a:rPr>
              <a:t> and matters related to members’ conduct.</a:t>
            </a:r>
            <a:endParaRPr lang="en-US" altLang="en-ZA" sz="1600" b="1" dirty="0">
              <a:latin typeface="Arial" panose="020B0604020202020204"/>
              <a:ea typeface="Arial" panose="020B0604020202020204" pitchFamily="34" charset="0"/>
              <a:cs typeface="Arial" panose="020B0604020202020204"/>
            </a:endParaRPr>
          </a:p>
          <a:p>
            <a:pPr lvl="0" algn="just">
              <a:lnSpc>
                <a:spcPct val="150000"/>
              </a:lnSpc>
            </a:pPr>
            <a:r>
              <a:rPr lang="en-US" altLang="en-ZA" sz="1600" dirty="0">
                <a:latin typeface="Arial" panose="020B0604020202020204"/>
                <a:ea typeface="Arial" panose="020B0604020202020204" pitchFamily="34" charset="0"/>
                <a:cs typeface="Arial" panose="020B0604020202020204"/>
                <a:sym typeface="+mn-ea"/>
              </a:rPr>
              <a:t>Lastly, we outline some matters related to </a:t>
            </a:r>
            <a:r>
              <a:rPr lang="en-US" altLang="en-ZA" sz="1600" b="1" dirty="0">
                <a:latin typeface="Arial" panose="020B0604020202020204"/>
                <a:ea typeface="Arial" panose="020B0604020202020204" pitchFamily="34" charset="0"/>
                <a:cs typeface="Arial" panose="020B0604020202020204"/>
                <a:sym typeface="+mn-ea"/>
              </a:rPr>
              <a:t>proceedings in the House </a:t>
            </a:r>
            <a:r>
              <a:rPr lang="en-US" altLang="en-ZA" sz="1600" dirty="0">
                <a:latin typeface="Arial" panose="020B0604020202020204"/>
                <a:ea typeface="Arial" panose="020B0604020202020204" pitchFamily="34" charset="0"/>
                <a:cs typeface="Arial" panose="020B0604020202020204"/>
                <a:sym typeface="+mn-ea"/>
              </a:rPr>
              <a:t>as well as the </a:t>
            </a:r>
            <a:r>
              <a:rPr lang="en-US" altLang="en-ZA" sz="1600" b="1" dirty="0">
                <a:latin typeface="Arial" panose="020B0604020202020204"/>
                <a:ea typeface="Arial" panose="020B0604020202020204" pitchFamily="34" charset="0"/>
                <a:cs typeface="Arial" panose="020B0604020202020204"/>
                <a:sym typeface="+mn-ea"/>
              </a:rPr>
              <a:t>roles and responsibilities of presiding officers</a:t>
            </a:r>
            <a:r>
              <a:rPr lang="en-US" altLang="en-ZA" sz="1600" dirty="0">
                <a:latin typeface="Arial" panose="020B0604020202020204"/>
                <a:ea typeface="Arial" panose="020B0604020202020204" pitchFamily="34" charset="0"/>
                <a:cs typeface="Arial" panose="020B0604020202020204"/>
                <a:sym typeface="+mn-ea"/>
              </a:rPr>
              <a:t>.</a:t>
            </a:r>
            <a:endParaRPr lang="en-US" altLang="en-ZA" sz="1600" b="1" dirty="0">
              <a:latin typeface="Arial" panose="020B0604020202020204"/>
              <a:ea typeface="Arial" panose="020B0604020202020204" pitchFamily="34" charset="0"/>
              <a:cs typeface="Arial" panose="020B0604020202020204"/>
            </a:endParaRPr>
          </a:p>
          <a:p>
            <a:endParaRPr lang="en-US" sz="1600" dirty="0"/>
          </a:p>
        </p:txBody>
      </p:sp>
      <p:sp>
        <p:nvSpPr>
          <p:cNvPr id="4" name="Slide Number Placeholder 3">
            <a:extLst>
              <a:ext uri="{FF2B5EF4-FFF2-40B4-BE49-F238E27FC236}">
                <a16:creationId xmlns:a16="http://schemas.microsoft.com/office/drawing/2014/main" id="{DF679D89-499F-EB5E-D841-67C494A8A9B5}"/>
              </a:ext>
            </a:extLst>
          </p:cNvPr>
          <p:cNvSpPr>
            <a:spLocks noGrp="1"/>
          </p:cNvSpPr>
          <p:nvPr>
            <p:ph type="sldNum" sz="quarter" idx="12"/>
          </p:nvPr>
        </p:nvSpPr>
        <p:spPr/>
        <p:txBody>
          <a:bodyPr/>
          <a:lstStyle/>
          <a:p>
            <a:fld id="{3BC93099-F7AB-074E-8CC3-8B9B36D0B21C}" type="slidenum">
              <a:rPr lang="en-US" smtClean="0"/>
              <a:t>3</a:t>
            </a:fld>
            <a:endParaRPr lang="en-US"/>
          </a:p>
        </p:txBody>
      </p:sp>
    </p:spTree>
    <p:extLst>
      <p:ext uri="{BB962C8B-B14F-4D97-AF65-F5344CB8AC3E}">
        <p14:creationId xmlns:p14="http://schemas.microsoft.com/office/powerpoint/2010/main" val="226400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855D5-A667-3EF6-F0A5-61184F7044AF}"/>
              </a:ext>
            </a:extLst>
          </p:cNvPr>
          <p:cNvSpPr>
            <a:spLocks noGrp="1"/>
          </p:cNvSpPr>
          <p:nvPr>
            <p:ph type="title"/>
          </p:nvPr>
        </p:nvSpPr>
        <p:spPr/>
        <p:txBody>
          <a:bodyPr/>
          <a:lstStyle/>
          <a:p>
            <a:r>
              <a:rPr lang="en-ZA" sz="3600" dirty="0"/>
              <a:t>Order of Business in the House</a:t>
            </a:r>
            <a:endParaRPr lang="en-US" dirty="0"/>
          </a:p>
        </p:txBody>
      </p:sp>
      <p:sp>
        <p:nvSpPr>
          <p:cNvPr id="3" name="Content Placeholder 2">
            <a:extLst>
              <a:ext uri="{FF2B5EF4-FFF2-40B4-BE49-F238E27FC236}">
                <a16:creationId xmlns:a16="http://schemas.microsoft.com/office/drawing/2014/main" id="{7456F114-08AC-DCB2-3718-021C26A4C384}"/>
              </a:ext>
            </a:extLst>
          </p:cNvPr>
          <p:cNvSpPr>
            <a:spLocks noGrp="1"/>
          </p:cNvSpPr>
          <p:nvPr>
            <p:ph idx="1"/>
          </p:nvPr>
        </p:nvSpPr>
        <p:spPr>
          <a:xfrm>
            <a:off x="638629" y="2052766"/>
            <a:ext cx="10900371" cy="3699852"/>
          </a:xfrm>
        </p:spPr>
        <p:txBody>
          <a:bodyPr>
            <a:normAutofit/>
          </a:bodyPr>
          <a:lstStyle/>
          <a:p>
            <a:pPr algn="just">
              <a:lnSpc>
                <a:spcPct val="150000"/>
              </a:lnSpc>
            </a:pPr>
            <a:r>
              <a:rPr lang="en-US" sz="1600" dirty="0"/>
              <a:t>The order of business is the basic outline of House proceedings on sitting days and is set out in the Order Paper. The Order Paper is the diary of the Legislature business. It is produced and published daily. It has sections that tracks reports, Bill and Motions. With the Order Paper Members are able to see which meetings will be taking place, the venue and times for such meetings etc. </a:t>
            </a:r>
          </a:p>
          <a:p>
            <a:pPr algn="just">
              <a:lnSpc>
                <a:spcPct val="150000"/>
              </a:lnSpc>
            </a:pPr>
            <a:endParaRPr lang="en-US" sz="1600" dirty="0"/>
          </a:p>
          <a:p>
            <a:pPr algn="just">
              <a:lnSpc>
                <a:spcPct val="150000"/>
              </a:lnSpc>
            </a:pPr>
            <a:r>
              <a:rPr lang="en-US" sz="1600" dirty="0"/>
              <a:t>The order House Papers that are published and complements the Order Paper is the Announcements, Tabling and Committee Reports (ATC) which is a daily publication announcing any developments in the Legislature such as the tabling of Reports, appointments in the Executive Council or Changes in the Legislature Membership etc.</a:t>
            </a:r>
          </a:p>
          <a:p>
            <a:pPr algn="just">
              <a:lnSpc>
                <a:spcPct val="150000"/>
              </a:lnSpc>
            </a:pPr>
            <a:endParaRPr lang="en-ZA" sz="1600" dirty="0"/>
          </a:p>
          <a:p>
            <a:endParaRPr lang="en-US" sz="1600" dirty="0"/>
          </a:p>
        </p:txBody>
      </p:sp>
      <p:sp>
        <p:nvSpPr>
          <p:cNvPr id="4" name="Slide Number Placeholder 3">
            <a:extLst>
              <a:ext uri="{FF2B5EF4-FFF2-40B4-BE49-F238E27FC236}">
                <a16:creationId xmlns:a16="http://schemas.microsoft.com/office/drawing/2014/main" id="{01C2A924-F28E-CC6B-F226-DE5FB72B7872}"/>
              </a:ext>
            </a:extLst>
          </p:cNvPr>
          <p:cNvSpPr>
            <a:spLocks noGrp="1"/>
          </p:cNvSpPr>
          <p:nvPr>
            <p:ph type="sldNum" sz="quarter" idx="12"/>
          </p:nvPr>
        </p:nvSpPr>
        <p:spPr/>
        <p:txBody>
          <a:bodyPr/>
          <a:lstStyle/>
          <a:p>
            <a:fld id="{3BC93099-F7AB-074E-8CC3-8B9B36D0B21C}" type="slidenum">
              <a:rPr lang="en-US" smtClean="0"/>
              <a:t>4</a:t>
            </a:fld>
            <a:endParaRPr lang="en-US"/>
          </a:p>
        </p:txBody>
      </p:sp>
    </p:spTree>
    <p:extLst>
      <p:ext uri="{BB962C8B-B14F-4D97-AF65-F5344CB8AC3E}">
        <p14:creationId xmlns:p14="http://schemas.microsoft.com/office/powerpoint/2010/main" val="300993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855D5-A667-3EF6-F0A5-61184F7044AF}"/>
              </a:ext>
            </a:extLst>
          </p:cNvPr>
          <p:cNvSpPr>
            <a:spLocks noGrp="1"/>
          </p:cNvSpPr>
          <p:nvPr>
            <p:ph type="title"/>
          </p:nvPr>
        </p:nvSpPr>
        <p:spPr/>
        <p:txBody>
          <a:bodyPr/>
          <a:lstStyle/>
          <a:p>
            <a:r>
              <a:rPr lang="en-ZA" sz="3600" dirty="0"/>
              <a:t>Order of Business in the House </a:t>
            </a:r>
            <a:r>
              <a:rPr lang="en-ZA" sz="3600" i="1" dirty="0">
                <a:solidFill>
                  <a:srgbClr val="934619"/>
                </a:solidFill>
              </a:rPr>
              <a:t>cont.</a:t>
            </a:r>
            <a:endParaRPr lang="en-US" i="1" dirty="0">
              <a:solidFill>
                <a:srgbClr val="934619"/>
              </a:solidFill>
            </a:endParaRPr>
          </a:p>
        </p:txBody>
      </p:sp>
      <p:sp>
        <p:nvSpPr>
          <p:cNvPr id="3" name="Content Placeholder 2">
            <a:extLst>
              <a:ext uri="{FF2B5EF4-FFF2-40B4-BE49-F238E27FC236}">
                <a16:creationId xmlns:a16="http://schemas.microsoft.com/office/drawing/2014/main" id="{7456F114-08AC-DCB2-3718-021C26A4C384}"/>
              </a:ext>
            </a:extLst>
          </p:cNvPr>
          <p:cNvSpPr>
            <a:spLocks noGrp="1"/>
          </p:cNvSpPr>
          <p:nvPr>
            <p:ph idx="1"/>
          </p:nvPr>
        </p:nvSpPr>
        <p:spPr>
          <a:xfrm>
            <a:off x="638629" y="2052766"/>
            <a:ext cx="10900371" cy="3699852"/>
          </a:xfrm>
        </p:spPr>
        <p:txBody>
          <a:bodyPr>
            <a:normAutofit lnSpcReduction="10000"/>
          </a:bodyPr>
          <a:lstStyle/>
          <a:p>
            <a:pPr algn="just">
              <a:lnSpc>
                <a:spcPct val="150000"/>
              </a:lnSpc>
            </a:pPr>
            <a:r>
              <a:rPr lang="en-US" sz="1600" dirty="0"/>
              <a:t>Another Paper that is published every Tuesday when the Legislature is in session is the </a:t>
            </a:r>
            <a:r>
              <a:rPr lang="en-US" sz="1600" b="1" dirty="0"/>
              <a:t>Question Paper</a:t>
            </a:r>
            <a:r>
              <a:rPr lang="en-US" sz="1600" dirty="0"/>
              <a:t>, it provides for the Questions that have been processed for a reply by Members of the Executive Council</a:t>
            </a:r>
          </a:p>
          <a:p>
            <a:pPr algn="just">
              <a:lnSpc>
                <a:spcPct val="150000"/>
              </a:lnSpc>
            </a:pPr>
            <a:r>
              <a:rPr lang="en-US" sz="1600" dirty="0"/>
              <a:t>The sequence of proceedings is outlined in the Standing Rules. However, the Standing Rules permit the Speaker to change the sequence of proceedings and he/she may also do so if agreed upon after consultation.</a:t>
            </a:r>
          </a:p>
          <a:p>
            <a:pPr algn="just">
              <a:lnSpc>
                <a:spcPct val="150000"/>
              </a:lnSpc>
            </a:pPr>
            <a:r>
              <a:rPr lang="en-US" sz="1600" dirty="0"/>
              <a:t>For the purposes of arranging speaking time in the House, there is a Speaking List which provides for the names of the Members that are going to participate in a particular debates as well as the time allocated for those debates. It also provides an estimated time with which each item or order will take.</a:t>
            </a:r>
          </a:p>
          <a:p>
            <a:pPr algn="just">
              <a:lnSpc>
                <a:spcPct val="150000"/>
              </a:lnSpc>
            </a:pPr>
            <a:r>
              <a:rPr lang="en-US" sz="1600" dirty="0"/>
              <a:t>The time allocation for each debates is determined by the Whips Forum. But the Debates are the determination of the Programming Committee in-consultation with Chairpersons of Committees in case of the Reports.</a:t>
            </a:r>
          </a:p>
          <a:p>
            <a:pPr algn="just">
              <a:lnSpc>
                <a:spcPct val="150000"/>
              </a:lnSpc>
            </a:pPr>
            <a:endParaRPr lang="en-ZA" sz="1600" dirty="0"/>
          </a:p>
        </p:txBody>
      </p:sp>
      <p:sp>
        <p:nvSpPr>
          <p:cNvPr id="4" name="Slide Number Placeholder 3">
            <a:extLst>
              <a:ext uri="{FF2B5EF4-FFF2-40B4-BE49-F238E27FC236}">
                <a16:creationId xmlns:a16="http://schemas.microsoft.com/office/drawing/2014/main" id="{01C2A924-F28E-CC6B-F226-DE5FB72B7872}"/>
              </a:ext>
            </a:extLst>
          </p:cNvPr>
          <p:cNvSpPr>
            <a:spLocks noGrp="1"/>
          </p:cNvSpPr>
          <p:nvPr>
            <p:ph type="sldNum" sz="quarter" idx="12"/>
          </p:nvPr>
        </p:nvSpPr>
        <p:spPr/>
        <p:txBody>
          <a:bodyPr/>
          <a:lstStyle/>
          <a:p>
            <a:fld id="{3BC93099-F7AB-074E-8CC3-8B9B36D0B21C}" type="slidenum">
              <a:rPr lang="en-US" smtClean="0"/>
              <a:t>5</a:t>
            </a:fld>
            <a:endParaRPr lang="en-US"/>
          </a:p>
        </p:txBody>
      </p:sp>
    </p:spTree>
    <p:extLst>
      <p:ext uri="{BB962C8B-B14F-4D97-AF65-F5344CB8AC3E}">
        <p14:creationId xmlns:p14="http://schemas.microsoft.com/office/powerpoint/2010/main" val="124254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DF5C6-BE84-25C0-2CC3-35E0C5DA9698}"/>
              </a:ext>
            </a:extLst>
          </p:cNvPr>
          <p:cNvSpPr>
            <a:spLocks noGrp="1"/>
          </p:cNvSpPr>
          <p:nvPr>
            <p:ph type="title"/>
          </p:nvPr>
        </p:nvSpPr>
        <p:spPr/>
        <p:txBody>
          <a:bodyPr/>
          <a:lstStyle/>
          <a:p>
            <a:r>
              <a:rPr lang="en-ZA" sz="3600" dirty="0"/>
              <a:t>Normal House Sitting</a:t>
            </a:r>
            <a:endParaRPr lang="en-US" dirty="0"/>
          </a:p>
        </p:txBody>
      </p:sp>
      <p:sp>
        <p:nvSpPr>
          <p:cNvPr id="3" name="Content Placeholder 2">
            <a:extLst>
              <a:ext uri="{FF2B5EF4-FFF2-40B4-BE49-F238E27FC236}">
                <a16:creationId xmlns:a16="http://schemas.microsoft.com/office/drawing/2014/main" id="{C02E1C3C-EAD1-E3F8-C943-F90810727E3F}"/>
              </a:ext>
            </a:extLst>
          </p:cNvPr>
          <p:cNvSpPr>
            <a:spLocks noGrp="1"/>
          </p:cNvSpPr>
          <p:nvPr>
            <p:ph idx="1"/>
          </p:nvPr>
        </p:nvSpPr>
        <p:spPr/>
        <p:txBody>
          <a:bodyPr>
            <a:normAutofit/>
          </a:bodyPr>
          <a:lstStyle/>
          <a:p>
            <a:pPr algn="just">
              <a:lnSpc>
                <a:spcPct val="150000"/>
              </a:lnSpc>
            </a:pPr>
            <a:r>
              <a:rPr lang="en-US" sz="1600" dirty="0"/>
              <a:t>Silent Prayer &amp; Meditation</a:t>
            </a:r>
          </a:p>
          <a:p>
            <a:pPr algn="just">
              <a:lnSpc>
                <a:spcPct val="150000"/>
              </a:lnSpc>
            </a:pPr>
            <a:r>
              <a:rPr lang="en-US" sz="1600" dirty="0"/>
              <a:t>Announcements by the Speaker</a:t>
            </a:r>
          </a:p>
          <a:p>
            <a:pPr algn="just">
              <a:lnSpc>
                <a:spcPct val="150000"/>
              </a:lnSpc>
            </a:pPr>
            <a:r>
              <a:rPr lang="en-US" sz="1600" dirty="0"/>
              <a:t>Announcements &amp; reports by the Premier</a:t>
            </a:r>
          </a:p>
          <a:p>
            <a:pPr algn="just">
              <a:lnSpc>
                <a:spcPct val="150000"/>
              </a:lnSpc>
            </a:pPr>
            <a:r>
              <a:rPr lang="en-US" sz="1600" dirty="0"/>
              <a:t>Tabling of reports</a:t>
            </a:r>
          </a:p>
          <a:p>
            <a:pPr algn="just">
              <a:lnSpc>
                <a:spcPct val="150000"/>
              </a:lnSpc>
            </a:pPr>
            <a:r>
              <a:rPr lang="en-US" sz="1600" dirty="0"/>
              <a:t>Formal motions and notices by the Chief Whip</a:t>
            </a:r>
          </a:p>
          <a:p>
            <a:pPr algn="just">
              <a:lnSpc>
                <a:spcPct val="150000"/>
              </a:lnSpc>
            </a:pPr>
            <a:r>
              <a:rPr lang="en-US" sz="1600" dirty="0"/>
              <a:t>Notices of Bills &amp; Motions</a:t>
            </a:r>
          </a:p>
          <a:p>
            <a:pPr algn="just">
              <a:lnSpc>
                <a:spcPct val="150000"/>
              </a:lnSpc>
            </a:pPr>
            <a:r>
              <a:rPr lang="en-US" sz="1600" dirty="0"/>
              <a:t>Orders of the day</a:t>
            </a:r>
          </a:p>
        </p:txBody>
      </p:sp>
      <p:sp>
        <p:nvSpPr>
          <p:cNvPr id="4" name="Slide Number Placeholder 3">
            <a:extLst>
              <a:ext uri="{FF2B5EF4-FFF2-40B4-BE49-F238E27FC236}">
                <a16:creationId xmlns:a16="http://schemas.microsoft.com/office/drawing/2014/main" id="{E34269D0-13C5-7F22-F6EC-8A684E1223B2}"/>
              </a:ext>
            </a:extLst>
          </p:cNvPr>
          <p:cNvSpPr>
            <a:spLocks noGrp="1"/>
          </p:cNvSpPr>
          <p:nvPr>
            <p:ph type="sldNum" sz="quarter" idx="12"/>
          </p:nvPr>
        </p:nvSpPr>
        <p:spPr/>
        <p:txBody>
          <a:bodyPr/>
          <a:lstStyle/>
          <a:p>
            <a:fld id="{3BC93099-F7AB-074E-8CC3-8B9B36D0B21C}" type="slidenum">
              <a:rPr lang="en-US" smtClean="0"/>
              <a:t>6</a:t>
            </a:fld>
            <a:endParaRPr lang="en-US"/>
          </a:p>
        </p:txBody>
      </p:sp>
    </p:spTree>
    <p:extLst>
      <p:ext uri="{BB962C8B-B14F-4D97-AF65-F5344CB8AC3E}">
        <p14:creationId xmlns:p14="http://schemas.microsoft.com/office/powerpoint/2010/main" val="61751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F19B-566C-428C-8FD6-1629EBD5F353}"/>
              </a:ext>
            </a:extLst>
          </p:cNvPr>
          <p:cNvSpPr>
            <a:spLocks noGrp="1"/>
          </p:cNvSpPr>
          <p:nvPr>
            <p:ph type="title"/>
          </p:nvPr>
        </p:nvSpPr>
        <p:spPr/>
        <p:txBody>
          <a:bodyPr/>
          <a:lstStyle/>
          <a:p>
            <a:r>
              <a:rPr lang="en-ZA" sz="3600" dirty="0"/>
              <a:t>Normal House Sitting/Statement</a:t>
            </a:r>
            <a:endParaRPr lang="en-US" dirty="0"/>
          </a:p>
        </p:txBody>
      </p:sp>
      <p:sp>
        <p:nvSpPr>
          <p:cNvPr id="3" name="Content Placeholder 2">
            <a:extLst>
              <a:ext uri="{FF2B5EF4-FFF2-40B4-BE49-F238E27FC236}">
                <a16:creationId xmlns:a16="http://schemas.microsoft.com/office/drawing/2014/main" id="{C687EE1B-E636-3550-A298-DA1FF50D979B}"/>
              </a:ext>
            </a:extLst>
          </p:cNvPr>
          <p:cNvSpPr>
            <a:spLocks noGrp="1"/>
          </p:cNvSpPr>
          <p:nvPr>
            <p:ph idx="1"/>
          </p:nvPr>
        </p:nvSpPr>
        <p:spPr>
          <a:xfrm>
            <a:off x="638629" y="2052766"/>
            <a:ext cx="10900371" cy="3699852"/>
          </a:xfrm>
        </p:spPr>
        <p:txBody>
          <a:bodyPr>
            <a:normAutofit fontScale="92500" lnSpcReduction="20000"/>
          </a:bodyPr>
          <a:lstStyle/>
          <a:p>
            <a:pPr algn="just">
              <a:lnSpc>
                <a:spcPct val="150000"/>
              </a:lnSpc>
            </a:pPr>
            <a:r>
              <a:rPr lang="en-ZA" sz="1600" b="1" dirty="0"/>
              <a:t>Statements by Members, Members of the Executive, and explanations by Members – See Rule </a:t>
            </a:r>
            <a:r>
              <a:rPr lang="en-ZA" sz="1600" b="1" dirty="0">
                <a:solidFill>
                  <a:srgbClr val="FF0000"/>
                </a:solidFill>
              </a:rPr>
              <a:t>79 and </a:t>
            </a:r>
            <a:r>
              <a:rPr lang="en-ZA" sz="1600" b="1" dirty="0"/>
              <a:t>81</a:t>
            </a:r>
          </a:p>
          <a:p>
            <a:pPr lvl="1" algn="just">
              <a:lnSpc>
                <a:spcPct val="150000"/>
              </a:lnSpc>
            </a:pPr>
            <a:r>
              <a:rPr lang="en-ZA" sz="1600" b="1" dirty="0"/>
              <a:t>Statements by Members - </a:t>
            </a:r>
            <a:r>
              <a:rPr lang="en-ZA" sz="1600" dirty="0"/>
              <a:t>A Member, other than a Member of the Executive, may be recognised by the Presiding Officer to make a statement on any matter. </a:t>
            </a:r>
          </a:p>
          <a:p>
            <a:pPr lvl="1" algn="just">
              <a:lnSpc>
                <a:spcPct val="150000"/>
              </a:lnSpc>
            </a:pPr>
            <a:endParaRPr lang="en-ZA" sz="1600" b="1" dirty="0"/>
          </a:p>
          <a:p>
            <a:pPr lvl="1" algn="just">
              <a:lnSpc>
                <a:spcPct val="150000"/>
              </a:lnSpc>
            </a:pPr>
            <a:r>
              <a:rPr lang="en-ZA" sz="1600" b="1" dirty="0"/>
              <a:t>Statements by Executive Members - </a:t>
            </a:r>
            <a:r>
              <a:rPr lang="en-ZA" sz="1600" dirty="0"/>
              <a:t>An Executive Member may make a “factual or policy” statement relating to government policy, any executive action or other similar matters of which the House should be informed. </a:t>
            </a:r>
            <a:r>
              <a:rPr lang="en-US" sz="1600" dirty="0"/>
              <a:t>The Executive Member in question must request for an opportunity to make such a statement.</a:t>
            </a:r>
            <a:endParaRPr lang="en-ZA" sz="1600" dirty="0"/>
          </a:p>
          <a:p>
            <a:pPr lvl="1" algn="just">
              <a:lnSpc>
                <a:spcPct val="150000"/>
              </a:lnSpc>
            </a:pPr>
            <a:endParaRPr lang="en-ZA" sz="1600" b="1" dirty="0"/>
          </a:p>
          <a:p>
            <a:pPr lvl="1" algn="just">
              <a:lnSpc>
                <a:spcPct val="150000"/>
              </a:lnSpc>
            </a:pPr>
            <a:r>
              <a:rPr lang="en-ZA" sz="1600" b="1" dirty="0"/>
              <a:t>Explanations by Members - </a:t>
            </a:r>
            <a:r>
              <a:rPr lang="en-ZA" sz="1600" dirty="0"/>
              <a:t>Members are allowed to make explanations in the House. This happens only when a material part of a Member’s speech has been misquoted or misunderstood. The Member afforded this opportunity may not, however, introduce any new matter, and no debate is allowed upon his/her explanation.</a:t>
            </a:r>
          </a:p>
          <a:p>
            <a:pPr>
              <a:lnSpc>
                <a:spcPct val="150000"/>
              </a:lnSpc>
            </a:pPr>
            <a:endParaRPr lang="en-US" sz="2400" dirty="0"/>
          </a:p>
        </p:txBody>
      </p:sp>
      <p:sp>
        <p:nvSpPr>
          <p:cNvPr id="4" name="Slide Number Placeholder 3">
            <a:extLst>
              <a:ext uri="{FF2B5EF4-FFF2-40B4-BE49-F238E27FC236}">
                <a16:creationId xmlns:a16="http://schemas.microsoft.com/office/drawing/2014/main" id="{EB5B25B7-72A2-A41B-699A-2A4AE7DADB54}"/>
              </a:ext>
            </a:extLst>
          </p:cNvPr>
          <p:cNvSpPr>
            <a:spLocks noGrp="1"/>
          </p:cNvSpPr>
          <p:nvPr>
            <p:ph type="sldNum" sz="quarter" idx="12"/>
          </p:nvPr>
        </p:nvSpPr>
        <p:spPr/>
        <p:txBody>
          <a:bodyPr/>
          <a:lstStyle/>
          <a:p>
            <a:fld id="{3BC93099-F7AB-074E-8CC3-8B9B36D0B21C}" type="slidenum">
              <a:rPr lang="en-US" smtClean="0"/>
              <a:t>7</a:t>
            </a:fld>
            <a:endParaRPr lang="en-US"/>
          </a:p>
        </p:txBody>
      </p:sp>
    </p:spTree>
    <p:extLst>
      <p:ext uri="{BB962C8B-B14F-4D97-AF65-F5344CB8AC3E}">
        <p14:creationId xmlns:p14="http://schemas.microsoft.com/office/powerpoint/2010/main" val="174622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3A610-F4C2-6B1D-2194-71C516DFA8C4}"/>
              </a:ext>
            </a:extLst>
          </p:cNvPr>
          <p:cNvSpPr>
            <a:spLocks noGrp="1"/>
          </p:cNvSpPr>
          <p:nvPr>
            <p:ph type="title"/>
          </p:nvPr>
        </p:nvSpPr>
        <p:spPr/>
        <p:txBody>
          <a:bodyPr/>
          <a:lstStyle/>
          <a:p>
            <a:r>
              <a:rPr lang="en-US" dirty="0"/>
              <a:t>Motions</a:t>
            </a:r>
          </a:p>
        </p:txBody>
      </p:sp>
      <p:sp>
        <p:nvSpPr>
          <p:cNvPr id="3" name="Content Placeholder 2">
            <a:extLst>
              <a:ext uri="{FF2B5EF4-FFF2-40B4-BE49-F238E27FC236}">
                <a16:creationId xmlns:a16="http://schemas.microsoft.com/office/drawing/2014/main" id="{5AF65DD0-E66E-D75A-66DC-09BB3BA1CA61}"/>
              </a:ext>
            </a:extLst>
          </p:cNvPr>
          <p:cNvSpPr>
            <a:spLocks noGrp="1"/>
          </p:cNvSpPr>
          <p:nvPr>
            <p:ph idx="1"/>
          </p:nvPr>
        </p:nvSpPr>
        <p:spPr>
          <a:xfrm>
            <a:off x="638629" y="2052766"/>
            <a:ext cx="10900371" cy="3699852"/>
          </a:xfrm>
        </p:spPr>
        <p:txBody>
          <a:bodyPr>
            <a:normAutofit fontScale="92500"/>
          </a:bodyPr>
          <a:lstStyle/>
          <a:p>
            <a:pPr marL="0" indent="0" algn="just">
              <a:lnSpc>
                <a:spcPct val="150000"/>
              </a:lnSpc>
              <a:buNone/>
            </a:pPr>
            <a:r>
              <a:rPr lang="en-ZA" sz="1600" b="1" dirty="0"/>
              <a:t>A motion has a set format and consists of words proposed by a Member, if agreed to, becomes an order / resolution of the House. A motion has to be phrased in such a way that, if adopted, it will express the will of the House</a:t>
            </a:r>
          </a:p>
          <a:p>
            <a:pPr marL="0" indent="0" algn="just">
              <a:lnSpc>
                <a:spcPct val="150000"/>
              </a:lnSpc>
              <a:buNone/>
            </a:pPr>
            <a:endParaRPr lang="en-ZA" sz="800" dirty="0"/>
          </a:p>
          <a:p>
            <a:pPr marL="0" indent="0" algn="just">
              <a:lnSpc>
                <a:spcPct val="150000"/>
              </a:lnSpc>
              <a:buNone/>
            </a:pPr>
            <a:r>
              <a:rPr lang="en-ZA" sz="1600" b="1" dirty="0">
                <a:solidFill>
                  <a:srgbClr val="934619"/>
                </a:solidFill>
              </a:rPr>
              <a:t>Types of Motions</a:t>
            </a:r>
            <a:endParaRPr lang="en-ZA" sz="1600" b="1" dirty="0"/>
          </a:p>
          <a:p>
            <a:pPr algn="just">
              <a:lnSpc>
                <a:spcPct val="150000"/>
              </a:lnSpc>
            </a:pPr>
            <a:r>
              <a:rPr lang="en-ZA" sz="1600" dirty="0"/>
              <a:t>All motions require a notice from a Member who wish to table such a motion and should be supported by another Member or Members seeking the House to deliberate on a matter or to take a resolution. There are various issues that a motion may seek the House to resolve on and those are listed on Rule 110. </a:t>
            </a:r>
          </a:p>
          <a:p>
            <a:pPr algn="just">
              <a:lnSpc>
                <a:spcPct val="150000"/>
              </a:lnSpc>
            </a:pPr>
            <a:r>
              <a:rPr lang="en-ZA" sz="1600" dirty="0"/>
              <a:t>A motion without notice is usually presented to defer items or include extra items that were not programmed. Also, it can be tabled to change the order of items in the House.</a:t>
            </a:r>
          </a:p>
          <a:p>
            <a:pPr>
              <a:lnSpc>
                <a:spcPct val="150000"/>
              </a:lnSpc>
            </a:pPr>
            <a:endParaRPr lang="en-US" sz="1600" dirty="0"/>
          </a:p>
        </p:txBody>
      </p:sp>
      <p:sp>
        <p:nvSpPr>
          <p:cNvPr id="4" name="Slide Number Placeholder 3">
            <a:extLst>
              <a:ext uri="{FF2B5EF4-FFF2-40B4-BE49-F238E27FC236}">
                <a16:creationId xmlns:a16="http://schemas.microsoft.com/office/drawing/2014/main" id="{4795105A-25CC-9BE4-8180-599C9CFDCD08}"/>
              </a:ext>
            </a:extLst>
          </p:cNvPr>
          <p:cNvSpPr>
            <a:spLocks noGrp="1"/>
          </p:cNvSpPr>
          <p:nvPr>
            <p:ph type="sldNum" sz="quarter" idx="12"/>
          </p:nvPr>
        </p:nvSpPr>
        <p:spPr/>
        <p:txBody>
          <a:bodyPr/>
          <a:lstStyle/>
          <a:p>
            <a:fld id="{3BC93099-F7AB-074E-8CC3-8B9B36D0B21C}" type="slidenum">
              <a:rPr lang="en-US" smtClean="0"/>
              <a:t>8</a:t>
            </a:fld>
            <a:endParaRPr lang="en-US"/>
          </a:p>
        </p:txBody>
      </p:sp>
    </p:spTree>
    <p:extLst>
      <p:ext uri="{BB962C8B-B14F-4D97-AF65-F5344CB8AC3E}">
        <p14:creationId xmlns:p14="http://schemas.microsoft.com/office/powerpoint/2010/main" val="2958070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314A-D9F3-7C99-2FAD-E0A73F29BE77}"/>
              </a:ext>
            </a:extLst>
          </p:cNvPr>
          <p:cNvSpPr>
            <a:spLocks noGrp="1"/>
          </p:cNvSpPr>
          <p:nvPr>
            <p:ph type="title"/>
          </p:nvPr>
        </p:nvSpPr>
        <p:spPr/>
        <p:txBody>
          <a:bodyPr/>
          <a:lstStyle/>
          <a:p>
            <a:r>
              <a:rPr lang="en-US" dirty="0"/>
              <a:t>Resolutions</a:t>
            </a:r>
          </a:p>
        </p:txBody>
      </p:sp>
      <p:sp>
        <p:nvSpPr>
          <p:cNvPr id="3" name="Content Placeholder 2">
            <a:extLst>
              <a:ext uri="{FF2B5EF4-FFF2-40B4-BE49-F238E27FC236}">
                <a16:creationId xmlns:a16="http://schemas.microsoft.com/office/drawing/2014/main" id="{D3CB1716-2FD0-4FE3-ABC4-6A65F91E3CE8}"/>
              </a:ext>
            </a:extLst>
          </p:cNvPr>
          <p:cNvSpPr>
            <a:spLocks noGrp="1"/>
          </p:cNvSpPr>
          <p:nvPr>
            <p:ph idx="1"/>
          </p:nvPr>
        </p:nvSpPr>
        <p:spPr>
          <a:xfrm>
            <a:off x="638629" y="2052766"/>
            <a:ext cx="10900371" cy="3699852"/>
          </a:xfrm>
        </p:spPr>
        <p:txBody>
          <a:bodyPr>
            <a:normAutofit/>
          </a:bodyPr>
          <a:lstStyle/>
          <a:p>
            <a:pPr algn="just">
              <a:lnSpc>
                <a:spcPct val="150000"/>
              </a:lnSpc>
            </a:pPr>
            <a:r>
              <a:rPr lang="en-ZA" sz="1600" dirty="0"/>
              <a:t>A resolution is mechanism by which the Legislature declares its opinions, purposes and relationships with matters external to itself.</a:t>
            </a:r>
          </a:p>
          <a:p>
            <a:pPr algn="just">
              <a:lnSpc>
                <a:spcPct val="150000"/>
              </a:lnSpc>
            </a:pPr>
            <a:endParaRPr lang="en-ZA" sz="800" dirty="0"/>
          </a:p>
          <a:p>
            <a:pPr algn="just">
              <a:lnSpc>
                <a:spcPct val="150000"/>
              </a:lnSpc>
            </a:pPr>
            <a:r>
              <a:rPr lang="en-ZA" sz="1600" dirty="0"/>
              <a:t>An order which is a mandatory command by which the legislature directs its Committees, the Executive, etc. to do certain things.</a:t>
            </a:r>
          </a:p>
          <a:p>
            <a:pPr algn="just">
              <a:lnSpc>
                <a:spcPct val="150000"/>
              </a:lnSpc>
            </a:pPr>
            <a:endParaRPr lang="en-ZA" sz="800" dirty="0"/>
          </a:p>
          <a:p>
            <a:pPr algn="just">
              <a:lnSpc>
                <a:spcPct val="150000"/>
              </a:lnSpc>
            </a:pPr>
            <a:r>
              <a:rPr lang="en-ZA" sz="1600" dirty="0"/>
              <a:t>A decision to summon witnesses to appear before the Legislature.</a:t>
            </a:r>
          </a:p>
          <a:p>
            <a:pPr>
              <a:lnSpc>
                <a:spcPct val="150000"/>
              </a:lnSpc>
            </a:pPr>
            <a:endParaRPr lang="en-US" sz="1600" dirty="0"/>
          </a:p>
        </p:txBody>
      </p:sp>
      <p:sp>
        <p:nvSpPr>
          <p:cNvPr id="4" name="Slide Number Placeholder 3">
            <a:extLst>
              <a:ext uri="{FF2B5EF4-FFF2-40B4-BE49-F238E27FC236}">
                <a16:creationId xmlns:a16="http://schemas.microsoft.com/office/drawing/2014/main" id="{CC80E34B-572F-1812-019B-79D88074D704}"/>
              </a:ext>
            </a:extLst>
          </p:cNvPr>
          <p:cNvSpPr>
            <a:spLocks noGrp="1"/>
          </p:cNvSpPr>
          <p:nvPr>
            <p:ph type="sldNum" sz="quarter" idx="12"/>
          </p:nvPr>
        </p:nvSpPr>
        <p:spPr/>
        <p:txBody>
          <a:bodyPr/>
          <a:lstStyle/>
          <a:p>
            <a:fld id="{3BC93099-F7AB-074E-8CC3-8B9B36D0B21C}" type="slidenum">
              <a:rPr lang="en-US" smtClean="0"/>
              <a:t>9</a:t>
            </a:fld>
            <a:endParaRPr lang="en-US"/>
          </a:p>
        </p:txBody>
      </p:sp>
    </p:spTree>
    <p:extLst>
      <p:ext uri="{BB962C8B-B14F-4D97-AF65-F5344CB8AC3E}">
        <p14:creationId xmlns:p14="http://schemas.microsoft.com/office/powerpoint/2010/main" val="2952316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2609</TotalTime>
  <Words>1251</Words>
  <Application>Microsoft Macintosh PowerPoint</Application>
  <PresentationFormat>Widescreen</PresentationFormat>
  <Paragraphs>97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Aptos</vt:lpstr>
      <vt:lpstr>Arial</vt:lpstr>
      <vt:lpstr>Office Theme</vt:lpstr>
      <vt:lpstr>House Practices and Procedures</vt:lpstr>
      <vt:lpstr>PRESENTATION OUTLINE</vt:lpstr>
      <vt:lpstr>Introduction</vt:lpstr>
      <vt:lpstr>Order of Business in the House</vt:lpstr>
      <vt:lpstr>Order of Business in the House cont.</vt:lpstr>
      <vt:lpstr>Normal House Sitting</vt:lpstr>
      <vt:lpstr>Normal House Sitting/Statement</vt:lpstr>
      <vt:lpstr>Motions</vt:lpstr>
      <vt:lpstr>Resolutions</vt:lpstr>
      <vt:lpstr>Rules of Debate</vt:lpstr>
      <vt:lpstr>Quorum</vt:lpstr>
      <vt:lpstr>Decisions and Voting</vt:lpstr>
      <vt:lpstr>PowerPoint Presentation</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Leene Mogobe</dc:creator>
  <cp:lastModifiedBy>Leene Mogobe</cp:lastModifiedBy>
  <cp:revision>26</cp:revision>
  <dcterms:created xsi:type="dcterms:W3CDTF">2024-03-12T12:42:46Z</dcterms:created>
  <dcterms:modified xsi:type="dcterms:W3CDTF">2024-06-25T16:41:54Z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a00853-e5cc-480d-8b74-afcdbe2c705a_Enabled">
    <vt:lpwstr>true</vt:lpwstr>
  </property>
  <property fmtid="{D5CDD505-2E9C-101B-9397-08002B2CF9AE}" pid="3" name="MSIP_Label_41a00853-e5cc-480d-8b74-afcdbe2c705a_SetDate">
    <vt:lpwstr>2024-03-12T12:49:44Z</vt:lpwstr>
  </property>
  <property fmtid="{D5CDD505-2E9C-101B-9397-08002B2CF9AE}" pid="4" name="MSIP_Label_41a00853-e5cc-480d-8b74-afcdbe2c705a_Method">
    <vt:lpwstr>Standard</vt:lpwstr>
  </property>
  <property fmtid="{D5CDD505-2E9C-101B-9397-08002B2CF9AE}" pid="5" name="MSIP_Label_41a00853-e5cc-480d-8b74-afcdbe2c705a_Name">
    <vt:lpwstr>defa4170-0d19-0005-0004-bc88714345d2</vt:lpwstr>
  </property>
  <property fmtid="{D5CDD505-2E9C-101B-9397-08002B2CF9AE}" pid="6" name="MSIP_Label_41a00853-e5cc-480d-8b74-afcdbe2c705a_SiteId">
    <vt:lpwstr>4a3d1c5b-66b2-47c2-88d1-7eaa8d27e6cf</vt:lpwstr>
  </property>
  <property fmtid="{D5CDD505-2E9C-101B-9397-08002B2CF9AE}" pid="7" name="MSIP_Label_41a00853-e5cc-480d-8b74-afcdbe2c705a_ActionId">
    <vt:lpwstr>f5d5384e-ca25-4137-be16-310f95160255</vt:lpwstr>
  </property>
  <property fmtid="{D5CDD505-2E9C-101B-9397-08002B2CF9AE}" pid="8" name="MSIP_Label_41a00853-e5cc-480d-8b74-afcdbe2c705a_ContentBits">
    <vt:lpwstr>0</vt:lpwstr>
  </property>
</Properties>
</file>