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  <p:sldMasterId id="2147483702" r:id="rId3"/>
  </p:sldMasterIdLst>
  <p:sldIdLst>
    <p:sldId id="4398" r:id="rId4"/>
    <p:sldId id="2134805933" r:id="rId5"/>
    <p:sldId id="2134805934" r:id="rId6"/>
    <p:sldId id="2134805935" r:id="rId7"/>
    <p:sldId id="2134805936" r:id="rId8"/>
    <p:sldId id="2134805931" r:id="rId9"/>
    <p:sldId id="4404" r:id="rId10"/>
    <p:sldId id="391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357D438-B556-22B6-E460-47EE55A31F8A}" name="VAN WYK, EKSTEEN (GDARD)" initials="VWE(" userId="S::EKSTEEN.VANWYK@gauteng.gov.za::d0a9a60c-10b8-4075-93cc-b892ad2ad24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637C1-0809-7247-99D9-8195A891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103726"/>
            <a:ext cx="10585327" cy="398505"/>
          </a:xfrm>
        </p:spPr>
        <p:txBody>
          <a:bodyPr>
            <a:noAutofit/>
          </a:bodyPr>
          <a:lstStyle>
            <a:lvl1pPr algn="l">
              <a:defRPr sz="2100" b="1" i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CA25E-CF18-C245-9BB5-8E40FBF338D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34531" y="1616532"/>
            <a:ext cx="10585327" cy="4560435"/>
          </a:xfrm>
        </p:spPr>
        <p:txBody>
          <a:bodyPr>
            <a:normAutofit/>
          </a:bodyPr>
          <a:lstStyle>
            <a:lvl1pPr marL="257175" indent="-257175" algn="l"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7560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2909" y="914761"/>
            <a:ext cx="10684879" cy="3651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2907" y="1600202"/>
            <a:ext cx="5113313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97425" y="1600202"/>
            <a:ext cx="523036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5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2707" y="2130426"/>
            <a:ext cx="9974893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EF6776-A4B7-1C4D-B1F9-2B9029E89AE3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032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2907" y="935183"/>
            <a:ext cx="10684879" cy="32557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2907" y="1412384"/>
            <a:ext cx="10684879" cy="512083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538913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dirty="0"/>
              <a:t>13</a:t>
            </a:r>
            <a:r>
              <a:rPr lang="en-US" baseline="30000" dirty="0"/>
              <a:t>th</a:t>
            </a:r>
            <a:r>
              <a:rPr lang="en-US" dirty="0"/>
              <a:t> June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85551" y="6533217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r>
              <a:rPr lang="en-US" dirty="0"/>
              <a:t>OoP SOPA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8612" y="6546664"/>
            <a:ext cx="606749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093862CD-2CE4-D846-9F15-15300DCE1B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947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6181" y="3534064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6181" y="1701007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EF6776-A4B7-1C4D-B1F9-2B9029E89AE3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63C3B79-85AB-484C-B635-28E848BDA4E5}"/>
              </a:ext>
            </a:extLst>
          </p:cNvPr>
          <p:cNvSpPr txBox="1">
            <a:spLocks/>
          </p:cNvSpPr>
          <p:nvPr userDrawn="1"/>
        </p:nvSpPr>
        <p:spPr>
          <a:xfrm>
            <a:off x="1342907" y="935183"/>
            <a:ext cx="10684879" cy="3255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500" b="1" kern="120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50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9950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2907" y="914759"/>
            <a:ext cx="10684879" cy="3651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2906" y="1600200"/>
            <a:ext cx="511331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97425" y="1600200"/>
            <a:ext cx="523036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EF6776-A4B7-1C4D-B1F9-2B9029E89AE3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994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2907" y="924791"/>
            <a:ext cx="10684879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2906" y="1724891"/>
            <a:ext cx="5154876" cy="449984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2906" y="2174875"/>
            <a:ext cx="51548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05600" y="1724890"/>
            <a:ext cx="5310832" cy="44998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05600" y="2174875"/>
            <a:ext cx="53108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EF6776-A4B7-1C4D-B1F9-2B9029E89AE3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095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2907" y="925150"/>
            <a:ext cx="10684879" cy="3651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EF6776-A4B7-1C4D-B1F9-2B9029E89AE3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82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EF6776-A4B7-1C4D-B1F9-2B9029E89AE3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5CE6F17-BA95-494B-91A3-DCBD76065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907" y="935183"/>
            <a:ext cx="10684879" cy="32557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40118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8474" y="1435101"/>
            <a:ext cx="4932217" cy="365125"/>
          </a:xfrm>
        </p:spPr>
        <p:txBody>
          <a:bodyPr anchor="b"/>
          <a:lstStyle>
            <a:lvl1pPr algn="l">
              <a:defRPr sz="2000" b="1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1532" y="1435101"/>
            <a:ext cx="5680357" cy="4691063"/>
          </a:xfrm>
        </p:spPr>
        <p:txBody>
          <a:bodyPr/>
          <a:lstStyle>
            <a:lvl1pPr>
              <a:defRPr sz="30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8473" y="1800226"/>
            <a:ext cx="4932216" cy="43259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EF6776-A4B7-1C4D-B1F9-2B9029E89AE3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DB4AA36-669E-864D-BF7E-6DED31BC9FB0}"/>
              </a:ext>
            </a:extLst>
          </p:cNvPr>
          <p:cNvSpPr txBox="1">
            <a:spLocks/>
          </p:cNvSpPr>
          <p:nvPr userDrawn="1"/>
        </p:nvSpPr>
        <p:spPr>
          <a:xfrm>
            <a:off x="1342907" y="935183"/>
            <a:ext cx="10684879" cy="3255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500" b="1" kern="120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50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3596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6181" y="4800600"/>
            <a:ext cx="1070956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16181" y="1350818"/>
            <a:ext cx="10709564" cy="337675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16181" y="5367338"/>
            <a:ext cx="1070956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EF6776-A4B7-1C4D-B1F9-2B9029E89AE3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7581F9D-C64A-BB4C-8033-7795EA41917D}"/>
              </a:ext>
            </a:extLst>
          </p:cNvPr>
          <p:cNvSpPr txBox="1">
            <a:spLocks/>
          </p:cNvSpPr>
          <p:nvPr userDrawn="1"/>
        </p:nvSpPr>
        <p:spPr>
          <a:xfrm>
            <a:off x="1342907" y="935183"/>
            <a:ext cx="10684879" cy="3255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500" b="1" kern="120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50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29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637C1-0809-7247-99D9-8195A891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6"/>
            <a:ext cx="10585327" cy="414834"/>
          </a:xfrm>
        </p:spPr>
        <p:txBody>
          <a:bodyPr>
            <a:noAutofit/>
          </a:bodyPr>
          <a:lstStyle>
            <a:lvl1pPr algn="l">
              <a:defRPr sz="2100" b="1" i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CA25E-CF18-C245-9BB5-8E40FBF338D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34530" y="1567547"/>
            <a:ext cx="10585327" cy="4838018"/>
          </a:xfrm>
        </p:spPr>
        <p:txBody>
          <a:bodyPr>
            <a:normAutofit/>
          </a:bodyPr>
          <a:lstStyle>
            <a:lvl1pPr marL="257175" indent="-257175" algn="l"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9305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2907" y="924791"/>
            <a:ext cx="10684879" cy="33431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EF6776-A4B7-1C4D-B1F9-2B9029E89AE3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09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13164"/>
            <a:ext cx="2743200" cy="47129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88473" y="1413164"/>
            <a:ext cx="7347527" cy="471299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EF6776-A4B7-1C4D-B1F9-2B9029E89AE3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25ACE83-0F60-CC47-802A-4D891EAD32D2}"/>
              </a:ext>
            </a:extLst>
          </p:cNvPr>
          <p:cNvSpPr txBox="1">
            <a:spLocks/>
          </p:cNvSpPr>
          <p:nvPr userDrawn="1"/>
        </p:nvSpPr>
        <p:spPr>
          <a:xfrm>
            <a:off x="1342907" y="935183"/>
            <a:ext cx="10684879" cy="3255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500" b="1" kern="120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50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926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EF6776-A4B7-1C4D-B1F9-2B9029E89AE3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51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2907" y="935183"/>
            <a:ext cx="10684879" cy="32557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2907" y="1412384"/>
            <a:ext cx="10684879" cy="512083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538913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dirty="0"/>
              <a:t>13</a:t>
            </a:r>
            <a:r>
              <a:rPr lang="en-US" baseline="30000" dirty="0"/>
              <a:t>th</a:t>
            </a:r>
            <a:r>
              <a:rPr lang="en-US" dirty="0"/>
              <a:t> June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85551" y="6533217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r>
              <a:rPr lang="en-US" dirty="0"/>
              <a:t>OoP SOPA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8612" y="6546664"/>
            <a:ext cx="606749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093862CD-2CE4-D846-9F15-15300DCE1B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03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6181" y="3534064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6181" y="1701007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EF6776-A4B7-1C4D-B1F9-2B9029E89AE3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63C3B79-85AB-484C-B635-28E848BDA4E5}"/>
              </a:ext>
            </a:extLst>
          </p:cNvPr>
          <p:cNvSpPr txBox="1">
            <a:spLocks/>
          </p:cNvSpPr>
          <p:nvPr userDrawn="1"/>
        </p:nvSpPr>
        <p:spPr>
          <a:xfrm>
            <a:off x="1342907" y="935183"/>
            <a:ext cx="10684879" cy="3255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500" b="1" kern="120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50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6839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2907" y="914759"/>
            <a:ext cx="10684879" cy="3651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2906" y="1600200"/>
            <a:ext cx="511331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97425" y="1600200"/>
            <a:ext cx="523036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EF6776-A4B7-1C4D-B1F9-2B9029E89AE3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79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2907" y="924791"/>
            <a:ext cx="10684879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2906" y="1724891"/>
            <a:ext cx="5154876" cy="449984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2906" y="2174875"/>
            <a:ext cx="51548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05600" y="1724890"/>
            <a:ext cx="5310832" cy="44998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05600" y="2174875"/>
            <a:ext cx="53108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EF6776-A4B7-1C4D-B1F9-2B9029E89AE3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15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2907" y="925150"/>
            <a:ext cx="10684879" cy="3651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EF6776-A4B7-1C4D-B1F9-2B9029E89AE3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362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EF6776-A4B7-1C4D-B1F9-2B9029E89AE3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5CE6F17-BA95-494B-91A3-DCBD76065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907" y="935183"/>
            <a:ext cx="10684879" cy="32557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4487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8474" y="1435101"/>
            <a:ext cx="4932217" cy="365125"/>
          </a:xfrm>
        </p:spPr>
        <p:txBody>
          <a:bodyPr anchor="b"/>
          <a:lstStyle>
            <a:lvl1pPr algn="l">
              <a:defRPr sz="2000" b="1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1532" y="1435101"/>
            <a:ext cx="5680357" cy="4691063"/>
          </a:xfrm>
        </p:spPr>
        <p:txBody>
          <a:bodyPr/>
          <a:lstStyle>
            <a:lvl1pPr>
              <a:defRPr sz="30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8473" y="1800226"/>
            <a:ext cx="4932216" cy="43259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EF6776-A4B7-1C4D-B1F9-2B9029E89AE3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DB4AA36-669E-864D-BF7E-6DED31BC9FB0}"/>
              </a:ext>
            </a:extLst>
          </p:cNvPr>
          <p:cNvSpPr txBox="1">
            <a:spLocks/>
          </p:cNvSpPr>
          <p:nvPr userDrawn="1"/>
        </p:nvSpPr>
        <p:spPr>
          <a:xfrm>
            <a:off x="1342907" y="935183"/>
            <a:ext cx="10684879" cy="3255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500" b="1" kern="120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50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71685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22650CF-D129-0944-B1B7-9BD9CBDEA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4530" y="1649187"/>
            <a:ext cx="10585327" cy="473528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b="1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0F3B1C3-F287-9C46-B95D-4950349E7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6"/>
            <a:ext cx="10585327" cy="414834"/>
          </a:xfrm>
        </p:spPr>
        <p:txBody>
          <a:bodyPr>
            <a:noAutofit/>
          </a:bodyPr>
          <a:lstStyle>
            <a:lvl1pPr algn="l">
              <a:defRPr sz="2100" b="1" i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3234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6181" y="4800600"/>
            <a:ext cx="1070956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16181" y="1350818"/>
            <a:ext cx="10709564" cy="337675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16181" y="5367338"/>
            <a:ext cx="1070956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EF6776-A4B7-1C4D-B1F9-2B9029E89AE3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7581F9D-C64A-BB4C-8033-7795EA41917D}"/>
              </a:ext>
            </a:extLst>
          </p:cNvPr>
          <p:cNvSpPr txBox="1">
            <a:spLocks/>
          </p:cNvSpPr>
          <p:nvPr userDrawn="1"/>
        </p:nvSpPr>
        <p:spPr>
          <a:xfrm>
            <a:off x="1342907" y="935183"/>
            <a:ext cx="10684879" cy="3255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500" b="1" kern="120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50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70552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2907" y="924791"/>
            <a:ext cx="10684879" cy="33431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EF6776-A4B7-1C4D-B1F9-2B9029E89AE3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58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13164"/>
            <a:ext cx="2743200" cy="47129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88473" y="1413164"/>
            <a:ext cx="7347527" cy="471299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4EF6776-A4B7-1C4D-B1F9-2B9029E89AE3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25ACE83-0F60-CC47-802A-4D891EAD32D2}"/>
              </a:ext>
            </a:extLst>
          </p:cNvPr>
          <p:cNvSpPr txBox="1">
            <a:spLocks/>
          </p:cNvSpPr>
          <p:nvPr userDrawn="1"/>
        </p:nvSpPr>
        <p:spPr>
          <a:xfrm>
            <a:off x="1342907" y="935183"/>
            <a:ext cx="10684879" cy="3255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500" b="1" kern="120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50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56166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2909" y="925152"/>
            <a:ext cx="10684879" cy="3651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8C5821-2A51-A949-9B26-12D68F3C7E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859B21-1154-AB4C-A3FA-336639B09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718A93-9596-7442-AC10-492599778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0484C11-3960-8246-8732-13FBCACD55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541475"/>
      </p:ext>
    </p:extLst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1342909" y="924793"/>
            <a:ext cx="1068487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1342907" y="1724891"/>
            <a:ext cx="5154876" cy="449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342900" lvl="0" indent="-1714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1pPr>
            <a:lvl2pPr marL="685800" lvl="1" indent="-1714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2pPr>
            <a:lvl3pPr marL="1028700" lvl="2" indent="-17145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 b="1"/>
            </a:lvl3pPr>
            <a:lvl4pPr marL="1371600" lvl="3" indent="-17145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4pPr>
            <a:lvl5pPr marL="1714500" lvl="4" indent="-17145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5pPr>
            <a:lvl6pPr marL="2057400" lvl="5" indent="-17145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1342907" y="2174875"/>
            <a:ext cx="5154876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lvl="0" indent="-2857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667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500"/>
            </a:lvl2pPr>
            <a:lvl3pPr marL="1028700" lvl="2" indent="-25717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4765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200"/>
            </a:lvl4pPr>
            <a:lvl5pPr marL="1714500" lvl="4" indent="-24765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200"/>
            </a:lvl5pPr>
            <a:lvl6pPr marL="2057400" lvl="5" indent="-24765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200"/>
            </a:lvl6pPr>
            <a:lvl7pPr marL="2400300" lvl="6" indent="-24765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200"/>
            </a:lvl7pPr>
            <a:lvl8pPr marL="2743200" lvl="7" indent="-24765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200"/>
            </a:lvl8pPr>
            <a:lvl9pPr marL="3086100" lvl="8" indent="-24765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2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3"/>
          </p:nvPr>
        </p:nvSpPr>
        <p:spPr>
          <a:xfrm>
            <a:off x="6705600" y="1724892"/>
            <a:ext cx="5310832" cy="449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342900" lvl="0" indent="-1714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1pPr>
            <a:lvl2pPr marL="685800" lvl="1" indent="-1714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2pPr>
            <a:lvl3pPr marL="1028700" lvl="2" indent="-17145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 b="1"/>
            </a:lvl3pPr>
            <a:lvl4pPr marL="1371600" lvl="3" indent="-17145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4pPr>
            <a:lvl5pPr marL="1714500" lvl="4" indent="-17145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5pPr>
            <a:lvl6pPr marL="2057400" lvl="5" indent="-17145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4"/>
          </p:nvPr>
        </p:nvSpPr>
        <p:spPr>
          <a:xfrm>
            <a:off x="6705600" y="2174875"/>
            <a:ext cx="5310832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lvl="0" indent="-2857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667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500"/>
            </a:lvl2pPr>
            <a:lvl3pPr marL="1028700" lvl="2" indent="-25717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4765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200"/>
            </a:lvl4pPr>
            <a:lvl5pPr marL="1714500" lvl="4" indent="-24765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200"/>
            </a:lvl5pPr>
            <a:lvl6pPr marL="2057400" lvl="5" indent="-24765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200"/>
            </a:lvl6pPr>
            <a:lvl7pPr marL="2400300" lvl="6" indent="-24765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200"/>
            </a:lvl7pPr>
            <a:lvl8pPr marL="2743200" lvl="7" indent="-24765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200"/>
            </a:lvl8pPr>
            <a:lvl9pPr marL="3086100" lvl="8" indent="-24765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200"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3741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>
      <p:transition spd="slow">
        <p:fade thruBlk="1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rt without Text">
  <p:cSld name="Chart without Text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3"/>
          <p:cNvSpPr>
            <a:spLocks noGrp="1"/>
          </p:cNvSpPr>
          <p:nvPr>
            <p:ph type="chart" idx="2"/>
          </p:nvPr>
        </p:nvSpPr>
        <p:spPr>
          <a:xfrm>
            <a:off x="457222" y="1727299"/>
            <a:ext cx="11328887" cy="4686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75" tIns="60975" rIns="121975" bIns="609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None/>
              <a:defRPr sz="1034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Char char="•"/>
              <a:defRPr sz="1034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Char char="•"/>
              <a:defRPr sz="1034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Char char="•"/>
              <a:defRPr sz="1034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Char char="•"/>
              <a:defRPr sz="1034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1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1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1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1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49326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Page">
  <p:cSld name="Title Pag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/>
          <p:nvPr/>
        </p:nvSpPr>
        <p:spPr>
          <a:xfrm>
            <a:off x="-304813" y="-101606"/>
            <a:ext cx="12497337" cy="69600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0110" tIns="30043" rIns="60110" bIns="3004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None/>
            </a:pPr>
            <a:endParaRPr sz="1232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 txBox="1"/>
          <p:nvPr/>
        </p:nvSpPr>
        <p:spPr>
          <a:xfrm>
            <a:off x="5486636" y="0"/>
            <a:ext cx="6705888" cy="6858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110" tIns="30043" rIns="60110" bIns="30043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None/>
            </a:pPr>
            <a:endParaRPr sz="1232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" name="Google Shape;14;p2"/>
          <p:cNvCxnSpPr/>
          <p:nvPr/>
        </p:nvCxnSpPr>
        <p:spPr>
          <a:xfrm>
            <a:off x="330215" y="3038650"/>
            <a:ext cx="704941" cy="0"/>
          </a:xfrm>
          <a:prstGeom prst="straightConnector1">
            <a:avLst/>
          </a:prstGeom>
          <a:noFill/>
          <a:ln w="38100" cap="flat" cmpd="sng">
            <a:solidFill>
              <a:srgbClr val="832A2A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" name="Google Shape;15;p2"/>
          <p:cNvSpPr/>
          <p:nvPr/>
        </p:nvSpPr>
        <p:spPr>
          <a:xfrm>
            <a:off x="-304813" y="4484948"/>
            <a:ext cx="6089972" cy="2398861"/>
          </a:xfrm>
          <a:prstGeom prst="rect">
            <a:avLst/>
          </a:prstGeom>
          <a:solidFill>
            <a:srgbClr val="3E3C3B"/>
          </a:solidFill>
          <a:ln>
            <a:noFill/>
          </a:ln>
        </p:spPr>
        <p:txBody>
          <a:bodyPr spcFirstLastPara="1" wrap="square" lIns="60110" tIns="30043" rIns="60110" bIns="3004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None/>
            </a:pPr>
            <a:endParaRPr sz="1232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-304813" y="-88905"/>
            <a:ext cx="6089972" cy="266847"/>
          </a:xfrm>
          <a:prstGeom prst="rect">
            <a:avLst/>
          </a:prstGeom>
          <a:solidFill>
            <a:srgbClr val="3E3C3B"/>
          </a:solidFill>
          <a:ln>
            <a:noFill/>
          </a:ln>
        </p:spPr>
        <p:txBody>
          <a:bodyPr spcFirstLastPara="1" wrap="square" lIns="60110" tIns="30043" rIns="60110" bIns="3004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None/>
            </a:pPr>
            <a:endParaRPr sz="1232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" name="Google Shape;17;p2" descr="GCRO-logo_on-black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0329" y="5947117"/>
            <a:ext cx="2624251" cy="65572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"/>
          <p:cNvSpPr txBox="1">
            <a:spLocks noGrp="1"/>
          </p:cNvSpPr>
          <p:nvPr>
            <p:ph type="title"/>
          </p:nvPr>
        </p:nvSpPr>
        <p:spPr>
          <a:xfrm>
            <a:off x="245769" y="647739"/>
            <a:ext cx="4654691" cy="1641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000" tIns="60975" rIns="122000" bIns="60975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365"/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body" idx="1"/>
          </p:nvPr>
        </p:nvSpPr>
        <p:spPr>
          <a:xfrm>
            <a:off x="245769" y="2463944"/>
            <a:ext cx="4654691" cy="562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000" tIns="60975" rIns="122000" bIns="60975" anchor="t" anchorCtr="0">
            <a:noAutofit/>
          </a:bodyPr>
          <a:lstStyle>
            <a:lvl1pPr marL="225251" lvl="0" indent="-112625" algn="l" rtl="0">
              <a:lnSpc>
                <a:spcPct val="90000"/>
              </a:lnSpc>
              <a:spcBef>
                <a:spcPts val="690"/>
              </a:spcBef>
              <a:spcAft>
                <a:spcPts val="0"/>
              </a:spcAft>
              <a:buClr>
                <a:srgbClr val="3E3C3B"/>
              </a:buClr>
              <a:buSzPts val="2100"/>
              <a:buNone/>
              <a:defRPr sz="1034">
                <a:solidFill>
                  <a:srgbClr val="3E3C3B"/>
                </a:solidFill>
              </a:defRPr>
            </a:lvl1pPr>
            <a:lvl2pPr marL="450502" lvl="1" indent="-11262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908F8F"/>
              </a:buClr>
              <a:buSzPts val="2700"/>
              <a:buNone/>
              <a:defRPr sz="1331">
                <a:solidFill>
                  <a:srgbClr val="908F8F"/>
                </a:solidFill>
              </a:defRPr>
            </a:lvl2pPr>
            <a:lvl3pPr marL="675753" lvl="2" indent="-11262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908F8F"/>
              </a:buClr>
              <a:buSzPts val="2500"/>
              <a:buNone/>
              <a:defRPr sz="1232">
                <a:solidFill>
                  <a:srgbClr val="908F8F"/>
                </a:solidFill>
              </a:defRPr>
            </a:lvl3pPr>
            <a:lvl4pPr marL="901004" lvl="3" indent="-11262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034">
                <a:solidFill>
                  <a:srgbClr val="908F8F"/>
                </a:solidFill>
              </a:defRPr>
            </a:lvl4pPr>
            <a:lvl5pPr marL="1126255" lvl="4" indent="-11262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034">
                <a:solidFill>
                  <a:srgbClr val="908F8F"/>
                </a:solidFill>
              </a:defRPr>
            </a:lvl5pPr>
            <a:lvl6pPr marL="1351506" lvl="5" indent="-11262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034">
                <a:solidFill>
                  <a:srgbClr val="908F8F"/>
                </a:solidFill>
              </a:defRPr>
            </a:lvl6pPr>
            <a:lvl7pPr marL="1576757" lvl="6" indent="-11262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034">
                <a:solidFill>
                  <a:srgbClr val="908F8F"/>
                </a:solidFill>
              </a:defRPr>
            </a:lvl7pPr>
            <a:lvl8pPr marL="1802008" lvl="7" indent="-11262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034">
                <a:solidFill>
                  <a:srgbClr val="908F8F"/>
                </a:solidFill>
              </a:defRPr>
            </a:lvl8pPr>
            <a:lvl9pPr marL="2027259" lvl="8" indent="-11262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034">
                <a:solidFill>
                  <a:srgbClr val="908F8F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body" idx="2"/>
          </p:nvPr>
        </p:nvSpPr>
        <p:spPr>
          <a:xfrm>
            <a:off x="245769" y="3225988"/>
            <a:ext cx="4654691" cy="562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000" tIns="60975" rIns="122000" bIns="60975" anchor="t" anchorCtr="0">
            <a:noAutofit/>
          </a:bodyPr>
          <a:lstStyle>
            <a:lvl1pPr marL="225251" lvl="0" indent="-112625" algn="l" rtl="0">
              <a:lnSpc>
                <a:spcPct val="90000"/>
              </a:lnSpc>
              <a:spcBef>
                <a:spcPts val="690"/>
              </a:spcBef>
              <a:spcAft>
                <a:spcPts val="0"/>
              </a:spcAft>
              <a:buClr>
                <a:srgbClr val="3E3C3B"/>
              </a:buClr>
              <a:buSzPts val="2100"/>
              <a:buNone/>
              <a:defRPr sz="1034">
                <a:solidFill>
                  <a:srgbClr val="3E3C3B"/>
                </a:solidFill>
              </a:defRPr>
            </a:lvl1pPr>
            <a:lvl2pPr marL="450502" lvl="1" indent="-11262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908F8F"/>
              </a:buClr>
              <a:buSzPts val="2700"/>
              <a:buNone/>
              <a:defRPr sz="1331">
                <a:solidFill>
                  <a:srgbClr val="908F8F"/>
                </a:solidFill>
              </a:defRPr>
            </a:lvl2pPr>
            <a:lvl3pPr marL="675753" lvl="2" indent="-11262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908F8F"/>
              </a:buClr>
              <a:buSzPts val="2500"/>
              <a:buNone/>
              <a:defRPr sz="1232">
                <a:solidFill>
                  <a:srgbClr val="908F8F"/>
                </a:solidFill>
              </a:defRPr>
            </a:lvl3pPr>
            <a:lvl4pPr marL="901004" lvl="3" indent="-11262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034">
                <a:solidFill>
                  <a:srgbClr val="908F8F"/>
                </a:solidFill>
              </a:defRPr>
            </a:lvl4pPr>
            <a:lvl5pPr marL="1126255" lvl="4" indent="-11262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034">
                <a:solidFill>
                  <a:srgbClr val="908F8F"/>
                </a:solidFill>
              </a:defRPr>
            </a:lvl5pPr>
            <a:lvl6pPr marL="1351506" lvl="5" indent="-11262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034">
                <a:solidFill>
                  <a:srgbClr val="908F8F"/>
                </a:solidFill>
              </a:defRPr>
            </a:lvl6pPr>
            <a:lvl7pPr marL="1576757" lvl="6" indent="-11262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034">
                <a:solidFill>
                  <a:srgbClr val="908F8F"/>
                </a:solidFill>
              </a:defRPr>
            </a:lvl7pPr>
            <a:lvl8pPr marL="1802008" lvl="7" indent="-11262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034">
                <a:solidFill>
                  <a:srgbClr val="908F8F"/>
                </a:solidFill>
              </a:defRPr>
            </a:lvl8pPr>
            <a:lvl9pPr marL="2027259" lvl="8" indent="-11262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034">
                <a:solidFill>
                  <a:srgbClr val="908F8F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2"/>
          <p:cNvSpPr>
            <a:spLocks noGrp="1"/>
          </p:cNvSpPr>
          <p:nvPr>
            <p:ph type="pic" idx="3"/>
          </p:nvPr>
        </p:nvSpPr>
        <p:spPr>
          <a:xfrm>
            <a:off x="5785100" y="-152409"/>
            <a:ext cx="6407365" cy="7035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000" tIns="60975" rIns="122000" bIns="609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690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None/>
              <a:defRPr sz="1034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Char char="•"/>
              <a:defRPr sz="1034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Char char="•"/>
              <a:defRPr sz="1034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Char char="•"/>
              <a:defRPr sz="1034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Char char="•"/>
              <a:defRPr sz="1034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  <a:defRPr sz="123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  <a:defRPr sz="123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  <a:defRPr sz="123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  <a:defRPr sz="123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2" name="Google Shape;22;p2"/>
          <p:cNvSpPr txBox="1">
            <a:spLocks noGrp="1"/>
          </p:cNvSpPr>
          <p:nvPr>
            <p:ph type="body" idx="4"/>
          </p:nvPr>
        </p:nvSpPr>
        <p:spPr>
          <a:xfrm>
            <a:off x="6661436" y="6147153"/>
            <a:ext cx="4654691" cy="330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000" tIns="60975" rIns="122000" bIns="60975" anchor="t" anchorCtr="0">
            <a:noAutofit/>
          </a:bodyPr>
          <a:lstStyle>
            <a:lvl1pPr marL="225251" lvl="0" indent="-112625" algn="ctr" rtl="0">
              <a:lnSpc>
                <a:spcPct val="90000"/>
              </a:lnSpc>
              <a:spcBef>
                <a:spcPts val="690"/>
              </a:spcBef>
              <a:spcAft>
                <a:spcPts val="0"/>
              </a:spcAft>
              <a:buClr>
                <a:srgbClr val="999C99"/>
              </a:buClr>
              <a:buSzPts val="1400"/>
              <a:buNone/>
              <a:defRPr sz="690">
                <a:solidFill>
                  <a:srgbClr val="999C99"/>
                </a:solidFill>
              </a:defRPr>
            </a:lvl1pPr>
            <a:lvl2pPr marL="450502" lvl="1" indent="-11262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908F8F"/>
              </a:buClr>
              <a:buSzPts val="2700"/>
              <a:buNone/>
              <a:defRPr sz="1331">
                <a:solidFill>
                  <a:srgbClr val="908F8F"/>
                </a:solidFill>
              </a:defRPr>
            </a:lvl2pPr>
            <a:lvl3pPr marL="675753" lvl="2" indent="-11262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908F8F"/>
              </a:buClr>
              <a:buSzPts val="2500"/>
              <a:buNone/>
              <a:defRPr sz="1232">
                <a:solidFill>
                  <a:srgbClr val="908F8F"/>
                </a:solidFill>
              </a:defRPr>
            </a:lvl3pPr>
            <a:lvl4pPr marL="901004" lvl="3" indent="-11262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034">
                <a:solidFill>
                  <a:srgbClr val="908F8F"/>
                </a:solidFill>
              </a:defRPr>
            </a:lvl4pPr>
            <a:lvl5pPr marL="1126255" lvl="4" indent="-11262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034">
                <a:solidFill>
                  <a:srgbClr val="908F8F"/>
                </a:solidFill>
              </a:defRPr>
            </a:lvl5pPr>
            <a:lvl6pPr marL="1351506" lvl="5" indent="-11262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034">
                <a:solidFill>
                  <a:srgbClr val="908F8F"/>
                </a:solidFill>
              </a:defRPr>
            </a:lvl6pPr>
            <a:lvl7pPr marL="1576757" lvl="6" indent="-11262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034">
                <a:solidFill>
                  <a:srgbClr val="908F8F"/>
                </a:solidFill>
              </a:defRPr>
            </a:lvl7pPr>
            <a:lvl8pPr marL="1802008" lvl="7" indent="-11262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034">
                <a:solidFill>
                  <a:srgbClr val="908F8F"/>
                </a:solidFill>
              </a:defRPr>
            </a:lvl8pPr>
            <a:lvl9pPr marL="2027259" lvl="8" indent="-11262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034">
                <a:solidFill>
                  <a:srgbClr val="908F8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68818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rt/image and text">
  <p:cSld name="Chart/image and text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8"/>
          <p:cNvSpPr txBox="1">
            <a:spLocks noGrp="1"/>
          </p:cNvSpPr>
          <p:nvPr>
            <p:ph type="subTitle" idx="1"/>
          </p:nvPr>
        </p:nvSpPr>
        <p:spPr>
          <a:xfrm>
            <a:off x="6175163" y="3430148"/>
            <a:ext cx="5011515" cy="1914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75" tIns="60975" rIns="121975" bIns="60975" anchor="t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3E3C3B"/>
              </a:buClr>
              <a:buSzPts val="2100"/>
              <a:buNone/>
              <a:defRPr sz="1034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700"/>
              <a:buNone/>
              <a:defRPr sz="1331"/>
            </a:lvl2pPr>
            <a:lvl3pPr lvl="2" algn="ctr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400"/>
              <a:buNone/>
              <a:defRPr sz="1183"/>
            </a:lvl3pPr>
            <a:lvl4pPr lvl="3" algn="ctr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100"/>
              <a:buNone/>
              <a:defRPr sz="1034"/>
            </a:lvl4pPr>
            <a:lvl5pPr lvl="4" algn="ctr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100"/>
              <a:buNone/>
              <a:defRPr sz="1034"/>
            </a:lvl5pPr>
            <a:lvl6pPr lvl="5" algn="ctr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1034"/>
            </a:lvl6pPr>
            <a:lvl7pPr lvl="6" algn="ctr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1034"/>
            </a:lvl7pPr>
            <a:lvl8pPr lvl="7" algn="ctr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1034"/>
            </a:lvl8pPr>
            <a:lvl9pPr lvl="8" algn="ctr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1034"/>
            </a:lvl9pPr>
          </a:lstStyle>
          <a:p>
            <a:endParaRPr/>
          </a:p>
        </p:txBody>
      </p:sp>
      <p:sp>
        <p:nvSpPr>
          <p:cNvPr id="187" name="Google Shape;187;p28"/>
          <p:cNvSpPr txBox="1">
            <a:spLocks noGrp="1"/>
          </p:cNvSpPr>
          <p:nvPr>
            <p:ph type="body" idx="2"/>
          </p:nvPr>
        </p:nvSpPr>
        <p:spPr>
          <a:xfrm>
            <a:off x="520723" y="5097755"/>
            <a:ext cx="5029416" cy="261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75" tIns="60975" rIns="121975" bIns="60975" anchor="t" anchorCtr="0">
            <a:noAutofit/>
          </a:bodyPr>
          <a:lstStyle>
            <a:lvl1pPr marL="225251" lvl="0" indent="-112625" algn="ct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999C99"/>
              </a:buClr>
              <a:buSzPts val="1500"/>
              <a:buNone/>
              <a:defRPr sz="739">
                <a:solidFill>
                  <a:srgbClr val="999C99"/>
                </a:solidFill>
              </a:defRPr>
            </a:lvl1pPr>
            <a:lvl2pPr marL="450502" lvl="1" indent="-187709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400"/>
              <a:buChar char="•"/>
              <a:defRPr/>
            </a:lvl2pPr>
            <a:lvl3pPr marL="675753" lvl="2" indent="-187709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400"/>
              <a:buChar char="•"/>
              <a:defRPr/>
            </a:lvl3pPr>
            <a:lvl4pPr marL="901004" lvl="3" indent="-187709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400"/>
              <a:buChar char="•"/>
              <a:defRPr/>
            </a:lvl4pPr>
            <a:lvl5pPr marL="1126255" lvl="4" indent="-187709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400"/>
              <a:buChar char="•"/>
              <a:defRPr/>
            </a:lvl5pPr>
            <a:lvl6pPr marL="1351506" lvl="5" indent="-187709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6pPr>
            <a:lvl7pPr marL="1576757" lvl="6" indent="-187709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7pPr>
            <a:lvl8pPr marL="1802008" lvl="7" indent="-187709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8pPr>
            <a:lvl9pPr marL="2027259" lvl="8" indent="-187709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9pPr>
          </a:lstStyle>
          <a:p>
            <a:endParaRPr/>
          </a:p>
        </p:txBody>
      </p:sp>
      <p:sp>
        <p:nvSpPr>
          <p:cNvPr id="188" name="Google Shape;188;p28"/>
          <p:cNvSpPr>
            <a:spLocks noGrp="1"/>
          </p:cNvSpPr>
          <p:nvPr>
            <p:ph type="pic" idx="3"/>
          </p:nvPr>
        </p:nvSpPr>
        <p:spPr>
          <a:xfrm>
            <a:off x="921203" y="1970203"/>
            <a:ext cx="4141104" cy="305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75" tIns="60975" rIns="121975" bIns="609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None/>
              <a:defRPr sz="1034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Char char="•"/>
              <a:defRPr sz="1034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Char char="•"/>
              <a:defRPr sz="1034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Char char="•"/>
              <a:defRPr sz="1034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Char char="•"/>
              <a:defRPr sz="1034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1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1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1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1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89" name="Google Shape;189;p28"/>
          <p:cNvSpPr txBox="1">
            <a:spLocks noGrp="1"/>
          </p:cNvSpPr>
          <p:nvPr>
            <p:ph type="body" idx="4"/>
          </p:nvPr>
        </p:nvSpPr>
        <p:spPr>
          <a:xfrm>
            <a:off x="264980" y="813657"/>
            <a:ext cx="8598149" cy="465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75" tIns="60975" rIns="121975" bIns="60975" anchor="t" anchorCtr="0">
            <a:noAutofit/>
          </a:bodyPr>
          <a:lstStyle>
            <a:lvl1pPr marL="225251" lvl="0" indent="-112625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2100"/>
              <a:buNone/>
              <a:defRPr sz="1034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0502" lvl="1" indent="-187709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400"/>
              <a:buChar char="•"/>
              <a:defRPr/>
            </a:lvl2pPr>
            <a:lvl3pPr marL="675753" lvl="2" indent="-187709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400"/>
              <a:buChar char="•"/>
              <a:defRPr/>
            </a:lvl3pPr>
            <a:lvl4pPr marL="901004" lvl="3" indent="-187709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400"/>
              <a:buChar char="•"/>
              <a:defRPr/>
            </a:lvl4pPr>
            <a:lvl5pPr marL="1126255" lvl="4" indent="-187709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400"/>
              <a:buChar char="•"/>
              <a:defRPr/>
            </a:lvl5pPr>
            <a:lvl6pPr marL="1351506" lvl="5" indent="-187709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6pPr>
            <a:lvl7pPr marL="1576757" lvl="6" indent="-187709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7pPr>
            <a:lvl8pPr marL="1802008" lvl="7" indent="-187709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8pPr>
            <a:lvl9pPr marL="2027259" lvl="8" indent="-187709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9pPr>
          </a:lstStyle>
          <a:p>
            <a:endParaRPr/>
          </a:p>
        </p:txBody>
      </p:sp>
      <p:sp>
        <p:nvSpPr>
          <p:cNvPr id="190" name="Google Shape;190;p28"/>
          <p:cNvSpPr txBox="1">
            <a:spLocks noGrp="1"/>
          </p:cNvSpPr>
          <p:nvPr>
            <p:ph type="body" idx="5"/>
          </p:nvPr>
        </p:nvSpPr>
        <p:spPr>
          <a:xfrm>
            <a:off x="255988" y="319789"/>
            <a:ext cx="8615808" cy="485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75" tIns="60975" rIns="121975" bIns="60975" anchor="b" anchorCtr="0">
            <a:noAutofit/>
          </a:bodyPr>
          <a:lstStyle>
            <a:lvl1pPr marL="225251" lvl="0" indent="-112625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1823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0502" lvl="1" indent="-187709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400"/>
              <a:buChar char="•"/>
              <a:defRPr/>
            </a:lvl2pPr>
            <a:lvl3pPr marL="675753" lvl="2" indent="-187709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400"/>
              <a:buChar char="•"/>
              <a:defRPr/>
            </a:lvl3pPr>
            <a:lvl4pPr marL="901004" lvl="3" indent="-187709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400"/>
              <a:buChar char="•"/>
              <a:defRPr/>
            </a:lvl4pPr>
            <a:lvl5pPr marL="1126255" lvl="4" indent="-187709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rgbClr val="3E3C3B"/>
              </a:buClr>
              <a:buSzPts val="2400"/>
              <a:buChar char="•"/>
              <a:defRPr/>
            </a:lvl5pPr>
            <a:lvl6pPr marL="1351506" lvl="5" indent="-187709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6pPr>
            <a:lvl7pPr marL="1576757" lvl="6" indent="-187709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7pPr>
            <a:lvl8pPr marL="1802008" lvl="7" indent="-187709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8pPr>
            <a:lvl9pPr marL="2027259" lvl="8" indent="-187709" algn="l" rtl="0">
              <a:lnSpc>
                <a:spcPct val="90000"/>
              </a:lnSpc>
              <a:spcBef>
                <a:spcPts val="34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42488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5CE6F17-BA95-494B-91A3-DCBD76065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909" y="935185"/>
            <a:ext cx="10684879" cy="32557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111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4.jp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image" Target="../media/image4.jpg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568D9F-41F6-584F-A60F-4D2955A25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2" y="365127"/>
            <a:ext cx="10896599" cy="2949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18335-4244-2140-8DCF-93F21CB29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2" y="3461657"/>
            <a:ext cx="10896599" cy="751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209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ctr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2907" y="955965"/>
            <a:ext cx="10684879" cy="303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2907" y="1412384"/>
            <a:ext cx="10684879" cy="52553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283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500" b="1" kern="1200">
          <a:solidFill>
            <a:srgbClr val="FFFFF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2907" y="955965"/>
            <a:ext cx="10684879" cy="303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2907" y="1412384"/>
            <a:ext cx="10684879" cy="52553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637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500" b="1" kern="1200">
          <a:solidFill>
            <a:srgbClr val="FFFFF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170C-692D-98C4-BEF4-B6120F0C1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6587" y="1045029"/>
            <a:ext cx="9854190" cy="121920"/>
          </a:xfrm>
        </p:spPr>
        <p:txBody>
          <a:bodyPr>
            <a:noAutofit/>
          </a:bodyPr>
          <a:lstStyle/>
          <a:p>
            <a:r>
              <a:rPr lang="en-ZA" sz="3200" dirty="0"/>
              <a:t>GAUTENG DEPARTMENT OF </a:t>
            </a:r>
            <a:br>
              <a:rPr lang="en-ZA" sz="3200" dirty="0"/>
            </a:br>
            <a:r>
              <a:rPr lang="en-ZA" sz="3200" dirty="0"/>
              <a:t>AGRICULTURE AND RURAL DEVELOPMENT (AND ENVIRONMENT)</a:t>
            </a:r>
            <a:br>
              <a:rPr lang="en-ZA" sz="3200" dirty="0"/>
            </a:br>
            <a:endParaRPr lang="en-ZA" sz="3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EC7A84-1913-E173-69CB-2E592E23D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484C11-3960-8246-8732-13FBCACD55EF}" type="slidenum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886B1DB-8A88-A863-5754-7769B2A55939}"/>
              </a:ext>
            </a:extLst>
          </p:cNvPr>
          <p:cNvSpPr txBox="1">
            <a:spLocks/>
          </p:cNvSpPr>
          <p:nvPr/>
        </p:nvSpPr>
        <p:spPr>
          <a:xfrm>
            <a:off x="2655792" y="2437618"/>
            <a:ext cx="7772399" cy="30369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prstClr val="white">
                  <a:shade val="95000"/>
                </a:prstClr>
              </a:buClr>
              <a:buSzPct val="65000"/>
              <a:buFont typeface="Arial" panose="020B0604020202020204" pitchFamily="34" charset="0"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GDARD Views on </a:t>
            </a:r>
            <a:r>
              <a:rPr lang="en-US" sz="3400" dirty="0">
                <a:solidFill>
                  <a:prstClr val="white"/>
                </a:solidFill>
                <a:latin typeface="Calibri" panose="020F0502020204030204" pitchFamily="34" charset="0"/>
              </a:rPr>
              <a:t>Plant Health (Phytosanitary) 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Bill (PHP[S]B)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prstClr val="white">
                  <a:shade val="95000"/>
                </a:prstClr>
              </a:buClr>
              <a:buSzPct val="65000"/>
              <a:buFont typeface="Arial" panose="020B0604020202020204" pitchFamily="34" charset="0"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Presented to Portfolio Committee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prstClr val="white">
                  <a:shade val="95000"/>
                </a:prstClr>
              </a:buClr>
              <a:buSzPct val="65000"/>
              <a:buFont typeface="Arial" panose="020B0604020202020204" pitchFamily="34" charset="0"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on 11 </a:t>
            </a:r>
            <a:r>
              <a:rPr lang="en-US" sz="3400" dirty="0">
                <a:solidFill>
                  <a:prstClr val="white"/>
                </a:solidFill>
                <a:latin typeface="Calibri" panose="020F0502020204030204" pitchFamily="34" charset="0"/>
              </a:rPr>
              <a:t>April 2024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5091002"/>
      </p:ext>
    </p:extLst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7AA73-156B-EB5C-5B1B-810B4A3C7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3D720-21D8-0680-461B-9BC9D3FE5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000" b="0" i="0" u="none" strike="noStrike" baseline="0" dirty="0">
                <a:solidFill>
                  <a:srgbClr val="000000"/>
                </a:solidFill>
              </a:rPr>
              <a:t>The introduction and spread of potentially damaging pests in South Africa could have a significantly negative impact on South African bio-security, agricultural production and food security, as well as on market access.</a:t>
            </a:r>
          </a:p>
          <a:p>
            <a:r>
              <a:rPr lang="en-ZA" sz="2000" b="0" dirty="0">
                <a:solidFill>
                  <a:srgbClr val="000000"/>
                </a:solidFill>
              </a:rPr>
              <a:t>Currently the </a:t>
            </a:r>
            <a:r>
              <a:rPr lang="en-ZA" sz="2000" b="0" i="0" u="none" strike="noStrike" baseline="0" dirty="0">
                <a:solidFill>
                  <a:srgbClr val="000000"/>
                </a:solidFill>
              </a:rPr>
              <a:t>Agricultural Pests Act 36 of 1983 is in place.</a:t>
            </a:r>
          </a:p>
          <a:p>
            <a:r>
              <a:rPr lang="en-ZA" sz="2000" b="0" i="0" u="none" strike="noStrike" baseline="0" dirty="0">
                <a:solidFill>
                  <a:srgbClr val="000000"/>
                </a:solidFill>
              </a:rPr>
              <a:t>Deficiencies: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ZA" sz="1600" b="0" i="0" u="none" strike="noStrike" baseline="0" dirty="0">
                <a:solidFill>
                  <a:srgbClr val="000000"/>
                </a:solidFill>
              </a:rPr>
              <a:t>Predates the Constitution of the Republic of South Africa, 1996 (the Constitution);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ZA" sz="1600" b="0" i="0" u="none" strike="noStrike" baseline="0" dirty="0">
                <a:solidFill>
                  <a:srgbClr val="000000"/>
                </a:solidFill>
              </a:rPr>
              <a:t>Predates the International Plant Protection Convention, 1997 (IPPC);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ZA" sz="1600" b="0" i="0" u="none" strike="noStrike" baseline="0" dirty="0">
                <a:solidFill>
                  <a:srgbClr val="000000"/>
                </a:solidFill>
              </a:rPr>
              <a:t>Definitions not aligned with the IPPC standards;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ZA" sz="1600" b="0" i="0" u="none" strike="noStrike" baseline="0" dirty="0">
                <a:solidFill>
                  <a:srgbClr val="000000"/>
                </a:solidFill>
              </a:rPr>
              <a:t>No provision for the National Plant Protection Organisation of SA (NPPOZA), in accordance with the IPPC (Article IV), and its functions; and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ZA" sz="1600" b="0" i="0" u="none" strike="noStrike" baseline="0" dirty="0">
                <a:solidFill>
                  <a:srgbClr val="000000"/>
                </a:solidFill>
              </a:rPr>
              <a:t>No provision for export control, re-export and in-transit control (emphasis of current legislation is on import-and national control).</a:t>
            </a:r>
          </a:p>
          <a:p>
            <a:pPr marL="0" indent="0">
              <a:buNone/>
            </a:pPr>
            <a:endParaRPr lang="en-ZA" sz="2000" dirty="0"/>
          </a:p>
          <a:p>
            <a:pPr marL="0" indent="0">
              <a:buNone/>
            </a:pPr>
            <a:endParaRPr lang="en-ZA" sz="2000" dirty="0"/>
          </a:p>
          <a:p>
            <a:pPr marL="0" indent="0">
              <a:buNone/>
            </a:pPr>
            <a:endParaRPr lang="en-ZA" sz="2000" dirty="0"/>
          </a:p>
          <a:p>
            <a:pPr>
              <a:buFont typeface="Arial" panose="020B0604020202020204" pitchFamily="34" charset="0"/>
              <a:buChar char="•"/>
            </a:pPr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2425310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D6A1B-308B-791B-2D68-46784B60B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BILL: OVERVIEW OF MOST IMPORTANT CLAUSES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DE4A8-CCD2-42C4-ACEF-888011B27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ZA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Clause 1	Definitions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ZA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Aligns definitions to the </a:t>
            </a:r>
            <a:r>
              <a:rPr lang="en-ZA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International Plant Protection Convention</a:t>
            </a:r>
            <a:r>
              <a:rPr lang="en-ZA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Glossary of Phytosanitary </a:t>
            </a:r>
            <a:r>
              <a:rPr lang="en-ZA" b="0" dirty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r>
              <a:rPr lang="en-ZA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erms, International Standards for Phytosanitary Measures (ISPMs 5).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ZA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Certain terms and expressions are defined so as to clarify the contents of the Bill.</a:t>
            </a:r>
          </a:p>
          <a:p>
            <a:pPr>
              <a:lnSpc>
                <a:spcPct val="110000"/>
              </a:lnSpc>
            </a:pPr>
            <a:r>
              <a:rPr lang="en-ZA" dirty="0">
                <a:solidFill>
                  <a:srgbClr val="000000"/>
                </a:solidFill>
                <a:latin typeface="Arial" panose="020B0604020202020204" pitchFamily="34" charset="0"/>
              </a:rPr>
              <a:t>Clause 2 Responsibility of the Administration of the Act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ZA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Will vest in the Minister: ALRRD</a:t>
            </a:r>
          </a:p>
          <a:p>
            <a:pPr>
              <a:lnSpc>
                <a:spcPct val="110000"/>
              </a:lnSpc>
            </a:pPr>
            <a:r>
              <a:rPr lang="en-ZA" dirty="0">
                <a:solidFill>
                  <a:srgbClr val="000000"/>
                </a:solidFill>
                <a:latin typeface="Arial" panose="020B0604020202020204" pitchFamily="34" charset="0"/>
              </a:rPr>
              <a:t>Clause 3 Powers of the Minister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ZA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Make regulations or other control measures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ZA" b="0" dirty="0">
                <a:solidFill>
                  <a:srgbClr val="000000"/>
                </a:solidFill>
                <a:latin typeface="Arial" panose="020B0604020202020204" pitchFamily="34" charset="0"/>
              </a:rPr>
              <a:t>Other: for example, quarantine and restriction of movement</a:t>
            </a:r>
          </a:p>
          <a:p>
            <a:pPr>
              <a:lnSpc>
                <a:spcPct val="110000"/>
              </a:lnSpc>
            </a:pPr>
            <a:r>
              <a:rPr lang="en-ZA" dirty="0">
                <a:solidFill>
                  <a:srgbClr val="000000"/>
                </a:solidFill>
                <a:latin typeface="Arial" panose="020B0604020202020204" pitchFamily="34" charset="0"/>
              </a:rPr>
              <a:t>Clause 8 Powers of Entry, Search, Inspection and Seizure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ZA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Authorised person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ZA" b="0" dirty="0">
                <a:solidFill>
                  <a:srgbClr val="000000"/>
                </a:solidFill>
                <a:latin typeface="Arial" panose="020B0604020202020204" pitchFamily="34" charset="0"/>
              </a:rPr>
              <a:t>Warrant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ZA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Any land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ZA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To combat pests or carry out a control measure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endParaRPr lang="en-ZA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en-ZA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ZA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87060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48592-D79E-2516-090E-E9860D07C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BILL: OVERVIEW OF MOST IMPORTANT CLAUSES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400A2-EEF0-D756-755E-DD9DD3D55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ZA" dirty="0">
                <a:solidFill>
                  <a:srgbClr val="000000"/>
                </a:solidFill>
                <a:latin typeface="Arial" panose="020B0604020202020204" pitchFamily="34" charset="0"/>
              </a:rPr>
              <a:t>Clauses 9, 10 and </a:t>
            </a:r>
            <a:r>
              <a:rPr lang="en-ZA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11 Establishment of the National Plant Protection Organization of South Africa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ZA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Provide for the establishment of the NPPOZA as required in terms of membership of the IPPC.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ZA" b="0" dirty="0">
                <a:solidFill>
                  <a:srgbClr val="000000"/>
                </a:solidFill>
                <a:latin typeface="Arial" panose="020B0604020202020204" pitchFamily="34" charset="0"/>
              </a:rPr>
              <a:t>Also deals with related matters such as composition and functions.</a:t>
            </a:r>
            <a:endParaRPr lang="en-ZA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ZA" dirty="0">
                <a:solidFill>
                  <a:srgbClr val="000000"/>
                </a:solidFill>
                <a:latin typeface="Arial" panose="020B0604020202020204" pitchFamily="34" charset="0"/>
              </a:rPr>
              <a:t>Clause </a:t>
            </a:r>
            <a:r>
              <a:rPr lang="en-ZA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13	Import of Regulated </a:t>
            </a:r>
            <a:r>
              <a:rPr lang="en-ZA" dirty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en-ZA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rticles	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ZA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Provides that regulated articles may only be imported on the</a:t>
            </a:r>
            <a:r>
              <a:rPr lang="en-ZA" b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ZA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authority of a permit and under certain conditions. 	</a:t>
            </a:r>
          </a:p>
          <a:p>
            <a:pPr>
              <a:lnSpc>
                <a:spcPct val="110000"/>
              </a:lnSpc>
            </a:pPr>
            <a:r>
              <a:rPr lang="en-ZA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Clause 14	Export of Regulated Articles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ZA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Sets out the conditions for exporting regulated articles.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ZA" b="0" dirty="0">
                <a:solidFill>
                  <a:srgbClr val="000000"/>
                </a:solidFill>
                <a:latin typeface="Arial" panose="020B0604020202020204" pitchFamily="34" charset="0"/>
              </a:rPr>
              <a:t>A </a:t>
            </a:r>
            <a:r>
              <a:rPr lang="en-ZA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person exporting shall comply with the import requirements of the importing country.	</a:t>
            </a:r>
          </a:p>
          <a:p>
            <a:pPr>
              <a:lnSpc>
                <a:spcPct val="110000"/>
              </a:lnSpc>
            </a:pPr>
            <a:r>
              <a:rPr lang="en-ZA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Clause 15	Re-export of Consignments</a:t>
            </a:r>
            <a:r>
              <a:rPr lang="en-ZA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ZA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Provides for the re-export of consignments imported into the Republic for further export to another country.	</a:t>
            </a:r>
          </a:p>
          <a:p>
            <a:pPr>
              <a:lnSpc>
                <a:spcPct val="110000"/>
              </a:lnSpc>
            </a:pPr>
            <a:r>
              <a:rPr lang="en-ZA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Clause 16	In-Transit Consignments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ZA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Sets out the requirements and/or conditions that should be adhered to by a person transiting a consignment of regulated articles through the Republic to another country.	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49954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7DA9E-F210-2D79-5209-ECDA58F3B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BILL: OVERVIEW OF MOST IMPORTANT CLAUSES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5334F-EAE2-1163-A16A-E0C0E4906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Clause 18 Declaration of Regulated Pests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ZA" b="0" dirty="0"/>
              <a:t>By Executive Officer of NPPOZA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ZA" b="0" dirty="0"/>
              <a:t>Circumstances under which</a:t>
            </a:r>
          </a:p>
          <a:p>
            <a:r>
              <a:rPr lang="en-ZA" dirty="0"/>
              <a:t>Clause 19 Compulsory Notification of Quarantine Pest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ZA" b="0" dirty="0"/>
              <a:t>Any user of land is compelled to inform the authorities of the presence of certain pests</a:t>
            </a:r>
          </a:p>
          <a:p>
            <a:r>
              <a:rPr lang="en-ZA" dirty="0"/>
              <a:t>Clause 22 Assignment of Powers and/or Duties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ZA" b="0" dirty="0"/>
              <a:t>By Minister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ZA" b="0" dirty="0"/>
              <a:t>Certain powers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ZA" b="0" dirty="0"/>
              <a:t>To a juristic person or organ of state</a:t>
            </a:r>
          </a:p>
          <a:p>
            <a:pPr marL="0" indent="0">
              <a:buNone/>
            </a:pPr>
            <a:endParaRPr lang="en-ZA" b="0" dirty="0"/>
          </a:p>
          <a:p>
            <a:pPr marL="0" indent="0">
              <a:buNone/>
            </a:pPr>
            <a:r>
              <a:rPr lang="en-ZA" b="0" dirty="0"/>
              <a:t>Clauses 28 and further are general provisions e.g. dealing with “regulations” and “offences and penalties”.</a:t>
            </a:r>
          </a:p>
          <a:p>
            <a:endParaRPr lang="en-ZA" b="0" dirty="0"/>
          </a:p>
        </p:txBody>
      </p:sp>
    </p:spTree>
    <p:extLst>
      <p:ext uri="{BB962C8B-B14F-4D97-AF65-F5344CB8AC3E}">
        <p14:creationId xmlns:p14="http://schemas.microsoft.com/office/powerpoint/2010/main" val="1999909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EA2E1-80BA-D42E-8237-BDFE52064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sz="2000" dirty="0"/>
              <a:t>CURRENT SHORTFALLS AND SOLUTIONS INTRODUCED BY BILL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0A024-6632-BDB7-6741-E9E67B7B0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1FCD3F0-F3DC-61FC-FEC3-6E812B3EE8BD}"/>
              </a:ext>
            </a:extLst>
          </p:cNvPr>
          <p:cNvSpPr txBox="1">
            <a:spLocks/>
          </p:cNvSpPr>
          <p:nvPr/>
        </p:nvSpPr>
        <p:spPr>
          <a:xfrm>
            <a:off x="1342907" y="935183"/>
            <a:ext cx="10684879" cy="3255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500" b="1" kern="120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r"/>
            <a:endParaRPr lang="en-ZA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2FDFB93-6D35-1E91-6203-DA7B6801C2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8284858"/>
              </p:ext>
            </p:extLst>
          </p:nvPr>
        </p:nvGraphicFramePr>
        <p:xfrm>
          <a:off x="1343025" y="1412875"/>
          <a:ext cx="10685463" cy="385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101">
                  <a:extLst>
                    <a:ext uri="{9D8B030D-6E8A-4147-A177-3AD203B41FA5}">
                      <a16:colId xmlns:a16="http://schemas.microsoft.com/office/drawing/2014/main" val="3156292970"/>
                    </a:ext>
                  </a:extLst>
                </a:gridCol>
                <a:gridCol w="4774018">
                  <a:extLst>
                    <a:ext uri="{9D8B030D-6E8A-4147-A177-3AD203B41FA5}">
                      <a16:colId xmlns:a16="http://schemas.microsoft.com/office/drawing/2014/main" val="2344542420"/>
                    </a:ext>
                  </a:extLst>
                </a:gridCol>
                <a:gridCol w="5319344">
                  <a:extLst>
                    <a:ext uri="{9D8B030D-6E8A-4147-A177-3AD203B41FA5}">
                      <a16:colId xmlns:a16="http://schemas.microsoft.com/office/drawing/2014/main" val="2159618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CURRENT SHORTFALLS: 1983 LEGISLATION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SOLUTIONS INTRODUCED: BILL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345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Predates the Constitution of the Republic of South Africa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Aligned to the Constitution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459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Predates the International Plant Protection Convention (IPPC, 1997)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Aligned to the Convention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694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Definitions not aligned to the IPPC Standards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Aligned to the Standards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400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No provision for the National Plant Protection Organisation of SA (NPPOZA) in accordance with the IPPC (Article IV), and its functions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Provision made for NPPOZA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19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No provision for export control, re-export control and in-transit control (emphasis was on import-and national control).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Provision made for more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5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63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7AA73-156B-EB5C-5B1B-810B4A3C7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sz="2000" dirty="0"/>
              <a:t>THE GDARD/E SUPPORTS THE BILL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3D720-21D8-0680-461B-9BC9D3FE5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ZA" sz="2000" dirty="0"/>
          </a:p>
          <a:p>
            <a:pPr marL="0" indent="0">
              <a:buNone/>
            </a:pPr>
            <a:endParaRPr lang="en-ZA" sz="2000" dirty="0"/>
          </a:p>
          <a:p>
            <a:pPr marL="0" indent="0">
              <a:buNone/>
            </a:pPr>
            <a:endParaRPr lang="en-ZA" sz="2000" dirty="0"/>
          </a:p>
          <a:p>
            <a:pPr marL="0" indent="0">
              <a:buNone/>
            </a:pPr>
            <a:endParaRPr lang="en-ZA" sz="2000" dirty="0"/>
          </a:p>
          <a:p>
            <a:pPr marL="0" indent="0">
              <a:buNone/>
            </a:pPr>
            <a:endParaRPr lang="en-ZA" sz="2000" dirty="0"/>
          </a:p>
          <a:p>
            <a:pPr marL="0" indent="0">
              <a:buNone/>
            </a:pPr>
            <a:r>
              <a:rPr lang="en-ZA" sz="2000" b="1" dirty="0"/>
              <a:t>Because of the solutions tendered by the Bill, addressing the shortfalls of the current legislation, the GDARD/E is in support of the Bill and stands ready to implement the Bill as soon as it becomes law, and as dictated by the circumstances.</a:t>
            </a:r>
          </a:p>
          <a:p>
            <a:pPr>
              <a:buFont typeface="Arial" panose="020B0604020202020204" pitchFamily="34" charset="0"/>
              <a:buChar char="•"/>
            </a:pPr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1990072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35C7CF9F-A708-7F24-36E7-DC7E098BBB73}"/>
              </a:ext>
            </a:extLst>
          </p:cNvPr>
          <p:cNvSpPr txBox="1">
            <a:spLocks/>
          </p:cNvSpPr>
          <p:nvPr/>
        </p:nvSpPr>
        <p:spPr>
          <a:xfrm>
            <a:off x="2975876" y="1985376"/>
            <a:ext cx="5795228" cy="214828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266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724</Words>
  <Application>Microsoft Office PowerPoint</Application>
  <PresentationFormat>Widescreen</PresentationFormat>
  <Paragraphs>84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Georgia</vt:lpstr>
      <vt:lpstr>Verdana</vt:lpstr>
      <vt:lpstr>Wingdings</vt:lpstr>
      <vt:lpstr>1_Office Theme</vt:lpstr>
      <vt:lpstr>2_Office Theme</vt:lpstr>
      <vt:lpstr>4_Office Theme</vt:lpstr>
      <vt:lpstr>GAUTENG DEPARTMENT OF  AGRICULTURE AND RURAL DEVELOPMENT (AND ENVIRONMENT) </vt:lpstr>
      <vt:lpstr>INTRODUCTION</vt:lpstr>
      <vt:lpstr>BILL: OVERVIEW OF MOST IMPORTANT CLAUSES (1)</vt:lpstr>
      <vt:lpstr>BILL: OVERVIEW OF MOST IMPORTANT CLAUSES (2)</vt:lpstr>
      <vt:lpstr>BILL: OVERVIEW OF MOST IMPORTANT CLAUSES (3)</vt:lpstr>
      <vt:lpstr>CURRENT SHORTFALLS AND SOLUTIONS INTRODUCED BY BILL</vt:lpstr>
      <vt:lpstr>THE GDARD/E SUPPORTS THE BILL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GAUTENG DEPARTMENT OF  AGRICULTURE AND RURAL DEVELOPMENT (AND ENVIRONMENT)</dc:title>
  <dc:creator>VAN WYK, EKSTEEN (GDARD)</dc:creator>
  <cp:lastModifiedBy>VAN WYK, EKSTEEN (GDARD)</cp:lastModifiedBy>
  <cp:revision>9</cp:revision>
  <dcterms:created xsi:type="dcterms:W3CDTF">2024-04-08T21:22:47Z</dcterms:created>
  <dcterms:modified xsi:type="dcterms:W3CDTF">2024-04-10T15:30:27Z</dcterms:modified>
</cp:coreProperties>
</file>