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4"/>
  </p:notesMasterIdLst>
  <p:sldIdLst>
    <p:sldId id="257" r:id="rId5"/>
    <p:sldId id="1208" r:id="rId6"/>
    <p:sldId id="1249" r:id="rId7"/>
    <p:sldId id="1096" r:id="rId8"/>
    <p:sldId id="1271" r:id="rId9"/>
    <p:sldId id="1107" r:id="rId10"/>
    <p:sldId id="1270" r:id="rId11"/>
    <p:sldId id="1149" r:id="rId12"/>
    <p:sldId id="1265" r:id="rId13"/>
  </p:sldIdLst>
  <p:sldSz cx="12192000" cy="6858000"/>
  <p:notesSz cx="6645275" cy="97758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nie Ngubane" initials="WN" lastIdx="17" clrIdx="0">
    <p:extLst>
      <p:ext uri="{19B8F6BF-5375-455C-9EA6-DF929625EA0E}">
        <p15:presenceInfo xmlns:p15="http://schemas.microsoft.com/office/powerpoint/2012/main" userId="S-1-5-21-2552180123-4113722120-19527634-12989" providerId="AD"/>
      </p:ext>
    </p:extLst>
  </p:cmAuthor>
  <p:cmAuthor id="2" name="Tinyiko Makondo" initials="TM" lastIdx="3" clrIdx="1">
    <p:extLst>
      <p:ext uri="{19B8F6BF-5375-455C-9EA6-DF929625EA0E}">
        <p15:presenceInfo xmlns:p15="http://schemas.microsoft.com/office/powerpoint/2012/main" userId="Tinyiko Makond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-13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A5DA50-81D9-4234-A3CB-6051F84ACEEF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ZA"/>
        </a:p>
      </dgm:t>
    </dgm:pt>
    <dgm:pt modelId="{AFCC936D-1C87-492F-A76B-9767DB95D544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pPr>
            <a:lnSpc>
              <a:spcPct val="150000"/>
            </a:lnSpc>
          </a:pPr>
          <a:r>
            <a:rPr lang="en-ZA" sz="1800" dirty="0">
              <a:solidFill>
                <a:srgbClr val="86411E"/>
              </a:solidFill>
              <a:latin typeface="Arial" charset="0"/>
              <a:ea typeface="Arial" charset="0"/>
              <a:cs typeface="Arial" charset="0"/>
            </a:rPr>
            <a:t>Derives its mandates of </a:t>
          </a:r>
          <a:r>
            <a:rPr lang="en-ZA" sz="1800" b="1" dirty="0">
              <a:solidFill>
                <a:srgbClr val="86411E"/>
              </a:solidFill>
              <a:latin typeface="Arial" charset="0"/>
              <a:ea typeface="Arial" charset="0"/>
              <a:cs typeface="Arial" charset="0"/>
            </a:rPr>
            <a:t>oversight</a:t>
          </a:r>
          <a:r>
            <a:rPr lang="en-ZA" sz="1800" dirty="0">
              <a:solidFill>
                <a:srgbClr val="86411E"/>
              </a:solidFill>
              <a:latin typeface="Arial" charset="0"/>
              <a:ea typeface="Arial" charset="0"/>
              <a:cs typeface="Arial" charset="0"/>
            </a:rPr>
            <a:t>, </a:t>
          </a:r>
          <a:r>
            <a:rPr lang="en-ZA" sz="1800" b="1" u="sng" dirty="0">
              <a:solidFill>
                <a:srgbClr val="86411E"/>
              </a:solidFill>
              <a:latin typeface="Arial" charset="0"/>
              <a:ea typeface="Arial" charset="0"/>
              <a:cs typeface="Arial" charset="0"/>
            </a:rPr>
            <a:t>law making </a:t>
          </a:r>
          <a:r>
            <a:rPr lang="en-ZA" sz="1800" dirty="0">
              <a:solidFill>
                <a:srgbClr val="86411E"/>
              </a:solidFill>
              <a:latin typeface="Arial" charset="0"/>
              <a:ea typeface="Arial" charset="0"/>
              <a:cs typeface="Arial" charset="0"/>
            </a:rPr>
            <a:t>and </a:t>
          </a:r>
          <a:r>
            <a:rPr lang="en-ZA" sz="1800" b="1" u="sng" dirty="0">
              <a:solidFill>
                <a:srgbClr val="86411E"/>
              </a:solidFill>
              <a:latin typeface="Arial" charset="0"/>
              <a:ea typeface="Arial" charset="0"/>
              <a:cs typeface="Arial" charset="0"/>
            </a:rPr>
            <a:t>public participation</a:t>
          </a:r>
          <a:r>
            <a:rPr lang="en-ZA" sz="1800" b="1" dirty="0">
              <a:solidFill>
                <a:srgbClr val="86411E"/>
              </a:solidFill>
              <a:latin typeface="Arial" charset="0"/>
              <a:ea typeface="Arial" charset="0"/>
              <a:cs typeface="Arial" charset="0"/>
            </a:rPr>
            <a:t>, co-operative governance </a:t>
          </a:r>
          <a:r>
            <a:rPr lang="en-ZA" sz="1800" dirty="0">
              <a:solidFill>
                <a:srgbClr val="86411E"/>
              </a:solidFill>
              <a:latin typeface="Arial" charset="0"/>
              <a:ea typeface="Arial" charset="0"/>
              <a:cs typeface="Arial" charset="0"/>
            </a:rPr>
            <a:t>from the Constitution of the Republic of South Africa</a:t>
          </a:r>
        </a:p>
      </dgm:t>
    </dgm:pt>
    <dgm:pt modelId="{4113D250-DC8B-4BE5-B092-A5D0E21B8831}" type="parTrans" cxnId="{95FB8213-88C2-4DB1-ABF1-596499DDFEE2}">
      <dgm:prSet/>
      <dgm:spPr/>
      <dgm:t>
        <a:bodyPr/>
        <a:lstStyle/>
        <a:p>
          <a:endParaRPr lang="en-ZA"/>
        </a:p>
      </dgm:t>
    </dgm:pt>
    <dgm:pt modelId="{6B41CCB1-78C4-4EAA-8A20-4F580D14A01E}" type="sibTrans" cxnId="{95FB8213-88C2-4DB1-ABF1-596499DDFEE2}">
      <dgm:prSet/>
      <dgm:spPr/>
      <dgm:t>
        <a:bodyPr/>
        <a:lstStyle/>
        <a:p>
          <a:endParaRPr lang="en-ZA"/>
        </a:p>
      </dgm:t>
    </dgm:pt>
    <dgm:pt modelId="{8AC4B2C5-ABEF-4DB5-866A-0AA3BECCAB0B}">
      <dgm:prSet phldrT="[Text]" custT="1"/>
      <dgm:spPr>
        <a:solidFill>
          <a:schemeClr val="bg2">
            <a:lumMod val="50000"/>
          </a:schemeClr>
        </a:solidFill>
      </dgm:spPr>
      <dgm:t>
        <a:bodyPr/>
        <a:lstStyle/>
        <a:p>
          <a:pPr>
            <a:lnSpc>
              <a:spcPct val="150000"/>
            </a:lnSpc>
          </a:pPr>
          <a:r>
            <a:rPr lang="en-ZA" sz="1800" dirty="0">
              <a:latin typeface="Arial" charset="0"/>
              <a:ea typeface="Arial" charset="0"/>
              <a:cs typeface="Arial" charset="0"/>
            </a:rPr>
            <a:t>It is one the three arms of state and co-exists with the other arms i.e. the </a:t>
          </a:r>
          <a:r>
            <a:rPr lang="en-ZA" sz="1800" b="1" dirty="0">
              <a:latin typeface="Arial" charset="0"/>
              <a:ea typeface="Arial" charset="0"/>
              <a:cs typeface="Arial" charset="0"/>
            </a:rPr>
            <a:t>Executive </a:t>
          </a:r>
          <a:r>
            <a:rPr lang="en-ZA" sz="1800" dirty="0">
              <a:latin typeface="Arial" charset="0"/>
              <a:ea typeface="Arial" charset="0"/>
              <a:cs typeface="Arial" charset="0"/>
            </a:rPr>
            <a:t>&amp; </a:t>
          </a:r>
          <a:r>
            <a:rPr lang="en-ZA" sz="1800" b="1" dirty="0">
              <a:latin typeface="Arial" charset="0"/>
              <a:ea typeface="Arial" charset="0"/>
              <a:cs typeface="Arial" charset="0"/>
            </a:rPr>
            <a:t>Judiciary </a:t>
          </a:r>
          <a:r>
            <a:rPr lang="en-ZA" sz="1800" dirty="0">
              <a:latin typeface="Arial" charset="0"/>
              <a:ea typeface="Arial" charset="0"/>
              <a:cs typeface="Arial" charset="0"/>
            </a:rPr>
            <a:t>within the doctrine of the Separation of powers</a:t>
          </a:r>
        </a:p>
      </dgm:t>
    </dgm:pt>
    <dgm:pt modelId="{FC8B2513-F09D-4260-9B82-7674AEC78323}" type="parTrans" cxnId="{2782E417-D464-45DA-A96A-73A700234D8C}">
      <dgm:prSet/>
      <dgm:spPr/>
      <dgm:t>
        <a:bodyPr/>
        <a:lstStyle/>
        <a:p>
          <a:endParaRPr lang="en-ZA"/>
        </a:p>
      </dgm:t>
    </dgm:pt>
    <dgm:pt modelId="{8F88C882-A724-4C2C-ABB0-93DD1CA7EF35}" type="sibTrans" cxnId="{2782E417-D464-45DA-A96A-73A700234D8C}">
      <dgm:prSet/>
      <dgm:spPr/>
      <dgm:t>
        <a:bodyPr/>
        <a:lstStyle/>
        <a:p>
          <a:endParaRPr lang="en-ZA"/>
        </a:p>
      </dgm:t>
    </dgm:pt>
    <dgm:pt modelId="{9B7F4E6E-3F84-41B7-AEFE-09C24170F5E9}" type="pres">
      <dgm:prSet presAssocID="{C0A5DA50-81D9-4234-A3CB-6051F84ACEEF}" presName="diagram" presStyleCnt="0">
        <dgm:presLayoutVars>
          <dgm:dir/>
          <dgm:resizeHandles val="exact"/>
        </dgm:presLayoutVars>
      </dgm:prSet>
      <dgm:spPr/>
    </dgm:pt>
    <dgm:pt modelId="{E4B7991A-02A7-47D2-B149-3C81787BE449}" type="pres">
      <dgm:prSet presAssocID="{AFCC936D-1C87-492F-A76B-9767DB95D544}" presName="node" presStyleLbl="node1" presStyleIdx="0" presStyleCnt="2" custLinFactY="10603" custLinFactNeighborX="-735" custLinFactNeighborY="100000">
        <dgm:presLayoutVars>
          <dgm:bulletEnabled val="1"/>
        </dgm:presLayoutVars>
      </dgm:prSet>
      <dgm:spPr/>
    </dgm:pt>
    <dgm:pt modelId="{2B797312-3188-4144-8F4C-2B28BA99C042}" type="pres">
      <dgm:prSet presAssocID="{6B41CCB1-78C4-4EAA-8A20-4F580D14A01E}" presName="sibTrans" presStyleCnt="0"/>
      <dgm:spPr/>
    </dgm:pt>
    <dgm:pt modelId="{BC59B162-200F-4859-83B3-15750234C5F0}" type="pres">
      <dgm:prSet presAssocID="{8AC4B2C5-ABEF-4DB5-866A-0AA3BECCAB0B}" presName="node" presStyleLbl="node1" presStyleIdx="1" presStyleCnt="2" custLinFactY="-13402" custLinFactNeighborX="-735" custLinFactNeighborY="-100000">
        <dgm:presLayoutVars>
          <dgm:bulletEnabled val="1"/>
        </dgm:presLayoutVars>
      </dgm:prSet>
      <dgm:spPr/>
    </dgm:pt>
  </dgm:ptLst>
  <dgm:cxnLst>
    <dgm:cxn modelId="{3543430D-D99F-4B53-8DE2-8CA0E4131C05}" type="presOf" srcId="{AFCC936D-1C87-492F-A76B-9767DB95D544}" destId="{E4B7991A-02A7-47D2-B149-3C81787BE449}" srcOrd="0" destOrd="0" presId="urn:microsoft.com/office/officeart/2005/8/layout/default"/>
    <dgm:cxn modelId="{95FB8213-88C2-4DB1-ABF1-596499DDFEE2}" srcId="{C0A5DA50-81D9-4234-A3CB-6051F84ACEEF}" destId="{AFCC936D-1C87-492F-A76B-9767DB95D544}" srcOrd="0" destOrd="0" parTransId="{4113D250-DC8B-4BE5-B092-A5D0E21B8831}" sibTransId="{6B41CCB1-78C4-4EAA-8A20-4F580D14A01E}"/>
    <dgm:cxn modelId="{2782E417-D464-45DA-A96A-73A700234D8C}" srcId="{C0A5DA50-81D9-4234-A3CB-6051F84ACEEF}" destId="{8AC4B2C5-ABEF-4DB5-866A-0AA3BECCAB0B}" srcOrd="1" destOrd="0" parTransId="{FC8B2513-F09D-4260-9B82-7674AEC78323}" sibTransId="{8F88C882-A724-4C2C-ABB0-93DD1CA7EF35}"/>
    <dgm:cxn modelId="{CA1EC033-8861-4952-9BA1-CAE56871655B}" type="presOf" srcId="{8AC4B2C5-ABEF-4DB5-866A-0AA3BECCAB0B}" destId="{BC59B162-200F-4859-83B3-15750234C5F0}" srcOrd="0" destOrd="0" presId="urn:microsoft.com/office/officeart/2005/8/layout/default"/>
    <dgm:cxn modelId="{B7CA286F-4F95-48B6-8FD5-D32C046B3345}" type="presOf" srcId="{C0A5DA50-81D9-4234-A3CB-6051F84ACEEF}" destId="{9B7F4E6E-3F84-41B7-AEFE-09C24170F5E9}" srcOrd="0" destOrd="0" presId="urn:microsoft.com/office/officeart/2005/8/layout/default"/>
    <dgm:cxn modelId="{68EAD29E-85D7-4ECB-96E0-EA54C6C811B8}" type="presParOf" srcId="{9B7F4E6E-3F84-41B7-AEFE-09C24170F5E9}" destId="{E4B7991A-02A7-47D2-B149-3C81787BE449}" srcOrd="0" destOrd="0" presId="urn:microsoft.com/office/officeart/2005/8/layout/default"/>
    <dgm:cxn modelId="{C18B6C48-28AF-4F96-8642-FB903F4555B0}" type="presParOf" srcId="{9B7F4E6E-3F84-41B7-AEFE-09C24170F5E9}" destId="{2B797312-3188-4144-8F4C-2B28BA99C042}" srcOrd="1" destOrd="0" presId="urn:microsoft.com/office/officeart/2005/8/layout/default"/>
    <dgm:cxn modelId="{A2669AE3-0327-4D8D-91FF-8083BE8FAC22}" type="presParOf" srcId="{9B7F4E6E-3F84-41B7-AEFE-09C24170F5E9}" destId="{BC59B162-200F-4859-83B3-15750234C5F0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0B647F-B2AF-4C09-A316-9D333F25C0D9}" type="doc">
      <dgm:prSet loTypeId="urn:microsoft.com/office/officeart/2005/8/layout/process5" loCatId="process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2521CABD-A145-4058-9442-40B2B454693C}">
      <dgm:prSet phldrT="[Text]" custT="1"/>
      <dgm:spPr>
        <a:xfrm>
          <a:off x="2720" y="353785"/>
          <a:ext cx="1189578" cy="713747"/>
        </a:xfrm>
        <a:solidFill>
          <a:srgbClr val="86411E"/>
        </a:solidFill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en-US" sz="11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rPr>
            <a:t>NCOP informally refers the Bill to provincial legislatures – before Bill has been introduced or tabled.  </a:t>
          </a:r>
        </a:p>
        <a:p>
          <a:endParaRPr lang="en-US" sz="1100" b="1" dirty="0">
            <a:solidFill>
              <a:schemeClr val="bg1"/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7815B6D2-027A-416D-AD95-A3E07CC93A2D}" type="parTrans" cxnId="{B377A406-F7CF-4745-9FB9-6A6ADA53FE56}">
      <dgm:prSet/>
      <dgm:spPr/>
      <dgm:t>
        <a:bodyPr/>
        <a:lstStyle/>
        <a:p>
          <a:endParaRPr lang="en-US" sz="800" b="1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9AA8F296-BD9D-4C6E-8D4B-9101EBB64BC2}" type="sibTrans" cxnId="{B377A406-F7CF-4745-9FB9-6A6ADA53FE56}">
      <dgm:prSet custT="1"/>
      <dgm:spPr>
        <a:xfrm>
          <a:off x="1296982" y="563151"/>
          <a:ext cx="252190" cy="295015"/>
        </a:xfrm>
        <a:solidFill>
          <a:srgbClr val="154B24"/>
        </a:solidFill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endParaRPr lang="en-US" sz="800" b="1" dirty="0">
            <a:solidFill>
              <a:sysClr val="window" lastClr="FFFFFF"/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BFD30E9E-C3FC-45F1-A2BB-7141C131D9AF}">
      <dgm:prSet phldrT="[Text]" custT="1"/>
      <dgm:spPr>
        <a:xfrm>
          <a:off x="1668130" y="353785"/>
          <a:ext cx="1189578" cy="713747"/>
        </a:xfrm>
        <a:solidFill>
          <a:srgbClr val="86411E"/>
        </a:solidFill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en-US" sz="11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rPr>
            <a:t>Speaker also informally refers the Bill to the relevant Committee and  relevant MEC for information and planning (Rule 244)</a:t>
          </a:r>
        </a:p>
      </dgm:t>
    </dgm:pt>
    <dgm:pt modelId="{D5021A73-A43C-45AD-9CBB-0CC454460607}" type="parTrans" cxnId="{06D4ABA9-B36D-4E0F-B32D-A0574176FA3E}">
      <dgm:prSet/>
      <dgm:spPr/>
      <dgm:t>
        <a:bodyPr/>
        <a:lstStyle/>
        <a:p>
          <a:endParaRPr lang="en-US" sz="800" b="1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3B4CE4FE-9016-4647-AD5B-E47C8383DC47}" type="sibTrans" cxnId="{06D4ABA9-B36D-4E0F-B32D-A0574176FA3E}">
      <dgm:prSet custT="1"/>
      <dgm:spPr>
        <a:xfrm>
          <a:off x="2962392" y="563151"/>
          <a:ext cx="252190" cy="295015"/>
        </a:xfrm>
        <a:solidFill>
          <a:srgbClr val="154B24"/>
        </a:solidFill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endParaRPr lang="en-US" sz="800" b="1" dirty="0">
            <a:solidFill>
              <a:sysClr val="window" lastClr="FFFFFF"/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22548330-06C0-4814-B01B-CC7510030FBA}">
      <dgm:prSet phldrT="[Text]" custT="1"/>
      <dgm:spPr>
        <a:xfrm>
          <a:off x="4998950" y="353785"/>
          <a:ext cx="1189578" cy="713747"/>
        </a:xfrm>
        <a:solidFill>
          <a:srgbClr val="86411E"/>
        </a:solidFill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en-US" sz="11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rPr>
            <a:t>Once Bill has been introduced or tabled in the  NCOP – NCOP will formally refer Bill to provincial legislatures. Provide time frames to process Bill </a:t>
          </a:r>
        </a:p>
      </dgm:t>
    </dgm:pt>
    <dgm:pt modelId="{26270B7B-23A9-4363-A7C5-599194E8CB5E}" type="parTrans" cxnId="{56CBFD73-7C3C-47FB-AF25-68B206AB9EF1}">
      <dgm:prSet/>
      <dgm:spPr/>
      <dgm:t>
        <a:bodyPr/>
        <a:lstStyle/>
        <a:p>
          <a:endParaRPr lang="en-US" sz="800" b="1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EE9DAC0D-23CD-4E05-A8C6-0A26C430B2C3}" type="sibTrans" cxnId="{56CBFD73-7C3C-47FB-AF25-68B206AB9EF1}">
      <dgm:prSet custT="1"/>
      <dgm:spPr>
        <a:xfrm rot="5400000">
          <a:off x="5467644" y="1150803"/>
          <a:ext cx="252190" cy="295015"/>
        </a:xfrm>
        <a:solidFill>
          <a:srgbClr val="154B24"/>
        </a:solidFill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endParaRPr lang="en-US" sz="800" b="1" dirty="0">
            <a:solidFill>
              <a:sysClr val="window" lastClr="FFFFFF"/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575C9A23-0F48-4B4C-B8BB-D2EF0700B77A}">
      <dgm:prSet phldrT="[Text]" custT="1"/>
      <dgm:spPr>
        <a:xfrm>
          <a:off x="4998950" y="1543363"/>
          <a:ext cx="1189578" cy="713747"/>
        </a:xfrm>
        <a:solidFill>
          <a:srgbClr val="86411E"/>
        </a:solidFill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en-US" sz="11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rPr>
            <a:t>Speaker</a:t>
          </a:r>
          <a:r>
            <a:rPr lang="en-US" sz="1100" b="1" baseline="0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rPr>
            <a:t> formally refers it to the relevant Committee and relevant MEC for processing. (Rule 245)</a:t>
          </a:r>
          <a:endParaRPr lang="en-US" sz="1100" b="1" dirty="0">
            <a:solidFill>
              <a:schemeClr val="bg1"/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BCB3CDE0-AD73-4BC0-BEE7-8923FA5999A6}" type="parTrans" cxnId="{F9D3EE3D-34C6-43A8-B83D-CE12C9E9C0C3}">
      <dgm:prSet/>
      <dgm:spPr/>
      <dgm:t>
        <a:bodyPr/>
        <a:lstStyle/>
        <a:p>
          <a:endParaRPr lang="en-US" sz="800" b="1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C175483F-46C5-4207-B76F-B1ABBE295476}" type="sibTrans" cxnId="{F9D3EE3D-34C6-43A8-B83D-CE12C9E9C0C3}">
      <dgm:prSet custT="1"/>
      <dgm:spPr>
        <a:xfrm rot="10800000">
          <a:off x="4642077" y="1752729"/>
          <a:ext cx="252190" cy="295015"/>
        </a:xfrm>
        <a:solidFill>
          <a:srgbClr val="154B24"/>
        </a:solidFill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endParaRPr lang="en-US" sz="800" b="1" dirty="0">
            <a:solidFill>
              <a:sysClr val="window" lastClr="FFFFFF"/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9AB7B043-FACF-4B83-ADBE-CE66FB7DEA77}">
      <dgm:prSet phldrT="[Text]" custT="1"/>
      <dgm:spPr>
        <a:xfrm>
          <a:off x="3333540" y="1543363"/>
          <a:ext cx="1189578" cy="713747"/>
        </a:xfrm>
        <a:solidFill>
          <a:srgbClr val="86411E"/>
        </a:solidFill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en-US" sz="11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rPr>
            <a:t>The Committee will prepare a plan on how to process the Bill, time frames. </a:t>
          </a:r>
        </a:p>
      </dgm:t>
    </dgm:pt>
    <dgm:pt modelId="{6DE11C53-C50D-43E6-89AB-EE2498BD0686}" type="parTrans" cxnId="{AC013B1E-36AD-4850-8BDE-F997401CAB94}">
      <dgm:prSet/>
      <dgm:spPr/>
      <dgm:t>
        <a:bodyPr/>
        <a:lstStyle/>
        <a:p>
          <a:endParaRPr lang="en-US" sz="800" b="1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243527F5-173D-49F7-957C-3C07018911DF}" type="sibTrans" cxnId="{AC013B1E-36AD-4850-8BDE-F997401CAB94}">
      <dgm:prSet custT="1"/>
      <dgm:spPr>
        <a:xfrm rot="10800000">
          <a:off x="2976667" y="1752729"/>
          <a:ext cx="252190" cy="295015"/>
        </a:xfrm>
        <a:solidFill>
          <a:srgbClr val="154B24"/>
        </a:solidFill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endParaRPr lang="en-US" sz="800" b="1" dirty="0">
            <a:solidFill>
              <a:sysClr val="window" lastClr="FFFFFF"/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87BEB1A8-8B47-441D-935F-8A0C3A8A3327}">
      <dgm:prSet phldrT="[Text]" custT="1"/>
      <dgm:spPr>
        <a:xfrm>
          <a:off x="1668130" y="1543363"/>
          <a:ext cx="1189578" cy="713747"/>
        </a:xfrm>
        <a:solidFill>
          <a:srgbClr val="86411E"/>
        </a:solidFill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en-US" sz="1100" b="1" baseline="0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rPr>
            <a:t>Briefing by Dept and NCOP Special Delegate</a:t>
          </a:r>
        </a:p>
        <a:p>
          <a:r>
            <a:rPr lang="en-US" sz="1100" b="1" baseline="0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rPr>
            <a:t>Legal opinion </a:t>
          </a:r>
        </a:p>
        <a:p>
          <a:r>
            <a:rPr lang="en-US" sz="1100" b="1" baseline="0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rPr>
            <a:t>Socio-economic analysis</a:t>
          </a:r>
        </a:p>
        <a:p>
          <a:r>
            <a:rPr lang="en-US" sz="1100" b="1" baseline="0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rPr>
            <a:t>Views of the provincial executive</a:t>
          </a:r>
          <a:endParaRPr lang="en-US" sz="1100" b="1" dirty="0">
            <a:solidFill>
              <a:schemeClr val="bg1"/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D83EA511-62F4-45D4-BB9F-5200DD5FAA3E}" type="parTrans" cxnId="{63E226F7-E4C9-41F6-BC25-3EF801C442EE}">
      <dgm:prSet/>
      <dgm:spPr/>
      <dgm:t>
        <a:bodyPr/>
        <a:lstStyle/>
        <a:p>
          <a:endParaRPr lang="en-US" sz="800" b="1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C753A661-C13F-488E-B27A-D377CF504972}" type="sibTrans" cxnId="{63E226F7-E4C9-41F6-BC25-3EF801C442EE}">
      <dgm:prSet custT="1"/>
      <dgm:spPr>
        <a:xfrm rot="10800000">
          <a:off x="1311257" y="1752729"/>
          <a:ext cx="252190" cy="295015"/>
        </a:xfrm>
        <a:solidFill>
          <a:srgbClr val="154B24"/>
        </a:solidFill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endParaRPr lang="en-US" sz="800" b="1" dirty="0">
            <a:solidFill>
              <a:sysClr val="window" lastClr="FFFFFF"/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30C66EDA-82E7-490A-8DB5-58C41A368D67}">
      <dgm:prSet phldrT="[Text]" custT="1"/>
      <dgm:spPr>
        <a:xfrm>
          <a:off x="2720" y="1543363"/>
          <a:ext cx="1189578" cy="713747"/>
        </a:xfrm>
        <a:solidFill>
          <a:srgbClr val="00B0F0"/>
        </a:solidFill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en-US" sz="11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rPr>
            <a:t>Solicit inputs from members of the public through written submissions or public hearings. Pre-hearing workshops also conducted.</a:t>
          </a:r>
        </a:p>
      </dgm:t>
    </dgm:pt>
    <dgm:pt modelId="{5E011086-05D7-4835-A61D-B26A06425E9D}" type="parTrans" cxnId="{272D9E2B-4954-41A9-8CB8-F9F6986032A1}">
      <dgm:prSet/>
      <dgm:spPr/>
      <dgm:t>
        <a:bodyPr/>
        <a:lstStyle/>
        <a:p>
          <a:endParaRPr lang="en-US" sz="800" b="1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1694CABC-69EF-475C-AF38-F5CA1AA06620}" type="sibTrans" cxnId="{272D9E2B-4954-41A9-8CB8-F9F6986032A1}">
      <dgm:prSet custT="1"/>
      <dgm:spPr>
        <a:xfrm rot="5400000">
          <a:off x="471414" y="2340381"/>
          <a:ext cx="252190" cy="295015"/>
        </a:xfrm>
        <a:solidFill>
          <a:srgbClr val="154B24"/>
        </a:solidFill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endParaRPr lang="en-US" sz="800" b="1" dirty="0">
            <a:solidFill>
              <a:sysClr val="window" lastClr="FFFFFF"/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ADC6A1D0-0D98-4999-8869-AF2F35265A80}">
      <dgm:prSet phldrT="[Text]" custT="1"/>
      <dgm:spPr>
        <a:xfrm>
          <a:off x="2720" y="2732942"/>
          <a:ext cx="1189578" cy="713747"/>
        </a:xfrm>
        <a:solidFill>
          <a:srgbClr val="86411E"/>
        </a:solidFill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en-US" sz="11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rPr>
            <a:t>Negotiating Mandate: indicating parameters for negotiating and proposed amendments. </a:t>
          </a:r>
        </a:p>
      </dgm:t>
    </dgm:pt>
    <dgm:pt modelId="{CED35600-4506-49A9-BC6F-507A6D9C7161}" type="parTrans" cxnId="{F684CAC0-F989-4275-B6DB-E4DA11730E63}">
      <dgm:prSet/>
      <dgm:spPr/>
      <dgm:t>
        <a:bodyPr/>
        <a:lstStyle/>
        <a:p>
          <a:endParaRPr lang="en-US" sz="800" b="1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E319B68D-3DFE-47C9-B5D8-3AD1D497BCCF}" type="sibTrans" cxnId="{F684CAC0-F989-4275-B6DB-E4DA11730E63}">
      <dgm:prSet custT="1"/>
      <dgm:spPr>
        <a:xfrm>
          <a:off x="1296982" y="2942308"/>
          <a:ext cx="252190" cy="295015"/>
        </a:xfrm>
        <a:solidFill>
          <a:srgbClr val="154B24"/>
        </a:solidFill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endParaRPr lang="en-US" sz="800" b="1" dirty="0">
            <a:solidFill>
              <a:sysClr val="window" lastClr="FFFFFF"/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1FD24668-0BB2-40DD-A1A4-2A03DBF1A458}">
      <dgm:prSet phldrT="[Text]" custT="1"/>
      <dgm:spPr>
        <a:xfrm>
          <a:off x="1668130" y="2732942"/>
          <a:ext cx="1189578" cy="713747"/>
        </a:xfrm>
        <a:solidFill>
          <a:srgbClr val="86411E"/>
        </a:solidFill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en-US" sz="11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rPr>
            <a:t>Final Mandate</a:t>
          </a:r>
        </a:p>
        <a:p>
          <a:r>
            <a:rPr lang="en-US" sz="11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rPr>
            <a:t>Indicate whether voting in </a:t>
          </a:r>
          <a:r>
            <a:rPr lang="en-US" sz="1100" b="1" dirty="0" err="1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rPr>
            <a:t>favour</a:t>
          </a:r>
          <a:r>
            <a:rPr lang="en-US" sz="11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rPr>
            <a:t>, against or abstaining from voting. </a:t>
          </a:r>
        </a:p>
      </dgm:t>
    </dgm:pt>
    <dgm:pt modelId="{44EEE0D6-7736-43F7-A9F6-228282282EE3}" type="parTrans" cxnId="{1348991C-364D-47E8-A422-0449CBDF1B51}">
      <dgm:prSet/>
      <dgm:spPr/>
      <dgm:t>
        <a:bodyPr/>
        <a:lstStyle/>
        <a:p>
          <a:endParaRPr lang="en-US" sz="800" b="1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9B86FE99-6515-4465-8125-97AD95E34C00}" type="sibTrans" cxnId="{1348991C-364D-47E8-A422-0449CBDF1B51}">
      <dgm:prSet custT="1"/>
      <dgm:spPr>
        <a:xfrm>
          <a:off x="2962392" y="2942308"/>
          <a:ext cx="252190" cy="295015"/>
        </a:xfrm>
        <a:solidFill>
          <a:srgbClr val="154B24"/>
        </a:solidFill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endParaRPr lang="en-US" sz="800" b="1" dirty="0">
            <a:solidFill>
              <a:sysClr val="window" lastClr="FFFFFF"/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D7691220-C027-43EC-A79A-C575CBE0F43E}">
      <dgm:prSet phldrT="[Text]" custT="1"/>
      <dgm:spPr>
        <a:xfrm>
          <a:off x="3333540" y="353785"/>
          <a:ext cx="1189578" cy="713747"/>
        </a:xfrm>
        <a:solidFill>
          <a:srgbClr val="86411E"/>
        </a:solidFill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en-US" sz="12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rPr>
            <a:t>NCOP Votes in plenary. Each Province has 1 vote. At least 5 provinces must vote in </a:t>
          </a:r>
          <a:r>
            <a:rPr lang="en-US" sz="1200" b="1" dirty="0" err="1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rPr>
            <a:t>favour</a:t>
          </a:r>
          <a:r>
            <a:rPr lang="en-US" sz="12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rPr>
            <a:t> of Bill to pass (s65(1))</a:t>
          </a:r>
        </a:p>
      </dgm:t>
    </dgm:pt>
    <dgm:pt modelId="{7DE71415-A661-4B20-A051-A41AD308096C}" type="parTrans" cxnId="{1F6ACBA4-17C5-4458-B4D5-396FB760308A}">
      <dgm:prSet/>
      <dgm:spPr/>
      <dgm:t>
        <a:bodyPr/>
        <a:lstStyle/>
        <a:p>
          <a:endParaRPr lang="en-US"/>
        </a:p>
      </dgm:t>
    </dgm:pt>
    <dgm:pt modelId="{A1E8474A-A7E8-4965-97F8-C7FD9062B331}" type="sibTrans" cxnId="{1F6ACBA4-17C5-4458-B4D5-396FB760308A}">
      <dgm:prSet/>
      <dgm:spPr>
        <a:solidFill>
          <a:schemeClr val="accent3">
            <a:lumMod val="50000"/>
          </a:schemeClr>
        </a:solidFill>
      </dgm:spPr>
      <dgm:t>
        <a:bodyPr/>
        <a:lstStyle/>
        <a:p>
          <a:endParaRPr lang="en-US">
            <a:solidFill>
              <a:srgbClr val="006600"/>
            </a:solidFill>
          </a:endParaRPr>
        </a:p>
      </dgm:t>
    </dgm:pt>
    <dgm:pt modelId="{EDA04633-2E85-49D4-9482-8E71F0327A4F}">
      <dgm:prSet phldrT="[Text]"/>
      <dgm:spPr>
        <a:xfrm>
          <a:off x="3333540" y="353785"/>
          <a:ext cx="1189578" cy="713747"/>
        </a:xfrm>
        <a:solidFill>
          <a:srgbClr val="86411E"/>
        </a:solidFill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rPr>
            <a:t>National Assembly passes Bill</a:t>
          </a:r>
        </a:p>
      </dgm:t>
    </dgm:pt>
    <dgm:pt modelId="{C416D339-A4FC-47F7-87D9-AEEE9B3B4BE9}" type="parTrans" cxnId="{C4DF95A5-8E36-4548-8AE0-EA74CCF19551}">
      <dgm:prSet/>
      <dgm:spPr/>
      <dgm:t>
        <a:bodyPr/>
        <a:lstStyle/>
        <a:p>
          <a:endParaRPr lang="en-US"/>
        </a:p>
      </dgm:t>
    </dgm:pt>
    <dgm:pt modelId="{C797C309-C75E-4135-AE50-223087570F2D}" type="sibTrans" cxnId="{C4DF95A5-8E36-4548-8AE0-EA74CCF19551}">
      <dgm:prSet/>
      <dgm:spPr>
        <a:solidFill>
          <a:srgbClr val="006600"/>
        </a:solidFill>
      </dgm:spPr>
      <dgm:t>
        <a:bodyPr/>
        <a:lstStyle/>
        <a:p>
          <a:endParaRPr lang="en-US"/>
        </a:p>
      </dgm:t>
    </dgm:pt>
    <dgm:pt modelId="{6D186F23-BEC8-4823-89C5-17A499E9BA95}">
      <dgm:prSet phldrT="[Text]"/>
      <dgm:spPr>
        <a:xfrm>
          <a:off x="3333540" y="353785"/>
          <a:ext cx="1189578" cy="713747"/>
        </a:xfrm>
        <a:solidFill>
          <a:srgbClr val="86411E"/>
        </a:solidFill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rPr>
            <a:t>Bill</a:t>
          </a:r>
          <a:r>
            <a:rPr lang="en-US" b="1" baseline="0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rPr>
            <a:t> submitted to President for assent and it becomes an Act </a:t>
          </a:r>
          <a:endParaRPr lang="en-US" b="1" dirty="0">
            <a:solidFill>
              <a:schemeClr val="bg1"/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B5E217B1-19FB-4A3B-9968-46040A1CA852}" type="parTrans" cxnId="{FA49D87F-4CED-49D8-A78C-375533CF1D2F}">
      <dgm:prSet/>
      <dgm:spPr/>
      <dgm:t>
        <a:bodyPr/>
        <a:lstStyle/>
        <a:p>
          <a:endParaRPr lang="en-US"/>
        </a:p>
      </dgm:t>
    </dgm:pt>
    <dgm:pt modelId="{D9AC9A5A-DC9E-476F-A4E0-D47CAEF7BA8D}" type="sibTrans" cxnId="{FA49D87F-4CED-49D8-A78C-375533CF1D2F}">
      <dgm:prSet/>
      <dgm:spPr>
        <a:solidFill>
          <a:srgbClr val="006600"/>
        </a:solidFill>
      </dgm:spPr>
      <dgm:t>
        <a:bodyPr/>
        <a:lstStyle/>
        <a:p>
          <a:endParaRPr lang="en-US"/>
        </a:p>
      </dgm:t>
    </dgm:pt>
    <dgm:pt modelId="{A446F776-E2C6-4E9B-BE98-F23579C3CAFB}">
      <dgm:prSet phldrT="[Text]"/>
      <dgm:spPr>
        <a:xfrm>
          <a:off x="3333540" y="353785"/>
          <a:ext cx="1189578" cy="713747"/>
        </a:xfrm>
        <a:solidFill>
          <a:srgbClr val="86411E"/>
        </a:solidFill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rPr>
            <a:t>Signed</a:t>
          </a:r>
          <a:r>
            <a:rPr lang="en-US" b="1" baseline="0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rPr>
            <a:t> copy entrusted to the Constitutional Court for safekeeping </a:t>
          </a:r>
          <a:endParaRPr lang="en-US" b="1" dirty="0">
            <a:solidFill>
              <a:schemeClr val="bg1"/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2E451979-94A9-4689-BB9F-2941F93303CC}" type="parTrans" cxnId="{618A1268-2DB2-4648-8E9C-F1BF39738729}">
      <dgm:prSet/>
      <dgm:spPr/>
      <dgm:t>
        <a:bodyPr/>
        <a:lstStyle/>
        <a:p>
          <a:endParaRPr lang="en-US"/>
        </a:p>
      </dgm:t>
    </dgm:pt>
    <dgm:pt modelId="{DE42DD30-4055-4CDD-B63D-705E0B51FFA4}" type="sibTrans" cxnId="{618A1268-2DB2-4648-8E9C-F1BF39738729}">
      <dgm:prSet/>
      <dgm:spPr/>
      <dgm:t>
        <a:bodyPr/>
        <a:lstStyle/>
        <a:p>
          <a:endParaRPr lang="en-US"/>
        </a:p>
      </dgm:t>
    </dgm:pt>
    <dgm:pt modelId="{51DAC98C-1C88-4D1B-BD1F-4D6839045D61}" type="pres">
      <dgm:prSet presAssocID="{870B647F-B2AF-4C09-A316-9D333F25C0D9}" presName="diagram" presStyleCnt="0">
        <dgm:presLayoutVars>
          <dgm:dir/>
          <dgm:resizeHandles val="exact"/>
        </dgm:presLayoutVars>
      </dgm:prSet>
      <dgm:spPr/>
    </dgm:pt>
    <dgm:pt modelId="{1A05F721-ECF0-42E0-8DB4-212D5F4E0A68}" type="pres">
      <dgm:prSet presAssocID="{2521CABD-A145-4058-9442-40B2B454693C}" presName="node" presStyleLbl="node1" presStyleIdx="0" presStyleCnt="13" custLinFactNeighborY="16454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F4CB56DA-772A-4A0E-9B8C-3407DD35C017}" type="pres">
      <dgm:prSet presAssocID="{9AA8F296-BD9D-4C6E-8D4B-9101EBB64BC2}" presName="sibTrans" presStyleLbl="sibTrans2D1" presStyleIdx="0" presStyleCnt="12"/>
      <dgm:spPr>
        <a:prstGeom prst="rightArrow">
          <a:avLst>
            <a:gd name="adj1" fmla="val 60000"/>
            <a:gd name="adj2" fmla="val 50000"/>
          </a:avLst>
        </a:prstGeom>
      </dgm:spPr>
    </dgm:pt>
    <dgm:pt modelId="{FBA34B40-D56F-49A3-9135-5CD85794B0CD}" type="pres">
      <dgm:prSet presAssocID="{9AA8F296-BD9D-4C6E-8D4B-9101EBB64BC2}" presName="connectorText" presStyleLbl="sibTrans2D1" presStyleIdx="0" presStyleCnt="12"/>
      <dgm:spPr/>
    </dgm:pt>
    <dgm:pt modelId="{50D1861E-00FB-4985-A924-1A7A5D848269}" type="pres">
      <dgm:prSet presAssocID="{BFD30E9E-C3FC-45F1-A2BB-7141C131D9AF}" presName="node" presStyleLbl="node1" presStyleIdx="1" presStyleCnt="13" custLinFactNeighborY="16454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7FCFF31C-2173-48FF-9418-41BC6CBB89DB}" type="pres">
      <dgm:prSet presAssocID="{3B4CE4FE-9016-4647-AD5B-E47C8383DC47}" presName="sibTrans" presStyleLbl="sibTrans2D1" presStyleIdx="1" presStyleCnt="12"/>
      <dgm:spPr>
        <a:prstGeom prst="rightArrow">
          <a:avLst>
            <a:gd name="adj1" fmla="val 60000"/>
            <a:gd name="adj2" fmla="val 50000"/>
          </a:avLst>
        </a:prstGeom>
      </dgm:spPr>
    </dgm:pt>
    <dgm:pt modelId="{433BB335-CCA4-4EDA-8BFD-5B4D5BC7BA2A}" type="pres">
      <dgm:prSet presAssocID="{3B4CE4FE-9016-4647-AD5B-E47C8383DC47}" presName="connectorText" presStyleLbl="sibTrans2D1" presStyleIdx="1" presStyleCnt="12"/>
      <dgm:spPr/>
    </dgm:pt>
    <dgm:pt modelId="{8E8C4221-8BCA-40E4-ADC9-9D37906A9B4A}" type="pres">
      <dgm:prSet presAssocID="{22548330-06C0-4814-B01B-CC7510030FBA}" presName="node" presStyleLbl="node1" presStyleIdx="2" presStyleCnt="13" custLinFactNeighborY="16454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CAEA0108-A8CB-4E62-BC6C-181FD758600F}" type="pres">
      <dgm:prSet presAssocID="{EE9DAC0D-23CD-4E05-A8C6-0A26C430B2C3}" presName="sibTrans" presStyleLbl="sibTrans2D1" presStyleIdx="2" presStyleCnt="12"/>
      <dgm:spPr>
        <a:prstGeom prst="rightArrow">
          <a:avLst>
            <a:gd name="adj1" fmla="val 60000"/>
            <a:gd name="adj2" fmla="val 50000"/>
          </a:avLst>
        </a:prstGeom>
      </dgm:spPr>
    </dgm:pt>
    <dgm:pt modelId="{2D134C0E-907C-4EF8-84C1-B10F542ED63B}" type="pres">
      <dgm:prSet presAssocID="{EE9DAC0D-23CD-4E05-A8C6-0A26C430B2C3}" presName="connectorText" presStyleLbl="sibTrans2D1" presStyleIdx="2" presStyleCnt="12"/>
      <dgm:spPr/>
    </dgm:pt>
    <dgm:pt modelId="{F00F655F-7502-4127-90BA-CA1E7577D91B}" type="pres">
      <dgm:prSet presAssocID="{575C9A23-0F48-4B4C-B8BB-D2EF0700B77A}" presName="node" presStyleLbl="node1" presStyleIdx="3" presStyleCnt="13" custLinFactNeighborY="23102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F24B10AE-07C5-4463-AA47-3C69ED1B88A5}" type="pres">
      <dgm:prSet presAssocID="{C175483F-46C5-4207-B76F-B1ABBE295476}" presName="sibTrans" presStyleLbl="sibTrans2D1" presStyleIdx="3" presStyleCnt="12"/>
      <dgm:spPr>
        <a:prstGeom prst="rightArrow">
          <a:avLst>
            <a:gd name="adj1" fmla="val 60000"/>
            <a:gd name="adj2" fmla="val 50000"/>
          </a:avLst>
        </a:prstGeom>
      </dgm:spPr>
    </dgm:pt>
    <dgm:pt modelId="{AC705B83-3CF3-4983-B3F4-A56B3258E213}" type="pres">
      <dgm:prSet presAssocID="{C175483F-46C5-4207-B76F-B1ABBE295476}" presName="connectorText" presStyleLbl="sibTrans2D1" presStyleIdx="3" presStyleCnt="12"/>
      <dgm:spPr/>
    </dgm:pt>
    <dgm:pt modelId="{049EA091-085F-4912-BD41-85E2182481BD}" type="pres">
      <dgm:prSet presAssocID="{9AB7B043-FACF-4B83-ADBE-CE66FB7DEA77}" presName="node" presStyleLbl="node1" presStyleIdx="4" presStyleCnt="13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8CF65B88-1D8D-4AA2-9667-3B81D32870DD}" type="pres">
      <dgm:prSet presAssocID="{243527F5-173D-49F7-957C-3C07018911DF}" presName="sibTrans" presStyleLbl="sibTrans2D1" presStyleIdx="4" presStyleCnt="12"/>
      <dgm:spPr>
        <a:prstGeom prst="rightArrow">
          <a:avLst>
            <a:gd name="adj1" fmla="val 60000"/>
            <a:gd name="adj2" fmla="val 50000"/>
          </a:avLst>
        </a:prstGeom>
      </dgm:spPr>
    </dgm:pt>
    <dgm:pt modelId="{A92A3BA2-0A61-43E9-A007-21A9136A0042}" type="pres">
      <dgm:prSet presAssocID="{243527F5-173D-49F7-957C-3C07018911DF}" presName="connectorText" presStyleLbl="sibTrans2D1" presStyleIdx="4" presStyleCnt="12"/>
      <dgm:spPr/>
    </dgm:pt>
    <dgm:pt modelId="{673FFF34-14B8-4D3E-A0B5-6C2601EB3979}" type="pres">
      <dgm:prSet presAssocID="{87BEB1A8-8B47-441D-935F-8A0C3A8A3327}" presName="node" presStyleLbl="node1" presStyleIdx="5" presStyleCnt="13" custScaleY="153262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F7CCC3A5-9067-4FD2-84EB-D8CA38236D92}" type="pres">
      <dgm:prSet presAssocID="{C753A661-C13F-488E-B27A-D377CF504972}" presName="sibTrans" presStyleLbl="sibTrans2D1" presStyleIdx="5" presStyleCnt="12"/>
      <dgm:spPr>
        <a:prstGeom prst="rightArrow">
          <a:avLst>
            <a:gd name="adj1" fmla="val 60000"/>
            <a:gd name="adj2" fmla="val 50000"/>
          </a:avLst>
        </a:prstGeom>
      </dgm:spPr>
    </dgm:pt>
    <dgm:pt modelId="{61F687F9-2237-4606-8323-A84535151523}" type="pres">
      <dgm:prSet presAssocID="{C753A661-C13F-488E-B27A-D377CF504972}" presName="connectorText" presStyleLbl="sibTrans2D1" presStyleIdx="5" presStyleCnt="12"/>
      <dgm:spPr/>
    </dgm:pt>
    <dgm:pt modelId="{F45B4729-65CB-4904-9834-CEA1AB3C76D0}" type="pres">
      <dgm:prSet presAssocID="{30C66EDA-82E7-490A-8DB5-58C41A368D67}" presName="node" presStyleLbl="node1" presStyleIdx="6" presStyleCnt="13" custScaleY="135893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16BFA014-C100-4C48-A65B-BE5139744A49}" type="pres">
      <dgm:prSet presAssocID="{1694CABC-69EF-475C-AF38-F5CA1AA06620}" presName="sibTrans" presStyleLbl="sibTrans2D1" presStyleIdx="6" presStyleCnt="12"/>
      <dgm:spPr>
        <a:prstGeom prst="rightArrow">
          <a:avLst>
            <a:gd name="adj1" fmla="val 60000"/>
            <a:gd name="adj2" fmla="val 50000"/>
          </a:avLst>
        </a:prstGeom>
      </dgm:spPr>
    </dgm:pt>
    <dgm:pt modelId="{8AD0305B-0412-4682-AA31-EDF9A21A2361}" type="pres">
      <dgm:prSet presAssocID="{1694CABC-69EF-475C-AF38-F5CA1AA06620}" presName="connectorText" presStyleLbl="sibTrans2D1" presStyleIdx="6" presStyleCnt="12"/>
      <dgm:spPr/>
    </dgm:pt>
    <dgm:pt modelId="{C4C35A90-BB5C-4FA9-97E6-7FB2400E94AA}" type="pres">
      <dgm:prSet presAssocID="{ADC6A1D0-0D98-4999-8869-AF2F35265A80}" presName="node" presStyleLbl="node1" presStyleIdx="7" presStyleCnt="13" custScaleY="105827" custLinFactNeighborX="-338" custLinFactNeighborY="-19919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AEB3A44D-9CB1-42F0-A171-5D115A711FA7}" type="pres">
      <dgm:prSet presAssocID="{E319B68D-3DFE-47C9-B5D8-3AD1D497BCCF}" presName="sibTrans" presStyleLbl="sibTrans2D1" presStyleIdx="7" presStyleCnt="12"/>
      <dgm:spPr>
        <a:prstGeom prst="rightArrow">
          <a:avLst>
            <a:gd name="adj1" fmla="val 60000"/>
            <a:gd name="adj2" fmla="val 50000"/>
          </a:avLst>
        </a:prstGeom>
      </dgm:spPr>
    </dgm:pt>
    <dgm:pt modelId="{2992F164-9B39-47F8-880C-B1A683E676CE}" type="pres">
      <dgm:prSet presAssocID="{E319B68D-3DFE-47C9-B5D8-3AD1D497BCCF}" presName="connectorText" presStyleLbl="sibTrans2D1" presStyleIdx="7" presStyleCnt="12"/>
      <dgm:spPr/>
    </dgm:pt>
    <dgm:pt modelId="{B48FBA45-EFC3-4AD0-84FF-49F78C8D2446}" type="pres">
      <dgm:prSet presAssocID="{1FD24668-0BB2-40DD-A1A4-2A03DBF1A458}" presName="node" presStyleLbl="node1" presStyleIdx="8" presStyleCnt="13" custLinFactNeighborX="-338" custLinFactNeighborY="-19919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13973BDB-5496-46E8-9B73-25375C658AB7}" type="pres">
      <dgm:prSet presAssocID="{9B86FE99-6515-4465-8125-97AD95E34C00}" presName="sibTrans" presStyleLbl="sibTrans2D1" presStyleIdx="8" presStyleCnt="12"/>
      <dgm:spPr/>
    </dgm:pt>
    <dgm:pt modelId="{74108C20-68AA-48B7-910A-1B44BE5923CC}" type="pres">
      <dgm:prSet presAssocID="{9B86FE99-6515-4465-8125-97AD95E34C00}" presName="connectorText" presStyleLbl="sibTrans2D1" presStyleIdx="8" presStyleCnt="12"/>
      <dgm:spPr/>
    </dgm:pt>
    <dgm:pt modelId="{1EA997FB-006E-4685-B9ED-3BAA76662870}" type="pres">
      <dgm:prSet presAssocID="{D7691220-C027-43EC-A79A-C575CBE0F43E}" presName="node" presStyleLbl="node1" presStyleIdx="9" presStyleCnt="13" custScaleY="131063" custLinFactNeighborX="5952" custLinFactNeighborY="-18265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F9AEEA86-14FB-4C09-9096-638A03A3664D}" type="pres">
      <dgm:prSet presAssocID="{A1E8474A-A7E8-4965-97F8-C7FD9062B331}" presName="sibTrans" presStyleLbl="sibTrans2D1" presStyleIdx="9" presStyleCnt="12" custLinFactNeighborY="0"/>
      <dgm:spPr>
        <a:prstGeom prst="rightArrow">
          <a:avLst>
            <a:gd name="adj1" fmla="val 60000"/>
            <a:gd name="adj2" fmla="val 50000"/>
          </a:avLst>
        </a:prstGeom>
      </dgm:spPr>
    </dgm:pt>
    <dgm:pt modelId="{BA604602-267C-472A-BAC1-B76D79B9A814}" type="pres">
      <dgm:prSet presAssocID="{A1E8474A-A7E8-4965-97F8-C7FD9062B331}" presName="connectorText" presStyleLbl="sibTrans2D1" presStyleIdx="9" presStyleCnt="12"/>
      <dgm:spPr/>
    </dgm:pt>
    <dgm:pt modelId="{0D6BCB02-032E-4334-9E60-6F89B927B086}" type="pres">
      <dgm:prSet presAssocID="{EDA04633-2E85-49D4-9482-8E71F0327A4F}" presName="node" presStyleLbl="node1" presStyleIdx="10" presStyleCnt="13" custLinFactNeighborX="5952" custLinFactNeighborY="-18265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BDD3A132-48E7-43B4-9E06-B9A5960EA01B}" type="pres">
      <dgm:prSet presAssocID="{C797C309-C75E-4135-AE50-223087570F2D}" presName="sibTrans" presStyleLbl="sibTrans2D1" presStyleIdx="10" presStyleCnt="12"/>
      <dgm:spPr/>
    </dgm:pt>
    <dgm:pt modelId="{BB2AB76E-FCA6-45B7-AF16-4445F3D7D4B7}" type="pres">
      <dgm:prSet presAssocID="{C797C309-C75E-4135-AE50-223087570F2D}" presName="connectorText" presStyleLbl="sibTrans2D1" presStyleIdx="10" presStyleCnt="12"/>
      <dgm:spPr/>
    </dgm:pt>
    <dgm:pt modelId="{BFEA072F-835A-45E7-AC69-66AE83C015E7}" type="pres">
      <dgm:prSet presAssocID="{6D186F23-BEC8-4823-89C5-17A499E9BA95}" presName="node" presStyleLbl="node1" presStyleIdx="11" presStyleCnt="13" custLinFactNeighborX="5952" custLinFactNeighborY="-18265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F68EB65D-435A-450F-8309-81E9820446A0}" type="pres">
      <dgm:prSet presAssocID="{D9AC9A5A-DC9E-476F-A4E0-D47CAEF7BA8D}" presName="sibTrans" presStyleLbl="sibTrans2D1" presStyleIdx="11" presStyleCnt="12"/>
      <dgm:spPr/>
    </dgm:pt>
    <dgm:pt modelId="{5A5EC3AD-AC59-4833-A357-CE40C4B6932A}" type="pres">
      <dgm:prSet presAssocID="{D9AC9A5A-DC9E-476F-A4E0-D47CAEF7BA8D}" presName="connectorText" presStyleLbl="sibTrans2D1" presStyleIdx="11" presStyleCnt="12"/>
      <dgm:spPr/>
    </dgm:pt>
    <dgm:pt modelId="{0EB01D89-70F5-44C0-87F3-BDB9A4EE3AD4}" type="pres">
      <dgm:prSet presAssocID="{A446F776-E2C6-4E9B-BE98-F23579C3CAFB}" presName="node" presStyleLbl="node1" presStyleIdx="12" presStyleCnt="13" custLinFactNeighborX="5952" custLinFactNeighborY="-18265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</dgm:ptLst>
  <dgm:cxnLst>
    <dgm:cxn modelId="{8C0C1906-9F51-45A2-BFF0-5DFA6CCC0031}" type="presOf" srcId="{9B86FE99-6515-4465-8125-97AD95E34C00}" destId="{13973BDB-5496-46E8-9B73-25375C658AB7}" srcOrd="0" destOrd="0" presId="urn:microsoft.com/office/officeart/2005/8/layout/process5"/>
    <dgm:cxn modelId="{B377A406-F7CF-4745-9FB9-6A6ADA53FE56}" srcId="{870B647F-B2AF-4C09-A316-9D333F25C0D9}" destId="{2521CABD-A145-4058-9442-40B2B454693C}" srcOrd="0" destOrd="0" parTransId="{7815B6D2-027A-416D-AD95-A3E07CC93A2D}" sibTransId="{9AA8F296-BD9D-4C6E-8D4B-9101EBB64BC2}"/>
    <dgm:cxn modelId="{30852808-C41F-4A07-9F01-7A96972A9EFE}" type="presOf" srcId="{9AA8F296-BD9D-4C6E-8D4B-9101EBB64BC2}" destId="{FBA34B40-D56F-49A3-9135-5CD85794B0CD}" srcOrd="1" destOrd="0" presId="urn:microsoft.com/office/officeart/2005/8/layout/process5"/>
    <dgm:cxn modelId="{67480E0F-99A5-4036-8403-4C1207FB4550}" type="presOf" srcId="{C175483F-46C5-4207-B76F-B1ABBE295476}" destId="{F24B10AE-07C5-4463-AA47-3C69ED1B88A5}" srcOrd="0" destOrd="0" presId="urn:microsoft.com/office/officeart/2005/8/layout/process5"/>
    <dgm:cxn modelId="{1348991C-364D-47E8-A422-0449CBDF1B51}" srcId="{870B647F-B2AF-4C09-A316-9D333F25C0D9}" destId="{1FD24668-0BB2-40DD-A1A4-2A03DBF1A458}" srcOrd="8" destOrd="0" parTransId="{44EEE0D6-7736-43F7-A9F6-228282282EE3}" sibTransId="{9B86FE99-6515-4465-8125-97AD95E34C00}"/>
    <dgm:cxn modelId="{171B011D-4D41-4FCA-8F7E-B252A132BB88}" type="presOf" srcId="{1FD24668-0BB2-40DD-A1A4-2A03DBF1A458}" destId="{B48FBA45-EFC3-4AD0-84FF-49F78C8D2446}" srcOrd="0" destOrd="0" presId="urn:microsoft.com/office/officeart/2005/8/layout/process5"/>
    <dgm:cxn modelId="{49D3C51D-E55C-406D-AE5C-C61C58B981DA}" type="presOf" srcId="{A1E8474A-A7E8-4965-97F8-C7FD9062B331}" destId="{BA604602-267C-472A-BAC1-B76D79B9A814}" srcOrd="1" destOrd="0" presId="urn:microsoft.com/office/officeart/2005/8/layout/process5"/>
    <dgm:cxn modelId="{AC013B1E-36AD-4850-8BDE-F997401CAB94}" srcId="{870B647F-B2AF-4C09-A316-9D333F25C0D9}" destId="{9AB7B043-FACF-4B83-ADBE-CE66FB7DEA77}" srcOrd="4" destOrd="0" parTransId="{6DE11C53-C50D-43E6-89AB-EE2498BD0686}" sibTransId="{243527F5-173D-49F7-957C-3C07018911DF}"/>
    <dgm:cxn modelId="{956C6C21-B218-4125-BCE6-BE7037D74BEA}" type="presOf" srcId="{C753A661-C13F-488E-B27A-D377CF504972}" destId="{F7CCC3A5-9067-4FD2-84EB-D8CA38236D92}" srcOrd="0" destOrd="0" presId="urn:microsoft.com/office/officeart/2005/8/layout/process5"/>
    <dgm:cxn modelId="{FCEE1D22-ADE4-4E1C-B172-01C76FBF569F}" type="presOf" srcId="{A1E8474A-A7E8-4965-97F8-C7FD9062B331}" destId="{F9AEEA86-14FB-4C09-9096-638A03A3664D}" srcOrd="0" destOrd="0" presId="urn:microsoft.com/office/officeart/2005/8/layout/process5"/>
    <dgm:cxn modelId="{272D9E2B-4954-41A9-8CB8-F9F6986032A1}" srcId="{870B647F-B2AF-4C09-A316-9D333F25C0D9}" destId="{30C66EDA-82E7-490A-8DB5-58C41A368D67}" srcOrd="6" destOrd="0" parTransId="{5E011086-05D7-4835-A61D-B26A06425E9D}" sibTransId="{1694CABC-69EF-475C-AF38-F5CA1AA06620}"/>
    <dgm:cxn modelId="{D5E8FE2C-E21F-496B-A916-43ECBB98745F}" type="presOf" srcId="{9AA8F296-BD9D-4C6E-8D4B-9101EBB64BC2}" destId="{F4CB56DA-772A-4A0E-9B8C-3407DD35C017}" srcOrd="0" destOrd="0" presId="urn:microsoft.com/office/officeart/2005/8/layout/process5"/>
    <dgm:cxn modelId="{592B5D30-E529-48BD-BEA0-549471F82B2C}" type="presOf" srcId="{2521CABD-A145-4058-9442-40B2B454693C}" destId="{1A05F721-ECF0-42E0-8DB4-212D5F4E0A68}" srcOrd="0" destOrd="0" presId="urn:microsoft.com/office/officeart/2005/8/layout/process5"/>
    <dgm:cxn modelId="{090D7733-BA39-4F40-98E3-BA8EEE602BDF}" type="presOf" srcId="{22548330-06C0-4814-B01B-CC7510030FBA}" destId="{8E8C4221-8BCA-40E4-ADC9-9D37906A9B4A}" srcOrd="0" destOrd="0" presId="urn:microsoft.com/office/officeart/2005/8/layout/process5"/>
    <dgm:cxn modelId="{BF0BFB36-4C40-45C9-8450-E7A952655F04}" type="presOf" srcId="{1694CABC-69EF-475C-AF38-F5CA1AA06620}" destId="{8AD0305B-0412-4682-AA31-EDF9A21A2361}" srcOrd="1" destOrd="0" presId="urn:microsoft.com/office/officeart/2005/8/layout/process5"/>
    <dgm:cxn modelId="{58E0C03D-B405-44BA-83E8-D7CE0B212B76}" type="presOf" srcId="{C797C309-C75E-4135-AE50-223087570F2D}" destId="{BDD3A132-48E7-43B4-9E06-B9A5960EA01B}" srcOrd="0" destOrd="0" presId="urn:microsoft.com/office/officeart/2005/8/layout/process5"/>
    <dgm:cxn modelId="{F9D3EE3D-34C6-43A8-B83D-CE12C9E9C0C3}" srcId="{870B647F-B2AF-4C09-A316-9D333F25C0D9}" destId="{575C9A23-0F48-4B4C-B8BB-D2EF0700B77A}" srcOrd="3" destOrd="0" parTransId="{BCB3CDE0-AD73-4BC0-BEE7-8923FA5999A6}" sibTransId="{C175483F-46C5-4207-B76F-B1ABBE295476}"/>
    <dgm:cxn modelId="{688CC544-A358-4514-80D1-E01CBDB14AB1}" type="presOf" srcId="{1694CABC-69EF-475C-AF38-F5CA1AA06620}" destId="{16BFA014-C100-4C48-A65B-BE5139744A49}" srcOrd="0" destOrd="0" presId="urn:microsoft.com/office/officeart/2005/8/layout/process5"/>
    <dgm:cxn modelId="{AA0C9B67-3C04-4B57-9FB2-AEFD046BE7F6}" type="presOf" srcId="{BFD30E9E-C3FC-45F1-A2BB-7141C131D9AF}" destId="{50D1861E-00FB-4985-A924-1A7A5D848269}" srcOrd="0" destOrd="0" presId="urn:microsoft.com/office/officeart/2005/8/layout/process5"/>
    <dgm:cxn modelId="{618A1268-2DB2-4648-8E9C-F1BF39738729}" srcId="{870B647F-B2AF-4C09-A316-9D333F25C0D9}" destId="{A446F776-E2C6-4E9B-BE98-F23579C3CAFB}" srcOrd="12" destOrd="0" parTransId="{2E451979-94A9-4689-BB9F-2941F93303CC}" sibTransId="{DE42DD30-4055-4CDD-B63D-705E0B51FFA4}"/>
    <dgm:cxn modelId="{2242B368-B182-4B48-B72F-D07AEB2952A1}" type="presOf" srcId="{ADC6A1D0-0D98-4999-8869-AF2F35265A80}" destId="{C4C35A90-BB5C-4FA9-97E6-7FB2400E94AA}" srcOrd="0" destOrd="0" presId="urn:microsoft.com/office/officeart/2005/8/layout/process5"/>
    <dgm:cxn modelId="{0C41084B-468A-4590-B7A1-43115ECBF7A4}" type="presOf" srcId="{C753A661-C13F-488E-B27A-D377CF504972}" destId="{61F687F9-2237-4606-8323-A84535151523}" srcOrd="1" destOrd="0" presId="urn:microsoft.com/office/officeart/2005/8/layout/process5"/>
    <dgm:cxn modelId="{9C89E56B-1E25-41C8-836E-E3476C63FE59}" type="presOf" srcId="{575C9A23-0F48-4B4C-B8BB-D2EF0700B77A}" destId="{F00F655F-7502-4127-90BA-CA1E7577D91B}" srcOrd="0" destOrd="0" presId="urn:microsoft.com/office/officeart/2005/8/layout/process5"/>
    <dgm:cxn modelId="{B62ED54D-3440-4445-8BB0-10F680C4153A}" type="presOf" srcId="{243527F5-173D-49F7-957C-3C07018911DF}" destId="{A92A3BA2-0A61-43E9-A007-21A9136A0042}" srcOrd="1" destOrd="0" presId="urn:microsoft.com/office/officeart/2005/8/layout/process5"/>
    <dgm:cxn modelId="{56CBFD73-7C3C-47FB-AF25-68B206AB9EF1}" srcId="{870B647F-B2AF-4C09-A316-9D333F25C0D9}" destId="{22548330-06C0-4814-B01B-CC7510030FBA}" srcOrd="2" destOrd="0" parTransId="{26270B7B-23A9-4363-A7C5-599194E8CB5E}" sibTransId="{EE9DAC0D-23CD-4E05-A8C6-0A26C430B2C3}"/>
    <dgm:cxn modelId="{779C8355-B8C0-4D50-9963-7EC258C2ED57}" type="presOf" srcId="{E319B68D-3DFE-47C9-B5D8-3AD1D497BCCF}" destId="{2992F164-9B39-47F8-880C-B1A683E676CE}" srcOrd="1" destOrd="0" presId="urn:microsoft.com/office/officeart/2005/8/layout/process5"/>
    <dgm:cxn modelId="{8FCD6779-368E-4D7B-A73A-4BC1BD70A9FA}" type="presOf" srcId="{870B647F-B2AF-4C09-A316-9D333F25C0D9}" destId="{51DAC98C-1C88-4D1B-BD1F-4D6839045D61}" srcOrd="0" destOrd="0" presId="urn:microsoft.com/office/officeart/2005/8/layout/process5"/>
    <dgm:cxn modelId="{07F0307A-830C-4F13-B352-462E0A9BE2E1}" type="presOf" srcId="{243527F5-173D-49F7-957C-3C07018911DF}" destId="{8CF65B88-1D8D-4AA2-9667-3B81D32870DD}" srcOrd="0" destOrd="0" presId="urn:microsoft.com/office/officeart/2005/8/layout/process5"/>
    <dgm:cxn modelId="{6414AD5A-D0A9-4C53-BD5B-F2C7800F5626}" type="presOf" srcId="{EDA04633-2E85-49D4-9482-8E71F0327A4F}" destId="{0D6BCB02-032E-4334-9E60-6F89B927B086}" srcOrd="0" destOrd="0" presId="urn:microsoft.com/office/officeart/2005/8/layout/process5"/>
    <dgm:cxn modelId="{FA49D87F-4CED-49D8-A78C-375533CF1D2F}" srcId="{870B647F-B2AF-4C09-A316-9D333F25C0D9}" destId="{6D186F23-BEC8-4823-89C5-17A499E9BA95}" srcOrd="11" destOrd="0" parTransId="{B5E217B1-19FB-4A3B-9968-46040A1CA852}" sibTransId="{D9AC9A5A-DC9E-476F-A4E0-D47CAEF7BA8D}"/>
    <dgm:cxn modelId="{52005584-640A-4BDB-B3F5-AAF7785250D8}" type="presOf" srcId="{D7691220-C027-43EC-A79A-C575CBE0F43E}" destId="{1EA997FB-006E-4685-B9ED-3BAA76662870}" srcOrd="0" destOrd="0" presId="urn:microsoft.com/office/officeart/2005/8/layout/process5"/>
    <dgm:cxn modelId="{8843AC8A-D383-4AA2-9D60-C02E4FA15408}" type="presOf" srcId="{3B4CE4FE-9016-4647-AD5B-E47C8383DC47}" destId="{7FCFF31C-2173-48FF-9418-41BC6CBB89DB}" srcOrd="0" destOrd="0" presId="urn:microsoft.com/office/officeart/2005/8/layout/process5"/>
    <dgm:cxn modelId="{C8BF0D94-16DE-4638-B423-43FCFAB05CD2}" type="presOf" srcId="{9AB7B043-FACF-4B83-ADBE-CE66FB7DEA77}" destId="{049EA091-085F-4912-BD41-85E2182481BD}" srcOrd="0" destOrd="0" presId="urn:microsoft.com/office/officeart/2005/8/layout/process5"/>
    <dgm:cxn modelId="{7183F496-40FF-48C8-8748-42246AF927CC}" type="presOf" srcId="{C175483F-46C5-4207-B76F-B1ABBE295476}" destId="{AC705B83-3CF3-4983-B3F4-A56B3258E213}" srcOrd="1" destOrd="0" presId="urn:microsoft.com/office/officeart/2005/8/layout/process5"/>
    <dgm:cxn modelId="{739FE697-57C6-407B-9FDF-647023B87009}" type="presOf" srcId="{30C66EDA-82E7-490A-8DB5-58C41A368D67}" destId="{F45B4729-65CB-4904-9834-CEA1AB3C76D0}" srcOrd="0" destOrd="0" presId="urn:microsoft.com/office/officeart/2005/8/layout/process5"/>
    <dgm:cxn modelId="{41F42AA0-6ED8-4D25-A6CA-D6AF3A36BBD9}" type="presOf" srcId="{3B4CE4FE-9016-4647-AD5B-E47C8383DC47}" destId="{433BB335-CCA4-4EDA-8BFD-5B4D5BC7BA2A}" srcOrd="1" destOrd="0" presId="urn:microsoft.com/office/officeart/2005/8/layout/process5"/>
    <dgm:cxn modelId="{1F6ACBA4-17C5-4458-B4D5-396FB760308A}" srcId="{870B647F-B2AF-4C09-A316-9D333F25C0D9}" destId="{D7691220-C027-43EC-A79A-C575CBE0F43E}" srcOrd="9" destOrd="0" parTransId="{7DE71415-A661-4B20-A051-A41AD308096C}" sibTransId="{A1E8474A-A7E8-4965-97F8-C7FD9062B331}"/>
    <dgm:cxn modelId="{C4DF95A5-8E36-4548-8AE0-EA74CCF19551}" srcId="{870B647F-B2AF-4C09-A316-9D333F25C0D9}" destId="{EDA04633-2E85-49D4-9482-8E71F0327A4F}" srcOrd="10" destOrd="0" parTransId="{C416D339-A4FC-47F7-87D9-AEEE9B3B4BE9}" sibTransId="{C797C309-C75E-4135-AE50-223087570F2D}"/>
    <dgm:cxn modelId="{06D4ABA9-B36D-4E0F-B32D-A0574176FA3E}" srcId="{870B647F-B2AF-4C09-A316-9D333F25C0D9}" destId="{BFD30E9E-C3FC-45F1-A2BB-7141C131D9AF}" srcOrd="1" destOrd="0" parTransId="{D5021A73-A43C-45AD-9CBB-0CC454460607}" sibTransId="{3B4CE4FE-9016-4647-AD5B-E47C8383DC47}"/>
    <dgm:cxn modelId="{B31ED6AC-BFA9-4C50-BF81-AE7B0F46ACF7}" type="presOf" srcId="{C797C309-C75E-4135-AE50-223087570F2D}" destId="{BB2AB76E-FCA6-45B7-AF16-4445F3D7D4B7}" srcOrd="1" destOrd="0" presId="urn:microsoft.com/office/officeart/2005/8/layout/process5"/>
    <dgm:cxn modelId="{795163B9-2B96-4036-B22B-C6D0E1CB1833}" type="presOf" srcId="{6D186F23-BEC8-4823-89C5-17A499E9BA95}" destId="{BFEA072F-835A-45E7-AC69-66AE83C015E7}" srcOrd="0" destOrd="0" presId="urn:microsoft.com/office/officeart/2005/8/layout/process5"/>
    <dgm:cxn modelId="{CEDF8FBC-A883-4C29-9E90-475A82393A70}" type="presOf" srcId="{9B86FE99-6515-4465-8125-97AD95E34C00}" destId="{74108C20-68AA-48B7-910A-1B44BE5923CC}" srcOrd="1" destOrd="0" presId="urn:microsoft.com/office/officeart/2005/8/layout/process5"/>
    <dgm:cxn modelId="{FCFF42BE-1DD6-4093-B6F0-8457A05981C9}" type="presOf" srcId="{EE9DAC0D-23CD-4E05-A8C6-0A26C430B2C3}" destId="{2D134C0E-907C-4EF8-84C1-B10F542ED63B}" srcOrd="1" destOrd="0" presId="urn:microsoft.com/office/officeart/2005/8/layout/process5"/>
    <dgm:cxn modelId="{7C0D1CBF-C353-473F-8BD9-15B0B132A537}" type="presOf" srcId="{D9AC9A5A-DC9E-476F-A4E0-D47CAEF7BA8D}" destId="{5A5EC3AD-AC59-4833-A357-CE40C4B6932A}" srcOrd="1" destOrd="0" presId="urn:microsoft.com/office/officeart/2005/8/layout/process5"/>
    <dgm:cxn modelId="{FF378FBF-1CDF-42AD-B0C9-4E1A6770D9D0}" type="presOf" srcId="{E319B68D-3DFE-47C9-B5D8-3AD1D497BCCF}" destId="{AEB3A44D-9CB1-42F0-A171-5D115A711FA7}" srcOrd="0" destOrd="0" presId="urn:microsoft.com/office/officeart/2005/8/layout/process5"/>
    <dgm:cxn modelId="{F684CAC0-F989-4275-B6DB-E4DA11730E63}" srcId="{870B647F-B2AF-4C09-A316-9D333F25C0D9}" destId="{ADC6A1D0-0D98-4999-8869-AF2F35265A80}" srcOrd="7" destOrd="0" parTransId="{CED35600-4506-49A9-BC6F-507A6D9C7161}" sibTransId="{E319B68D-3DFE-47C9-B5D8-3AD1D497BCCF}"/>
    <dgm:cxn modelId="{E34716CD-B998-4A12-A2C2-4BC06B7A63A5}" type="presOf" srcId="{EE9DAC0D-23CD-4E05-A8C6-0A26C430B2C3}" destId="{CAEA0108-A8CB-4E62-BC6C-181FD758600F}" srcOrd="0" destOrd="0" presId="urn:microsoft.com/office/officeart/2005/8/layout/process5"/>
    <dgm:cxn modelId="{74BDA4E3-4C0C-4324-A198-3C13E2E3CA67}" type="presOf" srcId="{A446F776-E2C6-4E9B-BE98-F23579C3CAFB}" destId="{0EB01D89-70F5-44C0-87F3-BDB9A4EE3AD4}" srcOrd="0" destOrd="0" presId="urn:microsoft.com/office/officeart/2005/8/layout/process5"/>
    <dgm:cxn modelId="{6E11DAEB-64D0-44DD-A276-4FFD9CEBA5DD}" type="presOf" srcId="{87BEB1A8-8B47-441D-935F-8A0C3A8A3327}" destId="{673FFF34-14B8-4D3E-A0B5-6C2601EB3979}" srcOrd="0" destOrd="0" presId="urn:microsoft.com/office/officeart/2005/8/layout/process5"/>
    <dgm:cxn modelId="{C35EA7F6-3A78-4714-9750-592652EA99CB}" type="presOf" srcId="{D9AC9A5A-DC9E-476F-A4E0-D47CAEF7BA8D}" destId="{F68EB65D-435A-450F-8309-81E9820446A0}" srcOrd="0" destOrd="0" presId="urn:microsoft.com/office/officeart/2005/8/layout/process5"/>
    <dgm:cxn modelId="{63E226F7-E4C9-41F6-BC25-3EF801C442EE}" srcId="{870B647F-B2AF-4C09-A316-9D333F25C0D9}" destId="{87BEB1A8-8B47-441D-935F-8A0C3A8A3327}" srcOrd="5" destOrd="0" parTransId="{D83EA511-62F4-45D4-BB9F-5200DD5FAA3E}" sibTransId="{C753A661-C13F-488E-B27A-D377CF504972}"/>
    <dgm:cxn modelId="{F9BBEE36-36CE-453A-AB14-54EBD6D1EB68}" type="presParOf" srcId="{51DAC98C-1C88-4D1B-BD1F-4D6839045D61}" destId="{1A05F721-ECF0-42E0-8DB4-212D5F4E0A68}" srcOrd="0" destOrd="0" presId="urn:microsoft.com/office/officeart/2005/8/layout/process5"/>
    <dgm:cxn modelId="{4FE31B6A-3F77-4205-A70D-88519461C0CB}" type="presParOf" srcId="{51DAC98C-1C88-4D1B-BD1F-4D6839045D61}" destId="{F4CB56DA-772A-4A0E-9B8C-3407DD35C017}" srcOrd="1" destOrd="0" presId="urn:microsoft.com/office/officeart/2005/8/layout/process5"/>
    <dgm:cxn modelId="{9572FFBC-63F1-4125-88B7-EBA3575FECE5}" type="presParOf" srcId="{F4CB56DA-772A-4A0E-9B8C-3407DD35C017}" destId="{FBA34B40-D56F-49A3-9135-5CD85794B0CD}" srcOrd="0" destOrd="0" presId="urn:microsoft.com/office/officeart/2005/8/layout/process5"/>
    <dgm:cxn modelId="{43C1CB7A-857C-4DC4-8E14-2D9C956A196E}" type="presParOf" srcId="{51DAC98C-1C88-4D1B-BD1F-4D6839045D61}" destId="{50D1861E-00FB-4985-A924-1A7A5D848269}" srcOrd="2" destOrd="0" presId="urn:microsoft.com/office/officeart/2005/8/layout/process5"/>
    <dgm:cxn modelId="{7C15730F-B9DA-4725-993E-DC532EFB92A4}" type="presParOf" srcId="{51DAC98C-1C88-4D1B-BD1F-4D6839045D61}" destId="{7FCFF31C-2173-48FF-9418-41BC6CBB89DB}" srcOrd="3" destOrd="0" presId="urn:microsoft.com/office/officeart/2005/8/layout/process5"/>
    <dgm:cxn modelId="{2F8784DF-3CC0-4586-BDE0-1DE0EB52CE9E}" type="presParOf" srcId="{7FCFF31C-2173-48FF-9418-41BC6CBB89DB}" destId="{433BB335-CCA4-4EDA-8BFD-5B4D5BC7BA2A}" srcOrd="0" destOrd="0" presId="urn:microsoft.com/office/officeart/2005/8/layout/process5"/>
    <dgm:cxn modelId="{20642FCF-81DE-4A91-9A44-04914955572D}" type="presParOf" srcId="{51DAC98C-1C88-4D1B-BD1F-4D6839045D61}" destId="{8E8C4221-8BCA-40E4-ADC9-9D37906A9B4A}" srcOrd="4" destOrd="0" presId="urn:microsoft.com/office/officeart/2005/8/layout/process5"/>
    <dgm:cxn modelId="{215C9285-2BD8-4953-B073-15D9C17BBE08}" type="presParOf" srcId="{51DAC98C-1C88-4D1B-BD1F-4D6839045D61}" destId="{CAEA0108-A8CB-4E62-BC6C-181FD758600F}" srcOrd="5" destOrd="0" presId="urn:microsoft.com/office/officeart/2005/8/layout/process5"/>
    <dgm:cxn modelId="{8A438007-462E-45AF-8A4B-E8797276B267}" type="presParOf" srcId="{CAEA0108-A8CB-4E62-BC6C-181FD758600F}" destId="{2D134C0E-907C-4EF8-84C1-B10F542ED63B}" srcOrd="0" destOrd="0" presId="urn:microsoft.com/office/officeart/2005/8/layout/process5"/>
    <dgm:cxn modelId="{C94788C7-5BD7-4366-87E9-6F400B4DC647}" type="presParOf" srcId="{51DAC98C-1C88-4D1B-BD1F-4D6839045D61}" destId="{F00F655F-7502-4127-90BA-CA1E7577D91B}" srcOrd="6" destOrd="0" presId="urn:microsoft.com/office/officeart/2005/8/layout/process5"/>
    <dgm:cxn modelId="{6D7B7A72-22ED-4CA2-A6E9-536910498CE4}" type="presParOf" srcId="{51DAC98C-1C88-4D1B-BD1F-4D6839045D61}" destId="{F24B10AE-07C5-4463-AA47-3C69ED1B88A5}" srcOrd="7" destOrd="0" presId="urn:microsoft.com/office/officeart/2005/8/layout/process5"/>
    <dgm:cxn modelId="{F214119B-10D3-435D-968A-E834AE74F87A}" type="presParOf" srcId="{F24B10AE-07C5-4463-AA47-3C69ED1B88A5}" destId="{AC705B83-3CF3-4983-B3F4-A56B3258E213}" srcOrd="0" destOrd="0" presId="urn:microsoft.com/office/officeart/2005/8/layout/process5"/>
    <dgm:cxn modelId="{73F305D8-BD0A-4DBA-AB5C-7892AA059097}" type="presParOf" srcId="{51DAC98C-1C88-4D1B-BD1F-4D6839045D61}" destId="{049EA091-085F-4912-BD41-85E2182481BD}" srcOrd="8" destOrd="0" presId="urn:microsoft.com/office/officeart/2005/8/layout/process5"/>
    <dgm:cxn modelId="{1D1C4C33-D48C-4AA2-A854-5E6D9377EBD0}" type="presParOf" srcId="{51DAC98C-1C88-4D1B-BD1F-4D6839045D61}" destId="{8CF65B88-1D8D-4AA2-9667-3B81D32870DD}" srcOrd="9" destOrd="0" presId="urn:microsoft.com/office/officeart/2005/8/layout/process5"/>
    <dgm:cxn modelId="{DC09E5FF-C9D7-467D-A85D-E7B649256830}" type="presParOf" srcId="{8CF65B88-1D8D-4AA2-9667-3B81D32870DD}" destId="{A92A3BA2-0A61-43E9-A007-21A9136A0042}" srcOrd="0" destOrd="0" presId="urn:microsoft.com/office/officeart/2005/8/layout/process5"/>
    <dgm:cxn modelId="{79925BD2-7310-41FD-9EF9-6C1CC10AEF1A}" type="presParOf" srcId="{51DAC98C-1C88-4D1B-BD1F-4D6839045D61}" destId="{673FFF34-14B8-4D3E-A0B5-6C2601EB3979}" srcOrd="10" destOrd="0" presId="urn:microsoft.com/office/officeart/2005/8/layout/process5"/>
    <dgm:cxn modelId="{1B0ECBF6-893E-4881-9A15-37B8704EEAFD}" type="presParOf" srcId="{51DAC98C-1C88-4D1B-BD1F-4D6839045D61}" destId="{F7CCC3A5-9067-4FD2-84EB-D8CA38236D92}" srcOrd="11" destOrd="0" presId="urn:microsoft.com/office/officeart/2005/8/layout/process5"/>
    <dgm:cxn modelId="{517E38AB-3A6C-4BE9-8A2A-7F9031DA3345}" type="presParOf" srcId="{F7CCC3A5-9067-4FD2-84EB-D8CA38236D92}" destId="{61F687F9-2237-4606-8323-A84535151523}" srcOrd="0" destOrd="0" presId="urn:microsoft.com/office/officeart/2005/8/layout/process5"/>
    <dgm:cxn modelId="{9CDA26AD-8942-40EB-9732-38104497D7D8}" type="presParOf" srcId="{51DAC98C-1C88-4D1B-BD1F-4D6839045D61}" destId="{F45B4729-65CB-4904-9834-CEA1AB3C76D0}" srcOrd="12" destOrd="0" presId="urn:microsoft.com/office/officeart/2005/8/layout/process5"/>
    <dgm:cxn modelId="{48F2ABB4-EB74-47CE-A392-E862F8301F11}" type="presParOf" srcId="{51DAC98C-1C88-4D1B-BD1F-4D6839045D61}" destId="{16BFA014-C100-4C48-A65B-BE5139744A49}" srcOrd="13" destOrd="0" presId="urn:microsoft.com/office/officeart/2005/8/layout/process5"/>
    <dgm:cxn modelId="{CCB739F2-81BD-4754-A011-B040447C09D9}" type="presParOf" srcId="{16BFA014-C100-4C48-A65B-BE5139744A49}" destId="{8AD0305B-0412-4682-AA31-EDF9A21A2361}" srcOrd="0" destOrd="0" presId="urn:microsoft.com/office/officeart/2005/8/layout/process5"/>
    <dgm:cxn modelId="{84B02843-1A6A-42AA-B5E6-2E065F319DC1}" type="presParOf" srcId="{51DAC98C-1C88-4D1B-BD1F-4D6839045D61}" destId="{C4C35A90-BB5C-4FA9-97E6-7FB2400E94AA}" srcOrd="14" destOrd="0" presId="urn:microsoft.com/office/officeart/2005/8/layout/process5"/>
    <dgm:cxn modelId="{2B20E5B8-CD4B-4119-8FA5-911E4367E466}" type="presParOf" srcId="{51DAC98C-1C88-4D1B-BD1F-4D6839045D61}" destId="{AEB3A44D-9CB1-42F0-A171-5D115A711FA7}" srcOrd="15" destOrd="0" presId="urn:microsoft.com/office/officeart/2005/8/layout/process5"/>
    <dgm:cxn modelId="{E861D0E0-E111-4151-A93F-AC943A50335B}" type="presParOf" srcId="{AEB3A44D-9CB1-42F0-A171-5D115A711FA7}" destId="{2992F164-9B39-47F8-880C-B1A683E676CE}" srcOrd="0" destOrd="0" presId="urn:microsoft.com/office/officeart/2005/8/layout/process5"/>
    <dgm:cxn modelId="{7F8E56A0-0F6C-4148-A69A-7D6125DDEF7E}" type="presParOf" srcId="{51DAC98C-1C88-4D1B-BD1F-4D6839045D61}" destId="{B48FBA45-EFC3-4AD0-84FF-49F78C8D2446}" srcOrd="16" destOrd="0" presId="urn:microsoft.com/office/officeart/2005/8/layout/process5"/>
    <dgm:cxn modelId="{070AB233-6455-4FD1-922C-387691AE9B2F}" type="presParOf" srcId="{51DAC98C-1C88-4D1B-BD1F-4D6839045D61}" destId="{13973BDB-5496-46E8-9B73-25375C658AB7}" srcOrd="17" destOrd="0" presId="urn:microsoft.com/office/officeart/2005/8/layout/process5"/>
    <dgm:cxn modelId="{256D0572-AFC0-4333-A758-3EE83AE78D8C}" type="presParOf" srcId="{13973BDB-5496-46E8-9B73-25375C658AB7}" destId="{74108C20-68AA-48B7-910A-1B44BE5923CC}" srcOrd="0" destOrd="0" presId="urn:microsoft.com/office/officeart/2005/8/layout/process5"/>
    <dgm:cxn modelId="{762214C8-C1CE-4CE2-9091-6FFD1A1C0A77}" type="presParOf" srcId="{51DAC98C-1C88-4D1B-BD1F-4D6839045D61}" destId="{1EA997FB-006E-4685-B9ED-3BAA76662870}" srcOrd="18" destOrd="0" presId="urn:microsoft.com/office/officeart/2005/8/layout/process5"/>
    <dgm:cxn modelId="{531056CE-6BFA-4816-9019-32543A424F4C}" type="presParOf" srcId="{51DAC98C-1C88-4D1B-BD1F-4D6839045D61}" destId="{F9AEEA86-14FB-4C09-9096-638A03A3664D}" srcOrd="19" destOrd="0" presId="urn:microsoft.com/office/officeart/2005/8/layout/process5"/>
    <dgm:cxn modelId="{0177F6FE-0A51-4C91-9662-259BED25A91C}" type="presParOf" srcId="{F9AEEA86-14FB-4C09-9096-638A03A3664D}" destId="{BA604602-267C-472A-BAC1-B76D79B9A814}" srcOrd="0" destOrd="0" presId="urn:microsoft.com/office/officeart/2005/8/layout/process5"/>
    <dgm:cxn modelId="{B0C87A18-5971-4AD0-B2F5-E07A656EB30E}" type="presParOf" srcId="{51DAC98C-1C88-4D1B-BD1F-4D6839045D61}" destId="{0D6BCB02-032E-4334-9E60-6F89B927B086}" srcOrd="20" destOrd="0" presId="urn:microsoft.com/office/officeart/2005/8/layout/process5"/>
    <dgm:cxn modelId="{26E752D9-6CB6-468A-BCED-0F229B2DFE23}" type="presParOf" srcId="{51DAC98C-1C88-4D1B-BD1F-4D6839045D61}" destId="{BDD3A132-48E7-43B4-9E06-B9A5960EA01B}" srcOrd="21" destOrd="0" presId="urn:microsoft.com/office/officeart/2005/8/layout/process5"/>
    <dgm:cxn modelId="{A41D4C44-FD25-4F5A-A416-28CCC2FDD311}" type="presParOf" srcId="{BDD3A132-48E7-43B4-9E06-B9A5960EA01B}" destId="{BB2AB76E-FCA6-45B7-AF16-4445F3D7D4B7}" srcOrd="0" destOrd="0" presId="urn:microsoft.com/office/officeart/2005/8/layout/process5"/>
    <dgm:cxn modelId="{FCD75D4E-57B4-4D50-B587-433FF02F99C2}" type="presParOf" srcId="{51DAC98C-1C88-4D1B-BD1F-4D6839045D61}" destId="{BFEA072F-835A-45E7-AC69-66AE83C015E7}" srcOrd="22" destOrd="0" presId="urn:microsoft.com/office/officeart/2005/8/layout/process5"/>
    <dgm:cxn modelId="{1CD0F924-67CC-4376-98F9-76065523874F}" type="presParOf" srcId="{51DAC98C-1C88-4D1B-BD1F-4D6839045D61}" destId="{F68EB65D-435A-450F-8309-81E9820446A0}" srcOrd="23" destOrd="0" presId="urn:microsoft.com/office/officeart/2005/8/layout/process5"/>
    <dgm:cxn modelId="{023BB55C-0E7F-4CD0-9661-6475C79FC035}" type="presParOf" srcId="{F68EB65D-435A-450F-8309-81E9820446A0}" destId="{5A5EC3AD-AC59-4833-A357-CE40C4B6932A}" srcOrd="0" destOrd="0" presId="urn:microsoft.com/office/officeart/2005/8/layout/process5"/>
    <dgm:cxn modelId="{9D87EC25-FA7F-4B2C-A204-5E400669F119}" type="presParOf" srcId="{51DAC98C-1C88-4D1B-BD1F-4D6839045D61}" destId="{0EB01D89-70F5-44C0-87F3-BDB9A4EE3AD4}" srcOrd="2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B7991A-02A7-47D2-B149-3C81787BE449}">
      <dsp:nvSpPr>
        <dsp:cNvPr id="0" name=""/>
        <dsp:cNvSpPr/>
      </dsp:nvSpPr>
      <dsp:spPr>
        <a:xfrm>
          <a:off x="202711" y="2407977"/>
          <a:ext cx="3625913" cy="2175547"/>
        </a:xfrm>
        <a:prstGeom prst="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800" kern="1200" dirty="0">
              <a:solidFill>
                <a:srgbClr val="86411E"/>
              </a:solidFill>
              <a:latin typeface="Arial" charset="0"/>
              <a:ea typeface="Arial" charset="0"/>
              <a:cs typeface="Arial" charset="0"/>
            </a:rPr>
            <a:t>Derives its mandates of </a:t>
          </a:r>
          <a:r>
            <a:rPr lang="en-ZA" sz="1800" b="1" kern="1200" dirty="0">
              <a:solidFill>
                <a:srgbClr val="86411E"/>
              </a:solidFill>
              <a:latin typeface="Arial" charset="0"/>
              <a:ea typeface="Arial" charset="0"/>
              <a:cs typeface="Arial" charset="0"/>
            </a:rPr>
            <a:t>oversight</a:t>
          </a:r>
          <a:r>
            <a:rPr lang="en-ZA" sz="1800" kern="1200" dirty="0">
              <a:solidFill>
                <a:srgbClr val="86411E"/>
              </a:solidFill>
              <a:latin typeface="Arial" charset="0"/>
              <a:ea typeface="Arial" charset="0"/>
              <a:cs typeface="Arial" charset="0"/>
            </a:rPr>
            <a:t>, </a:t>
          </a:r>
          <a:r>
            <a:rPr lang="en-ZA" sz="1800" b="1" u="sng" kern="1200" dirty="0">
              <a:solidFill>
                <a:srgbClr val="86411E"/>
              </a:solidFill>
              <a:latin typeface="Arial" charset="0"/>
              <a:ea typeface="Arial" charset="0"/>
              <a:cs typeface="Arial" charset="0"/>
            </a:rPr>
            <a:t>law making </a:t>
          </a:r>
          <a:r>
            <a:rPr lang="en-ZA" sz="1800" kern="1200" dirty="0">
              <a:solidFill>
                <a:srgbClr val="86411E"/>
              </a:solidFill>
              <a:latin typeface="Arial" charset="0"/>
              <a:ea typeface="Arial" charset="0"/>
              <a:cs typeface="Arial" charset="0"/>
            </a:rPr>
            <a:t>and </a:t>
          </a:r>
          <a:r>
            <a:rPr lang="en-ZA" sz="1800" b="1" u="sng" kern="1200" dirty="0">
              <a:solidFill>
                <a:srgbClr val="86411E"/>
              </a:solidFill>
              <a:latin typeface="Arial" charset="0"/>
              <a:ea typeface="Arial" charset="0"/>
              <a:cs typeface="Arial" charset="0"/>
            </a:rPr>
            <a:t>public participation</a:t>
          </a:r>
          <a:r>
            <a:rPr lang="en-ZA" sz="1800" b="1" kern="1200" dirty="0">
              <a:solidFill>
                <a:srgbClr val="86411E"/>
              </a:solidFill>
              <a:latin typeface="Arial" charset="0"/>
              <a:ea typeface="Arial" charset="0"/>
              <a:cs typeface="Arial" charset="0"/>
            </a:rPr>
            <a:t>, co-operative governance </a:t>
          </a:r>
          <a:r>
            <a:rPr lang="en-ZA" sz="1800" kern="1200" dirty="0">
              <a:solidFill>
                <a:srgbClr val="86411E"/>
              </a:solidFill>
              <a:latin typeface="Arial" charset="0"/>
              <a:ea typeface="Arial" charset="0"/>
              <a:cs typeface="Arial" charset="0"/>
            </a:rPr>
            <a:t>from the Constitution of the Republic of South Africa</a:t>
          </a:r>
        </a:p>
      </dsp:txBody>
      <dsp:txXfrm>
        <a:off x="202711" y="2407977"/>
        <a:ext cx="3625913" cy="2175547"/>
      </dsp:txXfrm>
    </dsp:sp>
    <dsp:sp modelId="{BC59B162-200F-4859-83B3-15750234C5F0}">
      <dsp:nvSpPr>
        <dsp:cNvPr id="0" name=""/>
        <dsp:cNvSpPr/>
      </dsp:nvSpPr>
      <dsp:spPr>
        <a:xfrm>
          <a:off x="202711" y="72780"/>
          <a:ext cx="3625913" cy="2175547"/>
        </a:xfrm>
        <a:prstGeom prst="rect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800" kern="1200" dirty="0">
              <a:latin typeface="Arial" charset="0"/>
              <a:ea typeface="Arial" charset="0"/>
              <a:cs typeface="Arial" charset="0"/>
            </a:rPr>
            <a:t>It is one the three arms of state and co-exists with the other arms i.e. the </a:t>
          </a:r>
          <a:r>
            <a:rPr lang="en-ZA" sz="1800" b="1" kern="1200" dirty="0">
              <a:latin typeface="Arial" charset="0"/>
              <a:ea typeface="Arial" charset="0"/>
              <a:cs typeface="Arial" charset="0"/>
            </a:rPr>
            <a:t>Executive </a:t>
          </a:r>
          <a:r>
            <a:rPr lang="en-ZA" sz="1800" kern="1200" dirty="0">
              <a:latin typeface="Arial" charset="0"/>
              <a:ea typeface="Arial" charset="0"/>
              <a:cs typeface="Arial" charset="0"/>
            </a:rPr>
            <a:t>&amp; </a:t>
          </a:r>
          <a:r>
            <a:rPr lang="en-ZA" sz="1800" b="1" kern="1200" dirty="0">
              <a:latin typeface="Arial" charset="0"/>
              <a:ea typeface="Arial" charset="0"/>
              <a:cs typeface="Arial" charset="0"/>
            </a:rPr>
            <a:t>Judiciary </a:t>
          </a:r>
          <a:r>
            <a:rPr lang="en-ZA" sz="1800" kern="1200" dirty="0">
              <a:latin typeface="Arial" charset="0"/>
              <a:ea typeface="Arial" charset="0"/>
              <a:cs typeface="Arial" charset="0"/>
            </a:rPr>
            <a:t>within the doctrine of the Separation of powers</a:t>
          </a:r>
        </a:p>
      </dsp:txBody>
      <dsp:txXfrm>
        <a:off x="202711" y="72780"/>
        <a:ext cx="3625913" cy="21755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05F721-ECF0-42E0-8DB4-212D5F4E0A68}">
      <dsp:nvSpPr>
        <dsp:cNvPr id="0" name=""/>
        <dsp:cNvSpPr/>
      </dsp:nvSpPr>
      <dsp:spPr>
        <a:xfrm>
          <a:off x="204847" y="171734"/>
          <a:ext cx="1720944" cy="1032566"/>
        </a:xfrm>
        <a:prstGeom prst="roundRect">
          <a:avLst>
            <a:gd name="adj" fmla="val 10000"/>
          </a:avLst>
        </a:prstGeom>
        <a:solidFill>
          <a:srgbClr val="86411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rPr>
            <a:t>NCOP informally refers the Bill to provincial legislatures – before Bill has been introduced or tabled. 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b="1" kern="1200" dirty="0">
            <a:solidFill>
              <a:schemeClr val="bg1"/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>
        <a:off x="235090" y="201977"/>
        <a:ext cx="1660458" cy="972080"/>
      </dsp:txXfrm>
    </dsp:sp>
    <dsp:sp modelId="{F4CB56DA-772A-4A0E-9B8C-3407DD35C017}">
      <dsp:nvSpPr>
        <dsp:cNvPr id="0" name=""/>
        <dsp:cNvSpPr/>
      </dsp:nvSpPr>
      <dsp:spPr>
        <a:xfrm>
          <a:off x="2077235" y="474621"/>
          <a:ext cx="364840" cy="426794"/>
        </a:xfrm>
        <a:prstGeom prst="rightArrow">
          <a:avLst>
            <a:gd name="adj1" fmla="val 60000"/>
            <a:gd name="adj2" fmla="val 50000"/>
          </a:avLst>
        </a:prstGeom>
        <a:solidFill>
          <a:srgbClr val="154B2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b="1" kern="1200" dirty="0">
            <a:solidFill>
              <a:sysClr val="window" lastClr="FFFFFF"/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>
        <a:off x="2077235" y="559980"/>
        <a:ext cx="255388" cy="256076"/>
      </dsp:txXfrm>
    </dsp:sp>
    <dsp:sp modelId="{50D1861E-00FB-4985-A924-1A7A5D848269}">
      <dsp:nvSpPr>
        <dsp:cNvPr id="0" name=""/>
        <dsp:cNvSpPr/>
      </dsp:nvSpPr>
      <dsp:spPr>
        <a:xfrm>
          <a:off x="2614169" y="171734"/>
          <a:ext cx="1720944" cy="1032566"/>
        </a:xfrm>
        <a:prstGeom prst="roundRect">
          <a:avLst>
            <a:gd name="adj" fmla="val 10000"/>
          </a:avLst>
        </a:prstGeom>
        <a:solidFill>
          <a:srgbClr val="86411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rPr>
            <a:t>Speaker also informally refers the Bill to the relevant Committee and  relevant MEC for information and planning (Rule 244)</a:t>
          </a:r>
        </a:p>
      </dsp:txBody>
      <dsp:txXfrm>
        <a:off x="2644412" y="201977"/>
        <a:ext cx="1660458" cy="972080"/>
      </dsp:txXfrm>
    </dsp:sp>
    <dsp:sp modelId="{7FCFF31C-2173-48FF-9418-41BC6CBB89DB}">
      <dsp:nvSpPr>
        <dsp:cNvPr id="0" name=""/>
        <dsp:cNvSpPr/>
      </dsp:nvSpPr>
      <dsp:spPr>
        <a:xfrm>
          <a:off x="4486557" y="474621"/>
          <a:ext cx="364840" cy="426794"/>
        </a:xfrm>
        <a:prstGeom prst="rightArrow">
          <a:avLst>
            <a:gd name="adj1" fmla="val 60000"/>
            <a:gd name="adj2" fmla="val 50000"/>
          </a:avLst>
        </a:prstGeom>
        <a:solidFill>
          <a:srgbClr val="154B2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b="1" kern="1200" dirty="0">
            <a:solidFill>
              <a:sysClr val="window" lastClr="FFFFFF"/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>
        <a:off x="4486557" y="559980"/>
        <a:ext cx="255388" cy="256076"/>
      </dsp:txXfrm>
    </dsp:sp>
    <dsp:sp modelId="{8E8C4221-8BCA-40E4-ADC9-9D37906A9B4A}">
      <dsp:nvSpPr>
        <dsp:cNvPr id="0" name=""/>
        <dsp:cNvSpPr/>
      </dsp:nvSpPr>
      <dsp:spPr>
        <a:xfrm>
          <a:off x="5023492" y="171734"/>
          <a:ext cx="1720944" cy="1032566"/>
        </a:xfrm>
        <a:prstGeom prst="roundRect">
          <a:avLst>
            <a:gd name="adj" fmla="val 10000"/>
          </a:avLst>
        </a:prstGeom>
        <a:solidFill>
          <a:srgbClr val="86411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rPr>
            <a:t>Once Bill has been introduced or tabled in the  NCOP – NCOP will formally refer Bill to provincial legislatures. Provide time frames to process Bill </a:t>
          </a:r>
        </a:p>
      </dsp:txBody>
      <dsp:txXfrm>
        <a:off x="5053735" y="201977"/>
        <a:ext cx="1660458" cy="972080"/>
      </dsp:txXfrm>
    </dsp:sp>
    <dsp:sp modelId="{CAEA0108-A8CB-4E62-BC6C-181FD758600F}">
      <dsp:nvSpPr>
        <dsp:cNvPr id="0" name=""/>
        <dsp:cNvSpPr/>
      </dsp:nvSpPr>
      <dsp:spPr>
        <a:xfrm rot="97920">
          <a:off x="6895806" y="508649"/>
          <a:ext cx="364988" cy="426794"/>
        </a:xfrm>
        <a:prstGeom prst="rightArrow">
          <a:avLst>
            <a:gd name="adj1" fmla="val 60000"/>
            <a:gd name="adj2" fmla="val 50000"/>
          </a:avLst>
        </a:prstGeom>
        <a:solidFill>
          <a:srgbClr val="154B2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b="1" kern="1200" dirty="0">
            <a:solidFill>
              <a:sysClr val="window" lastClr="FFFFFF"/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>
        <a:off x="6895828" y="592449"/>
        <a:ext cx="255492" cy="256076"/>
      </dsp:txXfrm>
    </dsp:sp>
    <dsp:sp modelId="{F00F655F-7502-4127-90BA-CA1E7577D91B}">
      <dsp:nvSpPr>
        <dsp:cNvPr id="0" name=""/>
        <dsp:cNvSpPr/>
      </dsp:nvSpPr>
      <dsp:spPr>
        <a:xfrm>
          <a:off x="7432815" y="240379"/>
          <a:ext cx="1720944" cy="1032566"/>
        </a:xfrm>
        <a:prstGeom prst="roundRect">
          <a:avLst>
            <a:gd name="adj" fmla="val 10000"/>
          </a:avLst>
        </a:prstGeom>
        <a:solidFill>
          <a:srgbClr val="86411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rPr>
            <a:t>Speaker</a:t>
          </a:r>
          <a:r>
            <a:rPr lang="en-US" sz="1100" b="1" kern="1200" baseline="0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rPr>
            <a:t> formally refers it to the relevant Committee and relevant MEC for processing. (Rule 245)</a:t>
          </a:r>
          <a:endParaRPr lang="en-US" sz="1100" b="1" kern="1200" dirty="0">
            <a:solidFill>
              <a:schemeClr val="bg1"/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>
        <a:off x="7463058" y="270622"/>
        <a:ext cx="1660458" cy="972080"/>
      </dsp:txXfrm>
    </dsp:sp>
    <dsp:sp modelId="{F24B10AE-07C5-4463-AA47-3C69ED1B88A5}">
      <dsp:nvSpPr>
        <dsp:cNvPr id="0" name=""/>
        <dsp:cNvSpPr/>
      </dsp:nvSpPr>
      <dsp:spPr>
        <a:xfrm rot="21260739">
          <a:off x="9304311" y="425016"/>
          <a:ext cx="366624" cy="426794"/>
        </a:xfrm>
        <a:prstGeom prst="rightArrow">
          <a:avLst>
            <a:gd name="adj1" fmla="val 60000"/>
            <a:gd name="adj2" fmla="val 50000"/>
          </a:avLst>
        </a:prstGeom>
        <a:solidFill>
          <a:srgbClr val="154B2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b="1" kern="1200" dirty="0">
            <a:solidFill>
              <a:sysClr val="window" lastClr="FFFFFF"/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>
        <a:off x="9304579" y="515793"/>
        <a:ext cx="256637" cy="256076"/>
      </dsp:txXfrm>
    </dsp:sp>
    <dsp:sp modelId="{049EA091-085F-4912-BD41-85E2182481BD}">
      <dsp:nvSpPr>
        <dsp:cNvPr id="0" name=""/>
        <dsp:cNvSpPr/>
      </dsp:nvSpPr>
      <dsp:spPr>
        <a:xfrm>
          <a:off x="9842138" y="1836"/>
          <a:ext cx="1720944" cy="1032566"/>
        </a:xfrm>
        <a:prstGeom prst="roundRect">
          <a:avLst>
            <a:gd name="adj" fmla="val 10000"/>
          </a:avLst>
        </a:prstGeom>
        <a:solidFill>
          <a:srgbClr val="86411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rPr>
            <a:t>The Committee will prepare a plan on how to process the Bill, time frames. </a:t>
          </a:r>
        </a:p>
      </dsp:txBody>
      <dsp:txXfrm>
        <a:off x="9872381" y="32079"/>
        <a:ext cx="1660458" cy="972080"/>
      </dsp:txXfrm>
    </dsp:sp>
    <dsp:sp modelId="{8CF65B88-1D8D-4AA2-9667-3B81D32870DD}">
      <dsp:nvSpPr>
        <dsp:cNvPr id="0" name=""/>
        <dsp:cNvSpPr/>
      </dsp:nvSpPr>
      <dsp:spPr>
        <a:xfrm rot="5400000">
          <a:off x="10520190" y="1154869"/>
          <a:ext cx="364840" cy="426794"/>
        </a:xfrm>
        <a:prstGeom prst="rightArrow">
          <a:avLst>
            <a:gd name="adj1" fmla="val 60000"/>
            <a:gd name="adj2" fmla="val 50000"/>
          </a:avLst>
        </a:prstGeom>
        <a:solidFill>
          <a:srgbClr val="154B2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b="1" kern="1200" dirty="0">
            <a:solidFill>
              <a:sysClr val="window" lastClr="FFFFFF"/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 rot="-5400000">
        <a:off x="10574572" y="1185846"/>
        <a:ext cx="256076" cy="255388"/>
      </dsp:txXfrm>
    </dsp:sp>
    <dsp:sp modelId="{673FFF34-14B8-4D3E-A0B5-6C2601EB3979}">
      <dsp:nvSpPr>
        <dsp:cNvPr id="0" name=""/>
        <dsp:cNvSpPr/>
      </dsp:nvSpPr>
      <dsp:spPr>
        <a:xfrm>
          <a:off x="9842138" y="1722781"/>
          <a:ext cx="1720944" cy="1582532"/>
        </a:xfrm>
        <a:prstGeom prst="roundRect">
          <a:avLst>
            <a:gd name="adj" fmla="val 10000"/>
          </a:avLst>
        </a:prstGeom>
        <a:solidFill>
          <a:srgbClr val="86411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baseline="0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rPr>
            <a:t>Briefing by Dept and NCOP Special Delegate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baseline="0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rPr>
            <a:t>Legal opinion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baseline="0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rPr>
            <a:t>Socio-economic analysis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baseline="0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rPr>
            <a:t>Views of the provincial executive</a:t>
          </a:r>
          <a:endParaRPr lang="en-US" sz="1100" b="1" kern="1200" dirty="0">
            <a:solidFill>
              <a:schemeClr val="bg1"/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>
        <a:off x="9888489" y="1769132"/>
        <a:ext cx="1628242" cy="1489830"/>
      </dsp:txXfrm>
    </dsp:sp>
    <dsp:sp modelId="{F7CCC3A5-9067-4FD2-84EB-D8CA38236D92}">
      <dsp:nvSpPr>
        <dsp:cNvPr id="0" name=""/>
        <dsp:cNvSpPr/>
      </dsp:nvSpPr>
      <dsp:spPr>
        <a:xfrm rot="10800000">
          <a:off x="9325854" y="2300650"/>
          <a:ext cx="364840" cy="426794"/>
        </a:xfrm>
        <a:prstGeom prst="rightArrow">
          <a:avLst>
            <a:gd name="adj1" fmla="val 60000"/>
            <a:gd name="adj2" fmla="val 50000"/>
          </a:avLst>
        </a:prstGeom>
        <a:solidFill>
          <a:srgbClr val="154B2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b="1" kern="1200" dirty="0">
            <a:solidFill>
              <a:sysClr val="window" lastClr="FFFFFF"/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 rot="10800000">
        <a:off x="9435306" y="2386009"/>
        <a:ext cx="255388" cy="256076"/>
      </dsp:txXfrm>
    </dsp:sp>
    <dsp:sp modelId="{F45B4729-65CB-4904-9834-CEA1AB3C76D0}">
      <dsp:nvSpPr>
        <dsp:cNvPr id="0" name=""/>
        <dsp:cNvSpPr/>
      </dsp:nvSpPr>
      <dsp:spPr>
        <a:xfrm>
          <a:off x="7432815" y="1812454"/>
          <a:ext cx="1720944" cy="1403186"/>
        </a:xfrm>
        <a:prstGeom prst="roundRect">
          <a:avLst>
            <a:gd name="adj" fmla="val 10000"/>
          </a:avLst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rPr>
            <a:t>Solicit inputs from members of the public through written submissions or public hearings. Pre-hearing workshops also conducted.</a:t>
          </a:r>
        </a:p>
      </dsp:txBody>
      <dsp:txXfrm>
        <a:off x="7473913" y="1853552"/>
        <a:ext cx="1638748" cy="1320990"/>
      </dsp:txXfrm>
    </dsp:sp>
    <dsp:sp modelId="{16BFA014-C100-4C48-A65B-BE5139744A49}">
      <dsp:nvSpPr>
        <dsp:cNvPr id="0" name=""/>
        <dsp:cNvSpPr/>
      </dsp:nvSpPr>
      <dsp:spPr>
        <a:xfrm rot="11092059">
          <a:off x="6911503" y="2198698"/>
          <a:ext cx="369254" cy="426794"/>
        </a:xfrm>
        <a:prstGeom prst="rightArrow">
          <a:avLst>
            <a:gd name="adj1" fmla="val 60000"/>
            <a:gd name="adj2" fmla="val 50000"/>
          </a:avLst>
        </a:prstGeom>
        <a:solidFill>
          <a:srgbClr val="154B2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b="1" kern="1200" dirty="0">
            <a:solidFill>
              <a:sysClr val="window" lastClr="FFFFFF"/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 rot="10800000">
        <a:off x="7022079" y="2288757"/>
        <a:ext cx="258478" cy="256076"/>
      </dsp:txXfrm>
    </dsp:sp>
    <dsp:sp modelId="{C4C35A90-BB5C-4FA9-97E6-7FB2400E94AA}">
      <dsp:nvSpPr>
        <dsp:cNvPr id="0" name=""/>
        <dsp:cNvSpPr/>
      </dsp:nvSpPr>
      <dsp:spPr>
        <a:xfrm>
          <a:off x="5017675" y="1762003"/>
          <a:ext cx="1720944" cy="1092734"/>
        </a:xfrm>
        <a:prstGeom prst="roundRect">
          <a:avLst>
            <a:gd name="adj" fmla="val 10000"/>
          </a:avLst>
        </a:prstGeom>
        <a:solidFill>
          <a:srgbClr val="86411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rPr>
            <a:t>Negotiating Mandate: indicating parameters for negotiating and proposed amendments. </a:t>
          </a:r>
        </a:p>
      </dsp:txBody>
      <dsp:txXfrm>
        <a:off x="5049680" y="1794008"/>
        <a:ext cx="1656934" cy="1028724"/>
      </dsp:txXfrm>
    </dsp:sp>
    <dsp:sp modelId="{AEB3A44D-9CB1-42F0-A171-5D115A711FA7}">
      <dsp:nvSpPr>
        <dsp:cNvPr id="0" name=""/>
        <dsp:cNvSpPr/>
      </dsp:nvSpPr>
      <dsp:spPr>
        <a:xfrm rot="10800000">
          <a:off x="4501392" y="2094973"/>
          <a:ext cx="364840" cy="426794"/>
        </a:xfrm>
        <a:prstGeom prst="rightArrow">
          <a:avLst>
            <a:gd name="adj1" fmla="val 60000"/>
            <a:gd name="adj2" fmla="val 50000"/>
          </a:avLst>
        </a:prstGeom>
        <a:solidFill>
          <a:srgbClr val="154B2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b="1" kern="1200" dirty="0">
            <a:solidFill>
              <a:sysClr val="window" lastClr="FFFFFF"/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 rot="10800000">
        <a:off x="4610844" y="2180332"/>
        <a:ext cx="255388" cy="256076"/>
      </dsp:txXfrm>
    </dsp:sp>
    <dsp:sp modelId="{B48FBA45-EFC3-4AD0-84FF-49F78C8D2446}">
      <dsp:nvSpPr>
        <dsp:cNvPr id="0" name=""/>
        <dsp:cNvSpPr/>
      </dsp:nvSpPr>
      <dsp:spPr>
        <a:xfrm>
          <a:off x="2608353" y="1792087"/>
          <a:ext cx="1720944" cy="1032566"/>
        </a:xfrm>
        <a:prstGeom prst="roundRect">
          <a:avLst>
            <a:gd name="adj" fmla="val 10000"/>
          </a:avLst>
        </a:prstGeom>
        <a:solidFill>
          <a:srgbClr val="86411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rPr>
            <a:t>Final Mandate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rPr>
            <a:t>Indicate whether voting in </a:t>
          </a:r>
          <a:r>
            <a:rPr lang="en-US" sz="1100" b="1" kern="1200" dirty="0" err="1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rPr>
            <a:t>favour</a:t>
          </a:r>
          <a:r>
            <a:rPr lang="en-US" sz="1100" b="1" kern="1200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rPr>
            <a:t>, against or abstaining from voting. </a:t>
          </a:r>
        </a:p>
      </dsp:txBody>
      <dsp:txXfrm>
        <a:off x="2638596" y="1822330"/>
        <a:ext cx="1660458" cy="972080"/>
      </dsp:txXfrm>
    </dsp:sp>
    <dsp:sp modelId="{13973BDB-5496-46E8-9B73-25375C658AB7}">
      <dsp:nvSpPr>
        <dsp:cNvPr id="0" name=""/>
        <dsp:cNvSpPr/>
      </dsp:nvSpPr>
      <dsp:spPr>
        <a:xfrm rot="10774485">
          <a:off x="2173250" y="2103448"/>
          <a:ext cx="307477" cy="426794"/>
        </a:xfrm>
        <a:prstGeom prst="rightArrow">
          <a:avLst>
            <a:gd name="adj1" fmla="val 60000"/>
            <a:gd name="adj2" fmla="val 50000"/>
          </a:avLst>
        </a:prstGeom>
        <a:solidFill>
          <a:srgbClr val="154B2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b="1" kern="1200" dirty="0">
            <a:solidFill>
              <a:sysClr val="window" lastClr="FFFFFF"/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 rot="10800000">
        <a:off x="2265492" y="2188465"/>
        <a:ext cx="215234" cy="256076"/>
      </dsp:txXfrm>
    </dsp:sp>
    <dsp:sp modelId="{1EA997FB-006E-4685-B9ED-3BAA76662870}">
      <dsp:nvSpPr>
        <dsp:cNvPr id="0" name=""/>
        <dsp:cNvSpPr/>
      </dsp:nvSpPr>
      <dsp:spPr>
        <a:xfrm>
          <a:off x="307277" y="1648792"/>
          <a:ext cx="1720944" cy="1353313"/>
        </a:xfrm>
        <a:prstGeom prst="roundRect">
          <a:avLst>
            <a:gd name="adj" fmla="val 10000"/>
          </a:avLst>
        </a:prstGeom>
        <a:solidFill>
          <a:srgbClr val="86411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rPr>
            <a:t>NCOP Votes in plenary. Each Province has 1 vote. At least 5 provinces must vote in </a:t>
          </a:r>
          <a:r>
            <a:rPr lang="en-US" sz="1200" b="1" kern="1200" dirty="0" err="1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rPr>
            <a:t>favour</a:t>
          </a:r>
          <a:r>
            <a:rPr lang="en-US" sz="1200" b="1" kern="1200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rPr>
            <a:t> of Bill to pass (s65(1))</a:t>
          </a:r>
        </a:p>
      </dsp:txBody>
      <dsp:txXfrm>
        <a:off x="346914" y="1688429"/>
        <a:ext cx="1641670" cy="1274039"/>
      </dsp:txXfrm>
    </dsp:sp>
    <dsp:sp modelId="{F9AEEA86-14FB-4C09-9096-638A03A3664D}">
      <dsp:nvSpPr>
        <dsp:cNvPr id="0" name=""/>
        <dsp:cNvSpPr/>
      </dsp:nvSpPr>
      <dsp:spPr>
        <a:xfrm rot="5400000">
          <a:off x="954958" y="3178157"/>
          <a:ext cx="425583" cy="4267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>
            <a:solidFill>
              <a:srgbClr val="006600"/>
            </a:solidFill>
          </a:endParaRPr>
        </a:p>
      </dsp:txBody>
      <dsp:txXfrm rot="-5400000">
        <a:off x="1039712" y="3178763"/>
        <a:ext cx="256076" cy="297908"/>
      </dsp:txXfrm>
    </dsp:sp>
    <dsp:sp modelId="{0D6BCB02-032E-4334-9E60-6F89B927B086}">
      <dsp:nvSpPr>
        <dsp:cNvPr id="0" name=""/>
        <dsp:cNvSpPr/>
      </dsp:nvSpPr>
      <dsp:spPr>
        <a:xfrm>
          <a:off x="307277" y="3805093"/>
          <a:ext cx="1720944" cy="1032566"/>
        </a:xfrm>
        <a:prstGeom prst="roundRect">
          <a:avLst>
            <a:gd name="adj" fmla="val 10000"/>
          </a:avLst>
        </a:prstGeom>
        <a:solidFill>
          <a:srgbClr val="86411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rPr>
            <a:t>National Assembly passes Bill</a:t>
          </a:r>
        </a:p>
      </dsp:txBody>
      <dsp:txXfrm>
        <a:off x="337520" y="3835336"/>
        <a:ext cx="1660458" cy="972080"/>
      </dsp:txXfrm>
    </dsp:sp>
    <dsp:sp modelId="{BDD3A132-48E7-43B4-9E06-B9A5960EA01B}">
      <dsp:nvSpPr>
        <dsp:cNvPr id="0" name=""/>
        <dsp:cNvSpPr/>
      </dsp:nvSpPr>
      <dsp:spPr>
        <a:xfrm>
          <a:off x="2179665" y="4107979"/>
          <a:ext cx="364840" cy="426794"/>
        </a:xfrm>
        <a:prstGeom prst="rightArrow">
          <a:avLst>
            <a:gd name="adj1" fmla="val 60000"/>
            <a:gd name="adj2" fmla="val 50000"/>
          </a:avLst>
        </a:prstGeom>
        <a:solidFill>
          <a:srgbClr val="00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2179665" y="4193338"/>
        <a:ext cx="255388" cy="256076"/>
      </dsp:txXfrm>
    </dsp:sp>
    <dsp:sp modelId="{BFEA072F-835A-45E7-AC69-66AE83C015E7}">
      <dsp:nvSpPr>
        <dsp:cNvPr id="0" name=""/>
        <dsp:cNvSpPr/>
      </dsp:nvSpPr>
      <dsp:spPr>
        <a:xfrm>
          <a:off x="2716600" y="3805093"/>
          <a:ext cx="1720944" cy="1032566"/>
        </a:xfrm>
        <a:prstGeom prst="roundRect">
          <a:avLst>
            <a:gd name="adj" fmla="val 10000"/>
          </a:avLst>
        </a:prstGeom>
        <a:solidFill>
          <a:srgbClr val="86411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rPr>
            <a:t>Bill</a:t>
          </a:r>
          <a:r>
            <a:rPr lang="en-US" sz="1300" b="1" kern="1200" baseline="0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rPr>
            <a:t> submitted to President for assent and it becomes an Act </a:t>
          </a:r>
          <a:endParaRPr lang="en-US" sz="1300" b="1" kern="1200" dirty="0">
            <a:solidFill>
              <a:schemeClr val="bg1"/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>
        <a:off x="2746843" y="3835336"/>
        <a:ext cx="1660458" cy="972080"/>
      </dsp:txXfrm>
    </dsp:sp>
    <dsp:sp modelId="{F68EB65D-435A-450F-8309-81E9820446A0}">
      <dsp:nvSpPr>
        <dsp:cNvPr id="0" name=""/>
        <dsp:cNvSpPr/>
      </dsp:nvSpPr>
      <dsp:spPr>
        <a:xfrm>
          <a:off x="4588988" y="4107979"/>
          <a:ext cx="364840" cy="426794"/>
        </a:xfrm>
        <a:prstGeom prst="rightArrow">
          <a:avLst>
            <a:gd name="adj1" fmla="val 60000"/>
            <a:gd name="adj2" fmla="val 50000"/>
          </a:avLst>
        </a:prstGeom>
        <a:solidFill>
          <a:srgbClr val="00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4588988" y="4193338"/>
        <a:ext cx="255388" cy="256076"/>
      </dsp:txXfrm>
    </dsp:sp>
    <dsp:sp modelId="{0EB01D89-70F5-44C0-87F3-BDB9A4EE3AD4}">
      <dsp:nvSpPr>
        <dsp:cNvPr id="0" name=""/>
        <dsp:cNvSpPr/>
      </dsp:nvSpPr>
      <dsp:spPr>
        <a:xfrm>
          <a:off x="5125923" y="3805093"/>
          <a:ext cx="1720944" cy="1032566"/>
        </a:xfrm>
        <a:prstGeom prst="roundRect">
          <a:avLst>
            <a:gd name="adj" fmla="val 10000"/>
          </a:avLst>
        </a:prstGeom>
        <a:solidFill>
          <a:srgbClr val="86411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rPr>
            <a:t>Signed</a:t>
          </a:r>
          <a:r>
            <a:rPr lang="en-US" sz="1300" b="1" kern="1200" baseline="0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rPr>
            <a:t> copy entrusted to the Constitutional Court for safekeeping </a:t>
          </a:r>
          <a:endParaRPr lang="en-US" sz="1300" b="1" kern="1200" dirty="0">
            <a:solidFill>
              <a:schemeClr val="bg1"/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>
        <a:off x="5156166" y="3835336"/>
        <a:ext cx="1660458" cy="9720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79619" cy="4904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64118" y="0"/>
            <a:ext cx="2879619" cy="4904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0E267F-37EB-4C2A-804E-A5154C47BCB9}" type="datetimeFigureOut">
              <a:rPr lang="en-ZA" smtClean="0"/>
              <a:t>2024/04/16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0525" y="1222375"/>
            <a:ext cx="5864225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4528" y="4704616"/>
            <a:ext cx="5316220" cy="38492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85338"/>
            <a:ext cx="2879619" cy="490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64118" y="9285338"/>
            <a:ext cx="2879619" cy="490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AE04F9-0DEF-41CF-8B0A-E6E9E5039622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315384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:a16="http://schemas.microsoft.com/office/drawing/2014/main" id="{8BC96FBB-944B-4025-BD0C-169E09AA47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8141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3409" y="2765475"/>
            <a:ext cx="10673856" cy="1148921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1D3F26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3409" y="4018502"/>
            <a:ext cx="10673856" cy="1141409"/>
          </a:xfrm>
        </p:spPr>
        <p:txBody>
          <a:bodyPr/>
          <a:lstStyle>
            <a:lvl1pPr marL="0" indent="0" algn="ctr">
              <a:buNone/>
              <a:defRPr>
                <a:solidFill>
                  <a:srgbClr val="5F2D1B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359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F005F3-CBB1-491C-AD18-89D9A86B34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D4CCD85-2A86-4724-AF55-BA719A281EA5}" type="datetime1">
              <a:rPr lang="en-ZA"/>
              <a:pPr>
                <a:defRPr/>
              </a:pPr>
              <a:t>2024/04/16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9CB52B-8D4C-4EE3-B4E6-3E165C433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4FEBCA-43D3-4638-82F7-AA6EAD569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299D252-E8B0-4205-BA28-177E0421D2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646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39391B-BF07-4CE6-AC8F-3F5D8E574C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6E0DEE1-ABBD-4AF5-87B7-0447A85D5642}" type="datetime1">
              <a:rPr lang="en-ZA"/>
              <a:pPr>
                <a:defRPr/>
              </a:pPr>
              <a:t>2024/04/16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17DF23-76DC-4E06-9544-A370E044B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86023F-6101-4BDB-8CB5-4904D9186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AE2CF16-8228-45B2-8B8D-D1F825F4BB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484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B8E9DE-87D4-40FB-A34A-755A476E75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615114"/>
            <a:ext cx="2844800" cy="225425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5FCEFFA-24E2-4338-BEA0-77754C4AEED9}" type="datetime1">
              <a:rPr lang="en-ZA"/>
              <a:pPr>
                <a:defRPr/>
              </a:pPr>
              <a:t>2024/04/16</a:t>
            </a:fld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15FCAF1-B651-432D-8367-1E2595A55C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737600" y="6615114"/>
            <a:ext cx="2844800" cy="225425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0A64A42-7C2D-4EA2-AADB-69663BC6F2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161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C22B2B-FC30-4786-8470-5A328CC98E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2136EF2-6312-4779-9F6F-614863D9121C}" type="datetime1">
              <a:rPr lang="en-ZA"/>
              <a:pPr>
                <a:defRPr/>
              </a:pPr>
              <a:t>2024/04/16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15B40C-F279-4FA3-B93C-EC17E4E3E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3BECEA-42DF-4CFF-BC71-96C2D1F51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9541012-42F4-48E3-80BA-93F6C2F8C0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354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AED07-838F-4F03-A562-6012C25D09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67A3FB-D631-486E-8469-EF615B32AFC2}" type="datetime1">
              <a:rPr lang="en-ZA"/>
              <a:pPr>
                <a:defRPr/>
              </a:pPr>
              <a:t>2024/04/16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BD21D8-DBC2-4ECB-8D0D-E544BBF0C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BA4D42-BF5B-49C3-B444-AE6F06786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8AC67F5-B2B2-4C3D-B09A-6B57FB188B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419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007296-B0A1-4135-A0BE-08A725E8B1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59C898B-394F-4C1B-B032-CF7C61529F0B}" type="datetime1">
              <a:rPr lang="en-ZA"/>
              <a:pPr>
                <a:defRPr/>
              </a:pPr>
              <a:t>2024/04/16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7FAFE5-F2E0-49A3-A93A-47964DA2E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DE8F64-1FD6-48FA-A5E3-1135E4E68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239385E-685E-4356-98DB-31027390A8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536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49F605-DFCC-49A7-BF75-CC12126A98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47199F7-7554-4544-B128-FAEC5A36472B}" type="datetime1">
              <a:rPr lang="en-ZA"/>
              <a:pPr>
                <a:defRPr/>
              </a:pPr>
              <a:t>2024/04/16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0CE40A-9E45-4470-B1A0-5CAB9CEB8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1C13EA-E656-496B-AB5C-767FEEE67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CD4139B-1D3D-4CD2-A9CA-77AE3F90BF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02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39F26D-BCAA-4B60-927E-1D9CA7753B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AC53B8C-5972-4E35-8553-53E124E9AF02}" type="datetime1">
              <a:rPr lang="en-ZA"/>
              <a:pPr>
                <a:defRPr/>
              </a:pPr>
              <a:t>2024/04/16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1F8E78-4769-4975-99C1-03B0BDCE5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433F52-7B29-4911-B859-7940045D3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F8E1F04-5070-429F-828C-A6EAA5D7B2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856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ED29DE-9D88-4C5D-B15C-E0354B129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D80A0FF-AC46-48DF-8B1A-CB4D88E423C8}" type="datetime1">
              <a:rPr lang="en-ZA"/>
              <a:pPr>
                <a:defRPr/>
              </a:pPr>
              <a:t>2024/04/16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9474CA-12D5-43DC-98CA-A089A563D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656B99-A0CD-41B5-A373-62AD458A7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5D38F3F-74F0-4958-A44F-C5AF737CDC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243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6FB8AA-18F3-441C-BB45-ADCF6BADA9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E183EF2-E905-439F-9EF8-A6C1D69BCB17}" type="datetime1">
              <a:rPr lang="en-ZA"/>
              <a:pPr>
                <a:defRPr/>
              </a:pPr>
              <a:t>2024/04/16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AD3730-1CA8-44F7-B1C7-ABC7EDFAE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6B8080-80D4-469D-9D6D-687956FA0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0D19840-D730-41E1-9A62-32CAC1B767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428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169C8C7-0F21-4FAE-8D06-95F9832F09A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  <a:endParaRPr lang="en-US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ED73D33-FEC9-4FA1-B6E5-05134B2130D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  <a:endParaRPr lang="en-US" altLang="en-US"/>
          </a:p>
        </p:txBody>
      </p:sp>
      <p:pic>
        <p:nvPicPr>
          <p:cNvPr id="1028" name="Picture 8" descr="GPL PPT Content_A.jpg">
            <a:extLst>
              <a:ext uri="{FF2B5EF4-FFF2-40B4-BE49-F238E27FC236}">
                <a16:creationId xmlns:a16="http://schemas.microsoft.com/office/drawing/2014/main" id="{A5C6BC11-6879-44E7-BA0F-DD4C952DE47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3">
            <a:extLst>
              <a:ext uri="{FF2B5EF4-FFF2-40B4-BE49-F238E27FC236}">
                <a16:creationId xmlns:a16="http://schemas.microsoft.com/office/drawing/2014/main" id="{595F8484-D77E-4C8D-9FA9-18D9F6B39DC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75351"/>
            <a:ext cx="12192000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1DAFF081-CE75-4B2C-A7CF-50D5A193AB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608764"/>
            <a:ext cx="2844800" cy="219075"/>
          </a:xfrm>
          <a:prstGeom prst="rect">
            <a:avLst/>
          </a:prstGeom>
        </p:spPr>
        <p:txBody>
          <a:bodyPr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F5AB5E6E-593C-4F9A-AF16-9D64849C593C}" type="datetime1">
              <a:rPr lang="en-ZA"/>
              <a:pPr>
                <a:defRPr/>
              </a:pPr>
              <a:t>2024/04/16</a:t>
            </a:fld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278F662-543F-4BFF-9A14-DD711F849D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619875"/>
            <a:ext cx="2844800" cy="217488"/>
          </a:xfrm>
          <a:prstGeom prst="rect">
            <a:avLst/>
          </a:prstGeom>
        </p:spPr>
        <p:txBody>
          <a:bodyPr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C5E17067-A555-4AC6-A111-01732F486D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016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/>
          <a:ea typeface="Arial" charset="0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/>
          <a:ea typeface="Arial" charset="0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/>
          <a:ea typeface="Arial" charset="0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/>
          <a:ea typeface="Arial" charset="0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/>
          <a:ea typeface="Arial" charset="0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/>
          <a:ea typeface="Arial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55ADA290-6D58-41E1-A6CD-C21CDB8DB4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271" y="2706757"/>
            <a:ext cx="11688416" cy="1444486"/>
          </a:xfrm>
        </p:spPr>
        <p:txBody>
          <a:bodyPr>
            <a:noAutofit/>
          </a:bodyPr>
          <a:lstStyle/>
          <a:p>
            <a:r>
              <a:rPr lang="en-US" dirty="0"/>
              <a:t> PLANT HEALTH</a:t>
            </a:r>
            <a:br>
              <a:rPr lang="en-US" dirty="0"/>
            </a:br>
            <a:r>
              <a:rPr lang="en-US" dirty="0"/>
              <a:t>(PHYTOSANITARY) BILL [B14-2021]</a:t>
            </a:r>
            <a:br>
              <a:rPr lang="en-US" dirty="0"/>
            </a:br>
            <a:br>
              <a:rPr lang="en-US" dirty="0"/>
            </a:br>
            <a:r>
              <a:rPr lang="en-US" sz="2400" dirty="0"/>
              <a:t>PRE-HEARING WORKSHOP &amp; PUBLIC HEARING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3" name="Subtitle 2">
            <a:extLst>
              <a:ext uri="{FF2B5EF4-FFF2-40B4-BE49-F238E27FC236}">
                <a16:creationId xmlns:a16="http://schemas.microsoft.com/office/drawing/2014/main" id="{0E99AD76-55BF-4EEB-BB3D-2EB8425D05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2879" y="4831622"/>
            <a:ext cx="7983281" cy="647317"/>
          </a:xfrm>
        </p:spPr>
        <p:txBody>
          <a:bodyPr/>
          <a:lstStyle/>
          <a:p>
            <a:pPr algn="r" eaLnBrk="1" hangingPunct="1"/>
            <a:r>
              <a:rPr lang="en-US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BY NCOP &amp; LEGAL SERVICES </a:t>
            </a:r>
          </a:p>
          <a:p>
            <a:pPr algn="r" eaLnBrk="1" hangingPunct="1"/>
            <a:r>
              <a:rPr lang="en-US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22 APRIL 2024</a:t>
            </a:r>
          </a:p>
        </p:txBody>
      </p:sp>
    </p:spTree>
    <p:extLst>
      <p:ext uri="{BB962C8B-B14F-4D97-AF65-F5344CB8AC3E}">
        <p14:creationId xmlns:p14="http://schemas.microsoft.com/office/powerpoint/2010/main" val="3069487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C738A-8315-49AC-AF09-24E351E2C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OVERVIEW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66FF5C-9A19-434B-93CB-317C6310BC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r>
              <a:rPr lang="en-US" sz="2400" b="1" dirty="0"/>
              <a:t>PART I:  	INTRODUCTION </a:t>
            </a:r>
          </a:p>
          <a:p>
            <a:pPr marL="0" indent="0">
              <a:buNone/>
            </a:pPr>
            <a:endParaRPr lang="en-US" sz="2400" b="1" dirty="0"/>
          </a:p>
          <a:p>
            <a:r>
              <a:rPr lang="en-US" sz="2400" b="1" dirty="0"/>
              <a:t>PART II: 	PROCESSING A SECTION 76 BILL IN THE GPL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36A559-F60C-48E4-9137-703371CCF4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0A64A42-7C2D-4EA2-AADB-69663BC6F28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744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7070C8-92DF-44A2-8860-BD7D490C90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FF2994-4171-4840-91C9-97BC281A4866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545F04-5510-1145-96C3-D8D610959961}"/>
              </a:ext>
            </a:extLst>
          </p:cNvPr>
          <p:cNvSpPr/>
          <p:nvPr/>
        </p:nvSpPr>
        <p:spPr>
          <a:xfrm>
            <a:off x="0" y="265043"/>
            <a:ext cx="12192000" cy="5857461"/>
          </a:xfrm>
          <a:prstGeom prst="rect">
            <a:avLst/>
          </a:prstGeom>
          <a:solidFill>
            <a:srgbClr val="144A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534B89-2961-FB4D-953A-922B490A3D40}"/>
              </a:ext>
            </a:extLst>
          </p:cNvPr>
          <p:cNvSpPr txBox="1"/>
          <p:nvPr/>
        </p:nvSpPr>
        <p:spPr>
          <a:xfrm>
            <a:off x="516835" y="2507955"/>
            <a:ext cx="111583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4800" b="1" dirty="0">
                <a:solidFill>
                  <a:prstClr val="white"/>
                </a:solidFill>
                <a:latin typeface="Calibri"/>
              </a:rPr>
              <a:t>PART 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INTRODUCTION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157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>
            <a:extLst>
              <a:ext uri="{FF2B5EF4-FFF2-40B4-BE49-F238E27FC236}">
                <a16:creationId xmlns:a16="http://schemas.microsoft.com/office/drawing/2014/main" id="{3108ECF1-4A30-1048-8378-AD69ECEA3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66762"/>
          </a:xfrm>
        </p:spPr>
        <p:txBody>
          <a:bodyPr/>
          <a:lstStyle/>
          <a:p>
            <a:r>
              <a:rPr lang="en-ZA" sz="3200" b="1" dirty="0"/>
              <a:t>INTRODUCTION</a:t>
            </a:r>
            <a:endParaRPr lang="en-US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534B89-2961-FB4D-953A-922B490A3D40}"/>
              </a:ext>
            </a:extLst>
          </p:cNvPr>
          <p:cNvSpPr txBox="1"/>
          <p:nvPr/>
        </p:nvSpPr>
        <p:spPr>
          <a:xfrm>
            <a:off x="193604" y="4355637"/>
            <a:ext cx="25794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b="1" dirty="0">
                <a:solidFill>
                  <a:srgbClr val="864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 LEGISLATURE?</a:t>
            </a:r>
          </a:p>
          <a:p>
            <a:endParaRPr lang="en-US" dirty="0"/>
          </a:p>
        </p:txBody>
      </p:sp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id="{F3A65DC9-F15E-4D6D-8E50-EC53DAD223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5732575"/>
              </p:ext>
            </p:extLst>
          </p:nvPr>
        </p:nvGraphicFramePr>
        <p:xfrm>
          <a:off x="2754579" y="1429600"/>
          <a:ext cx="4084637" cy="471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73DDEB34-0169-45CC-AEE0-15291AF44192}"/>
              </a:ext>
            </a:extLst>
          </p:cNvPr>
          <p:cNvSpPr/>
          <p:nvPr/>
        </p:nvSpPr>
        <p:spPr>
          <a:xfrm>
            <a:off x="6768878" y="2000241"/>
            <a:ext cx="5068079" cy="323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 carrying-out is work, the Legislature ensures adherence to: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Constitution of the Republic of South Africa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ZA" sz="2000" dirty="0">
              <a:solidFill>
                <a:srgbClr val="154B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000" b="1" dirty="0">
                <a:solidFill>
                  <a:srgbClr val="864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Standing Rules </a:t>
            </a:r>
            <a:r>
              <a:rPr lang="en-ZA" sz="2000" dirty="0">
                <a:solidFill>
                  <a:srgbClr val="864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Legislature, and;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All other relevant laws of the Republic of South Africa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72" y="2000241"/>
            <a:ext cx="1437891" cy="200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39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>
            <a:extLst>
              <a:ext uri="{FF2B5EF4-FFF2-40B4-BE49-F238E27FC236}">
                <a16:creationId xmlns:a16="http://schemas.microsoft.com/office/drawing/2014/main" id="{3108ECF1-4A30-1048-8378-AD69ECEA3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00968"/>
            <a:ext cx="8229600" cy="712620"/>
          </a:xfrm>
        </p:spPr>
        <p:txBody>
          <a:bodyPr/>
          <a:lstStyle/>
          <a:p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LAW MAKING POWERS OF LEGISLATURE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534B89-2961-FB4D-953A-922B490A3D40}"/>
              </a:ext>
            </a:extLst>
          </p:cNvPr>
          <p:cNvSpPr txBox="1"/>
          <p:nvPr/>
        </p:nvSpPr>
        <p:spPr>
          <a:xfrm>
            <a:off x="482321" y="1436914"/>
            <a:ext cx="1110007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Section 104 of the Constitution confers legislative authority on provincial legislatures. </a:t>
            </a:r>
          </a:p>
          <a:p>
            <a:pPr algn="just"/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Section 114 (1) of the Constitution:</a:t>
            </a:r>
          </a:p>
          <a:p>
            <a:pPr algn="just"/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(1)  In exercising its legislative power, a provincial legislature may—</a:t>
            </a:r>
          </a:p>
          <a:p>
            <a:pPr lvl="1" algn="just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(a) consider, pass, amend or reject any Bill before the legislature; and</a:t>
            </a:r>
          </a:p>
          <a:p>
            <a:pPr lvl="1" algn="just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(b) initiate or prepare legislation, except money Bills.</a:t>
            </a:r>
          </a:p>
          <a:p>
            <a:pPr lvl="1" algn="just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82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0" y="2440866"/>
            <a:ext cx="12192000" cy="2401556"/>
          </a:xfrm>
          <a:prstGeom prst="rect">
            <a:avLst/>
          </a:prstGeom>
          <a:solidFill>
            <a:srgbClr val="F3EAD9">
              <a:alpha val="5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778" name="Title 1">
            <a:extLst>
              <a:ext uri="{FF2B5EF4-FFF2-40B4-BE49-F238E27FC236}">
                <a16:creationId xmlns:a16="http://schemas.microsoft.com/office/drawing/2014/main" id="{3108ECF1-4A30-1048-8378-AD69ECEA3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66762"/>
          </a:xfrm>
        </p:spPr>
        <p:txBody>
          <a:bodyPr/>
          <a:lstStyle/>
          <a:p>
            <a:r>
              <a:rPr lang="en-ZA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TYPES OF BILLS </a:t>
            </a:r>
            <a:endParaRPr lang="en-US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534B89-2961-FB4D-953A-922B490A3D40}"/>
              </a:ext>
            </a:extLst>
          </p:cNvPr>
          <p:cNvSpPr txBox="1"/>
          <p:nvPr/>
        </p:nvSpPr>
        <p:spPr>
          <a:xfrm>
            <a:off x="653143" y="1429450"/>
            <a:ext cx="10929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Bill </a:t>
            </a:r>
            <a:r>
              <a:rPr lang="en-ZA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ZA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proposed legislation </a:t>
            </a:r>
            <a:r>
              <a:rPr lang="en-ZA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ZA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draft form</a:t>
            </a:r>
            <a:r>
              <a:rPr lang="en-ZA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which is under consideration by a legislature</a:t>
            </a:r>
            <a:r>
              <a:rPr lang="en-ZA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ZA" altLang="en-US" sz="2000" b="1" dirty="0">
              <a:solidFill>
                <a:srgbClr val="E2CF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4A7387-589E-B548-8FE5-77B66CFA5032}"/>
              </a:ext>
            </a:extLst>
          </p:cNvPr>
          <p:cNvSpPr txBox="1"/>
          <p:nvPr/>
        </p:nvSpPr>
        <p:spPr>
          <a:xfrm>
            <a:off x="713433" y="3325945"/>
            <a:ext cx="197952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864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74 Bills</a:t>
            </a:r>
          </a:p>
          <a:p>
            <a:endParaRPr lang="en-US" b="1" dirty="0">
              <a:solidFill>
                <a:srgbClr val="154B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Bills amending the Constitution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8D5932-D350-458D-BF7B-1685E06FBB30}"/>
              </a:ext>
            </a:extLst>
          </p:cNvPr>
          <p:cNvSpPr txBox="1"/>
          <p:nvPr/>
        </p:nvSpPr>
        <p:spPr>
          <a:xfrm>
            <a:off x="6178120" y="3325945"/>
            <a:ext cx="197952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76 Bills</a:t>
            </a:r>
          </a:p>
          <a:p>
            <a:endParaRPr lang="en-US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Ordinary Bills affecting provinces </a:t>
            </a:r>
            <a:endParaRPr lang="en-US" sz="1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7E5E582-0742-469D-8FC5-B0C5DFB95F85}"/>
              </a:ext>
            </a:extLst>
          </p:cNvPr>
          <p:cNvSpPr txBox="1"/>
          <p:nvPr/>
        </p:nvSpPr>
        <p:spPr>
          <a:xfrm>
            <a:off x="3514141" y="3325945"/>
            <a:ext cx="197952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864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75 Bills</a:t>
            </a:r>
          </a:p>
          <a:p>
            <a:endParaRPr lang="en-US" b="1" dirty="0">
              <a:solidFill>
                <a:srgbClr val="154B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Ordinary Bills not affecting provinces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841965C-9987-4D14-A0D4-F0A6505FFA2E}"/>
              </a:ext>
            </a:extLst>
          </p:cNvPr>
          <p:cNvSpPr txBox="1"/>
          <p:nvPr/>
        </p:nvSpPr>
        <p:spPr>
          <a:xfrm>
            <a:off x="8984203" y="3325945"/>
            <a:ext cx="19795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864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77 Bills</a:t>
            </a:r>
          </a:p>
          <a:p>
            <a:endParaRPr lang="en-ZA" dirty="0">
              <a:solidFill>
                <a:srgbClr val="154B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Money Bills</a:t>
            </a:r>
            <a:endParaRPr lang="en-ZA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solidFill>
                <a:srgbClr val="154B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3143" y="2525386"/>
            <a:ext cx="18918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altLang="en-US" sz="2000" b="1" dirty="0">
                <a:solidFill>
                  <a:srgbClr val="154B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Bills: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713433" y="3778182"/>
            <a:ext cx="1979525" cy="0"/>
          </a:xfrm>
          <a:prstGeom prst="line">
            <a:avLst/>
          </a:prstGeom>
          <a:ln>
            <a:solidFill>
              <a:srgbClr val="154B2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13433" y="4576514"/>
            <a:ext cx="1979525" cy="0"/>
          </a:xfrm>
          <a:prstGeom prst="line">
            <a:avLst/>
          </a:prstGeom>
          <a:ln>
            <a:solidFill>
              <a:srgbClr val="154B2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514141" y="3778182"/>
            <a:ext cx="1979525" cy="0"/>
          </a:xfrm>
          <a:prstGeom prst="line">
            <a:avLst/>
          </a:prstGeom>
          <a:ln>
            <a:solidFill>
              <a:srgbClr val="154B2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514141" y="4576514"/>
            <a:ext cx="1979525" cy="0"/>
          </a:xfrm>
          <a:prstGeom prst="line">
            <a:avLst/>
          </a:prstGeom>
          <a:ln>
            <a:solidFill>
              <a:srgbClr val="154B2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178120" y="3778182"/>
            <a:ext cx="1979525" cy="0"/>
          </a:xfrm>
          <a:prstGeom prst="line">
            <a:avLst/>
          </a:prstGeom>
          <a:ln>
            <a:solidFill>
              <a:srgbClr val="154B2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178120" y="4576514"/>
            <a:ext cx="1979525" cy="0"/>
          </a:xfrm>
          <a:prstGeom prst="line">
            <a:avLst/>
          </a:prstGeom>
          <a:ln>
            <a:solidFill>
              <a:srgbClr val="154B2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8984203" y="3778182"/>
            <a:ext cx="1979525" cy="0"/>
          </a:xfrm>
          <a:prstGeom prst="line">
            <a:avLst/>
          </a:prstGeom>
          <a:ln>
            <a:solidFill>
              <a:srgbClr val="154B2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8984203" y="4576514"/>
            <a:ext cx="1979525" cy="0"/>
          </a:xfrm>
          <a:prstGeom prst="line">
            <a:avLst/>
          </a:prstGeom>
          <a:ln>
            <a:solidFill>
              <a:srgbClr val="154B2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985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7070C8-92DF-44A2-8860-BD7D490C90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FF2994-4171-4840-91C9-97BC281A4866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545F04-5510-1145-96C3-D8D610959961}"/>
              </a:ext>
            </a:extLst>
          </p:cNvPr>
          <p:cNvSpPr/>
          <p:nvPr/>
        </p:nvSpPr>
        <p:spPr>
          <a:xfrm>
            <a:off x="0" y="265043"/>
            <a:ext cx="12192000" cy="5857461"/>
          </a:xfrm>
          <a:prstGeom prst="rect">
            <a:avLst/>
          </a:prstGeom>
          <a:solidFill>
            <a:srgbClr val="144A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534B89-2961-FB4D-953A-922B490A3D40}"/>
              </a:ext>
            </a:extLst>
          </p:cNvPr>
          <p:cNvSpPr txBox="1"/>
          <p:nvPr/>
        </p:nvSpPr>
        <p:spPr>
          <a:xfrm>
            <a:off x="516835" y="2507955"/>
            <a:ext cx="111583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4800" b="1" dirty="0">
                <a:solidFill>
                  <a:prstClr val="white"/>
                </a:solidFill>
                <a:latin typeface="Calibri"/>
              </a:rPr>
              <a:t>PART II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4800" b="1" dirty="0">
                <a:solidFill>
                  <a:prstClr val="white"/>
                </a:solidFill>
                <a:latin typeface="Calibri"/>
              </a:rPr>
              <a:t>PROCESSING A SECTION 76 BILL IN THE GPL</a:t>
            </a:r>
          </a:p>
        </p:txBody>
      </p:sp>
    </p:spTree>
    <p:extLst>
      <p:ext uri="{BB962C8B-B14F-4D97-AF65-F5344CB8AC3E}">
        <p14:creationId xmlns:p14="http://schemas.microsoft.com/office/powerpoint/2010/main" val="177766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>
            <a:extLst>
              <a:ext uri="{FF2B5EF4-FFF2-40B4-BE49-F238E27FC236}">
                <a16:creationId xmlns:a16="http://schemas.microsoft.com/office/drawing/2014/main" id="{3108ECF1-4A30-1048-8378-AD69ECEA3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66762"/>
          </a:xfrm>
        </p:spPr>
        <p:txBody>
          <a:bodyPr/>
          <a:lstStyle/>
          <a:p>
            <a:r>
              <a:rPr lang="en-ZA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THE LAW MAKING PROCESS: s76 BILLS</a:t>
            </a:r>
            <a:endParaRPr lang="en-US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315B1B60-A3D7-414D-9C3F-5CA17B1274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5553947"/>
              </p:ext>
            </p:extLst>
          </p:nvPr>
        </p:nvGraphicFramePr>
        <p:xfrm>
          <a:off x="424070" y="1041400"/>
          <a:ext cx="11767930" cy="50280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657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7070C8-92DF-44A2-8860-BD7D490C90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FF2994-4171-4840-91C9-97BC281A4866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545F04-5510-1145-96C3-D8D610959961}"/>
              </a:ext>
            </a:extLst>
          </p:cNvPr>
          <p:cNvSpPr/>
          <p:nvPr/>
        </p:nvSpPr>
        <p:spPr>
          <a:xfrm>
            <a:off x="0" y="265043"/>
            <a:ext cx="12192000" cy="5627757"/>
          </a:xfrm>
          <a:prstGeom prst="rect">
            <a:avLst/>
          </a:prstGeom>
          <a:solidFill>
            <a:srgbClr val="144A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534B89-2961-FB4D-953A-922B490A3D40}"/>
              </a:ext>
            </a:extLst>
          </p:cNvPr>
          <p:cNvSpPr txBox="1"/>
          <p:nvPr/>
        </p:nvSpPr>
        <p:spPr>
          <a:xfrm>
            <a:off x="516835" y="2507955"/>
            <a:ext cx="11158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4800" b="1" dirty="0">
                <a:solidFill>
                  <a:prstClr val="white"/>
                </a:solidFill>
                <a:latin typeface="Calibri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237401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8d591a3-1e0d-4693-87ab-49a5ed1fc0c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1C1C7661D5DF4CA75ECA4FA92B9FA5" ma:contentTypeVersion="13" ma:contentTypeDescription="Create a new document." ma:contentTypeScope="" ma:versionID="5e98e88202ed0d0a0a084c5910867e71">
  <xsd:schema xmlns:xsd="http://www.w3.org/2001/XMLSchema" xmlns:xs="http://www.w3.org/2001/XMLSchema" xmlns:p="http://schemas.microsoft.com/office/2006/metadata/properties" xmlns:ns3="78d591a3-1e0d-4693-87ab-49a5ed1fc0c5" xmlns:ns4="665a5a95-a6f4-405b-ad46-bbf9903719a6" targetNamespace="http://schemas.microsoft.com/office/2006/metadata/properties" ma:root="true" ma:fieldsID="a0a1f8fea715d072114ed9aa114c3816" ns3:_="" ns4:_="">
    <xsd:import namespace="78d591a3-1e0d-4693-87ab-49a5ed1fc0c5"/>
    <xsd:import namespace="665a5a95-a6f4-405b-ad46-bbf9903719a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d591a3-1e0d-4693-87ab-49a5ed1fc0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5a5a95-a6f4-405b-ad46-bbf9903719a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13BC49A-060F-4F6B-BBD0-6BD19C61C7FD}">
  <ds:schemaRefs>
    <ds:schemaRef ds:uri="78d591a3-1e0d-4693-87ab-49a5ed1fc0c5"/>
    <ds:schemaRef ds:uri="665a5a95-a6f4-405b-ad46-bbf9903719a6"/>
    <ds:schemaRef ds:uri="http://schemas.microsoft.com/office/2006/metadata/properties"/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AC77D914-8006-4EC3-AFB5-9169A74E60B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4999444-055C-423C-BF1A-1490755BB5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d591a3-1e0d-4693-87ab-49a5ed1fc0c5"/>
    <ds:schemaRef ds:uri="665a5a95-a6f4-405b-ad46-bbf9903719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12108</TotalTime>
  <Words>492</Words>
  <Application>Microsoft Office PowerPoint</Application>
  <PresentationFormat>Widescreen</PresentationFormat>
  <Paragraphs>74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1_Office Theme</vt:lpstr>
      <vt:lpstr> PLANT HEALTH (PHYTOSANITARY) BILL [B14-2021]  PRE-HEARING WORKSHOP &amp; PUBLIC HEARING</vt:lpstr>
      <vt:lpstr>OVERVIEW </vt:lpstr>
      <vt:lpstr>PowerPoint Presentation</vt:lpstr>
      <vt:lpstr>INTRODUCTION</vt:lpstr>
      <vt:lpstr>LAW MAKING POWERS OF LEGISLATURE </vt:lpstr>
      <vt:lpstr>TYPES OF BILLS </vt:lpstr>
      <vt:lpstr>PowerPoint Presentation</vt:lpstr>
      <vt:lpstr>THE LAW MAKING PROCESS: s76 BILLS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2018/19 XXXX QUARTER PERFORMANCE MONITORING REPORT</dc:title>
  <dc:creator>Mathabo Molobi</dc:creator>
  <cp:lastModifiedBy>Winnie Ngubane</cp:lastModifiedBy>
  <cp:revision>305</cp:revision>
  <cp:lastPrinted>2019-03-22T14:15:04Z</cp:lastPrinted>
  <dcterms:created xsi:type="dcterms:W3CDTF">2018-06-01T12:01:29Z</dcterms:created>
  <dcterms:modified xsi:type="dcterms:W3CDTF">2024-04-16T12:22:15Z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1a00853-e5cc-480d-8b74-afcdbe2c705a_Enabled">
    <vt:lpwstr>true</vt:lpwstr>
  </property>
  <property fmtid="{D5CDD505-2E9C-101B-9397-08002B2CF9AE}" pid="3" name="MSIP_Label_41a00853-e5cc-480d-8b74-afcdbe2c705a_SetDate">
    <vt:lpwstr>2023-04-04T12:45:28Z</vt:lpwstr>
  </property>
  <property fmtid="{D5CDD505-2E9C-101B-9397-08002B2CF9AE}" pid="4" name="MSIP_Label_41a00853-e5cc-480d-8b74-afcdbe2c705a_Method">
    <vt:lpwstr>Standard</vt:lpwstr>
  </property>
  <property fmtid="{D5CDD505-2E9C-101B-9397-08002B2CF9AE}" pid="5" name="MSIP_Label_41a00853-e5cc-480d-8b74-afcdbe2c705a_Name">
    <vt:lpwstr>defa4170-0d19-0005-0004-bc88714345d2</vt:lpwstr>
  </property>
  <property fmtid="{D5CDD505-2E9C-101B-9397-08002B2CF9AE}" pid="6" name="MSIP_Label_41a00853-e5cc-480d-8b74-afcdbe2c705a_SiteId">
    <vt:lpwstr>4a3d1c5b-66b2-47c2-88d1-7eaa8d27e6cf</vt:lpwstr>
  </property>
  <property fmtid="{D5CDD505-2E9C-101B-9397-08002B2CF9AE}" pid="7" name="MSIP_Label_41a00853-e5cc-480d-8b74-afcdbe2c705a_ActionId">
    <vt:lpwstr>c1c38b2b-973c-4ba9-b8fc-65b293fe06f7</vt:lpwstr>
  </property>
  <property fmtid="{D5CDD505-2E9C-101B-9397-08002B2CF9AE}" pid="8" name="MSIP_Label_41a00853-e5cc-480d-8b74-afcdbe2c705a_ContentBits">
    <vt:lpwstr>0</vt:lpwstr>
  </property>
  <property fmtid="{D5CDD505-2E9C-101B-9397-08002B2CF9AE}" pid="9" name="ContentTypeId">
    <vt:lpwstr>0x010100F71C1C7661D5DF4CA75ECA4FA92B9FA5</vt:lpwstr>
  </property>
</Properties>
</file>