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6"/>
  </p:notesMasterIdLst>
  <p:sldIdLst>
    <p:sldId id="256" r:id="rId5"/>
    <p:sldId id="331" r:id="rId6"/>
    <p:sldId id="333" r:id="rId7"/>
    <p:sldId id="338" r:id="rId8"/>
    <p:sldId id="319" r:id="rId9"/>
    <p:sldId id="315" r:id="rId10"/>
    <p:sldId id="334" r:id="rId11"/>
    <p:sldId id="335" r:id="rId12"/>
    <p:sldId id="336" r:id="rId13"/>
    <p:sldId id="337" r:id="rId14"/>
    <p:sldId id="320" r:id="rId15"/>
    <p:sldId id="326" r:id="rId16"/>
    <p:sldId id="332" r:id="rId17"/>
    <p:sldId id="301" r:id="rId18"/>
    <p:sldId id="302" r:id="rId19"/>
    <p:sldId id="303" r:id="rId20"/>
    <p:sldId id="311" r:id="rId21"/>
    <p:sldId id="304" r:id="rId22"/>
    <p:sldId id="327" r:id="rId23"/>
    <p:sldId id="328" r:id="rId24"/>
    <p:sldId id="258" r:id="rId2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a Garlipp" initials="LG" lastIdx="2" clrIdx="0">
    <p:extLst>
      <p:ext uri="{19B8F6BF-5375-455C-9EA6-DF929625EA0E}">
        <p15:presenceInfo xmlns:p15="http://schemas.microsoft.com/office/powerpoint/2012/main" userId="S-1-5-21-1701054266-2065958804-2444399980-46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56"/>
    <p:restoredTop sz="94640"/>
  </p:normalViewPr>
  <p:slideViewPr>
    <p:cSldViewPr snapToGrid="0" snapToObjects="1">
      <p:cViewPr varScale="1">
        <p:scale>
          <a:sx n="32" d="100"/>
          <a:sy n="32" d="100"/>
        </p:scale>
        <p:origin x="1296" y="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bogang Mampe" userId="0082ee0b-f5f6-46a5-8048-1e40c03b4248" providerId="ADAL" clId="{E9B23F32-3157-43B8-B7A2-E211F8D0FA46}"/>
    <pc:docChg chg="modSld">
      <pc:chgData name="Lebogang Mampe" userId="0082ee0b-f5f6-46a5-8048-1e40c03b4248" providerId="ADAL" clId="{E9B23F32-3157-43B8-B7A2-E211F8D0FA46}" dt="2024-03-13T09:45:16.015" v="23" actId="6549"/>
      <pc:docMkLst>
        <pc:docMk/>
      </pc:docMkLst>
      <pc:sldChg chg="modSp mod">
        <pc:chgData name="Lebogang Mampe" userId="0082ee0b-f5f6-46a5-8048-1e40c03b4248" providerId="ADAL" clId="{E9B23F32-3157-43B8-B7A2-E211F8D0FA46}" dt="2024-03-13T09:45:16.015" v="23" actId="6549"/>
        <pc:sldMkLst>
          <pc:docMk/>
          <pc:sldMk cId="3930126535" sldId="256"/>
        </pc:sldMkLst>
        <pc:spChg chg="mod">
          <ac:chgData name="Lebogang Mampe" userId="0082ee0b-f5f6-46a5-8048-1e40c03b4248" providerId="ADAL" clId="{E9B23F32-3157-43B8-B7A2-E211F8D0FA46}" dt="2024-03-13T09:45:16.015" v="23" actId="6549"/>
          <ac:spMkLst>
            <pc:docMk/>
            <pc:sldMk cId="3930126535" sldId="256"/>
            <ac:spMk id="6" creationId="{E38FDAF0-12BE-8E8C-5104-2B28B00CE4E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9A8D5DD-5128-FC4F-9DE6-11EE5C686237}" type="datetimeFigureOut">
              <a:rPr lang="en-US" smtClean="0"/>
              <a:t>3/13/2024</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2505F30-D9EB-1549-B723-6AA8FF6CE16C}" type="slidenum">
              <a:rPr lang="en-US" smtClean="0"/>
              <a:t>‹#›</a:t>
            </a:fld>
            <a:endParaRPr lang="en-US"/>
          </a:p>
        </p:txBody>
      </p:sp>
    </p:spTree>
    <p:extLst>
      <p:ext uri="{BB962C8B-B14F-4D97-AF65-F5344CB8AC3E}">
        <p14:creationId xmlns:p14="http://schemas.microsoft.com/office/powerpoint/2010/main" val="1817580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C33C4D3-A6D4-BF4A-AD3B-994ADA66C3F4}" type="datetime1">
              <a:rPr lang="en-ZA" smtClean="0"/>
              <a:t>2024/03/13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4237163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293CC07-D297-A54D-AA3A-04378E1A2420}" type="datetime1">
              <a:rPr lang="en-ZA" smtClean="0"/>
              <a:t>2024/03/13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68202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D789AB2-3BAF-0047-B10F-62BFD9F238D8}" type="datetime1">
              <a:rPr lang="en-ZA" smtClean="0"/>
              <a:t>2024/03/13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24721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C3CB3A0-CAED-9941-8D0F-0C9A27FA183A}" type="datetime1">
              <a:rPr lang="en-ZA" smtClean="0"/>
              <a:t>2024/03/13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05945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419E71C-D721-9F4E-A197-1D3B4DEE4FFE}" type="datetime1">
              <a:rPr lang="en-ZA" smtClean="0"/>
              <a:t>2024/03/13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18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167B4BF-2F32-F54C-929D-471EF8AD473C}" type="datetime1">
              <a:rPr lang="en-ZA" smtClean="0"/>
              <a:t>2024/03/13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175456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6884C76-77D7-AD4E-B6AA-EF671CF3E847}" type="datetime1">
              <a:rPr lang="en-ZA" smtClean="0"/>
              <a:t>2024/03/13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50561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3A2EF84-6067-DB43-83B9-03F9E1A5EE8A}" type="datetime1">
              <a:rPr lang="en-ZA" smtClean="0"/>
              <a:t>2024/03/13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71788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C147501-CE76-8246-BB99-DF1953E6671C}" type="datetime1">
              <a:rPr lang="en-ZA" smtClean="0"/>
              <a:t>2024/03/13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187911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C920437-6BA9-8F4D-8B28-6E52DE0A2B73}" type="datetime1">
              <a:rPr lang="en-ZA" smtClean="0"/>
              <a:t>2024/03/13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314500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E15674F-295B-0B47-914D-EEE166760A57}" type="datetime1">
              <a:rPr lang="en-ZA" smtClean="0"/>
              <a:t>2024/03/13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9E107A0-7B7C-8743-BC43-85A450895BAC}" type="slidenum">
              <a:rPr lang="en-US" smtClean="0"/>
              <a:t>‹#›</a:t>
            </a:fld>
            <a:endParaRPr lang="en-US"/>
          </a:p>
        </p:txBody>
      </p:sp>
    </p:spTree>
    <p:extLst>
      <p:ext uri="{BB962C8B-B14F-4D97-AF65-F5344CB8AC3E}">
        <p14:creationId xmlns:p14="http://schemas.microsoft.com/office/powerpoint/2010/main" val="245326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78523"/>
          </a:xfrm>
          <a:prstGeom prst="rect">
            <a:avLst/>
          </a:prstGeom>
        </p:spPr>
      </p:pic>
      <p:sp>
        <p:nvSpPr>
          <p:cNvPr id="2" name="Title Placeholder 1"/>
          <p:cNvSpPr>
            <a:spLocks noGrp="1"/>
          </p:cNvSpPr>
          <p:nvPr>
            <p:ph type="title"/>
          </p:nvPr>
        </p:nvSpPr>
        <p:spPr>
          <a:xfrm>
            <a:off x="457200" y="357456"/>
            <a:ext cx="8229600" cy="6898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2499"/>
            <a:ext cx="8229600" cy="4459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3255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descr="A picture containing graphical user interface&#10;&#10;Description automatically generated">
            <a:extLst>
              <a:ext uri="{FF2B5EF4-FFF2-40B4-BE49-F238E27FC236}">
                <a16:creationId xmlns:a16="http://schemas.microsoft.com/office/drawing/2014/main" id="{E2BA28D0-E372-1348-AF2B-539546477962}"/>
              </a:ext>
            </a:extLst>
          </p:cNvPr>
          <p:cNvPicPr>
            <a:picLocks noChangeAspect="1"/>
          </p:cNvPicPr>
          <p:nvPr/>
        </p:nvPicPr>
        <p:blipFill>
          <a:blip r:embed="rId3"/>
          <a:stretch>
            <a:fillRect/>
          </a:stretch>
        </p:blipFill>
        <p:spPr>
          <a:xfrm>
            <a:off x="0" y="356259"/>
            <a:ext cx="9144000" cy="6858000"/>
          </a:xfrm>
          <a:prstGeom prst="rect">
            <a:avLst/>
          </a:prstGeom>
        </p:spPr>
      </p:pic>
      <p:sp>
        <p:nvSpPr>
          <p:cNvPr id="2" name="Title 1"/>
          <p:cNvSpPr>
            <a:spLocks noGrp="1"/>
          </p:cNvSpPr>
          <p:nvPr>
            <p:ph type="ctrTitle"/>
          </p:nvPr>
        </p:nvSpPr>
        <p:spPr>
          <a:xfrm>
            <a:off x="0" y="1250730"/>
            <a:ext cx="9144000" cy="4719145"/>
          </a:xfrm>
        </p:spPr>
        <p:txBody>
          <a:bodyPr>
            <a:normAutofit/>
          </a:bodyPr>
          <a:lstStyle/>
          <a:p>
            <a:br>
              <a:rPr lang="en-US" sz="3600" b="1" dirty="0">
                <a:latin typeface="Arial Narrow" panose="020B0606020202030204" pitchFamily="34" charset="0"/>
                <a:cs typeface="Times New Roman" panose="02020603050405020304" pitchFamily="18" charset="0"/>
              </a:rPr>
            </a:br>
            <a:br>
              <a:rPr lang="en-US" sz="3600" b="1" dirty="0">
                <a:latin typeface="Arial Narrow" panose="020B0606020202030204" pitchFamily="34" charset="0"/>
                <a:cs typeface="Times New Roman" panose="02020603050405020304" pitchFamily="18" charset="0"/>
              </a:rPr>
            </a:br>
            <a:br>
              <a:rPr lang="en-US" sz="3600" b="1" dirty="0">
                <a:latin typeface="Arial Narrow" panose="020B0606020202030204" pitchFamily="34" charset="0"/>
                <a:cs typeface="Times New Roman" panose="02020603050405020304" pitchFamily="18" charset="0"/>
              </a:rPr>
            </a:br>
            <a:br>
              <a:rPr lang="en-DE" sz="3600" dirty="0">
                <a:effectLst/>
                <a:latin typeface="Arial Narrow" panose="020B0606020202030204" pitchFamily="34" charset="0"/>
                <a:ea typeface="Calibri" panose="020F0502020204030204" pitchFamily="34" charset="0"/>
                <a:cs typeface="Times New Roman" panose="02020603050405020304" pitchFamily="18" charset="0"/>
              </a:rPr>
            </a:br>
            <a:br>
              <a:rPr lang="en-DE" sz="3600" dirty="0">
                <a:effectLst/>
                <a:latin typeface="Arial Narrow" panose="020B0606020202030204" pitchFamily="34" charset="0"/>
                <a:ea typeface="Calibri" panose="020F0502020204030204" pitchFamily="34" charset="0"/>
                <a:cs typeface="Arial" panose="020B0604020202020204" pitchFamily="34" charset="0"/>
              </a:rPr>
            </a:br>
            <a:endParaRPr lang="en-US" sz="3600" dirty="0">
              <a:latin typeface="Arial Narrow" panose="020B0606020202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EE68DE6-0FBB-1541-B429-6FC0D24B34FD}"/>
              </a:ext>
            </a:extLst>
          </p:cNvPr>
          <p:cNvSpPr>
            <a:spLocks noGrp="1"/>
          </p:cNvSpPr>
          <p:nvPr>
            <p:ph type="sldNum" sz="quarter" idx="12"/>
          </p:nvPr>
        </p:nvSpPr>
        <p:spPr/>
        <p:txBody>
          <a:bodyPr/>
          <a:lstStyle/>
          <a:p>
            <a:fld id="{49E107A0-7B7C-8743-BC43-85A450895BAC}" type="slidenum">
              <a:rPr lang="en-US" smtClean="0"/>
              <a:t>1</a:t>
            </a:fld>
            <a:endParaRPr lang="en-US"/>
          </a:p>
        </p:txBody>
      </p:sp>
      <p:sp>
        <p:nvSpPr>
          <p:cNvPr id="3" name="Title 1">
            <a:extLst>
              <a:ext uri="{FF2B5EF4-FFF2-40B4-BE49-F238E27FC236}">
                <a16:creationId xmlns:a16="http://schemas.microsoft.com/office/drawing/2014/main" id="{1FE92679-D9C0-289C-F86A-C409C3A6A9C1}"/>
              </a:ext>
            </a:extLst>
          </p:cNvPr>
          <p:cNvSpPr txBox="1">
            <a:spLocks/>
          </p:cNvSpPr>
          <p:nvPr/>
        </p:nvSpPr>
        <p:spPr>
          <a:xfrm>
            <a:off x="685800" y="1490961"/>
            <a:ext cx="77724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2800" b="1">
                <a:solidFill>
                  <a:srgbClr val="008000"/>
                </a:solidFill>
                <a:latin typeface="Arial" panose="020B0604020202020204" pitchFamily="34" charset="0"/>
                <a:cs typeface="Arial" panose="020B0604020202020204" pitchFamily="34" charset="0"/>
              </a:rPr>
              <a:t>CLIMATE </a:t>
            </a:r>
            <a:r>
              <a:rPr lang="en-GB" sz="2800" b="1" dirty="0">
                <a:solidFill>
                  <a:srgbClr val="008000"/>
                </a:solidFill>
                <a:latin typeface="Arial" panose="020B0604020202020204" pitchFamily="34" charset="0"/>
                <a:cs typeface="Arial" panose="020B0604020202020204" pitchFamily="34" charset="0"/>
              </a:rPr>
              <a:t>CHANGE BILL</a:t>
            </a:r>
            <a:endParaRPr lang="en-US" sz="2800" b="1" dirty="0">
              <a:solidFill>
                <a:srgbClr val="008000"/>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0E741A76-3709-4E40-B94E-B16B21B9B125}"/>
              </a:ext>
            </a:extLst>
          </p:cNvPr>
          <p:cNvSpPr txBox="1">
            <a:spLocks/>
          </p:cNvSpPr>
          <p:nvPr/>
        </p:nvSpPr>
        <p:spPr>
          <a:xfrm>
            <a:off x="773545" y="2848538"/>
            <a:ext cx="7772400" cy="164033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b="1" dirty="0">
                <a:solidFill>
                  <a:srgbClr val="008000"/>
                </a:solidFill>
                <a:latin typeface="Arial" panose="020B0604020202020204" pitchFamily="34" charset="0"/>
                <a:cs typeface="Arial" panose="020B0604020202020204" pitchFamily="34" charset="0"/>
              </a:rPr>
              <a:t>OVERVIEW OF CLIMATE CHANGE BILL</a:t>
            </a:r>
          </a:p>
        </p:txBody>
      </p:sp>
      <p:sp>
        <p:nvSpPr>
          <p:cNvPr id="6" name="Title 1">
            <a:extLst>
              <a:ext uri="{FF2B5EF4-FFF2-40B4-BE49-F238E27FC236}">
                <a16:creationId xmlns:a16="http://schemas.microsoft.com/office/drawing/2014/main" id="{E38FDAF0-12BE-8E8C-5104-2B28B00CE4E2}"/>
              </a:ext>
            </a:extLst>
          </p:cNvPr>
          <p:cNvSpPr txBox="1">
            <a:spLocks/>
          </p:cNvSpPr>
          <p:nvPr/>
        </p:nvSpPr>
        <p:spPr>
          <a:xfrm>
            <a:off x="773545" y="4208188"/>
            <a:ext cx="77724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b="1" dirty="0">
                <a:solidFill>
                  <a:srgbClr val="008000"/>
                </a:solidFill>
                <a:latin typeface="Arial" panose="020B0604020202020204" pitchFamily="34" charset="0"/>
                <a:cs typeface="Arial" panose="020B0604020202020204" pitchFamily="34" charset="0"/>
              </a:rPr>
              <a:t> </a:t>
            </a:r>
            <a:r>
              <a:rPr lang="en-US" sz="2800" b="1">
                <a:solidFill>
                  <a:srgbClr val="008000"/>
                </a:solidFill>
                <a:latin typeface="Arial" panose="020B0604020202020204" pitchFamily="34" charset="0"/>
                <a:cs typeface="Arial" panose="020B0604020202020204" pitchFamily="34" charset="0"/>
              </a:rPr>
              <a:t>15 MARCH 2024</a:t>
            </a:r>
            <a:endParaRPr lang="en-US" sz="2800" b="1" dirty="0">
              <a:solidFill>
                <a:srgbClr val="008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126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8735"/>
            <a:ext cx="9144000" cy="647051"/>
          </a:xfrm>
        </p:spPr>
        <p:txBody>
          <a:bodyPr>
            <a:noAutofit/>
          </a:bodyPr>
          <a:lstStyle/>
          <a:p>
            <a:r>
              <a:rPr lang="en-ZA" sz="3000" b="1" kern="0" dirty="0">
                <a:solidFill>
                  <a:prstClr val="black"/>
                </a:solidFill>
                <a:latin typeface="Arial" panose="020B0604020202020204" pitchFamily="34" charset="0"/>
                <a:cs typeface="Arial" panose="020B0604020202020204" pitchFamily="34" charset="0"/>
              </a:rPr>
              <a:t>SALIENT AMENDMENTS BY THE PC </a:t>
            </a:r>
            <a:r>
              <a:rPr lang="en-ZA" sz="3000" b="1" kern="0" dirty="0" err="1">
                <a:solidFill>
                  <a:prstClr val="black"/>
                </a:solidFill>
                <a:latin typeface="Arial" panose="020B0604020202020204" pitchFamily="34" charset="0"/>
                <a:cs typeface="Arial" panose="020B0604020202020204" pitchFamily="34" charset="0"/>
              </a:rPr>
              <a:t>cont</a:t>
            </a:r>
            <a:r>
              <a:rPr lang="en-ZA" sz="3000" b="1" kern="0" dirty="0">
                <a:solidFill>
                  <a:prstClr val="black"/>
                </a:solidFill>
                <a:latin typeface="Arial" panose="020B0604020202020204" pitchFamily="34" charset="0"/>
                <a:cs typeface="Arial" panose="020B0604020202020204" pitchFamily="34" charset="0"/>
              </a:rPr>
              <a:t>…</a:t>
            </a:r>
            <a:endParaRPr lang="en-ZA" sz="3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731134"/>
            <a:ext cx="9143999" cy="5175680"/>
          </a:xfrm>
        </p:spPr>
        <p:txBody>
          <a:bodyPr>
            <a:normAutofit/>
          </a:bodyPr>
          <a:lstStyle/>
          <a:p>
            <a:endParaRPr lang="en-ZA" sz="1600" dirty="0"/>
          </a:p>
          <a:p>
            <a:endParaRPr lang="en-ZA" sz="1600" dirty="0"/>
          </a:p>
          <a:p>
            <a:endParaRPr lang="en-ZA" sz="1600" dirty="0"/>
          </a:p>
          <a:p>
            <a:endParaRPr lang="en-ZA" sz="1600" dirty="0"/>
          </a:p>
          <a:p>
            <a:endParaRPr lang="en-ZA" sz="1600" dirty="0"/>
          </a:p>
          <a:p>
            <a:endParaRPr lang="en-ZA" sz="1600" dirty="0"/>
          </a:p>
        </p:txBody>
      </p:sp>
      <p:sp>
        <p:nvSpPr>
          <p:cNvPr id="4" name="Slide Number Placeholder 3"/>
          <p:cNvSpPr>
            <a:spLocks noGrp="1"/>
          </p:cNvSpPr>
          <p:nvPr>
            <p:ph type="sldNum" sz="quarter" idx="12"/>
          </p:nvPr>
        </p:nvSpPr>
        <p:spPr/>
        <p:txBody>
          <a:bodyPr/>
          <a:lstStyle/>
          <a:p>
            <a:fld id="{49E107A0-7B7C-8743-BC43-85A450895BAC}" type="slidenum">
              <a:rPr lang="en-US" smtClean="0"/>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833311548"/>
              </p:ext>
            </p:extLst>
          </p:nvPr>
        </p:nvGraphicFramePr>
        <p:xfrm>
          <a:off x="-1" y="905786"/>
          <a:ext cx="9143998" cy="4983833"/>
        </p:xfrm>
        <a:graphic>
          <a:graphicData uri="http://schemas.openxmlformats.org/drawingml/2006/table">
            <a:tbl>
              <a:tblPr firstRow="1" bandRow="1">
                <a:tableStyleId>{073A0DAA-6AF3-43AB-8588-CEC1D06C72B9}</a:tableStyleId>
              </a:tblPr>
              <a:tblGrid>
                <a:gridCol w="2732691">
                  <a:extLst>
                    <a:ext uri="{9D8B030D-6E8A-4147-A177-3AD203B41FA5}">
                      <a16:colId xmlns:a16="http://schemas.microsoft.com/office/drawing/2014/main" val="3056501722"/>
                    </a:ext>
                  </a:extLst>
                </a:gridCol>
                <a:gridCol w="6411307">
                  <a:extLst>
                    <a:ext uri="{9D8B030D-6E8A-4147-A177-3AD203B41FA5}">
                      <a16:colId xmlns:a16="http://schemas.microsoft.com/office/drawing/2014/main" val="2455257286"/>
                    </a:ext>
                  </a:extLst>
                </a:gridCol>
              </a:tblGrid>
              <a:tr h="359103">
                <a:tc>
                  <a:txBody>
                    <a:bodyPr/>
                    <a:lstStyle/>
                    <a:p>
                      <a:pPr algn="ctr"/>
                      <a:r>
                        <a:rPr lang="en-US" sz="1500" dirty="0">
                          <a:latin typeface="Arial" panose="020B0604020202020204" pitchFamily="34" charset="0"/>
                          <a:cs typeface="Arial" panose="020B0604020202020204" pitchFamily="34" charset="0"/>
                        </a:rPr>
                        <a:t>Clause</a:t>
                      </a:r>
                      <a:r>
                        <a:rPr lang="en-US" sz="1500" baseline="0" dirty="0">
                          <a:latin typeface="Arial" panose="020B0604020202020204" pitchFamily="34" charset="0"/>
                          <a:cs typeface="Arial" panose="020B0604020202020204" pitchFamily="34" charset="0"/>
                        </a:rPr>
                        <a:t> of the Bill</a:t>
                      </a:r>
                      <a:endParaRPr lang="en-ZA" sz="1500" dirty="0">
                        <a:latin typeface="Arial" panose="020B0604020202020204" pitchFamily="34" charset="0"/>
                        <a:cs typeface="Arial" panose="020B0604020202020204" pitchFamily="34" charset="0"/>
                      </a:endParaRPr>
                    </a:p>
                  </a:txBody>
                  <a:tcPr>
                    <a:solidFill>
                      <a:schemeClr val="accent3"/>
                    </a:solidFill>
                  </a:tcPr>
                </a:tc>
                <a:tc>
                  <a:txBody>
                    <a:bodyPr/>
                    <a:lstStyle/>
                    <a:p>
                      <a:pPr algn="ctr"/>
                      <a:r>
                        <a:rPr lang="en-US" sz="1500" dirty="0">
                          <a:latin typeface="Arial" panose="020B0604020202020204" pitchFamily="34" charset="0"/>
                          <a:cs typeface="Arial" panose="020B0604020202020204" pitchFamily="34" charset="0"/>
                        </a:rPr>
                        <a:t>Amendment</a:t>
                      </a:r>
                      <a:endParaRPr lang="en-ZA" sz="1500" dirty="0">
                        <a:latin typeface="Arial" panose="020B0604020202020204" pitchFamily="34" charset="0"/>
                        <a:cs typeface="Arial" panose="020B0604020202020204" pitchFamily="34" charset="0"/>
                      </a:endParaRPr>
                    </a:p>
                  </a:txBody>
                  <a:tcPr>
                    <a:solidFill>
                      <a:schemeClr val="accent3"/>
                    </a:solidFill>
                  </a:tcPr>
                </a:tc>
                <a:extLst>
                  <a:ext uri="{0D108BD9-81ED-4DB2-BD59-A6C34878D82A}">
                    <a16:rowId xmlns:a16="http://schemas.microsoft.com/office/drawing/2014/main" val="2341852107"/>
                  </a:ext>
                </a:extLst>
              </a:tr>
              <a:tr h="838196">
                <a:tc>
                  <a:txBody>
                    <a:bodyPr/>
                    <a:lstStyle/>
                    <a:p>
                      <a:pPr algn="just"/>
                      <a:r>
                        <a:rPr lang="en-US" sz="1500" dirty="0">
                          <a:latin typeface="Arial" panose="020B0604020202020204" pitchFamily="34" charset="0"/>
                          <a:cs typeface="Arial" panose="020B0604020202020204" pitchFamily="34" charset="0"/>
                        </a:rPr>
                        <a:t>Clause</a:t>
                      </a:r>
                      <a:r>
                        <a:rPr lang="en-US" sz="1500" baseline="0" dirty="0">
                          <a:latin typeface="Arial" panose="020B0604020202020204" pitchFamily="34" charset="0"/>
                          <a:cs typeface="Arial" panose="020B0604020202020204" pitchFamily="34" charset="0"/>
                        </a:rPr>
                        <a:t> 15A</a:t>
                      </a:r>
                      <a:r>
                        <a:rPr lang="en-US" sz="1500" dirty="0">
                          <a:latin typeface="Arial" panose="020B0604020202020204" pitchFamily="34" charset="0"/>
                          <a:cs typeface="Arial" panose="020B0604020202020204" pitchFamily="34" charset="0"/>
                        </a:rPr>
                        <a:t> (Finance</a:t>
                      </a:r>
                      <a:r>
                        <a:rPr lang="en-US" sz="1500" baseline="0" dirty="0">
                          <a:latin typeface="Arial" panose="020B0604020202020204" pitchFamily="34" charset="0"/>
                          <a:cs typeface="Arial" panose="020B0604020202020204" pitchFamily="34" charset="0"/>
                        </a:rPr>
                        <a:t> mechanism</a:t>
                      </a:r>
                      <a:r>
                        <a:rPr lang="en-US" sz="1500" dirty="0">
                          <a:latin typeface="Arial" panose="020B0604020202020204" pitchFamily="34" charset="0"/>
                          <a:cs typeface="Arial" panose="020B0604020202020204" pitchFamily="34" charset="0"/>
                        </a:rPr>
                        <a:t>)</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84138" lvl="2"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 Inserted to empower</a:t>
                      </a:r>
                      <a:r>
                        <a:rPr lang="en-US" sz="1500" kern="1200" baseline="0" dirty="0">
                          <a:solidFill>
                            <a:schemeClr val="dk1"/>
                          </a:solidFill>
                          <a:effectLst/>
                          <a:latin typeface="Arial" panose="020B0604020202020204" pitchFamily="34" charset="0"/>
                          <a:ea typeface="+mn-ea"/>
                          <a:cs typeface="Arial" panose="020B0604020202020204" pitchFamily="34" charset="0"/>
                        </a:rPr>
                        <a:t> </a:t>
                      </a:r>
                      <a:r>
                        <a:rPr lang="en-US" sz="1500" kern="1200" dirty="0">
                          <a:solidFill>
                            <a:schemeClr val="dk1"/>
                          </a:solidFill>
                          <a:effectLst/>
                          <a:latin typeface="Arial" panose="020B0604020202020204" pitchFamily="34" charset="0"/>
                          <a:ea typeface="+mn-ea"/>
                          <a:cs typeface="Arial" panose="020B0604020202020204" pitchFamily="34" charset="0"/>
                        </a:rPr>
                        <a:t>the Minister to prescribe a mechanism to support and finance the Republic’s climate change response, planning and implementation by national, provincial and local government in consultation with the Minister of Finance.</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1733874442"/>
                  </a:ext>
                </a:extLst>
              </a:tr>
              <a:tr h="595407">
                <a:tc>
                  <a:txBody>
                    <a:bodyPr/>
                    <a:lstStyle/>
                    <a:p>
                      <a:pPr algn="just"/>
                      <a:r>
                        <a:rPr lang="en-US" sz="1500" dirty="0">
                          <a:latin typeface="Arial" panose="020B0604020202020204" pitchFamily="34" charset="0"/>
                          <a:cs typeface="Arial" panose="020B0604020202020204" pitchFamily="34" charset="0"/>
                        </a:rPr>
                        <a:t>Clause 21 (Emissions Trajectory)</a:t>
                      </a:r>
                      <a:endParaRPr lang="en-ZA" sz="1500" dirty="0">
                        <a:latin typeface="Arial" panose="020B0604020202020204" pitchFamily="34" charset="0"/>
                        <a:cs typeface="Arial" panose="020B0604020202020204" pitchFamily="34" charset="0"/>
                      </a:endParaRPr>
                    </a:p>
                  </a:txBody>
                  <a:tcPr>
                    <a:solidFill>
                      <a:schemeClr val="bg1"/>
                    </a:solidFill>
                  </a:tcPr>
                </a:tc>
                <a:tc>
                  <a:txBody>
                    <a:bodyPr/>
                    <a:lstStyle/>
                    <a:p>
                      <a:pPr marL="84138"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 Provides for the use of the latest updated Nationally Determined Contribution serves as the trajectory.</a:t>
                      </a:r>
                    </a:p>
                    <a:p>
                      <a:pPr marL="84138"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Schedule</a:t>
                      </a:r>
                      <a:r>
                        <a:rPr lang="en-US" sz="1500" kern="1200" baseline="0" dirty="0">
                          <a:solidFill>
                            <a:schemeClr val="dk1"/>
                          </a:solidFill>
                          <a:effectLst/>
                          <a:latin typeface="Arial" panose="020B0604020202020204" pitchFamily="34" charset="0"/>
                          <a:ea typeface="+mn-ea"/>
                          <a:cs typeface="Arial" panose="020B0604020202020204" pitchFamily="34" charset="0"/>
                        </a:rPr>
                        <a:t> 1 which was linked to clause 21 now deleted.</a:t>
                      </a:r>
                      <a:endParaRPr lang="en-ZA" sz="150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2041263806"/>
                  </a:ext>
                </a:extLst>
              </a:tr>
              <a:tr h="585948">
                <a:tc>
                  <a:txBody>
                    <a:bodyPr/>
                    <a:lstStyle/>
                    <a:p>
                      <a:pPr algn="just"/>
                      <a:r>
                        <a:rPr lang="en-US" sz="1500" dirty="0">
                          <a:latin typeface="Arial" panose="020B0604020202020204" pitchFamily="34" charset="0"/>
                          <a:cs typeface="Arial" panose="020B0604020202020204" pitchFamily="34" charset="0"/>
                        </a:rPr>
                        <a:t>Clause 27 (Regulations)</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84138"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 Inserted provision for for development of regulations relating to the PCC and tabling of the regulations relating to the funding mechanisms in Parliament. </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2858334127"/>
                  </a:ext>
                </a:extLst>
              </a:tr>
              <a:tr h="643585">
                <a:tc>
                  <a:txBody>
                    <a:bodyPr/>
                    <a:lstStyle/>
                    <a:p>
                      <a:pPr algn="just"/>
                      <a:r>
                        <a:rPr lang="en-US" sz="1500" dirty="0">
                          <a:latin typeface="Arial" panose="020B0604020202020204" pitchFamily="34" charset="0"/>
                          <a:cs typeface="Arial" panose="020B0604020202020204" pitchFamily="34" charset="0"/>
                        </a:rPr>
                        <a:t>Clause</a:t>
                      </a:r>
                      <a:r>
                        <a:rPr lang="en-US" sz="1500" baseline="0" dirty="0">
                          <a:latin typeface="Arial" panose="020B0604020202020204" pitchFamily="34" charset="0"/>
                          <a:cs typeface="Arial" panose="020B0604020202020204" pitchFamily="34" charset="0"/>
                        </a:rPr>
                        <a:t> 32 (Offences &amp; Penalties)</a:t>
                      </a:r>
                      <a:endParaRPr lang="en-ZA" sz="1500" dirty="0">
                        <a:latin typeface="Arial" panose="020B0604020202020204" pitchFamily="34" charset="0"/>
                        <a:cs typeface="Arial" panose="020B0604020202020204" pitchFamily="34" charset="0"/>
                      </a:endParaRPr>
                    </a:p>
                  </a:txBody>
                  <a:tcPr>
                    <a:solidFill>
                      <a:schemeClr val="bg1"/>
                    </a:solidFill>
                  </a:tcPr>
                </a:tc>
                <a:tc>
                  <a:txBody>
                    <a:bodyPr/>
                    <a:lstStyle/>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 Amended</a:t>
                      </a:r>
                      <a:r>
                        <a:rPr lang="en-US" sz="1500" kern="1200" baseline="0" dirty="0">
                          <a:solidFill>
                            <a:schemeClr val="dk1"/>
                          </a:solidFill>
                          <a:effectLst/>
                          <a:latin typeface="Arial" panose="020B0604020202020204" pitchFamily="34" charset="0"/>
                          <a:ea typeface="+mn-ea"/>
                          <a:cs typeface="Arial" panose="020B0604020202020204" pitchFamily="34" charset="0"/>
                        </a:rPr>
                        <a:t> to p</a:t>
                      </a:r>
                      <a:r>
                        <a:rPr lang="en-US" sz="1500" kern="1200" dirty="0">
                          <a:solidFill>
                            <a:schemeClr val="dk1"/>
                          </a:solidFill>
                          <a:effectLst/>
                          <a:latin typeface="Arial" panose="020B0604020202020204" pitchFamily="34" charset="0"/>
                          <a:ea typeface="+mn-ea"/>
                          <a:cs typeface="Arial" panose="020B0604020202020204" pitchFamily="34" charset="0"/>
                        </a:rPr>
                        <a:t>rovide for enhanced offences and penalties. .</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2717176413"/>
                  </a:ext>
                </a:extLst>
              </a:tr>
              <a:tr h="643585">
                <a:tc>
                  <a:txBody>
                    <a:bodyPr/>
                    <a:lstStyle/>
                    <a:p>
                      <a:pPr algn="just"/>
                      <a:r>
                        <a:rPr lang="en-US" sz="1500" dirty="0">
                          <a:latin typeface="Arial" panose="020B0604020202020204" pitchFamily="34" charset="0"/>
                          <a:cs typeface="Arial" panose="020B0604020202020204" pitchFamily="34" charset="0"/>
                        </a:rPr>
                        <a:t>Schedule 2 (Reporting)</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179388" lvl="2" indent="-17938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Amended by the insertion of the following departments or functions: "Education", "Cooperative Governance" and "Traditional Affairs", "Technology" and "Tourism".</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2662545688"/>
                  </a:ext>
                </a:extLst>
              </a:tr>
              <a:tr h="643585">
                <a:tc>
                  <a:txBody>
                    <a:bodyPr/>
                    <a:lstStyle/>
                    <a:p>
                      <a:pPr algn="just"/>
                      <a:r>
                        <a:rPr lang="en-US" sz="1500" dirty="0">
                          <a:latin typeface="Arial" panose="020B0604020202020204" pitchFamily="34" charset="0"/>
                          <a:cs typeface="Arial" panose="020B0604020202020204" pitchFamily="34" charset="0"/>
                        </a:rPr>
                        <a:t>Arrangement of sections</a:t>
                      </a:r>
                      <a:endParaRPr lang="en-ZA" sz="1500" dirty="0">
                        <a:latin typeface="Arial" panose="020B0604020202020204" pitchFamily="34" charset="0"/>
                        <a:cs typeface="Arial" panose="020B0604020202020204" pitchFamily="34" charset="0"/>
                      </a:endParaRPr>
                    </a:p>
                  </a:txBody>
                  <a:tcPr>
                    <a:solidFill>
                      <a:schemeClr val="bg1"/>
                    </a:solidFill>
                  </a:tcPr>
                </a:tc>
                <a:tc>
                  <a:txBody>
                    <a:bodyPr/>
                    <a:lstStyle/>
                    <a:p>
                      <a:pPr marL="179388" lvl="2" indent="-179388">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The arrangement of sections part is also amended to reflect the new added clauses of the Bill.</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3932070992"/>
                  </a:ext>
                </a:extLst>
              </a:tr>
            </a:tbl>
          </a:graphicData>
        </a:graphic>
      </p:graphicFrame>
    </p:spTree>
    <p:extLst>
      <p:ext uri="{BB962C8B-B14F-4D97-AF65-F5344CB8AC3E}">
        <p14:creationId xmlns:p14="http://schemas.microsoft.com/office/powerpoint/2010/main" val="1897677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512"/>
            <a:ext cx="8229600" cy="689866"/>
          </a:xfrm>
        </p:spPr>
        <p:txBody>
          <a:bodyPr>
            <a:noAutofit/>
          </a:bodyPr>
          <a:lstStyle/>
          <a:p>
            <a:r>
              <a:rPr lang="en-GB" sz="3600" b="1" dirty="0">
                <a:effectLst/>
                <a:latin typeface="Arial" panose="020B0604020202020204" pitchFamily="34" charset="0"/>
                <a:cs typeface="Arial" panose="020B0604020202020204" pitchFamily="34" charset="0"/>
              </a:rPr>
              <a:t>POLICY ALIGNMENT AND INSTITUTIONAL ARRANGEMENTS </a:t>
            </a:r>
            <a:endParaRPr lang="en-GB" sz="3600"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4462" y="1408043"/>
            <a:ext cx="8675076" cy="4743877"/>
          </a:xfrm>
        </p:spPr>
        <p:txBody>
          <a:bodyPr>
            <a:normAutofit/>
          </a:bodyPr>
          <a:lstStyle/>
          <a:p>
            <a:pPr algn="just"/>
            <a:r>
              <a:rPr lang="en-GB" sz="2000" dirty="0">
                <a:effectLst/>
                <a:latin typeface="Arial" panose="020B0604020202020204" pitchFamily="34" charset="0"/>
                <a:cs typeface="Arial" panose="020B0604020202020204" pitchFamily="34" charset="0"/>
              </a:rPr>
              <a:t>Every Premier’s intergovernmental forum, established in terms of section 16 of the Intergovernmental Relations Framework Act, also serves as a Provincial Forum on Climate Change. </a:t>
            </a:r>
          </a:p>
          <a:p>
            <a:pPr algn="just"/>
            <a:r>
              <a:rPr lang="en-GB" sz="2000" dirty="0">
                <a:effectLst/>
                <a:latin typeface="Arial" panose="020B0604020202020204" pitchFamily="34" charset="0"/>
                <a:cs typeface="Arial" panose="020B0604020202020204" pitchFamily="34" charset="0"/>
              </a:rPr>
              <a:t>A Provincial Forum on Climate Change may establish an intergovernmental technical support structure in terms of section 30 of the Intergovernmental Relations Framework Act if there is a need for formal technical support to the Provincial Forum on Climate Change.</a:t>
            </a:r>
          </a:p>
          <a:p>
            <a:pPr algn="just"/>
            <a:r>
              <a:rPr lang="en-GB" sz="2000" dirty="0">
                <a:effectLst/>
                <a:latin typeface="Arial" panose="020B0604020202020204" pitchFamily="34" charset="0"/>
                <a:cs typeface="Arial" panose="020B0604020202020204" pitchFamily="34" charset="0"/>
              </a:rPr>
              <a:t>Every district intergovernmental forum, established in terms of section 24 of the Intergovernmental Relations Framework Act, also serves as a Municipal Forum on Climate Change </a:t>
            </a:r>
            <a:endParaRPr lang="en-GB" sz="2000" dirty="0">
              <a:latin typeface="Arial" panose="020B0604020202020204" pitchFamily="34" charset="0"/>
              <a:cs typeface="Arial" panose="020B0604020202020204" pitchFamily="34" charset="0"/>
            </a:endParaRPr>
          </a:p>
          <a:p>
            <a:pPr algn="just"/>
            <a:r>
              <a:rPr lang="en-GB" sz="2000" dirty="0">
                <a:effectLst/>
                <a:latin typeface="Arial" panose="020B0604020202020204" pitchFamily="34" charset="0"/>
                <a:cs typeface="Arial" panose="020B0604020202020204" pitchFamily="34" charset="0"/>
              </a:rPr>
              <a:t>A Municipal Forum on Climate Change may establish an intergovernmental technical support structure in terms of section 30 of the Intergovernmental Relations Framework Act if there is a need for formal technical support to the Municipal Forum on Climate Change. </a:t>
            </a:r>
            <a:endParaRPr lang="en-Z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11</a:t>
            </a:fld>
            <a:endParaRPr lang="en-US"/>
          </a:p>
        </p:txBody>
      </p:sp>
    </p:spTree>
    <p:extLst>
      <p:ext uri="{BB962C8B-B14F-4D97-AF65-F5344CB8AC3E}">
        <p14:creationId xmlns:p14="http://schemas.microsoft.com/office/powerpoint/2010/main" val="2474414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0499"/>
            <a:ext cx="8229600" cy="689866"/>
          </a:xfrm>
        </p:spPr>
        <p:txBody>
          <a:bodyPr>
            <a:noAutofit/>
          </a:bodyPr>
          <a:lstStyle/>
          <a:p>
            <a:r>
              <a:rPr lang="en-GB" sz="3600" b="1" dirty="0">
                <a:effectLst/>
                <a:latin typeface="Arial" panose="020B0604020202020204" pitchFamily="34" charset="0"/>
                <a:cs typeface="Arial" panose="020B0604020202020204" pitchFamily="34" charset="0"/>
              </a:rPr>
              <a:t>POLICY ALIGNMENT AND INSTITUTIONAL ARRANGEMENTS </a:t>
            </a:r>
            <a:endParaRPr lang="en-GB" sz="3600"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9807" y="1726182"/>
            <a:ext cx="8675076" cy="4051151"/>
          </a:xfrm>
        </p:spPr>
        <p:txBody>
          <a:bodyPr>
            <a:noAutofit/>
          </a:bodyPr>
          <a:lstStyle/>
          <a:p>
            <a:pPr algn="just"/>
            <a:r>
              <a:rPr lang="en-GB" sz="1600" dirty="0">
                <a:effectLst/>
                <a:latin typeface="Arial" panose="020B0604020202020204" pitchFamily="34" charset="0"/>
                <a:cs typeface="Arial" panose="020B0604020202020204" pitchFamily="34" charset="0"/>
              </a:rPr>
              <a:t>The Presidential Climate Commission which existed immediately before the commencement of this Act continues to exist. </a:t>
            </a:r>
            <a:endParaRPr lang="en-GB" sz="1600" dirty="0">
              <a:latin typeface="Arial" panose="020B0604020202020204" pitchFamily="34" charset="0"/>
              <a:cs typeface="Arial" panose="020B0604020202020204" pitchFamily="34" charset="0"/>
            </a:endParaRPr>
          </a:p>
          <a:p>
            <a:pPr algn="just"/>
            <a:r>
              <a:rPr lang="en-GB" sz="1600" dirty="0">
                <a:effectLst/>
                <a:latin typeface="Arial" panose="020B0604020202020204" pitchFamily="34" charset="0"/>
                <a:cs typeface="Arial" panose="020B0604020202020204" pitchFamily="34" charset="0"/>
              </a:rPr>
              <a:t>The Presidential Climate Commission will, upon being listed as a public entity in  Schedule 3 to the Public Finance Management Act, be a national public entity for purposes of the Public Finance Management Act and will be subject to the provisions of the said Act. </a:t>
            </a:r>
            <a:endParaRPr lang="en-GB" sz="1600" dirty="0">
              <a:latin typeface="Arial" panose="020B0604020202020204" pitchFamily="34" charset="0"/>
              <a:cs typeface="Arial" panose="020B0604020202020204" pitchFamily="34" charset="0"/>
            </a:endParaRPr>
          </a:p>
          <a:p>
            <a:pPr algn="just"/>
            <a:r>
              <a:rPr lang="en-GB" sz="1600" dirty="0">
                <a:effectLst/>
                <a:latin typeface="Arial" panose="020B0604020202020204" pitchFamily="34" charset="0"/>
                <a:cs typeface="Arial" panose="020B0604020202020204" pitchFamily="34" charset="0"/>
              </a:rPr>
              <a:t>The Presidential Climate Commission is independent, impartial and will have the</a:t>
            </a:r>
            <a:br>
              <a:rPr lang="en-GB" sz="1600" dirty="0">
                <a:effectLst/>
                <a:latin typeface="Arial" panose="020B0604020202020204" pitchFamily="34" charset="0"/>
                <a:cs typeface="Arial" panose="020B0604020202020204" pitchFamily="34" charset="0"/>
              </a:rPr>
            </a:br>
            <a:r>
              <a:rPr lang="en-GB" sz="1600" dirty="0">
                <a:effectLst/>
                <a:latin typeface="Arial" panose="020B0604020202020204" pitchFamily="34" charset="0"/>
                <a:cs typeface="Arial" panose="020B0604020202020204" pitchFamily="34" charset="0"/>
              </a:rPr>
              <a:t>full legal capacity of a juristic person once it is listed as a national public entity in  Schedule 3 to the Public Finance Management Act. </a:t>
            </a:r>
            <a:endParaRPr lang="en-GB" sz="1600" dirty="0">
              <a:latin typeface="Arial" panose="020B0604020202020204" pitchFamily="34" charset="0"/>
              <a:cs typeface="Arial" panose="020B0604020202020204" pitchFamily="34" charset="0"/>
            </a:endParaRPr>
          </a:p>
          <a:p>
            <a:pPr algn="just"/>
            <a:r>
              <a:rPr lang="en-GB" sz="1600" dirty="0">
                <a:effectLst/>
                <a:latin typeface="Arial" panose="020B0604020202020204" pitchFamily="34" charset="0"/>
                <a:cs typeface="Arial" panose="020B0604020202020204" pitchFamily="34" charset="0"/>
              </a:rPr>
              <a:t>The President must appoint not more than 25 members who will serve as commissioners of the Presidential Climate Commission, comprising representatives of, including but not limited to, a fair representation of government, organised labour, civil society, traditional leaders, the South African Local Government Association and business, to advise on the Republic’s climate change response, the mitigation of climate change impacts and adaptation to the effects of climate change towards the attainment of  the just transition to a low-carbon and climate-resilient economy and society.</a:t>
            </a:r>
            <a:endParaRPr lang="en-ZA" sz="1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12</a:t>
            </a:fld>
            <a:endParaRPr lang="en-US"/>
          </a:p>
        </p:txBody>
      </p:sp>
    </p:spTree>
    <p:extLst>
      <p:ext uri="{BB962C8B-B14F-4D97-AF65-F5344CB8AC3E}">
        <p14:creationId xmlns:p14="http://schemas.microsoft.com/office/powerpoint/2010/main" val="2598403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215" y="551733"/>
            <a:ext cx="8229600" cy="689866"/>
          </a:xfrm>
        </p:spPr>
        <p:txBody>
          <a:bodyPr>
            <a:noAutofit/>
          </a:bodyPr>
          <a:lstStyle/>
          <a:p>
            <a:r>
              <a:rPr lang="en-GB" sz="3600" b="1" dirty="0">
                <a:effectLst/>
                <a:latin typeface="Arial" panose="020B0604020202020204" pitchFamily="34" charset="0"/>
                <a:cs typeface="Arial" panose="020B0604020202020204" pitchFamily="34" charset="0"/>
              </a:rPr>
              <a:t>POLICY ALIGNMENT AND INSTITUTIONAL ARRANGEMENTS </a:t>
            </a:r>
            <a:endParaRPr lang="en-GB" sz="3600" dirty="0">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99293" y="1775136"/>
            <a:ext cx="8698522" cy="4083189"/>
          </a:xfrm>
        </p:spPr>
        <p:txBody>
          <a:bodyPr>
            <a:normAutofit fontScale="92500" lnSpcReduction="10000"/>
          </a:bodyPr>
          <a:lstStyle/>
          <a:p>
            <a:pPr marL="0" indent="0" algn="just">
              <a:buNone/>
            </a:pPr>
            <a:r>
              <a:rPr lang="en-GB" sz="2000" b="1" dirty="0">
                <a:effectLst/>
                <a:latin typeface="Arial" panose="020B0604020202020204" pitchFamily="34" charset="0"/>
                <a:cs typeface="Arial" panose="020B0604020202020204" pitchFamily="34" charset="0"/>
              </a:rPr>
              <a:t>The functions of the Presidential Climate Commission </a:t>
            </a:r>
            <a:endParaRPr lang="en-GB" sz="2000" b="1" dirty="0">
              <a:latin typeface="Arial" panose="020B0604020202020204" pitchFamily="34" charset="0"/>
              <a:cs typeface="Arial" panose="020B0604020202020204" pitchFamily="34" charset="0"/>
            </a:endParaRPr>
          </a:p>
          <a:p>
            <a:pPr algn="just"/>
            <a:r>
              <a:rPr lang="en-GB" sz="2000" dirty="0">
                <a:latin typeface="Arial" panose="020B0604020202020204" pitchFamily="34" charset="0"/>
                <a:cs typeface="Arial" panose="020B0604020202020204" pitchFamily="34" charset="0"/>
              </a:rPr>
              <a:t>A</a:t>
            </a:r>
            <a:r>
              <a:rPr lang="en-GB" sz="2000" dirty="0">
                <a:effectLst/>
                <a:latin typeface="Arial" panose="020B0604020202020204" pitchFamily="34" charset="0"/>
                <a:cs typeface="Arial" panose="020B0604020202020204" pitchFamily="34" charset="0"/>
              </a:rPr>
              <a:t>dvise on the Republic’s climate change response to ensure realisation of the vision for effective climate change response and the long-term just transition to a low-carbon and climate-resilient-economy and society.</a:t>
            </a:r>
          </a:p>
          <a:p>
            <a:pPr algn="just">
              <a:buFont typeface="Arial" panose="020B0604020202020204" pitchFamily="34" charset="0"/>
              <a:buChar char="•"/>
            </a:pPr>
            <a:r>
              <a:rPr lang="en-GB" sz="2000" dirty="0">
                <a:latin typeface="Arial" panose="020B0604020202020204" pitchFamily="34" charset="0"/>
                <a:cs typeface="Arial" panose="020B0604020202020204" pitchFamily="34" charset="0"/>
              </a:rPr>
              <a:t>A</a:t>
            </a:r>
            <a:r>
              <a:rPr lang="en-GB" sz="2000" dirty="0">
                <a:effectLst/>
                <a:latin typeface="Arial" panose="020B0604020202020204" pitchFamily="34" charset="0"/>
                <a:cs typeface="Arial" panose="020B0604020202020204" pitchFamily="34" charset="0"/>
              </a:rPr>
              <a:t>dvise government on the mitigation of climate change impacts, including through the reduction of emissions of greenhouse gases, and adapting to the effects of climate change; and </a:t>
            </a:r>
            <a:endParaRPr lang="en-GB" sz="20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2000" dirty="0">
                <a:latin typeface="Arial" panose="020B0604020202020204" pitchFamily="34" charset="0"/>
                <a:cs typeface="Arial" panose="020B0604020202020204" pitchFamily="34" charset="0"/>
              </a:rPr>
              <a:t>A</a:t>
            </a:r>
            <a:r>
              <a:rPr lang="en-GB" sz="2000" dirty="0">
                <a:effectLst/>
                <a:latin typeface="Arial" panose="020B0604020202020204" pitchFamily="34" charset="0"/>
                <a:cs typeface="Arial" panose="020B0604020202020204" pitchFamily="34" charset="0"/>
              </a:rPr>
              <a:t>dvise government on any socio-economic matter related to the just transition. </a:t>
            </a:r>
            <a:endParaRPr lang="en-GB" sz="2000" dirty="0">
              <a:latin typeface="Arial" panose="020B0604020202020204" pitchFamily="34" charset="0"/>
              <a:cs typeface="Arial" panose="020B0604020202020204" pitchFamily="34" charset="0"/>
            </a:endParaRPr>
          </a:p>
          <a:p>
            <a:pPr algn="just"/>
            <a:r>
              <a:rPr lang="en-GB" sz="2000" dirty="0">
                <a:effectLst/>
                <a:latin typeface="Arial" panose="020B0604020202020204" pitchFamily="34" charset="0"/>
                <a:cs typeface="Arial" panose="020B0604020202020204" pitchFamily="34" charset="0"/>
              </a:rPr>
              <a:t>The role of a commissioner is to provide advice to the Presidential Climate Commission on the Republic’s climate change response, the mitigation of climate change impacts and adaptation to the effects of climate change towards the attainment of  the just transition to a low-carbon and climate-resilient economy and society. </a:t>
            </a:r>
          </a:p>
          <a:p>
            <a:pPr algn="just"/>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ZA"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13</a:t>
            </a:fld>
            <a:endParaRPr lang="en-US"/>
          </a:p>
        </p:txBody>
      </p:sp>
    </p:spTree>
    <p:extLst>
      <p:ext uri="{BB962C8B-B14F-4D97-AF65-F5344CB8AC3E}">
        <p14:creationId xmlns:p14="http://schemas.microsoft.com/office/powerpoint/2010/main" val="488555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1" y="553081"/>
            <a:ext cx="9144000" cy="829611"/>
          </a:xfrm>
        </p:spPr>
        <p:txBody>
          <a:bodyPr>
            <a:noAutofit/>
          </a:bodyPr>
          <a:lstStyle/>
          <a:p>
            <a:r>
              <a:rPr lang="en-GB" sz="3600" b="1" dirty="0">
                <a:effectLst/>
                <a:latin typeface="Arial" panose="020B0604020202020204" pitchFamily="34" charset="0"/>
                <a:cs typeface="Arial" panose="020B0604020202020204" pitchFamily="34" charset="0"/>
              </a:rPr>
              <a:t>CLIMATE CHANGE RESPONSE: PROVINCES AND MUNICIPALITIES </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0" y="1665267"/>
            <a:ext cx="9144000" cy="3728769"/>
          </a:xfrm>
        </p:spPr>
        <p:txBody>
          <a:bodyPr>
            <a:noAutofit/>
          </a:bodyPr>
          <a:lstStyle/>
          <a:p>
            <a:pPr algn="just">
              <a:buFont typeface="Arial" panose="020B0604020202020204" pitchFamily="34" charset="0"/>
              <a:buChar char="•"/>
            </a:pPr>
            <a:r>
              <a:rPr lang="en-GB" sz="1700" dirty="0">
                <a:latin typeface="Arial" panose="020B0604020202020204" pitchFamily="34" charset="0"/>
                <a:cs typeface="Arial" panose="020B0604020202020204" pitchFamily="34" charset="0"/>
              </a:rPr>
              <a:t>A</a:t>
            </a:r>
            <a:r>
              <a:rPr lang="en-GB" sz="1700" dirty="0">
                <a:effectLst/>
                <a:latin typeface="Arial" panose="020B0604020202020204" pitchFamily="34" charset="0"/>
                <a:cs typeface="Arial" panose="020B0604020202020204" pitchFamily="34" charset="0"/>
              </a:rPr>
              <a:t>t least within one year of the publication of the National Adaptation Strategy and Plan contemplated in section 18, undertake a climate change needs and response assessment for the province, metropolitan or district municipality, as the case may be; </a:t>
            </a:r>
          </a:p>
          <a:p>
            <a:pPr algn="just">
              <a:buFont typeface="Arial" panose="020B0604020202020204" pitchFamily="34" charset="0"/>
              <a:buChar char="•"/>
            </a:pPr>
            <a:r>
              <a:rPr lang="en-GB" sz="1700" dirty="0">
                <a:latin typeface="Arial" panose="020B0604020202020204" pitchFamily="34" charset="0"/>
                <a:cs typeface="Arial" panose="020B0604020202020204" pitchFamily="34" charset="0"/>
              </a:rPr>
              <a:t>A</a:t>
            </a:r>
            <a:r>
              <a:rPr lang="en-GB" sz="1700" dirty="0">
                <a:effectLst/>
                <a:latin typeface="Arial" panose="020B0604020202020204" pitchFamily="34" charset="0"/>
                <a:cs typeface="Arial" panose="020B0604020202020204" pitchFamily="34" charset="0"/>
              </a:rPr>
              <a:t>t least within two years of undertaking the climate change needs and  response assessment contemplated in paragraph </a:t>
            </a:r>
            <a:r>
              <a:rPr lang="en-GB" sz="1700" i="1" dirty="0">
                <a:effectLst/>
                <a:latin typeface="Arial" panose="020B0604020202020204" pitchFamily="34" charset="0"/>
                <a:cs typeface="Arial" panose="020B0604020202020204" pitchFamily="34" charset="0"/>
              </a:rPr>
              <a:t>(a)</a:t>
            </a:r>
            <a:r>
              <a:rPr lang="en-GB" sz="1700" dirty="0">
                <a:effectLst/>
                <a:latin typeface="Arial" panose="020B0604020202020204" pitchFamily="34" charset="0"/>
                <a:cs typeface="Arial" panose="020B0604020202020204" pitchFamily="34" charset="0"/>
              </a:rPr>
              <a:t>, develop, implement and publish in the </a:t>
            </a:r>
            <a:r>
              <a:rPr lang="en-GB" sz="1700" i="1" dirty="0">
                <a:effectLst/>
                <a:latin typeface="Arial" panose="020B0604020202020204" pitchFamily="34" charset="0"/>
                <a:cs typeface="Arial" panose="020B0604020202020204" pitchFamily="34" charset="0"/>
              </a:rPr>
              <a:t>Gazette </a:t>
            </a:r>
            <a:r>
              <a:rPr lang="en-GB" sz="1700" dirty="0">
                <a:effectLst/>
                <a:latin typeface="Arial" panose="020B0604020202020204" pitchFamily="34" charset="0"/>
                <a:cs typeface="Arial" panose="020B0604020202020204" pitchFamily="34" charset="0"/>
              </a:rPr>
              <a:t>a climate change response implementation plan as a component of, and in conjunction with, provincial, metropolitan or district municipal planning instruments, policies and programmes; </a:t>
            </a: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A metropolitan or district municipal climate change response implementation plan, contemplated in subsection (1)</a:t>
            </a:r>
            <a:r>
              <a:rPr lang="en-GB" sz="1700" i="1" dirty="0">
                <a:effectLst/>
                <a:latin typeface="Arial" panose="020B0604020202020204" pitchFamily="34" charset="0"/>
                <a:cs typeface="Arial" panose="020B0604020202020204" pitchFamily="34" charset="0"/>
              </a:rPr>
              <a:t>(d)</a:t>
            </a:r>
            <a:r>
              <a:rPr lang="en-GB" sz="1700" dirty="0">
                <a:effectLst/>
                <a:latin typeface="Arial" panose="020B0604020202020204" pitchFamily="34" charset="0"/>
                <a:cs typeface="Arial" panose="020B0604020202020204" pitchFamily="34" charset="0"/>
              </a:rPr>
              <a:t>, must form a component of the relevant municipality’s integrated development plan adopted in terms of section 25 of the Local Government: Municipal Systems Act, 2000 (Act No. 32 of 2000).</a:t>
            </a: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The Minister must prescribe a mechanism to support and finance the Republic’s climate change response, planning and implementation by national, provincial and local government in consultation with the Minister of Finance. </a:t>
            </a:r>
            <a:endParaRPr lang="en-GB" sz="17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281DB3-197D-C441-86C4-66C89AD1B011}"/>
              </a:ext>
            </a:extLst>
          </p:cNvPr>
          <p:cNvSpPr>
            <a:spLocks noGrp="1"/>
          </p:cNvSpPr>
          <p:nvPr>
            <p:ph type="sldNum" sz="quarter" idx="12"/>
          </p:nvPr>
        </p:nvSpPr>
        <p:spPr/>
        <p:txBody>
          <a:bodyPr/>
          <a:lstStyle/>
          <a:p>
            <a:fld id="{49E107A0-7B7C-8743-BC43-85A450895BAC}" type="slidenum">
              <a:rPr lang="en-US" smtClean="0"/>
              <a:t>14</a:t>
            </a:fld>
            <a:endParaRPr lang="en-US"/>
          </a:p>
        </p:txBody>
      </p:sp>
    </p:spTree>
    <p:extLst>
      <p:ext uri="{BB962C8B-B14F-4D97-AF65-F5344CB8AC3E}">
        <p14:creationId xmlns:p14="http://schemas.microsoft.com/office/powerpoint/2010/main" val="2357129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0" y="798898"/>
            <a:ext cx="9144000" cy="577516"/>
          </a:xfrm>
        </p:spPr>
        <p:txBody>
          <a:bodyPr>
            <a:noAutofit/>
          </a:bodyPr>
          <a:lstStyle/>
          <a:p>
            <a:r>
              <a:rPr lang="en-GB" sz="3600" b="1" dirty="0">
                <a:effectLst/>
                <a:latin typeface="Arial" panose="020B0604020202020204" pitchFamily="34" charset="0"/>
                <a:cs typeface="Arial" panose="020B0604020202020204" pitchFamily="34" charset="0"/>
              </a:rPr>
              <a:t>NATIONAL ADAPTATION TO IMPACTS OF CLIMATE CHANGE </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0" y="1851092"/>
            <a:ext cx="9050214" cy="4870383"/>
          </a:xfrm>
        </p:spPr>
        <p:txBody>
          <a:bodyPr>
            <a:normAutofit/>
          </a:bodyPr>
          <a:lstStyle/>
          <a:p>
            <a:r>
              <a:rPr lang="en-GB" sz="1700" dirty="0">
                <a:effectLst/>
                <a:latin typeface="Arial" panose="020B0604020202020204" pitchFamily="34" charset="0"/>
                <a:cs typeface="Arial" panose="020B0604020202020204" pitchFamily="34" charset="0"/>
              </a:rPr>
              <a:t>The Minister must, within one year of the coming into operation of this Act, determine by notice in the </a:t>
            </a:r>
            <a:r>
              <a:rPr lang="en-GB" sz="1700" i="1" dirty="0">
                <a:effectLst/>
                <a:latin typeface="Arial" panose="020B0604020202020204" pitchFamily="34" charset="0"/>
                <a:cs typeface="Arial" panose="020B0604020202020204" pitchFamily="34" charset="0"/>
              </a:rPr>
              <a:t>Gazette</a:t>
            </a:r>
            <a:r>
              <a:rPr lang="en-GB" sz="1700" dirty="0">
                <a:effectLst/>
                <a:latin typeface="Arial" panose="020B0604020202020204" pitchFamily="34" charset="0"/>
                <a:cs typeface="Arial" panose="020B0604020202020204" pitchFamily="34" charset="0"/>
              </a:rPr>
              <a:t>— </a:t>
            </a:r>
            <a:endParaRPr lang="en-GB" sz="1700" dirty="0">
              <a:latin typeface="Arial" panose="020B0604020202020204" pitchFamily="34" charset="0"/>
              <a:cs typeface="Arial" panose="020B0604020202020204" pitchFamily="34" charset="0"/>
            </a:endParaRPr>
          </a:p>
          <a:p>
            <a:pPr marL="803275" indent="-360363">
              <a:buNone/>
            </a:pPr>
            <a:r>
              <a:rPr lang="en-GB" sz="1700" i="1" dirty="0">
                <a:effectLst/>
                <a:latin typeface="Arial" panose="020B0604020202020204" pitchFamily="34" charset="0"/>
                <a:cs typeface="Arial" panose="020B0604020202020204" pitchFamily="34" charset="0"/>
              </a:rPr>
              <a:t>(a)  </a:t>
            </a:r>
            <a:r>
              <a:rPr lang="en-GB" sz="1700" dirty="0">
                <a:effectLst/>
                <a:latin typeface="Arial" panose="020B0604020202020204" pitchFamily="34" charset="0"/>
                <a:cs typeface="Arial" panose="020B0604020202020204" pitchFamily="34" charset="0"/>
              </a:rPr>
              <a:t>national adaptation objectives which will guide the Republic’s adaptation to climate change impacts, the development of resilience and sustainable development; </a:t>
            </a:r>
            <a:endParaRPr lang="en-GB" sz="1700" dirty="0">
              <a:latin typeface="Arial" panose="020B0604020202020204" pitchFamily="34" charset="0"/>
              <a:cs typeface="Arial" panose="020B0604020202020204" pitchFamily="34" charset="0"/>
            </a:endParaRPr>
          </a:p>
          <a:p>
            <a:pPr marL="804863" indent="-358775">
              <a:buNone/>
            </a:pPr>
            <a:r>
              <a:rPr lang="en-GB" sz="1700" i="1" dirty="0">
                <a:effectLst/>
                <a:latin typeface="Arial" panose="020B0604020202020204" pitchFamily="34" charset="0"/>
                <a:cs typeface="Arial" panose="020B0604020202020204" pitchFamily="34" charset="0"/>
              </a:rPr>
              <a:t>(b)  </a:t>
            </a:r>
            <a:r>
              <a:rPr lang="en-GB" sz="1700" dirty="0">
                <a:effectLst/>
                <a:latin typeface="Arial" panose="020B0604020202020204" pitchFamily="34" charset="0"/>
                <a:cs typeface="Arial" panose="020B0604020202020204" pitchFamily="34" charset="0"/>
              </a:rPr>
              <a:t>indicators for measuring progress towards achieving the national adaptation objectives; </a:t>
            </a: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The Minister must, within one year of the coming into operation of this Act, develop adaptation scenarios which anticipate the likely impacts of climate change in the Republic and associated vulnerabilities over the short, medium and longer term;</a:t>
            </a: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Climate change adaptation within the Republic must be managed in a coherent and coordinated manner and in accordance with a National Adaptation Strategy and Plan. </a:t>
            </a: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The Minister must, in consultation with the Ministers responsible for the functions 35 listed in Schedule 2, develop and publish a National Adaptation Strategy and Plan by notice in the </a:t>
            </a:r>
            <a:r>
              <a:rPr lang="en-GB" sz="1700" i="1" dirty="0">
                <a:effectLst/>
                <a:latin typeface="Arial" panose="020B0604020202020204" pitchFamily="34" charset="0"/>
                <a:cs typeface="Arial" panose="020B0604020202020204" pitchFamily="34" charset="0"/>
              </a:rPr>
              <a:t>Gazette </a:t>
            </a:r>
            <a:r>
              <a:rPr lang="en-GB" sz="1700" dirty="0">
                <a:effectLst/>
                <a:latin typeface="Arial" panose="020B0604020202020204" pitchFamily="34" charset="0"/>
                <a:cs typeface="Arial" panose="020B0604020202020204" pitchFamily="34" charset="0"/>
              </a:rPr>
              <a:t>within two years of the coming into operation of this Act. </a:t>
            </a: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endParaRPr lang="en-GB" sz="1700" dirty="0">
              <a:latin typeface="Arial" panose="020B0604020202020204" pitchFamily="34" charset="0"/>
              <a:cs typeface="Arial" panose="020B0604020202020204" pitchFamily="34" charset="0"/>
            </a:endParaRPr>
          </a:p>
          <a:p>
            <a:pPr marL="0" indent="0" algn="just">
              <a:buNone/>
            </a:pPr>
            <a:endParaRPr lang="en-US" sz="1700" b="0" i="0" u="none" strike="noStrike" baseline="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281DB3-197D-C441-86C4-66C89AD1B011}"/>
              </a:ext>
            </a:extLst>
          </p:cNvPr>
          <p:cNvSpPr>
            <a:spLocks noGrp="1"/>
          </p:cNvSpPr>
          <p:nvPr>
            <p:ph type="sldNum" sz="quarter" idx="12"/>
          </p:nvPr>
        </p:nvSpPr>
        <p:spPr/>
        <p:txBody>
          <a:bodyPr/>
          <a:lstStyle/>
          <a:p>
            <a:fld id="{49E107A0-7B7C-8743-BC43-85A450895BAC}" type="slidenum">
              <a:rPr lang="en-US" smtClean="0"/>
              <a:t>15</a:t>
            </a:fld>
            <a:endParaRPr lang="en-US"/>
          </a:p>
        </p:txBody>
      </p:sp>
    </p:spTree>
    <p:extLst>
      <p:ext uri="{BB962C8B-B14F-4D97-AF65-F5344CB8AC3E}">
        <p14:creationId xmlns:p14="http://schemas.microsoft.com/office/powerpoint/2010/main" val="3649886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1" y="703101"/>
            <a:ext cx="9144000" cy="623495"/>
          </a:xfrm>
        </p:spPr>
        <p:txBody>
          <a:bodyPr>
            <a:noAutofit/>
          </a:bodyPr>
          <a:lstStyle/>
          <a:p>
            <a:r>
              <a:rPr lang="en-GB" sz="3600" b="1" dirty="0">
                <a:latin typeface="Arial" panose="020B0604020202020204" pitchFamily="34" charset="0"/>
                <a:cs typeface="Arial" panose="020B0604020202020204" pitchFamily="34" charset="0"/>
              </a:rPr>
              <a:t>SECTOR </a:t>
            </a:r>
            <a:r>
              <a:rPr lang="en-GB" sz="3600" b="1" dirty="0">
                <a:effectLst/>
                <a:latin typeface="Arial" panose="020B0604020202020204" pitchFamily="34" charset="0"/>
                <a:cs typeface="Arial" panose="020B0604020202020204" pitchFamily="34" charset="0"/>
              </a:rPr>
              <a:t>ADAPTATION TO IMPACTS OF CLIMATE CHANGE </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 y="1538557"/>
            <a:ext cx="9144000" cy="4393871"/>
          </a:xfrm>
        </p:spPr>
        <p:txBody>
          <a:bodyPr>
            <a:noAutofit/>
          </a:bodyPr>
          <a:lstStyle/>
          <a:p>
            <a:pPr marL="0" indent="0" algn="just">
              <a:buNone/>
            </a:pPr>
            <a:endParaRPr lang="en-GB" sz="1700" dirty="0">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At  least within two years of the publication of the National Adaptation Strategy and Plan, develop and implement a Sector Adaptation Strategy and Plan which must be informed by the assessment undertaken in terms of paragraph </a:t>
            </a:r>
            <a:r>
              <a:rPr lang="en-GB" sz="1700" i="1" dirty="0">
                <a:effectLst/>
                <a:latin typeface="Arial" panose="020B0604020202020204" pitchFamily="34" charset="0"/>
                <a:cs typeface="Arial" panose="020B0604020202020204" pitchFamily="34" charset="0"/>
              </a:rPr>
              <a:t>(a)</a:t>
            </a:r>
            <a:r>
              <a:rPr lang="en-GB" sz="1700" dirty="0">
                <a:effectLst/>
                <a:latin typeface="Arial" panose="020B0604020202020204" pitchFamily="34" charset="0"/>
                <a:cs typeface="Arial" panose="020B0604020202020204" pitchFamily="34" charset="0"/>
              </a:rPr>
              <a:t>(</a:t>
            </a:r>
            <a:r>
              <a:rPr lang="en-GB" sz="1700" dirty="0" err="1">
                <a:effectLst/>
                <a:latin typeface="Arial" panose="020B0604020202020204" pitchFamily="34" charset="0"/>
                <a:cs typeface="Arial" panose="020B0604020202020204" pitchFamily="34" charset="0"/>
              </a:rPr>
              <a:t>i</a:t>
            </a:r>
            <a:r>
              <a:rPr lang="en-GB" sz="1700" dirty="0">
                <a:effectLst/>
                <a:latin typeface="Arial" panose="020B0604020202020204" pitchFamily="34" charset="0"/>
                <a:cs typeface="Arial" panose="020B0604020202020204" pitchFamily="34" charset="0"/>
              </a:rPr>
              <a:t>) and serve to implement the measures and mechanisms determined in terms of paragraph.</a:t>
            </a:r>
            <a:endParaRPr lang="en-GB" sz="1700" i="1"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latin typeface="Arial" panose="020B0604020202020204" pitchFamily="34" charset="0"/>
                <a:cs typeface="Arial" panose="020B0604020202020204" pitchFamily="34" charset="0"/>
              </a:rPr>
              <a:t>A</a:t>
            </a:r>
            <a:r>
              <a:rPr lang="en-GB" sz="1700" dirty="0">
                <a:effectLst/>
                <a:latin typeface="Arial" panose="020B0604020202020204" pitchFamily="34" charset="0"/>
                <a:cs typeface="Arial" panose="020B0604020202020204" pitchFamily="34" charset="0"/>
              </a:rPr>
              <a:t>t least every five years, review a Sector Adaptation Strategy and Plan and, if  required, amend the Sector Adaptation Strategy and Plan;</a:t>
            </a:r>
          </a:p>
          <a:p>
            <a:pPr algn="just"/>
            <a:r>
              <a:rPr lang="en-GB" sz="1700" dirty="0">
                <a:effectLst/>
                <a:latin typeface="Arial" panose="020B0604020202020204" pitchFamily="34" charset="0"/>
                <a:cs typeface="Arial" panose="020B0604020202020204" pitchFamily="34" charset="0"/>
              </a:rPr>
              <a:t>A Minister responsible for functions listed in Schedule 2, must at least within five years of the publication of a Sector Adaptation Strategy and Plan, and at five-yearly intervals thereafter, submit reports to the Minister on the progress made in relation to the implementation of the relevant Sector Adaptation Strategy and Plan. </a:t>
            </a: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The Minister must collate, compile and synthesise information relevant to the achievement of the national adaptation objectives and the objectives of this Act and  thereafter publish a Synthesis Adaptation Report for consideration by Cabinet and to be used in the Republic’s national and international reporting processes. </a:t>
            </a:r>
            <a:endParaRPr lang="en-GB" sz="17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281DB3-197D-C441-86C4-66C89AD1B011}"/>
              </a:ext>
            </a:extLst>
          </p:cNvPr>
          <p:cNvSpPr>
            <a:spLocks noGrp="1"/>
          </p:cNvSpPr>
          <p:nvPr>
            <p:ph type="sldNum" sz="quarter" idx="12"/>
          </p:nvPr>
        </p:nvSpPr>
        <p:spPr/>
        <p:txBody>
          <a:bodyPr/>
          <a:lstStyle/>
          <a:p>
            <a:fld id="{49E107A0-7B7C-8743-BC43-85A450895BAC}" type="slidenum">
              <a:rPr lang="en-US" smtClean="0"/>
              <a:t>16</a:t>
            </a:fld>
            <a:endParaRPr lang="en-US"/>
          </a:p>
        </p:txBody>
      </p:sp>
    </p:spTree>
    <p:extLst>
      <p:ext uri="{BB962C8B-B14F-4D97-AF65-F5344CB8AC3E}">
        <p14:creationId xmlns:p14="http://schemas.microsoft.com/office/powerpoint/2010/main" val="3698651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6887"/>
            <a:ext cx="8229600" cy="689866"/>
          </a:xfrm>
        </p:spPr>
        <p:txBody>
          <a:bodyPr>
            <a:noAutofit/>
          </a:bodyPr>
          <a:lstStyle/>
          <a:p>
            <a:r>
              <a:rPr lang="en-GB" sz="3600" b="1" dirty="0">
                <a:effectLst/>
                <a:latin typeface="Arial" panose="020B0604020202020204" pitchFamily="34" charset="0"/>
                <a:cs typeface="Arial" panose="020B0604020202020204" pitchFamily="34" charset="0"/>
              </a:rPr>
              <a:t>GREENHOUSE GAS EMISSIONS AND REMOVALS </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5154" y="1679109"/>
            <a:ext cx="8733691" cy="4237071"/>
          </a:xfrm>
        </p:spPr>
        <p:txBody>
          <a:bodyPr>
            <a:noAutofit/>
          </a:bodyPr>
          <a:lstStyle/>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The Minister must, in consultation with Cabinet, by notice in the </a:t>
            </a:r>
            <a:r>
              <a:rPr lang="en-GB" sz="1700" i="1" dirty="0">
                <a:effectLst/>
                <a:latin typeface="Arial" panose="020B0604020202020204" pitchFamily="34" charset="0"/>
                <a:cs typeface="Arial" panose="020B0604020202020204" pitchFamily="34" charset="0"/>
              </a:rPr>
              <a:t>Gazette </a:t>
            </a:r>
            <a:r>
              <a:rPr lang="en-GB" sz="1700" dirty="0">
                <a:effectLst/>
                <a:latin typeface="Arial" panose="020B0604020202020204" pitchFamily="34" charset="0"/>
                <a:cs typeface="Arial" panose="020B0604020202020204" pitchFamily="34" charset="0"/>
              </a:rPr>
              <a:t>determine a national greenhouse gas emissions trajectory for the Republic. </a:t>
            </a:r>
            <a:endParaRPr lang="en-GB" sz="1700" dirty="0">
              <a:latin typeface="Arial" panose="020B0604020202020204" pitchFamily="34" charset="0"/>
              <a:cs typeface="Arial" panose="020B0604020202020204" pitchFamily="34" charset="0"/>
            </a:endParaRPr>
          </a:p>
          <a:p>
            <a:pPr algn="just"/>
            <a:r>
              <a:rPr lang="en-GB" sz="1700" dirty="0">
                <a:effectLst/>
                <a:latin typeface="Arial" panose="020B0604020202020204" pitchFamily="34" charset="0"/>
                <a:cs typeface="Arial" panose="020B0604020202020204" pitchFamily="34" charset="0"/>
              </a:rPr>
              <a:t>Until such time as the Minister publishes the national greenhouse gas emissions trajectory in terms of subsection, the latest updated Nationally Determined Contribution serves as the trajectory. </a:t>
            </a:r>
            <a:endParaRPr lang="en-GB" sz="1700" dirty="0">
              <a:latin typeface="Arial" panose="020B0604020202020204" pitchFamily="34" charset="0"/>
              <a:cs typeface="Arial" panose="020B0604020202020204" pitchFamily="34" charset="0"/>
            </a:endParaRPr>
          </a:p>
          <a:p>
            <a:pPr algn="just"/>
            <a:r>
              <a:rPr lang="en-GB" sz="1700" dirty="0">
                <a:effectLst/>
                <a:latin typeface="Arial" panose="020B0604020202020204" pitchFamily="34" charset="0"/>
                <a:cs typeface="Arial" panose="020B0604020202020204" pitchFamily="34" charset="0"/>
              </a:rPr>
              <a:t>The Minister must, within one year of the coming into operation of this Act, by notice in the </a:t>
            </a:r>
            <a:r>
              <a:rPr lang="en-GB" sz="1700" i="1" dirty="0">
                <a:effectLst/>
                <a:latin typeface="Arial" panose="020B0604020202020204" pitchFamily="34" charset="0"/>
                <a:cs typeface="Arial" panose="020B0604020202020204" pitchFamily="34" charset="0"/>
              </a:rPr>
              <a:t>Gazette</a:t>
            </a:r>
            <a:r>
              <a:rPr lang="en-GB" sz="1700" dirty="0">
                <a:effectLst/>
                <a:latin typeface="Arial" panose="020B0604020202020204" pitchFamily="34" charset="0"/>
                <a:cs typeface="Arial" panose="020B0604020202020204" pitchFamily="34" charset="0"/>
              </a:rPr>
              <a:t>, list the greenhouse gas emitting sectors and subsectors that are subject to sectoral emissions targets. </a:t>
            </a:r>
          </a:p>
          <a:p>
            <a:pPr algn="just"/>
            <a:r>
              <a:rPr lang="en-GB" sz="1700" dirty="0">
                <a:effectLst/>
                <a:latin typeface="Arial" panose="020B0604020202020204" pitchFamily="34" charset="0"/>
                <a:cs typeface="Arial" panose="020B0604020202020204" pitchFamily="34" charset="0"/>
              </a:rPr>
              <a:t>The Minister must, in consultation with the Ministers responsible for each sector</a:t>
            </a:r>
            <a:br>
              <a:rPr lang="en-GB" sz="1700" dirty="0">
                <a:effectLst/>
                <a:latin typeface="Arial" panose="020B0604020202020204" pitchFamily="34" charset="0"/>
                <a:cs typeface="Arial" panose="020B0604020202020204" pitchFamily="34" charset="0"/>
              </a:rPr>
            </a:br>
            <a:r>
              <a:rPr lang="en-GB" sz="1700" dirty="0">
                <a:effectLst/>
                <a:latin typeface="Arial" panose="020B0604020202020204" pitchFamily="34" charset="0"/>
                <a:cs typeface="Arial" panose="020B0604020202020204" pitchFamily="34" charset="0"/>
              </a:rPr>
              <a:t>and subsector listed in terms of subsections  and  determine by notice in the </a:t>
            </a:r>
            <a:r>
              <a:rPr lang="en-GB" sz="1700" i="1" dirty="0">
                <a:effectLst/>
                <a:latin typeface="Arial" panose="020B0604020202020204" pitchFamily="34" charset="0"/>
                <a:cs typeface="Arial" panose="020B0604020202020204" pitchFamily="34" charset="0"/>
              </a:rPr>
              <a:t>Gazette </a:t>
            </a:r>
            <a:r>
              <a:rPr lang="en-GB" sz="1700" dirty="0">
                <a:effectLst/>
                <a:latin typeface="Arial" panose="020B0604020202020204" pitchFamily="34" charset="0"/>
                <a:cs typeface="Arial" panose="020B0604020202020204" pitchFamily="34" charset="0"/>
              </a:rPr>
              <a:t>the prescribed framework and the sectoral emissions targets for sectors and  subsectors. </a:t>
            </a:r>
          </a:p>
          <a:p>
            <a:pPr algn="just"/>
            <a:r>
              <a:rPr lang="en-GB" sz="1700" dirty="0">
                <a:effectLst/>
                <a:latin typeface="Arial" panose="020B0604020202020204" pitchFamily="34" charset="0"/>
                <a:cs typeface="Arial" panose="020B0604020202020204" pitchFamily="34" charset="0"/>
              </a:rPr>
              <a:t>The Minister responsible for each sector or subsector for which sectoral emissions targets have been determined, in accordance with subsection, must adopt policies and measures towards the achievement of the sectoral emissions targets.</a:t>
            </a:r>
            <a:endParaRPr lang="en-GB" sz="1700" dirty="0">
              <a:latin typeface="Arial" panose="020B0604020202020204" pitchFamily="34" charset="0"/>
              <a:cs typeface="Arial" panose="020B0604020202020204" pitchFamily="34" charset="0"/>
            </a:endParaRPr>
          </a:p>
          <a:p>
            <a:endParaRPr lang="en-GB" sz="17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17</a:t>
            </a:fld>
            <a:endParaRPr lang="en-US"/>
          </a:p>
        </p:txBody>
      </p:sp>
    </p:spTree>
    <p:extLst>
      <p:ext uri="{BB962C8B-B14F-4D97-AF65-F5344CB8AC3E}">
        <p14:creationId xmlns:p14="http://schemas.microsoft.com/office/powerpoint/2010/main" val="715172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1" y="299926"/>
            <a:ext cx="9144000" cy="730982"/>
          </a:xfrm>
        </p:spPr>
        <p:txBody>
          <a:bodyPr>
            <a:noAutofit/>
          </a:bodyPr>
          <a:lstStyle/>
          <a:p>
            <a:r>
              <a:rPr lang="en-GB" sz="3200" b="1" dirty="0">
                <a:effectLst/>
                <a:latin typeface="Arial" panose="020B0604020202020204" pitchFamily="34" charset="0"/>
                <a:cs typeface="Arial" panose="020B0604020202020204" pitchFamily="34" charset="0"/>
              </a:rPr>
              <a:t>GREENHOUSE GAS EMISSIONS AND REMOVALS </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 y="1114787"/>
            <a:ext cx="9144000" cy="5073805"/>
          </a:xfrm>
        </p:spPr>
        <p:txBody>
          <a:bodyPr>
            <a:noAutofit/>
          </a:bodyPr>
          <a:lstStyle/>
          <a:p>
            <a:pPr algn="just"/>
            <a:r>
              <a:rPr lang="en-GB" sz="1800" dirty="0">
                <a:effectLst/>
                <a:latin typeface="Arial" panose="020B0604020202020204" pitchFamily="34" charset="0"/>
                <a:cs typeface="Arial" panose="020B0604020202020204" pitchFamily="34" charset="0"/>
              </a:rPr>
              <a:t>The Minister responsible for each sector and subsector for which sectoral emissions targets have been determined in terms of subsection or for which revised</a:t>
            </a:r>
            <a:br>
              <a:rPr lang="en-GB" sz="1800" dirty="0">
                <a:effectLst/>
                <a:latin typeface="Arial" panose="020B0604020202020204" pitchFamily="34" charset="0"/>
                <a:cs typeface="Arial" panose="020B0604020202020204" pitchFamily="34" charset="0"/>
              </a:rPr>
            </a:br>
            <a:r>
              <a:rPr lang="en-GB" sz="1800" dirty="0">
                <a:effectLst/>
                <a:latin typeface="Arial" panose="020B0604020202020204" pitchFamily="34" charset="0"/>
                <a:cs typeface="Arial" panose="020B0604020202020204" pitchFamily="34" charset="0"/>
              </a:rPr>
              <a:t>and amended sectoral emissions targets have been determined in terms of subsection must annually report to The Presidency on progress towards the achievement of the relevant sectoral emissions targets. </a:t>
            </a:r>
          </a:p>
          <a:p>
            <a:pPr algn="just"/>
            <a:r>
              <a:rPr lang="en-GB" sz="1800" dirty="0">
                <a:effectLst/>
                <a:latin typeface="Arial" panose="020B0604020202020204" pitchFamily="34" charset="0"/>
                <a:cs typeface="Arial" panose="020B0604020202020204" pitchFamily="34" charset="0"/>
              </a:rPr>
              <a:t>The Minister must collate, compile and synthesise the reports provided in terms</a:t>
            </a:r>
            <a:br>
              <a:rPr lang="en-GB" sz="1800" dirty="0">
                <a:effectLst/>
                <a:latin typeface="Arial" panose="020B0604020202020204" pitchFamily="34" charset="0"/>
                <a:cs typeface="Arial" panose="020B0604020202020204" pitchFamily="34" charset="0"/>
              </a:rPr>
            </a:br>
            <a:r>
              <a:rPr lang="en-GB" sz="1800" dirty="0">
                <a:effectLst/>
                <a:latin typeface="Arial" panose="020B0604020202020204" pitchFamily="34" charset="0"/>
                <a:cs typeface="Arial" panose="020B0604020202020204" pitchFamily="34" charset="0"/>
              </a:rPr>
              <a:t>of subsection and submit progress reports on the implementation of the sectoral emissions targets to Cabinet on an annual basis. </a:t>
            </a:r>
            <a:endParaRPr lang="en-GB" sz="1800" dirty="0">
              <a:latin typeface="Arial" panose="020B0604020202020204" pitchFamily="34" charset="0"/>
              <a:cs typeface="Arial" panose="020B0604020202020204" pitchFamily="34" charset="0"/>
            </a:endParaRPr>
          </a:p>
          <a:p>
            <a:pPr algn="just"/>
            <a:endParaRPr lang="en-GB" sz="1800" dirty="0">
              <a:latin typeface="Arial" panose="020B0604020202020204" pitchFamily="34" charset="0"/>
              <a:cs typeface="Arial" panose="020B0604020202020204" pitchFamily="34" charset="0"/>
            </a:endParaRPr>
          </a:p>
          <a:p>
            <a:pPr marL="0" indent="0" algn="just">
              <a:buNone/>
            </a:pPr>
            <a:r>
              <a:rPr lang="en-GB" sz="1800" b="1" dirty="0">
                <a:effectLst/>
                <a:latin typeface="Arial" panose="020B0604020202020204" pitchFamily="34" charset="0"/>
                <a:cs typeface="Arial" panose="020B0604020202020204" pitchFamily="34" charset="0"/>
              </a:rPr>
              <a:t>Listed greenhouse gases and activities </a:t>
            </a:r>
            <a:endParaRPr lang="en-GB" sz="18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800" dirty="0">
                <a:effectLst/>
                <a:latin typeface="Arial" panose="020B0604020202020204" pitchFamily="34" charset="0"/>
                <a:cs typeface="Arial" panose="020B0604020202020204" pitchFamily="34" charset="0"/>
              </a:rPr>
              <a:t>The Minister must, by notice in the </a:t>
            </a:r>
            <a:r>
              <a:rPr lang="en-GB" sz="1800" i="1" dirty="0">
                <a:effectLst/>
                <a:latin typeface="Arial" panose="020B0604020202020204" pitchFamily="34" charset="0"/>
                <a:cs typeface="Arial" panose="020B0604020202020204" pitchFamily="34" charset="0"/>
              </a:rPr>
              <a:t>Gazette</a:t>
            </a:r>
            <a:r>
              <a:rPr lang="en-GB" sz="1800" dirty="0">
                <a:effectLst/>
                <a:latin typeface="Arial" panose="020B0604020202020204" pitchFamily="34" charset="0"/>
                <a:cs typeface="Arial" panose="020B0604020202020204" pitchFamily="34" charset="0"/>
              </a:rPr>
              <a:t>, publish a list of greenhouse gases which the Minister reasonably believes cause or are likely to cause or exacerbate climate change. </a:t>
            </a:r>
            <a:endParaRPr lang="en-GB" sz="18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800" dirty="0">
                <a:effectLst/>
                <a:latin typeface="Arial" panose="020B0604020202020204" pitchFamily="34" charset="0"/>
                <a:cs typeface="Arial" panose="020B0604020202020204" pitchFamily="34" charset="0"/>
              </a:rPr>
              <a:t>The Minister must, by notice in the </a:t>
            </a:r>
            <a:r>
              <a:rPr lang="en-GB" sz="1800" i="1" dirty="0">
                <a:effectLst/>
                <a:latin typeface="Arial" panose="020B0604020202020204" pitchFamily="34" charset="0"/>
                <a:cs typeface="Arial" panose="020B0604020202020204" pitchFamily="34" charset="0"/>
              </a:rPr>
              <a:t>Gazette</a:t>
            </a:r>
            <a:r>
              <a:rPr lang="en-GB" sz="1800" dirty="0">
                <a:effectLst/>
                <a:latin typeface="Arial" panose="020B0604020202020204" pitchFamily="34" charset="0"/>
                <a:cs typeface="Arial" panose="020B0604020202020204" pitchFamily="34" charset="0"/>
              </a:rPr>
              <a:t>, publish a list of activities which emit, or has the potential to emit, one or more of the greenhouse gases listed in terms of subsection.</a:t>
            </a:r>
            <a:endParaRPr lang="en-GB"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281DB3-197D-C441-86C4-66C89AD1B011}"/>
              </a:ext>
            </a:extLst>
          </p:cNvPr>
          <p:cNvSpPr>
            <a:spLocks noGrp="1"/>
          </p:cNvSpPr>
          <p:nvPr>
            <p:ph type="sldNum" sz="quarter" idx="12"/>
          </p:nvPr>
        </p:nvSpPr>
        <p:spPr/>
        <p:txBody>
          <a:bodyPr/>
          <a:lstStyle/>
          <a:p>
            <a:fld id="{49E107A0-7B7C-8743-BC43-85A450895BAC}" type="slidenum">
              <a:rPr lang="en-US" smtClean="0"/>
              <a:t>18</a:t>
            </a:fld>
            <a:endParaRPr lang="en-US"/>
          </a:p>
        </p:txBody>
      </p:sp>
    </p:spTree>
    <p:extLst>
      <p:ext uri="{BB962C8B-B14F-4D97-AF65-F5344CB8AC3E}">
        <p14:creationId xmlns:p14="http://schemas.microsoft.com/office/powerpoint/2010/main" val="2290179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73891" y="432090"/>
            <a:ext cx="9144000" cy="730982"/>
          </a:xfrm>
        </p:spPr>
        <p:txBody>
          <a:bodyPr>
            <a:noAutofit/>
          </a:bodyPr>
          <a:lstStyle/>
          <a:p>
            <a:r>
              <a:rPr lang="en-GB" sz="3200" b="1" dirty="0">
                <a:effectLst/>
                <a:latin typeface="Arial" panose="020B0604020202020204" pitchFamily="34" charset="0"/>
                <a:cs typeface="Arial" panose="020B0604020202020204" pitchFamily="34" charset="0"/>
              </a:rPr>
              <a:t>GREENHOUSE GAS EMISSIONS AND REMOVALS </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 y="1282545"/>
            <a:ext cx="9144000" cy="5073805"/>
          </a:xfrm>
        </p:spPr>
        <p:txBody>
          <a:bodyPr>
            <a:noAutofit/>
          </a:bodyPr>
          <a:lstStyle/>
          <a:p>
            <a:pPr marL="0" indent="0" algn="just">
              <a:buNone/>
            </a:pPr>
            <a:r>
              <a:rPr lang="en-GB" sz="1900" b="1" dirty="0">
                <a:effectLst/>
                <a:latin typeface="Arial" panose="020B0604020202020204" pitchFamily="34" charset="0"/>
                <a:cs typeface="Arial" panose="020B0604020202020204" pitchFamily="34" charset="0"/>
              </a:rPr>
              <a:t>Carbon budgets </a:t>
            </a:r>
            <a:endParaRPr lang="en-GB" sz="19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900" dirty="0">
                <a:effectLst/>
                <a:latin typeface="Arial" panose="020B0604020202020204" pitchFamily="34" charset="0"/>
                <a:cs typeface="Arial" panose="020B0604020202020204" pitchFamily="34" charset="0"/>
              </a:rPr>
              <a:t>The Minister must allocate a carbon budget to any person that conducts an activity listed.</a:t>
            </a:r>
            <a:endParaRPr lang="en-GB" sz="1900" dirty="0">
              <a:latin typeface="Arial" panose="020B0604020202020204" pitchFamily="34" charset="0"/>
              <a:cs typeface="Arial" panose="020B0604020202020204" pitchFamily="34" charset="0"/>
            </a:endParaRPr>
          </a:p>
          <a:p>
            <a:pPr algn="just"/>
            <a:r>
              <a:rPr lang="en-GB" sz="1900" dirty="0">
                <a:effectLst/>
                <a:latin typeface="Arial" panose="020B0604020202020204" pitchFamily="34" charset="0"/>
                <a:cs typeface="Arial" panose="020B0604020202020204" pitchFamily="34" charset="0"/>
              </a:rPr>
              <a:t>A person to whom a carbon budget has been allocated in terms of subsection must prepare and submit to the Minister, for approval, a greenhouse gas mitigation plan. </a:t>
            </a:r>
            <a:endParaRPr lang="en-GB" sz="1900" dirty="0">
              <a:latin typeface="Arial" panose="020B0604020202020204" pitchFamily="34" charset="0"/>
              <a:cs typeface="Arial" panose="020B0604020202020204" pitchFamily="34" charset="0"/>
            </a:endParaRPr>
          </a:p>
          <a:p>
            <a:pPr algn="just"/>
            <a:r>
              <a:rPr lang="en-GB" sz="1900" dirty="0">
                <a:effectLst/>
                <a:latin typeface="Arial" panose="020B0604020202020204" pitchFamily="34" charset="0"/>
                <a:cs typeface="Arial" panose="020B0604020202020204" pitchFamily="34" charset="0"/>
              </a:rPr>
              <a:t>At the time when the carbon budget is assigned for the first mandatory carbon budget cycle, all approved pollution prevention plans as contemplated in section 29 of the National Environmental Management: Air Quality Act, 2004 (Act No. 39 of 2004),  and the National Pollution Prevention Plans Regulations, 2017, published under Government Notice No. 712 of 21 July 2017, must be deemed to be greenhouse gas mitigation plan.</a:t>
            </a:r>
          </a:p>
          <a:p>
            <a:pPr algn="just"/>
            <a:r>
              <a:rPr lang="en-GB" sz="1900" dirty="0">
                <a:effectLst/>
                <a:latin typeface="Arial" panose="020B0604020202020204" pitchFamily="34" charset="0"/>
                <a:cs typeface="Arial" panose="020B0604020202020204" pitchFamily="34" charset="0"/>
              </a:rPr>
              <a:t>The Minister must review a carbon budget allocated to a person in terms of subsection  at the end of the five-year carbon budget commitment period, or upon request by a person subject to a carbon budget. </a:t>
            </a:r>
            <a:endParaRPr lang="en-GB" sz="1900" dirty="0">
              <a:latin typeface="Arial" panose="020B0604020202020204" pitchFamily="34" charset="0"/>
              <a:cs typeface="Arial" panose="020B0604020202020204" pitchFamily="34" charset="0"/>
            </a:endParaRPr>
          </a:p>
          <a:p>
            <a:endParaRPr lang="en-GB" sz="1900" dirty="0">
              <a:latin typeface="Arial" panose="020B0604020202020204" pitchFamily="34" charset="0"/>
              <a:cs typeface="Arial" panose="020B0604020202020204" pitchFamily="34" charset="0"/>
            </a:endParaRPr>
          </a:p>
          <a:p>
            <a:endParaRPr lang="en-GB" sz="1900" dirty="0">
              <a:latin typeface="Arial" panose="020B0604020202020204" pitchFamily="34" charset="0"/>
              <a:cs typeface="Arial" panose="020B0604020202020204" pitchFamily="34" charset="0"/>
            </a:endParaRPr>
          </a:p>
          <a:p>
            <a:pPr marL="0" indent="0">
              <a:buNone/>
            </a:pPr>
            <a:endParaRPr lang="en-GB" sz="1900" dirty="0">
              <a:latin typeface="Arial" panose="020B0604020202020204" pitchFamily="34" charset="0"/>
              <a:cs typeface="Arial" panose="020B0604020202020204" pitchFamily="34" charset="0"/>
            </a:endParaRPr>
          </a:p>
          <a:p>
            <a:endParaRPr lang="en-GB" sz="1900" dirty="0">
              <a:latin typeface="Arial" panose="020B0604020202020204" pitchFamily="34" charset="0"/>
              <a:cs typeface="Arial" panose="020B0604020202020204" pitchFamily="34" charset="0"/>
            </a:endParaRPr>
          </a:p>
          <a:p>
            <a:pPr algn="just">
              <a:buFont typeface="Arial" panose="020B0604020202020204" pitchFamily="34" charset="0"/>
              <a:buChar char="•"/>
            </a:pPr>
            <a:endParaRPr lang="en-GB" sz="1900" dirty="0">
              <a:latin typeface="Arial" panose="020B0604020202020204" pitchFamily="34" charset="0"/>
              <a:cs typeface="Arial" panose="020B0604020202020204" pitchFamily="34" charset="0"/>
            </a:endParaRPr>
          </a:p>
          <a:p>
            <a:pPr marL="0" indent="0" algn="just">
              <a:buNone/>
            </a:pPr>
            <a:endParaRPr lang="en-ZA" sz="1900" b="0" i="0" u="none" strike="noStrike" baseline="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281DB3-197D-C441-86C4-66C89AD1B011}"/>
              </a:ext>
            </a:extLst>
          </p:cNvPr>
          <p:cNvSpPr>
            <a:spLocks noGrp="1"/>
          </p:cNvSpPr>
          <p:nvPr>
            <p:ph type="sldNum" sz="quarter" idx="12"/>
          </p:nvPr>
        </p:nvSpPr>
        <p:spPr/>
        <p:txBody>
          <a:bodyPr/>
          <a:lstStyle/>
          <a:p>
            <a:fld id="{49E107A0-7B7C-8743-BC43-85A450895BAC}" type="slidenum">
              <a:rPr lang="en-US" smtClean="0"/>
              <a:t>19</a:t>
            </a:fld>
            <a:endParaRPr lang="en-US"/>
          </a:p>
        </p:txBody>
      </p:sp>
    </p:spTree>
    <p:extLst>
      <p:ext uri="{BB962C8B-B14F-4D97-AF65-F5344CB8AC3E}">
        <p14:creationId xmlns:p14="http://schemas.microsoft.com/office/powerpoint/2010/main" val="227296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134900" y="394402"/>
            <a:ext cx="9119937" cy="566569"/>
          </a:xfrm>
        </p:spPr>
        <p:txBody>
          <a:bodyPr>
            <a:noAutofit/>
          </a:bodyPr>
          <a:lstStyle/>
          <a:p>
            <a:r>
              <a:rPr lang="en-ZA" sz="3600" b="1" kern="0" dirty="0">
                <a:solidFill>
                  <a:prstClr val="black"/>
                </a:solidFill>
                <a:latin typeface="Arial" panose="020B0604020202020204" pitchFamily="34" charset="0"/>
                <a:cs typeface="Arial" panose="020B0604020202020204" pitchFamily="34" charset="0"/>
              </a:rPr>
              <a:t>TABLE OF CONTENTS</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24063" y="1256144"/>
            <a:ext cx="9119937" cy="3149601"/>
          </a:xfrm>
        </p:spPr>
        <p:txBody>
          <a:bodyPr>
            <a:noAutofit/>
          </a:bodyPr>
          <a:lstStyle/>
          <a:p>
            <a:pPr algn="just">
              <a:spcBef>
                <a:spcPts val="0"/>
              </a:spcBef>
            </a:pPr>
            <a:r>
              <a:rPr lang="en-GB" sz="2400" dirty="0">
                <a:latin typeface="Arial" panose="020B0604020202020204" pitchFamily="34" charset="0"/>
                <a:cs typeface="Arial" panose="020B0604020202020204" pitchFamily="34" charset="0"/>
              </a:rPr>
              <a:t>Purpose and objects of the Bill</a:t>
            </a:r>
          </a:p>
          <a:p>
            <a:pPr algn="just">
              <a:spcBef>
                <a:spcPts val="0"/>
              </a:spcBef>
            </a:pPr>
            <a:r>
              <a:rPr lang="en-GB" sz="2400" dirty="0">
                <a:latin typeface="Arial" panose="020B0604020202020204" pitchFamily="34" charset="0"/>
                <a:cs typeface="Arial" panose="020B0604020202020204" pitchFamily="34" charset="0"/>
              </a:rPr>
              <a:t>Principles of the Bill</a:t>
            </a:r>
          </a:p>
          <a:p>
            <a:pPr algn="just">
              <a:spcBef>
                <a:spcPts val="0"/>
              </a:spcBef>
            </a:pPr>
            <a:r>
              <a:rPr lang="en-GB" sz="2400" dirty="0">
                <a:latin typeface="Arial" panose="020B0604020202020204" pitchFamily="34" charset="0"/>
                <a:cs typeface="Arial" panose="020B0604020202020204" pitchFamily="34" charset="0"/>
              </a:rPr>
              <a:t>Key definitions</a:t>
            </a:r>
          </a:p>
          <a:p>
            <a:pPr algn="just">
              <a:spcBef>
                <a:spcPts val="0"/>
              </a:spcBef>
            </a:pPr>
            <a:r>
              <a:rPr lang="en-GB" sz="2400" dirty="0">
                <a:latin typeface="Arial" panose="020B0604020202020204" pitchFamily="34" charset="0"/>
                <a:cs typeface="Arial" panose="020B0604020202020204" pitchFamily="34" charset="0"/>
              </a:rPr>
              <a:t>Processing of the Bill by the Portfolio Committee (PC)</a:t>
            </a:r>
          </a:p>
          <a:p>
            <a:pPr algn="just">
              <a:spcBef>
                <a:spcPts val="0"/>
              </a:spcBef>
            </a:pPr>
            <a:r>
              <a:rPr lang="en-GB" sz="2400" dirty="0">
                <a:latin typeface="Arial" panose="020B0604020202020204" pitchFamily="34" charset="0"/>
                <a:cs typeface="Arial" panose="020B0604020202020204" pitchFamily="34" charset="0"/>
              </a:rPr>
              <a:t>Salient amendments effected by the PC</a:t>
            </a:r>
          </a:p>
          <a:p>
            <a:pPr algn="just">
              <a:spcBef>
                <a:spcPts val="0"/>
              </a:spcBef>
            </a:pPr>
            <a:r>
              <a:rPr lang="en-GB" sz="2400" dirty="0">
                <a:latin typeface="Arial" panose="020B0604020202020204" pitchFamily="34" charset="0"/>
                <a:cs typeface="Arial" panose="020B0604020202020204" pitchFamily="34" charset="0"/>
              </a:rPr>
              <a:t>Policy alignment and institutional arrangements</a:t>
            </a:r>
          </a:p>
          <a:p>
            <a:pPr algn="just">
              <a:spcBef>
                <a:spcPts val="0"/>
              </a:spcBef>
            </a:pPr>
            <a:r>
              <a:rPr lang="en-GB" sz="2400" dirty="0">
                <a:latin typeface="Arial" panose="020B0604020202020204" pitchFamily="34" charset="0"/>
                <a:cs typeface="Arial" panose="020B0604020202020204" pitchFamily="34" charset="0"/>
              </a:rPr>
              <a:t>Climate Change Response (provinces and municipalities)</a:t>
            </a:r>
          </a:p>
          <a:p>
            <a:pPr algn="just">
              <a:spcBef>
                <a:spcPts val="0"/>
              </a:spcBef>
            </a:pPr>
            <a:r>
              <a:rPr lang="en-GB" sz="2400" dirty="0">
                <a:latin typeface="Arial" panose="020B0604020202020204" pitchFamily="34" charset="0"/>
                <a:cs typeface="Arial" panose="020B0604020202020204" pitchFamily="34" charset="0"/>
              </a:rPr>
              <a:t>National adaptation to impacts of climate change</a:t>
            </a:r>
          </a:p>
          <a:p>
            <a:pPr algn="just">
              <a:spcBef>
                <a:spcPts val="0"/>
              </a:spcBef>
            </a:pPr>
            <a:r>
              <a:rPr lang="en-GB" sz="2400" dirty="0">
                <a:latin typeface="Arial" panose="020B0604020202020204" pitchFamily="34" charset="0"/>
                <a:cs typeface="Arial" panose="020B0604020202020204" pitchFamily="34" charset="0"/>
              </a:rPr>
              <a:t>Sector adaptation to impacts of climate change</a:t>
            </a:r>
          </a:p>
          <a:p>
            <a:pPr algn="just">
              <a:spcBef>
                <a:spcPts val="0"/>
              </a:spcBef>
            </a:pPr>
            <a:r>
              <a:rPr lang="en-GB" sz="2400" dirty="0">
                <a:latin typeface="Arial" panose="020B0604020202020204" pitchFamily="34" charset="0"/>
                <a:cs typeface="Arial" panose="020B0604020202020204" pitchFamily="34" charset="0"/>
              </a:rPr>
              <a:t>Greenhouse gas emissions and removals</a:t>
            </a:r>
            <a:endParaRPr lang="en-ZA" sz="2400" dirty="0">
              <a:latin typeface="Arial" panose="020B0604020202020204" pitchFamily="34" charset="0"/>
              <a:cs typeface="Arial" panose="020B0604020202020204" pitchFamily="34" charset="0"/>
            </a:endParaRPr>
          </a:p>
          <a:p>
            <a:pPr marL="0" indent="0" algn="just">
              <a:buNone/>
            </a:pPr>
            <a:endParaRPr lang="en-US" sz="1600" b="1" dirty="0">
              <a:solidFill>
                <a:prstClr val="black"/>
              </a:solidFill>
              <a:latin typeface="Arial Narrow" panose="020B0606020202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42B5D16-0AC8-B04C-AC55-BF38E223AF9B}"/>
              </a:ext>
            </a:extLst>
          </p:cNvPr>
          <p:cNvSpPr>
            <a:spLocks noGrp="1"/>
          </p:cNvSpPr>
          <p:nvPr>
            <p:ph type="sldNum" sz="quarter" idx="12"/>
          </p:nvPr>
        </p:nvSpPr>
        <p:spPr/>
        <p:txBody>
          <a:bodyPr/>
          <a:lstStyle/>
          <a:p>
            <a:fld id="{49E107A0-7B7C-8743-BC43-85A450895BAC}" type="slidenum">
              <a:rPr lang="en-US" smtClean="0"/>
              <a:t>2</a:t>
            </a:fld>
            <a:endParaRPr lang="en-US"/>
          </a:p>
        </p:txBody>
      </p:sp>
    </p:spTree>
    <p:extLst>
      <p:ext uri="{BB962C8B-B14F-4D97-AF65-F5344CB8AC3E}">
        <p14:creationId xmlns:p14="http://schemas.microsoft.com/office/powerpoint/2010/main" val="1836684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0" y="502017"/>
            <a:ext cx="9144000" cy="730982"/>
          </a:xfrm>
        </p:spPr>
        <p:txBody>
          <a:bodyPr>
            <a:noAutofit/>
          </a:bodyPr>
          <a:lstStyle/>
          <a:p>
            <a:r>
              <a:rPr lang="en-GB" sz="3200" b="1" dirty="0">
                <a:effectLst/>
                <a:latin typeface="Arial" panose="020B0604020202020204" pitchFamily="34" charset="0"/>
                <a:cs typeface="Arial" panose="020B0604020202020204" pitchFamily="34" charset="0"/>
              </a:rPr>
              <a:t>GREENHOUSE GAS EMISSIONS AND REMOVALS </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1" y="1364746"/>
            <a:ext cx="9144000" cy="5174166"/>
          </a:xfrm>
        </p:spPr>
        <p:txBody>
          <a:bodyPr>
            <a:noAutofit/>
          </a:bodyPr>
          <a:lstStyle/>
          <a:p>
            <a:pPr marL="0" indent="0">
              <a:buNone/>
            </a:pPr>
            <a:r>
              <a:rPr lang="en-GB" sz="1700" b="1" dirty="0">
                <a:effectLst/>
                <a:latin typeface="Arial" panose="020B0604020202020204" pitchFamily="34" charset="0"/>
                <a:cs typeface="Arial" panose="020B0604020202020204" pitchFamily="34" charset="0"/>
              </a:rPr>
              <a:t>Phase-down and phase-out of synthetic greenhouse gas emissions and declaration </a:t>
            </a: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The Minister, in consultation with the Ministers responsible for the greenhouse gas emitting sectors and subsectors contemplated in section 22, must by notice in the </a:t>
            </a:r>
            <a:r>
              <a:rPr lang="en-GB" sz="1700" i="1" dirty="0">
                <a:effectLst/>
                <a:latin typeface="Arial" panose="020B0604020202020204" pitchFamily="34" charset="0"/>
                <a:cs typeface="Arial" panose="020B0604020202020204" pitchFamily="34" charset="0"/>
              </a:rPr>
              <a:t>Gazette</a:t>
            </a:r>
            <a:r>
              <a:rPr lang="en-GB" sz="1700" i="1" dirty="0">
                <a:latin typeface="Arial" panose="020B0604020202020204" pitchFamily="34" charset="0"/>
                <a:cs typeface="Arial" panose="020B0604020202020204" pitchFamily="34" charset="0"/>
              </a:rPr>
              <a:t>.</a:t>
            </a:r>
            <a:endParaRPr lang="en-GB" sz="1700" dirty="0">
              <a:latin typeface="Arial" panose="020B0604020202020204" pitchFamily="34" charset="0"/>
              <a:cs typeface="Arial" panose="020B0604020202020204" pitchFamily="34" charset="0"/>
            </a:endParaRPr>
          </a:p>
          <a:p>
            <a:pPr algn="just"/>
            <a:r>
              <a:rPr lang="en-GB" sz="1700" dirty="0">
                <a:effectLst/>
                <a:latin typeface="Arial" panose="020B0604020202020204" pitchFamily="34" charset="0"/>
                <a:cs typeface="Arial" panose="020B0604020202020204" pitchFamily="34" charset="0"/>
              </a:rPr>
              <a:t>The Minister, in consultation with the Ministers responsible for the greenhouse gas emitting sectors and subsectors contemplated in section 22, and any affected party, in the prescribed manner. </a:t>
            </a:r>
            <a:endParaRPr lang="en-GB" sz="1700" dirty="0">
              <a:latin typeface="Arial" panose="020B0604020202020204" pitchFamily="34" charset="0"/>
              <a:cs typeface="Arial" panose="020B0604020202020204" pitchFamily="34" charset="0"/>
            </a:endParaRPr>
          </a:p>
          <a:p>
            <a:r>
              <a:rPr lang="en-GB" sz="1700" dirty="0">
                <a:effectLst/>
                <a:latin typeface="Arial" panose="020B0604020202020204" pitchFamily="34" charset="0"/>
                <a:cs typeface="Arial" panose="020B0604020202020204" pitchFamily="34" charset="0"/>
              </a:rPr>
              <a:t>The Minister may allocate a carbon budget to persons undertaking activities that give rise to emissions of the synthetic greenhouse gases declared pursuant to subsection (1), in which event the Minister must follow the process for the allocation of carbon budgets provided for in section 24. </a:t>
            </a:r>
          </a:p>
          <a:p>
            <a:pPr marL="0" indent="0">
              <a:buNone/>
            </a:pPr>
            <a:endParaRPr lang="en-GB" sz="1700" dirty="0">
              <a:latin typeface="Arial" panose="020B0604020202020204" pitchFamily="34" charset="0"/>
              <a:cs typeface="Arial" panose="020B0604020202020204" pitchFamily="34" charset="0"/>
            </a:endParaRPr>
          </a:p>
          <a:p>
            <a:pPr marL="0" indent="0" algn="just">
              <a:buNone/>
            </a:pPr>
            <a:r>
              <a:rPr lang="en-GB" sz="1700" b="1" dirty="0">
                <a:effectLst/>
                <a:latin typeface="Arial" panose="020B0604020202020204" pitchFamily="34" charset="0"/>
                <a:cs typeface="Arial" panose="020B0604020202020204" pitchFamily="34" charset="0"/>
              </a:rPr>
              <a:t>National Greenhouse Gas Inventory</a:t>
            </a:r>
            <a:endParaRPr lang="en-GB" sz="1700" dirty="0">
              <a:latin typeface="Arial" panose="020B0604020202020204" pitchFamily="34" charset="0"/>
              <a:cs typeface="Arial" panose="020B0604020202020204" pitchFamily="34" charset="0"/>
            </a:endParaRPr>
          </a:p>
          <a:p>
            <a:pPr algn="just">
              <a:buFont typeface="Arial" panose="020B0604020202020204" pitchFamily="34" charset="0"/>
              <a:buChar char="•"/>
            </a:pPr>
            <a:r>
              <a:rPr lang="en-GB" sz="1700" dirty="0">
                <a:effectLst/>
                <a:latin typeface="Arial" panose="020B0604020202020204" pitchFamily="34" charset="0"/>
                <a:cs typeface="Arial" panose="020B0604020202020204" pitchFamily="34" charset="0"/>
              </a:rPr>
              <a:t>The Minister must establish an institutional arrangement to facilitate a national system of data collection for the creation of a National Greenhouse Gas Inventory and the annual compilation of the National Greenhouse Gas Inventory Report. </a:t>
            </a:r>
            <a:endParaRPr lang="en-GB" sz="1700" dirty="0">
              <a:latin typeface="Arial" panose="020B0604020202020204" pitchFamily="34" charset="0"/>
              <a:cs typeface="Arial" panose="020B0604020202020204" pitchFamily="34" charset="0"/>
            </a:endParaRPr>
          </a:p>
          <a:p>
            <a:pPr marL="0" indent="0" algn="just">
              <a:buNone/>
            </a:pPr>
            <a:endParaRPr lang="en-ZA" sz="1700" b="0" i="0" u="none" strike="noStrike" baseline="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1281DB3-197D-C441-86C4-66C89AD1B011}"/>
              </a:ext>
            </a:extLst>
          </p:cNvPr>
          <p:cNvSpPr>
            <a:spLocks noGrp="1"/>
          </p:cNvSpPr>
          <p:nvPr>
            <p:ph type="sldNum" sz="quarter" idx="12"/>
          </p:nvPr>
        </p:nvSpPr>
        <p:spPr/>
        <p:txBody>
          <a:bodyPr/>
          <a:lstStyle/>
          <a:p>
            <a:fld id="{49E107A0-7B7C-8743-BC43-85A450895BAC}" type="slidenum">
              <a:rPr lang="en-US" smtClean="0"/>
              <a:t>20</a:t>
            </a:fld>
            <a:endParaRPr lang="en-US"/>
          </a:p>
        </p:txBody>
      </p:sp>
    </p:spTree>
    <p:extLst>
      <p:ext uri="{BB962C8B-B14F-4D97-AF65-F5344CB8AC3E}">
        <p14:creationId xmlns:p14="http://schemas.microsoft.com/office/powerpoint/2010/main" val="129521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pic>
        <p:nvPicPr>
          <p:cNvPr id="7" name="Picture 6" descr="A picture containing text, pool ball, businesscard&#10;&#10;Description automatically generated">
            <a:extLst>
              <a:ext uri="{FF2B5EF4-FFF2-40B4-BE49-F238E27FC236}">
                <a16:creationId xmlns:a16="http://schemas.microsoft.com/office/drawing/2014/main" id="{CE556480-4F33-2F47-984D-9E89F2FE03AE}"/>
              </a:ext>
            </a:extLst>
          </p:cNvPr>
          <p:cNvPicPr>
            <a:picLocks noChangeAspect="1"/>
          </p:cNvPicPr>
          <p:nvPr/>
        </p:nvPicPr>
        <p:blipFill>
          <a:blip r:embed="rId3"/>
          <a:stretch>
            <a:fillRect/>
          </a:stretch>
        </p:blipFill>
        <p:spPr>
          <a:xfrm>
            <a:off x="0" y="-105878"/>
            <a:ext cx="9144000" cy="6858000"/>
          </a:xfrm>
          <a:prstGeom prst="rect">
            <a:avLst/>
          </a:prstGeom>
        </p:spPr>
      </p:pic>
      <p:sp>
        <p:nvSpPr>
          <p:cNvPr id="2" name="Title 1"/>
          <p:cNvSpPr>
            <a:spLocks noGrp="1"/>
          </p:cNvSpPr>
          <p:nvPr>
            <p:ph type="title"/>
          </p:nvPr>
        </p:nvSpPr>
        <p:spPr>
          <a:xfrm>
            <a:off x="341742" y="357113"/>
            <a:ext cx="8229600" cy="1143000"/>
          </a:xfrm>
        </p:spPr>
        <p:txBody>
          <a:bodyPr>
            <a:normAutofit/>
          </a:bodyPr>
          <a:lstStyle/>
          <a:p>
            <a:r>
              <a:rPr lang="en-US" sz="6500" b="1" dirty="0">
                <a:solidFill>
                  <a:srgbClr val="003500"/>
                </a:solidFill>
              </a:rPr>
              <a:t>THANK YOU!</a:t>
            </a:r>
          </a:p>
        </p:txBody>
      </p:sp>
      <p:sp>
        <p:nvSpPr>
          <p:cNvPr id="4" name="Content Placeholder 2"/>
          <p:cNvSpPr>
            <a:spLocks noGrp="1"/>
          </p:cNvSpPr>
          <p:nvPr>
            <p:ph idx="1"/>
          </p:nvPr>
        </p:nvSpPr>
        <p:spPr>
          <a:xfrm>
            <a:off x="638636" y="2853846"/>
            <a:ext cx="8229600" cy="2540180"/>
          </a:xfrm>
        </p:spPr>
        <p:txBody>
          <a:bodyPr>
            <a:normAutofit/>
          </a:bodyPr>
          <a:lstStyle/>
          <a:p>
            <a:pPr marL="0" indent="0">
              <a:buNone/>
            </a:pPr>
            <a:endParaRPr lang="en-US" sz="1500" b="1" dirty="0"/>
          </a:p>
          <a:p>
            <a:pPr marL="0" indent="0">
              <a:buNone/>
            </a:pPr>
            <a:endParaRPr lang="en-US" sz="1500" dirty="0"/>
          </a:p>
          <a:p>
            <a:pPr marL="0" indent="0">
              <a:buNone/>
            </a:pPr>
            <a:r>
              <a:rPr lang="en-US" sz="1500" dirty="0"/>
              <a:t>Department of Forestry, Fisheries and the Environment</a:t>
            </a:r>
          </a:p>
          <a:p>
            <a:pPr marL="0" indent="0">
              <a:buNone/>
            </a:pPr>
            <a:r>
              <a:rPr lang="en-US" sz="1500" dirty="0"/>
              <a:t>Tel: 012 399 9188    |     Mobile: 0664896741</a:t>
            </a:r>
          </a:p>
          <a:p>
            <a:pPr marL="0" indent="0">
              <a:buNone/>
            </a:pPr>
            <a:r>
              <a:rPr lang="en-US" sz="1500" dirty="0"/>
              <a:t>Website: http://www.environment.gov.za</a:t>
            </a:r>
          </a:p>
          <a:p>
            <a:pPr marL="0" indent="0">
              <a:buNone/>
            </a:pPr>
            <a:endParaRPr lang="en-US" sz="1500" dirty="0"/>
          </a:p>
          <a:p>
            <a:pPr marL="0" indent="0">
              <a:buNone/>
            </a:pPr>
            <a:r>
              <a:rPr lang="en-US" sz="1500" dirty="0"/>
              <a:t>Address: The Environment House, 473 Steve </a:t>
            </a:r>
            <a:r>
              <a:rPr lang="en-US" sz="1500" dirty="0" err="1"/>
              <a:t>Biko</a:t>
            </a:r>
            <a:r>
              <a:rPr lang="en-US" sz="1500" dirty="0"/>
              <a:t> Road, Arcadia, Pretoria, 0083 </a:t>
            </a:r>
          </a:p>
        </p:txBody>
      </p:sp>
      <p:cxnSp>
        <p:nvCxnSpPr>
          <p:cNvPr id="6" name="Straight Connector 5"/>
          <p:cNvCxnSpPr/>
          <p:nvPr/>
        </p:nvCxnSpPr>
        <p:spPr>
          <a:xfrm>
            <a:off x="478333" y="2672269"/>
            <a:ext cx="0" cy="257329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 name="Slide Number Placeholder 2">
            <a:extLst>
              <a:ext uri="{FF2B5EF4-FFF2-40B4-BE49-F238E27FC236}">
                <a16:creationId xmlns:a16="http://schemas.microsoft.com/office/drawing/2014/main" id="{FA8AD59C-75A5-5843-B6AE-02B656FB8036}"/>
              </a:ext>
            </a:extLst>
          </p:cNvPr>
          <p:cNvSpPr>
            <a:spLocks noGrp="1"/>
          </p:cNvSpPr>
          <p:nvPr>
            <p:ph type="sldNum" sz="quarter" idx="12"/>
          </p:nvPr>
        </p:nvSpPr>
        <p:spPr/>
        <p:txBody>
          <a:bodyPr/>
          <a:lstStyle/>
          <a:p>
            <a:fld id="{49E107A0-7B7C-8743-BC43-85A450895BAC}" type="slidenum">
              <a:rPr lang="en-US" smtClean="0"/>
              <a:t>21</a:t>
            </a:fld>
            <a:endParaRPr lang="en-US"/>
          </a:p>
        </p:txBody>
      </p:sp>
    </p:spTree>
    <p:extLst>
      <p:ext uri="{BB962C8B-B14F-4D97-AF65-F5344CB8AC3E}">
        <p14:creationId xmlns:p14="http://schemas.microsoft.com/office/powerpoint/2010/main" val="247505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1998F-E81D-184B-8551-674908A9D1C1}"/>
              </a:ext>
            </a:extLst>
          </p:cNvPr>
          <p:cNvSpPr>
            <a:spLocks noGrp="1"/>
          </p:cNvSpPr>
          <p:nvPr>
            <p:ph type="title"/>
          </p:nvPr>
        </p:nvSpPr>
        <p:spPr>
          <a:xfrm>
            <a:off x="24063" y="535885"/>
            <a:ext cx="9119937" cy="566569"/>
          </a:xfrm>
        </p:spPr>
        <p:txBody>
          <a:bodyPr>
            <a:noAutofit/>
          </a:bodyPr>
          <a:lstStyle/>
          <a:p>
            <a:r>
              <a:rPr lang="en-ZA" sz="3600" b="1" kern="0" dirty="0">
                <a:solidFill>
                  <a:prstClr val="black"/>
                </a:solidFill>
                <a:latin typeface="Arial" panose="020B0604020202020204" pitchFamily="34" charset="0"/>
                <a:cs typeface="Arial" panose="020B0604020202020204" pitchFamily="34" charset="0"/>
              </a:rPr>
              <a:t>PURPOSE OF THE BILL</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66C8AE-E1F5-A34A-847B-746743FEBC99}"/>
              </a:ext>
            </a:extLst>
          </p:cNvPr>
          <p:cNvSpPr>
            <a:spLocks noGrp="1"/>
          </p:cNvSpPr>
          <p:nvPr>
            <p:ph idx="1"/>
          </p:nvPr>
        </p:nvSpPr>
        <p:spPr>
          <a:xfrm>
            <a:off x="24063" y="1337885"/>
            <a:ext cx="9119937" cy="1074444"/>
          </a:xfrm>
        </p:spPr>
        <p:txBody>
          <a:bodyPr>
            <a:noAutofit/>
          </a:bodyPr>
          <a:lstStyle/>
          <a:p>
            <a:pPr marL="0" indent="0" algn="just">
              <a:buNone/>
            </a:pPr>
            <a:r>
              <a:rPr lang="en-US" sz="2000" b="0" i="0" u="none" strike="noStrike" baseline="0" dirty="0">
                <a:latin typeface="Arial" panose="020B0604020202020204" pitchFamily="34" charset="0"/>
                <a:cs typeface="Arial" panose="020B0604020202020204" pitchFamily="34" charset="0"/>
              </a:rPr>
              <a:t>The purpose of the</a:t>
            </a:r>
            <a:r>
              <a:rPr lang="en-US" sz="2000" b="0" i="0" u="none" strike="noStrike" dirty="0">
                <a:latin typeface="Arial" panose="020B0604020202020204" pitchFamily="34" charset="0"/>
                <a:cs typeface="Arial" panose="020B0604020202020204" pitchFamily="34" charset="0"/>
              </a:rPr>
              <a:t> Bill is to enable the development of an</a:t>
            </a:r>
            <a:r>
              <a:rPr lang="en-US" sz="2000" b="0" i="0" u="none" strike="noStrike" baseline="0" dirty="0">
                <a:latin typeface="Arial" panose="020B0604020202020204" pitchFamily="34" charset="0"/>
                <a:cs typeface="Arial" panose="020B0604020202020204" pitchFamily="34" charset="0"/>
              </a:rPr>
              <a:t> effective national climate change response, and a long term just transition to a low-carbon and climate-resilient economy and society for South Africa in the context of sustainable development.</a:t>
            </a:r>
          </a:p>
          <a:p>
            <a:pPr marL="0" indent="0" algn="just">
              <a:buNone/>
            </a:pPr>
            <a:endParaRPr lang="en-US" sz="1900" b="0" i="0" u="none" strike="noStrike" baseline="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42B5D16-0AC8-B04C-AC55-BF38E223AF9B}"/>
              </a:ext>
            </a:extLst>
          </p:cNvPr>
          <p:cNvSpPr>
            <a:spLocks noGrp="1"/>
          </p:cNvSpPr>
          <p:nvPr>
            <p:ph type="sldNum" sz="quarter" idx="12"/>
          </p:nvPr>
        </p:nvSpPr>
        <p:spPr/>
        <p:txBody>
          <a:bodyPr/>
          <a:lstStyle/>
          <a:p>
            <a:fld id="{49E107A0-7B7C-8743-BC43-85A450895BAC}" type="slidenum">
              <a:rPr lang="en-US" smtClean="0"/>
              <a:t>3</a:t>
            </a:fld>
            <a:endParaRPr lang="en-US"/>
          </a:p>
        </p:txBody>
      </p:sp>
    </p:spTree>
    <p:extLst>
      <p:ext uri="{BB962C8B-B14F-4D97-AF65-F5344CB8AC3E}">
        <p14:creationId xmlns:p14="http://schemas.microsoft.com/office/powerpoint/2010/main" val="135398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BE6B4-6911-9B2D-8503-6C771E3BE1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E2B469-928A-35AC-4744-3C5B7283947C}"/>
              </a:ext>
            </a:extLst>
          </p:cNvPr>
          <p:cNvSpPr>
            <a:spLocks noGrp="1"/>
          </p:cNvSpPr>
          <p:nvPr>
            <p:ph type="title"/>
          </p:nvPr>
        </p:nvSpPr>
        <p:spPr>
          <a:xfrm>
            <a:off x="12031" y="454625"/>
            <a:ext cx="9119937" cy="566569"/>
          </a:xfrm>
        </p:spPr>
        <p:txBody>
          <a:bodyPr>
            <a:noAutofit/>
          </a:bodyPr>
          <a:lstStyle/>
          <a:p>
            <a:r>
              <a:rPr lang="en-ZA" sz="3600" b="1" kern="0" dirty="0">
                <a:solidFill>
                  <a:prstClr val="black"/>
                </a:solidFill>
                <a:latin typeface="Arial" panose="020B0604020202020204" pitchFamily="34" charset="0"/>
                <a:cs typeface="Arial" panose="020B0604020202020204" pitchFamily="34" charset="0"/>
              </a:rPr>
              <a:t>OBJECTS OF THE BILL</a:t>
            </a:r>
            <a:endParaRPr lang="en-US" sz="36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79B7478-4872-654B-413F-E1AEC53CAA90}"/>
              </a:ext>
            </a:extLst>
          </p:cNvPr>
          <p:cNvSpPr>
            <a:spLocks noGrp="1"/>
          </p:cNvSpPr>
          <p:nvPr>
            <p:ph idx="1"/>
          </p:nvPr>
        </p:nvSpPr>
        <p:spPr>
          <a:xfrm>
            <a:off x="0" y="1172013"/>
            <a:ext cx="9119937" cy="5549462"/>
          </a:xfrm>
        </p:spPr>
        <p:txBody>
          <a:bodyPr>
            <a:noAutofit/>
          </a:bodyPr>
          <a:lstStyle/>
          <a:p>
            <a:pPr lvl="0" algn="just">
              <a:spcBef>
                <a:spcPts val="0"/>
              </a:spcBef>
            </a:pPr>
            <a:r>
              <a:rPr lang="en-GB" sz="2000" dirty="0">
                <a:solidFill>
                  <a:prstClr val="black"/>
                </a:solidFill>
                <a:latin typeface="Arial" panose="020B0604020202020204" pitchFamily="34" charset="0"/>
                <a:cs typeface="Arial" panose="020B0604020202020204" pitchFamily="34" charset="0"/>
              </a:rPr>
              <a:t>The objects of the Bill are, amongst others, to – </a:t>
            </a:r>
          </a:p>
          <a:p>
            <a:pPr lvl="1" algn="just">
              <a:spcBef>
                <a:spcPts val="0"/>
              </a:spcBef>
            </a:pPr>
            <a:r>
              <a:rPr lang="en-GB" sz="2000" dirty="0">
                <a:solidFill>
                  <a:prstClr val="black"/>
                </a:solidFill>
                <a:latin typeface="Arial" panose="020B0604020202020204" pitchFamily="34" charset="0"/>
                <a:cs typeface="Arial" panose="020B0604020202020204" pitchFamily="34" charset="0"/>
              </a:rPr>
              <a:t>provide for a coordinated and integrated response by the economy and society  to climate change and its impacts in accordance with the principles of co-operative governance.</a:t>
            </a:r>
          </a:p>
          <a:p>
            <a:pPr lvl="1" algn="just">
              <a:spcBef>
                <a:spcPts val="0"/>
              </a:spcBef>
            </a:pPr>
            <a:r>
              <a:rPr lang="en-GB" sz="2000" dirty="0">
                <a:solidFill>
                  <a:prstClr val="black"/>
                </a:solidFill>
                <a:latin typeface="Arial" panose="020B0604020202020204" pitchFamily="34" charset="0"/>
                <a:cs typeface="Arial" panose="020B0604020202020204" pitchFamily="34" charset="0"/>
              </a:rPr>
              <a:t>provide for the effective management of </a:t>
            </a:r>
            <a:r>
              <a:rPr lang="en-US" sz="2000" dirty="0">
                <a:solidFill>
                  <a:prstClr val="black"/>
                </a:solidFill>
                <a:latin typeface="Arial" panose="020B0604020202020204" pitchFamily="34" charset="0"/>
                <a:cs typeface="Arial" panose="020B0604020202020204" pitchFamily="34" charset="0"/>
              </a:rPr>
              <a:t>inevitable climate change impacts by </a:t>
            </a:r>
            <a:r>
              <a:rPr lang="en-ZA" sz="2000" dirty="0">
                <a:solidFill>
                  <a:prstClr val="black"/>
                </a:solidFill>
                <a:latin typeface="Arial" panose="020B0604020202020204" pitchFamily="34" charset="0"/>
                <a:cs typeface="Arial" panose="020B0604020202020204" pitchFamily="34" charset="0"/>
              </a:rPr>
              <a:t>enhancing adaptive capacity, strengthening resilience and reducing vulnerability to climate change, with a view to building social, economic, and environmental resilience and an adequate national adaptation response in the context of the global climate change response.</a:t>
            </a:r>
          </a:p>
          <a:p>
            <a:pPr lvl="1" algn="just">
              <a:spcBef>
                <a:spcPts val="0"/>
              </a:spcBef>
            </a:pPr>
            <a:r>
              <a:rPr lang="en-US" sz="2000" dirty="0">
                <a:solidFill>
                  <a:prstClr val="black"/>
                </a:solidFill>
                <a:latin typeface="Arial" panose="020B0604020202020204" pitchFamily="34" charset="0"/>
                <a:cs typeface="Arial" panose="020B0604020202020204" pitchFamily="34" charset="0"/>
              </a:rPr>
              <a:t>make a fair contribution to the global effort to stabilise greenhouse gas (GHG) concentrations in the atmosphere at a level that avoids dangerous anthropogenic interference with the climate system; and </a:t>
            </a:r>
          </a:p>
          <a:p>
            <a:pPr lvl="1" algn="just">
              <a:spcBef>
                <a:spcPts val="0"/>
              </a:spcBef>
            </a:pPr>
            <a:r>
              <a:rPr lang="en-US" sz="2000" dirty="0">
                <a:latin typeface="Arial" panose="020B0604020202020204" pitchFamily="34" charset="0"/>
                <a:cs typeface="Arial" panose="020B0604020202020204" pitchFamily="34" charset="0"/>
              </a:rPr>
              <a:t>ensure a just transition towards a low carbon economy and society </a:t>
            </a:r>
            <a:r>
              <a:rPr lang="en-ZA" sz="2000" dirty="0">
                <a:latin typeface="Arial" panose="020B0604020202020204" pitchFamily="34" charset="0"/>
                <a:cs typeface="Arial" panose="020B0604020202020204" pitchFamily="34" charset="0"/>
              </a:rPr>
              <a:t>considering national circumstances.</a:t>
            </a:r>
          </a:p>
        </p:txBody>
      </p:sp>
      <p:sp>
        <p:nvSpPr>
          <p:cNvPr id="4" name="Slide Number Placeholder 3">
            <a:extLst>
              <a:ext uri="{FF2B5EF4-FFF2-40B4-BE49-F238E27FC236}">
                <a16:creationId xmlns:a16="http://schemas.microsoft.com/office/drawing/2014/main" id="{268515D0-970B-AA74-34B7-9EA7349CD99A}"/>
              </a:ext>
            </a:extLst>
          </p:cNvPr>
          <p:cNvSpPr>
            <a:spLocks noGrp="1"/>
          </p:cNvSpPr>
          <p:nvPr>
            <p:ph type="sldNum" sz="quarter" idx="12"/>
          </p:nvPr>
        </p:nvSpPr>
        <p:spPr/>
        <p:txBody>
          <a:bodyPr/>
          <a:lstStyle/>
          <a:p>
            <a:fld id="{49E107A0-7B7C-8743-BC43-85A450895BAC}" type="slidenum">
              <a:rPr lang="en-US" smtClean="0"/>
              <a:t>4</a:t>
            </a:fld>
            <a:endParaRPr lang="en-US"/>
          </a:p>
        </p:txBody>
      </p:sp>
    </p:spTree>
    <p:extLst>
      <p:ext uri="{BB962C8B-B14F-4D97-AF65-F5344CB8AC3E}">
        <p14:creationId xmlns:p14="http://schemas.microsoft.com/office/powerpoint/2010/main" val="1984568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55" y="364909"/>
            <a:ext cx="9144000" cy="483476"/>
          </a:xfrm>
        </p:spPr>
        <p:txBody>
          <a:bodyPr>
            <a:noAutofit/>
          </a:bodyPr>
          <a:lstStyle/>
          <a:p>
            <a:br>
              <a:rPr lang="en-US" sz="28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PRINCIPLES</a:t>
            </a:r>
            <a:br>
              <a:rPr lang="en-US" sz="2800" b="1" dirty="0">
                <a:latin typeface="Arial" panose="020B0604020202020204" pitchFamily="34" charset="0"/>
                <a:cs typeface="Arial" panose="020B0604020202020204" pitchFamily="34" charset="0"/>
              </a:rPr>
            </a:br>
            <a:endParaRPr lang="en-ZA"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4655" y="953670"/>
            <a:ext cx="9144000" cy="5192110"/>
          </a:xfrm>
        </p:spPr>
        <p:txBody>
          <a:bodyPr>
            <a:noAutofit/>
          </a:bodyPr>
          <a:lstStyle/>
          <a:p>
            <a:pPr algn="just"/>
            <a:r>
              <a:rPr lang="en-GB" sz="1900" dirty="0">
                <a:latin typeface="Arial" panose="020B0604020202020204" pitchFamily="34" charset="0"/>
                <a:cs typeface="Arial" panose="020B0604020202020204" pitchFamily="34" charset="0"/>
              </a:rPr>
              <a:t>To be integrated into the making of decisions which may have a significant effect on the Republic’s ability to mitigate or which exacerbate its vulnerability to climate change;</a:t>
            </a:r>
          </a:p>
          <a:p>
            <a:pPr algn="just"/>
            <a:r>
              <a:rPr lang="en-GB" sz="1900" dirty="0">
                <a:latin typeface="Arial" panose="020B0604020202020204" pitchFamily="34" charset="0"/>
                <a:cs typeface="Arial" panose="020B0604020202020204" pitchFamily="34" charset="0"/>
              </a:rPr>
              <a:t>The national environmental management principles set out in section 2 of the National Environmental Management Act where applicable in this Act;</a:t>
            </a:r>
            <a:endParaRPr lang="en-ZA" sz="1900" dirty="0">
              <a:latin typeface="Arial" panose="020B0604020202020204" pitchFamily="34" charset="0"/>
              <a:cs typeface="Arial" panose="020B0604020202020204" pitchFamily="34" charset="0"/>
            </a:endParaRPr>
          </a:p>
          <a:p>
            <a:pPr algn="just"/>
            <a:r>
              <a:rPr lang="en-GB" sz="1900" dirty="0">
                <a:latin typeface="Arial" panose="020B0604020202020204" pitchFamily="34" charset="0"/>
                <a:cs typeface="Arial" panose="020B0604020202020204" pitchFamily="34" charset="0"/>
              </a:rPr>
              <a:t>Climate system should be protected for the benefit of present and future generations of humankind</a:t>
            </a:r>
            <a:r>
              <a:rPr lang="en-US" sz="1900" dirty="0">
                <a:latin typeface="Arial" panose="020B0604020202020204" pitchFamily="34" charset="0"/>
                <a:cs typeface="Arial" panose="020B0604020202020204" pitchFamily="34" charset="0"/>
              </a:rPr>
              <a:t>;</a:t>
            </a:r>
            <a:endParaRPr lang="en-ZA" sz="1900" dirty="0">
              <a:latin typeface="Arial" panose="020B0604020202020204" pitchFamily="34" charset="0"/>
              <a:cs typeface="Arial" panose="020B0604020202020204" pitchFamily="34" charset="0"/>
            </a:endParaRPr>
          </a:p>
          <a:p>
            <a:pPr algn="just"/>
            <a:r>
              <a:rPr lang="en-GB" sz="1900" dirty="0">
                <a:latin typeface="Arial" panose="020B0604020202020204" pitchFamily="34" charset="0"/>
                <a:cs typeface="Arial" panose="020B0604020202020204" pitchFamily="34" charset="0"/>
              </a:rPr>
              <a:t>Acknowledges international equity and each country’s common but differentiated responsibilities and respective capabilities, </a:t>
            </a:r>
            <a:r>
              <a:rPr lang="en-GB" sz="1900" i="1" dirty="0">
                <a:latin typeface="Arial" panose="020B0604020202020204" pitchFamily="34" charset="0"/>
                <a:cs typeface="Arial" panose="020B0604020202020204" pitchFamily="34" charset="0"/>
              </a:rPr>
              <a:t>in light of different national circumstances</a:t>
            </a:r>
            <a:r>
              <a:rPr lang="en-US" sz="1900" i="1" dirty="0">
                <a:latin typeface="Arial" panose="020B0604020202020204" pitchFamily="34" charset="0"/>
                <a:cs typeface="Arial" panose="020B0604020202020204" pitchFamily="34" charset="0"/>
              </a:rPr>
              <a:t>; </a:t>
            </a:r>
            <a:r>
              <a:rPr lang="en-US" sz="1900" dirty="0">
                <a:latin typeface="Arial" panose="020B0604020202020204" pitchFamily="34" charset="0"/>
                <a:cs typeface="Arial" panose="020B0604020202020204" pitchFamily="34" charset="0"/>
              </a:rPr>
              <a:t> </a:t>
            </a:r>
          </a:p>
          <a:p>
            <a:pPr algn="just"/>
            <a:r>
              <a:rPr lang="en-GB" sz="1900" dirty="0">
                <a:latin typeface="Arial" panose="020B0604020202020204" pitchFamily="34" charset="0"/>
                <a:cs typeface="Arial" panose="020B0604020202020204" pitchFamily="34" charset="0"/>
              </a:rPr>
              <a:t>A contribution to a just transition towards </a:t>
            </a:r>
            <a:r>
              <a:rPr lang="en-ZA" sz="1900" dirty="0">
                <a:latin typeface="Arial" panose="020B0604020202020204" pitchFamily="34" charset="0"/>
                <a:cs typeface="Arial" panose="020B0604020202020204" pitchFamily="34" charset="0"/>
              </a:rPr>
              <a:t>low carbon, climate resilient and ecologically sustainable economies and societies which contribute to the creation of decent work for all, social inclusion, and the eradication of poverty; and</a:t>
            </a:r>
          </a:p>
          <a:p>
            <a:pPr algn="just"/>
            <a:r>
              <a:rPr lang="en-GB" sz="1900" dirty="0">
                <a:latin typeface="Arial" panose="020B0604020202020204" pitchFamily="34" charset="0"/>
                <a:cs typeface="Arial" panose="020B0604020202020204" pitchFamily="34" charset="0"/>
              </a:rPr>
              <a:t>The need for integrated management, in the context of climate change, which requires climate change considerations.</a:t>
            </a:r>
            <a:endParaRPr lang="en-ZA" sz="19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5</a:t>
            </a:fld>
            <a:endParaRPr lang="en-US"/>
          </a:p>
        </p:txBody>
      </p:sp>
    </p:spTree>
    <p:extLst>
      <p:ext uri="{BB962C8B-B14F-4D97-AF65-F5344CB8AC3E}">
        <p14:creationId xmlns:p14="http://schemas.microsoft.com/office/powerpoint/2010/main" val="3605559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65415"/>
            <a:ext cx="9144000" cy="531437"/>
          </a:xfrm>
        </p:spPr>
        <p:txBody>
          <a:bodyPr>
            <a:noAutofit/>
          </a:bodyPr>
          <a:lstStyle/>
          <a:p>
            <a:r>
              <a:rPr lang="en-ZA" sz="3600" b="1" kern="0" dirty="0">
                <a:solidFill>
                  <a:prstClr val="black"/>
                </a:solidFill>
                <a:latin typeface="Arial" panose="020B0604020202020204" pitchFamily="34" charset="0"/>
                <a:cs typeface="Arial" panose="020B0604020202020204" pitchFamily="34" charset="0"/>
              </a:rPr>
              <a:t>KEY DEFINITIONS</a:t>
            </a:r>
            <a:endParaRPr lang="en-Z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 y="1112152"/>
            <a:ext cx="9143999" cy="4829157"/>
          </a:xfrm>
        </p:spPr>
        <p:txBody>
          <a:bodyPr>
            <a:noAutofit/>
          </a:bodyPr>
          <a:lstStyle/>
          <a:p>
            <a:pPr algn="just"/>
            <a:r>
              <a:rPr lang="en-GB" sz="1700" dirty="0">
                <a:latin typeface="Arial" panose="020B0604020202020204" pitchFamily="34" charset="0"/>
                <a:cs typeface="Arial" panose="020B0604020202020204" pitchFamily="34" charset="0"/>
              </a:rPr>
              <a:t>Below is a summary of key definitions;</a:t>
            </a:r>
          </a:p>
          <a:p>
            <a:pPr algn="just"/>
            <a:r>
              <a:rPr lang="en-GB" sz="1700" b="1" dirty="0">
                <a:latin typeface="Arial" panose="020B0604020202020204" pitchFamily="34" charset="0"/>
                <a:cs typeface="Arial" panose="020B0604020202020204" pitchFamily="34" charset="0"/>
              </a:rPr>
              <a:t>"climate change" </a:t>
            </a:r>
            <a:r>
              <a:rPr lang="en-GB" sz="1700" dirty="0">
                <a:latin typeface="Arial" panose="020B0604020202020204" pitchFamily="34" charset="0"/>
                <a:cs typeface="Arial" panose="020B0604020202020204" pitchFamily="34" charset="0"/>
              </a:rPr>
              <a:t>means a change of climate that is attributed directly or indirectly to human activity that alters the composition of the global atmosphere and that is in addition to natural climate variability observed over comparable time periods.</a:t>
            </a:r>
          </a:p>
          <a:p>
            <a:pPr algn="just"/>
            <a:r>
              <a:rPr lang="en-GB" sz="1700" b="1" dirty="0">
                <a:latin typeface="Arial" panose="020B0604020202020204" pitchFamily="34" charset="0"/>
                <a:cs typeface="Arial" panose="020B0604020202020204" pitchFamily="34" charset="0"/>
              </a:rPr>
              <a:t>"direct greenhouse gas emissions"</a:t>
            </a:r>
            <a:r>
              <a:rPr lang="en-GB" sz="1700" dirty="0">
                <a:latin typeface="Arial" panose="020B0604020202020204" pitchFamily="34" charset="0"/>
                <a:cs typeface="Arial" panose="020B0604020202020204" pitchFamily="34" charset="0"/>
              </a:rPr>
              <a:t> means greenhouse gas emissions from sources that are owned or controlled by a person.</a:t>
            </a:r>
          </a:p>
          <a:p>
            <a:pPr algn="just"/>
            <a:r>
              <a:rPr lang="en-GB" sz="1700" b="1" dirty="0">
                <a:latin typeface="Arial" panose="020B0604020202020204" pitchFamily="34" charset="0"/>
                <a:cs typeface="Arial" panose="020B0604020202020204" pitchFamily="34" charset="0"/>
              </a:rPr>
              <a:t>"indirect greenhouse gas emissions"</a:t>
            </a:r>
            <a:r>
              <a:rPr lang="en-GB" sz="1700" dirty="0">
                <a:latin typeface="Arial" panose="020B0604020202020204" pitchFamily="34" charset="0"/>
                <a:cs typeface="Arial" panose="020B0604020202020204" pitchFamily="34" charset="0"/>
              </a:rPr>
              <a:t> means emissions that are a consequence of the activities of a person, but occur at sources owned or controlled by another person.</a:t>
            </a:r>
          </a:p>
          <a:p>
            <a:pPr algn="just"/>
            <a:r>
              <a:rPr lang="en-GB" sz="1700" b="1" dirty="0">
                <a:latin typeface="Arial" panose="020B0604020202020204" pitchFamily="34" charset="0"/>
                <a:cs typeface="Arial" panose="020B0604020202020204" pitchFamily="34" charset="0"/>
              </a:rPr>
              <a:t>"just transition"</a:t>
            </a:r>
            <a:r>
              <a:rPr lang="en-GB" sz="1700" dirty="0">
                <a:latin typeface="Arial" panose="020B0604020202020204" pitchFamily="34" charset="0"/>
                <a:cs typeface="Arial" panose="020B0604020202020204" pitchFamily="34" charset="0"/>
              </a:rPr>
              <a:t> means </a:t>
            </a:r>
            <a:r>
              <a:rPr lang="en-ZA" sz="1700" dirty="0">
                <a:latin typeface="Arial" panose="020B0604020202020204" pitchFamily="34" charset="0"/>
                <a:cs typeface="Arial" panose="020B0604020202020204" pitchFamily="34" charset="0"/>
              </a:rPr>
              <a:t>a shift towards a low carbon, climate resilient economy and society and ecologically sustainable economies and societies which contribute toward the creation of decent work for all, social inclusion and the eradication of poverty.</a:t>
            </a:r>
          </a:p>
          <a:p>
            <a:pPr algn="just"/>
            <a:r>
              <a:rPr lang="en-GB" sz="1700" b="1" dirty="0">
                <a:latin typeface="Arial" panose="020B0604020202020204" pitchFamily="34" charset="0"/>
                <a:cs typeface="Arial" panose="020B0604020202020204" pitchFamily="34" charset="0"/>
              </a:rPr>
              <a:t>"mitigation"</a:t>
            </a:r>
            <a:r>
              <a:rPr lang="en-GB" sz="1700" dirty="0">
                <a:latin typeface="Arial" panose="020B0604020202020204" pitchFamily="34" charset="0"/>
                <a:cs typeface="Arial" panose="020B0604020202020204" pitchFamily="34" charset="0"/>
              </a:rPr>
              <a:t> means a </a:t>
            </a:r>
            <a:r>
              <a:rPr lang="en-ZA" sz="1700" dirty="0">
                <a:latin typeface="Arial" panose="020B0604020202020204" pitchFamily="34" charset="0"/>
                <a:cs typeface="Arial" panose="020B0604020202020204" pitchFamily="34" charset="0"/>
              </a:rPr>
              <a:t>human intervention to reduce the sources or enhance the carbon sinks of greenhouse gases.</a:t>
            </a:r>
          </a:p>
          <a:p>
            <a:pPr algn="just"/>
            <a:r>
              <a:rPr lang="en-GB" sz="1700" b="1" dirty="0">
                <a:latin typeface="Arial" panose="020B0604020202020204" pitchFamily="34" charset="0"/>
                <a:cs typeface="Arial" panose="020B0604020202020204" pitchFamily="34" charset="0"/>
              </a:rPr>
              <a:t>"Nationally Determined Contribution"</a:t>
            </a:r>
            <a:r>
              <a:rPr lang="en-GB" sz="1700" dirty="0">
                <a:latin typeface="Arial" panose="020B0604020202020204" pitchFamily="34" charset="0"/>
                <a:cs typeface="Arial" panose="020B0604020202020204" pitchFamily="34" charset="0"/>
              </a:rPr>
              <a:t> means the Nationally Determined Contribution, as amended from time to time, prepared in terms of Article 4(2) of the Paris Agreement and submitted by the Republic to the Secretariat of the United Nations Framework Convention on Climate Change in terms of Article 4(12) of the Paris Agreement.</a:t>
            </a:r>
            <a:endParaRPr lang="en-ZA" sz="1700" dirty="0">
              <a:latin typeface="Arial" panose="020B0604020202020204" pitchFamily="34" charset="0"/>
              <a:cs typeface="Arial" panose="020B0604020202020204" pitchFamily="34" charset="0"/>
            </a:endParaRPr>
          </a:p>
          <a:p>
            <a:endParaRPr lang="en-ZA" sz="1700" dirty="0">
              <a:latin typeface="Arial" panose="020B0604020202020204" pitchFamily="34" charset="0"/>
              <a:cs typeface="Arial" panose="020B0604020202020204" pitchFamily="34" charset="0"/>
            </a:endParaRPr>
          </a:p>
          <a:p>
            <a:endParaRPr lang="en-ZA" sz="1700" dirty="0">
              <a:latin typeface="Arial" panose="020B0604020202020204" pitchFamily="34" charset="0"/>
              <a:cs typeface="Arial" panose="020B0604020202020204" pitchFamily="34" charset="0"/>
            </a:endParaRPr>
          </a:p>
          <a:p>
            <a:endParaRPr lang="en-ZA" sz="1700" dirty="0">
              <a:latin typeface="Arial" panose="020B0604020202020204" pitchFamily="34" charset="0"/>
              <a:cs typeface="Arial" panose="020B0604020202020204" pitchFamily="34" charset="0"/>
            </a:endParaRPr>
          </a:p>
          <a:p>
            <a:endParaRPr lang="en-ZA" sz="17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6</a:t>
            </a:fld>
            <a:endParaRPr lang="en-US"/>
          </a:p>
        </p:txBody>
      </p:sp>
    </p:spTree>
    <p:extLst>
      <p:ext uri="{BB962C8B-B14F-4D97-AF65-F5344CB8AC3E}">
        <p14:creationId xmlns:p14="http://schemas.microsoft.com/office/powerpoint/2010/main" val="295570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498147"/>
            <a:ext cx="9144000" cy="531437"/>
          </a:xfrm>
        </p:spPr>
        <p:txBody>
          <a:bodyPr>
            <a:noAutofit/>
          </a:bodyPr>
          <a:lstStyle/>
          <a:p>
            <a:r>
              <a:rPr lang="en-ZA" sz="3600" b="1" kern="0" dirty="0">
                <a:solidFill>
                  <a:prstClr val="black"/>
                </a:solidFill>
                <a:latin typeface="Arial" panose="020B0604020202020204" pitchFamily="34" charset="0"/>
                <a:cs typeface="Arial" panose="020B0604020202020204" pitchFamily="34" charset="0"/>
              </a:rPr>
              <a:t>PROCESSING BY THE PC</a:t>
            </a:r>
            <a:endParaRPr lang="en-Z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 y="1483195"/>
            <a:ext cx="9143999" cy="3891610"/>
          </a:xfrm>
        </p:spPr>
        <p:txBody>
          <a:bodyPr>
            <a:normAutofit fontScale="92500" lnSpcReduction="20000"/>
          </a:bodyPr>
          <a:lstStyle/>
          <a:p>
            <a:pPr marL="430213" algn="just"/>
            <a:r>
              <a:rPr lang="en-US" sz="2400" dirty="0">
                <a:latin typeface="Arial" panose="020B0604020202020204" pitchFamily="34" charset="0"/>
                <a:cs typeface="Arial" panose="020B0604020202020204" pitchFamily="34" charset="0"/>
              </a:rPr>
              <a:t>The Portfolio Committee conducted physical and virtual public hearings on the Climate Change Bill from September 2022 to July 2023.</a:t>
            </a:r>
          </a:p>
          <a:p>
            <a:pPr marL="430213" algn="just"/>
            <a:r>
              <a:rPr lang="en-US" sz="2400" dirty="0">
                <a:latin typeface="Arial" panose="020B0604020202020204" pitchFamily="34" charset="0"/>
                <a:cs typeface="Arial" panose="020B0604020202020204" pitchFamily="34" charset="0"/>
              </a:rPr>
              <a:t>Number of submissions received by the Portfolio Committee:</a:t>
            </a:r>
          </a:p>
          <a:p>
            <a:pPr marL="0" indent="0">
              <a:buNone/>
            </a:pPr>
            <a:r>
              <a:rPr lang="en-US" sz="2400" dirty="0">
                <a:latin typeface="Arial" panose="020B0604020202020204" pitchFamily="34" charset="0"/>
                <a:cs typeface="Arial" panose="020B0604020202020204" pitchFamily="34" charset="0"/>
              </a:rPr>
              <a:t>	- 101 Substantive written submissions; and</a:t>
            </a:r>
          </a:p>
          <a:p>
            <a:pPr marL="0" indent="0">
              <a:buNone/>
            </a:pPr>
            <a:r>
              <a:rPr lang="en-US" sz="2400" dirty="0">
                <a:latin typeface="Arial" panose="020B0604020202020204" pitchFamily="34" charset="0"/>
                <a:cs typeface="Arial" panose="020B0604020202020204" pitchFamily="34" charset="0"/>
              </a:rPr>
              <a:t>	- 1001 composite emails from “Dear South Africa”.</a:t>
            </a:r>
          </a:p>
          <a:p>
            <a:r>
              <a:rPr lang="en-US" sz="2400" dirty="0">
                <a:latin typeface="Arial" panose="020B0604020202020204" pitchFamily="34" charset="0"/>
                <a:cs typeface="Arial" panose="020B0604020202020204" pitchFamily="34" charset="0"/>
              </a:rPr>
              <a:t>Between August to October 2023, the Portfolio Committee deliberated on the comments received, and agreed of amendments to the Bill. </a:t>
            </a:r>
          </a:p>
          <a:p>
            <a:r>
              <a:rPr lang="en-US" sz="2400" dirty="0">
                <a:latin typeface="Arial" panose="020B0604020202020204" pitchFamily="34" charset="0"/>
                <a:cs typeface="Arial" panose="020B0604020202020204" pitchFamily="34" charset="0"/>
              </a:rPr>
              <a:t>The amended Bill was adopted and referred to the </a:t>
            </a:r>
            <a:r>
              <a:rPr lang="en-ZA" sz="2400" dirty="0">
                <a:latin typeface="Arial" panose="020B0604020202020204" pitchFamily="34" charset="0"/>
                <a:ea typeface="Calibri" panose="020F0502020204030204" pitchFamily="34" charset="0"/>
                <a:cs typeface="Arial" panose="020B0604020202020204" pitchFamily="34" charset="0"/>
              </a:rPr>
              <a:t>Select Committee on Land Reform, Environment, Mineral Resources and Energy for consideration. </a:t>
            </a:r>
            <a:endParaRPr lang="en-ZA"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9E107A0-7B7C-8743-BC43-85A450895BAC}" type="slidenum">
              <a:rPr lang="en-US" smtClean="0"/>
              <a:t>7</a:t>
            </a:fld>
            <a:endParaRPr lang="en-US"/>
          </a:p>
        </p:txBody>
      </p:sp>
    </p:spTree>
    <p:extLst>
      <p:ext uri="{BB962C8B-B14F-4D97-AF65-F5344CB8AC3E}">
        <p14:creationId xmlns:p14="http://schemas.microsoft.com/office/powerpoint/2010/main" val="3079196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6681"/>
            <a:ext cx="9144000" cy="647051"/>
          </a:xfrm>
        </p:spPr>
        <p:txBody>
          <a:bodyPr>
            <a:noAutofit/>
          </a:bodyPr>
          <a:lstStyle/>
          <a:p>
            <a:r>
              <a:rPr lang="en-ZA" sz="3600" b="1" kern="0" dirty="0">
                <a:solidFill>
                  <a:prstClr val="black"/>
                </a:solidFill>
                <a:latin typeface="Arial" panose="020B0604020202020204" pitchFamily="34" charset="0"/>
                <a:cs typeface="Arial" panose="020B0604020202020204" pitchFamily="34" charset="0"/>
              </a:rPr>
              <a:t>SALIENT AMENDMENTS BY THE PC</a:t>
            </a:r>
            <a:endParaRPr lang="en-ZA"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731134"/>
            <a:ext cx="9143999" cy="5175680"/>
          </a:xfrm>
        </p:spPr>
        <p:txBody>
          <a:bodyPr>
            <a:normAutofit/>
          </a:bodyPr>
          <a:lstStyle/>
          <a:p>
            <a:endParaRPr lang="en-ZA" sz="1600" dirty="0"/>
          </a:p>
          <a:p>
            <a:endParaRPr lang="en-ZA" sz="1600" dirty="0"/>
          </a:p>
          <a:p>
            <a:endParaRPr lang="en-ZA" sz="1600" dirty="0"/>
          </a:p>
          <a:p>
            <a:endParaRPr lang="en-ZA" sz="1600" dirty="0"/>
          </a:p>
          <a:p>
            <a:endParaRPr lang="en-ZA" sz="1600" dirty="0"/>
          </a:p>
          <a:p>
            <a:endParaRPr lang="en-ZA" sz="1600" dirty="0"/>
          </a:p>
        </p:txBody>
      </p:sp>
      <p:sp>
        <p:nvSpPr>
          <p:cNvPr id="4" name="Slide Number Placeholder 3"/>
          <p:cNvSpPr>
            <a:spLocks noGrp="1"/>
          </p:cNvSpPr>
          <p:nvPr>
            <p:ph type="sldNum" sz="quarter" idx="12"/>
          </p:nvPr>
        </p:nvSpPr>
        <p:spPr/>
        <p:txBody>
          <a:bodyPr/>
          <a:lstStyle/>
          <a:p>
            <a:fld id="{49E107A0-7B7C-8743-BC43-85A450895BAC}" type="slidenum">
              <a:rPr lang="en-US" smtClean="0"/>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90318397"/>
              </p:ext>
            </p:extLst>
          </p:nvPr>
        </p:nvGraphicFramePr>
        <p:xfrm>
          <a:off x="-1" y="731134"/>
          <a:ext cx="9143998" cy="5374289"/>
        </p:xfrm>
        <a:graphic>
          <a:graphicData uri="http://schemas.openxmlformats.org/drawingml/2006/table">
            <a:tbl>
              <a:tblPr firstRow="1" bandRow="1">
                <a:tableStyleId>{073A0DAA-6AF3-43AB-8588-CEC1D06C72B9}</a:tableStyleId>
              </a:tblPr>
              <a:tblGrid>
                <a:gridCol w="2732691">
                  <a:extLst>
                    <a:ext uri="{9D8B030D-6E8A-4147-A177-3AD203B41FA5}">
                      <a16:colId xmlns:a16="http://schemas.microsoft.com/office/drawing/2014/main" val="3056501722"/>
                    </a:ext>
                  </a:extLst>
                </a:gridCol>
                <a:gridCol w="6411307">
                  <a:extLst>
                    <a:ext uri="{9D8B030D-6E8A-4147-A177-3AD203B41FA5}">
                      <a16:colId xmlns:a16="http://schemas.microsoft.com/office/drawing/2014/main" val="2455257286"/>
                    </a:ext>
                  </a:extLst>
                </a:gridCol>
              </a:tblGrid>
              <a:tr h="340054">
                <a:tc>
                  <a:txBody>
                    <a:bodyPr/>
                    <a:lstStyle/>
                    <a:p>
                      <a:pPr algn="ctr"/>
                      <a:r>
                        <a:rPr lang="en-US" sz="1500" dirty="0">
                          <a:latin typeface="Arial" panose="020B0604020202020204" pitchFamily="34" charset="0"/>
                          <a:cs typeface="Arial" panose="020B0604020202020204" pitchFamily="34" charset="0"/>
                        </a:rPr>
                        <a:t>Clause</a:t>
                      </a:r>
                      <a:r>
                        <a:rPr lang="en-US" sz="1500" baseline="0" dirty="0">
                          <a:latin typeface="Arial" panose="020B0604020202020204" pitchFamily="34" charset="0"/>
                          <a:cs typeface="Arial" panose="020B0604020202020204" pitchFamily="34" charset="0"/>
                        </a:rPr>
                        <a:t> of the Bill</a:t>
                      </a:r>
                      <a:endParaRPr lang="en-ZA" sz="1500" dirty="0">
                        <a:latin typeface="Arial" panose="020B0604020202020204" pitchFamily="34" charset="0"/>
                        <a:cs typeface="Arial" panose="020B0604020202020204" pitchFamily="34" charset="0"/>
                      </a:endParaRPr>
                    </a:p>
                  </a:txBody>
                  <a:tcPr>
                    <a:solidFill>
                      <a:schemeClr val="accent3"/>
                    </a:solidFill>
                  </a:tcPr>
                </a:tc>
                <a:tc>
                  <a:txBody>
                    <a:bodyPr/>
                    <a:lstStyle/>
                    <a:p>
                      <a:pPr algn="ctr"/>
                      <a:r>
                        <a:rPr lang="en-US" sz="1500" dirty="0">
                          <a:latin typeface="Arial" panose="020B0604020202020204" pitchFamily="34" charset="0"/>
                          <a:cs typeface="Arial" panose="020B0604020202020204" pitchFamily="34" charset="0"/>
                        </a:rPr>
                        <a:t>Amendment</a:t>
                      </a:r>
                      <a:endParaRPr lang="en-ZA" sz="1500" dirty="0">
                        <a:latin typeface="Arial" panose="020B0604020202020204" pitchFamily="34" charset="0"/>
                        <a:cs typeface="Arial" panose="020B0604020202020204" pitchFamily="34" charset="0"/>
                      </a:endParaRPr>
                    </a:p>
                  </a:txBody>
                  <a:tcPr>
                    <a:solidFill>
                      <a:schemeClr val="accent3"/>
                    </a:solidFill>
                  </a:tcPr>
                </a:tc>
                <a:extLst>
                  <a:ext uri="{0D108BD9-81ED-4DB2-BD59-A6C34878D82A}">
                    <a16:rowId xmlns:a16="http://schemas.microsoft.com/office/drawing/2014/main" val="2341852107"/>
                  </a:ext>
                </a:extLst>
              </a:tr>
              <a:tr h="816129">
                <a:tc>
                  <a:txBody>
                    <a:bodyPr/>
                    <a:lstStyle/>
                    <a:p>
                      <a:r>
                        <a:rPr lang="en-US" sz="1500" dirty="0">
                          <a:latin typeface="Arial" panose="020B0604020202020204" pitchFamily="34" charset="0"/>
                          <a:cs typeface="Arial" panose="020B0604020202020204" pitchFamily="34" charset="0"/>
                        </a:rPr>
                        <a:t>Clause 1 (Definitions)</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84138" lvl="2"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 Inserted the definition of the terms </a:t>
                      </a:r>
                      <a:r>
                        <a:rPr lang="en-US" sz="1500" b="1" kern="1200" dirty="0">
                          <a:solidFill>
                            <a:schemeClr val="dk1"/>
                          </a:solidFill>
                          <a:effectLst/>
                          <a:latin typeface="Arial" panose="020B0604020202020204" pitchFamily="34" charset="0"/>
                          <a:ea typeface="+mn-ea"/>
                          <a:cs typeface="Arial" panose="020B0604020202020204" pitchFamily="34" charset="0"/>
                        </a:rPr>
                        <a:t>“national greenhouse gas emissions profile”, “Public Finance Management Act”</a:t>
                      </a:r>
                      <a:r>
                        <a:rPr lang="en-US" sz="1500" kern="1200" dirty="0">
                          <a:solidFill>
                            <a:schemeClr val="dk1"/>
                          </a:solidFill>
                          <a:effectLst/>
                          <a:latin typeface="Arial" panose="020B0604020202020204" pitchFamily="34" charset="0"/>
                          <a:ea typeface="+mn-ea"/>
                          <a:cs typeface="Arial" panose="020B0604020202020204" pitchFamily="34" charset="0"/>
                        </a:rPr>
                        <a:t>, and </a:t>
                      </a:r>
                      <a:r>
                        <a:rPr lang="en-US" sz="1500" b="1" kern="1200" dirty="0">
                          <a:solidFill>
                            <a:schemeClr val="dk1"/>
                          </a:solidFill>
                          <a:effectLst/>
                          <a:latin typeface="Arial" panose="020B0604020202020204" pitchFamily="34" charset="0"/>
                          <a:ea typeface="+mn-ea"/>
                          <a:cs typeface="Arial" panose="020B0604020202020204" pitchFamily="34" charset="0"/>
                        </a:rPr>
                        <a:t>“resilience”.</a:t>
                      </a:r>
                      <a:endParaRPr lang="en-ZA" sz="1500" b="1"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1733874442"/>
                  </a:ext>
                </a:extLst>
              </a:tr>
              <a:tr h="663868">
                <a:tc>
                  <a:txBody>
                    <a:bodyPr/>
                    <a:lstStyle/>
                    <a:p>
                      <a:r>
                        <a:rPr lang="en-US" sz="1500" dirty="0">
                          <a:latin typeface="Arial" panose="020B0604020202020204" pitchFamily="34" charset="0"/>
                          <a:cs typeface="Arial" panose="020B0604020202020204" pitchFamily="34" charset="0"/>
                        </a:rPr>
                        <a:t>Clause 3 (Principles)</a:t>
                      </a:r>
                      <a:endParaRPr lang="en-ZA" sz="1500" dirty="0">
                        <a:latin typeface="Arial" panose="020B0604020202020204" pitchFamily="34" charset="0"/>
                        <a:cs typeface="Arial" panose="020B0604020202020204" pitchFamily="34" charset="0"/>
                      </a:endParaRPr>
                    </a:p>
                  </a:txBody>
                  <a:tcPr>
                    <a:solidFill>
                      <a:schemeClr val="bg1"/>
                    </a:solidFill>
                  </a:tcPr>
                </a:tc>
                <a:tc>
                  <a:txBody>
                    <a:bodyPr/>
                    <a:lstStyle/>
                    <a:p>
                      <a:pPr marL="84138"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 Substituted the wording "the physically challenged" for the wording "persons with disabilities“ in clause 3(f).</a:t>
                      </a:r>
                      <a:endParaRPr lang="en-ZA" sz="150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2041263806"/>
                  </a:ext>
                </a:extLst>
              </a:tr>
              <a:tr h="571291">
                <a:tc>
                  <a:txBody>
                    <a:bodyPr/>
                    <a:lstStyle/>
                    <a:p>
                      <a:r>
                        <a:rPr lang="en-US" sz="1500" dirty="0">
                          <a:latin typeface="Arial" panose="020B0604020202020204" pitchFamily="34" charset="0"/>
                          <a:cs typeface="Arial" panose="020B0604020202020204" pitchFamily="34" charset="0"/>
                        </a:rPr>
                        <a:t>Clause 7 (Alignment of Policies)</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84138"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Inserted the words “laws” in clause 7(1) and “traditional leaders and other stakeholders” in clause 7(2).</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2858334127"/>
                  </a:ext>
                </a:extLst>
              </a:tr>
              <a:tr h="2982947">
                <a:tc>
                  <a:txBody>
                    <a:bodyPr/>
                    <a:lstStyle/>
                    <a:p>
                      <a:pPr algn="just"/>
                      <a:r>
                        <a:rPr lang="en-US" sz="1500" dirty="0">
                          <a:latin typeface="Arial" panose="020B0604020202020204" pitchFamily="34" charset="0"/>
                          <a:cs typeface="Arial" panose="020B0604020202020204" pitchFamily="34" charset="0"/>
                        </a:rPr>
                        <a:t>Clause</a:t>
                      </a:r>
                      <a:r>
                        <a:rPr lang="en-US" sz="1500" baseline="0" dirty="0">
                          <a:latin typeface="Arial" panose="020B0604020202020204" pitchFamily="34" charset="0"/>
                          <a:cs typeface="Arial" panose="020B0604020202020204" pitchFamily="34" charset="0"/>
                        </a:rPr>
                        <a:t> 10 (Presidential Climate Commission)</a:t>
                      </a:r>
                      <a:endParaRPr lang="en-ZA" sz="1500" dirty="0">
                        <a:latin typeface="Arial" panose="020B0604020202020204" pitchFamily="34" charset="0"/>
                        <a:cs typeface="Arial" panose="020B0604020202020204" pitchFamily="34" charset="0"/>
                      </a:endParaRPr>
                    </a:p>
                  </a:txBody>
                  <a:tcPr>
                    <a:solidFill>
                      <a:schemeClr val="bg1"/>
                    </a:solidFill>
                  </a:tcPr>
                </a:tc>
                <a:tc>
                  <a:txBody>
                    <a:bodyPr/>
                    <a:lstStyle/>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 Provided for continued existence of the Presidential Climate Commission (the PCC);</a:t>
                      </a:r>
                      <a:endParaRPr lang="en-US" sz="1500" kern="1200" baseline="0" dirty="0">
                        <a:solidFill>
                          <a:schemeClr val="dk1"/>
                        </a:solidFill>
                        <a:effectLst/>
                        <a:latin typeface="Arial" panose="020B0604020202020204" pitchFamily="34" charset="0"/>
                        <a:ea typeface="+mn-ea"/>
                        <a:cs typeface="Arial" panose="020B0604020202020204" pitchFamily="34" charset="0"/>
                      </a:endParaRPr>
                    </a:p>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baseline="0" dirty="0">
                          <a:solidFill>
                            <a:schemeClr val="dk1"/>
                          </a:solidFill>
                          <a:effectLst/>
                          <a:latin typeface="Arial" panose="020B0604020202020204" pitchFamily="34" charset="0"/>
                          <a:ea typeface="+mn-ea"/>
                          <a:cs typeface="Arial" panose="020B0604020202020204" pitchFamily="34" charset="0"/>
                        </a:rPr>
                        <a:t> </a:t>
                      </a:r>
                      <a:r>
                        <a:rPr lang="en-US" sz="1500" kern="1200" dirty="0">
                          <a:solidFill>
                            <a:schemeClr val="dk1"/>
                          </a:solidFill>
                          <a:effectLst/>
                          <a:latin typeface="Arial" panose="020B0604020202020204" pitchFamily="34" charset="0"/>
                          <a:ea typeface="+mn-ea"/>
                          <a:cs typeface="Arial" panose="020B0604020202020204" pitchFamily="34" charset="0"/>
                        </a:rPr>
                        <a:t>Listing of the PCC in terms of the Public Finance Management Act (PFMA) after promulgation of the Act.</a:t>
                      </a:r>
                    </a:p>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 Appointment of 25 PCC Commissioners by the President;</a:t>
                      </a:r>
                    </a:p>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Chairing of the PCC by the President</a:t>
                      </a:r>
                      <a:r>
                        <a:rPr lang="en-US" sz="1500" kern="1200" baseline="0" dirty="0">
                          <a:solidFill>
                            <a:schemeClr val="dk1"/>
                          </a:solidFill>
                          <a:effectLst/>
                          <a:latin typeface="Arial" panose="020B0604020202020204" pitchFamily="34" charset="0"/>
                          <a:ea typeface="+mn-ea"/>
                          <a:cs typeface="Arial" panose="020B0604020202020204" pitchFamily="34" charset="0"/>
                        </a:rPr>
                        <a:t> and </a:t>
                      </a:r>
                      <a:r>
                        <a:rPr lang="en-US" sz="1500" kern="1200" dirty="0">
                          <a:solidFill>
                            <a:schemeClr val="dk1"/>
                          </a:solidFill>
                          <a:effectLst/>
                          <a:latin typeface="Arial" panose="020B0604020202020204" pitchFamily="34" charset="0"/>
                          <a:ea typeface="+mn-ea"/>
                          <a:cs typeface="Arial" panose="020B0604020202020204" pitchFamily="34" charset="0"/>
                        </a:rPr>
                        <a:t>appointment of the Deputy Chairperson;</a:t>
                      </a:r>
                    </a:p>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baseline="0" dirty="0">
                          <a:solidFill>
                            <a:schemeClr val="dk1"/>
                          </a:solidFill>
                          <a:effectLst/>
                          <a:latin typeface="Arial" panose="020B0604020202020204" pitchFamily="34" charset="0"/>
                          <a:ea typeface="+mn-ea"/>
                          <a:cs typeface="Arial" panose="020B0604020202020204" pitchFamily="34" charset="0"/>
                        </a:rPr>
                        <a:t> Prescribed </a:t>
                      </a:r>
                      <a:r>
                        <a:rPr lang="en-US" sz="1500" kern="1200" dirty="0">
                          <a:solidFill>
                            <a:schemeClr val="dk1"/>
                          </a:solidFill>
                          <a:effectLst/>
                          <a:latin typeface="Arial" panose="020B0604020202020204" pitchFamily="34" charset="0"/>
                          <a:ea typeface="+mn-ea"/>
                          <a:cs typeface="Arial" panose="020B0604020202020204" pitchFamily="34" charset="0"/>
                        </a:rPr>
                        <a:t>the term of office of the Commissioners;</a:t>
                      </a:r>
                    </a:p>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Barred</a:t>
                      </a:r>
                      <a:r>
                        <a:rPr lang="en-US" sz="1500" kern="1200" baseline="0" dirty="0">
                          <a:solidFill>
                            <a:schemeClr val="dk1"/>
                          </a:solidFill>
                          <a:effectLst/>
                          <a:latin typeface="Arial" panose="020B0604020202020204" pitchFamily="34" charset="0"/>
                          <a:ea typeface="+mn-ea"/>
                          <a:cs typeface="Arial" panose="020B0604020202020204" pitchFamily="34" charset="0"/>
                        </a:rPr>
                        <a:t> members of Parliament and Provincial legislatures from appointment as Commissioners; and</a:t>
                      </a:r>
                    </a:p>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baseline="0" dirty="0">
                          <a:solidFill>
                            <a:schemeClr val="dk1"/>
                          </a:solidFill>
                          <a:effectLst/>
                          <a:latin typeface="Arial" panose="020B0604020202020204" pitchFamily="34" charset="0"/>
                          <a:ea typeface="+mn-ea"/>
                          <a:cs typeface="Arial" panose="020B0604020202020204" pitchFamily="34" charset="0"/>
                        </a:rPr>
                        <a:t> Enabled the PCC to make its own rules, procedures &amp; Code of Conduct.</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2717176413"/>
                  </a:ext>
                </a:extLst>
              </a:tr>
            </a:tbl>
          </a:graphicData>
        </a:graphic>
      </p:graphicFrame>
    </p:spTree>
    <p:extLst>
      <p:ext uri="{BB962C8B-B14F-4D97-AF65-F5344CB8AC3E}">
        <p14:creationId xmlns:p14="http://schemas.microsoft.com/office/powerpoint/2010/main" val="1279747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4083"/>
            <a:ext cx="9144000" cy="647051"/>
          </a:xfrm>
        </p:spPr>
        <p:txBody>
          <a:bodyPr>
            <a:noAutofit/>
          </a:bodyPr>
          <a:lstStyle/>
          <a:p>
            <a:r>
              <a:rPr lang="en-ZA" sz="3000" b="1" kern="0" dirty="0">
                <a:solidFill>
                  <a:prstClr val="black"/>
                </a:solidFill>
                <a:latin typeface="Arial" panose="020B0604020202020204" pitchFamily="34" charset="0"/>
                <a:cs typeface="Arial" panose="020B0604020202020204" pitchFamily="34" charset="0"/>
              </a:rPr>
              <a:t>SALIENT AMENDMENTS BY THE PC </a:t>
            </a:r>
            <a:r>
              <a:rPr lang="en-ZA" sz="3000" b="1" kern="0" dirty="0" err="1">
                <a:solidFill>
                  <a:prstClr val="black"/>
                </a:solidFill>
                <a:latin typeface="Arial" panose="020B0604020202020204" pitchFamily="34" charset="0"/>
                <a:cs typeface="Arial" panose="020B0604020202020204" pitchFamily="34" charset="0"/>
              </a:rPr>
              <a:t>cont</a:t>
            </a:r>
            <a:r>
              <a:rPr lang="en-ZA" sz="3000" b="1" kern="0" dirty="0">
                <a:solidFill>
                  <a:prstClr val="black"/>
                </a:solidFill>
                <a:latin typeface="Arial" panose="020B0604020202020204" pitchFamily="34" charset="0"/>
                <a:cs typeface="Arial" panose="020B0604020202020204" pitchFamily="34" charset="0"/>
              </a:rPr>
              <a:t>…</a:t>
            </a:r>
            <a:endParaRPr lang="en-ZA" sz="3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731134"/>
            <a:ext cx="9143999" cy="5175680"/>
          </a:xfrm>
        </p:spPr>
        <p:txBody>
          <a:bodyPr>
            <a:normAutofit/>
          </a:bodyPr>
          <a:lstStyle/>
          <a:p>
            <a:endParaRPr lang="en-ZA" sz="1600" dirty="0"/>
          </a:p>
          <a:p>
            <a:endParaRPr lang="en-ZA" sz="1600" dirty="0"/>
          </a:p>
          <a:p>
            <a:endParaRPr lang="en-ZA" sz="1600" dirty="0"/>
          </a:p>
          <a:p>
            <a:endParaRPr lang="en-ZA" sz="1600" dirty="0"/>
          </a:p>
          <a:p>
            <a:endParaRPr lang="en-ZA" sz="1600" dirty="0"/>
          </a:p>
          <a:p>
            <a:endParaRPr lang="en-ZA" sz="1600" dirty="0"/>
          </a:p>
        </p:txBody>
      </p:sp>
      <p:sp>
        <p:nvSpPr>
          <p:cNvPr id="4" name="Slide Number Placeholder 3"/>
          <p:cNvSpPr>
            <a:spLocks noGrp="1"/>
          </p:cNvSpPr>
          <p:nvPr>
            <p:ph type="sldNum" sz="quarter" idx="12"/>
          </p:nvPr>
        </p:nvSpPr>
        <p:spPr/>
        <p:txBody>
          <a:bodyPr/>
          <a:lstStyle/>
          <a:p>
            <a:fld id="{49E107A0-7B7C-8743-BC43-85A450895BAC}" type="slidenum">
              <a:rPr lang="en-US" smtClean="0"/>
              <a:t>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942703698"/>
              </p:ext>
            </p:extLst>
          </p:nvPr>
        </p:nvGraphicFramePr>
        <p:xfrm>
          <a:off x="-1" y="620114"/>
          <a:ext cx="9143998" cy="5715344"/>
        </p:xfrm>
        <a:graphic>
          <a:graphicData uri="http://schemas.openxmlformats.org/drawingml/2006/table">
            <a:tbl>
              <a:tblPr firstRow="1" bandRow="1">
                <a:tableStyleId>{073A0DAA-6AF3-43AB-8588-CEC1D06C72B9}</a:tableStyleId>
              </a:tblPr>
              <a:tblGrid>
                <a:gridCol w="2732691">
                  <a:extLst>
                    <a:ext uri="{9D8B030D-6E8A-4147-A177-3AD203B41FA5}">
                      <a16:colId xmlns:a16="http://schemas.microsoft.com/office/drawing/2014/main" val="3056501722"/>
                    </a:ext>
                  </a:extLst>
                </a:gridCol>
                <a:gridCol w="6411307">
                  <a:extLst>
                    <a:ext uri="{9D8B030D-6E8A-4147-A177-3AD203B41FA5}">
                      <a16:colId xmlns:a16="http://schemas.microsoft.com/office/drawing/2014/main" val="2455257286"/>
                    </a:ext>
                  </a:extLst>
                </a:gridCol>
              </a:tblGrid>
              <a:tr h="359103">
                <a:tc>
                  <a:txBody>
                    <a:bodyPr/>
                    <a:lstStyle/>
                    <a:p>
                      <a:pPr algn="ctr"/>
                      <a:r>
                        <a:rPr lang="en-US" sz="1500" dirty="0">
                          <a:latin typeface="Arial" panose="020B0604020202020204" pitchFamily="34" charset="0"/>
                          <a:cs typeface="Arial" panose="020B0604020202020204" pitchFamily="34" charset="0"/>
                        </a:rPr>
                        <a:t>Clause</a:t>
                      </a:r>
                      <a:r>
                        <a:rPr lang="en-US" sz="1500" baseline="0" dirty="0">
                          <a:latin typeface="Arial" panose="020B0604020202020204" pitchFamily="34" charset="0"/>
                          <a:cs typeface="Arial" panose="020B0604020202020204" pitchFamily="34" charset="0"/>
                        </a:rPr>
                        <a:t> of the Bill</a:t>
                      </a:r>
                      <a:endParaRPr lang="en-ZA" sz="1500" dirty="0">
                        <a:latin typeface="Arial" panose="020B0604020202020204" pitchFamily="34" charset="0"/>
                        <a:cs typeface="Arial" panose="020B0604020202020204" pitchFamily="34" charset="0"/>
                      </a:endParaRPr>
                    </a:p>
                  </a:txBody>
                  <a:tcPr>
                    <a:solidFill>
                      <a:schemeClr val="accent3"/>
                    </a:solidFill>
                  </a:tcPr>
                </a:tc>
                <a:tc>
                  <a:txBody>
                    <a:bodyPr/>
                    <a:lstStyle/>
                    <a:p>
                      <a:pPr algn="ctr"/>
                      <a:r>
                        <a:rPr lang="en-US" sz="1500" dirty="0">
                          <a:latin typeface="Arial" panose="020B0604020202020204" pitchFamily="34" charset="0"/>
                          <a:cs typeface="Arial" panose="020B0604020202020204" pitchFamily="34" charset="0"/>
                        </a:rPr>
                        <a:t>Amendment</a:t>
                      </a:r>
                      <a:endParaRPr lang="en-ZA" sz="1500" dirty="0">
                        <a:latin typeface="Arial" panose="020B0604020202020204" pitchFamily="34" charset="0"/>
                        <a:cs typeface="Arial" panose="020B0604020202020204" pitchFamily="34" charset="0"/>
                      </a:endParaRPr>
                    </a:p>
                  </a:txBody>
                  <a:tcPr>
                    <a:solidFill>
                      <a:schemeClr val="accent3"/>
                    </a:solidFill>
                  </a:tcPr>
                </a:tc>
                <a:extLst>
                  <a:ext uri="{0D108BD9-81ED-4DB2-BD59-A6C34878D82A}">
                    <a16:rowId xmlns:a16="http://schemas.microsoft.com/office/drawing/2014/main" val="2341852107"/>
                  </a:ext>
                </a:extLst>
              </a:tr>
              <a:tr h="838196">
                <a:tc>
                  <a:txBody>
                    <a:bodyPr/>
                    <a:lstStyle/>
                    <a:p>
                      <a:pPr algn="just"/>
                      <a:r>
                        <a:rPr lang="en-US" sz="1500" dirty="0">
                          <a:latin typeface="Arial" panose="020B0604020202020204" pitchFamily="34" charset="0"/>
                          <a:cs typeface="Arial" panose="020B0604020202020204" pitchFamily="34" charset="0"/>
                        </a:rPr>
                        <a:t>Clause</a:t>
                      </a:r>
                      <a:r>
                        <a:rPr lang="en-US" sz="1500" baseline="0" dirty="0">
                          <a:latin typeface="Arial" panose="020B0604020202020204" pitchFamily="34" charset="0"/>
                          <a:cs typeface="Arial" panose="020B0604020202020204" pitchFamily="34" charset="0"/>
                        </a:rPr>
                        <a:t> 11</a:t>
                      </a:r>
                      <a:r>
                        <a:rPr lang="en-US" sz="1500" dirty="0">
                          <a:latin typeface="Arial" panose="020B0604020202020204" pitchFamily="34" charset="0"/>
                          <a:cs typeface="Arial" panose="020B0604020202020204" pitchFamily="34" charset="0"/>
                        </a:rPr>
                        <a:t> (Functions</a:t>
                      </a:r>
                      <a:r>
                        <a:rPr lang="en-US" sz="1500" baseline="0" dirty="0">
                          <a:latin typeface="Arial" panose="020B0604020202020204" pitchFamily="34" charset="0"/>
                          <a:cs typeface="Arial" panose="020B0604020202020204" pitchFamily="34" charset="0"/>
                        </a:rPr>
                        <a:t> of PCC</a:t>
                      </a:r>
                      <a:r>
                        <a:rPr lang="en-US" sz="1500" dirty="0">
                          <a:latin typeface="Arial" panose="020B0604020202020204" pitchFamily="34" charset="0"/>
                          <a:cs typeface="Arial" panose="020B0604020202020204" pitchFamily="34" charset="0"/>
                        </a:rPr>
                        <a:t>)</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84138" lvl="2"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Inserted clause 11(c) which provides that the PCC must advise government on any socio-economic matter related to the just transition and enabled the PCC to create committees in clause 11(3).</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1733874442"/>
                  </a:ext>
                </a:extLst>
              </a:tr>
              <a:tr h="861847">
                <a:tc>
                  <a:txBody>
                    <a:bodyPr/>
                    <a:lstStyle/>
                    <a:p>
                      <a:pPr algn="just"/>
                      <a:r>
                        <a:rPr lang="en-US" sz="1500" dirty="0">
                          <a:latin typeface="Arial" panose="020B0604020202020204" pitchFamily="34" charset="0"/>
                          <a:cs typeface="Arial" panose="020B0604020202020204" pitchFamily="34" charset="0"/>
                        </a:rPr>
                        <a:t>Clause 12 (Appointment</a:t>
                      </a:r>
                      <a:r>
                        <a:rPr lang="en-US" sz="1500" baseline="0" dirty="0">
                          <a:latin typeface="Arial" panose="020B0604020202020204" pitchFamily="34" charset="0"/>
                          <a:cs typeface="Arial" panose="020B0604020202020204" pitchFamily="34" charset="0"/>
                        </a:rPr>
                        <a:t> process</a:t>
                      </a:r>
                      <a:r>
                        <a:rPr lang="en-US" sz="1500" dirty="0">
                          <a:latin typeface="Arial" panose="020B0604020202020204" pitchFamily="34" charset="0"/>
                          <a:cs typeface="Arial" panose="020B0604020202020204" pitchFamily="34" charset="0"/>
                        </a:rPr>
                        <a:t>)</a:t>
                      </a:r>
                      <a:endParaRPr lang="en-ZA" sz="1500" dirty="0">
                        <a:latin typeface="Arial" panose="020B0604020202020204" pitchFamily="34" charset="0"/>
                        <a:cs typeface="Arial" panose="020B0604020202020204" pitchFamily="34" charset="0"/>
                      </a:endParaRPr>
                    </a:p>
                  </a:txBody>
                  <a:tcPr>
                    <a:solidFill>
                      <a:schemeClr val="bg1"/>
                    </a:solidFill>
                  </a:tcPr>
                </a:tc>
                <a:tc>
                  <a:txBody>
                    <a:bodyPr/>
                    <a:lstStyle/>
                    <a:p>
                      <a:pPr marL="84138"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 Provides for the process of appointment of Commissioners through a call for nominations;</a:t>
                      </a:r>
                      <a:r>
                        <a:rPr lang="en-US" sz="1500" kern="1200" baseline="0" dirty="0">
                          <a:solidFill>
                            <a:schemeClr val="dk1"/>
                          </a:solidFill>
                          <a:effectLst/>
                          <a:latin typeface="Arial" panose="020B0604020202020204" pitchFamily="34" charset="0"/>
                          <a:ea typeface="+mn-ea"/>
                          <a:cs typeface="Arial" panose="020B0604020202020204" pitchFamily="34" charset="0"/>
                        </a:rPr>
                        <a:t> and </a:t>
                      </a:r>
                    </a:p>
                    <a:p>
                      <a:pPr marL="84138"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Provides for the role and remuneration of the Commissioners.</a:t>
                      </a:r>
                      <a:endParaRPr lang="en-ZA" sz="150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val="2041263806"/>
                  </a:ext>
                </a:extLst>
              </a:tr>
              <a:tr h="585948">
                <a:tc>
                  <a:txBody>
                    <a:bodyPr/>
                    <a:lstStyle/>
                    <a:p>
                      <a:pPr algn="just"/>
                      <a:r>
                        <a:rPr lang="en-US" sz="1500" dirty="0">
                          <a:latin typeface="Arial" panose="020B0604020202020204" pitchFamily="34" charset="0"/>
                          <a:cs typeface="Arial" panose="020B0604020202020204" pitchFamily="34" charset="0"/>
                        </a:rPr>
                        <a:t>Clause 12A (Appointment of Executive</a:t>
                      </a:r>
                      <a:r>
                        <a:rPr lang="en-US" sz="1500" baseline="0" dirty="0">
                          <a:latin typeface="Arial" panose="020B0604020202020204" pitchFamily="34" charset="0"/>
                          <a:cs typeface="Arial" panose="020B0604020202020204" pitchFamily="34" charset="0"/>
                        </a:rPr>
                        <a:t> Director</a:t>
                      </a:r>
                      <a:r>
                        <a:rPr lang="en-US" sz="1500" dirty="0">
                          <a:latin typeface="Arial" panose="020B0604020202020204" pitchFamily="34" charset="0"/>
                          <a:cs typeface="Arial" panose="020B0604020202020204" pitchFamily="34" charset="0"/>
                        </a:rPr>
                        <a:t>)</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84138" indent="-84138" algn="just">
                        <a:buFont typeface="Arial" panose="020B0604020202020204" pitchFamily="34" charset="0"/>
                        <a:buChar char="•"/>
                      </a:pPr>
                      <a:r>
                        <a:rPr lang="en-US" sz="1500" kern="1200" dirty="0">
                          <a:solidFill>
                            <a:schemeClr val="dk1"/>
                          </a:solidFill>
                          <a:effectLst/>
                          <a:latin typeface="Arial" panose="020B0604020202020204" pitchFamily="34" charset="0"/>
                          <a:ea typeface="+mn-ea"/>
                          <a:cs typeface="Arial" panose="020B0604020202020204" pitchFamily="34" charset="0"/>
                        </a:rPr>
                        <a:t> Inserted this clause to provide for the appointment of the Executive Director who will serve as the accounting officer of the PCC.</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2858334127"/>
                  </a:ext>
                </a:extLst>
              </a:tr>
              <a:tr h="643585">
                <a:tc>
                  <a:txBody>
                    <a:bodyPr/>
                    <a:lstStyle/>
                    <a:p>
                      <a:pPr algn="just"/>
                      <a:r>
                        <a:rPr lang="en-US" sz="1500" dirty="0">
                          <a:latin typeface="Arial" panose="020B0604020202020204" pitchFamily="34" charset="0"/>
                          <a:cs typeface="Arial" panose="020B0604020202020204" pitchFamily="34" charset="0"/>
                        </a:rPr>
                        <a:t>Clause</a:t>
                      </a:r>
                      <a:r>
                        <a:rPr lang="en-US" sz="1500" baseline="0" dirty="0">
                          <a:latin typeface="Arial" panose="020B0604020202020204" pitchFamily="34" charset="0"/>
                          <a:cs typeface="Arial" panose="020B0604020202020204" pitchFamily="34" charset="0"/>
                        </a:rPr>
                        <a:t> 12B (Financial Administration of PCC)</a:t>
                      </a:r>
                      <a:endParaRPr lang="en-ZA" sz="1500" dirty="0">
                        <a:latin typeface="Arial" panose="020B0604020202020204" pitchFamily="34" charset="0"/>
                        <a:cs typeface="Arial" panose="020B0604020202020204" pitchFamily="34" charset="0"/>
                      </a:endParaRPr>
                    </a:p>
                  </a:txBody>
                  <a:tcPr>
                    <a:solidFill>
                      <a:schemeClr val="bg1"/>
                    </a:solidFill>
                  </a:tcPr>
                </a:tc>
                <a:tc>
                  <a:txBody>
                    <a:bodyPr/>
                    <a:lstStyle/>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 Inserted</a:t>
                      </a:r>
                      <a:r>
                        <a:rPr lang="en-US" sz="1500" kern="1200" baseline="0" dirty="0">
                          <a:solidFill>
                            <a:schemeClr val="dk1"/>
                          </a:solidFill>
                          <a:effectLst/>
                          <a:latin typeface="Arial" panose="020B0604020202020204" pitchFamily="34" charset="0"/>
                          <a:ea typeface="+mn-ea"/>
                          <a:cs typeface="Arial" panose="020B0604020202020204" pitchFamily="34" charset="0"/>
                        </a:rPr>
                        <a:t> this clause to </a:t>
                      </a:r>
                      <a:r>
                        <a:rPr lang="en-US" sz="1500" kern="1200" dirty="0">
                          <a:solidFill>
                            <a:schemeClr val="dk1"/>
                          </a:solidFill>
                          <a:effectLst/>
                          <a:latin typeface="Arial" panose="020B0604020202020204" pitchFamily="34" charset="0"/>
                          <a:ea typeface="+mn-ea"/>
                          <a:cs typeface="Arial" panose="020B0604020202020204" pitchFamily="34" charset="0"/>
                        </a:rPr>
                        <a:t>provide for the financial administration of the PCC.</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2717176413"/>
                  </a:ext>
                </a:extLst>
              </a:tr>
              <a:tr h="643585">
                <a:tc>
                  <a:txBody>
                    <a:bodyPr/>
                    <a:lstStyle/>
                    <a:p>
                      <a:pPr algn="just"/>
                      <a:r>
                        <a:rPr lang="en-US" sz="1500" dirty="0">
                          <a:latin typeface="Arial" panose="020B0604020202020204" pitchFamily="34" charset="0"/>
                          <a:cs typeface="Arial" panose="020B0604020202020204" pitchFamily="34" charset="0"/>
                        </a:rPr>
                        <a:t>Clause 13 (Reporting)</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 The</a:t>
                      </a:r>
                      <a:r>
                        <a:rPr lang="en-US" sz="1500" kern="1200" baseline="0" dirty="0">
                          <a:solidFill>
                            <a:schemeClr val="dk1"/>
                          </a:solidFill>
                          <a:effectLst/>
                          <a:latin typeface="Arial" panose="020B0604020202020204" pitchFamily="34" charset="0"/>
                          <a:ea typeface="+mn-ea"/>
                          <a:cs typeface="Arial" panose="020B0604020202020204" pitchFamily="34" charset="0"/>
                        </a:rPr>
                        <a:t> </a:t>
                      </a:r>
                      <a:r>
                        <a:rPr lang="en-US" sz="1500" kern="1200" dirty="0">
                          <a:solidFill>
                            <a:schemeClr val="dk1"/>
                          </a:solidFill>
                          <a:effectLst/>
                          <a:latin typeface="Arial" panose="020B0604020202020204" pitchFamily="34" charset="0"/>
                          <a:ea typeface="+mn-ea"/>
                          <a:cs typeface="Arial" panose="020B0604020202020204" pitchFamily="34" charset="0"/>
                        </a:rPr>
                        <a:t>PCC</a:t>
                      </a:r>
                      <a:r>
                        <a:rPr lang="en-US" sz="1500" kern="1200" baseline="0" dirty="0">
                          <a:solidFill>
                            <a:schemeClr val="dk1"/>
                          </a:solidFill>
                          <a:effectLst/>
                          <a:latin typeface="Arial" panose="020B0604020202020204" pitchFamily="34" charset="0"/>
                          <a:ea typeface="+mn-ea"/>
                          <a:cs typeface="Arial" panose="020B0604020202020204" pitchFamily="34" charset="0"/>
                        </a:rPr>
                        <a:t> must </a:t>
                      </a:r>
                      <a:r>
                        <a:rPr lang="en-US" sz="1500" kern="1200" dirty="0">
                          <a:solidFill>
                            <a:schemeClr val="dk1"/>
                          </a:solidFill>
                          <a:effectLst/>
                          <a:latin typeface="Arial" panose="020B0604020202020204" pitchFamily="34" charset="0"/>
                          <a:ea typeface="+mn-ea"/>
                          <a:cs typeface="Arial" panose="020B0604020202020204" pitchFamily="34" charset="0"/>
                        </a:rPr>
                        <a:t>submit its reports, studies, strategies and recommendations to the</a:t>
                      </a:r>
                      <a:r>
                        <a:rPr lang="en-US" sz="1500" kern="1200" baseline="0" dirty="0">
                          <a:solidFill>
                            <a:schemeClr val="dk1"/>
                          </a:solidFill>
                          <a:effectLst/>
                          <a:latin typeface="Arial" panose="020B0604020202020204" pitchFamily="34" charset="0"/>
                          <a:ea typeface="+mn-ea"/>
                          <a:cs typeface="Arial" panose="020B0604020202020204" pitchFamily="34" charset="0"/>
                        </a:rPr>
                        <a:t> National Assembly within 30 days.</a:t>
                      </a:r>
                    </a:p>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baseline="0" dirty="0">
                          <a:solidFill>
                            <a:schemeClr val="dk1"/>
                          </a:solidFill>
                          <a:effectLst/>
                          <a:latin typeface="Arial" panose="020B0604020202020204" pitchFamily="34" charset="0"/>
                          <a:ea typeface="+mn-ea"/>
                          <a:cs typeface="Arial" panose="020B0604020202020204" pitchFamily="34" charset="0"/>
                        </a:rPr>
                        <a:t>Reports of the PCC to be made publicly available.</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2662545688"/>
                  </a:ext>
                </a:extLst>
              </a:tr>
              <a:tr h="643585">
                <a:tc>
                  <a:txBody>
                    <a:bodyPr/>
                    <a:lstStyle/>
                    <a:p>
                      <a:pPr algn="just"/>
                      <a:r>
                        <a:rPr lang="en-US" sz="1500" dirty="0">
                          <a:latin typeface="Arial" panose="020B0604020202020204" pitchFamily="34" charset="0"/>
                          <a:cs typeface="Arial" panose="020B0604020202020204" pitchFamily="34" charset="0"/>
                        </a:rPr>
                        <a:t>Clause 14 (PCC Secretariat)</a:t>
                      </a:r>
                      <a:endParaRPr lang="en-ZA" sz="1500" dirty="0">
                        <a:latin typeface="Arial" panose="020B0604020202020204" pitchFamily="34" charset="0"/>
                        <a:cs typeface="Arial" panose="020B0604020202020204" pitchFamily="34" charset="0"/>
                      </a:endParaRPr>
                    </a:p>
                  </a:txBody>
                  <a:tcPr>
                    <a:solidFill>
                      <a:schemeClr val="bg1"/>
                    </a:solidFill>
                  </a:tcPr>
                </a:tc>
                <a:tc>
                  <a:txBody>
                    <a:bodyPr/>
                    <a:lstStyle/>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Provides for the appointment of the PCC secretariat by the Executive Director.</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bg1"/>
                    </a:solidFill>
                  </a:tcPr>
                </a:tc>
                <a:extLst>
                  <a:ext uri="{0D108BD9-81ED-4DB2-BD59-A6C34878D82A}">
                    <a16:rowId xmlns:a16="http://schemas.microsoft.com/office/drawing/2014/main" val="1631252312"/>
                  </a:ext>
                </a:extLst>
              </a:tr>
              <a:tr h="643585">
                <a:tc>
                  <a:txBody>
                    <a:bodyPr/>
                    <a:lstStyle/>
                    <a:p>
                      <a:pPr algn="just"/>
                      <a:r>
                        <a:rPr lang="en-US" sz="1500" dirty="0">
                          <a:latin typeface="Arial" panose="020B0604020202020204" pitchFamily="34" charset="0"/>
                          <a:cs typeface="Arial" panose="020B0604020202020204" pitchFamily="34" charset="0"/>
                        </a:rPr>
                        <a:t>Clause 15 (Climate Change Response)</a:t>
                      </a:r>
                      <a:endParaRPr lang="en-ZA" sz="1500" dirty="0">
                        <a:latin typeface="Arial" panose="020B0604020202020204" pitchFamily="34" charset="0"/>
                        <a:cs typeface="Arial" panose="020B0604020202020204" pitchFamily="34" charset="0"/>
                      </a:endParaRPr>
                    </a:p>
                  </a:txBody>
                  <a:tcPr>
                    <a:solidFill>
                      <a:schemeClr val="accent3">
                        <a:lumMod val="20000"/>
                        <a:lumOff val="80000"/>
                      </a:schemeClr>
                    </a:solidFill>
                  </a:tcPr>
                </a:tc>
                <a:tc>
                  <a:txBody>
                    <a:bodyPr/>
                    <a:lstStyle/>
                    <a:p>
                      <a:pPr marL="84138" marR="0" lvl="0" indent="-84138"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kern="1200" dirty="0">
                          <a:solidFill>
                            <a:schemeClr val="dk1"/>
                          </a:solidFill>
                          <a:effectLst/>
                          <a:latin typeface="Arial" panose="020B0604020202020204" pitchFamily="34" charset="0"/>
                          <a:ea typeface="+mn-ea"/>
                          <a:cs typeface="Arial" panose="020B0604020202020204" pitchFamily="34" charset="0"/>
                        </a:rPr>
                        <a:t>Provides for publication of the climate change needs and response assessments and implementation plans in the gazette, qualification of the timeframes with the wording ‘at least” and other grammatical corrections.</a:t>
                      </a:r>
                      <a:endParaRPr lang="en-ZA" sz="1500" kern="1200" dirty="0">
                        <a:solidFill>
                          <a:schemeClr val="dk1"/>
                        </a:solidFill>
                        <a:effectLst/>
                        <a:latin typeface="Arial" panose="020B0604020202020204" pitchFamily="34" charset="0"/>
                        <a:ea typeface="+mn-ea"/>
                        <a:cs typeface="Arial" panose="020B0604020202020204" pitchFamily="34" charset="0"/>
                      </a:endParaRPr>
                    </a:p>
                  </a:txBody>
                  <a:tcPr>
                    <a:solidFill>
                      <a:schemeClr val="accent3">
                        <a:lumMod val="20000"/>
                        <a:lumOff val="80000"/>
                      </a:schemeClr>
                    </a:solidFill>
                  </a:tcPr>
                </a:tc>
                <a:extLst>
                  <a:ext uri="{0D108BD9-81ED-4DB2-BD59-A6C34878D82A}">
                    <a16:rowId xmlns:a16="http://schemas.microsoft.com/office/drawing/2014/main" val="421937380"/>
                  </a:ext>
                </a:extLst>
              </a:tr>
            </a:tbl>
          </a:graphicData>
        </a:graphic>
      </p:graphicFrame>
    </p:spTree>
    <p:extLst>
      <p:ext uri="{BB962C8B-B14F-4D97-AF65-F5344CB8AC3E}">
        <p14:creationId xmlns:p14="http://schemas.microsoft.com/office/powerpoint/2010/main" val="25997816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79F4359466664E96BD0BFA2EB1C1C9" ma:contentTypeVersion="13" ma:contentTypeDescription="Create a new document." ma:contentTypeScope="" ma:versionID="5e632ca3b046f008609053f2da7b51ae">
  <xsd:schema xmlns:xsd="http://www.w3.org/2001/XMLSchema" xmlns:xs="http://www.w3.org/2001/XMLSchema" xmlns:p="http://schemas.microsoft.com/office/2006/metadata/properties" xmlns:ns3="e6715a4a-1771-4339-b825-f45eb582682a" xmlns:ns4="6cd58fa6-ae34-4fb4-b935-caa4fd0dd5cd" targetNamespace="http://schemas.microsoft.com/office/2006/metadata/properties" ma:root="true" ma:fieldsID="a10757ff8ceff9fed6c40a7c794690dc" ns3:_="" ns4:_="">
    <xsd:import namespace="e6715a4a-1771-4339-b825-f45eb582682a"/>
    <xsd:import namespace="6cd58fa6-ae34-4fb4-b935-caa4fd0dd5c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715a4a-1771-4339-b825-f45eb582682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d58fa6-ae34-4fb4-b935-caa4fd0dd5c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0D5F441-8A1C-4801-9ACB-1F46D1F47508}">
  <ds:schemaRefs>
    <ds:schemaRef ds:uri="http://schemas.microsoft.com/sharepoint/v3/contenttype/forms"/>
  </ds:schemaRefs>
</ds:datastoreItem>
</file>

<file path=customXml/itemProps2.xml><?xml version="1.0" encoding="utf-8"?>
<ds:datastoreItem xmlns:ds="http://schemas.openxmlformats.org/officeDocument/2006/customXml" ds:itemID="{246EEDE6-7D62-4FF8-98AE-5B9F19A1F7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715a4a-1771-4339-b825-f45eb582682a"/>
    <ds:schemaRef ds:uri="6cd58fa6-ae34-4fb4-b935-caa4fd0dd5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08D12B1-C52A-45E4-A768-72C014F0252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cd58fa6-ae34-4fb4-b935-caa4fd0dd5cd"/>
    <ds:schemaRef ds:uri="e6715a4a-1771-4339-b825-f45eb582682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12</TotalTime>
  <Words>3168</Words>
  <Application>Microsoft Office PowerPoint</Application>
  <PresentationFormat>On-screen Show (4:3)</PresentationFormat>
  <Paragraphs>208</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Arial Narrow</vt:lpstr>
      <vt:lpstr>Calibri</vt:lpstr>
      <vt:lpstr>Office Theme</vt:lpstr>
      <vt:lpstr>     </vt:lpstr>
      <vt:lpstr>TABLE OF CONTENTS</vt:lpstr>
      <vt:lpstr>PURPOSE OF THE BILL</vt:lpstr>
      <vt:lpstr>OBJECTS OF THE BILL</vt:lpstr>
      <vt:lpstr> PRINCIPLES </vt:lpstr>
      <vt:lpstr>KEY DEFINITIONS</vt:lpstr>
      <vt:lpstr>PROCESSING BY THE PC</vt:lpstr>
      <vt:lpstr>SALIENT AMENDMENTS BY THE PC</vt:lpstr>
      <vt:lpstr>SALIENT AMENDMENTS BY THE PC cont…</vt:lpstr>
      <vt:lpstr>SALIENT AMENDMENTS BY THE PC cont…</vt:lpstr>
      <vt:lpstr>POLICY ALIGNMENT AND INSTITUTIONAL ARRANGEMENTS </vt:lpstr>
      <vt:lpstr>POLICY ALIGNMENT AND INSTITUTIONAL ARRANGEMENTS </vt:lpstr>
      <vt:lpstr>POLICY ALIGNMENT AND INSTITUTIONAL ARRANGEMENTS </vt:lpstr>
      <vt:lpstr>CLIMATE CHANGE RESPONSE: PROVINCES AND MUNICIPALITIES </vt:lpstr>
      <vt:lpstr>NATIONAL ADAPTATION TO IMPACTS OF CLIMATE CHANGE </vt:lpstr>
      <vt:lpstr>SECTOR ADAPTATION TO IMPACTS OF CLIMATE CHANGE </vt:lpstr>
      <vt:lpstr>GREENHOUSE GAS EMISSIONS AND REMOVALS </vt:lpstr>
      <vt:lpstr>GREENHOUSE GAS EMISSIONS AND REMOVALS </vt:lpstr>
      <vt:lpstr>GREENHOUSE GAS EMISSIONS AND REMOVALS </vt:lpstr>
      <vt:lpstr>GREENHOUSE GAS EMISSIONS AND REMOVALS </vt:lpstr>
      <vt:lpstr>THANK YOU!</vt:lpstr>
    </vt:vector>
  </TitlesOfParts>
  <Company>Environmental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Admin1</dc:creator>
  <cp:lastModifiedBy>Lebogang Mampe</cp:lastModifiedBy>
  <cp:revision>179</cp:revision>
  <cp:lastPrinted>2022-03-09T12:24:07Z</cp:lastPrinted>
  <dcterms:created xsi:type="dcterms:W3CDTF">2020-04-21T11:07:00Z</dcterms:created>
  <dcterms:modified xsi:type="dcterms:W3CDTF">2024-03-13T09:45:17Z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0x0101008479F4359466664E96BD0BFA2EB1C1C9</vt:lpwstr>
  </property>
  <property fmtid="{D5CDD505-2E9C-101B-9397-08002B2CF9AE}" pid="3" name="MSIP_Label_41a00853-e5cc-480d-8b74-afcdbe2c705a_Enabled">
    <vt:lpwstr>true</vt:lpwstr>
  </property>
  <property fmtid="{D5CDD505-2E9C-101B-9397-08002B2CF9AE}" pid="4" name="MSIP_Label_41a00853-e5cc-480d-8b74-afcdbe2c705a_SetDate">
    <vt:lpwstr>2024-03-13T09:44:40Z</vt:lpwstr>
  </property>
  <property fmtid="{D5CDD505-2E9C-101B-9397-08002B2CF9AE}" pid="5" name="MSIP_Label_41a00853-e5cc-480d-8b74-afcdbe2c705a_Method">
    <vt:lpwstr>Standard</vt:lpwstr>
  </property>
  <property fmtid="{D5CDD505-2E9C-101B-9397-08002B2CF9AE}" pid="6" name="MSIP_Label_41a00853-e5cc-480d-8b74-afcdbe2c705a_Name">
    <vt:lpwstr>defa4170-0d19-0005-0004-bc88714345d2</vt:lpwstr>
  </property>
  <property fmtid="{D5CDD505-2E9C-101B-9397-08002B2CF9AE}" pid="7" name="MSIP_Label_41a00853-e5cc-480d-8b74-afcdbe2c705a_SiteId">
    <vt:lpwstr>4a3d1c5b-66b2-47c2-88d1-7eaa8d27e6cf</vt:lpwstr>
  </property>
  <property fmtid="{D5CDD505-2E9C-101B-9397-08002B2CF9AE}" pid="8" name="MSIP_Label_41a00853-e5cc-480d-8b74-afcdbe2c705a_ActionId">
    <vt:lpwstr>559497e8-516f-4273-b82b-227e3fd293d8</vt:lpwstr>
  </property>
  <property fmtid="{D5CDD505-2E9C-101B-9397-08002B2CF9AE}" pid="9" name="MSIP_Label_41a00853-e5cc-480d-8b74-afcdbe2c705a_ContentBits">
    <vt:lpwstr>0</vt:lpwstr>
  </property>
</Properties>
</file>