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0" r:id="rId4"/>
  </p:sldMasterIdLst>
  <p:notesMasterIdLst>
    <p:notesMasterId r:id="rId75"/>
  </p:notesMasterIdLst>
  <p:sldIdLst>
    <p:sldId id="2666" r:id="rId5"/>
    <p:sldId id="2765" r:id="rId6"/>
    <p:sldId id="2766" r:id="rId7"/>
    <p:sldId id="2770" r:id="rId8"/>
    <p:sldId id="2767" r:id="rId9"/>
    <p:sldId id="2769" r:id="rId10"/>
    <p:sldId id="2771" r:id="rId11"/>
    <p:sldId id="2772" r:id="rId12"/>
    <p:sldId id="2773" r:id="rId13"/>
    <p:sldId id="2813" r:id="rId14"/>
    <p:sldId id="2814" r:id="rId15"/>
    <p:sldId id="2815" r:id="rId16"/>
    <p:sldId id="4552" r:id="rId17"/>
    <p:sldId id="2775" r:id="rId18"/>
    <p:sldId id="2818" r:id="rId19"/>
    <p:sldId id="2788" r:id="rId20"/>
    <p:sldId id="2789" r:id="rId21"/>
    <p:sldId id="2819" r:id="rId22"/>
    <p:sldId id="2820" r:id="rId23"/>
    <p:sldId id="2780" r:id="rId24"/>
    <p:sldId id="2781" r:id="rId25"/>
    <p:sldId id="2821" r:id="rId26"/>
    <p:sldId id="2783" r:id="rId27"/>
    <p:sldId id="2784" r:id="rId28"/>
    <p:sldId id="2823" r:id="rId29"/>
    <p:sldId id="2824" r:id="rId30"/>
    <p:sldId id="2858" r:id="rId31"/>
    <p:sldId id="2786" r:id="rId32"/>
    <p:sldId id="2825" r:id="rId33"/>
    <p:sldId id="2787" r:id="rId34"/>
    <p:sldId id="2826" r:id="rId35"/>
    <p:sldId id="2849" r:id="rId36"/>
    <p:sldId id="2850" r:id="rId37"/>
    <p:sldId id="2827" r:id="rId38"/>
    <p:sldId id="2792" r:id="rId39"/>
    <p:sldId id="2829" r:id="rId40"/>
    <p:sldId id="2830" r:id="rId41"/>
    <p:sldId id="2831" r:id="rId42"/>
    <p:sldId id="2832" r:id="rId43"/>
    <p:sldId id="2833" r:id="rId44"/>
    <p:sldId id="2834" r:id="rId45"/>
    <p:sldId id="2835" r:id="rId46"/>
    <p:sldId id="2836" r:id="rId47"/>
    <p:sldId id="2837" r:id="rId48"/>
    <p:sldId id="2791" r:id="rId49"/>
    <p:sldId id="2851" r:id="rId50"/>
    <p:sldId id="2852" r:id="rId51"/>
    <p:sldId id="2853" r:id="rId52"/>
    <p:sldId id="2854" r:id="rId53"/>
    <p:sldId id="2855" r:id="rId54"/>
    <p:sldId id="2856" r:id="rId55"/>
    <p:sldId id="2857" r:id="rId56"/>
    <p:sldId id="2839" r:id="rId57"/>
    <p:sldId id="2838" r:id="rId58"/>
    <p:sldId id="2840" r:id="rId59"/>
    <p:sldId id="2841" r:id="rId60"/>
    <p:sldId id="2842" r:id="rId61"/>
    <p:sldId id="2843" r:id="rId62"/>
    <p:sldId id="4471" r:id="rId63"/>
    <p:sldId id="4338" r:id="rId64"/>
    <p:sldId id="4457" r:id="rId65"/>
    <p:sldId id="4545" r:id="rId66"/>
    <p:sldId id="4467" r:id="rId67"/>
    <p:sldId id="4477" r:id="rId68"/>
    <p:sldId id="4478" r:id="rId69"/>
    <p:sldId id="4546" r:id="rId70"/>
    <p:sldId id="4550" r:id="rId71"/>
    <p:sldId id="4551" r:id="rId72"/>
    <p:sldId id="2803" r:id="rId73"/>
    <p:sldId id="281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2" autoAdjust="0"/>
    <p:restoredTop sz="94943" autoAdjust="0"/>
  </p:normalViewPr>
  <p:slideViewPr>
    <p:cSldViewPr snapToGrid="0">
      <p:cViewPr varScale="1">
        <p:scale>
          <a:sx n="59" d="100"/>
          <a:sy n="59" d="100"/>
        </p:scale>
        <p:origin x="964" y="60"/>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gpgonline-my.sharepoint.com/personal/khomotso_tladi_gauteng_gov_za/Documents/Documents/Q2/Analysis%2023_24fy%20Q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gpgonline-my.sharepoint.com/personal/khomotso_tladi_gauteng_gov_za/Documents/Documents/Q2/Analysis%2023_24fy%20Q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gpgonline-my.sharepoint.com/personal/khomotso_tladi_gauteng_gov_za/Documents/Documents/Q2/Analysis%2023_24fy%20Q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gpgonline-my.sharepoint.com/personal/khomotso_tladi_gauteng_gov_za/Documents/Documents/Q2/Analysis%2023_24fy%20Q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gpgonline-my.sharepoint.com/personal/khomotso_tladi_gauteng_gov_za/Documents/Documents/Q2/Analysis%2023_24fy%20Q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70037469\OneDrive%20-%20Gauteng%20Provincial%20Government\Documents\Q2\Analysis%2023_24fy%20Q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70037469\OneDrive%20-%20Gauteng%20Provincial%20Government\Documents\Q2\Analysis%2023_24fy%20Q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gpgonline-my.sharepoint.com/personal/khomotso_tladi_gauteng_gov_za/Documents/Documents/Q2/Priorities%202023_24%20Q2%2018102023%20%20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gpgonline-my.sharepoint.com/personal/khomotso_tladi_gauteng_gov_za/Documents/Documents/Q2/Priorities%202023_24%20Q2%2018102023%20%20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gpgonline-my.sharepoint.com/personal/khomotso_tladi_gauteng_gov_za/Documents/Documents/Q2/Analysis%2023_24fy%20Q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gpgonline-my.sharepoint.com/personal/khomotso_tladi_gauteng_gov_za/Documents/Documents/Q2/Analysis%2023_24fy%20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Departmental Overview</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'[Analysis 23_24fy Q2.xlsx]Q'!$D$77</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Q2.xlsx]Q'!$D$79,'[Analysis 23_24fy Q2.xlsx]Q'!$D$82,'[Analysis 23_24fy Q2.xlsx]Q'!$D$85,'[Analysis 23_24fy Q2.xlsx]Q'!$D$88,'[Analysis 23_24fy Q2.xlsx]Q'!$D$91,'[Analysis 23_24fy Q2.xlsx]Q'!$D$94</c:f>
              <c:numCache>
                <c:formatCode>0.00%</c:formatCode>
                <c:ptCount val="6"/>
                <c:pt idx="0">
                  <c:v>0.4</c:v>
                </c:pt>
                <c:pt idx="1">
                  <c:v>0</c:v>
                </c:pt>
                <c:pt idx="2">
                  <c:v>0.83333333333333337</c:v>
                </c:pt>
                <c:pt idx="3">
                  <c:v>0.82352941176470584</c:v>
                </c:pt>
                <c:pt idx="4">
                  <c:v>0.64</c:v>
                </c:pt>
                <c:pt idx="5">
                  <c:v>0.60273972602739723</c:v>
                </c:pt>
              </c:numCache>
            </c:numRef>
          </c:val>
          <c:extLst>
            <c:ext xmlns:c16="http://schemas.microsoft.com/office/drawing/2014/chart" uri="{C3380CC4-5D6E-409C-BE32-E72D297353CC}">
              <c16:uniqueId val="{00000000-7764-4377-9952-9258BA7B1C79}"/>
            </c:ext>
          </c:extLst>
        </c:ser>
        <c:ser>
          <c:idx val="1"/>
          <c:order val="1"/>
          <c:tx>
            <c:strRef>
              <c:f>'[Analysis 23_24fy Q2.xlsx]Q'!$E$77</c:f>
              <c:strCache>
                <c:ptCount val="1"/>
                <c:pt idx="0">
                  <c:v>Good Progress (greater than 75%</c:v>
                </c:pt>
              </c:strCache>
            </c:strRef>
          </c:tx>
          <c:spPr>
            <a:solidFill>
              <a:schemeClr val="accent6">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7764-4377-9952-9258BA7B1C7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64-4377-9952-9258BA7B1C79}"/>
                </c:ext>
              </c:extLst>
            </c:dLbl>
            <c:dLbl>
              <c:idx val="4"/>
              <c:delete val="1"/>
              <c:extLst>
                <c:ext xmlns:c15="http://schemas.microsoft.com/office/drawing/2012/chart" uri="{CE6537A1-D6FC-4f65-9D91-7224C49458BB}"/>
                <c:ext xmlns:c16="http://schemas.microsoft.com/office/drawing/2014/chart" uri="{C3380CC4-5D6E-409C-BE32-E72D297353CC}">
                  <c16:uniqueId val="{00000003-7764-4377-9952-9258BA7B1C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Q2.xlsx]Q'!$E$79,'[Analysis 23_24fy Q2.xlsx]Q'!$E$82,'[Analysis 23_24fy Q2.xlsx]Q'!$E$85,'[Analysis 23_24fy Q2.xlsx]Q'!$E$88,'[Analysis 23_24fy Q2.xlsx]Q'!$E$91,'[Analysis 23_24fy Q2.xlsx]Q'!$E$94</c:f>
              <c:numCache>
                <c:formatCode>0.00%</c:formatCode>
                <c:ptCount val="6"/>
                <c:pt idx="0">
                  <c:v>0.1</c:v>
                </c:pt>
                <c:pt idx="1">
                  <c:v>0.55555555555555558</c:v>
                </c:pt>
                <c:pt idx="2">
                  <c:v>0</c:v>
                </c:pt>
                <c:pt idx="3">
                  <c:v>0.11764705882352941</c:v>
                </c:pt>
                <c:pt idx="4">
                  <c:v>0.12</c:v>
                </c:pt>
                <c:pt idx="5">
                  <c:v>0.15068493150684931</c:v>
                </c:pt>
              </c:numCache>
            </c:numRef>
          </c:val>
          <c:extLst>
            <c:ext xmlns:c16="http://schemas.microsoft.com/office/drawing/2014/chart" uri="{C3380CC4-5D6E-409C-BE32-E72D297353CC}">
              <c16:uniqueId val="{00000004-7764-4377-9952-9258BA7B1C79}"/>
            </c:ext>
          </c:extLst>
        </c:ser>
        <c:ser>
          <c:idx val="3"/>
          <c:order val="2"/>
          <c:tx>
            <c:strRef>
              <c:f>'[Analysis 23_24fy Q2.xlsx]Q'!$F$77</c:f>
              <c:strCache>
                <c:ptCount val="1"/>
                <c:pt idx="0">
                  <c:v>Fair Progress (51% - 75%)</c:v>
                </c:pt>
              </c:strCache>
            </c:strRef>
          </c:tx>
          <c:spPr>
            <a:pattFill prst="dkUpDiag">
              <a:fgClr>
                <a:srgbClr val="00B050"/>
              </a:fgClr>
              <a:bgClr>
                <a:srgbClr val="FFFF00"/>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64-4377-9952-9258BA7B1C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64-4377-9952-9258BA7B1C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64-4377-9952-9258BA7B1C7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64-4377-9952-9258BA7B1C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64-4377-9952-9258BA7B1C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Q2.xlsx]Q'!$F$79,'[Analysis 23_24fy Q2.xlsx]Q'!$F$82,'[Analysis 23_24fy Q2.xlsx]Q'!$F$85,'[Analysis 23_24fy Q2.xlsx]Q'!$F$88,'[Analysis 23_24fy Q2.xlsx]Q'!$F$91,'[Analysis 23_24fy Q2.xlsx]Q'!$F$94</c:f>
              <c:numCache>
                <c:formatCode>0.00%</c:formatCode>
                <c:ptCount val="6"/>
                <c:pt idx="0">
                  <c:v>0.1</c:v>
                </c:pt>
                <c:pt idx="1">
                  <c:v>0.22222222222222221</c:v>
                </c:pt>
                <c:pt idx="2">
                  <c:v>0.16666666666666666</c:v>
                </c:pt>
                <c:pt idx="3">
                  <c:v>5.8823529411764705E-2</c:v>
                </c:pt>
                <c:pt idx="4">
                  <c:v>0.08</c:v>
                </c:pt>
                <c:pt idx="5">
                  <c:v>0.1095890410958904</c:v>
                </c:pt>
              </c:numCache>
            </c:numRef>
          </c:val>
          <c:extLst>
            <c:ext xmlns:c16="http://schemas.microsoft.com/office/drawing/2014/chart" uri="{C3380CC4-5D6E-409C-BE32-E72D297353CC}">
              <c16:uniqueId val="{0000000A-7764-4377-9952-9258BA7B1C79}"/>
            </c:ext>
          </c:extLst>
        </c:ser>
        <c:ser>
          <c:idx val="4"/>
          <c:order val="3"/>
          <c:tx>
            <c:strRef>
              <c:f>'[Analysis 23_24fy Q2.xlsx]Q'!$G$77</c:f>
              <c:strCache>
                <c:ptCount val="1"/>
                <c:pt idx="0">
                  <c:v>Poor Progress (26% - 50%)</c:v>
                </c:pt>
              </c:strCache>
            </c:strRef>
          </c:tx>
          <c:spPr>
            <a:pattFill prst="dkDnDiag">
              <a:fgClr>
                <a:srgbClr val="FF0000"/>
              </a:fgClr>
              <a:bgClr>
                <a:srgbClr val="FFFF00"/>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64-4377-9952-9258BA7B1C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64-4377-9952-9258BA7B1C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64-4377-9952-9258BA7B1C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Q2.xlsx]Q'!$G$79,'[Analysis 23_24fy Q2.xlsx]Q'!$G$82,'[Analysis 23_24fy Q2.xlsx]Q'!$G$85,'[Analysis 23_24fy Q2.xlsx]Q'!$G$88,'[Analysis 23_24fy Q2.xlsx]Q'!$G$91,'[Analysis 23_24fy Q2.xlsx]Q'!$G$94</c:f>
              <c:numCache>
                <c:formatCode>0.00%</c:formatCode>
                <c:ptCount val="6"/>
                <c:pt idx="0">
                  <c:v>0.1</c:v>
                </c:pt>
                <c:pt idx="1">
                  <c:v>0.1111111111111111</c:v>
                </c:pt>
                <c:pt idx="2">
                  <c:v>0</c:v>
                </c:pt>
                <c:pt idx="3">
                  <c:v>0</c:v>
                </c:pt>
                <c:pt idx="4">
                  <c:v>0</c:v>
                </c:pt>
                <c:pt idx="5">
                  <c:v>2.7397260273972601E-2</c:v>
                </c:pt>
              </c:numCache>
            </c:numRef>
          </c:val>
          <c:extLst>
            <c:ext xmlns:c16="http://schemas.microsoft.com/office/drawing/2014/chart" uri="{C3380CC4-5D6E-409C-BE32-E72D297353CC}">
              <c16:uniqueId val="{0000000E-7764-4377-9952-9258BA7B1C79}"/>
            </c:ext>
          </c:extLst>
        </c:ser>
        <c:ser>
          <c:idx val="5"/>
          <c:order val="4"/>
          <c:tx>
            <c:strRef>
              <c:f>'[Analysis 23_24fy Q2.xlsx]Q'!$H$77</c:f>
              <c:strCache>
                <c:ptCount val="1"/>
                <c:pt idx="0">
                  <c:v>Very Poor Progress (Less than 25%)</c:v>
                </c:pt>
              </c:strCache>
            </c:strRef>
          </c:tx>
          <c:spPr>
            <a:solidFill>
              <a:srgbClr val="FF0000"/>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64-4377-9952-9258BA7B1C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764-4377-9952-9258BA7B1C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764-4377-9952-9258BA7B1C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Q2.xlsx]Q'!$H$79,'[Analysis 23_24fy Q2.xlsx]Q'!$H$82,'[Analysis 23_24fy Q2.xlsx]Q'!$H$85,'[Analysis 23_24fy Q2.xlsx]Q'!$H$88,'[Analysis 23_24fy Q2.xlsx]Q'!$H$91,'[Analysis 23_24fy Q2.xlsx]Q'!$H$94</c:f>
              <c:numCache>
                <c:formatCode>0.00%</c:formatCode>
                <c:ptCount val="6"/>
                <c:pt idx="0">
                  <c:v>0</c:v>
                </c:pt>
                <c:pt idx="1">
                  <c:v>0.1111111111111111</c:v>
                </c:pt>
                <c:pt idx="2">
                  <c:v>0</c:v>
                </c:pt>
                <c:pt idx="3">
                  <c:v>0</c:v>
                </c:pt>
                <c:pt idx="4">
                  <c:v>0.12</c:v>
                </c:pt>
                <c:pt idx="5">
                  <c:v>5.4794520547945202E-2</c:v>
                </c:pt>
              </c:numCache>
            </c:numRef>
          </c:val>
          <c:extLst>
            <c:ext xmlns:c16="http://schemas.microsoft.com/office/drawing/2014/chart" uri="{C3380CC4-5D6E-409C-BE32-E72D297353CC}">
              <c16:uniqueId val="{00000012-7764-4377-9952-9258BA7B1C79}"/>
            </c:ext>
          </c:extLst>
        </c:ser>
        <c:ser>
          <c:idx val="6"/>
          <c:order val="5"/>
          <c:tx>
            <c:strRef>
              <c:f>'[Analysis 23_24fy Q2.xlsx]Q'!$I$77</c:f>
              <c:strCache>
                <c:ptCount val="1"/>
                <c:pt idx="0">
                  <c:v>Not Targeted</c:v>
                </c:pt>
              </c:strCache>
            </c:strRef>
          </c:tx>
          <c:spPr>
            <a:solidFill>
              <a:schemeClr val="bg1">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3-7764-4377-9952-9258BA7B1C79}"/>
                </c:ext>
              </c:extLst>
            </c:dLbl>
            <c:dLbl>
              <c:idx val="2"/>
              <c:delete val="1"/>
              <c:extLst>
                <c:ext xmlns:c15="http://schemas.microsoft.com/office/drawing/2012/chart" uri="{CE6537A1-D6FC-4f65-9D91-7224C49458BB}"/>
                <c:ext xmlns:c16="http://schemas.microsoft.com/office/drawing/2014/chart" uri="{C3380CC4-5D6E-409C-BE32-E72D297353CC}">
                  <c16:uniqueId val="{00000014-7764-4377-9952-9258BA7B1C79}"/>
                </c:ext>
              </c:extLst>
            </c:dLbl>
            <c:dLbl>
              <c:idx val="3"/>
              <c:delete val="1"/>
              <c:extLst>
                <c:ext xmlns:c15="http://schemas.microsoft.com/office/drawing/2012/chart" uri="{CE6537A1-D6FC-4f65-9D91-7224C49458BB}"/>
                <c:ext xmlns:c16="http://schemas.microsoft.com/office/drawing/2014/chart" uri="{C3380CC4-5D6E-409C-BE32-E72D297353CC}">
                  <c16:uniqueId val="{00000015-7764-4377-9952-9258BA7B1C7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764-4377-9952-9258BA7B1C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Q2.xlsx]Q'!$C$79,'[Analysis 23_24fy Q2.xlsx]Q'!$C$82,'[Analysis 23_24fy Q2.xlsx]Q'!$C$85,'[Analysis 23_24fy Q2.xlsx]Q'!$C$88,'[Analysis 23_24fy Q2.xlsx]Q'!$C$91,'[Analysis 23_24fy Q2.xlsx]Q'!$C$94</c:f>
              <c:strCache>
                <c:ptCount val="6"/>
                <c:pt idx="0">
                  <c:v>PROG 1: ADMINISTRATION
</c:v>
                </c:pt>
                <c:pt idx="1">
                  <c:v>PROG 2: SOCIAL WELFARE SERVICES
</c:v>
                </c:pt>
                <c:pt idx="2">
                  <c:v>PROG 3: CHILDREN &amp; FAMILIES
</c:v>
                </c:pt>
                <c:pt idx="3">
                  <c:v>PROG 4: RESTORATIVE SERVICES
</c:v>
                </c:pt>
                <c:pt idx="4">
                  <c:v>PROG5: DEVELOPMENT &amp; RESEARCH
</c:v>
                </c:pt>
                <c:pt idx="5">
                  <c:v>OVERALL  DEPT PERFORMANCE
</c:v>
                </c:pt>
              </c:strCache>
            </c:strRef>
          </c:cat>
          <c:val>
            <c:numRef>
              <c:f>'[Analysis 23_24fy Q2.xlsx]Q'!$I$79,'[Analysis 23_24fy Q2.xlsx]Q'!$I$82,'[Analysis 23_24fy Q2.xlsx]Q'!$I$85,'[Analysis 23_24fy Q2.xlsx]Q'!$I$88,'[Analysis 23_24fy Q2.xlsx]Q'!$I$91,'[Analysis 23_24fy Q2.xlsx]Q'!$I$94</c:f>
              <c:numCache>
                <c:formatCode>0.00%</c:formatCode>
                <c:ptCount val="6"/>
                <c:pt idx="0">
                  <c:v>0.3</c:v>
                </c:pt>
                <c:pt idx="1">
                  <c:v>0</c:v>
                </c:pt>
                <c:pt idx="2">
                  <c:v>0</c:v>
                </c:pt>
                <c:pt idx="3">
                  <c:v>0</c:v>
                </c:pt>
                <c:pt idx="4">
                  <c:v>0.04</c:v>
                </c:pt>
                <c:pt idx="5">
                  <c:v>5.4794520547945202E-2</c:v>
                </c:pt>
              </c:numCache>
            </c:numRef>
          </c:val>
          <c:extLst>
            <c:ext xmlns:c16="http://schemas.microsoft.com/office/drawing/2014/chart" uri="{C3380CC4-5D6E-409C-BE32-E72D297353CC}">
              <c16:uniqueId val="{00000017-7764-4377-9952-9258BA7B1C79}"/>
            </c:ext>
          </c:extLst>
        </c:ser>
        <c:dLbls>
          <c:showLegendKey val="0"/>
          <c:showVal val="0"/>
          <c:showCatName val="0"/>
          <c:showSerName val="0"/>
          <c:showPercent val="0"/>
          <c:showBubbleSize val="0"/>
        </c:dLbls>
        <c:gapWidth val="100"/>
        <c:overlap val="100"/>
        <c:axId val="578654104"/>
        <c:axId val="578654432"/>
      </c:barChart>
      <c:lineChart>
        <c:grouping val="standard"/>
        <c:varyColors val="0"/>
        <c:ser>
          <c:idx val="7"/>
          <c:order val="6"/>
          <c:tx>
            <c:strRef>
              <c:f>'[Analysis 23_24fy Q2.xlsx]Q'!$K$77</c:f>
              <c:strCache>
                <c:ptCount val="1"/>
                <c:pt idx="0">
                  <c:v>Annual YTD</c:v>
                </c:pt>
              </c:strCache>
            </c:strRef>
          </c:tx>
          <c:spPr>
            <a:ln w="38100" cap="rnd">
              <a:solidFill>
                <a:schemeClr val="accent1">
                  <a:lumMod val="75000"/>
                </a:schemeClr>
              </a:solidFill>
              <a:round/>
            </a:ln>
            <a:effectLst/>
          </c:spPr>
          <c:marker>
            <c:symbol val="diamond"/>
            <c:size val="5"/>
            <c:spPr>
              <a:solidFill>
                <a:schemeClr val="accent1"/>
              </a:solidFill>
              <a:ln w="63500">
                <a:solidFill>
                  <a:schemeClr val="accent1"/>
                </a:solidFill>
              </a:ln>
              <a:effectLst/>
            </c:spPr>
          </c:marker>
          <c:dLbls>
            <c:dLbl>
              <c:idx val="2"/>
              <c:layout>
                <c:manualLayout>
                  <c:x val="1.3989159833090084E-3"/>
                  <c:y val="2.3529416124023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764-4377-9952-9258BA7B1C79}"/>
                </c:ext>
              </c:extLst>
            </c:dLbl>
            <c:spPr>
              <a:solidFill>
                <a:schemeClr val="accent1"/>
              </a:solid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 23_24fy Q2.xlsx]Q'!$K$79,'[Analysis 23_24fy Q2.xlsx]Q'!$K$82,'[Analysis 23_24fy Q2.xlsx]Q'!$K$85,'[Analysis 23_24fy Q2.xlsx]Q'!$K$88,'[Analysis 23_24fy Q2.xlsx]Q'!$K$91,'[Analysis 23_24fy Q2.xlsx]Q'!$K$94</c:f>
              <c:numCache>
                <c:formatCode>0%</c:formatCode>
                <c:ptCount val="6"/>
                <c:pt idx="0">
                  <c:v>0.4</c:v>
                </c:pt>
                <c:pt idx="1">
                  <c:v>0</c:v>
                </c:pt>
                <c:pt idx="2">
                  <c:v>0.41666666666666669</c:v>
                </c:pt>
                <c:pt idx="3">
                  <c:v>0.35294117647058826</c:v>
                </c:pt>
                <c:pt idx="4">
                  <c:v>0.04</c:v>
                </c:pt>
                <c:pt idx="5">
                  <c:v>0.21917808219178081</c:v>
                </c:pt>
              </c:numCache>
            </c:numRef>
          </c:val>
          <c:smooth val="0"/>
          <c:extLst>
            <c:ext xmlns:c16="http://schemas.microsoft.com/office/drawing/2014/chart" uri="{C3380CC4-5D6E-409C-BE32-E72D297353CC}">
              <c16:uniqueId val="{00000019-7764-4377-9952-9258BA7B1C79}"/>
            </c:ext>
          </c:extLst>
        </c:ser>
        <c:ser>
          <c:idx val="2"/>
          <c:order val="7"/>
          <c:tx>
            <c:strRef>
              <c:f>'[Analysis 23_24fy Q2.xlsx]Q'!$J$77</c:f>
              <c:strCache>
                <c:ptCount val="1"/>
                <c:pt idx="0">
                  <c:v>IYTD Achieved</c:v>
                </c:pt>
              </c:strCache>
              <c:extLst xmlns:c15="http://schemas.microsoft.com/office/drawing/2012/chart"/>
            </c:strRef>
          </c:tx>
          <c:spPr>
            <a:ln w="38100" cap="rnd">
              <a:solidFill>
                <a:schemeClr val="accent2">
                  <a:lumMod val="75000"/>
                </a:schemeClr>
              </a:solidFill>
              <a:round/>
            </a:ln>
            <a:effectLst/>
          </c:spPr>
          <c:marker>
            <c:symbol val="circle"/>
            <c:size val="5"/>
            <c:spPr>
              <a:solidFill>
                <a:schemeClr val="accent2">
                  <a:lumMod val="75000"/>
                </a:schemeClr>
              </a:solidFill>
              <a:ln w="38100">
                <a:solidFill>
                  <a:schemeClr val="accent2">
                    <a:lumMod val="75000"/>
                  </a:schemeClr>
                </a:solidFill>
              </a:ln>
              <a:effectLst/>
            </c:spPr>
          </c:marker>
          <c:dLbls>
            <c:dLbl>
              <c:idx val="0"/>
              <c:layout>
                <c:manualLayout>
                  <c:x val="1.397388753551238E-2"/>
                  <c:y val="7.0588248372069669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7764-4377-9952-9258BA7B1C79}"/>
                </c:ext>
              </c:extLst>
            </c:dLbl>
            <c:dLbl>
              <c:idx val="1"/>
              <c:layout>
                <c:manualLayout>
                  <c:x val="2.1470901387136695E-2"/>
                  <c:y val="-2.708013844560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764-4377-9952-9258BA7B1C79}"/>
                </c:ext>
              </c:extLst>
            </c:dLbl>
            <c:dLbl>
              <c:idx val="2"/>
              <c:layout>
                <c:manualLayout>
                  <c:x val="5.5956639332361878E-3"/>
                  <c:y val="-5.411765708525374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7764-4377-9952-9258BA7B1C79}"/>
                </c:ext>
              </c:extLst>
            </c:dLbl>
            <c:dLbl>
              <c:idx val="3"/>
              <c:layout>
                <c:manualLayout>
                  <c:x val="3.4934718838780847E-2"/>
                  <c:y val="1.176470806201168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7764-4377-9952-9258BA7B1C79}"/>
                </c:ext>
              </c:extLst>
            </c:dLbl>
            <c:dLbl>
              <c:idx val="4"/>
              <c:layout>
                <c:manualLayout>
                  <c:x val="1.3973887535512482E-2"/>
                  <c:y val="4.7058832248046733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7764-4377-9952-9258BA7B1C79}"/>
                </c:ext>
              </c:extLst>
            </c:dLbl>
            <c:dLbl>
              <c:idx val="5"/>
              <c:layout>
                <c:manualLayout>
                  <c:x val="1.3973887535512175E-2"/>
                  <c:y val="1.882353289921869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7764-4377-9952-9258BA7B1C79}"/>
                </c:ext>
              </c:extLst>
            </c:dLbl>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'[Analysis 23_24fy Q2.xlsx]Q'!$J$79,'[Analysis 23_24fy Q2.xlsx]Q'!$J$82,'[Analysis 23_24fy Q2.xlsx]Q'!$J$85,'[Analysis 23_24fy Q2.xlsx]Q'!$J$88,'[Analysis 23_24fy Q2.xlsx]Q'!$J$91,'[Analysis 23_24fy Q2.xlsx]Q'!$J$94</c:f>
              <c:numCache>
                <c:formatCode>0%</c:formatCode>
                <c:ptCount val="6"/>
                <c:pt idx="0">
                  <c:v>0.625</c:v>
                </c:pt>
                <c:pt idx="1">
                  <c:v>0</c:v>
                </c:pt>
                <c:pt idx="2">
                  <c:v>0.75</c:v>
                </c:pt>
                <c:pt idx="3">
                  <c:v>0.94117647058823528</c:v>
                </c:pt>
                <c:pt idx="4">
                  <c:v>0.64</c:v>
                </c:pt>
                <c:pt idx="5">
                  <c:v>0.647887323943662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F-7764-4377-9952-9258BA7B1C79}"/>
            </c:ext>
          </c:extLst>
        </c:ser>
        <c:dLbls>
          <c:showLegendKey val="0"/>
          <c:showVal val="0"/>
          <c:showCatName val="0"/>
          <c:showSerName val="0"/>
          <c:showPercent val="0"/>
          <c:showBubbleSize val="0"/>
        </c:dLbls>
        <c:marker val="1"/>
        <c:smooth val="0"/>
        <c:axId val="578654104"/>
        <c:axId val="578654432"/>
        <c:extLst/>
      </c:lineChart>
      <c:catAx>
        <c:axId val="57865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654432"/>
        <c:crosses val="autoZero"/>
        <c:auto val="1"/>
        <c:lblAlgn val="ctr"/>
        <c:lblOffset val="100"/>
        <c:noMultiLvlLbl val="0"/>
      </c:catAx>
      <c:valAx>
        <c:axId val="5786544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654104"/>
        <c:crosses val="autoZero"/>
        <c:crossBetween val="between"/>
      </c:valAx>
      <c:spPr>
        <a:noFill/>
        <a:ln>
          <a:noFill/>
        </a:ln>
        <a:effectLst/>
      </c:spPr>
    </c:plotArea>
    <c:legend>
      <c:legendPos val="b"/>
      <c:layout>
        <c:manualLayout>
          <c:xMode val="edge"/>
          <c:yMode val="edge"/>
          <c:x val="1.4842760004674187E-3"/>
          <c:y val="0.9157019587427605"/>
          <c:w val="0.9958517555773907"/>
          <c:h val="7.10749007613717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4: Restorative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114602707011659E-2"/>
          <c:y val="0.108252450165903"/>
          <c:w val="0.94463581673658181"/>
          <c:h val="0.69306567313318346"/>
        </c:manualLayout>
      </c:layout>
      <c:barChart>
        <c:barDir val="col"/>
        <c:grouping val="percentStacked"/>
        <c:varyColors val="0"/>
        <c:ser>
          <c:idx val="0"/>
          <c:order val="0"/>
          <c:tx>
            <c:strRef>
              <c:f>Q!$D$39</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(Q!$C$41,Q!$C$43,Q!$C$45)</c:f>
              <c:strCache>
                <c:ptCount val="3"/>
                <c:pt idx="0">
                  <c:v>4.2 Crime Prevention and support</c:v>
                </c:pt>
                <c:pt idx="1">
                  <c:v>4.3 Victim empowerment</c:v>
                </c:pt>
                <c:pt idx="2">
                  <c:v>4.4 Substance Abuse, Prevention and Rehab</c:v>
                </c:pt>
              </c:strCache>
            </c:strRef>
          </c:cat>
          <c:val>
            <c:numRef>
              <c:f>(Q!$D$41,Q!$D$43,Q!$D$45)</c:f>
              <c:numCache>
                <c:formatCode>0%</c:formatCode>
                <c:ptCount val="3"/>
                <c:pt idx="0">
                  <c:v>0.66666666666666663</c:v>
                </c:pt>
                <c:pt idx="1">
                  <c:v>0.875</c:v>
                </c:pt>
                <c:pt idx="2">
                  <c:v>0.83333333333333337</c:v>
                </c:pt>
              </c:numCache>
            </c:numRef>
          </c:val>
          <c:extLst>
            <c:ext xmlns:c16="http://schemas.microsoft.com/office/drawing/2014/chart" uri="{C3380CC4-5D6E-409C-BE32-E72D297353CC}">
              <c16:uniqueId val="{00000000-B1F6-47D8-A446-6C6B549105A4}"/>
            </c:ext>
          </c:extLst>
        </c:ser>
        <c:ser>
          <c:idx val="1"/>
          <c:order val="1"/>
          <c:tx>
            <c:strRef>
              <c:f>Q!$E$39</c:f>
              <c:strCache>
                <c:ptCount val="1"/>
                <c:pt idx="0">
                  <c:v>Good Progress (greater than 75%</c:v>
                </c:pt>
              </c:strCache>
            </c:strRef>
          </c:tx>
          <c:spPr>
            <a:solidFill>
              <a:schemeClr val="accent6">
                <a:lumMod val="60000"/>
                <a:lumOff val="40000"/>
              </a:schemeClr>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6-47D8-A446-6C6B549105A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F6-47D8-A446-6C6B549105A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(Q!$C$41,Q!$C$43,Q!$C$45)</c:f>
              <c:strCache>
                <c:ptCount val="3"/>
                <c:pt idx="0">
                  <c:v>4.2 Crime Prevention and support</c:v>
                </c:pt>
                <c:pt idx="1">
                  <c:v>4.3 Victim empowerment</c:v>
                </c:pt>
                <c:pt idx="2">
                  <c:v>4.4 Substance Abuse, Prevention and Rehab</c:v>
                </c:pt>
              </c:strCache>
            </c:strRef>
          </c:cat>
          <c:val>
            <c:numRef>
              <c:f>(Q!$E$41,Q!$E$43,Q!$E$45)</c:f>
              <c:numCache>
                <c:formatCode>0%</c:formatCode>
                <c:ptCount val="3"/>
                <c:pt idx="0">
                  <c:v>0</c:v>
                </c:pt>
                <c:pt idx="1">
                  <c:v>0.125</c:v>
                </c:pt>
                <c:pt idx="2">
                  <c:v>0.16666666666666666</c:v>
                </c:pt>
              </c:numCache>
            </c:numRef>
          </c:val>
          <c:extLst>
            <c:ext xmlns:c16="http://schemas.microsoft.com/office/drawing/2014/chart" uri="{C3380CC4-5D6E-409C-BE32-E72D297353CC}">
              <c16:uniqueId val="{00000003-B1F6-47D8-A446-6C6B549105A4}"/>
            </c:ext>
          </c:extLst>
        </c:ser>
        <c:ser>
          <c:idx val="2"/>
          <c:order val="2"/>
          <c:tx>
            <c:strRef>
              <c:f>Q!$F$39</c:f>
              <c:strCache>
                <c:ptCount val="1"/>
                <c:pt idx="0">
                  <c:v>Fair Progress (51% - 75%)</c:v>
                </c:pt>
              </c:strCache>
            </c:strRef>
          </c:tx>
          <c:spPr>
            <a:pattFill prst="wdUpDiag">
              <a:fgClr>
                <a:srgbClr val="00B050"/>
              </a:fgClr>
              <a:bgClr>
                <a:srgbClr val="FFFF00"/>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B1F6-47D8-A446-6C6B549105A4}"/>
                </c:ext>
              </c:extLst>
            </c:dLbl>
            <c:dLbl>
              <c:idx val="2"/>
              <c:delete val="1"/>
              <c:extLst>
                <c:ext xmlns:c15="http://schemas.microsoft.com/office/drawing/2012/chart" uri="{CE6537A1-D6FC-4f65-9D91-7224C49458BB}"/>
                <c:ext xmlns:c16="http://schemas.microsoft.com/office/drawing/2014/chart" uri="{C3380CC4-5D6E-409C-BE32-E72D297353CC}">
                  <c16:uniqueId val="{00000005-B1F6-47D8-A446-6C6B549105A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(Q!$C$41,Q!$C$43,Q!$C$45)</c:f>
              <c:strCache>
                <c:ptCount val="3"/>
                <c:pt idx="0">
                  <c:v>4.2 Crime Prevention and support</c:v>
                </c:pt>
                <c:pt idx="1">
                  <c:v>4.3 Victim empowerment</c:v>
                </c:pt>
                <c:pt idx="2">
                  <c:v>4.4 Substance Abuse, Prevention and Rehab</c:v>
                </c:pt>
              </c:strCache>
            </c:strRef>
          </c:cat>
          <c:val>
            <c:numRef>
              <c:f>(Q!$F$41,Q!$F$43,Q!$F$45)</c:f>
              <c:numCache>
                <c:formatCode>0%</c:formatCode>
                <c:ptCount val="3"/>
                <c:pt idx="0">
                  <c:v>0.33333333333333331</c:v>
                </c:pt>
                <c:pt idx="1">
                  <c:v>0</c:v>
                </c:pt>
                <c:pt idx="2">
                  <c:v>0</c:v>
                </c:pt>
              </c:numCache>
            </c:numRef>
          </c:val>
          <c:extLst>
            <c:ext xmlns:c16="http://schemas.microsoft.com/office/drawing/2014/chart" uri="{C3380CC4-5D6E-409C-BE32-E72D297353CC}">
              <c16:uniqueId val="{00000006-B1F6-47D8-A446-6C6B549105A4}"/>
            </c:ext>
          </c:extLst>
        </c:ser>
        <c:ser>
          <c:idx val="3"/>
          <c:order val="3"/>
          <c:tx>
            <c:strRef>
              <c:f>Q!$G$39</c:f>
              <c:strCache>
                <c:ptCount val="1"/>
                <c:pt idx="0">
                  <c:v>Poor Progress (26% - 50%)</c:v>
                </c:pt>
              </c:strCache>
            </c:strRef>
          </c:tx>
          <c:spPr>
            <a:pattFill prst="wdDnDiag">
              <a:fgClr>
                <a:srgbClr val="FF0000"/>
              </a:fgClr>
              <a:bgClr>
                <a:srgbClr val="FFFF00"/>
              </a:bgClr>
            </a:pattFill>
            <a:ln>
              <a:noFill/>
            </a:ln>
            <a:effectLst/>
          </c:spPr>
          <c:invertIfNegative val="0"/>
          <c:dLbls>
            <c:delete val="1"/>
          </c:dLbls>
          <c:cat>
            <c:strRef>
              <c:f>(Q!$C$41,Q!$C$43,Q!$C$45)</c:f>
              <c:strCache>
                <c:ptCount val="3"/>
                <c:pt idx="0">
                  <c:v>4.2 Crime Prevention and support</c:v>
                </c:pt>
                <c:pt idx="1">
                  <c:v>4.3 Victim empowerment</c:v>
                </c:pt>
                <c:pt idx="2">
                  <c:v>4.4 Substance Abuse, Prevention and Rehab</c:v>
                </c:pt>
              </c:strCache>
            </c:strRef>
          </c:cat>
          <c:val>
            <c:numRef>
              <c:f>(Q!$G$41,Q!$G$43,Q!$G$45)</c:f>
              <c:numCache>
                <c:formatCode>0%</c:formatCode>
                <c:ptCount val="3"/>
                <c:pt idx="0">
                  <c:v>0</c:v>
                </c:pt>
                <c:pt idx="1">
                  <c:v>0</c:v>
                </c:pt>
                <c:pt idx="2">
                  <c:v>0</c:v>
                </c:pt>
              </c:numCache>
            </c:numRef>
          </c:val>
          <c:extLst>
            <c:ext xmlns:c16="http://schemas.microsoft.com/office/drawing/2014/chart" uri="{C3380CC4-5D6E-409C-BE32-E72D297353CC}">
              <c16:uniqueId val="{00000007-B1F6-47D8-A446-6C6B549105A4}"/>
            </c:ext>
          </c:extLst>
        </c:ser>
        <c:ser>
          <c:idx val="4"/>
          <c:order val="4"/>
          <c:tx>
            <c:strRef>
              <c:f>Q!$H$39</c:f>
              <c:strCache>
                <c:ptCount val="1"/>
                <c:pt idx="0">
                  <c:v>Very Poor Progress (Less than 25%)</c:v>
                </c:pt>
              </c:strCache>
            </c:strRef>
          </c:tx>
          <c:spPr>
            <a:solidFill>
              <a:srgbClr val="FF0000"/>
            </a:solidFill>
            <a:ln>
              <a:noFill/>
            </a:ln>
            <a:effectLst/>
          </c:spPr>
          <c:invertIfNegative val="0"/>
          <c:dLbls>
            <c:delete val="1"/>
          </c:dLbls>
          <c:cat>
            <c:strRef>
              <c:f>(Q!$C$41,Q!$C$43,Q!$C$45)</c:f>
              <c:strCache>
                <c:ptCount val="3"/>
                <c:pt idx="0">
                  <c:v>4.2 Crime Prevention and support</c:v>
                </c:pt>
                <c:pt idx="1">
                  <c:v>4.3 Victim empowerment</c:v>
                </c:pt>
                <c:pt idx="2">
                  <c:v>4.4 Substance Abuse, Prevention and Rehab</c:v>
                </c:pt>
              </c:strCache>
            </c:strRef>
          </c:cat>
          <c:val>
            <c:numRef>
              <c:f>(Q!$H$41,Q!$H$43,Q!$H$45)</c:f>
              <c:numCache>
                <c:formatCode>0%</c:formatCode>
                <c:ptCount val="3"/>
                <c:pt idx="0">
                  <c:v>0</c:v>
                </c:pt>
                <c:pt idx="1">
                  <c:v>0</c:v>
                </c:pt>
                <c:pt idx="2">
                  <c:v>0</c:v>
                </c:pt>
              </c:numCache>
            </c:numRef>
          </c:val>
          <c:extLst>
            <c:ext xmlns:c16="http://schemas.microsoft.com/office/drawing/2014/chart" uri="{C3380CC4-5D6E-409C-BE32-E72D297353CC}">
              <c16:uniqueId val="{00000008-B1F6-47D8-A446-6C6B549105A4}"/>
            </c:ext>
          </c:extLst>
        </c:ser>
        <c:ser>
          <c:idx val="5"/>
          <c:order val="5"/>
          <c:tx>
            <c:strRef>
              <c:f>Q!$I$39</c:f>
              <c:strCache>
                <c:ptCount val="1"/>
                <c:pt idx="0">
                  <c:v>Not Targeted</c:v>
                </c:pt>
              </c:strCache>
            </c:strRef>
          </c:tx>
          <c:spPr>
            <a:solidFill>
              <a:schemeClr val="bg1">
                <a:lumMod val="65000"/>
              </a:schemeClr>
            </a:solidFill>
            <a:ln>
              <a:noFill/>
            </a:ln>
            <a:effectLst/>
          </c:spPr>
          <c:invertIfNegative val="0"/>
          <c:dLbls>
            <c:delete val="1"/>
          </c:dLbls>
          <c:cat>
            <c:strRef>
              <c:f>(Q!$C$41,Q!$C$43,Q!$C$45)</c:f>
              <c:strCache>
                <c:ptCount val="3"/>
                <c:pt idx="0">
                  <c:v>4.2 Crime Prevention and support</c:v>
                </c:pt>
                <c:pt idx="1">
                  <c:v>4.3 Victim empowerment</c:v>
                </c:pt>
                <c:pt idx="2">
                  <c:v>4.4 Substance Abuse, Prevention and Rehab</c:v>
                </c:pt>
              </c:strCache>
            </c:strRef>
          </c:cat>
          <c:val>
            <c:numRef>
              <c:f>(Q!$I$41,Q!$I$43,Q!$I$45)</c:f>
              <c:numCache>
                <c:formatCode>0%</c:formatCode>
                <c:ptCount val="3"/>
                <c:pt idx="0">
                  <c:v>0</c:v>
                </c:pt>
                <c:pt idx="1">
                  <c:v>0</c:v>
                </c:pt>
                <c:pt idx="2">
                  <c:v>0</c:v>
                </c:pt>
              </c:numCache>
            </c:numRef>
          </c:val>
          <c:extLst>
            <c:ext xmlns:c16="http://schemas.microsoft.com/office/drawing/2014/chart" uri="{C3380CC4-5D6E-409C-BE32-E72D297353CC}">
              <c16:uniqueId val="{00000009-B1F6-47D8-A446-6C6B549105A4}"/>
            </c:ext>
          </c:extLst>
        </c:ser>
        <c:dLbls>
          <c:dLblPos val="ctr"/>
          <c:showLegendKey val="0"/>
          <c:showVal val="1"/>
          <c:showCatName val="0"/>
          <c:showSerName val="0"/>
          <c:showPercent val="0"/>
          <c:showBubbleSize val="0"/>
        </c:dLbls>
        <c:gapWidth val="150"/>
        <c:overlap val="100"/>
        <c:axId val="656785808"/>
        <c:axId val="656786136"/>
      </c:barChart>
      <c:catAx>
        <c:axId val="6567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786136"/>
        <c:crosses val="autoZero"/>
        <c:auto val="1"/>
        <c:lblAlgn val="ctr"/>
        <c:lblOffset val="100"/>
        <c:noMultiLvlLbl val="0"/>
      </c:catAx>
      <c:valAx>
        <c:axId val="6567861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785808"/>
        <c:crosses val="autoZero"/>
        <c:crossBetween val="between"/>
      </c:valAx>
      <c:spPr>
        <a:noFill/>
        <a:ln>
          <a:noFill/>
        </a:ln>
        <a:effectLst/>
      </c:spPr>
    </c:plotArea>
    <c:legend>
      <c:legendPos val="b"/>
      <c:layout>
        <c:manualLayout>
          <c:xMode val="edge"/>
          <c:yMode val="edge"/>
          <c:x val="3.2105202447663401E-3"/>
          <c:y val="0.89802056895259563"/>
          <c:w val="0.99059526183970392"/>
          <c:h val="8.59827563404142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5: Development and Research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06243665449512E-2"/>
          <c:y val="0.10396634005234481"/>
          <c:w val="0.94517264869892059"/>
          <c:h val="0.68563868130626304"/>
        </c:manualLayout>
      </c:layout>
      <c:barChart>
        <c:barDir val="col"/>
        <c:grouping val="percentStacked"/>
        <c:varyColors val="0"/>
        <c:ser>
          <c:idx val="0"/>
          <c:order val="0"/>
          <c:tx>
            <c:strRef>
              <c:f>Q!$D$50</c:f>
              <c:strCache>
                <c:ptCount val="1"/>
                <c:pt idx="0">
                  <c:v>Achieved (100%  and greater)</c:v>
                </c:pt>
              </c:strCache>
            </c:strRef>
          </c:tx>
          <c:spPr>
            <a:solidFill>
              <a:srgbClr val="00B05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4-40B2-B9FB-3AFBBCD907C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74-40B2-B9FB-3AFBBCD907C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4-40B2-B9FB-3AFBBCD907C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4-40B2-B9FB-3AFBBCD907C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74-40B2-B9FB-3AFBBCD907C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(Q!$D$52,Q!$D$54,Q!$D$56,Q!$D$58,Q!$D$60,Q!$D$62,Q!$D$64)</c:f>
              <c:numCache>
                <c:formatCode>0.00%</c:formatCode>
                <c:ptCount val="7"/>
                <c:pt idx="0">
                  <c:v>1</c:v>
                </c:pt>
                <c:pt idx="1">
                  <c:v>1</c:v>
                </c:pt>
                <c:pt idx="2">
                  <c:v>0.41666666666666669</c:v>
                </c:pt>
                <c:pt idx="3">
                  <c:v>1</c:v>
                </c:pt>
                <c:pt idx="4">
                  <c:v>0.5</c:v>
                </c:pt>
                <c:pt idx="5">
                  <c:v>1</c:v>
                </c:pt>
                <c:pt idx="6">
                  <c:v>0.8</c:v>
                </c:pt>
              </c:numCache>
            </c:numRef>
          </c:val>
          <c:extLst>
            <c:ext xmlns:c16="http://schemas.microsoft.com/office/drawing/2014/chart" uri="{C3380CC4-5D6E-409C-BE32-E72D297353CC}">
              <c16:uniqueId val="{00000005-A874-40B2-B9FB-3AFBBCD907C8}"/>
            </c:ext>
          </c:extLst>
        </c:ser>
        <c:ser>
          <c:idx val="1"/>
          <c:order val="1"/>
          <c:tx>
            <c:strRef>
              <c:f>Q!$E$50</c:f>
              <c:strCache>
                <c:ptCount val="1"/>
                <c:pt idx="0">
                  <c:v>Good Progress (greater than 75%</c:v>
                </c:pt>
              </c:strCache>
            </c:strRef>
          </c:tx>
          <c:spPr>
            <a:solidFill>
              <a:schemeClr val="accent6">
                <a:lumMod val="60000"/>
                <a:lumOff val="40000"/>
              </a:schemeClr>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4-40B2-B9FB-3AFBBCD907C8}"/>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4-40B2-B9FB-3AFBBCD907C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(Q!$E$52,Q!$E$54,Q!$E$56,Q!$E$58,Q!$E$60,Q!$E$62,Q!$E$64)</c:f>
              <c:numCache>
                <c:formatCode>0.00%</c:formatCode>
                <c:ptCount val="7"/>
                <c:pt idx="0">
                  <c:v>0</c:v>
                </c:pt>
                <c:pt idx="1">
                  <c:v>0</c:v>
                </c:pt>
                <c:pt idx="2">
                  <c:v>0.16666666666666666</c:v>
                </c:pt>
                <c:pt idx="3">
                  <c:v>0</c:v>
                </c:pt>
                <c:pt idx="4">
                  <c:v>0.5</c:v>
                </c:pt>
                <c:pt idx="5">
                  <c:v>0</c:v>
                </c:pt>
                <c:pt idx="6">
                  <c:v>0</c:v>
                </c:pt>
              </c:numCache>
            </c:numRef>
          </c:val>
          <c:extLst>
            <c:ext xmlns:c16="http://schemas.microsoft.com/office/drawing/2014/chart" uri="{C3380CC4-5D6E-409C-BE32-E72D297353CC}">
              <c16:uniqueId val="{00000008-A874-40B2-B9FB-3AFBBCD907C8}"/>
            </c:ext>
          </c:extLst>
        </c:ser>
        <c:ser>
          <c:idx val="2"/>
          <c:order val="2"/>
          <c:tx>
            <c:strRef>
              <c:f>Q!$F$50</c:f>
              <c:strCache>
                <c:ptCount val="1"/>
                <c:pt idx="0">
                  <c:v>Fair Progress (51% - 75%)</c:v>
                </c:pt>
              </c:strCache>
            </c:strRef>
          </c:tx>
          <c:spPr>
            <a:pattFill prst="wdUpDiag">
              <a:fgClr>
                <a:srgbClr val="00B050"/>
              </a:fgClr>
              <a:bgClr>
                <a:srgbClr val="FFFF00"/>
              </a:bgClr>
            </a:patt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74-40B2-B9FB-3AFBBCD907C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(Q!$F$52,Q!$F$54,Q!$F$56,Q!$F$58,Q!$F$60,Q!$F$62,Q!$F$64)</c:f>
              <c:numCache>
                <c:formatCode>0.00%</c:formatCode>
                <c:ptCount val="7"/>
                <c:pt idx="0">
                  <c:v>0</c:v>
                </c:pt>
                <c:pt idx="1">
                  <c:v>0</c:v>
                </c:pt>
                <c:pt idx="2">
                  <c:v>0.16666666666666666</c:v>
                </c:pt>
                <c:pt idx="3">
                  <c:v>0</c:v>
                </c:pt>
                <c:pt idx="4">
                  <c:v>0</c:v>
                </c:pt>
                <c:pt idx="5">
                  <c:v>0</c:v>
                </c:pt>
                <c:pt idx="6">
                  <c:v>0</c:v>
                </c:pt>
              </c:numCache>
            </c:numRef>
          </c:val>
          <c:extLst>
            <c:ext xmlns:c16="http://schemas.microsoft.com/office/drawing/2014/chart" uri="{C3380CC4-5D6E-409C-BE32-E72D297353CC}">
              <c16:uniqueId val="{0000000A-A874-40B2-B9FB-3AFBBCD907C8}"/>
            </c:ext>
          </c:extLst>
        </c:ser>
        <c:ser>
          <c:idx val="3"/>
          <c:order val="3"/>
          <c:tx>
            <c:strRef>
              <c:f>Q!$G$50</c:f>
              <c:strCache>
                <c:ptCount val="1"/>
                <c:pt idx="0">
                  <c:v>Poor Progress (26% - 50%)</c:v>
                </c:pt>
              </c:strCache>
            </c:strRef>
          </c:tx>
          <c:spPr>
            <a:pattFill prst="wdDnDiag">
              <a:fgClr>
                <a:srgbClr val="FF0000"/>
              </a:fgClr>
              <a:bgClr>
                <a:srgbClr val="FFFF00"/>
              </a:bgClr>
            </a:pattFill>
            <a:ln>
              <a:noFill/>
            </a:ln>
            <a:effectLst/>
          </c:spPr>
          <c:invertIfNegative val="0"/>
          <c:dLbls>
            <c:delete val="1"/>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(Q!$G$52,Q!$G$54,Q!$G$56,Q!$G$58,Q!$G$60,Q!$G$62,Q!$G$64)</c:f>
              <c:numCache>
                <c:formatCode>0.00%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B-A874-40B2-B9FB-3AFBBCD907C8}"/>
            </c:ext>
          </c:extLst>
        </c:ser>
        <c:ser>
          <c:idx val="4"/>
          <c:order val="4"/>
          <c:tx>
            <c:strRef>
              <c:f>Q!$H$50</c:f>
              <c:strCache>
                <c:ptCount val="1"/>
                <c:pt idx="0">
                  <c:v>Very Poor Progress (Less than 25%)</c:v>
                </c:pt>
              </c:strCache>
            </c:strRef>
          </c:tx>
          <c:spPr>
            <a:solidFill>
              <a:srgbClr val="FF0000"/>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74-40B2-B9FB-3AFBBCD907C8}"/>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74-40B2-B9FB-3AFBBCD907C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(Q!$H$52,Q!$H$54,Q!$H$56,Q!$H$58,Q!$H$60,Q!$H$62,Q!$H$64)</c:f>
              <c:numCache>
                <c:formatCode>0.00%</c:formatCode>
                <c:ptCount val="7"/>
                <c:pt idx="0">
                  <c:v>0</c:v>
                </c:pt>
                <c:pt idx="1">
                  <c:v>0</c:v>
                </c:pt>
                <c:pt idx="2">
                  <c:v>0.16666666666666666</c:v>
                </c:pt>
                <c:pt idx="3">
                  <c:v>0</c:v>
                </c:pt>
                <c:pt idx="4">
                  <c:v>0</c:v>
                </c:pt>
                <c:pt idx="5">
                  <c:v>0</c:v>
                </c:pt>
                <c:pt idx="6">
                  <c:v>0.2</c:v>
                </c:pt>
              </c:numCache>
            </c:numRef>
          </c:val>
          <c:extLst>
            <c:ext xmlns:c16="http://schemas.microsoft.com/office/drawing/2014/chart" uri="{C3380CC4-5D6E-409C-BE32-E72D297353CC}">
              <c16:uniqueId val="{0000000E-A874-40B2-B9FB-3AFBBCD907C8}"/>
            </c:ext>
          </c:extLst>
        </c:ser>
        <c:ser>
          <c:idx val="5"/>
          <c:order val="5"/>
          <c:tx>
            <c:strRef>
              <c:f>Q!$I$50</c:f>
              <c:strCache>
                <c:ptCount val="1"/>
                <c:pt idx="0">
                  <c:v>Not Targeted</c:v>
                </c:pt>
              </c:strCache>
            </c:strRef>
          </c:tx>
          <c:spPr>
            <a:solidFill>
              <a:schemeClr val="bg1">
                <a:lumMod val="65000"/>
              </a:schemeClr>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74-40B2-B9FB-3AFBBCD907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(Q!$C$52,Q!$C$54,Q!$C$56,Q!$C$58,Q!$C$60,Q!$C$62,Q!$C$64)</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(Q!$I$52,Q!$I$54,Q!$I$56,Q!$I$58,Q!$I$60,Q!$I$62,Q!$I$64)</c:f>
              <c:numCache>
                <c:formatCode>0.00%</c:formatCode>
                <c:ptCount val="7"/>
                <c:pt idx="0">
                  <c:v>0</c:v>
                </c:pt>
                <c:pt idx="1">
                  <c:v>0</c:v>
                </c:pt>
                <c:pt idx="2">
                  <c:v>8.3333333333333329E-2</c:v>
                </c:pt>
                <c:pt idx="3">
                  <c:v>0</c:v>
                </c:pt>
                <c:pt idx="4">
                  <c:v>0</c:v>
                </c:pt>
                <c:pt idx="5">
                  <c:v>0</c:v>
                </c:pt>
                <c:pt idx="6">
                  <c:v>0</c:v>
                </c:pt>
              </c:numCache>
            </c:numRef>
          </c:val>
          <c:extLst>
            <c:ext xmlns:c16="http://schemas.microsoft.com/office/drawing/2014/chart" uri="{C3380CC4-5D6E-409C-BE32-E72D297353CC}">
              <c16:uniqueId val="{00000010-A874-40B2-B9FB-3AFBBCD907C8}"/>
            </c:ext>
          </c:extLst>
        </c:ser>
        <c:dLbls>
          <c:dLblPos val="ctr"/>
          <c:showLegendKey val="0"/>
          <c:showVal val="1"/>
          <c:showCatName val="0"/>
          <c:showSerName val="0"/>
          <c:showPercent val="0"/>
          <c:showBubbleSize val="0"/>
        </c:dLbls>
        <c:gapWidth val="100"/>
        <c:overlap val="100"/>
        <c:axId val="656835008"/>
        <c:axId val="656835336"/>
      </c:barChart>
      <c:catAx>
        <c:axId val="6568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835336"/>
        <c:crosses val="autoZero"/>
        <c:auto val="1"/>
        <c:lblAlgn val="ctr"/>
        <c:lblOffset val="100"/>
        <c:noMultiLvlLbl val="0"/>
      </c:catAx>
      <c:valAx>
        <c:axId val="656835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835008"/>
        <c:crosses val="autoZero"/>
        <c:crossBetween val="between"/>
      </c:valAx>
      <c:spPr>
        <a:noFill/>
        <a:ln>
          <a:noFill/>
        </a:ln>
        <a:effectLst/>
      </c:spPr>
    </c:plotArea>
    <c:legend>
      <c:legendPos val="b"/>
      <c:layout>
        <c:manualLayout>
          <c:xMode val="edge"/>
          <c:yMode val="edge"/>
          <c:x val="3.1781498879525819E-2"/>
          <c:y val="0.92232828705490633"/>
          <c:w val="0.94214659880055662"/>
          <c:h val="6.54879900790598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Departmental Overview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'[Analysis 23_24fy Q2.xlsx]Achievement Comp Q1'!$B$4</c:f>
              <c:strCache>
                <c:ptCount val="1"/>
                <c:pt idx="0">
                  <c:v>Q1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Q2.xlsx]Achievement Comp Q1'!$C$3:$E$3</c:f>
              <c:strCache>
                <c:ptCount val="3"/>
                <c:pt idx="0">
                  <c:v>Quarterly Achievement</c:v>
                </c:pt>
                <c:pt idx="1">
                  <c:v>Interim Year To Date</c:v>
                </c:pt>
                <c:pt idx="2">
                  <c:v>Year To Date</c:v>
                </c:pt>
              </c:strCache>
            </c:strRef>
          </c:cat>
          <c:val>
            <c:numRef>
              <c:f>'[Analysis 23_24fy Q2.xlsx]Achievement Comp Q1'!$C$4:$E$4</c:f>
              <c:numCache>
                <c:formatCode>0%</c:formatCode>
                <c:ptCount val="3"/>
                <c:pt idx="0">
                  <c:v>0.61</c:v>
                </c:pt>
                <c:pt idx="1">
                  <c:v>0.61</c:v>
                </c:pt>
                <c:pt idx="2">
                  <c:v>0.14000000000000001</c:v>
                </c:pt>
              </c:numCache>
            </c:numRef>
          </c:val>
          <c:extLst>
            <c:ext xmlns:c16="http://schemas.microsoft.com/office/drawing/2014/chart" uri="{C3380CC4-5D6E-409C-BE32-E72D297353CC}">
              <c16:uniqueId val="{00000000-5CD7-4988-8D11-45AB0C28A33C}"/>
            </c:ext>
          </c:extLst>
        </c:ser>
        <c:ser>
          <c:idx val="1"/>
          <c:order val="1"/>
          <c:tx>
            <c:strRef>
              <c:f>'[Analysis 23_24fy Q2.xlsx]Achievement Comp Q1'!$B$5</c:f>
              <c:strCache>
                <c:ptCount val="1"/>
                <c:pt idx="0">
                  <c:v>Q2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23_24fy Q2.xlsx]Achievement Comp Q1'!$C$3:$E$3</c:f>
              <c:strCache>
                <c:ptCount val="3"/>
                <c:pt idx="0">
                  <c:v>Quarterly Achievement</c:v>
                </c:pt>
                <c:pt idx="1">
                  <c:v>Interim Year To Date</c:v>
                </c:pt>
                <c:pt idx="2">
                  <c:v>Year To Date</c:v>
                </c:pt>
              </c:strCache>
            </c:strRef>
          </c:cat>
          <c:val>
            <c:numRef>
              <c:f>'[Analysis 23_24fy Q2.xlsx]Achievement Comp Q1'!$C$5:$E$5</c:f>
              <c:numCache>
                <c:formatCode>0%</c:formatCode>
                <c:ptCount val="3"/>
                <c:pt idx="0">
                  <c:v>0.64</c:v>
                </c:pt>
                <c:pt idx="1">
                  <c:v>0.65</c:v>
                </c:pt>
                <c:pt idx="2">
                  <c:v>0.22</c:v>
                </c:pt>
              </c:numCache>
            </c:numRef>
          </c:val>
          <c:extLst xmlns:c15="http://schemas.microsoft.com/office/drawing/2012/chart">
            <c:ext xmlns:c16="http://schemas.microsoft.com/office/drawing/2014/chart" uri="{C3380CC4-5D6E-409C-BE32-E72D297353CC}">
              <c16:uniqueId val="{00000001-5CD7-4988-8D11-45AB0C28A33C}"/>
            </c:ext>
          </c:extLst>
        </c:ser>
        <c:dLbls>
          <c:dLblPos val="ctr"/>
          <c:showLegendKey val="0"/>
          <c:showVal val="1"/>
          <c:showCatName val="0"/>
          <c:showSerName val="0"/>
          <c:showPercent val="0"/>
          <c:showBubbleSize val="0"/>
        </c:dLbls>
        <c:gapWidth val="100"/>
        <c:axId val="544647016"/>
        <c:axId val="544678176"/>
        <c:extLst>
          <c:ext xmlns:c15="http://schemas.microsoft.com/office/drawing/2012/chart" uri="{02D57815-91ED-43cb-92C2-25804820EDAC}">
            <c15:filteredBarSeries>
              <c15:ser>
                <c:idx val="2"/>
                <c:order val="2"/>
                <c:tx>
                  <c:strRef>
                    <c:extLst>
                      <c:ext uri="{02D57815-91ED-43cb-92C2-25804820EDAC}">
                        <c15:formulaRef>
                          <c15:sqref>'[Analysis 23_24fy Q2.xlsx]Achievement Comp Q1'!$B$6</c15:sqref>
                        </c15:formulaRef>
                      </c:ext>
                    </c:extLst>
                    <c:strCache>
                      <c:ptCount val="1"/>
                      <c:pt idx="0">
                        <c:v>Q3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'[Analysis 23_24fy Q2.xlsx]Achievement Comp Q1'!$C$3:$E$3</c15:sqref>
                        </c15:formulaRef>
                      </c:ext>
                    </c:extLst>
                    <c:strCache>
                      <c:ptCount val="3"/>
                      <c:pt idx="0">
                        <c:v>Quarterly Achievement</c:v>
                      </c:pt>
                      <c:pt idx="1">
                        <c:v>Interim Year To Date</c:v>
                      </c:pt>
                      <c:pt idx="2">
                        <c:v>Year To Date</c:v>
                      </c:pt>
                    </c:strCache>
                  </c:strRef>
                </c:cat>
                <c:val>
                  <c:numRef>
                    <c:extLst>
                      <c:ext uri="{02D57815-91ED-43cb-92C2-25804820EDAC}">
                        <c15:formulaRef>
                          <c15:sqref>'[Analysis 23_24fy Q2.xlsx]Achievement Comp Q1'!$C$6:$E$6</c15:sqref>
                        </c15:formulaRef>
                      </c:ext>
                    </c:extLst>
                    <c:numCache>
                      <c:formatCode>General</c:formatCode>
                      <c:ptCount val="3"/>
                    </c:numCache>
                  </c:numRef>
                </c:val>
                <c:extLst>
                  <c:ext xmlns:c16="http://schemas.microsoft.com/office/drawing/2014/chart" uri="{C3380CC4-5D6E-409C-BE32-E72D297353CC}">
                    <c16:uniqueId val="{00000002-5CD7-4988-8D11-45AB0C28A33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'[Analysis 23_24fy Q2.xlsx]Achievement Comp Q1'!$B$7</c15:sqref>
                        </c15:formulaRef>
                      </c:ext>
                    </c:extLst>
                    <c:strCache>
                      <c:ptCount val="1"/>
                      <c:pt idx="0">
                        <c:v>Q4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'[Analysis 23_24fy Q2.xlsx]Achievement Comp Q1'!$C$3:$E$3</c15:sqref>
                        </c15:formulaRef>
                      </c:ext>
                    </c:extLst>
                    <c:strCache>
                      <c:ptCount val="3"/>
                      <c:pt idx="0">
                        <c:v>Quarterly Achievement</c:v>
                      </c:pt>
                      <c:pt idx="1">
                        <c:v>Interim Year To Date</c:v>
                      </c:pt>
                      <c:pt idx="2">
                        <c:v>Year To Date</c:v>
                      </c:pt>
                    </c:strCache>
                  </c:strRef>
                </c:cat>
                <c:val>
                  <c:numRef>
                    <c:extLst xmlns:c15="http://schemas.microsoft.com/office/drawing/2012/chart">
                      <c:ext xmlns:c15="http://schemas.microsoft.com/office/drawing/2012/chart" uri="{02D57815-91ED-43cb-92C2-25804820EDAC}">
                        <c15:formulaRef>
                          <c15:sqref>'[Analysis 23_24fy Q2.xlsx]Achievement Comp Q1'!$C$7:$E$7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3-5CD7-4988-8D11-45AB0C28A33C}"/>
                  </c:ext>
                </c:extLst>
              </c15:ser>
            </c15:filteredBarSeries>
          </c:ext>
        </c:extLst>
      </c:barChart>
      <c:catAx>
        <c:axId val="54464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78176"/>
        <c:crosses val="autoZero"/>
        <c:auto val="1"/>
        <c:lblAlgn val="ctr"/>
        <c:lblOffset val="100"/>
        <c:noMultiLvlLbl val="0"/>
      </c:catAx>
      <c:valAx>
        <c:axId val="5446781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47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Year on Year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'Year on Year Comp'!$B$18</c:f>
              <c:strCache>
                <c:ptCount val="1"/>
                <c:pt idx="0">
                  <c:v>Q2: 22/23FY</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Comp'!$A$19:$A$24</c:f>
              <c:strCache>
                <c:ptCount val="6"/>
                <c:pt idx="0">
                  <c:v>Prog 1: Administration</c:v>
                </c:pt>
                <c:pt idx="1">
                  <c:v>Prog 2: Social Welfare Services</c:v>
                </c:pt>
                <c:pt idx="2">
                  <c:v>Prog 3: Children and Families</c:v>
                </c:pt>
                <c:pt idx="3">
                  <c:v>Prog 4:  Restorative Services</c:v>
                </c:pt>
                <c:pt idx="4">
                  <c:v>Prog 5: Development and Research </c:v>
                </c:pt>
                <c:pt idx="5">
                  <c:v>Overall Performance</c:v>
                </c:pt>
              </c:strCache>
            </c:strRef>
          </c:cat>
          <c:val>
            <c:numRef>
              <c:f>'Year on Year Comp'!$B$19:$B$24</c:f>
              <c:numCache>
                <c:formatCode>0%</c:formatCode>
                <c:ptCount val="6"/>
                <c:pt idx="0">
                  <c:v>0.95</c:v>
                </c:pt>
                <c:pt idx="1">
                  <c:v>0.5</c:v>
                </c:pt>
                <c:pt idx="2">
                  <c:v>0.82</c:v>
                </c:pt>
                <c:pt idx="3">
                  <c:v>0.89</c:v>
                </c:pt>
                <c:pt idx="4">
                  <c:v>0.73</c:v>
                </c:pt>
                <c:pt idx="5">
                  <c:v>0.8</c:v>
                </c:pt>
              </c:numCache>
            </c:numRef>
          </c:val>
          <c:extLst>
            <c:ext xmlns:c16="http://schemas.microsoft.com/office/drawing/2014/chart" uri="{C3380CC4-5D6E-409C-BE32-E72D297353CC}">
              <c16:uniqueId val="{00000000-63B9-4F7A-A0A7-57DE5277DFA9}"/>
            </c:ext>
          </c:extLst>
        </c:ser>
        <c:ser>
          <c:idx val="1"/>
          <c:order val="1"/>
          <c:tx>
            <c:strRef>
              <c:f>'Year on Year Comp'!$C$18</c:f>
              <c:strCache>
                <c:ptCount val="1"/>
                <c:pt idx="0">
                  <c:v>Q2: 23/24FY</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Comp'!$A$19:$A$24</c:f>
              <c:strCache>
                <c:ptCount val="6"/>
                <c:pt idx="0">
                  <c:v>Prog 1: Administration</c:v>
                </c:pt>
                <c:pt idx="1">
                  <c:v>Prog 2: Social Welfare Services</c:v>
                </c:pt>
                <c:pt idx="2">
                  <c:v>Prog 3: Children and Families</c:v>
                </c:pt>
                <c:pt idx="3">
                  <c:v>Prog 4:  Restorative Services</c:v>
                </c:pt>
                <c:pt idx="4">
                  <c:v>Prog 5: Development and Research </c:v>
                </c:pt>
                <c:pt idx="5">
                  <c:v>Overall Performance</c:v>
                </c:pt>
              </c:strCache>
            </c:strRef>
          </c:cat>
          <c:val>
            <c:numRef>
              <c:f>'Year on Year Comp'!$C$19:$C$24</c:f>
              <c:numCache>
                <c:formatCode>0%</c:formatCode>
                <c:ptCount val="6"/>
                <c:pt idx="0">
                  <c:v>0.56999999999999995</c:v>
                </c:pt>
                <c:pt idx="1">
                  <c:v>0</c:v>
                </c:pt>
                <c:pt idx="2">
                  <c:v>0.83</c:v>
                </c:pt>
                <c:pt idx="3">
                  <c:v>0.82</c:v>
                </c:pt>
                <c:pt idx="4">
                  <c:v>0.67</c:v>
                </c:pt>
                <c:pt idx="5">
                  <c:v>0.64</c:v>
                </c:pt>
              </c:numCache>
            </c:numRef>
          </c:val>
          <c:extLst>
            <c:ext xmlns:c16="http://schemas.microsoft.com/office/drawing/2014/chart" uri="{C3380CC4-5D6E-409C-BE32-E72D297353CC}">
              <c16:uniqueId val="{00000001-63B9-4F7A-A0A7-57DE5277DFA9}"/>
            </c:ext>
          </c:extLst>
        </c:ser>
        <c:dLbls>
          <c:dLblPos val="ctr"/>
          <c:showLegendKey val="0"/>
          <c:showVal val="1"/>
          <c:showCatName val="0"/>
          <c:showSerName val="0"/>
          <c:showPercent val="0"/>
          <c:showBubbleSize val="0"/>
        </c:dLbls>
        <c:gapWidth val="50"/>
        <c:axId val="565259120"/>
        <c:axId val="565263056"/>
      </c:barChart>
      <c:catAx>
        <c:axId val="56525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263056"/>
        <c:crosses val="autoZero"/>
        <c:auto val="1"/>
        <c:lblAlgn val="ctr"/>
        <c:lblOffset val="100"/>
        <c:noMultiLvlLbl val="0"/>
      </c:catAx>
      <c:valAx>
        <c:axId val="565263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25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ZA" dirty="0"/>
              <a:t>Achievement vs Weighted Performance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'Achievement Comp Q1'!$U$3</c:f>
              <c:strCache>
                <c:ptCount val="1"/>
                <c:pt idx="0">
                  <c:v>Q1</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'Achievement Comp Q1'!$T$4:$T$5</c:f>
              <c:strCache>
                <c:ptCount val="2"/>
                <c:pt idx="0">
                  <c:v>Quarterly Achievement</c:v>
                </c:pt>
                <c:pt idx="1">
                  <c:v>Quarterly Weighted rating scale</c:v>
                </c:pt>
              </c:strCache>
            </c:strRef>
          </c:cat>
          <c:val>
            <c:numRef>
              <c:f>'Achievement Comp Q1'!$U$4:$U$5</c:f>
              <c:numCache>
                <c:formatCode>0%</c:formatCode>
                <c:ptCount val="2"/>
                <c:pt idx="0">
                  <c:v>0.61</c:v>
                </c:pt>
                <c:pt idx="1">
                  <c:v>0.86</c:v>
                </c:pt>
              </c:numCache>
            </c:numRef>
          </c:val>
          <c:extLst>
            <c:ext xmlns:c16="http://schemas.microsoft.com/office/drawing/2014/chart" uri="{C3380CC4-5D6E-409C-BE32-E72D297353CC}">
              <c16:uniqueId val="{00000000-10C7-4E05-97F1-113139238F2E}"/>
            </c:ext>
          </c:extLst>
        </c:ser>
        <c:ser>
          <c:idx val="1"/>
          <c:order val="1"/>
          <c:tx>
            <c:strRef>
              <c:f>'Achievement Comp Q1'!$V$3</c:f>
              <c:strCache>
                <c:ptCount val="1"/>
                <c:pt idx="0">
                  <c:v>Q2</c:v>
                </c:pt>
              </c:strCache>
              <c:extLst xmlns:c15="http://schemas.microsoft.com/office/drawing/2012/chart"/>
            </c:strRef>
          </c:tx>
          <c:spPr>
            <a:gradFill rotWithShape="1">
              <a:gsLst>
                <a:gs pos="0">
                  <a:schemeClr val="accent2">
                    <a:shade val="86000"/>
                    <a:satMod val="103000"/>
                    <a:lumMod val="102000"/>
                    <a:tint val="94000"/>
                  </a:schemeClr>
                </a:gs>
                <a:gs pos="50000">
                  <a:schemeClr val="accent2">
                    <a:shade val="86000"/>
                    <a:satMod val="110000"/>
                    <a:lumMod val="100000"/>
                    <a:shade val="100000"/>
                  </a:schemeClr>
                </a:gs>
                <a:gs pos="100000">
                  <a:schemeClr val="accent2">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'Achievement Comp Q1'!$T$4:$T$5</c:f>
              <c:strCache>
                <c:ptCount val="2"/>
                <c:pt idx="0">
                  <c:v>Quarterly Achievement</c:v>
                </c:pt>
                <c:pt idx="1">
                  <c:v>Quarterly Weighted rating scale</c:v>
                </c:pt>
              </c:strCache>
              <c:extLst xmlns:c15="http://schemas.microsoft.com/office/drawing/2012/chart"/>
            </c:strRef>
          </c:cat>
          <c:val>
            <c:numRef>
              <c:f>'Achievement Comp Q1'!$V$4:$V$5</c:f>
              <c:numCache>
                <c:formatCode>0%</c:formatCode>
                <c:ptCount val="2"/>
                <c:pt idx="0">
                  <c:v>0.64</c:v>
                </c:pt>
                <c:pt idx="1">
                  <c:v>0.86</c:v>
                </c:pt>
              </c:numCache>
              <c:extLst xmlns:c15="http://schemas.microsoft.com/office/drawing/2012/chart"/>
            </c:numRef>
          </c:val>
          <c:extLst xmlns:c15="http://schemas.microsoft.com/office/drawing/2012/chart">
            <c:ext xmlns:c16="http://schemas.microsoft.com/office/drawing/2014/chart" uri="{C3380CC4-5D6E-409C-BE32-E72D297353CC}">
              <c16:uniqueId val="{00000001-10C7-4E05-97F1-113139238F2E}"/>
            </c:ext>
          </c:extLst>
        </c:ser>
        <c:dLbls>
          <c:dLblPos val="ctr"/>
          <c:showLegendKey val="0"/>
          <c:showVal val="1"/>
          <c:showCatName val="0"/>
          <c:showSerName val="0"/>
          <c:showPercent val="0"/>
          <c:showBubbleSize val="0"/>
        </c:dLbls>
        <c:gapWidth val="100"/>
        <c:overlap val="-24"/>
        <c:axId val="605087784"/>
        <c:axId val="605096640"/>
        <c:extLst>
          <c:ext xmlns:c15="http://schemas.microsoft.com/office/drawing/2012/chart" uri="{02D57815-91ED-43cb-92C2-25804820EDAC}">
            <c15:filteredBarSeries>
              <c15:ser>
                <c:idx val="2"/>
                <c:order val="2"/>
                <c:tx>
                  <c:strRef>
                    <c:extLst>
                      <c:ext uri="{02D57815-91ED-43cb-92C2-25804820EDAC}">
                        <c15:formulaRef>
                          <c15:sqref>'Achievement Comp Q1'!$W$3</c15:sqref>
                        </c15:formulaRef>
                      </c:ext>
                    </c:extLst>
                    <c:strCache>
                      <c:ptCount val="1"/>
                      <c:pt idx="0">
                        <c:v>Q3</c:v>
                      </c:pt>
                    </c:strCache>
                  </c:strRef>
                </c:tx>
                <c:spPr>
                  <a:gradFill rotWithShape="1">
                    <a:gsLst>
                      <a:gs pos="0">
                        <a:schemeClr val="accent2">
                          <a:tint val="86000"/>
                          <a:satMod val="103000"/>
                          <a:lumMod val="102000"/>
                          <a:tint val="94000"/>
                        </a:schemeClr>
                      </a:gs>
                      <a:gs pos="50000">
                        <a:schemeClr val="accent2">
                          <a:tint val="86000"/>
                          <a:satMod val="110000"/>
                          <a:lumMod val="100000"/>
                          <a:shade val="100000"/>
                        </a:schemeClr>
                      </a:gs>
                      <a:gs pos="100000">
                        <a:schemeClr val="accent2">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'Achievement Comp Q1'!$T$4:$T$5</c15:sqref>
                        </c15:formulaRef>
                      </c:ext>
                    </c:extLst>
                    <c:strCache>
                      <c:ptCount val="2"/>
                      <c:pt idx="0">
                        <c:v>Quarterly Achievement</c:v>
                      </c:pt>
                      <c:pt idx="1">
                        <c:v>Quarterly Weighted rating scale</c:v>
                      </c:pt>
                    </c:strCache>
                  </c:strRef>
                </c:cat>
                <c:val>
                  <c:numRef>
                    <c:extLst>
                      <c:ext uri="{02D57815-91ED-43cb-92C2-25804820EDAC}">
                        <c15:formulaRef>
                          <c15:sqref>'Achievement Comp Q1'!$W$4:$W$5</c15:sqref>
                        </c15:formulaRef>
                      </c:ext>
                    </c:extLst>
                    <c:numCache>
                      <c:formatCode>General</c:formatCode>
                      <c:ptCount val="2"/>
                    </c:numCache>
                  </c:numRef>
                </c:val>
                <c:extLst>
                  <c:ext xmlns:c16="http://schemas.microsoft.com/office/drawing/2014/chart" uri="{C3380CC4-5D6E-409C-BE32-E72D297353CC}">
                    <c16:uniqueId val="{00000002-10C7-4E05-97F1-113139238F2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'Achievement Comp Q1'!$X$3</c15:sqref>
                        </c15:formulaRef>
                      </c:ext>
                    </c:extLst>
                    <c:strCache>
                      <c:ptCount val="1"/>
                      <c:pt idx="0">
                        <c:v>Q4</c:v>
                      </c:pt>
                    </c:strCache>
                  </c:strRef>
                </c:tx>
                <c:spPr>
                  <a:gradFill rotWithShape="1">
                    <a:gsLst>
                      <a:gs pos="0">
                        <a:schemeClr val="accent2">
                          <a:tint val="58000"/>
                          <a:satMod val="103000"/>
                          <a:lumMod val="102000"/>
                          <a:tint val="94000"/>
                        </a:schemeClr>
                      </a:gs>
                      <a:gs pos="50000">
                        <a:schemeClr val="accent2">
                          <a:tint val="58000"/>
                          <a:satMod val="110000"/>
                          <a:lumMod val="100000"/>
                          <a:shade val="100000"/>
                        </a:schemeClr>
                      </a:gs>
                      <a:gs pos="100000">
                        <a:schemeClr val="accent2">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'Achievement Comp Q1'!$T$4:$T$5</c15:sqref>
                        </c15:formulaRef>
                      </c:ext>
                    </c:extLst>
                    <c:strCache>
                      <c:ptCount val="2"/>
                      <c:pt idx="0">
                        <c:v>Quarterly Achievement</c:v>
                      </c:pt>
                      <c:pt idx="1">
                        <c:v>Quarterly Weighted rating scale</c:v>
                      </c:pt>
                    </c:strCache>
                  </c:strRef>
                </c:cat>
                <c:val>
                  <c:numRef>
                    <c:extLst xmlns:c15="http://schemas.microsoft.com/office/drawing/2012/chart">
                      <c:ext xmlns:c15="http://schemas.microsoft.com/office/drawing/2012/chart" uri="{02D57815-91ED-43cb-92C2-25804820EDAC}">
                        <c15:formulaRef>
                          <c15:sqref>'Achievement Comp Q1'!$X$4:$X$5</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3-10C7-4E05-97F1-113139238F2E}"/>
                  </c:ext>
                </c:extLst>
              </c15:ser>
            </c15:filteredBarSeries>
          </c:ext>
        </c:extLst>
      </c:barChart>
      <c:catAx>
        <c:axId val="605087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05096640"/>
        <c:crosses val="autoZero"/>
        <c:auto val="1"/>
        <c:lblAlgn val="ctr"/>
        <c:lblOffset val="100"/>
        <c:noMultiLvlLbl val="0"/>
      </c:catAx>
      <c:valAx>
        <c:axId val="6050966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05087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Q2 YTD Non-financial vs. Financial performance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3285024154589372E-2"/>
          <c:y val="0.12248879620302493"/>
          <c:w val="0.97342995169082125"/>
          <c:h val="0.68761833378675474"/>
        </c:manualLayout>
      </c:layout>
      <c:lineChart>
        <c:grouping val="standard"/>
        <c:varyColors val="0"/>
        <c:ser>
          <c:idx val="0"/>
          <c:order val="0"/>
          <c:tx>
            <c:strRef>
              <c:f>'Finanacial Comp'!$C$18</c:f>
              <c:strCache>
                <c:ptCount val="1"/>
                <c:pt idx="0">
                  <c:v>Non Financial performance(%)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'Finanacial Comp'!$B$19:$B$24</c:f>
              <c:strCache>
                <c:ptCount val="6"/>
                <c:pt idx="0">
                  <c:v>Overall Dept perfomance</c:v>
                </c:pt>
                <c:pt idx="1">
                  <c:v>Prog1</c:v>
                </c:pt>
                <c:pt idx="2">
                  <c:v>Prog 2</c:v>
                </c:pt>
                <c:pt idx="3">
                  <c:v>Prog 3</c:v>
                </c:pt>
                <c:pt idx="4">
                  <c:v>Prog 4</c:v>
                </c:pt>
                <c:pt idx="5">
                  <c:v>Prog 5</c:v>
                </c:pt>
              </c:strCache>
            </c:strRef>
          </c:cat>
          <c:val>
            <c:numRef>
              <c:f>'Finanacial Comp'!$C$19:$C$24</c:f>
              <c:numCache>
                <c:formatCode>0%</c:formatCode>
                <c:ptCount val="6"/>
                <c:pt idx="0">
                  <c:v>0.66</c:v>
                </c:pt>
                <c:pt idx="1">
                  <c:v>0.66</c:v>
                </c:pt>
                <c:pt idx="2">
                  <c:v>0.71</c:v>
                </c:pt>
                <c:pt idx="3">
                  <c:v>0.78</c:v>
                </c:pt>
                <c:pt idx="4">
                  <c:v>0.74</c:v>
                </c:pt>
                <c:pt idx="5">
                  <c:v>0.53</c:v>
                </c:pt>
              </c:numCache>
            </c:numRef>
          </c:val>
          <c:smooth val="0"/>
          <c:extLst>
            <c:ext xmlns:c16="http://schemas.microsoft.com/office/drawing/2014/chart" uri="{C3380CC4-5D6E-409C-BE32-E72D297353CC}">
              <c16:uniqueId val="{00000000-29CB-4DB2-BB03-09B2BEF90573}"/>
            </c:ext>
          </c:extLst>
        </c:ser>
        <c:ser>
          <c:idx val="1"/>
          <c:order val="1"/>
          <c:tx>
            <c:strRef>
              <c:f>'Finanacial Comp'!$D$18</c:f>
              <c:strCache>
                <c:ptCount val="1"/>
                <c:pt idx="0">
                  <c:v>Financial Expenditure(%)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'Finanacial Comp'!$B$19:$B$24</c:f>
              <c:strCache>
                <c:ptCount val="6"/>
                <c:pt idx="0">
                  <c:v>Overall Dept perfomance</c:v>
                </c:pt>
                <c:pt idx="1">
                  <c:v>Prog1</c:v>
                </c:pt>
                <c:pt idx="2">
                  <c:v>Prog 2</c:v>
                </c:pt>
                <c:pt idx="3">
                  <c:v>Prog 3</c:v>
                </c:pt>
                <c:pt idx="4">
                  <c:v>Prog 4</c:v>
                </c:pt>
                <c:pt idx="5">
                  <c:v>Prog 5</c:v>
                </c:pt>
              </c:strCache>
            </c:strRef>
          </c:cat>
          <c:val>
            <c:numRef>
              <c:f>'Finanacial Comp'!$D$19:$D$24</c:f>
              <c:numCache>
                <c:formatCode>0%</c:formatCode>
                <c:ptCount val="6"/>
                <c:pt idx="0">
                  <c:v>0.44</c:v>
                </c:pt>
                <c:pt idx="1">
                  <c:v>0.55000000000000004</c:v>
                </c:pt>
                <c:pt idx="2">
                  <c:v>0.6</c:v>
                </c:pt>
                <c:pt idx="3">
                  <c:v>0.49</c:v>
                </c:pt>
                <c:pt idx="4">
                  <c:v>0.36</c:v>
                </c:pt>
                <c:pt idx="5">
                  <c:v>0.28999999999999998</c:v>
                </c:pt>
              </c:numCache>
            </c:numRef>
          </c:val>
          <c:smooth val="0"/>
          <c:extLst>
            <c:ext xmlns:c16="http://schemas.microsoft.com/office/drawing/2014/chart" uri="{C3380CC4-5D6E-409C-BE32-E72D297353CC}">
              <c16:uniqueId val="{00000001-29CB-4DB2-BB03-09B2BEF90573}"/>
            </c:ext>
          </c:extLst>
        </c:ser>
        <c:dLbls>
          <c:dLblPos val="ctr"/>
          <c:showLegendKey val="0"/>
          <c:showVal val="1"/>
          <c:showCatName val="0"/>
          <c:showSerName val="0"/>
          <c:showPercent val="0"/>
          <c:showBubbleSize val="0"/>
        </c:dLbls>
        <c:marker val="1"/>
        <c:smooth val="0"/>
        <c:axId val="1483674799"/>
        <c:axId val="1801574255"/>
      </c:lineChart>
      <c:catAx>
        <c:axId val="14836747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01574255"/>
        <c:crosses val="autoZero"/>
        <c:auto val="1"/>
        <c:lblAlgn val="ctr"/>
        <c:lblOffset val="100"/>
        <c:noMultiLvlLbl val="0"/>
      </c:catAx>
      <c:valAx>
        <c:axId val="18015742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8367479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Provincial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983301000418428E-2"/>
          <c:y val="0.108252450165903"/>
          <c:w val="0.9307316748449922"/>
          <c:h val="0.69890295812460446"/>
        </c:manualLayout>
      </c:layout>
      <c:barChart>
        <c:barDir val="col"/>
        <c:grouping val="stacked"/>
        <c:varyColors val="0"/>
        <c:ser>
          <c:idx val="0"/>
          <c:order val="0"/>
          <c:tx>
            <c:strRef>
              <c:f>'Prov Priorities'!$U$14</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Priorities'!$U$15:$U$16</c:f>
              <c:numCache>
                <c:formatCode>0.00%</c:formatCode>
                <c:ptCount val="2"/>
                <c:pt idx="0">
                  <c:v>0.4</c:v>
                </c:pt>
                <c:pt idx="1">
                  <c:v>0.57894736842105265</c:v>
                </c:pt>
              </c:numCache>
            </c:numRef>
          </c:val>
          <c:extLst>
            <c:ext xmlns:c16="http://schemas.microsoft.com/office/drawing/2014/chart" uri="{C3380CC4-5D6E-409C-BE32-E72D297353CC}">
              <c16:uniqueId val="{00000000-47AF-44A5-89F8-83862968DCBA}"/>
            </c:ext>
          </c:extLst>
        </c:ser>
        <c:ser>
          <c:idx val="1"/>
          <c:order val="1"/>
          <c:tx>
            <c:strRef>
              <c:f>'Prov Priorities'!$V$14</c:f>
              <c:strCache>
                <c:ptCount val="1"/>
                <c:pt idx="0">
                  <c:v>Good Progress (greater than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F-44A5-89F8-83862968DC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Priorities'!$V$15:$V$16</c:f>
              <c:numCache>
                <c:formatCode>0.00%</c:formatCode>
                <c:ptCount val="2"/>
                <c:pt idx="0">
                  <c:v>0.1</c:v>
                </c:pt>
                <c:pt idx="1">
                  <c:v>0.15789473684210525</c:v>
                </c:pt>
              </c:numCache>
            </c:numRef>
          </c:val>
          <c:extLst>
            <c:ext xmlns:c16="http://schemas.microsoft.com/office/drawing/2014/chart" uri="{C3380CC4-5D6E-409C-BE32-E72D297353CC}">
              <c16:uniqueId val="{00000002-47AF-44A5-89F8-83862968DCBA}"/>
            </c:ext>
          </c:extLst>
        </c:ser>
        <c:ser>
          <c:idx val="2"/>
          <c:order val="2"/>
          <c:tx>
            <c:strRef>
              <c:f>'Prov Priorities'!$W$14</c:f>
              <c:strCache>
                <c:ptCount val="1"/>
                <c:pt idx="0">
                  <c:v>Fair Progress (51% - 75%)</c:v>
                </c:pt>
              </c:strCache>
            </c:strRef>
          </c:tx>
          <c:spPr>
            <a:pattFill prst="dkUpDiag">
              <a:fgClr>
                <a:srgbClr val="FFFF00"/>
              </a:fgClr>
              <a:bgClr>
                <a:srgbClr val="00B050"/>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Priorities'!$W$15:$W$16</c:f>
              <c:numCache>
                <c:formatCode>0.00%</c:formatCode>
                <c:ptCount val="2"/>
                <c:pt idx="0">
                  <c:v>0.2</c:v>
                </c:pt>
                <c:pt idx="1">
                  <c:v>0.10526315789473684</c:v>
                </c:pt>
              </c:numCache>
            </c:numRef>
          </c:val>
          <c:extLst>
            <c:ext xmlns:c16="http://schemas.microsoft.com/office/drawing/2014/chart" uri="{C3380CC4-5D6E-409C-BE32-E72D297353CC}">
              <c16:uniqueId val="{00000003-47AF-44A5-89F8-83862968DCBA}"/>
            </c:ext>
          </c:extLst>
        </c:ser>
        <c:ser>
          <c:idx val="3"/>
          <c:order val="3"/>
          <c:tx>
            <c:strRef>
              <c:f>'Prov Priorities'!$X$14</c:f>
              <c:strCache>
                <c:ptCount val="1"/>
                <c:pt idx="0">
                  <c:v>Poor Progress (26% - 50%)</c:v>
                </c:pt>
              </c:strCache>
            </c:strRef>
          </c:tx>
          <c:spPr>
            <a:pattFill prst="dkDnDiag">
              <a:fgClr>
                <a:srgbClr val="FF0000"/>
              </a:fgClr>
              <a:bgClr>
                <a:srgbClr val="FFFF00"/>
              </a:bgClr>
            </a:patt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AF-44A5-89F8-83862968DCB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9-4AFC-BB2D-EB57CA88702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Priorities'!$X$15:$X$16</c:f>
              <c:numCache>
                <c:formatCode>0.00%</c:formatCode>
                <c:ptCount val="2"/>
                <c:pt idx="0">
                  <c:v>0.3</c:v>
                </c:pt>
                <c:pt idx="1">
                  <c:v>5.2631578947368418E-2</c:v>
                </c:pt>
              </c:numCache>
            </c:numRef>
          </c:val>
          <c:extLst>
            <c:ext xmlns:c16="http://schemas.microsoft.com/office/drawing/2014/chart" uri="{C3380CC4-5D6E-409C-BE32-E72D297353CC}">
              <c16:uniqueId val="{00000005-47AF-44A5-89F8-83862968DCBA}"/>
            </c:ext>
          </c:extLst>
        </c:ser>
        <c:ser>
          <c:idx val="4"/>
          <c:order val="4"/>
          <c:tx>
            <c:strRef>
              <c:f>'Prov Priorities'!$Y$14</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7AF-44A5-89F8-83862968DC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Priorities'!$Y$15:$Y$16</c:f>
              <c:numCache>
                <c:formatCode>0.00%</c:formatCode>
                <c:ptCount val="2"/>
                <c:pt idx="0">
                  <c:v>0</c:v>
                </c:pt>
                <c:pt idx="1">
                  <c:v>5.2631578947368418E-2</c:v>
                </c:pt>
              </c:numCache>
            </c:numRef>
          </c:val>
          <c:extLst>
            <c:ext xmlns:c16="http://schemas.microsoft.com/office/drawing/2014/chart" uri="{C3380CC4-5D6E-409C-BE32-E72D297353CC}">
              <c16:uniqueId val="{00000007-47AF-44A5-89F8-83862968DCBA}"/>
            </c:ext>
          </c:extLst>
        </c:ser>
        <c:ser>
          <c:idx val="5"/>
          <c:order val="5"/>
          <c:tx>
            <c:strRef>
              <c:f>'Prov Priorities'!$Z$14</c:f>
              <c:strCache>
                <c:ptCount val="1"/>
                <c:pt idx="0">
                  <c:v>Not Targeted</c:v>
                </c:pt>
              </c:strCache>
            </c:strRef>
          </c:tx>
          <c:spPr>
            <a:solidFill>
              <a:sysClr val="window" lastClr="FFFFFF">
                <a:lumMod val="65000"/>
              </a:sysClr>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AF-44A5-89F8-83862968DC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Priorities'!$T$15:$T$16</c:f>
              <c:strCache>
                <c:ptCount val="2"/>
                <c:pt idx="0">
                  <c:v>Priority 1: Economy, Jobs &amp; Infrastructure</c:v>
                </c:pt>
                <c:pt idx="1">
                  <c:v>Priority 4: Safety, Social Cohesion and Food Security</c:v>
                </c:pt>
              </c:strCache>
            </c:strRef>
          </c:cat>
          <c:val>
            <c:numRef>
              <c:f>'Prov Priorities'!$Z$15:$Z$16</c:f>
              <c:numCache>
                <c:formatCode>0.00%</c:formatCode>
                <c:ptCount val="2"/>
                <c:pt idx="0">
                  <c:v>0</c:v>
                </c:pt>
                <c:pt idx="1">
                  <c:v>5.2631578947368418E-2</c:v>
                </c:pt>
              </c:numCache>
            </c:numRef>
          </c:val>
          <c:extLst>
            <c:ext xmlns:c16="http://schemas.microsoft.com/office/drawing/2014/chart" uri="{C3380CC4-5D6E-409C-BE32-E72D297353CC}">
              <c16:uniqueId val="{00000009-47AF-44A5-89F8-83862968DCBA}"/>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5765770055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National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983301000418428E-2"/>
          <c:y val="0.108252450165903"/>
          <c:w val="0.9307316748449922"/>
          <c:h val="0.71641481309886756"/>
        </c:manualLayout>
      </c:layout>
      <c:barChart>
        <c:barDir val="col"/>
        <c:grouping val="stacked"/>
        <c:varyColors val="0"/>
        <c:ser>
          <c:idx val="0"/>
          <c:order val="0"/>
          <c:tx>
            <c:strRef>
              <c:f>'Nat Priorities'!$T$13</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Priorities'!$T$14:$T$15</c:f>
              <c:numCache>
                <c:formatCode>0.00%</c:formatCode>
                <c:ptCount val="2"/>
                <c:pt idx="0">
                  <c:v>0.35714285714285715</c:v>
                </c:pt>
                <c:pt idx="1">
                  <c:v>0.55555555555555558</c:v>
                </c:pt>
              </c:numCache>
            </c:numRef>
          </c:val>
          <c:extLst>
            <c:ext xmlns:c16="http://schemas.microsoft.com/office/drawing/2014/chart" uri="{C3380CC4-5D6E-409C-BE32-E72D297353CC}">
              <c16:uniqueId val="{00000000-EDB1-4B72-9978-DB99486A6BDD}"/>
            </c:ext>
          </c:extLst>
        </c:ser>
        <c:ser>
          <c:idx val="1"/>
          <c:order val="1"/>
          <c:tx>
            <c:strRef>
              <c:f>'Nat Priorities'!$U$13</c:f>
              <c:strCache>
                <c:ptCount val="1"/>
                <c:pt idx="0">
                  <c:v>Good Progress (greater than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B1-4B72-9978-DB99486A6B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Priorities'!$U$14:$U$15</c:f>
              <c:numCache>
                <c:formatCode>0.00%</c:formatCode>
                <c:ptCount val="2"/>
                <c:pt idx="0">
                  <c:v>7.1428571428571425E-2</c:v>
                </c:pt>
                <c:pt idx="1">
                  <c:v>0.16666666666666666</c:v>
                </c:pt>
              </c:numCache>
            </c:numRef>
          </c:val>
          <c:extLst>
            <c:ext xmlns:c16="http://schemas.microsoft.com/office/drawing/2014/chart" uri="{C3380CC4-5D6E-409C-BE32-E72D297353CC}">
              <c16:uniqueId val="{00000002-EDB1-4B72-9978-DB99486A6BDD}"/>
            </c:ext>
          </c:extLst>
        </c:ser>
        <c:ser>
          <c:idx val="2"/>
          <c:order val="2"/>
          <c:tx>
            <c:strRef>
              <c:f>'Nat Priorities'!$V$13</c:f>
              <c:strCache>
                <c:ptCount val="1"/>
                <c:pt idx="0">
                  <c:v>Fair Progress (51% - 75%)</c:v>
                </c:pt>
              </c:strCache>
            </c:strRef>
          </c:tx>
          <c:spPr>
            <a:pattFill prst="dkUpDiag">
              <a:fgClr>
                <a:srgbClr val="FFFF00"/>
              </a:fgClr>
              <a:bgClr>
                <a:srgbClr val="00B050"/>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Priorities'!$V$14:$V$15</c:f>
              <c:numCache>
                <c:formatCode>0.00%</c:formatCode>
                <c:ptCount val="2"/>
                <c:pt idx="0">
                  <c:v>0.14285714285714285</c:v>
                </c:pt>
                <c:pt idx="1">
                  <c:v>0.1111111111111111</c:v>
                </c:pt>
              </c:numCache>
            </c:numRef>
          </c:val>
          <c:extLst>
            <c:ext xmlns:c16="http://schemas.microsoft.com/office/drawing/2014/chart" uri="{C3380CC4-5D6E-409C-BE32-E72D297353CC}">
              <c16:uniqueId val="{00000003-EDB1-4B72-9978-DB99486A6BDD}"/>
            </c:ext>
          </c:extLst>
        </c:ser>
        <c:ser>
          <c:idx val="3"/>
          <c:order val="3"/>
          <c:tx>
            <c:strRef>
              <c:f>'Nat Priorities'!$W$13</c:f>
              <c:strCache>
                <c:ptCount val="1"/>
                <c:pt idx="0">
                  <c:v>Poor Progress (26% - 50%)</c:v>
                </c:pt>
              </c:strCache>
            </c:strRef>
          </c:tx>
          <c:spPr>
            <a:pattFill prst="dkDnDiag">
              <a:fgClr>
                <a:srgbClr val="FFFF00"/>
              </a:fgClr>
              <a:bgClr>
                <a:srgbClr val="C00000"/>
              </a:bgClr>
            </a:patt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B1-4B72-9978-DB99486A6BD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B1-4B72-9978-DB99486A6B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Priorities'!$W$14:$W$15</c:f>
              <c:numCache>
                <c:formatCode>0.00%</c:formatCode>
                <c:ptCount val="2"/>
                <c:pt idx="0">
                  <c:v>0.21428571428571427</c:v>
                </c:pt>
                <c:pt idx="1">
                  <c:v>5.5555555555555552E-2</c:v>
                </c:pt>
              </c:numCache>
            </c:numRef>
          </c:val>
          <c:extLst>
            <c:ext xmlns:c16="http://schemas.microsoft.com/office/drawing/2014/chart" uri="{C3380CC4-5D6E-409C-BE32-E72D297353CC}">
              <c16:uniqueId val="{00000006-EDB1-4B72-9978-DB99486A6BDD}"/>
            </c:ext>
          </c:extLst>
        </c:ser>
        <c:ser>
          <c:idx val="4"/>
          <c:order val="4"/>
          <c:tx>
            <c:strRef>
              <c:f>'Nat Priorities'!$X$13</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DB1-4B72-9978-DB99486A6B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Priorities'!$X$14:$X$15</c:f>
              <c:numCache>
                <c:formatCode>0.00%</c:formatCode>
                <c:ptCount val="2"/>
                <c:pt idx="0">
                  <c:v>0</c:v>
                </c:pt>
                <c:pt idx="1">
                  <c:v>5.5555555555555552E-2</c:v>
                </c:pt>
              </c:numCache>
            </c:numRef>
          </c:val>
          <c:extLst>
            <c:ext xmlns:c16="http://schemas.microsoft.com/office/drawing/2014/chart" uri="{C3380CC4-5D6E-409C-BE32-E72D297353CC}">
              <c16:uniqueId val="{00000008-EDB1-4B72-9978-DB99486A6BDD}"/>
            </c:ext>
          </c:extLst>
        </c:ser>
        <c:ser>
          <c:idx val="5"/>
          <c:order val="5"/>
          <c:tx>
            <c:strRef>
              <c:f>'Nat Priorities'!$Y$13</c:f>
              <c:strCache>
                <c:ptCount val="1"/>
                <c:pt idx="0">
                  <c:v>Not Targeted</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Priorities'!$S$14:$S$15</c:f>
              <c:strCache>
                <c:ptCount val="2"/>
                <c:pt idx="0">
                  <c:v>Priority 2: Economic Transformation and Job Creation</c:v>
                </c:pt>
                <c:pt idx="1">
                  <c:v>Priority 4: Consolidating the social wage through reliable and quality basic services</c:v>
                </c:pt>
              </c:strCache>
            </c:strRef>
          </c:cat>
          <c:val>
            <c:numRef>
              <c:f>'Nat Priorities'!$Y$14:$Y$15</c:f>
              <c:numCache>
                <c:formatCode>0.00%</c:formatCode>
                <c:ptCount val="2"/>
                <c:pt idx="0">
                  <c:v>0.21428571428571427</c:v>
                </c:pt>
                <c:pt idx="1">
                  <c:v>5.5555555555555552E-2</c:v>
                </c:pt>
              </c:numCache>
            </c:numRef>
          </c:val>
          <c:extLst>
            <c:ext xmlns:c16="http://schemas.microsoft.com/office/drawing/2014/chart" uri="{C3380CC4-5D6E-409C-BE32-E72D297353CC}">
              <c16:uniqueId val="{00000009-EDB1-4B72-9978-DB99486A6BDD}"/>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7365527069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Programme 2: Social Welfare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06243665449512E-2"/>
          <c:y val="0.108252450165903"/>
          <c:w val="0.94517264869892059"/>
          <c:h val="0.71349617060315695"/>
        </c:manualLayout>
      </c:layout>
      <c:barChart>
        <c:barDir val="col"/>
        <c:grouping val="stacked"/>
        <c:varyColors val="0"/>
        <c:ser>
          <c:idx val="0"/>
          <c:order val="0"/>
          <c:tx>
            <c:strRef>
              <c:f>Q!$D$15</c:f>
              <c:strCache>
                <c:ptCount val="1"/>
                <c:pt idx="0">
                  <c:v>Achieved (100%  and greater)</c:v>
                </c:pt>
              </c:strCache>
            </c:strRef>
          </c:tx>
          <c:spPr>
            <a:solidFill>
              <a:srgbClr val="00B050"/>
            </a:solidFill>
            <a:ln>
              <a:noFill/>
            </a:ln>
            <a:effectLst/>
          </c:spPr>
          <c:invertIfNegative val="0"/>
          <c:dLbls>
            <c:delete val="1"/>
          </c:dLbls>
          <c:cat>
            <c:strRef>
              <c:f>(Q!$C$17,Q!$C$19,Q!$C$21)</c:f>
              <c:strCache>
                <c:ptCount val="3"/>
                <c:pt idx="0">
                  <c:v>2.2 Services to Older Persons</c:v>
                </c:pt>
                <c:pt idx="1">
                  <c:v>2.3 Services to the Persons with Disabilities</c:v>
                </c:pt>
                <c:pt idx="2">
                  <c:v>2.4 HIV and AIDS</c:v>
                </c:pt>
              </c:strCache>
            </c:strRef>
          </c:cat>
          <c:val>
            <c:numRef>
              <c:f>(Q!$D$17,Q!$D$19,Q!$D$21)</c:f>
              <c:numCache>
                <c:formatCode>0%</c:formatCode>
                <c:ptCount val="3"/>
                <c:pt idx="0">
                  <c:v>0</c:v>
                </c:pt>
                <c:pt idx="1">
                  <c:v>0</c:v>
                </c:pt>
                <c:pt idx="2">
                  <c:v>0</c:v>
                </c:pt>
              </c:numCache>
            </c:numRef>
          </c:val>
          <c:extLst>
            <c:ext xmlns:c16="http://schemas.microsoft.com/office/drawing/2014/chart" uri="{C3380CC4-5D6E-409C-BE32-E72D297353CC}">
              <c16:uniqueId val="{00000000-F0E0-411A-AFDF-B377C123CFE6}"/>
            </c:ext>
          </c:extLst>
        </c:ser>
        <c:ser>
          <c:idx val="1"/>
          <c:order val="1"/>
          <c:tx>
            <c:strRef>
              <c:f>Q!$E$15</c:f>
              <c:strCache>
                <c:ptCount val="1"/>
                <c:pt idx="0">
                  <c:v>Good Progress (greater than 75%</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(Q!$C$17,Q!$C$19,Q!$C$21)</c:f>
              <c:strCache>
                <c:ptCount val="3"/>
                <c:pt idx="0">
                  <c:v>2.2 Services to Older Persons</c:v>
                </c:pt>
                <c:pt idx="1">
                  <c:v>2.3 Services to the Persons with Disabilities</c:v>
                </c:pt>
                <c:pt idx="2">
                  <c:v>2.4 HIV and AIDS</c:v>
                </c:pt>
              </c:strCache>
            </c:strRef>
          </c:cat>
          <c:val>
            <c:numRef>
              <c:f>(Q!$E$17,Q!$E$19,Q!$E$21)</c:f>
              <c:numCache>
                <c:formatCode>0%</c:formatCode>
                <c:ptCount val="3"/>
                <c:pt idx="0">
                  <c:v>0.5</c:v>
                </c:pt>
                <c:pt idx="1">
                  <c:v>1</c:v>
                </c:pt>
                <c:pt idx="2">
                  <c:v>0.4</c:v>
                </c:pt>
              </c:numCache>
            </c:numRef>
          </c:val>
          <c:extLst>
            <c:ext xmlns:c16="http://schemas.microsoft.com/office/drawing/2014/chart" uri="{C3380CC4-5D6E-409C-BE32-E72D297353CC}">
              <c16:uniqueId val="{00000001-F0E0-411A-AFDF-B377C123CFE6}"/>
            </c:ext>
          </c:extLst>
        </c:ser>
        <c:ser>
          <c:idx val="2"/>
          <c:order val="2"/>
          <c:tx>
            <c:strRef>
              <c:f>Q!$F$15</c:f>
              <c:strCache>
                <c:ptCount val="1"/>
                <c:pt idx="0">
                  <c:v>Fair Progress (51% - 75%)</c:v>
                </c:pt>
              </c:strCache>
            </c:strRef>
          </c:tx>
          <c:spPr>
            <a:pattFill prst="dkUpDiag">
              <a:fgClr>
                <a:srgbClr val="FFFF00"/>
              </a:fgClr>
              <a:bgClr>
                <a:srgbClr val="00B050"/>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E0-411A-AFDF-B377C123CFE6}"/>
                </c:ext>
              </c:extLst>
            </c:dLbl>
            <c:dLbl>
              <c:idx val="1"/>
              <c:delete val="1"/>
              <c:extLst>
                <c:ext xmlns:c15="http://schemas.microsoft.com/office/drawing/2012/chart" uri="{CE6537A1-D6FC-4f65-9D91-7224C49458BB}"/>
                <c:ext xmlns:c16="http://schemas.microsoft.com/office/drawing/2014/chart" uri="{C3380CC4-5D6E-409C-BE32-E72D297353CC}">
                  <c16:uniqueId val="{00000003-F0E0-411A-AFDF-B377C123CF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(Q!$C$17,Q!$C$19,Q!$C$21)</c:f>
              <c:strCache>
                <c:ptCount val="3"/>
                <c:pt idx="0">
                  <c:v>2.2 Services to Older Persons</c:v>
                </c:pt>
                <c:pt idx="1">
                  <c:v>2.3 Services to the Persons with Disabilities</c:v>
                </c:pt>
                <c:pt idx="2">
                  <c:v>2.4 HIV and AIDS</c:v>
                </c:pt>
              </c:strCache>
            </c:strRef>
          </c:cat>
          <c:val>
            <c:numRef>
              <c:f>(Q!$F$17,Q!$F$19,Q!$F$21)</c:f>
              <c:numCache>
                <c:formatCode>0%</c:formatCode>
                <c:ptCount val="3"/>
                <c:pt idx="0">
                  <c:v>0.5</c:v>
                </c:pt>
                <c:pt idx="1">
                  <c:v>0</c:v>
                </c:pt>
                <c:pt idx="2">
                  <c:v>0.2</c:v>
                </c:pt>
              </c:numCache>
            </c:numRef>
          </c:val>
          <c:extLst>
            <c:ext xmlns:c16="http://schemas.microsoft.com/office/drawing/2014/chart" uri="{C3380CC4-5D6E-409C-BE32-E72D297353CC}">
              <c16:uniqueId val="{00000004-F0E0-411A-AFDF-B377C123CFE6}"/>
            </c:ext>
          </c:extLst>
        </c:ser>
        <c:ser>
          <c:idx val="3"/>
          <c:order val="3"/>
          <c:tx>
            <c:strRef>
              <c:f>Q!$G$15</c:f>
              <c:strCache>
                <c:ptCount val="1"/>
                <c:pt idx="0">
                  <c:v>Poor Progress (26% - 50%)</c:v>
                </c:pt>
              </c:strCache>
            </c:strRef>
          </c:tx>
          <c:spPr>
            <a:pattFill prst="ltDnDiag">
              <a:fgClr>
                <a:srgbClr val="FF0000"/>
              </a:fgClr>
              <a:bgClr>
                <a:srgbClr val="FFFF00"/>
              </a:bgClr>
            </a:patt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E0-411A-AFDF-B377C123CFE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(Q!$C$17,Q!$C$19,Q!$C$21)</c:f>
              <c:strCache>
                <c:ptCount val="3"/>
                <c:pt idx="0">
                  <c:v>2.2 Services to Older Persons</c:v>
                </c:pt>
                <c:pt idx="1">
                  <c:v>2.3 Services to the Persons with Disabilities</c:v>
                </c:pt>
                <c:pt idx="2">
                  <c:v>2.4 HIV and AIDS</c:v>
                </c:pt>
              </c:strCache>
            </c:strRef>
          </c:cat>
          <c:val>
            <c:numRef>
              <c:f>(Q!$G$17,Q!$G$19,Q!$G$21)</c:f>
              <c:numCache>
                <c:formatCode>0%</c:formatCode>
                <c:ptCount val="3"/>
                <c:pt idx="0">
                  <c:v>0</c:v>
                </c:pt>
                <c:pt idx="1">
                  <c:v>0</c:v>
                </c:pt>
                <c:pt idx="2">
                  <c:v>0.2</c:v>
                </c:pt>
              </c:numCache>
            </c:numRef>
          </c:val>
          <c:extLst>
            <c:ext xmlns:c16="http://schemas.microsoft.com/office/drawing/2014/chart" uri="{C3380CC4-5D6E-409C-BE32-E72D297353CC}">
              <c16:uniqueId val="{00000006-F0E0-411A-AFDF-B377C123CFE6}"/>
            </c:ext>
          </c:extLst>
        </c:ser>
        <c:ser>
          <c:idx val="4"/>
          <c:order val="4"/>
          <c:tx>
            <c:strRef>
              <c:f>Q!$H$15</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F0E0-411A-AFDF-B377C123CFE6}"/>
                </c:ext>
              </c:extLst>
            </c:dLbl>
            <c:dLbl>
              <c:idx val="1"/>
              <c:delete val="1"/>
              <c:extLst>
                <c:ext xmlns:c15="http://schemas.microsoft.com/office/drawing/2012/chart" uri="{CE6537A1-D6FC-4f65-9D91-7224C49458BB}"/>
                <c:ext xmlns:c16="http://schemas.microsoft.com/office/drawing/2014/chart" uri="{C3380CC4-5D6E-409C-BE32-E72D297353CC}">
                  <c16:uniqueId val="{00000008-F0E0-411A-AFDF-B377C123CF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(Q!$C$17,Q!$C$19,Q!$C$21)</c:f>
              <c:strCache>
                <c:ptCount val="3"/>
                <c:pt idx="0">
                  <c:v>2.2 Services to Older Persons</c:v>
                </c:pt>
                <c:pt idx="1">
                  <c:v>2.3 Services to the Persons with Disabilities</c:v>
                </c:pt>
                <c:pt idx="2">
                  <c:v>2.4 HIV and AIDS</c:v>
                </c:pt>
              </c:strCache>
            </c:strRef>
          </c:cat>
          <c:val>
            <c:numRef>
              <c:f>(Q!$H$17,Q!$H$19,Q!$H$21)</c:f>
              <c:numCache>
                <c:formatCode>0%</c:formatCode>
                <c:ptCount val="3"/>
                <c:pt idx="0">
                  <c:v>0</c:v>
                </c:pt>
                <c:pt idx="1">
                  <c:v>0</c:v>
                </c:pt>
                <c:pt idx="2">
                  <c:v>0.2</c:v>
                </c:pt>
              </c:numCache>
            </c:numRef>
          </c:val>
          <c:extLst>
            <c:ext xmlns:c16="http://schemas.microsoft.com/office/drawing/2014/chart" uri="{C3380CC4-5D6E-409C-BE32-E72D297353CC}">
              <c16:uniqueId val="{00000009-F0E0-411A-AFDF-B377C123CFE6}"/>
            </c:ext>
          </c:extLst>
        </c:ser>
        <c:ser>
          <c:idx val="5"/>
          <c:order val="5"/>
          <c:tx>
            <c:strRef>
              <c:f>Q!$I$15</c:f>
              <c:strCache>
                <c:ptCount val="1"/>
                <c:pt idx="0">
                  <c:v>Not Targeted</c:v>
                </c:pt>
              </c:strCache>
            </c:strRef>
          </c:tx>
          <c:spPr>
            <a:solidFill>
              <a:sysClr val="window" lastClr="FFFFFF">
                <a:lumMod val="65000"/>
              </a:sysClr>
            </a:solidFill>
            <a:ln>
              <a:noFill/>
            </a:ln>
            <a:effectLst/>
          </c:spPr>
          <c:invertIfNegative val="0"/>
          <c:dLbls>
            <c:delete val="1"/>
          </c:dLbls>
          <c:cat>
            <c:strRef>
              <c:f>(Q!$C$17,Q!$C$19,Q!$C$21)</c:f>
              <c:strCache>
                <c:ptCount val="3"/>
                <c:pt idx="0">
                  <c:v>2.2 Services to Older Persons</c:v>
                </c:pt>
                <c:pt idx="1">
                  <c:v>2.3 Services to the Persons with Disabilities</c:v>
                </c:pt>
                <c:pt idx="2">
                  <c:v>2.4 HIV and AIDS</c:v>
                </c:pt>
              </c:strCache>
            </c:strRef>
          </c:cat>
          <c:val>
            <c:numRef>
              <c:f>(Q!$I$17,Q!$I$19,Q!$I$21)</c:f>
              <c:numCache>
                <c:formatCode>0%</c:formatCode>
                <c:ptCount val="3"/>
                <c:pt idx="0">
                  <c:v>0</c:v>
                </c:pt>
                <c:pt idx="1">
                  <c:v>0</c:v>
                </c:pt>
                <c:pt idx="2">
                  <c:v>0</c:v>
                </c:pt>
              </c:numCache>
            </c:numRef>
          </c:val>
          <c:extLst>
            <c:ext xmlns:c16="http://schemas.microsoft.com/office/drawing/2014/chart" uri="{C3380CC4-5D6E-409C-BE32-E72D297353CC}">
              <c16:uniqueId val="{0000000A-F0E0-411A-AFDF-B377C123CFE6}"/>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0.99502356281786497"/>
          <c:h val="8.94997125141524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Programme</a:t>
            </a:r>
            <a:r>
              <a:rPr lang="en-ZA" baseline="0" dirty="0"/>
              <a:t> 3: Children and Families</a:t>
            </a:r>
            <a:endParaRPr lang="en-Z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0624758264467E-2"/>
          <c:y val="0.108252450165903"/>
          <c:w val="0.94517264354934538"/>
          <c:h val="0.69014703063747285"/>
        </c:manualLayout>
      </c:layout>
      <c:barChart>
        <c:barDir val="col"/>
        <c:grouping val="stacked"/>
        <c:varyColors val="0"/>
        <c:ser>
          <c:idx val="0"/>
          <c:order val="0"/>
          <c:tx>
            <c:strRef>
              <c:f>Q!$D$26</c:f>
              <c:strCache>
                <c:ptCount val="1"/>
                <c:pt idx="0">
                  <c:v>Achieved (100%  and greater)</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07F-445B-B6CB-77E29D7CEA9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(Q!$D$28,Q!$D$30,Q!$D$32,Q!$D$34)</c:f>
              <c:numCache>
                <c:formatCode>0%</c:formatCode>
                <c:ptCount val="4"/>
                <c:pt idx="0">
                  <c:v>1</c:v>
                </c:pt>
                <c:pt idx="1">
                  <c:v>0.75</c:v>
                </c:pt>
                <c:pt idx="2">
                  <c:v>1</c:v>
                </c:pt>
                <c:pt idx="3">
                  <c:v>0</c:v>
                </c:pt>
              </c:numCache>
            </c:numRef>
          </c:val>
          <c:extLst>
            <c:ext xmlns:c16="http://schemas.microsoft.com/office/drawing/2014/chart" uri="{C3380CC4-5D6E-409C-BE32-E72D297353CC}">
              <c16:uniqueId val="{00000001-507F-445B-B6CB-77E29D7CEA98}"/>
            </c:ext>
          </c:extLst>
        </c:ser>
        <c:ser>
          <c:idx val="1"/>
          <c:order val="1"/>
          <c:tx>
            <c:strRef>
              <c:f>Q!$E$26</c:f>
              <c:strCache>
                <c:ptCount val="1"/>
                <c:pt idx="0">
                  <c:v>Good Progress (greater than 75%</c:v>
                </c:pt>
              </c:strCache>
            </c:strRef>
          </c:tx>
          <c:spPr>
            <a:solidFill>
              <a:schemeClr val="accent6">
                <a:lumMod val="40000"/>
                <a:lumOff val="60000"/>
              </a:schemeClr>
            </a:solidFill>
            <a:ln>
              <a:noFill/>
            </a:ln>
            <a:effectLst/>
          </c:spPr>
          <c:invertIfNegative val="0"/>
          <c:dLbls>
            <c:delete val="1"/>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(Q!$E$28,Q!$E$30,Q!$E$32,Q!$E$34)</c:f>
              <c:numCache>
                <c:formatCode>0%</c:formatCode>
                <c:ptCount val="4"/>
                <c:pt idx="0">
                  <c:v>0</c:v>
                </c:pt>
                <c:pt idx="1">
                  <c:v>0</c:v>
                </c:pt>
                <c:pt idx="2">
                  <c:v>0</c:v>
                </c:pt>
                <c:pt idx="3">
                  <c:v>0</c:v>
                </c:pt>
              </c:numCache>
            </c:numRef>
          </c:val>
          <c:extLst>
            <c:ext xmlns:c16="http://schemas.microsoft.com/office/drawing/2014/chart" uri="{C3380CC4-5D6E-409C-BE32-E72D297353CC}">
              <c16:uniqueId val="{00000002-507F-445B-B6CB-77E29D7CEA98}"/>
            </c:ext>
          </c:extLst>
        </c:ser>
        <c:ser>
          <c:idx val="2"/>
          <c:order val="2"/>
          <c:tx>
            <c:strRef>
              <c:f>Q!$F$26</c:f>
              <c:strCache>
                <c:ptCount val="1"/>
                <c:pt idx="0">
                  <c:v>Fair Progress (51% - 75%)</c:v>
                </c:pt>
              </c:strCache>
            </c:strRef>
          </c:tx>
          <c:spPr>
            <a:pattFill prst="dkUpDiag">
              <a:fgClr>
                <a:srgbClr val="FFFF00"/>
              </a:fgClr>
              <a:bgClr>
                <a:srgbClr val="00B050"/>
              </a:bgClr>
            </a:patt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F-445B-B6CB-77E29D7CEA98}"/>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F-445B-B6CB-77E29D7CEA9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(Q!$F$28,Q!$F$30,Q!$F$32,Q!$F$34)</c:f>
              <c:numCache>
                <c:formatCode>0%</c:formatCode>
                <c:ptCount val="4"/>
                <c:pt idx="0">
                  <c:v>0</c:v>
                </c:pt>
                <c:pt idx="1">
                  <c:v>0.25</c:v>
                </c:pt>
                <c:pt idx="2">
                  <c:v>0</c:v>
                </c:pt>
                <c:pt idx="3">
                  <c:v>1</c:v>
                </c:pt>
              </c:numCache>
            </c:numRef>
          </c:val>
          <c:extLst>
            <c:ext xmlns:c16="http://schemas.microsoft.com/office/drawing/2014/chart" uri="{C3380CC4-5D6E-409C-BE32-E72D297353CC}">
              <c16:uniqueId val="{00000005-507F-445B-B6CB-77E29D7CEA98}"/>
            </c:ext>
          </c:extLst>
        </c:ser>
        <c:ser>
          <c:idx val="3"/>
          <c:order val="3"/>
          <c:tx>
            <c:strRef>
              <c:f>Q!$G$26</c:f>
              <c:strCache>
                <c:ptCount val="1"/>
                <c:pt idx="0">
                  <c:v>Poor Progress (26% - 50%)</c:v>
                </c:pt>
              </c:strCache>
            </c:strRef>
          </c:tx>
          <c:spPr>
            <a:pattFill prst="dkDnDiag">
              <a:fgClr>
                <a:srgbClr val="FF0000"/>
              </a:fgClr>
              <a:bgClr>
                <a:srgbClr val="FFFF00"/>
              </a:bgClr>
            </a:pattFill>
            <a:ln>
              <a:noFill/>
            </a:ln>
            <a:effectLst/>
          </c:spPr>
          <c:invertIfNegative val="0"/>
          <c:dLbls>
            <c:delete val="1"/>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(Q!$G$28,Q!$G$30,Q!$G$32,Q!$G$34)</c:f>
              <c:numCache>
                <c:formatCode>0%</c:formatCode>
                <c:ptCount val="4"/>
                <c:pt idx="0">
                  <c:v>0</c:v>
                </c:pt>
                <c:pt idx="1">
                  <c:v>0</c:v>
                </c:pt>
                <c:pt idx="2">
                  <c:v>0</c:v>
                </c:pt>
                <c:pt idx="3">
                  <c:v>0</c:v>
                </c:pt>
              </c:numCache>
            </c:numRef>
          </c:val>
          <c:extLst>
            <c:ext xmlns:c16="http://schemas.microsoft.com/office/drawing/2014/chart" uri="{C3380CC4-5D6E-409C-BE32-E72D297353CC}">
              <c16:uniqueId val="{00000006-507F-445B-B6CB-77E29D7CEA98}"/>
            </c:ext>
          </c:extLst>
        </c:ser>
        <c:ser>
          <c:idx val="4"/>
          <c:order val="4"/>
          <c:tx>
            <c:strRef>
              <c:f>Q!$H$26</c:f>
              <c:strCache>
                <c:ptCount val="1"/>
                <c:pt idx="0">
                  <c:v>Very Poor Progress (Less than 25%)</c:v>
                </c:pt>
              </c:strCache>
            </c:strRef>
          </c:tx>
          <c:spPr>
            <a:solidFill>
              <a:srgbClr val="FF0000"/>
            </a:solidFill>
            <a:ln>
              <a:noFill/>
            </a:ln>
            <a:effectLst/>
          </c:spPr>
          <c:invertIfNegative val="0"/>
          <c:dLbls>
            <c:delete val="1"/>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(Q!$H$28,Q!$H$30,Q!$H$32,Q!$H$34)</c:f>
              <c:numCache>
                <c:formatCode>0%</c:formatCode>
                <c:ptCount val="4"/>
                <c:pt idx="0">
                  <c:v>0</c:v>
                </c:pt>
                <c:pt idx="1">
                  <c:v>0</c:v>
                </c:pt>
                <c:pt idx="2">
                  <c:v>0</c:v>
                </c:pt>
                <c:pt idx="3">
                  <c:v>0</c:v>
                </c:pt>
              </c:numCache>
            </c:numRef>
          </c:val>
          <c:extLst>
            <c:ext xmlns:c16="http://schemas.microsoft.com/office/drawing/2014/chart" uri="{C3380CC4-5D6E-409C-BE32-E72D297353CC}">
              <c16:uniqueId val="{00000007-507F-445B-B6CB-77E29D7CEA98}"/>
            </c:ext>
          </c:extLst>
        </c:ser>
        <c:ser>
          <c:idx val="5"/>
          <c:order val="5"/>
          <c:tx>
            <c:strRef>
              <c:f>Q!$I$26</c:f>
              <c:strCache>
                <c:ptCount val="1"/>
                <c:pt idx="0">
                  <c:v>Not Targeted</c:v>
                </c:pt>
              </c:strCache>
            </c:strRef>
          </c:tx>
          <c:spPr>
            <a:solidFill>
              <a:sysClr val="window" lastClr="FFFFFF">
                <a:lumMod val="65000"/>
              </a:sysClr>
            </a:solidFill>
            <a:ln>
              <a:noFill/>
            </a:ln>
            <a:effectLst/>
          </c:spPr>
          <c:invertIfNegative val="0"/>
          <c:dLbls>
            <c:delete val="1"/>
          </c:dLbls>
          <c:cat>
            <c:strRef>
              <c:f>(Q!$C$28,Q!$C$30,Q!$C$32,Q!$C$34)</c:f>
              <c:strCache>
                <c:ptCount val="4"/>
                <c:pt idx="0">
                  <c:v>3.2  Care and Services to Families</c:v>
                </c:pt>
                <c:pt idx="1">
                  <c:v>3.3 Child Care and Protection</c:v>
                </c:pt>
                <c:pt idx="2">
                  <c:v>3.4 Child and Youth Care Centres</c:v>
                </c:pt>
                <c:pt idx="3">
                  <c:v>3.5 Community-Based Care Services for children </c:v>
                </c:pt>
              </c:strCache>
            </c:strRef>
          </c:cat>
          <c:val>
            <c:numRef>
              <c:f>(Q!$I$28,Q!$I$30,Q!$I$32,Q!$I$34)</c:f>
              <c:numCache>
                <c:formatCode>0%</c:formatCode>
                <c:ptCount val="4"/>
                <c:pt idx="0">
                  <c:v>0</c:v>
                </c:pt>
                <c:pt idx="1">
                  <c:v>0</c:v>
                </c:pt>
                <c:pt idx="2">
                  <c:v>0</c:v>
                </c:pt>
                <c:pt idx="3">
                  <c:v>0</c:v>
                </c:pt>
              </c:numCache>
            </c:numRef>
          </c:val>
          <c:extLst>
            <c:ext xmlns:c16="http://schemas.microsoft.com/office/drawing/2014/chart" uri="{C3380CC4-5D6E-409C-BE32-E72D297353CC}">
              <c16:uniqueId val="{00000008-507F-445B-B6CB-77E29D7CEA98}"/>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0.99849567653365501"/>
          <c:h val="8.949956336725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63E5A-85D6-4D0A-ABEF-C66CD3547DF8}" type="datetimeFigureOut">
              <a:rPr lang="en-ZA" smtClean="0"/>
              <a:t>2023/11/15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6BDC9-BBD3-44AD-AEBE-259509C81132}" type="slidenum">
              <a:rPr lang="en-ZA" smtClean="0"/>
              <a:t>‹#›</a:t>
            </a:fld>
            <a:endParaRPr lang="en-ZA" dirty="0"/>
          </a:p>
        </p:txBody>
      </p:sp>
    </p:spTree>
    <p:extLst>
      <p:ext uri="{BB962C8B-B14F-4D97-AF65-F5344CB8AC3E}">
        <p14:creationId xmlns:p14="http://schemas.microsoft.com/office/powerpoint/2010/main" val="136470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81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09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07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06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68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34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14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85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513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81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0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40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653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08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62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85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647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191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617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51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908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31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162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180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228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967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1200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091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069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07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77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732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42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46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460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450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526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6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404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31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783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819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147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81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199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5905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503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016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818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467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88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5355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3005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684993-8191-4AC5-874C-1166AE98C8D7}" type="slidenum">
              <a:rPr kumimoji="0" lang="en-Z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ZA"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924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13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918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24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25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133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CC1EB-D907-4FFE-830A-076D1AF018D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79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0E40-B734-5C4F-A779-8A1C3D88447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58AC228-7A4D-444C-B4DB-C8C4FEF58CE8}"/>
              </a:ext>
            </a:extLst>
          </p:cNvPr>
          <p:cNvSpPr>
            <a:spLocks noGrp="1"/>
          </p:cNvSpPr>
          <p:nvPr>
            <p:ph type="dt" sz="half" idx="10"/>
          </p:nvPr>
        </p:nvSpPr>
        <p:spPr/>
        <p:txBody>
          <a:bodyPr/>
          <a:lstStyle/>
          <a:p>
            <a:fld id="{282CE925-B52D-4F39-B9A6-497A2CD5C10E}" type="datetime1">
              <a:rPr lang="en-US" smtClean="0"/>
              <a:pPr/>
              <a:t>11/15/2023</a:t>
            </a:fld>
            <a:endParaRPr lang="en-US" dirty="0"/>
          </a:p>
        </p:txBody>
      </p:sp>
      <p:sp>
        <p:nvSpPr>
          <p:cNvPr id="5" name="Footer Placeholder 4">
            <a:extLst>
              <a:ext uri="{FF2B5EF4-FFF2-40B4-BE49-F238E27FC236}">
                <a16:creationId xmlns:a16="http://schemas.microsoft.com/office/drawing/2014/main" id="{9A2296C4-46E2-0249-8326-A17EF63D7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AD3E94-F3B7-9142-985F-1C9BC8C8B2C0}"/>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50585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40DD-B301-CE47-8EBA-F1968330B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6CC58-A0C6-1D49-AF4F-FA15B02A6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6E7D5-7962-9943-9C51-8DEE3898596F}"/>
              </a:ext>
            </a:extLst>
          </p:cNvPr>
          <p:cNvSpPr>
            <a:spLocks noGrp="1"/>
          </p:cNvSpPr>
          <p:nvPr>
            <p:ph type="dt" sz="half" idx="10"/>
          </p:nvPr>
        </p:nvSpPr>
        <p:spPr/>
        <p:txBody>
          <a:bodyPr/>
          <a:lstStyle/>
          <a:p>
            <a:fld id="{F456373C-2FE5-4BD6-AC21-0D42C24D8781}" type="datetime1">
              <a:rPr lang="en-US" smtClean="0"/>
              <a:pPr/>
              <a:t>11/15/2023</a:t>
            </a:fld>
            <a:endParaRPr lang="en-US" dirty="0"/>
          </a:p>
        </p:txBody>
      </p:sp>
      <p:sp>
        <p:nvSpPr>
          <p:cNvPr id="5" name="Footer Placeholder 4">
            <a:extLst>
              <a:ext uri="{FF2B5EF4-FFF2-40B4-BE49-F238E27FC236}">
                <a16:creationId xmlns:a16="http://schemas.microsoft.com/office/drawing/2014/main" id="{072FFB0C-1476-E144-A21F-257C13005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54D7F3-91CE-094B-9245-32A82FE66840}"/>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63588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E9BE9-E661-9C44-A08F-6E8D10ED92E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2B67C-8A2E-9C41-9C83-C257E7253F1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75CA7-BB76-9D47-83FF-28D883B909B4}"/>
              </a:ext>
            </a:extLst>
          </p:cNvPr>
          <p:cNvSpPr>
            <a:spLocks noGrp="1"/>
          </p:cNvSpPr>
          <p:nvPr>
            <p:ph type="dt" sz="half" idx="10"/>
          </p:nvPr>
        </p:nvSpPr>
        <p:spPr/>
        <p:txBody>
          <a:bodyPr/>
          <a:lstStyle/>
          <a:p>
            <a:fld id="{6DB32C16-27A3-4F80-860F-F5E2EA4E6CE7}" type="datetime1">
              <a:rPr lang="en-US" smtClean="0"/>
              <a:pPr/>
              <a:t>11/15/2023</a:t>
            </a:fld>
            <a:endParaRPr lang="en-US" dirty="0"/>
          </a:p>
        </p:txBody>
      </p:sp>
      <p:sp>
        <p:nvSpPr>
          <p:cNvPr id="5" name="Footer Placeholder 4">
            <a:extLst>
              <a:ext uri="{FF2B5EF4-FFF2-40B4-BE49-F238E27FC236}">
                <a16:creationId xmlns:a16="http://schemas.microsoft.com/office/drawing/2014/main" id="{7FE8CC69-2B58-A54A-9FD7-C51C0C504E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D0B03F-3F45-9942-8CEC-4BB7C2CB01C3}"/>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6715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0E40-B734-5C4F-A779-8A1C3D884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8AC228-7A4D-444C-B4DB-C8C4FEF58C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A2296C4-46E2-0249-8326-A17EF63D7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AD3E94-F3B7-9142-985F-1C9BC8C8B2C0}"/>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220539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79E92-3FDF-A240-B6CE-70E6265305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3071710-2810-9D43-87D5-A169F601A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E31593-6630-AB46-A8DA-AF59781E34D6}"/>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70546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06F0-B307-9C4F-8BBD-347F997A2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36F73-99FF-B04A-8A26-482AA3BB2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B28FF-E219-364C-858F-612F98B8893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7E407B-025D-B547-A7DF-1DE211CE1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D05565-D9C1-A44E-A8B7-EF35B573F856}"/>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262564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4AA1-7BEB-3449-A88C-5860C94C4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042E4-655F-B446-BC2D-8471BFD8F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4B82B-4F3B-7D46-90A6-84D18C62B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E3CB9-E9BA-9F42-93A8-D17955065B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0F98063-1220-F04D-B7AC-6AF00BC8A9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CDCBF-A87F-3447-B383-1CF04308C638}"/>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411779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A6B9-1CD8-B74C-B440-1E3535442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C2597-EA4A-314F-A04F-5329B1EED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74A36-EBEB-4346-B050-58ECEB04C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85912A-64A9-6740-A984-DAAFED9DB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AFB61E-57EA-3B4F-89CC-548D05913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92DFC3-7BA8-5144-81C6-BB942C6767F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20D7DF1-662A-5840-B104-EED1A5D04F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56DF1A-7318-304C-AD25-AE777CB607D2}"/>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338951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C41D-AC01-C445-A198-59F66105B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E029B8-1DF3-054D-995C-8EF72D5E0BB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3C4D052-59AE-0342-BF9E-15C92025EF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3C3EBE-99DB-7B41-9B2F-DF7F6F713DA6}"/>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55695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44514-69C8-1949-BD14-DA2B51E338C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A322A42-9D9A-7F42-B4C5-DB13A8E4AD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9DFB4F-58B2-E347-A756-CD5720AEA04E}"/>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413548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F57-8F76-8142-9860-912567520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233FE-862A-CC42-A993-A6D75B88A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C4CA7-E2CE-304C-9476-1D8CB617C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B9B7-3721-B04A-895E-7056BCC6DF8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273E616-F77B-6B45-BEFB-56A8808168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E5F501-FE20-BF44-9734-F9C22C235DE3}"/>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62881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79E92-3FDF-A240-B6CE-70E6265305DD}"/>
              </a:ext>
            </a:extLst>
          </p:cNvPr>
          <p:cNvSpPr>
            <a:spLocks noGrp="1"/>
          </p:cNvSpPr>
          <p:nvPr>
            <p:ph type="dt" sz="half" idx="10"/>
          </p:nvPr>
        </p:nvSpPr>
        <p:spPr/>
        <p:txBody>
          <a:bodyPr/>
          <a:lstStyle/>
          <a:p>
            <a:fld id="{4E3B2583-611B-484B-968C-BDE148243567}" type="datetime1">
              <a:rPr lang="en-US" smtClean="0"/>
              <a:pPr/>
              <a:t>11/15/2023</a:t>
            </a:fld>
            <a:endParaRPr lang="en-US" dirty="0"/>
          </a:p>
        </p:txBody>
      </p:sp>
      <p:sp>
        <p:nvSpPr>
          <p:cNvPr id="5" name="Footer Placeholder 4">
            <a:extLst>
              <a:ext uri="{FF2B5EF4-FFF2-40B4-BE49-F238E27FC236}">
                <a16:creationId xmlns:a16="http://schemas.microsoft.com/office/drawing/2014/main" id="{A3071710-2810-9D43-87D5-A169F601A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E31593-6630-AB46-A8DA-AF59781E34D6}"/>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1457664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CB5C-10CE-0B4A-8187-5AC4A7DAE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ADF69-BAF3-0642-9AD0-A2501E8EB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765372-C29A-9E4F-A3FA-89BE60828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AF9B6-148F-9A4E-8E96-9EE109396E4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ABFEBB7-D2DC-B243-B20F-DB10DE2547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751723-A71D-CF41-9B04-729288AF03BF}"/>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282074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40DD-B301-CE47-8EBA-F1968330B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6CC58-A0C6-1D49-AF4F-FA15B02A6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6E7D5-7962-9943-9C51-8DEE3898596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2FFB0C-1476-E144-A21F-257C13005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54D7F3-91CE-094B-9245-32A82FE66840}"/>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132029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E9BE9-E661-9C44-A08F-6E8D10ED9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2B67C-8A2E-9C41-9C83-C257E7253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75CA7-BB76-9D47-83FF-28D883B909B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FE8CC69-2B58-A54A-9FD7-C51C0C504E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D0B03F-3F45-9942-8CEC-4BB7C2CB01C3}"/>
              </a:ext>
            </a:extLst>
          </p:cNvPr>
          <p:cNvSpPr>
            <a:spLocks noGrp="1"/>
          </p:cNvSpPr>
          <p:nvPr>
            <p:ph type="sldNum" sz="quarter" idx="12"/>
          </p:nvPr>
        </p:nvSpPr>
        <p:spPr/>
        <p:txBody>
          <a:bodyPr/>
          <a:lstStyle/>
          <a:p>
            <a:fld id="{22F75B58-574D-2C4D-B57C-2E4EC4916D89}" type="slidenum">
              <a:rPr lang="en-US" smtClean="0"/>
              <a:t>‹#›</a:t>
            </a:fld>
            <a:endParaRPr lang="en-US" dirty="0"/>
          </a:p>
        </p:txBody>
      </p:sp>
    </p:spTree>
    <p:extLst>
      <p:ext uri="{BB962C8B-B14F-4D97-AF65-F5344CB8AC3E}">
        <p14:creationId xmlns:p14="http://schemas.microsoft.com/office/powerpoint/2010/main" val="3983057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3-C7BA-598A-33F2-04E6AE40723E}"/>
              </a:ext>
            </a:extLst>
          </p:cNvPr>
          <p:cNvSpPr txBox="1">
            <a:spLocks noGrp="1"/>
          </p:cNvSpPr>
          <p:nvPr>
            <p:ph type="title"/>
          </p:nvPr>
        </p:nvSpPr>
        <p:spPr>
          <a:xfrm>
            <a:off x="1334530" y="1103726"/>
            <a:ext cx="10585323" cy="398504"/>
          </a:xfrm>
        </p:spPr>
        <p:txBody>
          <a:bodyPr anchorCtr="0"/>
          <a:lstStyle>
            <a:lvl1pPr algn="l">
              <a:defRPr sz="28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928EA499-E70B-07B7-FF3B-D13FC4B0C393}"/>
              </a:ext>
            </a:extLst>
          </p:cNvPr>
          <p:cNvSpPr txBox="1">
            <a:spLocks noGrp="1"/>
          </p:cNvSpPr>
          <p:nvPr>
            <p:ph idx="1"/>
          </p:nvPr>
        </p:nvSpPr>
        <p:spPr>
          <a:xfrm>
            <a:off x="1334530" y="1616531"/>
            <a:ext cx="10585323" cy="4560432"/>
          </a:xfrm>
        </p:spPr>
        <p:txBody>
          <a:bodyPr anchorCtr="0">
            <a:normAutofit/>
          </a:bodyPr>
          <a:lstStyle>
            <a:lvl1pPr marL="342900" indent="-342900" algn="l">
              <a:buSzPct val="100000"/>
              <a:buFont typeface="Arial" pitchFamily="34"/>
              <a:buChar char="•"/>
              <a:defRPr sz="2400">
                <a:solidFill>
                  <a:srgbClr val="000000"/>
                </a:solidFill>
              </a:defRPr>
            </a:lvl1pPr>
            <a:lvl2pPr hangingPunct="0">
              <a:defRPr>
                <a:latin typeface="Arial"/>
              </a:defRPr>
            </a:lvl2pPr>
            <a:lvl3pPr hangingPunct="0">
              <a:defRPr>
                <a:latin typeface="Arial"/>
              </a:defRPr>
            </a:lvl3pPr>
            <a:lvl4pPr hangingPunct="0">
              <a:defRPr>
                <a:latin typeface="Arial"/>
              </a:defRPr>
            </a:lvl4pPr>
            <a:lvl5pPr hangingPunct="0">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590614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07DD-AE39-166B-23AE-4C5FE72606A5}"/>
              </a:ext>
            </a:extLst>
          </p:cNvPr>
          <p:cNvSpPr txBox="1">
            <a:spLocks noGrp="1"/>
          </p:cNvSpPr>
          <p:nvPr>
            <p:ph type="title"/>
          </p:nvPr>
        </p:nvSpPr>
        <p:spPr>
          <a:xfrm>
            <a:off x="1334530" y="1087395"/>
            <a:ext cx="10585323" cy="414835"/>
          </a:xfrm>
        </p:spPr>
        <p:txBody>
          <a:bodyPr anchorCtr="0"/>
          <a:lstStyle>
            <a:lvl1pPr algn="l">
              <a:defRPr sz="28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A42C33BC-D94E-0599-4D6B-DB51670E01C3}"/>
              </a:ext>
            </a:extLst>
          </p:cNvPr>
          <p:cNvSpPr txBox="1">
            <a:spLocks noGrp="1"/>
          </p:cNvSpPr>
          <p:nvPr>
            <p:ph idx="4294967295"/>
          </p:nvPr>
        </p:nvSpPr>
        <p:spPr>
          <a:xfrm>
            <a:off x="1334530" y="1567546"/>
            <a:ext cx="10585323" cy="4838017"/>
          </a:xfrm>
        </p:spPr>
        <p:txBody>
          <a:bodyPr anchorCtr="0">
            <a:normAutofit/>
          </a:bodyPr>
          <a:lstStyle>
            <a:lvl1pPr marL="342900" indent="-342900" algn="l">
              <a:buSzPct val="100000"/>
              <a:buFont typeface="Arial" pitchFamily="34"/>
              <a:buChar char="•"/>
              <a:defRPr sz="2400">
                <a:solidFill>
                  <a:srgbClr val="000000"/>
                </a:solidFill>
              </a:defRPr>
            </a:lvl1pPr>
            <a:lvl2pPr hangingPunct="0">
              <a:defRPr>
                <a:latin typeface="Aria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3764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6212EFB-EF06-BAE7-DE02-2F7ED2B79541}"/>
              </a:ext>
            </a:extLst>
          </p:cNvPr>
          <p:cNvSpPr txBox="1">
            <a:spLocks noGrp="1"/>
          </p:cNvSpPr>
          <p:nvPr>
            <p:ph type="subTitle" idx="4294967295"/>
          </p:nvPr>
        </p:nvSpPr>
        <p:spPr>
          <a:xfrm>
            <a:off x="1334530" y="1649184"/>
            <a:ext cx="10585323" cy="4735284"/>
          </a:xfrm>
        </p:spPr>
        <p:txBody>
          <a:bodyPr anchor="ctr">
            <a:normAutofit/>
          </a:bodyPr>
          <a:lstStyle>
            <a:lvl1pPr>
              <a:defRPr lang="en-GB" sz="3200"/>
            </a:lvl1pPr>
          </a:lstStyle>
          <a:p>
            <a:pPr lvl="0"/>
            <a:r>
              <a:rPr lang="en-GB"/>
              <a:t>Click to edit Master subtitle style</a:t>
            </a:r>
            <a:endParaRPr lang="en-US"/>
          </a:p>
        </p:txBody>
      </p:sp>
      <p:sp>
        <p:nvSpPr>
          <p:cNvPr id="3" name="Title 1">
            <a:extLst>
              <a:ext uri="{FF2B5EF4-FFF2-40B4-BE49-F238E27FC236}">
                <a16:creationId xmlns:a16="http://schemas.microsoft.com/office/drawing/2014/main" id="{512F3F34-D31B-94F3-7E46-F257FA0C387B}"/>
              </a:ext>
            </a:extLst>
          </p:cNvPr>
          <p:cNvSpPr txBox="1">
            <a:spLocks noGrp="1"/>
          </p:cNvSpPr>
          <p:nvPr>
            <p:ph type="title"/>
          </p:nvPr>
        </p:nvSpPr>
        <p:spPr>
          <a:xfrm>
            <a:off x="1334530" y="1087395"/>
            <a:ext cx="10585323" cy="414835"/>
          </a:xfrm>
        </p:spPr>
        <p:txBody>
          <a:bodyPr anchorCtr="0"/>
          <a:lstStyle>
            <a:lvl1pPr algn="l">
              <a:defRPr sz="2800"/>
            </a:lvl1pPr>
          </a:lstStyle>
          <a:p>
            <a:pPr lvl="0"/>
            <a:r>
              <a:rPr lang="en-GB"/>
              <a:t>Click to edit Master title style</a:t>
            </a:r>
            <a:endParaRPr lang="en-US"/>
          </a:p>
        </p:txBody>
      </p:sp>
    </p:spTree>
    <p:extLst>
      <p:ext uri="{BB962C8B-B14F-4D97-AF65-F5344CB8AC3E}">
        <p14:creationId xmlns:p14="http://schemas.microsoft.com/office/powerpoint/2010/main" val="1251008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576C-2225-B338-A70C-7394626F3141}"/>
              </a:ext>
            </a:extLst>
          </p:cNvPr>
          <p:cNvSpPr txBox="1">
            <a:spLocks noGrp="1"/>
          </p:cNvSpPr>
          <p:nvPr>
            <p:ph type="title"/>
          </p:nvPr>
        </p:nvSpPr>
        <p:spPr>
          <a:xfrm>
            <a:off x="1342906" y="925153"/>
            <a:ext cx="10684882" cy="365129"/>
          </a:xfrm>
        </p:spPr>
        <p:txBody>
          <a:bodyPr/>
          <a:lstStyle>
            <a:lvl1pPr>
              <a:defRPr lang="en-US"/>
            </a:lvl1pPr>
          </a:lstStyle>
          <a:p>
            <a:pPr lvl="0"/>
            <a:r>
              <a:rPr lang="en-US"/>
              <a:t>Click to edit Master title style</a:t>
            </a:r>
          </a:p>
        </p:txBody>
      </p:sp>
      <p:sp>
        <p:nvSpPr>
          <p:cNvPr id="3" name="Date Placeholder 2">
            <a:extLst>
              <a:ext uri="{FF2B5EF4-FFF2-40B4-BE49-F238E27FC236}">
                <a16:creationId xmlns:a16="http://schemas.microsoft.com/office/drawing/2014/main" id="{C90AB88B-8EE3-C4B6-EA49-D824E7ABEDEF}"/>
              </a:ext>
            </a:extLst>
          </p:cNvPr>
          <p:cNvSpPr txBox="1">
            <a:spLocks noGrp="1"/>
          </p:cNvSpPr>
          <p:nvPr>
            <p:ph type="dt" sz="quarter" idx="7"/>
          </p:nvPr>
        </p:nvSpPr>
        <p:spPr>
          <a:xfrm>
            <a:off x="609603" y="6356351"/>
            <a:ext cx="2844798"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dirty="0"/>
          </a:p>
        </p:txBody>
      </p:sp>
      <p:sp>
        <p:nvSpPr>
          <p:cNvPr id="4" name="Footer Placeholder 3">
            <a:extLst>
              <a:ext uri="{FF2B5EF4-FFF2-40B4-BE49-F238E27FC236}">
                <a16:creationId xmlns:a16="http://schemas.microsoft.com/office/drawing/2014/main" id="{F66E14C6-EB0C-C57D-EC78-67A20780A378}"/>
              </a:ext>
            </a:extLst>
          </p:cNvPr>
          <p:cNvSpPr txBox="1">
            <a:spLocks noGrp="1"/>
          </p:cNvSpPr>
          <p:nvPr>
            <p:ph type="ftr" sz="quarter" idx="9"/>
          </p:nvPr>
        </p:nvSpPr>
        <p:spPr>
          <a:xfrm>
            <a:off x="4165604" y="6356351"/>
            <a:ext cx="3860797"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dirty="0"/>
          </a:p>
        </p:txBody>
      </p:sp>
    </p:spTree>
    <p:extLst>
      <p:ext uri="{BB962C8B-B14F-4D97-AF65-F5344CB8AC3E}">
        <p14:creationId xmlns:p14="http://schemas.microsoft.com/office/powerpoint/2010/main" val="3107843812"/>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Google Shape;39;p6">
            <a:extLst>
              <a:ext uri="{FF2B5EF4-FFF2-40B4-BE49-F238E27FC236}">
                <a16:creationId xmlns:a16="http://schemas.microsoft.com/office/drawing/2014/main" id="{22092D6C-8A31-2A7A-8BD1-60C70D3A9919}"/>
              </a:ext>
            </a:extLst>
          </p:cNvPr>
          <p:cNvSpPr txBox="1">
            <a:spLocks noGrp="1"/>
          </p:cNvSpPr>
          <p:nvPr>
            <p:ph type="title"/>
          </p:nvPr>
        </p:nvSpPr>
        <p:spPr>
          <a:xfrm>
            <a:off x="1342906" y="914756"/>
            <a:ext cx="10684882" cy="365129"/>
          </a:xfrm>
        </p:spPr>
        <p:txBody>
          <a:bodyPr lIns="91421" tIns="45701" rIns="91421" bIns="45701" anchorCtr="0"/>
          <a:lstStyle>
            <a:lvl1pPr algn="l">
              <a:defRPr lang="en-ZA"/>
            </a:lvl1pPr>
          </a:lstStyle>
          <a:p>
            <a:pPr lvl="0"/>
            <a:endParaRPr lang="en-ZA"/>
          </a:p>
        </p:txBody>
      </p:sp>
      <p:sp>
        <p:nvSpPr>
          <p:cNvPr id="3" name="Google Shape;40;p6">
            <a:extLst>
              <a:ext uri="{FF2B5EF4-FFF2-40B4-BE49-F238E27FC236}">
                <a16:creationId xmlns:a16="http://schemas.microsoft.com/office/drawing/2014/main" id="{8EAD27D5-AABB-BAAB-6CA3-026D7807A480}"/>
              </a:ext>
            </a:extLst>
          </p:cNvPr>
          <p:cNvSpPr txBox="1">
            <a:spLocks noGrp="1"/>
          </p:cNvSpPr>
          <p:nvPr>
            <p:ph idx="1"/>
          </p:nvPr>
        </p:nvSpPr>
        <p:spPr>
          <a:xfrm>
            <a:off x="1342906" y="1600200"/>
            <a:ext cx="5113315" cy="4525959"/>
          </a:xfrm>
        </p:spPr>
        <p:txBody>
          <a:bodyPr lIns="91421" tIns="45701" rIns="91421" bIns="45701" anchorCtr="0"/>
          <a:lstStyle>
            <a:lvl1pPr marL="457200" indent="-381003" algn="l">
              <a:spcBef>
                <a:spcPts val="480"/>
              </a:spcBef>
              <a:buClr>
                <a:srgbClr val="000000"/>
              </a:buClr>
              <a:buSzPts val="2400"/>
              <a:buFont typeface="Arial" pitchFamily="34"/>
              <a:buChar char="•"/>
              <a:defRPr lang="en-ZA" sz="2400"/>
            </a:lvl1pPr>
          </a:lstStyle>
          <a:p>
            <a:pPr lvl="0"/>
            <a:endParaRPr lang="en-ZA"/>
          </a:p>
        </p:txBody>
      </p:sp>
      <p:sp>
        <p:nvSpPr>
          <p:cNvPr id="4" name="Google Shape;41;p6">
            <a:extLst>
              <a:ext uri="{FF2B5EF4-FFF2-40B4-BE49-F238E27FC236}">
                <a16:creationId xmlns:a16="http://schemas.microsoft.com/office/drawing/2014/main" id="{2FFDA4EA-26C7-555C-F202-F92A5FD3C964}"/>
              </a:ext>
            </a:extLst>
          </p:cNvPr>
          <p:cNvSpPr txBox="1">
            <a:spLocks noGrp="1"/>
          </p:cNvSpPr>
          <p:nvPr>
            <p:ph idx="2"/>
          </p:nvPr>
        </p:nvSpPr>
        <p:spPr>
          <a:xfrm>
            <a:off x="6797421" y="1600200"/>
            <a:ext cx="5230358" cy="4525959"/>
          </a:xfrm>
        </p:spPr>
        <p:txBody>
          <a:bodyPr lIns="91421" tIns="45701" rIns="91421" bIns="45701" anchorCtr="0"/>
          <a:lstStyle>
            <a:lvl1pPr marL="457200" indent="-381003" algn="l">
              <a:spcBef>
                <a:spcPts val="480"/>
              </a:spcBef>
              <a:buClr>
                <a:srgbClr val="000000"/>
              </a:buClr>
              <a:buSzPts val="2400"/>
              <a:buFont typeface="Arial" pitchFamily="34"/>
              <a:buChar char="•"/>
              <a:defRPr lang="en-ZA" sz="2400"/>
            </a:lvl1pPr>
          </a:lstStyle>
          <a:p>
            <a:pPr lvl="0"/>
            <a:endParaRPr lang="en-ZA"/>
          </a:p>
        </p:txBody>
      </p:sp>
      <p:sp>
        <p:nvSpPr>
          <p:cNvPr id="5" name="Google Shape;42;p6">
            <a:extLst>
              <a:ext uri="{FF2B5EF4-FFF2-40B4-BE49-F238E27FC236}">
                <a16:creationId xmlns:a16="http://schemas.microsoft.com/office/drawing/2014/main" id="{928D1403-D554-D540-AFAC-444569823CE1}"/>
              </a:ext>
            </a:extLst>
          </p:cNvPr>
          <p:cNvSpPr txBox="1">
            <a:spLocks noGrp="1"/>
          </p:cNvSpPr>
          <p:nvPr>
            <p:ph type="dt" sz="quarter" idx="7"/>
          </p:nvPr>
        </p:nvSpPr>
        <p:spPr>
          <a:xfrm>
            <a:off x="609603" y="6356351"/>
            <a:ext cx="2844798" cy="365129"/>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cs typeface="Calibri" pitchFamily="34"/>
              </a:defRPr>
            </a:lvl1pPr>
          </a:lstStyle>
          <a:p>
            <a:pPr lvl="0"/>
            <a:endParaRPr lang="en-US" dirty="0"/>
          </a:p>
        </p:txBody>
      </p:sp>
      <p:sp>
        <p:nvSpPr>
          <p:cNvPr id="6" name="Google Shape;43;p6">
            <a:extLst>
              <a:ext uri="{FF2B5EF4-FFF2-40B4-BE49-F238E27FC236}">
                <a16:creationId xmlns:a16="http://schemas.microsoft.com/office/drawing/2014/main" id="{7CD34DAE-137A-D4B6-7317-193F3C92724C}"/>
              </a:ext>
            </a:extLst>
          </p:cNvPr>
          <p:cNvSpPr txBox="1">
            <a:spLocks noGrp="1"/>
          </p:cNvSpPr>
          <p:nvPr>
            <p:ph type="ftr" sz="quarter" idx="9"/>
          </p:nvPr>
        </p:nvSpPr>
        <p:spPr>
          <a:xfrm>
            <a:off x="4165604" y="6356351"/>
            <a:ext cx="3860797" cy="365129"/>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cs typeface="Calibri" pitchFamily="34"/>
              </a:defRPr>
            </a:lvl1pPr>
          </a:lstStyle>
          <a:p>
            <a:pPr lvl="0"/>
            <a:endParaRPr lang="en-US" dirty="0"/>
          </a:p>
        </p:txBody>
      </p:sp>
    </p:spTree>
    <p:extLst>
      <p:ext uri="{BB962C8B-B14F-4D97-AF65-F5344CB8AC3E}">
        <p14:creationId xmlns:p14="http://schemas.microsoft.com/office/powerpoint/2010/main" val="600053856"/>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Google Shape;46;p7">
            <a:extLst>
              <a:ext uri="{FF2B5EF4-FFF2-40B4-BE49-F238E27FC236}">
                <a16:creationId xmlns:a16="http://schemas.microsoft.com/office/drawing/2014/main" id="{BFE5F230-5E94-4F45-13E9-5544D7934807}"/>
              </a:ext>
            </a:extLst>
          </p:cNvPr>
          <p:cNvSpPr txBox="1">
            <a:spLocks noGrp="1"/>
          </p:cNvSpPr>
          <p:nvPr>
            <p:ph type="title"/>
          </p:nvPr>
        </p:nvSpPr>
        <p:spPr>
          <a:xfrm>
            <a:off x="1342906" y="924787"/>
            <a:ext cx="10684882" cy="365129"/>
          </a:xfrm>
        </p:spPr>
        <p:txBody>
          <a:bodyPr lIns="91421" tIns="45701" rIns="91421" bIns="45701" anchorCtr="0"/>
          <a:lstStyle>
            <a:lvl1pPr algn="l">
              <a:defRPr lang="en-ZA"/>
            </a:lvl1pPr>
          </a:lstStyle>
          <a:p>
            <a:pPr lvl="0"/>
            <a:endParaRPr lang="en-ZA"/>
          </a:p>
        </p:txBody>
      </p:sp>
      <p:sp>
        <p:nvSpPr>
          <p:cNvPr id="3" name="Google Shape;47;p7">
            <a:extLst>
              <a:ext uri="{FF2B5EF4-FFF2-40B4-BE49-F238E27FC236}">
                <a16:creationId xmlns:a16="http://schemas.microsoft.com/office/drawing/2014/main" id="{157D9C38-96B0-413B-860D-BFBEC8BCE535}"/>
              </a:ext>
            </a:extLst>
          </p:cNvPr>
          <p:cNvSpPr txBox="1">
            <a:spLocks noGrp="1"/>
          </p:cNvSpPr>
          <p:nvPr>
            <p:ph type="body" idx="1"/>
          </p:nvPr>
        </p:nvSpPr>
        <p:spPr>
          <a:xfrm>
            <a:off x="1342906" y="1724887"/>
            <a:ext cx="5154875" cy="449985"/>
          </a:xfrm>
        </p:spPr>
        <p:txBody>
          <a:bodyPr lIns="91421" tIns="45701" rIns="91421" bIns="45701" anchor="b" anchorCtr="0"/>
          <a:lstStyle>
            <a:lvl1pPr marL="457200" indent="-228600" algn="l">
              <a:spcBef>
                <a:spcPts val="400"/>
              </a:spcBef>
              <a:defRPr lang="en-ZA" sz="2000"/>
            </a:lvl1pPr>
          </a:lstStyle>
          <a:p>
            <a:pPr lvl="0"/>
            <a:endParaRPr lang="en-ZA"/>
          </a:p>
        </p:txBody>
      </p:sp>
      <p:sp>
        <p:nvSpPr>
          <p:cNvPr id="4" name="Google Shape;48;p7">
            <a:extLst>
              <a:ext uri="{FF2B5EF4-FFF2-40B4-BE49-F238E27FC236}">
                <a16:creationId xmlns:a16="http://schemas.microsoft.com/office/drawing/2014/main" id="{0730CAC4-42E9-EC48-2B9B-EF99D705AED2}"/>
              </a:ext>
            </a:extLst>
          </p:cNvPr>
          <p:cNvSpPr txBox="1">
            <a:spLocks noGrp="1"/>
          </p:cNvSpPr>
          <p:nvPr>
            <p:ph type="body" idx="3"/>
          </p:nvPr>
        </p:nvSpPr>
        <p:spPr>
          <a:xfrm>
            <a:off x="1342906" y="2174872"/>
            <a:ext cx="5154875" cy="3951286"/>
          </a:xfrm>
        </p:spPr>
        <p:txBody>
          <a:bodyPr lIns="91421" tIns="45701" rIns="91421" bIns="45701" anchorCtr="0"/>
          <a:lstStyle>
            <a:lvl1pPr marL="457200" indent="-381003" algn="l">
              <a:spcBef>
                <a:spcPts val="480"/>
              </a:spcBef>
              <a:buClr>
                <a:srgbClr val="000000"/>
              </a:buClr>
              <a:buSzPts val="2400"/>
              <a:buFont typeface="Arial" pitchFamily="34"/>
              <a:buChar char="•"/>
              <a:defRPr lang="en-ZA" sz="2400"/>
            </a:lvl1pPr>
          </a:lstStyle>
          <a:p>
            <a:pPr lvl="0"/>
            <a:endParaRPr lang="en-ZA"/>
          </a:p>
        </p:txBody>
      </p:sp>
      <p:sp>
        <p:nvSpPr>
          <p:cNvPr id="5" name="Google Shape;49;p7">
            <a:extLst>
              <a:ext uri="{FF2B5EF4-FFF2-40B4-BE49-F238E27FC236}">
                <a16:creationId xmlns:a16="http://schemas.microsoft.com/office/drawing/2014/main" id="{D324F5F8-9E41-F8FC-F551-6FE9FD5F72B4}"/>
              </a:ext>
            </a:extLst>
          </p:cNvPr>
          <p:cNvSpPr txBox="1">
            <a:spLocks noGrp="1"/>
          </p:cNvSpPr>
          <p:nvPr>
            <p:ph idx="2"/>
          </p:nvPr>
        </p:nvSpPr>
        <p:spPr>
          <a:xfrm>
            <a:off x="6705596" y="1724887"/>
            <a:ext cx="5310835" cy="449985"/>
          </a:xfrm>
        </p:spPr>
        <p:txBody>
          <a:bodyPr lIns="91421" tIns="45701" rIns="91421" bIns="45701" anchor="b" anchorCtr="0"/>
          <a:lstStyle>
            <a:lvl1pPr marL="457200" indent="-228600" algn="l">
              <a:spcBef>
                <a:spcPts val="400"/>
              </a:spcBef>
              <a:defRPr lang="en-ZA" sz="2000"/>
            </a:lvl1pPr>
          </a:lstStyle>
          <a:p>
            <a:pPr lvl="0"/>
            <a:endParaRPr lang="en-ZA"/>
          </a:p>
        </p:txBody>
      </p:sp>
      <p:sp>
        <p:nvSpPr>
          <p:cNvPr id="6" name="Google Shape;50;p7">
            <a:extLst>
              <a:ext uri="{FF2B5EF4-FFF2-40B4-BE49-F238E27FC236}">
                <a16:creationId xmlns:a16="http://schemas.microsoft.com/office/drawing/2014/main" id="{6675CE90-F795-0ADB-2F80-BAB50D25A522}"/>
              </a:ext>
            </a:extLst>
          </p:cNvPr>
          <p:cNvSpPr txBox="1">
            <a:spLocks noGrp="1"/>
          </p:cNvSpPr>
          <p:nvPr>
            <p:ph idx="4"/>
          </p:nvPr>
        </p:nvSpPr>
        <p:spPr>
          <a:xfrm>
            <a:off x="6705596" y="2174872"/>
            <a:ext cx="5310835" cy="3951286"/>
          </a:xfrm>
        </p:spPr>
        <p:txBody>
          <a:bodyPr lIns="91421" tIns="45701" rIns="91421" bIns="45701" anchorCtr="0"/>
          <a:lstStyle>
            <a:lvl1pPr marL="457200" indent="-381003" algn="l">
              <a:spcBef>
                <a:spcPts val="480"/>
              </a:spcBef>
              <a:buClr>
                <a:srgbClr val="000000"/>
              </a:buClr>
              <a:buSzPts val="2400"/>
              <a:buFont typeface="Arial" pitchFamily="34"/>
              <a:buChar char="•"/>
              <a:defRPr lang="en-ZA" sz="2400"/>
            </a:lvl1pPr>
          </a:lstStyle>
          <a:p>
            <a:pPr lvl="0"/>
            <a:endParaRPr lang="en-ZA"/>
          </a:p>
        </p:txBody>
      </p:sp>
      <p:sp>
        <p:nvSpPr>
          <p:cNvPr id="7" name="Google Shape;51;p7">
            <a:extLst>
              <a:ext uri="{FF2B5EF4-FFF2-40B4-BE49-F238E27FC236}">
                <a16:creationId xmlns:a16="http://schemas.microsoft.com/office/drawing/2014/main" id="{10683F76-8F82-EF9F-C27E-E19D00D56B01}"/>
              </a:ext>
            </a:extLst>
          </p:cNvPr>
          <p:cNvSpPr txBox="1">
            <a:spLocks noGrp="1"/>
          </p:cNvSpPr>
          <p:nvPr>
            <p:ph type="dt" sz="quarter" idx="7"/>
          </p:nvPr>
        </p:nvSpPr>
        <p:spPr>
          <a:xfrm>
            <a:off x="609603" y="6356351"/>
            <a:ext cx="2844798" cy="365129"/>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ZA" sz="1800" b="0" i="0" u="none" strike="noStrike" kern="1200" cap="none" spc="0" baseline="0">
                <a:solidFill>
                  <a:srgbClr val="000000"/>
                </a:solidFill>
                <a:uFillTx/>
                <a:latin typeface="Calibri"/>
                <a:ea typeface="Calibri"/>
                <a:cs typeface="Calibri"/>
              </a:defRPr>
            </a:lvl1pPr>
          </a:lstStyle>
          <a:p>
            <a:pPr lvl="0"/>
            <a:endParaRPr lang="en-ZA" dirty="0"/>
          </a:p>
        </p:txBody>
      </p:sp>
      <p:sp>
        <p:nvSpPr>
          <p:cNvPr id="8" name="Google Shape;52;p7">
            <a:extLst>
              <a:ext uri="{FF2B5EF4-FFF2-40B4-BE49-F238E27FC236}">
                <a16:creationId xmlns:a16="http://schemas.microsoft.com/office/drawing/2014/main" id="{35EC5148-5D10-C56C-EF84-827EF4260D37}"/>
              </a:ext>
            </a:extLst>
          </p:cNvPr>
          <p:cNvSpPr txBox="1">
            <a:spLocks noGrp="1"/>
          </p:cNvSpPr>
          <p:nvPr>
            <p:ph type="ftr" sz="quarter" idx="9"/>
          </p:nvPr>
        </p:nvSpPr>
        <p:spPr>
          <a:xfrm>
            <a:off x="4165604" y="6356351"/>
            <a:ext cx="3860797" cy="365129"/>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ZA" sz="1800" b="0" i="0" u="none" strike="noStrike" kern="1200" cap="none" spc="0" baseline="0">
                <a:solidFill>
                  <a:srgbClr val="000000"/>
                </a:solidFill>
                <a:uFillTx/>
                <a:latin typeface="Calibri"/>
                <a:ea typeface="Calibri"/>
                <a:cs typeface="Calibri"/>
              </a:defRPr>
            </a:lvl1pPr>
          </a:lstStyle>
          <a:p>
            <a:pPr lvl="0"/>
            <a:endParaRPr lang="en-ZA" dirty="0"/>
          </a:p>
        </p:txBody>
      </p:sp>
    </p:spTree>
    <p:extLst>
      <p:ext uri="{BB962C8B-B14F-4D97-AF65-F5344CB8AC3E}">
        <p14:creationId xmlns:p14="http://schemas.microsoft.com/office/powerpoint/2010/main" val="1310065901"/>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without Text">
    <p:spTree>
      <p:nvGrpSpPr>
        <p:cNvPr id="1" name=""/>
        <p:cNvGrpSpPr/>
        <p:nvPr/>
      </p:nvGrpSpPr>
      <p:grpSpPr>
        <a:xfrm>
          <a:off x="0" y="0"/>
          <a:ext cx="0" cy="0"/>
          <a:chOff x="0" y="0"/>
          <a:chExt cx="0" cy="0"/>
        </a:xfrm>
      </p:grpSpPr>
      <p:sp>
        <p:nvSpPr>
          <p:cNvPr id="2" name="Google Shape;161;p23">
            <a:extLst>
              <a:ext uri="{FF2B5EF4-FFF2-40B4-BE49-F238E27FC236}">
                <a16:creationId xmlns:a16="http://schemas.microsoft.com/office/drawing/2014/main" id="{9EF1171B-97E5-6548-D515-87194115076F}"/>
              </a:ext>
            </a:extLst>
          </p:cNvPr>
          <p:cNvSpPr txBox="1">
            <a:spLocks noGrp="1"/>
          </p:cNvSpPr>
          <p:nvPr>
            <p:ph type="chart" idx="4294967295"/>
          </p:nvPr>
        </p:nvSpPr>
        <p:spPr>
          <a:xfrm>
            <a:off x="457218" y="1727301"/>
            <a:ext cx="11328885" cy="4686565"/>
          </a:xfrm>
        </p:spPr>
        <p:txBody>
          <a:bodyPr lIns="121971" tIns="60972" rIns="121971" bIns="60972" anchorCtr="0"/>
          <a:lstStyle>
            <a:lvl1pPr algn="l">
              <a:spcBef>
                <a:spcPts val="855"/>
              </a:spcBef>
              <a:defRPr lang="en-ZA" sz="1379" b="0">
                <a:solidFill>
                  <a:srgbClr val="3E3C3B"/>
                </a:solidFill>
                <a:latin typeface="Georgia"/>
                <a:ea typeface="Georgia"/>
                <a:cs typeface="Georgia"/>
              </a:defRPr>
            </a:lvl1pPr>
          </a:lstStyle>
          <a:p>
            <a:pPr lvl="0"/>
            <a:endParaRPr lang="en-ZA" dirty="0"/>
          </a:p>
        </p:txBody>
      </p:sp>
    </p:spTree>
    <p:extLst>
      <p:ext uri="{BB962C8B-B14F-4D97-AF65-F5344CB8AC3E}">
        <p14:creationId xmlns:p14="http://schemas.microsoft.com/office/powerpoint/2010/main" val="309092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06F0-B307-9C4F-8BBD-347F997A284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036F73-99FF-B04A-8A26-482AA3BB2E5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B28FF-E219-364C-858F-612F98B88939}"/>
              </a:ext>
            </a:extLst>
          </p:cNvPr>
          <p:cNvSpPr>
            <a:spLocks noGrp="1"/>
          </p:cNvSpPr>
          <p:nvPr>
            <p:ph type="dt" sz="half" idx="10"/>
          </p:nvPr>
        </p:nvSpPr>
        <p:spPr/>
        <p:txBody>
          <a:bodyPr/>
          <a:lstStyle/>
          <a:p>
            <a:fld id="{41A3E91D-25B9-40FC-BF73-5A156C24AEF4}" type="datetime1">
              <a:rPr lang="en-US" smtClean="0"/>
              <a:pPr/>
              <a:t>11/15/2023</a:t>
            </a:fld>
            <a:endParaRPr lang="en-US" dirty="0"/>
          </a:p>
        </p:txBody>
      </p:sp>
      <p:sp>
        <p:nvSpPr>
          <p:cNvPr id="5" name="Footer Placeholder 4">
            <a:extLst>
              <a:ext uri="{FF2B5EF4-FFF2-40B4-BE49-F238E27FC236}">
                <a16:creationId xmlns:a16="http://schemas.microsoft.com/office/drawing/2014/main" id="{EB7E407B-025D-B547-A7DF-1DE211CE1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D05565-D9C1-A44E-A8B7-EF35B573F856}"/>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77957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9A56236E-89DA-20A5-7FFD-C7C0CFDCDFB7}"/>
              </a:ext>
            </a:extLst>
          </p:cNvPr>
          <p:cNvSpPr/>
          <p:nvPr/>
        </p:nvSpPr>
        <p:spPr>
          <a:xfrm>
            <a:off x="-304796" y="-101598"/>
            <a:ext cx="12496803" cy="6959598"/>
          </a:xfrm>
          <a:prstGeom prst="rect">
            <a:avLst/>
          </a:prstGeom>
          <a:solidFill>
            <a:srgbClr val="FFFFFF"/>
          </a:solidFill>
          <a:ln cap="flat">
            <a:noFill/>
            <a:prstDash val="solid"/>
          </a:ln>
        </p:spPr>
        <p:txBody>
          <a:bodyPr vert="horz" wrap="square" lIns="80147" tIns="40059" rIns="80147" bIns="4005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642" b="0" i="0" u="none" strike="noStrike" kern="1200" cap="none" spc="0" baseline="0" dirty="0">
              <a:solidFill>
                <a:srgbClr val="FFFFFF"/>
              </a:solidFill>
              <a:uFillTx/>
              <a:latin typeface="Calibri"/>
              <a:ea typeface="Calibri"/>
              <a:cs typeface="Calibri"/>
            </a:endParaRPr>
          </a:p>
        </p:txBody>
      </p:sp>
      <p:sp>
        <p:nvSpPr>
          <p:cNvPr id="3" name="Google Shape;13;p2">
            <a:extLst>
              <a:ext uri="{FF2B5EF4-FFF2-40B4-BE49-F238E27FC236}">
                <a16:creationId xmlns:a16="http://schemas.microsoft.com/office/drawing/2014/main" id="{B5D85C0E-158D-D661-66DF-FC6BF7B9CDD4}"/>
              </a:ext>
            </a:extLst>
          </p:cNvPr>
          <p:cNvSpPr txBox="1"/>
          <p:nvPr/>
        </p:nvSpPr>
        <p:spPr>
          <a:xfrm>
            <a:off x="5486400" y="0"/>
            <a:ext cx="6705596" cy="6858000"/>
          </a:xfrm>
          <a:prstGeom prst="rect">
            <a:avLst/>
          </a:prstGeom>
          <a:noFill/>
          <a:ln cap="flat">
            <a:noFill/>
          </a:ln>
        </p:spPr>
        <p:txBody>
          <a:bodyPr vert="horz" wrap="square" lIns="80147" tIns="40059" rIns="80147" bIns="4005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642" b="0" i="0" u="none" strike="noStrike" kern="1200" cap="none" spc="0" baseline="0" dirty="0">
              <a:solidFill>
                <a:srgbClr val="000000"/>
              </a:solidFill>
              <a:uFillTx/>
              <a:latin typeface="Calibri"/>
              <a:ea typeface="Calibri"/>
              <a:cs typeface="Calibri"/>
            </a:endParaRPr>
          </a:p>
        </p:txBody>
      </p:sp>
      <p:cxnSp>
        <p:nvCxnSpPr>
          <p:cNvPr id="4" name="Google Shape;14;p2">
            <a:extLst>
              <a:ext uri="{FF2B5EF4-FFF2-40B4-BE49-F238E27FC236}">
                <a16:creationId xmlns:a16="http://schemas.microsoft.com/office/drawing/2014/main" id="{8F44213D-FABC-E4EF-F2EA-308F8BBA3635}"/>
              </a:ext>
            </a:extLst>
          </p:cNvPr>
          <p:cNvCxnSpPr/>
          <p:nvPr/>
        </p:nvCxnSpPr>
        <p:spPr>
          <a:xfrm>
            <a:off x="330198" y="3038478"/>
            <a:ext cx="704847" cy="0"/>
          </a:xfrm>
          <a:prstGeom prst="straightConnector1">
            <a:avLst/>
          </a:prstGeom>
          <a:noFill/>
          <a:ln w="38103" cap="flat">
            <a:solidFill>
              <a:srgbClr val="832A2A"/>
            </a:solidFill>
            <a:prstDash val="solid"/>
            <a:miter/>
          </a:ln>
        </p:spPr>
      </p:cxnSp>
      <p:sp>
        <p:nvSpPr>
          <p:cNvPr id="5" name="Google Shape;15;p2">
            <a:extLst>
              <a:ext uri="{FF2B5EF4-FFF2-40B4-BE49-F238E27FC236}">
                <a16:creationId xmlns:a16="http://schemas.microsoft.com/office/drawing/2014/main" id="{A204621D-DD15-B637-1486-7419EA654788}"/>
              </a:ext>
            </a:extLst>
          </p:cNvPr>
          <p:cNvSpPr/>
          <p:nvPr/>
        </p:nvSpPr>
        <p:spPr>
          <a:xfrm>
            <a:off x="-304796" y="4484683"/>
            <a:ext cx="6089647" cy="2398708"/>
          </a:xfrm>
          <a:prstGeom prst="rect">
            <a:avLst/>
          </a:prstGeom>
          <a:solidFill>
            <a:srgbClr val="3E3C3B"/>
          </a:solidFill>
          <a:ln cap="flat">
            <a:noFill/>
            <a:prstDash val="solid"/>
          </a:ln>
        </p:spPr>
        <p:txBody>
          <a:bodyPr vert="horz" wrap="square" lIns="80147" tIns="40059" rIns="80147" bIns="4005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642" b="0" i="0" u="none" strike="noStrike" kern="1200" cap="none" spc="0" baseline="0" dirty="0">
              <a:solidFill>
                <a:srgbClr val="FFFFFF"/>
              </a:solidFill>
              <a:uFillTx/>
              <a:latin typeface="Calibri"/>
              <a:ea typeface="Calibri"/>
              <a:cs typeface="Calibri"/>
            </a:endParaRPr>
          </a:p>
        </p:txBody>
      </p:sp>
      <p:sp>
        <p:nvSpPr>
          <p:cNvPr id="6" name="Google Shape;16;p2">
            <a:extLst>
              <a:ext uri="{FF2B5EF4-FFF2-40B4-BE49-F238E27FC236}">
                <a16:creationId xmlns:a16="http://schemas.microsoft.com/office/drawing/2014/main" id="{C860D9CB-4746-B977-1B75-6BF1450D8092}"/>
              </a:ext>
            </a:extLst>
          </p:cNvPr>
          <p:cNvSpPr/>
          <p:nvPr/>
        </p:nvSpPr>
        <p:spPr>
          <a:xfrm>
            <a:off x="-304796" y="-88897"/>
            <a:ext cx="6089647" cy="266703"/>
          </a:xfrm>
          <a:prstGeom prst="rect">
            <a:avLst/>
          </a:prstGeom>
          <a:solidFill>
            <a:srgbClr val="3E3C3B"/>
          </a:solidFill>
          <a:ln cap="flat">
            <a:noFill/>
            <a:prstDash val="solid"/>
          </a:ln>
        </p:spPr>
        <p:txBody>
          <a:bodyPr vert="horz" wrap="square" lIns="80147" tIns="40059" rIns="80147" bIns="4005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642" b="0" i="0" u="none" strike="noStrike" kern="1200" cap="none" spc="0" baseline="0" dirty="0">
              <a:solidFill>
                <a:srgbClr val="FFFFFF"/>
              </a:solidFill>
              <a:uFillTx/>
              <a:latin typeface="Calibri"/>
              <a:ea typeface="Calibri"/>
              <a:cs typeface="Calibri"/>
            </a:endParaRPr>
          </a:p>
        </p:txBody>
      </p:sp>
      <p:pic>
        <p:nvPicPr>
          <p:cNvPr id="7" name="Google Shape;17;p2" descr="GCRO-logo_on-black.png">
            <a:extLst>
              <a:ext uri="{FF2B5EF4-FFF2-40B4-BE49-F238E27FC236}">
                <a16:creationId xmlns:a16="http://schemas.microsoft.com/office/drawing/2014/main" id="{AC9602D2-C344-EA3E-6538-9C41FBC32933}"/>
              </a:ext>
            </a:extLst>
          </p:cNvPr>
          <p:cNvPicPr>
            <a:picLocks noChangeAspect="1"/>
          </p:cNvPicPr>
          <p:nvPr/>
        </p:nvPicPr>
        <p:blipFill>
          <a:blip r:embed="rId2"/>
          <a:srcRect/>
          <a:stretch>
            <a:fillRect/>
          </a:stretch>
        </p:blipFill>
        <p:spPr>
          <a:xfrm>
            <a:off x="60322" y="5946772"/>
            <a:ext cx="2624135" cy="655633"/>
          </a:xfrm>
          <a:prstGeom prst="rect">
            <a:avLst/>
          </a:prstGeom>
          <a:noFill/>
          <a:ln cap="flat">
            <a:noFill/>
          </a:ln>
        </p:spPr>
      </p:pic>
      <p:sp>
        <p:nvSpPr>
          <p:cNvPr id="8" name="Google Shape;18;p2">
            <a:extLst>
              <a:ext uri="{FF2B5EF4-FFF2-40B4-BE49-F238E27FC236}">
                <a16:creationId xmlns:a16="http://schemas.microsoft.com/office/drawing/2014/main" id="{1C4862E9-FF08-6443-D416-C275F150AA2E}"/>
              </a:ext>
            </a:extLst>
          </p:cNvPr>
          <p:cNvSpPr txBox="1">
            <a:spLocks noGrp="1"/>
          </p:cNvSpPr>
          <p:nvPr>
            <p:ph type="title"/>
          </p:nvPr>
        </p:nvSpPr>
        <p:spPr>
          <a:xfrm>
            <a:off x="245772" y="647733"/>
            <a:ext cx="4654689" cy="1641677"/>
          </a:xfrm>
        </p:spPr>
        <p:txBody>
          <a:bodyPr lIns="121999" tIns="60972" rIns="121999" bIns="60972" anchor="b" anchorCtr="0"/>
          <a:lstStyle>
            <a:lvl1pPr algn="l">
              <a:defRPr lang="en-ZA" sz="3153"/>
            </a:lvl1pPr>
          </a:lstStyle>
          <a:p>
            <a:pPr lvl="0"/>
            <a:endParaRPr lang="en-ZA"/>
          </a:p>
        </p:txBody>
      </p:sp>
      <p:sp>
        <p:nvSpPr>
          <p:cNvPr id="9" name="Google Shape;19;p2">
            <a:extLst>
              <a:ext uri="{FF2B5EF4-FFF2-40B4-BE49-F238E27FC236}">
                <a16:creationId xmlns:a16="http://schemas.microsoft.com/office/drawing/2014/main" id="{CF485C57-91A9-ADDA-E975-95203E829B23}"/>
              </a:ext>
            </a:extLst>
          </p:cNvPr>
          <p:cNvSpPr txBox="1">
            <a:spLocks noGrp="1"/>
          </p:cNvSpPr>
          <p:nvPr>
            <p:ph type="body" idx="4294967295"/>
          </p:nvPr>
        </p:nvSpPr>
        <p:spPr>
          <a:xfrm>
            <a:off x="245772" y="2463942"/>
            <a:ext cx="4654689" cy="562072"/>
          </a:xfrm>
        </p:spPr>
        <p:txBody>
          <a:bodyPr lIns="121999" tIns="60972" rIns="121999" bIns="60972" anchorCtr="0"/>
          <a:lstStyle>
            <a:lvl1pPr marL="300334" indent="-150162" algn="l">
              <a:spcBef>
                <a:spcPts val="920"/>
              </a:spcBef>
              <a:defRPr lang="en-ZA" sz="1379">
                <a:solidFill>
                  <a:srgbClr val="3E3C3B"/>
                </a:solidFill>
              </a:defRPr>
            </a:lvl1pPr>
          </a:lstStyle>
          <a:p>
            <a:pPr lvl="0"/>
            <a:endParaRPr lang="en-ZA"/>
          </a:p>
        </p:txBody>
      </p:sp>
      <p:sp>
        <p:nvSpPr>
          <p:cNvPr id="10" name="Google Shape;20;p2">
            <a:extLst>
              <a:ext uri="{FF2B5EF4-FFF2-40B4-BE49-F238E27FC236}">
                <a16:creationId xmlns:a16="http://schemas.microsoft.com/office/drawing/2014/main" id="{F2F99D62-5A1D-77C0-7ABE-BF3628FCB611}"/>
              </a:ext>
            </a:extLst>
          </p:cNvPr>
          <p:cNvSpPr txBox="1">
            <a:spLocks noGrp="1"/>
          </p:cNvSpPr>
          <p:nvPr>
            <p:ph type="body" idx="4294967295"/>
          </p:nvPr>
        </p:nvSpPr>
        <p:spPr>
          <a:xfrm>
            <a:off x="245772" y="3225984"/>
            <a:ext cx="4654689" cy="562072"/>
          </a:xfrm>
        </p:spPr>
        <p:txBody>
          <a:bodyPr lIns="121999" tIns="60972" rIns="121999" bIns="60972" anchorCtr="0"/>
          <a:lstStyle>
            <a:lvl1pPr marL="300334" indent="-150162" algn="l">
              <a:spcBef>
                <a:spcPts val="920"/>
              </a:spcBef>
              <a:defRPr lang="en-ZA" sz="1379">
                <a:solidFill>
                  <a:srgbClr val="3E3C3B"/>
                </a:solidFill>
              </a:defRPr>
            </a:lvl1pPr>
          </a:lstStyle>
          <a:p>
            <a:pPr lvl="0"/>
            <a:endParaRPr lang="en-ZA"/>
          </a:p>
        </p:txBody>
      </p:sp>
      <p:sp>
        <p:nvSpPr>
          <p:cNvPr id="11" name="Google Shape;21;p2">
            <a:extLst>
              <a:ext uri="{FF2B5EF4-FFF2-40B4-BE49-F238E27FC236}">
                <a16:creationId xmlns:a16="http://schemas.microsoft.com/office/drawing/2014/main" id="{B3415092-2BA5-BE0A-38F6-806CD64A2436}"/>
              </a:ext>
            </a:extLst>
          </p:cNvPr>
          <p:cNvSpPr txBox="1">
            <a:spLocks noGrp="1"/>
          </p:cNvSpPr>
          <p:nvPr>
            <p:ph type="pic" idx="4294967295"/>
          </p:nvPr>
        </p:nvSpPr>
        <p:spPr>
          <a:xfrm>
            <a:off x="5785097" y="-152412"/>
            <a:ext cx="6407365" cy="7035960"/>
          </a:xfrm>
        </p:spPr>
        <p:txBody>
          <a:bodyPr lIns="121999" tIns="60972" rIns="121999" bIns="60972" anchorCtr="0"/>
          <a:lstStyle>
            <a:lvl1pPr algn="l">
              <a:spcBef>
                <a:spcPts val="920"/>
              </a:spcBef>
              <a:defRPr lang="en-ZA" sz="1379" b="0">
                <a:solidFill>
                  <a:srgbClr val="3E3C3B"/>
                </a:solidFill>
                <a:latin typeface="Georgia"/>
                <a:ea typeface="Georgia"/>
                <a:cs typeface="Georgia"/>
              </a:defRPr>
            </a:lvl1pPr>
          </a:lstStyle>
          <a:p>
            <a:pPr lvl="0"/>
            <a:endParaRPr lang="en-ZA" dirty="0"/>
          </a:p>
        </p:txBody>
      </p:sp>
      <p:sp>
        <p:nvSpPr>
          <p:cNvPr id="12" name="Google Shape;22;p2">
            <a:extLst>
              <a:ext uri="{FF2B5EF4-FFF2-40B4-BE49-F238E27FC236}">
                <a16:creationId xmlns:a16="http://schemas.microsoft.com/office/drawing/2014/main" id="{571C8D7E-3E84-FD9E-A84F-211931099995}"/>
              </a:ext>
            </a:extLst>
          </p:cNvPr>
          <p:cNvSpPr txBox="1">
            <a:spLocks noGrp="1"/>
          </p:cNvSpPr>
          <p:nvPr>
            <p:ph type="body" idx="4294967295"/>
          </p:nvPr>
        </p:nvSpPr>
        <p:spPr>
          <a:xfrm>
            <a:off x="6661431" y="6147154"/>
            <a:ext cx="4654689" cy="330500"/>
          </a:xfrm>
        </p:spPr>
        <p:txBody>
          <a:bodyPr lIns="121999" tIns="60972" rIns="121999" bIns="60972"/>
          <a:lstStyle>
            <a:lvl1pPr marL="300334" indent="-150162">
              <a:spcBef>
                <a:spcPts val="920"/>
              </a:spcBef>
              <a:defRPr lang="en-ZA" sz="920">
                <a:solidFill>
                  <a:srgbClr val="999C99"/>
                </a:solidFill>
              </a:defRPr>
            </a:lvl1pPr>
          </a:lstStyle>
          <a:p>
            <a:pPr lvl="0"/>
            <a:endParaRPr lang="en-ZA"/>
          </a:p>
        </p:txBody>
      </p:sp>
    </p:spTree>
    <p:extLst>
      <p:ext uri="{BB962C8B-B14F-4D97-AF65-F5344CB8AC3E}">
        <p14:creationId xmlns:p14="http://schemas.microsoft.com/office/powerpoint/2010/main" val="3323376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rt/image and text">
    <p:spTree>
      <p:nvGrpSpPr>
        <p:cNvPr id="1" name=""/>
        <p:cNvGrpSpPr/>
        <p:nvPr/>
      </p:nvGrpSpPr>
      <p:grpSpPr>
        <a:xfrm>
          <a:off x="0" y="0"/>
          <a:ext cx="0" cy="0"/>
          <a:chOff x="0" y="0"/>
          <a:chExt cx="0" cy="0"/>
        </a:xfrm>
      </p:grpSpPr>
      <p:sp>
        <p:nvSpPr>
          <p:cNvPr id="2" name="Google Shape;186;p28">
            <a:extLst>
              <a:ext uri="{FF2B5EF4-FFF2-40B4-BE49-F238E27FC236}">
                <a16:creationId xmlns:a16="http://schemas.microsoft.com/office/drawing/2014/main" id="{C36A2623-B26D-294E-649E-18A168B315CE}"/>
              </a:ext>
            </a:extLst>
          </p:cNvPr>
          <p:cNvSpPr txBox="1">
            <a:spLocks noGrp="1"/>
          </p:cNvSpPr>
          <p:nvPr>
            <p:ph type="subTitle" idx="4294967295"/>
          </p:nvPr>
        </p:nvSpPr>
        <p:spPr>
          <a:xfrm>
            <a:off x="6175162" y="3430152"/>
            <a:ext cx="5011515" cy="1914433"/>
          </a:xfrm>
        </p:spPr>
        <p:txBody>
          <a:bodyPr lIns="121971" tIns="60972" rIns="121971" bIns="60972" anchorCtr="0"/>
          <a:lstStyle>
            <a:lvl1pPr algn="l">
              <a:spcBef>
                <a:spcPts val="855"/>
              </a:spcBef>
              <a:defRPr lang="en-ZA" sz="1379">
                <a:solidFill>
                  <a:srgbClr val="3E3C3B"/>
                </a:solidFill>
                <a:latin typeface="Georgia"/>
                <a:ea typeface="Georgia"/>
                <a:cs typeface="Georgia"/>
              </a:defRPr>
            </a:lvl1pPr>
          </a:lstStyle>
          <a:p>
            <a:pPr lvl="0"/>
            <a:endParaRPr lang="en-ZA"/>
          </a:p>
        </p:txBody>
      </p:sp>
      <p:sp>
        <p:nvSpPr>
          <p:cNvPr id="3" name="Google Shape;187;p28">
            <a:extLst>
              <a:ext uri="{FF2B5EF4-FFF2-40B4-BE49-F238E27FC236}">
                <a16:creationId xmlns:a16="http://schemas.microsoft.com/office/drawing/2014/main" id="{3570A137-4BD3-BB04-37C6-A967F4DBF741}"/>
              </a:ext>
            </a:extLst>
          </p:cNvPr>
          <p:cNvSpPr txBox="1">
            <a:spLocks noGrp="1"/>
          </p:cNvSpPr>
          <p:nvPr>
            <p:ph type="body" idx="4294967295"/>
          </p:nvPr>
        </p:nvSpPr>
        <p:spPr>
          <a:xfrm>
            <a:off x="520723" y="5097752"/>
            <a:ext cx="5029419" cy="261920"/>
          </a:xfrm>
        </p:spPr>
        <p:txBody>
          <a:bodyPr lIns="121971" tIns="60972" rIns="121971" bIns="60972"/>
          <a:lstStyle>
            <a:lvl1pPr marL="300334" indent="-150162">
              <a:spcBef>
                <a:spcPts val="855"/>
              </a:spcBef>
              <a:defRPr lang="en-ZA" sz="985">
                <a:solidFill>
                  <a:srgbClr val="999C99"/>
                </a:solidFill>
              </a:defRPr>
            </a:lvl1pPr>
          </a:lstStyle>
          <a:p>
            <a:pPr lvl="0"/>
            <a:endParaRPr lang="en-ZA"/>
          </a:p>
        </p:txBody>
      </p:sp>
      <p:sp>
        <p:nvSpPr>
          <p:cNvPr id="4" name="Google Shape;188;p28">
            <a:extLst>
              <a:ext uri="{FF2B5EF4-FFF2-40B4-BE49-F238E27FC236}">
                <a16:creationId xmlns:a16="http://schemas.microsoft.com/office/drawing/2014/main" id="{21B81442-4A55-08F0-17E1-903037A75E1E}"/>
              </a:ext>
            </a:extLst>
          </p:cNvPr>
          <p:cNvSpPr txBox="1">
            <a:spLocks noGrp="1"/>
          </p:cNvSpPr>
          <p:nvPr>
            <p:ph type="pic" idx="4294967295"/>
          </p:nvPr>
        </p:nvSpPr>
        <p:spPr>
          <a:xfrm>
            <a:off x="921203" y="1970202"/>
            <a:ext cx="4141107" cy="3057698"/>
          </a:xfrm>
        </p:spPr>
        <p:txBody>
          <a:bodyPr lIns="121971" tIns="60972" rIns="121971" bIns="60972" anchorCtr="0"/>
          <a:lstStyle>
            <a:lvl1pPr algn="l">
              <a:spcBef>
                <a:spcPts val="855"/>
              </a:spcBef>
              <a:defRPr lang="en-ZA" sz="1379" b="0">
                <a:solidFill>
                  <a:srgbClr val="3E3C3B"/>
                </a:solidFill>
                <a:latin typeface="Georgia"/>
                <a:ea typeface="Georgia"/>
                <a:cs typeface="Georgia"/>
              </a:defRPr>
            </a:lvl1pPr>
          </a:lstStyle>
          <a:p>
            <a:pPr lvl="0"/>
            <a:endParaRPr lang="en-ZA" dirty="0"/>
          </a:p>
        </p:txBody>
      </p:sp>
      <p:sp>
        <p:nvSpPr>
          <p:cNvPr id="5" name="Google Shape;189;p28">
            <a:extLst>
              <a:ext uri="{FF2B5EF4-FFF2-40B4-BE49-F238E27FC236}">
                <a16:creationId xmlns:a16="http://schemas.microsoft.com/office/drawing/2014/main" id="{DBD6A7AC-12CB-F700-8C5B-58A3F7B6F3EE}"/>
              </a:ext>
            </a:extLst>
          </p:cNvPr>
          <p:cNvSpPr txBox="1">
            <a:spLocks noGrp="1"/>
          </p:cNvSpPr>
          <p:nvPr>
            <p:ph type="body" idx="4294967295"/>
          </p:nvPr>
        </p:nvSpPr>
        <p:spPr>
          <a:xfrm>
            <a:off x="264983" y="813660"/>
            <a:ext cx="8598148" cy="465109"/>
          </a:xfrm>
        </p:spPr>
        <p:txBody>
          <a:bodyPr lIns="121971" tIns="60972" rIns="121971" bIns="60972" anchorCtr="0"/>
          <a:lstStyle>
            <a:lvl1pPr marL="300334" indent="-150162" algn="l">
              <a:spcBef>
                <a:spcPts val="855"/>
              </a:spcBef>
              <a:defRPr lang="en-ZA" sz="1379">
                <a:latin typeface="Georgia"/>
                <a:ea typeface="Georgia"/>
                <a:cs typeface="Georgia"/>
              </a:defRPr>
            </a:lvl1pPr>
          </a:lstStyle>
          <a:p>
            <a:pPr lvl="0"/>
            <a:endParaRPr lang="en-ZA"/>
          </a:p>
        </p:txBody>
      </p:sp>
      <p:sp>
        <p:nvSpPr>
          <p:cNvPr id="6" name="Google Shape;190;p28">
            <a:extLst>
              <a:ext uri="{FF2B5EF4-FFF2-40B4-BE49-F238E27FC236}">
                <a16:creationId xmlns:a16="http://schemas.microsoft.com/office/drawing/2014/main" id="{B0F51832-5A92-D61C-D8A0-F02B1CE72CF5}"/>
              </a:ext>
            </a:extLst>
          </p:cNvPr>
          <p:cNvSpPr txBox="1">
            <a:spLocks noGrp="1"/>
          </p:cNvSpPr>
          <p:nvPr>
            <p:ph type="body" idx="4294967295"/>
          </p:nvPr>
        </p:nvSpPr>
        <p:spPr>
          <a:xfrm>
            <a:off x="255986" y="319793"/>
            <a:ext cx="8615805" cy="485208"/>
          </a:xfrm>
        </p:spPr>
        <p:txBody>
          <a:bodyPr lIns="121971" tIns="60972" rIns="121971" bIns="60972" anchor="b" anchorCtr="0"/>
          <a:lstStyle>
            <a:lvl1pPr marL="300334" indent="-150162" algn="l">
              <a:spcBef>
                <a:spcPts val="855"/>
              </a:spcBef>
              <a:defRPr lang="en-ZA" sz="2431">
                <a:latin typeface="Verdana"/>
                <a:ea typeface="Verdana"/>
                <a:cs typeface="Verdana"/>
              </a:defRPr>
            </a:lvl1pPr>
          </a:lstStyle>
          <a:p>
            <a:pPr lvl="0"/>
            <a:endParaRPr lang="en-ZA"/>
          </a:p>
        </p:txBody>
      </p:sp>
    </p:spTree>
    <p:extLst>
      <p:ext uri="{BB962C8B-B14F-4D97-AF65-F5344CB8AC3E}">
        <p14:creationId xmlns:p14="http://schemas.microsoft.com/office/powerpoint/2010/main" val="179704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3AE4D-F079-7C1B-8A96-E8933AD4ED15}"/>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ZA" sz="1800" b="0" i="0" u="none" strike="noStrike" kern="1200" cap="none" spc="0" baseline="0">
                <a:solidFill>
                  <a:srgbClr val="898989"/>
                </a:solidFill>
                <a:uFillTx/>
                <a:latin typeface="Arial"/>
              </a:defRPr>
            </a:lvl1pPr>
          </a:lstStyle>
          <a:p>
            <a:pPr lvl="0"/>
            <a:endParaRPr lang="en-ZA" dirty="0"/>
          </a:p>
        </p:txBody>
      </p:sp>
      <p:sp>
        <p:nvSpPr>
          <p:cNvPr id="3" name="Footer Placeholder 2">
            <a:extLst>
              <a:ext uri="{FF2B5EF4-FFF2-40B4-BE49-F238E27FC236}">
                <a16:creationId xmlns:a16="http://schemas.microsoft.com/office/drawing/2014/main" id="{84CC2A4D-91E4-DE21-AFFA-B15A4010C8EA}"/>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ZA" sz="1800" b="0" i="0" u="none" strike="noStrike" kern="1200" cap="none" spc="0" baseline="0">
                <a:solidFill>
                  <a:srgbClr val="898989"/>
                </a:solidFill>
                <a:uFillTx/>
                <a:latin typeface="Arial"/>
              </a:defRPr>
            </a:lvl1pPr>
          </a:lstStyle>
          <a:p>
            <a:pPr lvl="0"/>
            <a:endParaRPr lang="en-ZA" dirty="0"/>
          </a:p>
        </p:txBody>
      </p:sp>
      <p:sp>
        <p:nvSpPr>
          <p:cNvPr id="4" name="Slide Number Placeholder 3">
            <a:extLst>
              <a:ext uri="{FF2B5EF4-FFF2-40B4-BE49-F238E27FC236}">
                <a16:creationId xmlns:a16="http://schemas.microsoft.com/office/drawing/2014/main" id="{2AF09CF4-C92C-2251-6952-7555B8CD370F}"/>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ZA" sz="1800" b="0" i="0" u="none" strike="noStrike" kern="1200" cap="none" spc="0" baseline="0">
                <a:solidFill>
                  <a:srgbClr val="898989"/>
                </a:solidFill>
                <a:uFillTx/>
                <a:latin typeface="Arial"/>
              </a:defRPr>
            </a:lvl1pPr>
          </a:lstStyle>
          <a:p>
            <a:pPr lvl="0"/>
            <a:fld id="{B568C1B4-BC89-47D7-A42E-F6A272AE5CAF}" type="slidenum">
              <a:t>‹#›</a:t>
            </a:fld>
            <a:endParaRPr lang="en-ZA" dirty="0"/>
          </a:p>
        </p:txBody>
      </p:sp>
    </p:spTree>
    <p:extLst>
      <p:ext uri="{BB962C8B-B14F-4D97-AF65-F5344CB8AC3E}">
        <p14:creationId xmlns:p14="http://schemas.microsoft.com/office/powerpoint/2010/main" val="823826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261D-7F75-6557-F45F-1BDC20DEFDE7}"/>
              </a:ext>
            </a:extLst>
          </p:cNvPr>
          <p:cNvSpPr txBox="1">
            <a:spLocks noGrp="1"/>
          </p:cNvSpPr>
          <p:nvPr>
            <p:ph type="title"/>
          </p:nvPr>
        </p:nvSpPr>
        <p:spPr>
          <a:xfrm>
            <a:off x="1341973" y="892006"/>
            <a:ext cx="10684928" cy="427033"/>
          </a:xfrm>
        </p:spPr>
        <p:txBody>
          <a:bodyPr/>
          <a:lstStyle>
            <a:lvl1pPr>
              <a:defRPr lang="en-US" sz="2100"/>
            </a:lvl1pPr>
          </a:lstStyle>
          <a:p>
            <a:pPr lvl="0"/>
            <a:r>
              <a:rPr lang="en-US"/>
              <a:t>Click to edit Master title style</a:t>
            </a:r>
          </a:p>
        </p:txBody>
      </p:sp>
      <p:sp>
        <p:nvSpPr>
          <p:cNvPr id="3" name="Text Placeholder 6">
            <a:extLst>
              <a:ext uri="{FF2B5EF4-FFF2-40B4-BE49-F238E27FC236}">
                <a16:creationId xmlns:a16="http://schemas.microsoft.com/office/drawing/2014/main" id="{DCE775F9-D821-58DC-2F2D-96B0C2E21DEA}"/>
              </a:ext>
            </a:extLst>
          </p:cNvPr>
          <p:cNvSpPr txBox="1">
            <a:spLocks noGrp="1"/>
          </p:cNvSpPr>
          <p:nvPr>
            <p:ph type="body" idx="4294967295"/>
          </p:nvPr>
        </p:nvSpPr>
        <p:spPr>
          <a:xfrm>
            <a:off x="10955865" y="6356351"/>
            <a:ext cx="626528" cy="501648"/>
          </a:xfrm>
          <a:solidFill>
            <a:srgbClr val="E7E6E6"/>
          </a:solidFill>
        </p:spPr>
        <p:txBody>
          <a:bodyPr anchorCtr="0"/>
          <a:lstStyle>
            <a:lvl1pPr>
              <a:defRPr/>
            </a:lvl1pPr>
            <a:lvl2pPr hangingPunct="0">
              <a:defRPr>
                <a:latin typeface="Arial"/>
              </a:defRPr>
            </a:lvl2pPr>
            <a:lvl3pPr hangingPunct="0">
              <a:defRPr>
                <a:latin typeface="Arial"/>
              </a:defRPr>
            </a:lvl3pPr>
            <a:lvl4pPr hangingPunct="0">
              <a:defRPr>
                <a:latin typeface="Arial"/>
              </a:defRPr>
            </a:lvl4pPr>
            <a:lvl5pPr hangingPunct="0">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a:extLst>
              <a:ext uri="{FF2B5EF4-FFF2-40B4-BE49-F238E27FC236}">
                <a16:creationId xmlns:a16="http://schemas.microsoft.com/office/drawing/2014/main" id="{4838BF7A-3F92-3871-59EC-4A192E036F5D}"/>
              </a:ext>
            </a:extLst>
          </p:cNvPr>
          <p:cNvSpPr txBox="1">
            <a:spLocks noGrp="1"/>
          </p:cNvSpPr>
          <p:nvPr>
            <p:ph type="dt" sz="quarter" idx="7"/>
          </p:nvPr>
        </p:nvSpPr>
        <p:spPr>
          <a:xfrm>
            <a:off x="609603" y="6356351"/>
            <a:ext cx="2844798" cy="365129"/>
          </a:xfrm>
          <a:prstGeom prst="rect">
            <a:avLst/>
          </a:prstGeom>
          <a:noFill/>
          <a:ln>
            <a:noFill/>
          </a:ln>
        </p:spPr>
        <p:txBody>
          <a:bodyPr vert="horz" wrap="square" lIns="91412" tIns="45701" rIns="91412"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pitchFamily="34"/>
                <a:cs typeface="Arial"/>
              </a:defRPr>
            </a:lvl1pPr>
          </a:lstStyle>
          <a:p>
            <a:pPr lvl="0"/>
            <a:endParaRPr lang="en-US" dirty="0"/>
          </a:p>
        </p:txBody>
      </p:sp>
      <p:sp>
        <p:nvSpPr>
          <p:cNvPr id="5" name="Footer Placeholder 3">
            <a:extLst>
              <a:ext uri="{FF2B5EF4-FFF2-40B4-BE49-F238E27FC236}">
                <a16:creationId xmlns:a16="http://schemas.microsoft.com/office/drawing/2014/main" id="{B7C3CCED-1CB1-3FF5-FD29-14F8439DD691}"/>
              </a:ext>
            </a:extLst>
          </p:cNvPr>
          <p:cNvSpPr txBox="1">
            <a:spLocks noGrp="1"/>
          </p:cNvSpPr>
          <p:nvPr>
            <p:ph type="ftr" sz="quarter" idx="9"/>
          </p:nvPr>
        </p:nvSpPr>
        <p:spPr>
          <a:xfrm>
            <a:off x="4165604" y="6356351"/>
            <a:ext cx="3860797" cy="365129"/>
          </a:xfrm>
          <a:prstGeom prst="rect">
            <a:avLst/>
          </a:prstGeom>
          <a:noFill/>
          <a:ln>
            <a:noFill/>
          </a:ln>
        </p:spPr>
        <p:txBody>
          <a:bodyPr vert="horz" wrap="square" lIns="91412" tIns="45701" rIns="91412"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pitchFamily="34"/>
                <a:cs typeface="Arial"/>
              </a:defRPr>
            </a:lvl1pPr>
          </a:lstStyle>
          <a:p>
            <a:pPr lvl="0"/>
            <a:endParaRPr lang="en-US" dirty="0"/>
          </a:p>
        </p:txBody>
      </p:sp>
      <p:sp>
        <p:nvSpPr>
          <p:cNvPr id="6" name="Slide Number Placeholder 4">
            <a:extLst>
              <a:ext uri="{FF2B5EF4-FFF2-40B4-BE49-F238E27FC236}">
                <a16:creationId xmlns:a16="http://schemas.microsoft.com/office/drawing/2014/main" id="{947569D2-0857-4F71-12A1-AE9D89D851D5}"/>
              </a:ext>
            </a:extLst>
          </p:cNvPr>
          <p:cNvSpPr txBox="1">
            <a:spLocks noGrp="1"/>
          </p:cNvSpPr>
          <p:nvPr>
            <p:ph type="sldNum" sz="quarter" idx="8"/>
          </p:nvPr>
        </p:nvSpPr>
        <p:spPr>
          <a:xfrm>
            <a:off x="8737604" y="6356351"/>
            <a:ext cx="2844798" cy="365129"/>
          </a:xfrm>
          <a:prstGeom prst="rect">
            <a:avLst/>
          </a:prstGeom>
          <a:noFill/>
          <a:ln>
            <a:noFill/>
          </a:ln>
        </p:spPr>
        <p:txBody>
          <a:bodyPr vert="horz" wrap="square" lIns="91412" tIns="45701" rIns="91412" bIns="45701" anchor="t" anchorCtr="0" compatLnSpc="1">
            <a:noAutofit/>
          </a:bodyPr>
          <a:lstStyle>
            <a:lvl1pPr marL="0" marR="0" lvl="0" indent="0" algn="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pitchFamily="34"/>
              </a:defRPr>
            </a:lvl1pPr>
          </a:lstStyle>
          <a:p>
            <a:pPr lvl="0"/>
            <a:fld id="{E537AC1D-61BA-4161-A820-137593918F6F}" type="slidenum">
              <a:t>‹#›</a:t>
            </a:fld>
            <a:endParaRPr lang="en-US" dirty="0"/>
          </a:p>
        </p:txBody>
      </p:sp>
    </p:spTree>
    <p:extLst>
      <p:ext uri="{BB962C8B-B14F-4D97-AF65-F5344CB8AC3E}">
        <p14:creationId xmlns:p14="http://schemas.microsoft.com/office/powerpoint/2010/main" val="267424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88AE-4A48-6870-61F8-2289FD19230A}"/>
              </a:ext>
            </a:extLst>
          </p:cNvPr>
          <p:cNvSpPr txBox="1"/>
          <p:nvPr/>
        </p:nvSpPr>
        <p:spPr>
          <a:xfrm>
            <a:off x="1343025" y="935038"/>
            <a:ext cx="10685458" cy="325434"/>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1" i="0" u="none" strike="noStrike" kern="1200" cap="none" spc="0" baseline="0" dirty="0">
                <a:solidFill>
                  <a:srgbClr val="FFFFFF"/>
                </a:solidFill>
                <a:uFillTx/>
                <a:latin typeface="Arial" pitchFamily="34"/>
                <a:cs typeface="Arial" pitchFamily="34"/>
              </a:rPr>
              <a:t>Click to edit Master title style</a:t>
            </a:r>
          </a:p>
        </p:txBody>
      </p:sp>
      <p:sp>
        <p:nvSpPr>
          <p:cNvPr id="3" name="Title 1">
            <a:extLst>
              <a:ext uri="{FF2B5EF4-FFF2-40B4-BE49-F238E27FC236}">
                <a16:creationId xmlns:a16="http://schemas.microsoft.com/office/drawing/2014/main" id="{DE979270-B371-5E21-BC82-156A556CF408}"/>
              </a:ext>
            </a:extLst>
          </p:cNvPr>
          <p:cNvSpPr txBox="1">
            <a:spLocks noGrp="1"/>
          </p:cNvSpPr>
          <p:nvPr>
            <p:ph type="title"/>
          </p:nvPr>
        </p:nvSpPr>
        <p:spPr>
          <a:xfrm>
            <a:off x="1316178" y="3534064"/>
            <a:ext cx="10363196" cy="1362071"/>
          </a:xfrm>
        </p:spPr>
        <p:txBody>
          <a:bodyPr anchor="t" anchorCtr="0"/>
          <a:lstStyle>
            <a:lvl1pPr algn="l">
              <a:defRPr lang="en-US" sz="4000" cap="all"/>
            </a:lvl1pPr>
          </a:lstStyle>
          <a:p>
            <a:pPr lvl="0"/>
            <a:r>
              <a:rPr lang="en-US"/>
              <a:t>Click to edit Master title style</a:t>
            </a:r>
          </a:p>
        </p:txBody>
      </p:sp>
      <p:sp>
        <p:nvSpPr>
          <p:cNvPr id="4" name="Text Placeholder 2">
            <a:extLst>
              <a:ext uri="{FF2B5EF4-FFF2-40B4-BE49-F238E27FC236}">
                <a16:creationId xmlns:a16="http://schemas.microsoft.com/office/drawing/2014/main" id="{26FF874C-48D3-38DF-0636-E0D45A118DAA}"/>
              </a:ext>
            </a:extLst>
          </p:cNvPr>
          <p:cNvSpPr txBox="1">
            <a:spLocks noGrp="1"/>
          </p:cNvSpPr>
          <p:nvPr>
            <p:ph type="body" idx="1"/>
          </p:nvPr>
        </p:nvSpPr>
        <p:spPr>
          <a:xfrm>
            <a:off x="1316178" y="1701003"/>
            <a:ext cx="10363196" cy="1500182"/>
          </a:xfrm>
        </p:spPr>
        <p:txBody>
          <a:bodyPr anchor="b"/>
          <a:lstStyle>
            <a:lvl1pPr>
              <a:defRPr sz="2000">
                <a:solidFill>
                  <a:srgbClr val="898989"/>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9C50C51D-D27F-4A88-A739-BA2EBF18A303}"/>
              </a:ext>
            </a:extLst>
          </p:cNvPr>
          <p:cNvSpPr txBox="1">
            <a:spLocks noGrp="1"/>
          </p:cNvSpPr>
          <p:nvPr>
            <p:ph type="dt" sz="quarter" idx="7"/>
          </p:nvPr>
        </p:nvSpPr>
        <p:spPr>
          <a:xfrm>
            <a:off x="609603" y="6356351"/>
            <a:ext cx="2844798"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dirty="0"/>
          </a:p>
        </p:txBody>
      </p:sp>
      <p:sp>
        <p:nvSpPr>
          <p:cNvPr id="6" name="Footer Placeholder 4">
            <a:extLst>
              <a:ext uri="{FF2B5EF4-FFF2-40B4-BE49-F238E27FC236}">
                <a16:creationId xmlns:a16="http://schemas.microsoft.com/office/drawing/2014/main" id="{1B57DE68-6303-7867-F9F0-EB53746BBD4A}"/>
              </a:ext>
            </a:extLst>
          </p:cNvPr>
          <p:cNvSpPr txBox="1">
            <a:spLocks noGrp="1"/>
          </p:cNvSpPr>
          <p:nvPr>
            <p:ph type="ftr" sz="quarter" idx="9"/>
          </p:nvPr>
        </p:nvSpPr>
        <p:spPr>
          <a:xfrm>
            <a:off x="4165604" y="6356351"/>
            <a:ext cx="3860797"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dirty="0"/>
          </a:p>
        </p:txBody>
      </p:sp>
      <p:sp>
        <p:nvSpPr>
          <p:cNvPr id="7" name="Slide Number Placeholder 5">
            <a:extLst>
              <a:ext uri="{FF2B5EF4-FFF2-40B4-BE49-F238E27FC236}">
                <a16:creationId xmlns:a16="http://schemas.microsoft.com/office/drawing/2014/main" id="{51A9D62F-93ED-0A30-376D-93165DF7DC87}"/>
              </a:ext>
            </a:extLst>
          </p:cNvPr>
          <p:cNvSpPr txBox="1">
            <a:spLocks noGrp="1"/>
          </p:cNvSpPr>
          <p:nvPr>
            <p:ph type="sldNum" sz="quarter" idx="8"/>
          </p:nvPr>
        </p:nvSpPr>
        <p:spPr>
          <a:xfrm>
            <a:off x="8737604" y="6356351"/>
            <a:ext cx="2844798"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fld id="{DA26E6E7-889B-4F8A-B6EF-1765039EC47C}" type="slidenum">
              <a:t>‹#›</a:t>
            </a:fld>
            <a:endParaRPr lang="en-US" dirty="0"/>
          </a:p>
        </p:txBody>
      </p:sp>
    </p:spTree>
    <p:extLst>
      <p:ext uri="{BB962C8B-B14F-4D97-AF65-F5344CB8AC3E}">
        <p14:creationId xmlns:p14="http://schemas.microsoft.com/office/powerpoint/2010/main" val="1391789403"/>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10">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522923E7-995B-5A37-DB8E-C17EA9F55DA5}"/>
              </a:ext>
            </a:extLst>
          </p:cNvPr>
          <p:cNvSpPr txBox="1">
            <a:spLocks noGrp="1"/>
          </p:cNvSpPr>
          <p:nvPr>
            <p:ph type="pic" idx="4294967295"/>
          </p:nvPr>
        </p:nvSpPr>
        <p:spPr>
          <a:xfrm>
            <a:off x="6249622" y="0"/>
            <a:ext cx="5942383" cy="6858000"/>
          </a:xfrm>
        </p:spPr>
        <p:txBody>
          <a:bodyPr bIns="274320" anchor="b"/>
          <a:lstStyle>
            <a:lvl1pPr>
              <a:defRPr sz="1600">
                <a:solidFill>
                  <a:srgbClr val="7F7F7F"/>
                </a:solidFill>
              </a:defRPr>
            </a:lvl1pPr>
          </a:lstStyle>
          <a:p>
            <a:pPr lvl="0"/>
            <a:r>
              <a:rPr lang="en-US" dirty="0"/>
              <a:t>Click icon to add picture</a:t>
            </a:r>
          </a:p>
        </p:txBody>
      </p:sp>
    </p:spTree>
    <p:extLst>
      <p:ext uri="{BB962C8B-B14F-4D97-AF65-F5344CB8AC3E}">
        <p14:creationId xmlns:p14="http://schemas.microsoft.com/office/powerpoint/2010/main" val="3661225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2008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5094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478490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801334C3-5F89-44AB-9017-694919D11F86}"/>
              </a:ext>
            </a:extLst>
          </p:cNvPr>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B56C130A-D1FD-4D6C-857F-CFFE0CCC57D8}"/>
              </a:ext>
            </a:extLst>
          </p:cNvPr>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Tree>
    <p:extLst>
      <p:ext uri="{BB962C8B-B14F-4D97-AF65-F5344CB8AC3E}">
        <p14:creationId xmlns:p14="http://schemas.microsoft.com/office/powerpoint/2010/main" val="77910968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4AA1-7BEB-3449-A88C-5860C94C4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042E4-655F-B446-BC2D-8471BFD8F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4B82B-4F3B-7D46-90A6-84D18C62B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0E3CB9-E9BA-9F42-93A8-D17955065B6E}"/>
              </a:ext>
            </a:extLst>
          </p:cNvPr>
          <p:cNvSpPr>
            <a:spLocks noGrp="1"/>
          </p:cNvSpPr>
          <p:nvPr>
            <p:ph type="dt" sz="half" idx="10"/>
          </p:nvPr>
        </p:nvSpPr>
        <p:spPr/>
        <p:txBody>
          <a:bodyPr/>
          <a:lstStyle/>
          <a:p>
            <a:fld id="{A0AB9E4B-33E6-41E8-9D79-ED6F91D752D9}" type="datetime1">
              <a:rPr lang="en-US" smtClean="0"/>
              <a:pPr/>
              <a:t>11/15/2023</a:t>
            </a:fld>
            <a:endParaRPr lang="en-US" dirty="0"/>
          </a:p>
        </p:txBody>
      </p:sp>
      <p:sp>
        <p:nvSpPr>
          <p:cNvPr id="6" name="Footer Placeholder 5">
            <a:extLst>
              <a:ext uri="{FF2B5EF4-FFF2-40B4-BE49-F238E27FC236}">
                <a16:creationId xmlns:a16="http://schemas.microsoft.com/office/drawing/2014/main" id="{B0F98063-1220-F04D-B7AC-6AF00BC8A9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CDCBF-A87F-3447-B383-1CF04308C638}"/>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3145520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lIns="91425" tIns="45700" rIns="91425" bIns="4570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lIns="91425" tIns="45700" rIns="91425" bIns="4570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lIns="91425" tIns="45700" rIns="91425" bIns="4570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42;p6">
            <a:extLst>
              <a:ext uri="{FF2B5EF4-FFF2-40B4-BE49-F238E27FC236}">
                <a16:creationId xmlns:a16="http://schemas.microsoft.com/office/drawing/2014/main" id="{103018F1-3252-48AA-A5D4-076E28D69647}"/>
              </a:ext>
            </a:extLst>
          </p:cNvPr>
          <p:cNvSpPr txBox="1">
            <a:spLocks noGrp="1" noChangeArrowheads="1"/>
          </p:cNvSpPr>
          <p:nvPr>
            <p:ph type="dt" idx="10"/>
          </p:nvPr>
        </p:nvSpPr>
        <p:spPr bwMode="auto">
          <a:xfrm>
            <a:off x="609600" y="6356350"/>
            <a:ext cx="2844800" cy="365125"/>
          </a:xfrm>
          <a:prstGeom prst="rect">
            <a:avLst/>
          </a:prstGeom>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a:solidFill>
                  <a:srgbClr val="000000"/>
                </a:solidFill>
                <a:cs typeface="Calibri" panose="020F0502020204030204" pitchFamily="34" charset="0"/>
                <a:sym typeface="Calibri" panose="020F0502020204030204" pitchFamily="34" charset="0"/>
              </a:defRPr>
            </a:lvl1pPr>
          </a:lstStyle>
          <a:p>
            <a:pPr>
              <a:defRPr/>
            </a:pPr>
            <a:endParaRPr lang="en-US" altLang="en-US" dirty="0"/>
          </a:p>
        </p:txBody>
      </p:sp>
      <p:sp>
        <p:nvSpPr>
          <p:cNvPr id="6" name="Google Shape;43;p6">
            <a:extLst>
              <a:ext uri="{FF2B5EF4-FFF2-40B4-BE49-F238E27FC236}">
                <a16:creationId xmlns:a16="http://schemas.microsoft.com/office/drawing/2014/main" id="{C2AB0AB5-9EE3-419F-9F18-BAA7050569B9}"/>
              </a:ext>
            </a:extLst>
          </p:cNvPr>
          <p:cNvSpPr txBox="1">
            <a:spLocks noGrp="1" noChangeArrowheads="1"/>
          </p:cNvSpPr>
          <p:nvPr>
            <p:ph type="ftr" idx="11"/>
          </p:nvPr>
        </p:nvSpPr>
        <p:spPr bwMode="auto">
          <a:xfrm>
            <a:off x="4165600" y="6356350"/>
            <a:ext cx="3860800" cy="365125"/>
          </a:xfrm>
          <a:prstGeom prst="rect">
            <a:avLst/>
          </a:prstGeom>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a:solidFill>
                  <a:srgbClr val="000000"/>
                </a:solidFill>
                <a:cs typeface="Calibri" panose="020F0502020204030204" pitchFamily="34" charset="0"/>
                <a:sym typeface="Calibri" panose="020F0502020204030204" pitchFamily="34" charset="0"/>
              </a:defRPr>
            </a:lvl1pPr>
          </a:lstStyle>
          <a:p>
            <a:pPr>
              <a:defRPr/>
            </a:pPr>
            <a:endParaRPr lang="en-US" altLang="en-US" dirty="0"/>
          </a:p>
        </p:txBody>
      </p:sp>
    </p:spTree>
    <p:extLst>
      <p:ext uri="{BB962C8B-B14F-4D97-AF65-F5344CB8AC3E}">
        <p14:creationId xmlns:p14="http://schemas.microsoft.com/office/powerpoint/2010/main" val="808354531"/>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lIns="91425" tIns="45700" rIns="91425" bIns="4570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lIns="91425" tIns="45700" rIns="91425" bIns="45700" anchor="b">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lIns="91425" tIns="45700" rIns="91425" bIns="4570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lIns="91425" tIns="45700" rIns="91425" bIns="45700" anchor="b">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lIns="91425" tIns="45700" rIns="91425" bIns="4570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 name="Google Shape;51;p7">
            <a:extLst>
              <a:ext uri="{FF2B5EF4-FFF2-40B4-BE49-F238E27FC236}">
                <a16:creationId xmlns:a16="http://schemas.microsoft.com/office/drawing/2014/main" id="{C9A27E34-0EB3-4A06-B658-13D3B15DCDE6}"/>
              </a:ext>
            </a:extLst>
          </p:cNvPr>
          <p:cNvSpPr txBox="1">
            <a:spLocks noGrp="1"/>
          </p:cNvSpPr>
          <p:nvPr>
            <p:ph type="dt" idx="10"/>
          </p:nvPr>
        </p:nvSpPr>
        <p:spPr>
          <a:xfrm>
            <a:off x="609600" y="6356350"/>
            <a:ext cx="2844800" cy="365125"/>
          </a:xfrm>
          <a:prstGeom prst="rect">
            <a:avLst/>
          </a:prstGeom>
        </p:spPr>
        <p:txBody>
          <a:bodyPr spcFirstLastPara="1" wrap="square" lIns="91425" tIns="45700" rIns="91425" bIns="45700" anchor="t" anchorCtr="0">
            <a:noAutofit/>
          </a:bodyPr>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dirty="0"/>
          </a:p>
        </p:txBody>
      </p:sp>
      <p:sp>
        <p:nvSpPr>
          <p:cNvPr id="8" name="Google Shape;52;p7">
            <a:extLst>
              <a:ext uri="{FF2B5EF4-FFF2-40B4-BE49-F238E27FC236}">
                <a16:creationId xmlns:a16="http://schemas.microsoft.com/office/drawing/2014/main" id="{CB8E2C30-7114-4A8E-97D3-82AF34FE2416}"/>
              </a:ext>
            </a:extLst>
          </p:cNvPr>
          <p:cNvSpPr txBox="1">
            <a:spLocks noGrp="1"/>
          </p:cNvSpPr>
          <p:nvPr>
            <p:ph type="ftr" idx="11"/>
          </p:nvPr>
        </p:nvSpPr>
        <p:spPr>
          <a:xfrm>
            <a:off x="4165600" y="6356350"/>
            <a:ext cx="3860800" cy="365125"/>
          </a:xfrm>
          <a:prstGeom prst="rect">
            <a:avLst/>
          </a:prstGeom>
        </p:spPr>
        <p:txBody>
          <a:bodyPr spcFirstLastPara="1" wrap="square" lIns="91425" tIns="45700" rIns="91425" bIns="45700" anchor="t" anchorCtr="0">
            <a:noAutofit/>
          </a:bodyPr>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dirty="0"/>
          </a:p>
        </p:txBody>
      </p:sp>
    </p:spTree>
    <p:extLst>
      <p:ext uri="{BB962C8B-B14F-4D97-AF65-F5344CB8AC3E}">
        <p14:creationId xmlns:p14="http://schemas.microsoft.com/office/powerpoint/2010/main" val="316081849"/>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lIns="121975" tIns="60975" rIns="121975" bIns="60975" rtlCol="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pPr lvl="0"/>
            <a:endParaRPr noProof="0" dirty="0">
              <a:sym typeface="Georgia"/>
            </a:endParaRPr>
          </a:p>
        </p:txBody>
      </p:sp>
    </p:spTree>
    <p:extLst>
      <p:ext uri="{BB962C8B-B14F-4D97-AF65-F5344CB8AC3E}">
        <p14:creationId xmlns:p14="http://schemas.microsoft.com/office/powerpoint/2010/main" val="2012300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7" name="Google Shape;12;p2">
            <a:extLst>
              <a:ext uri="{FF2B5EF4-FFF2-40B4-BE49-F238E27FC236}">
                <a16:creationId xmlns:a16="http://schemas.microsoft.com/office/drawing/2014/main" id="{37D3D631-507E-4AE6-B5AC-3A4715B75FB9}"/>
              </a:ext>
            </a:extLst>
          </p:cNvPr>
          <p:cNvSpPr/>
          <p:nvPr/>
        </p:nvSpPr>
        <p:spPr>
          <a:xfrm>
            <a:off x="-304800" y="-101600"/>
            <a:ext cx="12496800" cy="6959600"/>
          </a:xfrm>
          <a:prstGeom prst="rect">
            <a:avLst/>
          </a:prstGeom>
          <a:solidFill>
            <a:schemeClr val="lt1"/>
          </a:solidFill>
          <a:ln>
            <a:noFill/>
          </a:ln>
        </p:spPr>
        <p:txBody>
          <a:bodyPr spcFirstLastPara="1" lIns="80146" tIns="40057" rIns="80146" bIns="40057" anchor="ctr"/>
          <a:lstStyle/>
          <a:p>
            <a:pPr algn="ctr" eaLnBrk="1" fontAlgn="auto" hangingPunct="1">
              <a:spcBef>
                <a:spcPts val="0"/>
              </a:spcBef>
              <a:spcAft>
                <a:spcPts val="0"/>
              </a:spcAft>
              <a:buClr>
                <a:schemeClr val="dk1"/>
              </a:buClr>
              <a:buSzPts val="2500"/>
              <a:buFont typeface="Calibri"/>
              <a:buNone/>
              <a:defRPr/>
            </a:pPr>
            <a:endParaRPr sz="1642" dirty="0">
              <a:solidFill>
                <a:schemeClr val="lt1"/>
              </a:solidFill>
              <a:latin typeface="Calibri"/>
              <a:ea typeface="Calibri"/>
              <a:cs typeface="Calibri"/>
              <a:sym typeface="Calibri"/>
            </a:endParaRPr>
          </a:p>
        </p:txBody>
      </p:sp>
      <p:sp>
        <p:nvSpPr>
          <p:cNvPr id="8" name="Google Shape;13;p2">
            <a:extLst>
              <a:ext uri="{FF2B5EF4-FFF2-40B4-BE49-F238E27FC236}">
                <a16:creationId xmlns:a16="http://schemas.microsoft.com/office/drawing/2014/main" id="{B88F3A91-EF49-4005-B82E-B34BA6C07658}"/>
              </a:ext>
            </a:extLst>
          </p:cNvPr>
          <p:cNvSpPr txBox="1"/>
          <p:nvPr/>
        </p:nvSpPr>
        <p:spPr>
          <a:xfrm>
            <a:off x="5486400" y="0"/>
            <a:ext cx="6705600" cy="6858000"/>
          </a:xfrm>
          <a:prstGeom prst="rect">
            <a:avLst/>
          </a:prstGeom>
          <a:noFill/>
          <a:ln>
            <a:noFill/>
          </a:ln>
        </p:spPr>
        <p:txBody>
          <a:bodyPr spcFirstLastPara="1" lIns="80146" tIns="40057" rIns="80146" bIns="40057"/>
          <a:lstStyle/>
          <a:p>
            <a:pPr eaLnBrk="1" fontAlgn="auto" hangingPunct="1">
              <a:spcBef>
                <a:spcPts val="0"/>
              </a:spcBef>
              <a:spcAft>
                <a:spcPts val="0"/>
              </a:spcAft>
              <a:buClr>
                <a:schemeClr val="dk1"/>
              </a:buClr>
              <a:buSzPts val="2500"/>
              <a:buFont typeface="Calibri"/>
              <a:buNone/>
              <a:defRPr/>
            </a:pPr>
            <a:endParaRPr sz="1642" dirty="0">
              <a:solidFill>
                <a:schemeClr val="dk1"/>
              </a:solidFill>
              <a:latin typeface="Calibri"/>
              <a:ea typeface="Calibri"/>
              <a:cs typeface="Calibri"/>
              <a:sym typeface="Calibri"/>
            </a:endParaRPr>
          </a:p>
        </p:txBody>
      </p:sp>
      <p:cxnSp>
        <p:nvCxnSpPr>
          <p:cNvPr id="9" name="Google Shape;14;p2">
            <a:extLst>
              <a:ext uri="{FF2B5EF4-FFF2-40B4-BE49-F238E27FC236}">
                <a16:creationId xmlns:a16="http://schemas.microsoft.com/office/drawing/2014/main" id="{26D9E554-071D-4C67-A0CE-728D8769986F}"/>
              </a:ext>
            </a:extLst>
          </p:cNvPr>
          <p:cNvCxnSpPr>
            <a:cxnSpLocks noChangeShapeType="1"/>
          </p:cNvCxnSpPr>
          <p:nvPr/>
        </p:nvCxnSpPr>
        <p:spPr bwMode="auto">
          <a:xfrm>
            <a:off x="330200" y="3038475"/>
            <a:ext cx="704850" cy="0"/>
          </a:xfrm>
          <a:prstGeom prst="straightConnector1">
            <a:avLst/>
          </a:prstGeom>
          <a:noFill/>
          <a:ln w="38100">
            <a:solidFill>
              <a:srgbClr val="832A2A"/>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15;p2">
            <a:extLst>
              <a:ext uri="{FF2B5EF4-FFF2-40B4-BE49-F238E27FC236}">
                <a16:creationId xmlns:a16="http://schemas.microsoft.com/office/drawing/2014/main" id="{6E71C857-3C15-45D0-AD96-F88641D114A6}"/>
              </a:ext>
            </a:extLst>
          </p:cNvPr>
          <p:cNvSpPr/>
          <p:nvPr/>
        </p:nvSpPr>
        <p:spPr>
          <a:xfrm>
            <a:off x="-304800" y="4484688"/>
            <a:ext cx="6089650" cy="2398712"/>
          </a:xfrm>
          <a:prstGeom prst="rect">
            <a:avLst/>
          </a:prstGeom>
          <a:solidFill>
            <a:srgbClr val="3E3C3B"/>
          </a:solidFill>
          <a:ln>
            <a:noFill/>
          </a:ln>
        </p:spPr>
        <p:txBody>
          <a:bodyPr spcFirstLastPara="1" lIns="80146" tIns="40057" rIns="80146" bIns="40057" anchor="ctr"/>
          <a:lstStyle/>
          <a:p>
            <a:pPr algn="ctr" eaLnBrk="1" fontAlgn="auto" hangingPunct="1">
              <a:spcBef>
                <a:spcPts val="0"/>
              </a:spcBef>
              <a:spcAft>
                <a:spcPts val="0"/>
              </a:spcAft>
              <a:buClr>
                <a:schemeClr val="dk1"/>
              </a:buClr>
              <a:buSzPts val="2500"/>
              <a:buFont typeface="Calibri"/>
              <a:buNone/>
              <a:defRPr/>
            </a:pPr>
            <a:endParaRPr sz="1642" dirty="0">
              <a:solidFill>
                <a:schemeClr val="lt1"/>
              </a:solidFill>
              <a:latin typeface="Calibri"/>
              <a:ea typeface="Calibri"/>
              <a:cs typeface="Calibri"/>
              <a:sym typeface="Calibri"/>
            </a:endParaRPr>
          </a:p>
        </p:txBody>
      </p:sp>
      <p:sp>
        <p:nvSpPr>
          <p:cNvPr id="11" name="Google Shape;16;p2">
            <a:extLst>
              <a:ext uri="{FF2B5EF4-FFF2-40B4-BE49-F238E27FC236}">
                <a16:creationId xmlns:a16="http://schemas.microsoft.com/office/drawing/2014/main" id="{C3C67082-51CD-4266-9085-2055C7D9F035}"/>
              </a:ext>
            </a:extLst>
          </p:cNvPr>
          <p:cNvSpPr/>
          <p:nvPr/>
        </p:nvSpPr>
        <p:spPr>
          <a:xfrm>
            <a:off x="-304800" y="-88900"/>
            <a:ext cx="6089650" cy="266700"/>
          </a:xfrm>
          <a:prstGeom prst="rect">
            <a:avLst/>
          </a:prstGeom>
          <a:solidFill>
            <a:srgbClr val="3E3C3B"/>
          </a:solidFill>
          <a:ln>
            <a:noFill/>
          </a:ln>
        </p:spPr>
        <p:txBody>
          <a:bodyPr spcFirstLastPara="1" lIns="80146" tIns="40057" rIns="80146" bIns="40057" anchor="ctr"/>
          <a:lstStyle/>
          <a:p>
            <a:pPr algn="ctr" eaLnBrk="1" fontAlgn="auto" hangingPunct="1">
              <a:spcBef>
                <a:spcPts val="0"/>
              </a:spcBef>
              <a:spcAft>
                <a:spcPts val="0"/>
              </a:spcAft>
              <a:buClr>
                <a:schemeClr val="dk1"/>
              </a:buClr>
              <a:buSzPts val="2500"/>
              <a:buFont typeface="Calibri"/>
              <a:buNone/>
              <a:defRPr/>
            </a:pPr>
            <a:endParaRPr sz="1642" dirty="0">
              <a:solidFill>
                <a:schemeClr val="lt1"/>
              </a:solidFill>
              <a:latin typeface="Calibri"/>
              <a:ea typeface="Calibri"/>
              <a:cs typeface="Calibri"/>
              <a:sym typeface="Calibri"/>
            </a:endParaRPr>
          </a:p>
        </p:txBody>
      </p:sp>
      <p:pic>
        <p:nvPicPr>
          <p:cNvPr id="12" name="Google Shape;17;p2" descr="GCRO-logo_on-black.png">
            <a:extLst>
              <a:ext uri="{FF2B5EF4-FFF2-40B4-BE49-F238E27FC236}">
                <a16:creationId xmlns:a16="http://schemas.microsoft.com/office/drawing/2014/main" id="{4229F2C3-E51F-4AED-8F24-D2A1A1A2A9F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5946775"/>
            <a:ext cx="26241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lIns="122000" tIns="60975" rIns="122000" bIns="60975" anchor="b">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lIns="122000" tIns="60975" rIns="122000" bIns="60975">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lIns="122000" tIns="60975" rIns="122000" bIns="60975">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lIns="122000" tIns="60975" rIns="122000" bIns="60975" rtlCol="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pPr lvl="0"/>
            <a:endParaRPr noProof="0" dirty="0">
              <a:sym typeface="Georgia"/>
            </a:endParaRPr>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lIns="122000" tIns="60975" rIns="122000" bIns="60975">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dirty="0"/>
          </a:p>
        </p:txBody>
      </p:sp>
    </p:spTree>
    <p:extLst>
      <p:ext uri="{BB962C8B-B14F-4D97-AF65-F5344CB8AC3E}">
        <p14:creationId xmlns:p14="http://schemas.microsoft.com/office/powerpoint/2010/main" val="28148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lIns="121975" tIns="60975" rIns="121975" bIns="60975">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lIns="121975" tIns="60975" rIns="121975" bIns="60975">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lIns="121975" tIns="60975" rIns="121975" bIns="60975" rtlCol="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pPr lvl="0"/>
            <a:endParaRPr noProof="0" dirty="0">
              <a:sym typeface="Georgia"/>
            </a:endParaRPr>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lIns="121975" tIns="60975" rIns="121975" bIns="60975">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lIns="121975" tIns="60975" rIns="121975" bIns="60975" anchor="b">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81759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67EDB-1757-4F30-8588-C03CFF2AC3EF}"/>
              </a:ext>
            </a:extLst>
          </p:cNvPr>
          <p:cNvSpPr>
            <a:spLocks noGrp="1"/>
          </p:cNvSpPr>
          <p:nvPr>
            <p:ph type="dt" sz="half" idx="10"/>
          </p:nvPr>
        </p:nvSpPr>
        <p:spPr>
          <a:xfrm>
            <a:off x="0" y="0"/>
            <a:ext cx="0" cy="0"/>
          </a:xfrm>
        </p:spPr>
        <p:txBody>
          <a:bodyPr/>
          <a:lstStyle>
            <a:lvl1pPr>
              <a:defRPr>
                <a:solidFill>
                  <a:prstClr val="black">
                    <a:tint val="75000"/>
                  </a:prstClr>
                </a:solidFill>
              </a:defRPr>
            </a:lvl1pPr>
          </a:lstStyle>
          <a:p>
            <a:pPr>
              <a:defRPr/>
            </a:pPr>
            <a:endParaRPr lang="en-ZA" dirty="0"/>
          </a:p>
        </p:txBody>
      </p:sp>
      <p:sp>
        <p:nvSpPr>
          <p:cNvPr id="3" name="Footer Placeholder 2">
            <a:extLst>
              <a:ext uri="{FF2B5EF4-FFF2-40B4-BE49-F238E27FC236}">
                <a16:creationId xmlns:a16="http://schemas.microsoft.com/office/drawing/2014/main" id="{5FED6640-9526-4C22-B613-24705600A93C}"/>
              </a:ext>
            </a:extLst>
          </p:cNvPr>
          <p:cNvSpPr>
            <a:spLocks noGrp="1"/>
          </p:cNvSpPr>
          <p:nvPr>
            <p:ph type="ftr" sz="quarter" idx="11"/>
          </p:nvPr>
        </p:nvSpPr>
        <p:spPr>
          <a:xfrm>
            <a:off x="0" y="0"/>
            <a:ext cx="0" cy="0"/>
          </a:xfrm>
        </p:spPr>
        <p:txBody>
          <a:bodyPr/>
          <a:lstStyle>
            <a:lvl1pPr>
              <a:defRPr>
                <a:solidFill>
                  <a:prstClr val="black">
                    <a:tint val="75000"/>
                  </a:prstClr>
                </a:solidFill>
              </a:defRPr>
            </a:lvl1pPr>
          </a:lstStyle>
          <a:p>
            <a:pPr>
              <a:defRPr/>
            </a:pPr>
            <a:endParaRPr lang="en-ZA" dirty="0"/>
          </a:p>
        </p:txBody>
      </p:sp>
      <p:sp>
        <p:nvSpPr>
          <p:cNvPr id="4" name="Slide Number Placeholder 3">
            <a:extLst>
              <a:ext uri="{FF2B5EF4-FFF2-40B4-BE49-F238E27FC236}">
                <a16:creationId xmlns:a16="http://schemas.microsoft.com/office/drawing/2014/main" id="{FD082D59-C12A-492F-A492-10DCBDCCE71F}"/>
              </a:ext>
            </a:extLst>
          </p:cNvPr>
          <p:cNvSpPr>
            <a:spLocks noGrp="1"/>
          </p:cNvSpPr>
          <p:nvPr>
            <p:ph type="sldNum" sz="quarter" idx="12"/>
          </p:nvPr>
        </p:nvSpPr>
        <p:spPr>
          <a:xfrm>
            <a:off x="0" y="0"/>
            <a:ext cx="0" cy="0"/>
          </a:xfrm>
        </p:spPr>
        <p:txBody>
          <a:bodyPr/>
          <a:lstStyle>
            <a:lvl1pPr>
              <a:defRPr>
                <a:solidFill>
                  <a:prstClr val="black">
                    <a:tint val="75000"/>
                  </a:prstClr>
                </a:solidFill>
              </a:defRPr>
            </a:lvl1pPr>
          </a:lstStyle>
          <a:p>
            <a:pPr>
              <a:defRPr/>
            </a:pPr>
            <a:fld id="{6A78FD53-F069-4495-9009-460BD32C7B8C}" type="slidenum">
              <a:rPr lang="en-ZA"/>
              <a:pPr>
                <a:defRPr/>
              </a:pPr>
              <a:t>‹#›</a:t>
            </a:fld>
            <a:endParaRPr lang="en-ZA" dirty="0"/>
          </a:p>
        </p:txBody>
      </p:sp>
    </p:spTree>
    <p:extLst>
      <p:ext uri="{BB962C8B-B14F-4D97-AF65-F5344CB8AC3E}">
        <p14:creationId xmlns:p14="http://schemas.microsoft.com/office/powerpoint/2010/main" val="2546987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1972" y="892010"/>
            <a:ext cx="10684933" cy="427038"/>
          </a:xfrm>
        </p:spPr>
        <p:txBody>
          <a:bodyPr/>
          <a:lstStyle>
            <a:lvl1pPr>
              <a:defRPr sz="2100" b="1"/>
            </a:lvl1pPr>
          </a:lstStyle>
          <a:p>
            <a:r>
              <a:rPr lang="en-US" dirty="0"/>
              <a:t>Click to edit Master title style</a:t>
            </a:r>
          </a:p>
        </p:txBody>
      </p:sp>
      <p:sp>
        <p:nvSpPr>
          <p:cNvPr id="7" name="Text Placeholder 6"/>
          <p:cNvSpPr>
            <a:spLocks noGrp="1"/>
          </p:cNvSpPr>
          <p:nvPr>
            <p:ph type="body" sz="quarter" idx="13"/>
          </p:nvPr>
        </p:nvSpPr>
        <p:spPr>
          <a:xfrm>
            <a:off x="10955868" y="6356350"/>
            <a:ext cx="626533" cy="501650"/>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a:extLst>
              <a:ext uri="{FF2B5EF4-FFF2-40B4-BE49-F238E27FC236}">
                <a16:creationId xmlns:a16="http://schemas.microsoft.com/office/drawing/2014/main" id="{464BF1B2-EB04-4765-AA9E-7BB323FD7E57}"/>
              </a:ext>
            </a:extLst>
          </p:cNvPr>
          <p:cNvSpPr>
            <a:spLocks noGrp="1"/>
          </p:cNvSpPr>
          <p:nvPr>
            <p:ph type="dt" sz="half" idx="14"/>
          </p:nvPr>
        </p:nvSpPr>
        <p:spPr>
          <a:xfrm>
            <a:off x="609600" y="6356350"/>
            <a:ext cx="2844800" cy="365125"/>
          </a:xfrm>
          <a:prstGeom prst="rect">
            <a:avLst/>
          </a:prstGeom>
        </p:spPr>
        <p:txBody>
          <a:bodyPr vert="horz" wrap="square" lIns="91408" tIns="45704" rIns="91408" bIns="45704" numCol="1" anchor="t" anchorCtr="0" compatLnSpc="1">
            <a:prstTxWarp prst="textNoShape">
              <a:avLst/>
            </a:prstTxWarp>
          </a:bodyPr>
          <a:lstStyle>
            <a:lvl1pPr eaLnBrk="1" hangingPunct="1">
              <a:defRPr>
                <a:solidFill>
                  <a:srgbClr val="000000"/>
                </a:solidFill>
                <a:latin typeface="Calibri" pitchFamily="34" charset="0"/>
                <a:cs typeface="Arial" charset="0"/>
              </a:defRPr>
            </a:lvl1pPr>
          </a:lstStyle>
          <a:p>
            <a:pPr>
              <a:defRPr/>
            </a:pPr>
            <a:endParaRPr lang="en-US" altLang="en-US" dirty="0"/>
          </a:p>
        </p:txBody>
      </p:sp>
      <p:sp>
        <p:nvSpPr>
          <p:cNvPr id="5" name="Footer Placeholder 3">
            <a:extLst>
              <a:ext uri="{FF2B5EF4-FFF2-40B4-BE49-F238E27FC236}">
                <a16:creationId xmlns:a16="http://schemas.microsoft.com/office/drawing/2014/main" id="{9DF6DCAD-105D-41FA-826C-92CB2A467C55}"/>
              </a:ext>
            </a:extLst>
          </p:cNvPr>
          <p:cNvSpPr>
            <a:spLocks noGrp="1"/>
          </p:cNvSpPr>
          <p:nvPr>
            <p:ph type="ftr" sz="quarter" idx="15"/>
          </p:nvPr>
        </p:nvSpPr>
        <p:spPr>
          <a:xfrm>
            <a:off x="4165600" y="6356350"/>
            <a:ext cx="3860800" cy="365125"/>
          </a:xfrm>
          <a:prstGeom prst="rect">
            <a:avLst/>
          </a:prstGeom>
        </p:spPr>
        <p:txBody>
          <a:bodyPr vert="horz" wrap="square" lIns="91408" tIns="45704" rIns="91408" bIns="45704" numCol="1" anchor="t" anchorCtr="0" compatLnSpc="1">
            <a:prstTxWarp prst="textNoShape">
              <a:avLst/>
            </a:prstTxWarp>
          </a:bodyPr>
          <a:lstStyle>
            <a:lvl1pPr eaLnBrk="1" hangingPunct="1">
              <a:defRPr>
                <a:solidFill>
                  <a:srgbClr val="000000"/>
                </a:solidFill>
                <a:latin typeface="Calibri" pitchFamily="34" charset="0"/>
                <a:cs typeface="Arial" charset="0"/>
              </a:defRPr>
            </a:lvl1pPr>
          </a:lstStyle>
          <a:p>
            <a:pPr>
              <a:defRPr/>
            </a:pPr>
            <a:endParaRPr lang="en-US" altLang="en-US" dirty="0"/>
          </a:p>
        </p:txBody>
      </p:sp>
      <p:sp>
        <p:nvSpPr>
          <p:cNvPr id="6" name="Slide Number Placeholder 4">
            <a:extLst>
              <a:ext uri="{FF2B5EF4-FFF2-40B4-BE49-F238E27FC236}">
                <a16:creationId xmlns:a16="http://schemas.microsoft.com/office/drawing/2014/main" id="{62161E16-3AF9-4EFD-AA04-2A692EA77D6D}"/>
              </a:ext>
            </a:extLst>
          </p:cNvPr>
          <p:cNvSpPr>
            <a:spLocks noGrp="1"/>
          </p:cNvSpPr>
          <p:nvPr>
            <p:ph type="sldNum" sz="quarter" idx="16"/>
          </p:nvPr>
        </p:nvSpPr>
        <p:spPr>
          <a:xfrm>
            <a:off x="8737600" y="6356350"/>
            <a:ext cx="2844800" cy="365125"/>
          </a:xfrm>
          <a:prstGeom prst="rect">
            <a:avLst/>
          </a:prstGeom>
        </p:spPr>
        <p:txBody>
          <a:bodyPr vert="horz" wrap="square" lIns="91408" tIns="45704" rIns="91408" bIns="45704" numCol="1" anchor="t" anchorCtr="0" compatLnSpc="1">
            <a:prstTxWarp prst="textNoShape">
              <a:avLst/>
            </a:prstTxWarp>
          </a:bodyPr>
          <a:lstStyle>
            <a:lvl1pPr algn="r" eaLnBrk="1" hangingPunct="1">
              <a:defRPr>
                <a:solidFill>
                  <a:srgbClr val="000000"/>
                </a:solidFill>
                <a:latin typeface="Calibri" pitchFamily="34" charset="0"/>
              </a:defRPr>
            </a:lvl1pPr>
          </a:lstStyle>
          <a:p>
            <a:pPr>
              <a:defRPr/>
            </a:pPr>
            <a:fld id="{DAD99830-13CE-4D81-AE6F-5EEC7EC2C8A2}" type="slidenum">
              <a:rPr lang="en-US" altLang="en-US"/>
              <a:pPr>
                <a:defRPr/>
              </a:pPr>
              <a:t>‹#›</a:t>
            </a:fld>
            <a:endParaRPr lang="en-US" altLang="en-US" dirty="0"/>
          </a:p>
        </p:txBody>
      </p:sp>
    </p:spTree>
    <p:extLst>
      <p:ext uri="{BB962C8B-B14F-4D97-AF65-F5344CB8AC3E}">
        <p14:creationId xmlns:p14="http://schemas.microsoft.com/office/powerpoint/2010/main" val="448796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B724ED-0064-4DC3-AE4E-69812C34A076}"/>
              </a:ext>
            </a:extLst>
          </p:cNvPr>
          <p:cNvSpPr txBox="1">
            <a:spLocks/>
          </p:cNvSpPr>
          <p:nvPr userDrawn="1"/>
        </p:nvSpPr>
        <p:spPr>
          <a:xfrm>
            <a:off x="1343025" y="935038"/>
            <a:ext cx="10685463" cy="325437"/>
          </a:xfrm>
          <a:prstGeom prst="rect">
            <a:avLst/>
          </a:prstGeom>
        </p:spPr>
        <p:txBody>
          <a:bodyPr anchor="ct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pPr>
              <a:defRPr/>
            </a:pPr>
            <a:r>
              <a:rPr lang="en-US" dirty="0"/>
              <a:t>Click to edit Master title style</a:t>
            </a:r>
          </a:p>
        </p:txBody>
      </p:sp>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DE3C26E-7A59-4947-ACAA-49E31D9C522E}"/>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41551F6-F64F-4614-8CB6-26E96DCDB033}"/>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91D5D93-2270-40BD-BA8E-57D17D38C910}"/>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E72B3EBC-3D42-4C2F-99EB-C3648630B308}" type="slidenum">
              <a:rPr lang="en-US"/>
              <a:pPr>
                <a:defRPr/>
              </a:pPr>
              <a:t>‹#›</a:t>
            </a:fld>
            <a:endParaRPr lang="en-US" dirty="0"/>
          </a:p>
        </p:txBody>
      </p:sp>
    </p:spTree>
    <p:extLst>
      <p:ext uri="{BB962C8B-B14F-4D97-AF65-F5344CB8AC3E}">
        <p14:creationId xmlns:p14="http://schemas.microsoft.com/office/powerpoint/2010/main" val="1906613942"/>
      </p:ext>
    </p:extLst>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ic10">
    <p:spTree>
      <p:nvGrpSpPr>
        <p:cNvPr id="1" name=""/>
        <p:cNvGrpSpPr/>
        <p:nvPr/>
      </p:nvGrpSpPr>
      <p:grpSpPr>
        <a:xfrm>
          <a:off x="0" y="0"/>
          <a:ext cx="0" cy="0"/>
          <a:chOff x="0" y="0"/>
          <a:chExt cx="0" cy="0"/>
        </a:xfrm>
      </p:grpSpPr>
      <p:sp>
        <p:nvSpPr>
          <p:cNvPr id="11" name="Picture Placeholder 7"/>
          <p:cNvSpPr>
            <a:spLocks noGrp="1"/>
          </p:cNvSpPr>
          <p:nvPr>
            <p:ph type="pic" sz="quarter" idx="15"/>
          </p:nvPr>
        </p:nvSpPr>
        <p:spPr>
          <a:xfrm>
            <a:off x="6249619" y="0"/>
            <a:ext cx="5942381" cy="6858000"/>
          </a:xfrm>
          <a:prstGeom prst="rect">
            <a:avLst/>
          </a:prstGeom>
          <a:ln>
            <a:noFill/>
          </a:ln>
        </p:spPr>
        <p:txBody>
          <a:bodyPr bIns="274320" anchor="b"/>
          <a:lstStyle>
            <a:lvl1pPr algn="ctr">
              <a:buNone/>
              <a:defRPr sz="1600">
                <a:solidFill>
                  <a:schemeClr val="tx1">
                    <a:lumMod val="50000"/>
                    <a:lumOff val="50000"/>
                  </a:schemeClr>
                </a:solidFill>
              </a:defRPr>
            </a:lvl1pPr>
          </a:lstStyle>
          <a:p>
            <a:pPr lvl="0"/>
            <a:r>
              <a:rPr lang="en-US" noProof="0" dirty="0"/>
              <a:t>Click icon to add picture</a:t>
            </a:r>
          </a:p>
        </p:txBody>
      </p:sp>
    </p:spTree>
    <p:extLst>
      <p:ext uri="{BB962C8B-B14F-4D97-AF65-F5344CB8AC3E}">
        <p14:creationId xmlns:p14="http://schemas.microsoft.com/office/powerpoint/2010/main" val="256953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A6B9-1CD8-B74C-B440-1E3535442667}"/>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C2597-EA4A-314F-A04F-5329B1EED2F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74A36-EBEB-4346-B050-58ECEB04C94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85912A-64A9-6740-A984-DAAFED9DB0E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2AFB61E-57EA-3B4F-89CC-548D05913BA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92DFC3-7BA8-5144-81C6-BB942C6767F7}"/>
              </a:ext>
            </a:extLst>
          </p:cNvPr>
          <p:cNvSpPr>
            <a:spLocks noGrp="1"/>
          </p:cNvSpPr>
          <p:nvPr>
            <p:ph type="dt" sz="half" idx="10"/>
          </p:nvPr>
        </p:nvSpPr>
        <p:spPr/>
        <p:txBody>
          <a:bodyPr/>
          <a:lstStyle/>
          <a:p>
            <a:fld id="{1BF35C0B-9E0F-4F23-A07B-F8495733C7BB}" type="datetime1">
              <a:rPr lang="en-US" smtClean="0"/>
              <a:pPr/>
              <a:t>11/15/2023</a:t>
            </a:fld>
            <a:endParaRPr lang="en-US" dirty="0"/>
          </a:p>
        </p:txBody>
      </p:sp>
      <p:sp>
        <p:nvSpPr>
          <p:cNvPr id="8" name="Footer Placeholder 7">
            <a:extLst>
              <a:ext uri="{FF2B5EF4-FFF2-40B4-BE49-F238E27FC236}">
                <a16:creationId xmlns:a16="http://schemas.microsoft.com/office/drawing/2014/main" id="{020D7DF1-662A-5840-B104-EED1A5D04F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56DF1A-7318-304C-AD25-AE777CB607D2}"/>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182184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C41D-AC01-C445-A198-59F66105B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E029B8-1DF3-054D-995C-8EF72D5E0BBA}"/>
              </a:ext>
            </a:extLst>
          </p:cNvPr>
          <p:cNvSpPr>
            <a:spLocks noGrp="1"/>
          </p:cNvSpPr>
          <p:nvPr>
            <p:ph type="dt" sz="half" idx="10"/>
          </p:nvPr>
        </p:nvSpPr>
        <p:spPr/>
        <p:txBody>
          <a:bodyPr/>
          <a:lstStyle/>
          <a:p>
            <a:fld id="{9EBAE8B0-C256-429E-8E6F-7DE37B8A6338}" type="datetime1">
              <a:rPr lang="en-US" smtClean="0"/>
              <a:pPr/>
              <a:t>11/15/2023</a:t>
            </a:fld>
            <a:endParaRPr lang="en-US" dirty="0"/>
          </a:p>
        </p:txBody>
      </p:sp>
      <p:sp>
        <p:nvSpPr>
          <p:cNvPr id="4" name="Footer Placeholder 3">
            <a:extLst>
              <a:ext uri="{FF2B5EF4-FFF2-40B4-BE49-F238E27FC236}">
                <a16:creationId xmlns:a16="http://schemas.microsoft.com/office/drawing/2014/main" id="{33C4D052-59AE-0342-BF9E-15C92025EF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3C3EBE-99DB-7B41-9B2F-DF7F6F713DA6}"/>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69674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44514-69C8-1949-BD14-DA2B51E338C4}"/>
              </a:ext>
            </a:extLst>
          </p:cNvPr>
          <p:cNvSpPr>
            <a:spLocks noGrp="1"/>
          </p:cNvSpPr>
          <p:nvPr>
            <p:ph type="dt" sz="half" idx="10"/>
          </p:nvPr>
        </p:nvSpPr>
        <p:spPr/>
        <p:txBody>
          <a:bodyPr/>
          <a:lstStyle/>
          <a:p>
            <a:fld id="{1E0618DE-DD48-42AB-AD54-42EC5D915B15}" type="datetime1">
              <a:rPr lang="en-US" smtClean="0"/>
              <a:pPr/>
              <a:t>11/15/2023</a:t>
            </a:fld>
            <a:endParaRPr lang="en-US" dirty="0"/>
          </a:p>
        </p:txBody>
      </p:sp>
      <p:sp>
        <p:nvSpPr>
          <p:cNvPr id="3" name="Footer Placeholder 2">
            <a:extLst>
              <a:ext uri="{FF2B5EF4-FFF2-40B4-BE49-F238E27FC236}">
                <a16:creationId xmlns:a16="http://schemas.microsoft.com/office/drawing/2014/main" id="{CA322A42-9D9A-7F42-B4C5-DB13A8E4AD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9DFB4F-58B2-E347-A756-CD5720AEA04E}"/>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76064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F57-8F76-8142-9860-91256752075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D233FE-862A-CC42-A993-A6D75B88A39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C4CA7-E2CE-304C-9476-1D8CB617CCE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B6B9B7-3721-B04A-895E-7056BCC6DF83}"/>
              </a:ext>
            </a:extLst>
          </p:cNvPr>
          <p:cNvSpPr>
            <a:spLocks noGrp="1"/>
          </p:cNvSpPr>
          <p:nvPr>
            <p:ph type="dt" sz="half" idx="10"/>
          </p:nvPr>
        </p:nvSpPr>
        <p:spPr/>
        <p:txBody>
          <a:bodyPr/>
          <a:lstStyle/>
          <a:p>
            <a:fld id="{B69C2E6F-ED2C-4233-95EA-3BFF499BD1C9}" type="datetime1">
              <a:rPr lang="en-US" smtClean="0"/>
              <a:pPr/>
              <a:t>11/15/2023</a:t>
            </a:fld>
            <a:endParaRPr lang="en-US" dirty="0"/>
          </a:p>
        </p:txBody>
      </p:sp>
      <p:sp>
        <p:nvSpPr>
          <p:cNvPr id="6" name="Footer Placeholder 5">
            <a:extLst>
              <a:ext uri="{FF2B5EF4-FFF2-40B4-BE49-F238E27FC236}">
                <a16:creationId xmlns:a16="http://schemas.microsoft.com/office/drawing/2014/main" id="{7273E616-F77B-6B45-BEFB-56A8808168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E5F501-FE20-BF44-9734-F9C22C235DE3}"/>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384850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CB5C-10CE-0B4A-8187-5AC4A7DAE46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4BADF69-BAF3-0642-9AD0-A2501E8EBBC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59765372-C29A-9E4F-A3FA-89BE60828C7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89AF9B6-148F-9A4E-8E96-9EE109396E49}"/>
              </a:ext>
            </a:extLst>
          </p:cNvPr>
          <p:cNvSpPr>
            <a:spLocks noGrp="1"/>
          </p:cNvSpPr>
          <p:nvPr>
            <p:ph type="dt" sz="half" idx="10"/>
          </p:nvPr>
        </p:nvSpPr>
        <p:spPr/>
        <p:txBody>
          <a:bodyPr/>
          <a:lstStyle/>
          <a:p>
            <a:fld id="{4993C766-E7BC-4624-9A87-316D9D1BD760}" type="datetime1">
              <a:rPr lang="en-US" smtClean="0"/>
              <a:pPr/>
              <a:t>11/15/2023</a:t>
            </a:fld>
            <a:endParaRPr lang="en-US" dirty="0"/>
          </a:p>
        </p:txBody>
      </p:sp>
      <p:sp>
        <p:nvSpPr>
          <p:cNvPr id="6" name="Footer Placeholder 5">
            <a:extLst>
              <a:ext uri="{FF2B5EF4-FFF2-40B4-BE49-F238E27FC236}">
                <a16:creationId xmlns:a16="http://schemas.microsoft.com/office/drawing/2014/main" id="{7ABFEBB7-D2DC-B243-B20F-DB10DE2547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751723-A71D-CF41-9B04-729288AF03BF}"/>
              </a:ext>
            </a:extLst>
          </p:cNvPr>
          <p:cNvSpPr>
            <a:spLocks noGrp="1"/>
          </p:cNvSpPr>
          <p:nvPr>
            <p:ph type="sldNum" sz="quarter" idx="12"/>
          </p:nvPr>
        </p:nvSpPr>
        <p:spPr/>
        <p:txBody>
          <a:body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153824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18450-D14F-AA4B-B7ED-60AF89AF83C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7A75FC-F0A0-46E1-BE30-1CFC52640B2E}" type="datetime1">
              <a:rPr lang="en-US" smtClean="0"/>
              <a:pPr/>
              <a:t>11/15/2023</a:t>
            </a:fld>
            <a:endParaRPr lang="en-US" dirty="0"/>
          </a:p>
        </p:txBody>
      </p:sp>
      <p:sp>
        <p:nvSpPr>
          <p:cNvPr id="5" name="Footer Placeholder 4">
            <a:extLst>
              <a:ext uri="{FF2B5EF4-FFF2-40B4-BE49-F238E27FC236}">
                <a16:creationId xmlns:a16="http://schemas.microsoft.com/office/drawing/2014/main" id="{1A61A729-5833-3C48-AD8A-FBA934893F0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139953-471C-D545-9C3C-AA30F07052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F75B58-574D-2C4D-B57C-2E4EC4916D89}" type="slidenum">
              <a:rPr lang="en-US" smtClean="0"/>
              <a:pPr/>
              <a:t>‹#›</a:t>
            </a:fld>
            <a:endParaRPr lang="en-US" dirty="0"/>
          </a:p>
        </p:txBody>
      </p:sp>
    </p:spTree>
    <p:extLst>
      <p:ext uri="{BB962C8B-B14F-4D97-AF65-F5344CB8AC3E}">
        <p14:creationId xmlns:p14="http://schemas.microsoft.com/office/powerpoint/2010/main" val="252175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18450-D14F-AA4B-B7ED-60AF89AF8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A61A729-5833-3C48-AD8A-FBA934893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139953-471C-D545-9C3C-AA30F0705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75B58-574D-2C4D-B57C-2E4EC4916D89}" type="slidenum">
              <a:rPr lang="en-US" smtClean="0"/>
              <a:t>‹#›</a:t>
            </a:fld>
            <a:endParaRPr lang="en-US" dirty="0"/>
          </a:p>
        </p:txBody>
      </p:sp>
    </p:spTree>
    <p:extLst>
      <p:ext uri="{BB962C8B-B14F-4D97-AF65-F5344CB8AC3E}">
        <p14:creationId xmlns:p14="http://schemas.microsoft.com/office/powerpoint/2010/main" val="2888430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92A57-D42C-C20C-2689-CC9592C99D3E}"/>
              </a:ext>
            </a:extLst>
          </p:cNvPr>
          <p:cNvSpPr txBox="1">
            <a:spLocks noGrp="1"/>
          </p:cNvSpPr>
          <p:nvPr>
            <p:ph type="title"/>
          </p:nvPr>
        </p:nvSpPr>
        <p:spPr>
          <a:xfrm>
            <a:off x="457200" y="365129"/>
            <a:ext cx="10896603" cy="2949570"/>
          </a:xfrm>
          <a:prstGeom prst="rect">
            <a:avLst/>
          </a:prstGeom>
          <a:noFill/>
          <a:ln>
            <a:noFill/>
          </a:ln>
        </p:spPr>
        <p:txBody>
          <a:bodyPr vert="horz" wrap="square" lIns="91440" tIns="45720" rIns="91440" bIns="45720" anchor="ctr" anchorCtr="1" compatLnSpc="1">
            <a:no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4D7AB4B7-616E-A600-35C3-78D44AB53C72}"/>
              </a:ext>
            </a:extLst>
          </p:cNvPr>
          <p:cNvSpPr txBox="1">
            <a:spLocks noGrp="1"/>
          </p:cNvSpPr>
          <p:nvPr>
            <p:ph type="body" idx="1"/>
          </p:nvPr>
        </p:nvSpPr>
        <p:spPr>
          <a:xfrm>
            <a:off x="457200" y="3462339"/>
            <a:ext cx="10896603" cy="750886"/>
          </a:xfrm>
          <a:prstGeom prst="rect">
            <a:avLst/>
          </a:prstGeom>
          <a:noFill/>
          <a:ln>
            <a:noFill/>
          </a:ln>
        </p:spPr>
        <p:txBody>
          <a:bodyPr vert="horz" wrap="square" lIns="91440" tIns="45720" rIns="91440" bIns="45720" anchor="t" anchorCtr="1"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134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marL="0" marR="0" lvl="0" indent="0" algn="ctr" defTabSz="914400" rtl="0" fontAlgn="auto" hangingPunct="0">
        <a:lnSpc>
          <a:spcPct val="90000"/>
        </a:lnSpc>
        <a:spcBef>
          <a:spcPts val="0"/>
        </a:spcBef>
        <a:spcAft>
          <a:spcPts val="0"/>
        </a:spcAft>
        <a:buNone/>
        <a:tabLst/>
        <a:defRPr lang="en-GB" sz="4400" b="1" i="0" u="none" strike="noStrike" kern="1200" cap="none" spc="0" baseline="0">
          <a:solidFill>
            <a:srgbClr val="FFFFFF"/>
          </a:solidFill>
          <a:uFillTx/>
          <a:latin typeface="Arial"/>
        </a:defRPr>
      </a:lvl1pPr>
    </p:titleStyle>
    <p:bodyStyle>
      <a:lvl1pPr marL="0" marR="0" lvl="0" indent="0" algn="ctr" defTabSz="914400" rtl="0" fontAlgn="auto" hangingPunct="0">
        <a:lnSpc>
          <a:spcPct val="90000"/>
        </a:lnSpc>
        <a:spcBef>
          <a:spcPts val="1000"/>
        </a:spcBef>
        <a:spcAft>
          <a:spcPts val="0"/>
        </a:spcAft>
        <a:buNone/>
        <a:tabLst/>
        <a:defRPr lang="en-US" sz="2800" b="1" i="0" u="none" strike="noStrike" kern="1200" cap="none" spc="0" baseline="0">
          <a:solidFill>
            <a:srgbClr val="FFFFFF"/>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6E35284-4666-4852-9BCD-77E6C457CC72}"/>
              </a:ext>
            </a:extLst>
          </p:cNvPr>
          <p:cNvSpPr>
            <a:spLocks noGrp="1" noChangeArrowheads="1"/>
          </p:cNvSpPr>
          <p:nvPr>
            <p:ph type="title"/>
          </p:nvPr>
        </p:nvSpPr>
        <p:spPr bwMode="auto">
          <a:xfrm>
            <a:off x="457200" y="365125"/>
            <a:ext cx="10896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1A0EAECE-B2F2-4AAE-89AA-F08F7AB18216}"/>
              </a:ext>
            </a:extLst>
          </p:cNvPr>
          <p:cNvSpPr>
            <a:spLocks noGrp="1" noChangeArrowheads="1"/>
          </p:cNvSpPr>
          <p:nvPr>
            <p:ph type="body" idx="1"/>
          </p:nvPr>
        </p:nvSpPr>
        <p:spPr bwMode="auto">
          <a:xfrm>
            <a:off x="457200" y="3462338"/>
            <a:ext cx="10896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21988440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ctr" rtl="0" eaLnBrk="0" fontAlgn="base" hangingPunct="0">
        <a:lnSpc>
          <a:spcPct val="90000"/>
        </a:lnSpc>
        <a:spcBef>
          <a:spcPct val="0"/>
        </a:spcBef>
        <a:spcAft>
          <a:spcPct val="0"/>
        </a:spcAft>
        <a:defRPr sz="4400" b="1" kern="1200">
          <a:solidFill>
            <a:schemeClr val="bg1"/>
          </a:solidFill>
          <a:latin typeface="+mj-lt"/>
          <a:ea typeface="+mj-ea"/>
          <a:cs typeface="+mj-cs"/>
        </a:defRPr>
      </a:lvl1pPr>
      <a:lvl2pPr algn="ctr" rtl="0" eaLnBrk="0" fontAlgn="base" hangingPunct="0">
        <a:lnSpc>
          <a:spcPct val="90000"/>
        </a:lnSpc>
        <a:spcBef>
          <a:spcPct val="0"/>
        </a:spcBef>
        <a:spcAft>
          <a:spcPct val="0"/>
        </a:spcAft>
        <a:defRPr sz="4400" b="1">
          <a:solidFill>
            <a:schemeClr val="bg1"/>
          </a:solidFill>
          <a:latin typeface="Arial" panose="020B0604020202020204" pitchFamily="34" charset="0"/>
        </a:defRPr>
      </a:lvl2pPr>
      <a:lvl3pPr algn="ctr" rtl="0" eaLnBrk="0" fontAlgn="base" hangingPunct="0">
        <a:lnSpc>
          <a:spcPct val="90000"/>
        </a:lnSpc>
        <a:spcBef>
          <a:spcPct val="0"/>
        </a:spcBef>
        <a:spcAft>
          <a:spcPct val="0"/>
        </a:spcAft>
        <a:defRPr sz="4400" b="1">
          <a:solidFill>
            <a:schemeClr val="bg1"/>
          </a:solidFill>
          <a:latin typeface="Arial" panose="020B0604020202020204" pitchFamily="34" charset="0"/>
        </a:defRPr>
      </a:lvl3pPr>
      <a:lvl4pPr algn="ctr" rtl="0" eaLnBrk="0" fontAlgn="base" hangingPunct="0">
        <a:lnSpc>
          <a:spcPct val="90000"/>
        </a:lnSpc>
        <a:spcBef>
          <a:spcPct val="0"/>
        </a:spcBef>
        <a:spcAft>
          <a:spcPct val="0"/>
        </a:spcAft>
        <a:defRPr sz="4400" b="1">
          <a:solidFill>
            <a:schemeClr val="bg1"/>
          </a:solidFill>
          <a:latin typeface="Arial" panose="020B0604020202020204" pitchFamily="34" charset="0"/>
        </a:defRPr>
      </a:lvl4pPr>
      <a:lvl5pPr algn="ctr" rtl="0" eaLnBrk="0" fontAlgn="base" hangingPunct="0">
        <a:lnSpc>
          <a:spcPct val="90000"/>
        </a:lnSpc>
        <a:spcBef>
          <a:spcPct val="0"/>
        </a:spcBef>
        <a:spcAft>
          <a:spcPct val="0"/>
        </a:spcAft>
        <a:defRPr sz="4400" b="1">
          <a:solidFill>
            <a:schemeClr val="bg1"/>
          </a:solidFill>
          <a:latin typeface="Arial" panose="020B0604020202020204" pitchFamily="34" charset="0"/>
        </a:defRPr>
      </a:lvl5pPr>
      <a:lvl6pPr marL="457200" algn="ctr" rtl="0" fontAlgn="base">
        <a:lnSpc>
          <a:spcPct val="90000"/>
        </a:lnSpc>
        <a:spcBef>
          <a:spcPct val="0"/>
        </a:spcBef>
        <a:spcAft>
          <a:spcPct val="0"/>
        </a:spcAft>
        <a:defRPr sz="4400" b="1">
          <a:solidFill>
            <a:schemeClr val="bg1"/>
          </a:solidFill>
          <a:latin typeface="Arial" panose="020B0604020202020204" pitchFamily="34" charset="0"/>
        </a:defRPr>
      </a:lvl6pPr>
      <a:lvl7pPr marL="914400" algn="ctr" rtl="0" fontAlgn="base">
        <a:lnSpc>
          <a:spcPct val="90000"/>
        </a:lnSpc>
        <a:spcBef>
          <a:spcPct val="0"/>
        </a:spcBef>
        <a:spcAft>
          <a:spcPct val="0"/>
        </a:spcAft>
        <a:defRPr sz="4400" b="1">
          <a:solidFill>
            <a:schemeClr val="bg1"/>
          </a:solidFill>
          <a:latin typeface="Arial" panose="020B0604020202020204" pitchFamily="34" charset="0"/>
        </a:defRPr>
      </a:lvl7pPr>
      <a:lvl8pPr marL="1371600" algn="ctr" rtl="0" fontAlgn="base">
        <a:lnSpc>
          <a:spcPct val="90000"/>
        </a:lnSpc>
        <a:spcBef>
          <a:spcPct val="0"/>
        </a:spcBef>
        <a:spcAft>
          <a:spcPct val="0"/>
        </a:spcAft>
        <a:defRPr sz="4400" b="1">
          <a:solidFill>
            <a:schemeClr val="bg1"/>
          </a:solidFill>
          <a:latin typeface="Arial" panose="020B0604020202020204" pitchFamily="34" charset="0"/>
        </a:defRPr>
      </a:lvl8pPr>
      <a:lvl9pPr marL="1828800" algn="ctr" rtl="0" fontAlgn="base">
        <a:lnSpc>
          <a:spcPct val="90000"/>
        </a:lnSpc>
        <a:spcBef>
          <a:spcPct val="0"/>
        </a:spcBef>
        <a:spcAft>
          <a:spcPct val="0"/>
        </a:spcAft>
        <a:defRPr sz="4400" b="1">
          <a:solidFill>
            <a:schemeClr val="bg1"/>
          </a:solidFill>
          <a:latin typeface="Arial" panose="020B0604020202020204" pitchFamily="34" charset="0"/>
        </a:defRPr>
      </a:lvl9pPr>
    </p:titleStyle>
    <p:bodyStyle>
      <a:lvl1pPr algn="ctr" rtl="0" eaLnBrk="0" fontAlgn="base" hangingPunct="0">
        <a:lnSpc>
          <a:spcPct val="90000"/>
        </a:lnSpc>
        <a:spcBef>
          <a:spcPts val="1000"/>
        </a:spcBef>
        <a:spcAft>
          <a:spcPct val="0"/>
        </a:spcAft>
        <a:buFont typeface="Arial" panose="020B0604020202020204" pitchFamily="34" charset="0"/>
        <a:defRPr sz="2800" b="1"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911424" y="709978"/>
            <a:ext cx="10585175" cy="1159765"/>
          </a:xfrm>
        </p:spPr>
        <p:txBody>
          <a:bodyPr>
            <a:normAutofit/>
          </a:bodyPr>
          <a:lstStyle/>
          <a:p>
            <a:r>
              <a:rPr lang="en-ZA" sz="3000" b="1" dirty="0">
                <a:solidFill>
                  <a:prstClr val="white"/>
                </a:solidFill>
                <a:latin typeface="Arial" panose="020B0604020202020204" pitchFamily="34" charset="0"/>
                <a:cs typeface="Arial" panose="020B0604020202020204" pitchFamily="34" charset="0"/>
              </a:rPr>
              <a:t>GAUTENG DEPARTMENT OF SOCIAL DEVELOPMENT </a:t>
            </a:r>
            <a:br>
              <a:rPr lang="en-ZA" sz="3000" b="1" dirty="0">
                <a:solidFill>
                  <a:prstClr val="white"/>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782E890-741E-4097-966A-5CDCB0B8588B}"/>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ubtitle 2">
            <a:extLst>
              <a:ext uri="{FF2B5EF4-FFF2-40B4-BE49-F238E27FC236}">
                <a16:creationId xmlns:a16="http://schemas.microsoft.com/office/drawing/2014/main" id="{B2D3F359-EBEF-8A79-CC42-595AD830F115}"/>
              </a:ext>
            </a:extLst>
          </p:cNvPr>
          <p:cNvSpPr txBox="1">
            <a:spLocks/>
          </p:cNvSpPr>
          <p:nvPr/>
        </p:nvSpPr>
        <p:spPr>
          <a:xfrm>
            <a:off x="911424" y="2006222"/>
            <a:ext cx="10585175" cy="225187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ZA" sz="2600" b="1"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2023/2024 2</a:t>
            </a:r>
            <a:r>
              <a:rPr kumimoji="0" lang="en-ZA" sz="2600" b="1" i="0" u="none" strike="noStrike" kern="1200" cap="none" spc="0" normalizeH="0" baseline="30000" noProof="0" dirty="0">
                <a:ln>
                  <a:noFill/>
                </a:ln>
                <a:solidFill>
                  <a:srgbClr val="FFC000"/>
                </a:solidFill>
                <a:effectLst/>
                <a:uLnTx/>
                <a:uFillTx/>
                <a:latin typeface="Arial" charset="0"/>
                <a:ea typeface="+mn-ea"/>
                <a:cs typeface="Arial" panose="020B0604020202020204" pitchFamily="34" charset="0"/>
              </a:rPr>
              <a:t>nd</a:t>
            </a:r>
            <a:r>
              <a:rPr kumimoji="0" lang="en-ZA" sz="2600" b="1"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 QUARTER PERFORMANCE MONITORING REPORT</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ZA" sz="2600" b="1"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ANALYSIS OF PERFORMANCE</a:t>
            </a:r>
            <a:r>
              <a:rPr kumimoji="0" lang="en-ZA" sz="2600" b="1" i="0" u="none" strike="noStrike" kern="1200" cap="none" spc="0" normalizeH="0" baseline="0" noProof="0" dirty="0">
                <a:ln>
                  <a:noFill/>
                </a:ln>
                <a:solidFill>
                  <a:srgbClr val="F79646">
                    <a:lumMod val="75000"/>
                  </a:srgbClr>
                </a:solidFill>
                <a:effectLst/>
                <a:uLnTx/>
                <a:uFillTx/>
                <a:latin typeface="Arial"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ZA" sz="2600" b="0" i="0" u="none" strike="noStrike" kern="1200" cap="none" spc="0" normalizeH="0" baseline="0" noProof="0" dirty="0">
              <a:ln>
                <a:noFill/>
              </a:ln>
              <a:solidFill>
                <a:srgbClr val="F79646">
                  <a:lumMod val="75000"/>
                </a:srgbClr>
              </a:solidFill>
              <a:effectLst/>
              <a:uLnTx/>
              <a:uFillTx/>
              <a:latin typeface="Arial"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ZA" sz="2200" b="0" i="0" u="none" strike="noStrike" kern="1200" cap="none" spc="0" normalizeH="0" baseline="0" noProof="0" dirty="0">
              <a:ln>
                <a:noFill/>
              </a:ln>
              <a:solidFill>
                <a:prstClr val="white"/>
              </a:solidFill>
              <a:effectLst/>
              <a:uLnTx/>
              <a:uFillTx/>
              <a:latin typeface="Arial" charset="0"/>
              <a:ea typeface="+mn-ea"/>
              <a:cs typeface="Arial" panose="020B0604020202020204" pitchFamily="34" charset="0"/>
            </a:endParaRPr>
          </a:p>
          <a:p>
            <a:pPr marL="457200" marR="0" lvl="1" indent="0" algn="r" defTabSz="457200" rtl="0" eaLnBrk="1" fontAlgn="auto" latinLnBrk="0" hangingPunct="1">
              <a:lnSpc>
                <a:spcPct val="100000"/>
              </a:lnSpc>
              <a:spcBef>
                <a:spcPts val="0"/>
              </a:spcBef>
              <a:spcAft>
                <a:spcPts val="0"/>
              </a:spcAft>
              <a:buClrTx/>
              <a:buSzTx/>
              <a:buFont typeface="Arial"/>
              <a:buNone/>
              <a:tabLst/>
              <a:defRPr/>
            </a:pPr>
            <a:r>
              <a:rPr kumimoji="0" lang="en-GB" sz="2200" b="0" i="0" u="none" strike="noStrike" kern="1200" cap="none" spc="0" normalizeH="0" baseline="0" noProof="0" dirty="0">
                <a:ln>
                  <a:noFill/>
                </a:ln>
                <a:solidFill>
                  <a:prstClr val="white"/>
                </a:solidFill>
                <a:effectLst/>
                <a:uLnTx/>
                <a:uFillTx/>
                <a:latin typeface="Arial" charset="0"/>
                <a:ea typeface="+mn-ea"/>
                <a:cs typeface="Arial" panose="020B0604020202020204" pitchFamily="34" charset="0"/>
              </a:rPr>
              <a:t>SOCIAL DEVELOPMENT PORTFOLIO COMMITTEE</a:t>
            </a:r>
          </a:p>
          <a:p>
            <a:pPr marL="457200" marR="0" lvl="1" indent="0" algn="r" defTabSz="457200" rtl="0" eaLnBrk="1" fontAlgn="auto" latinLnBrk="0" hangingPunct="1">
              <a:lnSpc>
                <a:spcPct val="100000"/>
              </a:lnSpc>
              <a:spcBef>
                <a:spcPts val="0"/>
              </a:spcBef>
              <a:spcAft>
                <a:spcPts val="0"/>
              </a:spcAft>
              <a:buClrTx/>
              <a:buSzTx/>
              <a:buFont typeface="Arial"/>
              <a:buNone/>
              <a:tabLst/>
              <a:defRPr/>
            </a:pPr>
            <a:r>
              <a:rPr kumimoji="0" lang="en-GB" sz="2200" b="0" i="0" u="none" strike="noStrike" kern="1200" cap="none" spc="0" normalizeH="0" baseline="0" noProof="0" dirty="0">
                <a:ln>
                  <a:noFill/>
                </a:ln>
                <a:solidFill>
                  <a:prstClr val="white"/>
                </a:solidFill>
                <a:effectLst/>
                <a:uLnTx/>
                <a:uFillTx/>
                <a:latin typeface="Arial" charset="0"/>
                <a:ea typeface="+mn-ea"/>
                <a:cs typeface="Arial" panose="020B0604020202020204" pitchFamily="34" charset="0"/>
              </a:rPr>
              <a:t>2023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612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Q2 Achievement vs Weighted Performance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E6D166F8-BA46-44D2-B41D-9C29E160E5B1}"/>
              </a:ext>
            </a:extLst>
          </p:cNvPr>
          <p:cNvGraphicFramePr>
            <a:graphicFrameLocks noGrp="1"/>
          </p:cNvGraphicFramePr>
          <p:nvPr>
            <p:ph idx="1"/>
            <p:extLst>
              <p:ext uri="{D42A27DB-BD31-4B8C-83A1-F6EECF244321}">
                <p14:modId xmlns:p14="http://schemas.microsoft.com/office/powerpoint/2010/main" val="82274275"/>
              </p:ext>
            </p:extLst>
          </p:nvPr>
        </p:nvGraphicFramePr>
        <p:xfrm>
          <a:off x="1343472" y="1835790"/>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050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Non-Financial Vs Financial </a:t>
            </a:r>
            <a:r>
              <a:rPr kumimoji="0" lang="en-ZA" sz="28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Comparison</a:t>
            </a:r>
            <a:r>
              <a:rPr kumimoji="0" lang="fr-FR"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AYTD</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3ECB17D-B78C-79CF-D02D-CF0A4CCB776E}"/>
              </a:ext>
            </a:extLst>
          </p:cNvPr>
          <p:cNvSpPr txBox="1"/>
          <p:nvPr/>
        </p:nvSpPr>
        <p:spPr>
          <a:xfrm>
            <a:off x="1343472" y="6299353"/>
            <a:ext cx="68921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Weighted YTD Non-Financial performance against YTD financial expenditure</a:t>
            </a:r>
          </a:p>
        </p:txBody>
      </p:sp>
      <p:graphicFrame>
        <p:nvGraphicFramePr>
          <p:cNvPr id="11" name="Content Placeholder 10">
            <a:extLst>
              <a:ext uri="{FF2B5EF4-FFF2-40B4-BE49-F238E27FC236}">
                <a16:creationId xmlns:a16="http://schemas.microsoft.com/office/drawing/2014/main" id="{8E142DA5-662A-1CF3-BA71-3FF12F2299D9}"/>
              </a:ext>
            </a:extLst>
          </p:cNvPr>
          <p:cNvGraphicFramePr>
            <a:graphicFrameLocks noGrp="1"/>
          </p:cNvGraphicFramePr>
          <p:nvPr>
            <p:ph idx="1"/>
            <p:extLst>
              <p:ext uri="{D42A27DB-BD31-4B8C-83A1-F6EECF244321}">
                <p14:modId xmlns:p14="http://schemas.microsoft.com/office/powerpoint/2010/main" val="154052691"/>
              </p:ext>
            </p:extLst>
          </p:nvPr>
        </p:nvGraphicFramePr>
        <p:xfrm>
          <a:off x="1343472" y="1666567"/>
          <a:ext cx="10515600" cy="4453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583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Achievement of National and Provincial Strategic Priorities</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888DE8E-7697-2C02-608B-00D611B77F0C}"/>
              </a:ext>
            </a:extLst>
          </p:cNvPr>
          <p:cNvGraphicFramePr>
            <a:graphicFrameLocks noGrp="1"/>
          </p:cNvGraphicFramePr>
          <p:nvPr>
            <p:ph idx="1"/>
            <p:extLst>
              <p:ext uri="{D42A27DB-BD31-4B8C-83A1-F6EECF244321}">
                <p14:modId xmlns:p14="http://schemas.microsoft.com/office/powerpoint/2010/main" val="3157134333"/>
              </p:ext>
            </p:extLst>
          </p:nvPr>
        </p:nvGraphicFramePr>
        <p:xfrm>
          <a:off x="1343472" y="1618755"/>
          <a:ext cx="10646967" cy="4836636"/>
        </p:xfrm>
        <a:graphic>
          <a:graphicData uri="http://schemas.openxmlformats.org/drawingml/2006/table">
            <a:tbl>
              <a:tblPr firstRow="1" firstCol="1" bandRow="1">
                <a:tableStyleId>{69012ECD-51FC-41F1-AA8D-1B2483CD663E}</a:tableStyleId>
              </a:tblPr>
              <a:tblGrid>
                <a:gridCol w="1072183">
                  <a:extLst>
                    <a:ext uri="{9D8B030D-6E8A-4147-A177-3AD203B41FA5}">
                      <a16:colId xmlns:a16="http://schemas.microsoft.com/office/drawing/2014/main" val="2457449645"/>
                    </a:ext>
                  </a:extLst>
                </a:gridCol>
                <a:gridCol w="1201003">
                  <a:extLst>
                    <a:ext uri="{9D8B030D-6E8A-4147-A177-3AD203B41FA5}">
                      <a16:colId xmlns:a16="http://schemas.microsoft.com/office/drawing/2014/main" val="2692932493"/>
                    </a:ext>
                  </a:extLst>
                </a:gridCol>
                <a:gridCol w="1978925">
                  <a:extLst>
                    <a:ext uri="{9D8B030D-6E8A-4147-A177-3AD203B41FA5}">
                      <a16:colId xmlns:a16="http://schemas.microsoft.com/office/drawing/2014/main" val="2579975164"/>
                    </a:ext>
                  </a:extLst>
                </a:gridCol>
                <a:gridCol w="6394856">
                  <a:extLst>
                    <a:ext uri="{9D8B030D-6E8A-4147-A177-3AD203B41FA5}">
                      <a16:colId xmlns:a16="http://schemas.microsoft.com/office/drawing/2014/main" val="2134286461"/>
                    </a:ext>
                  </a:extLst>
                </a:gridCol>
              </a:tblGrid>
              <a:tr h="258686">
                <a:tc gridSpan="2">
                  <a:txBody>
                    <a:bodyPr/>
                    <a:lstStyle/>
                    <a:p>
                      <a:pPr>
                        <a:lnSpc>
                          <a:spcPct val="150000"/>
                        </a:lnSpc>
                      </a:pPr>
                      <a:r>
                        <a:rPr lang="en-ZA" sz="1200" b="1" dirty="0">
                          <a:solidFill>
                            <a:schemeClr val="bg1"/>
                          </a:solidFill>
                          <a:effectLst/>
                        </a:rPr>
                        <a:t>STRATEGIC LINKAGES</a:t>
                      </a:r>
                      <a:endParaRPr lang="en-ZA" sz="1200" dirty="0">
                        <a:solidFill>
                          <a:schemeClr val="bg1"/>
                        </a:solidFill>
                        <a:effectLst/>
                        <a:latin typeface="+mn-lt"/>
                        <a:ea typeface="Times New Roman" panose="02020603050405020304" pitchFamily="18" charset="0"/>
                        <a:cs typeface="Times New Roman" panose="02020603050405020304" pitchFamily="18" charset="0"/>
                      </a:endParaRPr>
                    </a:p>
                  </a:txBody>
                  <a:tcPr marL="65302" marR="65302" marT="0" marB="0"/>
                </a:tc>
                <a:tc hMerge="1">
                  <a:txBody>
                    <a:bodyPr/>
                    <a:lstStyle/>
                    <a:p>
                      <a:endParaRPr lang="en-ZA"/>
                    </a:p>
                  </a:txBody>
                  <a:tcPr/>
                </a:tc>
                <a:tc>
                  <a:txBody>
                    <a:bodyPr/>
                    <a:lstStyle/>
                    <a:p>
                      <a:pPr>
                        <a:lnSpc>
                          <a:spcPct val="150000"/>
                        </a:lnSpc>
                      </a:pPr>
                      <a:r>
                        <a:rPr lang="en-ZA" sz="1200" b="1" dirty="0">
                          <a:solidFill>
                            <a:schemeClr val="bg1"/>
                          </a:solidFill>
                          <a:effectLst/>
                        </a:rPr>
                        <a:t>STRATEGIC PLANNING</a:t>
                      </a:r>
                      <a:endParaRPr lang="en-ZA" sz="1200" dirty="0">
                        <a:solidFill>
                          <a:schemeClr val="bg1"/>
                        </a:solidFill>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50000"/>
                        </a:lnSpc>
                      </a:pPr>
                      <a:r>
                        <a:rPr lang="en-ZA" sz="1200" b="1" dirty="0">
                          <a:solidFill>
                            <a:schemeClr val="bg1"/>
                          </a:solidFill>
                          <a:effectLst/>
                        </a:rPr>
                        <a:t>STRATEGIC REPORTING</a:t>
                      </a:r>
                      <a:endParaRPr lang="en-ZA" sz="1200" dirty="0">
                        <a:solidFill>
                          <a:schemeClr val="bg1"/>
                        </a:solidFill>
                        <a:effectLst/>
                        <a:latin typeface="+mn-lt"/>
                        <a:ea typeface="Times New Roman" panose="02020603050405020304" pitchFamily="18" charset="0"/>
                        <a:cs typeface="Times New Roman" panose="02020603050405020304" pitchFamily="18" charset="0"/>
                      </a:endParaRPr>
                    </a:p>
                  </a:txBody>
                  <a:tcPr marL="65302" marR="65302" marT="0" marB="0"/>
                </a:tc>
                <a:extLst>
                  <a:ext uri="{0D108BD9-81ED-4DB2-BD59-A6C34878D82A}">
                    <a16:rowId xmlns:a16="http://schemas.microsoft.com/office/drawing/2014/main" val="30047899"/>
                  </a:ext>
                </a:extLst>
              </a:tr>
              <a:tr h="547153">
                <a:tc>
                  <a:txBody>
                    <a:bodyPr/>
                    <a:lstStyle/>
                    <a:p>
                      <a:pPr>
                        <a:lnSpc>
                          <a:spcPct val="150000"/>
                        </a:lnSpc>
                      </a:pPr>
                      <a:r>
                        <a:rPr lang="en-ZA" sz="1200" b="1" dirty="0">
                          <a:solidFill>
                            <a:srgbClr val="000000"/>
                          </a:solidFill>
                          <a:effectLst/>
                        </a:rPr>
                        <a:t>NDP/MTSF Priority</a:t>
                      </a:r>
                      <a:endParaRPr lang="en-ZA" sz="12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50000"/>
                        </a:lnSpc>
                      </a:pPr>
                      <a:r>
                        <a:rPr lang="en-ZA" sz="1200" b="1" dirty="0">
                          <a:solidFill>
                            <a:srgbClr val="000000"/>
                          </a:solidFill>
                          <a:effectLst/>
                        </a:rPr>
                        <a:t>GGT Priority </a:t>
                      </a:r>
                      <a:endParaRPr lang="en-ZA" sz="1200" dirty="0">
                        <a:effectLst/>
                      </a:endParaRPr>
                    </a:p>
                    <a:p>
                      <a:pPr>
                        <a:lnSpc>
                          <a:spcPct val="150000"/>
                        </a:lnSpc>
                      </a:pPr>
                      <a:r>
                        <a:rPr lang="en-ZA" sz="1200" dirty="0">
                          <a:effectLst/>
                        </a:rPr>
                        <a:t> </a:t>
                      </a:r>
                      <a:endParaRPr lang="en-ZA" sz="12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50000"/>
                        </a:lnSpc>
                      </a:pPr>
                      <a:r>
                        <a:rPr lang="en-ZA" sz="1200" b="1" dirty="0">
                          <a:solidFill>
                            <a:srgbClr val="000000"/>
                          </a:solidFill>
                          <a:effectLst/>
                        </a:rPr>
                        <a:t>Outcome as per approved Dept Strat Plan</a:t>
                      </a:r>
                      <a:endParaRPr lang="en-ZA" sz="12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50000"/>
                        </a:lnSpc>
                      </a:pPr>
                      <a:r>
                        <a:rPr lang="en-ZA" sz="1200" b="1" dirty="0">
                          <a:solidFill>
                            <a:srgbClr val="000000"/>
                          </a:solidFill>
                          <a:effectLst/>
                        </a:rPr>
                        <a:t>Summarised Dept Performance during Q2</a:t>
                      </a:r>
                      <a:endParaRPr lang="en-ZA" sz="1200" dirty="0">
                        <a:effectLst/>
                        <a:latin typeface="+mn-lt"/>
                        <a:ea typeface="Times New Roman" panose="02020603050405020304" pitchFamily="18" charset="0"/>
                        <a:cs typeface="Times New Roman" panose="02020603050405020304" pitchFamily="18" charset="0"/>
                      </a:endParaRPr>
                    </a:p>
                  </a:txBody>
                  <a:tcPr marL="65302" marR="65302" marT="0" marB="0"/>
                </a:tc>
                <a:extLst>
                  <a:ext uri="{0D108BD9-81ED-4DB2-BD59-A6C34878D82A}">
                    <a16:rowId xmlns:a16="http://schemas.microsoft.com/office/drawing/2014/main" val="1375828546"/>
                  </a:ext>
                </a:extLst>
              </a:tr>
              <a:tr h="1812670">
                <a:tc>
                  <a:txBody>
                    <a:bodyPr/>
                    <a:lstStyle/>
                    <a:p>
                      <a:pPr>
                        <a:lnSpc>
                          <a:spcPct val="115000"/>
                        </a:lnSpc>
                      </a:pPr>
                      <a:r>
                        <a:rPr lang="en-US" sz="1100" b="1" dirty="0">
                          <a:effectLst/>
                        </a:rPr>
                        <a:t>Priority 2:</a:t>
                      </a:r>
                      <a:r>
                        <a:rPr lang="en-US" sz="1100" dirty="0">
                          <a:effectLst/>
                        </a:rPr>
                        <a:t> Economic transformation and job creation</a:t>
                      </a:r>
                      <a:endParaRPr lang="en-ZA" sz="1100" dirty="0">
                        <a:effectLst/>
                      </a:endParaRPr>
                    </a:p>
                    <a:p>
                      <a:pPr>
                        <a:lnSpc>
                          <a:spcPct val="115000"/>
                        </a:lnSpc>
                      </a:pPr>
                      <a:r>
                        <a:rPr lang="en-ZA" sz="1100" dirty="0">
                          <a:solidFill>
                            <a:srgbClr val="FF0000"/>
                          </a:solidFill>
                          <a:effectLst/>
                        </a:rPr>
                        <a:t> </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15000"/>
                        </a:lnSpc>
                      </a:pPr>
                      <a:r>
                        <a:rPr lang="en-ZA" sz="1100" b="1" dirty="0">
                          <a:solidFill>
                            <a:srgbClr val="000000"/>
                          </a:solidFill>
                          <a:effectLst/>
                        </a:rPr>
                        <a:t>Priority 1:</a:t>
                      </a:r>
                      <a:r>
                        <a:rPr lang="en-ZA" sz="1100" dirty="0">
                          <a:solidFill>
                            <a:srgbClr val="000000"/>
                          </a:solidFill>
                          <a:effectLst/>
                        </a:rPr>
                        <a:t> Economy, Jobs &amp; Infrastructure</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15000"/>
                        </a:lnSpc>
                      </a:pPr>
                      <a:r>
                        <a:rPr lang="en-ZA" sz="1100" dirty="0">
                          <a:effectLst/>
                        </a:rPr>
                        <a:t>Reduce hunger and poverty</a:t>
                      </a:r>
                    </a:p>
                    <a:p>
                      <a:pPr>
                        <a:lnSpc>
                          <a:spcPct val="115000"/>
                        </a:lnSpc>
                      </a:pPr>
                      <a:r>
                        <a:rPr lang="en-ZA" sz="1100" dirty="0">
                          <a:solidFill>
                            <a:srgbClr val="FF0000"/>
                          </a:solidFill>
                          <a:effectLst/>
                        </a:rPr>
                        <a:t> </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gn="just">
                        <a:lnSpc>
                          <a:spcPct val="115000"/>
                        </a:lnSpc>
                      </a:pPr>
                      <a:r>
                        <a:rPr lang="en-ZA" sz="1100" b="1" dirty="0">
                          <a:effectLst/>
                        </a:rPr>
                        <a:t>National Priority 2</a:t>
                      </a:r>
                      <a:endParaRPr lang="en-ZA" sz="1100" dirty="0">
                        <a:effectLst/>
                      </a:endParaRPr>
                    </a:p>
                    <a:p>
                      <a:pPr algn="just">
                        <a:lnSpc>
                          <a:spcPct val="115000"/>
                        </a:lnSpc>
                      </a:pPr>
                      <a:r>
                        <a:rPr lang="en-ZA" sz="1100" dirty="0">
                          <a:effectLst/>
                        </a:rPr>
                        <a:t>Of the 14 planned targets, 5 were fully achieved at 35.71%; 1 target illustrated good progress representing 7.14%, 2 targets demonstrated fair progress representing 14.29%; 3 targets representing 21.43.1% showed poor progress, while 3 targets representing 21.43% were not targeted for during quarter under review. </a:t>
                      </a:r>
                    </a:p>
                    <a:p>
                      <a:pPr algn="just">
                        <a:lnSpc>
                          <a:spcPct val="115000"/>
                        </a:lnSpc>
                      </a:pPr>
                      <a:r>
                        <a:rPr lang="en-ZA" sz="1100" dirty="0">
                          <a:effectLst/>
                        </a:rPr>
                        <a:t> </a:t>
                      </a:r>
                    </a:p>
                    <a:p>
                      <a:pPr algn="just">
                        <a:lnSpc>
                          <a:spcPct val="115000"/>
                        </a:lnSpc>
                      </a:pPr>
                      <a:r>
                        <a:rPr lang="en-ZA" sz="1100" b="1" dirty="0">
                          <a:effectLst/>
                        </a:rPr>
                        <a:t>Provincial Priority 1</a:t>
                      </a:r>
                      <a:endParaRPr lang="en-ZA" sz="1100" dirty="0">
                        <a:effectLst/>
                      </a:endParaRPr>
                    </a:p>
                    <a:p>
                      <a:pPr algn="just">
                        <a:lnSpc>
                          <a:spcPct val="115000"/>
                        </a:lnSpc>
                      </a:pPr>
                      <a:r>
                        <a:rPr lang="en-ZA" sz="1100" dirty="0">
                          <a:solidFill>
                            <a:srgbClr val="000000"/>
                          </a:solidFill>
                          <a:effectLst/>
                        </a:rPr>
                        <a:t>Of the 10 planned targets, the Department achieved 4 targets representing 40%; 1 target showed good progress representing 10%, 2 targets demonstrated fair progress representing 20% and 3 targets representing 30% showed poor progress ..</a:t>
                      </a:r>
                      <a:endParaRPr lang="en-ZA" sz="1100" dirty="0">
                        <a:solidFill>
                          <a:srgbClr val="000000"/>
                        </a:solidFill>
                        <a:effectLst/>
                        <a:latin typeface="+mn-lt"/>
                        <a:ea typeface="Calibri" panose="020F0502020204030204" pitchFamily="34" charset="0"/>
                        <a:cs typeface="Times New Roman" panose="02020603050405020304" pitchFamily="18" charset="0"/>
                      </a:endParaRPr>
                    </a:p>
                  </a:txBody>
                  <a:tcPr marL="65302" marR="65302" marT="0" marB="0"/>
                </a:tc>
                <a:extLst>
                  <a:ext uri="{0D108BD9-81ED-4DB2-BD59-A6C34878D82A}">
                    <a16:rowId xmlns:a16="http://schemas.microsoft.com/office/drawing/2014/main" val="592940531"/>
                  </a:ext>
                </a:extLst>
              </a:tr>
              <a:tr h="2218127">
                <a:tc>
                  <a:txBody>
                    <a:bodyPr/>
                    <a:lstStyle/>
                    <a:p>
                      <a:pPr>
                        <a:lnSpc>
                          <a:spcPct val="115000"/>
                        </a:lnSpc>
                      </a:pPr>
                      <a:r>
                        <a:rPr lang="en-US" sz="1100" b="1" dirty="0">
                          <a:effectLst/>
                        </a:rPr>
                        <a:t>Priority 4:</a:t>
                      </a:r>
                      <a:r>
                        <a:rPr lang="en-US" sz="1100" dirty="0">
                          <a:effectLst/>
                        </a:rPr>
                        <a:t> Consolidating the social wage through reliable and quality basic services.</a:t>
                      </a:r>
                      <a:endParaRPr lang="en-ZA" sz="1100" dirty="0">
                        <a:effectLst/>
                      </a:endParaRPr>
                    </a:p>
                    <a:p>
                      <a:pPr>
                        <a:lnSpc>
                          <a:spcPct val="115000"/>
                        </a:lnSpc>
                      </a:pPr>
                      <a:r>
                        <a:rPr lang="en-ZA" sz="1100" dirty="0">
                          <a:solidFill>
                            <a:srgbClr val="FF0000"/>
                          </a:solidFill>
                          <a:effectLst/>
                        </a:rPr>
                        <a:t> </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15000"/>
                        </a:lnSpc>
                      </a:pPr>
                      <a:r>
                        <a:rPr lang="en-ZA" sz="1100" b="1" dirty="0">
                          <a:solidFill>
                            <a:srgbClr val="000000"/>
                          </a:solidFill>
                          <a:effectLst/>
                        </a:rPr>
                        <a:t>Priority 4:</a:t>
                      </a:r>
                      <a:r>
                        <a:rPr lang="en-ZA" sz="1100" dirty="0">
                          <a:solidFill>
                            <a:srgbClr val="000000"/>
                          </a:solidFill>
                          <a:effectLst/>
                        </a:rPr>
                        <a:t> Safety, Social Cohesion and Food Security</a:t>
                      </a:r>
                      <a:endParaRPr lang="en-ZA" sz="1100" dirty="0">
                        <a:effectLst/>
                      </a:endParaRPr>
                    </a:p>
                    <a:p>
                      <a:pPr>
                        <a:lnSpc>
                          <a:spcPct val="115000"/>
                        </a:lnSpc>
                      </a:pPr>
                      <a:r>
                        <a:rPr lang="en-ZA" sz="1100" dirty="0">
                          <a:solidFill>
                            <a:srgbClr val="000000"/>
                          </a:solidFill>
                          <a:effectLst/>
                        </a:rPr>
                        <a:t> </a:t>
                      </a:r>
                      <a:endParaRPr lang="en-ZA" sz="1100" dirty="0">
                        <a:effectLst/>
                      </a:endParaRPr>
                    </a:p>
                    <a:p>
                      <a:pPr>
                        <a:lnSpc>
                          <a:spcPct val="115000"/>
                        </a:lnSpc>
                      </a:pPr>
                      <a:r>
                        <a:rPr lang="en-ZA" sz="1100" dirty="0">
                          <a:solidFill>
                            <a:srgbClr val="000000"/>
                          </a:solidFill>
                          <a:effectLst/>
                        </a:rPr>
                        <a:t> </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nSpc>
                          <a:spcPct val="115000"/>
                        </a:lnSpc>
                      </a:pPr>
                      <a:r>
                        <a:rPr lang="en-ZA" sz="1100" dirty="0">
                          <a:effectLst/>
                        </a:rPr>
                        <a:t>Enhanced care and protection of poor and vulnerable groups </a:t>
                      </a:r>
                    </a:p>
                    <a:p>
                      <a:pPr>
                        <a:lnSpc>
                          <a:spcPct val="115000"/>
                        </a:lnSpc>
                      </a:pPr>
                      <a:r>
                        <a:rPr lang="en-ZA" sz="1100" dirty="0">
                          <a:effectLst/>
                        </a:rPr>
                        <a:t> </a:t>
                      </a:r>
                    </a:p>
                    <a:p>
                      <a:pPr>
                        <a:lnSpc>
                          <a:spcPct val="115000"/>
                        </a:lnSpc>
                      </a:pPr>
                      <a:r>
                        <a:rPr lang="en-ZA" sz="1100" dirty="0">
                          <a:effectLst/>
                        </a:rPr>
                        <a:t>Reduce hunger and poverty </a:t>
                      </a:r>
                    </a:p>
                    <a:p>
                      <a:pPr>
                        <a:lnSpc>
                          <a:spcPct val="115000"/>
                        </a:lnSpc>
                      </a:pPr>
                      <a:r>
                        <a:rPr lang="en-ZA" sz="1100" dirty="0">
                          <a:effectLst/>
                        </a:rPr>
                        <a:t> </a:t>
                      </a:r>
                    </a:p>
                    <a:p>
                      <a:pPr>
                        <a:lnSpc>
                          <a:spcPct val="115000"/>
                        </a:lnSpc>
                      </a:pPr>
                      <a:r>
                        <a:rPr lang="en-ZA" sz="1100" dirty="0">
                          <a:effectLst/>
                        </a:rPr>
                        <a:t>Reduce the demand for substances and harm caused by substances</a:t>
                      </a:r>
                      <a:endParaRPr lang="en-ZA" sz="1100" dirty="0">
                        <a:effectLst/>
                        <a:latin typeface="+mn-lt"/>
                        <a:ea typeface="Times New Roman" panose="02020603050405020304" pitchFamily="18" charset="0"/>
                        <a:cs typeface="Times New Roman" panose="02020603050405020304" pitchFamily="18" charset="0"/>
                      </a:endParaRPr>
                    </a:p>
                  </a:txBody>
                  <a:tcPr marL="65302" marR="65302" marT="0" marB="0"/>
                </a:tc>
                <a:tc>
                  <a:txBody>
                    <a:bodyPr/>
                    <a:lstStyle/>
                    <a:p>
                      <a:pPr algn="just">
                        <a:lnSpc>
                          <a:spcPct val="115000"/>
                        </a:lnSpc>
                      </a:pPr>
                      <a:r>
                        <a:rPr lang="en-ZA" sz="1100" b="1" dirty="0">
                          <a:effectLst/>
                        </a:rPr>
                        <a:t>National Priority 4</a:t>
                      </a:r>
                      <a:endParaRPr lang="en-ZA" sz="1100" dirty="0">
                        <a:effectLst/>
                      </a:endParaRPr>
                    </a:p>
                    <a:p>
                      <a:pPr algn="just">
                        <a:lnSpc>
                          <a:spcPct val="115000"/>
                        </a:lnSpc>
                      </a:pPr>
                      <a:r>
                        <a:rPr lang="en-ZA" sz="1100" dirty="0">
                          <a:solidFill>
                            <a:srgbClr val="000000"/>
                          </a:solidFill>
                          <a:effectLst/>
                        </a:rPr>
                        <a:t>Of the 18 planned targets, the Department achieved 10 targets representing 55,56% 3 targets showed good progress representing 16,67% , 2 targets showed fair progress representing 11,11%, 1 target representing 5,56% showed poor progress ,1 target representing 5,56% showed very poor progress while 1 target representing 5,56% was not targeted for during quarter under review.</a:t>
                      </a:r>
                    </a:p>
                    <a:p>
                      <a:pPr algn="just">
                        <a:lnSpc>
                          <a:spcPct val="115000"/>
                        </a:lnSpc>
                        <a:tabLst>
                          <a:tab pos="3063240" algn="l"/>
                        </a:tabLst>
                      </a:pPr>
                      <a:r>
                        <a:rPr lang="en-ZA" sz="1100" b="1" dirty="0">
                          <a:effectLst/>
                        </a:rPr>
                        <a:t> </a:t>
                      </a:r>
                      <a:endParaRPr lang="en-ZA" sz="1100" dirty="0">
                        <a:effectLst/>
                      </a:endParaRPr>
                    </a:p>
                    <a:p>
                      <a:pPr algn="just">
                        <a:lnSpc>
                          <a:spcPct val="115000"/>
                        </a:lnSpc>
                      </a:pPr>
                      <a:r>
                        <a:rPr lang="en-ZA" sz="1100" b="1" dirty="0">
                          <a:effectLst/>
                        </a:rPr>
                        <a:t>Provincial Priority 4</a:t>
                      </a:r>
                      <a:endParaRPr lang="en-ZA" sz="1100" dirty="0">
                        <a:effectLst/>
                      </a:endParaRPr>
                    </a:p>
                    <a:p>
                      <a:pPr algn="just">
                        <a:lnSpc>
                          <a:spcPct val="115000"/>
                        </a:lnSpc>
                      </a:pPr>
                      <a:r>
                        <a:rPr lang="en-ZA" sz="1100" dirty="0">
                          <a:solidFill>
                            <a:srgbClr val="000000"/>
                          </a:solidFill>
                          <a:effectLst/>
                        </a:rPr>
                        <a:t>Of the 19 planned targets, the Department achieved 11 targets representing 57.89 %; 3 targets showed good progress representing 15.79%; 2 target demonstrated fair progress representing 10.53%; 1 target demonstrated  poor progress representing 5,26% ,1 target demonstrated very poor progress representing 5,26% while 1 target representing 5,26% was not targeted for during quarter under review.</a:t>
                      </a:r>
                      <a:endParaRPr lang="en-ZA" sz="1100" dirty="0">
                        <a:solidFill>
                          <a:srgbClr val="000000"/>
                        </a:solidFill>
                        <a:effectLst/>
                        <a:latin typeface="+mn-lt"/>
                        <a:ea typeface="Calibri" panose="020F0502020204030204" pitchFamily="34" charset="0"/>
                        <a:cs typeface="Times New Roman" panose="02020603050405020304" pitchFamily="18" charset="0"/>
                      </a:endParaRPr>
                    </a:p>
                  </a:txBody>
                  <a:tcPr marL="65302" marR="65302" marT="0" marB="0"/>
                </a:tc>
                <a:extLst>
                  <a:ext uri="{0D108BD9-81ED-4DB2-BD59-A6C34878D82A}">
                    <a16:rowId xmlns:a16="http://schemas.microsoft.com/office/drawing/2014/main" val="2786063442"/>
                  </a:ext>
                </a:extLst>
              </a:tr>
            </a:tbl>
          </a:graphicData>
        </a:graphic>
      </p:graphicFrame>
    </p:spTree>
    <p:extLst>
      <p:ext uri="{BB962C8B-B14F-4D97-AF65-F5344CB8AC3E}">
        <p14:creationId xmlns:p14="http://schemas.microsoft.com/office/powerpoint/2010/main" val="34872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Q2 Provincial Priorities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8A89A5B9-7EC8-43B8-817F-8C416B381930}"/>
              </a:ext>
            </a:extLst>
          </p:cNvPr>
          <p:cNvGraphicFramePr>
            <a:graphicFrameLocks noGrp="1"/>
          </p:cNvGraphicFramePr>
          <p:nvPr>
            <p:ph idx="1"/>
          </p:nvPr>
        </p:nvGraphicFramePr>
        <p:xfrm>
          <a:off x="1343470" y="1825625"/>
          <a:ext cx="10646967" cy="4530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39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Q2 National Priorities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5AFEC51-E35A-452A-94FC-A45543E4DEBF}"/>
              </a:ext>
            </a:extLst>
          </p:cNvPr>
          <p:cNvGraphicFramePr>
            <a:graphicFrameLocks noGrp="1"/>
          </p:cNvGraphicFramePr>
          <p:nvPr>
            <p:ph idx="1"/>
            <p:extLst>
              <p:ext uri="{D42A27DB-BD31-4B8C-83A1-F6EECF244321}">
                <p14:modId xmlns:p14="http://schemas.microsoft.com/office/powerpoint/2010/main" val="3118017559"/>
              </p:ext>
            </p:extLst>
          </p:nvPr>
        </p:nvGraphicFramePr>
        <p:xfrm>
          <a:off x="1343470" y="1825625"/>
          <a:ext cx="10646968" cy="4530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14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2" y="1666567"/>
            <a:ext cx="10676463" cy="199103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algn="r"/>
            <a:endParaRPr lang="en-ZA" altLang="en-US" sz="3000" dirty="0">
              <a:solidFill>
                <a:schemeClr val="accent6"/>
              </a:solidFill>
            </a:endParaRPr>
          </a:p>
          <a:p>
            <a:pPr algn="r"/>
            <a:endParaRPr lang="en-ZA" altLang="en-US" sz="3000" dirty="0">
              <a:solidFill>
                <a:schemeClr val="accent6"/>
              </a:solidFill>
            </a:endParaRPr>
          </a:p>
          <a:p>
            <a:pPr algn="r"/>
            <a:endParaRPr lang="en-ZA" altLang="en-US" sz="3000" dirty="0">
              <a:solidFill>
                <a:schemeClr val="accent6"/>
              </a:solidFill>
            </a:endParaRPr>
          </a:p>
          <a:p>
            <a:pPr algn="r"/>
            <a:r>
              <a:rPr lang="en-ZA" altLang="en-US" sz="3000" dirty="0">
                <a:solidFill>
                  <a:schemeClr val="accent6"/>
                </a:solidFill>
              </a:rPr>
              <a:t> </a:t>
            </a:r>
            <a:r>
              <a:rPr lang="en-ZA" altLang="en-US" sz="3000" b="1" dirty="0">
                <a:solidFill>
                  <a:schemeClr val="accent2"/>
                </a:solidFill>
              </a:rPr>
              <a:t>Part B:</a:t>
            </a:r>
          </a:p>
          <a:p>
            <a:pPr algn="r"/>
            <a:r>
              <a:rPr lang="en-ZA" altLang="en-US" sz="3000" dirty="0">
                <a:solidFill>
                  <a:schemeClr val="bg1">
                    <a:lumMod val="50000"/>
                  </a:schemeClr>
                </a:solidFill>
              </a:rPr>
              <a:t>Non-financial Performance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261248" y="4416725"/>
            <a:ext cx="10729191" cy="1595319"/>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lang="en-ZA" sz="2800" b="0" cap="none" dirty="0">
                <a:solidFill>
                  <a:schemeClr val="bg1">
                    <a:lumMod val="50000"/>
                  </a:schemeClr>
                </a:solidFill>
              </a:rPr>
              <a:t>1. Programme Performance</a:t>
            </a:r>
            <a:endPar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8546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Q2 Non-Financial Performance: Prog 2</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E6E607BB-BCFD-43B7-BBEE-2E8191F02EE5}"/>
              </a:ext>
            </a:extLst>
          </p:cNvPr>
          <p:cNvGraphicFramePr>
            <a:graphicFrameLocks noGrp="1"/>
          </p:cNvGraphicFramePr>
          <p:nvPr>
            <p:ph idx="1"/>
            <p:extLst>
              <p:ext uri="{D42A27DB-BD31-4B8C-83A1-F6EECF244321}">
                <p14:modId xmlns:p14="http://schemas.microsoft.com/office/powerpoint/2010/main" val="210787065"/>
              </p:ext>
            </p:extLst>
          </p:nvPr>
        </p:nvGraphicFramePr>
        <p:xfrm>
          <a:off x="1343471" y="1825625"/>
          <a:ext cx="10646967"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747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and Service to Older Persons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E76B222E-2867-BAB6-253D-3CE502F46E64}"/>
              </a:ext>
            </a:extLst>
          </p:cNvPr>
          <p:cNvSpPr>
            <a:spLocks noGrp="1"/>
          </p:cNvSpPr>
          <p:nvPr>
            <p:ph idx="1"/>
          </p:nvPr>
        </p:nvSpPr>
        <p:spPr>
          <a:xfrm>
            <a:off x="1343472" y="1746097"/>
            <a:ext cx="10515600" cy="4351338"/>
          </a:xfrm>
        </p:spPr>
        <p:txBody>
          <a:bodyPr rtlCol="0">
            <a:noAutofit/>
          </a:bodyPr>
          <a:lstStyle/>
          <a:p>
            <a:pPr marL="0" indent="0" algn="just">
              <a:buNone/>
              <a:defRPr/>
            </a:pPr>
            <a:r>
              <a:rPr lang="en-US" altLang="en-US" sz="1800" b="1" dirty="0">
                <a:cs typeface="Arial" charset="0"/>
              </a:rPr>
              <a:t>During the quarter under review :</a:t>
            </a:r>
          </a:p>
          <a:p>
            <a:pPr marL="0" indent="0" algn="just">
              <a:buNone/>
              <a:defRPr/>
            </a:pPr>
            <a:endParaRPr lang="en-US" altLang="en-US" sz="1800" b="1" dirty="0">
              <a:cs typeface="Arial" charset="0"/>
            </a:endParaRPr>
          </a:p>
          <a:p>
            <a:pPr algn="just">
              <a:buFont typeface="Wingdings" panose="05000000000000000000" pitchFamily="2" charset="2"/>
              <a:buChar char="§"/>
              <a:defRPr/>
            </a:pPr>
            <a:r>
              <a:rPr lang="en-ZA" sz="1800" b="1" dirty="0"/>
              <a:t>13 963 (T:19 675) </a:t>
            </a:r>
            <a:r>
              <a:rPr lang="en-ZA" sz="1800" dirty="0"/>
              <a:t>older persons were reached through services provided by funded community-based care and support facilities (home based; service centres and luncheon clubs) and </a:t>
            </a:r>
          </a:p>
          <a:p>
            <a:pPr algn="just">
              <a:buFont typeface="Wingdings" panose="05000000000000000000" pitchFamily="2" charset="2"/>
              <a:buChar char="§"/>
              <a:defRPr/>
            </a:pPr>
            <a:endParaRPr lang="en-ZA" sz="1800" b="1" dirty="0"/>
          </a:p>
          <a:p>
            <a:pPr algn="just">
              <a:buFont typeface="Wingdings" panose="05000000000000000000" pitchFamily="2" charset="2"/>
              <a:buChar char="§"/>
              <a:defRPr/>
            </a:pPr>
            <a:r>
              <a:rPr lang="en-ZA" sz="1800" b="1" dirty="0"/>
              <a:t>5 740 (T:6 146)  </a:t>
            </a:r>
            <a:r>
              <a:rPr lang="en-ZA" sz="1800" dirty="0"/>
              <a:t>older persons  benefitted from residential facilities.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p:txBody>
      </p:sp>
    </p:spTree>
    <p:extLst>
      <p:ext uri="{BB962C8B-B14F-4D97-AF65-F5344CB8AC3E}">
        <p14:creationId xmlns:p14="http://schemas.microsoft.com/office/powerpoint/2010/main" val="422937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Services to Persons with Disabilities</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C855F4C9-3CC5-9F04-84AA-F6756F07F855}"/>
              </a:ext>
            </a:extLst>
          </p:cNvPr>
          <p:cNvSpPr>
            <a:spLocks noGrp="1"/>
          </p:cNvSpPr>
          <p:nvPr>
            <p:ph idx="1"/>
          </p:nvPr>
        </p:nvSpPr>
        <p:spPr>
          <a:xfrm>
            <a:off x="1343472" y="1835790"/>
            <a:ext cx="10515600" cy="4351338"/>
          </a:xfrm>
        </p:spPr>
        <p:txBody>
          <a:bodyPr rtlCol="0">
            <a:noAutofit/>
          </a:bodyPr>
          <a:lstStyle/>
          <a:p>
            <a:pPr marL="0" indent="0" algn="just">
              <a:buNone/>
              <a:defRPr/>
            </a:pPr>
            <a:r>
              <a:rPr lang="en-US" altLang="en-US" sz="1800" b="1" dirty="0"/>
              <a:t>During the period under review the following were achieved: </a:t>
            </a:r>
          </a:p>
          <a:p>
            <a:pPr marL="0" indent="0" algn="just">
              <a:buNone/>
              <a:defRPr/>
            </a:pPr>
            <a:endParaRPr lang="en-US" altLang="en-US" sz="1800" b="1" dirty="0"/>
          </a:p>
          <a:p>
            <a:pPr algn="just">
              <a:buFont typeface="Wingdings" panose="05000000000000000000" pitchFamily="2" charset="2"/>
              <a:buChar char="§"/>
              <a:defRPr/>
            </a:pPr>
            <a:r>
              <a:rPr lang="en-US" altLang="en-US" sz="1800" dirty="0"/>
              <a:t>Residential care were accessed by </a:t>
            </a:r>
            <a:r>
              <a:rPr lang="en-US" altLang="en-US" sz="1800" b="1" dirty="0"/>
              <a:t>1 667 </a:t>
            </a:r>
            <a:r>
              <a:rPr lang="en-ZA" sz="1800" b="1" dirty="0"/>
              <a:t>(T:1 703)</a:t>
            </a:r>
            <a:r>
              <a:rPr lang="en-US" altLang="en-US" sz="1800" b="1" dirty="0"/>
              <a:t> </a:t>
            </a:r>
            <a:r>
              <a:rPr lang="en-US" altLang="en-US" sz="1800" dirty="0"/>
              <a:t>Persons with Disabilities in government and NPO managed facilities; </a:t>
            </a:r>
          </a:p>
          <a:p>
            <a:pPr algn="just">
              <a:buFont typeface="Wingdings" panose="05000000000000000000" pitchFamily="2" charset="2"/>
              <a:buChar char="§"/>
              <a:defRPr/>
            </a:pPr>
            <a:endParaRPr lang="en-US" altLang="en-US" sz="1800" dirty="0"/>
          </a:p>
          <a:p>
            <a:pPr algn="just">
              <a:buFont typeface="Wingdings" panose="05000000000000000000" pitchFamily="2" charset="2"/>
              <a:buChar char="§"/>
              <a:defRPr/>
            </a:pPr>
            <a:r>
              <a:rPr lang="en-US" altLang="en-US" sz="1800" dirty="0"/>
              <a:t>Protective workshop programme aimed at socio-economic empowerment of persons with disabilities reached </a:t>
            </a:r>
            <a:r>
              <a:rPr lang="en-US" altLang="en-US" sz="1800" b="1" dirty="0"/>
              <a:t>3 670 </a:t>
            </a:r>
            <a:r>
              <a:rPr lang="en-ZA" sz="1800" b="1" dirty="0"/>
              <a:t>(T:4 265)</a:t>
            </a:r>
            <a:r>
              <a:rPr lang="en-US" altLang="en-US" sz="1800" b="1" dirty="0"/>
              <a:t>  </a:t>
            </a:r>
            <a:r>
              <a:rPr lang="en-US" altLang="en-US" sz="1800" dirty="0"/>
              <a:t>beneficiaries.</a:t>
            </a:r>
          </a:p>
          <a:p>
            <a:pPr algn="just">
              <a:buFont typeface="Wingdings" panose="05000000000000000000" pitchFamily="2" charset="2"/>
              <a:buChar char="§"/>
              <a:defRPr/>
            </a:pPr>
            <a:endParaRPr lang="en-US" altLang="en-US" sz="1800" dirty="0"/>
          </a:p>
          <a:p>
            <a:pPr marL="0" indent="0" algn="just">
              <a:buNone/>
              <a:defRPr/>
            </a:pPr>
            <a:endParaRPr lang="en-US" altLang="en-US" sz="1800" dirty="0"/>
          </a:p>
          <a:p>
            <a:pPr marL="400041" lvl="1" indent="0" algn="just">
              <a:buNone/>
              <a:defRPr/>
            </a:pPr>
            <a:endParaRPr lang="en-US" altLang="en-US" sz="1800" dirty="0"/>
          </a:p>
          <a:p>
            <a:pPr algn="just">
              <a:buFont typeface="Arial"/>
              <a:buChar char="•"/>
              <a:defRPr/>
            </a:pPr>
            <a:endParaRPr lang="en-US" altLang="en-US" sz="1800" dirty="0"/>
          </a:p>
          <a:p>
            <a:pPr marL="0" indent="0" algn="just">
              <a:buNone/>
              <a:defRPr/>
            </a:pPr>
            <a:endParaRPr lang="en-US" altLang="en-US" sz="1800" dirty="0"/>
          </a:p>
          <a:p>
            <a:pPr marL="0" indent="0" algn="just">
              <a:buNone/>
              <a:defRPr/>
            </a:pPr>
            <a:r>
              <a:rPr lang="en-US" altLang="en-US" sz="1800" dirty="0"/>
              <a:t>     </a:t>
            </a:r>
            <a:endParaRPr lang="en-ZA" sz="1800" dirty="0"/>
          </a:p>
          <a:p>
            <a:pPr marL="0" indent="0" algn="just">
              <a:buNone/>
              <a:defRPr/>
            </a:pPr>
            <a:endParaRPr lang="en-ZA" sz="1800" dirty="0"/>
          </a:p>
          <a:p>
            <a:pPr marL="0" indent="0" algn="just">
              <a:buNone/>
              <a:defRPr/>
            </a:pPr>
            <a:endParaRPr lang="en-ZA" sz="1800" dirty="0"/>
          </a:p>
        </p:txBody>
      </p:sp>
    </p:spTree>
    <p:extLst>
      <p:ext uri="{BB962C8B-B14F-4D97-AF65-F5344CB8AC3E}">
        <p14:creationId xmlns:p14="http://schemas.microsoft.com/office/powerpoint/2010/main" val="37549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HIV And AIDS &amp; EPWP</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98066517-2BC0-2496-1EDE-55833ADFB572}"/>
              </a:ext>
            </a:extLst>
          </p:cNvPr>
          <p:cNvSpPr>
            <a:spLocks noGrp="1"/>
          </p:cNvSpPr>
          <p:nvPr>
            <p:ph idx="1"/>
          </p:nvPr>
        </p:nvSpPr>
        <p:spPr>
          <a:xfrm>
            <a:off x="1343471" y="1666567"/>
            <a:ext cx="10646967" cy="4869172"/>
          </a:xfrm>
        </p:spPr>
        <p:txBody>
          <a:bodyPr>
            <a:noAutofit/>
          </a:bodyPr>
          <a:lstStyle/>
          <a:p>
            <a:pPr marL="0" indent="0" algn="just" defTabSz="914377">
              <a:lnSpc>
                <a:spcPct val="120000"/>
              </a:lnSpc>
              <a:buNone/>
              <a:tabLst>
                <a:tab pos="0" algn="l"/>
              </a:tabLst>
              <a:defRPr/>
            </a:pPr>
            <a:r>
              <a:rPr lang="en-US" sz="1400" b="1" dirty="0"/>
              <a:t>During the period under review the following were achieved:</a:t>
            </a:r>
          </a:p>
          <a:p>
            <a:pPr marL="552437" indent="-285744" algn="just" defTabSz="914377">
              <a:lnSpc>
                <a:spcPct val="120000"/>
              </a:lnSpc>
              <a:buFont typeface="Wingdings" panose="05000000000000000000" pitchFamily="2" charset="2"/>
              <a:buChar char="§"/>
              <a:defRPr/>
            </a:pPr>
            <a:r>
              <a:rPr lang="en-US" sz="1400" dirty="0"/>
              <a:t>Nutritional support was provided to </a:t>
            </a:r>
            <a:r>
              <a:rPr lang="en-US" sz="1400" b="1" dirty="0"/>
              <a:t>69 803(T:74 100)</a:t>
            </a:r>
            <a:r>
              <a:rPr lang="en-US" sz="1400" dirty="0"/>
              <a:t> through food parcels  to date and </a:t>
            </a:r>
            <a:r>
              <a:rPr lang="en-US" sz="1400" b="1" dirty="0"/>
              <a:t>10 732 (T:32 300) </a:t>
            </a:r>
            <a:r>
              <a:rPr lang="en-US" sz="1400" dirty="0"/>
              <a:t>through cooked meals </a:t>
            </a:r>
          </a:p>
          <a:p>
            <a:pPr marL="552437" indent="-285744" algn="just" defTabSz="914377">
              <a:lnSpc>
                <a:spcPct val="120000"/>
              </a:lnSpc>
              <a:buFont typeface="Wingdings" panose="05000000000000000000" pitchFamily="2" charset="2"/>
              <a:buChar char="§"/>
              <a:defRPr/>
            </a:pPr>
            <a:r>
              <a:rPr lang="en-US" sz="1400" b="1" dirty="0"/>
              <a:t>82 120 </a:t>
            </a:r>
            <a:r>
              <a:rPr lang="en-ZA" sz="1400" b="1" dirty="0"/>
              <a:t>(T:108 865) </a:t>
            </a:r>
            <a:r>
              <a:rPr lang="en-ZA" sz="1400" dirty="0"/>
              <a:t>beneficiaries received psychosocial support services including </a:t>
            </a:r>
            <a:r>
              <a:rPr lang="en-US" sz="1400" dirty="0"/>
              <a:t>Orphans and Vulnerable Children</a:t>
            </a:r>
          </a:p>
          <a:p>
            <a:pPr marL="609585" algn="just" defTabSz="914377">
              <a:lnSpc>
                <a:spcPct val="120000"/>
              </a:lnSpc>
              <a:buFont typeface="Wingdings" panose="05000000000000000000" pitchFamily="2" charset="2"/>
              <a:buChar char="§"/>
              <a:defRPr/>
            </a:pPr>
            <a:r>
              <a:rPr lang="en-US" sz="1400" b="1" dirty="0"/>
              <a:t>5 543 (T:7 432) </a:t>
            </a:r>
            <a:r>
              <a:rPr lang="en-US" sz="1400" dirty="0"/>
              <a:t>work opportunities were created through EPWP </a:t>
            </a:r>
          </a:p>
          <a:p>
            <a:pPr marL="609585" algn="just" defTabSz="914377">
              <a:lnSpc>
                <a:spcPct val="120000"/>
              </a:lnSpc>
              <a:buFont typeface="Wingdings" panose="05000000000000000000" pitchFamily="2" charset="2"/>
              <a:buChar char="§"/>
              <a:defRPr/>
            </a:pPr>
            <a:endParaRPr lang="en-US" sz="1400" dirty="0"/>
          </a:p>
          <a:p>
            <a:pPr marL="0" indent="0" algn="just">
              <a:lnSpc>
                <a:spcPct val="120000"/>
              </a:lnSpc>
              <a:buNone/>
            </a:pPr>
            <a:r>
              <a:rPr lang="en-ZA" sz="1400" b="1" dirty="0"/>
              <a:t>Care and Support Programme</a:t>
            </a:r>
          </a:p>
          <a:p>
            <a:pPr marL="0" indent="0" algn="just">
              <a:lnSpc>
                <a:spcPct val="120000"/>
              </a:lnSpc>
              <a:buNone/>
            </a:pPr>
            <a:r>
              <a:rPr lang="en-US" sz="1400" dirty="0"/>
              <a:t>Comprehensive core package of services that include nutritional support, counseling, skills development, home and school visits, psychosocial support, educational support, access to treatment, and referrals was provided to:</a:t>
            </a:r>
          </a:p>
          <a:p>
            <a:pPr algn="just">
              <a:lnSpc>
                <a:spcPct val="120000"/>
              </a:lnSpc>
              <a:buFont typeface="Wingdings" panose="05000000000000000000" pitchFamily="2" charset="2"/>
              <a:buChar char="§"/>
            </a:pPr>
            <a:r>
              <a:rPr lang="en-US" sz="1400" dirty="0"/>
              <a:t>Orphans, Vulnerable Children and Youth (OVCY)</a:t>
            </a:r>
            <a:endParaRPr lang="en-ZA" sz="1400" dirty="0"/>
          </a:p>
          <a:p>
            <a:pPr algn="just">
              <a:lnSpc>
                <a:spcPct val="120000"/>
              </a:lnSpc>
              <a:buFont typeface="Wingdings" panose="05000000000000000000" pitchFamily="2" charset="2"/>
              <a:buChar char="§"/>
            </a:pPr>
            <a:r>
              <a:rPr lang="en-ZA" sz="1400" dirty="0"/>
              <a:t>Youth Headed Households</a:t>
            </a:r>
          </a:p>
          <a:p>
            <a:pPr algn="just">
              <a:lnSpc>
                <a:spcPct val="120000"/>
              </a:lnSpc>
              <a:buFont typeface="Wingdings" panose="05000000000000000000" pitchFamily="2" charset="2"/>
              <a:buChar char="§"/>
            </a:pPr>
            <a:r>
              <a:rPr lang="en-ZA" sz="1400" dirty="0"/>
              <a:t>Children Living with HIV </a:t>
            </a:r>
          </a:p>
          <a:p>
            <a:pPr algn="just">
              <a:lnSpc>
                <a:spcPct val="120000"/>
              </a:lnSpc>
              <a:buFont typeface="Wingdings" panose="05000000000000000000" pitchFamily="2" charset="2"/>
              <a:buChar char="§"/>
            </a:pPr>
            <a:r>
              <a:rPr lang="en-ZA" sz="1400" dirty="0"/>
              <a:t>Adults on ARVs supported</a:t>
            </a:r>
          </a:p>
          <a:p>
            <a:pPr algn="just">
              <a:lnSpc>
                <a:spcPct val="120000"/>
              </a:lnSpc>
              <a:buFont typeface="Wingdings" panose="05000000000000000000" pitchFamily="2" charset="2"/>
              <a:buChar char="§"/>
            </a:pPr>
            <a:r>
              <a:rPr lang="en-ZA" sz="1400" dirty="0"/>
              <a:t>Beneficiaries with TB / showing signs thereof </a:t>
            </a:r>
          </a:p>
          <a:p>
            <a:pPr algn="just">
              <a:lnSpc>
                <a:spcPct val="120000"/>
              </a:lnSpc>
              <a:buFont typeface="Wingdings" panose="05000000000000000000" pitchFamily="2" charset="2"/>
              <a:buChar char="§"/>
            </a:pPr>
            <a:r>
              <a:rPr lang="en-ZA" sz="1400" dirty="0"/>
              <a:t>Older Persons, who are primary Caregivers</a:t>
            </a:r>
          </a:p>
          <a:p>
            <a:pPr marL="609585" algn="just" defTabSz="914377">
              <a:lnSpc>
                <a:spcPct val="120000"/>
              </a:lnSpc>
              <a:buFont typeface="Wingdings" panose="05000000000000000000" pitchFamily="2" charset="2"/>
              <a:buChar char="§"/>
              <a:defRPr/>
            </a:pPr>
            <a:endParaRPr lang="en-US" sz="1400" dirty="0"/>
          </a:p>
        </p:txBody>
      </p:sp>
    </p:spTree>
    <p:extLst>
      <p:ext uri="{BB962C8B-B14F-4D97-AF65-F5344CB8AC3E}">
        <p14:creationId xmlns:p14="http://schemas.microsoft.com/office/powerpoint/2010/main" val="84724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94012" y="1128669"/>
            <a:ext cx="8719983" cy="366386"/>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189" lvl="1" indent="0">
              <a:buNone/>
            </a:pPr>
            <a:r>
              <a:rPr lang="en-US" altLang="en-US" b="1" dirty="0"/>
              <a:t>Part A: 	</a:t>
            </a:r>
            <a:r>
              <a:rPr lang="en-US" altLang="en-US" dirty="0"/>
              <a:t>Overview Of Department Performance. </a:t>
            </a:r>
          </a:p>
          <a:p>
            <a:pPr marL="457189" lvl="1" indent="0">
              <a:buNone/>
            </a:pPr>
            <a:endParaRPr lang="en-US" altLang="en-US" b="1" dirty="0"/>
          </a:p>
          <a:p>
            <a:pPr marL="457189" lvl="1" indent="0">
              <a:buNone/>
            </a:pPr>
            <a:r>
              <a:rPr lang="en-US" altLang="en-US" b="1" dirty="0"/>
              <a:t>Part B:</a:t>
            </a:r>
            <a:r>
              <a:rPr lang="en-US" altLang="en-US" dirty="0"/>
              <a:t>	</a:t>
            </a:r>
            <a:r>
              <a:rPr lang="en-ZA" altLang="en-US" dirty="0"/>
              <a:t> </a:t>
            </a:r>
            <a:r>
              <a:rPr lang="en-ZA" altLang="en-US" b="1" dirty="0"/>
              <a:t>Non-financial Performance</a:t>
            </a:r>
            <a:endParaRPr lang="en-US" altLang="en-US" b="1" dirty="0"/>
          </a:p>
          <a:p>
            <a:pPr marL="457189" lvl="1" indent="0">
              <a:buNone/>
            </a:pPr>
            <a:r>
              <a:rPr lang="en-US" altLang="en-US" dirty="0"/>
              <a:t>		1. </a:t>
            </a:r>
            <a:r>
              <a:rPr lang="en-ZA" altLang="en-US" dirty="0"/>
              <a:t>Programme Performance</a:t>
            </a:r>
          </a:p>
          <a:p>
            <a:pPr marL="457189" lvl="1" indent="0">
              <a:buNone/>
            </a:pPr>
            <a:r>
              <a:rPr lang="en-ZA" altLang="en-US" dirty="0"/>
              <a:t>		2. Governance And Administration</a:t>
            </a:r>
          </a:p>
          <a:p>
            <a:pPr marL="457189" lvl="1" indent="0">
              <a:buNone/>
            </a:pPr>
            <a:r>
              <a:rPr lang="en-ZA" altLang="en-US" dirty="0"/>
              <a:t>		3.  Areas of Significant Deviation from Planned Performance</a:t>
            </a:r>
          </a:p>
          <a:p>
            <a:pPr marL="457189" lvl="1" indent="0">
              <a:buNone/>
            </a:pPr>
            <a:r>
              <a:rPr lang="en-ZA" altLang="en-US" dirty="0"/>
              <a:t>		4. Monitoring of NPOs</a:t>
            </a:r>
          </a:p>
          <a:p>
            <a:pPr marL="457189" lvl="1" indent="0">
              <a:buNone/>
            </a:pPr>
            <a:r>
              <a:rPr lang="en-ZA" altLang="en-US" dirty="0"/>
              <a:t>		5. Extraordinary Issues</a:t>
            </a:r>
          </a:p>
          <a:p>
            <a:pPr marL="457189" lvl="1" indent="0">
              <a:buNone/>
            </a:pPr>
            <a:endParaRPr lang="en-ZA" altLang="en-US" dirty="0"/>
          </a:p>
          <a:p>
            <a:pPr marL="457189" lvl="1" indent="0">
              <a:buNone/>
            </a:pPr>
            <a:r>
              <a:rPr lang="en-ZA" altLang="en-US" b="1" dirty="0"/>
              <a:t>Part C:	</a:t>
            </a:r>
            <a:r>
              <a:rPr lang="en-ZA" altLang="en-US" dirty="0"/>
              <a:t>Financial Report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922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Q2 Non-Financial Performance: Prog 3</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84F9F3C-354C-4E59-B090-CDF19103540B}"/>
              </a:ext>
            </a:extLst>
          </p:cNvPr>
          <p:cNvGraphicFramePr>
            <a:graphicFrameLocks noGrp="1"/>
          </p:cNvGraphicFramePr>
          <p:nvPr>
            <p:ph idx="1"/>
            <p:extLst>
              <p:ext uri="{D42A27DB-BD31-4B8C-83A1-F6EECF244321}">
                <p14:modId xmlns:p14="http://schemas.microsoft.com/office/powerpoint/2010/main" val="4052739485"/>
              </p:ext>
            </p:extLst>
          </p:nvPr>
        </p:nvGraphicFramePr>
        <p:xfrm>
          <a:off x="1343472" y="1825625"/>
          <a:ext cx="10646966" cy="4530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173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And Support To Families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3D393208-23C3-A7E5-1508-BCDC87136D51}"/>
              </a:ext>
            </a:extLst>
          </p:cNvPr>
          <p:cNvSpPr>
            <a:spLocks noGrp="1"/>
          </p:cNvSpPr>
          <p:nvPr>
            <p:ph idx="1"/>
          </p:nvPr>
        </p:nvSpPr>
        <p:spPr>
          <a:xfrm>
            <a:off x="1343472" y="1835790"/>
            <a:ext cx="10515600" cy="4351338"/>
          </a:xfrm>
        </p:spPr>
        <p:txBody>
          <a:bodyPr>
            <a:noAutofit/>
          </a:bodyPr>
          <a:lstStyle/>
          <a:p>
            <a:pPr marL="0" indent="0">
              <a:buNone/>
              <a:defRPr/>
            </a:pPr>
            <a:r>
              <a:rPr lang="en-US" altLang="en-US" sz="1600" dirty="0"/>
              <a:t>During the quarter under review the following was achieved:</a:t>
            </a:r>
          </a:p>
          <a:p>
            <a:pPr marL="0" indent="0">
              <a:buNone/>
              <a:defRPr/>
            </a:pPr>
            <a:endParaRPr lang="en-US" altLang="en-US" sz="1600" dirty="0"/>
          </a:p>
          <a:p>
            <a:pPr lvl="1">
              <a:buFont typeface="Wingdings" panose="05000000000000000000" pitchFamily="2" charset="2"/>
              <a:buChar char="§"/>
              <a:defRPr/>
            </a:pPr>
            <a:r>
              <a:rPr lang="en-ZA" altLang="en-US" sz="1600" b="1" dirty="0"/>
              <a:t>225 541 (T:35 658) </a:t>
            </a:r>
            <a:r>
              <a:rPr lang="en-ZA" altLang="en-US" sz="1600" dirty="0"/>
              <a:t>family members participated in preservation programmes</a:t>
            </a:r>
          </a:p>
          <a:p>
            <a:pPr lvl="1">
              <a:buFont typeface="Wingdings" panose="05000000000000000000" pitchFamily="2" charset="2"/>
              <a:buChar char="§"/>
              <a:defRPr/>
            </a:pPr>
            <a:endParaRPr lang="en-ZA" altLang="en-US" sz="1600" dirty="0"/>
          </a:p>
          <a:p>
            <a:pPr lvl="1">
              <a:buFont typeface="Wingdings" panose="05000000000000000000" pitchFamily="2" charset="2"/>
              <a:buChar char="§"/>
              <a:defRPr/>
            </a:pPr>
            <a:r>
              <a:rPr lang="en-US" altLang="en-US" sz="1600" b="1" dirty="0"/>
              <a:t>647</a:t>
            </a:r>
            <a:r>
              <a:rPr lang="en-US" altLang="en-US" sz="1600" dirty="0"/>
              <a:t> </a:t>
            </a:r>
            <a:r>
              <a:rPr lang="en-US" altLang="en-US" sz="1600" b="1" dirty="0"/>
              <a:t>(T:523) </a:t>
            </a:r>
            <a:r>
              <a:rPr lang="en-US" altLang="en-US" sz="1600" dirty="0"/>
              <a:t>family members were reunited with their families</a:t>
            </a:r>
          </a:p>
          <a:p>
            <a:pPr lvl="1">
              <a:buFont typeface="Wingdings" panose="05000000000000000000" pitchFamily="2" charset="2"/>
              <a:buChar char="§"/>
              <a:defRPr/>
            </a:pPr>
            <a:endParaRPr lang="en-US" altLang="en-US" sz="1600" dirty="0"/>
          </a:p>
          <a:p>
            <a:pPr lvl="1">
              <a:buFont typeface="Wingdings" panose="05000000000000000000" pitchFamily="2" charset="2"/>
              <a:buChar char="§"/>
              <a:defRPr/>
            </a:pPr>
            <a:r>
              <a:rPr lang="en-US" altLang="en-US" sz="1600" b="1" dirty="0"/>
              <a:t>26 702 (T:22 710) </a:t>
            </a:r>
            <a:r>
              <a:rPr lang="en-US" altLang="en-US" sz="1600" dirty="0"/>
              <a:t>family members participated in parenting programmes </a:t>
            </a:r>
          </a:p>
          <a:p>
            <a:pPr lvl="1">
              <a:buFont typeface="Wingdings" panose="05000000000000000000" pitchFamily="2" charset="2"/>
              <a:buChar char="§"/>
              <a:defRPr/>
            </a:pPr>
            <a:endParaRPr lang="en-US" altLang="en-US" sz="1600" dirty="0"/>
          </a:p>
          <a:p>
            <a:pPr lvl="1">
              <a:buFont typeface="Wingdings" panose="05000000000000000000" pitchFamily="2" charset="2"/>
              <a:buChar char="§"/>
              <a:defRPr/>
            </a:pPr>
            <a:r>
              <a:rPr lang="en-US" altLang="en-US" sz="1600" b="1" dirty="0"/>
              <a:t>2 603 (T:2 400) </a:t>
            </a:r>
            <a:r>
              <a:rPr lang="en-US" altLang="en-US" sz="1600" dirty="0"/>
              <a:t>homeless persons were admitted into homeless shelters</a:t>
            </a:r>
          </a:p>
          <a:p>
            <a:pPr lvl="1">
              <a:buFont typeface="Wingdings" panose="05000000000000000000" pitchFamily="2" charset="2"/>
              <a:buChar char="§"/>
              <a:defRPr/>
            </a:pPr>
            <a:endParaRPr lang="en-US" altLang="en-US" sz="1600" dirty="0"/>
          </a:p>
          <a:p>
            <a:pPr lvl="1">
              <a:buFont typeface="Wingdings" panose="05000000000000000000" pitchFamily="2" charset="2"/>
              <a:buChar char="§"/>
              <a:defRPr/>
            </a:pPr>
            <a:endParaRPr lang="en-US" altLang="en-US" sz="1600" dirty="0"/>
          </a:p>
          <a:p>
            <a:pPr lvl="1">
              <a:buFont typeface="Wingdings" panose="05000000000000000000" pitchFamily="2" charset="2"/>
              <a:buChar char="§"/>
              <a:defRPr/>
            </a:pPr>
            <a:endParaRPr lang="en-US" sz="1600" b="1" dirty="0"/>
          </a:p>
          <a:p>
            <a:pPr marL="457189" lvl="1" indent="0">
              <a:buNone/>
              <a:defRPr/>
            </a:pPr>
            <a:endParaRPr lang="en-ZA" sz="1600" dirty="0"/>
          </a:p>
          <a:p>
            <a:pPr marL="457189" lvl="1" indent="0">
              <a:buNone/>
              <a:defRPr/>
            </a:pPr>
            <a:endParaRPr lang="en-ZA" sz="1600" dirty="0"/>
          </a:p>
          <a:p>
            <a:pPr lvl="1">
              <a:lnSpc>
                <a:spcPct val="115000"/>
              </a:lnSpc>
              <a:spcAft>
                <a:spcPts val="1000"/>
              </a:spcAft>
              <a:buFont typeface="Arial" charset="0"/>
              <a:buChar char="•"/>
            </a:pPr>
            <a:endParaRPr lang="en-ZA" altLang="en-US" sz="1600" dirty="0"/>
          </a:p>
          <a:p>
            <a:pPr>
              <a:buFont typeface="Arial" charset="0"/>
              <a:buNone/>
            </a:pPr>
            <a:endParaRPr lang="en-ZA" altLang="en-US" sz="1600" dirty="0"/>
          </a:p>
        </p:txBody>
      </p:sp>
    </p:spTree>
    <p:extLst>
      <p:ext uri="{BB962C8B-B14F-4D97-AF65-F5344CB8AC3E}">
        <p14:creationId xmlns:p14="http://schemas.microsoft.com/office/powerpoint/2010/main" val="305225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Child Care And Protection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59ECBAA5-EFA3-BFD4-A194-F6168E1B4A95}"/>
              </a:ext>
            </a:extLst>
          </p:cNvPr>
          <p:cNvSpPr txBox="1">
            <a:spLocks noGrp="1"/>
          </p:cNvSpPr>
          <p:nvPr>
            <p:ph idx="1"/>
          </p:nvPr>
        </p:nvSpPr>
        <p:spPr bwMode="auto">
          <a:xfrm>
            <a:off x="1343472" y="183579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hangingPunct="0">
              <a:buNone/>
              <a:defRPr/>
            </a:pPr>
            <a:r>
              <a:rPr lang="en-ZA" sz="1700" b="1" dirty="0">
                <a:latin typeface="Arial" panose="020B0604020202020204" pitchFamily="34" charset="0"/>
                <a:cs typeface="Arial" panose="020B0604020202020204" pitchFamily="34" charset="0"/>
              </a:rPr>
              <a:t>During the period under review:</a:t>
            </a:r>
          </a:p>
          <a:p>
            <a:pPr marL="0" indent="0" algn="just" eaLnBrk="0" hangingPunct="0">
              <a:buNone/>
              <a:defRPr/>
            </a:pPr>
            <a:endParaRPr lang="en-ZA" sz="17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700" b="1" dirty="0">
                <a:latin typeface="Arial" panose="020B0604020202020204" pitchFamily="34" charset="0"/>
                <a:cs typeface="Arial" panose="020B0604020202020204" pitchFamily="34" charset="0"/>
              </a:rPr>
              <a:t>920 (T:1 629)</a:t>
            </a:r>
            <a:r>
              <a:rPr lang="en-ZA" sz="1700" dirty="0">
                <a:latin typeface="Arial" panose="020B0604020202020204" pitchFamily="34" charset="0"/>
                <a:cs typeface="Arial" panose="020B0604020202020204" pitchFamily="34" charset="0"/>
              </a:rPr>
              <a:t> children in need of care and protection were placed in foster care.</a:t>
            </a:r>
          </a:p>
          <a:p>
            <a:pPr algn="just" eaLnBrk="0" hangingPunct="0">
              <a:buFont typeface="Wingdings" panose="05000000000000000000" pitchFamily="2" charset="2"/>
              <a:buChar char="§"/>
              <a:defRPr/>
            </a:pPr>
            <a:endParaRPr lang="en-ZA" sz="17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700" b="1" dirty="0">
                <a:latin typeface="Arial" panose="020B0604020202020204" pitchFamily="34" charset="0"/>
                <a:cs typeface="Arial" panose="020B0604020202020204" pitchFamily="34" charset="0"/>
              </a:rPr>
              <a:t>1 047 (T:384)</a:t>
            </a:r>
            <a:r>
              <a:rPr lang="en-ZA" sz="1700" dirty="0">
                <a:latin typeface="Arial" panose="020B0604020202020204" pitchFamily="34" charset="0"/>
                <a:cs typeface="Arial" panose="020B0604020202020204" pitchFamily="34" charset="0"/>
              </a:rPr>
              <a:t> children were reported as cases of child abuse.</a:t>
            </a:r>
          </a:p>
          <a:p>
            <a:pPr algn="just" eaLnBrk="0" hangingPunct="0">
              <a:buFont typeface="Wingdings" panose="05000000000000000000" pitchFamily="2" charset="2"/>
              <a:buChar char="§"/>
              <a:defRPr/>
            </a:pPr>
            <a:endParaRPr lang="en-ZA" sz="17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700" b="1" dirty="0">
                <a:latin typeface="Arial" panose="020B0604020202020204" pitchFamily="34" charset="0"/>
                <a:cs typeface="Arial" panose="020B0604020202020204" pitchFamily="34" charset="0"/>
              </a:rPr>
              <a:t>3 780 (T:4 423)</a:t>
            </a:r>
            <a:r>
              <a:rPr lang="en-ZA" sz="1700" dirty="0">
                <a:latin typeface="Arial" panose="020B0604020202020204" pitchFamily="34" charset="0"/>
                <a:cs typeface="Arial" panose="020B0604020202020204" pitchFamily="34" charset="0"/>
              </a:rPr>
              <a:t> children were placed in CYCCs for developmental social welfare services</a:t>
            </a:r>
            <a:r>
              <a:rPr lang="en-ZA" sz="1700" dirty="0">
                <a:solidFill>
                  <a:srgbClr val="0070C0"/>
                </a:solidFill>
                <a:latin typeface="Arial" panose="020B0604020202020204" pitchFamily="34" charset="0"/>
                <a:cs typeface="Arial" panose="020B0604020202020204" pitchFamily="34" charset="0"/>
              </a:rPr>
              <a:t>.</a:t>
            </a:r>
          </a:p>
          <a:p>
            <a:pPr algn="just" eaLnBrk="0" fontAlgn="auto" hangingPunct="0">
              <a:spcBef>
                <a:spcPts val="0"/>
              </a:spcBef>
              <a:spcAft>
                <a:spcPts val="0"/>
              </a:spcAft>
              <a:buFont typeface="Wingdings" panose="05000000000000000000" pitchFamily="2" charset="2"/>
              <a:buChar char="§"/>
              <a:defRPr/>
            </a:pPr>
            <a:endParaRPr lang="en-ZA" sz="1700" dirty="0">
              <a:solidFill>
                <a:srgbClr val="0070C0"/>
              </a:solidFill>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700" dirty="0">
              <a:solidFill>
                <a:prstClr val="black"/>
              </a:solidFill>
              <a:latin typeface="Arial" panose="020B0604020202020204" pitchFamily="34" charset="0"/>
              <a:cs typeface="Arial" panose="020B0604020202020204" pitchFamily="34" charset="0"/>
            </a:endParaRPr>
          </a:p>
          <a:p>
            <a:pPr marL="0" indent="0" algn="just" fontAlgn="auto">
              <a:spcAft>
                <a:spcPts val="0"/>
              </a:spcAft>
              <a:buNone/>
              <a:defRPr/>
            </a:pPr>
            <a:endParaRPr lang="en-Z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08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Q2 Non-Financial Performance: Prog 4</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5C2B75F-18C0-40AB-8A13-294699E9B357}"/>
              </a:ext>
            </a:extLst>
          </p:cNvPr>
          <p:cNvGraphicFramePr>
            <a:graphicFrameLocks noGrp="1"/>
          </p:cNvGraphicFramePr>
          <p:nvPr>
            <p:ph idx="1"/>
            <p:extLst>
              <p:ext uri="{D42A27DB-BD31-4B8C-83A1-F6EECF244321}">
                <p14:modId xmlns:p14="http://schemas.microsoft.com/office/powerpoint/2010/main" val="960709413"/>
              </p:ext>
            </p:extLst>
          </p:nvPr>
        </p:nvGraphicFramePr>
        <p:xfrm>
          <a:off x="1343470" y="1825625"/>
          <a:ext cx="10543730" cy="4384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36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Crime Prevention and Support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14EB9EC1-13BB-AA04-751E-7EDA0D5E23C9}"/>
              </a:ext>
            </a:extLst>
          </p:cNvPr>
          <p:cNvSpPr>
            <a:spLocks noGrp="1"/>
          </p:cNvSpPr>
          <p:nvPr>
            <p:ph idx="1"/>
          </p:nvPr>
        </p:nvSpPr>
        <p:spPr>
          <a:xfrm>
            <a:off x="1409155" y="1666567"/>
            <a:ext cx="10515600" cy="4859005"/>
          </a:xfrm>
        </p:spPr>
        <p:txBody>
          <a:bodyPr>
            <a:normAutofit lnSpcReduction="10000"/>
          </a:bodyPr>
          <a:lstStyle/>
          <a:p>
            <a:pPr marL="0" indent="0" algn="just">
              <a:buNone/>
            </a:pPr>
            <a:r>
              <a:rPr lang="en-US" sz="1600" b="1" dirty="0"/>
              <a:t>During the period under review the following were achieved:</a:t>
            </a:r>
          </a:p>
          <a:p>
            <a:pPr lvl="0" algn="just">
              <a:buSzPct val="95000"/>
              <a:buFont typeface="Wingdings" panose="05000000000000000000" pitchFamily="2" charset="2"/>
              <a:buChar char="§"/>
              <a:defRPr/>
            </a:pPr>
            <a:r>
              <a:rPr lang="en-US" altLang="en-US" sz="1600" dirty="0"/>
              <a:t>Social crime prevention and awareness campaigns reached </a:t>
            </a:r>
            <a:r>
              <a:rPr lang="en-US" altLang="en-US" sz="1600" b="1" dirty="0"/>
              <a:t>835 667 (T:1 199 643) </a:t>
            </a:r>
            <a:r>
              <a:rPr lang="en-US" altLang="en-US" sz="1600" dirty="0"/>
              <a:t>children and adults.</a:t>
            </a:r>
          </a:p>
          <a:p>
            <a:pPr lvl="0" algn="just">
              <a:buSzPct val="95000"/>
              <a:buFont typeface="Wingdings" panose="05000000000000000000" pitchFamily="2" charset="2"/>
              <a:buChar char="§"/>
              <a:defRPr/>
            </a:pPr>
            <a:endParaRPr lang="en-US" altLang="en-US" sz="1600" dirty="0"/>
          </a:p>
          <a:p>
            <a:pPr lvl="0" algn="just">
              <a:buSzPct val="95000"/>
              <a:buFont typeface="Wingdings" panose="05000000000000000000" pitchFamily="2" charset="2"/>
              <a:buChar char="§"/>
              <a:defRPr/>
            </a:pPr>
            <a:r>
              <a:rPr lang="en-US" altLang="en-US" sz="1600" dirty="0"/>
              <a:t>All children and adults in conflict with the law referred to the Department for further interventions were attended to:</a:t>
            </a:r>
          </a:p>
          <a:p>
            <a:pPr lvl="0" algn="just">
              <a:buSzPct val="95000"/>
              <a:buFont typeface="Wingdings" panose="05000000000000000000" pitchFamily="2" charset="2"/>
              <a:buChar char="§"/>
              <a:defRPr/>
            </a:pPr>
            <a:endParaRPr lang="en-US" altLang="en-US" sz="1600" dirty="0"/>
          </a:p>
          <a:p>
            <a:pPr lvl="1" algn="just">
              <a:buSzPct val="95000"/>
              <a:buFont typeface="Wingdings" panose="05000000000000000000" pitchFamily="2" charset="2"/>
              <a:buChar char="§"/>
              <a:defRPr/>
            </a:pPr>
            <a:r>
              <a:rPr lang="en-US" altLang="en-US" sz="1600" b="1" dirty="0"/>
              <a:t>1 196 (T:643) </a:t>
            </a:r>
            <a:r>
              <a:rPr lang="en-US" altLang="en-US" sz="1600" dirty="0"/>
              <a:t>completed diversion programmes.</a:t>
            </a:r>
          </a:p>
          <a:p>
            <a:pPr lvl="1" algn="just">
              <a:buSzPct val="95000"/>
              <a:buFont typeface="Wingdings" panose="05000000000000000000" pitchFamily="2" charset="2"/>
              <a:buChar char="§"/>
              <a:defRPr/>
            </a:pPr>
            <a:endParaRPr lang="en-US" altLang="en-US" sz="1600" dirty="0"/>
          </a:p>
          <a:p>
            <a:pPr lvl="1" algn="just">
              <a:buSzPct val="95000"/>
              <a:buFont typeface="Wingdings" panose="05000000000000000000" pitchFamily="2" charset="2"/>
              <a:buChar char="§"/>
              <a:defRPr/>
            </a:pPr>
            <a:r>
              <a:rPr lang="en-US" altLang="en-US" sz="1600" dirty="0"/>
              <a:t>Secure care centers accommodated </a:t>
            </a:r>
            <a:r>
              <a:rPr lang="en-US" altLang="en-US" sz="1600" b="1" dirty="0"/>
              <a:t>423 (T:360) </a:t>
            </a:r>
            <a:r>
              <a:rPr lang="en-US" altLang="en-US" sz="1600" dirty="0"/>
              <a:t>children in conflict with the law.</a:t>
            </a:r>
          </a:p>
          <a:p>
            <a:pPr lvl="1" algn="just">
              <a:buSzPct val="95000"/>
              <a:buFont typeface="Wingdings" panose="05000000000000000000" pitchFamily="2" charset="2"/>
              <a:buChar char="§"/>
              <a:defRPr/>
            </a:pPr>
            <a:endParaRPr lang="en-US" altLang="en-US" sz="1600" dirty="0"/>
          </a:p>
          <a:p>
            <a:pPr marL="0" lvl="0" indent="0" algn="l" rtl="0">
              <a:spcBef>
                <a:spcPts val="0"/>
              </a:spcBef>
              <a:spcAft>
                <a:spcPts val="0"/>
              </a:spcAft>
              <a:buSzPct val="95000"/>
              <a:buNone/>
            </a:pPr>
            <a:r>
              <a:rPr lang="en-GB" sz="1600" b="1" dirty="0"/>
              <a:t>Capacity building</a:t>
            </a:r>
          </a:p>
          <a:p>
            <a:pPr lvl="0" algn="l" rtl="0">
              <a:spcBef>
                <a:spcPts val="0"/>
              </a:spcBef>
              <a:spcAft>
                <a:spcPts val="0"/>
              </a:spcAft>
              <a:buSzPct val="95000"/>
              <a:buFont typeface="Wingdings" panose="05000000000000000000" pitchFamily="2" charset="2"/>
              <a:buChar char="§"/>
            </a:pPr>
            <a:endParaRPr lang="en-GB" sz="1600" dirty="0"/>
          </a:p>
          <a:p>
            <a:pPr lvl="0" algn="l" rtl="0">
              <a:spcBef>
                <a:spcPts val="480"/>
              </a:spcBef>
              <a:spcAft>
                <a:spcPts val="0"/>
              </a:spcAft>
              <a:buSzPct val="95000"/>
              <a:buFont typeface="Wingdings" panose="05000000000000000000" pitchFamily="2" charset="2"/>
              <a:buChar char="§"/>
            </a:pPr>
            <a:r>
              <a:rPr lang="en-GB" sz="1600" dirty="0"/>
              <a:t>Post arrest training for probation officers was conducted on 3-5 July 2023 and 38 officials were reached.</a:t>
            </a:r>
          </a:p>
          <a:p>
            <a:pPr lvl="0" algn="l" rtl="0">
              <a:spcBef>
                <a:spcPts val="480"/>
              </a:spcBef>
              <a:spcAft>
                <a:spcPts val="0"/>
              </a:spcAft>
              <a:buSzPct val="95000"/>
              <a:buFont typeface="Wingdings" panose="05000000000000000000" pitchFamily="2" charset="2"/>
              <a:buChar char="§"/>
            </a:pPr>
            <a:endParaRPr lang="en-GB" sz="1600" dirty="0"/>
          </a:p>
          <a:p>
            <a:pPr lvl="0" algn="l" rtl="0">
              <a:spcBef>
                <a:spcPts val="480"/>
              </a:spcBef>
              <a:spcAft>
                <a:spcPts val="0"/>
              </a:spcAft>
              <a:buSzPct val="95000"/>
              <a:buFont typeface="Wingdings" panose="05000000000000000000" pitchFamily="2" charset="2"/>
              <a:buChar char="§"/>
            </a:pPr>
            <a:r>
              <a:rPr lang="en-GB" sz="1600" dirty="0"/>
              <a:t>Developmental assessment training was conducted on 10-14 July 2023 and 40 officials were reached.</a:t>
            </a:r>
          </a:p>
          <a:p>
            <a:pPr lvl="0" algn="l" rtl="0">
              <a:spcBef>
                <a:spcPts val="480"/>
              </a:spcBef>
              <a:spcAft>
                <a:spcPts val="0"/>
              </a:spcAft>
              <a:buSzPct val="95000"/>
              <a:buFont typeface="Wingdings" panose="05000000000000000000" pitchFamily="2" charset="2"/>
              <a:buChar char="§"/>
            </a:pPr>
            <a:endParaRPr lang="en-GB" sz="1600" dirty="0"/>
          </a:p>
          <a:p>
            <a:pPr lvl="0" algn="l" rtl="0">
              <a:spcBef>
                <a:spcPts val="480"/>
              </a:spcBef>
              <a:spcAft>
                <a:spcPts val="0"/>
              </a:spcAft>
              <a:buSzPct val="95000"/>
              <a:buFont typeface="Wingdings" panose="05000000000000000000" pitchFamily="2" charset="2"/>
              <a:buChar char="§"/>
            </a:pPr>
            <a:r>
              <a:rPr lang="en-GB" sz="1600" dirty="0"/>
              <a:t>Wake-up Call substance abuse program training was conducted on 22-24 August 2023 </a:t>
            </a:r>
          </a:p>
          <a:p>
            <a:pPr lvl="0" algn="l" rtl="0">
              <a:spcBef>
                <a:spcPts val="480"/>
              </a:spcBef>
              <a:spcAft>
                <a:spcPts val="0"/>
              </a:spcAft>
              <a:buSzPct val="95000"/>
              <a:buFont typeface="Wingdings" panose="05000000000000000000" pitchFamily="2" charset="2"/>
              <a:buChar char="§"/>
            </a:pPr>
            <a:endParaRPr lang="en-GB" sz="1600" dirty="0"/>
          </a:p>
          <a:p>
            <a:pPr lvl="0" algn="l" rtl="0">
              <a:spcBef>
                <a:spcPts val="480"/>
              </a:spcBef>
              <a:spcAft>
                <a:spcPts val="0"/>
              </a:spcAft>
              <a:buSzPct val="95000"/>
              <a:buFont typeface="Wingdings" panose="05000000000000000000" pitchFamily="2" charset="2"/>
              <a:buChar char="§"/>
            </a:pPr>
            <a:r>
              <a:rPr lang="en-GB" sz="1600" dirty="0"/>
              <a:t>Probation Case Management (PCM) training on 28-31 October 2023 and 156 officials were reached.</a:t>
            </a:r>
          </a:p>
          <a:p>
            <a:pPr marL="342897" indent="-285750" algn="just">
              <a:buSzPct val="95000"/>
              <a:buFont typeface="Wingdings" panose="05000000000000000000" pitchFamily="2" charset="2"/>
              <a:buChar char="§"/>
              <a:defRPr/>
            </a:pPr>
            <a:endParaRPr lang="en-US" altLang="en-US" sz="1600" dirty="0"/>
          </a:p>
          <a:p>
            <a:pPr marL="0" indent="0" algn="just">
              <a:buNone/>
            </a:pPr>
            <a:endParaRPr lang="en-US" sz="1600" b="1" dirty="0"/>
          </a:p>
          <a:p>
            <a:pPr marL="0" indent="0" algn="just">
              <a:buNone/>
            </a:pPr>
            <a:endParaRPr lang="en-ZA" sz="1600" dirty="0"/>
          </a:p>
          <a:p>
            <a:pPr algn="just">
              <a:buFont typeface="Wingdings" panose="05000000000000000000" pitchFamily="2" charset="2"/>
              <a:buChar char="§"/>
            </a:pPr>
            <a:endParaRPr lang="en-ZA" sz="1600" dirty="0"/>
          </a:p>
          <a:p>
            <a:pPr>
              <a:buFont typeface="Wingdings" panose="05000000000000000000" pitchFamily="2" charset="2"/>
              <a:buChar char="§"/>
            </a:pPr>
            <a:endParaRPr lang="en-ZA" sz="1600" dirty="0"/>
          </a:p>
        </p:txBody>
      </p:sp>
    </p:spTree>
    <p:extLst>
      <p:ext uri="{BB962C8B-B14F-4D97-AF65-F5344CB8AC3E}">
        <p14:creationId xmlns:p14="http://schemas.microsoft.com/office/powerpoint/2010/main" val="164753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Victim Empowerment</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01A6B6C9-529C-902B-DB8E-60AB47D714DD}"/>
              </a:ext>
            </a:extLst>
          </p:cNvPr>
          <p:cNvSpPr>
            <a:spLocks noGrp="1"/>
          </p:cNvSpPr>
          <p:nvPr>
            <p:ph idx="1"/>
          </p:nvPr>
        </p:nvSpPr>
        <p:spPr>
          <a:xfrm>
            <a:off x="1343472" y="2005013"/>
            <a:ext cx="10515600" cy="4351338"/>
          </a:xfrm>
        </p:spPr>
        <p:txBody>
          <a:bodyPr rtlCol="0">
            <a:noAutofit/>
          </a:bodyPr>
          <a:lstStyle/>
          <a:p>
            <a:pPr marL="0" indent="0" algn="just">
              <a:buNone/>
              <a:defRPr/>
            </a:pPr>
            <a:r>
              <a:rPr lang="en-US" sz="1800" b="1" dirty="0"/>
              <a:t>During the period under review the following were achieved:</a:t>
            </a:r>
          </a:p>
          <a:p>
            <a:pPr marL="0" indent="0" algn="just">
              <a:buNone/>
              <a:defRPr/>
            </a:pPr>
            <a:endParaRPr lang="en-ZA" altLang="en-US" sz="1800" dirty="0"/>
          </a:p>
          <a:p>
            <a:pPr algn="just">
              <a:buFont typeface="Wingdings" panose="05000000000000000000" pitchFamily="2" charset="2"/>
              <a:buChar char="§"/>
              <a:defRPr/>
            </a:pPr>
            <a:r>
              <a:rPr lang="en-ZA" altLang="en-US" sz="1800" dirty="0"/>
              <a:t>The Department continues to create awareness against gender-based violence (GBV); on the 25</a:t>
            </a:r>
            <a:r>
              <a:rPr lang="en-ZA" altLang="en-US" sz="1800" baseline="30000" dirty="0"/>
              <a:t>th</a:t>
            </a:r>
            <a:r>
              <a:rPr lang="en-ZA" altLang="en-US" sz="1800" dirty="0"/>
              <a:t> of each month awareness is created around Orange Day.</a:t>
            </a:r>
          </a:p>
          <a:p>
            <a:pPr algn="just">
              <a:buFont typeface="Wingdings" panose="05000000000000000000" pitchFamily="2" charset="2"/>
              <a:buChar char="§"/>
              <a:defRPr/>
            </a:pPr>
            <a:endParaRPr lang="en-ZA" altLang="en-US" sz="1800" dirty="0"/>
          </a:p>
          <a:p>
            <a:pPr algn="just">
              <a:buFont typeface="Wingdings" panose="05000000000000000000" pitchFamily="2" charset="2"/>
              <a:buChar char="§"/>
              <a:defRPr/>
            </a:pPr>
            <a:r>
              <a:rPr lang="en-US" altLang="en-US" sz="1800" dirty="0"/>
              <a:t>The Department has a Gender Based Violence unit that provides psycho-social counselling to adult victims of violence.  This unit creates awareness based on the National Strategic Plan on Gender-Based Violence and Femicide 2020-2030. </a:t>
            </a:r>
          </a:p>
          <a:p>
            <a:pPr algn="just">
              <a:buFont typeface="Wingdings" panose="05000000000000000000" pitchFamily="2" charset="2"/>
              <a:buChar char="§"/>
              <a:defRPr/>
            </a:pPr>
            <a:endParaRPr lang="en-ZA" altLang="en-US" sz="1800" dirty="0"/>
          </a:p>
          <a:p>
            <a:pPr algn="just">
              <a:buFont typeface="Wingdings" panose="05000000000000000000" pitchFamily="2" charset="2"/>
              <a:buChar char="§"/>
              <a:defRPr/>
            </a:pPr>
            <a:r>
              <a:rPr lang="en-US" altLang="en-US" sz="1800" dirty="0"/>
              <a:t>The Department funded </a:t>
            </a:r>
            <a:r>
              <a:rPr lang="en-US" altLang="en-US" sz="1800" b="1" dirty="0"/>
              <a:t> 105 </a:t>
            </a:r>
            <a:r>
              <a:rPr lang="en-ZA" sz="1800" b="1" dirty="0"/>
              <a:t>(T:108) </a:t>
            </a:r>
            <a:r>
              <a:rPr lang="en-ZA" sz="1800" dirty="0"/>
              <a:t>facilities and </a:t>
            </a:r>
            <a:r>
              <a:rPr lang="en-US" altLang="en-US" sz="1800" dirty="0"/>
              <a:t>shelters that provided psycho-social support to    </a:t>
            </a:r>
            <a:r>
              <a:rPr lang="en-US" altLang="en-US" sz="1800" b="1" dirty="0"/>
              <a:t>28 203 </a:t>
            </a:r>
            <a:r>
              <a:rPr lang="en-ZA" sz="1800" b="1" dirty="0"/>
              <a:t>(T:29 046) </a:t>
            </a:r>
            <a:r>
              <a:rPr lang="en-ZA" sz="1800" dirty="0"/>
              <a:t>victims of violence and crime. </a:t>
            </a:r>
          </a:p>
          <a:p>
            <a:pPr algn="just">
              <a:buFont typeface="Wingdings" panose="05000000000000000000" pitchFamily="2" charset="2"/>
              <a:buChar char="§"/>
              <a:defRPr/>
            </a:pPr>
            <a:endParaRPr lang="en-US" sz="1800" dirty="0"/>
          </a:p>
          <a:p>
            <a:pPr algn="just">
              <a:buFont typeface="Wingdings" panose="05000000000000000000" pitchFamily="2" charset="2"/>
              <a:buChar char="§"/>
              <a:defRPr/>
            </a:pPr>
            <a:r>
              <a:rPr lang="en-US" sz="1800" dirty="0"/>
              <a:t>The </a:t>
            </a:r>
            <a:r>
              <a:rPr lang="en-ZA" sz="1800" dirty="0"/>
              <a:t>programme</a:t>
            </a:r>
            <a:r>
              <a:rPr lang="en-US" sz="1800" dirty="0"/>
              <a:t> of no violence against women and children including 16 days of activism reached </a:t>
            </a:r>
            <a:r>
              <a:rPr lang="en-US" sz="1800" b="1" dirty="0"/>
              <a:t>1 444 123 </a:t>
            </a:r>
            <a:r>
              <a:rPr lang="en-ZA" sz="1800" b="1" dirty="0"/>
              <a:t>(T:974 854)</a:t>
            </a:r>
            <a:r>
              <a:rPr lang="en-US" sz="1800" b="1" dirty="0"/>
              <a:t> </a:t>
            </a:r>
            <a:r>
              <a:rPr lang="en-US" sz="1800" dirty="0"/>
              <a:t>beneficiaries.</a:t>
            </a:r>
            <a:endParaRPr lang="en-US" sz="1800" strike="sngStrike" dirty="0">
              <a:solidFill>
                <a:srgbClr val="FF0000"/>
              </a:solidFill>
            </a:endParaRPr>
          </a:p>
          <a:p>
            <a:pPr algn="just">
              <a:buFont typeface="Wingdings" panose="05000000000000000000" pitchFamily="2" charset="2"/>
              <a:buChar char="§"/>
              <a:defRPr/>
            </a:pPr>
            <a:endParaRPr lang="en-US" sz="1800" dirty="0"/>
          </a:p>
          <a:p>
            <a:pPr marL="0" indent="0" algn="just">
              <a:buNone/>
              <a:defRPr/>
            </a:pPr>
            <a:endParaRPr lang="en-ZA" altLang="en-US" sz="1800" dirty="0"/>
          </a:p>
          <a:p>
            <a:pPr marL="0" indent="0" algn="just">
              <a:buNone/>
              <a:defRPr/>
            </a:pPr>
            <a:endParaRPr lang="en-ZA" sz="1800" dirty="0"/>
          </a:p>
        </p:txBody>
      </p:sp>
    </p:spTree>
    <p:extLst>
      <p:ext uri="{BB962C8B-B14F-4D97-AF65-F5344CB8AC3E}">
        <p14:creationId xmlns:p14="http://schemas.microsoft.com/office/powerpoint/2010/main" val="371949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Substance Abuse Prevention and Rehabilitation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62244AE5-EDDE-4127-53AB-84D22C6C19EC}"/>
              </a:ext>
            </a:extLst>
          </p:cNvPr>
          <p:cNvSpPr>
            <a:spLocks noGrp="1"/>
          </p:cNvSpPr>
          <p:nvPr>
            <p:ph idx="1"/>
          </p:nvPr>
        </p:nvSpPr>
        <p:spPr>
          <a:xfrm>
            <a:off x="1409155" y="1835790"/>
            <a:ext cx="10515600" cy="4351338"/>
          </a:xfrm>
        </p:spPr>
        <p:txBody>
          <a:bodyPr>
            <a:noAutofit/>
          </a:bodyPr>
          <a:lstStyle/>
          <a:p>
            <a:pPr marL="0" indent="0" algn="just">
              <a:buNone/>
            </a:pPr>
            <a:r>
              <a:rPr lang="en-US" altLang="en-US" sz="1600" b="1" dirty="0">
                <a:cs typeface="Arial" charset="0"/>
              </a:rPr>
              <a:t>During the period under review</a:t>
            </a:r>
          </a:p>
          <a:p>
            <a:pPr marL="0" indent="0" algn="just">
              <a:buNone/>
            </a:pPr>
            <a:endParaRPr lang="en-US" altLang="en-US" sz="1600" b="1" dirty="0">
              <a:cs typeface="Arial" charset="0"/>
            </a:endParaRPr>
          </a:p>
          <a:p>
            <a:pPr algn="just">
              <a:buFont typeface="Wingdings" panose="05000000000000000000" pitchFamily="2" charset="2"/>
              <a:buChar char="§"/>
            </a:pPr>
            <a:r>
              <a:rPr lang="en-US" altLang="en-US" sz="1600" dirty="0">
                <a:cs typeface="Arial" charset="0"/>
              </a:rPr>
              <a:t>The Department continued to render substance abuse prevention and rehabilitation services in terms of the Prevention of and Treatment of Drug Dependency Act 70 of 2008 and the National Drug Master Plan to ensure that the demand and the harm caused by drugs is reduced. </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ZA" altLang="en-US" sz="1600" b="1" dirty="0">
                <a:cs typeface="Arial" charset="0"/>
              </a:rPr>
              <a:t>2 570 238 </a:t>
            </a:r>
            <a:r>
              <a:rPr lang="en-ZA" sz="1600" b="1" dirty="0"/>
              <a:t>(T:2 207 148)</a:t>
            </a:r>
            <a:r>
              <a:rPr lang="en-ZA" altLang="en-US" sz="1600" b="1" dirty="0">
                <a:solidFill>
                  <a:srgbClr val="FF0000"/>
                </a:solidFill>
                <a:cs typeface="Arial" charset="0"/>
              </a:rPr>
              <a:t> </a:t>
            </a:r>
            <a:r>
              <a:rPr lang="en-ZA" altLang="en-US" sz="1600" dirty="0">
                <a:cs typeface="Arial" charset="0"/>
              </a:rPr>
              <a:t>beneficiaries were reached through substance abuse prevention programmes.</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The Ke-Moja coaches deployed in schools and communities to roll out the Ke-Moja Drug Prevention programme reached  </a:t>
            </a:r>
            <a:r>
              <a:rPr lang="en-ZA" altLang="en-US" sz="1600" b="1" dirty="0">
                <a:cs typeface="Arial" charset="0"/>
              </a:rPr>
              <a:t>842 889 (T: 686 867)</a:t>
            </a:r>
            <a:r>
              <a:rPr lang="en-ZA" altLang="en-US" sz="1600" b="1" dirty="0">
                <a:solidFill>
                  <a:srgbClr val="FF0000"/>
                </a:solidFill>
                <a:cs typeface="Arial" charset="0"/>
              </a:rPr>
              <a:t>  </a:t>
            </a:r>
            <a:r>
              <a:rPr lang="en-ZA" altLang="en-US" sz="1600" dirty="0">
                <a:cs typeface="Arial" charset="0"/>
              </a:rPr>
              <a:t>children and youth as well as parents and caregivers; to date.</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Substance abuse disorder treatment services were provided to </a:t>
            </a:r>
            <a:r>
              <a:rPr lang="en-ZA" altLang="en-US" sz="1600" b="1" dirty="0">
                <a:cs typeface="Arial" charset="0"/>
              </a:rPr>
              <a:t>21 025 (T:126 564) </a:t>
            </a:r>
            <a:r>
              <a:rPr lang="en-ZA" altLang="en-US" sz="1600" dirty="0">
                <a:cs typeface="Arial" charset="0"/>
              </a:rPr>
              <a:t> users.</a:t>
            </a:r>
          </a:p>
          <a:p>
            <a:pPr algn="just">
              <a:buFont typeface="Wingdings" panose="05000000000000000000" pitchFamily="2" charset="2"/>
              <a:buChar char="§"/>
            </a:pPr>
            <a:endParaRPr lang="en-ZA" altLang="en-US" sz="1600" dirty="0">
              <a:cs typeface="Arial" charset="0"/>
            </a:endParaRPr>
          </a:p>
          <a:p>
            <a:pPr marL="342891" lvl="1" indent="-342891" algn="just">
              <a:buFont typeface="Wingdings" panose="05000000000000000000" pitchFamily="2" charset="2"/>
              <a:buChar char="§"/>
            </a:pPr>
            <a:r>
              <a:rPr lang="en-ZA" altLang="en-US" sz="1600" b="1" dirty="0">
                <a:cs typeface="Arial" charset="0"/>
              </a:rPr>
              <a:t>4 511 (T:7 275)</a:t>
            </a:r>
            <a:r>
              <a:rPr lang="en-ZA" altLang="en-US" sz="1600" b="1" dirty="0">
                <a:solidFill>
                  <a:srgbClr val="FF0000"/>
                </a:solidFill>
                <a:cs typeface="Arial" charset="0"/>
              </a:rPr>
              <a:t> </a:t>
            </a:r>
            <a:r>
              <a:rPr lang="en-ZA" altLang="en-US" sz="1600" dirty="0">
                <a:cs typeface="Arial" charset="0"/>
              </a:rPr>
              <a:t>beneficiaries that completed treatment programmes are participating in after care programmes.</a:t>
            </a:r>
          </a:p>
          <a:p>
            <a:pPr marL="342891" lvl="1" indent="-342891" algn="just">
              <a:buFont typeface="Wingdings" panose="05000000000000000000" pitchFamily="2" charset="2"/>
              <a:buChar char="§"/>
            </a:pPr>
            <a:endParaRPr lang="en-ZA" altLang="en-US" sz="1600" dirty="0">
              <a:cs typeface="Arial" charset="0"/>
            </a:endParaRPr>
          </a:p>
          <a:p>
            <a:pPr marL="0" indent="0" algn="just">
              <a:buNone/>
            </a:pPr>
            <a:endParaRPr lang="en-ZA" altLang="en-US" sz="1600" dirty="0">
              <a:cs typeface="Arial" charset="0"/>
            </a:endParaRPr>
          </a:p>
          <a:p>
            <a:pPr algn="just"/>
            <a:endParaRPr lang="en-ZA" altLang="en-US" sz="1600" dirty="0">
              <a:cs typeface="Arial" charset="0"/>
            </a:endParaRPr>
          </a:p>
        </p:txBody>
      </p:sp>
    </p:spTree>
    <p:extLst>
      <p:ext uri="{BB962C8B-B14F-4D97-AF65-F5344CB8AC3E}">
        <p14:creationId xmlns:p14="http://schemas.microsoft.com/office/powerpoint/2010/main" val="147049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Substance Abuse Prevention and Rehabilitation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62244AE5-EDDE-4127-53AB-84D22C6C19EC}"/>
              </a:ext>
            </a:extLst>
          </p:cNvPr>
          <p:cNvSpPr>
            <a:spLocks noGrp="1"/>
          </p:cNvSpPr>
          <p:nvPr>
            <p:ph idx="1"/>
          </p:nvPr>
        </p:nvSpPr>
        <p:spPr>
          <a:xfrm>
            <a:off x="1343471" y="1666568"/>
            <a:ext cx="10646967" cy="4689783"/>
          </a:xfrm>
        </p:spPr>
        <p:txBody>
          <a:bodyPr>
            <a:noAutofit/>
          </a:bodyPr>
          <a:lstStyle/>
          <a:p>
            <a:pPr marL="0" indent="0" algn="just">
              <a:buNone/>
            </a:pPr>
            <a:r>
              <a:rPr lang="en-US" altLang="en-US" sz="1600" b="1" dirty="0">
                <a:cs typeface="Arial" charset="0"/>
              </a:rPr>
              <a:t>During the period under review</a:t>
            </a:r>
          </a:p>
          <a:p>
            <a:pPr marL="0" indent="0" algn="just">
              <a:buNone/>
            </a:pPr>
            <a:endParaRPr lang="en-US" altLang="en-US" sz="1600" b="1" dirty="0">
              <a:cs typeface="Arial" charset="0"/>
            </a:endParaRPr>
          </a:p>
          <a:p>
            <a:pPr marL="0" lvl="1" indent="0" algn="just">
              <a:buNone/>
            </a:pPr>
            <a:r>
              <a:rPr kumimoji="0" lang="en-US" altLang="en-US" sz="1600" b="1" i="0" u="none" strike="noStrike" kern="1200" cap="none" spc="0" normalizeH="0" baseline="0" noProof="0" dirty="0">
                <a:ln>
                  <a:noFill/>
                </a:ln>
                <a:solidFill>
                  <a:prstClr val="black"/>
                </a:solidFill>
                <a:effectLst/>
                <a:uLnTx/>
                <a:uFillTx/>
                <a:ea typeface="+mn-ea"/>
                <a:cs typeface="Arial" charset="0"/>
              </a:rPr>
              <a:t>Registrations:</a:t>
            </a:r>
          </a:p>
          <a:p>
            <a:pPr marL="0" lvl="1" indent="0" algn="just">
              <a:buNone/>
            </a:pPr>
            <a:r>
              <a:rPr lang="en-US" altLang="en-US" sz="1600" dirty="0">
                <a:cs typeface="Arial" charset="0"/>
              </a:rPr>
              <a:t>The following facilities were registered in terms of the provisions of Act 70 of 2008:</a:t>
            </a:r>
          </a:p>
          <a:p>
            <a:pPr marL="0" lvl="1" indent="0" algn="just">
              <a:buNone/>
            </a:pPr>
            <a:endParaRPr lang="en-US" altLang="en-US" sz="1600" dirty="0">
              <a:cs typeface="Arial" charset="0"/>
            </a:endParaRPr>
          </a:p>
          <a:p>
            <a:pPr marL="285750" lvl="1" indent="-285750" algn="just">
              <a:buFont typeface="Wingdings" panose="05000000000000000000" pitchFamily="2" charset="2"/>
              <a:buChar char="§"/>
            </a:pPr>
            <a:r>
              <a:rPr lang="en-US" altLang="en-US" sz="1600" dirty="0">
                <a:cs typeface="Arial" charset="0"/>
              </a:rPr>
              <a:t>Thandanani Drop inn centre was registered as a community-based service on 24 July 2023.</a:t>
            </a:r>
          </a:p>
          <a:p>
            <a:pPr marL="285750" lvl="1" indent="-285750" algn="just">
              <a:buFont typeface="Wingdings" panose="05000000000000000000" pitchFamily="2" charset="2"/>
              <a:buChar char="§"/>
            </a:pPr>
            <a:endParaRPr lang="en-US" altLang="en-US" sz="1600" dirty="0">
              <a:cs typeface="Arial" charset="0"/>
            </a:endParaRPr>
          </a:p>
          <a:p>
            <a:pPr marL="285750" lvl="1" indent="-285750" algn="just">
              <a:buFont typeface="Wingdings" panose="05000000000000000000" pitchFamily="2" charset="2"/>
              <a:buChar char="§"/>
            </a:pPr>
            <a:r>
              <a:rPr lang="en-US" altLang="en-US" sz="1600" dirty="0">
                <a:cs typeface="Arial" charset="0"/>
              </a:rPr>
              <a:t>Nhlosenhle Drug and Substance Abuse Treatment Agency was re-registered as a community-based service on 10 August 2023.</a:t>
            </a:r>
          </a:p>
          <a:p>
            <a:pPr marL="285750" lvl="1" indent="-285750" algn="just">
              <a:buFont typeface="Wingdings" panose="05000000000000000000" pitchFamily="2" charset="2"/>
              <a:buChar char="§"/>
            </a:pPr>
            <a:endParaRPr lang="en-US" altLang="en-US" sz="1600" dirty="0">
              <a:cs typeface="Arial" charset="0"/>
            </a:endParaRPr>
          </a:p>
          <a:p>
            <a:pPr marL="0" marR="0" lvl="0" indent="0" algn="l" defTabSz="457189" rtl="0" eaLnBrk="1" fontAlgn="auto" latinLnBrk="0" hangingPunct="1">
              <a:lnSpc>
                <a:spcPct val="100000"/>
              </a:lnSpc>
              <a:spcBef>
                <a:spcPct val="20000"/>
              </a:spcBef>
              <a:spcAft>
                <a:spcPts val="0"/>
              </a:spcAft>
              <a:buClrTx/>
              <a:buSzTx/>
              <a:buNone/>
              <a:tabLst/>
              <a:defRPr/>
            </a:pPr>
            <a:r>
              <a:rPr kumimoji="0" lang="en-ZA" sz="1600" b="1" i="0" u="none" strike="noStrike" kern="1200" cap="none" spc="0" normalizeH="0" baseline="0" noProof="0" dirty="0">
                <a:ln>
                  <a:noFill/>
                </a:ln>
                <a:solidFill>
                  <a:prstClr val="black"/>
                </a:solidFill>
                <a:effectLst/>
                <a:uLnTx/>
                <a:uFillTx/>
                <a:ea typeface="+mn-ea"/>
                <a:cs typeface="Arial" panose="020B0604020202020204" pitchFamily="34" charset="0"/>
              </a:rPr>
              <a:t>Capacity building and training:</a:t>
            </a:r>
          </a:p>
          <a:p>
            <a:pPr marL="285750" lvl="1" indent="-285750" algn="just">
              <a:buFont typeface="Wingdings" panose="05000000000000000000" pitchFamily="2" charset="2"/>
              <a:buChar char="§"/>
            </a:pPr>
            <a:r>
              <a:rPr lang="en-US" altLang="en-US" sz="1600" dirty="0">
                <a:cs typeface="Arial" charset="0"/>
              </a:rPr>
              <a:t>Capacity building workshop on Harm reduction – the workshop focused on mental health and substance abuse. 61 stakeholders and Social Workers were in attendance. </a:t>
            </a:r>
          </a:p>
          <a:p>
            <a:pPr marL="285750" lvl="1" indent="-285750" algn="just">
              <a:buFont typeface="Wingdings" panose="05000000000000000000" pitchFamily="2" charset="2"/>
              <a:buChar char="§"/>
            </a:pPr>
            <a:endParaRPr lang="en-US" altLang="en-US" sz="1600" dirty="0">
              <a:cs typeface="Arial" charset="0"/>
            </a:endParaRPr>
          </a:p>
          <a:p>
            <a:pPr marL="285750" lvl="1" indent="-285750" algn="just">
              <a:buFont typeface="Wingdings" panose="05000000000000000000" pitchFamily="2" charset="2"/>
              <a:buChar char="§"/>
            </a:pPr>
            <a:r>
              <a:rPr lang="en-US" altLang="en-US" sz="1600" dirty="0">
                <a:cs typeface="Arial" charset="0"/>
              </a:rPr>
              <a:t>Participated in the HR induction programme on 25 July and presented on the elevated provincial  substance abuse programme.</a:t>
            </a:r>
          </a:p>
          <a:p>
            <a:pPr algn="just">
              <a:buFont typeface="Wingdings" panose="05000000000000000000" pitchFamily="2" charset="2"/>
              <a:buChar char="§"/>
            </a:pPr>
            <a:endParaRPr lang="en-ZA" altLang="en-US" sz="1600" dirty="0">
              <a:cs typeface="Arial" charset="0"/>
            </a:endParaRPr>
          </a:p>
          <a:p>
            <a:pPr algn="just"/>
            <a:endParaRPr lang="en-ZA" altLang="en-US" sz="1600" dirty="0">
              <a:cs typeface="Arial" charset="0"/>
            </a:endParaRPr>
          </a:p>
        </p:txBody>
      </p:sp>
    </p:spTree>
    <p:extLst>
      <p:ext uri="{BB962C8B-B14F-4D97-AF65-F5344CB8AC3E}">
        <p14:creationId xmlns:p14="http://schemas.microsoft.com/office/powerpoint/2010/main" val="143767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Q2 Non-Financial Performance: Prog 5</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309E679-7CAA-434E-8672-1EFD8D1C35B2}"/>
              </a:ext>
            </a:extLst>
          </p:cNvPr>
          <p:cNvGraphicFramePr>
            <a:graphicFrameLocks noGrp="1"/>
          </p:cNvGraphicFramePr>
          <p:nvPr>
            <p:ph idx="1"/>
            <p:extLst>
              <p:ext uri="{D42A27DB-BD31-4B8C-83A1-F6EECF244321}">
                <p14:modId xmlns:p14="http://schemas.microsoft.com/office/powerpoint/2010/main" val="327633669"/>
              </p:ext>
            </p:extLst>
          </p:nvPr>
        </p:nvGraphicFramePr>
        <p:xfrm>
          <a:off x="1343470" y="1825625"/>
          <a:ext cx="10646967" cy="4530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870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Poverty Alleviation And Sustainable Livelihoods</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6157A89C-70AA-B7ED-3F12-6D89D7D6B499}"/>
              </a:ext>
            </a:extLst>
          </p:cNvPr>
          <p:cNvSpPr>
            <a:spLocks noGrp="1"/>
          </p:cNvSpPr>
          <p:nvPr>
            <p:ph idx="1"/>
          </p:nvPr>
        </p:nvSpPr>
        <p:spPr>
          <a:xfrm>
            <a:off x="1343472" y="1666567"/>
            <a:ext cx="10515600" cy="4351338"/>
          </a:xfrm>
        </p:spPr>
        <p:txBody>
          <a:bodyPr>
            <a:noAutofit/>
          </a:bodyPr>
          <a:lstStyle/>
          <a:p>
            <a:pPr marL="0" indent="0" algn="just">
              <a:buNone/>
            </a:pPr>
            <a:r>
              <a:rPr lang="en-ZA" altLang="en-US" sz="1550" b="1" dirty="0">
                <a:cs typeface="Arial" charset="0"/>
              </a:rPr>
              <a:t>The Department through its funded organisations has:</a:t>
            </a:r>
          </a:p>
          <a:p>
            <a:pPr marL="0" indent="0" algn="just">
              <a:buNone/>
            </a:pPr>
            <a:endParaRPr lang="en-ZA" altLang="en-US" sz="1550" b="1" dirty="0">
              <a:cs typeface="Arial" charset="0"/>
            </a:endParaRPr>
          </a:p>
          <a:p>
            <a:pPr lvl="1" algn="just">
              <a:buFont typeface="Wingdings" panose="05000000000000000000" pitchFamily="2" charset="2"/>
              <a:buChar char="§"/>
            </a:pPr>
            <a:r>
              <a:rPr lang="en-ZA" altLang="en-US" sz="1550" dirty="0">
                <a:cs typeface="Arial" charset="0"/>
              </a:rPr>
              <a:t>Poverty reduction programmes were accessed by </a:t>
            </a:r>
            <a:r>
              <a:rPr lang="en-ZA" altLang="en-US" sz="1550" b="1" dirty="0">
                <a:cs typeface="Arial" charset="0"/>
              </a:rPr>
              <a:t>283 969 (T:1 242 426) </a:t>
            </a:r>
            <a:r>
              <a:rPr lang="en-ZA" altLang="en-US" sz="1550" dirty="0">
                <a:cs typeface="Arial" charset="0"/>
              </a:rPr>
              <a:t>beneficiaries.</a:t>
            </a: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ZA" altLang="en-US" sz="1550" dirty="0">
                <a:cs typeface="Arial" charset="0"/>
              </a:rPr>
              <a:t>Distributed  </a:t>
            </a:r>
            <a:r>
              <a:rPr lang="en-ZA" altLang="en-US" sz="1550" b="1" dirty="0">
                <a:cs typeface="Arial" charset="0"/>
              </a:rPr>
              <a:t>22 054 (T:888 000)</a:t>
            </a:r>
            <a:r>
              <a:rPr lang="en-ZA" altLang="en-US" sz="1550" b="1" dirty="0"/>
              <a:t> </a:t>
            </a:r>
            <a:r>
              <a:rPr lang="en-ZA" altLang="en-US" sz="1550" dirty="0">
                <a:cs typeface="Arial" charset="0"/>
              </a:rPr>
              <a:t>dignity packs for the year to date.</a:t>
            </a: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ZA" altLang="en-US" sz="1550" dirty="0">
                <a:cs typeface="Arial" charset="0"/>
              </a:rPr>
              <a:t>Enabled the participation of </a:t>
            </a:r>
            <a:r>
              <a:rPr lang="en-ZA" altLang="en-US" sz="1550" b="1" dirty="0">
                <a:cs typeface="Arial" charset="0"/>
              </a:rPr>
              <a:t> 37 756 (T:32 376)  </a:t>
            </a:r>
            <a:r>
              <a:rPr lang="en-ZA" altLang="en-US" sz="1550" dirty="0">
                <a:cs typeface="Arial" charset="0"/>
              </a:rPr>
              <a:t>people in income generation programmes.</a:t>
            </a: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ZA" altLang="en-US" sz="1550" dirty="0">
                <a:cs typeface="Arial" charset="0"/>
              </a:rPr>
              <a:t>Distributed </a:t>
            </a:r>
            <a:r>
              <a:rPr lang="en-ZA" altLang="en-US" sz="1550" b="1" dirty="0">
                <a:cs typeface="Arial" charset="0"/>
              </a:rPr>
              <a:t>103 234 (T:187 750) </a:t>
            </a:r>
            <a:r>
              <a:rPr lang="en-ZA" altLang="en-US" sz="1550" dirty="0">
                <a:cs typeface="Arial" charset="0"/>
              </a:rPr>
              <a:t>food parcels through foodbanks and </a:t>
            </a:r>
            <a:r>
              <a:rPr lang="en-ZA" altLang="en-US" sz="1550" b="1" dirty="0">
                <a:cs typeface="Arial" charset="0"/>
              </a:rPr>
              <a:t>31 663 (T:22 500)</a:t>
            </a:r>
            <a:r>
              <a:rPr lang="en-ZA" altLang="en-US" sz="1550" dirty="0">
                <a:cs typeface="Arial" charset="0"/>
              </a:rPr>
              <a:t> persons received food through feeding programmes; to date.</a:t>
            </a: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US" altLang="en-US" sz="1550" b="1" dirty="0">
                <a:cs typeface="Arial" charset="0"/>
              </a:rPr>
              <a:t>29 690 </a:t>
            </a:r>
            <a:r>
              <a:rPr lang="en-ZA" altLang="en-US" sz="1550" b="1" dirty="0">
                <a:cs typeface="Arial" charset="0"/>
              </a:rPr>
              <a:t>(T:36 553) </a:t>
            </a:r>
            <a:r>
              <a:rPr lang="en-US" altLang="en-US" sz="1550" dirty="0">
                <a:cs typeface="Arial" charset="0"/>
              </a:rPr>
              <a:t>beneficiaries participated in skills development programmes including youth</a:t>
            </a:r>
            <a:endParaRPr lang="en-ZA" altLang="en-US" sz="1550" dirty="0">
              <a:cs typeface="Arial" charset="0"/>
            </a:endParaRP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ZA" altLang="en-US" sz="1550" b="1" dirty="0">
                <a:cs typeface="Arial" charset="0"/>
              </a:rPr>
              <a:t>14 270 (T:12 832) </a:t>
            </a:r>
            <a:r>
              <a:rPr lang="en-ZA" altLang="en-US" sz="1550" dirty="0">
                <a:cs typeface="Arial" charset="0"/>
              </a:rPr>
              <a:t>beneficiaries participated in the Welfare to work programmes; to date.</a:t>
            </a:r>
          </a:p>
          <a:p>
            <a:pPr marL="457189" lvl="1" indent="0" algn="just">
              <a:buNone/>
            </a:pPr>
            <a:endParaRPr lang="en-ZA" altLang="en-US" sz="1550" b="1" dirty="0">
              <a:cs typeface="Arial" charset="0"/>
            </a:endParaRPr>
          </a:p>
          <a:p>
            <a:pPr lvl="1" algn="just">
              <a:buFont typeface="Wingdings" panose="05000000000000000000" pitchFamily="2" charset="2"/>
              <a:buChar char="§"/>
            </a:pPr>
            <a:r>
              <a:rPr lang="en-ZA" altLang="en-US" sz="1550" b="1" dirty="0">
                <a:cs typeface="Arial" charset="0"/>
              </a:rPr>
              <a:t>78 (T:60) </a:t>
            </a:r>
            <a:r>
              <a:rPr lang="en-ZA" altLang="en-US" sz="1550" dirty="0">
                <a:cs typeface="Arial" charset="0"/>
              </a:rPr>
              <a:t>cooperatives provide goods and services to the Department.</a:t>
            </a:r>
          </a:p>
          <a:p>
            <a:pPr lvl="1" algn="just">
              <a:buFont typeface="Wingdings" panose="05000000000000000000" pitchFamily="2" charset="2"/>
              <a:buChar char="§"/>
            </a:pPr>
            <a:endParaRPr lang="en-ZA" altLang="en-US" sz="1550" dirty="0">
              <a:cs typeface="Arial" charset="0"/>
            </a:endParaRPr>
          </a:p>
          <a:p>
            <a:pPr lvl="1" algn="just">
              <a:buFont typeface="Wingdings" panose="05000000000000000000" pitchFamily="2" charset="2"/>
              <a:buChar char="§"/>
            </a:pPr>
            <a:r>
              <a:rPr lang="en-US" altLang="en-US" sz="1550" b="1" dirty="0">
                <a:cs typeface="Arial" charset="0"/>
              </a:rPr>
              <a:t>245 738 </a:t>
            </a:r>
            <a:r>
              <a:rPr lang="en-ZA" altLang="en-US" sz="1550" b="1" dirty="0">
                <a:cs typeface="Arial" charset="0"/>
              </a:rPr>
              <a:t>(T:27 015)</a:t>
            </a:r>
            <a:r>
              <a:rPr lang="en-US" altLang="en-US" sz="1550" b="1" dirty="0">
                <a:cs typeface="Arial" charset="0"/>
              </a:rPr>
              <a:t> </a:t>
            </a:r>
            <a:r>
              <a:rPr lang="en-ZA" altLang="en-US" sz="1550" dirty="0">
                <a:cs typeface="Arial" charset="0"/>
              </a:rPr>
              <a:t>youth participated in the youth mobilisation programmes</a:t>
            </a:r>
          </a:p>
          <a:p>
            <a:pPr lvl="1" algn="just">
              <a:buFont typeface="Wingdings" panose="05000000000000000000" pitchFamily="2" charset="2"/>
              <a:buChar char="§"/>
            </a:pPr>
            <a:endParaRPr lang="en-ZA" altLang="en-US" sz="1550" dirty="0">
              <a:cs typeface="Arial" charset="0"/>
            </a:endParaRPr>
          </a:p>
        </p:txBody>
      </p:sp>
    </p:spTree>
    <p:extLst>
      <p:ext uri="{BB962C8B-B14F-4D97-AF65-F5344CB8AC3E}">
        <p14:creationId xmlns:p14="http://schemas.microsoft.com/office/powerpoint/2010/main" val="105693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1" y="1076632"/>
            <a:ext cx="10646967" cy="41054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142C158-DB1A-5422-AF4A-3F47226AE7A3}"/>
              </a:ext>
            </a:extLst>
          </p:cNvPr>
          <p:cNvSpPr txBox="1">
            <a:spLocks/>
          </p:cNvSpPr>
          <p:nvPr/>
        </p:nvSpPr>
        <p:spPr>
          <a:xfrm>
            <a:off x="1342907" y="1412384"/>
            <a:ext cx="10684879" cy="51208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present departmental performance for the 2</a:t>
            </a:r>
            <a:r>
              <a:rPr kumimoji="0" lang="en-ZA" altLang="en-US" sz="2800" b="0" i="0" u="none" strike="noStrike" kern="120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nd</a:t>
            </a:r>
            <a:r>
              <a:rPr kumimoji="0" lang="en-ZA" alt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Quarter of 2023/24 FY</a:t>
            </a:r>
            <a:r>
              <a:rPr kumimoji="0" lang="en-ZA"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36056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Women Development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F58E278E-E658-7A1C-0810-FA3275CE6471}"/>
              </a:ext>
            </a:extLst>
          </p:cNvPr>
          <p:cNvSpPr>
            <a:spLocks noGrp="1"/>
          </p:cNvSpPr>
          <p:nvPr>
            <p:ph idx="1"/>
          </p:nvPr>
        </p:nvSpPr>
        <p:spPr>
          <a:xfrm>
            <a:off x="1343472" y="1835790"/>
            <a:ext cx="10515600" cy="4351338"/>
          </a:xfrm>
        </p:spPr>
        <p:txBody>
          <a:bodyPr>
            <a:normAutofit/>
          </a:bodyPr>
          <a:lstStyle/>
          <a:p>
            <a:pPr marL="0" indent="0" algn="just">
              <a:buNone/>
              <a:defRPr/>
            </a:pPr>
            <a:r>
              <a:rPr lang="en-US" sz="1600" b="1" dirty="0"/>
              <a:t>During the period under review the following were achieved:</a:t>
            </a:r>
          </a:p>
          <a:p>
            <a:pPr lvl="0" algn="just">
              <a:buFont typeface="Wingdings" panose="05000000000000000000" pitchFamily="2" charset="2"/>
              <a:buChar char="§"/>
              <a:defRPr/>
            </a:pPr>
            <a:endParaRPr lang="en-ZA" altLang="en-US" sz="1600" dirty="0">
              <a:cs typeface="Arial" charset="0"/>
            </a:endParaRPr>
          </a:p>
          <a:p>
            <a:pPr lvl="0" algn="just">
              <a:buFont typeface="Wingdings" panose="05000000000000000000" pitchFamily="2" charset="2"/>
              <a:buChar char="§"/>
              <a:defRPr/>
            </a:pPr>
            <a:r>
              <a:rPr lang="en-ZA" altLang="en-US" sz="1600" dirty="0">
                <a:cs typeface="Arial" charset="0"/>
              </a:rPr>
              <a:t>The Department has established partnerships with various training institutions, development agencies, the private sector and other government agencies to train women in skills such as financial management, marketing, business development and procurement procedures.</a:t>
            </a:r>
          </a:p>
          <a:p>
            <a:pPr lvl="0" algn="just">
              <a:buFont typeface="Wingdings" panose="05000000000000000000" pitchFamily="2" charset="2"/>
              <a:buChar char="§"/>
              <a:defRPr/>
            </a:pPr>
            <a:endParaRPr lang="en-ZA" altLang="en-US" sz="1600" dirty="0">
              <a:cs typeface="Arial" charset="0"/>
            </a:endParaRPr>
          </a:p>
          <a:p>
            <a:pPr lvl="0" algn="just">
              <a:buFont typeface="Wingdings" panose="05000000000000000000" pitchFamily="2" charset="2"/>
              <a:buChar char="§"/>
              <a:defRPr/>
            </a:pPr>
            <a:r>
              <a:rPr lang="en-ZA" altLang="en-US" sz="1600" b="1" dirty="0">
                <a:cs typeface="Arial" charset="0"/>
              </a:rPr>
              <a:t>18 826 (T:11 114) </a:t>
            </a:r>
            <a:r>
              <a:rPr lang="en-ZA" altLang="en-US" sz="1600" dirty="0">
                <a:cs typeface="Arial" charset="0"/>
              </a:rPr>
              <a:t>women participated in empowerment programmes; to date.</a:t>
            </a:r>
          </a:p>
          <a:p>
            <a:pPr lvl="0" algn="just">
              <a:buFont typeface="Wingdings" panose="05000000000000000000" pitchFamily="2" charset="2"/>
              <a:buChar char="§"/>
              <a:defRPr/>
            </a:pPr>
            <a:endParaRPr lang="en-ZA" altLang="en-US" sz="1600" dirty="0">
              <a:cs typeface="Arial" charset="0"/>
            </a:endParaRPr>
          </a:p>
          <a:p>
            <a:pPr lvl="0" algn="just">
              <a:buFont typeface="Wingdings" panose="05000000000000000000" pitchFamily="2" charset="2"/>
              <a:buChar char="§"/>
              <a:defRPr/>
            </a:pPr>
            <a:r>
              <a:rPr lang="en-ZA" altLang="en-US" sz="1600" b="1" dirty="0">
                <a:cs typeface="Arial" charset="0"/>
              </a:rPr>
              <a:t>1 790 (T:1 358) </a:t>
            </a:r>
            <a:r>
              <a:rPr lang="en-ZA" altLang="en-US" sz="1600" dirty="0">
                <a:cs typeface="Arial" charset="0"/>
              </a:rPr>
              <a:t>women on child support grant were linked to economic opportunities.</a:t>
            </a:r>
          </a:p>
          <a:p>
            <a:pPr lvl="0" algn="just">
              <a:buFont typeface="Wingdings" panose="05000000000000000000" pitchFamily="2" charset="2"/>
              <a:buChar char="§"/>
              <a:defRPr/>
            </a:pPr>
            <a:endParaRPr lang="en-ZA" altLang="en-US" sz="1600" dirty="0">
              <a:cs typeface="Arial" charset="0"/>
            </a:endParaRPr>
          </a:p>
          <a:p>
            <a:pPr lvl="0" algn="just">
              <a:buFont typeface="Wingdings" panose="05000000000000000000" pitchFamily="2" charset="2"/>
              <a:buChar char="§"/>
              <a:defRPr/>
            </a:pPr>
            <a:endParaRPr lang="en-ZA" altLang="en-US" sz="1600" dirty="0">
              <a:cs typeface="Arial" charset="0"/>
            </a:endParaRPr>
          </a:p>
        </p:txBody>
      </p:sp>
    </p:spTree>
    <p:extLst>
      <p:ext uri="{BB962C8B-B14F-4D97-AF65-F5344CB8AC3E}">
        <p14:creationId xmlns:p14="http://schemas.microsoft.com/office/powerpoint/2010/main" val="51078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Infrastructure/ Capital Projects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26CAA8A-DE4B-485C-5984-02BFE1006D27}"/>
              </a:ext>
            </a:extLst>
          </p:cNvPr>
          <p:cNvGraphicFramePr>
            <a:graphicFrameLocks noGrp="1"/>
          </p:cNvGraphicFramePr>
          <p:nvPr>
            <p:ph idx="1"/>
            <p:extLst>
              <p:ext uri="{D42A27DB-BD31-4B8C-83A1-F6EECF244321}">
                <p14:modId xmlns:p14="http://schemas.microsoft.com/office/powerpoint/2010/main" val="3818809202"/>
              </p:ext>
            </p:extLst>
          </p:nvPr>
        </p:nvGraphicFramePr>
        <p:xfrm>
          <a:off x="1343472" y="1666567"/>
          <a:ext cx="10646967" cy="4737076"/>
        </p:xfrm>
        <a:graphic>
          <a:graphicData uri="http://schemas.openxmlformats.org/drawingml/2006/table">
            <a:tbl>
              <a:tblPr firstRow="1" firstCol="1" bandRow="1">
                <a:tableStyleId>{5C22544A-7EE6-4342-B048-85BDC9FD1C3A}</a:tableStyleId>
              </a:tblPr>
              <a:tblGrid>
                <a:gridCol w="1563501">
                  <a:extLst>
                    <a:ext uri="{9D8B030D-6E8A-4147-A177-3AD203B41FA5}">
                      <a16:colId xmlns:a16="http://schemas.microsoft.com/office/drawing/2014/main" val="3306920982"/>
                    </a:ext>
                  </a:extLst>
                </a:gridCol>
                <a:gridCol w="1378424">
                  <a:extLst>
                    <a:ext uri="{9D8B030D-6E8A-4147-A177-3AD203B41FA5}">
                      <a16:colId xmlns:a16="http://schemas.microsoft.com/office/drawing/2014/main" val="3889577596"/>
                    </a:ext>
                  </a:extLst>
                </a:gridCol>
                <a:gridCol w="818866">
                  <a:extLst>
                    <a:ext uri="{9D8B030D-6E8A-4147-A177-3AD203B41FA5}">
                      <a16:colId xmlns:a16="http://schemas.microsoft.com/office/drawing/2014/main" val="41578780"/>
                    </a:ext>
                  </a:extLst>
                </a:gridCol>
                <a:gridCol w="968991">
                  <a:extLst>
                    <a:ext uri="{9D8B030D-6E8A-4147-A177-3AD203B41FA5}">
                      <a16:colId xmlns:a16="http://schemas.microsoft.com/office/drawing/2014/main" val="2140237895"/>
                    </a:ext>
                  </a:extLst>
                </a:gridCol>
                <a:gridCol w="832513">
                  <a:extLst>
                    <a:ext uri="{9D8B030D-6E8A-4147-A177-3AD203B41FA5}">
                      <a16:colId xmlns:a16="http://schemas.microsoft.com/office/drawing/2014/main" val="985137644"/>
                    </a:ext>
                  </a:extLst>
                </a:gridCol>
                <a:gridCol w="2729552">
                  <a:extLst>
                    <a:ext uri="{9D8B030D-6E8A-4147-A177-3AD203B41FA5}">
                      <a16:colId xmlns:a16="http://schemas.microsoft.com/office/drawing/2014/main" val="2957133838"/>
                    </a:ext>
                  </a:extLst>
                </a:gridCol>
                <a:gridCol w="2355120">
                  <a:extLst>
                    <a:ext uri="{9D8B030D-6E8A-4147-A177-3AD203B41FA5}">
                      <a16:colId xmlns:a16="http://schemas.microsoft.com/office/drawing/2014/main" val="2160598253"/>
                    </a:ext>
                  </a:extLst>
                </a:gridCol>
              </a:tblGrid>
              <a:tr h="230538">
                <a:tc gridSpan="7">
                  <a:txBody>
                    <a:bodyPr/>
                    <a:lstStyle/>
                    <a:p>
                      <a:pPr>
                        <a:lnSpc>
                          <a:spcPct val="115000"/>
                        </a:lnSpc>
                      </a:pPr>
                      <a:r>
                        <a:rPr lang="en-US" sz="1300" b="1" dirty="0">
                          <a:solidFill>
                            <a:schemeClr val="bg1"/>
                          </a:solidFill>
                          <a:effectLst/>
                        </a:rPr>
                        <a:t>DEPARTMENT INFRASTRUCTURE / CAPITAL PROJECTS  </a:t>
                      </a:r>
                      <a:endParaRPr lang="en-ZA"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1560033"/>
                  </a:ext>
                </a:extLst>
              </a:tr>
              <a:tr h="481703">
                <a:tc>
                  <a:txBody>
                    <a:bodyPr/>
                    <a:lstStyle/>
                    <a:p>
                      <a:pPr>
                        <a:lnSpc>
                          <a:spcPct val="115000"/>
                        </a:lnSpc>
                      </a:pPr>
                      <a:r>
                        <a:rPr lang="en-US" sz="1300" b="1" dirty="0">
                          <a:solidFill>
                            <a:schemeClr val="bg1"/>
                          </a:solidFill>
                          <a:effectLst/>
                        </a:rPr>
                        <a:t>Name of Project</a:t>
                      </a:r>
                      <a:endParaRPr lang="en-ZA"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Brief description of project</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Start Date</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End Date</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Current Status</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Challenges</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Requests for Intervention</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332168905"/>
                  </a:ext>
                </a:extLst>
              </a:tr>
              <a:tr h="1988771">
                <a:tc>
                  <a:txBody>
                    <a:bodyPr/>
                    <a:lstStyle/>
                    <a:p>
                      <a:pPr>
                        <a:lnSpc>
                          <a:spcPct val="115000"/>
                        </a:lnSpc>
                      </a:pPr>
                      <a:r>
                        <a:rPr lang="en-ZA" sz="1300" noProof="0" dirty="0">
                          <a:solidFill>
                            <a:schemeClr val="bg1"/>
                          </a:solidFill>
                          <a:effectLst/>
                        </a:rPr>
                        <a:t>Bantubonke</a:t>
                      </a:r>
                      <a:r>
                        <a:rPr lang="en-US" sz="1300" dirty="0">
                          <a:solidFill>
                            <a:schemeClr val="bg1"/>
                          </a:solidFill>
                          <a:effectLst/>
                        </a:rPr>
                        <a:t> Early Childhood Centre</a:t>
                      </a:r>
                      <a:endParaRPr lang="en-ZA"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Early Childhood Centre</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31 August 2017</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29 March 2024</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effectLst/>
                        </a:rPr>
                        <a:t>On-hold</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effectLst/>
                        </a:rPr>
                        <a:t>The slow progress has contractually translated into default on the side of the contractor which the contractor has failed to remedy. This unfortunately has resulted in the termination of the services of the Contractor.</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Sourcing of a completion contractor is in a process of being finalized. The process of finalizing the Specifications and the works guarantee took longer than anticipated and the process to be completed in the subsequent quarters of 2024/25. </a:t>
                      </a:r>
                      <a:endParaRPr lang="en-ZA" sz="1300" dirty="0">
                        <a:effectLst/>
                      </a:endParaRPr>
                    </a:p>
                    <a:p>
                      <a:pPr>
                        <a:lnSpc>
                          <a:spcPct val="115000"/>
                        </a:lnSpc>
                      </a:pPr>
                      <a:r>
                        <a:rPr lang="en-US" sz="1300" dirty="0">
                          <a:solidFill>
                            <a:srgbClr val="FF0000"/>
                          </a:solidFill>
                          <a:effectLst/>
                        </a:rPr>
                        <a:t> </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1609180162"/>
                  </a:ext>
                </a:extLst>
              </a:tr>
              <a:tr h="1988771">
                <a:tc>
                  <a:txBody>
                    <a:bodyPr/>
                    <a:lstStyle/>
                    <a:p>
                      <a:pPr>
                        <a:lnSpc>
                          <a:spcPct val="115000"/>
                        </a:lnSpc>
                      </a:pPr>
                      <a:r>
                        <a:rPr lang="en-US" sz="1300" dirty="0">
                          <a:solidFill>
                            <a:schemeClr val="bg1"/>
                          </a:solidFill>
                          <a:effectLst/>
                        </a:rPr>
                        <a:t>Bekkersdal Social Integrated Facility</a:t>
                      </a:r>
                      <a:endParaRPr lang="en-ZA" sz="13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Early Childhood, Community Facility for Older Persons, and Regional Offices</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31 July 2017</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31 October 2024</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On-Hold</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Professional Service providers poor performance as required per contract entered.</a:t>
                      </a:r>
                      <a:endParaRPr lang="en-ZA" sz="1300" dirty="0">
                        <a:effectLst/>
                      </a:endParaRPr>
                    </a:p>
                    <a:p>
                      <a:pPr>
                        <a:lnSpc>
                          <a:spcPct val="115000"/>
                        </a:lnSpc>
                      </a:pPr>
                      <a:r>
                        <a:rPr lang="en-US" sz="1300" dirty="0">
                          <a:solidFill>
                            <a:srgbClr val="000000"/>
                          </a:solidFill>
                          <a:effectLst/>
                        </a:rPr>
                        <a:t> </a:t>
                      </a:r>
                      <a:endParaRPr lang="en-ZA" sz="1300" dirty="0">
                        <a:effectLst/>
                      </a:endParaRPr>
                    </a:p>
                    <a:p>
                      <a:pPr>
                        <a:lnSpc>
                          <a:spcPct val="115000"/>
                        </a:lnSpc>
                      </a:pPr>
                      <a:r>
                        <a:rPr lang="en-US" sz="1300" dirty="0">
                          <a:effectLst/>
                        </a:rPr>
                        <a:t>Project on-hold pending contractual agreement to complete the works from both Professional Service Provider and the Contractor.</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Intensification of stakeholder engagements and appointment of a suitable professional service provider to completion of the project.</a:t>
                      </a:r>
                      <a:endParaRPr lang="en-ZA"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1309697058"/>
                  </a:ext>
                </a:extLst>
              </a:tr>
            </a:tbl>
          </a:graphicData>
        </a:graphic>
      </p:graphicFrame>
    </p:spTree>
    <p:extLst>
      <p:ext uri="{BB962C8B-B14F-4D97-AF65-F5344CB8AC3E}">
        <p14:creationId xmlns:p14="http://schemas.microsoft.com/office/powerpoint/2010/main" val="102154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Infrastructure/ Capital Projects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26CAA8A-DE4B-485C-5984-02BFE1006D27}"/>
              </a:ext>
            </a:extLst>
          </p:cNvPr>
          <p:cNvGraphicFramePr>
            <a:graphicFrameLocks noGrp="1"/>
          </p:cNvGraphicFramePr>
          <p:nvPr>
            <p:ph idx="1"/>
            <p:extLst>
              <p:ext uri="{D42A27DB-BD31-4B8C-83A1-F6EECF244321}">
                <p14:modId xmlns:p14="http://schemas.microsoft.com/office/powerpoint/2010/main" val="2262349210"/>
              </p:ext>
            </p:extLst>
          </p:nvPr>
        </p:nvGraphicFramePr>
        <p:xfrm>
          <a:off x="1343472" y="1666567"/>
          <a:ext cx="10646966" cy="4689783"/>
        </p:xfrm>
        <a:graphic>
          <a:graphicData uri="http://schemas.openxmlformats.org/drawingml/2006/table">
            <a:tbl>
              <a:tblPr firstRow="1" firstCol="1" bandRow="1">
                <a:tableStyleId>{5C22544A-7EE6-4342-B048-85BDC9FD1C3A}</a:tableStyleId>
              </a:tblPr>
              <a:tblGrid>
                <a:gridCol w="1945638">
                  <a:extLst>
                    <a:ext uri="{9D8B030D-6E8A-4147-A177-3AD203B41FA5}">
                      <a16:colId xmlns:a16="http://schemas.microsoft.com/office/drawing/2014/main" val="3306920982"/>
                    </a:ext>
                  </a:extLst>
                </a:gridCol>
                <a:gridCol w="2374711">
                  <a:extLst>
                    <a:ext uri="{9D8B030D-6E8A-4147-A177-3AD203B41FA5}">
                      <a16:colId xmlns:a16="http://schemas.microsoft.com/office/drawing/2014/main" val="3889577596"/>
                    </a:ext>
                  </a:extLst>
                </a:gridCol>
                <a:gridCol w="1160060">
                  <a:extLst>
                    <a:ext uri="{9D8B030D-6E8A-4147-A177-3AD203B41FA5}">
                      <a16:colId xmlns:a16="http://schemas.microsoft.com/office/drawing/2014/main" val="41578780"/>
                    </a:ext>
                  </a:extLst>
                </a:gridCol>
                <a:gridCol w="1132764">
                  <a:extLst>
                    <a:ext uri="{9D8B030D-6E8A-4147-A177-3AD203B41FA5}">
                      <a16:colId xmlns:a16="http://schemas.microsoft.com/office/drawing/2014/main" val="2140237895"/>
                    </a:ext>
                  </a:extLst>
                </a:gridCol>
                <a:gridCol w="1255594">
                  <a:extLst>
                    <a:ext uri="{9D8B030D-6E8A-4147-A177-3AD203B41FA5}">
                      <a16:colId xmlns:a16="http://schemas.microsoft.com/office/drawing/2014/main" val="985137644"/>
                    </a:ext>
                  </a:extLst>
                </a:gridCol>
                <a:gridCol w="1269242">
                  <a:extLst>
                    <a:ext uri="{9D8B030D-6E8A-4147-A177-3AD203B41FA5}">
                      <a16:colId xmlns:a16="http://schemas.microsoft.com/office/drawing/2014/main" val="2957133838"/>
                    </a:ext>
                  </a:extLst>
                </a:gridCol>
                <a:gridCol w="1508957">
                  <a:extLst>
                    <a:ext uri="{9D8B030D-6E8A-4147-A177-3AD203B41FA5}">
                      <a16:colId xmlns:a16="http://schemas.microsoft.com/office/drawing/2014/main" val="2160598253"/>
                    </a:ext>
                  </a:extLst>
                </a:gridCol>
              </a:tblGrid>
              <a:tr h="301355">
                <a:tc gridSpan="7">
                  <a:txBody>
                    <a:bodyPr/>
                    <a:lstStyle/>
                    <a:p>
                      <a:pPr>
                        <a:lnSpc>
                          <a:spcPct val="115000"/>
                        </a:lnSpc>
                      </a:pPr>
                      <a:r>
                        <a:rPr lang="en-US" sz="1300" b="1" dirty="0">
                          <a:solidFill>
                            <a:schemeClr val="bg1"/>
                          </a:solidFill>
                          <a:effectLst/>
                        </a:rPr>
                        <a:t>DEPARTMENT INFRASTRUCTURE / CAPITAL PROJECTS  </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1560033"/>
                  </a:ext>
                </a:extLst>
              </a:tr>
              <a:tr h="621539">
                <a:tc>
                  <a:txBody>
                    <a:bodyPr/>
                    <a:lstStyle/>
                    <a:p>
                      <a:pPr>
                        <a:lnSpc>
                          <a:spcPct val="115000"/>
                        </a:lnSpc>
                      </a:pPr>
                      <a:r>
                        <a:rPr lang="en-US" sz="1300" b="1" dirty="0">
                          <a:solidFill>
                            <a:schemeClr val="bg1"/>
                          </a:solidFill>
                          <a:effectLst/>
                        </a:rPr>
                        <a:t>Name of Project</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Brief description of project</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Start Date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End Date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Current Status</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Challenges</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b="1" dirty="0">
                          <a:solidFill>
                            <a:srgbClr val="000000"/>
                          </a:solidFill>
                          <a:effectLst/>
                        </a:rPr>
                        <a:t>Requests for Intervention</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332168905"/>
                  </a:ext>
                </a:extLst>
              </a:tr>
              <a:tr h="621539">
                <a:tc>
                  <a:txBody>
                    <a:bodyPr/>
                    <a:lstStyle/>
                    <a:p>
                      <a:pPr>
                        <a:lnSpc>
                          <a:spcPct val="115000"/>
                        </a:lnSpc>
                      </a:pPr>
                      <a:r>
                        <a:rPr lang="en-US" sz="1300" dirty="0">
                          <a:solidFill>
                            <a:schemeClr val="bg1"/>
                          </a:solidFill>
                          <a:effectLst/>
                        </a:rPr>
                        <a:t>Devon Early Childhood Centre</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Early Childhood Centre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30 April 2018</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24 March 2021</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Completed</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388512850"/>
                  </a:ext>
                </a:extLst>
              </a:tr>
              <a:tr h="621539">
                <a:tc>
                  <a:txBody>
                    <a:bodyPr/>
                    <a:lstStyle/>
                    <a:p>
                      <a:pPr>
                        <a:lnSpc>
                          <a:spcPct val="115000"/>
                        </a:lnSpc>
                      </a:pPr>
                      <a:r>
                        <a:rPr lang="en-US" sz="1300" dirty="0">
                          <a:solidFill>
                            <a:schemeClr val="bg1"/>
                          </a:solidFill>
                          <a:effectLst/>
                        </a:rPr>
                        <a:t>Ratanda Shelter</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Shelter of Vulnerable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31 July 2017</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Not yet available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Planning</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2149285085"/>
                  </a:ext>
                </a:extLst>
              </a:tr>
              <a:tr h="941722">
                <a:tc>
                  <a:txBody>
                    <a:bodyPr/>
                    <a:lstStyle/>
                    <a:p>
                      <a:pPr>
                        <a:lnSpc>
                          <a:spcPct val="115000"/>
                        </a:lnSpc>
                      </a:pPr>
                      <a:r>
                        <a:rPr lang="en-US" sz="1300" dirty="0">
                          <a:solidFill>
                            <a:schemeClr val="bg1"/>
                          </a:solidFill>
                          <a:effectLst/>
                        </a:rPr>
                        <a:t>Sebokeng Inpatient Rehab Centre</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Inpatient Rehabilitation Centre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31 July 2017</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Not yet available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Planning</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2450040002"/>
                  </a:ext>
                </a:extLst>
              </a:tr>
              <a:tr h="1582089">
                <a:tc>
                  <a:txBody>
                    <a:bodyPr/>
                    <a:lstStyle/>
                    <a:p>
                      <a:pPr>
                        <a:lnSpc>
                          <a:spcPct val="115000"/>
                        </a:lnSpc>
                      </a:pPr>
                      <a:r>
                        <a:rPr lang="en-US" sz="1300" dirty="0">
                          <a:solidFill>
                            <a:schemeClr val="bg1"/>
                          </a:solidFill>
                          <a:effectLst/>
                        </a:rPr>
                        <a:t>Pretoria West Townlands (Soshanguve) Inpatient Rehab Centre</a:t>
                      </a:r>
                      <a:endParaRPr lang="en-ZA" sz="1300" dirty="0">
                        <a:solidFill>
                          <a:schemeClr val="bg1"/>
                        </a:solidFill>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Construction of Inpatient Rehabilitation Centre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01 October 2018</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Not yet available</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Planning</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300" dirty="0">
                          <a:solidFill>
                            <a:srgbClr val="000000"/>
                          </a:solidFill>
                          <a:effectLst/>
                        </a:rPr>
                        <a:t>N/A</a:t>
                      </a:r>
                      <a:endParaRPr lang="en-ZA" sz="1300" dirty="0">
                        <a:effectLst/>
                        <a:latin typeface="+mn-lt"/>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2459437157"/>
                  </a:ext>
                </a:extLst>
              </a:tr>
            </a:tbl>
          </a:graphicData>
        </a:graphic>
      </p:graphicFrame>
    </p:spTree>
    <p:extLst>
      <p:ext uri="{BB962C8B-B14F-4D97-AF65-F5344CB8AC3E}">
        <p14:creationId xmlns:p14="http://schemas.microsoft.com/office/powerpoint/2010/main" val="185844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Infrastructure/ Capital Projects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26CAA8A-DE4B-485C-5984-02BFE1006D27}"/>
              </a:ext>
            </a:extLst>
          </p:cNvPr>
          <p:cNvGraphicFramePr>
            <a:graphicFrameLocks noGrp="1"/>
          </p:cNvGraphicFramePr>
          <p:nvPr>
            <p:ph idx="1"/>
            <p:extLst>
              <p:ext uri="{D42A27DB-BD31-4B8C-83A1-F6EECF244321}">
                <p14:modId xmlns:p14="http://schemas.microsoft.com/office/powerpoint/2010/main" val="2118409808"/>
              </p:ext>
            </p:extLst>
          </p:nvPr>
        </p:nvGraphicFramePr>
        <p:xfrm>
          <a:off x="1343472" y="1666567"/>
          <a:ext cx="10646966" cy="4689783"/>
        </p:xfrm>
        <a:graphic>
          <a:graphicData uri="http://schemas.openxmlformats.org/drawingml/2006/table">
            <a:tbl>
              <a:tblPr firstRow="1" firstCol="1" bandRow="1">
                <a:tableStyleId>{5C22544A-7EE6-4342-B048-85BDC9FD1C3A}</a:tableStyleId>
              </a:tblPr>
              <a:tblGrid>
                <a:gridCol w="1931991">
                  <a:extLst>
                    <a:ext uri="{9D8B030D-6E8A-4147-A177-3AD203B41FA5}">
                      <a16:colId xmlns:a16="http://schemas.microsoft.com/office/drawing/2014/main" val="3306920982"/>
                    </a:ext>
                  </a:extLst>
                </a:gridCol>
                <a:gridCol w="2620370">
                  <a:extLst>
                    <a:ext uri="{9D8B030D-6E8A-4147-A177-3AD203B41FA5}">
                      <a16:colId xmlns:a16="http://schemas.microsoft.com/office/drawing/2014/main" val="3889577596"/>
                    </a:ext>
                  </a:extLst>
                </a:gridCol>
                <a:gridCol w="1214651">
                  <a:extLst>
                    <a:ext uri="{9D8B030D-6E8A-4147-A177-3AD203B41FA5}">
                      <a16:colId xmlns:a16="http://schemas.microsoft.com/office/drawing/2014/main" val="41578780"/>
                    </a:ext>
                  </a:extLst>
                </a:gridCol>
                <a:gridCol w="968991">
                  <a:extLst>
                    <a:ext uri="{9D8B030D-6E8A-4147-A177-3AD203B41FA5}">
                      <a16:colId xmlns:a16="http://schemas.microsoft.com/office/drawing/2014/main" val="2140237895"/>
                    </a:ext>
                  </a:extLst>
                </a:gridCol>
                <a:gridCol w="1146412">
                  <a:extLst>
                    <a:ext uri="{9D8B030D-6E8A-4147-A177-3AD203B41FA5}">
                      <a16:colId xmlns:a16="http://schemas.microsoft.com/office/drawing/2014/main" val="985137644"/>
                    </a:ext>
                  </a:extLst>
                </a:gridCol>
                <a:gridCol w="1269241">
                  <a:extLst>
                    <a:ext uri="{9D8B030D-6E8A-4147-A177-3AD203B41FA5}">
                      <a16:colId xmlns:a16="http://schemas.microsoft.com/office/drawing/2014/main" val="2957133838"/>
                    </a:ext>
                  </a:extLst>
                </a:gridCol>
                <a:gridCol w="1495310">
                  <a:extLst>
                    <a:ext uri="{9D8B030D-6E8A-4147-A177-3AD203B41FA5}">
                      <a16:colId xmlns:a16="http://schemas.microsoft.com/office/drawing/2014/main" val="2160598253"/>
                    </a:ext>
                  </a:extLst>
                </a:gridCol>
              </a:tblGrid>
              <a:tr h="222428">
                <a:tc gridSpan="7">
                  <a:txBody>
                    <a:bodyPr/>
                    <a:lstStyle/>
                    <a:p>
                      <a:pPr>
                        <a:lnSpc>
                          <a:spcPct val="115000"/>
                        </a:lnSpc>
                      </a:pPr>
                      <a:r>
                        <a:rPr lang="en-US" sz="1200" b="1" dirty="0">
                          <a:solidFill>
                            <a:schemeClr val="bg1"/>
                          </a:solidFill>
                          <a:effectLst/>
                        </a:rPr>
                        <a:t>DEPARTMENT INFRASTRUCTURE / CAPITAL PROJECTS  </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1560033"/>
                  </a:ext>
                </a:extLst>
              </a:tr>
              <a:tr h="463326">
                <a:tc>
                  <a:txBody>
                    <a:bodyPr/>
                    <a:lstStyle/>
                    <a:p>
                      <a:pPr>
                        <a:lnSpc>
                          <a:spcPct val="115000"/>
                        </a:lnSpc>
                      </a:pPr>
                      <a:r>
                        <a:rPr lang="en-US" sz="1200" b="1" dirty="0">
                          <a:solidFill>
                            <a:schemeClr val="bg1"/>
                          </a:solidFill>
                          <a:effectLst/>
                        </a:rPr>
                        <a:t>Name of Project</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Brief description of project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Start Date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End Date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Current Status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Challenges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b="1" dirty="0">
                          <a:solidFill>
                            <a:srgbClr val="000000"/>
                          </a:solidFill>
                          <a:effectLst/>
                        </a:rPr>
                        <a:t>Requests for Intervention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332168905"/>
                  </a:ext>
                </a:extLst>
              </a:tr>
              <a:tr h="697247">
                <a:tc>
                  <a:txBody>
                    <a:bodyPr/>
                    <a:lstStyle/>
                    <a:p>
                      <a:pPr>
                        <a:lnSpc>
                          <a:spcPct val="115000"/>
                        </a:lnSpc>
                      </a:pPr>
                      <a:r>
                        <a:rPr lang="en-US" sz="1200" dirty="0">
                          <a:solidFill>
                            <a:schemeClr val="bg1"/>
                          </a:solidFill>
                          <a:effectLst/>
                        </a:rPr>
                        <a:t>Tembisa Inpatient Rehab Centre</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Construction of Inpatient Rehabilitation Centre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01 April 2018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Not yet available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Planning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2393128572"/>
                  </a:ext>
                </a:extLst>
              </a:tr>
              <a:tr h="946567">
                <a:tc>
                  <a:txBody>
                    <a:bodyPr/>
                    <a:lstStyle/>
                    <a:p>
                      <a:pPr>
                        <a:lnSpc>
                          <a:spcPct val="115000"/>
                        </a:lnSpc>
                      </a:pPr>
                      <a:r>
                        <a:rPr lang="en-US" sz="1200" dirty="0">
                          <a:solidFill>
                            <a:schemeClr val="bg1"/>
                          </a:solidFill>
                          <a:effectLst/>
                        </a:rPr>
                        <a:t>Walter Sisulu CYCC (Demolition and Reconstruction)</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Demolition of Office Accommodation and Construction of new office accommodation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31 July 2016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Not yet available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Planning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2545597587"/>
                  </a:ext>
                </a:extLst>
              </a:tr>
              <a:tr h="1172066">
                <a:tc>
                  <a:txBody>
                    <a:bodyPr/>
                    <a:lstStyle/>
                    <a:p>
                      <a:pPr>
                        <a:lnSpc>
                          <a:spcPct val="115000"/>
                        </a:lnSpc>
                      </a:pPr>
                      <a:r>
                        <a:rPr lang="en-US" sz="1200" dirty="0">
                          <a:solidFill>
                            <a:schemeClr val="bg1"/>
                          </a:solidFill>
                          <a:effectLst/>
                        </a:rPr>
                        <a:t>Khutsong Social Integrated Facility</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effectLst/>
                        </a:rPr>
                        <a:t>Construction of Early Childhood, Community Facility for Older Persons, and Regional Offices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effectLst/>
                        </a:rPr>
                        <a:t>31 July 2017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Not yet available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Planning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1140858837"/>
                  </a:ext>
                </a:extLst>
              </a:tr>
              <a:tr h="1188149">
                <a:tc>
                  <a:txBody>
                    <a:bodyPr/>
                    <a:lstStyle/>
                    <a:p>
                      <a:pPr>
                        <a:lnSpc>
                          <a:spcPct val="115000"/>
                        </a:lnSpc>
                      </a:pPr>
                      <a:r>
                        <a:rPr lang="en-US" sz="1200" dirty="0">
                          <a:solidFill>
                            <a:schemeClr val="bg1"/>
                          </a:solidFill>
                          <a:effectLst/>
                        </a:rPr>
                        <a:t>Foschville</a:t>
                      </a:r>
                      <a:endParaRPr lang="en-ZA" sz="1200" dirty="0">
                        <a:solidFill>
                          <a:schemeClr val="bg1"/>
                        </a:solidFill>
                        <a:effectLst/>
                      </a:endParaRPr>
                    </a:p>
                    <a:p>
                      <a:pPr>
                        <a:lnSpc>
                          <a:spcPct val="115000"/>
                        </a:lnSpc>
                      </a:pPr>
                      <a:r>
                        <a:rPr lang="en-US" sz="1200" dirty="0">
                          <a:solidFill>
                            <a:schemeClr val="bg1"/>
                          </a:solidFill>
                          <a:effectLst/>
                        </a:rPr>
                        <a:t> </a:t>
                      </a:r>
                      <a:endParaRPr lang="en-ZA" sz="1200" dirty="0">
                        <a:solidFill>
                          <a:schemeClr val="bg1"/>
                        </a:solidFill>
                        <a:effectLst/>
                      </a:endParaRPr>
                    </a:p>
                    <a:p>
                      <a:pPr>
                        <a:lnSpc>
                          <a:spcPct val="115000"/>
                        </a:lnSpc>
                      </a:pPr>
                      <a:r>
                        <a:rPr lang="en-US" sz="1200" dirty="0">
                          <a:solidFill>
                            <a:schemeClr val="bg1"/>
                          </a:solidFill>
                          <a:effectLst/>
                        </a:rPr>
                        <a:t> </a:t>
                      </a:r>
                      <a:endParaRPr lang="en-ZA" sz="1200" dirty="0">
                        <a:solidFill>
                          <a:schemeClr val="bg1"/>
                        </a:solidFill>
                        <a:effectLst/>
                      </a:endParaRPr>
                    </a:p>
                    <a:p>
                      <a:pPr>
                        <a:lnSpc>
                          <a:spcPct val="115000"/>
                        </a:lnSpc>
                      </a:pPr>
                      <a:r>
                        <a:rPr lang="en-US" sz="1200" dirty="0">
                          <a:solidFill>
                            <a:schemeClr val="bg1"/>
                          </a:solidFill>
                          <a:effectLst/>
                        </a:rPr>
                        <a:t> </a:t>
                      </a:r>
                      <a:endParaRPr lang="en-ZA" sz="1200" dirty="0">
                        <a:solidFill>
                          <a:schemeClr val="bg1"/>
                        </a:solidFill>
                        <a:effectLst/>
                      </a:endParaRPr>
                    </a:p>
                    <a:p>
                      <a:pPr>
                        <a:lnSpc>
                          <a:spcPct val="115000"/>
                        </a:lnSpc>
                      </a:pPr>
                      <a:r>
                        <a:rPr lang="en-US" sz="1200" dirty="0">
                          <a:solidFill>
                            <a:schemeClr val="bg1"/>
                          </a:solidFill>
                          <a:effectLst/>
                        </a:rPr>
                        <a:t> </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effectLst/>
                        </a:rPr>
                        <a:t>Regional Office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effectLst/>
                        </a:rPr>
                        <a:t>1 July 2022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Not yet available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Planning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tc>
                  <a:txBody>
                    <a:bodyPr/>
                    <a:lstStyle/>
                    <a:p>
                      <a:pPr>
                        <a:lnSpc>
                          <a:spcPct val="115000"/>
                        </a:lnSpc>
                      </a:pPr>
                      <a:r>
                        <a:rPr lang="en-US" sz="1200" dirty="0">
                          <a:solidFill>
                            <a:srgbClr val="000000"/>
                          </a:solidFill>
                          <a:effectLst/>
                        </a:rPr>
                        <a:t>N/A</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78" marR="35278" marT="0" marB="0"/>
                </a:tc>
                <a:extLst>
                  <a:ext uri="{0D108BD9-81ED-4DB2-BD59-A6C34878D82A}">
                    <a16:rowId xmlns:a16="http://schemas.microsoft.com/office/drawing/2014/main" val="1807363838"/>
                  </a:ext>
                </a:extLst>
              </a:tr>
            </a:tbl>
          </a:graphicData>
        </a:graphic>
      </p:graphicFrame>
    </p:spTree>
    <p:extLst>
      <p:ext uri="{BB962C8B-B14F-4D97-AF65-F5344CB8AC3E}">
        <p14:creationId xmlns:p14="http://schemas.microsoft.com/office/powerpoint/2010/main" val="1554324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Human Resource Capacity</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12">
            <a:extLst>
              <a:ext uri="{FF2B5EF4-FFF2-40B4-BE49-F238E27FC236}">
                <a16:creationId xmlns:a16="http://schemas.microsoft.com/office/drawing/2014/main" id="{459DB289-1B2C-B509-ABA5-D71FDC2B9D46}"/>
              </a:ext>
            </a:extLst>
          </p:cNvPr>
          <p:cNvGraphicFramePr>
            <a:graphicFrameLocks noGrp="1"/>
          </p:cNvGraphicFramePr>
          <p:nvPr>
            <p:ph idx="1"/>
            <p:extLst>
              <p:ext uri="{D42A27DB-BD31-4B8C-83A1-F6EECF244321}">
                <p14:modId xmlns:p14="http://schemas.microsoft.com/office/powerpoint/2010/main" val="909447016"/>
              </p:ext>
            </p:extLst>
          </p:nvPr>
        </p:nvGraphicFramePr>
        <p:xfrm>
          <a:off x="1343471" y="1666568"/>
          <a:ext cx="10646966" cy="4778150"/>
        </p:xfrm>
        <a:graphic>
          <a:graphicData uri="http://schemas.openxmlformats.org/drawingml/2006/table">
            <a:tbl>
              <a:tblPr firstRow="1" firstCol="1" bandRow="1">
                <a:tableStyleId>{B301B821-A1FF-4177-AEE7-76D212191A09}</a:tableStyleId>
              </a:tblPr>
              <a:tblGrid>
                <a:gridCol w="3301333">
                  <a:extLst>
                    <a:ext uri="{9D8B030D-6E8A-4147-A177-3AD203B41FA5}">
                      <a16:colId xmlns:a16="http://schemas.microsoft.com/office/drawing/2014/main" val="3209082830"/>
                    </a:ext>
                  </a:extLst>
                </a:gridCol>
                <a:gridCol w="1975285">
                  <a:extLst>
                    <a:ext uri="{9D8B030D-6E8A-4147-A177-3AD203B41FA5}">
                      <a16:colId xmlns:a16="http://schemas.microsoft.com/office/drawing/2014/main" val="3763537328"/>
                    </a:ext>
                  </a:extLst>
                </a:gridCol>
                <a:gridCol w="1790116">
                  <a:extLst>
                    <a:ext uri="{9D8B030D-6E8A-4147-A177-3AD203B41FA5}">
                      <a16:colId xmlns:a16="http://schemas.microsoft.com/office/drawing/2014/main" val="2370336334"/>
                    </a:ext>
                  </a:extLst>
                </a:gridCol>
                <a:gridCol w="1790116">
                  <a:extLst>
                    <a:ext uri="{9D8B030D-6E8A-4147-A177-3AD203B41FA5}">
                      <a16:colId xmlns:a16="http://schemas.microsoft.com/office/drawing/2014/main" val="3506199849"/>
                    </a:ext>
                  </a:extLst>
                </a:gridCol>
                <a:gridCol w="1790116">
                  <a:extLst>
                    <a:ext uri="{9D8B030D-6E8A-4147-A177-3AD203B41FA5}">
                      <a16:colId xmlns:a16="http://schemas.microsoft.com/office/drawing/2014/main" val="1110610127"/>
                    </a:ext>
                  </a:extLst>
                </a:gridCol>
              </a:tblGrid>
              <a:tr h="330880">
                <a:tc gridSpan="5">
                  <a:txBody>
                    <a:bodyPr/>
                    <a:lstStyle/>
                    <a:p>
                      <a:pPr>
                        <a:spcAft>
                          <a:spcPts val="0"/>
                        </a:spcAft>
                      </a:pPr>
                      <a:r>
                        <a:rPr lang="en-ZA" sz="1200" dirty="0">
                          <a:effectLst/>
                          <a:latin typeface="+mn-lt"/>
                          <a:cs typeface="Arial" panose="020B0604020202020204" pitchFamily="34" charset="0"/>
                        </a:rPr>
                        <a:t>Human Resource Capacity</a:t>
                      </a:r>
                      <a:endParaRPr lang="en-ZA" sz="120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38517289"/>
                  </a:ext>
                </a:extLst>
              </a:tr>
              <a:tr h="277680">
                <a:tc gridSpan="5">
                  <a:txBody>
                    <a:bodyPr/>
                    <a:lstStyle/>
                    <a:p>
                      <a:pPr>
                        <a:spcAft>
                          <a:spcPts val="0"/>
                        </a:spcAft>
                      </a:pPr>
                      <a:r>
                        <a:rPr lang="en-GB" sz="1200" b="0" dirty="0">
                          <a:effectLst/>
                          <a:latin typeface="+mn-lt"/>
                          <a:cs typeface="Arial" panose="020B0604020202020204" pitchFamily="34" charset="0"/>
                        </a:rPr>
                        <a:t>During the period under review 01 July to 30 September 2023</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82222697"/>
                  </a:ext>
                </a:extLst>
              </a:tr>
              <a:tr h="530534">
                <a:tc>
                  <a:txBody>
                    <a:bodyPr/>
                    <a:lstStyle/>
                    <a:p>
                      <a:pPr>
                        <a:lnSpc>
                          <a:spcPct val="100000"/>
                        </a:lnSpc>
                        <a:spcAft>
                          <a:spcPts val="0"/>
                        </a:spcAft>
                      </a:pPr>
                      <a:r>
                        <a:rPr lang="en-ZA" sz="1200" b="1" dirty="0">
                          <a:effectLst/>
                          <a:latin typeface="+mn-lt"/>
                          <a:cs typeface="Arial" panose="020B0604020202020204" pitchFamily="34" charset="0"/>
                        </a:rPr>
                        <a:t>Total number of posts on the Dept. Structure as at the last day of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gridSpan="2">
                  <a:txBody>
                    <a:bodyPr/>
                    <a:lstStyle/>
                    <a:p>
                      <a:pPr>
                        <a:lnSpc>
                          <a:spcPct val="100000"/>
                        </a:lnSpc>
                        <a:spcAft>
                          <a:spcPts val="0"/>
                        </a:spcAft>
                      </a:pPr>
                      <a:r>
                        <a:rPr lang="en-ZA" sz="1200" b="1" dirty="0">
                          <a:effectLst/>
                          <a:latin typeface="+mn-lt"/>
                          <a:cs typeface="Arial" panose="020B0604020202020204" pitchFamily="34" charset="0"/>
                        </a:rPr>
                        <a:t>Total number of posts currently filled as at the last day of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nSpc>
                          <a:spcPct val="100000"/>
                        </a:lnSpc>
                        <a:spcAft>
                          <a:spcPts val="0"/>
                        </a:spcAft>
                      </a:pPr>
                      <a:r>
                        <a:rPr lang="en-ZA" sz="1200" b="1" dirty="0">
                          <a:effectLst/>
                          <a:latin typeface="+mn-lt"/>
                          <a:cs typeface="Arial" panose="020B0604020202020204" pitchFamily="34" charset="0"/>
                        </a:rPr>
                        <a:t>Total number of vacant posts as at the last day of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1504832670"/>
                  </a:ext>
                </a:extLst>
              </a:tr>
              <a:tr h="354255">
                <a:tc>
                  <a:txBody>
                    <a:bodyPr/>
                    <a:lstStyle/>
                    <a:p>
                      <a:pPr algn="ctr">
                        <a:lnSpc>
                          <a:spcPct val="150000"/>
                        </a:lnSpc>
                        <a:spcAft>
                          <a:spcPts val="0"/>
                        </a:spcAft>
                      </a:pPr>
                      <a:r>
                        <a:rPr lang="en-ZA" sz="1200" b="0" dirty="0">
                          <a:effectLst/>
                          <a:latin typeface="+mn-lt"/>
                          <a:ea typeface="Times New Roman" panose="02020603050405020304" pitchFamily="18" charset="0"/>
                          <a:cs typeface="Arial" panose="020B0604020202020204" pitchFamily="34" charset="0"/>
                        </a:rPr>
                        <a:t>5 564</a:t>
                      </a:r>
                    </a:p>
                  </a:txBody>
                  <a:tcPr marL="37691" marR="37691" marT="0" marB="0"/>
                </a:tc>
                <a:tc gridSpan="2">
                  <a:txBody>
                    <a:bodyPr/>
                    <a:lstStyle/>
                    <a:p>
                      <a:pPr algn="ctr">
                        <a:lnSpc>
                          <a:spcPct val="150000"/>
                        </a:lnSpc>
                        <a:spcAft>
                          <a:spcPts val="0"/>
                        </a:spcAft>
                      </a:pPr>
                      <a:r>
                        <a:rPr lang="en-ZA" sz="1200" b="0" dirty="0">
                          <a:effectLst/>
                          <a:latin typeface="+mn-lt"/>
                          <a:cs typeface="Arial" panose="020B0604020202020204" pitchFamily="34" charset="0"/>
                        </a:rPr>
                        <a:t>5 118</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gn="ctr">
                        <a:lnSpc>
                          <a:spcPct val="150000"/>
                        </a:lnSpc>
                        <a:spcAft>
                          <a:spcPts val="0"/>
                        </a:spcAft>
                      </a:pPr>
                      <a:r>
                        <a:rPr lang="en-ZA" sz="1200" b="0" dirty="0">
                          <a:effectLst/>
                          <a:latin typeface="+mn-lt"/>
                          <a:cs typeface="Arial" panose="020B0604020202020204" pitchFamily="34" charset="0"/>
                        </a:rPr>
                        <a:t>446</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939425751"/>
                  </a:ext>
                </a:extLst>
              </a:tr>
              <a:tr h="453322">
                <a:tc>
                  <a:txBody>
                    <a:bodyPr/>
                    <a:lstStyle/>
                    <a:p>
                      <a:pPr>
                        <a:lnSpc>
                          <a:spcPct val="100000"/>
                        </a:lnSpc>
                        <a:spcAft>
                          <a:spcPts val="0"/>
                        </a:spcAft>
                      </a:pPr>
                      <a:r>
                        <a:rPr lang="en-ZA" sz="1200" b="1" dirty="0">
                          <a:effectLst/>
                          <a:latin typeface="+mn-lt"/>
                          <a:cs typeface="Arial" panose="020B0604020202020204" pitchFamily="34" charset="0"/>
                        </a:rPr>
                        <a:t>Total number of acting positions as at the last day of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gridSpan="2">
                  <a:txBody>
                    <a:bodyPr/>
                    <a:lstStyle/>
                    <a:p>
                      <a:pPr>
                        <a:lnSpc>
                          <a:spcPct val="100000"/>
                        </a:lnSpc>
                        <a:spcAft>
                          <a:spcPts val="0"/>
                        </a:spcAft>
                      </a:pPr>
                      <a:r>
                        <a:rPr lang="en-ZA" sz="1200" b="1" dirty="0">
                          <a:effectLst/>
                          <a:latin typeface="+mn-lt"/>
                          <a:cs typeface="Arial" panose="020B0604020202020204" pitchFamily="34" charset="0"/>
                        </a:rPr>
                        <a:t>Total number of terminations during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nSpc>
                          <a:spcPct val="100000"/>
                        </a:lnSpc>
                        <a:spcAft>
                          <a:spcPts val="0"/>
                        </a:spcAft>
                      </a:pPr>
                      <a:r>
                        <a:rPr lang="en-ZA" sz="1200" b="1" dirty="0">
                          <a:effectLst/>
                          <a:latin typeface="+mn-lt"/>
                          <a:cs typeface="Arial" panose="020B0604020202020204" pitchFamily="34" charset="0"/>
                        </a:rPr>
                        <a:t>Total number of new appointments during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294382849"/>
                  </a:ext>
                </a:extLst>
              </a:tr>
              <a:tr h="592143">
                <a:tc>
                  <a:txBody>
                    <a:bodyPr/>
                    <a:lstStyle/>
                    <a:p>
                      <a:pPr algn="ctr">
                        <a:lnSpc>
                          <a:spcPct val="100000"/>
                        </a:lnSpc>
                        <a:spcAft>
                          <a:spcPts val="0"/>
                        </a:spcAft>
                      </a:pPr>
                      <a:r>
                        <a:rPr lang="en-US" sz="1200" b="0" dirty="0">
                          <a:effectLst/>
                          <a:latin typeface="+mn-lt"/>
                          <a:cs typeface="Arial" panose="020B0604020202020204" pitchFamily="34" charset="0"/>
                        </a:rPr>
                        <a:t>5</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gridSpan="2">
                  <a:txBody>
                    <a:bodyPr/>
                    <a:lstStyle/>
                    <a:p>
                      <a:pPr algn="ctr">
                        <a:lnSpc>
                          <a:spcPct val="100000"/>
                        </a:lnSpc>
                        <a:spcAft>
                          <a:spcPts val="0"/>
                        </a:spcAft>
                      </a:pPr>
                      <a:r>
                        <a:rPr lang="en-US" sz="1200" b="0" dirty="0">
                          <a:effectLst/>
                          <a:latin typeface="+mn-lt"/>
                          <a:cs typeface="Arial" panose="020B0604020202020204" pitchFamily="34" charset="0"/>
                        </a:rPr>
                        <a:t>41</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gn="ctr">
                        <a:lnSpc>
                          <a:spcPct val="100000"/>
                        </a:lnSpc>
                        <a:spcAft>
                          <a:spcPts val="0"/>
                        </a:spcAft>
                      </a:pPr>
                      <a:r>
                        <a:rPr lang="en-US" sz="1200" b="0" dirty="0">
                          <a:effectLst/>
                          <a:latin typeface="+mn-lt"/>
                          <a:cs typeface="Arial" panose="020B0604020202020204" pitchFamily="34" charset="0"/>
                        </a:rPr>
                        <a:t>28</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1736023282"/>
                  </a:ext>
                </a:extLst>
              </a:tr>
              <a:tr h="396656">
                <a:tc>
                  <a:txBody>
                    <a:bodyPr/>
                    <a:lstStyle/>
                    <a:p>
                      <a:pPr>
                        <a:spcAft>
                          <a:spcPts val="0"/>
                        </a:spcAft>
                      </a:pPr>
                      <a:r>
                        <a:rPr lang="en-ZA" sz="1200" b="1" dirty="0">
                          <a:effectLst/>
                          <a:latin typeface="+mn-lt"/>
                          <a:cs typeface="Arial" panose="020B0604020202020204" pitchFamily="34" charset="0"/>
                        </a:rPr>
                        <a:t>Total number of suspensions during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gridSpan="4">
                  <a:txBody>
                    <a:bodyPr/>
                    <a:lstStyle/>
                    <a:p>
                      <a:pPr>
                        <a:spcAft>
                          <a:spcPts val="0"/>
                        </a:spcAft>
                      </a:pPr>
                      <a:r>
                        <a:rPr lang="en-ZA" sz="1200" b="1" dirty="0">
                          <a:effectLst/>
                          <a:latin typeface="+mn-lt"/>
                          <a:cs typeface="Arial" panose="020B0604020202020204" pitchFamily="34" charset="0"/>
                        </a:rPr>
                        <a:t>Summarized information on the GEYODI / HDI compliance for the period under review</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48002587"/>
                  </a:ext>
                </a:extLst>
              </a:tr>
              <a:tr h="497806">
                <a:tc rowSpan="4">
                  <a:txBody>
                    <a:bodyPr/>
                    <a:lstStyle/>
                    <a:p>
                      <a:pPr>
                        <a:spcAft>
                          <a:spcPts val="0"/>
                        </a:spcAft>
                      </a:pPr>
                      <a:r>
                        <a:rPr lang="en-US" sz="1200" b="0" dirty="0">
                          <a:effectLst/>
                          <a:latin typeface="+mn-lt"/>
                          <a:cs typeface="Arial" panose="020B0604020202020204" pitchFamily="34" charset="0"/>
                        </a:rPr>
                        <a:t>Three employees was placed on precautionary suspension for the period under review.</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a:txBody>
                    <a:bodyPr/>
                    <a:lstStyle/>
                    <a:p>
                      <a:pPr>
                        <a:lnSpc>
                          <a:spcPct val="150000"/>
                        </a:lnSpc>
                        <a:spcAft>
                          <a:spcPts val="0"/>
                        </a:spcAft>
                      </a:pPr>
                      <a:r>
                        <a:rPr lang="en-US" sz="1200" b="0" dirty="0">
                          <a:effectLst/>
                          <a:latin typeface="+mn-lt"/>
                          <a:cs typeface="Arial" panose="020B0604020202020204" pitchFamily="34" charset="0"/>
                        </a:rPr>
                        <a:t>Females: </a:t>
                      </a:r>
                      <a:r>
                        <a:rPr lang="en-GB" sz="1200" b="0" dirty="0">
                          <a:effectLst/>
                          <a:latin typeface="+mn-lt"/>
                          <a:cs typeface="Arial" panose="020B0604020202020204" pitchFamily="34" charset="0"/>
                        </a:rPr>
                        <a:t>75% (3 824 out of 5 118)</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a:txBody>
                    <a:bodyPr/>
                    <a:lstStyle/>
                    <a:p>
                      <a:pPr>
                        <a:lnSpc>
                          <a:spcPct val="150000"/>
                        </a:lnSpc>
                        <a:spcAft>
                          <a:spcPts val="0"/>
                        </a:spcAft>
                      </a:pPr>
                      <a:r>
                        <a:rPr lang="en-US" sz="1200" b="0" dirty="0">
                          <a:effectLst/>
                          <a:latin typeface="+mn-lt"/>
                          <a:cs typeface="Arial" panose="020B0604020202020204" pitchFamily="34" charset="0"/>
                        </a:rPr>
                        <a:t>Youth: </a:t>
                      </a:r>
                      <a:r>
                        <a:rPr lang="en-GB" sz="1200" b="0" dirty="0">
                          <a:effectLst/>
                          <a:latin typeface="+mn-lt"/>
                          <a:cs typeface="Arial" panose="020B0604020202020204" pitchFamily="34" charset="0"/>
                        </a:rPr>
                        <a:t>: 35% (1 775 out of 5 118)</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gridSpan="2">
                  <a:txBody>
                    <a:bodyPr/>
                    <a:lstStyle/>
                    <a:p>
                      <a:pPr algn="just">
                        <a:lnSpc>
                          <a:spcPct val="150000"/>
                        </a:lnSpc>
                        <a:spcAft>
                          <a:spcPts val="0"/>
                        </a:spcAft>
                      </a:pPr>
                      <a:r>
                        <a:rPr lang="en-US" sz="1200" b="0" dirty="0">
                          <a:effectLst/>
                          <a:latin typeface="+mn-lt"/>
                          <a:cs typeface="Arial" panose="020B0604020202020204" pitchFamily="34" charset="0"/>
                        </a:rPr>
                        <a:t>Persons with disabilities: </a:t>
                      </a:r>
                      <a:r>
                        <a:rPr lang="en-GB" sz="1200" b="0" dirty="0">
                          <a:effectLst/>
                          <a:latin typeface="+mn-lt"/>
                          <a:cs typeface="Arial" panose="020B0604020202020204" pitchFamily="34" charset="0"/>
                        </a:rPr>
                        <a:t>5% (232 out of 5 118)</a:t>
                      </a:r>
                      <a:endParaRPr lang="en-ZA" sz="1200" b="0" dirty="0">
                        <a:effectLst/>
                        <a:latin typeface="+mn-lt"/>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254935462"/>
                  </a:ext>
                </a:extLst>
              </a:tr>
              <a:tr h="206392">
                <a:tc vMerge="1">
                  <a:txBody>
                    <a:bodyPr/>
                    <a:lstStyle/>
                    <a:p>
                      <a:endParaRPr lang="en-ZA"/>
                    </a:p>
                  </a:txBody>
                  <a:tcPr/>
                </a:tc>
                <a:tc gridSpan="4">
                  <a:txBody>
                    <a:bodyPr/>
                    <a:lstStyle/>
                    <a:p>
                      <a:pPr algn="ctr">
                        <a:spcAft>
                          <a:spcPts val="0"/>
                        </a:spcAft>
                      </a:pPr>
                      <a:r>
                        <a:rPr lang="en-ZA" sz="1200" b="1" dirty="0">
                          <a:effectLst/>
                          <a:latin typeface="+mn-lt"/>
                          <a:cs typeface="Arial" panose="020B0604020202020204" pitchFamily="34" charset="0"/>
                        </a:rPr>
                        <a:t>Race</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25003006"/>
                  </a:ext>
                </a:extLst>
              </a:tr>
              <a:tr h="287040">
                <a:tc vMerge="1">
                  <a:txBody>
                    <a:bodyPr/>
                    <a:lstStyle/>
                    <a:p>
                      <a:endParaRPr lang="en-ZA"/>
                    </a:p>
                  </a:txBody>
                  <a:tcPr/>
                </a:tc>
                <a:tc>
                  <a:txBody>
                    <a:bodyPr/>
                    <a:lstStyle/>
                    <a:p>
                      <a:pPr algn="ctr">
                        <a:lnSpc>
                          <a:spcPct val="150000"/>
                        </a:lnSpc>
                        <a:spcAft>
                          <a:spcPts val="0"/>
                        </a:spcAft>
                      </a:pPr>
                      <a:r>
                        <a:rPr lang="en-ZA" sz="1200" b="1" dirty="0">
                          <a:effectLst/>
                          <a:latin typeface="+mn-lt"/>
                          <a:cs typeface="Arial" panose="020B0604020202020204" pitchFamily="34" charset="0"/>
                        </a:rPr>
                        <a:t>African</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200" b="1" dirty="0">
                          <a:effectLst/>
                          <a:latin typeface="+mn-lt"/>
                          <a:cs typeface="Arial" panose="020B0604020202020204" pitchFamily="34" charset="0"/>
                        </a:rPr>
                        <a:t>Coloured</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200" b="1" dirty="0">
                          <a:effectLst/>
                          <a:latin typeface="+mn-lt"/>
                          <a:cs typeface="Arial" panose="020B0604020202020204" pitchFamily="34" charset="0"/>
                        </a:rPr>
                        <a:t>Indian</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200" b="1" dirty="0">
                          <a:effectLst/>
                          <a:latin typeface="+mn-lt"/>
                          <a:cs typeface="Arial" panose="020B0604020202020204" pitchFamily="34" charset="0"/>
                        </a:rPr>
                        <a:t>White</a:t>
                      </a:r>
                      <a:endParaRPr lang="en-ZA" sz="1200" b="1" dirty="0">
                        <a:effectLst/>
                        <a:latin typeface="+mn-lt"/>
                        <a:ea typeface="Times New Roman" panose="02020603050405020304" pitchFamily="18" charset="0"/>
                        <a:cs typeface="Arial" panose="020B0604020202020204" pitchFamily="34" charset="0"/>
                      </a:endParaRPr>
                    </a:p>
                  </a:txBody>
                  <a:tcPr marL="37691" marR="37691" marT="0" marB="0"/>
                </a:tc>
                <a:extLst>
                  <a:ext uri="{0D108BD9-81ED-4DB2-BD59-A6C34878D82A}">
                    <a16:rowId xmlns:a16="http://schemas.microsoft.com/office/drawing/2014/main" val="4013253685"/>
                  </a:ext>
                </a:extLst>
              </a:tr>
              <a:tr h="763073">
                <a:tc vMerge="1">
                  <a:txBody>
                    <a:bodyPr/>
                    <a:lstStyle/>
                    <a:p>
                      <a:endParaRPr lang="en-ZA"/>
                    </a:p>
                  </a:txBody>
                  <a:tcPr/>
                </a:tc>
                <a:tc>
                  <a:txBody>
                    <a:bodyPr/>
                    <a:lstStyle/>
                    <a:p>
                      <a:pPr algn="ctr">
                        <a:lnSpc>
                          <a:spcPct val="115000"/>
                        </a:lnSpc>
                      </a:pPr>
                      <a:r>
                        <a:rPr lang="en-ZA" sz="1200" dirty="0">
                          <a:effectLst/>
                          <a:latin typeface="+mn-lt"/>
                          <a:ea typeface="Times New Roman" panose="02020603050405020304" pitchFamily="18" charset="0"/>
                          <a:cs typeface="Arial" panose="020B0604020202020204" pitchFamily="34" charset="0"/>
                        </a:rPr>
                        <a:t>96%</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effectLst/>
                          <a:latin typeface="+mn-lt"/>
                          <a:ea typeface="Times New Roman" panose="02020603050405020304" pitchFamily="18" charset="0"/>
                          <a:cs typeface="Arial" panose="020B0604020202020204" pitchFamily="34" charset="0"/>
                        </a:rPr>
                        <a:t>(4 907 out of 5 118)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200" dirty="0">
                          <a:effectLst/>
                          <a:latin typeface="+mn-lt"/>
                          <a:ea typeface="Times New Roman" panose="02020603050405020304" pitchFamily="18" charset="0"/>
                          <a:cs typeface="Arial" panose="020B0604020202020204" pitchFamily="34" charset="0"/>
                        </a:rPr>
                        <a:t>2%</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effectLst/>
                          <a:latin typeface="+mn-lt"/>
                          <a:ea typeface="Times New Roman" panose="02020603050405020304" pitchFamily="18" charset="0"/>
                          <a:cs typeface="Arial" panose="020B0604020202020204" pitchFamily="34" charset="0"/>
                        </a:rPr>
                        <a:t>(113 out of 5 118)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200" dirty="0">
                          <a:effectLst/>
                          <a:latin typeface="+mn-lt"/>
                          <a:ea typeface="Times New Roman" panose="02020603050405020304" pitchFamily="18" charset="0"/>
                          <a:cs typeface="Arial" panose="020B0604020202020204" pitchFamily="34" charset="0"/>
                        </a:rPr>
                        <a:t>0%</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effectLst/>
                          <a:latin typeface="+mn-lt"/>
                          <a:ea typeface="Times New Roman" panose="02020603050405020304" pitchFamily="18" charset="0"/>
                          <a:cs typeface="Arial" panose="020B0604020202020204" pitchFamily="34" charset="0"/>
                        </a:rPr>
                        <a:t>(17 out of 5 118)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200" dirty="0">
                          <a:effectLst/>
                          <a:latin typeface="+mn-lt"/>
                          <a:ea typeface="Times New Roman" panose="02020603050405020304" pitchFamily="18" charset="0"/>
                          <a:cs typeface="Arial" panose="020B0604020202020204" pitchFamily="34" charset="0"/>
                        </a:rPr>
                        <a:t>2%</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effectLst/>
                          <a:latin typeface="+mn-lt"/>
                          <a:ea typeface="Times New Roman" panose="02020603050405020304" pitchFamily="18" charset="0"/>
                          <a:cs typeface="Arial" panose="020B0604020202020204" pitchFamily="34" charset="0"/>
                        </a:rPr>
                        <a:t>(81 out of 5 118)</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solidFill>
                            <a:srgbClr val="FF0000"/>
                          </a:solidFill>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8558845"/>
                  </a:ext>
                </a:extLst>
              </a:tr>
            </a:tbl>
          </a:graphicData>
        </a:graphic>
      </p:graphicFrame>
    </p:spTree>
    <p:extLst>
      <p:ext uri="{BB962C8B-B14F-4D97-AF65-F5344CB8AC3E}">
        <p14:creationId xmlns:p14="http://schemas.microsoft.com/office/powerpoint/2010/main" val="95762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72969" y="1666567"/>
            <a:ext cx="10627686" cy="193927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ZA" alt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B:</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Non-financial Performance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353687" y="4382219"/>
            <a:ext cx="10646967" cy="156940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30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ZA" altLang="en-US" sz="3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j-ea"/>
                <a:cs typeface="Arial" panose="020B0604020202020204" pitchFamily="34" charset="0"/>
              </a:rPr>
              <a:t>2. Governance/ Administration </a:t>
            </a:r>
            <a:endParaRPr kumimoji="0" lang="en-US" altLang="en-US" sz="30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0894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Resolution Management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9EA7494-247E-F7DF-C4BC-3741F23A106B}"/>
              </a:ext>
            </a:extLst>
          </p:cNvPr>
          <p:cNvGraphicFramePr>
            <a:graphicFrameLocks noGrp="1"/>
          </p:cNvGraphicFramePr>
          <p:nvPr>
            <p:ph idx="1"/>
            <p:extLst>
              <p:ext uri="{D42A27DB-BD31-4B8C-83A1-F6EECF244321}">
                <p14:modId xmlns:p14="http://schemas.microsoft.com/office/powerpoint/2010/main" val="2163164890"/>
              </p:ext>
            </p:extLst>
          </p:nvPr>
        </p:nvGraphicFramePr>
        <p:xfrm>
          <a:off x="1343472" y="1666568"/>
          <a:ext cx="10646967" cy="4741103"/>
        </p:xfrm>
        <a:graphic>
          <a:graphicData uri="http://schemas.openxmlformats.org/drawingml/2006/table">
            <a:tbl>
              <a:tblPr firstRow="1" firstCol="1" bandRow="1">
                <a:tableStyleId>{B301B821-A1FF-4177-AEE7-76D212191A09}</a:tableStyleId>
              </a:tblPr>
              <a:tblGrid>
                <a:gridCol w="802828">
                  <a:extLst>
                    <a:ext uri="{9D8B030D-6E8A-4147-A177-3AD203B41FA5}">
                      <a16:colId xmlns:a16="http://schemas.microsoft.com/office/drawing/2014/main" val="2080140738"/>
                    </a:ext>
                  </a:extLst>
                </a:gridCol>
                <a:gridCol w="1397000">
                  <a:extLst>
                    <a:ext uri="{9D8B030D-6E8A-4147-A177-3AD203B41FA5}">
                      <a16:colId xmlns:a16="http://schemas.microsoft.com/office/drawing/2014/main" val="4146481081"/>
                    </a:ext>
                  </a:extLst>
                </a:gridCol>
                <a:gridCol w="1143000">
                  <a:extLst>
                    <a:ext uri="{9D8B030D-6E8A-4147-A177-3AD203B41FA5}">
                      <a16:colId xmlns:a16="http://schemas.microsoft.com/office/drawing/2014/main" val="1278465704"/>
                    </a:ext>
                  </a:extLst>
                </a:gridCol>
                <a:gridCol w="3623511">
                  <a:extLst>
                    <a:ext uri="{9D8B030D-6E8A-4147-A177-3AD203B41FA5}">
                      <a16:colId xmlns:a16="http://schemas.microsoft.com/office/drawing/2014/main" val="432591997"/>
                    </a:ext>
                  </a:extLst>
                </a:gridCol>
                <a:gridCol w="1748589">
                  <a:extLst>
                    <a:ext uri="{9D8B030D-6E8A-4147-A177-3AD203B41FA5}">
                      <a16:colId xmlns:a16="http://schemas.microsoft.com/office/drawing/2014/main" val="3731332450"/>
                    </a:ext>
                  </a:extLst>
                </a:gridCol>
                <a:gridCol w="1932039">
                  <a:extLst>
                    <a:ext uri="{9D8B030D-6E8A-4147-A177-3AD203B41FA5}">
                      <a16:colId xmlns:a16="http://schemas.microsoft.com/office/drawing/2014/main" val="2042570993"/>
                    </a:ext>
                  </a:extLst>
                </a:gridCol>
              </a:tblGrid>
              <a:tr h="201736">
                <a:tc gridSpan="6">
                  <a:txBody>
                    <a:bodyPr/>
                    <a:lstStyle/>
                    <a:p>
                      <a:pPr>
                        <a:lnSpc>
                          <a:spcPct val="115000"/>
                        </a:lnSpc>
                        <a:spcBef>
                          <a:spcPts val="1200"/>
                        </a:spcBef>
                      </a:pPr>
                      <a:r>
                        <a:rPr lang="en-US" sz="1200" b="1" kern="0" dirty="0">
                          <a:solidFill>
                            <a:srgbClr val="000000"/>
                          </a:solidFill>
                          <a:effectLst/>
                        </a:rPr>
                        <a:t>RESOLUTION MANAGEMENT </a:t>
                      </a:r>
                      <a:endParaRPr lang="en-ZA"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410" marR="6641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74624823"/>
                  </a:ext>
                </a:extLst>
              </a:tr>
              <a:tr h="529186">
                <a:tc>
                  <a:txBody>
                    <a:bodyPr/>
                    <a:lstStyle/>
                    <a:p>
                      <a:pPr>
                        <a:lnSpc>
                          <a:spcPct val="150000"/>
                        </a:lnSpc>
                      </a:pPr>
                      <a:r>
                        <a:rPr lang="en-US" sz="1200" b="1" dirty="0">
                          <a:solidFill>
                            <a:srgbClr val="000000"/>
                          </a:solidFill>
                          <a:effectLst/>
                        </a:rPr>
                        <a:t>Reference Number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US" sz="1200" b="1" dirty="0">
                          <a:solidFill>
                            <a:srgbClr val="000000"/>
                          </a:solidFill>
                          <a:effectLst/>
                        </a:rPr>
                        <a:t>Date Received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US" sz="1200" b="1" dirty="0">
                          <a:solidFill>
                            <a:srgbClr val="000000"/>
                          </a:solidFill>
                          <a:effectLst/>
                        </a:rPr>
                        <a:t>Due Date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US" sz="1200" b="1" dirty="0">
                          <a:solidFill>
                            <a:srgbClr val="000000"/>
                          </a:solidFill>
                          <a:effectLst/>
                        </a:rPr>
                        <a:t>Detail / Title of Resolution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US" sz="1200" b="1" dirty="0">
                          <a:solidFill>
                            <a:srgbClr val="000000"/>
                          </a:solidFill>
                          <a:effectLst/>
                        </a:rPr>
                        <a:t>Progress to Date / Current Status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US" sz="1200" b="1" dirty="0">
                          <a:solidFill>
                            <a:srgbClr val="000000"/>
                          </a:solidFill>
                          <a:effectLst/>
                        </a:rPr>
                        <a:t>Date submitted to GPL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2732653586"/>
                  </a:ext>
                </a:extLst>
              </a:tr>
              <a:tr h="1210525">
                <a:tc>
                  <a:txBody>
                    <a:bodyPr/>
                    <a:lstStyle/>
                    <a:p>
                      <a:r>
                        <a:rPr lang="en-ZA" sz="1200" dirty="0">
                          <a:effectLst/>
                        </a:rPr>
                        <a:t>No reference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30 September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30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gn="just">
                        <a:lnSpc>
                          <a:spcPct val="150000"/>
                        </a:lnSpc>
                      </a:pPr>
                      <a:r>
                        <a:rPr lang="en-ZA" sz="1200" dirty="0">
                          <a:effectLst/>
                        </a:rPr>
                        <a:t>Focus intervention study report  on the review of the state of victim friendly rooms and its effective role in dealing with gender-based violence.</a:t>
                      </a:r>
                    </a:p>
                    <a:p>
                      <a:pPr algn="just">
                        <a:lnSpc>
                          <a:spcPct val="150000"/>
                        </a:lnSpc>
                      </a:pPr>
                      <a:r>
                        <a:rPr lang="en-ZA"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Still in progress.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The report is due on 31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2569895974"/>
                  </a:ext>
                </a:extLst>
              </a:tr>
              <a:tr h="962418">
                <a:tc>
                  <a:txBody>
                    <a:bodyPr/>
                    <a:lstStyle/>
                    <a:p>
                      <a:pPr>
                        <a:lnSpc>
                          <a:spcPct val="150000"/>
                        </a:lnSpc>
                      </a:pPr>
                      <a:r>
                        <a:rPr lang="en-ZA" sz="1200" dirty="0">
                          <a:effectLst/>
                        </a:rPr>
                        <a:t>No reference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29 May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30 June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gn="just">
                        <a:lnSpc>
                          <a:spcPct val="150000"/>
                        </a:lnSpc>
                      </a:pPr>
                      <a:r>
                        <a:rPr lang="en-ZA" sz="1200" dirty="0">
                          <a:effectLst/>
                        </a:rPr>
                        <a:t>Adopted Social Development Committee Oversight Report on the Budget Vote 6 Report of the Department of Social Development for the 2023/24 financial year.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Submitted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Responses submitted 17 August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245748861"/>
                  </a:ext>
                </a:extLst>
              </a:tr>
              <a:tr h="1088198">
                <a:tc>
                  <a:txBody>
                    <a:bodyPr/>
                    <a:lstStyle/>
                    <a:p>
                      <a:pPr>
                        <a:lnSpc>
                          <a:spcPct val="150000"/>
                        </a:lnSpc>
                      </a:pPr>
                      <a:r>
                        <a:rPr lang="en-ZA" sz="1200" dirty="0">
                          <a:effectLst/>
                        </a:rPr>
                        <a:t>SDQ4OR001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15 June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31 July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gn="just">
                        <a:lnSpc>
                          <a:spcPct val="150000"/>
                        </a:lnSpc>
                      </a:pPr>
                      <a:r>
                        <a:rPr lang="en-ZA" sz="1200" dirty="0">
                          <a:effectLst/>
                        </a:rPr>
                        <a:t>Portfolio Committee on Social Development Oversight Report on the fourth Quarterly Report of the Department of Social Development for the 2022/23 financial year.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Submitted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a:txBody>
                    <a:bodyPr/>
                    <a:lstStyle/>
                    <a:p>
                      <a:pPr>
                        <a:lnSpc>
                          <a:spcPct val="150000"/>
                        </a:lnSpc>
                      </a:pPr>
                      <a:r>
                        <a:rPr lang="en-ZA" sz="1200" dirty="0">
                          <a:effectLst/>
                        </a:rPr>
                        <a:t>Responses submitted 17 August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1184745834"/>
                  </a:ext>
                </a:extLst>
              </a:tr>
              <a:tr h="249680">
                <a:tc gridSpan="5">
                  <a:txBody>
                    <a:bodyPr/>
                    <a:lstStyle/>
                    <a:p>
                      <a:pPr>
                        <a:lnSpc>
                          <a:spcPct val="150000"/>
                        </a:lnSpc>
                      </a:pPr>
                      <a:r>
                        <a:rPr lang="en-ZA" sz="1200" b="1" dirty="0">
                          <a:solidFill>
                            <a:srgbClr val="000000"/>
                          </a:solidFill>
                          <a:effectLst/>
                        </a:rPr>
                        <a:t>Total number of Resolutions received from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1350787708"/>
                  </a:ext>
                </a:extLst>
              </a:tr>
              <a:tr h="249680">
                <a:tc gridSpan="5">
                  <a:txBody>
                    <a:bodyPr/>
                    <a:lstStyle/>
                    <a:p>
                      <a:pPr>
                        <a:lnSpc>
                          <a:spcPct val="150000"/>
                        </a:lnSpc>
                      </a:pPr>
                      <a:r>
                        <a:rPr lang="en-ZA" sz="1200" b="1" dirty="0">
                          <a:solidFill>
                            <a:srgbClr val="000000"/>
                          </a:solidFill>
                          <a:effectLst/>
                        </a:rPr>
                        <a:t>Total number of Resolutions responses due to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943784634"/>
                  </a:ext>
                </a:extLst>
              </a:tr>
              <a:tr h="249680">
                <a:tc gridSpan="5">
                  <a:txBody>
                    <a:bodyPr/>
                    <a:lstStyle/>
                    <a:p>
                      <a:pPr>
                        <a:lnSpc>
                          <a:spcPct val="150000"/>
                        </a:lnSpc>
                      </a:pPr>
                      <a:r>
                        <a:rPr lang="en-ZA" sz="1200" b="1" dirty="0">
                          <a:solidFill>
                            <a:srgbClr val="000000"/>
                          </a:solidFill>
                          <a:effectLst/>
                        </a:rPr>
                        <a:t>Total number of Resolutions responded to and submitted back to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10" marR="66410" marT="0" marB="0"/>
                </a:tc>
                <a:extLst>
                  <a:ext uri="{0D108BD9-81ED-4DB2-BD59-A6C34878D82A}">
                    <a16:rowId xmlns:a16="http://schemas.microsoft.com/office/drawing/2014/main" val="1684849152"/>
                  </a:ext>
                </a:extLst>
              </a:tr>
            </a:tbl>
          </a:graphicData>
        </a:graphic>
      </p:graphicFrame>
    </p:spTree>
    <p:extLst>
      <p:ext uri="{BB962C8B-B14F-4D97-AF65-F5344CB8AC3E}">
        <p14:creationId xmlns:p14="http://schemas.microsoft.com/office/powerpoint/2010/main" val="1198545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Petitions Management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788A4A56-0193-D5A4-F8C7-8C6738B2BF89}"/>
              </a:ext>
            </a:extLst>
          </p:cNvPr>
          <p:cNvGraphicFramePr>
            <a:graphicFrameLocks noGrp="1"/>
          </p:cNvGraphicFramePr>
          <p:nvPr>
            <p:ph idx="1"/>
            <p:extLst>
              <p:ext uri="{D42A27DB-BD31-4B8C-83A1-F6EECF244321}">
                <p14:modId xmlns:p14="http://schemas.microsoft.com/office/powerpoint/2010/main" val="2543638931"/>
              </p:ext>
            </p:extLst>
          </p:nvPr>
        </p:nvGraphicFramePr>
        <p:xfrm>
          <a:off x="1343471" y="1765301"/>
          <a:ext cx="10646966" cy="3640518"/>
        </p:xfrm>
        <a:graphic>
          <a:graphicData uri="http://schemas.openxmlformats.org/drawingml/2006/table">
            <a:tbl>
              <a:tblPr firstRow="1" firstCol="1" bandRow="1">
                <a:tableStyleId>{B301B821-A1FF-4177-AEE7-76D212191A09}</a:tableStyleId>
              </a:tblPr>
              <a:tblGrid>
                <a:gridCol w="1250069">
                  <a:extLst>
                    <a:ext uri="{9D8B030D-6E8A-4147-A177-3AD203B41FA5}">
                      <a16:colId xmlns:a16="http://schemas.microsoft.com/office/drawing/2014/main" val="133666602"/>
                    </a:ext>
                  </a:extLst>
                </a:gridCol>
                <a:gridCol w="1249333">
                  <a:extLst>
                    <a:ext uri="{9D8B030D-6E8A-4147-A177-3AD203B41FA5}">
                      <a16:colId xmlns:a16="http://schemas.microsoft.com/office/drawing/2014/main" val="92409405"/>
                    </a:ext>
                  </a:extLst>
                </a:gridCol>
                <a:gridCol w="1249333">
                  <a:extLst>
                    <a:ext uri="{9D8B030D-6E8A-4147-A177-3AD203B41FA5}">
                      <a16:colId xmlns:a16="http://schemas.microsoft.com/office/drawing/2014/main" val="3995816879"/>
                    </a:ext>
                  </a:extLst>
                </a:gridCol>
                <a:gridCol w="2509720">
                  <a:extLst>
                    <a:ext uri="{9D8B030D-6E8A-4147-A177-3AD203B41FA5}">
                      <a16:colId xmlns:a16="http://schemas.microsoft.com/office/drawing/2014/main" val="1617160863"/>
                    </a:ext>
                  </a:extLst>
                </a:gridCol>
                <a:gridCol w="3030092">
                  <a:extLst>
                    <a:ext uri="{9D8B030D-6E8A-4147-A177-3AD203B41FA5}">
                      <a16:colId xmlns:a16="http://schemas.microsoft.com/office/drawing/2014/main" val="2398037160"/>
                    </a:ext>
                  </a:extLst>
                </a:gridCol>
                <a:gridCol w="1358419">
                  <a:extLst>
                    <a:ext uri="{9D8B030D-6E8A-4147-A177-3AD203B41FA5}">
                      <a16:colId xmlns:a16="http://schemas.microsoft.com/office/drawing/2014/main" val="698959313"/>
                    </a:ext>
                  </a:extLst>
                </a:gridCol>
              </a:tblGrid>
              <a:tr h="260636">
                <a:tc gridSpan="6">
                  <a:txBody>
                    <a:bodyPr/>
                    <a:lstStyle/>
                    <a:p>
                      <a:pPr>
                        <a:lnSpc>
                          <a:spcPct val="115000"/>
                        </a:lnSpc>
                        <a:spcBef>
                          <a:spcPts val="1200"/>
                        </a:spcBef>
                      </a:pPr>
                      <a:r>
                        <a:rPr lang="en-US" sz="1200" b="1" kern="0" dirty="0">
                          <a:solidFill>
                            <a:srgbClr val="000000"/>
                          </a:solidFill>
                          <a:effectLst/>
                        </a:rPr>
                        <a:t>PETITIONS MANAGEMENT</a:t>
                      </a:r>
                      <a:endParaRPr lang="en-ZA"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27140808"/>
                  </a:ext>
                </a:extLst>
              </a:tr>
              <a:tr h="683692">
                <a:tc>
                  <a:txBody>
                    <a:bodyPr/>
                    <a:lstStyle/>
                    <a:p>
                      <a:pPr>
                        <a:lnSpc>
                          <a:spcPct val="150000"/>
                        </a:lnSpc>
                      </a:pPr>
                      <a:r>
                        <a:rPr lang="en-US" sz="1200" b="1" dirty="0">
                          <a:solidFill>
                            <a:srgbClr val="000000"/>
                          </a:solidFill>
                          <a:effectLst/>
                        </a:rPr>
                        <a:t>Reference Number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rgbClr val="000000"/>
                          </a:solidFill>
                          <a:effectLst/>
                        </a:rPr>
                        <a:t>Date Received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rgbClr val="000000"/>
                          </a:solidFill>
                          <a:effectLst/>
                        </a:rPr>
                        <a:t>Due Date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rgbClr val="000000"/>
                          </a:solidFill>
                          <a:effectLst/>
                        </a:rPr>
                        <a:t>Detail / Title of Petition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rgbClr val="000000"/>
                          </a:solidFill>
                          <a:effectLst/>
                        </a:rPr>
                        <a:t>Progress to Date / Current Status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rgbClr val="000000"/>
                          </a:solidFill>
                          <a:effectLst/>
                        </a:rPr>
                        <a:t>Date submitted to GPL</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7327226"/>
                  </a:ext>
                </a:extLst>
              </a:tr>
              <a:tr h="1405958">
                <a:tc>
                  <a:txBody>
                    <a:bodyPr/>
                    <a:lstStyle/>
                    <a:p>
                      <a:pPr>
                        <a:lnSpc>
                          <a:spcPct val="150000"/>
                        </a:lnSpc>
                      </a:pPr>
                      <a:r>
                        <a:rPr lang="en-ZA" sz="1200" dirty="0">
                          <a:effectLst/>
                        </a:rPr>
                        <a:t>PP30B/09/23/CS</a:t>
                      </a:r>
                    </a:p>
                    <a:p>
                      <a:pPr>
                        <a:lnSpc>
                          <a:spcPct val="150000"/>
                        </a:lnSpc>
                      </a:pPr>
                      <a:r>
                        <a:rPr lang="en-ZA"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ZA" sz="1200" dirty="0">
                          <a:effectLst/>
                        </a:rPr>
                        <a:t>29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ZA" sz="1200" dirty="0">
                          <a:effectLst/>
                        </a:rPr>
                        <a:t>15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ZA" sz="1200" dirty="0">
                          <a:effectLst/>
                        </a:rPr>
                        <a:t>Referral of Petition: Rampant Drug Sale &amp; Corrupt SAPS, Ref: PP30B/09/23/CS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ZA" sz="1200" dirty="0">
                          <a:effectLst/>
                        </a:rPr>
                        <a:t>The Department only received the Petition on 29 October 2023, and its intervention on the matter will provide the report by 30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ZA" sz="1200" dirty="0">
                          <a:effectLst/>
                        </a:rPr>
                        <a:t>Report will be availed on the 30 October 2023.</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3143749"/>
                  </a:ext>
                </a:extLst>
              </a:tr>
              <a:tr h="322558">
                <a:tc gridSpan="6">
                  <a:txBody>
                    <a:bodyPr/>
                    <a:lstStyle/>
                    <a:p>
                      <a:pPr>
                        <a:lnSpc>
                          <a:spcPct val="150000"/>
                        </a:lnSpc>
                      </a:pPr>
                      <a:r>
                        <a:rPr lang="en-ZA"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14530485"/>
                  </a:ext>
                </a:extLst>
              </a:tr>
              <a:tr h="322558">
                <a:tc gridSpan="5">
                  <a:txBody>
                    <a:bodyPr/>
                    <a:lstStyle/>
                    <a:p>
                      <a:pPr>
                        <a:lnSpc>
                          <a:spcPct val="150000"/>
                        </a:lnSpc>
                      </a:pPr>
                      <a:r>
                        <a:rPr lang="en-ZA" sz="1200" b="1" dirty="0">
                          <a:solidFill>
                            <a:srgbClr val="000000"/>
                          </a:solidFill>
                          <a:effectLst/>
                        </a:rPr>
                        <a:t>Total number of Petitions received from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3061030"/>
                  </a:ext>
                </a:extLst>
              </a:tr>
              <a:tr h="322558">
                <a:tc gridSpan="5">
                  <a:txBody>
                    <a:bodyPr/>
                    <a:lstStyle/>
                    <a:p>
                      <a:pPr>
                        <a:lnSpc>
                          <a:spcPct val="150000"/>
                        </a:lnSpc>
                      </a:pPr>
                      <a:r>
                        <a:rPr lang="en-ZA" sz="1200" b="1" dirty="0">
                          <a:solidFill>
                            <a:srgbClr val="000000"/>
                          </a:solidFill>
                          <a:effectLst/>
                        </a:rPr>
                        <a:t>Total number of Petitions responses due to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0942691"/>
                  </a:ext>
                </a:extLst>
              </a:tr>
              <a:tr h="322558">
                <a:tc gridSpan="5">
                  <a:txBody>
                    <a:bodyPr/>
                    <a:lstStyle/>
                    <a:p>
                      <a:pPr>
                        <a:lnSpc>
                          <a:spcPct val="150000"/>
                        </a:lnSpc>
                      </a:pPr>
                      <a:r>
                        <a:rPr lang="en-ZA" sz="1200" b="1" dirty="0">
                          <a:solidFill>
                            <a:srgbClr val="000000"/>
                          </a:solidFill>
                          <a:effectLst/>
                        </a:rPr>
                        <a:t>Total number of Petitions responded to and submitted back to GPL during this Quarter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pPr>
                      <a:r>
                        <a:rPr lang="en-ZA" sz="1200" dirty="0">
                          <a:effectLst/>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9419676"/>
                  </a:ext>
                </a:extLst>
              </a:tr>
            </a:tbl>
          </a:graphicData>
        </a:graphic>
      </p:graphicFrame>
    </p:spTree>
    <p:extLst>
      <p:ext uri="{BB962C8B-B14F-4D97-AF65-F5344CB8AC3E}">
        <p14:creationId xmlns:p14="http://schemas.microsoft.com/office/powerpoint/2010/main" val="1968472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Auditor–General &amp; PSC Requests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7">
            <a:extLst>
              <a:ext uri="{FF2B5EF4-FFF2-40B4-BE49-F238E27FC236}">
                <a16:creationId xmlns:a16="http://schemas.microsoft.com/office/drawing/2014/main" id="{A45193F3-4252-A4CA-180C-F3DF2DED377F}"/>
              </a:ext>
            </a:extLst>
          </p:cNvPr>
          <p:cNvGraphicFramePr>
            <a:graphicFrameLocks/>
          </p:cNvGraphicFramePr>
          <p:nvPr>
            <p:extLst>
              <p:ext uri="{D42A27DB-BD31-4B8C-83A1-F6EECF244321}">
                <p14:modId xmlns:p14="http://schemas.microsoft.com/office/powerpoint/2010/main" val="296910998"/>
              </p:ext>
            </p:extLst>
          </p:nvPr>
        </p:nvGraphicFramePr>
        <p:xfrm>
          <a:off x="1324516" y="1698566"/>
          <a:ext cx="10646968" cy="1505345"/>
        </p:xfrm>
        <a:graphic>
          <a:graphicData uri="http://schemas.openxmlformats.org/drawingml/2006/table">
            <a:tbl>
              <a:tblPr firstRow="1" firstCol="1" bandRow="1">
                <a:tableStyleId>{69012ECD-51FC-41F1-AA8D-1B2483CD663E}</a:tableStyleId>
              </a:tblPr>
              <a:tblGrid>
                <a:gridCol w="175550">
                  <a:extLst>
                    <a:ext uri="{9D8B030D-6E8A-4147-A177-3AD203B41FA5}">
                      <a16:colId xmlns:a16="http://schemas.microsoft.com/office/drawing/2014/main" val="2096448896"/>
                    </a:ext>
                  </a:extLst>
                </a:gridCol>
                <a:gridCol w="9536766">
                  <a:extLst>
                    <a:ext uri="{9D8B030D-6E8A-4147-A177-3AD203B41FA5}">
                      <a16:colId xmlns:a16="http://schemas.microsoft.com/office/drawing/2014/main" val="3982408022"/>
                    </a:ext>
                  </a:extLst>
                </a:gridCol>
                <a:gridCol w="934652">
                  <a:extLst>
                    <a:ext uri="{9D8B030D-6E8A-4147-A177-3AD203B41FA5}">
                      <a16:colId xmlns:a16="http://schemas.microsoft.com/office/drawing/2014/main" val="3655755952"/>
                    </a:ext>
                  </a:extLst>
                </a:gridCol>
              </a:tblGrid>
              <a:tr h="0">
                <a:tc gridSpan="3">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50000"/>
                        </a:lnSpc>
                      </a:pPr>
                      <a:r>
                        <a:rPr lang="en-US" sz="1200" dirty="0">
                          <a:effectLst/>
                          <a:latin typeface="+mn-lt"/>
                        </a:rPr>
                        <a:t>Auditor – General REQUESTS FOR INFORMATION RECEIVED DURING THE PERIOD UNDER REVIEW]</a:t>
                      </a:r>
                      <a:endParaRPr lang="en-US" sz="1200" dirty="0">
                        <a:effectLst/>
                        <a:latin typeface="+mn-lt"/>
                        <a:cs typeface="Arial" panose="020B0604020202020204" pitchFamily="34" charset="0"/>
                      </a:endParaRPr>
                    </a:p>
                  </a:txBody>
                  <a:tcPr marL="60928" marR="60928" marT="0" marB="0"/>
                </a:tc>
                <a:tc hMerge="1">
                  <a:txBody>
                    <a:bodyPr/>
                    <a:lstStyle/>
                    <a:p>
                      <a:endParaRPr lang="en-ZA"/>
                    </a:p>
                  </a:txBody>
                  <a:tcPr/>
                </a:tc>
                <a:tc hMerge="1">
                  <a:txBody>
                    <a:bodyPr/>
                    <a:lstStyle/>
                    <a:p>
                      <a:r>
                        <a:rPr lang="en-ZA" sz="1200" dirty="0">
                          <a:effectLst/>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92398682"/>
                  </a:ext>
                </a:extLst>
              </a:tr>
              <a:tr h="41978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latin typeface="+mn-lt"/>
                        </a:rPr>
                        <a:t> </a:t>
                      </a:r>
                      <a:endParaRPr lang="en-ZA" sz="1200" dirty="0">
                        <a:effectLst/>
                        <a:latin typeface="+mn-lt"/>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latin typeface="+mn-lt"/>
                        </a:rPr>
                        <a:t>Total number of AGSA Requests for Information received from AGSA during this Quarter</a:t>
                      </a:r>
                      <a:endParaRPr lang="en-ZA" sz="1200" dirty="0">
                        <a:effectLst/>
                        <a:latin typeface="+mn-lt"/>
                        <a:ea typeface="Times New Roman" panose="02020603050405020304" pitchFamily="18" charset="0"/>
                        <a:cs typeface="Arial" panose="020B0604020202020204" pitchFamily="34" charset="0"/>
                      </a:endParaRPr>
                    </a:p>
                  </a:txBody>
                  <a:tcPr marL="60928" marR="60928" marT="0" marB="0"/>
                </a:tc>
                <a:tc>
                  <a:txBody>
                    <a:bodyPr/>
                    <a:lstStyle/>
                    <a:p>
                      <a:pPr algn="ctr">
                        <a:lnSpc>
                          <a:spcPct val="150000"/>
                        </a:lnSpc>
                      </a:pPr>
                      <a:r>
                        <a:rPr lang="en-ZA" sz="1200" dirty="0">
                          <a:effectLst/>
                          <a:latin typeface="+mn-lt"/>
                          <a:ea typeface="Times New Roman" panose="02020603050405020304" pitchFamily="18" charset="0"/>
                          <a:cs typeface="Arial" panose="020B0604020202020204" pitchFamily="34" charset="0"/>
                        </a:rPr>
                        <a:t>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332535"/>
                  </a:ext>
                </a:extLst>
              </a:tr>
              <a:tr h="41978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latin typeface="+mn-lt"/>
                        </a:rPr>
                        <a:t> </a:t>
                      </a:r>
                      <a:endParaRPr lang="en-ZA" sz="1200" dirty="0">
                        <a:effectLst/>
                        <a:latin typeface="+mn-lt"/>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latin typeface="+mn-lt"/>
                        </a:rPr>
                        <a:t>Total number of AGSA Requests for Information due during this Quarter</a:t>
                      </a:r>
                      <a:endParaRPr lang="en-ZA" sz="1200" dirty="0">
                        <a:effectLst/>
                        <a:latin typeface="+mn-lt"/>
                        <a:ea typeface="Times New Roman" panose="02020603050405020304" pitchFamily="18" charset="0"/>
                        <a:cs typeface="Arial" panose="020B0604020202020204" pitchFamily="34" charset="0"/>
                      </a:endParaRPr>
                    </a:p>
                  </a:txBody>
                  <a:tcPr marL="60928" marR="60928" marT="0" marB="0"/>
                </a:tc>
                <a:tc>
                  <a:txBody>
                    <a:bodyPr/>
                    <a:lstStyle/>
                    <a:p>
                      <a:pPr algn="ctr">
                        <a:lnSpc>
                          <a:spcPct val="150000"/>
                        </a:lnSpc>
                      </a:pPr>
                      <a:r>
                        <a:rPr lang="en-ZA" sz="1200" dirty="0">
                          <a:effectLst/>
                          <a:latin typeface="+mn-lt"/>
                          <a:ea typeface="Times New Roman" panose="02020603050405020304" pitchFamily="18" charset="0"/>
                          <a:cs typeface="Arial" panose="020B0604020202020204" pitchFamily="34" charset="0"/>
                        </a:rPr>
                        <a:t>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2404325"/>
                  </a:ext>
                </a:extLst>
              </a:tr>
              <a:tr h="41978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latin typeface="+mn-lt"/>
                        </a:rPr>
                        <a:t> </a:t>
                      </a:r>
                      <a:endParaRPr lang="en-ZA" sz="1200" dirty="0">
                        <a:effectLst/>
                        <a:latin typeface="+mn-lt"/>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latin typeface="+mn-lt"/>
                        </a:rPr>
                        <a:t>Total number of AGSA Requests for Information responded to and submitted back to AGSA during this Quarter</a:t>
                      </a:r>
                      <a:endParaRPr lang="en-ZA" sz="1200" dirty="0">
                        <a:effectLst/>
                        <a:latin typeface="+mn-lt"/>
                        <a:ea typeface="Times New Roman" panose="02020603050405020304" pitchFamily="18" charset="0"/>
                        <a:cs typeface="Arial" panose="020B0604020202020204" pitchFamily="34" charset="0"/>
                      </a:endParaRPr>
                    </a:p>
                  </a:txBody>
                  <a:tcPr marL="60928" marR="60928" marT="0" marB="0"/>
                </a:tc>
                <a:tc>
                  <a:txBody>
                    <a:bodyPr/>
                    <a:lstStyle/>
                    <a:p>
                      <a:pPr algn="ctr">
                        <a:lnSpc>
                          <a:spcPct val="150000"/>
                        </a:lnSpc>
                      </a:pPr>
                      <a:r>
                        <a:rPr lang="en-ZA" sz="1200" dirty="0">
                          <a:effectLst/>
                          <a:latin typeface="+mn-lt"/>
                          <a:ea typeface="Times New Roman" panose="02020603050405020304" pitchFamily="18" charset="0"/>
                          <a:cs typeface="Arial" panose="020B0604020202020204" pitchFamily="34" charset="0"/>
                        </a:rPr>
                        <a:t>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2964542"/>
                  </a:ext>
                </a:extLst>
              </a:tr>
            </a:tbl>
          </a:graphicData>
        </a:graphic>
      </p:graphicFrame>
      <p:sp>
        <p:nvSpPr>
          <p:cNvPr id="5" name="Rectangle 4">
            <a:extLst>
              <a:ext uri="{FF2B5EF4-FFF2-40B4-BE49-F238E27FC236}">
                <a16:creationId xmlns:a16="http://schemas.microsoft.com/office/drawing/2014/main" id="{C3E70F25-5FFC-211D-01B8-5233A0E5D5CF}"/>
              </a:ext>
            </a:extLst>
          </p:cNvPr>
          <p:cNvSpPr/>
          <p:nvPr/>
        </p:nvSpPr>
        <p:spPr>
          <a:xfrm>
            <a:off x="1306123" y="3705726"/>
            <a:ext cx="10684316" cy="2364686"/>
          </a:xfrm>
          <a:prstGeom prst="rect">
            <a:avLst/>
          </a:prstGeom>
        </p:spPr>
        <p:txBody>
          <a:bodyPr wrap="square">
            <a:spAutoFit/>
          </a:bodyPr>
          <a:lstStyle/>
          <a:p>
            <a:pPr indent="-190500" defTabSz="457200">
              <a:lnSpc>
                <a:spcPct val="150000"/>
              </a:lnSpc>
              <a:spcBef>
                <a:spcPts val="1200"/>
              </a:spcBef>
              <a:defRPr/>
            </a:pPr>
            <a:r>
              <a:rPr lang="en-ZA"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PSC REQUESTS FOR INFORMATION</a:t>
            </a:r>
          </a:p>
          <a:p>
            <a:pPr lvl="1" defTabSz="457200">
              <a:lnSpc>
                <a:spcPct val="150000"/>
              </a:lnSpc>
              <a:spcBef>
                <a:spcPts val="1200"/>
              </a:spcBef>
              <a:defRPr/>
            </a:pPr>
            <a:endParaRPr lang="en-GB"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1" defTabSz="457200">
              <a:lnSpc>
                <a:spcPct val="150000"/>
              </a:lnSpc>
              <a:spcBef>
                <a:spcPts val="1200"/>
              </a:spcBef>
              <a:defRPr/>
            </a:pPr>
            <a:endParaRPr lang="en-GB"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1" defTabSz="457200">
              <a:lnSpc>
                <a:spcPct val="150000"/>
              </a:lnSpc>
              <a:spcBef>
                <a:spcPts val="1200"/>
              </a:spcBef>
              <a:defRPr/>
            </a:pPr>
            <a:endParaRPr lang="en-GB"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1" defTabSz="457200">
              <a:lnSpc>
                <a:spcPct val="150000"/>
              </a:lnSpc>
              <a:spcBef>
                <a:spcPts val="1200"/>
              </a:spcBef>
              <a:defRPr/>
            </a:pPr>
            <a:endParaRPr lang="en-ZA"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F5855B0-62A9-DCDD-8AF3-C578E5855627}"/>
              </a:ext>
            </a:extLst>
          </p:cNvPr>
          <p:cNvGraphicFramePr>
            <a:graphicFrameLocks noGrp="1"/>
          </p:cNvGraphicFramePr>
          <p:nvPr>
            <p:extLst>
              <p:ext uri="{D42A27DB-BD31-4B8C-83A1-F6EECF244321}">
                <p14:modId xmlns:p14="http://schemas.microsoft.com/office/powerpoint/2010/main" val="750118022"/>
              </p:ext>
            </p:extLst>
          </p:nvPr>
        </p:nvGraphicFramePr>
        <p:xfrm>
          <a:off x="1342910" y="4313141"/>
          <a:ext cx="10646968" cy="1814927"/>
        </p:xfrm>
        <a:graphic>
          <a:graphicData uri="http://schemas.openxmlformats.org/drawingml/2006/table">
            <a:tbl>
              <a:tblPr firstRow="1" firstCol="1" bandRow="1">
                <a:tableStyleId>{69012ECD-51FC-41F1-AA8D-1B2483CD663E}</a:tableStyleId>
              </a:tblPr>
              <a:tblGrid>
                <a:gridCol w="192914">
                  <a:extLst>
                    <a:ext uri="{9D8B030D-6E8A-4147-A177-3AD203B41FA5}">
                      <a16:colId xmlns:a16="http://schemas.microsoft.com/office/drawing/2014/main" val="2844297344"/>
                    </a:ext>
                  </a:extLst>
                </a:gridCol>
                <a:gridCol w="9460505">
                  <a:extLst>
                    <a:ext uri="{9D8B030D-6E8A-4147-A177-3AD203B41FA5}">
                      <a16:colId xmlns:a16="http://schemas.microsoft.com/office/drawing/2014/main" val="3043441546"/>
                    </a:ext>
                  </a:extLst>
                </a:gridCol>
                <a:gridCol w="993549">
                  <a:extLst>
                    <a:ext uri="{9D8B030D-6E8A-4147-A177-3AD203B41FA5}">
                      <a16:colId xmlns:a16="http://schemas.microsoft.com/office/drawing/2014/main" val="3158257819"/>
                    </a:ext>
                  </a:extLst>
                </a:gridCol>
              </a:tblGrid>
              <a:tr h="490871">
                <a:tc gridSpan="3">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50000"/>
                        </a:lnSpc>
                      </a:pPr>
                      <a:r>
                        <a:rPr lang="en-US" sz="1200" dirty="0">
                          <a:effectLst/>
                        </a:rPr>
                        <a:t>Public Service Commission REQUESTS FOR INFORMATION RECEIVED DURING THE PERIOD UNDER REVIEW]</a:t>
                      </a:r>
                      <a:endParaRPr lang="en-US" sz="1200" dirty="0">
                        <a:effectLst/>
                        <a:latin typeface="Arial" panose="020B0604020202020204" pitchFamily="34" charset="0"/>
                        <a:cs typeface="Arial" panose="020B0604020202020204" pitchFamily="34" charset="0"/>
                      </a:endParaRPr>
                    </a:p>
                  </a:txBody>
                  <a:tcPr marL="60354" marR="60354"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9192268"/>
                  </a:ext>
                </a:extLst>
              </a:tr>
              <a:tr h="44135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rPr>
                        <a:t>Total number of PSC Requests for Information received from the PSC during this Quarter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0354" marR="60354" marT="0" marB="0"/>
                </a:tc>
                <a:tc>
                  <a:txBody>
                    <a:bodyPr/>
                    <a:lstStyle/>
                    <a:p>
                      <a:pPr algn="ctr">
                        <a:lnSpc>
                          <a:spcPct val="150000"/>
                        </a:lnSpc>
                      </a:pPr>
                      <a:r>
                        <a:rPr lang="en-ZA" sz="1200" dirty="0">
                          <a:effectLst/>
                          <a:latin typeface="Arial Narrow" panose="020B0606020202030204" pitchFamily="34" charset="0"/>
                          <a:ea typeface="Times New Roman" panose="02020603050405020304" pitchFamily="18" charset="0"/>
                          <a:cs typeface="Arial" panose="020B0604020202020204" pitchFamily="34" charset="0"/>
                        </a:rPr>
                        <a:t>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7194802"/>
                  </a:ext>
                </a:extLst>
              </a:tr>
              <a:tr h="44135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rPr>
                        <a:t>Total number of PSC Requests for Information due during this Quarter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0354" marR="60354" marT="0" marB="0"/>
                </a:tc>
                <a:tc>
                  <a:txBody>
                    <a:bodyPr/>
                    <a:lstStyle/>
                    <a:p>
                      <a:pPr algn="ctr">
                        <a:lnSpc>
                          <a:spcPct val="150000"/>
                        </a:lnSpc>
                      </a:pPr>
                      <a:r>
                        <a:rPr lang="en-ZA" sz="1200" dirty="0">
                          <a:effectLst/>
                          <a:latin typeface="Arial Narrow" panose="020B0606020202030204" pitchFamily="34" charset="0"/>
                          <a:ea typeface="Times New Roman" panose="02020603050405020304" pitchFamily="18" charset="0"/>
                          <a:cs typeface="Arial" panose="020B0604020202020204" pitchFamily="34" charset="0"/>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0813218"/>
                  </a:ext>
                </a:extLst>
              </a:tr>
              <a:tr h="44135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a:effectLst/>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en-ZA" sz="1200" dirty="0">
                          <a:effectLst/>
                        </a:rPr>
                        <a:t>Total number of PSC Requests for Information responded to and submitted back to the PSC during this Quarter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0354" marR="60354" marT="0" marB="0"/>
                </a:tc>
                <a:tc>
                  <a:txBody>
                    <a:bodyPr/>
                    <a:lstStyle/>
                    <a:p>
                      <a:pPr algn="ctr">
                        <a:lnSpc>
                          <a:spcPct val="150000"/>
                        </a:lnSpc>
                      </a:pPr>
                      <a:r>
                        <a:rPr lang="en-ZA" sz="1200" dirty="0">
                          <a:effectLst/>
                          <a:latin typeface="Arial Narrow" panose="020B0606020202030204" pitchFamily="34" charset="0"/>
                          <a:ea typeface="Times New Roman" panose="02020603050405020304" pitchFamily="18" charset="0"/>
                          <a:cs typeface="Arial" panose="020B0604020202020204" pitchFamily="34" charset="0"/>
                        </a:rPr>
                        <a:t>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1368195"/>
                  </a:ext>
                </a:extLst>
              </a:tr>
            </a:tbl>
          </a:graphicData>
        </a:graphic>
      </p:graphicFrame>
    </p:spTree>
    <p:extLst>
      <p:ext uri="{BB962C8B-B14F-4D97-AF65-F5344CB8AC3E}">
        <p14:creationId xmlns:p14="http://schemas.microsoft.com/office/powerpoint/2010/main" val="932230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1" y="1106905"/>
            <a:ext cx="10646967"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Achievement on Actual GEYODI Empowerment</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B25B8105-BE96-2572-A50C-D138FDC7591D}"/>
              </a:ext>
            </a:extLst>
          </p:cNvPr>
          <p:cNvGraphicFramePr>
            <a:graphicFrameLocks noGrp="1"/>
          </p:cNvGraphicFramePr>
          <p:nvPr>
            <p:ph idx="1"/>
            <p:extLst>
              <p:ext uri="{D42A27DB-BD31-4B8C-83A1-F6EECF244321}">
                <p14:modId xmlns:p14="http://schemas.microsoft.com/office/powerpoint/2010/main" val="2481577696"/>
              </p:ext>
            </p:extLst>
          </p:nvPr>
        </p:nvGraphicFramePr>
        <p:xfrm>
          <a:off x="1130929" y="1666567"/>
          <a:ext cx="10859509" cy="4689784"/>
        </p:xfrm>
        <a:graphic>
          <a:graphicData uri="http://schemas.openxmlformats.org/drawingml/2006/table">
            <a:tbl>
              <a:tblPr firstRow="1" firstCol="1" bandRow="1">
                <a:tableStyleId>{5C22544A-7EE6-4342-B048-85BDC9FD1C3A}</a:tableStyleId>
              </a:tblPr>
              <a:tblGrid>
                <a:gridCol w="2175666">
                  <a:extLst>
                    <a:ext uri="{9D8B030D-6E8A-4147-A177-3AD203B41FA5}">
                      <a16:colId xmlns:a16="http://schemas.microsoft.com/office/drawing/2014/main" val="735807353"/>
                    </a:ext>
                  </a:extLst>
                </a:gridCol>
                <a:gridCol w="1240549">
                  <a:extLst>
                    <a:ext uri="{9D8B030D-6E8A-4147-A177-3AD203B41FA5}">
                      <a16:colId xmlns:a16="http://schemas.microsoft.com/office/drawing/2014/main" val="1244704816"/>
                    </a:ext>
                  </a:extLst>
                </a:gridCol>
                <a:gridCol w="1240549">
                  <a:extLst>
                    <a:ext uri="{9D8B030D-6E8A-4147-A177-3AD203B41FA5}">
                      <a16:colId xmlns:a16="http://schemas.microsoft.com/office/drawing/2014/main" val="4154283682"/>
                    </a:ext>
                  </a:extLst>
                </a:gridCol>
                <a:gridCol w="1240549">
                  <a:extLst>
                    <a:ext uri="{9D8B030D-6E8A-4147-A177-3AD203B41FA5}">
                      <a16:colId xmlns:a16="http://schemas.microsoft.com/office/drawing/2014/main" val="3103718846"/>
                    </a:ext>
                  </a:extLst>
                </a:gridCol>
                <a:gridCol w="1240549">
                  <a:extLst>
                    <a:ext uri="{9D8B030D-6E8A-4147-A177-3AD203B41FA5}">
                      <a16:colId xmlns:a16="http://schemas.microsoft.com/office/drawing/2014/main" val="3784511109"/>
                    </a:ext>
                  </a:extLst>
                </a:gridCol>
                <a:gridCol w="1240549">
                  <a:extLst>
                    <a:ext uri="{9D8B030D-6E8A-4147-A177-3AD203B41FA5}">
                      <a16:colId xmlns:a16="http://schemas.microsoft.com/office/drawing/2014/main" val="1184786940"/>
                    </a:ext>
                  </a:extLst>
                </a:gridCol>
                <a:gridCol w="1240549">
                  <a:extLst>
                    <a:ext uri="{9D8B030D-6E8A-4147-A177-3AD203B41FA5}">
                      <a16:colId xmlns:a16="http://schemas.microsoft.com/office/drawing/2014/main" val="945954028"/>
                    </a:ext>
                  </a:extLst>
                </a:gridCol>
                <a:gridCol w="1240549">
                  <a:extLst>
                    <a:ext uri="{9D8B030D-6E8A-4147-A177-3AD203B41FA5}">
                      <a16:colId xmlns:a16="http://schemas.microsoft.com/office/drawing/2014/main" val="904804983"/>
                    </a:ext>
                  </a:extLst>
                </a:gridCol>
              </a:tblGrid>
              <a:tr h="299043">
                <a:tc gridSpan="8">
                  <a:txBody>
                    <a:bodyPr/>
                    <a:lstStyle/>
                    <a:p>
                      <a:pPr>
                        <a:lnSpc>
                          <a:spcPct val="115000"/>
                        </a:lnSpc>
                      </a:pPr>
                      <a:r>
                        <a:rPr lang="en-ZA" sz="1200" dirty="0">
                          <a:solidFill>
                            <a:schemeClr val="bg1"/>
                          </a:solidFill>
                          <a:effectLst/>
                          <a:latin typeface="+mn-lt"/>
                          <a:cs typeface="Arial" panose="020B0604020202020204" pitchFamily="34" charset="0"/>
                        </a:rPr>
                        <a:t>GENDER</a:t>
                      </a:r>
                      <a:endParaRPr lang="en-ZA" sz="1200" dirty="0">
                        <a:solidFill>
                          <a:schemeClr val="bg1"/>
                        </a:solidFill>
                        <a:effectLst/>
                        <a:latin typeface="+mn-lt"/>
                        <a:ea typeface="Times New Roman" panose="02020603050405020304" pitchFamily="18" charset="0"/>
                        <a:cs typeface="Arial" panose="020B0604020202020204" pitchFamily="34" charset="0"/>
                      </a:endParaRPr>
                    </a:p>
                  </a:txBody>
                  <a:tcPr marL="65245" marR="65245" marT="0" marB="0" anchor="ctr"/>
                </a:tc>
                <a:tc hMerge="1">
                  <a:txBody>
                    <a:bodyPr/>
                    <a:lstStyle/>
                    <a:p>
                      <a:endParaRPr lang="en-ZA" sz="1700" dirty="0"/>
                    </a:p>
                  </a:txBody>
                  <a:tcPr marL="65245" marR="65245" marT="0" marB="0"/>
                </a:tc>
                <a:tc hMerge="1">
                  <a:txBody>
                    <a:bodyPr/>
                    <a:lstStyle/>
                    <a:p>
                      <a:endParaRPr lang="en-ZA" sz="1700" dirty="0"/>
                    </a:p>
                  </a:txBody>
                  <a:tcPr marL="86994" marR="86994" marT="43497" marB="43497"/>
                </a:tc>
                <a:tc hMerge="1">
                  <a:txBody>
                    <a:bodyPr/>
                    <a:lstStyle/>
                    <a:p>
                      <a:endParaRPr lang="en-ZA" sz="1700" dirty="0"/>
                    </a:p>
                  </a:txBody>
                  <a:tcPr marL="86994" marR="86994" marT="43497" marB="43497"/>
                </a:tc>
                <a:tc hMerge="1">
                  <a:txBody>
                    <a:bodyPr/>
                    <a:lstStyle/>
                    <a:p>
                      <a:endParaRPr lang="en-ZA" sz="1700" dirty="0"/>
                    </a:p>
                  </a:txBody>
                  <a:tcPr marL="86994" marR="86994" marT="43497" marB="43497"/>
                </a:tc>
                <a:tc hMerge="1">
                  <a:txBody>
                    <a:bodyPr/>
                    <a:lstStyle/>
                    <a:p>
                      <a:endParaRPr lang="en-ZA" sz="1700" dirty="0"/>
                    </a:p>
                  </a:txBody>
                  <a:tcPr marL="86994" marR="86994" marT="43497" marB="43497"/>
                </a:tc>
                <a:tc hMerge="1">
                  <a:txBody>
                    <a:bodyPr/>
                    <a:lstStyle/>
                    <a:p>
                      <a:endParaRPr lang="en-ZA" sz="1700" dirty="0"/>
                    </a:p>
                  </a:txBody>
                  <a:tcPr marL="86994" marR="86994" marT="43497" marB="43497"/>
                </a:tc>
                <a:tc hMerge="1">
                  <a:txBody>
                    <a:bodyPr/>
                    <a:lstStyle/>
                    <a:p>
                      <a:endParaRPr lang="en-ZA" sz="1700" dirty="0"/>
                    </a:p>
                  </a:txBody>
                  <a:tcPr marL="86994" marR="86994" marT="43497" marB="43497"/>
                </a:tc>
                <a:extLst>
                  <a:ext uri="{0D108BD9-81ED-4DB2-BD59-A6C34878D82A}">
                    <a16:rowId xmlns:a16="http://schemas.microsoft.com/office/drawing/2014/main" val="2499140899"/>
                  </a:ext>
                </a:extLst>
              </a:tr>
              <a:tr h="572560">
                <a:tc>
                  <a:txBody>
                    <a:bodyPr/>
                    <a:lstStyle/>
                    <a:p>
                      <a:pPr algn="l">
                        <a:lnSpc>
                          <a:spcPct val="115000"/>
                        </a:lnSpc>
                      </a:pPr>
                      <a:r>
                        <a:rPr lang="en-ZA" sz="1200" b="1" dirty="0">
                          <a:effectLst/>
                          <a:latin typeface="+mn-lt"/>
                          <a:cs typeface="Arial" panose="020B0604020202020204" pitchFamily="34" charset="0"/>
                        </a:rPr>
                        <a:t>Indicator</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Female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Undisclosed</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LGBTQIA+ </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Youth</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Persons with Disabilities</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Total</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extLst>
                  <a:ext uri="{0D108BD9-81ED-4DB2-BD59-A6C34878D82A}">
                    <a16:rowId xmlns:a16="http://schemas.microsoft.com/office/drawing/2014/main" val="1953092538"/>
                  </a:ext>
                </a:extLst>
              </a:tr>
              <a:tr h="572560">
                <a:tc>
                  <a:txBody>
                    <a:bodyPr/>
                    <a:lstStyle/>
                    <a:p>
                      <a:pPr algn="l"/>
                      <a:r>
                        <a:rPr lang="en-ZA" sz="1200" dirty="0">
                          <a:effectLst/>
                          <a:latin typeface="+mn-lt"/>
                          <a:ea typeface="Arial Unicode MS"/>
                          <a:cs typeface="Arial" panose="020B0604020202020204" pitchFamily="34" charset="0"/>
                        </a:rPr>
                        <a:t>HIV/AIDS programmes</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58 917(32%)</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123 184(68%)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105(0%)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39 821(22%)</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1 776(1%)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182 206</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2533989"/>
                  </a:ext>
                </a:extLst>
              </a:tr>
              <a:tr h="572560">
                <a:tc>
                  <a:txBody>
                    <a:bodyPr/>
                    <a:lstStyle/>
                    <a:p>
                      <a:pPr algn="l"/>
                      <a:r>
                        <a:rPr lang="en-ZA" sz="1200" dirty="0">
                          <a:effectLst/>
                          <a:latin typeface="+mn-lt"/>
                          <a:ea typeface="Times New Roman" panose="02020603050405020304" pitchFamily="18" charset="0"/>
                          <a:cs typeface="Arial" panose="020B0604020202020204" pitchFamily="34" charset="0"/>
                        </a:rPr>
                        <a:t>Victim empowerment Programme</a:t>
                      </a: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14 793(5%)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14441(5%)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112103(40%)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138324(50%)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14 332(5%)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410(0%)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279 661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078162"/>
                  </a:ext>
                </a:extLst>
              </a:tr>
              <a:tr h="572560">
                <a:tc>
                  <a:txBody>
                    <a:bodyPr/>
                    <a:lstStyle/>
                    <a:p>
                      <a:pPr algn="l"/>
                      <a:r>
                        <a:rPr lang="en-ZA" sz="1200" dirty="0">
                          <a:effectLst/>
                          <a:latin typeface="+mn-lt"/>
                          <a:ea typeface="Arial Unicode MS"/>
                          <a:cs typeface="Arial" panose="020B0604020202020204" pitchFamily="34" charset="0"/>
                        </a:rPr>
                        <a:t>Poverty Alleviation and Sustainable Livelihoods</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47 680(41%)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67 652(59%)</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106(0%)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72 678(63%)</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1 103(1%)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115 438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1079861"/>
                  </a:ext>
                </a:extLst>
              </a:tr>
              <a:tr h="572560">
                <a:tc>
                  <a:txBody>
                    <a:bodyPr/>
                    <a:lstStyle/>
                    <a:p>
                      <a:pPr algn="l"/>
                      <a:r>
                        <a:rPr lang="en-ZA" sz="1200" dirty="0">
                          <a:effectLst/>
                          <a:latin typeface="+mn-lt"/>
                          <a:ea typeface="Times New Roman" panose="02020603050405020304" pitchFamily="18" charset="0"/>
                          <a:cs typeface="Arial" panose="020B0604020202020204" pitchFamily="34" charset="0"/>
                        </a:rPr>
                        <a:t>Women Development Programme</a:t>
                      </a: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10 920(100%)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9 293(85%)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33(0%)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10 920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6859954"/>
                  </a:ext>
                </a:extLst>
              </a:tr>
              <a:tr h="572560">
                <a:tc>
                  <a:txBody>
                    <a:bodyPr/>
                    <a:lstStyle/>
                    <a:p>
                      <a:pPr algn="l"/>
                      <a:r>
                        <a:rPr lang="en-ZA" sz="1200" dirty="0">
                          <a:effectLst/>
                          <a:latin typeface="+mn-lt"/>
                          <a:ea typeface="Times New Roman" panose="02020603050405020304" pitchFamily="18" charset="0"/>
                          <a:cs typeface="Arial" panose="020B0604020202020204" pitchFamily="34" charset="0"/>
                        </a:rPr>
                        <a:t>16 Days of Activism</a:t>
                      </a: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80 650(9%)</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118 985(14%)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681 416(77%)</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662(0%)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86 506(10%)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741(0%)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881 713</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2321790"/>
                  </a:ext>
                </a:extLst>
              </a:tr>
              <a:tr h="955381">
                <a:tc>
                  <a:txBody>
                    <a:bodyPr/>
                    <a:lstStyle/>
                    <a:p>
                      <a:pPr algn="l"/>
                      <a:r>
                        <a:rPr lang="en-ZA" sz="1200" b="1" dirty="0">
                          <a:effectLst/>
                          <a:latin typeface="+mn-lt"/>
                          <a:ea typeface="Times New Roman" panose="02020603050405020304" pitchFamily="18" charset="0"/>
                          <a:cs typeface="Arial" panose="020B0604020202020204" pitchFamily="34" charset="0"/>
                        </a:rPr>
                        <a:t> Grand Total</a:t>
                      </a:r>
                      <a:endParaRPr lang="en-ZA" sz="1200" dirty="0">
                        <a:effectLst/>
                        <a:latin typeface="+mn-lt"/>
                        <a:ea typeface="Times New Roman" panose="02020603050405020304" pitchFamily="18" charset="0"/>
                        <a:cs typeface="Arial" panose="020B0604020202020204" pitchFamily="34" charset="0"/>
                      </a:endParaRPr>
                    </a:p>
                    <a:p>
                      <a:pPr algn="l"/>
                      <a:r>
                        <a:rPr lang="en-ZA" sz="1200" b="1" dirty="0">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202 040(14%)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335 182(23%)</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793 730(54%)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138 986(9%)</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222 630(15%)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4063(0%)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b="1" dirty="0">
                          <a:solidFill>
                            <a:srgbClr val="000000"/>
                          </a:solidFill>
                          <a:effectLst/>
                          <a:latin typeface="+mn-lt"/>
                          <a:ea typeface="Times New Roman" panose="02020603050405020304" pitchFamily="18" charset="0"/>
                          <a:cs typeface="Arial" panose="020B0604020202020204" pitchFamily="34" charset="0"/>
                        </a:rPr>
                        <a:t>1 469 938</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5647175"/>
                  </a:ext>
                </a:extLst>
              </a:tr>
            </a:tbl>
          </a:graphicData>
        </a:graphic>
      </p:graphicFrame>
    </p:spTree>
    <p:extLst>
      <p:ext uri="{BB962C8B-B14F-4D97-AF65-F5344CB8AC3E}">
        <p14:creationId xmlns:p14="http://schemas.microsoft.com/office/powerpoint/2010/main" val="151476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2" y="1666567"/>
            <a:ext cx="10676463" cy="1657371"/>
          </a:xfrm>
          <a:prstGeom prst="rect">
            <a:avLst/>
          </a:prstGeom>
        </p:spPr>
        <p:txBody>
          <a:bodyPr vert="horz" lIns="91440" tIns="45720" rIns="91440" bIns="45720" rtlCol="0" anchor="b">
            <a:normAutofit fontScale="92500"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5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lang="en-US" altLang="en-US" sz="3500" b="1" dirty="0">
              <a:solidFill>
                <a:srgbClr val="F79646"/>
              </a:solidFill>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altLang="en-US" sz="35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5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5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271463" y="3657600"/>
            <a:ext cx="10729191" cy="2294021"/>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US" altLang="en-US" sz="2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Non-financial performance report</a:t>
            </a:r>
            <a:br>
              <a:rPr kumimoji="0" lang="en-US" altLang="en-US" sz="2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br>
            <a:br>
              <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US" altLang="en-US" sz="2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Technical analysis per programme/sub-programme</a:t>
            </a:r>
            <a:br>
              <a:rPr kumimoji="0" lang="en-US" altLang="en-US" sz="2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br>
            <a:endPar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08511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Achievement on Actual GEYODI Empowerment</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8265747E-B472-0777-2036-536C67BEBC40}"/>
              </a:ext>
            </a:extLst>
          </p:cNvPr>
          <p:cNvGraphicFramePr>
            <a:graphicFrameLocks noGrp="1"/>
          </p:cNvGraphicFramePr>
          <p:nvPr>
            <p:ph idx="1"/>
            <p:extLst>
              <p:ext uri="{D42A27DB-BD31-4B8C-83A1-F6EECF244321}">
                <p14:modId xmlns:p14="http://schemas.microsoft.com/office/powerpoint/2010/main" val="1862584974"/>
              </p:ext>
            </p:extLst>
          </p:nvPr>
        </p:nvGraphicFramePr>
        <p:xfrm>
          <a:off x="1231899" y="1676091"/>
          <a:ext cx="10745841" cy="4689785"/>
        </p:xfrm>
        <a:graphic>
          <a:graphicData uri="http://schemas.openxmlformats.org/drawingml/2006/table">
            <a:tbl>
              <a:tblPr firstRow="1" firstCol="1" bandRow="1">
                <a:tableStyleId>{5C22544A-7EE6-4342-B048-85BDC9FD1C3A}</a:tableStyleId>
              </a:tblPr>
              <a:tblGrid>
                <a:gridCol w="2615243">
                  <a:extLst>
                    <a:ext uri="{9D8B030D-6E8A-4147-A177-3AD203B41FA5}">
                      <a16:colId xmlns:a16="http://schemas.microsoft.com/office/drawing/2014/main" val="3833035763"/>
                    </a:ext>
                  </a:extLst>
                </a:gridCol>
                <a:gridCol w="1161514">
                  <a:extLst>
                    <a:ext uri="{9D8B030D-6E8A-4147-A177-3AD203B41FA5}">
                      <a16:colId xmlns:a16="http://schemas.microsoft.com/office/drawing/2014/main" val="3776186796"/>
                    </a:ext>
                  </a:extLst>
                </a:gridCol>
                <a:gridCol w="1161514">
                  <a:extLst>
                    <a:ext uri="{9D8B030D-6E8A-4147-A177-3AD203B41FA5}">
                      <a16:colId xmlns:a16="http://schemas.microsoft.com/office/drawing/2014/main" val="4261599010"/>
                    </a:ext>
                  </a:extLst>
                </a:gridCol>
                <a:gridCol w="1161514">
                  <a:extLst>
                    <a:ext uri="{9D8B030D-6E8A-4147-A177-3AD203B41FA5}">
                      <a16:colId xmlns:a16="http://schemas.microsoft.com/office/drawing/2014/main" val="3473783613"/>
                    </a:ext>
                  </a:extLst>
                </a:gridCol>
                <a:gridCol w="1161514">
                  <a:extLst>
                    <a:ext uri="{9D8B030D-6E8A-4147-A177-3AD203B41FA5}">
                      <a16:colId xmlns:a16="http://schemas.microsoft.com/office/drawing/2014/main" val="1361802662"/>
                    </a:ext>
                  </a:extLst>
                </a:gridCol>
                <a:gridCol w="1161514">
                  <a:extLst>
                    <a:ext uri="{9D8B030D-6E8A-4147-A177-3AD203B41FA5}">
                      <a16:colId xmlns:a16="http://schemas.microsoft.com/office/drawing/2014/main" val="3072195499"/>
                    </a:ext>
                  </a:extLst>
                </a:gridCol>
                <a:gridCol w="1161514">
                  <a:extLst>
                    <a:ext uri="{9D8B030D-6E8A-4147-A177-3AD203B41FA5}">
                      <a16:colId xmlns:a16="http://schemas.microsoft.com/office/drawing/2014/main" val="3947701700"/>
                    </a:ext>
                  </a:extLst>
                </a:gridCol>
                <a:gridCol w="1161514">
                  <a:extLst>
                    <a:ext uri="{9D8B030D-6E8A-4147-A177-3AD203B41FA5}">
                      <a16:colId xmlns:a16="http://schemas.microsoft.com/office/drawing/2014/main" val="2454016410"/>
                    </a:ext>
                  </a:extLst>
                </a:gridCol>
              </a:tblGrid>
              <a:tr h="275208">
                <a:tc gridSpan="8">
                  <a:txBody>
                    <a:bodyPr/>
                    <a:lstStyle/>
                    <a:p>
                      <a:pPr>
                        <a:lnSpc>
                          <a:spcPct val="115000"/>
                        </a:lnSpc>
                      </a:pPr>
                      <a:r>
                        <a:rPr lang="en-ZA" sz="1200" dirty="0">
                          <a:solidFill>
                            <a:schemeClr val="bg1"/>
                          </a:solidFill>
                          <a:effectLst/>
                          <a:latin typeface="+mn-lt"/>
                          <a:cs typeface="Arial" panose="020B0604020202020204" pitchFamily="34" charset="0"/>
                        </a:rPr>
                        <a:t>YOUTH</a:t>
                      </a:r>
                      <a:endParaRPr lang="en-ZA" sz="1200" dirty="0">
                        <a:solidFill>
                          <a:schemeClr val="bg1"/>
                        </a:solidFill>
                        <a:effectLst/>
                        <a:latin typeface="+mn-lt"/>
                        <a:ea typeface="Times New Roman" panose="02020603050405020304" pitchFamily="18" charset="0"/>
                        <a:cs typeface="Arial" panose="020B0604020202020204" pitchFamily="34" charset="0"/>
                      </a:endParaRPr>
                    </a:p>
                  </a:txBody>
                  <a:tcPr marL="60058" marR="60058" marT="0" marB="0"/>
                </a:tc>
                <a:tc hMerge="1">
                  <a:txBody>
                    <a:bodyPr/>
                    <a:lstStyle/>
                    <a:p>
                      <a:endParaRPr lang="en-ZA" sz="1600" dirty="0"/>
                    </a:p>
                  </a:txBody>
                  <a:tcPr marL="60058" marR="60058" marT="0" marB="0"/>
                </a:tc>
                <a:tc hMerge="1">
                  <a:txBody>
                    <a:bodyPr/>
                    <a:lstStyle/>
                    <a:p>
                      <a:endParaRPr lang="en-ZA" sz="1600" dirty="0"/>
                    </a:p>
                  </a:txBody>
                  <a:tcPr marL="80077" marR="80077" marT="40038" marB="40038"/>
                </a:tc>
                <a:tc hMerge="1">
                  <a:txBody>
                    <a:bodyPr/>
                    <a:lstStyle/>
                    <a:p>
                      <a:endParaRPr lang="en-ZA" sz="1600" dirty="0"/>
                    </a:p>
                  </a:txBody>
                  <a:tcPr marL="80077" marR="80077" marT="40038" marB="40038"/>
                </a:tc>
                <a:tc hMerge="1">
                  <a:txBody>
                    <a:bodyPr/>
                    <a:lstStyle/>
                    <a:p>
                      <a:endParaRPr lang="en-ZA" sz="1600" dirty="0"/>
                    </a:p>
                  </a:txBody>
                  <a:tcPr marL="80077" marR="80077" marT="40038" marB="40038"/>
                </a:tc>
                <a:tc hMerge="1">
                  <a:txBody>
                    <a:bodyPr/>
                    <a:lstStyle/>
                    <a:p>
                      <a:endParaRPr lang="en-ZA" sz="1600" dirty="0"/>
                    </a:p>
                  </a:txBody>
                  <a:tcPr marL="80077" marR="80077" marT="40038" marB="40038"/>
                </a:tc>
                <a:tc hMerge="1">
                  <a:txBody>
                    <a:bodyPr/>
                    <a:lstStyle/>
                    <a:p>
                      <a:endParaRPr lang="en-ZA" sz="1600" dirty="0"/>
                    </a:p>
                  </a:txBody>
                  <a:tcPr marL="80077" marR="80077" marT="40038" marB="40038"/>
                </a:tc>
                <a:tc hMerge="1">
                  <a:txBody>
                    <a:bodyPr/>
                    <a:lstStyle/>
                    <a:p>
                      <a:endParaRPr lang="en-ZA" sz="1600" dirty="0"/>
                    </a:p>
                  </a:txBody>
                  <a:tcPr marL="80077" marR="80077" marT="40038" marB="40038"/>
                </a:tc>
                <a:extLst>
                  <a:ext uri="{0D108BD9-81ED-4DB2-BD59-A6C34878D82A}">
                    <a16:rowId xmlns:a16="http://schemas.microsoft.com/office/drawing/2014/main" val="2184102143"/>
                  </a:ext>
                </a:extLst>
              </a:tr>
              <a:tr h="456034">
                <a:tc>
                  <a:txBody>
                    <a:bodyPr/>
                    <a:lstStyle/>
                    <a:p>
                      <a:pPr>
                        <a:lnSpc>
                          <a:spcPct val="115000"/>
                        </a:lnSpc>
                      </a:pPr>
                      <a:r>
                        <a:rPr lang="en-ZA" sz="1200" b="1" dirty="0">
                          <a:effectLst/>
                          <a:latin typeface="+mn-lt"/>
                          <a:cs typeface="Arial" panose="020B0604020202020204" pitchFamily="34" charset="0"/>
                        </a:rPr>
                        <a:t>Indicator</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Male</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Female</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Undisclosed</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LGBTQIA+</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Youth</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Persons with Disabilities</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tc>
                  <a:txBody>
                    <a:bodyPr/>
                    <a:lstStyle/>
                    <a:p>
                      <a:pPr>
                        <a:lnSpc>
                          <a:spcPct val="115000"/>
                        </a:lnSpc>
                      </a:pPr>
                      <a:r>
                        <a:rPr lang="en-ZA" sz="1200" b="1" dirty="0">
                          <a:effectLst/>
                          <a:latin typeface="+mn-lt"/>
                          <a:cs typeface="Arial" panose="020B0604020202020204" pitchFamily="34" charset="0"/>
                        </a:rPr>
                        <a:t>Total</a:t>
                      </a:r>
                      <a:endParaRPr lang="en-ZA" sz="1200" b="1" dirty="0">
                        <a:effectLst/>
                        <a:latin typeface="+mn-lt"/>
                        <a:ea typeface="Times New Roman" panose="02020603050405020304" pitchFamily="18" charset="0"/>
                        <a:cs typeface="Arial" panose="020B0604020202020204" pitchFamily="34" charset="0"/>
                      </a:endParaRPr>
                    </a:p>
                  </a:txBody>
                  <a:tcPr marL="60058" marR="60058" marT="0" marB="0"/>
                </a:tc>
                <a:extLst>
                  <a:ext uri="{0D108BD9-81ED-4DB2-BD59-A6C34878D82A}">
                    <a16:rowId xmlns:a16="http://schemas.microsoft.com/office/drawing/2014/main" val="3038054242"/>
                  </a:ext>
                </a:extLst>
              </a:tr>
              <a:tr h="815065">
                <a:tc>
                  <a:txBody>
                    <a:bodyPr/>
                    <a:lstStyle/>
                    <a:p>
                      <a:r>
                        <a:rPr lang="en-ZA" sz="1200" dirty="0">
                          <a:effectLst/>
                          <a:latin typeface="+mn-lt"/>
                          <a:ea typeface="Times New Roman" panose="02020603050405020304" pitchFamily="18" charset="0"/>
                          <a:cs typeface="Arial" panose="020B0604020202020204" pitchFamily="34" charset="0"/>
                        </a:rPr>
                        <a:t>All beneficiaries in Child &amp; Youth Care Centres</a:t>
                      </a: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1 578(48%)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1 719(52%)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 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159(5%)</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367(11%)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3 298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389613"/>
                  </a:ext>
                </a:extLst>
              </a:tr>
              <a:tr h="815065">
                <a:tc>
                  <a:txBody>
                    <a:bodyPr/>
                    <a:lstStyle/>
                    <a:p>
                      <a:r>
                        <a:rPr lang="en-ZA" sz="1200" dirty="0">
                          <a:effectLst/>
                          <a:latin typeface="+mn-lt"/>
                          <a:ea typeface="Times New Roman" panose="02020603050405020304" pitchFamily="18" charset="0"/>
                          <a:cs typeface="Arial" panose="020B0604020202020204" pitchFamily="34" charset="0"/>
                        </a:rPr>
                        <a:t>Youth Development Programme</a:t>
                      </a: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15 540(6%)</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16 528(7%)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209 584(87%)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241 652(100%)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298(0%)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241 652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963229"/>
                  </a:ext>
                </a:extLst>
              </a:tr>
              <a:tr h="815065">
                <a:tc>
                  <a:txBody>
                    <a:bodyPr/>
                    <a:lstStyle/>
                    <a:p>
                      <a:r>
                        <a:rPr lang="en-ZA" sz="1200" dirty="0">
                          <a:effectLst/>
                          <a:latin typeface="+mn-lt"/>
                          <a:ea typeface="Times New Roman" panose="02020603050405020304" pitchFamily="18" charset="0"/>
                          <a:cs typeface="Arial" panose="020B0604020202020204" pitchFamily="34" charset="0"/>
                        </a:rPr>
                        <a:t>Crime Prevention Programme</a:t>
                      </a: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67 347(8%)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75 726(9%)</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693 361(83%)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13(0%)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29 360(4%)</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845(0%)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836 447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796388"/>
                  </a:ext>
                </a:extLst>
              </a:tr>
              <a:tr h="815065">
                <a:tc>
                  <a:txBody>
                    <a:bodyPr/>
                    <a:lstStyle/>
                    <a:p>
                      <a:r>
                        <a:rPr lang="en-ZA" sz="1200" dirty="0">
                          <a:effectLst/>
                          <a:latin typeface="+mn-lt"/>
                          <a:ea typeface="Times New Roman" panose="02020603050405020304" pitchFamily="18" charset="0"/>
                          <a:cs typeface="Arial" panose="020B0604020202020204" pitchFamily="34" charset="0"/>
                        </a:rPr>
                        <a:t>Substance Abuse </a:t>
                      </a:r>
                      <a:r>
                        <a:rPr lang="en-ZA" sz="1200" dirty="0">
                          <a:effectLst/>
                          <a:latin typeface="+mn-lt"/>
                          <a:ea typeface="Arial Unicode MS"/>
                          <a:cs typeface="Arial" panose="020B0604020202020204" pitchFamily="34" charset="0"/>
                        </a:rPr>
                        <a:t>Prevention, Treatment &amp; Rehabilitation</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350 374(16%)</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398 434(18%)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1 423 014 (66%)</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172 165(8%)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46 436(2%)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dirty="0">
                          <a:solidFill>
                            <a:srgbClr val="000000"/>
                          </a:solidFill>
                          <a:effectLst/>
                          <a:latin typeface="+mn-lt"/>
                          <a:ea typeface="Times New Roman" panose="02020603050405020304" pitchFamily="18" charset="0"/>
                          <a:cs typeface="Times New Roman" panose="02020603050405020304" pitchFamily="18" charset="0"/>
                        </a:rPr>
                        <a:t>2 171 822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118430"/>
                  </a:ext>
                </a:extLst>
              </a:tr>
              <a:tr h="698283">
                <a:tc>
                  <a:txBody>
                    <a:bodyPr/>
                    <a:lstStyle/>
                    <a:p>
                      <a:r>
                        <a:rPr lang="en-ZA" sz="1200" b="1" dirty="0">
                          <a:effectLst/>
                          <a:latin typeface="+mn-lt"/>
                          <a:ea typeface="Times New Roman" panose="02020603050405020304" pitchFamily="18" charset="0"/>
                          <a:cs typeface="Arial" panose="020B0604020202020204" pitchFamily="34" charset="0"/>
                        </a:rPr>
                        <a:t>Grand Total</a:t>
                      </a:r>
                      <a:endParaRPr lang="en-ZA" sz="12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 434 839(13%)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492 407(15%)</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 2 325 960(71%)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 13(0%)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443 336(14%)</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47 946(1%)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200" b="1" dirty="0">
                          <a:solidFill>
                            <a:srgbClr val="000000"/>
                          </a:solidFill>
                          <a:effectLst/>
                          <a:latin typeface="+mn-lt"/>
                          <a:ea typeface="Times New Roman" panose="02020603050405020304" pitchFamily="18" charset="0"/>
                          <a:cs typeface="Times New Roman" panose="02020603050405020304" pitchFamily="18" charset="0"/>
                        </a:rPr>
                        <a:t>325 3219</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42645"/>
                  </a:ext>
                </a:extLst>
              </a:tr>
            </a:tbl>
          </a:graphicData>
        </a:graphic>
      </p:graphicFrame>
    </p:spTree>
    <p:extLst>
      <p:ext uri="{BB962C8B-B14F-4D97-AF65-F5344CB8AC3E}">
        <p14:creationId xmlns:p14="http://schemas.microsoft.com/office/powerpoint/2010/main" val="1464426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Departmental Achievement on Actual GEYODI Empowerment</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53684DAF-F417-E4ED-7A04-F0DEDCFC44E0}"/>
              </a:ext>
            </a:extLst>
          </p:cNvPr>
          <p:cNvGraphicFramePr>
            <a:graphicFrameLocks noGrp="1"/>
          </p:cNvGraphicFramePr>
          <p:nvPr>
            <p:ph idx="1"/>
            <p:extLst>
              <p:ext uri="{D42A27DB-BD31-4B8C-83A1-F6EECF244321}">
                <p14:modId xmlns:p14="http://schemas.microsoft.com/office/powerpoint/2010/main" val="445131816"/>
              </p:ext>
            </p:extLst>
          </p:nvPr>
        </p:nvGraphicFramePr>
        <p:xfrm>
          <a:off x="1343472" y="1666567"/>
          <a:ext cx="10646969" cy="3785353"/>
        </p:xfrm>
        <a:graphic>
          <a:graphicData uri="http://schemas.openxmlformats.org/drawingml/2006/table">
            <a:tbl>
              <a:tblPr firstRow="1" firstCol="1" bandRow="1">
                <a:tableStyleId>{5C22544A-7EE6-4342-B048-85BDC9FD1C3A}</a:tableStyleId>
              </a:tblPr>
              <a:tblGrid>
                <a:gridCol w="2488728">
                  <a:extLst>
                    <a:ext uri="{9D8B030D-6E8A-4147-A177-3AD203B41FA5}">
                      <a16:colId xmlns:a16="http://schemas.microsoft.com/office/drawing/2014/main" val="2456676666"/>
                    </a:ext>
                  </a:extLst>
                </a:gridCol>
                <a:gridCol w="1165463">
                  <a:extLst>
                    <a:ext uri="{9D8B030D-6E8A-4147-A177-3AD203B41FA5}">
                      <a16:colId xmlns:a16="http://schemas.microsoft.com/office/drawing/2014/main" val="1474169326"/>
                    </a:ext>
                  </a:extLst>
                </a:gridCol>
                <a:gridCol w="1165463">
                  <a:extLst>
                    <a:ext uri="{9D8B030D-6E8A-4147-A177-3AD203B41FA5}">
                      <a16:colId xmlns:a16="http://schemas.microsoft.com/office/drawing/2014/main" val="2491342482"/>
                    </a:ext>
                  </a:extLst>
                </a:gridCol>
                <a:gridCol w="1165463">
                  <a:extLst>
                    <a:ext uri="{9D8B030D-6E8A-4147-A177-3AD203B41FA5}">
                      <a16:colId xmlns:a16="http://schemas.microsoft.com/office/drawing/2014/main" val="1255842928"/>
                    </a:ext>
                  </a:extLst>
                </a:gridCol>
                <a:gridCol w="1165463">
                  <a:extLst>
                    <a:ext uri="{9D8B030D-6E8A-4147-A177-3AD203B41FA5}">
                      <a16:colId xmlns:a16="http://schemas.microsoft.com/office/drawing/2014/main" val="3552173662"/>
                    </a:ext>
                  </a:extLst>
                </a:gridCol>
                <a:gridCol w="1165463">
                  <a:extLst>
                    <a:ext uri="{9D8B030D-6E8A-4147-A177-3AD203B41FA5}">
                      <a16:colId xmlns:a16="http://schemas.microsoft.com/office/drawing/2014/main" val="1930866355"/>
                    </a:ext>
                  </a:extLst>
                </a:gridCol>
                <a:gridCol w="1165463">
                  <a:extLst>
                    <a:ext uri="{9D8B030D-6E8A-4147-A177-3AD203B41FA5}">
                      <a16:colId xmlns:a16="http://schemas.microsoft.com/office/drawing/2014/main" val="36243738"/>
                    </a:ext>
                  </a:extLst>
                </a:gridCol>
                <a:gridCol w="1165463">
                  <a:extLst>
                    <a:ext uri="{9D8B030D-6E8A-4147-A177-3AD203B41FA5}">
                      <a16:colId xmlns:a16="http://schemas.microsoft.com/office/drawing/2014/main" val="3930284297"/>
                    </a:ext>
                  </a:extLst>
                </a:gridCol>
              </a:tblGrid>
              <a:tr h="440030">
                <a:tc gridSpan="8">
                  <a:txBody>
                    <a:bodyPr/>
                    <a:lstStyle/>
                    <a:p>
                      <a:pPr>
                        <a:lnSpc>
                          <a:spcPct val="115000"/>
                        </a:lnSpc>
                      </a:pPr>
                      <a:r>
                        <a:rPr lang="en-ZA" sz="1200" dirty="0">
                          <a:solidFill>
                            <a:schemeClr val="bg1"/>
                          </a:solidFill>
                          <a:effectLst/>
                          <a:latin typeface="+mn-lt"/>
                          <a:cs typeface="Arial" panose="020B0604020202020204" pitchFamily="34" charset="0"/>
                        </a:rPr>
                        <a:t>DISABLED</a:t>
                      </a:r>
                      <a:endParaRPr lang="en-ZA" sz="1200" dirty="0">
                        <a:solidFill>
                          <a:schemeClr val="bg1"/>
                        </a:solidFill>
                        <a:effectLst/>
                        <a:latin typeface="+mn-lt"/>
                        <a:ea typeface="Times New Roman" panose="02020603050405020304" pitchFamily="18" charset="0"/>
                        <a:cs typeface="Arial" panose="020B0604020202020204" pitchFamily="34" charset="0"/>
                      </a:endParaRPr>
                    </a:p>
                  </a:txBody>
                  <a:tcPr marL="65245" marR="65245" marT="0" marB="0"/>
                </a:tc>
                <a:tc hMerge="1">
                  <a:txBody>
                    <a:bodyPr/>
                    <a:lstStyle/>
                    <a:p>
                      <a:endParaRPr lang="en-ZA" sz="1200" dirty="0">
                        <a:latin typeface="Arial" panose="020B0604020202020204" pitchFamily="34" charset="0"/>
                        <a:cs typeface="Arial" panose="020B0604020202020204" pitchFamily="34" charset="0"/>
                      </a:endParaRPr>
                    </a:p>
                  </a:txBody>
                  <a:tcPr marL="65245" marR="65245" marT="0" marB="0"/>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extLst>
                  <a:ext uri="{0D108BD9-81ED-4DB2-BD59-A6C34878D82A}">
                    <a16:rowId xmlns:a16="http://schemas.microsoft.com/office/drawing/2014/main" val="2037887798"/>
                  </a:ext>
                </a:extLst>
              </a:tr>
              <a:tr h="610131">
                <a:tc>
                  <a:txBody>
                    <a:bodyPr/>
                    <a:lstStyle/>
                    <a:p>
                      <a:pPr>
                        <a:lnSpc>
                          <a:spcPct val="115000"/>
                        </a:lnSpc>
                      </a:pPr>
                      <a:r>
                        <a:rPr lang="en-ZA" sz="1200" b="1" dirty="0">
                          <a:effectLst/>
                          <a:latin typeface="+mn-lt"/>
                          <a:cs typeface="Arial" panose="020B0604020202020204" pitchFamily="34" charset="0"/>
                        </a:rPr>
                        <a:t>Indicator</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Female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Undisclosed</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LGBTQIA+</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Youth</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Persons with Disabilities</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Total</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extLst>
                  <a:ext uri="{0D108BD9-81ED-4DB2-BD59-A6C34878D82A}">
                    <a16:rowId xmlns:a16="http://schemas.microsoft.com/office/drawing/2014/main" val="278013474"/>
                  </a:ext>
                </a:extLst>
              </a:tr>
              <a:tr h="854710">
                <a:tc>
                  <a:txBody>
                    <a:bodyPr/>
                    <a:lstStyle/>
                    <a:p>
                      <a:r>
                        <a:rPr lang="en-ZA" sz="1200" dirty="0">
                          <a:effectLst/>
                          <a:latin typeface="+mn-lt"/>
                          <a:ea typeface="Times New Roman" panose="02020603050405020304" pitchFamily="18" charset="0"/>
                          <a:cs typeface="Arial" panose="020B0604020202020204" pitchFamily="34" charset="0"/>
                        </a:rPr>
                        <a:t>Services to Persons with Disabilities</a:t>
                      </a:r>
                    </a:p>
                    <a:p>
                      <a:r>
                        <a:rPr lang="en-ZA" sz="1200" dirty="0">
                          <a:effectLst/>
                          <a:latin typeface="+mn-lt"/>
                          <a:ea typeface="Times New Roman" panose="02020603050405020304" pitchFamily="18" charset="0"/>
                          <a:cs typeface="Arial" panose="020B0604020202020204" pitchFamily="34" charset="0"/>
                        </a:rPr>
                        <a:t> </a:t>
                      </a: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10 636(1%)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14 802(2%)</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895 491(97%)</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9 324(1%)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7 337(1%)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 920 929</a:t>
                      </a:r>
                      <a:endParaRPr lang="en-ZA" sz="1200" dirty="0">
                        <a:effectLst/>
                        <a:latin typeface="+mn-lt"/>
                        <a:ea typeface="Times New Roman" panose="02020603050405020304" pitchFamily="18" charset="0"/>
                        <a:cs typeface="Times New Roman" panose="02020603050405020304" pitchFamily="18" charset="0"/>
                      </a:endParaRPr>
                    </a:p>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3486514"/>
                  </a:ext>
                </a:extLst>
              </a:tr>
              <a:tr h="522697">
                <a:tc gridSpan="8">
                  <a:txBody>
                    <a:bodyPr/>
                    <a:lstStyle/>
                    <a:p>
                      <a:pPr>
                        <a:lnSpc>
                          <a:spcPct val="115000"/>
                        </a:lnSpc>
                      </a:pPr>
                      <a:r>
                        <a:rPr lang="en-ZA" sz="1200" dirty="0">
                          <a:effectLst/>
                          <a:latin typeface="+mn-lt"/>
                          <a:cs typeface="Arial" panose="020B0604020202020204" pitchFamily="34" charset="0"/>
                        </a:rPr>
                        <a:t>SENIOR CITIZENS</a:t>
                      </a:r>
                      <a:endParaRPr lang="en-ZA" sz="1200" dirty="0">
                        <a:effectLst/>
                        <a:latin typeface="+mn-lt"/>
                        <a:ea typeface="Times New Roman" panose="02020603050405020304" pitchFamily="18" charset="0"/>
                        <a:cs typeface="Arial" panose="020B0604020202020204" pitchFamily="34" charset="0"/>
                      </a:endParaRPr>
                    </a:p>
                  </a:txBody>
                  <a:tcPr marL="65245" marR="65245" marT="0" marB="0"/>
                </a:tc>
                <a:tc hMerge="1">
                  <a:txBody>
                    <a:bodyPr/>
                    <a:lstStyle/>
                    <a:p>
                      <a:endParaRPr lang="en-ZA" sz="1200" dirty="0">
                        <a:latin typeface="Arial" panose="020B0604020202020204" pitchFamily="34" charset="0"/>
                        <a:cs typeface="Arial" panose="020B0604020202020204" pitchFamily="34" charset="0"/>
                      </a:endParaRPr>
                    </a:p>
                  </a:txBody>
                  <a:tcPr marL="65245" marR="65245" marT="0" marB="0"/>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tc hMerge="1">
                  <a:txBody>
                    <a:bodyPr/>
                    <a:lstStyle/>
                    <a:p>
                      <a:endParaRPr lang="en-ZA" sz="1200" dirty="0">
                        <a:latin typeface="Arial" panose="020B0604020202020204" pitchFamily="34" charset="0"/>
                        <a:cs typeface="Arial" panose="020B0604020202020204" pitchFamily="34" charset="0"/>
                      </a:endParaRPr>
                    </a:p>
                  </a:txBody>
                  <a:tcPr marL="86994" marR="86994" marT="43497" marB="43497"/>
                </a:tc>
                <a:extLst>
                  <a:ext uri="{0D108BD9-81ED-4DB2-BD59-A6C34878D82A}">
                    <a16:rowId xmlns:a16="http://schemas.microsoft.com/office/drawing/2014/main" val="2268124725"/>
                  </a:ext>
                </a:extLst>
              </a:tr>
              <a:tr h="562475">
                <a:tc>
                  <a:txBody>
                    <a:bodyPr/>
                    <a:lstStyle/>
                    <a:p>
                      <a:pPr>
                        <a:lnSpc>
                          <a:spcPct val="115000"/>
                        </a:lnSpc>
                      </a:pPr>
                      <a:r>
                        <a:rPr lang="en-ZA" sz="1200" dirty="0">
                          <a:effectLst/>
                          <a:latin typeface="+mn-lt"/>
                          <a:cs typeface="Arial" panose="020B0604020202020204" pitchFamily="34" charset="0"/>
                        </a:rPr>
                        <a:t>Indicator</a:t>
                      </a:r>
                      <a:endParaRPr lang="en-ZA" sz="1200"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Female</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Undisclosed</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LGBTQIA+</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Youth</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Persons with Disabilities</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tc>
                  <a:txBody>
                    <a:bodyPr/>
                    <a:lstStyle/>
                    <a:p>
                      <a:pPr>
                        <a:lnSpc>
                          <a:spcPct val="115000"/>
                        </a:lnSpc>
                      </a:pPr>
                      <a:r>
                        <a:rPr lang="en-ZA" sz="1200" b="1" dirty="0">
                          <a:effectLst/>
                          <a:latin typeface="+mn-lt"/>
                          <a:cs typeface="Arial" panose="020B0604020202020204" pitchFamily="34" charset="0"/>
                        </a:rPr>
                        <a:t>Total</a:t>
                      </a:r>
                      <a:endParaRPr lang="en-ZA" sz="1200" b="1" dirty="0">
                        <a:effectLst/>
                        <a:latin typeface="+mn-lt"/>
                        <a:ea typeface="Times New Roman" panose="02020603050405020304" pitchFamily="18" charset="0"/>
                        <a:cs typeface="Arial" panose="020B0604020202020204" pitchFamily="34" charset="0"/>
                      </a:endParaRPr>
                    </a:p>
                  </a:txBody>
                  <a:tcPr marL="65245" marR="65245" marT="0" marB="0"/>
                </a:tc>
                <a:extLst>
                  <a:ext uri="{0D108BD9-81ED-4DB2-BD59-A6C34878D82A}">
                    <a16:rowId xmlns:a16="http://schemas.microsoft.com/office/drawing/2014/main" val="3113015678"/>
                  </a:ext>
                </a:extLst>
              </a:tr>
              <a:tr h="795310">
                <a:tc>
                  <a:txBody>
                    <a:bodyPr/>
                    <a:lstStyle/>
                    <a:p>
                      <a:r>
                        <a:rPr lang="en-ZA" sz="1200" dirty="0">
                          <a:effectLst/>
                          <a:latin typeface="+mn-lt"/>
                          <a:ea typeface="Times New Roman" panose="02020603050405020304" pitchFamily="18" charset="0"/>
                          <a:cs typeface="Arial" panose="020B0604020202020204" pitchFamily="34" charset="0"/>
                        </a:rPr>
                        <a:t>Services to Older Persons</a:t>
                      </a: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13 017(5%)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26 970(11%)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215 438(84%)</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0(0%)</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6 284(2%)</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3 233(1%)</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ZA" sz="1200" dirty="0">
                          <a:solidFill>
                            <a:srgbClr val="000000"/>
                          </a:solidFill>
                          <a:effectLst/>
                          <a:latin typeface="+mn-lt"/>
                          <a:ea typeface="Times New Roman" panose="02020603050405020304" pitchFamily="18" charset="0"/>
                          <a:cs typeface="Arial" panose="020B0604020202020204" pitchFamily="34" charset="0"/>
                        </a:rPr>
                        <a:t>255 425</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322444"/>
                  </a:ext>
                </a:extLst>
              </a:tr>
            </a:tbl>
          </a:graphicData>
        </a:graphic>
      </p:graphicFrame>
    </p:spTree>
    <p:extLst>
      <p:ext uri="{BB962C8B-B14F-4D97-AF65-F5344CB8AC3E}">
        <p14:creationId xmlns:p14="http://schemas.microsoft.com/office/powerpoint/2010/main" val="3548478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Governance/ Administration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6">
            <a:extLst>
              <a:ext uri="{FF2B5EF4-FFF2-40B4-BE49-F238E27FC236}">
                <a16:creationId xmlns:a16="http://schemas.microsoft.com/office/drawing/2014/main" id="{15BD75F4-A208-0722-A473-B08C79E14E5B}"/>
              </a:ext>
            </a:extLst>
          </p:cNvPr>
          <p:cNvSpPr>
            <a:spLocks noGrp="1"/>
          </p:cNvSpPr>
          <p:nvPr>
            <p:ph idx="1"/>
          </p:nvPr>
        </p:nvSpPr>
        <p:spPr>
          <a:xfrm>
            <a:off x="1343472" y="1666567"/>
            <a:ext cx="10646967" cy="4885696"/>
          </a:xfrm>
          <a:prstGeom prst="rect">
            <a:avLst/>
          </a:prstGeom>
        </p:spPr>
        <p:txBody>
          <a:bodyPr wrap="square">
            <a:spAutoFit/>
          </a:bodyPr>
          <a:lstStyle/>
          <a:p>
            <a:pPr algn="just">
              <a:lnSpc>
                <a:spcPct val="150000"/>
              </a:lnSpc>
              <a:spcAft>
                <a:spcPts val="1000"/>
              </a:spcAft>
              <a:buFont typeface="Wingdings" panose="05000000000000000000" pitchFamily="2" charset="2"/>
              <a:buChar char="§"/>
            </a:pPr>
            <a:r>
              <a:rPr lang="en-ZA" sz="1300" dirty="0">
                <a:effectLst/>
                <a:ea typeface="Times New Roman" panose="02020603050405020304" pitchFamily="18" charset="0"/>
              </a:rPr>
              <a:t>The Department experienced challenges in relation to the provision of dignity packs and school uniforms due to the roll-over incurred from the previous financial year, there were delays in the finalisation of tender processes. Department will fast-track Supply Chain Management ( SCM) processes in the 2nd quarter.</a:t>
            </a:r>
          </a:p>
          <a:p>
            <a:pPr algn="just">
              <a:lnSpc>
                <a:spcPct val="150000"/>
              </a:lnSpc>
              <a:spcAft>
                <a:spcPts val="1000"/>
              </a:spcAft>
              <a:buFont typeface="Wingdings" panose="05000000000000000000" pitchFamily="2" charset="2"/>
              <a:buChar char="§"/>
            </a:pPr>
            <a:r>
              <a:rPr lang="en-ZA" sz="1300" dirty="0">
                <a:solidFill>
                  <a:srgbClr val="000000"/>
                </a:solidFill>
                <a:ea typeface="Times New Roman" panose="02020603050405020304" pitchFamily="18" charset="0"/>
              </a:rPr>
              <a:t>Non-compliance with funding requirements and the meeting of minimum norms and  standards for different fields of service by some NPOs remains a challenge facing the Department. The Department is continuously supporting and capacitating the affected NPOs for them to comply with funding requirements.</a:t>
            </a:r>
          </a:p>
          <a:p>
            <a:pPr algn="just">
              <a:lnSpc>
                <a:spcPct val="150000"/>
              </a:lnSpc>
              <a:spcAft>
                <a:spcPts val="1000"/>
              </a:spcAft>
              <a:buFont typeface="Wingdings" panose="05000000000000000000" pitchFamily="2" charset="2"/>
              <a:buChar char="§"/>
            </a:pPr>
            <a:r>
              <a:rPr lang="en-ZA" sz="1300" dirty="0">
                <a:ea typeface="Times New Roman" panose="02020603050405020304" pitchFamily="18" charset="0"/>
              </a:rPr>
              <a:t>Performance on foster care placements is </a:t>
            </a:r>
            <a:r>
              <a:rPr lang="en-ZA" sz="1300" dirty="0">
                <a:ea typeface="Calibri" panose="020F0502020204030204" pitchFamily="34" charset="0"/>
              </a:rPr>
              <a:t>due to inability to acquire relevant reports from Psychologist &amp; Psychiatric services from DoH, NDSD, as well as relevant legal documents from prospective foster parents for submission to Courts as well as t</a:t>
            </a:r>
            <a:r>
              <a:rPr lang="en-US" sz="1300" dirty="0">
                <a:ea typeface="Times New Roman" panose="02020603050405020304" pitchFamily="18" charset="0"/>
              </a:rPr>
              <a:t>he Department's reliance on external dependences i.e., DOJ (Awaiting Court Dates), SAPS (Police Clearance) and takeover of cases from dysfunctional CPOs. The Department continuously monitor the foster care management plan, including engagements with the courts, SAPS and Designated Child Protection Organisations (DCPOs)</a:t>
            </a:r>
            <a:endParaRPr lang="en-ZA" sz="1300" dirty="0">
              <a:ea typeface="Times New Roman" panose="02020603050405020304" pitchFamily="18" charset="0"/>
            </a:endParaRPr>
          </a:p>
          <a:p>
            <a:pPr algn="just">
              <a:lnSpc>
                <a:spcPct val="150000"/>
              </a:lnSpc>
              <a:spcAft>
                <a:spcPts val="1000"/>
              </a:spcAft>
              <a:buFont typeface="Wingdings" panose="05000000000000000000" pitchFamily="2" charset="2"/>
              <a:buChar char="§"/>
            </a:pPr>
            <a:r>
              <a:rPr lang="en-ZA" sz="1300" dirty="0">
                <a:ea typeface="Times New Roman" panose="02020603050405020304" pitchFamily="18" charset="0"/>
              </a:rPr>
              <a:t>The micro-management project has been initiated to mitigate the deviations of Foster Care Programme, as it relates to management of court orders. The project is attended by Provincial and Regional Management involved in the programme. The aim is to mitigate the lapsing of court orders.</a:t>
            </a:r>
          </a:p>
          <a:p>
            <a:pPr algn="just">
              <a:lnSpc>
                <a:spcPct val="150000"/>
              </a:lnSpc>
              <a:spcAft>
                <a:spcPts val="1000"/>
              </a:spcAft>
              <a:buFont typeface="Wingdings" panose="05000000000000000000" pitchFamily="2" charset="2"/>
              <a:buChar char="§"/>
            </a:pPr>
            <a:endParaRPr lang="en-ZA" sz="1300" dirty="0">
              <a:ea typeface="Times New Roman" panose="02020603050405020304" pitchFamily="18" charset="0"/>
            </a:endParaRPr>
          </a:p>
        </p:txBody>
      </p:sp>
    </p:spTree>
    <p:extLst>
      <p:ext uri="{BB962C8B-B14F-4D97-AF65-F5344CB8AC3E}">
        <p14:creationId xmlns:p14="http://schemas.microsoft.com/office/powerpoint/2010/main" val="2082192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Challenges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130B734-91AE-CA44-8CD9-1D0ED1246065}"/>
              </a:ext>
            </a:extLst>
          </p:cNvPr>
          <p:cNvGraphicFramePr>
            <a:graphicFrameLocks noGrp="1"/>
          </p:cNvGraphicFramePr>
          <p:nvPr>
            <p:ph idx="1"/>
            <p:extLst>
              <p:ext uri="{D42A27DB-BD31-4B8C-83A1-F6EECF244321}">
                <p14:modId xmlns:p14="http://schemas.microsoft.com/office/powerpoint/2010/main" val="2088557160"/>
              </p:ext>
            </p:extLst>
          </p:nvPr>
        </p:nvGraphicFramePr>
        <p:xfrm>
          <a:off x="1343472" y="1666566"/>
          <a:ext cx="10646967" cy="4689783"/>
        </p:xfrm>
        <a:graphic>
          <a:graphicData uri="http://schemas.openxmlformats.org/drawingml/2006/table">
            <a:tbl>
              <a:tblPr firstRow="1" firstCol="1" bandRow="1">
                <a:tableStyleId>{B301B821-A1FF-4177-AEE7-76D212191A09}</a:tableStyleId>
              </a:tblPr>
              <a:tblGrid>
                <a:gridCol w="3025150">
                  <a:extLst>
                    <a:ext uri="{9D8B030D-6E8A-4147-A177-3AD203B41FA5}">
                      <a16:colId xmlns:a16="http://schemas.microsoft.com/office/drawing/2014/main" val="4038279332"/>
                    </a:ext>
                  </a:extLst>
                </a:gridCol>
                <a:gridCol w="3757494">
                  <a:extLst>
                    <a:ext uri="{9D8B030D-6E8A-4147-A177-3AD203B41FA5}">
                      <a16:colId xmlns:a16="http://schemas.microsoft.com/office/drawing/2014/main" val="3817927051"/>
                    </a:ext>
                  </a:extLst>
                </a:gridCol>
                <a:gridCol w="3864323">
                  <a:extLst>
                    <a:ext uri="{9D8B030D-6E8A-4147-A177-3AD203B41FA5}">
                      <a16:colId xmlns:a16="http://schemas.microsoft.com/office/drawing/2014/main" val="441466449"/>
                    </a:ext>
                  </a:extLst>
                </a:gridCol>
              </a:tblGrid>
              <a:tr h="387457">
                <a:tc>
                  <a:txBody>
                    <a:bodyPr/>
                    <a:lstStyle/>
                    <a:p>
                      <a:pPr>
                        <a:lnSpc>
                          <a:spcPct val="150000"/>
                        </a:lnSpc>
                      </a:pPr>
                      <a:r>
                        <a:rPr lang="en-US" sz="1200" b="1" dirty="0">
                          <a:solidFill>
                            <a:schemeClr val="bg1"/>
                          </a:solidFill>
                          <a:effectLst/>
                        </a:rPr>
                        <a:t>Challenge</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chemeClr val="bg1"/>
                          </a:solidFill>
                          <a:effectLst/>
                        </a:rPr>
                        <a:t>Consequence</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pPr>
                      <a:r>
                        <a:rPr lang="en-US" sz="1200" b="1" dirty="0">
                          <a:solidFill>
                            <a:schemeClr val="bg1"/>
                          </a:solidFill>
                          <a:effectLst/>
                        </a:rPr>
                        <a:t>Recommendation</a:t>
                      </a:r>
                      <a:endParaRPr lang="en-ZA"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367664"/>
                  </a:ext>
                </a:extLst>
              </a:tr>
              <a:tr h="2592061">
                <a:tc>
                  <a:txBody>
                    <a:bodyPr/>
                    <a:lstStyle/>
                    <a:p>
                      <a:pPr algn="just">
                        <a:lnSpc>
                          <a:spcPct val="150000"/>
                        </a:lnSpc>
                      </a:pPr>
                      <a:r>
                        <a:rPr lang="en-ZA" sz="1200" dirty="0">
                          <a:effectLst/>
                        </a:rPr>
                        <a:t>Performance on issuing valid foster care orders was affected by the Department's reliance on external dependences i.e. DOJ(Awaiting Court Dates), SAPS (Police Clearance) and takeover of cases from dysfunctional CPOs.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ZA" sz="1200" dirty="0">
                          <a:effectLst/>
                        </a:rPr>
                        <a:t>In addition, the Department's annual cleaning of the SASSA Database (SOCPEN) against GDSD cases has led to a reduction of Foster Care Cases. The reduction cases relates to Children turning 18, death, Child no longer in need of care of protection, ID not corresponding with names, duplicate cases.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ZA" sz="1200" dirty="0">
                          <a:effectLst/>
                        </a:rPr>
                        <a:t>It is to be noted that the 2024/2025 target setting exercise will be based on the updated reduced cleaned out Database (SASSA/GDSD) as baseline.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973604"/>
                  </a:ext>
                </a:extLst>
              </a:tr>
              <a:tr h="1710265">
                <a:tc>
                  <a:txBody>
                    <a:bodyPr/>
                    <a:lstStyle/>
                    <a:p>
                      <a:pPr algn="just">
                        <a:lnSpc>
                          <a:spcPct val="150000"/>
                        </a:lnSpc>
                      </a:pPr>
                      <a:r>
                        <a:rPr lang="en-ZA" sz="1200" dirty="0">
                          <a:effectLst/>
                        </a:rPr>
                        <a:t>The number of inpatient treatment beds is not sufficient to meet the demand for inpatient treatment services.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ZA" sz="1200" dirty="0">
                          <a:effectLst/>
                        </a:rPr>
                        <a:t>There are long waiting lists and service users become despondent awaiting for  the treatment process.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ZA" sz="1200" dirty="0">
                          <a:effectLst/>
                        </a:rPr>
                        <a:t>Service users are referred for  quick absorption  to outpatient and community-based services for psychosocial support services. Department further conduct pre-admission support groups to keep service users motivated.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7296430"/>
                  </a:ext>
                </a:extLst>
              </a:tr>
            </a:tbl>
          </a:graphicData>
        </a:graphic>
      </p:graphicFrame>
    </p:spTree>
    <p:extLst>
      <p:ext uri="{BB962C8B-B14F-4D97-AF65-F5344CB8AC3E}">
        <p14:creationId xmlns:p14="http://schemas.microsoft.com/office/powerpoint/2010/main" val="2606346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Requests for Intervention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856492BB-DD68-79E7-FA9E-5D0247D3949B}"/>
              </a:ext>
            </a:extLst>
          </p:cNvPr>
          <p:cNvGraphicFramePr>
            <a:graphicFrameLocks noGrp="1"/>
          </p:cNvGraphicFramePr>
          <p:nvPr>
            <p:ph idx="1"/>
            <p:extLst>
              <p:ext uri="{D42A27DB-BD31-4B8C-83A1-F6EECF244321}">
                <p14:modId xmlns:p14="http://schemas.microsoft.com/office/powerpoint/2010/main" val="2303076247"/>
              </p:ext>
            </p:extLst>
          </p:nvPr>
        </p:nvGraphicFramePr>
        <p:xfrm>
          <a:off x="1305561" y="1852016"/>
          <a:ext cx="10684878" cy="3153968"/>
        </p:xfrm>
        <a:graphic>
          <a:graphicData uri="http://schemas.openxmlformats.org/drawingml/2006/table">
            <a:tbl>
              <a:tblPr firstRow="1" firstCol="1" bandRow="1">
                <a:tableStyleId>{BC89EF96-8CEA-46FF-86C4-4CE0E7609802}</a:tableStyleId>
              </a:tblPr>
              <a:tblGrid>
                <a:gridCol w="3349465">
                  <a:extLst>
                    <a:ext uri="{9D8B030D-6E8A-4147-A177-3AD203B41FA5}">
                      <a16:colId xmlns:a16="http://schemas.microsoft.com/office/drawing/2014/main" val="928630134"/>
                    </a:ext>
                  </a:extLst>
                </a:gridCol>
                <a:gridCol w="3458134">
                  <a:extLst>
                    <a:ext uri="{9D8B030D-6E8A-4147-A177-3AD203B41FA5}">
                      <a16:colId xmlns:a16="http://schemas.microsoft.com/office/drawing/2014/main" val="2388088007"/>
                    </a:ext>
                  </a:extLst>
                </a:gridCol>
                <a:gridCol w="3877279">
                  <a:extLst>
                    <a:ext uri="{9D8B030D-6E8A-4147-A177-3AD203B41FA5}">
                      <a16:colId xmlns:a16="http://schemas.microsoft.com/office/drawing/2014/main" val="1354894451"/>
                    </a:ext>
                  </a:extLst>
                </a:gridCol>
              </a:tblGrid>
              <a:tr h="492233">
                <a:tc gridSpan="3">
                  <a:txBody>
                    <a:bodyPr/>
                    <a:lstStyle/>
                    <a:p>
                      <a:pPr>
                        <a:spcAft>
                          <a:spcPts val="0"/>
                        </a:spcAft>
                      </a:pPr>
                      <a:r>
                        <a:rPr lang="en-US" sz="1200" dirty="0">
                          <a:effectLst/>
                          <a:latin typeface="+mn-lt"/>
                          <a:cs typeface="Arial" panose="020B0604020202020204" pitchFamily="34" charset="0"/>
                        </a:rPr>
                        <a:t>REQUESTS FOR INTERVENTION</a:t>
                      </a:r>
                      <a:endParaRPr lang="en-ZA" sz="1200" dirty="0">
                        <a:effectLst/>
                        <a:latin typeface="+mn-lt"/>
                        <a:cs typeface="Arial" panose="020B0604020202020204" pitchFamily="34" charset="0"/>
                      </a:endParaRPr>
                    </a:p>
                    <a:p>
                      <a:pPr>
                        <a:spcAft>
                          <a:spcPts val="0"/>
                        </a:spcAft>
                      </a:pPr>
                      <a:r>
                        <a:rPr lang="en-US" sz="1200" dirty="0">
                          <a:effectLst/>
                          <a:latin typeface="+mn-lt"/>
                          <a:cs typeface="Arial" panose="020B0604020202020204" pitchFamily="34" charset="0"/>
                        </a:rPr>
                        <a:t> </a:t>
                      </a:r>
                      <a:endParaRPr lang="en-ZA" sz="1200" dirty="0">
                        <a:effectLst/>
                        <a:latin typeface="+mn-lt"/>
                        <a:ea typeface="Times New Roman" panose="02020603050405020304" pitchFamily="18" charset="0"/>
                        <a:cs typeface="Arial" panose="020B0604020202020204" pitchFamily="34" charset="0"/>
                      </a:endParaRPr>
                    </a:p>
                  </a:txBody>
                  <a:tcPr marL="59853" marR="59853"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26180031"/>
                  </a:ext>
                </a:extLst>
              </a:tr>
              <a:tr h="492233">
                <a:tc>
                  <a:txBody>
                    <a:bodyPr/>
                    <a:lstStyle/>
                    <a:p>
                      <a:pPr>
                        <a:spcAft>
                          <a:spcPts val="0"/>
                        </a:spcAft>
                      </a:pPr>
                      <a:r>
                        <a:rPr lang="en-US" sz="1200" dirty="0">
                          <a:effectLst/>
                          <a:latin typeface="+mn-lt"/>
                          <a:cs typeface="Arial" panose="020B0604020202020204" pitchFamily="34" charset="0"/>
                        </a:rPr>
                        <a:t>What area / subject does this relate to</a:t>
                      </a:r>
                      <a:endParaRPr lang="en-ZA" sz="1200" dirty="0">
                        <a:effectLst/>
                        <a:latin typeface="+mn-lt"/>
                        <a:ea typeface="Times New Roman" panose="02020603050405020304" pitchFamily="18" charset="0"/>
                        <a:cs typeface="Arial" panose="020B0604020202020204" pitchFamily="34" charset="0"/>
                      </a:endParaRPr>
                    </a:p>
                  </a:txBody>
                  <a:tcPr marL="59853" marR="59853" marT="0" marB="0"/>
                </a:tc>
                <a:tc>
                  <a:txBody>
                    <a:bodyPr/>
                    <a:lstStyle/>
                    <a:p>
                      <a:pPr>
                        <a:spcAft>
                          <a:spcPts val="0"/>
                        </a:spcAft>
                      </a:pPr>
                      <a:r>
                        <a:rPr lang="en-US" sz="1200" b="1" dirty="0">
                          <a:effectLst/>
                          <a:latin typeface="+mn-lt"/>
                          <a:cs typeface="Arial" panose="020B0604020202020204" pitchFamily="34" charset="0"/>
                        </a:rPr>
                        <a:t>What intervention is sought from the Legislature?</a:t>
                      </a:r>
                      <a:endParaRPr lang="en-ZA" sz="1200" b="1" dirty="0">
                        <a:effectLst/>
                        <a:latin typeface="+mn-lt"/>
                        <a:ea typeface="Times New Roman" panose="02020603050405020304" pitchFamily="18" charset="0"/>
                        <a:cs typeface="Arial" panose="020B0604020202020204" pitchFamily="34" charset="0"/>
                      </a:endParaRPr>
                    </a:p>
                  </a:txBody>
                  <a:tcPr marL="59853" marR="59853" marT="0" marB="0"/>
                </a:tc>
                <a:tc>
                  <a:txBody>
                    <a:bodyPr/>
                    <a:lstStyle/>
                    <a:p>
                      <a:pPr>
                        <a:spcAft>
                          <a:spcPts val="0"/>
                        </a:spcAft>
                      </a:pPr>
                      <a:r>
                        <a:rPr lang="en-US" sz="1200" b="1" dirty="0">
                          <a:effectLst/>
                          <a:latin typeface="+mn-lt"/>
                          <a:cs typeface="Arial" panose="020B0604020202020204" pitchFamily="34" charset="0"/>
                        </a:rPr>
                        <a:t>Why is this intervention sought?</a:t>
                      </a:r>
                      <a:endParaRPr lang="en-ZA" sz="1200" b="1" dirty="0">
                        <a:effectLst/>
                        <a:latin typeface="+mn-lt"/>
                        <a:cs typeface="Arial" panose="020B0604020202020204" pitchFamily="34" charset="0"/>
                      </a:endParaRPr>
                    </a:p>
                    <a:p>
                      <a:pPr>
                        <a:spcAft>
                          <a:spcPts val="0"/>
                        </a:spcAft>
                      </a:pPr>
                      <a:r>
                        <a:rPr lang="en-US" sz="1200" b="1" dirty="0">
                          <a:effectLst/>
                          <a:latin typeface="+mn-lt"/>
                          <a:cs typeface="Arial" panose="020B0604020202020204" pitchFamily="34" charset="0"/>
                        </a:rPr>
                        <a:t> </a:t>
                      </a:r>
                      <a:endParaRPr lang="en-ZA" sz="1200" b="1" dirty="0">
                        <a:effectLst/>
                        <a:latin typeface="+mn-lt"/>
                        <a:ea typeface="Times New Roman" panose="02020603050405020304" pitchFamily="18" charset="0"/>
                        <a:cs typeface="Arial" panose="020B0604020202020204" pitchFamily="34" charset="0"/>
                      </a:endParaRPr>
                    </a:p>
                  </a:txBody>
                  <a:tcPr marL="59853" marR="59853" marT="0" marB="0"/>
                </a:tc>
                <a:extLst>
                  <a:ext uri="{0D108BD9-81ED-4DB2-BD59-A6C34878D82A}">
                    <a16:rowId xmlns:a16="http://schemas.microsoft.com/office/drawing/2014/main" val="619949730"/>
                  </a:ext>
                </a:extLst>
              </a:tr>
              <a:tr h="2169502">
                <a:tc>
                  <a:txBody>
                    <a:bodyPr/>
                    <a:lstStyle/>
                    <a:p>
                      <a:pPr>
                        <a:lnSpc>
                          <a:spcPct val="150000"/>
                        </a:lnSpc>
                        <a:spcAft>
                          <a:spcPts val="0"/>
                        </a:spcAft>
                      </a:pPr>
                      <a:r>
                        <a:rPr lang="en-ZA" sz="1200" b="0" kern="1200" dirty="0">
                          <a:effectLst/>
                          <a:latin typeface="+mn-lt"/>
                          <a:cs typeface="Arial" panose="020B0604020202020204" pitchFamily="34" charset="0"/>
                        </a:rPr>
                        <a:t>None - </a:t>
                      </a:r>
                      <a:r>
                        <a:rPr lang="en-US" sz="1200" b="0" kern="1200" dirty="0">
                          <a:effectLst/>
                          <a:latin typeface="+mn-lt"/>
                          <a:cs typeface="Arial" panose="020B0604020202020204" pitchFamily="34" charset="0"/>
                        </a:rPr>
                        <a:t>There were no interventions requests for GPL from the Office of the HOD. These are usually addressed during  Department’s appearance at the Portfolio Committee.</a:t>
                      </a:r>
                      <a:endParaRPr lang="en-ZA" sz="1200" b="0" dirty="0">
                        <a:effectLst/>
                        <a:latin typeface="+mn-lt"/>
                        <a:ea typeface="Times New Roman" panose="02020603050405020304" pitchFamily="18" charset="0"/>
                        <a:cs typeface="Arial" panose="020B0604020202020204" pitchFamily="34" charset="0"/>
                      </a:endParaRPr>
                    </a:p>
                  </a:txBody>
                  <a:tcPr marL="59853" marR="59853" marT="0" marB="0"/>
                </a:tc>
                <a:tc>
                  <a:txBody>
                    <a:bodyPr/>
                    <a:lstStyle/>
                    <a:p>
                      <a:pPr>
                        <a:lnSpc>
                          <a:spcPct val="150000"/>
                        </a:lnSpc>
                        <a:spcAft>
                          <a:spcPts val="0"/>
                        </a:spcAft>
                      </a:pPr>
                      <a:r>
                        <a:rPr lang="en-ZA" sz="1200" kern="1200" dirty="0">
                          <a:effectLst/>
                          <a:latin typeface="+mn-lt"/>
                          <a:cs typeface="Arial" panose="020B0604020202020204" pitchFamily="34" charset="0"/>
                        </a:rPr>
                        <a:t>None</a:t>
                      </a:r>
                      <a:endParaRPr lang="en-ZA" sz="1200" dirty="0">
                        <a:effectLst/>
                        <a:latin typeface="+mn-lt"/>
                        <a:ea typeface="Times New Roman" panose="02020603050405020304" pitchFamily="18" charset="0"/>
                        <a:cs typeface="Arial" panose="020B0604020202020204" pitchFamily="34" charset="0"/>
                      </a:endParaRPr>
                    </a:p>
                  </a:txBody>
                  <a:tcPr marL="59853" marR="59853" marT="0" marB="0"/>
                </a:tc>
                <a:tc>
                  <a:txBody>
                    <a:bodyPr/>
                    <a:lstStyle/>
                    <a:p>
                      <a:pPr>
                        <a:lnSpc>
                          <a:spcPct val="150000"/>
                        </a:lnSpc>
                        <a:spcAft>
                          <a:spcPts val="0"/>
                        </a:spcAft>
                      </a:pPr>
                      <a:r>
                        <a:rPr lang="en-ZA" sz="1200" kern="1200" dirty="0">
                          <a:effectLst/>
                          <a:latin typeface="+mn-lt"/>
                          <a:cs typeface="Arial" panose="020B0604020202020204" pitchFamily="34" charset="0"/>
                        </a:rPr>
                        <a:t>None</a:t>
                      </a:r>
                      <a:endParaRPr lang="en-ZA" sz="1200" dirty="0">
                        <a:effectLst/>
                        <a:latin typeface="+mn-lt"/>
                        <a:cs typeface="Arial" panose="020B0604020202020204" pitchFamily="34" charset="0"/>
                      </a:endParaRPr>
                    </a:p>
                    <a:p>
                      <a:pPr>
                        <a:lnSpc>
                          <a:spcPct val="150000"/>
                        </a:lnSpc>
                        <a:spcAft>
                          <a:spcPts val="0"/>
                        </a:spcAft>
                      </a:pPr>
                      <a:r>
                        <a:rPr lang="en-ZA" sz="1200" kern="1200" dirty="0">
                          <a:effectLst/>
                          <a:latin typeface="+mn-lt"/>
                          <a:cs typeface="Arial" panose="020B0604020202020204" pitchFamily="34" charset="0"/>
                        </a:rPr>
                        <a:t> </a:t>
                      </a:r>
                      <a:endParaRPr lang="en-ZA" sz="1200" dirty="0">
                        <a:effectLst/>
                        <a:latin typeface="+mn-lt"/>
                        <a:ea typeface="Times New Roman" panose="02020603050405020304" pitchFamily="18" charset="0"/>
                        <a:cs typeface="Arial" panose="020B0604020202020204" pitchFamily="34" charset="0"/>
                      </a:endParaRPr>
                    </a:p>
                  </a:txBody>
                  <a:tcPr marL="59853" marR="59853" marT="0" marB="0"/>
                </a:tc>
                <a:extLst>
                  <a:ext uri="{0D108BD9-81ED-4DB2-BD59-A6C34878D82A}">
                    <a16:rowId xmlns:a16="http://schemas.microsoft.com/office/drawing/2014/main" val="3472145538"/>
                  </a:ext>
                </a:extLst>
              </a:tr>
            </a:tbl>
          </a:graphicData>
        </a:graphic>
      </p:graphicFrame>
    </p:spTree>
    <p:extLst>
      <p:ext uri="{BB962C8B-B14F-4D97-AF65-F5344CB8AC3E}">
        <p14:creationId xmlns:p14="http://schemas.microsoft.com/office/powerpoint/2010/main" val="2455584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3" y="1666567"/>
            <a:ext cx="10657182" cy="206938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B:</a:t>
            </a: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Non-financial Performance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343472" y="4140679"/>
            <a:ext cx="10657182" cy="181094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t>3. </a:t>
            </a:r>
            <a:r>
              <a:rPr kumimoji="0" lang="en-ZA" altLang="en-US" sz="3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Areas of significant deviation from planned performance</a:t>
            </a:r>
            <a:br>
              <a:rPr kumimoji="0" lang="en-US" altLang="en-US" sz="3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br>
            <a:endPar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25868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80%</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D70AD0D4-3CC3-CDDA-E48C-12CC358252ED}"/>
              </a:ext>
            </a:extLst>
          </p:cNvPr>
          <p:cNvGraphicFramePr>
            <a:graphicFrameLocks noGrp="1"/>
          </p:cNvGraphicFramePr>
          <p:nvPr>
            <p:ph idx="1"/>
          </p:nvPr>
        </p:nvGraphicFramePr>
        <p:xfrm>
          <a:off x="1343470" y="1666567"/>
          <a:ext cx="10646970" cy="2755308"/>
        </p:xfrm>
        <a:graphic>
          <a:graphicData uri="http://schemas.openxmlformats.org/drawingml/2006/table">
            <a:tbl>
              <a:tblPr/>
              <a:tblGrid>
                <a:gridCol w="1460392">
                  <a:extLst>
                    <a:ext uri="{9D8B030D-6E8A-4147-A177-3AD203B41FA5}">
                      <a16:colId xmlns:a16="http://schemas.microsoft.com/office/drawing/2014/main" val="2195080856"/>
                    </a:ext>
                  </a:extLst>
                </a:gridCol>
                <a:gridCol w="781618">
                  <a:extLst>
                    <a:ext uri="{9D8B030D-6E8A-4147-A177-3AD203B41FA5}">
                      <a16:colId xmlns:a16="http://schemas.microsoft.com/office/drawing/2014/main" val="3534872064"/>
                    </a:ext>
                  </a:extLst>
                </a:gridCol>
                <a:gridCol w="709626">
                  <a:extLst>
                    <a:ext uri="{9D8B030D-6E8A-4147-A177-3AD203B41FA5}">
                      <a16:colId xmlns:a16="http://schemas.microsoft.com/office/drawing/2014/main" val="936413497"/>
                    </a:ext>
                  </a:extLst>
                </a:gridCol>
                <a:gridCol w="709626">
                  <a:extLst>
                    <a:ext uri="{9D8B030D-6E8A-4147-A177-3AD203B41FA5}">
                      <a16:colId xmlns:a16="http://schemas.microsoft.com/office/drawing/2014/main" val="2854828493"/>
                    </a:ext>
                  </a:extLst>
                </a:gridCol>
                <a:gridCol w="822756">
                  <a:extLst>
                    <a:ext uri="{9D8B030D-6E8A-4147-A177-3AD203B41FA5}">
                      <a16:colId xmlns:a16="http://schemas.microsoft.com/office/drawing/2014/main" val="2030120689"/>
                    </a:ext>
                  </a:extLst>
                </a:gridCol>
                <a:gridCol w="2087742">
                  <a:extLst>
                    <a:ext uri="{9D8B030D-6E8A-4147-A177-3AD203B41FA5}">
                      <a16:colId xmlns:a16="http://schemas.microsoft.com/office/drawing/2014/main" val="2021456424"/>
                    </a:ext>
                  </a:extLst>
                </a:gridCol>
                <a:gridCol w="2581395">
                  <a:extLst>
                    <a:ext uri="{9D8B030D-6E8A-4147-A177-3AD203B41FA5}">
                      <a16:colId xmlns:a16="http://schemas.microsoft.com/office/drawing/2014/main" val="1199799426"/>
                    </a:ext>
                  </a:extLst>
                </a:gridCol>
                <a:gridCol w="699342">
                  <a:extLst>
                    <a:ext uri="{9D8B030D-6E8A-4147-A177-3AD203B41FA5}">
                      <a16:colId xmlns:a16="http://schemas.microsoft.com/office/drawing/2014/main" val="2140454573"/>
                    </a:ext>
                  </a:extLst>
                </a:gridCol>
                <a:gridCol w="794473">
                  <a:extLst>
                    <a:ext uri="{9D8B030D-6E8A-4147-A177-3AD203B41FA5}">
                      <a16:colId xmlns:a16="http://schemas.microsoft.com/office/drawing/2014/main" val="3706117751"/>
                    </a:ext>
                  </a:extLst>
                </a:gridCol>
              </a:tblGrid>
              <a:tr h="902541">
                <a:tc>
                  <a:txBody>
                    <a:bodyPr/>
                    <a:lstStyle/>
                    <a:p>
                      <a:pPr algn="ctr" rtl="0" fontAlgn="t"/>
                      <a:r>
                        <a:rPr lang="en-ZA" sz="1200" b="1" i="0" u="none" strike="noStrike" dirty="0">
                          <a:solidFill>
                            <a:srgbClr val="000000"/>
                          </a:solidFill>
                          <a:effectLst/>
                          <a:latin typeface="+mn-lt"/>
                        </a:rPr>
                        <a:t>Performance Indicator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837879517"/>
                  </a:ext>
                </a:extLst>
              </a:tr>
              <a:tr h="1852767">
                <a:tc>
                  <a:txBody>
                    <a:bodyPr/>
                    <a:lstStyle/>
                    <a:p>
                      <a:pPr algn="l" fontAlgn="t"/>
                      <a:r>
                        <a:rPr lang="en-GB" sz="1200" b="0" i="0" u="none" strike="noStrike" dirty="0">
                          <a:solidFill>
                            <a:srgbClr val="000000"/>
                          </a:solidFill>
                          <a:effectLst/>
                          <a:latin typeface="+mn-lt"/>
                        </a:rPr>
                        <a:t>Number of service users who accessed Substance Use Disorder (SUD) treatment services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26 564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21 025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46 038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21 025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Calibri" panose="020F0502020204030204" pitchFamily="34" charset="0"/>
                        </a:rPr>
                        <a:t>Target: </a:t>
                      </a:r>
                      <a:r>
                        <a:rPr lang="en-US" sz="1200" b="0" i="0" u="none" strike="noStrike" dirty="0">
                          <a:solidFill>
                            <a:srgbClr val="000000"/>
                          </a:solidFill>
                          <a:effectLst/>
                          <a:latin typeface="Calibri" panose="020F0502020204030204" pitchFamily="34" charset="0"/>
                        </a:rPr>
                        <a:t>Not Achieved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Performance is due to limited availability of bed capacity which is receiving departmental consideration, bed space at the state facility has been incrementally upscaled when the new registration certificate was issued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The Department is currently engaging with GDID and funded NPOs to increase the current treatment capacity. The Department will continue to monitor progress in this regard.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79%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ZA" sz="1200" b="1" i="0" u="none" strike="noStrike" dirty="0">
                          <a:solidFill>
                            <a:srgbClr val="000000"/>
                          </a:solidFill>
                          <a:effectLst/>
                          <a:latin typeface="+mn-lt"/>
                        </a:rPr>
                        <a:t>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970055854"/>
                  </a:ext>
                </a:extLst>
              </a:tr>
            </a:tbl>
          </a:graphicData>
        </a:graphic>
      </p:graphicFrame>
    </p:spTree>
    <p:extLst>
      <p:ext uri="{BB962C8B-B14F-4D97-AF65-F5344CB8AC3E}">
        <p14:creationId xmlns:p14="http://schemas.microsoft.com/office/powerpoint/2010/main" val="826478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75%</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086C51B-A18E-722B-C3C9-4413E500753E}"/>
              </a:ext>
            </a:extLst>
          </p:cNvPr>
          <p:cNvGraphicFramePr>
            <a:graphicFrameLocks noGrp="1"/>
          </p:cNvGraphicFramePr>
          <p:nvPr>
            <p:ph idx="1"/>
          </p:nvPr>
        </p:nvGraphicFramePr>
        <p:xfrm>
          <a:off x="1343471" y="1768093"/>
          <a:ext cx="10646968" cy="4588258"/>
        </p:xfrm>
        <a:graphic>
          <a:graphicData uri="http://schemas.openxmlformats.org/drawingml/2006/table">
            <a:tbl>
              <a:tblPr/>
              <a:tblGrid>
                <a:gridCol w="1690294">
                  <a:extLst>
                    <a:ext uri="{9D8B030D-6E8A-4147-A177-3AD203B41FA5}">
                      <a16:colId xmlns:a16="http://schemas.microsoft.com/office/drawing/2014/main" val="2283960993"/>
                    </a:ext>
                  </a:extLst>
                </a:gridCol>
                <a:gridCol w="718848">
                  <a:extLst>
                    <a:ext uri="{9D8B030D-6E8A-4147-A177-3AD203B41FA5}">
                      <a16:colId xmlns:a16="http://schemas.microsoft.com/office/drawing/2014/main" val="1884223751"/>
                    </a:ext>
                  </a:extLst>
                </a:gridCol>
                <a:gridCol w="718848">
                  <a:extLst>
                    <a:ext uri="{9D8B030D-6E8A-4147-A177-3AD203B41FA5}">
                      <a16:colId xmlns:a16="http://schemas.microsoft.com/office/drawing/2014/main" val="4025701241"/>
                    </a:ext>
                  </a:extLst>
                </a:gridCol>
                <a:gridCol w="718848">
                  <a:extLst>
                    <a:ext uri="{9D8B030D-6E8A-4147-A177-3AD203B41FA5}">
                      <a16:colId xmlns:a16="http://schemas.microsoft.com/office/drawing/2014/main" val="602559097"/>
                    </a:ext>
                  </a:extLst>
                </a:gridCol>
                <a:gridCol w="718848">
                  <a:extLst>
                    <a:ext uri="{9D8B030D-6E8A-4147-A177-3AD203B41FA5}">
                      <a16:colId xmlns:a16="http://schemas.microsoft.com/office/drawing/2014/main" val="11160669"/>
                    </a:ext>
                  </a:extLst>
                </a:gridCol>
                <a:gridCol w="2625150">
                  <a:extLst>
                    <a:ext uri="{9D8B030D-6E8A-4147-A177-3AD203B41FA5}">
                      <a16:colId xmlns:a16="http://schemas.microsoft.com/office/drawing/2014/main" val="836296846"/>
                    </a:ext>
                  </a:extLst>
                </a:gridCol>
                <a:gridCol w="1831939">
                  <a:extLst>
                    <a:ext uri="{9D8B030D-6E8A-4147-A177-3AD203B41FA5}">
                      <a16:colId xmlns:a16="http://schemas.microsoft.com/office/drawing/2014/main" val="2462993130"/>
                    </a:ext>
                  </a:extLst>
                </a:gridCol>
                <a:gridCol w="852215">
                  <a:extLst>
                    <a:ext uri="{9D8B030D-6E8A-4147-A177-3AD203B41FA5}">
                      <a16:colId xmlns:a16="http://schemas.microsoft.com/office/drawing/2014/main" val="141060379"/>
                    </a:ext>
                  </a:extLst>
                </a:gridCol>
                <a:gridCol w="771978">
                  <a:extLst>
                    <a:ext uri="{9D8B030D-6E8A-4147-A177-3AD203B41FA5}">
                      <a16:colId xmlns:a16="http://schemas.microsoft.com/office/drawing/2014/main" val="2257349318"/>
                    </a:ext>
                  </a:extLst>
                </a:gridCol>
              </a:tblGrid>
              <a:tr h="538153">
                <a:tc>
                  <a:txBody>
                    <a:bodyPr/>
                    <a:lstStyle/>
                    <a:p>
                      <a:pPr algn="ctr" rtl="0" fontAlgn="t"/>
                      <a:r>
                        <a:rPr lang="en-ZA" sz="1200" b="1" i="0" u="none" strike="noStrike" dirty="0">
                          <a:solidFill>
                            <a:srgbClr val="000000"/>
                          </a:solidFill>
                          <a:effectLst/>
                          <a:latin typeface="+mn-lt"/>
                        </a:rPr>
                        <a:t>Performance Indicator</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047390238"/>
                  </a:ext>
                </a:extLst>
              </a:tr>
              <a:tr h="1215505">
                <a:tc>
                  <a:txBody>
                    <a:bodyPr/>
                    <a:lstStyle/>
                    <a:p>
                      <a:pPr algn="l" fontAlgn="t"/>
                      <a:r>
                        <a:rPr lang="en-GB" sz="1200" b="0" i="0" u="none" strike="noStrike" dirty="0">
                          <a:solidFill>
                            <a:srgbClr val="000000"/>
                          </a:solidFill>
                          <a:effectLst/>
                          <a:latin typeface="+mn-lt"/>
                        </a:rPr>
                        <a:t>Number of EPWP work opportunities created. </a:t>
                      </a:r>
                      <a:br>
                        <a:rPr lang="en-GB" sz="1200" b="0" i="0" u="none" strike="noStrike" dirty="0">
                          <a:solidFill>
                            <a:srgbClr val="000000"/>
                          </a:solidFill>
                          <a:effectLst/>
                          <a:latin typeface="+mn-lt"/>
                        </a:rPr>
                      </a:br>
                      <a:br>
                        <a:rPr lang="en-GB" sz="1200" b="0" i="0" u="none" strike="noStrike" dirty="0">
                          <a:solidFill>
                            <a:srgbClr val="000000"/>
                          </a:solidFill>
                          <a:effectLst/>
                          <a:latin typeface="+mn-lt"/>
                        </a:rPr>
                      </a:br>
                      <a:endParaRPr lang="en-GB" sz="1200" b="0" i="0" u="none" strike="noStrike" dirty="0">
                        <a:solidFill>
                          <a:srgbClr val="000000"/>
                        </a:solidFill>
                        <a:effectLst/>
                        <a:latin typeface="+mn-lt"/>
                      </a:endParaRP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7 432</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5 543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7 432</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5 543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fewer beneficiaries  accessing EPWP work opportunities than anticipated. Moreover there are some NPOs that could not be funded as they did not meet the funding requirements.</a:t>
                      </a:r>
                      <a:endParaRPr lang="en-GB" sz="1200" b="1" i="0" u="none" strike="noStrike" dirty="0">
                        <a:solidFill>
                          <a:srgbClr val="000000"/>
                        </a:solidFill>
                        <a:effectLst/>
                        <a:latin typeface="+mn-lt"/>
                      </a:endParaRP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continue to facilitate access to the programme and support NPOS to comply with funding requirements.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442825345"/>
                  </a:ext>
                </a:extLst>
              </a:tr>
              <a:tr h="1417300">
                <a:tc>
                  <a:txBody>
                    <a:bodyPr/>
                    <a:lstStyle/>
                    <a:p>
                      <a:pPr algn="l" fontAlgn="t"/>
                      <a:r>
                        <a:rPr lang="en-GB" sz="1200" b="0" i="0" u="none" strike="noStrike" dirty="0">
                          <a:solidFill>
                            <a:srgbClr val="000000"/>
                          </a:solidFill>
                          <a:effectLst/>
                          <a:latin typeface="+mn-lt"/>
                        </a:rPr>
                        <a:t>Number of older persons accessing community-based care and support services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19 675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13 963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19 675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16 635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fewer beneficiaries  accessing community based services  than anticipated. Moreover there are some NPOs that could not be funded due to non compliance at the time when the request for proposal closed.</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continue to facilitate access to the programme and support NPOS to comply with funding requirements.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71%</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85%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37668420"/>
                  </a:ext>
                </a:extLst>
              </a:tr>
              <a:tr h="1417300">
                <a:tc>
                  <a:txBody>
                    <a:bodyPr/>
                    <a:lstStyle/>
                    <a:p>
                      <a:pPr algn="l" fontAlgn="t"/>
                      <a:r>
                        <a:rPr lang="en-GB" sz="1200" b="0" i="0" u="none" strike="noStrike" dirty="0">
                          <a:solidFill>
                            <a:srgbClr val="000000"/>
                          </a:solidFill>
                          <a:effectLst/>
                          <a:latin typeface="+mn-lt"/>
                        </a:rPr>
                        <a:t>Number of beneficiaries receiving Psychosocial Support Services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108 865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82 120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108 885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82 120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 </a:t>
                      </a:r>
                      <a:r>
                        <a:rPr lang="en-GB" sz="1200" b="0" i="0" u="none" strike="noStrike" dirty="0">
                          <a:solidFill>
                            <a:srgbClr val="000000"/>
                          </a:solidFill>
                          <a:effectLst/>
                          <a:latin typeface="+mn-lt"/>
                        </a:rPr>
                        <a:t>Not Achieved                                                     Performance is due to fewer beneficiaries  accessing community based services  than anticipated. Moreover there are some NPOs that could not be funded due to non compliance at the time when the request for proposal closed.</a:t>
                      </a:r>
                      <a:endParaRPr lang="en-GB" sz="1200" b="1" i="0" u="none" strike="noStrike" dirty="0">
                        <a:solidFill>
                          <a:srgbClr val="000000"/>
                        </a:solidFill>
                        <a:effectLst/>
                        <a:latin typeface="+mn-lt"/>
                      </a:endParaRP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continue to facilitate access to the programme and Regional officials have been capacitated to roll-out the programme.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75%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904152217"/>
                  </a:ext>
                </a:extLst>
              </a:tr>
            </a:tbl>
          </a:graphicData>
        </a:graphic>
      </p:graphicFrame>
    </p:spTree>
    <p:extLst>
      <p:ext uri="{BB962C8B-B14F-4D97-AF65-F5344CB8AC3E}">
        <p14:creationId xmlns:p14="http://schemas.microsoft.com/office/powerpoint/2010/main" val="124943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75%</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086C51B-A18E-722B-C3C9-4413E500753E}"/>
              </a:ext>
            </a:extLst>
          </p:cNvPr>
          <p:cNvGraphicFramePr>
            <a:graphicFrameLocks noGrp="1"/>
          </p:cNvGraphicFramePr>
          <p:nvPr>
            <p:ph idx="1"/>
          </p:nvPr>
        </p:nvGraphicFramePr>
        <p:xfrm>
          <a:off x="1343472" y="1768092"/>
          <a:ext cx="10646966" cy="4603707"/>
        </p:xfrm>
        <a:graphic>
          <a:graphicData uri="http://schemas.openxmlformats.org/drawingml/2006/table">
            <a:tbl>
              <a:tblPr/>
              <a:tblGrid>
                <a:gridCol w="1690294">
                  <a:extLst>
                    <a:ext uri="{9D8B030D-6E8A-4147-A177-3AD203B41FA5}">
                      <a16:colId xmlns:a16="http://schemas.microsoft.com/office/drawing/2014/main" val="2283960993"/>
                    </a:ext>
                  </a:extLst>
                </a:gridCol>
                <a:gridCol w="632680">
                  <a:extLst>
                    <a:ext uri="{9D8B030D-6E8A-4147-A177-3AD203B41FA5}">
                      <a16:colId xmlns:a16="http://schemas.microsoft.com/office/drawing/2014/main" val="1884223751"/>
                    </a:ext>
                  </a:extLst>
                </a:gridCol>
                <a:gridCol w="698782">
                  <a:extLst>
                    <a:ext uri="{9D8B030D-6E8A-4147-A177-3AD203B41FA5}">
                      <a16:colId xmlns:a16="http://schemas.microsoft.com/office/drawing/2014/main" val="4025701241"/>
                    </a:ext>
                  </a:extLst>
                </a:gridCol>
                <a:gridCol w="672812">
                  <a:extLst>
                    <a:ext uri="{9D8B030D-6E8A-4147-A177-3AD203B41FA5}">
                      <a16:colId xmlns:a16="http://schemas.microsoft.com/office/drawing/2014/main" val="602559097"/>
                    </a:ext>
                  </a:extLst>
                </a:gridCol>
                <a:gridCol w="871116">
                  <a:extLst>
                    <a:ext uri="{9D8B030D-6E8A-4147-A177-3AD203B41FA5}">
                      <a16:colId xmlns:a16="http://schemas.microsoft.com/office/drawing/2014/main" val="11160669"/>
                    </a:ext>
                  </a:extLst>
                </a:gridCol>
                <a:gridCol w="2625150">
                  <a:extLst>
                    <a:ext uri="{9D8B030D-6E8A-4147-A177-3AD203B41FA5}">
                      <a16:colId xmlns:a16="http://schemas.microsoft.com/office/drawing/2014/main" val="836296846"/>
                    </a:ext>
                  </a:extLst>
                </a:gridCol>
                <a:gridCol w="1831939">
                  <a:extLst>
                    <a:ext uri="{9D8B030D-6E8A-4147-A177-3AD203B41FA5}">
                      <a16:colId xmlns:a16="http://schemas.microsoft.com/office/drawing/2014/main" val="2462993130"/>
                    </a:ext>
                  </a:extLst>
                </a:gridCol>
                <a:gridCol w="736552">
                  <a:extLst>
                    <a:ext uri="{9D8B030D-6E8A-4147-A177-3AD203B41FA5}">
                      <a16:colId xmlns:a16="http://schemas.microsoft.com/office/drawing/2014/main" val="141060379"/>
                    </a:ext>
                  </a:extLst>
                </a:gridCol>
                <a:gridCol w="887641">
                  <a:extLst>
                    <a:ext uri="{9D8B030D-6E8A-4147-A177-3AD203B41FA5}">
                      <a16:colId xmlns:a16="http://schemas.microsoft.com/office/drawing/2014/main" val="2257349318"/>
                    </a:ext>
                  </a:extLst>
                </a:gridCol>
              </a:tblGrid>
              <a:tr h="541971">
                <a:tc>
                  <a:txBody>
                    <a:bodyPr/>
                    <a:lstStyle/>
                    <a:p>
                      <a:pPr algn="ctr" rtl="0" fontAlgn="t"/>
                      <a:r>
                        <a:rPr lang="en-ZA" sz="1200" b="1" i="0" u="none" strike="noStrike" dirty="0">
                          <a:solidFill>
                            <a:srgbClr val="000000"/>
                          </a:solidFill>
                          <a:effectLst/>
                          <a:latin typeface="+mn-lt"/>
                        </a:rPr>
                        <a:t>Performance Indicator</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047390238"/>
                  </a:ext>
                </a:extLst>
              </a:tr>
              <a:tr h="2706315">
                <a:tc>
                  <a:txBody>
                    <a:bodyPr/>
                    <a:lstStyle/>
                    <a:p>
                      <a:pPr algn="l" fontAlgn="t"/>
                      <a:r>
                        <a:rPr lang="en-GB" sz="1200" b="0" i="0" u="none" strike="noStrike" dirty="0">
                          <a:solidFill>
                            <a:srgbClr val="000000"/>
                          </a:solidFill>
                          <a:effectLst/>
                          <a:latin typeface="+mn-lt"/>
                        </a:rPr>
                        <a:t>Number of children with valid foster care orders.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46 896</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33 049</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46 896</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33 049</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was affected by the Department's reliance on external dependences i.e. DOJ(Awaiting Court Dates), SAPS (Police Clearance) and take over of cases from dysfunctional CPOs.   In addition the Department's annual cleaning of the SASSA Database (SOCPEN) against GDSD cases has led to a reduction of Foster Care Cases. The reduction cases relates to Children turning 18, death, Child no longer in need of care of protection, ID not corresponding with names, duplicate cases.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mn-lt"/>
                        </a:rPr>
                        <a:t>The Department will continuously monitor the foster care management plan, including engagements with the courts, SAPS and Designated Child Protection Organisations (DCPOs). In addtion 2024/2025 Target setting exercise will be based on the updated cleaned out Database (SASSA/GDSD)</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mn-lt"/>
                        </a:rPr>
                        <a:t>70%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70%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757847642"/>
                  </a:ext>
                </a:extLst>
              </a:tr>
              <a:tr h="1355421">
                <a:tc>
                  <a:txBody>
                    <a:bodyPr/>
                    <a:lstStyle/>
                    <a:p>
                      <a:pPr algn="l" fontAlgn="t"/>
                      <a:r>
                        <a:rPr lang="en-GB" sz="1200" b="0" i="0" u="none" strike="noStrike" dirty="0">
                          <a:solidFill>
                            <a:srgbClr val="000000"/>
                          </a:solidFill>
                          <a:effectLst/>
                          <a:latin typeface="+mn-lt"/>
                        </a:rPr>
                        <a:t>Number of children reached through community-based prevention and early intervention programmes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21 263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12 434</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21 263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12 434</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 </a:t>
                      </a:r>
                      <a:r>
                        <a:rPr lang="en-GB" sz="1200" b="0" i="0" u="none" strike="noStrike" dirty="0">
                          <a:solidFill>
                            <a:srgbClr val="000000"/>
                          </a:solidFill>
                          <a:effectLst/>
                          <a:latin typeface="+mn-lt"/>
                        </a:rPr>
                        <a:t>Not Achieved                                                     Performance is due to fewer beneficiaries  accessing community based services  than anticipated. Moreover there are some NPOs that could not be funded due to non compliance at the time when the request for proposal closed.</a:t>
                      </a:r>
                      <a:endParaRPr lang="en-GB" sz="1200" b="1" i="0" u="none" strike="noStrike" dirty="0">
                        <a:solidFill>
                          <a:srgbClr val="000000"/>
                        </a:solidFill>
                        <a:effectLst/>
                        <a:latin typeface="+mn-lt"/>
                      </a:endParaRP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continue to facilitate access to the programme and support NPOs to comply with funding requirements.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58%</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58%</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337565726"/>
                  </a:ext>
                </a:extLst>
              </a:tr>
            </a:tbl>
          </a:graphicData>
        </a:graphic>
      </p:graphicFrame>
    </p:spTree>
    <p:extLst>
      <p:ext uri="{BB962C8B-B14F-4D97-AF65-F5344CB8AC3E}">
        <p14:creationId xmlns:p14="http://schemas.microsoft.com/office/powerpoint/2010/main" val="30634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75%</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086C51B-A18E-722B-C3C9-4413E500753E}"/>
              </a:ext>
            </a:extLst>
          </p:cNvPr>
          <p:cNvGraphicFramePr>
            <a:graphicFrameLocks noGrp="1"/>
          </p:cNvGraphicFramePr>
          <p:nvPr>
            <p:ph idx="1"/>
          </p:nvPr>
        </p:nvGraphicFramePr>
        <p:xfrm>
          <a:off x="1343472" y="1768092"/>
          <a:ext cx="10646966" cy="4283792"/>
        </p:xfrm>
        <a:graphic>
          <a:graphicData uri="http://schemas.openxmlformats.org/drawingml/2006/table">
            <a:tbl>
              <a:tblPr/>
              <a:tblGrid>
                <a:gridCol w="1690294">
                  <a:extLst>
                    <a:ext uri="{9D8B030D-6E8A-4147-A177-3AD203B41FA5}">
                      <a16:colId xmlns:a16="http://schemas.microsoft.com/office/drawing/2014/main" val="2283960993"/>
                    </a:ext>
                  </a:extLst>
                </a:gridCol>
                <a:gridCol w="856798">
                  <a:extLst>
                    <a:ext uri="{9D8B030D-6E8A-4147-A177-3AD203B41FA5}">
                      <a16:colId xmlns:a16="http://schemas.microsoft.com/office/drawing/2014/main" val="1884223751"/>
                    </a:ext>
                  </a:extLst>
                </a:gridCol>
                <a:gridCol w="856798">
                  <a:extLst>
                    <a:ext uri="{9D8B030D-6E8A-4147-A177-3AD203B41FA5}">
                      <a16:colId xmlns:a16="http://schemas.microsoft.com/office/drawing/2014/main" val="4025701241"/>
                    </a:ext>
                  </a:extLst>
                </a:gridCol>
                <a:gridCol w="856798">
                  <a:extLst>
                    <a:ext uri="{9D8B030D-6E8A-4147-A177-3AD203B41FA5}">
                      <a16:colId xmlns:a16="http://schemas.microsoft.com/office/drawing/2014/main" val="602559097"/>
                    </a:ext>
                  </a:extLst>
                </a:gridCol>
                <a:gridCol w="856798">
                  <a:extLst>
                    <a:ext uri="{9D8B030D-6E8A-4147-A177-3AD203B41FA5}">
                      <a16:colId xmlns:a16="http://schemas.microsoft.com/office/drawing/2014/main" val="11160669"/>
                    </a:ext>
                  </a:extLst>
                </a:gridCol>
                <a:gridCol w="2201779">
                  <a:extLst>
                    <a:ext uri="{9D8B030D-6E8A-4147-A177-3AD203B41FA5}">
                      <a16:colId xmlns:a16="http://schemas.microsoft.com/office/drawing/2014/main" val="836296846"/>
                    </a:ext>
                  </a:extLst>
                </a:gridCol>
                <a:gridCol w="1840831">
                  <a:extLst>
                    <a:ext uri="{9D8B030D-6E8A-4147-A177-3AD203B41FA5}">
                      <a16:colId xmlns:a16="http://schemas.microsoft.com/office/drawing/2014/main" val="2462993130"/>
                    </a:ext>
                  </a:extLst>
                </a:gridCol>
                <a:gridCol w="733927">
                  <a:extLst>
                    <a:ext uri="{9D8B030D-6E8A-4147-A177-3AD203B41FA5}">
                      <a16:colId xmlns:a16="http://schemas.microsoft.com/office/drawing/2014/main" val="141060379"/>
                    </a:ext>
                  </a:extLst>
                </a:gridCol>
                <a:gridCol w="752943">
                  <a:extLst>
                    <a:ext uri="{9D8B030D-6E8A-4147-A177-3AD203B41FA5}">
                      <a16:colId xmlns:a16="http://schemas.microsoft.com/office/drawing/2014/main" val="2257349318"/>
                    </a:ext>
                  </a:extLst>
                </a:gridCol>
              </a:tblGrid>
              <a:tr h="615026">
                <a:tc>
                  <a:txBody>
                    <a:bodyPr/>
                    <a:lstStyle/>
                    <a:p>
                      <a:pPr algn="ctr" rtl="0" fontAlgn="t"/>
                      <a:r>
                        <a:rPr lang="en-ZA" sz="1200" b="1" i="0" u="none" strike="noStrike" dirty="0">
                          <a:solidFill>
                            <a:srgbClr val="000000"/>
                          </a:solidFill>
                          <a:effectLst/>
                          <a:latin typeface="+mn-lt"/>
                        </a:rPr>
                        <a:t>Performance Indicator</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047390238"/>
                  </a:ext>
                </a:extLst>
              </a:tr>
              <a:tr h="1222922">
                <a:tc>
                  <a:txBody>
                    <a:bodyPr/>
                    <a:lstStyle/>
                    <a:p>
                      <a:pPr algn="l" fontAlgn="t"/>
                      <a:r>
                        <a:rPr lang="en-GB" sz="1200" b="0" i="0" u="none" strike="noStrike" dirty="0">
                          <a:solidFill>
                            <a:srgbClr val="000000"/>
                          </a:solidFill>
                          <a:effectLst/>
                          <a:latin typeface="+mn-lt"/>
                        </a:rPr>
                        <a:t>Number of persons reached through social crime prevention programmes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1 199 643</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835 667</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2 483 571</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1 234 969</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Calibri" panose="020F0502020204030204" pitchFamily="34" charset="0"/>
                        </a:rPr>
                        <a:t>Target</a:t>
                      </a:r>
                      <a:r>
                        <a:rPr lang="en-US" sz="1200" b="0" i="0" u="none" strike="noStrike" dirty="0">
                          <a:solidFill>
                            <a:srgbClr val="000000"/>
                          </a:solidFill>
                          <a:effectLst/>
                          <a:latin typeface="Calibri" panose="020F0502020204030204" pitchFamily="34" charset="0"/>
                        </a:rPr>
                        <a:t>: Not Achieved                                                                           Performance is due to fewer beneficiaries reached through social crime prevention programmes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The Department will continue to intensify access to the programme.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mn-lt"/>
                        </a:rPr>
                        <a:t>70%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50%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558372450"/>
                  </a:ext>
                </a:extLst>
              </a:tr>
              <a:tr h="1222922">
                <a:tc>
                  <a:txBody>
                    <a:bodyPr/>
                    <a:lstStyle/>
                    <a:p>
                      <a:pPr algn="l" fontAlgn="t"/>
                      <a:r>
                        <a:rPr lang="en-GB" sz="1200" b="0" i="0" u="none" strike="noStrike" dirty="0">
                          <a:solidFill>
                            <a:srgbClr val="000000"/>
                          </a:solidFill>
                          <a:effectLst/>
                          <a:latin typeface="+mn-lt"/>
                        </a:rPr>
                        <a:t>Number of food relief issued to people through food banks</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187 750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103 234</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551 000</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103 234</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delays in SCM processes which are at the advance stage of procurement.</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resolve SCM issues and fast track implementation.</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55%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19%</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77880520"/>
                  </a:ext>
                </a:extLst>
              </a:tr>
              <a:tr h="1222922">
                <a:tc>
                  <a:txBody>
                    <a:bodyPr/>
                    <a:lstStyle/>
                    <a:p>
                      <a:pPr algn="l" fontAlgn="t"/>
                      <a:r>
                        <a:rPr lang="en-ZA" sz="1200" b="0" i="0" u="none" strike="noStrike" dirty="0">
                          <a:solidFill>
                            <a:srgbClr val="000000"/>
                          </a:solidFill>
                          <a:effectLst/>
                          <a:latin typeface="+mn-lt"/>
                        </a:rPr>
                        <a:t>Number of cooperatives trained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365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238</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365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238</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fewer beneficiaries trained than anticipated.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continue to facilitate access to the programme</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 </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65%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tc>
                  <a:txBody>
                    <a:bodyPr/>
                    <a:lstStyle/>
                    <a:p>
                      <a:pPr algn="ctr" fontAlgn="t"/>
                      <a:r>
                        <a:rPr lang="en-ZA" sz="1200" b="1" i="0" u="none" strike="noStrike" dirty="0">
                          <a:solidFill>
                            <a:srgbClr val="000000"/>
                          </a:solidFill>
                          <a:effectLst/>
                          <a:latin typeface="+mn-lt"/>
                        </a:rPr>
                        <a:t>65%</a:t>
                      </a:r>
                    </a:p>
                  </a:txBody>
                  <a:tcPr marL="4290" marR="4290" marT="4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058732731"/>
                  </a:ext>
                </a:extLst>
              </a:tr>
            </a:tbl>
          </a:graphicData>
        </a:graphic>
      </p:graphicFrame>
    </p:spTree>
    <p:extLst>
      <p:ext uri="{BB962C8B-B14F-4D97-AF65-F5344CB8AC3E}">
        <p14:creationId xmlns:p14="http://schemas.microsoft.com/office/powerpoint/2010/main" val="125632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28669"/>
            <a:ext cx="10646967" cy="366386"/>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Rating Categories </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Content Placeholder 3">
            <a:extLst>
              <a:ext uri="{FF2B5EF4-FFF2-40B4-BE49-F238E27FC236}">
                <a16:creationId xmlns:a16="http://schemas.microsoft.com/office/drawing/2014/main" id="{9342DE2B-A43D-C7F0-74B5-F491CFFB51C7}"/>
              </a:ext>
            </a:extLst>
          </p:cNvPr>
          <p:cNvSpPr>
            <a:spLocks noGrp="1"/>
          </p:cNvSpPr>
          <p:nvPr>
            <p:ph idx="1"/>
          </p:nvPr>
        </p:nvSpPr>
        <p:spPr>
          <a:xfrm>
            <a:off x="1343471" y="1666567"/>
            <a:ext cx="10677079" cy="4510396"/>
          </a:xfrm>
        </p:spPr>
        <p:txBody>
          <a:bodyPr/>
          <a:lstStyle/>
          <a:p>
            <a:pPr marL="0" indent="0">
              <a:buNone/>
            </a:pPr>
            <a:r>
              <a:rPr lang="en-GB" dirty="0">
                <a:latin typeface="Arial" panose="020B0604020202020204" pitchFamily="34" charset="0"/>
                <a:cs typeface="Arial" panose="020B0604020202020204" pitchFamily="34" charset="0"/>
              </a:rPr>
              <a:t>The performance for the Department is disaggregated according to the threshold represented by the following ratings categories and definitions: </a:t>
            </a:r>
            <a:endParaRPr lang="en-ZA"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5C37A8B4-AB08-7219-C494-3B5274D1991C}"/>
              </a:ext>
            </a:extLst>
          </p:cNvPr>
          <p:cNvGraphicFramePr>
            <a:graphicFrameLocks noGrp="1"/>
          </p:cNvGraphicFramePr>
          <p:nvPr>
            <p:extLst>
              <p:ext uri="{D42A27DB-BD31-4B8C-83A1-F6EECF244321}">
                <p14:modId xmlns:p14="http://schemas.microsoft.com/office/powerpoint/2010/main" val="1092766263"/>
              </p:ext>
            </p:extLst>
          </p:nvPr>
        </p:nvGraphicFramePr>
        <p:xfrm>
          <a:off x="2135560" y="2420888"/>
          <a:ext cx="8496944" cy="3816424"/>
        </p:xfrm>
        <a:graphic>
          <a:graphicData uri="http://schemas.openxmlformats.org/drawingml/2006/table">
            <a:tbl>
              <a:tblPr firstRow="1" firstCol="1" bandRow="1"/>
              <a:tblGrid>
                <a:gridCol w="1463291">
                  <a:extLst>
                    <a:ext uri="{9D8B030D-6E8A-4147-A177-3AD203B41FA5}">
                      <a16:colId xmlns:a16="http://schemas.microsoft.com/office/drawing/2014/main" val="20000"/>
                    </a:ext>
                  </a:extLst>
                </a:gridCol>
                <a:gridCol w="2924103">
                  <a:extLst>
                    <a:ext uri="{9D8B030D-6E8A-4147-A177-3AD203B41FA5}">
                      <a16:colId xmlns:a16="http://schemas.microsoft.com/office/drawing/2014/main" val="20001"/>
                    </a:ext>
                  </a:extLst>
                </a:gridCol>
                <a:gridCol w="4109550">
                  <a:extLst>
                    <a:ext uri="{9D8B030D-6E8A-4147-A177-3AD203B41FA5}">
                      <a16:colId xmlns:a16="http://schemas.microsoft.com/office/drawing/2014/main" val="20002"/>
                    </a:ext>
                  </a:extLst>
                </a:gridCol>
              </a:tblGrid>
              <a:tr h="33851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b="1" dirty="0">
                          <a:effectLst/>
                          <a:latin typeface="Calibri"/>
                          <a:ea typeface="Calibri"/>
                          <a:cs typeface="Times New Roman"/>
                        </a:rPr>
                        <a:t>Rating Symbol</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b="1" dirty="0">
                          <a:effectLst/>
                          <a:latin typeface="Calibri"/>
                          <a:ea typeface="Calibri"/>
                          <a:cs typeface="Times New Roman"/>
                        </a:rPr>
                        <a:t>Rating Category</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b="1" dirty="0">
                          <a:effectLst/>
                          <a:latin typeface="Calibri"/>
                          <a:ea typeface="Calibri"/>
                          <a:cs typeface="Times New Roman"/>
                        </a:rPr>
                        <a:t>Value	</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extLst>
                  <a:ext uri="{0D108BD9-81ED-4DB2-BD59-A6C34878D82A}">
                    <a16:rowId xmlns:a16="http://schemas.microsoft.com/office/drawing/2014/main" val="10000"/>
                  </a:ext>
                </a:extLst>
              </a:tr>
              <a:tr h="44154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Achieved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100% and greater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1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Not Achieved: Good 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mn-lt"/>
                          <a:ea typeface="Calibri"/>
                          <a:cs typeface="Times New Roman"/>
                        </a:rPr>
                        <a:t>76% - 99%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49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upDiag">
                      <a:fgClr>
                        <a:srgbClr val="00B050"/>
                      </a:fgClr>
                      <a:bgClr>
                        <a:srgbClr val="B4DB39"/>
                      </a:bgClr>
                    </a:patt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mn-lt"/>
                          <a:ea typeface="Calibri"/>
                          <a:cs typeface="Times New Roman"/>
                        </a:rPr>
                        <a:t>Not Achieved: Fair </a:t>
                      </a:r>
                      <a:r>
                        <a:rPr lang="en-ZA" sz="1200" dirty="0">
                          <a:effectLst/>
                          <a:latin typeface="Calibri"/>
                          <a:ea typeface="Calibri"/>
                          <a:cs typeface="Times New Roman"/>
                        </a:rPr>
                        <a:t>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51% - 75%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743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dnDiag">
                      <a:fgClr>
                        <a:srgbClr val="FF0000"/>
                      </a:fgClr>
                      <a:bgClr>
                        <a:srgbClr val="FFB400"/>
                      </a:bgClr>
                    </a:patt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mn-lt"/>
                          <a:ea typeface="Calibri"/>
                          <a:cs typeface="Times New Roman"/>
                        </a:rPr>
                        <a:t>Not Achieved: Poor  </a:t>
                      </a:r>
                      <a:r>
                        <a:rPr lang="en-ZA" sz="1200" dirty="0">
                          <a:effectLst/>
                          <a:latin typeface="Calibri"/>
                          <a:ea typeface="Calibri"/>
                          <a:cs typeface="Times New Roman"/>
                        </a:rPr>
                        <a:t>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26% - 50%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182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mn-lt"/>
                          <a:ea typeface="Calibri"/>
                          <a:cs typeface="Times New Roman"/>
                        </a:rPr>
                        <a:t>Not Achieved:  Very </a:t>
                      </a:r>
                      <a:r>
                        <a:rPr lang="en-ZA" sz="1200" dirty="0">
                          <a:effectLst/>
                          <a:latin typeface="Calibri"/>
                          <a:ea typeface="Calibri"/>
                          <a:cs typeface="Times New Roman"/>
                        </a:rPr>
                        <a:t>Poor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Less than 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0002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Not targeted for the Q</a:t>
                      </a:r>
                    </a:p>
                    <a:p>
                      <a:pPr>
                        <a:lnSpc>
                          <a:spcPct val="115000"/>
                        </a:lnSpc>
                        <a:spcAft>
                          <a:spcPts val="1000"/>
                        </a:spcAft>
                      </a:pPr>
                      <a:r>
                        <a:rPr lang="en-ZA"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15000"/>
                        </a:lnSpc>
                        <a:spcAft>
                          <a:spcPts val="1000"/>
                        </a:spcAft>
                      </a:pPr>
                      <a:r>
                        <a:rPr lang="en-ZA" sz="1200" dirty="0">
                          <a:effectLst/>
                          <a:latin typeface="Calibri"/>
                          <a:ea typeface="Calibri"/>
                          <a:cs typeface="Times New Roman"/>
                        </a:rPr>
                        <a:t>No quarterly targets set for the quarter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5141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50%</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42C89A8-737D-4126-BE68-0955059E27B1}"/>
              </a:ext>
            </a:extLst>
          </p:cNvPr>
          <p:cNvGraphicFramePr>
            <a:graphicFrameLocks noGrp="1"/>
          </p:cNvGraphicFramePr>
          <p:nvPr>
            <p:ph idx="1"/>
          </p:nvPr>
        </p:nvGraphicFramePr>
        <p:xfrm>
          <a:off x="1343472" y="1666568"/>
          <a:ext cx="10646969" cy="4803889"/>
        </p:xfrm>
        <a:graphic>
          <a:graphicData uri="http://schemas.openxmlformats.org/drawingml/2006/table">
            <a:tbl>
              <a:tblPr/>
              <a:tblGrid>
                <a:gridCol w="1512445">
                  <a:extLst>
                    <a:ext uri="{9D8B030D-6E8A-4147-A177-3AD203B41FA5}">
                      <a16:colId xmlns:a16="http://schemas.microsoft.com/office/drawing/2014/main" val="3226931661"/>
                    </a:ext>
                  </a:extLst>
                </a:gridCol>
                <a:gridCol w="616949">
                  <a:extLst>
                    <a:ext uri="{9D8B030D-6E8A-4147-A177-3AD203B41FA5}">
                      <a16:colId xmlns:a16="http://schemas.microsoft.com/office/drawing/2014/main" val="1986094847"/>
                    </a:ext>
                  </a:extLst>
                </a:gridCol>
                <a:gridCol w="616949">
                  <a:extLst>
                    <a:ext uri="{9D8B030D-6E8A-4147-A177-3AD203B41FA5}">
                      <a16:colId xmlns:a16="http://schemas.microsoft.com/office/drawing/2014/main" val="425728285"/>
                    </a:ext>
                  </a:extLst>
                </a:gridCol>
                <a:gridCol w="616949">
                  <a:extLst>
                    <a:ext uri="{9D8B030D-6E8A-4147-A177-3AD203B41FA5}">
                      <a16:colId xmlns:a16="http://schemas.microsoft.com/office/drawing/2014/main" val="3240131755"/>
                    </a:ext>
                  </a:extLst>
                </a:gridCol>
                <a:gridCol w="616949">
                  <a:extLst>
                    <a:ext uri="{9D8B030D-6E8A-4147-A177-3AD203B41FA5}">
                      <a16:colId xmlns:a16="http://schemas.microsoft.com/office/drawing/2014/main" val="208923320"/>
                    </a:ext>
                  </a:extLst>
                </a:gridCol>
                <a:gridCol w="2857761">
                  <a:extLst>
                    <a:ext uri="{9D8B030D-6E8A-4147-A177-3AD203B41FA5}">
                      <a16:colId xmlns:a16="http://schemas.microsoft.com/office/drawing/2014/main" val="2352724724"/>
                    </a:ext>
                  </a:extLst>
                </a:gridCol>
                <a:gridCol w="2358189">
                  <a:extLst>
                    <a:ext uri="{9D8B030D-6E8A-4147-A177-3AD203B41FA5}">
                      <a16:colId xmlns:a16="http://schemas.microsoft.com/office/drawing/2014/main" val="2080471804"/>
                    </a:ext>
                  </a:extLst>
                </a:gridCol>
                <a:gridCol w="818148">
                  <a:extLst>
                    <a:ext uri="{9D8B030D-6E8A-4147-A177-3AD203B41FA5}">
                      <a16:colId xmlns:a16="http://schemas.microsoft.com/office/drawing/2014/main" val="1908938252"/>
                    </a:ext>
                  </a:extLst>
                </a:gridCol>
                <a:gridCol w="632630">
                  <a:extLst>
                    <a:ext uri="{9D8B030D-6E8A-4147-A177-3AD203B41FA5}">
                      <a16:colId xmlns:a16="http://schemas.microsoft.com/office/drawing/2014/main" val="3068935081"/>
                    </a:ext>
                  </a:extLst>
                </a:gridCol>
              </a:tblGrid>
              <a:tr h="534051">
                <a:tc>
                  <a:txBody>
                    <a:bodyPr/>
                    <a:lstStyle/>
                    <a:p>
                      <a:pPr algn="ctr" rtl="0" fontAlgn="t"/>
                      <a:r>
                        <a:rPr lang="en-ZA" sz="1100" b="1" i="0" u="none" strike="noStrike" dirty="0">
                          <a:solidFill>
                            <a:srgbClr val="000000"/>
                          </a:solidFill>
                          <a:effectLst/>
                          <a:latin typeface="+mn-lt"/>
                        </a:rPr>
                        <a:t>Performance Indicator</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Quarter 2 Target</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Quarter 2 Actual</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2023/24 Target</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2023/24 Actual</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Reason for Deviation</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Mitigating measure </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 Achieved</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mn-lt"/>
                        </a:rPr>
                        <a:t>% Achieved Annual</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572185003"/>
                  </a:ext>
                </a:extLst>
              </a:tr>
              <a:tr h="3116885">
                <a:tc>
                  <a:txBody>
                    <a:bodyPr/>
                    <a:lstStyle/>
                    <a:p>
                      <a:pPr algn="l" fontAlgn="t"/>
                      <a:r>
                        <a:rPr lang="en-GB" sz="1100" b="0" i="0" u="none" strike="noStrike" dirty="0">
                          <a:solidFill>
                            <a:srgbClr val="000000"/>
                          </a:solidFill>
                          <a:effectLst/>
                          <a:latin typeface="+mn-lt"/>
                        </a:rPr>
                        <a:t>Number of contracts awarded by the Department to HDI/SMME companies.</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13</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6</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49</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10</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Target</a:t>
                      </a:r>
                      <a:r>
                        <a:rPr lang="en-US" sz="1100" b="0" i="0" u="none" strike="noStrike" dirty="0">
                          <a:solidFill>
                            <a:srgbClr val="000000"/>
                          </a:solidFill>
                          <a:effectLst/>
                          <a:latin typeface="Calibri" panose="020F0502020204030204" pitchFamily="34" charset="0"/>
                        </a:rPr>
                        <a:t>: Not achieved because of PWD</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Performance is due to the implementation of departmental procurement strategy and provincial TER strategy and the continuous partnership with Provincial Treasury to correct the classification of identified service providers which were incorrectly classified in the Central Supply Database (CSD).The performance for people with disabilities is due to minimal procurement of goods and  services in the quarter under review.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Comment:</a:t>
                      </a:r>
                      <a:r>
                        <a:rPr lang="en-US" sz="1100" b="0" i="0" u="none" strike="noStrike" dirty="0">
                          <a:solidFill>
                            <a:srgbClr val="000000"/>
                          </a:solidFill>
                          <a:effectLst/>
                          <a:latin typeface="Calibri" panose="020F0502020204030204" pitchFamily="34" charset="0"/>
                        </a:rPr>
                        <a:t> Performance is as at  the end of May  2023 due to alignment of the  system by Gauteng Provincial Treasury.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The Department  will continue to monitor implementation of the departmental procurement strategy and Provincial TER strategy.   End users to enhance monitoring of deliveries and payment of PWD owned companies.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100" b="1" i="0" u="none" strike="noStrike" dirty="0">
                          <a:solidFill>
                            <a:srgbClr val="000000"/>
                          </a:solidFill>
                          <a:effectLst/>
                          <a:latin typeface="+mn-lt"/>
                        </a:rPr>
                        <a:t>46.0%</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tc>
                  <a:txBody>
                    <a:bodyPr/>
                    <a:lstStyle/>
                    <a:p>
                      <a:pPr algn="ctr" fontAlgn="t"/>
                      <a:r>
                        <a:rPr lang="en-ZA" sz="1100" b="1" i="0" u="none" strike="noStrike" dirty="0">
                          <a:solidFill>
                            <a:srgbClr val="000000"/>
                          </a:solidFill>
                          <a:effectLst/>
                          <a:latin typeface="+mn-lt"/>
                        </a:rPr>
                        <a:t>20%</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49573438"/>
                  </a:ext>
                </a:extLst>
              </a:tr>
              <a:tr h="1152953">
                <a:tc>
                  <a:txBody>
                    <a:bodyPr/>
                    <a:lstStyle/>
                    <a:p>
                      <a:pPr algn="l" fontAlgn="t"/>
                      <a:r>
                        <a:rPr lang="en-GB" sz="1100" b="0" i="0" u="none" strike="noStrike" dirty="0">
                          <a:solidFill>
                            <a:srgbClr val="000000"/>
                          </a:solidFill>
                          <a:effectLst/>
                          <a:latin typeface="+mn-lt"/>
                        </a:rPr>
                        <a:t>Number of beneficiaries receiving daily meals at HCBC organisations </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32 300</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10 732</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32 300</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mn-lt"/>
                        </a:rPr>
                        <a:t>10 732</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Target: </a:t>
                      </a:r>
                      <a:r>
                        <a:rPr lang="en-US" sz="1100" b="0" i="0" u="none" strike="noStrike" dirty="0">
                          <a:solidFill>
                            <a:srgbClr val="000000"/>
                          </a:solidFill>
                          <a:effectLst/>
                          <a:latin typeface="Calibri" panose="020F0502020204030204" pitchFamily="34" charset="0"/>
                        </a:rPr>
                        <a:t>Not Achieved                                                     Performance is due to fewer beneficiaries  accessing community based services  than anticipated. Moreover there are some NPOs that could not be funded due to non compliance at the time when the request for proposal closed.</a:t>
                      </a:r>
                      <a:endParaRPr lang="en-US" sz="11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The Department will continue to facilitate access to the programme and encourage NPOs to work towards compliance  with funding requirements.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100" b="1" i="0" u="none" strike="noStrike" dirty="0">
                          <a:solidFill>
                            <a:srgbClr val="000000"/>
                          </a:solidFill>
                          <a:effectLst/>
                          <a:latin typeface="+mn-lt"/>
                        </a:rPr>
                        <a:t>33%</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tc>
                  <a:txBody>
                    <a:bodyPr/>
                    <a:lstStyle/>
                    <a:p>
                      <a:pPr algn="ctr" fontAlgn="t"/>
                      <a:r>
                        <a:rPr lang="en-ZA" sz="1100" b="1" i="0" u="none" strike="noStrike" dirty="0">
                          <a:solidFill>
                            <a:srgbClr val="000000"/>
                          </a:solidFill>
                          <a:effectLst/>
                          <a:latin typeface="+mn-lt"/>
                        </a:rPr>
                        <a:t>33%</a:t>
                      </a:r>
                    </a:p>
                  </a:txBody>
                  <a:tcPr marL="6822" marR="6822" marT="68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543043204"/>
                  </a:ext>
                </a:extLst>
              </a:tr>
            </a:tbl>
          </a:graphicData>
        </a:graphic>
      </p:graphicFrame>
    </p:spTree>
    <p:extLst>
      <p:ext uri="{BB962C8B-B14F-4D97-AF65-F5344CB8AC3E}">
        <p14:creationId xmlns:p14="http://schemas.microsoft.com/office/powerpoint/2010/main" val="1688173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25%</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1553E79-16F9-8428-FC55-7FE4B8C44615}"/>
              </a:ext>
            </a:extLst>
          </p:cNvPr>
          <p:cNvGraphicFramePr>
            <a:graphicFrameLocks noGrp="1"/>
          </p:cNvGraphicFramePr>
          <p:nvPr>
            <p:ph idx="1"/>
          </p:nvPr>
        </p:nvGraphicFramePr>
        <p:xfrm>
          <a:off x="1285919" y="1780674"/>
          <a:ext cx="10646966" cy="4079120"/>
        </p:xfrm>
        <a:graphic>
          <a:graphicData uri="http://schemas.openxmlformats.org/drawingml/2006/table">
            <a:tbl>
              <a:tblPr/>
              <a:tblGrid>
                <a:gridCol w="1716342">
                  <a:extLst>
                    <a:ext uri="{9D8B030D-6E8A-4147-A177-3AD203B41FA5}">
                      <a16:colId xmlns:a16="http://schemas.microsoft.com/office/drawing/2014/main" val="860361975"/>
                    </a:ext>
                  </a:extLst>
                </a:gridCol>
                <a:gridCol w="831233">
                  <a:extLst>
                    <a:ext uri="{9D8B030D-6E8A-4147-A177-3AD203B41FA5}">
                      <a16:colId xmlns:a16="http://schemas.microsoft.com/office/drawing/2014/main" val="3300625116"/>
                    </a:ext>
                  </a:extLst>
                </a:gridCol>
                <a:gridCol w="669604">
                  <a:extLst>
                    <a:ext uri="{9D8B030D-6E8A-4147-A177-3AD203B41FA5}">
                      <a16:colId xmlns:a16="http://schemas.microsoft.com/office/drawing/2014/main" val="4091291380"/>
                    </a:ext>
                  </a:extLst>
                </a:gridCol>
                <a:gridCol w="749135">
                  <a:extLst>
                    <a:ext uri="{9D8B030D-6E8A-4147-A177-3AD203B41FA5}">
                      <a16:colId xmlns:a16="http://schemas.microsoft.com/office/drawing/2014/main" val="1309028854"/>
                    </a:ext>
                  </a:extLst>
                </a:gridCol>
                <a:gridCol w="728611">
                  <a:extLst>
                    <a:ext uri="{9D8B030D-6E8A-4147-A177-3AD203B41FA5}">
                      <a16:colId xmlns:a16="http://schemas.microsoft.com/office/drawing/2014/main" val="3287943513"/>
                    </a:ext>
                  </a:extLst>
                </a:gridCol>
                <a:gridCol w="2062690">
                  <a:extLst>
                    <a:ext uri="{9D8B030D-6E8A-4147-A177-3AD203B41FA5}">
                      <a16:colId xmlns:a16="http://schemas.microsoft.com/office/drawing/2014/main" val="3127879738"/>
                    </a:ext>
                  </a:extLst>
                </a:gridCol>
                <a:gridCol w="1990855">
                  <a:extLst>
                    <a:ext uri="{9D8B030D-6E8A-4147-A177-3AD203B41FA5}">
                      <a16:colId xmlns:a16="http://schemas.microsoft.com/office/drawing/2014/main" val="805190123"/>
                    </a:ext>
                  </a:extLst>
                </a:gridCol>
                <a:gridCol w="1005690">
                  <a:extLst>
                    <a:ext uri="{9D8B030D-6E8A-4147-A177-3AD203B41FA5}">
                      <a16:colId xmlns:a16="http://schemas.microsoft.com/office/drawing/2014/main" val="2866074501"/>
                    </a:ext>
                  </a:extLst>
                </a:gridCol>
                <a:gridCol w="892806">
                  <a:extLst>
                    <a:ext uri="{9D8B030D-6E8A-4147-A177-3AD203B41FA5}">
                      <a16:colId xmlns:a16="http://schemas.microsoft.com/office/drawing/2014/main" val="3227601617"/>
                    </a:ext>
                  </a:extLst>
                </a:gridCol>
              </a:tblGrid>
              <a:tr h="590484">
                <a:tc>
                  <a:txBody>
                    <a:bodyPr/>
                    <a:lstStyle/>
                    <a:p>
                      <a:pPr algn="ctr" rtl="0" fontAlgn="t"/>
                      <a:r>
                        <a:rPr lang="en-ZA" sz="1200" b="1" i="0" u="none" strike="noStrike" dirty="0">
                          <a:solidFill>
                            <a:srgbClr val="000000"/>
                          </a:solidFill>
                          <a:effectLst/>
                          <a:latin typeface="+mn-lt"/>
                        </a:rPr>
                        <a:t>Performance Indicator</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960926667"/>
                  </a:ext>
                </a:extLst>
              </a:tr>
              <a:tr h="873072">
                <a:tc>
                  <a:txBody>
                    <a:bodyPr/>
                    <a:lstStyle/>
                    <a:p>
                      <a:pPr algn="l" fontAlgn="t"/>
                      <a:r>
                        <a:rPr lang="en-GB" sz="1200" b="0" i="0" u="none" strike="noStrike" dirty="0">
                          <a:solidFill>
                            <a:srgbClr val="000000"/>
                          </a:solidFill>
                          <a:effectLst/>
                          <a:latin typeface="+mn-lt"/>
                        </a:rPr>
                        <a:t>Number of implementers trained on social and behaviour change programmes</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55</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220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58</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 </a:t>
                      </a:r>
                      <a:r>
                        <a:rPr lang="en-GB" sz="1200" b="0" i="0" u="none" strike="noStrike" dirty="0">
                          <a:solidFill>
                            <a:srgbClr val="000000"/>
                          </a:solidFill>
                          <a:effectLst/>
                          <a:latin typeface="+mn-lt"/>
                        </a:rPr>
                        <a:t>Not Achieved</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Performance  was due to the fact that the initial Training that was convening in Microsoft Teams had to be reschedule due technical glitches and physical session has been facilitated after closing of the first quarter reporting timeline.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dirty="0">
                          <a:solidFill>
                            <a:srgbClr val="000000"/>
                          </a:solidFill>
                          <a:effectLst/>
                          <a:latin typeface="+mn-lt"/>
                        </a:rPr>
                        <a:t>Performance of the completed training will be reported in the subsequent quarter.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mn-lt"/>
                        </a:rPr>
                        <a:t>26%</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2211169039"/>
                  </a:ext>
                </a:extLst>
              </a:tr>
              <a:tr h="996792">
                <a:tc>
                  <a:txBody>
                    <a:bodyPr/>
                    <a:lstStyle/>
                    <a:p>
                      <a:pPr algn="l" fontAlgn="t"/>
                      <a:r>
                        <a:rPr lang="en-GB" sz="1200" b="0" i="0" u="none" strike="noStrike" dirty="0">
                          <a:solidFill>
                            <a:srgbClr val="000000"/>
                          </a:solidFill>
                          <a:effectLst/>
                          <a:latin typeface="+mn-lt"/>
                        </a:rPr>
                        <a:t>Number of people benefitting from poverty reduction initiatives</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1 242 426</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238 969</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2 808 142</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283 969</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delays in SCM processes which are at the advance stage of procurement.</a:t>
                      </a:r>
                      <a:br>
                        <a:rPr lang="en-GB" sz="1200" b="0" i="0" u="none" strike="noStrike" dirty="0">
                          <a:solidFill>
                            <a:srgbClr val="000000"/>
                          </a:solidFill>
                          <a:effectLst/>
                          <a:latin typeface="+mn-lt"/>
                        </a:rPr>
                      </a:br>
                      <a:r>
                        <a:rPr lang="en-GB" sz="1200" b="1" i="0" u="none" strike="noStrike" dirty="0">
                          <a:solidFill>
                            <a:srgbClr val="000000"/>
                          </a:solidFill>
                          <a:effectLst/>
                          <a:latin typeface="+mn-lt"/>
                        </a:rPr>
                        <a:t>Comment: </a:t>
                      </a:r>
                      <a:r>
                        <a:rPr lang="en-GB" sz="1200" b="0" i="0" u="none" strike="noStrike" dirty="0">
                          <a:solidFill>
                            <a:srgbClr val="000000"/>
                          </a:solidFill>
                          <a:effectLst/>
                          <a:latin typeface="+mn-lt"/>
                        </a:rPr>
                        <a:t>On the basis of Probity audit outcomes, the tender has been cancelled due to technicalities on sub-contracting.</a:t>
                      </a:r>
                      <a:br>
                        <a:rPr lang="en-GB" sz="1200" b="0" i="0" u="none" strike="noStrike" dirty="0">
                          <a:solidFill>
                            <a:srgbClr val="000000"/>
                          </a:solidFill>
                          <a:effectLst/>
                          <a:latin typeface="+mn-lt"/>
                        </a:rPr>
                      </a:br>
                      <a:endParaRPr lang="en-GB" sz="1200" b="0" i="0" u="none" strike="noStrike" dirty="0">
                        <a:solidFill>
                          <a:srgbClr val="000000"/>
                        </a:solidFill>
                        <a:effectLst/>
                        <a:latin typeface="+mn-lt"/>
                      </a:endParaRP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resolve SCM issues and fast track implementation.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23%</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mn-lt"/>
                        </a:rPr>
                        <a:t>10%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95460977"/>
                  </a:ext>
                </a:extLst>
              </a:tr>
            </a:tbl>
          </a:graphicData>
        </a:graphic>
      </p:graphicFrame>
    </p:spTree>
    <p:extLst>
      <p:ext uri="{BB962C8B-B14F-4D97-AF65-F5344CB8AC3E}">
        <p14:creationId xmlns:p14="http://schemas.microsoft.com/office/powerpoint/2010/main" val="1559124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Indicators Showing Performance Below 25%</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1553E79-16F9-8428-FC55-7FE4B8C44615}"/>
              </a:ext>
            </a:extLst>
          </p:cNvPr>
          <p:cNvGraphicFramePr>
            <a:graphicFrameLocks noGrp="1"/>
          </p:cNvGraphicFramePr>
          <p:nvPr>
            <p:ph idx="1"/>
          </p:nvPr>
        </p:nvGraphicFramePr>
        <p:xfrm>
          <a:off x="1285918" y="1825625"/>
          <a:ext cx="10646966" cy="3524442"/>
        </p:xfrm>
        <a:graphic>
          <a:graphicData uri="http://schemas.openxmlformats.org/drawingml/2006/table">
            <a:tbl>
              <a:tblPr/>
              <a:tblGrid>
                <a:gridCol w="1716342">
                  <a:extLst>
                    <a:ext uri="{9D8B030D-6E8A-4147-A177-3AD203B41FA5}">
                      <a16:colId xmlns:a16="http://schemas.microsoft.com/office/drawing/2014/main" val="860361975"/>
                    </a:ext>
                  </a:extLst>
                </a:gridCol>
                <a:gridCol w="831233">
                  <a:extLst>
                    <a:ext uri="{9D8B030D-6E8A-4147-A177-3AD203B41FA5}">
                      <a16:colId xmlns:a16="http://schemas.microsoft.com/office/drawing/2014/main" val="3300625116"/>
                    </a:ext>
                  </a:extLst>
                </a:gridCol>
                <a:gridCol w="669604">
                  <a:extLst>
                    <a:ext uri="{9D8B030D-6E8A-4147-A177-3AD203B41FA5}">
                      <a16:colId xmlns:a16="http://schemas.microsoft.com/office/drawing/2014/main" val="4091291380"/>
                    </a:ext>
                  </a:extLst>
                </a:gridCol>
                <a:gridCol w="749135">
                  <a:extLst>
                    <a:ext uri="{9D8B030D-6E8A-4147-A177-3AD203B41FA5}">
                      <a16:colId xmlns:a16="http://schemas.microsoft.com/office/drawing/2014/main" val="1309028854"/>
                    </a:ext>
                  </a:extLst>
                </a:gridCol>
                <a:gridCol w="728611">
                  <a:extLst>
                    <a:ext uri="{9D8B030D-6E8A-4147-A177-3AD203B41FA5}">
                      <a16:colId xmlns:a16="http://schemas.microsoft.com/office/drawing/2014/main" val="3287943513"/>
                    </a:ext>
                  </a:extLst>
                </a:gridCol>
                <a:gridCol w="2062690">
                  <a:extLst>
                    <a:ext uri="{9D8B030D-6E8A-4147-A177-3AD203B41FA5}">
                      <a16:colId xmlns:a16="http://schemas.microsoft.com/office/drawing/2014/main" val="3127879738"/>
                    </a:ext>
                  </a:extLst>
                </a:gridCol>
                <a:gridCol w="1990855">
                  <a:extLst>
                    <a:ext uri="{9D8B030D-6E8A-4147-A177-3AD203B41FA5}">
                      <a16:colId xmlns:a16="http://schemas.microsoft.com/office/drawing/2014/main" val="805190123"/>
                    </a:ext>
                  </a:extLst>
                </a:gridCol>
                <a:gridCol w="1005690">
                  <a:extLst>
                    <a:ext uri="{9D8B030D-6E8A-4147-A177-3AD203B41FA5}">
                      <a16:colId xmlns:a16="http://schemas.microsoft.com/office/drawing/2014/main" val="2866074501"/>
                    </a:ext>
                  </a:extLst>
                </a:gridCol>
                <a:gridCol w="892806">
                  <a:extLst>
                    <a:ext uri="{9D8B030D-6E8A-4147-A177-3AD203B41FA5}">
                      <a16:colId xmlns:a16="http://schemas.microsoft.com/office/drawing/2014/main" val="3227601617"/>
                    </a:ext>
                  </a:extLst>
                </a:gridCol>
              </a:tblGrid>
              <a:tr h="584446">
                <a:tc>
                  <a:txBody>
                    <a:bodyPr/>
                    <a:lstStyle/>
                    <a:p>
                      <a:pPr algn="ctr" rtl="0" fontAlgn="t"/>
                      <a:r>
                        <a:rPr lang="en-ZA" sz="1200" b="1" i="0" u="none" strike="noStrike" dirty="0">
                          <a:solidFill>
                            <a:srgbClr val="000000"/>
                          </a:solidFill>
                          <a:effectLst/>
                          <a:latin typeface="+mn-lt"/>
                        </a:rPr>
                        <a:t>Performance Indicator</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Target</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Quarter 2 Actual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Target</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2023/24 Actual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Reason for Deviation</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Mitigating measure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mn-lt"/>
                        </a:rPr>
                        <a:t>% Achieved Annual</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960926667"/>
                  </a:ext>
                </a:extLst>
              </a:tr>
              <a:tr h="1109055">
                <a:tc>
                  <a:txBody>
                    <a:bodyPr/>
                    <a:lstStyle/>
                    <a:p>
                      <a:pPr algn="l" fontAlgn="t"/>
                      <a:r>
                        <a:rPr lang="en-GB" sz="1200" b="0" i="0" u="none" strike="noStrike" dirty="0">
                          <a:solidFill>
                            <a:srgbClr val="000000"/>
                          </a:solidFill>
                          <a:effectLst/>
                          <a:latin typeface="+mn-lt"/>
                        </a:rPr>
                        <a:t>Number of dignity packs distributed</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888 000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22 054</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1 776 000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22 054</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a:t>
                      </a:r>
                      <a:r>
                        <a:rPr lang="en-GB" sz="1200" b="0" i="0" u="none" strike="noStrike" dirty="0">
                          <a:solidFill>
                            <a:srgbClr val="000000"/>
                          </a:solidFill>
                          <a:effectLst/>
                          <a:latin typeface="+mn-lt"/>
                        </a:rPr>
                        <a:t> Not Achieved                                                                                 Performance is due to delays in SCM processes which impacted on the implementation of dignity packs programme .  </a:t>
                      </a:r>
                      <a:br>
                        <a:rPr lang="en-GB" sz="1200" b="0" i="0" u="none" strike="noStrike" dirty="0">
                          <a:solidFill>
                            <a:srgbClr val="000000"/>
                          </a:solidFill>
                          <a:effectLst/>
                          <a:latin typeface="+mn-lt"/>
                        </a:rPr>
                      </a:br>
                      <a:r>
                        <a:rPr lang="en-GB" sz="1200" b="1" i="0" u="none" strike="noStrike" dirty="0">
                          <a:solidFill>
                            <a:srgbClr val="000000"/>
                          </a:solidFill>
                          <a:effectLst/>
                          <a:latin typeface="+mn-lt"/>
                        </a:rPr>
                        <a:t>Comment: </a:t>
                      </a:r>
                      <a:r>
                        <a:rPr lang="en-GB" sz="1200" b="0" i="0" u="none" strike="noStrike" dirty="0">
                          <a:solidFill>
                            <a:srgbClr val="000000"/>
                          </a:solidFill>
                          <a:effectLst/>
                          <a:latin typeface="+mn-lt"/>
                        </a:rPr>
                        <a:t>On the basis of Probity audit outcomes, the tender has been cancelled due to technicalities on sub-contracting.</a:t>
                      </a:r>
                      <a:br>
                        <a:rPr lang="en-GB" sz="1200" b="0" i="0" u="none" strike="noStrike" dirty="0">
                          <a:solidFill>
                            <a:srgbClr val="000000"/>
                          </a:solidFill>
                          <a:effectLst/>
                          <a:latin typeface="+mn-lt"/>
                        </a:rPr>
                      </a:br>
                      <a:endParaRPr lang="en-GB" sz="1200" b="0" i="0" u="none" strike="noStrike" dirty="0">
                        <a:solidFill>
                          <a:srgbClr val="000000"/>
                        </a:solidFill>
                        <a:effectLst/>
                        <a:latin typeface="+mn-lt"/>
                      </a:endParaRP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Department will resolve SCM issues and fast track implementation.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2%</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mn-lt"/>
                        </a:rPr>
                        <a:t>1%</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63250662"/>
                  </a:ext>
                </a:extLst>
              </a:tr>
              <a:tr h="807092">
                <a:tc>
                  <a:txBody>
                    <a:bodyPr/>
                    <a:lstStyle/>
                    <a:p>
                      <a:pPr algn="l" fontAlgn="t"/>
                      <a:r>
                        <a:rPr lang="en-GB" sz="1200" b="0" i="0" u="none" strike="noStrike" dirty="0">
                          <a:solidFill>
                            <a:srgbClr val="000000"/>
                          </a:solidFill>
                          <a:effectLst/>
                          <a:latin typeface="+mn-lt"/>
                        </a:rPr>
                        <a:t>Number of population capacity development sessions conducted</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4</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mn-lt"/>
                        </a:rPr>
                        <a:t>1</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1" i="0" u="none" strike="noStrike" dirty="0">
                          <a:solidFill>
                            <a:srgbClr val="000000"/>
                          </a:solidFill>
                          <a:effectLst/>
                          <a:latin typeface="+mn-lt"/>
                        </a:rPr>
                        <a:t>Target: </a:t>
                      </a:r>
                      <a:r>
                        <a:rPr lang="en-GB" sz="1200" b="0" i="0" u="none" strike="noStrike" dirty="0">
                          <a:solidFill>
                            <a:srgbClr val="000000"/>
                          </a:solidFill>
                          <a:effectLst/>
                          <a:latin typeface="+mn-lt"/>
                        </a:rPr>
                        <a:t> Not Achieved</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Performance is due to non attendance of the envisaged in the scheduled capacity development session.</a:t>
                      </a:r>
                      <a:r>
                        <a:rPr lang="en-GB" sz="1200" b="1" i="0" u="none" strike="noStrike" dirty="0">
                          <a:solidFill>
                            <a:srgbClr val="000000"/>
                          </a:solidFill>
                          <a:effectLst/>
                          <a:latin typeface="+mn-lt"/>
                        </a:rPr>
                        <a:t>  </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mn-lt"/>
                        </a:rPr>
                        <a:t>The performance will be realised in the third quarter as per re-schedule capacity development session</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mn-lt"/>
                        </a:rPr>
                        <a:t>0%</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mn-lt"/>
                        </a:rPr>
                        <a:t>25%</a:t>
                      </a:r>
                    </a:p>
                  </a:txBody>
                  <a:tcPr marL="6958" marR="6958" marT="69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74901145"/>
                  </a:ext>
                </a:extLst>
              </a:tr>
            </a:tbl>
          </a:graphicData>
        </a:graphic>
      </p:graphicFrame>
    </p:spTree>
    <p:extLst>
      <p:ext uri="{BB962C8B-B14F-4D97-AF65-F5344CB8AC3E}">
        <p14:creationId xmlns:p14="http://schemas.microsoft.com/office/powerpoint/2010/main" val="30067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3" y="1666567"/>
            <a:ext cx="10657182" cy="206938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B:</a:t>
            </a: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Non-financial Performance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343472" y="4140679"/>
            <a:ext cx="10657182" cy="181094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t>4. Monitoring Of NPOs</a:t>
            </a:r>
            <a:br>
              <a:rPr kumimoji="0" lang="en-US" altLang="en-US" sz="3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br>
            <a:endPar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83584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Monitoring Of NPOs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Content Placeholder 1">
            <a:extLst>
              <a:ext uri="{FF2B5EF4-FFF2-40B4-BE49-F238E27FC236}">
                <a16:creationId xmlns:a16="http://schemas.microsoft.com/office/drawing/2014/main" id="{2CB0C2D2-E042-40AF-6031-4E2C0A8F8761}"/>
              </a:ext>
            </a:extLst>
          </p:cNvPr>
          <p:cNvSpPr>
            <a:spLocks noGrp="1"/>
          </p:cNvSpPr>
          <p:nvPr>
            <p:ph idx="1"/>
          </p:nvPr>
        </p:nvSpPr>
        <p:spPr>
          <a:xfrm>
            <a:off x="1343472" y="1835790"/>
            <a:ext cx="10515600" cy="4351338"/>
          </a:xfrm>
        </p:spPr>
        <p:txBody>
          <a:bodyPr>
            <a:normAutofit/>
          </a:bodyPr>
          <a:lstStyle/>
          <a:p>
            <a:pPr marL="0" indent="0" algn="just">
              <a:lnSpc>
                <a:spcPct val="114000"/>
              </a:lnSpc>
              <a:spcAft>
                <a:spcPts val="900"/>
              </a:spcAft>
              <a:buNone/>
            </a:pPr>
            <a:r>
              <a:rPr lang="en-ZA" sz="1500" b="1" dirty="0"/>
              <a:t>CAPACITY BUILDING:</a:t>
            </a:r>
          </a:p>
          <a:p>
            <a:pPr algn="just">
              <a:lnSpc>
                <a:spcPct val="114000"/>
              </a:lnSpc>
              <a:spcAft>
                <a:spcPts val="900"/>
              </a:spcAft>
              <a:buFont typeface="Wingdings" panose="05000000000000000000" pitchFamily="2" charset="2"/>
              <a:buChar char="§"/>
            </a:pPr>
            <a:r>
              <a:rPr lang="en-ZA" sz="1500" dirty="0"/>
              <a:t>The Department capacitated </a:t>
            </a:r>
            <a:r>
              <a:rPr lang="en-ZA" sz="1500" b="1" dirty="0"/>
              <a:t>407 (T:300)  </a:t>
            </a:r>
            <a:r>
              <a:rPr lang="en-ZA" sz="1500" dirty="0"/>
              <a:t>NPOs</a:t>
            </a:r>
          </a:p>
          <a:p>
            <a:pPr algn="just">
              <a:lnSpc>
                <a:spcPct val="114000"/>
              </a:lnSpc>
              <a:spcAft>
                <a:spcPts val="900"/>
              </a:spcAft>
              <a:buFont typeface="Wingdings" panose="05000000000000000000" pitchFamily="2" charset="2"/>
              <a:buChar char="§"/>
            </a:pPr>
            <a:endParaRPr lang="en-ZA" sz="1500" dirty="0"/>
          </a:p>
          <a:p>
            <a:pPr marL="0" marR="0" lvl="0" indent="0" algn="just" defTabSz="457189" rtl="0" eaLnBrk="1" fontAlgn="auto" latinLnBrk="0" hangingPunct="1">
              <a:lnSpc>
                <a:spcPct val="100000"/>
              </a:lnSpc>
              <a:spcBef>
                <a:spcPct val="20000"/>
              </a:spcBef>
              <a:spcAft>
                <a:spcPts val="0"/>
              </a:spcAft>
              <a:buClrTx/>
              <a:buSzTx/>
              <a:buFont typeface="Arial"/>
              <a:buNone/>
              <a:tabLst/>
              <a:defRPr/>
            </a:pPr>
            <a:r>
              <a:rPr lang="en-ZA" sz="1500" b="1" dirty="0"/>
              <a:t>MONITORING AND EVALUATION:</a:t>
            </a:r>
          </a:p>
          <a:p>
            <a:pPr marR="0" lvl="0" algn="just" defTabSz="457189"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ZA" sz="1500" b="1" i="0" u="none" strike="noStrike" kern="1200" cap="none" spc="0" normalizeH="0" baseline="0" noProof="0" dirty="0">
                <a:ln>
                  <a:noFill/>
                </a:ln>
                <a:solidFill>
                  <a:prstClr val="black"/>
                </a:solidFill>
                <a:effectLst/>
                <a:uLnTx/>
                <a:uFillTx/>
                <a:ea typeface="+mn-ea"/>
                <a:cs typeface="Arial" panose="020B0604020202020204" pitchFamily="34" charset="0"/>
              </a:rPr>
              <a:t>Substance abuse prevention and rehabilitation</a:t>
            </a:r>
          </a:p>
          <a:p>
            <a:pPr lvl="1" algn="just" defTabSz="457189">
              <a:lnSpc>
                <a:spcPct val="100000"/>
              </a:lnSpc>
              <a:spcBef>
                <a:spcPct val="20000"/>
              </a:spcBef>
              <a:buFont typeface="Wingdings" panose="05000000000000000000" pitchFamily="2" charset="2"/>
              <a:buChar char="§"/>
              <a:defRPr/>
            </a:pPr>
            <a:r>
              <a:rPr lang="en-ZA" sz="1200" dirty="0">
                <a:effectLst/>
                <a:ea typeface="Times New Roman" panose="02020603050405020304" pitchFamily="18" charset="0"/>
              </a:rPr>
              <a:t>Onsite monitoring of the Ke Moja Programme at African Youth Development Fund.</a:t>
            </a:r>
          </a:p>
          <a:p>
            <a:pPr lvl="1" algn="just" defTabSz="457189">
              <a:lnSpc>
                <a:spcPct val="100000"/>
              </a:lnSpc>
              <a:spcBef>
                <a:spcPct val="20000"/>
              </a:spcBef>
              <a:buFont typeface="Wingdings" panose="05000000000000000000" pitchFamily="2" charset="2"/>
              <a:buChar char="§"/>
              <a:defRPr/>
            </a:pPr>
            <a:r>
              <a:rPr lang="en-US" altLang="en-US" sz="1200" dirty="0">
                <a:cs typeface="Arial" charset="0"/>
              </a:rPr>
              <a:t>Site inspection with Gauteng Provincial Treasury to Dr Fabian and Florence Ribeiro Treatment Centre.</a:t>
            </a:r>
          </a:p>
          <a:p>
            <a:pPr marL="285750" lvl="1" indent="-285750" algn="just">
              <a:buFont typeface="Wingdings" panose="05000000000000000000" pitchFamily="2" charset="2"/>
              <a:buChar char="§"/>
            </a:pPr>
            <a:endParaRPr lang="en-US" altLang="en-US" sz="1500" dirty="0">
              <a:cs typeface="Arial" charset="0"/>
            </a:endParaRPr>
          </a:p>
          <a:p>
            <a:pPr marL="342897" lvl="0" indent="-285750" algn="just" rtl="0">
              <a:spcBef>
                <a:spcPts val="320"/>
              </a:spcBef>
              <a:spcAft>
                <a:spcPts val="0"/>
              </a:spcAft>
              <a:buSzPct val="96000"/>
              <a:buFont typeface="Wingdings" panose="05000000000000000000" pitchFamily="2" charset="2"/>
              <a:buChar char="§"/>
            </a:pPr>
            <a:r>
              <a:rPr lang="en-GB" sz="1500" b="1" dirty="0"/>
              <a:t>Crime Prevention </a:t>
            </a:r>
            <a:endParaRPr lang="en-GB" sz="1500" dirty="0"/>
          </a:p>
          <a:p>
            <a:pPr lvl="1" algn="just">
              <a:spcBef>
                <a:spcPts val="320"/>
              </a:spcBef>
              <a:buSzPct val="96000"/>
              <a:buFont typeface="Wingdings" panose="05000000000000000000" pitchFamily="2" charset="2"/>
              <a:buChar char="§"/>
            </a:pPr>
            <a:r>
              <a:rPr lang="en-GB" sz="1200" dirty="0"/>
              <a:t>Quality assurance assessment review was conducted at Elim Clinic on 7 July 2023</a:t>
            </a:r>
          </a:p>
          <a:p>
            <a:pPr lvl="1" algn="just">
              <a:spcBef>
                <a:spcPts val="320"/>
              </a:spcBef>
              <a:buSzPct val="96000"/>
              <a:buFont typeface="Wingdings" panose="05000000000000000000" pitchFamily="2" charset="2"/>
              <a:buChar char="§"/>
            </a:pPr>
            <a:r>
              <a:rPr lang="en-GB" sz="1200" dirty="0"/>
              <a:t>Quality assurance assessment review was conducted at Angels of Glory organisation on 24 July 2023</a:t>
            </a:r>
          </a:p>
          <a:p>
            <a:pPr lvl="1" algn="just">
              <a:spcBef>
                <a:spcPts val="320"/>
              </a:spcBef>
              <a:buSzPct val="96000"/>
              <a:buFont typeface="Wingdings" panose="05000000000000000000" pitchFamily="2" charset="2"/>
              <a:buChar char="§"/>
            </a:pPr>
            <a:r>
              <a:rPr lang="en-GB" sz="1200" dirty="0"/>
              <a:t>Case audit was conducted at Soshanguve secure care centre on 1-3 August 2023</a:t>
            </a:r>
          </a:p>
          <a:p>
            <a:pPr lvl="1" algn="just">
              <a:spcBef>
                <a:spcPts val="320"/>
              </a:spcBef>
              <a:buSzPct val="96000"/>
              <a:buFont typeface="Wingdings" panose="05000000000000000000" pitchFamily="2" charset="2"/>
              <a:buChar char="§"/>
            </a:pPr>
            <a:r>
              <a:rPr lang="en-GB" sz="1200" dirty="0"/>
              <a:t>Developmental Quality Assurance(DQA) was conducted at Walter Sisulu secure care centre on 14-18 August 2023</a:t>
            </a:r>
          </a:p>
          <a:p>
            <a:pPr lvl="1" algn="just">
              <a:spcBef>
                <a:spcPts val="320"/>
              </a:spcBef>
              <a:buSzPct val="96000"/>
              <a:buFont typeface="Wingdings" panose="05000000000000000000" pitchFamily="2" charset="2"/>
              <a:buChar char="§"/>
            </a:pPr>
            <a:r>
              <a:rPr lang="en-GB" sz="1200" dirty="0"/>
              <a:t>On-site assessment was conducted at Nigel DSD offices on 19 September 2023</a:t>
            </a:r>
          </a:p>
          <a:p>
            <a:pPr marL="387351" lvl="0" indent="-285750" algn="just" rtl="0">
              <a:spcBef>
                <a:spcPts val="320"/>
              </a:spcBef>
              <a:spcAft>
                <a:spcPts val="0"/>
              </a:spcAft>
              <a:buSzPct val="96000"/>
              <a:buFont typeface="Wingdings" panose="05000000000000000000" pitchFamily="2" charset="2"/>
              <a:buChar char="§"/>
            </a:pPr>
            <a:endParaRPr lang="en-GB" sz="1500" b="1" dirty="0"/>
          </a:p>
          <a:p>
            <a:pPr algn="just">
              <a:lnSpc>
                <a:spcPct val="114000"/>
              </a:lnSpc>
              <a:spcAft>
                <a:spcPts val="900"/>
              </a:spcAft>
              <a:buFont typeface="Wingdings" panose="05000000000000000000" pitchFamily="2" charset="2"/>
              <a:buChar char="§"/>
            </a:pPr>
            <a:endParaRPr lang="en-ZA" sz="1500" dirty="0"/>
          </a:p>
        </p:txBody>
      </p:sp>
    </p:spTree>
    <p:extLst>
      <p:ext uri="{BB962C8B-B14F-4D97-AF65-F5344CB8AC3E}">
        <p14:creationId xmlns:p14="http://schemas.microsoft.com/office/powerpoint/2010/main" val="1567933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3" y="1666567"/>
            <a:ext cx="10657182" cy="206938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B:</a:t>
            </a: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Non-financial Performance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2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343472" y="4140679"/>
            <a:ext cx="10657182" cy="181094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t>5. Extraordinary Issues</a:t>
            </a:r>
            <a:br>
              <a:rPr kumimoji="0" lang="en-US" altLang="en-US" sz="3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br>
            <a:endPar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37304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Extraordinary Issues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4">
            <a:extLst>
              <a:ext uri="{FF2B5EF4-FFF2-40B4-BE49-F238E27FC236}">
                <a16:creationId xmlns:a16="http://schemas.microsoft.com/office/drawing/2014/main" id="{E6616450-A539-B645-DFA1-A0A067C9D56C}"/>
              </a:ext>
            </a:extLst>
          </p:cNvPr>
          <p:cNvSpPr>
            <a:spLocks noGrp="1"/>
          </p:cNvSpPr>
          <p:nvPr>
            <p:ph idx="1"/>
          </p:nvPr>
        </p:nvSpPr>
        <p:spPr>
          <a:xfrm>
            <a:off x="1343472" y="1835790"/>
            <a:ext cx="10515600" cy="4351338"/>
          </a:xfrm>
        </p:spPr>
        <p:txBody>
          <a:bodyPr/>
          <a:lstStyle/>
          <a:p>
            <a:pPr>
              <a:buFont typeface="Wingdings" panose="05000000000000000000" pitchFamily="2" charset="2"/>
              <a:buChar char="§"/>
            </a:pPr>
            <a:r>
              <a:rPr lang="en-US" dirty="0"/>
              <a:t>There were no extraordinary issues detected during Q2 reporting period.</a:t>
            </a:r>
          </a:p>
          <a:p>
            <a:endParaRPr lang="en-ZA" dirty="0"/>
          </a:p>
        </p:txBody>
      </p:sp>
    </p:spTree>
    <p:extLst>
      <p:ext uri="{BB962C8B-B14F-4D97-AF65-F5344CB8AC3E}">
        <p14:creationId xmlns:p14="http://schemas.microsoft.com/office/powerpoint/2010/main" val="321144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Success Stories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D6E51B7-C4EA-1BAE-EB43-9A6794D4C008}"/>
              </a:ext>
            </a:extLst>
          </p:cNvPr>
          <p:cNvGraphicFramePr>
            <a:graphicFrameLocks noGrp="1"/>
          </p:cNvGraphicFramePr>
          <p:nvPr>
            <p:ph idx="1"/>
            <p:extLst>
              <p:ext uri="{D42A27DB-BD31-4B8C-83A1-F6EECF244321}">
                <p14:modId xmlns:p14="http://schemas.microsoft.com/office/powerpoint/2010/main" val="3473866656"/>
              </p:ext>
            </p:extLst>
          </p:nvPr>
        </p:nvGraphicFramePr>
        <p:xfrm>
          <a:off x="1343472" y="1626329"/>
          <a:ext cx="10646967" cy="4770259"/>
        </p:xfrm>
        <a:graphic>
          <a:graphicData uri="http://schemas.openxmlformats.org/drawingml/2006/table">
            <a:tbl>
              <a:tblPr firstRow="1" bandRow="1">
                <a:tableStyleId>{5940675A-B579-460E-94D1-54222C63F5DA}</a:tableStyleId>
              </a:tblPr>
              <a:tblGrid>
                <a:gridCol w="1584161">
                  <a:extLst>
                    <a:ext uri="{9D8B030D-6E8A-4147-A177-3AD203B41FA5}">
                      <a16:colId xmlns:a16="http://schemas.microsoft.com/office/drawing/2014/main" val="20000"/>
                    </a:ext>
                  </a:extLst>
                </a:gridCol>
                <a:gridCol w="9062806">
                  <a:extLst>
                    <a:ext uri="{9D8B030D-6E8A-4147-A177-3AD203B41FA5}">
                      <a16:colId xmlns:a16="http://schemas.microsoft.com/office/drawing/2014/main" val="20001"/>
                    </a:ext>
                  </a:extLst>
                </a:gridCol>
              </a:tblGrid>
              <a:tr h="2022644">
                <a:tc>
                  <a:txBody>
                    <a:bodyPr/>
                    <a:lstStyle/>
                    <a:p>
                      <a:pPr algn="l">
                        <a:lnSpc>
                          <a:spcPct val="100000"/>
                        </a:lnSpc>
                      </a:pPr>
                      <a:r>
                        <a:rPr lang="en-GB" sz="1200" b="1" i="0" u="none" strike="noStrike" kern="1200" baseline="0" dirty="0">
                          <a:solidFill>
                            <a:schemeClr val="tx1"/>
                          </a:solidFill>
                          <a:latin typeface="+mn-lt"/>
                          <a:ea typeface="+mn-ea"/>
                          <a:cs typeface="Arial" panose="020B0604020202020204" pitchFamily="34" charset="0"/>
                        </a:rPr>
                        <a:t>Welfare to Work beneficiary, Refilwe Tsotetsi </a:t>
                      </a:r>
                    </a:p>
                    <a:p>
                      <a:pPr algn="l">
                        <a:lnSpc>
                          <a:spcPct val="100000"/>
                        </a:lnSpc>
                      </a:pPr>
                      <a:endParaRPr lang="en-GB" sz="1200" b="1" i="0" u="none" strike="noStrike" kern="1200" baseline="0" dirty="0">
                        <a:solidFill>
                          <a:schemeClr val="tx1"/>
                        </a:solidFill>
                        <a:latin typeface="+mn-lt"/>
                        <a:ea typeface="+mn-ea"/>
                        <a:cs typeface="Arial" panose="020B0604020202020204" pitchFamily="34" charset="0"/>
                      </a:endParaRPr>
                    </a:p>
                    <a:p>
                      <a:pPr algn="l">
                        <a:lnSpc>
                          <a:spcPct val="100000"/>
                        </a:lnSpc>
                      </a:pPr>
                      <a:r>
                        <a:rPr lang="en-US" sz="1200" b="1" i="1" dirty="0">
                          <a:solidFill>
                            <a:schemeClr val="tx1"/>
                          </a:solidFill>
                          <a:latin typeface="+mn-lt"/>
                          <a:cs typeface="Arial" panose="020B0604020202020204" pitchFamily="34" charset="0"/>
                        </a:rPr>
                        <a:t>“</a:t>
                      </a:r>
                      <a:r>
                        <a:rPr lang="en-GB" sz="1200" b="1" i="1" dirty="0">
                          <a:solidFill>
                            <a:schemeClr val="tx1"/>
                          </a:solidFill>
                          <a:latin typeface="+mn-lt"/>
                          <a:cs typeface="Arial" panose="020B0604020202020204" pitchFamily="34" charset="0"/>
                        </a:rPr>
                        <a:t>Social Development Recognises Women For Positive Roles In Their Communities</a:t>
                      </a:r>
                      <a:r>
                        <a:rPr lang="en-US" sz="1200" b="1" i="1" dirty="0">
                          <a:solidFill>
                            <a:schemeClr val="tx1"/>
                          </a:solidFill>
                          <a:latin typeface="+mn-lt"/>
                          <a:cs typeface="Arial" panose="020B0604020202020204" pitchFamily="34" charset="0"/>
                        </a:rPr>
                        <a:t>”.</a:t>
                      </a:r>
                      <a:endParaRPr lang="en-ZA" sz="1200" b="1" i="1" dirty="0">
                        <a:solidFill>
                          <a:schemeClr val="tx1"/>
                        </a:solidFill>
                        <a:latin typeface="+mn-lt"/>
                        <a:cs typeface="Arial" panose="020B0604020202020204" pitchFamily="34" charset="0"/>
                      </a:endParaRPr>
                    </a:p>
                  </a:txBody>
                  <a:tcPr/>
                </a:tc>
                <a:tc>
                  <a:txBody>
                    <a:bodyPr/>
                    <a:lstStyle/>
                    <a:p>
                      <a:pPr algn="just">
                        <a:lnSpc>
                          <a:spcPct val="100000"/>
                        </a:lnSpc>
                      </a:pPr>
                      <a:r>
                        <a:rPr lang="en-GB" sz="1200" b="0" i="0" u="none" strike="noStrike" kern="1200" baseline="0" dirty="0">
                          <a:solidFill>
                            <a:schemeClr val="tx1"/>
                          </a:solidFill>
                          <a:latin typeface="+mn-lt"/>
                          <a:ea typeface="+mn-ea"/>
                          <a:cs typeface="Arial" panose="020B0604020202020204" pitchFamily="34" charset="0"/>
                        </a:rPr>
                        <a:t>33-year-old Refilwe Tsotetsi is a beneficiary of the Gauteng Department of Social Development’s Welfare to Work Program. She is from Small Farms in Sedibeng, and did a beauty therapy course at the Beauty Hub Academy, at Oakdene Branch in 2021. The Beauty Hub Academy is an NPO funded by the Department of Social Development and offers a variety of courses, which amongst others, include hair, beauty, and nails. Tsotetsi first found out about the learnership opportunities provided by the Department through the Beauty Hub Academy from a family member, and she took it upon herself to obtain more information, resulting in her enrolling for the course. Tsotetsi specialises in lash installation and make-up artistry and she currently runs a makeup studio in Small Farms where she serves between +-7 clients per day. </a:t>
                      </a:r>
                    </a:p>
                    <a:p>
                      <a:pPr algn="just">
                        <a:lnSpc>
                          <a:spcPct val="100000"/>
                        </a:lnSpc>
                      </a:pPr>
                      <a:r>
                        <a:rPr lang="en-GB" sz="1200" b="0" i="0" u="none" strike="noStrike" kern="1200" baseline="0" dirty="0">
                          <a:solidFill>
                            <a:schemeClr val="tx1"/>
                          </a:solidFill>
                          <a:latin typeface="+mn-lt"/>
                          <a:ea typeface="+mn-ea"/>
                          <a:cs typeface="Arial" panose="020B0604020202020204" pitchFamily="34" charset="0"/>
                        </a:rPr>
                        <a:t>She was one of the 150 delegates who attended the MEC’s High Tea event, which took place at Avianto Hotel, Muldersdrift on the last day of August. The event sought to honour and empower women achievers in various sectors within the Department of Social Development and the Department of Agriculture, Rural Development and Environment as part of observing Women’s Month.</a:t>
                      </a:r>
                    </a:p>
                    <a:p>
                      <a:pPr algn="just">
                        <a:lnSpc>
                          <a:spcPct val="100000"/>
                        </a:lnSpc>
                      </a:pPr>
                      <a:endParaRPr lang="en-GB" sz="1200" b="0" i="0" u="none" strike="noStrike" kern="1200" baseline="0" dirty="0">
                        <a:solidFill>
                          <a:schemeClr val="tx1"/>
                        </a:solidFill>
                        <a:latin typeface="+mn-lt"/>
                        <a:ea typeface="+mn-ea"/>
                        <a:cs typeface="Arial" panose="020B0604020202020204" pitchFamily="34" charset="0"/>
                      </a:endParaRPr>
                    </a:p>
                    <a:p>
                      <a:pPr algn="just">
                        <a:lnSpc>
                          <a:spcPct val="100000"/>
                        </a:lnSpc>
                      </a:pPr>
                      <a:endParaRPr lang="en-US" sz="1200" b="0" i="0" u="none" strike="noStrike" kern="1200" baseline="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10001"/>
                  </a:ext>
                </a:extLst>
              </a:tr>
              <a:tr h="2667139">
                <a:tc>
                  <a:txBody>
                    <a:bodyPr/>
                    <a:lstStyle/>
                    <a:p>
                      <a:pPr algn="l">
                        <a:lnSpc>
                          <a:spcPct val="100000"/>
                        </a:lnSpc>
                      </a:pPr>
                      <a:r>
                        <a:rPr lang="en-GB" sz="1200" b="1" i="0" u="none" strike="noStrike" kern="1200" baseline="0" dirty="0">
                          <a:solidFill>
                            <a:schemeClr val="tx1"/>
                          </a:solidFill>
                          <a:latin typeface="+mn-lt"/>
                          <a:ea typeface="+mn-ea"/>
                          <a:cs typeface="Arial" panose="020B0604020202020204" pitchFamily="34" charset="0"/>
                        </a:rPr>
                        <a:t>Baikagetse expands to private schools</a:t>
                      </a:r>
                    </a:p>
                    <a:p>
                      <a:pPr algn="l">
                        <a:lnSpc>
                          <a:spcPct val="100000"/>
                        </a:lnSpc>
                      </a:pPr>
                      <a:endParaRPr lang="en-US" sz="1200" b="1" i="0" u="none" strike="noStrike" kern="1200" baseline="0" dirty="0">
                        <a:solidFill>
                          <a:schemeClr val="tx1"/>
                        </a:solidFill>
                        <a:latin typeface="+mn-lt"/>
                        <a:ea typeface="+mn-ea"/>
                        <a:cs typeface="Arial" panose="020B0604020202020204" pitchFamily="34" charset="0"/>
                      </a:endParaRPr>
                    </a:p>
                    <a:p>
                      <a:pPr algn="l">
                        <a:lnSpc>
                          <a:spcPct val="100000"/>
                        </a:lnSpc>
                      </a:pPr>
                      <a:r>
                        <a:rPr lang="en-GB" sz="1200" b="1" i="1" u="none" strike="noStrike" kern="1200" baseline="0" dirty="0">
                          <a:solidFill>
                            <a:schemeClr val="tx1"/>
                          </a:solidFill>
                          <a:latin typeface="+mn-lt"/>
                          <a:ea typeface="+mn-ea"/>
                          <a:cs typeface="Arial" panose="020B0604020202020204" pitchFamily="34" charset="0"/>
                        </a:rPr>
                        <a:t>“The department has provided a big market to us in terms of awarding us contracts to manufacture school uniforms for children in need</a:t>
                      </a:r>
                      <a:r>
                        <a:rPr lang="en-US" sz="1200" b="1" i="1" u="none" strike="noStrike" kern="1200" baseline="0" dirty="0">
                          <a:solidFill>
                            <a:schemeClr val="tx1"/>
                          </a:solidFill>
                          <a:latin typeface="+mn-lt"/>
                          <a:ea typeface="+mn-ea"/>
                          <a:cs typeface="Arial" panose="020B0604020202020204" pitchFamily="34" charset="0"/>
                        </a:rPr>
                        <a:t>”</a:t>
                      </a:r>
                      <a:endParaRPr lang="en-US" sz="1200" b="1" i="0" u="none" strike="noStrike" kern="1200" baseline="0" dirty="0">
                        <a:solidFill>
                          <a:schemeClr val="tx1"/>
                        </a:solidFill>
                        <a:latin typeface="+mn-lt"/>
                        <a:ea typeface="+mn-ea"/>
                        <a:cs typeface="Arial" panose="020B0604020202020204" pitchFamily="34" charset="0"/>
                      </a:endParaRPr>
                    </a:p>
                  </a:txBody>
                  <a:tcPr/>
                </a:tc>
                <a:tc>
                  <a:txBody>
                    <a:bodyPr/>
                    <a:lstStyle/>
                    <a:p>
                      <a:pPr algn="just">
                        <a:lnSpc>
                          <a:spcPct val="100000"/>
                        </a:lnSpc>
                      </a:pPr>
                      <a:r>
                        <a:rPr lang="en-GB" sz="1200" b="0" i="0" u="none" strike="noStrike" kern="1200" baseline="0" dirty="0">
                          <a:solidFill>
                            <a:schemeClr val="tx1"/>
                          </a:solidFill>
                          <a:latin typeface="+mn-lt"/>
                          <a:ea typeface="+mn-ea"/>
                          <a:cs typeface="Arial" panose="020B0604020202020204" pitchFamily="34" charset="0"/>
                        </a:rPr>
                        <a:t>Baikagetse Development and Primary Cooperative Limited (BDPCL) is one of the cooperatives that produces school uniform for more than five schools in Gauteng, as part of the Bana Pele Programme where the Gauteng Provincial Government provides a basket of services to pupils such as free transportation, health daily nutrition and school uniform.</a:t>
                      </a:r>
                      <a:endParaRPr lang="en-US" sz="1200" b="0" i="0" u="none" strike="noStrike" kern="1200" baseline="0" dirty="0">
                        <a:solidFill>
                          <a:schemeClr val="tx1"/>
                        </a:solidFill>
                        <a:latin typeface="+mn-lt"/>
                        <a:ea typeface="+mn-ea"/>
                        <a:cs typeface="Arial" panose="020B0604020202020204" pitchFamily="34" charset="0"/>
                      </a:endParaRPr>
                    </a:p>
                    <a:p>
                      <a:pPr algn="just">
                        <a:lnSpc>
                          <a:spcPct val="100000"/>
                        </a:lnSpc>
                      </a:pPr>
                      <a:r>
                        <a:rPr lang="en-US" sz="1200" b="0" i="0" u="none" strike="noStrike" kern="1200" baseline="0" dirty="0">
                          <a:solidFill>
                            <a:schemeClr val="tx1"/>
                          </a:solidFill>
                          <a:latin typeface="+mn-lt"/>
                          <a:ea typeface="+mn-ea"/>
                          <a:cs typeface="Arial" panose="020B0604020202020204" pitchFamily="34" charset="0"/>
                        </a:rPr>
                        <a:t>Baikagetse is situated in Springs, Ekurhuleni, and the cooperative was formed ten years ago by Nomathemba Sibanda who is the Chairperson, Johanna Rangwato Kgawane, Susan Masoko Mashapa , Nomcebo Cidy, Ginindza  and Sendulo Obvious Sibanda. </a:t>
                      </a:r>
                      <a:r>
                        <a:rPr lang="en-GB" sz="1200" b="0" i="0" u="none" strike="noStrike" kern="1200" baseline="0" dirty="0">
                          <a:solidFill>
                            <a:schemeClr val="tx1"/>
                          </a:solidFill>
                          <a:latin typeface="+mn-lt"/>
                          <a:ea typeface="+mn-ea"/>
                          <a:cs typeface="Arial" panose="020B0604020202020204" pitchFamily="34" charset="0"/>
                        </a:rPr>
                        <a:t>According to Sibanda, in 2016 they were awarded a contract to manufacture 500 school uniforms by the Gauteng Department of Social Development”. Currently, they are doing good and they are contracted to supply uniform for seven schools of which two of those are private schools, and they have been able to create employment for three people. “The department has provided a big market to us in terms of awarding us contracts to manufacture school uniforms for children in need and we are grateful for the opportunity to be part of Bana Pele Project, which is supported by Gauteng Department of Social Development,” added Sibanda.</a:t>
                      </a:r>
                      <a:endParaRPr lang="en-US" sz="1200" b="0" i="0" u="none" strike="noStrike" kern="1200" baseline="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9813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Table Of Contents</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E1AA6E58-CED4-2959-A86D-8956C99EE25C}"/>
              </a:ext>
            </a:extLst>
          </p:cNvPr>
          <p:cNvSpPr txBox="1">
            <a:spLocks/>
          </p:cNvSpPr>
          <p:nvPr/>
        </p:nvSpPr>
        <p:spPr>
          <a:xfrm>
            <a:off x="1343472" y="1666567"/>
            <a:ext cx="10676463" cy="199103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ZA" altLang="en-US" sz="30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ZA" altLang="en-US" sz="30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ZA" altLang="en-US" sz="30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endParaRP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3000" b="0" i="0" u="none" strike="noStrike" kern="1200" cap="none" spc="0" normalizeH="0" baseline="0" noProof="0" dirty="0">
                <a:ln>
                  <a:noFill/>
                </a:ln>
                <a:solidFill>
                  <a:srgbClr val="70AD47"/>
                </a:solidFill>
                <a:effectLst/>
                <a:uLnTx/>
                <a:uFillTx/>
                <a:latin typeface="Arial" panose="020B0604020202020204" pitchFamily="34" charset="0"/>
                <a:ea typeface="+mn-ea"/>
                <a:cs typeface="Arial" panose="020B0604020202020204" pitchFamily="34" charset="0"/>
              </a:rPr>
              <a:t> </a:t>
            </a:r>
            <a:r>
              <a:rPr kumimoji="0" lang="en-ZA" altLang="en-US" sz="40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PART C</a:t>
            </a:r>
          </a:p>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ZA" alt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Financial Performance</a:t>
            </a:r>
            <a:r>
              <a:rPr kumimoji="0" lang="en-ZA" alt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3000" b="0"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96725121-41A0-B1FC-7050-631B001BCED3}"/>
              </a:ext>
            </a:extLst>
          </p:cNvPr>
          <p:cNvSpPr txBox="1">
            <a:spLocks/>
          </p:cNvSpPr>
          <p:nvPr/>
        </p:nvSpPr>
        <p:spPr>
          <a:xfrm>
            <a:off x="1261248" y="4416725"/>
            <a:ext cx="10729191" cy="1595319"/>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rgbClr val="FFFFFF"/>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br>
              <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rPr>
            </a:br>
            <a:r>
              <a:rPr kumimoji="0" lang="en-ZA" sz="2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Financial Report</a:t>
            </a:r>
            <a:endParaRPr kumimoji="0" lang="en-US" altLang="en-US" sz="2800" b="1" i="0" u="none" strike="noStrike" kern="1200" cap="none" spc="0" normalizeH="0" baseline="0" noProof="0" dirty="0">
              <a:ln>
                <a:noFill/>
              </a:ln>
              <a:solidFill>
                <a:sysClr val="window" lastClr="FFFFFF">
                  <a:lumMod val="50000"/>
                </a:sys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22551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281015" y="1077238"/>
            <a:ext cx="10397447" cy="468968"/>
          </a:xfrm>
        </p:spPr>
        <p:txBody>
          <a:bodyPr>
            <a:noAutofit/>
          </a:bodyPr>
          <a:lstStyle/>
          <a:p>
            <a:r>
              <a:rPr kumimoji="0" lang="en-ZA" sz="2000" b="1" i="0" u="none" strike="noStrike" kern="1200" cap="none" spc="0" normalizeH="0" baseline="0" noProof="0" dirty="0">
                <a:ln>
                  <a:noFill/>
                </a:ln>
                <a:solidFill>
                  <a:srgbClr val="FFFFFF"/>
                </a:solidFill>
                <a:effectLst/>
                <a:uLnTx/>
                <a:uFillTx/>
                <a:latin typeface="Calibri"/>
                <a:ea typeface="+mj-ea"/>
                <a:cs typeface="+mj-cs"/>
              </a:rPr>
              <a:t>DEPARTMENTAL EXPENDITURE AS AT 30 SEPTEMBER</a:t>
            </a:r>
            <a:r>
              <a:rPr lang="en-US" sz="2000" b="1" dirty="0">
                <a:solidFill>
                  <a:srgbClr val="FFFFFF"/>
                </a:solidFill>
                <a:latin typeface="Calibri"/>
              </a:rPr>
              <a:t> 2023</a:t>
            </a:r>
            <a:r>
              <a:rPr kumimoji="0" lang="en-ZA" sz="2000" b="1" i="0" u="none" strike="noStrike" kern="1200" cap="none" spc="0" normalizeH="0" baseline="0" noProof="0" dirty="0">
                <a:ln>
                  <a:noFill/>
                </a:ln>
                <a:solidFill>
                  <a:srgbClr val="FFFFFF"/>
                </a:solidFill>
                <a:effectLst/>
                <a:uLnTx/>
                <a:uFillTx/>
                <a:latin typeface="Calibri"/>
                <a:ea typeface="+mj-ea"/>
                <a:cs typeface="+mj-cs"/>
              </a:rPr>
              <a:t>: ECONOMIC CLASSIFICATION</a:t>
            </a:r>
            <a:endParaRPr lang="en-US" sz="2000" b="1"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2BE662B-0BE0-4B0E-BB8A-E5AA041ABCBC}"/>
              </a:ext>
            </a:extLst>
          </p:cNvPr>
          <p:cNvSpPr>
            <a:spLocks noGrp="1"/>
          </p:cNvSpPr>
          <p:nvPr>
            <p:ph idx="1"/>
          </p:nvPr>
        </p:nvSpPr>
        <p:spPr>
          <a:xfrm>
            <a:off x="1340284" y="1825625"/>
            <a:ext cx="10013516" cy="4351338"/>
          </a:xfrm>
        </p:spPr>
        <p:txBody>
          <a:bodyPr/>
          <a:lstStyle/>
          <a:p>
            <a:pPr marL="0" indent="0">
              <a:buNone/>
            </a:pPr>
            <a:endParaRPr lang="en-US" dirty="0"/>
          </a:p>
          <a:p>
            <a:pPr marL="0" indent="0">
              <a:buNone/>
            </a:pPr>
            <a:endParaRPr lang="en-US" dirty="0"/>
          </a:p>
          <a:p>
            <a:pPr marL="0" indent="0" algn="ctr">
              <a:buNone/>
            </a:pPr>
            <a:endParaRPr lang="en-US" b="1" i="1" dirty="0"/>
          </a:p>
          <a:p>
            <a:pPr marL="0" indent="0">
              <a:buNone/>
            </a:pPr>
            <a:endParaRPr lang="en-US" dirty="0"/>
          </a:p>
        </p:txBody>
      </p:sp>
      <p:sp>
        <p:nvSpPr>
          <p:cNvPr id="3" name="Slide Number Placeholder 2">
            <a:extLst>
              <a:ext uri="{FF2B5EF4-FFF2-40B4-BE49-F238E27FC236}">
                <a16:creationId xmlns:a16="http://schemas.microsoft.com/office/drawing/2014/main" id="{81F6DD5C-10B8-4C8C-8D92-610C8C5E2AC7}"/>
              </a:ext>
            </a:extLst>
          </p:cNvPr>
          <p:cNvSpPr>
            <a:spLocks noGrp="1"/>
          </p:cNvSpPr>
          <p:nvPr>
            <p:ph type="sldNum" sz="quarter" idx="12"/>
          </p:nvPr>
        </p:nvSpPr>
        <p:spPr>
          <a:xfrm>
            <a:off x="11678462" y="6346669"/>
            <a:ext cx="342301" cy="3709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6610CE41-FA7B-0351-A467-1537376F40F1}"/>
              </a:ext>
            </a:extLst>
          </p:cNvPr>
          <p:cNvGraphicFramePr>
            <a:graphicFrameLocks noGrp="1"/>
          </p:cNvGraphicFramePr>
          <p:nvPr>
            <p:extLst>
              <p:ext uri="{D42A27DB-BD31-4B8C-83A1-F6EECF244321}">
                <p14:modId xmlns:p14="http://schemas.microsoft.com/office/powerpoint/2010/main" val="1241274447"/>
              </p:ext>
            </p:extLst>
          </p:nvPr>
        </p:nvGraphicFramePr>
        <p:xfrm>
          <a:off x="1340284" y="1693862"/>
          <a:ext cx="10500024" cy="4505151"/>
        </p:xfrm>
        <a:graphic>
          <a:graphicData uri="http://schemas.openxmlformats.org/drawingml/2006/table">
            <a:tbl>
              <a:tblPr/>
              <a:tblGrid>
                <a:gridCol w="4204948">
                  <a:extLst>
                    <a:ext uri="{9D8B030D-6E8A-4147-A177-3AD203B41FA5}">
                      <a16:colId xmlns:a16="http://schemas.microsoft.com/office/drawing/2014/main" val="3110088224"/>
                    </a:ext>
                  </a:extLst>
                </a:gridCol>
                <a:gridCol w="1749369">
                  <a:extLst>
                    <a:ext uri="{9D8B030D-6E8A-4147-A177-3AD203B41FA5}">
                      <a16:colId xmlns:a16="http://schemas.microsoft.com/office/drawing/2014/main" val="2840891817"/>
                    </a:ext>
                  </a:extLst>
                </a:gridCol>
                <a:gridCol w="1802379">
                  <a:extLst>
                    <a:ext uri="{9D8B030D-6E8A-4147-A177-3AD203B41FA5}">
                      <a16:colId xmlns:a16="http://schemas.microsoft.com/office/drawing/2014/main" val="3507619400"/>
                    </a:ext>
                  </a:extLst>
                </a:gridCol>
                <a:gridCol w="1550576">
                  <a:extLst>
                    <a:ext uri="{9D8B030D-6E8A-4147-A177-3AD203B41FA5}">
                      <a16:colId xmlns:a16="http://schemas.microsoft.com/office/drawing/2014/main" val="210372736"/>
                    </a:ext>
                  </a:extLst>
                </a:gridCol>
                <a:gridCol w="1192752">
                  <a:extLst>
                    <a:ext uri="{9D8B030D-6E8A-4147-A177-3AD203B41FA5}">
                      <a16:colId xmlns:a16="http://schemas.microsoft.com/office/drawing/2014/main" val="480771568"/>
                    </a:ext>
                  </a:extLst>
                </a:gridCol>
              </a:tblGrid>
              <a:tr h="449274">
                <a:tc>
                  <a:txBody>
                    <a:bodyPr/>
                    <a:lstStyle/>
                    <a:p>
                      <a:pPr algn="l" fontAlgn="b"/>
                      <a:r>
                        <a:rPr lang="en-ZA" sz="1400" b="1" i="0" u="none" strike="noStrike" dirty="0">
                          <a:solidFill>
                            <a:srgbClr val="000000"/>
                          </a:solidFill>
                          <a:effectLst/>
                          <a:latin typeface="Calibri" panose="020F0502020204030204" pitchFamily="34" charset="0"/>
                        </a:rPr>
                        <a:t>STANDARD ITEM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defTabSz="914400" rtl="0" eaLnBrk="1" fontAlgn="ctr" latinLnBrk="0" hangingPunct="1">
                        <a:lnSpc>
                          <a:spcPct val="107000"/>
                        </a:lnSpc>
                        <a:spcBef>
                          <a:spcPts val="0"/>
                        </a:spcBef>
                        <a:spcAft>
                          <a:spcPts val="800"/>
                        </a:spcAft>
                      </a:pPr>
                      <a:r>
                        <a:rPr lang="en-ZA" sz="1400" b="1" i="0" u="none" strike="noStrike" kern="1200" dirty="0">
                          <a:solidFill>
                            <a:srgbClr val="000000"/>
                          </a:solidFill>
                          <a:effectLst/>
                          <a:latin typeface="Calibri" panose="020F0502020204030204" pitchFamily="34" charset="0"/>
                          <a:ea typeface="+mn-ea"/>
                          <a:cs typeface="+mn-cs"/>
                        </a:rPr>
                        <a:t>FINAL APPROPRIATION</a:t>
                      </a:r>
                    </a:p>
                    <a:p>
                      <a:pPr algn="ctr" fontAlgn="ctr"/>
                      <a:r>
                        <a:rPr lang="en-ZA" sz="1400" b="1" i="0" u="none" strike="noStrike" dirty="0">
                          <a:solidFill>
                            <a:srgbClr val="000000"/>
                          </a:solidFill>
                          <a:effectLst/>
                          <a:latin typeface="Calibri" panose="020F0502020204030204" pitchFamily="34" charset="0"/>
                        </a:rPr>
                        <a:t>R’000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TOTAL</a:t>
                      </a:r>
                    </a:p>
                    <a:p>
                      <a:pPr algn="ctr" fontAlgn="ctr"/>
                      <a:r>
                        <a:rPr lang="en-ZA" sz="1400" b="1" i="0" u="none" strike="noStrike" dirty="0">
                          <a:solidFill>
                            <a:srgbClr val="000000"/>
                          </a:solidFill>
                          <a:effectLst/>
                          <a:latin typeface="Calibri" panose="020F0502020204030204" pitchFamily="34" charset="0"/>
                        </a:rPr>
                        <a:t> EXPENDITURE</a:t>
                      </a:r>
                    </a:p>
                    <a:p>
                      <a:pPr algn="ctr" fontAlgn="ctr"/>
                      <a:endParaRPr lang="en-ZA" sz="1400" b="1" i="0" u="none" strike="noStrike" dirty="0">
                        <a:solidFill>
                          <a:srgbClr val="000000"/>
                        </a:solidFill>
                        <a:effectLst/>
                        <a:latin typeface="Calibri" panose="020F0502020204030204" pitchFamily="34" charset="0"/>
                      </a:endParaRPr>
                    </a:p>
                    <a:p>
                      <a:pPr algn="ctr" fontAlgn="ctr"/>
                      <a:r>
                        <a:rPr lang="en-ZA" sz="1400" b="1" i="0" u="none" strike="noStrike" dirty="0">
                          <a:solidFill>
                            <a:srgbClr val="000000"/>
                          </a:solidFill>
                          <a:effectLst/>
                          <a:latin typeface="Calibri" panose="020F0502020204030204" pitchFamily="34" charset="0"/>
                        </a:rPr>
                        <a:t>R’000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AVAILABLE</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ctr"/>
                      <a:r>
                        <a:rPr lang="en-ZA" sz="1400" b="1" i="0" u="none" strike="noStrike" dirty="0">
                          <a:solidFill>
                            <a:srgbClr val="000000"/>
                          </a:solidFill>
                          <a:effectLst/>
                          <a:latin typeface="Calibri" panose="020F0502020204030204" pitchFamily="34" charset="0"/>
                        </a:rPr>
                        <a:t>R’000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 % SPENT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78197389"/>
                  </a:ext>
                </a:extLst>
              </a:tr>
              <a:tr h="404899">
                <a:tc>
                  <a:txBody>
                    <a:bodyPr/>
                    <a:lstStyle/>
                    <a:p>
                      <a:pPr algn="l" fontAlgn="b"/>
                      <a:r>
                        <a:rPr lang="en-ZA" sz="1400" b="0" i="0" u="none" strike="noStrike" dirty="0">
                          <a:solidFill>
                            <a:srgbClr val="000000"/>
                          </a:solidFill>
                          <a:effectLst/>
                          <a:latin typeface="Calibri" panose="020F0502020204030204" pitchFamily="34" charset="0"/>
                        </a:rPr>
                        <a:t>COMPENSATION OF EMPLOYEES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2 077 178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1 072 880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973 276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7658559"/>
                  </a:ext>
                </a:extLst>
              </a:tr>
              <a:tr h="404899">
                <a:tc>
                  <a:txBody>
                    <a:bodyPr/>
                    <a:lstStyle/>
                    <a:p>
                      <a:pPr algn="l" fontAlgn="b"/>
                      <a:r>
                        <a:rPr lang="en-ZA" sz="1400" b="0" i="0" u="none" strike="noStrike" dirty="0">
                          <a:solidFill>
                            <a:srgbClr val="000000"/>
                          </a:solidFill>
                          <a:effectLst/>
                          <a:latin typeface="Calibri" panose="020F0502020204030204" pitchFamily="34" charset="0"/>
                        </a:rPr>
                        <a:t>GOODS AND SERVICES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960 264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403 955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701 910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37%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400780"/>
                  </a:ext>
                </a:extLst>
              </a:tr>
              <a:tr h="404899">
                <a:tc>
                  <a:txBody>
                    <a:bodyPr/>
                    <a:lstStyle/>
                    <a:p>
                      <a:pPr algn="l" fontAlgn="b"/>
                      <a:r>
                        <a:rPr lang="en-ZA" sz="1400" b="0" i="0" u="none" strike="noStrike" dirty="0">
                          <a:solidFill>
                            <a:srgbClr val="000000"/>
                          </a:solidFill>
                          <a:effectLst/>
                          <a:latin typeface="Calibri" panose="020F0502020204030204" pitchFamily="34" charset="0"/>
                        </a:rPr>
                        <a:t>DEPARTMENTAL AGENCIES &amp; ACCOUNTS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67%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3898002"/>
                  </a:ext>
                </a:extLst>
              </a:tr>
              <a:tr h="404899">
                <a:tc>
                  <a:txBody>
                    <a:bodyPr/>
                    <a:lstStyle/>
                    <a:p>
                      <a:pPr algn="l" fontAlgn="b"/>
                      <a:r>
                        <a:rPr lang="en-ZA" sz="1400" b="0" i="0" u="none" strike="noStrike" dirty="0">
                          <a:solidFill>
                            <a:srgbClr val="000000"/>
                          </a:solidFill>
                          <a:effectLst/>
                          <a:latin typeface="Calibri" panose="020F0502020204030204" pitchFamily="34" charset="0"/>
                        </a:rPr>
                        <a:t>NON-PROFIT INSTITUTIONS (NPI)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2 364 984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939 253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1 365 396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117605"/>
                  </a:ext>
                </a:extLst>
              </a:tr>
              <a:tr h="404899">
                <a:tc>
                  <a:txBody>
                    <a:bodyPr/>
                    <a:lstStyle/>
                    <a:p>
                      <a:pPr algn="l" fontAlgn="b"/>
                      <a:r>
                        <a:rPr lang="en-ZA" sz="1400" b="0" i="0" u="none" strike="noStrike" dirty="0">
                          <a:solidFill>
                            <a:srgbClr val="000000"/>
                          </a:solidFill>
                          <a:effectLst/>
                          <a:latin typeface="Calibri" panose="020F0502020204030204" pitchFamily="34" charset="0"/>
                        </a:rPr>
                        <a:t>HOUSEHOLDS (HH)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10 115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6 919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563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2321761"/>
                  </a:ext>
                </a:extLst>
              </a:tr>
              <a:tr h="404899">
                <a:tc>
                  <a:txBody>
                    <a:bodyPr/>
                    <a:lstStyle/>
                    <a:p>
                      <a:pPr algn="l" fontAlgn="b"/>
                      <a:r>
                        <a:rPr lang="en-ZA" sz="1400" b="0" i="0" u="none" strike="noStrike" dirty="0">
                          <a:solidFill>
                            <a:srgbClr val="000000"/>
                          </a:solidFill>
                          <a:effectLst/>
                          <a:latin typeface="Calibri" panose="020F0502020204030204" pitchFamily="34" charset="0"/>
                        </a:rPr>
                        <a:t>BUILDINGS &amp; OTHER FIX STRUCT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75 921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31 602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42 648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5736201"/>
                  </a:ext>
                </a:extLst>
              </a:tr>
              <a:tr h="404899">
                <a:tc>
                  <a:txBody>
                    <a:bodyPr/>
                    <a:lstStyle/>
                    <a:p>
                      <a:pPr algn="l" fontAlgn="b"/>
                      <a:r>
                        <a:rPr lang="en-ZA" sz="1400" b="0" i="0" u="none" strike="noStrike" dirty="0">
                          <a:solidFill>
                            <a:srgbClr val="000000"/>
                          </a:solidFill>
                          <a:effectLst/>
                          <a:latin typeface="Calibri" panose="020F0502020204030204" pitchFamily="34" charset="0"/>
                        </a:rPr>
                        <a:t>MACHINERY AND EQUIPMENT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46 559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10 978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1 343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89%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7801242"/>
                  </a:ext>
                </a:extLst>
              </a:tr>
              <a:tr h="404899">
                <a:tc>
                  <a:txBody>
                    <a:bodyPr/>
                    <a:lstStyle/>
                    <a:p>
                      <a:pPr algn="l" fontAlgn="b"/>
                      <a:r>
                        <a:rPr lang="en-ZA" sz="1400" b="0" i="0" u="none" strike="noStrike" dirty="0">
                          <a:solidFill>
                            <a:srgbClr val="000000"/>
                          </a:solidFill>
                          <a:effectLst/>
                          <a:latin typeface="Calibri" panose="020F0502020204030204" pitchFamily="34" charset="0"/>
                        </a:rPr>
                        <a:t>PAYMENTS FOR FINANCIAL ASSET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                        370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400" b="0" i="0" u="none" strike="noStrike" kern="1200" dirty="0">
                          <a:solidFill>
                            <a:srgbClr val="FF0000"/>
                          </a:solidFill>
                          <a:effectLst/>
                          <a:latin typeface="Calibri" panose="020F0502020204030204" pitchFamily="34" charset="0"/>
                          <a:ea typeface="+mn-ea"/>
                          <a:cs typeface="+mn-cs"/>
                        </a:rPr>
                        <a:t>(138)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endParaRPr lang="en-ZA" sz="1400" b="0"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01682"/>
                  </a:ext>
                </a:extLst>
              </a:tr>
              <a:tr h="404899">
                <a:tc>
                  <a:txBody>
                    <a:bodyPr/>
                    <a:lstStyle/>
                    <a:p>
                      <a:pPr algn="l" fontAlgn="b"/>
                      <a:r>
                        <a:rPr lang="en-ZA" sz="1400" b="1" i="0" u="none" strike="noStrike" dirty="0">
                          <a:solidFill>
                            <a:srgbClr val="000000"/>
                          </a:solidFill>
                          <a:effectLst/>
                          <a:latin typeface="Calibri" panose="020F0502020204030204" pitchFamily="34" charset="0"/>
                        </a:rPr>
                        <a:t>GRAND 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b" latinLnBrk="0" hangingPunct="1"/>
                      <a:r>
                        <a:rPr lang="en-ZA" sz="1400" b="1" i="0" u="none" strike="noStrike" kern="1200" dirty="0">
                          <a:solidFill>
                            <a:srgbClr val="000000"/>
                          </a:solidFill>
                          <a:effectLst/>
                          <a:latin typeface="Calibri" panose="020F0502020204030204" pitchFamily="34" charset="0"/>
                          <a:ea typeface="+mn-ea"/>
                          <a:cs typeface="+mn-cs"/>
                        </a:rPr>
                        <a:t>5 537 037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b" latinLnBrk="0" hangingPunct="1"/>
                      <a:r>
                        <a:rPr lang="en-ZA" sz="1400" b="1" i="0" u="none" strike="noStrike" kern="1200" dirty="0">
                          <a:solidFill>
                            <a:srgbClr val="000000"/>
                          </a:solidFill>
                          <a:effectLst/>
                          <a:latin typeface="Calibri" panose="020F0502020204030204" pitchFamily="34" charset="0"/>
                          <a:ea typeface="+mn-ea"/>
                          <a:cs typeface="+mn-cs"/>
                        </a:rPr>
                        <a:t>2 465 780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b" latinLnBrk="0" hangingPunct="1"/>
                      <a:r>
                        <a:rPr lang="en-ZA" sz="1400" b="1" i="0" u="none" strike="noStrike" kern="1200" dirty="0">
                          <a:solidFill>
                            <a:srgbClr val="000000"/>
                          </a:solidFill>
                          <a:effectLst/>
                          <a:latin typeface="Calibri" panose="020F0502020204030204" pitchFamily="34" charset="0"/>
                          <a:ea typeface="+mn-ea"/>
                          <a:cs typeface="+mn-cs"/>
                        </a:rPr>
                        <a:t>3 085 026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b" latinLnBrk="0" hangingPunct="1"/>
                      <a:r>
                        <a:rPr lang="en-ZA" sz="1400" b="1" i="0" u="none" strike="noStrike" kern="1200" dirty="0">
                          <a:solidFill>
                            <a:srgbClr val="000000"/>
                          </a:solidFill>
                          <a:effectLst/>
                          <a:latin typeface="Calibri" panose="020F0502020204030204" pitchFamily="34" charset="0"/>
                          <a:ea typeface="+mn-ea"/>
                          <a:cs typeface="+mn-cs"/>
                        </a:rPr>
                        <a:t>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82867643"/>
                  </a:ext>
                </a:extLst>
              </a:tr>
            </a:tbl>
          </a:graphicData>
        </a:graphic>
      </p:graphicFrame>
    </p:spTree>
    <p:extLst>
      <p:ext uri="{BB962C8B-B14F-4D97-AF65-F5344CB8AC3E}">
        <p14:creationId xmlns:p14="http://schemas.microsoft.com/office/powerpoint/2010/main" val="358036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20877"/>
            <a:ext cx="10646966" cy="36630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ea typeface="+mn-ea"/>
                <a:cs typeface="Arial" panose="020B0604020202020204" pitchFamily="34" charset="0"/>
              </a:rPr>
              <a:t>Legend</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Content Placeholder 7">
            <a:extLst>
              <a:ext uri="{FF2B5EF4-FFF2-40B4-BE49-F238E27FC236}">
                <a16:creationId xmlns:a16="http://schemas.microsoft.com/office/drawing/2014/main" id="{A20D9BCA-54CF-22AB-9015-9EFF4A33F972}"/>
              </a:ext>
            </a:extLst>
          </p:cNvPr>
          <p:cNvPicPr>
            <a:picLocks noGrp="1" noChangeAspect="1"/>
          </p:cNvPicPr>
          <p:nvPr>
            <p:ph idx="1"/>
          </p:nvPr>
        </p:nvPicPr>
        <p:blipFill>
          <a:blip r:embed="rId4"/>
          <a:stretch>
            <a:fillRect/>
          </a:stretch>
        </p:blipFill>
        <p:spPr>
          <a:xfrm>
            <a:off x="1343025" y="1666567"/>
            <a:ext cx="10646966" cy="4436247"/>
          </a:xfrm>
          <a:prstGeom prst="rect">
            <a:avLst/>
          </a:prstGeom>
        </p:spPr>
      </p:pic>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335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077238"/>
            <a:ext cx="10680480" cy="488515"/>
          </a:xfrm>
        </p:spPr>
        <p:txBody>
          <a:bodyPr>
            <a:noAutofit/>
          </a:bodyPr>
          <a:lstStyle/>
          <a:p>
            <a:r>
              <a:rPr kumimoji="0" lang="en-ZA" alt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FINANCIAL PERFORMANCE REPORT – QUARTER TWO</a:t>
            </a:r>
            <a:endParaRPr lang="en-US" sz="2000" b="1"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1F6DD5C-10B8-4C8C-8D92-610C8C5E2A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7B6D1885-6966-428D-8B31-256AB0D50EC0}"/>
              </a:ext>
            </a:extLst>
          </p:cNvPr>
          <p:cNvGraphicFramePr>
            <a:graphicFrameLocks noGrp="1"/>
          </p:cNvGraphicFramePr>
          <p:nvPr>
            <p:extLst>
              <p:ext uri="{D42A27DB-BD31-4B8C-83A1-F6EECF244321}">
                <p14:modId xmlns:p14="http://schemas.microsoft.com/office/powerpoint/2010/main" val="4186805595"/>
              </p:ext>
            </p:extLst>
          </p:nvPr>
        </p:nvGraphicFramePr>
        <p:xfrm>
          <a:off x="1340284" y="1620546"/>
          <a:ext cx="10574212" cy="4837149"/>
        </p:xfrm>
        <a:graphic>
          <a:graphicData uri="http://schemas.openxmlformats.org/drawingml/2006/table">
            <a:tbl>
              <a:tblPr/>
              <a:tblGrid>
                <a:gridCol w="4122707">
                  <a:extLst>
                    <a:ext uri="{9D8B030D-6E8A-4147-A177-3AD203B41FA5}">
                      <a16:colId xmlns:a16="http://schemas.microsoft.com/office/drawing/2014/main" val="2843998884"/>
                    </a:ext>
                  </a:extLst>
                </a:gridCol>
                <a:gridCol w="1719075">
                  <a:extLst>
                    <a:ext uri="{9D8B030D-6E8A-4147-A177-3AD203B41FA5}">
                      <a16:colId xmlns:a16="http://schemas.microsoft.com/office/drawing/2014/main" val="3004258297"/>
                    </a:ext>
                  </a:extLst>
                </a:gridCol>
                <a:gridCol w="1734048">
                  <a:extLst>
                    <a:ext uri="{9D8B030D-6E8A-4147-A177-3AD203B41FA5}">
                      <a16:colId xmlns:a16="http://schemas.microsoft.com/office/drawing/2014/main" val="3680914112"/>
                    </a:ext>
                  </a:extLst>
                </a:gridCol>
                <a:gridCol w="1624124">
                  <a:extLst>
                    <a:ext uri="{9D8B030D-6E8A-4147-A177-3AD203B41FA5}">
                      <a16:colId xmlns:a16="http://schemas.microsoft.com/office/drawing/2014/main" val="408277092"/>
                    </a:ext>
                  </a:extLst>
                </a:gridCol>
                <a:gridCol w="1374258">
                  <a:extLst>
                    <a:ext uri="{9D8B030D-6E8A-4147-A177-3AD203B41FA5}">
                      <a16:colId xmlns:a16="http://schemas.microsoft.com/office/drawing/2014/main" val="903257700"/>
                    </a:ext>
                  </a:extLst>
                </a:gridCol>
              </a:tblGrid>
              <a:tr h="3711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ZA" sz="1000" b="0" i="0" u="none" strike="noStrike" dirty="0">
                          <a:solidFill>
                            <a:srgbClr val="000000"/>
                          </a:solidFill>
                          <a:effectLst/>
                          <a:latin typeface="Arial" panose="020B0604020202020204" pitchFamily="34" charset="0"/>
                        </a:rPr>
                        <a:t> `</a:t>
                      </a:r>
                    </a:p>
                  </a:txBody>
                  <a:tcPr marL="7241" marR="7241" marT="7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000" b="1" i="0" u="none" strike="noStrike" dirty="0">
                          <a:solidFill>
                            <a:srgbClr val="000000"/>
                          </a:solidFill>
                          <a:effectLst/>
                          <a:latin typeface="Arial" panose="020B0604020202020204" pitchFamily="34" charset="0"/>
                        </a:rPr>
                        <a:t>TOTAL BUDGET</a:t>
                      </a:r>
                    </a:p>
                  </a:txBody>
                  <a:tcPr marL="7241" marR="7241" marT="7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3623994"/>
                  </a:ext>
                </a:extLst>
              </a:tr>
              <a:tr h="5892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1" i="0" u="none" strike="noStrike" dirty="0">
                          <a:solidFill>
                            <a:srgbClr val="000000"/>
                          </a:solidFill>
                          <a:effectLst/>
                          <a:latin typeface="Arial" panose="020B0604020202020204" pitchFamily="34" charset="0"/>
                        </a:rPr>
                        <a:t>PROGRAMME </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BUDGET</a:t>
                      </a:r>
                    </a:p>
                  </a:txBody>
                  <a:tcPr marL="7241" marR="7241" marT="72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1" i="0" u="none" strike="noStrike" dirty="0">
                          <a:solidFill>
                            <a:srgbClr val="000000"/>
                          </a:solidFill>
                          <a:effectLst/>
                          <a:latin typeface="Arial" panose="020B0604020202020204" pitchFamily="34" charset="0"/>
                        </a:rPr>
                        <a:t>ACTUAL</a:t>
                      </a:r>
                    </a:p>
                    <a:p>
                      <a:pPr algn="ctr" rtl="0" fontAlgn="b"/>
                      <a:r>
                        <a:rPr lang="en-ZA" sz="1200" b="1" i="0" u="none" strike="noStrike" dirty="0">
                          <a:solidFill>
                            <a:srgbClr val="000000"/>
                          </a:solidFill>
                          <a:effectLst/>
                          <a:latin typeface="Arial" panose="020B0604020202020204" pitchFamily="34" charset="0"/>
                        </a:rPr>
                        <a:t> </a:t>
                      </a:r>
                      <a:r>
                        <a:rPr lang="en-ZA" sz="1200" b="1" i="0" u="none" strike="noStrike" kern="1200" dirty="0">
                          <a:solidFill>
                            <a:srgbClr val="000000"/>
                          </a:solidFill>
                          <a:effectLst/>
                          <a:latin typeface="Arial" panose="020B0604020202020204" pitchFamily="34" charset="0"/>
                          <a:ea typeface="+mn-ea"/>
                          <a:cs typeface="+mn-cs"/>
                        </a:rPr>
                        <a:t>SPENDING</a:t>
                      </a:r>
                    </a:p>
                  </a:txBody>
                  <a:tcPr marL="7241" marR="7241" marT="7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200" b="1" i="0" u="none" strike="noStrike" dirty="0">
                          <a:solidFill>
                            <a:srgbClr val="000000"/>
                          </a:solidFill>
                          <a:effectLst/>
                          <a:latin typeface="Arial" panose="020B0604020202020204" pitchFamily="34" charset="0"/>
                        </a:rPr>
                        <a:t>VARIANCE</a:t>
                      </a:r>
                      <a:endParaRPr lang="en-ZA" sz="1200" b="1" i="0" u="none" strike="noStrike" kern="1200" dirty="0">
                        <a:solidFill>
                          <a:srgbClr val="000000"/>
                        </a:solidFill>
                        <a:effectLst/>
                        <a:latin typeface="Arial" panose="020B0604020202020204" pitchFamily="34" charset="0"/>
                        <a:ea typeface="+mn-ea"/>
                        <a:cs typeface="+mn-cs"/>
                      </a:endParaRPr>
                    </a:p>
                  </a:txBody>
                  <a:tcPr marL="7241" marR="7241" marT="7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200" b="1" i="0" u="none" strike="noStrike" dirty="0">
                          <a:solidFill>
                            <a:srgbClr val="000000"/>
                          </a:solidFill>
                          <a:effectLst/>
                          <a:latin typeface="Arial" panose="020B0604020202020204" pitchFamily="34" charset="0"/>
                        </a:rPr>
                        <a:t>% (SPENT)</a:t>
                      </a:r>
                      <a:endParaRPr lang="en-ZA" sz="1200" b="1" i="0" u="none" strike="noStrike" kern="1200" dirty="0">
                        <a:solidFill>
                          <a:srgbClr val="000000"/>
                        </a:solidFill>
                        <a:effectLst/>
                        <a:latin typeface="Arial" panose="020B0604020202020204" pitchFamily="34" charset="0"/>
                        <a:ea typeface="+mn-ea"/>
                        <a:cs typeface="+mn-cs"/>
                      </a:endParaRPr>
                    </a:p>
                  </a:txBody>
                  <a:tcPr marL="7241" marR="7241" marT="7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588875"/>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ADMINISTRATION</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718 409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392 834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325 575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217796"/>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SOCIAL WELFARE SERVICES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692 604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413 055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279 549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284882"/>
                  </a:ext>
                </a:extLst>
              </a:tr>
              <a:tr h="2779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CHILDREN AND FAMILIES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1 965 543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965 815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999 728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825788"/>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RESTORATIVE SERVICES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959 904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342 811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617 093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202203"/>
                  </a:ext>
                </a:extLst>
              </a:tr>
              <a:tr h="1849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DEVELOPMENT &amp; RESEARCH</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1 214 346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351 265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863 081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681917"/>
                  </a:ext>
                </a:extLst>
              </a:tr>
              <a:tr h="276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t"/>
                      <a:r>
                        <a:rPr lang="en-ZA" sz="1200" b="1" i="0" u="none" strike="noStrike" dirty="0">
                          <a:solidFill>
                            <a:srgbClr val="000000"/>
                          </a:solidFill>
                          <a:effectLst/>
                          <a:latin typeface="Arial" panose="020B0604020202020204" pitchFamily="34" charset="0"/>
                        </a:rPr>
                        <a:t>TOTAL</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r" defTabSz="914400" rtl="0" eaLnBrk="1" fontAlgn="b" latinLnBrk="0" hangingPunct="1"/>
                      <a:r>
                        <a:rPr lang="en-ZA" sz="1200" b="1" i="0" u="none" strike="noStrike" kern="1200" dirty="0">
                          <a:solidFill>
                            <a:srgbClr val="000000"/>
                          </a:solidFill>
                          <a:effectLst/>
                          <a:latin typeface="Calibri" panose="020F0502020204030204" pitchFamily="34" charset="0"/>
                          <a:ea typeface="+mn-ea"/>
                          <a:cs typeface="+mn-cs"/>
                        </a:rPr>
                        <a:t>5 550 806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r" defTabSz="914400" rtl="0" eaLnBrk="1" fontAlgn="b" latinLnBrk="0" hangingPunct="1"/>
                      <a:r>
                        <a:rPr lang="en-ZA" sz="1200" b="1" i="0" u="none" strike="noStrike" kern="1200" dirty="0">
                          <a:solidFill>
                            <a:srgbClr val="000000"/>
                          </a:solidFill>
                          <a:effectLst/>
                          <a:latin typeface="Calibri" panose="020F0502020204030204" pitchFamily="34" charset="0"/>
                          <a:ea typeface="+mn-ea"/>
                          <a:cs typeface="+mn-cs"/>
                        </a:rPr>
                        <a:t>2 465 780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r" defTabSz="914400" rtl="0" eaLnBrk="1" fontAlgn="b" latinLnBrk="0" hangingPunct="1"/>
                      <a:r>
                        <a:rPr lang="en-ZA" sz="1200" b="1" i="0" u="none" strike="noStrike" kern="1200" dirty="0">
                          <a:solidFill>
                            <a:srgbClr val="000000"/>
                          </a:solidFill>
                          <a:effectLst/>
                          <a:latin typeface="Calibri" panose="020F0502020204030204" pitchFamily="34" charset="0"/>
                          <a:ea typeface="+mn-ea"/>
                          <a:cs typeface="+mn-cs"/>
                        </a:rPr>
                        <a:t>3 085 026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r" defTabSz="914400" rtl="0" eaLnBrk="1" fontAlgn="b" latinLnBrk="0" hangingPunct="1"/>
                      <a:r>
                        <a:rPr lang="en-ZA" sz="1200" b="1" i="0" u="none" strike="noStrike" kern="1200" dirty="0">
                          <a:solidFill>
                            <a:srgbClr val="000000"/>
                          </a:solidFill>
                          <a:effectLst/>
                          <a:latin typeface="Calibri" panose="020F0502020204030204" pitchFamily="34" charset="0"/>
                          <a:ea typeface="+mn-ea"/>
                          <a:cs typeface="+mn-cs"/>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72392380"/>
                  </a:ext>
                </a:extLst>
              </a:tr>
              <a:tr h="2991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t"/>
                      <a:r>
                        <a:rPr lang="en-ZA" sz="1200" b="1" i="0" u="none" strike="noStrike" dirty="0">
                          <a:solidFill>
                            <a:srgbClr val="000000"/>
                          </a:solidFill>
                          <a:effectLst/>
                          <a:latin typeface="Arial" panose="020B0604020202020204" pitchFamily="34" charset="0"/>
                        </a:rPr>
                        <a:t>ECONOMIC CLASSIFICATION</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200" dirty="0"/>
                    </a:p>
                  </a:txBody>
                  <a:tcPr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5402358"/>
                  </a:ext>
                </a:extLst>
              </a:tr>
              <a:tr h="3637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CURRENT PAYMENTS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3 152 021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1 476 835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1 675 186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87449"/>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 COMPENSATION OF EMPLOYEES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2 046 156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1 072 880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973 276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641653"/>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200" b="0" i="0" u="none" strike="noStrike" dirty="0">
                          <a:solidFill>
                            <a:srgbClr val="000000"/>
                          </a:solidFill>
                          <a:effectLst/>
                          <a:latin typeface="Arial" panose="020B0604020202020204" pitchFamily="34" charset="0"/>
                        </a:rPr>
                        <a:t>GOODS &amp; SERVICES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1 105 865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403 955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701 910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679977"/>
                  </a:ext>
                </a:extLst>
              </a:tr>
              <a:tr h="26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TRANSFERS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2 312 214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946 227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1 365 987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755759"/>
                  </a:ext>
                </a:extLst>
              </a:tr>
              <a:tr h="3236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CAPITAL PAYMENTS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86 571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42 580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43 991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682840"/>
                  </a:ext>
                </a:extLst>
              </a:tr>
              <a:tr h="279627">
                <a:tc>
                  <a:txBody>
                    <a:bodyPr/>
                    <a:lstStyle/>
                    <a:p>
                      <a:pPr marL="0" algn="ctr" defTabSz="9144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PAYMENTS FOR FINANCIAL ASSETS</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9A3"/>
                    </a:solidFill>
                  </a:tcPr>
                </a:tc>
                <a:tc>
                  <a:txBody>
                    <a:bodyPr/>
                    <a:lstStyle/>
                    <a:p>
                      <a:pPr algn="r" fontAlgn="b"/>
                      <a:r>
                        <a:rPr lang="en-ZA" sz="12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138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FF0000"/>
                          </a:solidFill>
                          <a:effectLst/>
                          <a:latin typeface="Calibri" panose="020F0502020204030204" pitchFamily="34" charset="0"/>
                        </a:rPr>
                        <a:t>(138)</a:t>
                      </a:r>
                      <a:endParaRPr lang="en-ZA" sz="12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2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5674389"/>
                  </a:ext>
                </a:extLst>
              </a:tr>
              <a:tr h="276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t"/>
                      <a:r>
                        <a:rPr lang="en-ZA" sz="1200" b="1" i="0" u="none" strike="noStrike" dirty="0">
                          <a:solidFill>
                            <a:srgbClr val="000000"/>
                          </a:solidFill>
                          <a:effectLst/>
                          <a:latin typeface="Arial" panose="020B0604020202020204" pitchFamily="34" charset="0"/>
                        </a:rPr>
                        <a:t>TOTAL</a:t>
                      </a:r>
                    </a:p>
                  </a:txBody>
                  <a:tcPr marL="7241" marR="7241" marT="72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ZA" sz="1200" b="1" i="0" u="none" strike="noStrike" dirty="0">
                          <a:solidFill>
                            <a:srgbClr val="000000"/>
                          </a:solidFill>
                          <a:effectLst/>
                          <a:latin typeface="Calibri" panose="020F0502020204030204" pitchFamily="34" charset="0"/>
                        </a:rPr>
                        <a:t>5 550 806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ZA" sz="1200" b="1" i="0" u="none" strike="noStrike" dirty="0">
                          <a:solidFill>
                            <a:srgbClr val="000000"/>
                          </a:solidFill>
                          <a:effectLst/>
                          <a:latin typeface="Calibri" panose="020F0502020204030204" pitchFamily="34" charset="0"/>
                        </a:rPr>
                        <a:t>2 465 780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ZA" sz="1200" b="1" i="0" u="none" strike="noStrike" dirty="0">
                          <a:solidFill>
                            <a:srgbClr val="000000"/>
                          </a:solidFill>
                          <a:effectLst/>
                          <a:latin typeface="Calibri" panose="020F0502020204030204" pitchFamily="34" charset="0"/>
                        </a:rPr>
                        <a:t>3 085 026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ZA" sz="1200" b="1" i="0" u="none" strike="noStrike" dirty="0">
                          <a:solidFill>
                            <a:srgbClr val="000000"/>
                          </a:solidFill>
                          <a:effectLst/>
                          <a:latin typeface="Calibri" panose="020F0502020204030204" pitchFamily="34" charset="0"/>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49018123"/>
                  </a:ext>
                </a:extLst>
              </a:tr>
            </a:tbl>
          </a:graphicData>
        </a:graphic>
      </p:graphicFrame>
    </p:spTree>
    <p:extLst>
      <p:ext uri="{BB962C8B-B14F-4D97-AF65-F5344CB8AC3E}">
        <p14:creationId xmlns:p14="http://schemas.microsoft.com/office/powerpoint/2010/main" val="3747638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106512"/>
            <a:ext cx="10680480" cy="401371"/>
          </a:xfrm>
        </p:spPr>
        <p:txBody>
          <a:bodyPr>
            <a:noAutofit/>
          </a:bodyPr>
          <a:lstStyle/>
          <a:p>
            <a:r>
              <a:rPr kumimoji="0" lang="en-US" sz="2000" b="1" i="0" u="none" strike="noStrike" kern="1200" cap="none" spc="0" normalizeH="0" baseline="0" noProof="0" dirty="0">
                <a:ln>
                  <a:noFill/>
                </a:ln>
                <a:solidFill>
                  <a:srgbClr val="FFFFFF"/>
                </a:solidFill>
                <a:effectLst/>
                <a:uLnTx/>
                <a:uFillTx/>
                <a:latin typeface="Calibri"/>
                <a:ea typeface="+mj-ea"/>
                <a:cs typeface="+mj-cs"/>
              </a:rPr>
              <a:t>DEPARTMENTAL EXPENDITURE AS AT 30 SEPTEMBER 2023: ECONOMIC CLASSIFICATION</a:t>
            </a:r>
            <a:endParaRPr lang="en-US" sz="2000" b="1"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2BE662B-0BE0-4B0E-BB8A-E5AA041ABCBC}"/>
              </a:ext>
            </a:extLst>
          </p:cNvPr>
          <p:cNvSpPr>
            <a:spLocks noGrp="1"/>
          </p:cNvSpPr>
          <p:nvPr>
            <p:ph idx="1"/>
          </p:nvPr>
        </p:nvSpPr>
        <p:spPr>
          <a:xfrm>
            <a:off x="1340285" y="1672592"/>
            <a:ext cx="10558638" cy="4601564"/>
          </a:xfrm>
        </p:spPr>
        <p:txBody>
          <a:bodyPr>
            <a:normAutofit fontScale="92500" lnSpcReduction="10000"/>
          </a:bodyPr>
          <a:lstStyle/>
          <a:p>
            <a:pPr marL="0" marR="0" lvl="0" indent="0" algn="just" defTabSz="457200">
              <a:lnSpc>
                <a:spcPct val="100000"/>
              </a:lnSpc>
              <a:spcBef>
                <a:spcPts val="0"/>
              </a:spcBef>
              <a:spcAft>
                <a:spcPts val="1000"/>
              </a:spcAft>
              <a:buNone/>
              <a:tabLst>
                <a:tab pos="1552575" algn="l"/>
              </a:tabLst>
              <a:defRPr/>
            </a:pPr>
            <a:r>
              <a:rPr lang="en-ZA" sz="1700" b="1" dirty="0">
                <a:solidFill>
                  <a:prstClr val="black"/>
                </a:solidFill>
                <a:cs typeface="Times New Roman" panose="02020603050405020304" pitchFamily="18" charset="0"/>
              </a:rPr>
              <a:t>Compensation of Employee - 52%</a:t>
            </a:r>
          </a:p>
          <a:p>
            <a:pPr marL="457200" marR="0" indent="-284163" algn="just" fontAlgn="b">
              <a:lnSpc>
                <a:spcPct val="105000"/>
              </a:lnSpc>
              <a:spcBef>
                <a:spcPts val="0"/>
              </a:spcBef>
              <a:spcAft>
                <a:spcPts val="1000"/>
              </a:spcAft>
              <a:tabLst>
                <a:tab pos="1552575" algn="l"/>
              </a:tabLst>
              <a:defRPr/>
            </a:pPr>
            <a:r>
              <a:rPr lang="en-US" sz="1700" dirty="0">
                <a:solidFill>
                  <a:srgbClr val="000000"/>
                </a:solidFill>
                <a:cs typeface="Arial" panose="020B0604020202020204" pitchFamily="34" charset="0"/>
              </a:rPr>
              <a:t>The overall expenditure on this category is affected by implementation of the cost-of-living salary adjustment from April 2023. </a:t>
            </a:r>
          </a:p>
          <a:p>
            <a:pPr marL="0" marR="0" lvl="0" indent="0" algn="just" defTabSz="457200" rtl="0" eaLnBrk="1" fontAlgn="auto" latinLnBrk="0" hangingPunct="1">
              <a:lnSpc>
                <a:spcPct val="120000"/>
              </a:lnSpc>
              <a:spcBef>
                <a:spcPts val="0"/>
              </a:spcBef>
              <a:spcAft>
                <a:spcPts val="1000"/>
              </a:spcAft>
              <a:buClrTx/>
              <a:buSzTx/>
              <a:buFont typeface="Arial" panose="020B0604020202020204" pitchFamily="34" charset="0"/>
              <a:buNone/>
              <a:tabLst>
                <a:tab pos="1552575" algn="l"/>
              </a:tabLst>
              <a:defRPr/>
            </a:pPr>
            <a:r>
              <a:rPr lang="en-ZA" sz="1700" b="1" dirty="0">
                <a:solidFill>
                  <a:prstClr val="black"/>
                </a:solidFill>
                <a:cs typeface="Times New Roman" panose="02020603050405020304" pitchFamily="18" charset="0"/>
              </a:rPr>
              <a:t>Goods and Services  - 37% </a:t>
            </a:r>
          </a:p>
          <a:p>
            <a:pPr marL="173037" marR="0" lvl="0" indent="0" algn="just" defTabSz="914400" rtl="0" eaLnBrk="1" fontAlgn="b" latinLnBrk="0" hangingPunct="1">
              <a:lnSpc>
                <a:spcPct val="125000"/>
              </a:lnSpc>
              <a:spcBef>
                <a:spcPts val="0"/>
              </a:spcBef>
              <a:spcAft>
                <a:spcPts val="1000"/>
              </a:spcAft>
              <a:buClrTx/>
              <a:buSzTx/>
              <a:buFont typeface="Arial" panose="020B0604020202020204" pitchFamily="34" charset="0"/>
              <a:buNone/>
              <a:tabLst>
                <a:tab pos="1552575" algn="l"/>
              </a:tabLst>
              <a:defRPr/>
            </a:pPr>
            <a:r>
              <a:rPr lang="en-US" sz="1700" dirty="0">
                <a:solidFill>
                  <a:srgbClr val="000000"/>
                </a:solidFill>
                <a:cs typeface="Arial" panose="020B0604020202020204" pitchFamily="34" charset="0"/>
              </a:rPr>
              <a:t>The under spending on goods and services is affected by delays in finalisation of school uniform, food parcels and dignity packs tenders. </a:t>
            </a:r>
          </a:p>
          <a:p>
            <a:pPr marL="173037" marR="0" lvl="0" indent="0" algn="just" defTabSz="914400" rtl="0" eaLnBrk="1" fontAlgn="b" latinLnBrk="0" hangingPunct="1">
              <a:lnSpc>
                <a:spcPct val="125000"/>
              </a:lnSpc>
              <a:spcBef>
                <a:spcPts val="0"/>
              </a:spcBef>
              <a:spcAft>
                <a:spcPts val="1000"/>
              </a:spcAft>
              <a:buClrTx/>
              <a:buSzTx/>
              <a:buFont typeface="Arial" panose="020B0604020202020204" pitchFamily="34" charset="0"/>
              <a:buNone/>
              <a:tabLst>
                <a:tab pos="1552575" algn="l"/>
              </a:tabLst>
              <a:defRPr/>
            </a:pPr>
            <a:r>
              <a:rPr lang="en-US" sz="1700" dirty="0">
                <a:solidFill>
                  <a:srgbClr val="000000"/>
                </a:solidFill>
                <a:cs typeface="Arial" panose="020B0604020202020204" pitchFamily="34" charset="0"/>
              </a:rPr>
              <a:t>Progress on the above tenders is as follows:</a:t>
            </a:r>
          </a:p>
          <a:p>
            <a:pPr marL="915987" lvl="1" indent="-285750" algn="just" fontAlgn="b">
              <a:lnSpc>
                <a:spcPct val="125000"/>
              </a:lnSpc>
              <a:spcBef>
                <a:spcPts val="0"/>
              </a:spcBef>
              <a:spcAft>
                <a:spcPts val="1000"/>
              </a:spcAft>
              <a:tabLst>
                <a:tab pos="1552575" algn="l"/>
              </a:tabLst>
              <a:defRPr/>
            </a:pPr>
            <a:r>
              <a:rPr lang="en-US" sz="1700" dirty="0">
                <a:solidFill>
                  <a:srgbClr val="000000"/>
                </a:solidFill>
                <a:cs typeface="Arial" panose="020B0604020202020204" pitchFamily="34" charset="0"/>
              </a:rPr>
              <a:t>School uniform  tender is finalised and awarded.</a:t>
            </a:r>
          </a:p>
          <a:p>
            <a:pPr marL="915987" lvl="1" indent="-285750" algn="just" fontAlgn="b">
              <a:lnSpc>
                <a:spcPct val="125000"/>
              </a:lnSpc>
              <a:spcBef>
                <a:spcPts val="0"/>
              </a:spcBef>
              <a:spcAft>
                <a:spcPts val="1000"/>
              </a:spcAft>
              <a:tabLst>
                <a:tab pos="1552575" algn="l"/>
              </a:tabLst>
              <a:defRPr/>
            </a:pPr>
            <a:r>
              <a:rPr lang="en-US" sz="1700" dirty="0">
                <a:solidFill>
                  <a:srgbClr val="000000"/>
                </a:solidFill>
                <a:cs typeface="Arial" panose="020B0604020202020204" pitchFamily="34" charset="0"/>
              </a:rPr>
              <a:t>Food parcels tender is recommended but under review.</a:t>
            </a:r>
          </a:p>
          <a:p>
            <a:pPr marL="915987" lvl="1" indent="-285750" algn="just" fontAlgn="b">
              <a:lnSpc>
                <a:spcPct val="125000"/>
              </a:lnSpc>
              <a:spcBef>
                <a:spcPts val="0"/>
              </a:spcBef>
              <a:spcAft>
                <a:spcPts val="1000"/>
              </a:spcAft>
              <a:tabLst>
                <a:tab pos="1552575" algn="l"/>
              </a:tabLst>
              <a:defRPr/>
            </a:pPr>
            <a:r>
              <a:rPr lang="en-US" sz="1700" dirty="0">
                <a:solidFill>
                  <a:srgbClr val="000000"/>
                </a:solidFill>
                <a:cs typeface="Arial" panose="020B0604020202020204" pitchFamily="34" charset="0"/>
              </a:rPr>
              <a:t>Dignity packs  tender to be advertised in October 2023.</a:t>
            </a:r>
          </a:p>
          <a:p>
            <a:pPr marL="173037" marR="0" lvl="0" indent="0" algn="just" defTabSz="914400" rtl="0" eaLnBrk="1" fontAlgn="b" latinLnBrk="0" hangingPunct="1">
              <a:lnSpc>
                <a:spcPct val="125000"/>
              </a:lnSpc>
              <a:spcBef>
                <a:spcPts val="0"/>
              </a:spcBef>
              <a:spcAft>
                <a:spcPts val="1000"/>
              </a:spcAft>
              <a:buClrTx/>
              <a:buSzTx/>
              <a:buNone/>
              <a:tabLst>
                <a:tab pos="1552575" algn="l"/>
              </a:tabLst>
              <a:defRPr/>
            </a:pPr>
            <a:r>
              <a:rPr lang="en-US" sz="1700" dirty="0">
                <a:solidFill>
                  <a:srgbClr val="000000"/>
                </a:solidFill>
                <a:cs typeface="Arial" panose="020B0604020202020204" pitchFamily="34" charset="0"/>
              </a:rPr>
              <a:t>Percentage spent is also affected by cost driver items such as Microsoft license, training and bursaries which are scheduled to be paid in the third and fourth quarter of the financial year.</a:t>
            </a:r>
          </a:p>
          <a:p>
            <a:pPr marL="228600" marR="0" lvl="0" indent="-2286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tab pos="1552575" algn="l"/>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457200" marR="0" indent="-284163" algn="just" fontAlgn="b">
              <a:lnSpc>
                <a:spcPct val="105000"/>
              </a:lnSpc>
              <a:spcBef>
                <a:spcPts val="0"/>
              </a:spcBef>
              <a:spcAft>
                <a:spcPts val="1000"/>
              </a:spcAft>
              <a:tabLst>
                <a:tab pos="1552575" algn="l"/>
              </a:tabLst>
              <a:defRPr/>
            </a:pPr>
            <a:endParaRPr lang="en-US" sz="1600" dirty="0">
              <a:solidFill>
                <a:srgbClr val="000000"/>
              </a:solidFill>
              <a:cs typeface="Arial" panose="020B0604020202020204" pitchFamily="34" charset="0"/>
            </a:endParaRPr>
          </a:p>
          <a:p>
            <a:pPr marL="173037" marR="0" indent="0" algn="just" fontAlgn="b">
              <a:lnSpc>
                <a:spcPct val="105000"/>
              </a:lnSpc>
              <a:spcBef>
                <a:spcPts val="0"/>
              </a:spcBef>
              <a:spcAft>
                <a:spcPts val="1000"/>
              </a:spcAft>
              <a:buNone/>
              <a:tabLst>
                <a:tab pos="1552575" algn="l"/>
              </a:tabLst>
              <a:defRPr/>
            </a:pPr>
            <a:endParaRPr lang="en-US" sz="1600" dirty="0">
              <a:solidFill>
                <a:srgbClr val="000000"/>
              </a:solidFill>
              <a:cs typeface="Arial" panose="020B0604020202020204" pitchFamily="34" charset="0"/>
            </a:endParaRPr>
          </a:p>
          <a:p>
            <a:pPr marL="457200" marR="0" indent="-284163" algn="just" fontAlgn="b">
              <a:lnSpc>
                <a:spcPct val="105000"/>
              </a:lnSpc>
              <a:spcBef>
                <a:spcPts val="0"/>
              </a:spcBef>
              <a:spcAft>
                <a:spcPts val="1000"/>
              </a:spcAft>
              <a:tabLst>
                <a:tab pos="1552575" algn="l"/>
              </a:tabLst>
              <a:defRPr/>
            </a:pPr>
            <a:endParaRPr lang="en-US" sz="1800" dirty="0">
              <a:solidFill>
                <a:srgbClr val="000000"/>
              </a:solidFill>
              <a:cs typeface="Arial" panose="020B0604020202020204" pitchFamily="34" charset="0"/>
            </a:endParaRPr>
          </a:p>
          <a:p>
            <a:pPr marL="457200" indent="0" algn="just" fontAlgn="auto">
              <a:spcBef>
                <a:spcPts val="0"/>
              </a:spcBef>
              <a:buClrTx/>
              <a:buSzTx/>
              <a:buNone/>
              <a:tabLst/>
              <a:defRPr/>
            </a:pPr>
            <a:endParaRPr lang="en-ZA" sz="1800" dirty="0">
              <a:solidFill>
                <a:srgbClr val="000000"/>
              </a:solidFill>
              <a:cs typeface="Arial" panose="020B0604020202020204" pitchFamily="34" charset="0"/>
            </a:endParaRPr>
          </a:p>
          <a:p>
            <a:pPr marL="690563" indent="-233363" fontAlgn="b">
              <a:spcBef>
                <a:spcPts val="0"/>
              </a:spcBef>
              <a:tabLst>
                <a:tab pos="269875" algn="l"/>
              </a:tabLst>
              <a:defRPr/>
            </a:pPr>
            <a:endParaRPr lang="en-ZA" sz="1800" dirty="0">
              <a:solidFill>
                <a:srgbClr val="000000"/>
              </a:solidFill>
              <a:cs typeface="Arial" panose="020B0604020202020204" pitchFamily="34" charset="0"/>
            </a:endParaRPr>
          </a:p>
          <a:p>
            <a:pPr marL="269875" marR="0" lvl="0" indent="0" algn="just" defTabSz="457200" rtl="0" eaLnBrk="1" fontAlgn="b" latinLnBrk="0" hangingPunct="1">
              <a:lnSpc>
                <a:spcPct val="115000"/>
              </a:lnSpc>
              <a:spcBef>
                <a:spcPct val="20000"/>
              </a:spcBef>
              <a:spcAft>
                <a:spcPts val="0"/>
              </a:spcAft>
              <a:buClrTx/>
              <a:buSzTx/>
              <a:buNone/>
              <a:tabLst>
                <a:tab pos="269875" algn="l"/>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555625" marR="0" lvl="0" indent="-285750" algn="just" defTabSz="457200" rtl="0" eaLnBrk="1" fontAlgn="b" latinLnBrk="0" hangingPunct="1">
              <a:lnSpc>
                <a:spcPct val="115000"/>
              </a:lnSpc>
              <a:spcBef>
                <a:spcPct val="20000"/>
              </a:spcBef>
              <a:spcAft>
                <a:spcPts val="0"/>
              </a:spcAft>
              <a:buClrTx/>
              <a:buSzTx/>
              <a:buFont typeface="Arial" panose="020B0604020202020204" pitchFamily="34" charset="0"/>
              <a:buChar char="•"/>
              <a:tabLst>
                <a:tab pos="269875" algn="l"/>
              </a:tabLst>
              <a:defRPr/>
            </a:pPr>
            <a:endParaRPr lang="en-ZA" sz="1600" dirty="0">
              <a:solidFill>
                <a:srgbClr val="000000"/>
              </a:solidFill>
              <a:latin typeface="Calibri"/>
              <a:cs typeface="Times New Roman" panose="02020603050405020304" pitchFamily="18" charset="0"/>
            </a:endParaRPr>
          </a:p>
          <a:p>
            <a:pPr marL="0" indent="0">
              <a:buNone/>
            </a:pPr>
            <a:endParaRPr lang="en-US" sz="3200" dirty="0"/>
          </a:p>
          <a:p>
            <a:pPr marL="0" indent="0" algn="ctr">
              <a:buNone/>
            </a:pPr>
            <a:endParaRPr lang="en-US" sz="3200" b="1" i="1" dirty="0"/>
          </a:p>
          <a:p>
            <a:pPr marL="0" indent="0">
              <a:buNone/>
            </a:pPr>
            <a:endParaRPr lang="en-US" sz="3200" dirty="0"/>
          </a:p>
        </p:txBody>
      </p:sp>
      <p:sp>
        <p:nvSpPr>
          <p:cNvPr id="3" name="Slide Number Placeholder 2">
            <a:extLst>
              <a:ext uri="{FF2B5EF4-FFF2-40B4-BE49-F238E27FC236}">
                <a16:creationId xmlns:a16="http://schemas.microsoft.com/office/drawing/2014/main" id="{81F6DD5C-10B8-4C8C-8D92-610C8C5E2AC7}"/>
              </a:ext>
            </a:extLst>
          </p:cNvPr>
          <p:cNvSpPr>
            <a:spLocks noGrp="1"/>
          </p:cNvSpPr>
          <p:nvPr>
            <p:ph type="sldNum" sz="quarter" idx="12"/>
          </p:nvPr>
        </p:nvSpPr>
        <p:spPr>
          <a:xfrm>
            <a:off x="11446267" y="6274156"/>
            <a:ext cx="360023" cy="4013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9135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106512"/>
            <a:ext cx="10680480" cy="401371"/>
          </a:xfrm>
        </p:spPr>
        <p:txBody>
          <a:bodyPr>
            <a:noAutofit/>
          </a:bodyPr>
          <a:lstStyle/>
          <a:p>
            <a:r>
              <a:rPr kumimoji="0" lang="en-US" sz="2000" b="1" i="0" u="none" strike="noStrike" kern="1200" cap="none" spc="0" normalizeH="0" baseline="0" noProof="0" dirty="0">
                <a:ln>
                  <a:noFill/>
                </a:ln>
                <a:solidFill>
                  <a:srgbClr val="FFFFFF"/>
                </a:solidFill>
                <a:effectLst/>
                <a:uLnTx/>
                <a:uFillTx/>
                <a:latin typeface="Calibri"/>
                <a:ea typeface="+mj-ea"/>
                <a:cs typeface="+mj-cs"/>
              </a:rPr>
              <a:t>DEPARTMENTAL EXPENDITURE AS AT 30 SEPTEMBER 2023: ECONOMIC CLASSIFICATION</a:t>
            </a:r>
            <a:endParaRPr lang="en-US" sz="2000" b="1"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2BE662B-0BE0-4B0E-BB8A-E5AA041ABCBC}"/>
              </a:ext>
            </a:extLst>
          </p:cNvPr>
          <p:cNvSpPr>
            <a:spLocks noGrp="1"/>
          </p:cNvSpPr>
          <p:nvPr>
            <p:ph idx="1"/>
          </p:nvPr>
        </p:nvSpPr>
        <p:spPr>
          <a:xfrm>
            <a:off x="1340284" y="1744374"/>
            <a:ext cx="10466006" cy="4293291"/>
          </a:xfrm>
        </p:spPr>
        <p:txBody>
          <a:bodyPr>
            <a:normAutofit/>
          </a:bodyPr>
          <a:lstStyle/>
          <a:p>
            <a:pPr marL="0" marR="0" indent="0" algn="just" defTabSz="457200">
              <a:lnSpc>
                <a:spcPct val="130000"/>
              </a:lnSpc>
              <a:spcBef>
                <a:spcPts val="0"/>
              </a:spcBef>
              <a:spcAft>
                <a:spcPts val="1000"/>
              </a:spcAft>
              <a:buNone/>
              <a:tabLst>
                <a:tab pos="1552575" algn="l"/>
              </a:tabLst>
              <a:defRPr/>
            </a:pPr>
            <a:r>
              <a:rPr lang="en-ZA" sz="1600" b="1" dirty="0">
                <a:solidFill>
                  <a:prstClr val="black"/>
                </a:solidFill>
                <a:cs typeface="Times New Roman" panose="02020603050405020304" pitchFamily="18" charset="0"/>
              </a:rPr>
              <a:t>Departmental Agencies and Accounts - 67%</a:t>
            </a:r>
          </a:p>
          <a:p>
            <a:pPr marL="457200" marR="0" indent="-284163" algn="just" fontAlgn="b">
              <a:lnSpc>
                <a:spcPct val="125000"/>
              </a:lnSpc>
              <a:spcBef>
                <a:spcPts val="0"/>
              </a:spcBef>
              <a:spcAft>
                <a:spcPts val="1000"/>
              </a:spcAft>
              <a:tabLst>
                <a:tab pos="1552575" algn="l"/>
              </a:tabLst>
              <a:defRPr/>
            </a:pPr>
            <a:r>
              <a:rPr lang="en-US" sz="1600" dirty="0">
                <a:solidFill>
                  <a:srgbClr val="000000"/>
                </a:solidFill>
                <a:cs typeface="Arial" panose="020B0604020202020204" pitchFamily="34" charset="0"/>
              </a:rPr>
              <a:t>TV license fees were fully paid and surplus amount will be redirected to areas of spending pressures.</a:t>
            </a:r>
            <a:endParaRPr lang="en-ZA" sz="1600" dirty="0">
              <a:solidFill>
                <a:srgbClr val="000000"/>
              </a:solidFill>
              <a:cs typeface="Arial" panose="020B0604020202020204" pitchFamily="34" charset="0"/>
            </a:endParaRPr>
          </a:p>
          <a:p>
            <a:pPr marL="0" indent="0" algn="just" defTabSz="457200" fontAlgn="b">
              <a:lnSpc>
                <a:spcPct val="130000"/>
              </a:lnSpc>
              <a:spcBef>
                <a:spcPts val="0"/>
              </a:spcBef>
              <a:spcAft>
                <a:spcPts val="1000"/>
              </a:spcAft>
              <a:buNone/>
              <a:tabLst>
                <a:tab pos="1552575" algn="l"/>
              </a:tabLst>
              <a:defRPr/>
            </a:pPr>
            <a:r>
              <a:rPr lang="en-ZA" sz="1600" b="1" dirty="0">
                <a:solidFill>
                  <a:prstClr val="black"/>
                </a:solidFill>
                <a:cs typeface="Times New Roman" panose="02020603050405020304" pitchFamily="18" charset="0"/>
              </a:rPr>
              <a:t>Non- Profit Institutions - 41%</a:t>
            </a:r>
          </a:p>
          <a:p>
            <a:pPr marL="0" indent="0" algn="just" defTabSz="457200" fontAlgn="b">
              <a:lnSpc>
                <a:spcPct val="130000"/>
              </a:lnSpc>
              <a:spcBef>
                <a:spcPts val="0"/>
              </a:spcBef>
              <a:spcAft>
                <a:spcPts val="1000"/>
              </a:spcAft>
              <a:buNone/>
              <a:tabLst>
                <a:tab pos="1552575" algn="l"/>
              </a:tabLst>
              <a:defRPr/>
            </a:pPr>
            <a:r>
              <a:rPr lang="en-ZA" sz="1600" dirty="0">
                <a:solidFill>
                  <a:srgbClr val="000000"/>
                </a:solidFill>
                <a:cs typeface="Arial" panose="020B0604020202020204" pitchFamily="34" charset="0"/>
              </a:rPr>
              <a:t>The underspending in this category is affected by the following:</a:t>
            </a:r>
          </a:p>
          <a:p>
            <a:pPr marL="457200" marR="0" indent="-284163" algn="just" fontAlgn="b">
              <a:lnSpc>
                <a:spcPct val="125000"/>
              </a:lnSpc>
              <a:spcBef>
                <a:spcPts val="0"/>
              </a:spcBef>
              <a:spcAft>
                <a:spcPts val="1000"/>
              </a:spcAft>
              <a:tabLst>
                <a:tab pos="1552575" algn="l"/>
              </a:tabLst>
              <a:defRPr/>
            </a:pPr>
            <a:r>
              <a:rPr lang="en-US" sz="1600" dirty="0">
                <a:solidFill>
                  <a:srgbClr val="000000"/>
                </a:solidFill>
                <a:cs typeface="Arial" panose="020B0604020202020204" pitchFamily="34" charset="0"/>
              </a:rPr>
              <a:t>Uncommitted funds due to non-complying NPOs.</a:t>
            </a:r>
            <a:endParaRPr lang="en-ZA" sz="1600" dirty="0">
              <a:solidFill>
                <a:srgbClr val="000000"/>
              </a:solidFill>
              <a:cs typeface="Arial" panose="020B0604020202020204" pitchFamily="34" charset="0"/>
            </a:endParaRPr>
          </a:p>
          <a:p>
            <a:pPr marL="457200" marR="0" indent="-284163" algn="just" fontAlgn="b">
              <a:lnSpc>
                <a:spcPct val="125000"/>
              </a:lnSpc>
              <a:spcBef>
                <a:spcPts val="0"/>
              </a:spcBef>
              <a:spcAft>
                <a:spcPts val="1000"/>
              </a:spcAft>
              <a:tabLst>
                <a:tab pos="1552575" algn="l"/>
              </a:tabLst>
              <a:defRPr/>
            </a:pPr>
            <a:r>
              <a:rPr lang="en-US" sz="1600" dirty="0">
                <a:solidFill>
                  <a:srgbClr val="000000"/>
                </a:solidFill>
                <a:cs typeface="Arial" panose="020B0604020202020204" pitchFamily="34" charset="0"/>
              </a:rPr>
              <a:t>NPOs that were earmarked for signing of agreements but could not sign due to bank account or name change or programme certificate or adverse monitoring outcome issues.</a:t>
            </a:r>
          </a:p>
          <a:p>
            <a:pPr marL="0" marR="0" indent="0" algn="just" defTabSz="457200" fontAlgn="b">
              <a:lnSpc>
                <a:spcPct val="130000"/>
              </a:lnSpc>
              <a:spcBef>
                <a:spcPts val="0"/>
              </a:spcBef>
              <a:spcAft>
                <a:spcPts val="1000"/>
              </a:spcAft>
              <a:buNone/>
              <a:tabLst>
                <a:tab pos="1552575" algn="l"/>
              </a:tabLst>
              <a:defRPr/>
            </a:pPr>
            <a:r>
              <a:rPr lang="en-ZA" sz="1600" b="1" dirty="0">
                <a:solidFill>
                  <a:prstClr val="black"/>
                </a:solidFill>
                <a:cs typeface="Times New Roman" panose="02020603050405020304" pitchFamily="18" charset="0"/>
              </a:rPr>
              <a:t>Households - 92%</a:t>
            </a:r>
          </a:p>
          <a:p>
            <a:pPr marL="457200" marR="0" indent="-284163" algn="just" fontAlgn="b">
              <a:lnSpc>
                <a:spcPct val="125000"/>
              </a:lnSpc>
              <a:spcBef>
                <a:spcPts val="0"/>
              </a:spcBef>
              <a:spcAft>
                <a:spcPts val="1000"/>
              </a:spcAft>
              <a:tabLst>
                <a:tab pos="1552575" algn="l"/>
              </a:tabLst>
              <a:defRPr/>
            </a:pPr>
            <a:r>
              <a:rPr lang="en-US" sz="1600" dirty="0">
                <a:solidFill>
                  <a:srgbClr val="000000"/>
                </a:solidFill>
                <a:cs typeface="Arial" panose="020B0604020202020204" pitchFamily="34" charset="0"/>
              </a:rPr>
              <a:t>Hight percentage spent is due to payment of leave gratuities and injury on duty claims processed since the beginning of the financial year.</a:t>
            </a:r>
            <a:endParaRPr lang="en-GB" sz="1600" dirty="0">
              <a:solidFill>
                <a:srgbClr val="000000"/>
              </a:solidFill>
              <a:cs typeface="Arial" panose="020B0604020202020204" pitchFamily="34" charset="0"/>
            </a:endParaRPr>
          </a:p>
          <a:p>
            <a:pPr marR="0" lvl="0" algn="just" fontAlgn="auto">
              <a:lnSpc>
                <a:spcPct val="115000"/>
              </a:lnSpc>
              <a:spcBef>
                <a:spcPts val="0"/>
              </a:spcBef>
              <a:spcAft>
                <a:spcPts val="1000"/>
              </a:spcAft>
              <a:buClrTx/>
              <a:buSzTx/>
              <a:tabLst>
                <a:tab pos="1552575" algn="l"/>
              </a:tabLst>
              <a:defRPr/>
            </a:pPr>
            <a:endParaRPr lang="en-US" sz="1600" dirty="0">
              <a:solidFill>
                <a:srgbClr val="000000"/>
              </a:solidFill>
              <a:cs typeface="Arial" panose="020B0604020202020204" pitchFamily="34" charset="0"/>
            </a:endParaRPr>
          </a:p>
          <a:p>
            <a:pPr marL="457200" indent="0" algn="just" fontAlgn="auto">
              <a:spcBef>
                <a:spcPts val="0"/>
              </a:spcBef>
              <a:buClrTx/>
              <a:buSzTx/>
              <a:buNone/>
              <a:tabLst/>
              <a:defRPr/>
            </a:pPr>
            <a:endParaRPr lang="en-ZA" sz="1600" dirty="0">
              <a:solidFill>
                <a:srgbClr val="000000"/>
              </a:solidFill>
              <a:cs typeface="Arial" panose="020B0604020202020204" pitchFamily="34" charset="0"/>
            </a:endParaRPr>
          </a:p>
          <a:p>
            <a:pPr marL="690563" indent="-233363" fontAlgn="b">
              <a:spcBef>
                <a:spcPts val="0"/>
              </a:spcBef>
              <a:tabLst>
                <a:tab pos="269875" algn="l"/>
              </a:tabLst>
              <a:defRPr/>
            </a:pPr>
            <a:endParaRPr lang="en-ZA" sz="1600" dirty="0">
              <a:solidFill>
                <a:srgbClr val="000000"/>
              </a:solidFill>
              <a:cs typeface="Arial" panose="020B0604020202020204" pitchFamily="34" charset="0"/>
            </a:endParaRPr>
          </a:p>
          <a:p>
            <a:pPr marL="269875" marR="0" lvl="0" indent="0" algn="just" defTabSz="457200" rtl="0" eaLnBrk="1" fontAlgn="b" latinLnBrk="0" hangingPunct="1">
              <a:lnSpc>
                <a:spcPct val="115000"/>
              </a:lnSpc>
              <a:spcBef>
                <a:spcPct val="20000"/>
              </a:spcBef>
              <a:spcAft>
                <a:spcPts val="0"/>
              </a:spcAft>
              <a:buClrTx/>
              <a:buSzTx/>
              <a:buNone/>
              <a:tabLst>
                <a:tab pos="269875" algn="l"/>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555625" marR="0" lvl="0" indent="-285750" algn="just" defTabSz="457200" rtl="0" eaLnBrk="1" fontAlgn="b" latinLnBrk="0" hangingPunct="1">
              <a:lnSpc>
                <a:spcPct val="115000"/>
              </a:lnSpc>
              <a:spcBef>
                <a:spcPct val="20000"/>
              </a:spcBef>
              <a:spcAft>
                <a:spcPts val="0"/>
              </a:spcAft>
              <a:buClrTx/>
              <a:buSzTx/>
              <a:buFont typeface="Arial" panose="020B0604020202020204" pitchFamily="34" charset="0"/>
              <a:buChar char="•"/>
              <a:tabLst>
                <a:tab pos="269875" algn="l"/>
              </a:tabLst>
              <a:defRPr/>
            </a:pPr>
            <a:endParaRPr lang="en-ZA" sz="1400" dirty="0">
              <a:solidFill>
                <a:srgbClr val="000000"/>
              </a:solidFill>
              <a:latin typeface="Calibri"/>
              <a:cs typeface="Times New Roman" panose="02020603050405020304" pitchFamily="18" charset="0"/>
            </a:endParaRPr>
          </a:p>
          <a:p>
            <a:pPr marL="0" indent="0">
              <a:buNone/>
            </a:pPr>
            <a:endParaRPr lang="en-US" dirty="0"/>
          </a:p>
          <a:p>
            <a:pPr marL="0" indent="0" algn="ctr">
              <a:buNone/>
            </a:pPr>
            <a:endParaRPr lang="en-US" b="1" i="1" dirty="0"/>
          </a:p>
          <a:p>
            <a:pPr marL="0" indent="0">
              <a:buNone/>
            </a:pPr>
            <a:endParaRPr lang="en-US" dirty="0"/>
          </a:p>
        </p:txBody>
      </p:sp>
      <p:sp>
        <p:nvSpPr>
          <p:cNvPr id="3" name="Slide Number Placeholder 2">
            <a:extLst>
              <a:ext uri="{FF2B5EF4-FFF2-40B4-BE49-F238E27FC236}">
                <a16:creationId xmlns:a16="http://schemas.microsoft.com/office/drawing/2014/main" id="{81F6DD5C-10B8-4C8C-8D92-610C8C5E2AC7}"/>
              </a:ext>
            </a:extLst>
          </p:cNvPr>
          <p:cNvSpPr>
            <a:spLocks noGrp="1"/>
          </p:cNvSpPr>
          <p:nvPr>
            <p:ph type="sldNum" sz="quarter" idx="12"/>
          </p:nvPr>
        </p:nvSpPr>
        <p:spPr>
          <a:xfrm>
            <a:off x="11446267" y="6274156"/>
            <a:ext cx="360023" cy="4013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4683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077238"/>
            <a:ext cx="10680480" cy="488515"/>
          </a:xfrm>
        </p:spPr>
        <p:txBody>
          <a:bodyPr>
            <a:noAutofit/>
          </a:bodyPr>
          <a:lstStyle/>
          <a:p>
            <a:r>
              <a:rPr kumimoji="0" lang="en-US" sz="2000" b="1" i="0" u="none" strike="noStrike" kern="1200" cap="none" spc="0" normalizeH="0" baseline="0" noProof="0" dirty="0">
                <a:ln>
                  <a:noFill/>
                </a:ln>
                <a:solidFill>
                  <a:srgbClr val="FFFFFF"/>
                </a:solidFill>
                <a:effectLst/>
                <a:uLnTx/>
                <a:uFillTx/>
                <a:latin typeface="Calibri"/>
                <a:ea typeface="+mj-ea"/>
                <a:cs typeface="+mj-cs"/>
              </a:rPr>
              <a:t>DEPARTMENTAL EXPENDITURE AS AT 30 SEPTEMBER 2023: ECONOMIC CLASSIFICATION</a:t>
            </a:r>
            <a:endParaRPr lang="en-US" sz="2000" b="1"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2BE662B-0BE0-4B0E-BB8A-E5AA041ABCBC}"/>
              </a:ext>
            </a:extLst>
          </p:cNvPr>
          <p:cNvSpPr>
            <a:spLocks noGrp="1"/>
          </p:cNvSpPr>
          <p:nvPr>
            <p:ph idx="1"/>
          </p:nvPr>
        </p:nvSpPr>
        <p:spPr>
          <a:xfrm>
            <a:off x="1340284" y="1716752"/>
            <a:ext cx="10560771" cy="4514221"/>
          </a:xfrm>
        </p:spPr>
        <p:txBody>
          <a:bodyPr>
            <a:normAutofit/>
          </a:bodyPr>
          <a:lstStyle/>
          <a:p>
            <a:pPr marL="0" lvl="0" indent="0" algn="just" defTabSz="457200" fontAlgn="b">
              <a:lnSpc>
                <a:spcPct val="120000"/>
              </a:lnSpc>
              <a:spcBef>
                <a:spcPts val="0"/>
              </a:spcBef>
              <a:spcAft>
                <a:spcPts val="1000"/>
              </a:spcAft>
              <a:buClrTx/>
              <a:buSzTx/>
              <a:buNone/>
              <a:tabLst>
                <a:tab pos="1552575" algn="l"/>
              </a:tabLst>
              <a:defRPr/>
            </a:pPr>
            <a:r>
              <a:rPr lang="en-ZA" sz="1600" b="1" dirty="0">
                <a:solidFill>
                  <a:prstClr val="black"/>
                </a:solidFill>
                <a:cs typeface="Times New Roman" panose="02020603050405020304" pitchFamily="18" charset="0"/>
              </a:rPr>
              <a:t>Building &amp; Other Fixed Structure - 43%</a:t>
            </a:r>
          </a:p>
          <a:p>
            <a:pPr marL="457200" lvl="0" indent="-284163" algn="just" fontAlgn="b">
              <a:lnSpc>
                <a:spcPct val="115000"/>
              </a:lnSpc>
              <a:spcBef>
                <a:spcPts val="0"/>
              </a:spcBef>
              <a:spcAft>
                <a:spcPts val="1000"/>
              </a:spcAft>
              <a:buClrTx/>
              <a:buSzTx/>
              <a:tabLst>
                <a:tab pos="1552575" algn="l"/>
              </a:tabLst>
              <a:defRPr/>
            </a:pPr>
            <a:r>
              <a:rPr lang="en-US" sz="1600" dirty="0">
                <a:solidFill>
                  <a:srgbClr val="000000"/>
                </a:solidFill>
                <a:cs typeface="Arial" panose="020B0604020202020204" pitchFamily="34" charset="0"/>
              </a:rPr>
              <a:t>The underspending in this category is affected by new construction of social infrastructures which is schedule to accelerate from third quarter of the financial year once all invoices and claims are received from implementing agents for the work completed. </a:t>
            </a:r>
          </a:p>
          <a:p>
            <a:pPr marL="0" indent="0" algn="just" defTabSz="457200" fontAlgn="b">
              <a:lnSpc>
                <a:spcPct val="120000"/>
              </a:lnSpc>
              <a:spcBef>
                <a:spcPts val="0"/>
              </a:spcBef>
              <a:spcAft>
                <a:spcPts val="1000"/>
              </a:spcAft>
              <a:buNone/>
              <a:tabLst>
                <a:tab pos="1552575" algn="l"/>
              </a:tabLst>
              <a:defRPr/>
            </a:pPr>
            <a:r>
              <a:rPr lang="en-ZA" sz="1600" b="1" dirty="0">
                <a:solidFill>
                  <a:prstClr val="black"/>
                </a:solidFill>
                <a:cs typeface="Times New Roman" panose="02020603050405020304" pitchFamily="18" charset="0"/>
              </a:rPr>
              <a:t>Machinery &amp; Equipment - 89%</a:t>
            </a:r>
          </a:p>
          <a:p>
            <a:pPr marL="457200" lvl="0" indent="-284163" algn="just" fontAlgn="b">
              <a:lnSpc>
                <a:spcPct val="115000"/>
              </a:lnSpc>
              <a:spcBef>
                <a:spcPts val="0"/>
              </a:spcBef>
              <a:spcAft>
                <a:spcPts val="1000"/>
              </a:spcAft>
              <a:buClrTx/>
              <a:buSzTx/>
              <a:tabLst>
                <a:tab pos="1552575" algn="l"/>
              </a:tabLst>
              <a:defRPr/>
            </a:pPr>
            <a:r>
              <a:rPr lang="en-US" sz="1600" dirty="0">
                <a:solidFill>
                  <a:srgbClr val="000000"/>
                </a:solidFill>
                <a:cs typeface="Arial" panose="020B0604020202020204" pitchFamily="34" charset="0"/>
              </a:rPr>
              <a:t>High percentage spent is due to accruals for late delivery of assets from the previous financial year and procurement of assets for newly appointed and replacement of assets for officials at Head office, regions, and institutions. </a:t>
            </a:r>
          </a:p>
          <a:p>
            <a:pPr marL="0" lvl="0" indent="0" algn="just" defTabSz="457200" fontAlgn="b">
              <a:lnSpc>
                <a:spcPct val="120000"/>
              </a:lnSpc>
              <a:spcBef>
                <a:spcPts val="0"/>
              </a:spcBef>
              <a:spcAft>
                <a:spcPts val="1000"/>
              </a:spcAft>
              <a:buClrTx/>
              <a:buSzTx/>
              <a:buNone/>
              <a:tabLst>
                <a:tab pos="1552575" algn="l"/>
              </a:tabLst>
              <a:defRPr/>
            </a:pPr>
            <a:r>
              <a:rPr lang="en-US" sz="1600" b="1" dirty="0">
                <a:solidFill>
                  <a:prstClr val="black"/>
                </a:solidFill>
                <a:cs typeface="Times New Roman" panose="02020603050405020304" pitchFamily="18" charset="0"/>
              </a:rPr>
              <a:t>Payments for financial asset</a:t>
            </a:r>
          </a:p>
          <a:p>
            <a:pPr marL="457200" lvl="0" indent="-284163" algn="just" fontAlgn="b">
              <a:lnSpc>
                <a:spcPct val="115000"/>
              </a:lnSpc>
              <a:spcBef>
                <a:spcPts val="0"/>
              </a:spcBef>
              <a:spcAft>
                <a:spcPts val="1000"/>
              </a:spcAft>
              <a:buClrTx/>
              <a:buSzTx/>
              <a:tabLst>
                <a:tab pos="1552575" algn="l"/>
              </a:tabLst>
              <a:defRPr/>
            </a:pPr>
            <a:r>
              <a:rPr lang="en-ZA" sz="1600" dirty="0">
                <a:solidFill>
                  <a:srgbClr val="000000"/>
                </a:solidFill>
                <a:cs typeface="Arial" panose="020B0604020202020204" pitchFamily="34" charset="0"/>
              </a:rPr>
              <a:t>The department wrote off irrecoverable debts in August 2023. Funds will be reprioritised within the current budget to cater for the expenditure incurred.</a:t>
            </a:r>
          </a:p>
          <a:p>
            <a:pPr marL="457200" marR="0" indent="-284163" algn="just">
              <a:lnSpc>
                <a:spcPct val="115000"/>
              </a:lnSpc>
              <a:spcBef>
                <a:spcPts val="0"/>
              </a:spcBef>
              <a:spcAft>
                <a:spcPts val="1000"/>
              </a:spcAft>
              <a:tabLst>
                <a:tab pos="1552575" algn="l"/>
              </a:tabLst>
            </a:pPr>
            <a:endParaRPr lang="en-ZA" sz="1700" dirty="0">
              <a:solidFill>
                <a:srgbClr val="000000"/>
              </a:solidFill>
              <a:cs typeface="Arial" panose="020B0604020202020204" pitchFamily="34" charset="0"/>
            </a:endParaRPr>
          </a:p>
          <a:p>
            <a:pPr marL="176212" marR="0" lvl="0" indent="0" algn="l" defTabSz="457200" rtl="0" eaLnBrk="1" fontAlgn="auto" latinLnBrk="0" hangingPunct="1">
              <a:lnSpc>
                <a:spcPct val="100000"/>
              </a:lnSpc>
              <a:spcBef>
                <a:spcPct val="20000"/>
              </a:spcBef>
              <a:spcAft>
                <a:spcPts val="0"/>
              </a:spcAft>
              <a:buClrTx/>
              <a:buSzTx/>
              <a:buNone/>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176212" marR="0" lvl="0" indent="0" algn="l" defTabSz="457200" rtl="0" eaLnBrk="1" fontAlgn="auto" latinLnBrk="0" hangingPunct="1">
              <a:lnSpc>
                <a:spcPct val="100000"/>
              </a:lnSpc>
              <a:spcBef>
                <a:spcPct val="2000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a:p>
            <a:pPr marL="555625" marR="0" lvl="0" indent="-285750" algn="just" defTabSz="457200" rtl="0" eaLnBrk="1" fontAlgn="b" latinLnBrk="0" hangingPunct="1">
              <a:lnSpc>
                <a:spcPct val="115000"/>
              </a:lnSpc>
              <a:spcBef>
                <a:spcPct val="20000"/>
              </a:spcBef>
              <a:spcAft>
                <a:spcPts val="0"/>
              </a:spcAft>
              <a:buClrTx/>
              <a:buSzTx/>
              <a:buFont typeface="Arial" panose="020B0604020202020204" pitchFamily="34" charset="0"/>
              <a:buChar char="•"/>
              <a:tabLst>
                <a:tab pos="269875" algn="l"/>
              </a:tabLst>
              <a:defRPr/>
            </a:pPr>
            <a:endParaRPr lang="en-ZA" sz="1400" dirty="0">
              <a:solidFill>
                <a:srgbClr val="000000"/>
              </a:solidFill>
              <a:latin typeface="Calibri"/>
              <a:cs typeface="Times New Roman" panose="02020603050405020304" pitchFamily="18" charset="0"/>
            </a:endParaRPr>
          </a:p>
          <a:p>
            <a:pPr marL="0" indent="0">
              <a:buNone/>
            </a:pPr>
            <a:endParaRPr lang="en-US" dirty="0"/>
          </a:p>
          <a:p>
            <a:pPr marL="0" indent="0" algn="ctr">
              <a:buNone/>
            </a:pPr>
            <a:endParaRPr lang="en-US" b="1" i="1" dirty="0"/>
          </a:p>
          <a:p>
            <a:pPr marL="0" indent="0">
              <a:buNone/>
            </a:pPr>
            <a:endParaRPr lang="en-US" dirty="0"/>
          </a:p>
        </p:txBody>
      </p:sp>
      <p:sp>
        <p:nvSpPr>
          <p:cNvPr id="3" name="Slide Number Placeholder 2">
            <a:extLst>
              <a:ext uri="{FF2B5EF4-FFF2-40B4-BE49-F238E27FC236}">
                <a16:creationId xmlns:a16="http://schemas.microsoft.com/office/drawing/2014/main" id="{81F6DD5C-10B8-4C8C-8D92-610C8C5E2AC7}"/>
              </a:ext>
            </a:extLst>
          </p:cNvPr>
          <p:cNvSpPr>
            <a:spLocks noGrp="1"/>
          </p:cNvSpPr>
          <p:nvPr>
            <p:ph type="sldNum" sz="quarter" idx="12"/>
          </p:nvPr>
        </p:nvSpPr>
        <p:spPr>
          <a:xfrm>
            <a:off x="11209106" y="6230973"/>
            <a:ext cx="545386" cy="25174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0690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4F8D-E75B-FFAB-3FF2-B0BEA9CFCC47}"/>
              </a:ext>
            </a:extLst>
          </p:cNvPr>
          <p:cNvSpPr txBox="1">
            <a:spLocks noGrp="1"/>
          </p:cNvSpPr>
          <p:nvPr>
            <p:ph type="title"/>
          </p:nvPr>
        </p:nvSpPr>
        <p:spPr>
          <a:xfrm>
            <a:off x="1378226" y="1103726"/>
            <a:ext cx="5406888" cy="489944"/>
          </a:xfrm>
        </p:spPr>
        <p:txBody>
          <a:bodyPr anchorCtr="1"/>
          <a:lstStyle/>
          <a:p>
            <a:pPr lvl="0"/>
            <a:r>
              <a:rPr lang="en-ZA" sz="2000" dirty="0">
                <a:latin typeface="Calibri"/>
              </a:rPr>
              <a:t>CONDITIONAL GRANT AS AT 30 SEPTEMBER</a:t>
            </a:r>
            <a:r>
              <a:rPr lang="en-US" sz="2000" dirty="0">
                <a:latin typeface="Calibri"/>
              </a:rPr>
              <a:t> 2023</a:t>
            </a:r>
            <a:endParaRPr lang="en-ZA" sz="2000" dirty="0">
              <a:latin typeface="Calibri"/>
            </a:endParaRPr>
          </a:p>
        </p:txBody>
      </p:sp>
      <p:sp>
        <p:nvSpPr>
          <p:cNvPr id="3" name="Slide Number Placeholder 2">
            <a:extLst>
              <a:ext uri="{FF2B5EF4-FFF2-40B4-BE49-F238E27FC236}">
                <a16:creationId xmlns:a16="http://schemas.microsoft.com/office/drawing/2014/main" id="{F4327944-687D-B92C-2E0B-44C600E4AAA8}"/>
              </a:ext>
            </a:extLst>
          </p:cNvPr>
          <p:cNvSpPr txBox="1"/>
          <p:nvPr/>
        </p:nvSpPr>
        <p:spPr>
          <a:xfrm>
            <a:off x="8780718" y="6271293"/>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9CEBE9B-5EE7-41C0-92E8-4109941DCB3E}" type="slidenum">
              <a:rPr kumimoji="0" lang="en-US" sz="16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64</a:t>
            </a:fld>
            <a:endParaRPr kumimoji="0" lang="en-US" sz="1600" b="0" i="0" u="none" strike="noStrike" kern="1200" cap="none" spc="0" normalizeH="0" baseline="0" noProof="0" dirty="0">
              <a:ln>
                <a:noFill/>
              </a:ln>
              <a:solidFill>
                <a:srgbClr val="898989"/>
              </a:solidFill>
              <a:effectLst/>
              <a:uLnTx/>
              <a:uFillTx/>
              <a:latin typeface="Calibri"/>
              <a:ea typeface="+mn-ea"/>
              <a:cs typeface="+mn-cs"/>
            </a:endParaRPr>
          </a:p>
        </p:txBody>
      </p:sp>
      <p:graphicFrame>
        <p:nvGraphicFramePr>
          <p:cNvPr id="4" name="Table 2">
            <a:extLst>
              <a:ext uri="{FF2B5EF4-FFF2-40B4-BE49-F238E27FC236}">
                <a16:creationId xmlns:a16="http://schemas.microsoft.com/office/drawing/2014/main" id="{E2AE12F1-AD95-771B-BF5C-3D275F90A1E6}"/>
              </a:ext>
            </a:extLst>
          </p:cNvPr>
          <p:cNvGraphicFramePr>
            <a:graphicFrameLocks noGrp="1"/>
          </p:cNvGraphicFramePr>
          <p:nvPr>
            <p:extLst>
              <p:ext uri="{D42A27DB-BD31-4B8C-83A1-F6EECF244321}">
                <p14:modId xmlns:p14="http://schemas.microsoft.com/office/powerpoint/2010/main" val="2106642751"/>
              </p:ext>
            </p:extLst>
          </p:nvPr>
        </p:nvGraphicFramePr>
        <p:xfrm>
          <a:off x="1752600" y="1832139"/>
          <a:ext cx="8686800" cy="1596861"/>
        </p:xfrm>
        <a:graphic>
          <a:graphicData uri="http://schemas.openxmlformats.org/drawingml/2006/table">
            <a:tbl>
              <a:tblPr>
                <a:effectLst/>
              </a:tblPr>
              <a:tblGrid>
                <a:gridCol w="3482210">
                  <a:extLst>
                    <a:ext uri="{9D8B030D-6E8A-4147-A177-3AD203B41FA5}">
                      <a16:colId xmlns:a16="http://schemas.microsoft.com/office/drawing/2014/main" val="2178908033"/>
                    </a:ext>
                  </a:extLst>
                </a:gridCol>
                <a:gridCol w="1385397">
                  <a:extLst>
                    <a:ext uri="{9D8B030D-6E8A-4147-A177-3AD203B41FA5}">
                      <a16:colId xmlns:a16="http://schemas.microsoft.com/office/drawing/2014/main" val="1217612506"/>
                    </a:ext>
                  </a:extLst>
                </a:gridCol>
                <a:gridCol w="1535163">
                  <a:extLst>
                    <a:ext uri="{9D8B030D-6E8A-4147-A177-3AD203B41FA5}">
                      <a16:colId xmlns:a16="http://schemas.microsoft.com/office/drawing/2014/main" val="3807691566"/>
                    </a:ext>
                  </a:extLst>
                </a:gridCol>
                <a:gridCol w="1260585">
                  <a:extLst>
                    <a:ext uri="{9D8B030D-6E8A-4147-A177-3AD203B41FA5}">
                      <a16:colId xmlns:a16="http://schemas.microsoft.com/office/drawing/2014/main" val="1236997952"/>
                    </a:ext>
                  </a:extLst>
                </a:gridCol>
                <a:gridCol w="1023445">
                  <a:extLst>
                    <a:ext uri="{9D8B030D-6E8A-4147-A177-3AD203B41FA5}">
                      <a16:colId xmlns:a16="http://schemas.microsoft.com/office/drawing/2014/main" val="2017104076"/>
                    </a:ext>
                  </a:extLst>
                </a:gridCol>
              </a:tblGrid>
              <a:tr h="582820">
                <a:tc>
                  <a:txBody>
                    <a:bodyPr/>
                    <a:lstStyle/>
                    <a:p>
                      <a:pPr lvl="0" algn="l" fontAlgn="ctr"/>
                      <a:r>
                        <a:rPr lang="en-US" sz="1400" b="1" i="0" u="none" strike="noStrike" dirty="0">
                          <a:solidFill>
                            <a:srgbClr val="000000"/>
                          </a:solidFill>
                          <a:latin typeface="Calibri" pitchFamily="34"/>
                        </a:rPr>
                        <a:t>NAME OF GRANT</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fontAlgn="ctr"/>
                      <a:r>
                        <a:rPr lang="en-US" sz="1400" b="1" i="0" u="none" strike="noStrike" dirty="0">
                          <a:solidFill>
                            <a:srgbClr val="000000"/>
                          </a:solidFill>
                          <a:latin typeface="Calibri" pitchFamily="34"/>
                        </a:rPr>
                        <a:t>BUDGET</a:t>
                      </a:r>
                    </a:p>
                    <a:p>
                      <a:pPr lvl="0" algn="ctr" fontAlgn="ctr"/>
                      <a:r>
                        <a:rPr lang="en-US" sz="1400" b="1" i="0" u="none" strike="noStrike" dirty="0">
                          <a:solidFill>
                            <a:srgbClr val="000000"/>
                          </a:solidFill>
                          <a:latin typeface="Calibri" pitchFamily="34"/>
                        </a:rPr>
                        <a:t>R’000</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fontAlgn="ctr"/>
                      <a:r>
                        <a:rPr lang="en-US" sz="1400" b="1" i="0" u="none" strike="noStrike" dirty="0">
                          <a:solidFill>
                            <a:srgbClr val="000000"/>
                          </a:solidFill>
                          <a:latin typeface="Calibri" pitchFamily="34"/>
                        </a:rPr>
                        <a:t>EXPENDITURE</a:t>
                      </a:r>
                    </a:p>
                    <a:p>
                      <a:pPr lvl="0" algn="ctr" fontAlgn="ctr"/>
                      <a:r>
                        <a:rPr lang="en-US" sz="1400" b="1" i="0" u="none" strike="noStrike" dirty="0">
                          <a:solidFill>
                            <a:srgbClr val="000000"/>
                          </a:solidFill>
                          <a:latin typeface="Calibri" pitchFamily="34"/>
                        </a:rPr>
                        <a:t>R’000</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fontAlgn="ctr"/>
                      <a:r>
                        <a:rPr lang="en-US" sz="1400" b="1" i="0" u="none" strike="noStrike" dirty="0">
                          <a:solidFill>
                            <a:srgbClr val="000000"/>
                          </a:solidFill>
                          <a:latin typeface="Calibri" pitchFamily="34"/>
                        </a:rPr>
                        <a:t>AVAILABLE</a:t>
                      </a:r>
                    </a:p>
                    <a:p>
                      <a:pPr lvl="0" algn="ctr" fontAlgn="ctr"/>
                      <a:r>
                        <a:rPr lang="en-US" sz="1400" b="1" i="0" u="none" strike="noStrike" dirty="0">
                          <a:solidFill>
                            <a:srgbClr val="000000"/>
                          </a:solidFill>
                          <a:latin typeface="Calibri" pitchFamily="34"/>
                        </a:rPr>
                        <a:t>R’000</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fontAlgn="ctr"/>
                      <a:r>
                        <a:rPr lang="en-US" sz="1400" b="1" i="0" u="none" strike="noStrike" dirty="0">
                          <a:solidFill>
                            <a:srgbClr val="000000"/>
                          </a:solidFill>
                          <a:latin typeface="Calibri" pitchFamily="34"/>
                        </a:rPr>
                        <a:t>% SPENT</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78342529"/>
                  </a:ext>
                </a:extLst>
              </a:tr>
              <a:tr h="582820">
                <a:tc>
                  <a:txBody>
                    <a:bodyPr/>
                    <a:lstStyle/>
                    <a:p>
                      <a:pPr lvl="0" algn="l" fontAlgn="ctr"/>
                      <a:r>
                        <a:rPr lang="en-US" sz="1400" b="0" i="0" u="none" strike="noStrike" dirty="0">
                          <a:solidFill>
                            <a:srgbClr val="000000"/>
                          </a:solidFill>
                          <a:latin typeface="Calibri" pitchFamily="34"/>
                        </a:rPr>
                        <a:t>EPWP INTEGRATED GRANT FOR PROV</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tcPr>
                </a:tc>
                <a:tc>
                  <a:txBody>
                    <a:bodyPr/>
                    <a:lstStyle/>
                    <a:p>
                      <a:pPr marL="0" lvl="0" algn="r" defTabSz="457200" rtl="0" fontAlgn="ctr" hangingPunct="1"/>
                      <a:r>
                        <a:rPr lang="en-ZA" sz="1400" b="0" i="0" u="none" strike="noStrike" kern="1200" dirty="0">
                          <a:solidFill>
                            <a:srgbClr val="000000"/>
                          </a:solidFill>
                          <a:latin typeface="Calibri" pitchFamily="34"/>
                        </a:rPr>
                        <a:t>22 444</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tcPr>
                </a:tc>
                <a:tc>
                  <a:txBody>
                    <a:bodyPr/>
                    <a:lstStyle/>
                    <a:p>
                      <a:pPr lvl="0" algn="r" fontAlgn="b"/>
                      <a:r>
                        <a:rPr lang="en-ZA" sz="1400" b="0" i="0" u="none" strike="noStrike" kern="1200" dirty="0">
                          <a:solidFill>
                            <a:srgbClr val="000000"/>
                          </a:solidFill>
                          <a:latin typeface="Calibri" pitchFamily="34"/>
                        </a:rPr>
                        <a:t>11 213 </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tcPr>
                </a:tc>
                <a:tc>
                  <a:txBody>
                    <a:bodyPr/>
                    <a:lstStyle/>
                    <a:p>
                      <a:pPr lvl="0" algn="r" fontAlgn="b"/>
                      <a:r>
                        <a:rPr lang="en-ZA" sz="1400" b="0" i="0" u="none" strike="noStrike" kern="1200" dirty="0">
                          <a:solidFill>
                            <a:srgbClr val="000000"/>
                          </a:solidFill>
                          <a:latin typeface="Calibri" pitchFamily="34"/>
                        </a:rPr>
                        <a:t>11 231 </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tcPr>
                </a:tc>
                <a:tc>
                  <a:txBody>
                    <a:bodyPr/>
                    <a:lstStyle/>
                    <a:p>
                      <a:pPr lvl="0" algn="r" fontAlgn="b"/>
                      <a:r>
                        <a:rPr lang="en-ZA" sz="1400" b="0" i="0" u="none" strike="noStrike" kern="1200" dirty="0">
                          <a:solidFill>
                            <a:srgbClr val="000000"/>
                          </a:solidFill>
                          <a:latin typeface="Calibri" pitchFamily="34"/>
                        </a:rPr>
                        <a:t>50%</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93226899"/>
                  </a:ext>
                </a:extLst>
              </a:tr>
              <a:tr h="431221">
                <a:tc>
                  <a:txBody>
                    <a:bodyPr/>
                    <a:lstStyle/>
                    <a:p>
                      <a:pPr lvl="0" algn="l" fontAlgn="ctr"/>
                      <a:r>
                        <a:rPr lang="en-US" sz="1400" b="1" i="0" u="none" strike="noStrike" dirty="0">
                          <a:solidFill>
                            <a:srgbClr val="000000"/>
                          </a:solidFill>
                          <a:latin typeface="Calibri" pitchFamily="34"/>
                        </a:rPr>
                        <a:t>TOTAL</a:t>
                      </a:r>
                    </a:p>
                  </a:txBody>
                  <a:tcPr marL="4690" marR="4690" marT="469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r" fontAlgn="ctr"/>
                      <a:r>
                        <a:rPr lang="en-US" sz="1400" b="1" i="0" u="none" strike="noStrike" dirty="0">
                          <a:solidFill>
                            <a:srgbClr val="000000"/>
                          </a:solidFill>
                          <a:latin typeface="Calibri" pitchFamily="34"/>
                        </a:rPr>
                        <a:t>22 444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r" fontAlgn="b"/>
                      <a:r>
                        <a:rPr lang="en-ZA" sz="1400" b="1" i="0" u="none" strike="noStrike" kern="1200" dirty="0">
                          <a:solidFill>
                            <a:srgbClr val="000000"/>
                          </a:solidFill>
                          <a:latin typeface="Calibri" pitchFamily="34"/>
                        </a:rPr>
                        <a:t>11 213 </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r" fontAlgn="b"/>
                      <a:r>
                        <a:rPr lang="en-ZA" sz="1400" b="1" i="0" u="none" strike="noStrike" kern="1200" dirty="0">
                          <a:solidFill>
                            <a:srgbClr val="000000"/>
                          </a:solidFill>
                          <a:latin typeface="Calibri" pitchFamily="34"/>
                        </a:rPr>
                        <a:t>11 231 </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r" fontAlgn="b"/>
                      <a:r>
                        <a:rPr lang="en-ZA" sz="1400" b="1" i="0" u="none" strike="noStrike" kern="1200" dirty="0">
                          <a:solidFill>
                            <a:srgbClr val="000000"/>
                          </a:solidFill>
                          <a:latin typeface="Calibri" pitchFamily="34"/>
                        </a:rPr>
                        <a:t>50%</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6141037"/>
                  </a:ext>
                </a:extLst>
              </a:tr>
            </a:tbl>
          </a:graphicData>
        </a:graphic>
      </p:graphicFrame>
      <p:sp>
        <p:nvSpPr>
          <p:cNvPr id="5" name="TextBox 4">
            <a:extLst>
              <a:ext uri="{FF2B5EF4-FFF2-40B4-BE49-F238E27FC236}">
                <a16:creationId xmlns:a16="http://schemas.microsoft.com/office/drawing/2014/main" id="{3637B1E7-BB1E-1B3A-58D9-D51690C38D21}"/>
              </a:ext>
            </a:extLst>
          </p:cNvPr>
          <p:cNvSpPr txBox="1"/>
          <p:nvPr/>
        </p:nvSpPr>
        <p:spPr>
          <a:xfrm>
            <a:off x="1752600" y="3640093"/>
            <a:ext cx="8686800" cy="584777"/>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457200" rtl="0" eaLnBrk="1" fontAlgn="b"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ZA" sz="1600" b="1" i="0" u="none" strike="noStrike" kern="0" cap="none" spc="0" normalizeH="0" baseline="0" noProof="0" dirty="0">
                <a:ln>
                  <a:noFill/>
                </a:ln>
                <a:solidFill>
                  <a:srgbClr val="000000"/>
                </a:solidFill>
                <a:effectLst/>
                <a:uLnTx/>
                <a:uFillTx/>
                <a:latin typeface="Calibri"/>
                <a:ea typeface="+mn-ea"/>
                <a:cs typeface="+mn-cs"/>
              </a:rPr>
              <a:t>EPWP Incentive Grant - 50%</a:t>
            </a:r>
          </a:p>
          <a:p>
            <a:pPr marL="285750" marR="0" lvl="0" indent="-177795" algn="l" defTabSz="4572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600" b="0" i="0" u="none" strike="noStrike" kern="0" cap="none" spc="0" normalizeH="0" baseline="0" noProof="0" dirty="0">
                <a:ln>
                  <a:noFill/>
                </a:ln>
                <a:solidFill>
                  <a:srgbClr val="000000"/>
                </a:solidFill>
                <a:effectLst/>
                <a:uLnTx/>
                <a:uFillTx/>
                <a:latin typeface="Calibri"/>
                <a:ea typeface="+mn-ea"/>
                <a:cs typeface="+mn-cs"/>
              </a:rPr>
              <a:t>The overall expenditure is on track at this period of the financial year.  </a:t>
            </a:r>
            <a:endParaRPr kumimoji="0" lang="en-ZA" sz="1600" b="0" i="0" u="none" strike="noStrike" kern="0" cap="none" spc="0" normalizeH="0" baseline="0" noProof="0" dirty="0">
              <a:ln>
                <a:noFill/>
              </a:ln>
              <a:solidFill>
                <a:srgbClr val="FF0000"/>
              </a:solidFill>
              <a:effectLst/>
              <a:uLnTx/>
              <a:uFillTx/>
              <a:latin typeface="Calibri"/>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9E67-4E4B-96AE-D57B-122B6B01AA5B}"/>
              </a:ext>
            </a:extLst>
          </p:cNvPr>
          <p:cNvSpPr txBox="1">
            <a:spLocks noGrp="1"/>
          </p:cNvSpPr>
          <p:nvPr>
            <p:ph type="title"/>
          </p:nvPr>
        </p:nvSpPr>
        <p:spPr/>
        <p:txBody>
          <a:bodyPr anchorCtr="1"/>
          <a:lstStyle/>
          <a:p>
            <a:pPr lvl="0"/>
            <a:r>
              <a:rPr lang="en-US" sz="2000" dirty="0">
                <a:latin typeface="Calibri" pitchFamily="34"/>
              </a:rPr>
              <a:t>15- &amp; 30-DAYS PAYMENT ANALYSIS</a:t>
            </a:r>
            <a:endParaRPr lang="en-ZA" sz="2000" dirty="0"/>
          </a:p>
        </p:txBody>
      </p:sp>
      <p:graphicFrame>
        <p:nvGraphicFramePr>
          <p:cNvPr id="4" name="Content Placeholder 6">
            <a:extLst>
              <a:ext uri="{FF2B5EF4-FFF2-40B4-BE49-F238E27FC236}">
                <a16:creationId xmlns:a16="http://schemas.microsoft.com/office/drawing/2014/main" id="{D0A9B57D-39E3-1B00-89C5-E90D5E3D1A1C}"/>
              </a:ext>
            </a:extLst>
          </p:cNvPr>
          <p:cNvGraphicFramePr>
            <a:graphicFrameLocks noGrp="1"/>
          </p:cNvGraphicFramePr>
          <p:nvPr>
            <p:ph idx="1"/>
            <p:extLst>
              <p:ext uri="{D42A27DB-BD31-4B8C-83A1-F6EECF244321}">
                <p14:modId xmlns:p14="http://schemas.microsoft.com/office/powerpoint/2010/main" val="1031986375"/>
              </p:ext>
            </p:extLst>
          </p:nvPr>
        </p:nvGraphicFramePr>
        <p:xfrm>
          <a:off x="1334531" y="1616075"/>
          <a:ext cx="10585320" cy="2507118"/>
        </p:xfrm>
        <a:graphic>
          <a:graphicData uri="http://schemas.openxmlformats.org/drawingml/2006/table">
            <a:tbl>
              <a:tblPr>
                <a:effectLst/>
              </a:tblPr>
              <a:tblGrid>
                <a:gridCol w="3588309">
                  <a:extLst>
                    <a:ext uri="{9D8B030D-6E8A-4147-A177-3AD203B41FA5}">
                      <a16:colId xmlns:a16="http://schemas.microsoft.com/office/drawing/2014/main" val="3691499739"/>
                    </a:ext>
                  </a:extLst>
                </a:gridCol>
                <a:gridCol w="1066116">
                  <a:extLst>
                    <a:ext uri="{9D8B030D-6E8A-4147-A177-3AD203B41FA5}">
                      <a16:colId xmlns:a16="http://schemas.microsoft.com/office/drawing/2014/main" val="3483405059"/>
                    </a:ext>
                  </a:extLst>
                </a:gridCol>
                <a:gridCol w="1117855">
                  <a:extLst>
                    <a:ext uri="{9D8B030D-6E8A-4147-A177-3AD203B41FA5}">
                      <a16:colId xmlns:a16="http://schemas.microsoft.com/office/drawing/2014/main" val="769417133"/>
                    </a:ext>
                  </a:extLst>
                </a:gridCol>
                <a:gridCol w="962608">
                  <a:extLst>
                    <a:ext uri="{9D8B030D-6E8A-4147-A177-3AD203B41FA5}">
                      <a16:colId xmlns:a16="http://schemas.microsoft.com/office/drawing/2014/main" val="2836297883"/>
                    </a:ext>
                  </a:extLst>
                </a:gridCol>
                <a:gridCol w="962608">
                  <a:extLst>
                    <a:ext uri="{9D8B030D-6E8A-4147-A177-3AD203B41FA5}">
                      <a16:colId xmlns:a16="http://schemas.microsoft.com/office/drawing/2014/main" val="2942681615"/>
                    </a:ext>
                  </a:extLst>
                </a:gridCol>
                <a:gridCol w="962608">
                  <a:extLst>
                    <a:ext uri="{9D8B030D-6E8A-4147-A177-3AD203B41FA5}">
                      <a16:colId xmlns:a16="http://schemas.microsoft.com/office/drawing/2014/main" val="2685564015"/>
                    </a:ext>
                  </a:extLst>
                </a:gridCol>
                <a:gridCol w="962608">
                  <a:extLst>
                    <a:ext uri="{9D8B030D-6E8A-4147-A177-3AD203B41FA5}">
                      <a16:colId xmlns:a16="http://schemas.microsoft.com/office/drawing/2014/main" val="1481139104"/>
                    </a:ext>
                  </a:extLst>
                </a:gridCol>
                <a:gridCol w="962608">
                  <a:extLst>
                    <a:ext uri="{9D8B030D-6E8A-4147-A177-3AD203B41FA5}">
                      <a16:colId xmlns:a16="http://schemas.microsoft.com/office/drawing/2014/main" val="421954283"/>
                    </a:ext>
                  </a:extLst>
                </a:gridCol>
              </a:tblGrid>
              <a:tr h="277474">
                <a:tc gridSpan="5">
                  <a:txBody>
                    <a:bodyPr/>
                    <a:lstStyle/>
                    <a:p>
                      <a:pPr lvl="0" algn="ctr" fontAlgn="b"/>
                      <a:r>
                        <a:rPr lang="en-US" sz="1400" b="1" i="0" u="none" strike="noStrike" dirty="0">
                          <a:solidFill>
                            <a:srgbClr val="000000"/>
                          </a:solidFill>
                          <a:latin typeface="Calibri" pitchFamily="34"/>
                        </a:rPr>
                        <a:t>15 AND 30 DAYS PAYMENT ANALYSIS</a:t>
                      </a: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4931242"/>
                  </a:ext>
                </a:extLst>
              </a:tr>
              <a:tr h="302241">
                <a:tc>
                  <a:txBody>
                    <a:bodyPr/>
                    <a:lstStyle/>
                    <a:p>
                      <a:pPr lvl="0" algn="l" fontAlgn="b"/>
                      <a:r>
                        <a:rPr lang="en-US" sz="1400" b="1" i="0" u="none" strike="noStrike" dirty="0">
                          <a:solidFill>
                            <a:srgbClr val="000000"/>
                          </a:solidFill>
                          <a:latin typeface="Calibri" pitchFamily="34"/>
                        </a:rPr>
                        <a:t>Sundry payments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ctr" fontAlgn="b"/>
                      <a:r>
                        <a:rPr lang="en-US" sz="1400" b="1" i="0" u="none" strike="noStrike" dirty="0">
                          <a:solidFill>
                            <a:srgbClr val="000000"/>
                          </a:solidFill>
                          <a:latin typeface="Calibri" pitchFamily="34"/>
                        </a:rPr>
                        <a:t>Total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Apr</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May</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June</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July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Aug</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Sep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927899"/>
                  </a:ext>
                </a:extLst>
              </a:tr>
              <a:tr h="268224">
                <a:tc>
                  <a:txBody>
                    <a:bodyPr/>
                    <a:lstStyle/>
                    <a:p>
                      <a:pPr lvl="0" algn="l" fontAlgn="b"/>
                      <a:r>
                        <a:rPr lang="en-US" sz="1400" b="0" i="0" u="none" strike="noStrike" dirty="0">
                          <a:solidFill>
                            <a:srgbClr val="000000"/>
                          </a:solidFill>
                          <a:latin typeface="Calibri" pitchFamily="34"/>
                        </a:rPr>
                        <a:t>Total Number of payments made</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770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143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177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123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40734176"/>
                  </a:ext>
                </a:extLst>
              </a:tr>
              <a:tr h="332195">
                <a:tc>
                  <a:txBody>
                    <a:bodyPr/>
                    <a:lstStyle/>
                    <a:p>
                      <a:pPr lvl="0" algn="l" fontAlgn="b"/>
                      <a:r>
                        <a:rPr lang="en-US" sz="1400" b="0" i="0" u="none" strike="noStrike" dirty="0">
                          <a:solidFill>
                            <a:srgbClr val="000000"/>
                          </a:solidFill>
                          <a:latin typeface="Calibri" pitchFamily="34"/>
                        </a:rPr>
                        <a:t>Total number of payments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720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22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184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131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176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116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11596946"/>
                  </a:ext>
                </a:extLst>
              </a:tr>
              <a:tr h="268224">
                <a:tc>
                  <a:txBody>
                    <a:bodyPr/>
                    <a:lstStyle/>
                    <a:p>
                      <a:pPr lvl="0" algn="l" fontAlgn="b"/>
                      <a:r>
                        <a:rPr lang="en-US" sz="1400" b="0" i="1" u="none" strike="noStrike" dirty="0">
                          <a:solidFill>
                            <a:srgbClr val="000000"/>
                          </a:solidFill>
                          <a:latin typeface="Calibri" pitchFamily="34"/>
                        </a:rPr>
                        <a:t>% payment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71%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92 %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6991789"/>
                  </a:ext>
                </a:extLst>
              </a:tr>
              <a:tr h="328124">
                <a:tc>
                  <a:txBody>
                    <a:bodyPr/>
                    <a:lstStyle/>
                    <a:p>
                      <a:pPr lvl="0" algn="l" fontAlgn="b"/>
                      <a:r>
                        <a:rPr lang="en-US" sz="1400" b="0" i="0" u="none" strike="noStrike" dirty="0">
                          <a:solidFill>
                            <a:srgbClr val="000000"/>
                          </a:solidFill>
                          <a:latin typeface="Calibri" pitchFamily="34"/>
                        </a:rPr>
                        <a:t>Total number of payments within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769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143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177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123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14219603"/>
                  </a:ext>
                </a:extLst>
              </a:tr>
              <a:tr h="268224">
                <a:tc>
                  <a:txBody>
                    <a:bodyPr/>
                    <a:lstStyle/>
                    <a:p>
                      <a:pPr lvl="0" algn="l" fontAlgn="b"/>
                      <a:r>
                        <a:rPr lang="en-US" sz="1400" b="0" i="1" u="none" strike="noStrike" dirty="0">
                          <a:solidFill>
                            <a:srgbClr val="000000"/>
                          </a:solidFill>
                          <a:latin typeface="Calibri" pitchFamily="34"/>
                        </a:rPr>
                        <a:t>% payment within 30 days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99.87%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5796950"/>
                  </a:ext>
                </a:extLst>
              </a:tr>
              <a:tr h="462412">
                <a:tc>
                  <a:txBody>
                    <a:bodyPr/>
                    <a:lstStyle/>
                    <a:p>
                      <a:pPr lvl="0" algn="l" fontAlgn="b"/>
                      <a:r>
                        <a:rPr lang="en-US" sz="1400" b="1" i="1" u="none" strike="noStrike" dirty="0">
                          <a:solidFill>
                            <a:srgbClr val="000000"/>
                          </a:solidFill>
                          <a:latin typeface="Calibri" pitchFamily="34"/>
                        </a:rPr>
                        <a:t>Number of payments outside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37120310"/>
                  </a:ext>
                </a:extLst>
              </a:tr>
            </a:tbl>
          </a:graphicData>
        </a:graphic>
      </p:graphicFrame>
      <p:sp>
        <p:nvSpPr>
          <p:cNvPr id="3" name="Slide Number Placeholder 3">
            <a:extLst>
              <a:ext uri="{FF2B5EF4-FFF2-40B4-BE49-F238E27FC236}">
                <a16:creationId xmlns:a16="http://schemas.microsoft.com/office/drawing/2014/main" id="{6B703BF1-3339-E09E-2420-9BDAC043CEA9}"/>
              </a:ext>
            </a:extLst>
          </p:cNvPr>
          <p:cNvSpPr txBox="1"/>
          <p:nvPr/>
        </p:nvSpPr>
        <p:spPr>
          <a:xfrm>
            <a:off x="11919850" y="6532765"/>
            <a:ext cx="410967" cy="325581"/>
          </a:xfrm>
          <a:prstGeom prst="rect">
            <a:avLst/>
          </a:prstGeom>
          <a:noFill/>
          <a:ln cap="flat">
            <a:noFill/>
          </a:ln>
        </p:spPr>
        <p:txBody>
          <a:bodyPr vert="horz" wrap="square" lIns="91440" tIns="45720" rIns="91440" bIns="45720"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3D04BB0-E0AB-4F3D-AA5E-3B2DAC6484C8}" type="slidenum">
              <a:rPr kumimoji="0" lang="en-US" sz="14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65</a:t>
            </a:fld>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5" name="Table 7">
            <a:extLst>
              <a:ext uri="{FF2B5EF4-FFF2-40B4-BE49-F238E27FC236}">
                <a16:creationId xmlns:a16="http://schemas.microsoft.com/office/drawing/2014/main" id="{F7157FC4-5EC6-AE4A-86AF-B076258B2780}"/>
              </a:ext>
            </a:extLst>
          </p:cNvPr>
          <p:cNvGraphicFramePr>
            <a:graphicFrameLocks noGrp="1"/>
          </p:cNvGraphicFramePr>
          <p:nvPr>
            <p:extLst>
              <p:ext uri="{D42A27DB-BD31-4B8C-83A1-F6EECF244321}">
                <p14:modId xmlns:p14="http://schemas.microsoft.com/office/powerpoint/2010/main" val="555669964"/>
              </p:ext>
            </p:extLst>
          </p:nvPr>
        </p:nvGraphicFramePr>
        <p:xfrm>
          <a:off x="1334530" y="4225106"/>
          <a:ext cx="10585320" cy="2470450"/>
        </p:xfrm>
        <a:graphic>
          <a:graphicData uri="http://schemas.openxmlformats.org/drawingml/2006/table">
            <a:tbl>
              <a:tblPr>
                <a:effectLst/>
              </a:tblPr>
              <a:tblGrid>
                <a:gridCol w="3565726">
                  <a:extLst>
                    <a:ext uri="{9D8B030D-6E8A-4147-A177-3AD203B41FA5}">
                      <a16:colId xmlns:a16="http://schemas.microsoft.com/office/drawing/2014/main" val="2200942765"/>
                    </a:ext>
                  </a:extLst>
                </a:gridCol>
                <a:gridCol w="1078840">
                  <a:extLst>
                    <a:ext uri="{9D8B030D-6E8A-4147-A177-3AD203B41FA5}">
                      <a16:colId xmlns:a16="http://schemas.microsoft.com/office/drawing/2014/main" val="791681931"/>
                    </a:ext>
                  </a:extLst>
                </a:gridCol>
                <a:gridCol w="1129410">
                  <a:extLst>
                    <a:ext uri="{9D8B030D-6E8A-4147-A177-3AD203B41FA5}">
                      <a16:colId xmlns:a16="http://schemas.microsoft.com/office/drawing/2014/main" val="2252916396"/>
                    </a:ext>
                  </a:extLst>
                </a:gridCol>
                <a:gridCol w="965194">
                  <a:extLst>
                    <a:ext uri="{9D8B030D-6E8A-4147-A177-3AD203B41FA5}">
                      <a16:colId xmlns:a16="http://schemas.microsoft.com/office/drawing/2014/main" val="4173831073"/>
                    </a:ext>
                  </a:extLst>
                </a:gridCol>
                <a:gridCol w="935946">
                  <a:extLst>
                    <a:ext uri="{9D8B030D-6E8A-4147-A177-3AD203B41FA5}">
                      <a16:colId xmlns:a16="http://schemas.microsoft.com/office/drawing/2014/main" val="3349563662"/>
                    </a:ext>
                  </a:extLst>
                </a:gridCol>
                <a:gridCol w="965194">
                  <a:extLst>
                    <a:ext uri="{9D8B030D-6E8A-4147-A177-3AD203B41FA5}">
                      <a16:colId xmlns:a16="http://schemas.microsoft.com/office/drawing/2014/main" val="3012180341"/>
                    </a:ext>
                  </a:extLst>
                </a:gridCol>
                <a:gridCol w="994442">
                  <a:extLst>
                    <a:ext uri="{9D8B030D-6E8A-4147-A177-3AD203B41FA5}">
                      <a16:colId xmlns:a16="http://schemas.microsoft.com/office/drawing/2014/main" val="3683962200"/>
                    </a:ext>
                  </a:extLst>
                </a:gridCol>
                <a:gridCol w="950568">
                  <a:extLst>
                    <a:ext uri="{9D8B030D-6E8A-4147-A177-3AD203B41FA5}">
                      <a16:colId xmlns:a16="http://schemas.microsoft.com/office/drawing/2014/main" val="2325406201"/>
                    </a:ext>
                  </a:extLst>
                </a:gridCol>
              </a:tblGrid>
              <a:tr h="285446">
                <a:tc>
                  <a:txBody>
                    <a:bodyPr/>
                    <a:lstStyle/>
                    <a:p>
                      <a:pPr lvl="0" algn="l" fontAlgn="b"/>
                      <a:r>
                        <a:rPr lang="en-US" sz="1400" b="1" i="0" u="none" strike="noStrike" dirty="0">
                          <a:solidFill>
                            <a:srgbClr val="000000"/>
                          </a:solidFill>
                          <a:latin typeface="Calibri" pitchFamily="34"/>
                        </a:rPr>
                        <a:t>SAP Supplier payments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ctr" fontAlgn="b"/>
                      <a:r>
                        <a:rPr lang="en-US" sz="1400" b="1" i="0" u="none" strike="noStrike" dirty="0">
                          <a:solidFill>
                            <a:srgbClr val="000000"/>
                          </a:solidFill>
                          <a:latin typeface="Calibri" pitchFamily="34"/>
                        </a:rPr>
                        <a:t>Total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Apr</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May</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June</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July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Aug</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Sep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754234"/>
                  </a:ext>
                </a:extLst>
              </a:tr>
              <a:tr h="403528">
                <a:tc>
                  <a:txBody>
                    <a:bodyPr/>
                    <a:lstStyle/>
                    <a:p>
                      <a:pPr lvl="0" algn="l" fontAlgn="b"/>
                      <a:r>
                        <a:rPr lang="en-US" sz="1400" b="0" i="0" u="none" strike="noStrike" dirty="0">
                          <a:solidFill>
                            <a:srgbClr val="000000"/>
                          </a:solidFill>
                          <a:latin typeface="Calibri" pitchFamily="34"/>
                        </a:rPr>
                        <a:t>Total Number of payments made</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3 977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373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620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798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732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822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632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90105287"/>
                  </a:ext>
                </a:extLst>
              </a:tr>
              <a:tr h="403528">
                <a:tc>
                  <a:txBody>
                    <a:bodyPr/>
                    <a:lstStyle/>
                    <a:p>
                      <a:pPr lvl="0" algn="l" fontAlgn="b"/>
                      <a:r>
                        <a:rPr lang="en-US" sz="1400" b="0" i="0" u="none" strike="noStrike" dirty="0">
                          <a:solidFill>
                            <a:srgbClr val="000000"/>
                          </a:solidFill>
                          <a:latin typeface="Calibri" pitchFamily="34"/>
                        </a:rPr>
                        <a:t>Total number of payments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3 485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307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501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695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637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761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584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79630903"/>
                  </a:ext>
                </a:extLst>
              </a:tr>
              <a:tr h="285446">
                <a:tc>
                  <a:txBody>
                    <a:bodyPr/>
                    <a:lstStyle/>
                    <a:p>
                      <a:pPr lvl="0" algn="l" fontAlgn="b"/>
                      <a:r>
                        <a:rPr lang="en-US" sz="1400" b="0" i="1" u="none" strike="noStrike" dirty="0">
                          <a:solidFill>
                            <a:srgbClr val="000000"/>
                          </a:solidFill>
                          <a:latin typeface="Calibri" pitchFamily="34"/>
                        </a:rPr>
                        <a:t>% payment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87.63%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82%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81%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87%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87%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6569278"/>
                  </a:ext>
                </a:extLst>
              </a:tr>
              <a:tr h="403528">
                <a:tc>
                  <a:txBody>
                    <a:bodyPr/>
                    <a:lstStyle/>
                    <a:p>
                      <a:pPr lvl="0" algn="l" fontAlgn="b"/>
                      <a:r>
                        <a:rPr lang="en-US" sz="1400" b="0" i="0" u="none" strike="noStrike" dirty="0">
                          <a:solidFill>
                            <a:srgbClr val="000000"/>
                          </a:solidFill>
                          <a:latin typeface="Calibri" pitchFamily="34"/>
                        </a:rPr>
                        <a:t>Total number of payments within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3 948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370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602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795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728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822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631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60998782"/>
                  </a:ext>
                </a:extLst>
              </a:tr>
              <a:tr h="285446">
                <a:tc>
                  <a:txBody>
                    <a:bodyPr/>
                    <a:lstStyle/>
                    <a:p>
                      <a:pPr lvl="0" algn="l" fontAlgn="b"/>
                      <a:r>
                        <a:rPr lang="en-US" sz="1400" b="0" i="1" u="none" strike="noStrike" dirty="0">
                          <a:solidFill>
                            <a:srgbClr val="000000"/>
                          </a:solidFill>
                          <a:latin typeface="Calibri" pitchFamily="34"/>
                        </a:rPr>
                        <a:t>% payment within 30 days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99.27%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10290621"/>
                  </a:ext>
                </a:extLst>
              </a:tr>
              <a:tr h="403528">
                <a:tc>
                  <a:txBody>
                    <a:bodyPr/>
                    <a:lstStyle/>
                    <a:p>
                      <a:pPr lvl="0" algn="l" fontAlgn="b"/>
                      <a:r>
                        <a:rPr lang="en-US" sz="1400" b="1" i="1" u="none" strike="noStrike" dirty="0">
                          <a:solidFill>
                            <a:srgbClr val="000000"/>
                          </a:solidFill>
                          <a:latin typeface="Calibri" pitchFamily="34"/>
                        </a:rPr>
                        <a:t>Number of payments outside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30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18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63254546"/>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2B96-FA6C-598A-C41C-79F3A9E74BFE}"/>
              </a:ext>
            </a:extLst>
          </p:cNvPr>
          <p:cNvSpPr txBox="1">
            <a:spLocks noGrp="1"/>
          </p:cNvSpPr>
          <p:nvPr>
            <p:ph type="title"/>
          </p:nvPr>
        </p:nvSpPr>
        <p:spPr/>
        <p:txBody>
          <a:bodyPr anchorCtr="1"/>
          <a:lstStyle/>
          <a:p>
            <a:pPr lvl="0" algn="ctr"/>
            <a:r>
              <a:rPr lang="en-US" sz="2000" dirty="0">
                <a:latin typeface="Calibri" pitchFamily="34"/>
              </a:rPr>
              <a:t>15 &amp; 30 DAYS PAYMENT ANALYSIS (CONT..)	</a:t>
            </a:r>
            <a:endParaRPr lang="en-ZA" sz="2000" dirty="0">
              <a:latin typeface="Calibri" pitchFamily="34"/>
            </a:endParaRPr>
          </a:p>
        </p:txBody>
      </p:sp>
      <p:graphicFrame>
        <p:nvGraphicFramePr>
          <p:cNvPr id="4" name="Content Placeholder 9">
            <a:extLst>
              <a:ext uri="{FF2B5EF4-FFF2-40B4-BE49-F238E27FC236}">
                <a16:creationId xmlns:a16="http://schemas.microsoft.com/office/drawing/2014/main" id="{ED086194-CE4B-3685-432B-D092ECDE43B8}"/>
              </a:ext>
            </a:extLst>
          </p:cNvPr>
          <p:cNvGraphicFramePr>
            <a:graphicFrameLocks noGrp="1"/>
          </p:cNvGraphicFramePr>
          <p:nvPr>
            <p:ph idx="1"/>
            <p:extLst>
              <p:ext uri="{D42A27DB-BD31-4B8C-83A1-F6EECF244321}">
                <p14:modId xmlns:p14="http://schemas.microsoft.com/office/powerpoint/2010/main" val="2770908279"/>
              </p:ext>
            </p:extLst>
          </p:nvPr>
        </p:nvGraphicFramePr>
        <p:xfrm>
          <a:off x="1335088" y="1616075"/>
          <a:ext cx="10585447" cy="2291116"/>
        </p:xfrm>
        <a:graphic>
          <a:graphicData uri="http://schemas.openxmlformats.org/drawingml/2006/table">
            <a:tbl>
              <a:tblPr>
                <a:effectLst/>
              </a:tblPr>
              <a:tblGrid>
                <a:gridCol w="3623579">
                  <a:extLst>
                    <a:ext uri="{9D8B030D-6E8A-4147-A177-3AD203B41FA5}">
                      <a16:colId xmlns:a16="http://schemas.microsoft.com/office/drawing/2014/main" val="2036131806"/>
                    </a:ext>
                  </a:extLst>
                </a:gridCol>
                <a:gridCol w="992799">
                  <a:extLst>
                    <a:ext uri="{9D8B030D-6E8A-4147-A177-3AD203B41FA5}">
                      <a16:colId xmlns:a16="http://schemas.microsoft.com/office/drawing/2014/main" val="523931496"/>
                    </a:ext>
                  </a:extLst>
                </a:gridCol>
                <a:gridCol w="1054609">
                  <a:extLst>
                    <a:ext uri="{9D8B030D-6E8A-4147-A177-3AD203B41FA5}">
                      <a16:colId xmlns:a16="http://schemas.microsoft.com/office/drawing/2014/main" val="2153149466"/>
                    </a:ext>
                  </a:extLst>
                </a:gridCol>
                <a:gridCol w="1029700">
                  <a:extLst>
                    <a:ext uri="{9D8B030D-6E8A-4147-A177-3AD203B41FA5}">
                      <a16:colId xmlns:a16="http://schemas.microsoft.com/office/drawing/2014/main" val="3082579093"/>
                    </a:ext>
                  </a:extLst>
                </a:gridCol>
                <a:gridCol w="873682">
                  <a:extLst>
                    <a:ext uri="{9D8B030D-6E8A-4147-A177-3AD203B41FA5}">
                      <a16:colId xmlns:a16="http://schemas.microsoft.com/office/drawing/2014/main" val="260599049"/>
                    </a:ext>
                  </a:extLst>
                </a:gridCol>
                <a:gridCol w="982892">
                  <a:extLst>
                    <a:ext uri="{9D8B030D-6E8A-4147-A177-3AD203B41FA5}">
                      <a16:colId xmlns:a16="http://schemas.microsoft.com/office/drawing/2014/main" val="2660562044"/>
                    </a:ext>
                  </a:extLst>
                </a:gridCol>
                <a:gridCol w="936084">
                  <a:extLst>
                    <a:ext uri="{9D8B030D-6E8A-4147-A177-3AD203B41FA5}">
                      <a16:colId xmlns:a16="http://schemas.microsoft.com/office/drawing/2014/main" val="1190865847"/>
                    </a:ext>
                  </a:extLst>
                </a:gridCol>
                <a:gridCol w="1092102">
                  <a:extLst>
                    <a:ext uri="{9D8B030D-6E8A-4147-A177-3AD203B41FA5}">
                      <a16:colId xmlns:a16="http://schemas.microsoft.com/office/drawing/2014/main" val="1755462176"/>
                    </a:ext>
                  </a:extLst>
                </a:gridCol>
              </a:tblGrid>
              <a:tr h="292415">
                <a:tc gridSpan="5">
                  <a:txBody>
                    <a:bodyPr/>
                    <a:lstStyle/>
                    <a:p>
                      <a:pPr lvl="0" algn="ctr" fontAlgn="b"/>
                      <a:r>
                        <a:rPr lang="en-US" sz="1400" b="1" i="0" u="none" strike="noStrike" dirty="0">
                          <a:solidFill>
                            <a:srgbClr val="000000"/>
                          </a:solidFill>
                          <a:latin typeface="Calibri" pitchFamily="34"/>
                        </a:rPr>
                        <a:t>15 AND 30 DAYS PAYMENT ANALYSIS</a:t>
                      </a: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endParaRPr lang="en-US" sz="1400" b="1" i="0" u="none" strike="noStrike" dirty="0">
                        <a:solidFill>
                          <a:srgbClr val="000000"/>
                        </a:solidFill>
                        <a:latin typeface="Calibri" pitchFamily="34"/>
                      </a:endParaRPr>
                    </a:p>
                  </a:txBody>
                  <a:tcPr marL="6345" marR="6345" marT="6345"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33790551"/>
                  </a:ext>
                </a:extLst>
              </a:tr>
              <a:tr h="282668">
                <a:tc>
                  <a:txBody>
                    <a:bodyPr/>
                    <a:lstStyle/>
                    <a:p>
                      <a:pPr lvl="0" algn="l" fontAlgn="b"/>
                      <a:r>
                        <a:rPr lang="en-US" sz="1400" b="1" i="0" u="none" strike="noStrike" dirty="0">
                          <a:solidFill>
                            <a:srgbClr val="000000"/>
                          </a:solidFill>
                          <a:latin typeface="Calibri" pitchFamily="34"/>
                        </a:rPr>
                        <a:t>NPI Payments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ctr" fontAlgn="b"/>
                      <a:r>
                        <a:rPr lang="en-US" sz="1400" b="1" i="0" u="none" strike="noStrike" dirty="0">
                          <a:solidFill>
                            <a:srgbClr val="000000"/>
                          </a:solidFill>
                          <a:latin typeface="Calibri" pitchFamily="34"/>
                        </a:rPr>
                        <a:t>Total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Apr</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May</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June</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July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Aug</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1" i="0" u="none" strike="noStrike" dirty="0">
                          <a:solidFill>
                            <a:srgbClr val="000000"/>
                          </a:solidFill>
                          <a:latin typeface="Calibri" pitchFamily="34"/>
                        </a:rPr>
                        <a:t>Sep </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165"/>
                  </a:ext>
                </a:extLst>
              </a:tr>
              <a:tr h="282668">
                <a:tc>
                  <a:txBody>
                    <a:bodyPr/>
                    <a:lstStyle/>
                    <a:p>
                      <a:pPr lvl="0" algn="l" fontAlgn="b"/>
                      <a:r>
                        <a:rPr lang="en-US" sz="1400" b="0" i="0" u="none" strike="noStrike" dirty="0">
                          <a:solidFill>
                            <a:srgbClr val="000000"/>
                          </a:solidFill>
                          <a:latin typeface="Calibri" pitchFamily="34"/>
                        </a:rPr>
                        <a:t>Total Number of payments made</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3 171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368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995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189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1 512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15</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94399343"/>
                  </a:ext>
                </a:extLst>
              </a:tr>
              <a:tr h="292946">
                <a:tc>
                  <a:txBody>
                    <a:bodyPr/>
                    <a:lstStyle/>
                    <a:p>
                      <a:pPr lvl="0" algn="l" fontAlgn="b"/>
                      <a:r>
                        <a:rPr lang="en-US" sz="1400" b="0" i="0" u="none" strike="noStrike" dirty="0">
                          <a:solidFill>
                            <a:srgbClr val="000000"/>
                          </a:solidFill>
                          <a:latin typeface="Calibri" pitchFamily="34"/>
                        </a:rPr>
                        <a:t>Total number of payments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a:txBody>
                    <a:bodyPr/>
                    <a:lstStyle/>
                    <a:p>
                      <a:pPr lvl="0" algn="ctr" fontAlgn="b"/>
                      <a:r>
                        <a:rPr lang="en-US" sz="1400" b="0" i="0" u="none" strike="noStrike" dirty="0">
                          <a:solidFill>
                            <a:srgbClr val="000000"/>
                          </a:solidFill>
                          <a:latin typeface="Calibri" pitchFamily="34"/>
                        </a:rPr>
                        <a:t>3 165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a:txBody>
                    <a:bodyPr/>
                    <a:lstStyle/>
                    <a:p>
                      <a:pPr lvl="0" algn="ctr" fontAlgn="b"/>
                      <a:r>
                        <a:rPr lang="en-US" sz="1400" b="0" i="0" u="none" strike="noStrike" dirty="0">
                          <a:solidFill>
                            <a:srgbClr val="000000"/>
                          </a:solidFill>
                          <a:latin typeface="Calibri" pitchFamily="34"/>
                        </a:rPr>
                        <a:t>367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187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1 512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15</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407158075"/>
                  </a:ext>
                </a:extLst>
              </a:tr>
              <a:tr h="282668">
                <a:tc>
                  <a:txBody>
                    <a:bodyPr/>
                    <a:lstStyle/>
                    <a:p>
                      <a:pPr lvl="0" algn="l" fontAlgn="b"/>
                      <a:r>
                        <a:rPr lang="en-US" sz="1400" b="0" i="1" u="none" strike="noStrike" dirty="0">
                          <a:solidFill>
                            <a:srgbClr val="000000"/>
                          </a:solidFill>
                          <a:latin typeface="Calibri" pitchFamily="34"/>
                        </a:rPr>
                        <a:t>% payment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99.81%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840679"/>
                  </a:ext>
                </a:extLst>
              </a:tr>
              <a:tr h="282668">
                <a:tc>
                  <a:txBody>
                    <a:bodyPr/>
                    <a:lstStyle/>
                    <a:p>
                      <a:pPr lvl="0" algn="l" fontAlgn="b"/>
                      <a:r>
                        <a:rPr lang="en-US" sz="1400" b="0" i="0" u="none" strike="noStrike" dirty="0">
                          <a:solidFill>
                            <a:srgbClr val="000000"/>
                          </a:solidFill>
                          <a:latin typeface="Calibri" pitchFamily="34"/>
                        </a:rPr>
                        <a:t>Total number of payments within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a:txBody>
                    <a:bodyPr/>
                    <a:lstStyle/>
                    <a:p>
                      <a:pPr lvl="0" algn="ctr" fontAlgn="b"/>
                      <a:r>
                        <a:rPr lang="en-US" sz="1400" b="0" i="0" u="none" strike="noStrike" dirty="0">
                          <a:solidFill>
                            <a:srgbClr val="000000"/>
                          </a:solidFill>
                          <a:latin typeface="Calibri" pitchFamily="34"/>
                        </a:rPr>
                        <a:t>3 170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a:txBody>
                    <a:bodyPr/>
                    <a:lstStyle/>
                    <a:p>
                      <a:pPr lvl="0" algn="ctr" fontAlgn="b"/>
                      <a:r>
                        <a:rPr lang="en-US" sz="1400" b="0" i="0" u="none" strike="noStrike" dirty="0">
                          <a:solidFill>
                            <a:srgbClr val="000000"/>
                          </a:solidFill>
                          <a:latin typeface="Calibri" pitchFamily="34"/>
                        </a:rPr>
                        <a:t>368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995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188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1 512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0" i="0" u="none" strike="noStrike" dirty="0">
                          <a:solidFill>
                            <a:srgbClr val="000000"/>
                          </a:solidFill>
                          <a:latin typeface="Calibri" pitchFamily="34"/>
                        </a:rPr>
                        <a:t>15</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33198375"/>
                  </a:ext>
                </a:extLst>
              </a:tr>
              <a:tr h="282668">
                <a:tc>
                  <a:txBody>
                    <a:bodyPr/>
                    <a:lstStyle/>
                    <a:p>
                      <a:pPr lvl="0" algn="l" fontAlgn="b"/>
                      <a:r>
                        <a:rPr lang="en-US" sz="1400" b="0" i="1" u="none" strike="noStrike" dirty="0">
                          <a:solidFill>
                            <a:srgbClr val="000000"/>
                          </a:solidFill>
                          <a:latin typeface="Calibri" pitchFamily="34"/>
                        </a:rPr>
                        <a:t>% payment within 30 days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99.97%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29596518"/>
                  </a:ext>
                </a:extLst>
              </a:tr>
              <a:tr h="292415">
                <a:tc>
                  <a:txBody>
                    <a:bodyPr/>
                    <a:lstStyle/>
                    <a:p>
                      <a:pPr lvl="0" algn="l" fontAlgn="b"/>
                      <a:r>
                        <a:rPr lang="en-US" sz="1400" b="0" i="0" u="none" strike="noStrike" dirty="0">
                          <a:solidFill>
                            <a:srgbClr val="000000"/>
                          </a:solidFill>
                          <a:latin typeface="Calibri" pitchFamily="34"/>
                        </a:rPr>
                        <a:t>Number of payments outside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tc>
                  <a:txBody>
                    <a:bodyPr/>
                    <a:lstStyle/>
                    <a:p>
                      <a:pPr lvl="0" algn="ctr" fontAlgn="b"/>
                      <a:r>
                        <a:rPr lang="en-US" sz="1400" b="1" i="1" u="none" strike="noStrike" dirty="0">
                          <a:solidFill>
                            <a:srgbClr val="000000"/>
                          </a:solidFill>
                          <a:latin typeface="Calibri" pitchFamily="34"/>
                        </a:rPr>
                        <a:t>0</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57113090"/>
                  </a:ext>
                </a:extLst>
              </a:tr>
            </a:tbl>
          </a:graphicData>
        </a:graphic>
      </p:graphicFrame>
      <p:sp>
        <p:nvSpPr>
          <p:cNvPr id="3" name="Slide Number Placeholder 3">
            <a:extLst>
              <a:ext uri="{FF2B5EF4-FFF2-40B4-BE49-F238E27FC236}">
                <a16:creationId xmlns:a16="http://schemas.microsoft.com/office/drawing/2014/main" id="{BB10921F-8634-0F96-BFC9-07CEE0CEE29B}"/>
              </a:ext>
            </a:extLst>
          </p:cNvPr>
          <p:cNvSpPr txBox="1"/>
          <p:nvPr/>
        </p:nvSpPr>
        <p:spPr>
          <a:xfrm>
            <a:off x="11623929" y="6403652"/>
            <a:ext cx="483013" cy="325581"/>
          </a:xfrm>
          <a:prstGeom prst="rect">
            <a:avLst/>
          </a:prstGeom>
          <a:noFill/>
          <a:ln cap="flat">
            <a:noFill/>
          </a:ln>
        </p:spPr>
        <p:txBody>
          <a:bodyPr vert="horz" wrap="square" lIns="91440" tIns="45720" rIns="91440" bIns="45720"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89390B3-808C-4E39-90BC-ABCE7542A73C}" type="slidenum">
              <a:rPr kumimoji="0" lang="en-US" sz="14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66</a:t>
            </a:fld>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5" name="Table 11">
            <a:extLst>
              <a:ext uri="{FF2B5EF4-FFF2-40B4-BE49-F238E27FC236}">
                <a16:creationId xmlns:a16="http://schemas.microsoft.com/office/drawing/2014/main" id="{026332E2-A914-6F2E-B900-782B7D60FEDA}"/>
              </a:ext>
            </a:extLst>
          </p:cNvPr>
          <p:cNvGraphicFramePr>
            <a:graphicFrameLocks noGrp="1"/>
          </p:cNvGraphicFramePr>
          <p:nvPr>
            <p:extLst>
              <p:ext uri="{D42A27DB-BD31-4B8C-83A1-F6EECF244321}">
                <p14:modId xmlns:p14="http://schemas.microsoft.com/office/powerpoint/2010/main" val="1061739080"/>
              </p:ext>
            </p:extLst>
          </p:nvPr>
        </p:nvGraphicFramePr>
        <p:xfrm>
          <a:off x="1334529" y="4101504"/>
          <a:ext cx="10585323" cy="2280842"/>
        </p:xfrm>
        <a:graphic>
          <a:graphicData uri="http://schemas.openxmlformats.org/drawingml/2006/table">
            <a:tbl>
              <a:tblPr>
                <a:effectLst/>
              </a:tblPr>
              <a:tblGrid>
                <a:gridCol w="3646654">
                  <a:extLst>
                    <a:ext uri="{9D8B030D-6E8A-4147-A177-3AD203B41FA5}">
                      <a16:colId xmlns:a16="http://schemas.microsoft.com/office/drawing/2014/main" val="21924560"/>
                    </a:ext>
                  </a:extLst>
                </a:gridCol>
                <a:gridCol w="962820">
                  <a:extLst>
                    <a:ext uri="{9D8B030D-6E8A-4147-A177-3AD203B41FA5}">
                      <a16:colId xmlns:a16="http://schemas.microsoft.com/office/drawing/2014/main" val="1087256776"/>
                    </a:ext>
                  </a:extLst>
                </a:gridCol>
                <a:gridCol w="1068128">
                  <a:extLst>
                    <a:ext uri="{9D8B030D-6E8A-4147-A177-3AD203B41FA5}">
                      <a16:colId xmlns:a16="http://schemas.microsoft.com/office/drawing/2014/main" val="1626278659"/>
                    </a:ext>
                  </a:extLst>
                </a:gridCol>
                <a:gridCol w="1007952">
                  <a:extLst>
                    <a:ext uri="{9D8B030D-6E8A-4147-A177-3AD203B41FA5}">
                      <a16:colId xmlns:a16="http://schemas.microsoft.com/office/drawing/2014/main" val="657295278"/>
                    </a:ext>
                  </a:extLst>
                </a:gridCol>
                <a:gridCol w="887599">
                  <a:extLst>
                    <a:ext uri="{9D8B030D-6E8A-4147-A177-3AD203B41FA5}">
                      <a16:colId xmlns:a16="http://schemas.microsoft.com/office/drawing/2014/main" val="1542200834"/>
                    </a:ext>
                  </a:extLst>
                </a:gridCol>
                <a:gridCol w="977865">
                  <a:extLst>
                    <a:ext uri="{9D8B030D-6E8A-4147-A177-3AD203B41FA5}">
                      <a16:colId xmlns:a16="http://schemas.microsoft.com/office/drawing/2014/main" val="1651287895"/>
                    </a:ext>
                  </a:extLst>
                </a:gridCol>
                <a:gridCol w="992907">
                  <a:extLst>
                    <a:ext uri="{9D8B030D-6E8A-4147-A177-3AD203B41FA5}">
                      <a16:colId xmlns:a16="http://schemas.microsoft.com/office/drawing/2014/main" val="3279286516"/>
                    </a:ext>
                  </a:extLst>
                </a:gridCol>
                <a:gridCol w="1041398">
                  <a:extLst>
                    <a:ext uri="{9D8B030D-6E8A-4147-A177-3AD203B41FA5}">
                      <a16:colId xmlns:a16="http://schemas.microsoft.com/office/drawing/2014/main" val="2684787086"/>
                    </a:ext>
                  </a:extLst>
                </a:gridCol>
              </a:tblGrid>
              <a:tr h="324237">
                <a:tc>
                  <a:txBody>
                    <a:bodyPr/>
                    <a:lstStyle/>
                    <a:p>
                      <a:pPr lvl="0" algn="l" fontAlgn="b"/>
                      <a:r>
                        <a:rPr lang="en-US" sz="1400" b="1" i="0" u="none" strike="noStrike" dirty="0">
                          <a:solidFill>
                            <a:srgbClr val="000000"/>
                          </a:solidFill>
                          <a:latin typeface="Calibri" pitchFamily="34"/>
                        </a:rPr>
                        <a:t>OVERALL PERFORMANCE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lvl="0" algn="ctr" fontAlgn="b"/>
                      <a:r>
                        <a:rPr lang="en-US" sz="1400" b="1" i="0" u="none" strike="noStrike" dirty="0">
                          <a:solidFill>
                            <a:srgbClr val="000000"/>
                          </a:solidFill>
                          <a:latin typeface="Calibri" pitchFamily="34"/>
                        </a:rPr>
                        <a:t>Total </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lvl="0" algn="ctr" fontAlgn="b"/>
                      <a:r>
                        <a:rPr lang="en-US" sz="1400" b="1" i="0" u="none" strike="noStrike" dirty="0">
                          <a:solidFill>
                            <a:srgbClr val="000000"/>
                          </a:solidFill>
                          <a:latin typeface="Calibri" pitchFamily="34"/>
                        </a:rPr>
                        <a:t>Apr</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lvl="0" algn="ctr" fontAlgn="b"/>
                      <a:r>
                        <a:rPr lang="en-US" sz="1400" b="1" i="0" u="none" strike="noStrike" dirty="0">
                          <a:solidFill>
                            <a:srgbClr val="000000"/>
                          </a:solidFill>
                          <a:latin typeface="Calibri" pitchFamily="34"/>
                        </a:rPr>
                        <a:t>May</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457200" rtl="0" fontAlgn="b"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Calibri" pitchFamily="34"/>
                        </a:rPr>
                        <a:t>June</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457200" rtl="0" fontAlgn="b"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Calibri" pitchFamily="34"/>
                        </a:rPr>
                        <a:t>July</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457200" rtl="0" fontAlgn="b"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Calibri" pitchFamily="34"/>
                        </a:rPr>
                        <a:t>Aug</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tc>
                  <a:txBody>
                    <a:bodyPr/>
                    <a:lstStyle/>
                    <a:p>
                      <a:pPr marL="0" marR="0" lvl="0" indent="0" algn="ctr" defTabSz="457200" rtl="0" fontAlgn="b" hangingPunct="1">
                        <a:lnSpc>
                          <a:spcPct val="100000"/>
                        </a:lnSpc>
                        <a:spcBef>
                          <a:spcPts val="0"/>
                        </a:spcBef>
                        <a:spcAft>
                          <a:spcPts val="0"/>
                        </a:spcAft>
                        <a:buNone/>
                        <a:tabLst/>
                      </a:pPr>
                      <a:r>
                        <a:rPr lang="en-US" sz="1400" b="1" i="0" u="none" strike="noStrike" kern="1200" cap="none" spc="0" baseline="0" dirty="0">
                          <a:solidFill>
                            <a:srgbClr val="000000"/>
                          </a:solidFill>
                          <a:uFillTx/>
                          <a:latin typeface="Calibri" pitchFamily="34"/>
                        </a:rPr>
                        <a:t>Sep </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782349483"/>
                  </a:ext>
                </a:extLst>
              </a:tr>
              <a:tr h="324237">
                <a:tc>
                  <a:txBody>
                    <a:bodyPr/>
                    <a:lstStyle/>
                    <a:p>
                      <a:pPr lvl="0" algn="l" fontAlgn="b"/>
                      <a:r>
                        <a:rPr lang="en-US" sz="1400" b="0" i="0" u="none" strike="noStrike" dirty="0">
                          <a:solidFill>
                            <a:srgbClr val="000000"/>
                          </a:solidFill>
                          <a:latin typeface="Calibri" pitchFamily="34"/>
                        </a:rPr>
                        <a:t>Total Number of payments made</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7 918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772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1 814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1 084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2 387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1091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770</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904885"/>
                  </a:ext>
                </a:extLst>
              </a:tr>
              <a:tr h="324237">
                <a:tc>
                  <a:txBody>
                    <a:bodyPr/>
                    <a:lstStyle/>
                    <a:p>
                      <a:pPr lvl="0" algn="l" fontAlgn="b"/>
                      <a:r>
                        <a:rPr lang="en-US" sz="1400" b="0" i="0" u="none" strike="noStrike" dirty="0">
                          <a:solidFill>
                            <a:srgbClr val="000000"/>
                          </a:solidFill>
                          <a:latin typeface="Calibri" pitchFamily="34"/>
                        </a:rPr>
                        <a:t>Total number of payments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7 370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696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1 677</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973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2280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1029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715</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498952"/>
                  </a:ext>
                </a:extLst>
              </a:tr>
              <a:tr h="324237">
                <a:tc>
                  <a:txBody>
                    <a:bodyPr/>
                    <a:lstStyle/>
                    <a:p>
                      <a:pPr lvl="0" algn="l" fontAlgn="b"/>
                      <a:r>
                        <a:rPr lang="en-US" sz="1400" b="0" i="1" u="none" strike="noStrike" dirty="0">
                          <a:solidFill>
                            <a:srgbClr val="000000"/>
                          </a:solidFill>
                          <a:latin typeface="Calibri" pitchFamily="34"/>
                        </a:rPr>
                        <a:t>% payment within 15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93.08%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93%</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61564310"/>
                  </a:ext>
                </a:extLst>
              </a:tr>
              <a:tr h="324237">
                <a:tc>
                  <a:txBody>
                    <a:bodyPr/>
                    <a:lstStyle/>
                    <a:p>
                      <a:pPr lvl="0" algn="l" fontAlgn="b"/>
                      <a:r>
                        <a:rPr lang="en-US" sz="1400" b="0" i="0" u="none" strike="noStrike" dirty="0">
                          <a:solidFill>
                            <a:srgbClr val="000000"/>
                          </a:solidFill>
                          <a:latin typeface="Calibri" pitchFamily="34"/>
                        </a:rPr>
                        <a:t>Total number of payments within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7 886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769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1 796</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1 079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2 383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1090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n-US" sz="1400" b="0" i="0" u="none" strike="noStrike" dirty="0">
                          <a:solidFill>
                            <a:srgbClr val="000000"/>
                          </a:solidFill>
                          <a:latin typeface="Calibri" pitchFamily="34"/>
                        </a:rPr>
                        <a:t>769</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97061"/>
                  </a:ext>
                </a:extLst>
              </a:tr>
              <a:tr h="324237">
                <a:tc>
                  <a:txBody>
                    <a:bodyPr/>
                    <a:lstStyle/>
                    <a:p>
                      <a:pPr lvl="0" algn="l" fontAlgn="b"/>
                      <a:r>
                        <a:rPr lang="en-US" sz="1400" b="0" i="1" u="none" strike="noStrike" dirty="0">
                          <a:solidFill>
                            <a:srgbClr val="000000"/>
                          </a:solidFill>
                          <a:latin typeface="Calibri" pitchFamily="34"/>
                        </a:rPr>
                        <a:t>% payment within 30 days </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99.60%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100%</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tc>
                  <a:txBody>
                    <a:bodyPr/>
                    <a:lstStyle/>
                    <a:p>
                      <a:pPr lvl="0" algn="ctr" fontAlgn="b"/>
                      <a:r>
                        <a:rPr lang="en-US" sz="1400" b="0" i="1" u="none" strike="noStrike" dirty="0">
                          <a:solidFill>
                            <a:srgbClr val="000000"/>
                          </a:solidFill>
                          <a:latin typeface="Calibri" pitchFamily="34"/>
                        </a:rPr>
                        <a:t>99.8</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44826607"/>
                  </a:ext>
                </a:extLst>
              </a:tr>
              <a:tr h="335420">
                <a:tc>
                  <a:txBody>
                    <a:bodyPr/>
                    <a:lstStyle/>
                    <a:p>
                      <a:pPr lvl="0" algn="l" fontAlgn="b"/>
                      <a:r>
                        <a:rPr lang="en-US" sz="1400" b="1" i="1" u="none" strike="noStrike" dirty="0">
                          <a:solidFill>
                            <a:srgbClr val="000000"/>
                          </a:solidFill>
                          <a:latin typeface="Calibri" pitchFamily="34"/>
                        </a:rPr>
                        <a:t>Number of payments outside 30 days</a:t>
                      </a:r>
                    </a:p>
                  </a:txBody>
                  <a:tcPr marL="6345" marR="6345" marT="6345" marB="0" anchor="ctr">
                    <a:lnL w="12701"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32</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3</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18</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5</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4</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en-US" sz="1400" b="1" i="1" u="none" strike="noStrike" dirty="0">
                          <a:solidFill>
                            <a:srgbClr val="000000"/>
                          </a:solidFill>
                          <a:latin typeface="Calibri" pitchFamily="34"/>
                        </a:rPr>
                        <a:t>1</a:t>
                      </a:r>
                    </a:p>
                  </a:txBody>
                  <a:tcPr marL="6345" marR="6345" marT="6345" marB="0" anchor="ctr">
                    <a:lnL w="6345"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6638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4817-8769-4D47-8E0B-F8279068F136}"/>
              </a:ext>
            </a:extLst>
          </p:cNvPr>
          <p:cNvSpPr>
            <a:spLocks noGrp="1"/>
          </p:cNvSpPr>
          <p:nvPr>
            <p:ph type="title"/>
          </p:nvPr>
        </p:nvSpPr>
        <p:spPr>
          <a:xfrm>
            <a:off x="1343965" y="1103724"/>
            <a:ext cx="8551875" cy="471076"/>
          </a:xfrm>
        </p:spPr>
        <p:txBody>
          <a:bodyPr/>
          <a:lstStyle/>
          <a:p>
            <a:r>
              <a:rPr kumimoji="0" lang="en-ZA" sz="1800" b="1" i="0" u="none" strike="noStrike" kern="1200" cap="none" spc="0" normalizeH="0" baseline="0" noProof="0" dirty="0">
                <a:ln>
                  <a:noFill/>
                </a:ln>
                <a:solidFill>
                  <a:srgbClr val="FFFFFF"/>
                </a:solidFill>
                <a:effectLst/>
                <a:uLnTx/>
                <a:uFillTx/>
                <a:latin typeface="Calibri"/>
                <a:ea typeface="+mj-ea"/>
                <a:cs typeface="+mj-cs"/>
              </a:rPr>
              <a:t>PREFERENTIAL PROCUREMENT  SPEND : </a:t>
            </a:r>
            <a:r>
              <a:rPr kumimoji="0" lang="en-US" sz="2000" b="1" i="0" u="none" strike="noStrike" kern="1200" cap="none" spc="0" normalizeH="0" baseline="0" noProof="0" dirty="0">
                <a:ln>
                  <a:noFill/>
                </a:ln>
                <a:solidFill>
                  <a:prstClr val="white"/>
                </a:solidFill>
                <a:effectLst/>
                <a:uLnTx/>
                <a:uFillTx/>
                <a:latin typeface="Calibri"/>
                <a:ea typeface="+mj-ea"/>
                <a:cs typeface="+mj-cs"/>
              </a:rPr>
              <a:t>01 JULY 2023 – 30 </a:t>
            </a:r>
            <a:r>
              <a:rPr lang="en-US" sz="2000" dirty="0">
                <a:solidFill>
                  <a:prstClr val="white"/>
                </a:solidFill>
                <a:latin typeface="Calibri"/>
              </a:rPr>
              <a:t>SEPTEMBER</a:t>
            </a:r>
            <a:r>
              <a:rPr kumimoji="0" lang="en-US" sz="2000" b="1" i="0" u="none" strike="noStrike" kern="1200" cap="none" spc="0" normalizeH="0" baseline="0" noProof="0" dirty="0">
                <a:ln>
                  <a:noFill/>
                </a:ln>
                <a:solidFill>
                  <a:prstClr val="white"/>
                </a:solidFill>
                <a:effectLst/>
                <a:uLnTx/>
                <a:uFillTx/>
                <a:latin typeface="Calibri"/>
                <a:ea typeface="+mj-ea"/>
                <a:cs typeface="+mj-cs"/>
              </a:rPr>
              <a:t> 2023</a:t>
            </a:r>
            <a:endParaRPr lang="en-ZA" sz="1800" dirty="0"/>
          </a:p>
        </p:txBody>
      </p:sp>
      <p:graphicFrame>
        <p:nvGraphicFramePr>
          <p:cNvPr id="4" name="Content Placeholder 3">
            <a:extLst>
              <a:ext uri="{FF2B5EF4-FFF2-40B4-BE49-F238E27FC236}">
                <a16:creationId xmlns:a16="http://schemas.microsoft.com/office/drawing/2014/main" id="{FABE8DB1-1664-4A5A-B819-013BC6D15871}"/>
              </a:ext>
            </a:extLst>
          </p:cNvPr>
          <p:cNvGraphicFramePr>
            <a:graphicFrameLocks noGrp="1"/>
          </p:cNvGraphicFramePr>
          <p:nvPr>
            <p:ph idx="1"/>
            <p:extLst>
              <p:ext uri="{D42A27DB-BD31-4B8C-83A1-F6EECF244321}">
                <p14:modId xmlns:p14="http://schemas.microsoft.com/office/powerpoint/2010/main" val="772687062"/>
              </p:ext>
            </p:extLst>
          </p:nvPr>
        </p:nvGraphicFramePr>
        <p:xfrm>
          <a:off x="2300118" y="1704140"/>
          <a:ext cx="8035109" cy="3678855"/>
        </p:xfrm>
        <a:graphic>
          <a:graphicData uri="http://schemas.openxmlformats.org/drawingml/2006/table">
            <a:tbl>
              <a:tblPr firstRow="1" bandRow="1"/>
              <a:tblGrid>
                <a:gridCol w="2010679">
                  <a:extLst>
                    <a:ext uri="{9D8B030D-6E8A-4147-A177-3AD203B41FA5}">
                      <a16:colId xmlns:a16="http://schemas.microsoft.com/office/drawing/2014/main" val="20000"/>
                    </a:ext>
                  </a:extLst>
                </a:gridCol>
                <a:gridCol w="2514013">
                  <a:extLst>
                    <a:ext uri="{9D8B030D-6E8A-4147-A177-3AD203B41FA5}">
                      <a16:colId xmlns:a16="http://schemas.microsoft.com/office/drawing/2014/main" val="20001"/>
                    </a:ext>
                  </a:extLst>
                </a:gridCol>
                <a:gridCol w="1939397">
                  <a:extLst>
                    <a:ext uri="{9D8B030D-6E8A-4147-A177-3AD203B41FA5}">
                      <a16:colId xmlns:a16="http://schemas.microsoft.com/office/drawing/2014/main" val="20002"/>
                    </a:ext>
                  </a:extLst>
                </a:gridCol>
                <a:gridCol w="1571020">
                  <a:extLst>
                    <a:ext uri="{9D8B030D-6E8A-4147-A177-3AD203B41FA5}">
                      <a16:colId xmlns:a16="http://schemas.microsoft.com/office/drawing/2014/main" val="20004"/>
                    </a:ext>
                  </a:extLst>
                </a:gridCol>
              </a:tblGrid>
              <a:tr h="9167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b="1" dirty="0">
                          <a:solidFill>
                            <a:schemeClr val="tx1"/>
                          </a:solidFill>
                          <a:latin typeface="Calibri" panose="020F0502020204030204" pitchFamily="34" charset="0"/>
                          <a:cs typeface="Calibri" panose="020F0502020204030204" pitchFamily="34" charset="0"/>
                        </a:rPr>
                        <a:t>HDI (BBBEE) </a:t>
                      </a:r>
                      <a:r>
                        <a:rPr lang="en-ZA" sz="1400" b="1" baseline="0" dirty="0">
                          <a:solidFill>
                            <a:schemeClr val="tx1"/>
                          </a:solidFill>
                          <a:latin typeface="Calibri" panose="020F0502020204030204" pitchFamily="34" charset="0"/>
                          <a:cs typeface="Calibri" panose="020F0502020204030204" pitchFamily="34" charset="0"/>
                        </a:rPr>
                        <a:t>CATEGORY</a:t>
                      </a:r>
                      <a:endParaRPr lang="en-ZA" sz="1400" b="1"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b="1" baseline="0" dirty="0">
                          <a:solidFill>
                            <a:schemeClr val="tx1"/>
                          </a:solidFill>
                          <a:latin typeface="Calibri" panose="020F0502020204030204" pitchFamily="34" charset="0"/>
                          <a:cs typeface="Calibri" panose="020F0502020204030204" pitchFamily="34" charset="0"/>
                        </a:rPr>
                        <a:t>SECOND </a:t>
                      </a:r>
                      <a:r>
                        <a:rPr lang="en-ZA" sz="1400" b="1" dirty="0">
                          <a:solidFill>
                            <a:schemeClr val="tx1"/>
                          </a:solidFill>
                          <a:latin typeface="Calibri" panose="020F0502020204030204" pitchFamily="34" charset="0"/>
                          <a:cs typeface="Calibri" panose="020F0502020204030204" pitchFamily="34" charset="0"/>
                        </a:rPr>
                        <a:t> QUARTER</a:t>
                      </a:r>
                      <a:r>
                        <a:rPr lang="en-ZA" sz="1400" b="1" baseline="0" dirty="0">
                          <a:solidFill>
                            <a:schemeClr val="tx1"/>
                          </a:solidFill>
                          <a:latin typeface="Calibri" panose="020F0502020204030204" pitchFamily="34" charset="0"/>
                          <a:cs typeface="Calibri" panose="020F0502020204030204" pitchFamily="34" charset="0"/>
                        </a:rPr>
                        <a:t> </a:t>
                      </a:r>
                    </a:p>
                    <a:p>
                      <a:pPr algn="ctr"/>
                      <a:r>
                        <a:rPr lang="en-ZA" sz="1400" b="1" baseline="0" dirty="0">
                          <a:solidFill>
                            <a:schemeClr val="tx1"/>
                          </a:solidFill>
                          <a:latin typeface="Calibri" panose="020F0502020204030204" pitchFamily="34" charset="0"/>
                          <a:cs typeface="Calibri" panose="020F0502020204030204" pitchFamily="34" charset="0"/>
                        </a:rPr>
                        <a:t>TARGET</a:t>
                      </a:r>
                    </a:p>
                    <a:p>
                      <a:pPr algn="ctr"/>
                      <a:r>
                        <a:rPr lang="en-ZA" sz="1400" b="1" baseline="0" dirty="0">
                          <a:solidFill>
                            <a:schemeClr val="tx1"/>
                          </a:solidFill>
                          <a:latin typeface="Calibri" panose="020F0502020204030204" pitchFamily="34" charset="0"/>
                          <a:cs typeface="Calibri" panose="020F0502020204030204" pitchFamily="34" charset="0"/>
                        </a:rPr>
                        <a:t>2023/24 FY</a:t>
                      </a:r>
                      <a:endParaRPr lang="en-ZA" sz="1400" b="1"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b="1" dirty="0">
                          <a:solidFill>
                            <a:schemeClr val="tx1"/>
                          </a:solidFill>
                          <a:latin typeface="Calibri" panose="020F0502020204030204" pitchFamily="34" charset="0"/>
                          <a:cs typeface="Calibri" panose="020F0502020204030204" pitchFamily="34" charset="0"/>
                        </a:rPr>
                        <a:t>ACTUAL</a:t>
                      </a:r>
                      <a:r>
                        <a:rPr lang="en-ZA" sz="1400" b="1" baseline="0" dirty="0">
                          <a:solidFill>
                            <a:schemeClr val="tx1"/>
                          </a:solidFill>
                          <a:latin typeface="Calibri" panose="020F0502020204030204" pitchFamily="34" charset="0"/>
                          <a:cs typeface="Calibri" panose="020F0502020204030204" pitchFamily="34" charset="0"/>
                        </a:rPr>
                        <a:t>  </a:t>
                      </a:r>
                    </a:p>
                    <a:p>
                      <a:pPr algn="ctr"/>
                      <a:r>
                        <a:rPr lang="en-ZA" sz="1400" b="1" baseline="0" dirty="0">
                          <a:solidFill>
                            <a:schemeClr val="tx1"/>
                          </a:solidFill>
                          <a:latin typeface="Calibri" panose="020F0502020204030204" pitchFamily="34" charset="0"/>
                          <a:cs typeface="Calibri" panose="020F0502020204030204" pitchFamily="34" charset="0"/>
                        </a:rPr>
                        <a:t>ACHIEVEMENT</a:t>
                      </a:r>
                    </a:p>
                    <a:p>
                      <a:pPr algn="ctr"/>
                      <a:r>
                        <a:rPr lang="en-ZA" sz="1400" b="1" baseline="0" dirty="0">
                          <a:solidFill>
                            <a:schemeClr val="tx1"/>
                          </a:solidFill>
                          <a:latin typeface="Calibri" panose="020F0502020204030204" pitchFamily="34" charset="0"/>
                          <a:cs typeface="Calibri" panose="020F0502020204030204" pitchFamily="34" charset="0"/>
                        </a:rPr>
                        <a:t>01 JULY  –30 SEP 2023</a:t>
                      </a:r>
                      <a:endParaRPr lang="en-ZA" sz="1400" b="1"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ZA" sz="1400" b="1" dirty="0">
                          <a:solidFill>
                            <a:schemeClr val="tx1"/>
                          </a:solidFill>
                          <a:latin typeface="Calibri" panose="020F0502020204030204" pitchFamily="34" charset="0"/>
                          <a:cs typeface="Calibri" panose="020F0502020204030204" pitchFamily="34" charset="0"/>
                        </a:rPr>
                        <a:t>TOTAL SPENT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8815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1600" dirty="0">
                          <a:solidFill>
                            <a:schemeClr val="tx1"/>
                          </a:solidFill>
                          <a:latin typeface="Calibri" panose="020F0502020204030204" pitchFamily="34" charset="0"/>
                          <a:cs typeface="Calibri" panose="020F0502020204030204" pitchFamily="34" charset="0"/>
                        </a:rPr>
                        <a:t>  HDI</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1600" b="0" i="0" u="none" strike="noStrike" dirty="0">
                          <a:solidFill>
                            <a:schemeClr val="tx1"/>
                          </a:solidFill>
                          <a:effectLst/>
                          <a:latin typeface="Calibri" panose="020F0502020204030204" pitchFamily="34" charset="0"/>
                          <a:cs typeface="Calibri" panose="020F0502020204030204" pitchFamily="34" charset="0"/>
                        </a:rPr>
                        <a:t>BBBEE Contribution : 80%</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Calibri" panose="020F0502020204030204" pitchFamily="34" charset="0"/>
                          <a:cs typeface="Calibri" panose="020F0502020204030204" pitchFamily="34" charset="0"/>
                        </a:rPr>
                        <a:t>BBBEE : 89.01%</a:t>
                      </a:r>
                      <a:endParaRPr lang="en-ZA"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dirty="0">
                          <a:solidFill>
                            <a:schemeClr val="tx1"/>
                          </a:solidFill>
                          <a:effectLst/>
                          <a:latin typeface="Calibri" panose="020F0502020204030204" pitchFamily="34" charset="0"/>
                          <a:cs typeface="Calibri" panose="020F0502020204030204" pitchFamily="34" charset="0"/>
                        </a:rPr>
                        <a:t>R152 878 049.91</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06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1600" dirty="0">
                          <a:solidFill>
                            <a:schemeClr val="tx1"/>
                          </a:solidFill>
                          <a:latin typeface="Calibri" panose="020F0502020204030204" pitchFamily="34" charset="0"/>
                          <a:cs typeface="Calibri" panose="020F0502020204030204" pitchFamily="34" charset="0"/>
                        </a:rPr>
                        <a:t>Women</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ZA" sz="1600" b="0" i="0" u="none" strike="noStrike" dirty="0">
                          <a:solidFill>
                            <a:schemeClr val="tx1"/>
                          </a:solidFill>
                          <a:effectLst/>
                          <a:latin typeface="Calibri" panose="020F0502020204030204" pitchFamily="34" charset="0"/>
                          <a:cs typeface="Calibri" panose="020F0502020204030204" pitchFamily="34" charset="0"/>
                        </a:rPr>
                        <a:t>Women : 40%</a:t>
                      </a:r>
                      <a:endParaRPr lang="en-ZA" sz="1600"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1600" b="0" i="0" u="none" strike="noStrike" dirty="0">
                          <a:solidFill>
                            <a:schemeClr val="tx1"/>
                          </a:solidFill>
                          <a:effectLst/>
                          <a:latin typeface="Calibri" panose="020F0502020204030204" pitchFamily="34" charset="0"/>
                          <a:cs typeface="Calibri" panose="020F0502020204030204" pitchFamily="34" charset="0"/>
                        </a:rPr>
                        <a:t>Women: 45.67%</a:t>
                      </a:r>
                      <a:endParaRPr lang="en-ZA" sz="1600"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dirty="0">
                          <a:solidFill>
                            <a:schemeClr val="tx1"/>
                          </a:solidFill>
                          <a:effectLst/>
                          <a:latin typeface="Calibri" panose="020F0502020204030204" pitchFamily="34" charset="0"/>
                          <a:cs typeface="Calibri" panose="020F0502020204030204" pitchFamily="34" charset="0"/>
                        </a:rPr>
                        <a:t>R78 515 176.29</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32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1600" dirty="0">
                          <a:solidFill>
                            <a:schemeClr val="tx1"/>
                          </a:solidFill>
                          <a:latin typeface="Calibri" panose="020F0502020204030204" pitchFamily="34" charset="0"/>
                          <a:cs typeface="Calibri" panose="020F0502020204030204" pitchFamily="34" charset="0"/>
                        </a:rPr>
                        <a:t>Youth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ZA" sz="1600" b="0" i="0" u="none" strike="noStrike" dirty="0">
                          <a:solidFill>
                            <a:schemeClr val="tx1"/>
                          </a:solidFill>
                          <a:effectLst/>
                          <a:latin typeface="Calibri" panose="020F0502020204030204" pitchFamily="34" charset="0"/>
                          <a:cs typeface="Calibri" panose="020F0502020204030204" pitchFamily="34" charset="0"/>
                        </a:rPr>
                        <a:t>Youth : 10%</a:t>
                      </a:r>
                      <a:endParaRPr lang="en-ZA" sz="1600" dirty="0">
                        <a:solidFill>
                          <a:schemeClr val="tx1"/>
                        </a:solidFill>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Calibri" panose="020F0502020204030204" pitchFamily="34" charset="0"/>
                          <a:cs typeface="Calibri" panose="020F0502020204030204" pitchFamily="34" charset="0"/>
                        </a:rPr>
                        <a:t>Youth : 40.09%</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dirty="0">
                          <a:solidFill>
                            <a:schemeClr val="tx1"/>
                          </a:solidFill>
                          <a:effectLst/>
                          <a:latin typeface="Calibri" panose="020F0502020204030204" pitchFamily="34" charset="0"/>
                          <a:cs typeface="Calibri" panose="020F0502020204030204" pitchFamily="34" charset="0"/>
                        </a:rPr>
                        <a:t>R69 578 269.72</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66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ZA" sz="1600" dirty="0">
                          <a:solidFill>
                            <a:schemeClr val="tx1"/>
                          </a:solidFill>
                          <a:latin typeface="Calibri" panose="020F0502020204030204" pitchFamily="34" charset="0"/>
                          <a:cs typeface="Calibri" panose="020F0502020204030204" pitchFamily="34" charset="0"/>
                        </a:rPr>
                        <a:t>PWD</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Calibri" panose="020F0502020204030204" pitchFamily="34" charset="0"/>
                          <a:cs typeface="Calibri" panose="020F0502020204030204" pitchFamily="34" charset="0"/>
                        </a:rPr>
                        <a:t>PWD : 5%</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Calibri" panose="020F0502020204030204" pitchFamily="34" charset="0"/>
                          <a:cs typeface="Calibri" panose="020F0502020204030204" pitchFamily="34" charset="0"/>
                        </a:rPr>
                        <a:t>PWD : 3.72%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dirty="0">
                          <a:solidFill>
                            <a:schemeClr val="tx1"/>
                          </a:solidFill>
                          <a:effectLst/>
                          <a:latin typeface="Calibri" panose="020F0502020204030204" pitchFamily="34" charset="0"/>
                          <a:cs typeface="Calibri" panose="020F0502020204030204" pitchFamily="34" charset="0"/>
                        </a:rPr>
                        <a:t>R6 534 049.46</a:t>
                      </a:r>
                    </a:p>
                  </a:txBody>
                  <a:tcPr marL="9525" marR="9525" marT="9525"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EAFAD2DB-1449-35AD-354D-D940A20D4683}"/>
              </a:ext>
            </a:extLst>
          </p:cNvPr>
          <p:cNvSpPr txBox="1">
            <a:spLocks/>
          </p:cNvSpPr>
          <p:nvPr/>
        </p:nvSpPr>
        <p:spPr>
          <a:xfrm>
            <a:off x="9092530" y="62232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7154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25B3-436B-4084-A82B-B55A1BC5FF53}"/>
              </a:ext>
            </a:extLst>
          </p:cNvPr>
          <p:cNvSpPr>
            <a:spLocks noGrp="1"/>
          </p:cNvSpPr>
          <p:nvPr>
            <p:ph type="title"/>
          </p:nvPr>
        </p:nvSpPr>
        <p:spPr/>
        <p:txBody>
          <a:bodyPr/>
          <a:lstStyle/>
          <a:p>
            <a:r>
              <a:rPr kumimoji="0" lang="en-ZA" sz="1800" b="1" i="0" u="none" strike="noStrike" kern="1200" cap="none" spc="0" normalizeH="0" baseline="0" noProof="0" dirty="0">
                <a:ln>
                  <a:noFill/>
                </a:ln>
                <a:solidFill>
                  <a:srgbClr val="FFFFFF"/>
                </a:solidFill>
                <a:effectLst/>
                <a:uLnTx/>
                <a:uFillTx/>
                <a:latin typeface="Calibri"/>
                <a:ea typeface="+mj-ea"/>
                <a:cs typeface="+mj-cs"/>
              </a:rPr>
              <a:t>TOWNSHIP ECONOMY REVITILISATION SPEND :</a:t>
            </a:r>
            <a:r>
              <a:rPr kumimoji="0" lang="en-US" sz="1800" b="1" i="0" u="none" strike="noStrike" kern="1200" cap="none" spc="0" normalizeH="0" baseline="0" noProof="0" dirty="0">
                <a:ln>
                  <a:noFill/>
                </a:ln>
                <a:solidFill>
                  <a:srgbClr val="FFFFFF"/>
                </a:solidFill>
                <a:effectLst/>
                <a:uLnTx/>
                <a:uFillTx/>
                <a:latin typeface="Calibri"/>
                <a:ea typeface="+mj-ea"/>
                <a:cs typeface="+mj-cs"/>
              </a:rPr>
              <a:t> </a:t>
            </a:r>
            <a:r>
              <a:rPr kumimoji="0" lang="en-US" sz="2000" b="1" i="0" u="none" strike="noStrike" kern="1200" cap="none" spc="0" normalizeH="0" baseline="0" noProof="0" dirty="0">
                <a:ln>
                  <a:noFill/>
                </a:ln>
                <a:solidFill>
                  <a:prstClr val="white"/>
                </a:solidFill>
                <a:effectLst/>
                <a:uLnTx/>
                <a:uFillTx/>
                <a:latin typeface="Calibri"/>
                <a:ea typeface="+mj-ea"/>
                <a:cs typeface="+mj-cs"/>
              </a:rPr>
              <a:t>01 JULY 2023 – 30 SEPTEMBER 2023</a:t>
            </a:r>
            <a:endParaRPr lang="en-ZA" dirty="0"/>
          </a:p>
        </p:txBody>
      </p:sp>
      <p:graphicFrame>
        <p:nvGraphicFramePr>
          <p:cNvPr id="4" name="Content Placeholder 8">
            <a:extLst>
              <a:ext uri="{FF2B5EF4-FFF2-40B4-BE49-F238E27FC236}">
                <a16:creationId xmlns:a16="http://schemas.microsoft.com/office/drawing/2014/main" id="{C24D5A66-8B60-4C48-873A-73F6ABB98F7F}"/>
              </a:ext>
            </a:extLst>
          </p:cNvPr>
          <p:cNvGraphicFramePr>
            <a:graphicFrameLocks/>
          </p:cNvGraphicFramePr>
          <p:nvPr>
            <p:extLst>
              <p:ext uri="{D42A27DB-BD31-4B8C-83A1-F6EECF244321}">
                <p14:modId xmlns:p14="http://schemas.microsoft.com/office/powerpoint/2010/main" val="2560176446"/>
              </p:ext>
            </p:extLst>
          </p:nvPr>
        </p:nvGraphicFramePr>
        <p:xfrm>
          <a:off x="1334529" y="1753697"/>
          <a:ext cx="10585327" cy="1288320"/>
        </p:xfrm>
        <a:graphic>
          <a:graphicData uri="http://schemas.openxmlformats.org/drawingml/2006/table">
            <a:tbl>
              <a:tblPr/>
              <a:tblGrid>
                <a:gridCol w="2484176">
                  <a:extLst>
                    <a:ext uri="{9D8B030D-6E8A-4147-A177-3AD203B41FA5}">
                      <a16:colId xmlns:a16="http://schemas.microsoft.com/office/drawing/2014/main" val="20000"/>
                    </a:ext>
                  </a:extLst>
                </a:gridCol>
                <a:gridCol w="1763565">
                  <a:extLst>
                    <a:ext uri="{9D8B030D-6E8A-4147-A177-3AD203B41FA5}">
                      <a16:colId xmlns:a16="http://schemas.microsoft.com/office/drawing/2014/main" val="20001"/>
                    </a:ext>
                  </a:extLst>
                </a:gridCol>
                <a:gridCol w="1824989">
                  <a:extLst>
                    <a:ext uri="{9D8B030D-6E8A-4147-A177-3AD203B41FA5}">
                      <a16:colId xmlns:a16="http://schemas.microsoft.com/office/drawing/2014/main" val="20002"/>
                    </a:ext>
                  </a:extLst>
                </a:gridCol>
                <a:gridCol w="1566038">
                  <a:extLst>
                    <a:ext uri="{9D8B030D-6E8A-4147-A177-3AD203B41FA5}">
                      <a16:colId xmlns:a16="http://schemas.microsoft.com/office/drawing/2014/main" val="1021761180"/>
                    </a:ext>
                  </a:extLst>
                </a:gridCol>
                <a:gridCol w="1693931">
                  <a:extLst>
                    <a:ext uri="{9D8B030D-6E8A-4147-A177-3AD203B41FA5}">
                      <a16:colId xmlns:a16="http://schemas.microsoft.com/office/drawing/2014/main" val="20003"/>
                    </a:ext>
                  </a:extLst>
                </a:gridCol>
                <a:gridCol w="1252628">
                  <a:extLst>
                    <a:ext uri="{9D8B030D-6E8A-4147-A177-3AD203B41FA5}">
                      <a16:colId xmlns:a16="http://schemas.microsoft.com/office/drawing/2014/main" val="20004"/>
                    </a:ext>
                  </a:extLst>
                </a:gridCol>
              </a:tblGrid>
              <a:tr h="396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400" b="1" i="0" u="none" strike="noStrike" kern="1200" dirty="0">
                          <a:solidFill>
                            <a:schemeClr val="tx1"/>
                          </a:solidFill>
                          <a:effectLst/>
                          <a:latin typeface="Calibri"/>
                          <a:ea typeface="+mn-ea"/>
                          <a:cs typeface="+mn-cs"/>
                        </a:rPr>
                        <a:t>DEPARTMENT 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400" b="1" i="0" u="none" strike="noStrike" kern="1200" dirty="0">
                          <a:solidFill>
                            <a:schemeClr val="tx1"/>
                          </a:solidFill>
                          <a:effectLst/>
                          <a:latin typeface="Calibri"/>
                          <a:ea typeface="+mn-ea"/>
                          <a:cs typeface="+mn-cs"/>
                        </a:rPr>
                        <a:t>TOWNSHIP SPEND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400" b="1" i="0" u="none" strike="noStrike" kern="1200" dirty="0">
                          <a:solidFill>
                            <a:schemeClr val="tx1"/>
                          </a:solidFill>
                          <a:effectLst/>
                          <a:latin typeface="Calibri"/>
                          <a:ea typeface="+mn-ea"/>
                          <a:cs typeface="+mn-cs"/>
                        </a:rPr>
                        <a:t>NON-TOWNSHIP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400" b="1" i="0" u="none" strike="noStrike" kern="1200" dirty="0">
                          <a:solidFill>
                            <a:schemeClr val="tx1"/>
                          </a:solidFill>
                          <a:effectLst/>
                          <a:latin typeface="Calibri"/>
                          <a:ea typeface="+mn-ea"/>
                          <a:cs typeface="+mn-cs"/>
                        </a:rPr>
                        <a:t>Unclassified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400" b="1" i="0" u="none" strike="noStrike" kern="1200" dirty="0">
                          <a:solidFill>
                            <a:schemeClr val="tx1"/>
                          </a:solidFill>
                          <a:effectLst/>
                          <a:latin typeface="Calibri"/>
                          <a:ea typeface="+mn-ea"/>
                          <a:cs typeface="+mn-cs"/>
                        </a:rPr>
                        <a:t>TOTAL GPG SPEND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400" b="1" i="0" u="none" strike="noStrike" kern="1200" dirty="0">
                          <a:solidFill>
                            <a:schemeClr val="tx1"/>
                          </a:solidFill>
                          <a:effectLst/>
                          <a:latin typeface="Calibri"/>
                          <a:ea typeface="+mn-ea"/>
                          <a:cs typeface="+mn-cs"/>
                        </a:rPr>
                        <a:t>% TOWNSHIP SPEND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8520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400" b="0" i="0" u="none" strike="noStrike" dirty="0">
                          <a:solidFill>
                            <a:schemeClr val="tx1"/>
                          </a:solidFill>
                          <a:effectLst/>
                          <a:latin typeface="Calibri"/>
                        </a:rPr>
                        <a:t>Vote 6:  Social Development</a:t>
                      </a:r>
                    </a:p>
                  </a:txBody>
                  <a:tcPr marL="9525" marR="9525"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0" i="0" u="none" strike="noStrike" dirty="0">
                          <a:solidFill>
                            <a:srgbClr val="000000"/>
                          </a:solidFill>
                          <a:effectLst/>
                          <a:latin typeface="Calibri" panose="020F0502020204030204" pitchFamily="34" charset="0"/>
                        </a:rPr>
                        <a:t>R86 952 045.32</a:t>
                      </a:r>
                      <a:endParaRPr lang="en-ZA" sz="14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0" i="0" u="none" strike="noStrike" dirty="0">
                          <a:solidFill>
                            <a:srgbClr val="000000"/>
                          </a:solidFill>
                          <a:effectLst/>
                          <a:latin typeface="Calibri" panose="020F0502020204030204" pitchFamily="34" charset="0"/>
                        </a:rPr>
                        <a:t>R80 025 333.04</a:t>
                      </a:r>
                      <a:endParaRPr lang="en-ZA" sz="14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400" b="0" i="0" u="none" strike="noStrike" dirty="0">
                          <a:solidFill>
                            <a:srgbClr val="000000"/>
                          </a:solidFill>
                          <a:effectLst/>
                          <a:latin typeface="Calibri" panose="020F0502020204030204" pitchFamily="34" charset="0"/>
                        </a:rPr>
                        <a:t>R3 590 432.20</a:t>
                      </a:r>
                      <a:endParaRPr lang="en-ZA" sz="14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400" b="0" i="0" u="none" strike="noStrike">
                          <a:solidFill>
                            <a:srgbClr val="000000"/>
                          </a:solidFill>
                          <a:effectLst/>
                          <a:latin typeface="Calibri" panose="020F0502020204030204" pitchFamily="34" charset="0"/>
                        </a:rPr>
                        <a:t>R170 567 810.56</a:t>
                      </a:r>
                      <a:endParaRPr lang="en-ZA" sz="14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400" b="0" i="0" u="none" strike="noStrike" dirty="0">
                          <a:solidFill>
                            <a:schemeClr val="tx1"/>
                          </a:solidFill>
                          <a:effectLst/>
                          <a:latin typeface="Calibri"/>
                        </a:rPr>
                        <a:t>50.46%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946559D2-15A2-42F4-BDFA-B82BC65B6F84}"/>
              </a:ext>
            </a:extLst>
          </p:cNvPr>
          <p:cNvSpPr txBox="1"/>
          <p:nvPr/>
        </p:nvSpPr>
        <p:spPr>
          <a:xfrm>
            <a:off x="1334530" y="3187613"/>
            <a:ext cx="10496162" cy="923330"/>
          </a:xfrm>
          <a:prstGeom prst="rect">
            <a:avLst/>
          </a:prstGeom>
          <a:noFill/>
          <a:ln>
            <a:solidFill>
              <a:sysClr val="windowText" lastClr="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black"/>
                </a:solidFill>
                <a:effectLst/>
                <a:uLnTx/>
                <a:uFillTx/>
                <a:latin typeface="Calibri"/>
                <a:ea typeface="+mn-ea"/>
                <a:cs typeface="+mn-cs"/>
                <a:sym typeface="Arial" charset="0"/>
              </a:rPr>
              <a:t>PROGRESS ON IMPLEMENTATION OF TOWNSHIP ECONOMIC REVITALISATION STRATEGY</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0" cap="none" spc="0" normalizeH="0" baseline="0" noProof="0" dirty="0">
                <a:ln>
                  <a:noFill/>
                </a:ln>
                <a:solidFill>
                  <a:prstClr val="black"/>
                </a:solidFill>
                <a:effectLst/>
                <a:uLnTx/>
                <a:uFillTx/>
                <a:latin typeface="Calibri"/>
                <a:ea typeface="+mn-ea"/>
                <a:cs typeface="+mn-cs"/>
                <a:sym typeface="Arial" charset="0"/>
              </a:rPr>
              <a:t>Provincial annual target			 : 40%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0" cap="none" spc="0" normalizeH="0" baseline="0" noProof="0" dirty="0">
                <a:ln>
                  <a:noFill/>
                </a:ln>
                <a:solidFill>
                  <a:prstClr val="black"/>
                </a:solidFill>
                <a:effectLst/>
                <a:uLnTx/>
                <a:uFillTx/>
                <a:latin typeface="Calibri"/>
                <a:ea typeface="+mn-ea"/>
                <a:cs typeface="+mn-cs"/>
                <a:sym typeface="Arial" charset="0"/>
              </a:rPr>
              <a:t>Achievement as at 30 September 2023	: 50.46%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sym typeface="Arial" charset="0"/>
            </a:endParaRPr>
          </a:p>
        </p:txBody>
      </p:sp>
      <p:sp>
        <p:nvSpPr>
          <p:cNvPr id="3" name="Slide Number Placeholder 2">
            <a:extLst>
              <a:ext uri="{FF2B5EF4-FFF2-40B4-BE49-F238E27FC236}">
                <a16:creationId xmlns:a16="http://schemas.microsoft.com/office/drawing/2014/main" id="{795088B7-968F-C201-F6F2-CFB1E3BCE702}"/>
              </a:ext>
            </a:extLst>
          </p:cNvPr>
          <p:cNvSpPr txBox="1">
            <a:spLocks/>
          </p:cNvSpPr>
          <p:nvPr/>
        </p:nvSpPr>
        <p:spPr>
          <a:xfrm>
            <a:off x="9087492"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0089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75A0EBB9-0ABB-20C8-2FFE-37F35286152A}"/>
              </a:ext>
            </a:extLst>
          </p:cNvPr>
          <p:cNvSpPr>
            <a:spLocks noGrp="1"/>
          </p:cNvSpPr>
          <p:nvPr>
            <p:ph idx="1"/>
          </p:nvPr>
        </p:nvSpPr>
        <p:spPr>
          <a:xfrm>
            <a:off x="1343470" y="1825625"/>
            <a:ext cx="10646967" cy="4351338"/>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recommended that the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Portfolio Committee note the 2</a:t>
            </a:r>
            <a:r>
              <a:rPr kumimoji="0" lang="en-GB" altLang="en-US" sz="3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nd</a:t>
            </a:r>
            <a:r>
              <a:rPr kumimoji="0" lang="en-GB"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Quarter report as presented.</a:t>
            </a:r>
            <a:endParaRPr lang="en-ZA" dirty="0"/>
          </a:p>
        </p:txBody>
      </p:sp>
    </p:spTree>
    <p:extLst>
      <p:ext uri="{BB962C8B-B14F-4D97-AF65-F5344CB8AC3E}">
        <p14:creationId xmlns:p14="http://schemas.microsoft.com/office/powerpoint/2010/main" val="256001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074821"/>
            <a:ext cx="10646966" cy="41235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Q2 Non-Financial Performance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805D8C57-2796-4A55-A419-BF18939CD25B}"/>
              </a:ext>
            </a:extLst>
          </p:cNvPr>
          <p:cNvGraphicFramePr>
            <a:graphicFrameLocks noGrp="1"/>
          </p:cNvGraphicFramePr>
          <p:nvPr>
            <p:ph idx="1"/>
            <p:extLst>
              <p:ext uri="{D42A27DB-BD31-4B8C-83A1-F6EECF244321}">
                <p14:modId xmlns:p14="http://schemas.microsoft.com/office/powerpoint/2010/main" val="2636524715"/>
              </p:ext>
            </p:extLst>
          </p:nvPr>
        </p:nvGraphicFramePr>
        <p:xfrm>
          <a:off x="1343470" y="1666567"/>
          <a:ext cx="10646968" cy="4689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6343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 name="Content Placeholder 3">
            <a:extLst>
              <a:ext uri="{FF2B5EF4-FFF2-40B4-BE49-F238E27FC236}">
                <a16:creationId xmlns:a16="http://schemas.microsoft.com/office/drawing/2014/main" id="{676F72BA-AD98-EF94-4397-57C4D8966010}"/>
              </a:ext>
            </a:extLst>
          </p:cNvPr>
          <p:cNvPicPr>
            <a:picLocks noGrp="1" noChangeAspect="1"/>
          </p:cNvPicPr>
          <p:nvPr>
            <p:ph idx="1"/>
          </p:nvPr>
        </p:nvPicPr>
        <p:blipFill>
          <a:blip r:embed="rId4"/>
          <a:stretch>
            <a:fillRect/>
          </a:stretch>
        </p:blipFill>
        <p:spPr>
          <a:xfrm>
            <a:off x="1713124" y="1835790"/>
            <a:ext cx="9907661" cy="4351338"/>
          </a:xfrm>
          <a:prstGeom prst="rect">
            <a:avLst/>
          </a:prstGeom>
        </p:spPr>
      </p:pic>
    </p:spTree>
    <p:extLst>
      <p:ext uri="{BB962C8B-B14F-4D97-AF65-F5344CB8AC3E}">
        <p14:creationId xmlns:p14="http://schemas.microsoft.com/office/powerpoint/2010/main" val="350329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Q2 Overall Department Overview</a:t>
            </a: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8A1A11ED-31E3-4AF4-B402-16CF1DB8C8AB}"/>
              </a:ext>
            </a:extLst>
          </p:cNvPr>
          <p:cNvGraphicFramePr>
            <a:graphicFrameLocks noGrp="1"/>
          </p:cNvGraphicFramePr>
          <p:nvPr>
            <p:ph idx="1"/>
            <p:extLst>
              <p:ext uri="{D42A27DB-BD31-4B8C-83A1-F6EECF244321}">
                <p14:modId xmlns:p14="http://schemas.microsoft.com/office/powerpoint/2010/main" val="4225547411"/>
              </p:ext>
            </p:extLst>
          </p:nvPr>
        </p:nvGraphicFramePr>
        <p:xfrm>
          <a:off x="1343470" y="1825625"/>
          <a:ext cx="10646967"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933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3472" y="1106905"/>
            <a:ext cx="10010328" cy="38027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Quarterly Year On Year Comparison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7978E16-D7E6-47AC-A32A-886A7A863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ectangle 3">
            <a:extLst>
              <a:ext uri="{FF2B5EF4-FFF2-40B4-BE49-F238E27FC236}">
                <a16:creationId xmlns:a16="http://schemas.microsoft.com/office/drawing/2014/main" id="{93BA59BB-048F-5042-AF00-A11D190BEC54}"/>
              </a:ext>
            </a:extLst>
          </p:cNvPr>
          <p:cNvSpPr txBox="1">
            <a:spLocks/>
          </p:cNvSpPr>
          <p:nvPr/>
        </p:nvSpPr>
        <p:spPr>
          <a:xfrm>
            <a:off x="1343472" y="1666568"/>
            <a:ext cx="10646967" cy="4689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7DA71AF0-34F2-467F-BAC4-527F79527A98}"/>
              </a:ext>
            </a:extLst>
          </p:cNvPr>
          <p:cNvGraphicFramePr>
            <a:graphicFrameLocks noGrp="1"/>
          </p:cNvGraphicFramePr>
          <p:nvPr>
            <p:ph idx="1"/>
            <p:extLst>
              <p:ext uri="{D42A27DB-BD31-4B8C-83A1-F6EECF244321}">
                <p14:modId xmlns:p14="http://schemas.microsoft.com/office/powerpoint/2010/main" val="1020050254"/>
              </p:ext>
            </p:extLst>
          </p:nvPr>
        </p:nvGraphicFramePr>
        <p:xfrm>
          <a:off x="1343472" y="1825625"/>
          <a:ext cx="10646966"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6714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GPG  template  -  Read-Only" id="{08CEC488-1137-434A-9E0B-1949044B502E}" vid="{F66761AB-FEBB-4206-9CAC-EE9B769FB6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GPG  template [Read-Only]" id="{B37CE49A-C23C-4353-BDE5-87A7CF30644F}" vid="{27FD0E54-F808-4548-BF68-696B93F55C35}"/>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Template 2023</Template>
  <TotalTime>1851</TotalTime>
  <Words>7455</Words>
  <Application>Microsoft Office PowerPoint</Application>
  <PresentationFormat>Widescreen</PresentationFormat>
  <Paragraphs>2335</Paragraphs>
  <Slides>70</Slides>
  <Notes>60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70</vt:i4>
      </vt:variant>
    </vt:vector>
  </HeadingPairs>
  <TitlesOfParts>
    <vt:vector size="83" baseType="lpstr">
      <vt:lpstr>Arial</vt:lpstr>
      <vt:lpstr>Arial Narrow</vt:lpstr>
      <vt:lpstr>Calibri</vt:lpstr>
      <vt:lpstr>Calibri Light</vt:lpstr>
      <vt:lpstr>Cambria</vt:lpstr>
      <vt:lpstr>Georgia</vt:lpstr>
      <vt:lpstr>Times New Roman</vt:lpstr>
      <vt:lpstr>Verdana</vt:lpstr>
      <vt:lpstr>Wingdings</vt:lpstr>
      <vt:lpstr>1_Office Theme</vt:lpstr>
      <vt:lpstr>Office Theme</vt:lpstr>
      <vt:lpstr>5_Office Theme</vt:lpstr>
      <vt:lpstr>4_Office Theme</vt:lpstr>
      <vt:lpstr>GAUTENG DEPARTMENT OF SOCIAL DEVELOPMENT  </vt:lpstr>
      <vt:lpstr>Table Of Contents</vt:lpstr>
      <vt:lpstr>Purpose</vt:lpstr>
      <vt:lpstr>Table Of Contents</vt:lpstr>
      <vt:lpstr>Rating Categories </vt:lpstr>
      <vt:lpstr>Legend</vt:lpstr>
      <vt:lpstr>Overview of Q2 Non-Financial Performance</vt:lpstr>
      <vt:lpstr>Q2 Overall Department Overview</vt:lpstr>
      <vt:lpstr>Quarterly Year On Year Comparison </vt:lpstr>
      <vt:lpstr>Q2 Achievement vs Weighted Performance</vt:lpstr>
      <vt:lpstr>Non-Financial Vs Financial Comparison: AYTD</vt:lpstr>
      <vt:lpstr>Departmental Achievement of National and Provincial Strategic Priorities</vt:lpstr>
      <vt:lpstr>Q2 Provincial Priorities</vt:lpstr>
      <vt:lpstr>Q2 National Priorities</vt:lpstr>
      <vt:lpstr>Table Of Contents</vt:lpstr>
      <vt:lpstr>Overview Of Q2 Non-Financial Performance: Prog 2</vt:lpstr>
      <vt:lpstr>Care and Service to Older Persons </vt:lpstr>
      <vt:lpstr>Services to Persons with Disabilities</vt:lpstr>
      <vt:lpstr>HIV And AIDS &amp; EPWP</vt:lpstr>
      <vt:lpstr>Overview Of Q2 Non-Financial Performance: Prog 3</vt:lpstr>
      <vt:lpstr>Care And Support To Families </vt:lpstr>
      <vt:lpstr>Child Care And Protection</vt:lpstr>
      <vt:lpstr>Overview Of Q2 Non-Financial Performance: Prog 4</vt:lpstr>
      <vt:lpstr>Crime Prevention and Support </vt:lpstr>
      <vt:lpstr>Victim Empowerment</vt:lpstr>
      <vt:lpstr>Substance Abuse Prevention and Rehabilitation</vt:lpstr>
      <vt:lpstr>Substance Abuse Prevention and Rehabilitation</vt:lpstr>
      <vt:lpstr>Overview Of Q2 Non-Financial Performance: Prog 5</vt:lpstr>
      <vt:lpstr>Poverty Alleviation And Sustainable Livelihoods</vt:lpstr>
      <vt:lpstr>Women Development </vt:lpstr>
      <vt:lpstr>Departmental Infrastructure/ Capital Projects</vt:lpstr>
      <vt:lpstr>Departmental Infrastructure/ Capital Projects</vt:lpstr>
      <vt:lpstr>Departmental Infrastructure/ Capital Projects</vt:lpstr>
      <vt:lpstr>Human Resource Capacity</vt:lpstr>
      <vt:lpstr>Table Of Contents</vt:lpstr>
      <vt:lpstr>Resolution Management </vt:lpstr>
      <vt:lpstr>Petitions Management </vt:lpstr>
      <vt:lpstr>Auditor–General &amp; PSC Requests </vt:lpstr>
      <vt:lpstr>Departmental Achievement on Actual GEYODI Empowerment</vt:lpstr>
      <vt:lpstr>Departmental Achievement on Actual GEYODI Empowerment</vt:lpstr>
      <vt:lpstr>Departmental Achievement on Actual GEYODI Empowerment</vt:lpstr>
      <vt:lpstr>Governance/ Administration</vt:lpstr>
      <vt:lpstr>Challenges</vt:lpstr>
      <vt:lpstr>Requests for Intervention</vt:lpstr>
      <vt:lpstr>Table Of Contents</vt:lpstr>
      <vt:lpstr>Indicators Showing Performance Below 80%</vt:lpstr>
      <vt:lpstr>Indicators Showing Performance Below 75%</vt:lpstr>
      <vt:lpstr>Indicators Showing Performance Below 75%</vt:lpstr>
      <vt:lpstr>Indicators Showing Performance Below 75%</vt:lpstr>
      <vt:lpstr>Indicators Showing Performance Below 50%</vt:lpstr>
      <vt:lpstr>Indicators Showing Performance Below 25%</vt:lpstr>
      <vt:lpstr>Indicators Showing Performance Below 25%</vt:lpstr>
      <vt:lpstr>Table Of Contents</vt:lpstr>
      <vt:lpstr>Monitoring Of NPOs</vt:lpstr>
      <vt:lpstr>Table Of Contents</vt:lpstr>
      <vt:lpstr>Extraordinary Issues</vt:lpstr>
      <vt:lpstr>Key Success Stories</vt:lpstr>
      <vt:lpstr>Table Of Contents</vt:lpstr>
      <vt:lpstr>DEPARTMENTAL EXPENDITURE AS AT 30 SEPTEMBER 2023: ECONOMIC CLASSIFICATION</vt:lpstr>
      <vt:lpstr>FINANCIAL PERFORMANCE REPORT – QUARTER TWO</vt:lpstr>
      <vt:lpstr>DEPARTMENTAL EXPENDITURE AS AT 30 SEPTEMBER 2023: ECONOMIC CLASSIFICATION</vt:lpstr>
      <vt:lpstr>DEPARTMENTAL EXPENDITURE AS AT 30 SEPTEMBER 2023: ECONOMIC CLASSIFICATION</vt:lpstr>
      <vt:lpstr>DEPARTMENTAL EXPENDITURE AS AT 30 SEPTEMBER 2023: ECONOMIC CLASSIFICATION</vt:lpstr>
      <vt:lpstr>CONDITIONAL GRANT AS AT 30 SEPTEMBER 2023</vt:lpstr>
      <vt:lpstr>15- &amp; 30-DAYS PAYMENT ANALYSIS</vt:lpstr>
      <vt:lpstr>15 &amp; 30 DAYS PAYMENT ANALYSIS (CONT..) </vt:lpstr>
      <vt:lpstr>PREFERENTIAL PROCUREMENT  SPEND : 01 JULY 2023 – 30 SEPTEMBER 2023</vt:lpstr>
      <vt:lpstr>TOWNSHIP ECONOMY REVITILISATION SPEND : 01 JULY 2023 – 30 SEPTEMBER 2023</vt:lpstr>
      <vt:lpstr>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SOCIAL DEVELOPMENT</dc:title>
  <dc:creator>Vukosi Mashimbyi</dc:creator>
  <cp:lastModifiedBy>Sipho Nqwala</cp:lastModifiedBy>
  <cp:revision>47</cp:revision>
  <dcterms:created xsi:type="dcterms:W3CDTF">2023-05-18T08:08:08Z</dcterms:created>
  <dcterms:modified xsi:type="dcterms:W3CDTF">2023-11-15T08:40:32Z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2023-11-15T08:40:24Z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4d7fb298-cb20-4f0c-940d-035f4f493222</vt:lpwstr>
  </property>
  <property fmtid="{D5CDD505-2E9C-101B-9397-08002B2CF9AE}" pid="8" name="MSIP_Label_41a00853-e5cc-480d-8b74-afcdbe2c705a_ContentBits">
    <vt:lpwstr>0</vt:lpwstr>
  </property>
</Properties>
</file>