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666" r:id="rId2"/>
    <p:sldId id="2765" r:id="rId3"/>
    <p:sldId id="2766" r:id="rId4"/>
    <p:sldId id="2770" r:id="rId5"/>
    <p:sldId id="2820" r:id="rId6"/>
    <p:sldId id="2821" r:id="rId7"/>
    <p:sldId id="2822" r:id="rId8"/>
    <p:sldId id="2823" r:id="rId9"/>
    <p:sldId id="2824" r:id="rId10"/>
    <p:sldId id="2825" r:id="rId11"/>
    <p:sldId id="2826" r:id="rId12"/>
    <p:sldId id="2827" r:id="rId13"/>
    <p:sldId id="2767" r:id="rId14"/>
    <p:sldId id="2777" r:id="rId15"/>
    <p:sldId id="2812" r:id="rId16"/>
    <p:sldId id="2788" r:id="rId17"/>
    <p:sldId id="2780" r:id="rId18"/>
    <p:sldId id="2783" r:id="rId19"/>
    <p:sldId id="2786" r:id="rId20"/>
    <p:sldId id="2804" r:id="rId21"/>
    <p:sldId id="2813" r:id="rId22"/>
    <p:sldId id="2814" r:id="rId23"/>
    <p:sldId id="2815" r:id="rId24"/>
    <p:sldId id="2816" r:id="rId25"/>
    <p:sldId id="2817" r:id="rId26"/>
    <p:sldId id="2818" r:id="rId27"/>
    <p:sldId id="2819"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02" autoAdjust="0"/>
    <p:restoredTop sz="94660"/>
  </p:normalViewPr>
  <p:slideViewPr>
    <p:cSldViewPr snapToGrid="0">
      <p:cViewPr varScale="1">
        <p:scale>
          <a:sx n="59" d="100"/>
          <a:sy n="59" d="100"/>
        </p:scale>
        <p:origin x="900" y="60"/>
      </p:cViewPr>
      <p:guideLst/>
    </p:cSldViewPr>
  </p:slideViewPr>
  <p:notesTextViewPr>
    <p:cViewPr>
      <p:scale>
        <a:sx n="1" d="1"/>
        <a:sy n="1" d="1"/>
      </p:scale>
      <p:origin x="0" y="0"/>
    </p:cViewPr>
  </p:notesTextViewPr>
  <p:sorterViewPr>
    <p:cViewPr>
      <p:scale>
        <a:sx n="90" d="100"/>
        <a:sy n="90" d="100"/>
      </p:scale>
      <p:origin x="0" y="-694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C1804B-F393-4F47-AB90-761289EA6764}" type="datetimeFigureOut">
              <a:rPr lang="en-ZA" smtClean="0"/>
              <a:t>2023/11/15</a:t>
            </a:fld>
            <a:endParaRPr lang="en-ZA"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8045D7-06D9-4B20-BEC6-0E13D07B51C8}" type="slidenum">
              <a:rPr lang="en-ZA" smtClean="0"/>
              <a:t>‹#›</a:t>
            </a:fld>
            <a:endParaRPr lang="en-ZA" dirty="0"/>
          </a:p>
        </p:txBody>
      </p:sp>
    </p:spTree>
    <p:extLst>
      <p:ext uri="{BB962C8B-B14F-4D97-AF65-F5344CB8AC3E}">
        <p14:creationId xmlns:p14="http://schemas.microsoft.com/office/powerpoint/2010/main" val="34901605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33817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250569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393509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56468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10023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052518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651480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22051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956229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85117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73364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764029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544399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709641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547805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64812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83437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987903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75209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03162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47367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184878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869303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54264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789765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98278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D0E40-B734-5C4F-A779-8A1C3D884474}"/>
              </a:ext>
            </a:extLst>
          </p:cNvPr>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422650CF-D129-0944-B1B7-9BD9CBDEA9B6}"/>
              </a:ext>
            </a:extLst>
          </p:cNvPr>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958AC228-7A4D-444C-B4DB-C8C4FEF58CE8}"/>
              </a:ext>
            </a:extLst>
          </p:cNvPr>
          <p:cNvSpPr>
            <a:spLocks noGrp="1"/>
          </p:cNvSpPr>
          <p:nvPr>
            <p:ph type="dt" sz="half" idx="10"/>
          </p:nvPr>
        </p:nvSpPr>
        <p:spPr/>
        <p:txBody>
          <a:bodyPr/>
          <a:lstStyle/>
          <a:p>
            <a:fld id="{282CE925-B52D-4F39-B9A6-497A2CD5C10E}" type="datetime1">
              <a:rPr lang="en-US" smtClean="0"/>
              <a:pPr/>
              <a:t>11/15/2023</a:t>
            </a:fld>
            <a:endParaRPr lang="en-US" dirty="0"/>
          </a:p>
        </p:txBody>
      </p:sp>
      <p:sp>
        <p:nvSpPr>
          <p:cNvPr id="5" name="Footer Placeholder 4">
            <a:extLst>
              <a:ext uri="{FF2B5EF4-FFF2-40B4-BE49-F238E27FC236}">
                <a16:creationId xmlns:a16="http://schemas.microsoft.com/office/drawing/2014/main" id="{9A2296C4-46E2-0249-8326-A17EF63D7A1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BAD3E94-F3B7-9142-985F-1C9BC8C8B2C0}"/>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4172980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140DD-B301-CE47-8EBA-F1968330B8B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836CC58-A0C6-1D49-AF4F-FA15B02A69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36E7D5-7962-9943-9C51-8DEE3898596F}"/>
              </a:ext>
            </a:extLst>
          </p:cNvPr>
          <p:cNvSpPr>
            <a:spLocks noGrp="1"/>
          </p:cNvSpPr>
          <p:nvPr>
            <p:ph type="dt" sz="half" idx="10"/>
          </p:nvPr>
        </p:nvSpPr>
        <p:spPr/>
        <p:txBody>
          <a:bodyPr/>
          <a:lstStyle/>
          <a:p>
            <a:fld id="{F456373C-2FE5-4BD6-AC21-0D42C24D8781}" type="datetime1">
              <a:rPr lang="en-US" smtClean="0"/>
              <a:pPr/>
              <a:t>11/15/2023</a:t>
            </a:fld>
            <a:endParaRPr lang="en-US" dirty="0"/>
          </a:p>
        </p:txBody>
      </p:sp>
      <p:sp>
        <p:nvSpPr>
          <p:cNvPr id="5" name="Footer Placeholder 4">
            <a:extLst>
              <a:ext uri="{FF2B5EF4-FFF2-40B4-BE49-F238E27FC236}">
                <a16:creationId xmlns:a16="http://schemas.microsoft.com/office/drawing/2014/main" id="{072FFB0C-1476-E144-A21F-257C130051E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E54D7F3-91CE-094B-9245-32A82FE66840}"/>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1790601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D3E9BE9-E661-9C44-A08F-6E8D10ED92E8}"/>
              </a:ext>
            </a:extLst>
          </p:cNvPr>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A2B67C-8A2E-9C41-9C83-C257E7253F14}"/>
              </a:ext>
            </a:extLst>
          </p:cNvPr>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475CA7-BB76-9D47-83FF-28D883B909B4}"/>
              </a:ext>
            </a:extLst>
          </p:cNvPr>
          <p:cNvSpPr>
            <a:spLocks noGrp="1"/>
          </p:cNvSpPr>
          <p:nvPr>
            <p:ph type="dt" sz="half" idx="10"/>
          </p:nvPr>
        </p:nvSpPr>
        <p:spPr/>
        <p:txBody>
          <a:bodyPr/>
          <a:lstStyle/>
          <a:p>
            <a:fld id="{6DB32C16-27A3-4F80-860F-F5E2EA4E6CE7}" type="datetime1">
              <a:rPr lang="en-US" smtClean="0"/>
              <a:pPr/>
              <a:t>11/15/2023</a:t>
            </a:fld>
            <a:endParaRPr lang="en-US" dirty="0"/>
          </a:p>
        </p:txBody>
      </p:sp>
      <p:sp>
        <p:nvSpPr>
          <p:cNvPr id="5" name="Footer Placeholder 4">
            <a:extLst>
              <a:ext uri="{FF2B5EF4-FFF2-40B4-BE49-F238E27FC236}">
                <a16:creationId xmlns:a16="http://schemas.microsoft.com/office/drawing/2014/main" id="{7FE8CC69-2B58-A54A-9FD7-C51C0C504EA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DD0B03F-3F45-9942-8CEC-4BB7C2CB01C3}"/>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133593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F79E92-3FDF-A240-B6CE-70E6265305DD}"/>
              </a:ext>
            </a:extLst>
          </p:cNvPr>
          <p:cNvSpPr>
            <a:spLocks noGrp="1"/>
          </p:cNvSpPr>
          <p:nvPr>
            <p:ph type="dt" sz="half" idx="10"/>
          </p:nvPr>
        </p:nvSpPr>
        <p:spPr/>
        <p:txBody>
          <a:bodyPr/>
          <a:lstStyle/>
          <a:p>
            <a:fld id="{4E3B2583-611B-484B-968C-BDE148243567}" type="datetime1">
              <a:rPr lang="en-US" smtClean="0"/>
              <a:pPr/>
              <a:t>11/15/2023</a:t>
            </a:fld>
            <a:endParaRPr lang="en-US" dirty="0"/>
          </a:p>
        </p:txBody>
      </p:sp>
      <p:sp>
        <p:nvSpPr>
          <p:cNvPr id="5" name="Footer Placeholder 4">
            <a:extLst>
              <a:ext uri="{FF2B5EF4-FFF2-40B4-BE49-F238E27FC236}">
                <a16:creationId xmlns:a16="http://schemas.microsoft.com/office/drawing/2014/main" id="{A3071710-2810-9D43-87D5-A169F601A89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3E31593-6630-AB46-A8DA-AF59781E34D6}"/>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1913080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E06F0-B307-9C4F-8BBD-347F997A2849}"/>
              </a:ext>
            </a:extLst>
          </p:cNvPr>
          <p:cNvSpPr>
            <a:spLocks noGrp="1"/>
          </p:cNvSpPr>
          <p:nvPr>
            <p:ph type="title"/>
          </p:nvPr>
        </p:nvSpPr>
        <p:spPr>
          <a:xfrm>
            <a:off x="831851" y="1709740"/>
            <a:ext cx="105156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7F036F73-99FF-B04A-8A26-482AA3BB2E5D}"/>
              </a:ext>
            </a:extLst>
          </p:cNvPr>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7FB28FF-E219-364C-858F-612F98B88939}"/>
              </a:ext>
            </a:extLst>
          </p:cNvPr>
          <p:cNvSpPr>
            <a:spLocks noGrp="1"/>
          </p:cNvSpPr>
          <p:nvPr>
            <p:ph type="dt" sz="half" idx="10"/>
          </p:nvPr>
        </p:nvSpPr>
        <p:spPr/>
        <p:txBody>
          <a:bodyPr/>
          <a:lstStyle/>
          <a:p>
            <a:fld id="{41A3E91D-25B9-40FC-BF73-5A156C24AEF4}" type="datetime1">
              <a:rPr lang="en-US" smtClean="0"/>
              <a:pPr/>
              <a:t>11/15/2023</a:t>
            </a:fld>
            <a:endParaRPr lang="en-US" dirty="0"/>
          </a:p>
        </p:txBody>
      </p:sp>
      <p:sp>
        <p:nvSpPr>
          <p:cNvPr id="5" name="Footer Placeholder 4">
            <a:extLst>
              <a:ext uri="{FF2B5EF4-FFF2-40B4-BE49-F238E27FC236}">
                <a16:creationId xmlns:a16="http://schemas.microsoft.com/office/drawing/2014/main" id="{EB7E407B-025D-B547-A7DF-1DE211CE199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AD05565-D9C1-A44E-A8B7-EF35B573F856}"/>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382473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A4AA1-7BEB-3449-A88C-5860C94C43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76042E4-655F-B446-BC2D-8471BFD8FBE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7F4B82B-4F3B-7D46-90A6-84D18C62BF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C0E3CB9-E9BA-9F42-93A8-D17955065B6E}"/>
              </a:ext>
            </a:extLst>
          </p:cNvPr>
          <p:cNvSpPr>
            <a:spLocks noGrp="1"/>
          </p:cNvSpPr>
          <p:nvPr>
            <p:ph type="dt" sz="half" idx="10"/>
          </p:nvPr>
        </p:nvSpPr>
        <p:spPr/>
        <p:txBody>
          <a:bodyPr/>
          <a:lstStyle/>
          <a:p>
            <a:fld id="{A0AB9E4B-33E6-41E8-9D79-ED6F91D752D9}" type="datetime1">
              <a:rPr lang="en-US" smtClean="0"/>
              <a:pPr/>
              <a:t>11/15/2023</a:t>
            </a:fld>
            <a:endParaRPr lang="en-US" dirty="0"/>
          </a:p>
        </p:txBody>
      </p:sp>
      <p:sp>
        <p:nvSpPr>
          <p:cNvPr id="6" name="Footer Placeholder 5">
            <a:extLst>
              <a:ext uri="{FF2B5EF4-FFF2-40B4-BE49-F238E27FC236}">
                <a16:creationId xmlns:a16="http://schemas.microsoft.com/office/drawing/2014/main" id="{B0F98063-1220-F04D-B7AC-6AF00BC8A9A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B5CDCBF-A87F-3447-B383-1CF04308C638}"/>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1903336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5A6B9-1CD8-B74C-B440-1E3535442667}"/>
              </a:ext>
            </a:extLst>
          </p:cNvPr>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A6C2597-EA4A-314F-A04F-5329B1EED2FE}"/>
              </a:ext>
            </a:extLst>
          </p:cNvPr>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FA174A36-EBEB-4346-B050-58ECEB04C94B}"/>
              </a:ext>
            </a:extLst>
          </p:cNvPr>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985912A-64A9-6740-A984-DAAFED9DB0EA}"/>
              </a:ext>
            </a:extLst>
          </p:cNvPr>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A2AFB61E-57EA-3B4F-89CC-548D05913BAB}"/>
              </a:ext>
            </a:extLst>
          </p:cNvPr>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792DFC3-7BA8-5144-81C6-BB942C6767F7}"/>
              </a:ext>
            </a:extLst>
          </p:cNvPr>
          <p:cNvSpPr>
            <a:spLocks noGrp="1"/>
          </p:cNvSpPr>
          <p:nvPr>
            <p:ph type="dt" sz="half" idx="10"/>
          </p:nvPr>
        </p:nvSpPr>
        <p:spPr/>
        <p:txBody>
          <a:bodyPr/>
          <a:lstStyle/>
          <a:p>
            <a:fld id="{1BF35C0B-9E0F-4F23-A07B-F8495733C7BB}" type="datetime1">
              <a:rPr lang="en-US" smtClean="0"/>
              <a:pPr/>
              <a:t>11/15/2023</a:t>
            </a:fld>
            <a:endParaRPr lang="en-US" dirty="0"/>
          </a:p>
        </p:txBody>
      </p:sp>
      <p:sp>
        <p:nvSpPr>
          <p:cNvPr id="8" name="Footer Placeholder 7">
            <a:extLst>
              <a:ext uri="{FF2B5EF4-FFF2-40B4-BE49-F238E27FC236}">
                <a16:creationId xmlns:a16="http://schemas.microsoft.com/office/drawing/2014/main" id="{020D7DF1-662A-5840-B104-EED1A5D04F50}"/>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656DF1A-7318-304C-AD25-AE777CB607D2}"/>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1068227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2C41D-AC01-C445-A198-59F66105BEA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FE029B8-1DF3-054D-995C-8EF72D5E0BBA}"/>
              </a:ext>
            </a:extLst>
          </p:cNvPr>
          <p:cNvSpPr>
            <a:spLocks noGrp="1"/>
          </p:cNvSpPr>
          <p:nvPr>
            <p:ph type="dt" sz="half" idx="10"/>
          </p:nvPr>
        </p:nvSpPr>
        <p:spPr/>
        <p:txBody>
          <a:bodyPr/>
          <a:lstStyle/>
          <a:p>
            <a:fld id="{9EBAE8B0-C256-429E-8E6F-7DE37B8A6338}" type="datetime1">
              <a:rPr lang="en-US" smtClean="0"/>
              <a:pPr/>
              <a:t>11/15/2023</a:t>
            </a:fld>
            <a:endParaRPr lang="en-US" dirty="0"/>
          </a:p>
        </p:txBody>
      </p:sp>
      <p:sp>
        <p:nvSpPr>
          <p:cNvPr id="4" name="Footer Placeholder 3">
            <a:extLst>
              <a:ext uri="{FF2B5EF4-FFF2-40B4-BE49-F238E27FC236}">
                <a16:creationId xmlns:a16="http://schemas.microsoft.com/office/drawing/2014/main" id="{33C4D052-59AE-0342-BF9E-15C92025EFB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83C3EBE-99DB-7B41-9B2F-DF7F6F713DA6}"/>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2826992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B44514-69C8-1949-BD14-DA2B51E338C4}"/>
              </a:ext>
            </a:extLst>
          </p:cNvPr>
          <p:cNvSpPr>
            <a:spLocks noGrp="1"/>
          </p:cNvSpPr>
          <p:nvPr>
            <p:ph type="dt" sz="half" idx="10"/>
          </p:nvPr>
        </p:nvSpPr>
        <p:spPr/>
        <p:txBody>
          <a:bodyPr/>
          <a:lstStyle/>
          <a:p>
            <a:fld id="{1E0618DE-DD48-42AB-AD54-42EC5D915B15}" type="datetime1">
              <a:rPr lang="en-US" smtClean="0"/>
              <a:pPr/>
              <a:t>11/15/2023</a:t>
            </a:fld>
            <a:endParaRPr lang="en-US" dirty="0"/>
          </a:p>
        </p:txBody>
      </p:sp>
      <p:sp>
        <p:nvSpPr>
          <p:cNvPr id="3" name="Footer Placeholder 2">
            <a:extLst>
              <a:ext uri="{FF2B5EF4-FFF2-40B4-BE49-F238E27FC236}">
                <a16:creationId xmlns:a16="http://schemas.microsoft.com/office/drawing/2014/main" id="{CA322A42-9D9A-7F42-B4C5-DB13A8E4ADD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F9DFB4F-58B2-E347-A756-CD5720AEA04E}"/>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3509032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F4F57-8F76-8142-9860-912567520755}"/>
              </a:ext>
            </a:extLst>
          </p:cNvPr>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9AD233FE-862A-CC42-A993-A6D75B88A392}"/>
              </a:ext>
            </a:extLst>
          </p:cNvPr>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FC4CA7-E2CE-304C-9476-1D8CB617CCE8}"/>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1BB6B9B7-3721-B04A-895E-7056BCC6DF83}"/>
              </a:ext>
            </a:extLst>
          </p:cNvPr>
          <p:cNvSpPr>
            <a:spLocks noGrp="1"/>
          </p:cNvSpPr>
          <p:nvPr>
            <p:ph type="dt" sz="half" idx="10"/>
          </p:nvPr>
        </p:nvSpPr>
        <p:spPr/>
        <p:txBody>
          <a:bodyPr/>
          <a:lstStyle/>
          <a:p>
            <a:fld id="{B69C2E6F-ED2C-4233-95EA-3BFF499BD1C9}" type="datetime1">
              <a:rPr lang="en-US" smtClean="0"/>
              <a:pPr/>
              <a:t>11/15/2023</a:t>
            </a:fld>
            <a:endParaRPr lang="en-US" dirty="0"/>
          </a:p>
        </p:txBody>
      </p:sp>
      <p:sp>
        <p:nvSpPr>
          <p:cNvPr id="6" name="Footer Placeholder 5">
            <a:extLst>
              <a:ext uri="{FF2B5EF4-FFF2-40B4-BE49-F238E27FC236}">
                <a16:creationId xmlns:a16="http://schemas.microsoft.com/office/drawing/2014/main" id="{7273E616-F77B-6B45-BEFB-56A88081688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EE5F501-FE20-BF44-9734-F9C22C235DE3}"/>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2443042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FCB5C-10CE-0B4A-8187-5AC4A7DAE466}"/>
              </a:ext>
            </a:extLst>
          </p:cNvPr>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24BADF69-BAF3-0642-9AD0-A2501E8EBBC4}"/>
              </a:ext>
            </a:extLst>
          </p:cNvPr>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a:extLst>
              <a:ext uri="{FF2B5EF4-FFF2-40B4-BE49-F238E27FC236}">
                <a16:creationId xmlns:a16="http://schemas.microsoft.com/office/drawing/2014/main" id="{59765372-C29A-9E4F-A3FA-89BE60828C70}"/>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B89AF9B6-148F-9A4E-8E96-9EE109396E49}"/>
              </a:ext>
            </a:extLst>
          </p:cNvPr>
          <p:cNvSpPr>
            <a:spLocks noGrp="1"/>
          </p:cNvSpPr>
          <p:nvPr>
            <p:ph type="dt" sz="half" idx="10"/>
          </p:nvPr>
        </p:nvSpPr>
        <p:spPr/>
        <p:txBody>
          <a:bodyPr/>
          <a:lstStyle/>
          <a:p>
            <a:fld id="{4993C766-E7BC-4624-9A87-316D9D1BD760}" type="datetime1">
              <a:rPr lang="en-US" smtClean="0"/>
              <a:pPr/>
              <a:t>11/15/2023</a:t>
            </a:fld>
            <a:endParaRPr lang="en-US" dirty="0"/>
          </a:p>
        </p:txBody>
      </p:sp>
      <p:sp>
        <p:nvSpPr>
          <p:cNvPr id="6" name="Footer Placeholder 5">
            <a:extLst>
              <a:ext uri="{FF2B5EF4-FFF2-40B4-BE49-F238E27FC236}">
                <a16:creationId xmlns:a16="http://schemas.microsoft.com/office/drawing/2014/main" id="{7ABFEBB7-D2DC-B243-B20F-DB10DE2547E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4751723-A71D-CF41-9B04-729288AF03BF}"/>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3568144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568D9F-41F6-584F-A60F-4D2955A2526A}"/>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8718335-4244-2140-8DCF-93F21CB293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718450-D14F-AA4B-B7ED-60AF89AF83C3}"/>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07A75FC-F0A0-46E1-BE30-1CFC52640B2E}" type="datetime1">
              <a:rPr lang="en-US" smtClean="0"/>
              <a:pPr/>
              <a:t>11/15/2023</a:t>
            </a:fld>
            <a:endParaRPr lang="en-US" dirty="0"/>
          </a:p>
        </p:txBody>
      </p:sp>
      <p:sp>
        <p:nvSpPr>
          <p:cNvPr id="5" name="Footer Placeholder 4">
            <a:extLst>
              <a:ext uri="{FF2B5EF4-FFF2-40B4-BE49-F238E27FC236}">
                <a16:creationId xmlns:a16="http://schemas.microsoft.com/office/drawing/2014/main" id="{1A61A729-5833-3C48-AD8A-FBA934893F04}"/>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F139953-471C-D545-9C3C-AA30F07052CA}"/>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42780528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3C1C0-4C1F-B74B-80AF-40A02043A7A8}"/>
              </a:ext>
            </a:extLst>
          </p:cNvPr>
          <p:cNvSpPr>
            <a:spLocks noGrp="1"/>
          </p:cNvSpPr>
          <p:nvPr>
            <p:ph type="ctrTitle"/>
          </p:nvPr>
        </p:nvSpPr>
        <p:spPr>
          <a:xfrm>
            <a:off x="911424" y="709978"/>
            <a:ext cx="10585175" cy="1487381"/>
          </a:xfrm>
        </p:spPr>
        <p:txBody>
          <a:bodyPr>
            <a:normAutofit/>
          </a:bodyPr>
          <a:lstStyle/>
          <a:p>
            <a:r>
              <a:rPr lang="en-ZA" sz="3000" b="1" dirty="0">
                <a:solidFill>
                  <a:prstClr val="white"/>
                </a:solidFill>
                <a:latin typeface="Arial" panose="020B0604020202020204" pitchFamily="34" charset="0"/>
                <a:cs typeface="Arial" panose="020B0604020202020204" pitchFamily="34" charset="0"/>
              </a:rPr>
              <a:t>GAUTENG DEPARTMENT OF SOCIAL DEVELOPMENT </a:t>
            </a:r>
            <a:br>
              <a:rPr lang="en-ZA" sz="3000" b="1" dirty="0">
                <a:solidFill>
                  <a:prstClr val="white"/>
                </a:solidFill>
                <a:latin typeface="Arial" panose="020B0604020202020204" pitchFamily="34" charset="0"/>
                <a:cs typeface="Arial" panose="020B0604020202020204" pitchFamily="34" charset="0"/>
              </a:rPr>
            </a:br>
            <a:endParaRPr lang="en-US" sz="3000" b="1" dirty="0">
              <a:solidFill>
                <a:schemeClr val="bg1"/>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6782E890-741E-4097-966A-5CDCB0B8588B}"/>
              </a:ext>
            </a:extLst>
          </p:cNvPr>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F75B58-574D-2C4D-B57C-2E4EC4916D89}"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7" name="Subtitle 2">
            <a:extLst>
              <a:ext uri="{FF2B5EF4-FFF2-40B4-BE49-F238E27FC236}">
                <a16:creationId xmlns:a16="http://schemas.microsoft.com/office/drawing/2014/main" id="{B2D3F359-EBEF-8A79-CC42-595AD830F115}"/>
              </a:ext>
            </a:extLst>
          </p:cNvPr>
          <p:cNvSpPr txBox="1">
            <a:spLocks/>
          </p:cNvSpPr>
          <p:nvPr/>
        </p:nvSpPr>
        <p:spPr>
          <a:xfrm>
            <a:off x="911424" y="2348880"/>
            <a:ext cx="10585176" cy="2146557"/>
          </a:xfrm>
          <a:prstGeom prst="rect">
            <a:avLst/>
          </a:prstGeom>
        </p:spPr>
        <p:txBody>
          <a:bodyPr vert="horz" lIns="91440" tIns="45720" rIns="91440" bIns="45720" rtlCol="0">
            <a:normAutofit fontScale="92500" lnSpcReduction="20000"/>
          </a:bodyPr>
          <a:lstStyle>
            <a:lvl1pPr marL="0" indent="0" algn="ctr" defTabSz="457200" rtl="0" eaLnBrk="1" latinLnBrk="0" hangingPunct="1">
              <a:spcBef>
                <a:spcPct val="20000"/>
              </a:spcBef>
              <a:buFont typeface="Arial"/>
              <a:buNone/>
              <a:defRPr sz="2400" kern="1200">
                <a:solidFill>
                  <a:schemeClr val="tx1">
                    <a:tint val="75000"/>
                  </a:schemeClr>
                </a:solidFill>
                <a:latin typeface="Arial" panose="020B0604020202020204" pitchFamily="34" charset="0"/>
                <a:ea typeface="+mn-ea"/>
                <a:cs typeface="Arial" panose="020B0604020202020204" pitchFamily="34" charset="0"/>
              </a:defRPr>
            </a:lvl1pPr>
            <a:lvl2pPr marL="457200" indent="0" algn="ctr" defTabSz="457200" rtl="0" eaLnBrk="1" latinLnBrk="0" hangingPunct="1">
              <a:spcBef>
                <a:spcPct val="20000"/>
              </a:spcBef>
              <a:buFont typeface="Arial"/>
              <a:buNone/>
              <a:defRPr sz="2000" kern="1200">
                <a:solidFill>
                  <a:schemeClr val="tx1">
                    <a:tint val="75000"/>
                  </a:schemeClr>
                </a:solidFill>
                <a:latin typeface="Arial" panose="020B0604020202020204" pitchFamily="34" charset="0"/>
                <a:ea typeface="+mn-ea"/>
                <a:cs typeface="Arial" panose="020B0604020202020204" pitchFamily="34" charset="0"/>
              </a:defRPr>
            </a:lvl2pPr>
            <a:lvl3pPr marL="914400" indent="0" algn="ctr" defTabSz="457200" rtl="0" eaLnBrk="1" latinLnBrk="0" hangingPunct="1">
              <a:spcBef>
                <a:spcPct val="20000"/>
              </a:spcBef>
              <a:buFont typeface="Arial"/>
              <a:buNone/>
              <a:defRPr sz="1800" kern="1200">
                <a:solidFill>
                  <a:schemeClr val="tx1">
                    <a:tint val="75000"/>
                  </a:schemeClr>
                </a:solidFill>
                <a:latin typeface="Arial" panose="020B0604020202020204" pitchFamily="34" charset="0"/>
                <a:ea typeface="+mn-ea"/>
                <a:cs typeface="Arial" panose="020B0604020202020204" pitchFamily="34" charset="0"/>
              </a:defRPr>
            </a:lvl3pPr>
            <a:lvl4pPr marL="1371600" indent="0" algn="ctr" defTabSz="457200" rtl="0" eaLnBrk="1" latinLnBrk="0" hangingPunct="1">
              <a:spcBef>
                <a:spcPct val="20000"/>
              </a:spcBef>
              <a:buFont typeface="Arial"/>
              <a:buNone/>
              <a:defRPr sz="1600" kern="1200">
                <a:solidFill>
                  <a:schemeClr val="tx1">
                    <a:tint val="75000"/>
                  </a:schemeClr>
                </a:solidFill>
                <a:latin typeface="Arial" panose="020B0604020202020204" pitchFamily="34" charset="0"/>
                <a:ea typeface="+mn-ea"/>
                <a:cs typeface="Arial" panose="020B0604020202020204" pitchFamily="34" charset="0"/>
              </a:defRPr>
            </a:lvl4pPr>
            <a:lvl5pPr marL="1828800" indent="0" algn="ctr" defTabSz="457200" rtl="0" eaLnBrk="1" latinLnBrk="0" hangingPunct="1">
              <a:spcBef>
                <a:spcPct val="20000"/>
              </a:spcBef>
              <a:buFont typeface="Arial"/>
              <a:buNone/>
              <a:defRPr sz="1600" kern="1200">
                <a:solidFill>
                  <a:schemeClr val="tx1">
                    <a:tint val="75000"/>
                  </a:schemeClr>
                </a:solidFill>
                <a:latin typeface="Arial" panose="020B0604020202020204" pitchFamily="34" charset="0"/>
                <a:ea typeface="+mn-ea"/>
                <a:cs typeface="Arial" panose="020B0604020202020204" pitchFamily="34" charset="0"/>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 typeface="Arial"/>
              <a:buNone/>
              <a:tabLst/>
              <a:defRPr/>
            </a:pPr>
            <a:r>
              <a:rPr kumimoji="0" lang="en-ZA" sz="2600" b="0" i="0" u="none" strike="noStrike" kern="1200" cap="none" spc="0" normalizeH="0" baseline="0" noProof="0" dirty="0">
                <a:ln>
                  <a:noFill/>
                </a:ln>
                <a:solidFill>
                  <a:schemeClr val="bg1">
                    <a:lumMod val="85000"/>
                  </a:schemeClr>
                </a:solidFill>
                <a:effectLst/>
                <a:uLnTx/>
                <a:uFillTx/>
                <a:latin typeface="Arial" charset="0"/>
                <a:ea typeface="+mn-ea"/>
                <a:cs typeface="Arial" panose="020B0604020202020204" pitchFamily="34" charset="0"/>
              </a:rPr>
              <a:t>2023/2024 2</a:t>
            </a:r>
            <a:r>
              <a:rPr kumimoji="0" lang="en-ZA" sz="2600" b="0" i="0" u="none" strike="noStrike" kern="1200" cap="none" spc="0" normalizeH="0" baseline="30000" noProof="0" dirty="0">
                <a:ln>
                  <a:noFill/>
                </a:ln>
                <a:solidFill>
                  <a:schemeClr val="bg1">
                    <a:lumMod val="85000"/>
                  </a:schemeClr>
                </a:solidFill>
                <a:effectLst/>
                <a:uLnTx/>
                <a:uFillTx/>
                <a:latin typeface="Arial" charset="0"/>
                <a:ea typeface="+mn-ea"/>
                <a:cs typeface="Arial" panose="020B0604020202020204" pitchFamily="34" charset="0"/>
              </a:rPr>
              <a:t>nd</a:t>
            </a:r>
            <a:r>
              <a:rPr kumimoji="0" lang="en-ZA" sz="2600" b="0" i="0" u="none" strike="noStrike" kern="1200" cap="none" spc="0" normalizeH="0" baseline="0" noProof="0" dirty="0">
                <a:ln>
                  <a:noFill/>
                </a:ln>
                <a:solidFill>
                  <a:schemeClr val="bg1">
                    <a:lumMod val="85000"/>
                  </a:schemeClr>
                </a:solidFill>
                <a:effectLst/>
                <a:uLnTx/>
                <a:uFillTx/>
                <a:latin typeface="Arial" charset="0"/>
                <a:ea typeface="+mn-ea"/>
                <a:cs typeface="Arial" panose="020B0604020202020204" pitchFamily="34" charset="0"/>
              </a:rPr>
              <a:t> QUARTER PERFORMANCE MONITORING REPORT</a:t>
            </a:r>
          </a:p>
          <a:p>
            <a:pPr marL="0" marR="0" lvl="0" indent="0" algn="l" defTabSz="457200" rtl="0" eaLnBrk="1" fontAlgn="auto" latinLnBrk="0" hangingPunct="1">
              <a:lnSpc>
                <a:spcPct val="100000"/>
              </a:lnSpc>
              <a:spcBef>
                <a:spcPts val="0"/>
              </a:spcBef>
              <a:spcAft>
                <a:spcPts val="0"/>
              </a:spcAft>
              <a:buClrTx/>
              <a:buSzTx/>
              <a:buFont typeface="Arial"/>
              <a:buNone/>
              <a:tabLst/>
              <a:defRPr/>
            </a:pPr>
            <a:r>
              <a:rPr kumimoji="0" lang="en-ZA" sz="2600" b="0" i="0" u="none" strike="noStrike" kern="1200" cap="none" spc="0" normalizeH="0" baseline="0" noProof="0" dirty="0">
                <a:ln>
                  <a:noFill/>
                </a:ln>
                <a:solidFill>
                  <a:schemeClr val="bg1">
                    <a:lumMod val="85000"/>
                  </a:schemeClr>
                </a:solidFill>
                <a:effectLst/>
                <a:uLnTx/>
                <a:uFillTx/>
                <a:latin typeface="Arial" charset="0"/>
                <a:ea typeface="+mn-ea"/>
                <a:cs typeface="Arial" panose="020B0604020202020204" pitchFamily="34" charset="0"/>
              </a:rPr>
              <a:t>ANALYSIS OF PERFORMANCE: ANNEXURE </a:t>
            </a:r>
          </a:p>
          <a:p>
            <a:pPr marL="0" marR="0" lvl="0" indent="0" algn="l" defTabSz="457200" rtl="0" eaLnBrk="1" fontAlgn="auto" latinLnBrk="0" hangingPunct="1">
              <a:lnSpc>
                <a:spcPct val="100000"/>
              </a:lnSpc>
              <a:spcBef>
                <a:spcPts val="0"/>
              </a:spcBef>
              <a:spcAft>
                <a:spcPts val="0"/>
              </a:spcAft>
              <a:buClrTx/>
              <a:buSzTx/>
              <a:buFont typeface="Arial"/>
              <a:buNone/>
              <a:tabLst/>
              <a:defRPr/>
            </a:pPr>
            <a:endParaRPr kumimoji="0" lang="en-ZA" sz="2600" b="0" i="0" u="none" strike="noStrike" kern="1200" cap="none" spc="0" normalizeH="0" baseline="0" noProof="0" dirty="0">
              <a:ln>
                <a:noFill/>
              </a:ln>
              <a:solidFill>
                <a:schemeClr val="bg1"/>
              </a:solidFill>
              <a:effectLst/>
              <a:uLnTx/>
              <a:uFillTx/>
              <a:latin typeface="Arial"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en-ZA" sz="2200" b="0" i="0" u="none" strike="noStrike" kern="1200" cap="none" spc="0" normalizeH="0" baseline="0" noProof="0" dirty="0">
              <a:ln>
                <a:noFill/>
              </a:ln>
              <a:solidFill>
                <a:schemeClr val="bg1"/>
              </a:solidFill>
              <a:effectLst/>
              <a:uLnTx/>
              <a:uFillTx/>
              <a:latin typeface="Arial" charset="0"/>
              <a:ea typeface="+mn-ea"/>
              <a:cs typeface="Arial" panose="020B0604020202020204" pitchFamily="34" charset="0"/>
            </a:endParaRPr>
          </a:p>
          <a:p>
            <a:pPr marL="457200" marR="0" lvl="1" indent="0" algn="r" defTabSz="457200" rtl="0" eaLnBrk="1" fontAlgn="auto" latinLnBrk="0" hangingPunct="1">
              <a:lnSpc>
                <a:spcPct val="100000"/>
              </a:lnSpc>
              <a:spcBef>
                <a:spcPts val="0"/>
              </a:spcBef>
              <a:spcAft>
                <a:spcPts val="0"/>
              </a:spcAft>
              <a:buClrTx/>
              <a:buSzTx/>
              <a:buFont typeface="Arial"/>
              <a:buNone/>
              <a:tabLst/>
              <a:defRPr/>
            </a:pPr>
            <a:r>
              <a:rPr kumimoji="0" lang="en-GB" sz="2200" b="0" i="0" u="none" strike="noStrike" kern="1200" cap="none" spc="0" normalizeH="0" baseline="0" noProof="0" dirty="0">
                <a:ln>
                  <a:noFill/>
                </a:ln>
                <a:solidFill>
                  <a:schemeClr val="bg1"/>
                </a:solidFill>
                <a:effectLst/>
                <a:uLnTx/>
                <a:uFillTx/>
                <a:latin typeface="Arial" charset="0"/>
                <a:ea typeface="+mn-ea"/>
                <a:cs typeface="Arial" panose="020B0604020202020204" pitchFamily="34" charset="0"/>
              </a:rPr>
              <a:t>SOCIAL DEVELOPMENT AUDIT COMMITTEE SESSION</a:t>
            </a:r>
          </a:p>
          <a:p>
            <a:pPr marL="457200" marR="0" lvl="1" indent="0" algn="ctr" defTabSz="457200" rtl="0" eaLnBrk="1" fontAlgn="auto" latinLnBrk="0" hangingPunct="1">
              <a:lnSpc>
                <a:spcPct val="100000"/>
              </a:lnSpc>
              <a:spcBef>
                <a:spcPts val="0"/>
              </a:spcBef>
              <a:spcAft>
                <a:spcPts val="0"/>
              </a:spcAft>
              <a:buClrTx/>
              <a:buSzTx/>
              <a:buFont typeface="Arial"/>
              <a:buNone/>
              <a:tabLst/>
              <a:defRPr/>
            </a:pPr>
            <a:endParaRPr kumimoji="0" lang="en-ZA" sz="2200" b="0" i="0" u="none" strike="noStrike" kern="1200" cap="none" spc="0" normalizeH="0" baseline="0" noProof="0" dirty="0">
              <a:ln>
                <a:noFill/>
              </a:ln>
              <a:solidFill>
                <a:schemeClr val="bg1"/>
              </a:solidFill>
              <a:effectLst/>
              <a:uLnTx/>
              <a:uFillTx/>
              <a:latin typeface="Arial" charset="0"/>
              <a:ea typeface="+mn-ea"/>
              <a:cs typeface="Arial" panose="020B0604020202020204" pitchFamily="34" charset="0"/>
            </a:endParaRPr>
          </a:p>
          <a:p>
            <a:pPr marL="457200" marR="0" lvl="1" indent="0" algn="r" defTabSz="457200" rtl="0" eaLnBrk="1" fontAlgn="auto" latinLnBrk="0" hangingPunct="1">
              <a:lnSpc>
                <a:spcPct val="100000"/>
              </a:lnSpc>
              <a:spcBef>
                <a:spcPts val="0"/>
              </a:spcBef>
              <a:spcAft>
                <a:spcPts val="0"/>
              </a:spcAft>
              <a:buClrTx/>
              <a:buSzTx/>
              <a:buFont typeface="Arial"/>
              <a:buNone/>
              <a:tabLst/>
              <a:defRPr/>
            </a:pPr>
            <a:r>
              <a:rPr kumimoji="0" lang="en-ZA" sz="2200" b="0" i="0" u="none" strike="noStrike" kern="1200" cap="none" spc="0" normalizeH="0" baseline="0" noProof="0" dirty="0">
                <a:ln>
                  <a:noFill/>
                </a:ln>
                <a:solidFill>
                  <a:schemeClr val="bg1"/>
                </a:solidFill>
                <a:effectLst/>
                <a:uLnTx/>
                <a:uFillTx/>
                <a:latin typeface="Arial" charset="0"/>
                <a:ea typeface="+mn-ea"/>
                <a:cs typeface="Arial" panose="020B0604020202020204" pitchFamily="34" charset="0"/>
              </a:rPr>
              <a:t>2023</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sz="18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426122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343471" y="1076632"/>
            <a:ext cx="10646967" cy="410548"/>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Desired Outcomes: Poverty Alleviation And Sustainable Livelihoods</a:t>
            </a:r>
            <a:endPar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F75B58-574D-2C4D-B57C-2E4EC4916D89}"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4" name="Rectangle 3">
            <a:extLst>
              <a:ext uri="{FF2B5EF4-FFF2-40B4-BE49-F238E27FC236}">
                <a16:creationId xmlns:a16="http://schemas.microsoft.com/office/drawing/2014/main" id="{93BA59BB-048F-5042-AF00-A11D190BEC54}"/>
              </a:ext>
            </a:extLst>
          </p:cNvPr>
          <p:cNvSpPr txBox="1">
            <a:spLocks/>
          </p:cNvSpPr>
          <p:nvPr/>
        </p:nvSpPr>
        <p:spPr>
          <a:xfrm>
            <a:off x="1343472" y="1666568"/>
            <a:ext cx="10646967" cy="468978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
        <p:nvSpPr>
          <p:cNvPr id="6" name="Content Placeholder 2">
            <a:extLst>
              <a:ext uri="{FF2B5EF4-FFF2-40B4-BE49-F238E27FC236}">
                <a16:creationId xmlns:a16="http://schemas.microsoft.com/office/drawing/2014/main" id="{5142C158-DB1A-5422-AF4A-3F47226AE7A3}"/>
              </a:ext>
            </a:extLst>
          </p:cNvPr>
          <p:cNvSpPr txBox="1">
            <a:spLocks/>
          </p:cNvSpPr>
          <p:nvPr/>
        </p:nvSpPr>
        <p:spPr>
          <a:xfrm>
            <a:off x="1342907" y="1666568"/>
            <a:ext cx="10684879" cy="4866648"/>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ZA" altLang="en-US" sz="2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ZA" altLang="en-US" sz="2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
        <p:nvSpPr>
          <p:cNvPr id="4" name="Content Placeholder 2">
            <a:extLst>
              <a:ext uri="{FF2B5EF4-FFF2-40B4-BE49-F238E27FC236}">
                <a16:creationId xmlns:a16="http://schemas.microsoft.com/office/drawing/2014/main" id="{DB7AE714-7F67-D481-2577-1786E0064893}"/>
              </a:ext>
            </a:extLst>
          </p:cNvPr>
          <p:cNvSpPr>
            <a:spLocks noGrp="1"/>
          </p:cNvSpPr>
          <p:nvPr>
            <p:ph idx="1"/>
          </p:nvPr>
        </p:nvSpPr>
        <p:spPr>
          <a:xfrm>
            <a:off x="1342906" y="1812728"/>
            <a:ext cx="10684879" cy="4866648"/>
          </a:xfrm>
        </p:spPr>
        <p:txBody>
          <a:bodyPr>
            <a:noAutofit/>
          </a:bodyPr>
          <a:lstStyle/>
          <a:p>
            <a:pPr algn="just">
              <a:buFont typeface="Wingdings" panose="05000000000000000000" pitchFamily="2" charset="2"/>
              <a:buChar char="§"/>
            </a:pPr>
            <a:r>
              <a:rPr lang="en-ZA" sz="2000" dirty="0"/>
              <a:t>Provision of dignity packs </a:t>
            </a:r>
            <a:r>
              <a:rPr lang="en-US" sz="2000" dirty="0"/>
              <a:t>and school uniform </a:t>
            </a:r>
            <a:r>
              <a:rPr lang="en-ZA" sz="2000" dirty="0"/>
              <a:t>contribute towards good results as </a:t>
            </a:r>
            <a:r>
              <a:rPr lang="en-US" sz="2000" dirty="0"/>
              <a:t>children attended school more regularly, performed better and openly participated in the classrooms and extra mural activities.</a:t>
            </a:r>
          </a:p>
          <a:p>
            <a:pPr algn="just">
              <a:buFont typeface="Wingdings" panose="05000000000000000000" pitchFamily="2" charset="2"/>
              <a:buChar char="§"/>
            </a:pPr>
            <a:endParaRPr lang="en-US" sz="2000" dirty="0"/>
          </a:p>
          <a:p>
            <a:pPr algn="just">
              <a:buFont typeface="Wingdings" panose="05000000000000000000" pitchFamily="2" charset="2"/>
              <a:buChar char="§"/>
            </a:pPr>
            <a:r>
              <a:rPr lang="en-ZA" sz="2000" dirty="0"/>
              <a:t>The improvement of household food and nutrition deals with the immediate and visible effects of poverty, as provision of food parcels and daily meals reduce food insecurity and malnutrition.</a:t>
            </a:r>
          </a:p>
          <a:p>
            <a:pPr algn="just">
              <a:buFont typeface="Wingdings" panose="05000000000000000000" pitchFamily="2" charset="2"/>
              <a:buChar char="§"/>
            </a:pPr>
            <a:endParaRPr lang="en-ZA" altLang="en-US" sz="2000" dirty="0">
              <a:cs typeface="Arial" charset="0"/>
            </a:endParaRPr>
          </a:p>
          <a:p>
            <a:pPr algn="just">
              <a:buFont typeface="Wingdings" panose="05000000000000000000" pitchFamily="2" charset="2"/>
              <a:buChar char="§"/>
            </a:pPr>
            <a:r>
              <a:rPr lang="en-ZA" altLang="en-US" dirty="0">
                <a:cs typeface="Arial" charset="0"/>
              </a:rPr>
              <a:t>Welfare to work programme </a:t>
            </a:r>
            <a:r>
              <a:rPr lang="en-US" dirty="0"/>
              <a:t>to ensure the upliftment of youth to enable them to exit the welfare system.</a:t>
            </a:r>
          </a:p>
          <a:p>
            <a:pPr marL="400050" lvl="1" indent="-285750" algn="just">
              <a:buFont typeface="Wingdings" panose="05000000000000000000" pitchFamily="2" charset="2"/>
              <a:buChar char="§"/>
            </a:pPr>
            <a:endParaRPr lang="en-ZA" dirty="0"/>
          </a:p>
          <a:p>
            <a:pPr algn="just">
              <a:buFont typeface="Wingdings" panose="05000000000000000000" pitchFamily="2" charset="2"/>
              <a:buChar char="§"/>
            </a:pPr>
            <a:r>
              <a:rPr lang="en-ZA" sz="2000" dirty="0"/>
              <a:t>Social cooperatives are intended to bring in the element of social cohesion and play an increasing significant role in helping people to find solutions on how to cooperate out of poverty by tapping their own resources, knowledge and strengths. </a:t>
            </a:r>
          </a:p>
          <a:p>
            <a:pPr algn="just">
              <a:buFont typeface="Wingdings" panose="05000000000000000000" pitchFamily="2" charset="2"/>
              <a:buChar char="§"/>
              <a:defRPr/>
            </a:pPr>
            <a:endParaRPr lang="en-ZA" altLang="en-US" sz="2000" dirty="0">
              <a:cs typeface="Arial" charset="0"/>
            </a:endParaRPr>
          </a:p>
        </p:txBody>
      </p:sp>
    </p:spTree>
    <p:extLst>
      <p:ext uri="{BB962C8B-B14F-4D97-AF65-F5344CB8AC3E}">
        <p14:creationId xmlns:p14="http://schemas.microsoft.com/office/powerpoint/2010/main" val="1835340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343471" y="1076632"/>
            <a:ext cx="10646967" cy="410548"/>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Desired Outcome: Youth Development</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F75B58-574D-2C4D-B57C-2E4EC4916D89}"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4" name="Rectangle 3">
            <a:extLst>
              <a:ext uri="{FF2B5EF4-FFF2-40B4-BE49-F238E27FC236}">
                <a16:creationId xmlns:a16="http://schemas.microsoft.com/office/drawing/2014/main" id="{93BA59BB-048F-5042-AF00-A11D190BEC54}"/>
              </a:ext>
            </a:extLst>
          </p:cNvPr>
          <p:cNvSpPr txBox="1">
            <a:spLocks/>
          </p:cNvSpPr>
          <p:nvPr/>
        </p:nvSpPr>
        <p:spPr>
          <a:xfrm>
            <a:off x="1343472" y="1666568"/>
            <a:ext cx="10646967" cy="468978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
        <p:nvSpPr>
          <p:cNvPr id="6" name="Content Placeholder 2">
            <a:extLst>
              <a:ext uri="{FF2B5EF4-FFF2-40B4-BE49-F238E27FC236}">
                <a16:creationId xmlns:a16="http://schemas.microsoft.com/office/drawing/2014/main" id="{5142C158-DB1A-5422-AF4A-3F47226AE7A3}"/>
              </a:ext>
            </a:extLst>
          </p:cNvPr>
          <p:cNvSpPr txBox="1">
            <a:spLocks/>
          </p:cNvSpPr>
          <p:nvPr/>
        </p:nvSpPr>
        <p:spPr>
          <a:xfrm>
            <a:off x="1342907" y="1666568"/>
            <a:ext cx="10684879" cy="4866648"/>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ZA" altLang="en-US" sz="2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ZA" altLang="en-US" sz="2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
        <p:nvSpPr>
          <p:cNvPr id="4" name="Content Placeholder 2">
            <a:extLst>
              <a:ext uri="{FF2B5EF4-FFF2-40B4-BE49-F238E27FC236}">
                <a16:creationId xmlns:a16="http://schemas.microsoft.com/office/drawing/2014/main" id="{517FF5A7-986F-62C3-F9AF-E1DCF38C8844}"/>
              </a:ext>
            </a:extLst>
          </p:cNvPr>
          <p:cNvSpPr>
            <a:spLocks noGrp="1"/>
          </p:cNvSpPr>
          <p:nvPr>
            <p:ph idx="1"/>
          </p:nvPr>
        </p:nvSpPr>
        <p:spPr>
          <a:xfrm>
            <a:off x="1342907" y="1666568"/>
            <a:ext cx="10684879" cy="4866648"/>
          </a:xfrm>
        </p:spPr>
        <p:txBody>
          <a:bodyPr>
            <a:noAutofit/>
          </a:bodyPr>
          <a:lstStyle/>
          <a:p>
            <a:pPr lvl="0">
              <a:buFont typeface="Wingdings" panose="05000000000000000000" pitchFamily="2" charset="2"/>
              <a:buChar char="§"/>
            </a:pPr>
            <a:r>
              <a:rPr lang="en-ZA" sz="2000" dirty="0"/>
              <a:t>Youth with skills are able to penetrate the labour market, and those with entrepreneurship skills are able to start and sustain their small businesses and also absorb other youth. This happen especially in the townships. </a:t>
            </a:r>
          </a:p>
        </p:txBody>
      </p:sp>
    </p:spTree>
    <p:extLst>
      <p:ext uri="{BB962C8B-B14F-4D97-AF65-F5344CB8AC3E}">
        <p14:creationId xmlns:p14="http://schemas.microsoft.com/office/powerpoint/2010/main" val="2451248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343471" y="1076632"/>
            <a:ext cx="10646967" cy="410548"/>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Desired Outcomes:  Women Empowerment</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F75B58-574D-2C4D-B57C-2E4EC4916D89}"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4" name="Rectangle 3">
            <a:extLst>
              <a:ext uri="{FF2B5EF4-FFF2-40B4-BE49-F238E27FC236}">
                <a16:creationId xmlns:a16="http://schemas.microsoft.com/office/drawing/2014/main" id="{93BA59BB-048F-5042-AF00-A11D190BEC54}"/>
              </a:ext>
            </a:extLst>
          </p:cNvPr>
          <p:cNvSpPr txBox="1">
            <a:spLocks/>
          </p:cNvSpPr>
          <p:nvPr/>
        </p:nvSpPr>
        <p:spPr>
          <a:xfrm>
            <a:off x="1343472" y="1666568"/>
            <a:ext cx="10646967" cy="468978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
        <p:nvSpPr>
          <p:cNvPr id="6" name="Content Placeholder 2">
            <a:extLst>
              <a:ext uri="{FF2B5EF4-FFF2-40B4-BE49-F238E27FC236}">
                <a16:creationId xmlns:a16="http://schemas.microsoft.com/office/drawing/2014/main" id="{5142C158-DB1A-5422-AF4A-3F47226AE7A3}"/>
              </a:ext>
            </a:extLst>
          </p:cNvPr>
          <p:cNvSpPr txBox="1">
            <a:spLocks/>
          </p:cNvSpPr>
          <p:nvPr/>
        </p:nvSpPr>
        <p:spPr>
          <a:xfrm>
            <a:off x="1342907" y="1666568"/>
            <a:ext cx="10684879" cy="4866648"/>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ZA" altLang="en-US" sz="2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ZA" altLang="en-US" sz="2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
        <p:nvSpPr>
          <p:cNvPr id="4" name="Content Placeholder 1">
            <a:extLst>
              <a:ext uri="{FF2B5EF4-FFF2-40B4-BE49-F238E27FC236}">
                <a16:creationId xmlns:a16="http://schemas.microsoft.com/office/drawing/2014/main" id="{2EF31D29-082E-3D13-BFB4-114771E399C2}"/>
              </a:ext>
            </a:extLst>
          </p:cNvPr>
          <p:cNvSpPr>
            <a:spLocks noGrp="1"/>
          </p:cNvSpPr>
          <p:nvPr>
            <p:ph idx="1"/>
          </p:nvPr>
        </p:nvSpPr>
        <p:spPr>
          <a:xfrm>
            <a:off x="1342907" y="1666568"/>
            <a:ext cx="10684879" cy="4866648"/>
          </a:xfrm>
        </p:spPr>
        <p:txBody>
          <a:bodyPr>
            <a:normAutofit/>
          </a:bodyPr>
          <a:lstStyle/>
          <a:p>
            <a:pPr algn="just">
              <a:buFont typeface="Wingdings" panose="05000000000000000000" pitchFamily="2" charset="2"/>
              <a:buChar char="§"/>
            </a:pPr>
            <a:r>
              <a:rPr lang="en-US" sz="2000" dirty="0"/>
              <a:t>In an effort  to  reduce  dependency on  social  grants,  the  department  is  empowering  women on  child  support  grants  to  become  members  of  cooperatives,  as  well  as  strengthening  access  to  skills  development.  </a:t>
            </a:r>
          </a:p>
          <a:p>
            <a:pPr algn="just">
              <a:buFont typeface="Wingdings" panose="05000000000000000000" pitchFamily="2" charset="2"/>
              <a:buChar char="§"/>
            </a:pPr>
            <a:endParaRPr lang="en-US" sz="2000" dirty="0"/>
          </a:p>
          <a:p>
            <a:pPr algn="just">
              <a:buFont typeface="Wingdings" panose="05000000000000000000" pitchFamily="2" charset="2"/>
              <a:buChar char="§"/>
            </a:pPr>
            <a:r>
              <a:rPr kumimoji="0" lang="en-US" sz="2000" b="0" i="0" u="none" strike="noStrike" kern="1200" cap="none" spc="0" normalizeH="0" baseline="0" noProof="0" dirty="0">
                <a:ln>
                  <a:noFill/>
                </a:ln>
                <a:solidFill>
                  <a:sysClr val="windowText" lastClr="000000"/>
                </a:solidFill>
                <a:effectLst/>
                <a:uLnTx/>
                <a:uFillTx/>
                <a:ea typeface="+mn-ea"/>
                <a:cs typeface="Arial" panose="020B0604020202020204" pitchFamily="34" charset="0"/>
              </a:rPr>
              <a:t>Victim/s of GBV </a:t>
            </a:r>
            <a:r>
              <a:rPr lang="en-US" sz="2000" dirty="0"/>
              <a:t>are  linked  to  economic  opportunities  and  activities  through  cooperatives  and  NPOs where  they  participate  in  various  programmes  including  income  generating</a:t>
            </a:r>
            <a:endParaRPr lang="en-ZA" sz="2000" dirty="0"/>
          </a:p>
          <a:p>
            <a:pPr algn="just">
              <a:buFont typeface="Wingdings" panose="05000000000000000000" pitchFamily="2" charset="2"/>
              <a:buChar char="§"/>
            </a:pPr>
            <a:endParaRPr lang="en-ZA" sz="2000" dirty="0"/>
          </a:p>
        </p:txBody>
      </p:sp>
    </p:spTree>
    <p:extLst>
      <p:ext uri="{BB962C8B-B14F-4D97-AF65-F5344CB8AC3E}">
        <p14:creationId xmlns:p14="http://schemas.microsoft.com/office/powerpoint/2010/main" val="2328181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343472" y="1128669"/>
            <a:ext cx="10646967" cy="366386"/>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Rating Categories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F75B58-574D-2C4D-B57C-2E4EC4916D89}"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4" name="Rectangle 3">
            <a:extLst>
              <a:ext uri="{FF2B5EF4-FFF2-40B4-BE49-F238E27FC236}">
                <a16:creationId xmlns:a16="http://schemas.microsoft.com/office/drawing/2014/main" id="{93BA59BB-048F-5042-AF00-A11D190BEC54}"/>
              </a:ext>
            </a:extLst>
          </p:cNvPr>
          <p:cNvSpPr txBox="1">
            <a:spLocks/>
          </p:cNvSpPr>
          <p:nvPr/>
        </p:nvSpPr>
        <p:spPr>
          <a:xfrm>
            <a:off x="1343472" y="1666568"/>
            <a:ext cx="10646967" cy="468978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
        <p:nvSpPr>
          <p:cNvPr id="9" name="Content Placeholder 3">
            <a:extLst>
              <a:ext uri="{FF2B5EF4-FFF2-40B4-BE49-F238E27FC236}">
                <a16:creationId xmlns:a16="http://schemas.microsoft.com/office/drawing/2014/main" id="{9342DE2B-A43D-C7F0-74B5-F491CFFB51C7}"/>
              </a:ext>
            </a:extLst>
          </p:cNvPr>
          <p:cNvSpPr>
            <a:spLocks noGrp="1"/>
          </p:cNvSpPr>
          <p:nvPr>
            <p:ph idx="1"/>
          </p:nvPr>
        </p:nvSpPr>
        <p:spPr>
          <a:xfrm>
            <a:off x="1343471" y="1666567"/>
            <a:ext cx="10677079" cy="4510396"/>
          </a:xfrm>
        </p:spPr>
        <p:txBody>
          <a:bodyPr/>
          <a:lstStyle/>
          <a:p>
            <a:pPr marL="0" indent="0">
              <a:buNone/>
            </a:pPr>
            <a:r>
              <a:rPr lang="en-GB" dirty="0">
                <a:latin typeface="Arial" panose="020B0604020202020204" pitchFamily="34" charset="0"/>
                <a:cs typeface="Arial" panose="020B0604020202020204" pitchFamily="34" charset="0"/>
              </a:rPr>
              <a:t>The performance for the Department is disaggregated according to the threshold represented by the following ratings categories and definitions: </a:t>
            </a:r>
            <a:endParaRPr lang="en-ZA" dirty="0">
              <a:latin typeface="Arial" panose="020B0604020202020204" pitchFamily="34" charset="0"/>
              <a:cs typeface="Arial" panose="020B0604020202020204" pitchFamily="34" charset="0"/>
            </a:endParaRPr>
          </a:p>
        </p:txBody>
      </p:sp>
      <p:graphicFrame>
        <p:nvGraphicFramePr>
          <p:cNvPr id="10" name="Table 9">
            <a:extLst>
              <a:ext uri="{FF2B5EF4-FFF2-40B4-BE49-F238E27FC236}">
                <a16:creationId xmlns:a16="http://schemas.microsoft.com/office/drawing/2014/main" id="{5C37A8B4-AB08-7219-C494-3B5274D1991C}"/>
              </a:ext>
            </a:extLst>
          </p:cNvPr>
          <p:cNvGraphicFramePr>
            <a:graphicFrameLocks noGrp="1"/>
          </p:cNvGraphicFramePr>
          <p:nvPr/>
        </p:nvGraphicFramePr>
        <p:xfrm>
          <a:off x="2135560" y="2420888"/>
          <a:ext cx="8496944" cy="3816424"/>
        </p:xfrm>
        <a:graphic>
          <a:graphicData uri="http://schemas.openxmlformats.org/drawingml/2006/table">
            <a:tbl>
              <a:tblPr firstRow="1" firstCol="1" bandRow="1"/>
              <a:tblGrid>
                <a:gridCol w="1463291">
                  <a:extLst>
                    <a:ext uri="{9D8B030D-6E8A-4147-A177-3AD203B41FA5}">
                      <a16:colId xmlns:a16="http://schemas.microsoft.com/office/drawing/2014/main" val="20000"/>
                    </a:ext>
                  </a:extLst>
                </a:gridCol>
                <a:gridCol w="2924103">
                  <a:extLst>
                    <a:ext uri="{9D8B030D-6E8A-4147-A177-3AD203B41FA5}">
                      <a16:colId xmlns:a16="http://schemas.microsoft.com/office/drawing/2014/main" val="20001"/>
                    </a:ext>
                  </a:extLst>
                </a:gridCol>
                <a:gridCol w="4109550">
                  <a:extLst>
                    <a:ext uri="{9D8B030D-6E8A-4147-A177-3AD203B41FA5}">
                      <a16:colId xmlns:a16="http://schemas.microsoft.com/office/drawing/2014/main" val="20002"/>
                    </a:ext>
                  </a:extLst>
                </a:gridCol>
              </a:tblGrid>
              <a:tr h="338515">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nSpc>
                          <a:spcPct val="115000"/>
                        </a:lnSpc>
                        <a:spcAft>
                          <a:spcPts val="1000"/>
                        </a:spcAft>
                      </a:pPr>
                      <a:r>
                        <a:rPr lang="en-ZA" sz="1200" b="1" dirty="0">
                          <a:effectLst/>
                          <a:latin typeface="Calibri"/>
                          <a:ea typeface="Calibri"/>
                          <a:cs typeface="Times New Roman"/>
                        </a:rPr>
                        <a:t>Rating Symbol</a:t>
                      </a:r>
                      <a:endParaRPr lang="en-ZA" sz="12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nSpc>
                          <a:spcPct val="115000"/>
                        </a:lnSpc>
                        <a:spcAft>
                          <a:spcPts val="1000"/>
                        </a:spcAft>
                      </a:pPr>
                      <a:r>
                        <a:rPr lang="en-ZA" sz="1200" b="1" dirty="0">
                          <a:effectLst/>
                          <a:latin typeface="Calibri"/>
                          <a:ea typeface="Calibri"/>
                          <a:cs typeface="Times New Roman"/>
                        </a:rPr>
                        <a:t>Rating Category</a:t>
                      </a:r>
                      <a:endParaRPr lang="en-ZA" sz="12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nSpc>
                          <a:spcPct val="115000"/>
                        </a:lnSpc>
                        <a:spcAft>
                          <a:spcPts val="1000"/>
                        </a:spcAft>
                      </a:pPr>
                      <a:r>
                        <a:rPr lang="en-ZA" sz="1200" b="1" dirty="0">
                          <a:effectLst/>
                          <a:latin typeface="Calibri"/>
                          <a:ea typeface="Calibri"/>
                          <a:cs typeface="Times New Roman"/>
                        </a:rPr>
                        <a:t>Value	</a:t>
                      </a:r>
                      <a:endParaRPr lang="en-ZA" sz="12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extLst>
                  <a:ext uri="{0D108BD9-81ED-4DB2-BD59-A6C34878D82A}">
                    <a16:rowId xmlns:a16="http://schemas.microsoft.com/office/drawing/2014/main" val="10000"/>
                  </a:ext>
                </a:extLst>
              </a:tr>
              <a:tr h="441540">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nSpc>
                          <a:spcPct val="115000"/>
                        </a:lnSpc>
                        <a:spcAft>
                          <a:spcPts val="1000"/>
                        </a:spcAft>
                      </a:pPr>
                      <a:r>
                        <a:rPr lang="en-ZA" sz="12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nSpc>
                          <a:spcPct val="115000"/>
                        </a:lnSpc>
                        <a:spcAft>
                          <a:spcPts val="1000"/>
                        </a:spcAft>
                      </a:pPr>
                      <a:r>
                        <a:rPr lang="en-ZA" sz="1200" dirty="0">
                          <a:effectLst/>
                          <a:latin typeface="Calibri"/>
                          <a:ea typeface="Calibri"/>
                          <a:cs typeface="Times New Roman"/>
                        </a:rPr>
                        <a:t>Achieved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nSpc>
                          <a:spcPct val="115000"/>
                        </a:lnSpc>
                        <a:spcAft>
                          <a:spcPts val="1000"/>
                        </a:spcAft>
                      </a:pPr>
                      <a:r>
                        <a:rPr lang="en-ZA" sz="1200" dirty="0">
                          <a:effectLst/>
                          <a:latin typeface="Calibri"/>
                          <a:ea typeface="Calibri"/>
                          <a:cs typeface="Times New Roman"/>
                        </a:rPr>
                        <a:t>100% and greater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622170">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nSpc>
                          <a:spcPct val="115000"/>
                        </a:lnSpc>
                        <a:spcAft>
                          <a:spcPts val="1000"/>
                        </a:spcAft>
                      </a:pPr>
                      <a:r>
                        <a:rPr lang="en-ZA" sz="12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2D69B"/>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nSpc>
                          <a:spcPct val="115000"/>
                        </a:lnSpc>
                        <a:spcAft>
                          <a:spcPts val="1000"/>
                        </a:spcAft>
                      </a:pPr>
                      <a:r>
                        <a:rPr lang="en-ZA" sz="1200" dirty="0">
                          <a:effectLst/>
                          <a:latin typeface="Calibri"/>
                          <a:ea typeface="Calibri"/>
                          <a:cs typeface="Times New Roman"/>
                        </a:rPr>
                        <a:t>Not Achieved: Good progress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nSpc>
                          <a:spcPct val="115000"/>
                        </a:lnSpc>
                        <a:spcAft>
                          <a:spcPts val="1000"/>
                        </a:spcAft>
                      </a:pPr>
                      <a:r>
                        <a:rPr lang="en-ZA" sz="1200" dirty="0">
                          <a:effectLst/>
                          <a:latin typeface="+mn-lt"/>
                          <a:ea typeface="Calibri"/>
                          <a:cs typeface="Times New Roman"/>
                        </a:rPr>
                        <a:t>76% - 99%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54920">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nSpc>
                          <a:spcPct val="115000"/>
                        </a:lnSpc>
                        <a:spcAft>
                          <a:spcPts val="1000"/>
                        </a:spcAft>
                      </a:pPr>
                      <a:r>
                        <a:rPr lang="en-ZA" sz="12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pattFill prst="upDiag">
                      <a:fgClr>
                        <a:srgbClr val="00B050"/>
                      </a:fgClr>
                      <a:bgClr>
                        <a:srgbClr val="B4DB39"/>
                      </a:bgClr>
                    </a:patt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nSpc>
                          <a:spcPct val="115000"/>
                        </a:lnSpc>
                        <a:spcAft>
                          <a:spcPts val="1000"/>
                        </a:spcAft>
                      </a:pPr>
                      <a:r>
                        <a:rPr lang="en-ZA" sz="1200" dirty="0">
                          <a:effectLst/>
                          <a:latin typeface="+mn-lt"/>
                          <a:ea typeface="Calibri"/>
                          <a:cs typeface="Times New Roman"/>
                        </a:rPr>
                        <a:t>Not Achieved: Fair </a:t>
                      </a:r>
                      <a:r>
                        <a:rPr lang="en-ZA" sz="1200" dirty="0">
                          <a:effectLst/>
                          <a:latin typeface="Calibri"/>
                          <a:ea typeface="Calibri"/>
                          <a:cs typeface="Times New Roman"/>
                        </a:rPr>
                        <a:t>progress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nSpc>
                          <a:spcPct val="115000"/>
                        </a:lnSpc>
                        <a:spcAft>
                          <a:spcPts val="1000"/>
                        </a:spcAft>
                      </a:pPr>
                      <a:r>
                        <a:rPr lang="en-ZA" sz="1200" dirty="0">
                          <a:effectLst/>
                          <a:latin typeface="Calibri"/>
                          <a:ea typeface="Calibri"/>
                          <a:cs typeface="Times New Roman"/>
                        </a:rPr>
                        <a:t>51% - 75%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537430">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nSpc>
                          <a:spcPct val="115000"/>
                        </a:lnSpc>
                        <a:spcAft>
                          <a:spcPts val="1000"/>
                        </a:spcAft>
                      </a:pPr>
                      <a:r>
                        <a:rPr lang="en-ZA" sz="12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pattFill prst="dnDiag">
                      <a:fgClr>
                        <a:srgbClr val="FF0000"/>
                      </a:fgClr>
                      <a:bgClr>
                        <a:srgbClr val="FFB400"/>
                      </a:bgClr>
                    </a:patt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nSpc>
                          <a:spcPct val="115000"/>
                        </a:lnSpc>
                        <a:spcAft>
                          <a:spcPts val="1000"/>
                        </a:spcAft>
                      </a:pPr>
                      <a:r>
                        <a:rPr lang="en-ZA" sz="1200" dirty="0">
                          <a:effectLst/>
                          <a:latin typeface="+mn-lt"/>
                          <a:ea typeface="Calibri"/>
                          <a:cs typeface="Times New Roman"/>
                        </a:rPr>
                        <a:t>Not Achieved: Poor  </a:t>
                      </a:r>
                      <a:r>
                        <a:rPr lang="en-ZA" sz="1200" dirty="0">
                          <a:effectLst/>
                          <a:latin typeface="Calibri"/>
                          <a:ea typeface="Calibri"/>
                          <a:cs typeface="Times New Roman"/>
                        </a:rPr>
                        <a:t>Progress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nSpc>
                          <a:spcPct val="115000"/>
                        </a:lnSpc>
                        <a:spcAft>
                          <a:spcPts val="1000"/>
                        </a:spcAft>
                      </a:pPr>
                      <a:r>
                        <a:rPr lang="en-ZA" sz="1200" dirty="0">
                          <a:effectLst/>
                          <a:latin typeface="Calibri"/>
                          <a:ea typeface="Calibri"/>
                          <a:cs typeface="Times New Roman"/>
                        </a:rPr>
                        <a:t>26% - 50%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521821">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nSpc>
                          <a:spcPct val="115000"/>
                        </a:lnSpc>
                        <a:spcAft>
                          <a:spcPts val="1000"/>
                        </a:spcAft>
                      </a:pPr>
                      <a:r>
                        <a:rPr lang="en-ZA" sz="12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nSpc>
                          <a:spcPct val="115000"/>
                        </a:lnSpc>
                        <a:spcAft>
                          <a:spcPts val="1000"/>
                        </a:spcAft>
                      </a:pPr>
                      <a:r>
                        <a:rPr lang="en-ZA" sz="1200" dirty="0">
                          <a:effectLst/>
                          <a:latin typeface="+mn-lt"/>
                          <a:ea typeface="Calibri"/>
                          <a:cs typeface="Times New Roman"/>
                        </a:rPr>
                        <a:t>Not Achieved:  Very </a:t>
                      </a:r>
                      <a:r>
                        <a:rPr lang="en-ZA" sz="1200" dirty="0">
                          <a:effectLst/>
                          <a:latin typeface="Calibri"/>
                          <a:ea typeface="Calibri"/>
                          <a:cs typeface="Times New Roman"/>
                        </a:rPr>
                        <a:t>Poor Progress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nSpc>
                          <a:spcPct val="115000"/>
                        </a:lnSpc>
                        <a:spcAft>
                          <a:spcPts val="1000"/>
                        </a:spcAft>
                      </a:pPr>
                      <a:r>
                        <a:rPr lang="en-ZA" sz="1200" dirty="0">
                          <a:effectLst/>
                          <a:latin typeface="Calibri"/>
                          <a:ea typeface="Calibri"/>
                          <a:cs typeface="Times New Roman"/>
                        </a:rPr>
                        <a:t>Less than 26%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900028">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nSpc>
                          <a:spcPct val="115000"/>
                        </a:lnSpc>
                        <a:spcAft>
                          <a:spcPts val="1000"/>
                        </a:spcAft>
                      </a:pPr>
                      <a:r>
                        <a:rPr lang="en-ZA" sz="12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nSpc>
                          <a:spcPct val="115000"/>
                        </a:lnSpc>
                        <a:spcAft>
                          <a:spcPts val="1000"/>
                        </a:spcAft>
                      </a:pPr>
                      <a:r>
                        <a:rPr lang="en-ZA" sz="1200" dirty="0">
                          <a:effectLst/>
                          <a:latin typeface="Calibri"/>
                          <a:ea typeface="Calibri"/>
                          <a:cs typeface="Times New Roman"/>
                        </a:rPr>
                        <a:t>Not targeted for the Q</a:t>
                      </a:r>
                    </a:p>
                    <a:p>
                      <a:pPr>
                        <a:lnSpc>
                          <a:spcPct val="115000"/>
                        </a:lnSpc>
                        <a:spcAft>
                          <a:spcPts val="1000"/>
                        </a:spcAft>
                      </a:pPr>
                      <a:r>
                        <a:rPr lang="en-ZA" sz="12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nSpc>
                          <a:spcPct val="115000"/>
                        </a:lnSpc>
                        <a:spcAft>
                          <a:spcPts val="1000"/>
                        </a:spcAft>
                      </a:pPr>
                      <a:r>
                        <a:rPr lang="en-ZA" sz="1200" dirty="0">
                          <a:effectLst/>
                          <a:latin typeface="Calibri"/>
                          <a:ea typeface="Calibri"/>
                          <a:cs typeface="Times New Roman"/>
                        </a:rPr>
                        <a:t>No quarterly targets set for the quarter under review.</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405141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343472" y="1106905"/>
            <a:ext cx="10010328" cy="380275"/>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Overview Of Q2 Non-Financial Performance</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a:xfrm>
            <a:off x="9448800" y="662541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F75B58-574D-2C4D-B57C-2E4EC4916D89}"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4" name="Rectangle 3">
            <a:extLst>
              <a:ext uri="{FF2B5EF4-FFF2-40B4-BE49-F238E27FC236}">
                <a16:creationId xmlns:a16="http://schemas.microsoft.com/office/drawing/2014/main" id="{93BA59BB-048F-5042-AF00-A11D190BEC54}"/>
              </a:ext>
            </a:extLst>
          </p:cNvPr>
          <p:cNvSpPr txBox="1">
            <a:spLocks/>
          </p:cNvSpPr>
          <p:nvPr/>
        </p:nvSpPr>
        <p:spPr>
          <a:xfrm>
            <a:off x="1343472" y="1666568"/>
            <a:ext cx="10646967" cy="468978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graphicFrame>
        <p:nvGraphicFramePr>
          <p:cNvPr id="7" name="Content Placeholder 6">
            <a:extLst>
              <a:ext uri="{FF2B5EF4-FFF2-40B4-BE49-F238E27FC236}">
                <a16:creationId xmlns:a16="http://schemas.microsoft.com/office/drawing/2014/main" id="{7B338E1F-97D3-7C08-8600-8B5055282DF2}"/>
              </a:ext>
            </a:extLst>
          </p:cNvPr>
          <p:cNvGraphicFramePr>
            <a:graphicFrameLocks noGrp="1"/>
          </p:cNvGraphicFramePr>
          <p:nvPr>
            <p:ph idx="1"/>
            <p:extLst>
              <p:ext uri="{D42A27DB-BD31-4B8C-83A1-F6EECF244321}">
                <p14:modId xmlns:p14="http://schemas.microsoft.com/office/powerpoint/2010/main" val="683133808"/>
              </p:ext>
            </p:extLst>
          </p:nvPr>
        </p:nvGraphicFramePr>
        <p:xfrm>
          <a:off x="838200" y="1749018"/>
          <a:ext cx="11152239" cy="4958845"/>
        </p:xfrm>
        <a:graphic>
          <a:graphicData uri="http://schemas.openxmlformats.org/drawingml/2006/table">
            <a:tbl>
              <a:tblPr/>
              <a:tblGrid>
                <a:gridCol w="2987205">
                  <a:extLst>
                    <a:ext uri="{9D8B030D-6E8A-4147-A177-3AD203B41FA5}">
                      <a16:colId xmlns:a16="http://schemas.microsoft.com/office/drawing/2014/main" val="3205863478"/>
                    </a:ext>
                  </a:extLst>
                </a:gridCol>
                <a:gridCol w="1360839">
                  <a:extLst>
                    <a:ext uri="{9D8B030D-6E8A-4147-A177-3AD203B41FA5}">
                      <a16:colId xmlns:a16="http://schemas.microsoft.com/office/drawing/2014/main" val="286830427"/>
                    </a:ext>
                  </a:extLst>
                </a:gridCol>
                <a:gridCol w="1360839">
                  <a:extLst>
                    <a:ext uri="{9D8B030D-6E8A-4147-A177-3AD203B41FA5}">
                      <a16:colId xmlns:a16="http://schemas.microsoft.com/office/drawing/2014/main" val="2014202735"/>
                    </a:ext>
                  </a:extLst>
                </a:gridCol>
                <a:gridCol w="1360839">
                  <a:extLst>
                    <a:ext uri="{9D8B030D-6E8A-4147-A177-3AD203B41FA5}">
                      <a16:colId xmlns:a16="http://schemas.microsoft.com/office/drawing/2014/main" val="3629172675"/>
                    </a:ext>
                  </a:extLst>
                </a:gridCol>
                <a:gridCol w="1360839">
                  <a:extLst>
                    <a:ext uri="{9D8B030D-6E8A-4147-A177-3AD203B41FA5}">
                      <a16:colId xmlns:a16="http://schemas.microsoft.com/office/drawing/2014/main" val="2138968758"/>
                    </a:ext>
                  </a:extLst>
                </a:gridCol>
                <a:gridCol w="1360839">
                  <a:extLst>
                    <a:ext uri="{9D8B030D-6E8A-4147-A177-3AD203B41FA5}">
                      <a16:colId xmlns:a16="http://schemas.microsoft.com/office/drawing/2014/main" val="4161087410"/>
                    </a:ext>
                  </a:extLst>
                </a:gridCol>
                <a:gridCol w="1360839">
                  <a:extLst>
                    <a:ext uri="{9D8B030D-6E8A-4147-A177-3AD203B41FA5}">
                      <a16:colId xmlns:a16="http://schemas.microsoft.com/office/drawing/2014/main" val="2634535011"/>
                    </a:ext>
                  </a:extLst>
                </a:gridCol>
              </a:tblGrid>
              <a:tr h="292516">
                <a:tc>
                  <a:txBody>
                    <a:bodyPr/>
                    <a:lstStyle/>
                    <a:p>
                      <a:pPr algn="l" fontAlgn="t"/>
                      <a:r>
                        <a:rPr lang="en-ZA" sz="1000" b="1" i="0" u="none" strike="noStrike" dirty="0">
                          <a:solidFill>
                            <a:srgbClr val="000000"/>
                          </a:solidFill>
                          <a:effectLst/>
                          <a:latin typeface="Calibri" panose="020F0502020204030204" pitchFamily="34" charset="0"/>
                        </a:rPr>
                        <a:t> </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ZA" sz="1000" b="1" i="0" u="none" strike="noStrike" dirty="0">
                          <a:solidFill>
                            <a:srgbClr val="000000"/>
                          </a:solidFill>
                          <a:effectLst/>
                          <a:latin typeface="Calibri" panose="020F0502020204030204" pitchFamily="34" charset="0"/>
                        </a:rPr>
                        <a:t>Achieved (100%  and greater)</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t"/>
                      <a:r>
                        <a:rPr lang="en-GB" sz="1000" b="1" i="0" u="none" strike="noStrike" dirty="0">
                          <a:solidFill>
                            <a:srgbClr val="000000"/>
                          </a:solidFill>
                          <a:effectLst/>
                          <a:latin typeface="Calibri" panose="020F0502020204030204" pitchFamily="34" charset="0"/>
                        </a:rPr>
                        <a:t>Good Progress (greater than 75%</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l" fontAlgn="t"/>
                      <a:r>
                        <a:rPr lang="en-ZA" sz="1000" b="1" i="0" u="none" strike="noStrike" dirty="0">
                          <a:solidFill>
                            <a:srgbClr val="000000"/>
                          </a:solidFill>
                          <a:effectLst/>
                          <a:latin typeface="Calibri" panose="020F0502020204030204" pitchFamily="34" charset="0"/>
                        </a:rPr>
                        <a:t>Fair Progress (51% - 75%)</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l" fontAlgn="t"/>
                      <a:r>
                        <a:rPr lang="en-ZA" sz="1000" b="1" i="0" u="none" strike="noStrike" dirty="0">
                          <a:solidFill>
                            <a:srgbClr val="000000"/>
                          </a:solidFill>
                          <a:effectLst/>
                          <a:latin typeface="Calibri" panose="020F0502020204030204" pitchFamily="34" charset="0"/>
                        </a:rPr>
                        <a:t>Poor Progress (26% - 50%)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l" fontAlgn="t"/>
                      <a:r>
                        <a:rPr lang="en-GB" sz="1000" b="1" i="0" u="none" strike="noStrike" dirty="0">
                          <a:solidFill>
                            <a:srgbClr val="000000"/>
                          </a:solidFill>
                          <a:effectLst/>
                          <a:latin typeface="Calibri" panose="020F0502020204030204" pitchFamily="34" charset="0"/>
                        </a:rPr>
                        <a:t>Very Poor Progress (Less than 25%)</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t"/>
                      <a:r>
                        <a:rPr lang="en-ZA" sz="1000" b="1" i="0" u="none" strike="noStrike" dirty="0">
                          <a:solidFill>
                            <a:srgbClr val="000000"/>
                          </a:solidFill>
                          <a:effectLst/>
                          <a:latin typeface="Calibri" panose="020F0502020204030204" pitchFamily="34" charset="0"/>
                        </a:rPr>
                        <a:t>Not Targeted</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169847326"/>
                  </a:ext>
                </a:extLst>
              </a:tr>
              <a:tr h="292516">
                <a:tc>
                  <a:txBody>
                    <a:bodyPr/>
                    <a:lstStyle/>
                    <a:p>
                      <a:pPr algn="l" fontAlgn="t"/>
                      <a:r>
                        <a:rPr lang="en-ZA" sz="1000" b="1" i="0" u="none" strike="noStrike" dirty="0">
                          <a:solidFill>
                            <a:srgbClr val="000000"/>
                          </a:solidFill>
                          <a:effectLst/>
                          <a:latin typeface="Calibri" panose="020F0502020204030204" pitchFamily="34" charset="0"/>
                        </a:rPr>
                        <a:t>PROGRAMME 1: ADMINISTRATION</a:t>
                      </a:r>
                      <a:br>
                        <a:rPr lang="en-ZA" sz="1000" b="1" i="0" u="none" strike="noStrike" dirty="0">
                          <a:solidFill>
                            <a:srgbClr val="000000"/>
                          </a:solidFill>
                          <a:effectLst/>
                          <a:latin typeface="Calibri" panose="020F0502020204030204" pitchFamily="34" charset="0"/>
                        </a:rPr>
                      </a:br>
                      <a:endParaRPr lang="en-ZA" sz="1000" b="1" i="0" u="none" strike="noStrike" dirty="0">
                        <a:solidFill>
                          <a:srgbClr val="000000"/>
                        </a:solidFill>
                        <a:effectLst/>
                        <a:latin typeface="Calibri" panose="020F0502020204030204" pitchFamily="34" charset="0"/>
                      </a:endParaRP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4</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1</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1</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1</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3</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3729218"/>
                  </a:ext>
                </a:extLst>
              </a:tr>
              <a:tr h="292516">
                <a:tc>
                  <a:txBody>
                    <a:bodyPr/>
                    <a:lstStyle/>
                    <a:p>
                      <a:pPr algn="l" fontAlgn="t"/>
                      <a:r>
                        <a:rPr lang="en-ZA" sz="1000" b="1" i="0" u="none" strike="noStrike" dirty="0">
                          <a:solidFill>
                            <a:srgbClr val="000000"/>
                          </a:solidFill>
                          <a:effectLst/>
                          <a:latin typeface="Calibri" panose="020F0502020204030204" pitchFamily="34" charset="0"/>
                        </a:rPr>
                        <a:t>PROG 1: ADMINISTRATION</a:t>
                      </a:r>
                      <a:br>
                        <a:rPr lang="en-ZA" sz="1000" b="1" i="0" u="none" strike="noStrike" dirty="0">
                          <a:solidFill>
                            <a:srgbClr val="000000"/>
                          </a:solidFill>
                          <a:effectLst/>
                          <a:latin typeface="Calibri" panose="020F0502020204030204" pitchFamily="34" charset="0"/>
                        </a:rPr>
                      </a:br>
                      <a:endParaRPr lang="en-ZA" sz="1000" b="1" i="0" u="none" strike="noStrike" dirty="0">
                        <a:solidFill>
                          <a:srgbClr val="000000"/>
                        </a:solidFill>
                        <a:effectLst/>
                        <a:latin typeface="Calibri" panose="020F0502020204030204" pitchFamily="34" charset="0"/>
                      </a:endParaRP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40.00%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10.00%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10.00%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10.00%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30.00%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993798380"/>
                  </a:ext>
                </a:extLst>
              </a:tr>
              <a:tr h="148638">
                <a:tc>
                  <a:txBody>
                    <a:bodyPr/>
                    <a:lstStyle/>
                    <a:p>
                      <a:pPr algn="l" fontAlgn="t"/>
                      <a:endParaRPr lang="en-ZA" sz="1000" b="0" i="0" u="none" strike="noStrike" dirty="0">
                        <a:solidFill>
                          <a:srgbClr val="000000"/>
                        </a:solidFill>
                        <a:effectLst/>
                        <a:latin typeface="Calibri" panose="020F0502020204030204" pitchFamily="34" charset="0"/>
                      </a:endParaRPr>
                    </a:p>
                  </a:txBody>
                  <a:tcPr marL="6050" marR="6050" marT="605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6050" marR="6050" marT="605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6050" marR="6050" marT="605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6050" marR="6050" marT="605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6050" marR="6050" marT="605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6050" marR="6050" marT="605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6050" marR="6050" marT="605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6968875"/>
                  </a:ext>
                </a:extLst>
              </a:tr>
              <a:tr h="292516">
                <a:tc>
                  <a:txBody>
                    <a:bodyPr/>
                    <a:lstStyle/>
                    <a:p>
                      <a:pPr algn="l" fontAlgn="t"/>
                      <a:r>
                        <a:rPr lang="en-GB" sz="1000" b="1" i="0" u="none" strike="noStrike" dirty="0">
                          <a:solidFill>
                            <a:srgbClr val="000000"/>
                          </a:solidFill>
                          <a:effectLst/>
                          <a:latin typeface="Calibri" panose="020F0502020204030204" pitchFamily="34" charset="0"/>
                        </a:rPr>
                        <a:t>PROGRAMME 2: SOCIAL WELFARE SERVICES</a:t>
                      </a:r>
                      <a:br>
                        <a:rPr lang="en-GB" sz="1000" b="1" i="0" u="none" strike="noStrike" dirty="0">
                          <a:solidFill>
                            <a:srgbClr val="000000"/>
                          </a:solidFill>
                          <a:effectLst/>
                          <a:latin typeface="Calibri" panose="020F0502020204030204" pitchFamily="34" charset="0"/>
                        </a:rPr>
                      </a:br>
                      <a:endParaRPr lang="en-GB" sz="1000" b="1" i="0" u="none" strike="noStrike" dirty="0">
                        <a:solidFill>
                          <a:srgbClr val="000000"/>
                        </a:solidFill>
                        <a:effectLst/>
                        <a:latin typeface="Calibri" panose="020F0502020204030204" pitchFamily="34" charset="0"/>
                      </a:endParaRP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5</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2</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1</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1</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9623502"/>
                  </a:ext>
                </a:extLst>
              </a:tr>
              <a:tr h="292516">
                <a:tc>
                  <a:txBody>
                    <a:bodyPr/>
                    <a:lstStyle/>
                    <a:p>
                      <a:pPr algn="l" fontAlgn="t"/>
                      <a:r>
                        <a:rPr lang="en-GB" sz="1000" b="1" i="0" u="none" strike="noStrike" dirty="0">
                          <a:solidFill>
                            <a:srgbClr val="000000"/>
                          </a:solidFill>
                          <a:effectLst/>
                          <a:latin typeface="Calibri" panose="020F0502020204030204" pitchFamily="34" charset="0"/>
                        </a:rPr>
                        <a:t>PROG 2: SOCIAL WELFARE SERVICES</a:t>
                      </a:r>
                      <a:br>
                        <a:rPr lang="en-GB" sz="1000" b="1" i="0" u="none" strike="noStrike" dirty="0">
                          <a:solidFill>
                            <a:srgbClr val="000000"/>
                          </a:solidFill>
                          <a:effectLst/>
                          <a:latin typeface="Calibri" panose="020F0502020204030204" pitchFamily="34" charset="0"/>
                        </a:rPr>
                      </a:br>
                      <a:endParaRPr lang="en-GB" sz="1000" b="1" i="0" u="none" strike="noStrike" dirty="0">
                        <a:solidFill>
                          <a:srgbClr val="000000"/>
                        </a:solidFill>
                        <a:effectLst/>
                        <a:latin typeface="Calibri" panose="020F0502020204030204" pitchFamily="34" charset="0"/>
                      </a:endParaRP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55.56%</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22.22%</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11.11%</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11.11%</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3730064579"/>
                  </a:ext>
                </a:extLst>
              </a:tr>
              <a:tr h="148638">
                <a:tc>
                  <a:txBody>
                    <a:bodyPr/>
                    <a:lstStyle/>
                    <a:p>
                      <a:pPr algn="l" fontAlgn="t"/>
                      <a:endParaRPr lang="en-ZA" sz="1000" b="0" i="0" u="none" strike="noStrike" dirty="0">
                        <a:solidFill>
                          <a:srgbClr val="000000"/>
                        </a:solidFill>
                        <a:effectLst/>
                        <a:latin typeface="Calibri" panose="020F0502020204030204" pitchFamily="34" charset="0"/>
                      </a:endParaRPr>
                    </a:p>
                  </a:txBody>
                  <a:tcPr marL="6050" marR="6050" marT="605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6050" marR="6050" marT="605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6050" marR="6050" marT="605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6050" marR="6050" marT="605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6050" marR="6050" marT="605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6050" marR="6050" marT="605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6050" marR="6050" marT="605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5553979"/>
                  </a:ext>
                </a:extLst>
              </a:tr>
              <a:tr h="292516">
                <a:tc>
                  <a:txBody>
                    <a:bodyPr/>
                    <a:lstStyle/>
                    <a:p>
                      <a:pPr algn="l" fontAlgn="t"/>
                      <a:r>
                        <a:rPr lang="en-ZA" sz="1000" b="1" i="0" u="none" strike="noStrike" dirty="0">
                          <a:solidFill>
                            <a:srgbClr val="000000"/>
                          </a:solidFill>
                          <a:effectLst/>
                          <a:latin typeface="Calibri" panose="020F0502020204030204" pitchFamily="34" charset="0"/>
                        </a:rPr>
                        <a:t>PROGRAMME 3: CHILDREN &amp; FAMILIES</a:t>
                      </a:r>
                      <a:br>
                        <a:rPr lang="en-ZA" sz="1000" b="1" i="0" u="none" strike="noStrike" dirty="0">
                          <a:solidFill>
                            <a:srgbClr val="000000"/>
                          </a:solidFill>
                          <a:effectLst/>
                          <a:latin typeface="Calibri" panose="020F0502020204030204" pitchFamily="34" charset="0"/>
                        </a:rPr>
                      </a:br>
                      <a:endParaRPr lang="en-ZA" sz="1000" b="1" i="0" u="none" strike="noStrike" dirty="0">
                        <a:solidFill>
                          <a:srgbClr val="000000"/>
                        </a:solidFill>
                        <a:effectLst/>
                        <a:latin typeface="Calibri" panose="020F0502020204030204" pitchFamily="34" charset="0"/>
                      </a:endParaRP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10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2</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807964"/>
                  </a:ext>
                </a:extLst>
              </a:tr>
              <a:tr h="292516">
                <a:tc>
                  <a:txBody>
                    <a:bodyPr/>
                    <a:lstStyle/>
                    <a:p>
                      <a:pPr algn="l" fontAlgn="t"/>
                      <a:r>
                        <a:rPr lang="en-ZA" sz="1000" b="1" i="0" u="none" strike="noStrike" dirty="0">
                          <a:solidFill>
                            <a:srgbClr val="000000"/>
                          </a:solidFill>
                          <a:effectLst/>
                          <a:latin typeface="Calibri" panose="020F0502020204030204" pitchFamily="34" charset="0"/>
                        </a:rPr>
                        <a:t>PROG 3: CHILDREN &amp; FAMILIES</a:t>
                      </a:r>
                      <a:br>
                        <a:rPr lang="en-ZA" sz="1000" b="1" i="0" u="none" strike="noStrike" dirty="0">
                          <a:solidFill>
                            <a:srgbClr val="000000"/>
                          </a:solidFill>
                          <a:effectLst/>
                          <a:latin typeface="Calibri" panose="020F0502020204030204" pitchFamily="34" charset="0"/>
                        </a:rPr>
                      </a:br>
                      <a:endParaRPr lang="en-ZA" sz="1000" b="1" i="0" u="none" strike="noStrike" dirty="0">
                        <a:solidFill>
                          <a:srgbClr val="000000"/>
                        </a:solidFill>
                        <a:effectLst/>
                        <a:latin typeface="Calibri" panose="020F0502020204030204" pitchFamily="34" charset="0"/>
                      </a:endParaRP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83.33%</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16.67%</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225183715"/>
                  </a:ext>
                </a:extLst>
              </a:tr>
              <a:tr h="148638">
                <a:tc>
                  <a:txBody>
                    <a:bodyPr/>
                    <a:lstStyle/>
                    <a:p>
                      <a:pPr algn="l" fontAlgn="t"/>
                      <a:endParaRPr lang="en-ZA" sz="1000" b="0" i="0" u="none" strike="noStrike" dirty="0">
                        <a:solidFill>
                          <a:srgbClr val="000000"/>
                        </a:solidFill>
                        <a:effectLst/>
                        <a:latin typeface="Calibri" panose="020F0502020204030204" pitchFamily="34" charset="0"/>
                      </a:endParaRPr>
                    </a:p>
                  </a:txBody>
                  <a:tcPr marL="6050" marR="6050" marT="605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6050" marR="6050" marT="605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6050" marR="6050" marT="605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6050" marR="6050" marT="605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6050" marR="6050" marT="605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6050" marR="6050" marT="605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6050" marR="6050" marT="605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1652311"/>
                  </a:ext>
                </a:extLst>
              </a:tr>
              <a:tr h="292516">
                <a:tc>
                  <a:txBody>
                    <a:bodyPr/>
                    <a:lstStyle/>
                    <a:p>
                      <a:pPr algn="l" fontAlgn="t"/>
                      <a:r>
                        <a:rPr lang="en-ZA" sz="1000" b="1" i="0" u="none" strike="noStrike" dirty="0">
                          <a:solidFill>
                            <a:srgbClr val="000000"/>
                          </a:solidFill>
                          <a:effectLst/>
                          <a:latin typeface="Calibri" panose="020F0502020204030204" pitchFamily="34" charset="0"/>
                        </a:rPr>
                        <a:t>PROGRAMME 4: RESTORATIVE SERVICES</a:t>
                      </a:r>
                      <a:br>
                        <a:rPr lang="en-ZA" sz="1000" b="1" i="0" u="none" strike="noStrike" dirty="0">
                          <a:solidFill>
                            <a:srgbClr val="000000"/>
                          </a:solidFill>
                          <a:effectLst/>
                          <a:latin typeface="Calibri" panose="020F0502020204030204" pitchFamily="34" charset="0"/>
                        </a:rPr>
                      </a:br>
                      <a:endParaRPr lang="en-ZA" sz="1000" b="1" i="0" u="none" strike="noStrike" dirty="0">
                        <a:solidFill>
                          <a:srgbClr val="000000"/>
                        </a:solidFill>
                        <a:effectLst/>
                        <a:latin typeface="Calibri" panose="020F0502020204030204" pitchFamily="34" charset="0"/>
                      </a:endParaRP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14</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2</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1</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0392229"/>
                  </a:ext>
                </a:extLst>
              </a:tr>
              <a:tr h="292516">
                <a:tc>
                  <a:txBody>
                    <a:bodyPr/>
                    <a:lstStyle/>
                    <a:p>
                      <a:pPr algn="l" fontAlgn="t"/>
                      <a:r>
                        <a:rPr lang="en-ZA" sz="1000" b="1" i="0" u="none" strike="noStrike" dirty="0">
                          <a:solidFill>
                            <a:srgbClr val="000000"/>
                          </a:solidFill>
                          <a:effectLst/>
                          <a:latin typeface="Calibri" panose="020F0502020204030204" pitchFamily="34" charset="0"/>
                        </a:rPr>
                        <a:t>PROG 4: RESTORATIVE SERVICES</a:t>
                      </a:r>
                      <a:br>
                        <a:rPr lang="en-ZA" sz="1000" b="1" i="0" u="none" strike="noStrike" dirty="0">
                          <a:solidFill>
                            <a:srgbClr val="000000"/>
                          </a:solidFill>
                          <a:effectLst/>
                          <a:latin typeface="Calibri" panose="020F0502020204030204" pitchFamily="34" charset="0"/>
                        </a:rPr>
                      </a:br>
                      <a:endParaRPr lang="en-ZA" sz="1000" b="1" i="0" u="none" strike="noStrike" dirty="0">
                        <a:solidFill>
                          <a:srgbClr val="000000"/>
                        </a:solidFill>
                        <a:effectLst/>
                        <a:latin typeface="Calibri" panose="020F0502020204030204" pitchFamily="34" charset="0"/>
                      </a:endParaRP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82.35%</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11.76%</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5.88%</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1910495064"/>
                  </a:ext>
                </a:extLst>
              </a:tr>
              <a:tr h="148638">
                <a:tc>
                  <a:txBody>
                    <a:bodyPr/>
                    <a:lstStyle/>
                    <a:p>
                      <a:pPr algn="l" fontAlgn="t"/>
                      <a:endParaRPr lang="en-ZA" sz="1000" b="0" i="0" u="none" strike="noStrike" dirty="0">
                        <a:solidFill>
                          <a:srgbClr val="000000"/>
                        </a:solidFill>
                        <a:effectLst/>
                        <a:latin typeface="Calibri" panose="020F0502020204030204" pitchFamily="34" charset="0"/>
                      </a:endParaRPr>
                    </a:p>
                  </a:txBody>
                  <a:tcPr marL="6050" marR="6050" marT="605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6050" marR="6050" marT="605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6050" marR="6050" marT="605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6050" marR="6050" marT="605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6050" marR="6050" marT="605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6050" marR="6050" marT="605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6050" marR="6050" marT="605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4398019"/>
                  </a:ext>
                </a:extLst>
              </a:tr>
              <a:tr h="436395">
                <a:tc>
                  <a:txBody>
                    <a:bodyPr/>
                    <a:lstStyle/>
                    <a:p>
                      <a:pPr algn="l" fontAlgn="t"/>
                      <a:r>
                        <a:rPr lang="en-GB" sz="1000" b="1" i="0" u="none" strike="noStrike" dirty="0">
                          <a:solidFill>
                            <a:srgbClr val="000000"/>
                          </a:solidFill>
                          <a:effectLst/>
                          <a:latin typeface="Calibri" panose="020F0502020204030204" pitchFamily="34" charset="0"/>
                        </a:rPr>
                        <a:t>PROGRAMME 5: DEVELOPMENT AND RESEARCH</a:t>
                      </a:r>
                      <a:br>
                        <a:rPr lang="en-GB" sz="1000" b="1" i="0" u="none" strike="noStrike" dirty="0">
                          <a:solidFill>
                            <a:srgbClr val="000000"/>
                          </a:solidFill>
                          <a:effectLst/>
                          <a:latin typeface="Calibri" panose="020F0502020204030204" pitchFamily="34" charset="0"/>
                        </a:rPr>
                      </a:br>
                      <a:endParaRPr lang="en-GB" sz="1000" b="1" i="0" u="none" strike="noStrike" dirty="0">
                        <a:solidFill>
                          <a:srgbClr val="000000"/>
                        </a:solidFill>
                        <a:effectLst/>
                        <a:latin typeface="Calibri" panose="020F0502020204030204" pitchFamily="34" charset="0"/>
                      </a:endParaRP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16</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3</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2</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3</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1</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557310"/>
                  </a:ext>
                </a:extLst>
              </a:tr>
              <a:tr h="292516">
                <a:tc>
                  <a:txBody>
                    <a:bodyPr/>
                    <a:lstStyle/>
                    <a:p>
                      <a:pPr algn="l" fontAlgn="t"/>
                      <a:r>
                        <a:rPr lang="en-ZA" sz="1000" b="1" i="0" u="none" strike="noStrike" dirty="0">
                          <a:solidFill>
                            <a:srgbClr val="000000"/>
                          </a:solidFill>
                          <a:effectLst/>
                          <a:latin typeface="Calibri" panose="020F0502020204030204" pitchFamily="34" charset="0"/>
                        </a:rPr>
                        <a:t>PROG5: DEVELOPMENT &amp; RESEARCH</a:t>
                      </a:r>
                      <a:br>
                        <a:rPr lang="en-ZA" sz="1000" b="1" i="0" u="none" strike="noStrike" dirty="0">
                          <a:solidFill>
                            <a:srgbClr val="000000"/>
                          </a:solidFill>
                          <a:effectLst/>
                          <a:latin typeface="Calibri" panose="020F0502020204030204" pitchFamily="34" charset="0"/>
                        </a:rPr>
                      </a:br>
                      <a:endParaRPr lang="en-ZA" sz="1000" b="1" i="0" u="none" strike="noStrike" dirty="0">
                        <a:solidFill>
                          <a:srgbClr val="000000"/>
                        </a:solidFill>
                        <a:effectLst/>
                        <a:latin typeface="Calibri" panose="020F0502020204030204" pitchFamily="34" charset="0"/>
                      </a:endParaRP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64.00%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12.00%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8.00%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12.00%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4.00%</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2735176537"/>
                  </a:ext>
                </a:extLst>
              </a:tr>
              <a:tr h="148638">
                <a:tc>
                  <a:txBody>
                    <a:bodyPr/>
                    <a:lstStyle/>
                    <a:p>
                      <a:pPr algn="l" fontAlgn="b"/>
                      <a:endParaRPr lang="en-ZA" sz="1000" b="0" i="0" u="none" strike="noStrike" dirty="0">
                        <a:solidFill>
                          <a:srgbClr val="000000"/>
                        </a:solidFill>
                        <a:effectLst/>
                        <a:latin typeface="Calibri" panose="020F0502020204030204" pitchFamily="34" charset="0"/>
                      </a:endParaRPr>
                    </a:p>
                  </a:txBody>
                  <a:tcPr marL="6050" marR="6050" marT="605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ZA" sz="1000" b="0" i="0" u="none" strike="noStrike" dirty="0">
                        <a:solidFill>
                          <a:srgbClr val="000000"/>
                        </a:solidFill>
                        <a:effectLst/>
                        <a:latin typeface="Calibri" panose="020F0502020204030204" pitchFamily="34" charset="0"/>
                      </a:endParaRPr>
                    </a:p>
                  </a:txBody>
                  <a:tcPr marL="6050" marR="6050" marT="605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ZA" sz="1000" b="0" i="0" u="none" strike="noStrike" dirty="0">
                        <a:solidFill>
                          <a:srgbClr val="000000"/>
                        </a:solidFill>
                        <a:effectLst/>
                        <a:latin typeface="Calibri" panose="020F0502020204030204" pitchFamily="34" charset="0"/>
                      </a:endParaRPr>
                    </a:p>
                  </a:txBody>
                  <a:tcPr marL="6050" marR="6050" marT="605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ZA" sz="1000" b="0" i="0" u="none" strike="noStrike" dirty="0">
                        <a:solidFill>
                          <a:srgbClr val="000000"/>
                        </a:solidFill>
                        <a:effectLst/>
                        <a:latin typeface="Calibri" panose="020F0502020204030204" pitchFamily="34" charset="0"/>
                      </a:endParaRPr>
                    </a:p>
                  </a:txBody>
                  <a:tcPr marL="6050" marR="6050" marT="605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ZA" sz="1000" b="0" i="0" u="none" strike="noStrike" dirty="0">
                        <a:solidFill>
                          <a:srgbClr val="000000"/>
                        </a:solidFill>
                        <a:effectLst/>
                        <a:latin typeface="Calibri" panose="020F0502020204030204" pitchFamily="34" charset="0"/>
                      </a:endParaRPr>
                    </a:p>
                  </a:txBody>
                  <a:tcPr marL="6050" marR="6050" marT="605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ZA" sz="1000" b="0" i="0" u="none" strike="noStrike" dirty="0">
                        <a:solidFill>
                          <a:srgbClr val="000000"/>
                        </a:solidFill>
                        <a:effectLst/>
                        <a:latin typeface="Calibri" panose="020F0502020204030204" pitchFamily="34" charset="0"/>
                      </a:endParaRPr>
                    </a:p>
                  </a:txBody>
                  <a:tcPr marL="6050" marR="6050" marT="605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ZA" sz="1000" b="0" i="0" u="none" strike="noStrike" dirty="0">
                        <a:solidFill>
                          <a:srgbClr val="000000"/>
                        </a:solidFill>
                        <a:effectLst/>
                        <a:latin typeface="Calibri" panose="020F0502020204030204" pitchFamily="34" charset="0"/>
                      </a:endParaRPr>
                    </a:p>
                  </a:txBody>
                  <a:tcPr marL="6050" marR="6050" marT="605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3194512"/>
                  </a:ext>
                </a:extLst>
              </a:tr>
              <a:tr h="292516">
                <a:tc>
                  <a:txBody>
                    <a:bodyPr/>
                    <a:lstStyle/>
                    <a:p>
                      <a:pPr algn="l" fontAlgn="t"/>
                      <a:r>
                        <a:rPr lang="en-ZA" sz="1000" b="1" i="0" u="none" strike="noStrike" dirty="0">
                          <a:solidFill>
                            <a:srgbClr val="548235"/>
                          </a:solidFill>
                          <a:effectLst/>
                          <a:latin typeface="Calibri" panose="020F0502020204030204" pitchFamily="34" charset="0"/>
                        </a:rPr>
                        <a:t>OVERALL  DEPT PERFORMANCE</a:t>
                      </a:r>
                      <a:br>
                        <a:rPr lang="en-ZA" sz="1000" b="1" i="0" u="none" strike="noStrike" dirty="0">
                          <a:solidFill>
                            <a:srgbClr val="548235"/>
                          </a:solidFill>
                          <a:effectLst/>
                          <a:latin typeface="Calibri" panose="020F0502020204030204" pitchFamily="34" charset="0"/>
                        </a:rPr>
                      </a:br>
                      <a:endParaRPr lang="en-ZA" sz="1000" b="1" i="0" u="none" strike="noStrike" dirty="0">
                        <a:solidFill>
                          <a:srgbClr val="548235"/>
                        </a:solidFill>
                        <a:effectLst/>
                        <a:latin typeface="Calibri" panose="020F0502020204030204" pitchFamily="34" charset="0"/>
                      </a:endParaRP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548235"/>
                          </a:solidFill>
                          <a:effectLst/>
                          <a:latin typeface="Calibri" panose="020F0502020204030204" pitchFamily="34" charset="0"/>
                        </a:rPr>
                        <a:t>44</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548235"/>
                          </a:solidFill>
                          <a:effectLst/>
                          <a:latin typeface="Calibri" panose="020F0502020204030204" pitchFamily="34" charset="0"/>
                        </a:rPr>
                        <a:t>11</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548235"/>
                          </a:solidFill>
                          <a:effectLst/>
                          <a:latin typeface="Calibri" panose="020F0502020204030204" pitchFamily="34" charset="0"/>
                        </a:rPr>
                        <a:t>8</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548235"/>
                          </a:solidFill>
                          <a:effectLst/>
                          <a:latin typeface="Calibri" panose="020F0502020204030204" pitchFamily="34" charset="0"/>
                        </a:rPr>
                        <a:t>2</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548235"/>
                          </a:solidFill>
                          <a:effectLst/>
                          <a:latin typeface="Calibri" panose="020F0502020204030204" pitchFamily="34" charset="0"/>
                        </a:rPr>
                        <a:t>4</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548235"/>
                          </a:solidFill>
                          <a:effectLst/>
                          <a:latin typeface="Calibri" panose="020F0502020204030204" pitchFamily="34" charset="0"/>
                        </a:rPr>
                        <a:t>4</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355399"/>
                  </a:ext>
                </a:extLst>
              </a:tr>
              <a:tr h="292516">
                <a:tc>
                  <a:txBody>
                    <a:bodyPr/>
                    <a:lstStyle/>
                    <a:p>
                      <a:pPr algn="l" fontAlgn="t"/>
                      <a:r>
                        <a:rPr lang="en-ZA" sz="1000" b="1" i="0" u="none" strike="noStrike" dirty="0">
                          <a:solidFill>
                            <a:srgbClr val="548235"/>
                          </a:solidFill>
                          <a:effectLst/>
                          <a:latin typeface="Calibri" panose="020F0502020204030204" pitchFamily="34" charset="0"/>
                        </a:rPr>
                        <a:t>OVERALL  DEPT PERFORMANCE</a:t>
                      </a:r>
                      <a:br>
                        <a:rPr lang="en-ZA" sz="1000" b="1" i="0" u="none" strike="noStrike" dirty="0">
                          <a:solidFill>
                            <a:srgbClr val="548235"/>
                          </a:solidFill>
                          <a:effectLst/>
                          <a:latin typeface="Calibri" panose="020F0502020204030204" pitchFamily="34" charset="0"/>
                        </a:rPr>
                      </a:br>
                      <a:endParaRPr lang="en-ZA" sz="1000" b="1" i="0" u="none" strike="noStrike" dirty="0">
                        <a:solidFill>
                          <a:srgbClr val="548235"/>
                        </a:solidFill>
                        <a:effectLst/>
                        <a:latin typeface="Calibri" panose="020F0502020204030204" pitchFamily="34" charset="0"/>
                      </a:endParaRP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548235"/>
                          </a:solidFill>
                          <a:effectLst/>
                          <a:latin typeface="Calibri" panose="020F0502020204030204" pitchFamily="34" charset="0"/>
                        </a:rPr>
                        <a:t>60.27%</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548235"/>
                          </a:solidFill>
                          <a:effectLst/>
                          <a:latin typeface="Calibri" panose="020F0502020204030204" pitchFamily="34" charset="0"/>
                        </a:rPr>
                        <a:t>15.07%</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548235"/>
                          </a:solidFill>
                          <a:effectLst/>
                          <a:latin typeface="Calibri" panose="020F0502020204030204" pitchFamily="34" charset="0"/>
                        </a:rPr>
                        <a:t>10.96%</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548235"/>
                          </a:solidFill>
                          <a:effectLst/>
                          <a:latin typeface="Calibri" panose="020F0502020204030204" pitchFamily="34" charset="0"/>
                        </a:rPr>
                        <a:t>2.74%</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548235"/>
                          </a:solidFill>
                          <a:effectLst/>
                          <a:latin typeface="Calibri" panose="020F0502020204030204" pitchFamily="34" charset="0"/>
                        </a:rPr>
                        <a:t>5.48%</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548235"/>
                          </a:solidFill>
                          <a:effectLst/>
                          <a:latin typeface="Calibri" panose="020F0502020204030204" pitchFamily="34" charset="0"/>
                        </a:rPr>
                        <a:t>5.48%</a:t>
                      </a:r>
                    </a:p>
                  </a:txBody>
                  <a:tcPr marL="6050" marR="6050" marT="60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3538294450"/>
                  </a:ext>
                </a:extLst>
              </a:tr>
            </a:tbl>
          </a:graphicData>
        </a:graphic>
      </p:graphicFrame>
    </p:spTree>
    <p:extLst>
      <p:ext uri="{BB962C8B-B14F-4D97-AF65-F5344CB8AC3E}">
        <p14:creationId xmlns:p14="http://schemas.microsoft.com/office/powerpoint/2010/main" val="1946323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343472" y="1106905"/>
            <a:ext cx="10010328" cy="380275"/>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Overview Of Q2 Non-Financial Performance: Prog 1</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F75B58-574D-2C4D-B57C-2E4EC4916D89}"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4" name="Rectangle 3">
            <a:extLst>
              <a:ext uri="{FF2B5EF4-FFF2-40B4-BE49-F238E27FC236}">
                <a16:creationId xmlns:a16="http://schemas.microsoft.com/office/drawing/2014/main" id="{93BA59BB-048F-5042-AF00-A11D190BEC54}"/>
              </a:ext>
            </a:extLst>
          </p:cNvPr>
          <p:cNvSpPr txBox="1">
            <a:spLocks/>
          </p:cNvSpPr>
          <p:nvPr/>
        </p:nvSpPr>
        <p:spPr>
          <a:xfrm>
            <a:off x="1343472" y="1666568"/>
            <a:ext cx="10646967" cy="468978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graphicFrame>
        <p:nvGraphicFramePr>
          <p:cNvPr id="7" name="Content Placeholder 6">
            <a:extLst>
              <a:ext uri="{FF2B5EF4-FFF2-40B4-BE49-F238E27FC236}">
                <a16:creationId xmlns:a16="http://schemas.microsoft.com/office/drawing/2014/main" id="{228C6886-0DE3-F98C-917D-1E3925E07A7F}"/>
              </a:ext>
            </a:extLst>
          </p:cNvPr>
          <p:cNvGraphicFramePr>
            <a:graphicFrameLocks noGrp="1"/>
          </p:cNvGraphicFramePr>
          <p:nvPr>
            <p:ph idx="1"/>
            <p:extLst>
              <p:ext uri="{D42A27DB-BD31-4B8C-83A1-F6EECF244321}">
                <p14:modId xmlns:p14="http://schemas.microsoft.com/office/powerpoint/2010/main" val="356437809"/>
              </p:ext>
            </p:extLst>
          </p:nvPr>
        </p:nvGraphicFramePr>
        <p:xfrm>
          <a:off x="1343472" y="1666567"/>
          <a:ext cx="10646970" cy="4220676"/>
        </p:xfrm>
        <a:graphic>
          <a:graphicData uri="http://schemas.openxmlformats.org/drawingml/2006/table">
            <a:tbl>
              <a:tblPr/>
              <a:tblGrid>
                <a:gridCol w="2851866">
                  <a:extLst>
                    <a:ext uri="{9D8B030D-6E8A-4147-A177-3AD203B41FA5}">
                      <a16:colId xmlns:a16="http://schemas.microsoft.com/office/drawing/2014/main" val="4116675393"/>
                    </a:ext>
                  </a:extLst>
                </a:gridCol>
                <a:gridCol w="1299184">
                  <a:extLst>
                    <a:ext uri="{9D8B030D-6E8A-4147-A177-3AD203B41FA5}">
                      <a16:colId xmlns:a16="http://schemas.microsoft.com/office/drawing/2014/main" val="1787742954"/>
                    </a:ext>
                  </a:extLst>
                </a:gridCol>
                <a:gridCol w="1299184">
                  <a:extLst>
                    <a:ext uri="{9D8B030D-6E8A-4147-A177-3AD203B41FA5}">
                      <a16:colId xmlns:a16="http://schemas.microsoft.com/office/drawing/2014/main" val="3601059924"/>
                    </a:ext>
                  </a:extLst>
                </a:gridCol>
                <a:gridCol w="1299184">
                  <a:extLst>
                    <a:ext uri="{9D8B030D-6E8A-4147-A177-3AD203B41FA5}">
                      <a16:colId xmlns:a16="http://schemas.microsoft.com/office/drawing/2014/main" val="2253764168"/>
                    </a:ext>
                  </a:extLst>
                </a:gridCol>
                <a:gridCol w="1299184">
                  <a:extLst>
                    <a:ext uri="{9D8B030D-6E8A-4147-A177-3AD203B41FA5}">
                      <a16:colId xmlns:a16="http://schemas.microsoft.com/office/drawing/2014/main" val="3507601017"/>
                    </a:ext>
                  </a:extLst>
                </a:gridCol>
                <a:gridCol w="1299184">
                  <a:extLst>
                    <a:ext uri="{9D8B030D-6E8A-4147-A177-3AD203B41FA5}">
                      <a16:colId xmlns:a16="http://schemas.microsoft.com/office/drawing/2014/main" val="3887870911"/>
                    </a:ext>
                  </a:extLst>
                </a:gridCol>
                <a:gridCol w="1299184">
                  <a:extLst>
                    <a:ext uri="{9D8B030D-6E8A-4147-A177-3AD203B41FA5}">
                      <a16:colId xmlns:a16="http://schemas.microsoft.com/office/drawing/2014/main" val="214748356"/>
                    </a:ext>
                  </a:extLst>
                </a:gridCol>
              </a:tblGrid>
              <a:tr h="916612">
                <a:tc>
                  <a:txBody>
                    <a:bodyPr/>
                    <a:lstStyle/>
                    <a:p>
                      <a:pPr algn="l" fontAlgn="ctr"/>
                      <a:r>
                        <a:rPr lang="en-ZA" sz="1100" b="1" i="0" u="none" strike="noStrike" dirty="0">
                          <a:solidFill>
                            <a:srgbClr val="000000"/>
                          </a:solidFill>
                          <a:effectLst/>
                          <a:latin typeface="Calibri" panose="020F0502020204030204" pitchFamily="34" charset="0"/>
                        </a:rPr>
                        <a:t>PROGRAMME 1: ADMINISTRATION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ZA" sz="1100" b="1" i="0" u="none" strike="noStrike" dirty="0">
                          <a:solidFill>
                            <a:srgbClr val="000000"/>
                          </a:solidFill>
                          <a:effectLst/>
                          <a:latin typeface="Calibri" panose="020F0502020204030204" pitchFamily="34" charset="0"/>
                        </a:rPr>
                        <a:t>Achieved (100%  and greater)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t"/>
                      <a:r>
                        <a:rPr lang="en-GB" sz="1100" b="1" i="0" u="none" strike="noStrike" dirty="0">
                          <a:solidFill>
                            <a:srgbClr val="000000"/>
                          </a:solidFill>
                          <a:effectLst/>
                          <a:latin typeface="Calibri" panose="020F0502020204030204" pitchFamily="34" charset="0"/>
                        </a:rPr>
                        <a:t>Good Progress (greater than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l" fontAlgn="t"/>
                      <a:r>
                        <a:rPr lang="en-ZA" sz="1200" b="1" i="0" u="none" strike="noStrike" dirty="0">
                          <a:solidFill>
                            <a:srgbClr val="000000"/>
                          </a:solidFill>
                          <a:effectLst/>
                          <a:latin typeface="Calibri" panose="020F0502020204030204" pitchFamily="34" charset="0"/>
                        </a:rPr>
                        <a:t>Fair Progress (51% - 75%)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l" fontAlgn="t"/>
                      <a:r>
                        <a:rPr lang="en-ZA" sz="1100" b="1" i="0" u="none" strike="noStrike" dirty="0">
                          <a:solidFill>
                            <a:srgbClr val="000000"/>
                          </a:solidFill>
                          <a:effectLst/>
                          <a:latin typeface="Calibri" panose="020F0502020204030204" pitchFamily="34" charset="0"/>
                        </a:rPr>
                        <a:t>Poor Progress (26% - 50%)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l" fontAlgn="t"/>
                      <a:r>
                        <a:rPr lang="en-GB" sz="1100" b="1" i="0" u="none" strike="noStrike" dirty="0">
                          <a:solidFill>
                            <a:srgbClr val="000000"/>
                          </a:solidFill>
                          <a:effectLst/>
                          <a:latin typeface="Calibri" panose="020F0502020204030204" pitchFamily="34" charset="0"/>
                        </a:rPr>
                        <a:t>Very Poor Progress (Less than 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t"/>
                      <a:r>
                        <a:rPr lang="en-ZA" sz="1100" b="1" i="0" u="none" strike="noStrike" dirty="0">
                          <a:solidFill>
                            <a:srgbClr val="000000"/>
                          </a:solidFill>
                          <a:effectLst/>
                          <a:latin typeface="Calibri" panose="020F0502020204030204" pitchFamily="34" charset="0"/>
                        </a:rPr>
                        <a:t>Not Targeted</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52082601"/>
                  </a:ext>
                </a:extLst>
              </a:tr>
              <a:tr h="436989">
                <a:tc>
                  <a:txBody>
                    <a:bodyPr/>
                    <a:lstStyle/>
                    <a:p>
                      <a:pPr algn="l" fontAlgn="t"/>
                      <a:r>
                        <a:rPr lang="en-ZA" sz="1100" b="0" i="0" u="none" strike="noStrike" dirty="0">
                          <a:solidFill>
                            <a:srgbClr val="000000"/>
                          </a:solidFill>
                          <a:effectLst/>
                          <a:latin typeface="Calibri" panose="020F0502020204030204" pitchFamily="34" charset="0"/>
                        </a:rPr>
                        <a:t>1.2.1  Human Resources Management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7185403"/>
                  </a:ext>
                </a:extLst>
              </a:tr>
              <a:tr h="436989">
                <a:tc>
                  <a:txBody>
                    <a:bodyPr/>
                    <a:lstStyle/>
                    <a:p>
                      <a:pPr algn="l" fontAlgn="t"/>
                      <a:r>
                        <a:rPr lang="en-ZA" sz="1100" b="0" i="0" u="none" strike="noStrike" dirty="0">
                          <a:solidFill>
                            <a:srgbClr val="000000"/>
                          </a:solidFill>
                          <a:effectLst/>
                          <a:latin typeface="Calibri" panose="020F0502020204030204" pitchFamily="34" charset="0"/>
                        </a:rPr>
                        <a:t>1.2.1  Human Resources Management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624102422"/>
                  </a:ext>
                </a:extLst>
              </a:tr>
              <a:tr h="436989">
                <a:tc>
                  <a:txBody>
                    <a:bodyPr/>
                    <a:lstStyle/>
                    <a:p>
                      <a:pPr algn="l" fontAlgn="t"/>
                      <a:r>
                        <a:rPr lang="en-ZA" sz="1100" b="0" i="0" u="none" strike="noStrike" dirty="0">
                          <a:solidFill>
                            <a:srgbClr val="000000"/>
                          </a:solidFill>
                          <a:effectLst/>
                          <a:latin typeface="Calibri" panose="020F0502020204030204" pitchFamily="34" charset="0"/>
                        </a:rPr>
                        <a:t>1.2.2 Supply Chain Management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8149679"/>
                  </a:ext>
                </a:extLst>
              </a:tr>
              <a:tr h="436989">
                <a:tc>
                  <a:txBody>
                    <a:bodyPr/>
                    <a:lstStyle/>
                    <a:p>
                      <a:pPr algn="l" fontAlgn="t"/>
                      <a:r>
                        <a:rPr lang="en-ZA" sz="1100" b="0" i="0" u="none" strike="noStrike" dirty="0">
                          <a:solidFill>
                            <a:srgbClr val="000000"/>
                          </a:solidFill>
                          <a:effectLst/>
                          <a:latin typeface="Calibri" panose="020F0502020204030204" pitchFamily="34" charset="0"/>
                        </a:rPr>
                        <a:t>1.2.2 Supply Chain Management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33%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33%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33%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4150015106"/>
                  </a:ext>
                </a:extLst>
              </a:tr>
              <a:tr h="436989">
                <a:tc>
                  <a:txBody>
                    <a:bodyPr/>
                    <a:lstStyle/>
                    <a:p>
                      <a:pPr algn="l" fontAlgn="t"/>
                      <a:r>
                        <a:rPr lang="en-ZA" sz="1100" b="0" i="0" u="none" strike="noStrike" dirty="0">
                          <a:solidFill>
                            <a:srgbClr val="000000"/>
                          </a:solidFill>
                          <a:effectLst/>
                          <a:latin typeface="Calibri" panose="020F0502020204030204" pitchFamily="34" charset="0"/>
                        </a:rPr>
                        <a:t>1.2.3 Financial Management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0189149"/>
                  </a:ext>
                </a:extLst>
              </a:tr>
              <a:tr h="436989">
                <a:tc>
                  <a:txBody>
                    <a:bodyPr/>
                    <a:lstStyle/>
                    <a:p>
                      <a:pPr algn="l" fontAlgn="t"/>
                      <a:r>
                        <a:rPr lang="en-ZA" sz="1100" b="0" i="0" u="none" strike="noStrike" dirty="0">
                          <a:solidFill>
                            <a:srgbClr val="000000"/>
                          </a:solidFill>
                          <a:effectLst/>
                          <a:latin typeface="Calibri" panose="020F0502020204030204" pitchFamily="34" charset="0"/>
                        </a:rPr>
                        <a:t>1.2.3 Financial Management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100%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43311810"/>
                  </a:ext>
                </a:extLst>
              </a:tr>
              <a:tr h="341065">
                <a:tc>
                  <a:txBody>
                    <a:bodyPr/>
                    <a:lstStyle/>
                    <a:p>
                      <a:pPr algn="l" fontAlgn="t"/>
                      <a:r>
                        <a:rPr lang="en-ZA" sz="1100" b="1" i="0" u="none" strike="noStrike" dirty="0">
                          <a:solidFill>
                            <a:srgbClr val="000000"/>
                          </a:solidFill>
                          <a:effectLst/>
                          <a:latin typeface="Calibri" panose="020F0502020204030204" pitchFamily="34" charset="0"/>
                        </a:rPr>
                        <a:t>Total Indicators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1779570"/>
                  </a:ext>
                </a:extLst>
              </a:tr>
              <a:tr h="341065">
                <a:tc>
                  <a:txBody>
                    <a:bodyPr/>
                    <a:lstStyle/>
                    <a:p>
                      <a:pPr algn="l" fontAlgn="t"/>
                      <a:r>
                        <a:rPr lang="en-ZA" sz="1100" b="1" i="0" u="none" strike="noStrike" dirty="0">
                          <a:solidFill>
                            <a:srgbClr val="000000"/>
                          </a:solidFill>
                          <a:effectLst/>
                          <a:latin typeface="Calibri" panose="020F0502020204030204" pitchFamily="34" charset="0"/>
                        </a:rPr>
                        <a:t>% Indicators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40%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10%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10%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10%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30%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496571889"/>
                  </a:ext>
                </a:extLst>
              </a:tr>
            </a:tbl>
          </a:graphicData>
        </a:graphic>
      </p:graphicFrame>
    </p:spTree>
    <p:extLst>
      <p:ext uri="{BB962C8B-B14F-4D97-AF65-F5344CB8AC3E}">
        <p14:creationId xmlns:p14="http://schemas.microsoft.com/office/powerpoint/2010/main" val="2477803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343472" y="1106905"/>
            <a:ext cx="10010328" cy="380275"/>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Overview Of Q2 Non-Financial Performance: Prog 2</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F75B58-574D-2C4D-B57C-2E4EC4916D89}"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4" name="Rectangle 3">
            <a:extLst>
              <a:ext uri="{FF2B5EF4-FFF2-40B4-BE49-F238E27FC236}">
                <a16:creationId xmlns:a16="http://schemas.microsoft.com/office/drawing/2014/main" id="{93BA59BB-048F-5042-AF00-A11D190BEC54}"/>
              </a:ext>
            </a:extLst>
          </p:cNvPr>
          <p:cNvSpPr txBox="1">
            <a:spLocks/>
          </p:cNvSpPr>
          <p:nvPr/>
        </p:nvSpPr>
        <p:spPr>
          <a:xfrm>
            <a:off x="1343472" y="1666568"/>
            <a:ext cx="10646967" cy="468978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graphicFrame>
        <p:nvGraphicFramePr>
          <p:cNvPr id="7" name="Content Placeholder 6">
            <a:extLst>
              <a:ext uri="{FF2B5EF4-FFF2-40B4-BE49-F238E27FC236}">
                <a16:creationId xmlns:a16="http://schemas.microsoft.com/office/drawing/2014/main" id="{9EE6812C-8C3A-52BC-F477-954FF2C60A9F}"/>
              </a:ext>
            </a:extLst>
          </p:cNvPr>
          <p:cNvGraphicFramePr>
            <a:graphicFrameLocks noGrp="1"/>
          </p:cNvGraphicFramePr>
          <p:nvPr>
            <p:ph idx="1"/>
            <p:extLst>
              <p:ext uri="{D42A27DB-BD31-4B8C-83A1-F6EECF244321}">
                <p14:modId xmlns:p14="http://schemas.microsoft.com/office/powerpoint/2010/main" val="615262647"/>
              </p:ext>
            </p:extLst>
          </p:nvPr>
        </p:nvGraphicFramePr>
        <p:xfrm>
          <a:off x="1343472" y="1860884"/>
          <a:ext cx="10646970" cy="4116846"/>
        </p:xfrm>
        <a:graphic>
          <a:graphicData uri="http://schemas.openxmlformats.org/drawingml/2006/table">
            <a:tbl>
              <a:tblPr/>
              <a:tblGrid>
                <a:gridCol w="2851866">
                  <a:extLst>
                    <a:ext uri="{9D8B030D-6E8A-4147-A177-3AD203B41FA5}">
                      <a16:colId xmlns:a16="http://schemas.microsoft.com/office/drawing/2014/main" val="789630045"/>
                    </a:ext>
                  </a:extLst>
                </a:gridCol>
                <a:gridCol w="1299184">
                  <a:extLst>
                    <a:ext uri="{9D8B030D-6E8A-4147-A177-3AD203B41FA5}">
                      <a16:colId xmlns:a16="http://schemas.microsoft.com/office/drawing/2014/main" val="785534830"/>
                    </a:ext>
                  </a:extLst>
                </a:gridCol>
                <a:gridCol w="1299184">
                  <a:extLst>
                    <a:ext uri="{9D8B030D-6E8A-4147-A177-3AD203B41FA5}">
                      <a16:colId xmlns:a16="http://schemas.microsoft.com/office/drawing/2014/main" val="4178696970"/>
                    </a:ext>
                  </a:extLst>
                </a:gridCol>
                <a:gridCol w="1299184">
                  <a:extLst>
                    <a:ext uri="{9D8B030D-6E8A-4147-A177-3AD203B41FA5}">
                      <a16:colId xmlns:a16="http://schemas.microsoft.com/office/drawing/2014/main" val="2250308511"/>
                    </a:ext>
                  </a:extLst>
                </a:gridCol>
                <a:gridCol w="1299184">
                  <a:extLst>
                    <a:ext uri="{9D8B030D-6E8A-4147-A177-3AD203B41FA5}">
                      <a16:colId xmlns:a16="http://schemas.microsoft.com/office/drawing/2014/main" val="2558982306"/>
                    </a:ext>
                  </a:extLst>
                </a:gridCol>
                <a:gridCol w="1299184">
                  <a:extLst>
                    <a:ext uri="{9D8B030D-6E8A-4147-A177-3AD203B41FA5}">
                      <a16:colId xmlns:a16="http://schemas.microsoft.com/office/drawing/2014/main" val="1920896526"/>
                    </a:ext>
                  </a:extLst>
                </a:gridCol>
                <a:gridCol w="1299184">
                  <a:extLst>
                    <a:ext uri="{9D8B030D-6E8A-4147-A177-3AD203B41FA5}">
                      <a16:colId xmlns:a16="http://schemas.microsoft.com/office/drawing/2014/main" val="982148102"/>
                    </a:ext>
                  </a:extLst>
                </a:gridCol>
              </a:tblGrid>
              <a:tr h="992011">
                <a:tc>
                  <a:txBody>
                    <a:bodyPr/>
                    <a:lstStyle/>
                    <a:p>
                      <a:pPr algn="l" fontAlgn="ctr"/>
                      <a:r>
                        <a:rPr lang="en-GB" sz="1100" b="1" i="0" u="none" strike="noStrike" dirty="0">
                          <a:solidFill>
                            <a:srgbClr val="000000"/>
                          </a:solidFill>
                          <a:effectLst/>
                          <a:latin typeface="Calibri" panose="020F0502020204030204" pitchFamily="34" charset="0"/>
                        </a:rPr>
                        <a:t>PROGRAMME 2: SOCIAL WELFARE SERVICES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ZA" sz="1100" b="1" i="0" u="none" strike="noStrike" dirty="0">
                          <a:solidFill>
                            <a:srgbClr val="000000"/>
                          </a:solidFill>
                          <a:effectLst/>
                          <a:latin typeface="Calibri" panose="020F0502020204030204" pitchFamily="34" charset="0"/>
                        </a:rPr>
                        <a:t>Achieved (100%  and greater)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t"/>
                      <a:r>
                        <a:rPr lang="en-GB" sz="1100" b="1" i="0" u="none" strike="noStrike" dirty="0">
                          <a:solidFill>
                            <a:srgbClr val="000000"/>
                          </a:solidFill>
                          <a:effectLst/>
                          <a:latin typeface="Calibri" panose="020F0502020204030204" pitchFamily="34" charset="0"/>
                        </a:rPr>
                        <a:t>Good Progress (greater than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l" fontAlgn="t"/>
                      <a:r>
                        <a:rPr lang="en-ZA" sz="1200" b="1" i="0" u="none" strike="noStrike" dirty="0">
                          <a:solidFill>
                            <a:srgbClr val="000000"/>
                          </a:solidFill>
                          <a:effectLst/>
                          <a:latin typeface="Calibri" panose="020F0502020204030204" pitchFamily="34" charset="0"/>
                        </a:rPr>
                        <a:t>Fair Progress (51% - 75%)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l" fontAlgn="t"/>
                      <a:r>
                        <a:rPr lang="en-ZA" sz="1100" b="1" i="0" u="none" strike="noStrike" dirty="0">
                          <a:solidFill>
                            <a:srgbClr val="000000"/>
                          </a:solidFill>
                          <a:effectLst/>
                          <a:latin typeface="Calibri" panose="020F0502020204030204" pitchFamily="34" charset="0"/>
                        </a:rPr>
                        <a:t>Poor Progress (26% - 50%)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l" fontAlgn="t"/>
                      <a:r>
                        <a:rPr lang="en-GB" sz="1100" b="1" i="0" u="none" strike="noStrike" dirty="0">
                          <a:solidFill>
                            <a:srgbClr val="000000"/>
                          </a:solidFill>
                          <a:effectLst/>
                          <a:latin typeface="Calibri" panose="020F0502020204030204" pitchFamily="34" charset="0"/>
                        </a:rPr>
                        <a:t>Very Poor Progress (Less than 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t"/>
                      <a:r>
                        <a:rPr lang="en-ZA" sz="1100" b="1" i="0" u="none" strike="noStrike" dirty="0">
                          <a:solidFill>
                            <a:srgbClr val="000000"/>
                          </a:solidFill>
                          <a:effectLst/>
                          <a:latin typeface="Calibri" panose="020F0502020204030204" pitchFamily="34" charset="0"/>
                        </a:rPr>
                        <a:t>Not Targeted</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7123349"/>
                  </a:ext>
                </a:extLst>
              </a:tr>
              <a:tr h="406725">
                <a:tc>
                  <a:txBody>
                    <a:bodyPr/>
                    <a:lstStyle/>
                    <a:p>
                      <a:pPr algn="l" fontAlgn="t"/>
                      <a:r>
                        <a:rPr lang="en-GB" sz="1100" b="0" i="0" u="none" strike="noStrike" dirty="0">
                          <a:solidFill>
                            <a:srgbClr val="000000"/>
                          </a:solidFill>
                          <a:effectLst/>
                          <a:latin typeface="Calibri" panose="020F0502020204030204" pitchFamily="34" charset="0"/>
                        </a:rPr>
                        <a:t>2.2 Services to Older Persons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9376036"/>
                  </a:ext>
                </a:extLst>
              </a:tr>
              <a:tr h="416645">
                <a:tc>
                  <a:txBody>
                    <a:bodyPr/>
                    <a:lstStyle/>
                    <a:p>
                      <a:pPr algn="l" fontAlgn="t"/>
                      <a:r>
                        <a:rPr lang="en-GB" sz="1100" b="0" i="0" u="none" strike="noStrike" dirty="0">
                          <a:solidFill>
                            <a:srgbClr val="000000"/>
                          </a:solidFill>
                          <a:effectLst/>
                          <a:latin typeface="Calibri" panose="020F0502020204030204" pitchFamily="34" charset="0"/>
                        </a:rPr>
                        <a:t>2.2 Services to Older Persons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825780540"/>
                  </a:ext>
                </a:extLst>
              </a:tr>
              <a:tr h="386884">
                <a:tc>
                  <a:txBody>
                    <a:bodyPr/>
                    <a:lstStyle/>
                    <a:p>
                      <a:pPr algn="l" fontAlgn="t"/>
                      <a:r>
                        <a:rPr lang="en-GB" sz="1100" b="0" i="0" u="none" strike="noStrike" dirty="0">
                          <a:solidFill>
                            <a:srgbClr val="000000"/>
                          </a:solidFill>
                          <a:effectLst/>
                          <a:latin typeface="Calibri" panose="020F0502020204030204" pitchFamily="34" charset="0"/>
                        </a:rPr>
                        <a:t>2.3 Services to the Persons with Disabilities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8454170"/>
                  </a:ext>
                </a:extLst>
              </a:tr>
              <a:tr h="446405">
                <a:tc>
                  <a:txBody>
                    <a:bodyPr/>
                    <a:lstStyle/>
                    <a:p>
                      <a:pPr algn="l" fontAlgn="t"/>
                      <a:r>
                        <a:rPr lang="en-GB" sz="1100" b="0" i="0" u="none" strike="noStrike" dirty="0">
                          <a:solidFill>
                            <a:srgbClr val="000000"/>
                          </a:solidFill>
                          <a:effectLst/>
                          <a:latin typeface="Calibri" panose="020F0502020204030204" pitchFamily="34" charset="0"/>
                        </a:rPr>
                        <a:t>2.3 Services to the Persons with Disabilities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100%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469155552"/>
                  </a:ext>
                </a:extLst>
              </a:tr>
              <a:tr h="386884">
                <a:tc>
                  <a:txBody>
                    <a:bodyPr/>
                    <a:lstStyle/>
                    <a:p>
                      <a:pPr algn="l" fontAlgn="t"/>
                      <a:r>
                        <a:rPr lang="en-ZA" sz="1100" b="0" i="0" u="none" strike="noStrike" dirty="0">
                          <a:solidFill>
                            <a:srgbClr val="000000"/>
                          </a:solidFill>
                          <a:effectLst/>
                          <a:latin typeface="Calibri" panose="020F0502020204030204" pitchFamily="34" charset="0"/>
                        </a:rPr>
                        <a:t>2.4 HIV and AIDS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071845"/>
                  </a:ext>
                </a:extLst>
              </a:tr>
              <a:tr h="357124">
                <a:tc>
                  <a:txBody>
                    <a:bodyPr/>
                    <a:lstStyle/>
                    <a:p>
                      <a:pPr algn="l" fontAlgn="t"/>
                      <a:r>
                        <a:rPr lang="en-ZA" sz="1100" b="0" i="0" u="none" strike="noStrike" dirty="0">
                          <a:solidFill>
                            <a:srgbClr val="000000"/>
                          </a:solidFill>
                          <a:effectLst/>
                          <a:latin typeface="Calibri" panose="020F0502020204030204" pitchFamily="34" charset="0"/>
                        </a:rPr>
                        <a:t>2.4 HIV and AIDS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40%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20%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20%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20%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979270586"/>
                  </a:ext>
                </a:extLst>
              </a:tr>
              <a:tr h="347204">
                <a:tc>
                  <a:txBody>
                    <a:bodyPr/>
                    <a:lstStyle/>
                    <a:p>
                      <a:pPr algn="l" fontAlgn="t"/>
                      <a:r>
                        <a:rPr lang="en-ZA" sz="1100" b="1" i="0" u="none" strike="noStrike" dirty="0">
                          <a:solidFill>
                            <a:srgbClr val="000000"/>
                          </a:solidFill>
                          <a:effectLst/>
                          <a:latin typeface="Calibri" panose="020F0502020204030204" pitchFamily="34" charset="0"/>
                        </a:rPr>
                        <a:t>Total Indicators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6217190"/>
                  </a:ext>
                </a:extLst>
              </a:tr>
              <a:tr h="376964">
                <a:tc>
                  <a:txBody>
                    <a:bodyPr/>
                    <a:lstStyle/>
                    <a:p>
                      <a:pPr algn="l" fontAlgn="t"/>
                      <a:r>
                        <a:rPr lang="en-ZA" sz="1100" b="1" i="0" u="none" strike="noStrike" dirty="0">
                          <a:solidFill>
                            <a:srgbClr val="000000"/>
                          </a:solidFill>
                          <a:effectLst/>
                          <a:latin typeface="Calibri" panose="020F0502020204030204" pitchFamily="34" charset="0"/>
                        </a:rPr>
                        <a:t>% Indicators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56%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22%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11%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11%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752400928"/>
                  </a:ext>
                </a:extLst>
              </a:tr>
            </a:tbl>
          </a:graphicData>
        </a:graphic>
      </p:graphicFrame>
    </p:spTree>
    <p:extLst>
      <p:ext uri="{BB962C8B-B14F-4D97-AF65-F5344CB8AC3E}">
        <p14:creationId xmlns:p14="http://schemas.microsoft.com/office/powerpoint/2010/main" val="34674764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343472" y="1106905"/>
            <a:ext cx="10010328" cy="380275"/>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Overview Of Q2 Non-Financial Performance: Prog 3</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F75B58-574D-2C4D-B57C-2E4EC4916D89}"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4" name="Rectangle 3">
            <a:extLst>
              <a:ext uri="{FF2B5EF4-FFF2-40B4-BE49-F238E27FC236}">
                <a16:creationId xmlns:a16="http://schemas.microsoft.com/office/drawing/2014/main" id="{93BA59BB-048F-5042-AF00-A11D190BEC54}"/>
              </a:ext>
            </a:extLst>
          </p:cNvPr>
          <p:cNvSpPr txBox="1">
            <a:spLocks/>
          </p:cNvSpPr>
          <p:nvPr/>
        </p:nvSpPr>
        <p:spPr>
          <a:xfrm>
            <a:off x="1343472" y="1666568"/>
            <a:ext cx="10646967" cy="468978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graphicFrame>
        <p:nvGraphicFramePr>
          <p:cNvPr id="7" name="Content Placeholder 6">
            <a:extLst>
              <a:ext uri="{FF2B5EF4-FFF2-40B4-BE49-F238E27FC236}">
                <a16:creationId xmlns:a16="http://schemas.microsoft.com/office/drawing/2014/main" id="{235554A3-4717-65F6-AFBD-D34D67C907AC}"/>
              </a:ext>
            </a:extLst>
          </p:cNvPr>
          <p:cNvGraphicFramePr>
            <a:graphicFrameLocks noGrp="1"/>
          </p:cNvGraphicFramePr>
          <p:nvPr>
            <p:ph idx="1"/>
            <p:extLst>
              <p:ext uri="{D42A27DB-BD31-4B8C-83A1-F6EECF244321}">
                <p14:modId xmlns:p14="http://schemas.microsoft.com/office/powerpoint/2010/main" val="3982432602"/>
              </p:ext>
            </p:extLst>
          </p:nvPr>
        </p:nvGraphicFramePr>
        <p:xfrm>
          <a:off x="1343471" y="1825623"/>
          <a:ext cx="10646965" cy="4351342"/>
        </p:xfrm>
        <a:graphic>
          <a:graphicData uri="http://schemas.openxmlformats.org/drawingml/2006/table">
            <a:tbl>
              <a:tblPr/>
              <a:tblGrid>
                <a:gridCol w="2851867">
                  <a:extLst>
                    <a:ext uri="{9D8B030D-6E8A-4147-A177-3AD203B41FA5}">
                      <a16:colId xmlns:a16="http://schemas.microsoft.com/office/drawing/2014/main" val="970207903"/>
                    </a:ext>
                  </a:extLst>
                </a:gridCol>
                <a:gridCol w="1299183">
                  <a:extLst>
                    <a:ext uri="{9D8B030D-6E8A-4147-A177-3AD203B41FA5}">
                      <a16:colId xmlns:a16="http://schemas.microsoft.com/office/drawing/2014/main" val="4252246505"/>
                    </a:ext>
                  </a:extLst>
                </a:gridCol>
                <a:gridCol w="1299183">
                  <a:extLst>
                    <a:ext uri="{9D8B030D-6E8A-4147-A177-3AD203B41FA5}">
                      <a16:colId xmlns:a16="http://schemas.microsoft.com/office/drawing/2014/main" val="1217884835"/>
                    </a:ext>
                  </a:extLst>
                </a:gridCol>
                <a:gridCol w="1299183">
                  <a:extLst>
                    <a:ext uri="{9D8B030D-6E8A-4147-A177-3AD203B41FA5}">
                      <a16:colId xmlns:a16="http://schemas.microsoft.com/office/drawing/2014/main" val="208170218"/>
                    </a:ext>
                  </a:extLst>
                </a:gridCol>
                <a:gridCol w="1299183">
                  <a:extLst>
                    <a:ext uri="{9D8B030D-6E8A-4147-A177-3AD203B41FA5}">
                      <a16:colId xmlns:a16="http://schemas.microsoft.com/office/drawing/2014/main" val="1086679969"/>
                    </a:ext>
                  </a:extLst>
                </a:gridCol>
                <a:gridCol w="1299183">
                  <a:extLst>
                    <a:ext uri="{9D8B030D-6E8A-4147-A177-3AD203B41FA5}">
                      <a16:colId xmlns:a16="http://schemas.microsoft.com/office/drawing/2014/main" val="2030201815"/>
                    </a:ext>
                  </a:extLst>
                </a:gridCol>
                <a:gridCol w="1299183">
                  <a:extLst>
                    <a:ext uri="{9D8B030D-6E8A-4147-A177-3AD203B41FA5}">
                      <a16:colId xmlns:a16="http://schemas.microsoft.com/office/drawing/2014/main" val="1424164754"/>
                    </a:ext>
                  </a:extLst>
                </a:gridCol>
              </a:tblGrid>
              <a:tr h="791152">
                <a:tc>
                  <a:txBody>
                    <a:bodyPr/>
                    <a:lstStyle/>
                    <a:p>
                      <a:pPr algn="l" fontAlgn="ctr"/>
                      <a:r>
                        <a:rPr lang="en-GB" sz="900" b="1" i="0" u="none" strike="noStrike" dirty="0">
                          <a:solidFill>
                            <a:srgbClr val="000000"/>
                          </a:solidFill>
                          <a:effectLst/>
                          <a:latin typeface="Calibri" panose="020F0502020204030204" pitchFamily="34" charset="0"/>
                        </a:rPr>
                        <a:t>PROGRAMME 3: CHILDREN AND FAMILIES</a:t>
                      </a:r>
                    </a:p>
                  </a:txBody>
                  <a:tcPr marL="7912" marR="7912" marT="79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ZA" sz="900" b="1" i="0" u="none" strike="noStrike" dirty="0">
                          <a:solidFill>
                            <a:srgbClr val="000000"/>
                          </a:solidFill>
                          <a:effectLst/>
                          <a:latin typeface="Calibri" panose="020F0502020204030204" pitchFamily="34" charset="0"/>
                        </a:rPr>
                        <a:t>Achieved (100%  and greater)</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t"/>
                      <a:r>
                        <a:rPr lang="en-GB" sz="900" b="1" i="0" u="none" strike="noStrike" dirty="0">
                          <a:solidFill>
                            <a:srgbClr val="000000"/>
                          </a:solidFill>
                          <a:effectLst/>
                          <a:latin typeface="Calibri" panose="020F0502020204030204" pitchFamily="34" charset="0"/>
                        </a:rPr>
                        <a:t>Good Progress (greater than 75%</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l" fontAlgn="t"/>
                      <a:r>
                        <a:rPr lang="en-ZA" sz="1000" b="1" i="0" u="none" strike="noStrike" dirty="0">
                          <a:solidFill>
                            <a:srgbClr val="000000"/>
                          </a:solidFill>
                          <a:effectLst/>
                          <a:latin typeface="Calibri" panose="020F0502020204030204" pitchFamily="34" charset="0"/>
                        </a:rPr>
                        <a:t>Fair Progress (51% - 75%)</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l" fontAlgn="t"/>
                      <a:r>
                        <a:rPr lang="en-ZA" sz="900" b="1" i="0" u="none" strike="noStrike" dirty="0">
                          <a:solidFill>
                            <a:srgbClr val="000000"/>
                          </a:solidFill>
                          <a:effectLst/>
                          <a:latin typeface="Calibri" panose="020F0502020204030204" pitchFamily="34" charset="0"/>
                        </a:rPr>
                        <a:t>Poor Progress (26% - 50%)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l" fontAlgn="t"/>
                      <a:r>
                        <a:rPr lang="en-GB" sz="900" b="1" i="0" u="none" strike="noStrike" dirty="0">
                          <a:solidFill>
                            <a:srgbClr val="000000"/>
                          </a:solidFill>
                          <a:effectLst/>
                          <a:latin typeface="Calibri" panose="020F0502020204030204" pitchFamily="34" charset="0"/>
                        </a:rPr>
                        <a:t>Very Poor Progress (Less than 25%)</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t"/>
                      <a:r>
                        <a:rPr lang="en-ZA" sz="900" b="1" i="0" u="none" strike="noStrike" dirty="0">
                          <a:solidFill>
                            <a:srgbClr val="000000"/>
                          </a:solidFill>
                          <a:effectLst/>
                          <a:latin typeface="Calibri" panose="020F0502020204030204" pitchFamily="34" charset="0"/>
                        </a:rPr>
                        <a:t>Not Targeted</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850299472"/>
                  </a:ext>
                </a:extLst>
              </a:tr>
              <a:tr h="356019">
                <a:tc>
                  <a:txBody>
                    <a:bodyPr/>
                    <a:lstStyle/>
                    <a:p>
                      <a:pPr algn="l" fontAlgn="t"/>
                      <a:r>
                        <a:rPr lang="en-GB" sz="900" b="0" i="0" u="none" strike="noStrike" dirty="0">
                          <a:solidFill>
                            <a:srgbClr val="000000"/>
                          </a:solidFill>
                          <a:effectLst/>
                          <a:latin typeface="Calibri" panose="020F0502020204030204" pitchFamily="34" charset="0"/>
                        </a:rPr>
                        <a:t>3.2  Care and Services to Families</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5</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9238537"/>
                  </a:ext>
                </a:extLst>
              </a:tr>
              <a:tr h="356019">
                <a:tc>
                  <a:txBody>
                    <a:bodyPr/>
                    <a:lstStyle/>
                    <a:p>
                      <a:pPr algn="l" fontAlgn="t"/>
                      <a:r>
                        <a:rPr lang="en-GB" sz="900" b="0" i="0" u="none" strike="noStrike" dirty="0">
                          <a:solidFill>
                            <a:srgbClr val="000000"/>
                          </a:solidFill>
                          <a:effectLst/>
                          <a:latin typeface="Calibri" panose="020F0502020204030204" pitchFamily="34" charset="0"/>
                        </a:rPr>
                        <a:t>3.2  Care and Services to Families</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100%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222586319"/>
                  </a:ext>
                </a:extLst>
              </a:tr>
              <a:tr h="356019">
                <a:tc>
                  <a:txBody>
                    <a:bodyPr/>
                    <a:lstStyle/>
                    <a:p>
                      <a:pPr algn="l" fontAlgn="t"/>
                      <a:r>
                        <a:rPr lang="en-GB" sz="900" b="0" i="0" u="none" strike="noStrike" dirty="0">
                          <a:solidFill>
                            <a:srgbClr val="000000"/>
                          </a:solidFill>
                          <a:effectLst/>
                          <a:latin typeface="Calibri" panose="020F0502020204030204" pitchFamily="34" charset="0"/>
                        </a:rPr>
                        <a:t>3.3 Child Care and Protection</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3</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1</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0108297"/>
                  </a:ext>
                </a:extLst>
              </a:tr>
              <a:tr h="356019">
                <a:tc>
                  <a:txBody>
                    <a:bodyPr/>
                    <a:lstStyle/>
                    <a:p>
                      <a:pPr algn="l" fontAlgn="t"/>
                      <a:r>
                        <a:rPr lang="en-GB" sz="900" b="0" i="0" u="none" strike="noStrike" dirty="0">
                          <a:solidFill>
                            <a:srgbClr val="000000"/>
                          </a:solidFill>
                          <a:effectLst/>
                          <a:latin typeface="Calibri" panose="020F0502020204030204" pitchFamily="34" charset="0"/>
                        </a:rPr>
                        <a:t>3.3 Child Care and Protection</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75%</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25%</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886573852"/>
                  </a:ext>
                </a:extLst>
              </a:tr>
              <a:tr h="356019">
                <a:tc>
                  <a:txBody>
                    <a:bodyPr/>
                    <a:lstStyle/>
                    <a:p>
                      <a:pPr algn="l" fontAlgn="t"/>
                      <a:r>
                        <a:rPr lang="en-GB" sz="900" b="0" i="0" u="none" strike="noStrike" dirty="0">
                          <a:solidFill>
                            <a:srgbClr val="000000"/>
                          </a:solidFill>
                          <a:effectLst/>
                          <a:latin typeface="Calibri" panose="020F0502020204030204" pitchFamily="34" charset="0"/>
                        </a:rPr>
                        <a:t>3.4 Child and Youth Care Centres</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2</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0329731"/>
                  </a:ext>
                </a:extLst>
              </a:tr>
              <a:tr h="356019">
                <a:tc>
                  <a:txBody>
                    <a:bodyPr/>
                    <a:lstStyle/>
                    <a:p>
                      <a:pPr algn="l" fontAlgn="t"/>
                      <a:r>
                        <a:rPr lang="en-GB" sz="900" b="0" i="0" u="none" strike="noStrike" dirty="0">
                          <a:solidFill>
                            <a:srgbClr val="000000"/>
                          </a:solidFill>
                          <a:effectLst/>
                          <a:latin typeface="Calibri" panose="020F0502020204030204" pitchFamily="34" charset="0"/>
                        </a:rPr>
                        <a:t>3.4 Child and Youth Care Centres</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100%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50547866"/>
                  </a:ext>
                </a:extLst>
              </a:tr>
              <a:tr h="356019">
                <a:tc>
                  <a:txBody>
                    <a:bodyPr/>
                    <a:lstStyle/>
                    <a:p>
                      <a:pPr algn="l" fontAlgn="t"/>
                      <a:r>
                        <a:rPr lang="en-GB" sz="900" b="0" i="0" u="none" strike="noStrike" dirty="0">
                          <a:solidFill>
                            <a:srgbClr val="000000"/>
                          </a:solidFill>
                          <a:effectLst/>
                          <a:latin typeface="Calibri" panose="020F0502020204030204" pitchFamily="34" charset="0"/>
                        </a:rPr>
                        <a:t>3.5 Community-Based Care Services for children </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1</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5640735"/>
                  </a:ext>
                </a:extLst>
              </a:tr>
              <a:tr h="356019">
                <a:tc>
                  <a:txBody>
                    <a:bodyPr/>
                    <a:lstStyle/>
                    <a:p>
                      <a:pPr algn="l" fontAlgn="t"/>
                      <a:r>
                        <a:rPr lang="en-GB" sz="900" b="0" i="0" u="none" strike="noStrike" dirty="0">
                          <a:solidFill>
                            <a:srgbClr val="000000"/>
                          </a:solidFill>
                          <a:effectLst/>
                          <a:latin typeface="Calibri" panose="020F0502020204030204" pitchFamily="34" charset="0"/>
                        </a:rPr>
                        <a:t>3.5 Community-Based Care Services for children </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100%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478255917"/>
                  </a:ext>
                </a:extLst>
              </a:tr>
              <a:tr h="356019">
                <a:tc>
                  <a:txBody>
                    <a:bodyPr/>
                    <a:lstStyle/>
                    <a:p>
                      <a:pPr algn="l" fontAlgn="t"/>
                      <a:r>
                        <a:rPr lang="en-ZA" sz="900" b="1" i="0" u="none" strike="noStrike" dirty="0">
                          <a:solidFill>
                            <a:srgbClr val="000000"/>
                          </a:solidFill>
                          <a:effectLst/>
                          <a:latin typeface="Calibri" panose="020F0502020204030204" pitchFamily="34" charset="0"/>
                        </a:rPr>
                        <a:t>Total Indicators</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Calibri" panose="020F0502020204030204" pitchFamily="34" charset="0"/>
                        </a:rPr>
                        <a:t>10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Calibri" panose="020F0502020204030204" pitchFamily="34" charset="0"/>
                        </a:rPr>
                        <a:t>2</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9314864"/>
                  </a:ext>
                </a:extLst>
              </a:tr>
              <a:tr h="356019">
                <a:tc>
                  <a:txBody>
                    <a:bodyPr/>
                    <a:lstStyle/>
                    <a:p>
                      <a:pPr algn="l" fontAlgn="t"/>
                      <a:r>
                        <a:rPr lang="en-ZA" sz="900" b="1" i="0" u="none" strike="noStrike" dirty="0">
                          <a:solidFill>
                            <a:srgbClr val="000000"/>
                          </a:solidFill>
                          <a:effectLst/>
                          <a:latin typeface="Calibri" panose="020F0502020204030204" pitchFamily="34" charset="0"/>
                        </a:rPr>
                        <a:t>% Indicators</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83%</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Calibri" panose="020F0502020204030204" pitchFamily="34" charset="0"/>
                        </a:rPr>
                        <a:t>17%</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7912" marR="7912" marT="79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2414016"/>
                  </a:ext>
                </a:extLst>
              </a:tr>
            </a:tbl>
          </a:graphicData>
        </a:graphic>
      </p:graphicFrame>
    </p:spTree>
    <p:extLst>
      <p:ext uri="{BB962C8B-B14F-4D97-AF65-F5344CB8AC3E}">
        <p14:creationId xmlns:p14="http://schemas.microsoft.com/office/powerpoint/2010/main" val="18317396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343472" y="1106905"/>
            <a:ext cx="10010328" cy="380275"/>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Overview Of Q2 Non-Financial Performance: Prog 4</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F75B58-574D-2C4D-B57C-2E4EC4916D89}"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4" name="Rectangle 3">
            <a:extLst>
              <a:ext uri="{FF2B5EF4-FFF2-40B4-BE49-F238E27FC236}">
                <a16:creationId xmlns:a16="http://schemas.microsoft.com/office/drawing/2014/main" id="{93BA59BB-048F-5042-AF00-A11D190BEC54}"/>
              </a:ext>
            </a:extLst>
          </p:cNvPr>
          <p:cNvSpPr txBox="1">
            <a:spLocks/>
          </p:cNvSpPr>
          <p:nvPr/>
        </p:nvSpPr>
        <p:spPr>
          <a:xfrm>
            <a:off x="1343472" y="1666568"/>
            <a:ext cx="10646967" cy="468978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graphicFrame>
        <p:nvGraphicFramePr>
          <p:cNvPr id="7" name="Content Placeholder 6">
            <a:extLst>
              <a:ext uri="{FF2B5EF4-FFF2-40B4-BE49-F238E27FC236}">
                <a16:creationId xmlns:a16="http://schemas.microsoft.com/office/drawing/2014/main" id="{ABA10F40-DB51-126B-32F8-16E6050717D6}"/>
              </a:ext>
            </a:extLst>
          </p:cNvPr>
          <p:cNvGraphicFramePr>
            <a:graphicFrameLocks noGrp="1"/>
          </p:cNvGraphicFramePr>
          <p:nvPr>
            <p:ph idx="1"/>
            <p:extLst>
              <p:ext uri="{D42A27DB-BD31-4B8C-83A1-F6EECF244321}">
                <p14:modId xmlns:p14="http://schemas.microsoft.com/office/powerpoint/2010/main" val="3498840750"/>
              </p:ext>
            </p:extLst>
          </p:nvPr>
        </p:nvGraphicFramePr>
        <p:xfrm>
          <a:off x="1343472" y="1848644"/>
          <a:ext cx="10646970" cy="4305300"/>
        </p:xfrm>
        <a:graphic>
          <a:graphicData uri="http://schemas.openxmlformats.org/drawingml/2006/table">
            <a:tbl>
              <a:tblPr/>
              <a:tblGrid>
                <a:gridCol w="2851866">
                  <a:extLst>
                    <a:ext uri="{9D8B030D-6E8A-4147-A177-3AD203B41FA5}">
                      <a16:colId xmlns:a16="http://schemas.microsoft.com/office/drawing/2014/main" val="3821150374"/>
                    </a:ext>
                  </a:extLst>
                </a:gridCol>
                <a:gridCol w="1299184">
                  <a:extLst>
                    <a:ext uri="{9D8B030D-6E8A-4147-A177-3AD203B41FA5}">
                      <a16:colId xmlns:a16="http://schemas.microsoft.com/office/drawing/2014/main" val="482150424"/>
                    </a:ext>
                  </a:extLst>
                </a:gridCol>
                <a:gridCol w="1299184">
                  <a:extLst>
                    <a:ext uri="{9D8B030D-6E8A-4147-A177-3AD203B41FA5}">
                      <a16:colId xmlns:a16="http://schemas.microsoft.com/office/drawing/2014/main" val="1094031714"/>
                    </a:ext>
                  </a:extLst>
                </a:gridCol>
                <a:gridCol w="1299184">
                  <a:extLst>
                    <a:ext uri="{9D8B030D-6E8A-4147-A177-3AD203B41FA5}">
                      <a16:colId xmlns:a16="http://schemas.microsoft.com/office/drawing/2014/main" val="248020902"/>
                    </a:ext>
                  </a:extLst>
                </a:gridCol>
                <a:gridCol w="1299184">
                  <a:extLst>
                    <a:ext uri="{9D8B030D-6E8A-4147-A177-3AD203B41FA5}">
                      <a16:colId xmlns:a16="http://schemas.microsoft.com/office/drawing/2014/main" val="1365831805"/>
                    </a:ext>
                  </a:extLst>
                </a:gridCol>
                <a:gridCol w="1299184">
                  <a:extLst>
                    <a:ext uri="{9D8B030D-6E8A-4147-A177-3AD203B41FA5}">
                      <a16:colId xmlns:a16="http://schemas.microsoft.com/office/drawing/2014/main" val="1846095233"/>
                    </a:ext>
                  </a:extLst>
                </a:gridCol>
                <a:gridCol w="1299184">
                  <a:extLst>
                    <a:ext uri="{9D8B030D-6E8A-4147-A177-3AD203B41FA5}">
                      <a16:colId xmlns:a16="http://schemas.microsoft.com/office/drawing/2014/main" val="683373529"/>
                    </a:ext>
                  </a:extLst>
                </a:gridCol>
              </a:tblGrid>
              <a:tr h="952500">
                <a:tc>
                  <a:txBody>
                    <a:bodyPr/>
                    <a:lstStyle/>
                    <a:p>
                      <a:pPr algn="l" fontAlgn="t"/>
                      <a:r>
                        <a:rPr lang="en-ZA" sz="1100" b="1" i="0" u="none" strike="noStrike" dirty="0">
                          <a:solidFill>
                            <a:srgbClr val="000000"/>
                          </a:solidFill>
                          <a:effectLst/>
                          <a:latin typeface="Calibri" panose="020F0502020204030204" pitchFamily="34" charset="0"/>
                        </a:rPr>
                        <a:t>PROGRAMME 4: RESTORATIVE SERVICES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ZA" sz="1100" b="1" i="0" u="none" strike="noStrike" dirty="0">
                          <a:solidFill>
                            <a:srgbClr val="000000"/>
                          </a:solidFill>
                          <a:effectLst/>
                          <a:latin typeface="Calibri" panose="020F0502020204030204" pitchFamily="34" charset="0"/>
                        </a:rPr>
                        <a:t>Achieved (100%  and greater)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t"/>
                      <a:r>
                        <a:rPr lang="en-GB" sz="1100" b="1" i="0" u="none" strike="noStrike" dirty="0">
                          <a:solidFill>
                            <a:srgbClr val="000000"/>
                          </a:solidFill>
                          <a:effectLst/>
                          <a:latin typeface="Calibri" panose="020F0502020204030204" pitchFamily="34" charset="0"/>
                        </a:rPr>
                        <a:t>Good Progress (greater than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l" fontAlgn="t"/>
                      <a:r>
                        <a:rPr lang="en-ZA" sz="1200" b="1" i="0" u="none" strike="noStrike" dirty="0">
                          <a:solidFill>
                            <a:srgbClr val="000000"/>
                          </a:solidFill>
                          <a:effectLst/>
                          <a:latin typeface="Calibri" panose="020F0502020204030204" pitchFamily="34" charset="0"/>
                        </a:rPr>
                        <a:t>Fair Progress (51% - 75%)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l" fontAlgn="t"/>
                      <a:r>
                        <a:rPr lang="en-ZA" sz="1100" b="1" i="0" u="none" strike="noStrike" dirty="0">
                          <a:solidFill>
                            <a:srgbClr val="000000"/>
                          </a:solidFill>
                          <a:effectLst/>
                          <a:latin typeface="Calibri" panose="020F0502020204030204" pitchFamily="34" charset="0"/>
                        </a:rPr>
                        <a:t>Poor Progress (26% - 50%)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l" fontAlgn="t"/>
                      <a:r>
                        <a:rPr lang="en-GB" sz="1100" b="1" i="0" u="none" strike="noStrike" dirty="0">
                          <a:solidFill>
                            <a:srgbClr val="000000"/>
                          </a:solidFill>
                          <a:effectLst/>
                          <a:latin typeface="Calibri" panose="020F0502020204030204" pitchFamily="34" charset="0"/>
                        </a:rPr>
                        <a:t>Very Poor Progress (Less than 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t"/>
                      <a:r>
                        <a:rPr lang="en-ZA" sz="1100" b="1" i="0" u="none" strike="noStrike" dirty="0">
                          <a:solidFill>
                            <a:srgbClr val="000000"/>
                          </a:solidFill>
                          <a:effectLst/>
                          <a:latin typeface="Calibri" panose="020F0502020204030204" pitchFamily="34" charset="0"/>
                        </a:rPr>
                        <a:t>Not Targeted</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288819849"/>
                  </a:ext>
                </a:extLst>
              </a:tr>
              <a:tr h="419100">
                <a:tc>
                  <a:txBody>
                    <a:bodyPr/>
                    <a:lstStyle/>
                    <a:p>
                      <a:pPr algn="l" fontAlgn="t"/>
                      <a:r>
                        <a:rPr lang="en-GB" sz="1100" b="0" i="0" u="none" strike="noStrike" dirty="0">
                          <a:solidFill>
                            <a:srgbClr val="000000"/>
                          </a:solidFill>
                          <a:effectLst/>
                          <a:latin typeface="Calibri" panose="020F0502020204030204" pitchFamily="34" charset="0"/>
                        </a:rPr>
                        <a:t>4.2 Crime Prevention and support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9290155"/>
                  </a:ext>
                </a:extLst>
              </a:tr>
              <a:tr h="419100">
                <a:tc>
                  <a:txBody>
                    <a:bodyPr/>
                    <a:lstStyle/>
                    <a:p>
                      <a:pPr algn="l" fontAlgn="t"/>
                      <a:r>
                        <a:rPr lang="en-GB" sz="1100" b="0" i="0" u="none" strike="noStrike" dirty="0">
                          <a:solidFill>
                            <a:srgbClr val="000000"/>
                          </a:solidFill>
                          <a:effectLst/>
                          <a:latin typeface="Calibri" panose="020F0502020204030204" pitchFamily="34" charset="0"/>
                        </a:rPr>
                        <a:t>4.2 Crime Prevention and support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67%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33%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991031086"/>
                  </a:ext>
                </a:extLst>
              </a:tr>
              <a:tr h="419100">
                <a:tc>
                  <a:txBody>
                    <a:bodyPr/>
                    <a:lstStyle/>
                    <a:p>
                      <a:pPr algn="l" fontAlgn="t"/>
                      <a:r>
                        <a:rPr lang="en-ZA" sz="1100" b="0" i="0" u="none" strike="noStrike" dirty="0">
                          <a:solidFill>
                            <a:srgbClr val="000000"/>
                          </a:solidFill>
                          <a:effectLst/>
                          <a:latin typeface="Calibri" panose="020F0502020204030204" pitchFamily="34" charset="0"/>
                        </a:rPr>
                        <a:t>4.3 Victim empowerment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1177455"/>
                  </a:ext>
                </a:extLst>
              </a:tr>
              <a:tr h="419100">
                <a:tc>
                  <a:txBody>
                    <a:bodyPr/>
                    <a:lstStyle/>
                    <a:p>
                      <a:pPr algn="l" fontAlgn="t"/>
                      <a:r>
                        <a:rPr lang="en-ZA" sz="1100" b="0" i="0" u="none" strike="noStrike" dirty="0">
                          <a:solidFill>
                            <a:srgbClr val="000000"/>
                          </a:solidFill>
                          <a:effectLst/>
                          <a:latin typeface="Calibri" panose="020F0502020204030204" pitchFamily="34" charset="0"/>
                        </a:rPr>
                        <a:t>4.3 Victim empowerment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88%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13%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354621914"/>
                  </a:ext>
                </a:extLst>
              </a:tr>
              <a:tr h="419100">
                <a:tc>
                  <a:txBody>
                    <a:bodyPr/>
                    <a:lstStyle/>
                    <a:p>
                      <a:pPr algn="l" fontAlgn="t"/>
                      <a:r>
                        <a:rPr lang="en-GB" sz="1100" b="0" i="0" u="none" strike="noStrike" dirty="0">
                          <a:solidFill>
                            <a:srgbClr val="000000"/>
                          </a:solidFill>
                          <a:effectLst/>
                          <a:latin typeface="Calibri" panose="020F0502020204030204" pitchFamily="34" charset="0"/>
                        </a:rPr>
                        <a:t>4.4 Substance Abuse, Prevention and Rehab</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021920"/>
                  </a:ext>
                </a:extLst>
              </a:tr>
              <a:tr h="419100">
                <a:tc>
                  <a:txBody>
                    <a:bodyPr/>
                    <a:lstStyle/>
                    <a:p>
                      <a:pPr algn="l" fontAlgn="t"/>
                      <a:r>
                        <a:rPr lang="en-GB" sz="1100" b="0" i="0" u="none" strike="noStrike" dirty="0">
                          <a:solidFill>
                            <a:srgbClr val="000000"/>
                          </a:solidFill>
                          <a:effectLst/>
                          <a:latin typeface="Calibri" panose="020F0502020204030204" pitchFamily="34" charset="0"/>
                        </a:rPr>
                        <a:t>4.4 Substance Abuse, Prevention and Rehab</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83%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17%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876960318"/>
                  </a:ext>
                </a:extLst>
              </a:tr>
              <a:tr h="419100">
                <a:tc>
                  <a:txBody>
                    <a:bodyPr/>
                    <a:lstStyle/>
                    <a:p>
                      <a:pPr algn="l" fontAlgn="t"/>
                      <a:r>
                        <a:rPr lang="en-ZA" sz="1100" b="1" i="0" u="none" strike="noStrike" dirty="0">
                          <a:solidFill>
                            <a:srgbClr val="000000"/>
                          </a:solidFill>
                          <a:effectLst/>
                          <a:latin typeface="Calibri" panose="020F0502020204030204" pitchFamily="34" charset="0"/>
                        </a:rPr>
                        <a:t>Total Indicators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14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8503080"/>
                  </a:ext>
                </a:extLst>
              </a:tr>
              <a:tr h="419100">
                <a:tc>
                  <a:txBody>
                    <a:bodyPr/>
                    <a:lstStyle/>
                    <a:p>
                      <a:pPr algn="l" fontAlgn="t"/>
                      <a:r>
                        <a:rPr lang="en-ZA" sz="1100" b="1" i="0" u="none" strike="noStrike" dirty="0">
                          <a:solidFill>
                            <a:srgbClr val="000000"/>
                          </a:solidFill>
                          <a:effectLst/>
                          <a:latin typeface="Calibri" panose="020F0502020204030204" pitchFamily="34" charset="0"/>
                        </a:rPr>
                        <a:t>% Indicators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82%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12%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64901753"/>
                  </a:ext>
                </a:extLst>
              </a:tr>
            </a:tbl>
          </a:graphicData>
        </a:graphic>
      </p:graphicFrame>
    </p:spTree>
    <p:extLst>
      <p:ext uri="{BB962C8B-B14F-4D97-AF65-F5344CB8AC3E}">
        <p14:creationId xmlns:p14="http://schemas.microsoft.com/office/powerpoint/2010/main" val="9573610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343472" y="1106905"/>
            <a:ext cx="10010328" cy="380275"/>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Overview Of Q2 Non-Financial Performance: Prog 5</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F75B58-574D-2C4D-B57C-2E4EC4916D89}"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4" name="Rectangle 3">
            <a:extLst>
              <a:ext uri="{FF2B5EF4-FFF2-40B4-BE49-F238E27FC236}">
                <a16:creationId xmlns:a16="http://schemas.microsoft.com/office/drawing/2014/main" id="{93BA59BB-048F-5042-AF00-A11D190BEC54}"/>
              </a:ext>
            </a:extLst>
          </p:cNvPr>
          <p:cNvSpPr txBox="1">
            <a:spLocks/>
          </p:cNvSpPr>
          <p:nvPr/>
        </p:nvSpPr>
        <p:spPr>
          <a:xfrm>
            <a:off x="1343472" y="1666568"/>
            <a:ext cx="10646967" cy="468978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graphicFrame>
        <p:nvGraphicFramePr>
          <p:cNvPr id="7" name="Content Placeholder 6">
            <a:extLst>
              <a:ext uri="{FF2B5EF4-FFF2-40B4-BE49-F238E27FC236}">
                <a16:creationId xmlns:a16="http://schemas.microsoft.com/office/drawing/2014/main" id="{6D7D4367-DF79-C39C-65CF-EA288276F6DE}"/>
              </a:ext>
            </a:extLst>
          </p:cNvPr>
          <p:cNvGraphicFramePr>
            <a:graphicFrameLocks noGrp="1"/>
          </p:cNvGraphicFramePr>
          <p:nvPr>
            <p:ph idx="1"/>
            <p:extLst>
              <p:ext uri="{D42A27DB-BD31-4B8C-83A1-F6EECF244321}">
                <p14:modId xmlns:p14="http://schemas.microsoft.com/office/powerpoint/2010/main" val="4177059460"/>
              </p:ext>
            </p:extLst>
          </p:nvPr>
        </p:nvGraphicFramePr>
        <p:xfrm>
          <a:off x="1343473" y="1812758"/>
          <a:ext cx="10646968" cy="4648496"/>
        </p:xfrm>
        <a:graphic>
          <a:graphicData uri="http://schemas.openxmlformats.org/drawingml/2006/table">
            <a:tbl>
              <a:tblPr/>
              <a:tblGrid>
                <a:gridCol w="2851864">
                  <a:extLst>
                    <a:ext uri="{9D8B030D-6E8A-4147-A177-3AD203B41FA5}">
                      <a16:colId xmlns:a16="http://schemas.microsoft.com/office/drawing/2014/main" val="3162514596"/>
                    </a:ext>
                  </a:extLst>
                </a:gridCol>
                <a:gridCol w="1299184">
                  <a:extLst>
                    <a:ext uri="{9D8B030D-6E8A-4147-A177-3AD203B41FA5}">
                      <a16:colId xmlns:a16="http://schemas.microsoft.com/office/drawing/2014/main" val="1651311204"/>
                    </a:ext>
                  </a:extLst>
                </a:gridCol>
                <a:gridCol w="1299184">
                  <a:extLst>
                    <a:ext uri="{9D8B030D-6E8A-4147-A177-3AD203B41FA5}">
                      <a16:colId xmlns:a16="http://schemas.microsoft.com/office/drawing/2014/main" val="3363366454"/>
                    </a:ext>
                  </a:extLst>
                </a:gridCol>
                <a:gridCol w="1299184">
                  <a:extLst>
                    <a:ext uri="{9D8B030D-6E8A-4147-A177-3AD203B41FA5}">
                      <a16:colId xmlns:a16="http://schemas.microsoft.com/office/drawing/2014/main" val="2056938982"/>
                    </a:ext>
                  </a:extLst>
                </a:gridCol>
                <a:gridCol w="1299184">
                  <a:extLst>
                    <a:ext uri="{9D8B030D-6E8A-4147-A177-3AD203B41FA5}">
                      <a16:colId xmlns:a16="http://schemas.microsoft.com/office/drawing/2014/main" val="2245966735"/>
                    </a:ext>
                  </a:extLst>
                </a:gridCol>
                <a:gridCol w="1299184">
                  <a:extLst>
                    <a:ext uri="{9D8B030D-6E8A-4147-A177-3AD203B41FA5}">
                      <a16:colId xmlns:a16="http://schemas.microsoft.com/office/drawing/2014/main" val="1245874485"/>
                    </a:ext>
                  </a:extLst>
                </a:gridCol>
                <a:gridCol w="1299184">
                  <a:extLst>
                    <a:ext uri="{9D8B030D-6E8A-4147-A177-3AD203B41FA5}">
                      <a16:colId xmlns:a16="http://schemas.microsoft.com/office/drawing/2014/main" val="3311614379"/>
                    </a:ext>
                  </a:extLst>
                </a:gridCol>
              </a:tblGrid>
              <a:tr h="560246">
                <a:tc>
                  <a:txBody>
                    <a:bodyPr/>
                    <a:lstStyle/>
                    <a:p>
                      <a:pPr algn="l" fontAlgn="t"/>
                      <a:r>
                        <a:rPr lang="en-GB" sz="1000" b="1" i="0" u="none" strike="noStrike" dirty="0">
                          <a:solidFill>
                            <a:srgbClr val="000000"/>
                          </a:solidFill>
                          <a:effectLst/>
                          <a:latin typeface="Calibri" panose="020F0502020204030204" pitchFamily="34" charset="0"/>
                        </a:rPr>
                        <a:t>PROGRAMME 5: DEVELOPMENT AND RESEARCH</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ZA" sz="1000" b="1" i="0" u="none" strike="noStrike" dirty="0">
                          <a:solidFill>
                            <a:srgbClr val="000000"/>
                          </a:solidFill>
                          <a:effectLst/>
                          <a:latin typeface="Calibri" panose="020F0502020204030204" pitchFamily="34" charset="0"/>
                        </a:rPr>
                        <a:t>Achieved (100%  and greater)</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t"/>
                      <a:r>
                        <a:rPr lang="en-GB" sz="1000" b="1" i="0" u="none" strike="noStrike" dirty="0">
                          <a:solidFill>
                            <a:srgbClr val="000000"/>
                          </a:solidFill>
                          <a:effectLst/>
                          <a:latin typeface="Calibri" panose="020F0502020204030204" pitchFamily="34" charset="0"/>
                        </a:rPr>
                        <a:t>Good Progress (greater than 75%</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l" fontAlgn="t"/>
                      <a:r>
                        <a:rPr lang="en-ZA" sz="1000" b="1" i="0" u="none" strike="noStrike" dirty="0">
                          <a:solidFill>
                            <a:srgbClr val="000000"/>
                          </a:solidFill>
                          <a:effectLst/>
                          <a:latin typeface="Calibri" panose="020F0502020204030204" pitchFamily="34" charset="0"/>
                        </a:rPr>
                        <a:t>Fair Progress (51% - 75%)</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l" fontAlgn="t"/>
                      <a:r>
                        <a:rPr lang="en-ZA" sz="1000" b="1" i="0" u="none" strike="noStrike" dirty="0">
                          <a:solidFill>
                            <a:srgbClr val="000000"/>
                          </a:solidFill>
                          <a:effectLst/>
                          <a:latin typeface="Calibri" panose="020F0502020204030204" pitchFamily="34" charset="0"/>
                        </a:rPr>
                        <a:t>Poor Progress (26% - 50%)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l" fontAlgn="t"/>
                      <a:r>
                        <a:rPr lang="en-GB" sz="1000" b="1" i="0" u="none" strike="noStrike" dirty="0">
                          <a:solidFill>
                            <a:srgbClr val="000000"/>
                          </a:solidFill>
                          <a:effectLst/>
                          <a:latin typeface="Calibri" panose="020F0502020204030204" pitchFamily="34" charset="0"/>
                        </a:rPr>
                        <a:t>Very Poor Progress (Less than 25%)</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t"/>
                      <a:r>
                        <a:rPr lang="en-ZA" sz="1000" b="1" i="0" u="none" strike="noStrike" dirty="0">
                          <a:solidFill>
                            <a:srgbClr val="000000"/>
                          </a:solidFill>
                          <a:effectLst/>
                          <a:latin typeface="Calibri" panose="020F0502020204030204" pitchFamily="34" charset="0"/>
                        </a:rPr>
                        <a:t>Not Targeted</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756453206"/>
                  </a:ext>
                </a:extLst>
              </a:tr>
              <a:tr h="212893">
                <a:tc>
                  <a:txBody>
                    <a:bodyPr/>
                    <a:lstStyle/>
                    <a:p>
                      <a:pPr algn="l" fontAlgn="t"/>
                      <a:r>
                        <a:rPr lang="en-ZA" sz="1000" b="0" i="0" u="none" strike="noStrike" dirty="0">
                          <a:solidFill>
                            <a:srgbClr val="000000"/>
                          </a:solidFill>
                          <a:effectLst/>
                          <a:latin typeface="Calibri" panose="020F0502020204030204" pitchFamily="34" charset="0"/>
                        </a:rPr>
                        <a:t>5.2 Community Mobilisation</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1</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2996476"/>
                  </a:ext>
                </a:extLst>
              </a:tr>
              <a:tr h="212893">
                <a:tc>
                  <a:txBody>
                    <a:bodyPr/>
                    <a:lstStyle/>
                    <a:p>
                      <a:pPr algn="l" fontAlgn="t"/>
                      <a:r>
                        <a:rPr lang="en-ZA" sz="1000" b="0" i="0" u="none" strike="noStrike" dirty="0">
                          <a:solidFill>
                            <a:srgbClr val="000000"/>
                          </a:solidFill>
                          <a:effectLst/>
                          <a:latin typeface="Calibri" panose="020F0502020204030204" pitchFamily="34" charset="0"/>
                        </a:rPr>
                        <a:t>5.2 Community Mobilisation</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100.00%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797813765"/>
                  </a:ext>
                </a:extLst>
              </a:tr>
              <a:tr h="257713">
                <a:tc>
                  <a:txBody>
                    <a:bodyPr/>
                    <a:lstStyle/>
                    <a:p>
                      <a:pPr algn="l" fontAlgn="t"/>
                      <a:r>
                        <a:rPr lang="en-GB" sz="1000" b="0" i="0" u="none" strike="noStrike" dirty="0">
                          <a:solidFill>
                            <a:srgbClr val="000000"/>
                          </a:solidFill>
                          <a:effectLst/>
                          <a:latin typeface="Calibri" panose="020F0502020204030204" pitchFamily="34" charset="0"/>
                        </a:rPr>
                        <a:t>5.3 Institutional capacity building and support for NPOs</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1</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5878395"/>
                  </a:ext>
                </a:extLst>
              </a:tr>
              <a:tr h="257713">
                <a:tc>
                  <a:txBody>
                    <a:bodyPr/>
                    <a:lstStyle/>
                    <a:p>
                      <a:pPr algn="l" fontAlgn="t"/>
                      <a:r>
                        <a:rPr lang="en-GB" sz="1000" b="0" i="0" u="none" strike="noStrike" dirty="0">
                          <a:solidFill>
                            <a:srgbClr val="000000"/>
                          </a:solidFill>
                          <a:effectLst/>
                          <a:latin typeface="Calibri" panose="020F0502020204030204" pitchFamily="34" charset="0"/>
                        </a:rPr>
                        <a:t>5.3 Institutional capacity building and support for NPOs</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100.00%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823070448"/>
                  </a:ext>
                </a:extLst>
              </a:tr>
              <a:tr h="257713">
                <a:tc>
                  <a:txBody>
                    <a:bodyPr/>
                    <a:lstStyle/>
                    <a:p>
                      <a:pPr algn="l" fontAlgn="t"/>
                      <a:r>
                        <a:rPr lang="en-GB" sz="1000" b="0" i="0" u="none" strike="noStrike" dirty="0">
                          <a:solidFill>
                            <a:srgbClr val="000000"/>
                          </a:solidFill>
                          <a:effectLst/>
                          <a:latin typeface="Calibri" panose="020F0502020204030204" pitchFamily="34" charset="0"/>
                        </a:rPr>
                        <a:t>5.4 Poverty Alleviation and Sustainable Livelihoods</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5</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2</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2</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2</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1</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8309795"/>
                  </a:ext>
                </a:extLst>
              </a:tr>
              <a:tr h="257713">
                <a:tc>
                  <a:txBody>
                    <a:bodyPr/>
                    <a:lstStyle/>
                    <a:p>
                      <a:pPr algn="l" fontAlgn="t"/>
                      <a:r>
                        <a:rPr lang="en-GB" sz="1000" b="0" i="0" u="none" strike="noStrike" dirty="0">
                          <a:solidFill>
                            <a:srgbClr val="000000"/>
                          </a:solidFill>
                          <a:effectLst/>
                          <a:latin typeface="Calibri" panose="020F0502020204030204" pitchFamily="34" charset="0"/>
                        </a:rPr>
                        <a:t>5.4 Poverty Alleviation and Sustainable Livelihoods</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41.67%</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16.67%</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16.67%</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16.67%</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8.33%</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703763821"/>
                  </a:ext>
                </a:extLst>
              </a:tr>
              <a:tr h="257713">
                <a:tc>
                  <a:txBody>
                    <a:bodyPr/>
                    <a:lstStyle/>
                    <a:p>
                      <a:pPr algn="l" fontAlgn="t"/>
                      <a:r>
                        <a:rPr lang="en-GB" sz="1000" b="0" i="0" u="none" strike="noStrike" dirty="0">
                          <a:solidFill>
                            <a:srgbClr val="000000"/>
                          </a:solidFill>
                          <a:effectLst/>
                          <a:latin typeface="Calibri" panose="020F0502020204030204" pitchFamily="34" charset="0"/>
                        </a:rPr>
                        <a:t>5.5 Community Based Research and Planning</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2</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2791976"/>
                  </a:ext>
                </a:extLst>
              </a:tr>
              <a:tr h="257713">
                <a:tc>
                  <a:txBody>
                    <a:bodyPr/>
                    <a:lstStyle/>
                    <a:p>
                      <a:pPr algn="l" fontAlgn="t"/>
                      <a:r>
                        <a:rPr lang="en-GB" sz="1000" b="0" i="0" u="none" strike="noStrike" dirty="0">
                          <a:solidFill>
                            <a:srgbClr val="000000"/>
                          </a:solidFill>
                          <a:effectLst/>
                          <a:latin typeface="Calibri" panose="020F0502020204030204" pitchFamily="34" charset="0"/>
                        </a:rPr>
                        <a:t>5.5 Community Based Research and Planning</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100.00%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620063227"/>
                  </a:ext>
                </a:extLst>
              </a:tr>
              <a:tr h="268918">
                <a:tc>
                  <a:txBody>
                    <a:bodyPr/>
                    <a:lstStyle/>
                    <a:p>
                      <a:pPr algn="l" fontAlgn="t"/>
                      <a:r>
                        <a:rPr lang="en-ZA" sz="1000" b="0" i="0" u="none" strike="noStrike" dirty="0">
                          <a:solidFill>
                            <a:srgbClr val="000000"/>
                          </a:solidFill>
                          <a:effectLst/>
                          <a:latin typeface="Calibri" panose="020F0502020204030204" pitchFamily="34" charset="0"/>
                        </a:rPr>
                        <a:t>5.6 Youth development</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1</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1</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9670546"/>
                  </a:ext>
                </a:extLst>
              </a:tr>
              <a:tr h="235303">
                <a:tc>
                  <a:txBody>
                    <a:bodyPr/>
                    <a:lstStyle/>
                    <a:p>
                      <a:pPr algn="l" fontAlgn="t"/>
                      <a:r>
                        <a:rPr lang="en-ZA" sz="1000" b="0" i="0" u="none" strike="noStrike" dirty="0">
                          <a:solidFill>
                            <a:srgbClr val="000000"/>
                          </a:solidFill>
                          <a:effectLst/>
                          <a:latin typeface="Calibri" panose="020F0502020204030204" pitchFamily="34" charset="0"/>
                        </a:rPr>
                        <a:t>5.6 Youth development</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50.00%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50.00%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604778724"/>
                  </a:ext>
                </a:extLst>
              </a:tr>
              <a:tr h="263316">
                <a:tc>
                  <a:txBody>
                    <a:bodyPr/>
                    <a:lstStyle/>
                    <a:p>
                      <a:pPr algn="l" fontAlgn="t"/>
                      <a:r>
                        <a:rPr lang="en-ZA" sz="1000" b="0" i="0" u="none" strike="noStrike" dirty="0">
                          <a:solidFill>
                            <a:srgbClr val="000000"/>
                          </a:solidFill>
                          <a:effectLst/>
                          <a:latin typeface="Calibri" panose="020F0502020204030204" pitchFamily="34" charset="0"/>
                        </a:rPr>
                        <a:t>5.7 Women development</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2</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7115761"/>
                  </a:ext>
                </a:extLst>
              </a:tr>
              <a:tr h="212893">
                <a:tc>
                  <a:txBody>
                    <a:bodyPr/>
                    <a:lstStyle/>
                    <a:p>
                      <a:pPr algn="l" fontAlgn="t"/>
                      <a:r>
                        <a:rPr lang="en-ZA" sz="1000" b="0" i="0" u="none" strike="noStrike" dirty="0">
                          <a:solidFill>
                            <a:srgbClr val="000000"/>
                          </a:solidFill>
                          <a:effectLst/>
                          <a:latin typeface="Calibri" panose="020F0502020204030204" pitchFamily="34" charset="0"/>
                        </a:rPr>
                        <a:t>5.7 Women development</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100.00%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24040917"/>
                  </a:ext>
                </a:extLst>
              </a:tr>
              <a:tr h="257713">
                <a:tc>
                  <a:txBody>
                    <a:bodyPr/>
                    <a:lstStyle/>
                    <a:p>
                      <a:pPr algn="l" fontAlgn="t"/>
                      <a:r>
                        <a:rPr lang="en-ZA" sz="1000" b="0" i="0" u="none" strike="noStrike" dirty="0">
                          <a:solidFill>
                            <a:srgbClr val="000000"/>
                          </a:solidFill>
                          <a:effectLst/>
                          <a:latin typeface="Calibri" panose="020F0502020204030204" pitchFamily="34" charset="0"/>
                        </a:rPr>
                        <a:t>5.8 Population Policy Promotion</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4</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1</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0022073"/>
                  </a:ext>
                </a:extLst>
              </a:tr>
              <a:tr h="257713">
                <a:tc>
                  <a:txBody>
                    <a:bodyPr/>
                    <a:lstStyle/>
                    <a:p>
                      <a:pPr algn="l" fontAlgn="t"/>
                      <a:r>
                        <a:rPr lang="en-ZA" sz="1000" b="0" i="0" u="none" strike="noStrike" dirty="0">
                          <a:solidFill>
                            <a:srgbClr val="000000"/>
                          </a:solidFill>
                          <a:effectLst/>
                          <a:latin typeface="Calibri" panose="020F0502020204030204" pitchFamily="34" charset="0"/>
                        </a:rPr>
                        <a:t>5.8 Population Policy Promotion</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80.00%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20.00%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831304830"/>
                  </a:ext>
                </a:extLst>
              </a:tr>
              <a:tr h="257713">
                <a:tc>
                  <a:txBody>
                    <a:bodyPr/>
                    <a:lstStyle/>
                    <a:p>
                      <a:pPr algn="l" fontAlgn="t"/>
                      <a:r>
                        <a:rPr lang="en-ZA" sz="1000" b="1" i="0" u="none" strike="noStrike" dirty="0">
                          <a:solidFill>
                            <a:srgbClr val="000000"/>
                          </a:solidFill>
                          <a:effectLst/>
                          <a:latin typeface="Calibri" panose="020F0502020204030204" pitchFamily="34" charset="0"/>
                        </a:rPr>
                        <a:t>Total Indicators</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16</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3</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2</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3</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1</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5276086"/>
                  </a:ext>
                </a:extLst>
              </a:tr>
              <a:tr h="257713">
                <a:tc>
                  <a:txBody>
                    <a:bodyPr/>
                    <a:lstStyle/>
                    <a:p>
                      <a:pPr algn="l" fontAlgn="t"/>
                      <a:r>
                        <a:rPr lang="en-ZA" sz="1000" b="1" i="0" u="none" strike="noStrike" dirty="0">
                          <a:solidFill>
                            <a:srgbClr val="000000"/>
                          </a:solidFill>
                          <a:effectLst/>
                          <a:latin typeface="Calibri" panose="020F0502020204030204" pitchFamily="34" charset="0"/>
                        </a:rPr>
                        <a:t>% Indicators</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64.00%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12.00%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8.00%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12.00%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4.00%</a:t>
                      </a:r>
                    </a:p>
                  </a:txBody>
                  <a:tcPr marL="5365" marR="5365" marT="53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86108702"/>
                  </a:ext>
                </a:extLst>
              </a:tr>
            </a:tbl>
          </a:graphicData>
        </a:graphic>
      </p:graphicFrame>
    </p:spTree>
    <p:extLst>
      <p:ext uri="{BB962C8B-B14F-4D97-AF65-F5344CB8AC3E}">
        <p14:creationId xmlns:p14="http://schemas.microsoft.com/office/powerpoint/2010/main" val="538703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394012" y="1128669"/>
            <a:ext cx="8719983" cy="366386"/>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Table Of Contents</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F75B58-574D-2C4D-B57C-2E4EC4916D89}"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4" name="Rectangle 3">
            <a:extLst>
              <a:ext uri="{FF2B5EF4-FFF2-40B4-BE49-F238E27FC236}">
                <a16:creationId xmlns:a16="http://schemas.microsoft.com/office/drawing/2014/main" id="{93BA59BB-048F-5042-AF00-A11D190BEC54}"/>
              </a:ext>
            </a:extLst>
          </p:cNvPr>
          <p:cNvSpPr txBox="1">
            <a:spLocks/>
          </p:cNvSpPr>
          <p:nvPr/>
        </p:nvSpPr>
        <p:spPr>
          <a:xfrm>
            <a:off x="1343472" y="1666568"/>
            <a:ext cx="10646967" cy="468978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
        <p:nvSpPr>
          <p:cNvPr id="8" name="Content Placeholder 2">
            <a:extLst>
              <a:ext uri="{FF2B5EF4-FFF2-40B4-BE49-F238E27FC236}">
                <a16:creationId xmlns:a16="http://schemas.microsoft.com/office/drawing/2014/main" id="{DA517621-5B50-42B5-6BA1-54380B03BF08}"/>
              </a:ext>
            </a:extLst>
          </p:cNvPr>
          <p:cNvSpPr>
            <a:spLocks noGrp="1"/>
          </p:cNvSpPr>
          <p:nvPr>
            <p:ph idx="1"/>
          </p:nvPr>
        </p:nvSpPr>
        <p:spPr>
          <a:xfrm>
            <a:off x="1342907" y="1977718"/>
            <a:ext cx="10684878" cy="4378633"/>
          </a:xfrm>
        </p:spPr>
        <p:txBody>
          <a:bodyPr/>
          <a:lstStyle/>
          <a:p>
            <a:pPr marL="457200" lvl="1" indent="0">
              <a:buNone/>
            </a:pPr>
            <a:endParaRPr lang="en-ZA" altLang="en-US" sz="1800" b="1" dirty="0"/>
          </a:p>
          <a:p>
            <a:pPr marL="457200" lvl="1" indent="0">
              <a:buNone/>
            </a:pPr>
            <a:r>
              <a:rPr lang="en-ZA" altLang="en-US" sz="1800" b="1" dirty="0"/>
              <a:t>PART D:	 </a:t>
            </a:r>
            <a:r>
              <a:rPr lang="en-ZA" altLang="en-US" sz="1800" dirty="0"/>
              <a:t>ANNEXURES</a:t>
            </a:r>
          </a:p>
          <a:p>
            <a:pPr marL="457200" lvl="1" indent="0">
              <a:buNone/>
            </a:pPr>
            <a:endParaRPr lang="en-ZA" altLang="en-US" sz="1800" dirty="0"/>
          </a:p>
          <a:p>
            <a:pPr marL="457200" lvl="1" indent="0">
              <a:buNone/>
            </a:pPr>
            <a:endParaRPr lang="en-US" altLang="en-US" sz="1800" dirty="0"/>
          </a:p>
          <a:p>
            <a:endParaRPr lang="en-US" altLang="en-US" sz="1800" dirty="0"/>
          </a:p>
        </p:txBody>
      </p:sp>
    </p:spTree>
    <p:extLst>
      <p:ext uri="{BB962C8B-B14F-4D97-AF65-F5344CB8AC3E}">
        <p14:creationId xmlns:p14="http://schemas.microsoft.com/office/powerpoint/2010/main" val="14292244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343472" y="1106905"/>
            <a:ext cx="10010328" cy="380275"/>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No Planned Performance</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F75B58-574D-2C4D-B57C-2E4EC4916D89}"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4" name="Rectangle 3">
            <a:extLst>
              <a:ext uri="{FF2B5EF4-FFF2-40B4-BE49-F238E27FC236}">
                <a16:creationId xmlns:a16="http://schemas.microsoft.com/office/drawing/2014/main" id="{93BA59BB-048F-5042-AF00-A11D190BEC54}"/>
              </a:ext>
            </a:extLst>
          </p:cNvPr>
          <p:cNvSpPr txBox="1">
            <a:spLocks/>
          </p:cNvSpPr>
          <p:nvPr/>
        </p:nvSpPr>
        <p:spPr>
          <a:xfrm>
            <a:off x="1343472" y="1666568"/>
            <a:ext cx="10646967" cy="468978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graphicFrame>
        <p:nvGraphicFramePr>
          <p:cNvPr id="4" name="Content Placeholder 3">
            <a:extLst>
              <a:ext uri="{FF2B5EF4-FFF2-40B4-BE49-F238E27FC236}">
                <a16:creationId xmlns:a16="http://schemas.microsoft.com/office/drawing/2014/main" id="{158C7937-3FC9-117F-26D7-BC75C1819D28}"/>
              </a:ext>
            </a:extLst>
          </p:cNvPr>
          <p:cNvGraphicFramePr>
            <a:graphicFrameLocks noGrp="1"/>
          </p:cNvGraphicFramePr>
          <p:nvPr>
            <p:ph idx="1"/>
            <p:extLst>
              <p:ext uri="{D42A27DB-BD31-4B8C-83A1-F6EECF244321}">
                <p14:modId xmlns:p14="http://schemas.microsoft.com/office/powerpoint/2010/main" val="2649335649"/>
              </p:ext>
            </p:extLst>
          </p:nvPr>
        </p:nvGraphicFramePr>
        <p:xfrm>
          <a:off x="2516671" y="1835790"/>
          <a:ext cx="7663929" cy="4351338"/>
        </p:xfrm>
        <a:graphic>
          <a:graphicData uri="http://schemas.openxmlformats.org/drawingml/2006/table">
            <a:tbl>
              <a:tblPr/>
              <a:tblGrid>
                <a:gridCol w="2862306">
                  <a:extLst>
                    <a:ext uri="{9D8B030D-6E8A-4147-A177-3AD203B41FA5}">
                      <a16:colId xmlns:a16="http://schemas.microsoft.com/office/drawing/2014/main" val="3691337146"/>
                    </a:ext>
                  </a:extLst>
                </a:gridCol>
                <a:gridCol w="1026697">
                  <a:extLst>
                    <a:ext uri="{9D8B030D-6E8A-4147-A177-3AD203B41FA5}">
                      <a16:colId xmlns:a16="http://schemas.microsoft.com/office/drawing/2014/main" val="3289251993"/>
                    </a:ext>
                  </a:extLst>
                </a:gridCol>
                <a:gridCol w="1216826">
                  <a:extLst>
                    <a:ext uri="{9D8B030D-6E8A-4147-A177-3AD203B41FA5}">
                      <a16:colId xmlns:a16="http://schemas.microsoft.com/office/drawing/2014/main" val="2976327273"/>
                    </a:ext>
                  </a:extLst>
                </a:gridCol>
                <a:gridCol w="2558100">
                  <a:extLst>
                    <a:ext uri="{9D8B030D-6E8A-4147-A177-3AD203B41FA5}">
                      <a16:colId xmlns:a16="http://schemas.microsoft.com/office/drawing/2014/main" val="1710483661"/>
                    </a:ext>
                  </a:extLst>
                </a:gridCol>
              </a:tblGrid>
              <a:tr h="662160">
                <a:tc>
                  <a:txBody>
                    <a:bodyPr/>
                    <a:lstStyle/>
                    <a:p>
                      <a:pPr algn="ctr" rtl="0" fontAlgn="t"/>
                      <a:r>
                        <a:rPr lang="en-ZA" sz="1200" b="1" i="0" u="none" strike="noStrike" dirty="0">
                          <a:solidFill>
                            <a:srgbClr val="000000"/>
                          </a:solidFill>
                          <a:effectLst/>
                          <a:latin typeface="Arial" panose="020B0604020202020204" pitchFamily="34" charset="0"/>
                        </a:rPr>
                        <a:t>Performance Indictor</a:t>
                      </a:r>
                    </a:p>
                  </a:txBody>
                  <a:tcPr marL="7883" marR="7883" marT="788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rtl="0" fontAlgn="t"/>
                      <a:r>
                        <a:rPr lang="en-ZA" sz="1200" b="1" i="0" u="none" strike="noStrike" dirty="0">
                          <a:solidFill>
                            <a:srgbClr val="000000"/>
                          </a:solidFill>
                          <a:effectLst/>
                          <a:latin typeface="Arial" panose="020B0604020202020204" pitchFamily="34" charset="0"/>
                        </a:rPr>
                        <a:t>Quarter 2 Target</a:t>
                      </a:r>
                    </a:p>
                  </a:txBody>
                  <a:tcPr marL="7883" marR="7883" marT="788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rtl="0" fontAlgn="t"/>
                      <a:r>
                        <a:rPr lang="en-ZA" sz="1200" b="1" i="0" u="none" strike="noStrike" dirty="0">
                          <a:solidFill>
                            <a:srgbClr val="000000"/>
                          </a:solidFill>
                          <a:effectLst/>
                          <a:latin typeface="Arial" panose="020B0604020202020204" pitchFamily="34" charset="0"/>
                        </a:rPr>
                        <a:t>Quarter 2 Actual</a:t>
                      </a:r>
                    </a:p>
                  </a:txBody>
                  <a:tcPr marL="7883" marR="7883" marT="788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rtl="0" fontAlgn="t"/>
                      <a:r>
                        <a:rPr lang="en-ZA" sz="1200" b="1" i="0" u="none" strike="noStrike" dirty="0">
                          <a:solidFill>
                            <a:srgbClr val="000000"/>
                          </a:solidFill>
                          <a:effectLst/>
                          <a:latin typeface="Arial" panose="020B0604020202020204" pitchFamily="34" charset="0"/>
                        </a:rPr>
                        <a:t>Reason for Deviation</a:t>
                      </a:r>
                    </a:p>
                  </a:txBody>
                  <a:tcPr marL="7883" marR="7883" marT="788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2541412144"/>
                  </a:ext>
                </a:extLst>
              </a:tr>
              <a:tr h="819817">
                <a:tc>
                  <a:txBody>
                    <a:bodyPr/>
                    <a:lstStyle/>
                    <a:p>
                      <a:pPr algn="l" fontAlgn="t"/>
                      <a:r>
                        <a:rPr lang="en-GB" sz="1200" b="0" i="0" u="none" strike="noStrike" dirty="0">
                          <a:solidFill>
                            <a:srgbClr val="000000"/>
                          </a:solidFill>
                          <a:effectLst/>
                          <a:latin typeface="Calibri" panose="020F0502020204030204" pitchFamily="34" charset="0"/>
                        </a:rPr>
                        <a:t>Number of people participating in internship programmes </a:t>
                      </a:r>
                    </a:p>
                  </a:txBody>
                  <a:tcPr marL="7883" marR="7883" marT="788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200" b="0" i="0" u="none" strike="noStrike" dirty="0">
                          <a:solidFill>
                            <a:srgbClr val="000000"/>
                          </a:solidFill>
                          <a:effectLst/>
                          <a:latin typeface="Arial" panose="020B0604020202020204" pitchFamily="34" charset="0"/>
                        </a:rPr>
                        <a:t>0</a:t>
                      </a:r>
                    </a:p>
                  </a:txBody>
                  <a:tcPr marL="7883" marR="7883" marT="788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200" b="0" i="0" u="none" strike="noStrike" dirty="0">
                          <a:solidFill>
                            <a:srgbClr val="000000"/>
                          </a:solidFill>
                          <a:effectLst/>
                          <a:latin typeface="Arial" panose="020B0604020202020204" pitchFamily="34" charset="0"/>
                        </a:rPr>
                        <a:t>0</a:t>
                      </a:r>
                    </a:p>
                  </a:txBody>
                  <a:tcPr marL="7883" marR="7883" marT="788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GB" sz="1200" b="1" i="0" u="none" strike="noStrike" dirty="0">
                          <a:solidFill>
                            <a:srgbClr val="000000"/>
                          </a:solidFill>
                          <a:effectLst/>
                          <a:latin typeface="Arial" panose="020B0604020202020204" pitchFamily="34" charset="0"/>
                        </a:rPr>
                        <a:t>Comment: </a:t>
                      </a:r>
                      <a:r>
                        <a:rPr lang="en-GB" sz="1200" b="0" i="0" u="none" strike="noStrike" dirty="0">
                          <a:solidFill>
                            <a:srgbClr val="000000"/>
                          </a:solidFill>
                          <a:effectLst/>
                          <a:latin typeface="Arial" panose="020B0604020202020204" pitchFamily="34" charset="0"/>
                        </a:rPr>
                        <a:t>Not targeted in the quarter under review.</a:t>
                      </a:r>
                      <a:endParaRPr lang="en-GB" sz="1200" b="1" i="0" u="none" strike="noStrike" dirty="0">
                        <a:solidFill>
                          <a:srgbClr val="000000"/>
                        </a:solidFill>
                        <a:effectLst/>
                        <a:latin typeface="Arial" panose="020B0604020202020204" pitchFamily="34" charset="0"/>
                      </a:endParaRPr>
                    </a:p>
                  </a:txBody>
                  <a:tcPr marL="7883" marR="7883" marT="788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9219513"/>
                  </a:ext>
                </a:extLst>
              </a:tr>
              <a:tr h="788286">
                <a:tc>
                  <a:txBody>
                    <a:bodyPr/>
                    <a:lstStyle/>
                    <a:p>
                      <a:pPr algn="l" fontAlgn="t"/>
                      <a:r>
                        <a:rPr lang="en-GB" sz="1200" b="0" i="0" u="none" strike="noStrike" dirty="0">
                          <a:solidFill>
                            <a:srgbClr val="000000"/>
                          </a:solidFill>
                          <a:effectLst/>
                          <a:latin typeface="Calibri" panose="020F0502020204030204" pitchFamily="34" charset="0"/>
                        </a:rPr>
                        <a:t>Number of learners on learnership programmes.</a:t>
                      </a:r>
                    </a:p>
                  </a:txBody>
                  <a:tcPr marL="7883" marR="7883" marT="788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200" b="0" i="0" u="none" strike="noStrike" dirty="0">
                          <a:solidFill>
                            <a:srgbClr val="000000"/>
                          </a:solidFill>
                          <a:effectLst/>
                          <a:latin typeface="Arial" panose="020B0604020202020204" pitchFamily="34" charset="0"/>
                        </a:rPr>
                        <a:t>0</a:t>
                      </a:r>
                    </a:p>
                  </a:txBody>
                  <a:tcPr marL="7883" marR="7883" marT="788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200" b="0" i="0" u="none" strike="noStrike" dirty="0">
                          <a:solidFill>
                            <a:srgbClr val="000000"/>
                          </a:solidFill>
                          <a:effectLst/>
                          <a:latin typeface="Arial" panose="020B0604020202020204" pitchFamily="34" charset="0"/>
                        </a:rPr>
                        <a:t>0</a:t>
                      </a:r>
                    </a:p>
                  </a:txBody>
                  <a:tcPr marL="7883" marR="7883" marT="788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GB" sz="1200" b="1" i="0" u="none" strike="noStrike" dirty="0">
                          <a:solidFill>
                            <a:srgbClr val="000000"/>
                          </a:solidFill>
                          <a:effectLst/>
                          <a:latin typeface="Arial" panose="020B0604020202020204" pitchFamily="34" charset="0"/>
                        </a:rPr>
                        <a:t>Comment: </a:t>
                      </a:r>
                      <a:r>
                        <a:rPr lang="en-GB" sz="1200" b="0" i="0" u="none" strike="noStrike" dirty="0">
                          <a:solidFill>
                            <a:srgbClr val="000000"/>
                          </a:solidFill>
                          <a:effectLst/>
                          <a:latin typeface="Arial" panose="020B0604020202020204" pitchFamily="34" charset="0"/>
                        </a:rPr>
                        <a:t>Not targeted in the quarter under review.</a:t>
                      </a:r>
                      <a:endParaRPr lang="en-GB" sz="1200" b="1" i="0" u="none" strike="noStrike" dirty="0">
                        <a:solidFill>
                          <a:srgbClr val="000000"/>
                        </a:solidFill>
                        <a:effectLst/>
                        <a:latin typeface="Arial" panose="020B0604020202020204" pitchFamily="34" charset="0"/>
                      </a:endParaRPr>
                    </a:p>
                  </a:txBody>
                  <a:tcPr marL="7883" marR="7883" marT="788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1360956"/>
                  </a:ext>
                </a:extLst>
              </a:tr>
              <a:tr h="1166663">
                <a:tc>
                  <a:txBody>
                    <a:bodyPr/>
                    <a:lstStyle/>
                    <a:p>
                      <a:pPr algn="l" fontAlgn="t"/>
                      <a:r>
                        <a:rPr lang="en-GB" sz="1200" b="0" i="0" u="none" strike="noStrike" dirty="0">
                          <a:solidFill>
                            <a:srgbClr val="000000"/>
                          </a:solidFill>
                          <a:effectLst/>
                          <a:latin typeface="Calibri" panose="020F0502020204030204" pitchFamily="34" charset="0"/>
                        </a:rPr>
                        <a:t>Number of new bursars participating in external bursary programmes</a:t>
                      </a:r>
                    </a:p>
                  </a:txBody>
                  <a:tcPr marL="7883" marR="7883" marT="788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200" b="0" i="0" u="none" strike="noStrike" dirty="0">
                          <a:solidFill>
                            <a:srgbClr val="000000"/>
                          </a:solidFill>
                          <a:effectLst/>
                          <a:latin typeface="Arial" panose="020B0604020202020204" pitchFamily="34" charset="0"/>
                        </a:rPr>
                        <a:t>0</a:t>
                      </a:r>
                    </a:p>
                  </a:txBody>
                  <a:tcPr marL="7883" marR="7883" marT="788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200" b="0" i="0" u="none" strike="noStrike" dirty="0">
                          <a:solidFill>
                            <a:srgbClr val="000000"/>
                          </a:solidFill>
                          <a:effectLst/>
                          <a:latin typeface="Arial" panose="020B0604020202020204" pitchFamily="34" charset="0"/>
                        </a:rPr>
                        <a:t>0</a:t>
                      </a:r>
                    </a:p>
                  </a:txBody>
                  <a:tcPr marL="7883" marR="7883" marT="788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GB" sz="1200" b="1" i="0" u="none" strike="noStrike" dirty="0">
                          <a:solidFill>
                            <a:srgbClr val="000000"/>
                          </a:solidFill>
                          <a:effectLst/>
                          <a:latin typeface="Arial" panose="020B0604020202020204" pitchFamily="34" charset="0"/>
                        </a:rPr>
                        <a:t>Comment: </a:t>
                      </a:r>
                      <a:r>
                        <a:rPr lang="en-GB" sz="1200" b="0" i="0" u="none" strike="noStrike" dirty="0">
                          <a:solidFill>
                            <a:srgbClr val="000000"/>
                          </a:solidFill>
                          <a:effectLst/>
                          <a:latin typeface="Arial" panose="020B0604020202020204" pitchFamily="34" charset="0"/>
                        </a:rPr>
                        <a:t>Not targeted in the quarter under review.</a:t>
                      </a:r>
                      <a:endParaRPr lang="en-GB" sz="1200" b="1" i="0" u="none" strike="noStrike" dirty="0">
                        <a:solidFill>
                          <a:srgbClr val="000000"/>
                        </a:solidFill>
                        <a:effectLst/>
                        <a:latin typeface="Arial" panose="020B0604020202020204" pitchFamily="34" charset="0"/>
                      </a:endParaRPr>
                    </a:p>
                  </a:txBody>
                  <a:tcPr marL="7883" marR="7883" marT="788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7436579"/>
                  </a:ext>
                </a:extLst>
              </a:tr>
              <a:tr h="914412">
                <a:tc>
                  <a:txBody>
                    <a:bodyPr/>
                    <a:lstStyle/>
                    <a:p>
                      <a:pPr algn="l" fontAlgn="t"/>
                      <a:r>
                        <a:rPr lang="en-GB" sz="1200" b="0" i="0" u="none" strike="noStrike" dirty="0">
                          <a:solidFill>
                            <a:srgbClr val="000000"/>
                          </a:solidFill>
                          <a:effectLst/>
                          <a:latin typeface="Calibri" panose="020F0502020204030204" pitchFamily="34" charset="0"/>
                        </a:rPr>
                        <a:t>Number of school uniform packs distributed</a:t>
                      </a:r>
                    </a:p>
                  </a:txBody>
                  <a:tcPr marL="7883" marR="7883" marT="788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200" b="0" i="0" u="none" strike="noStrike" dirty="0">
                          <a:solidFill>
                            <a:srgbClr val="000000"/>
                          </a:solidFill>
                          <a:effectLst/>
                          <a:latin typeface="Arial" panose="020B0604020202020204" pitchFamily="34" charset="0"/>
                        </a:rPr>
                        <a:t>0</a:t>
                      </a:r>
                    </a:p>
                  </a:txBody>
                  <a:tcPr marL="7883" marR="7883" marT="788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200" b="0" i="0" u="none" strike="noStrike" dirty="0">
                          <a:solidFill>
                            <a:srgbClr val="000000"/>
                          </a:solidFill>
                          <a:effectLst/>
                          <a:latin typeface="Arial" panose="020B0604020202020204" pitchFamily="34" charset="0"/>
                        </a:rPr>
                        <a:t>0</a:t>
                      </a:r>
                    </a:p>
                  </a:txBody>
                  <a:tcPr marL="7883" marR="7883" marT="788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GB" sz="1200" b="1" i="0" u="none" strike="noStrike" dirty="0">
                          <a:solidFill>
                            <a:srgbClr val="000000"/>
                          </a:solidFill>
                          <a:effectLst/>
                          <a:latin typeface="Arial" panose="020B0604020202020204" pitchFamily="34" charset="0"/>
                        </a:rPr>
                        <a:t>Comment: </a:t>
                      </a:r>
                      <a:r>
                        <a:rPr lang="en-GB" sz="1200" b="0" i="0" u="none" strike="noStrike" dirty="0">
                          <a:solidFill>
                            <a:srgbClr val="000000"/>
                          </a:solidFill>
                          <a:effectLst/>
                          <a:latin typeface="Arial" panose="020B0604020202020204" pitchFamily="34" charset="0"/>
                        </a:rPr>
                        <a:t>Not targeted in the quarter under review.</a:t>
                      </a:r>
                      <a:endParaRPr lang="en-GB" sz="1200" b="1" i="0" u="none" strike="noStrike" dirty="0">
                        <a:solidFill>
                          <a:srgbClr val="000000"/>
                        </a:solidFill>
                        <a:effectLst/>
                        <a:latin typeface="Arial" panose="020B0604020202020204" pitchFamily="34" charset="0"/>
                      </a:endParaRPr>
                    </a:p>
                  </a:txBody>
                  <a:tcPr marL="7883" marR="7883" marT="788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673701"/>
                  </a:ext>
                </a:extLst>
              </a:tr>
            </a:tbl>
          </a:graphicData>
        </a:graphic>
      </p:graphicFrame>
    </p:spTree>
    <p:extLst>
      <p:ext uri="{BB962C8B-B14F-4D97-AF65-F5344CB8AC3E}">
        <p14:creationId xmlns:p14="http://schemas.microsoft.com/office/powerpoint/2010/main" val="22769268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343472" y="1106905"/>
            <a:ext cx="10010328" cy="380275"/>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Overview Of Q2 YTD Non-Financial Performance</a:t>
            </a:r>
            <a:endParaRPr kumimoji="0" lang="en-US"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F75B58-574D-2C4D-B57C-2E4EC4916D89}"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4" name="Rectangle 3">
            <a:extLst>
              <a:ext uri="{FF2B5EF4-FFF2-40B4-BE49-F238E27FC236}">
                <a16:creationId xmlns:a16="http://schemas.microsoft.com/office/drawing/2014/main" id="{93BA59BB-048F-5042-AF00-A11D190BEC54}"/>
              </a:ext>
            </a:extLst>
          </p:cNvPr>
          <p:cNvSpPr txBox="1">
            <a:spLocks/>
          </p:cNvSpPr>
          <p:nvPr/>
        </p:nvSpPr>
        <p:spPr>
          <a:xfrm>
            <a:off x="1343472" y="1666568"/>
            <a:ext cx="10646967" cy="468978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graphicFrame>
        <p:nvGraphicFramePr>
          <p:cNvPr id="9" name="Content Placeholder 8">
            <a:extLst>
              <a:ext uri="{FF2B5EF4-FFF2-40B4-BE49-F238E27FC236}">
                <a16:creationId xmlns:a16="http://schemas.microsoft.com/office/drawing/2014/main" id="{08005DBD-9291-6B1A-5ABF-2549EBB1F082}"/>
              </a:ext>
            </a:extLst>
          </p:cNvPr>
          <p:cNvGraphicFramePr>
            <a:graphicFrameLocks noGrp="1"/>
          </p:cNvGraphicFramePr>
          <p:nvPr>
            <p:ph idx="1"/>
            <p:extLst>
              <p:ext uri="{D42A27DB-BD31-4B8C-83A1-F6EECF244321}">
                <p14:modId xmlns:p14="http://schemas.microsoft.com/office/powerpoint/2010/main" val="533213752"/>
              </p:ext>
            </p:extLst>
          </p:nvPr>
        </p:nvGraphicFramePr>
        <p:xfrm>
          <a:off x="1343469" y="1670399"/>
          <a:ext cx="10646970" cy="4887139"/>
        </p:xfrm>
        <a:graphic>
          <a:graphicData uri="http://schemas.openxmlformats.org/drawingml/2006/table">
            <a:tbl>
              <a:tblPr/>
              <a:tblGrid>
                <a:gridCol w="3235266">
                  <a:extLst>
                    <a:ext uri="{9D8B030D-6E8A-4147-A177-3AD203B41FA5}">
                      <a16:colId xmlns:a16="http://schemas.microsoft.com/office/drawing/2014/main" val="1922548444"/>
                    </a:ext>
                  </a:extLst>
                </a:gridCol>
                <a:gridCol w="1235284">
                  <a:extLst>
                    <a:ext uri="{9D8B030D-6E8A-4147-A177-3AD203B41FA5}">
                      <a16:colId xmlns:a16="http://schemas.microsoft.com/office/drawing/2014/main" val="3214797620"/>
                    </a:ext>
                  </a:extLst>
                </a:gridCol>
                <a:gridCol w="1235284">
                  <a:extLst>
                    <a:ext uri="{9D8B030D-6E8A-4147-A177-3AD203B41FA5}">
                      <a16:colId xmlns:a16="http://schemas.microsoft.com/office/drawing/2014/main" val="1927003505"/>
                    </a:ext>
                  </a:extLst>
                </a:gridCol>
                <a:gridCol w="1235284">
                  <a:extLst>
                    <a:ext uri="{9D8B030D-6E8A-4147-A177-3AD203B41FA5}">
                      <a16:colId xmlns:a16="http://schemas.microsoft.com/office/drawing/2014/main" val="4017267974"/>
                    </a:ext>
                  </a:extLst>
                </a:gridCol>
                <a:gridCol w="1235284">
                  <a:extLst>
                    <a:ext uri="{9D8B030D-6E8A-4147-A177-3AD203B41FA5}">
                      <a16:colId xmlns:a16="http://schemas.microsoft.com/office/drawing/2014/main" val="87089962"/>
                    </a:ext>
                  </a:extLst>
                </a:gridCol>
                <a:gridCol w="1235284">
                  <a:extLst>
                    <a:ext uri="{9D8B030D-6E8A-4147-A177-3AD203B41FA5}">
                      <a16:colId xmlns:a16="http://schemas.microsoft.com/office/drawing/2014/main" val="150892736"/>
                    </a:ext>
                  </a:extLst>
                </a:gridCol>
                <a:gridCol w="1235284">
                  <a:extLst>
                    <a:ext uri="{9D8B030D-6E8A-4147-A177-3AD203B41FA5}">
                      <a16:colId xmlns:a16="http://schemas.microsoft.com/office/drawing/2014/main" val="846682767"/>
                    </a:ext>
                  </a:extLst>
                </a:gridCol>
              </a:tblGrid>
              <a:tr h="366287">
                <a:tc>
                  <a:txBody>
                    <a:bodyPr/>
                    <a:lstStyle/>
                    <a:p>
                      <a:pPr algn="l" fontAlgn="t"/>
                      <a:r>
                        <a:rPr lang="en-ZA" sz="1000" b="1" i="0" u="none" strike="noStrike" dirty="0">
                          <a:solidFill>
                            <a:srgbClr val="000000"/>
                          </a:solidFill>
                          <a:effectLst/>
                          <a:latin typeface="Calibri" panose="020F0502020204030204" pitchFamily="34" charset="0"/>
                        </a:rPr>
                        <a:t> </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ZA" sz="1000" b="1" i="0" u="none" strike="noStrike" dirty="0">
                          <a:solidFill>
                            <a:srgbClr val="000000"/>
                          </a:solidFill>
                          <a:effectLst/>
                          <a:latin typeface="Calibri" panose="020F0502020204030204" pitchFamily="34" charset="0"/>
                        </a:rPr>
                        <a:t>Achieved (100%  and greater)</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t"/>
                      <a:r>
                        <a:rPr lang="en-GB" sz="1000" b="1" i="0" u="none" strike="noStrike" dirty="0">
                          <a:solidFill>
                            <a:srgbClr val="000000"/>
                          </a:solidFill>
                          <a:effectLst/>
                          <a:latin typeface="Calibri" panose="020F0502020204030204" pitchFamily="34" charset="0"/>
                        </a:rPr>
                        <a:t>Good Progress (greater than 75%</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en-ZA" sz="1000" b="1" i="0" u="none" strike="noStrike" dirty="0">
                          <a:solidFill>
                            <a:srgbClr val="000000"/>
                          </a:solidFill>
                          <a:effectLst/>
                          <a:latin typeface="Calibri" panose="020F0502020204030204" pitchFamily="34" charset="0"/>
                        </a:rPr>
                        <a:t>Fair Progress (51% - 75%)</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l" fontAlgn="t"/>
                      <a:r>
                        <a:rPr lang="en-ZA" sz="1000" b="1" i="0" u="none" strike="noStrike" dirty="0">
                          <a:solidFill>
                            <a:srgbClr val="000000"/>
                          </a:solidFill>
                          <a:effectLst/>
                          <a:latin typeface="Calibri" panose="020F0502020204030204" pitchFamily="34" charset="0"/>
                        </a:rPr>
                        <a:t>Poor Progress (26% - 50%)</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l" fontAlgn="t"/>
                      <a:r>
                        <a:rPr lang="en-GB" sz="1000" b="1" i="0" u="none" strike="noStrike" dirty="0">
                          <a:solidFill>
                            <a:srgbClr val="000000"/>
                          </a:solidFill>
                          <a:effectLst/>
                          <a:latin typeface="Calibri" panose="020F0502020204030204" pitchFamily="34" charset="0"/>
                        </a:rPr>
                        <a:t>Very Poor Progress (Less than 25%)</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t"/>
                      <a:r>
                        <a:rPr lang="en-ZA" sz="1000" b="1" i="0" u="none" strike="noStrike" dirty="0">
                          <a:solidFill>
                            <a:srgbClr val="000000"/>
                          </a:solidFill>
                          <a:effectLst/>
                          <a:latin typeface="Calibri" panose="020F0502020204030204" pitchFamily="34" charset="0"/>
                        </a:rPr>
                        <a:t>Not Targeted</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909567116"/>
                  </a:ext>
                </a:extLst>
              </a:tr>
              <a:tr h="285326">
                <a:tc>
                  <a:txBody>
                    <a:bodyPr/>
                    <a:lstStyle/>
                    <a:p>
                      <a:pPr algn="l" fontAlgn="t"/>
                      <a:r>
                        <a:rPr lang="en-ZA" sz="1000" b="1" i="0" u="none" strike="noStrike" dirty="0">
                          <a:solidFill>
                            <a:srgbClr val="000000"/>
                          </a:solidFill>
                          <a:effectLst/>
                          <a:latin typeface="Calibri" panose="020F0502020204030204" pitchFamily="34" charset="0"/>
                        </a:rPr>
                        <a:t>PROG 1: ADMINISTRATION</a:t>
                      </a:r>
                      <a:br>
                        <a:rPr lang="en-ZA" sz="1000" b="1" i="0" u="none" strike="noStrike" dirty="0">
                          <a:solidFill>
                            <a:srgbClr val="000000"/>
                          </a:solidFill>
                          <a:effectLst/>
                          <a:latin typeface="Calibri" panose="020F0502020204030204" pitchFamily="34" charset="0"/>
                        </a:rPr>
                      </a:br>
                      <a:endParaRPr lang="en-ZA" sz="1000" b="1" i="0" u="none" strike="noStrike" dirty="0">
                        <a:solidFill>
                          <a:srgbClr val="000000"/>
                        </a:solidFill>
                        <a:effectLst/>
                        <a:latin typeface="Calibri" panose="020F0502020204030204" pitchFamily="34" charset="0"/>
                      </a:endParaRP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4</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1</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2</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3</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8702402"/>
                  </a:ext>
                </a:extLst>
              </a:tr>
              <a:tr h="285326">
                <a:tc>
                  <a:txBody>
                    <a:bodyPr/>
                    <a:lstStyle/>
                    <a:p>
                      <a:pPr algn="l" fontAlgn="t"/>
                      <a:r>
                        <a:rPr lang="en-ZA" sz="1000" b="1" i="0" u="none" strike="noStrike" dirty="0">
                          <a:solidFill>
                            <a:srgbClr val="000000"/>
                          </a:solidFill>
                          <a:effectLst/>
                          <a:latin typeface="Calibri" panose="020F0502020204030204" pitchFamily="34" charset="0"/>
                        </a:rPr>
                        <a:t>PROG 1: ADMINISTRATION</a:t>
                      </a:r>
                      <a:br>
                        <a:rPr lang="en-ZA" sz="1000" b="1" i="0" u="none" strike="noStrike" dirty="0">
                          <a:solidFill>
                            <a:srgbClr val="000000"/>
                          </a:solidFill>
                          <a:effectLst/>
                          <a:latin typeface="Calibri" panose="020F0502020204030204" pitchFamily="34" charset="0"/>
                        </a:rPr>
                      </a:br>
                      <a:endParaRPr lang="en-ZA" sz="1000" b="1" i="0" u="none" strike="noStrike" dirty="0">
                        <a:solidFill>
                          <a:srgbClr val="000000"/>
                        </a:solidFill>
                        <a:effectLst/>
                        <a:latin typeface="Calibri" panose="020F0502020204030204" pitchFamily="34" charset="0"/>
                      </a:endParaRP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t"/>
                      <a:r>
                        <a:rPr lang="en-ZA" sz="1000" b="1" i="0" u="none" strike="noStrike" dirty="0">
                          <a:solidFill>
                            <a:srgbClr val="000000"/>
                          </a:solidFill>
                          <a:effectLst/>
                          <a:latin typeface="Calibri" panose="020F0502020204030204" pitchFamily="34" charset="0"/>
                        </a:rPr>
                        <a:t>40%</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10%</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20%</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30%</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1690777038"/>
                  </a:ext>
                </a:extLst>
              </a:tr>
              <a:tr h="148772">
                <a:tc>
                  <a:txBody>
                    <a:bodyPr/>
                    <a:lstStyle/>
                    <a:p>
                      <a:pPr algn="l" fontAlgn="t"/>
                      <a:endParaRPr lang="en-ZA" sz="1000" b="0" i="0" u="none" strike="noStrike" dirty="0">
                        <a:solidFill>
                          <a:srgbClr val="000000"/>
                        </a:solidFill>
                        <a:effectLst/>
                        <a:latin typeface="Calibri" panose="020F0502020204030204" pitchFamily="34" charset="0"/>
                      </a:endParaRPr>
                    </a:p>
                  </a:txBody>
                  <a:tcPr marL="5956" marR="5956" marT="5956"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5956" marR="5956" marT="595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5956" marR="5956" marT="595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5956" marR="5956" marT="595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5956" marR="5956" marT="595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5956" marR="5956" marT="595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5956" marR="5956" marT="595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7444686"/>
                  </a:ext>
                </a:extLst>
              </a:tr>
              <a:tr h="285326">
                <a:tc>
                  <a:txBody>
                    <a:bodyPr/>
                    <a:lstStyle/>
                    <a:p>
                      <a:pPr algn="l" fontAlgn="t"/>
                      <a:r>
                        <a:rPr lang="en-GB" sz="1000" b="1" i="0" u="none" strike="noStrike" dirty="0">
                          <a:solidFill>
                            <a:srgbClr val="000000"/>
                          </a:solidFill>
                          <a:effectLst/>
                          <a:latin typeface="Calibri" panose="020F0502020204030204" pitchFamily="34" charset="0"/>
                        </a:rPr>
                        <a:t>PROG 2: SOCIAL WELFARE SERVICES</a:t>
                      </a:r>
                      <a:br>
                        <a:rPr lang="en-GB" sz="1000" b="1" i="0" u="none" strike="noStrike" dirty="0">
                          <a:solidFill>
                            <a:srgbClr val="000000"/>
                          </a:solidFill>
                          <a:effectLst/>
                          <a:latin typeface="Calibri" panose="020F0502020204030204" pitchFamily="34" charset="0"/>
                        </a:rPr>
                      </a:br>
                      <a:endParaRPr lang="en-GB" sz="1000" b="1" i="0" u="none" strike="noStrike" dirty="0">
                        <a:solidFill>
                          <a:srgbClr val="000000"/>
                        </a:solidFill>
                        <a:effectLst/>
                        <a:latin typeface="Calibri" panose="020F0502020204030204" pitchFamily="34" charset="0"/>
                      </a:endParaRP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6</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2</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1</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6469731"/>
                  </a:ext>
                </a:extLst>
              </a:tr>
              <a:tr h="285326">
                <a:tc>
                  <a:txBody>
                    <a:bodyPr/>
                    <a:lstStyle/>
                    <a:p>
                      <a:pPr algn="l" fontAlgn="t"/>
                      <a:r>
                        <a:rPr lang="en-GB" sz="1000" b="1" i="0" u="none" strike="noStrike" dirty="0">
                          <a:solidFill>
                            <a:srgbClr val="000000"/>
                          </a:solidFill>
                          <a:effectLst/>
                          <a:latin typeface="Calibri" panose="020F0502020204030204" pitchFamily="34" charset="0"/>
                        </a:rPr>
                        <a:t>PROG 2: SOCIAL WELFARE SERVICES</a:t>
                      </a:r>
                      <a:br>
                        <a:rPr lang="en-GB" sz="1000" b="1" i="0" u="none" strike="noStrike" dirty="0">
                          <a:solidFill>
                            <a:srgbClr val="000000"/>
                          </a:solidFill>
                          <a:effectLst/>
                          <a:latin typeface="Calibri" panose="020F0502020204030204" pitchFamily="34" charset="0"/>
                        </a:rPr>
                      </a:br>
                      <a:endParaRPr lang="en-GB" sz="1000" b="1" i="0" u="none" strike="noStrike" dirty="0">
                        <a:solidFill>
                          <a:srgbClr val="000000"/>
                        </a:solidFill>
                        <a:effectLst/>
                        <a:latin typeface="Calibri" panose="020F0502020204030204" pitchFamily="34" charset="0"/>
                      </a:endParaRP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67%</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22%</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11%</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3525647573"/>
                  </a:ext>
                </a:extLst>
              </a:tr>
              <a:tr h="145397">
                <a:tc>
                  <a:txBody>
                    <a:bodyPr/>
                    <a:lstStyle/>
                    <a:p>
                      <a:pPr algn="l" fontAlgn="t"/>
                      <a:endParaRPr lang="en-ZA" sz="1000" b="0" i="0" u="none" strike="noStrike" dirty="0">
                        <a:solidFill>
                          <a:srgbClr val="000000"/>
                        </a:solidFill>
                        <a:effectLst/>
                        <a:latin typeface="Calibri" panose="020F0502020204030204" pitchFamily="34" charset="0"/>
                      </a:endParaRPr>
                    </a:p>
                  </a:txBody>
                  <a:tcPr marL="5956" marR="5956" marT="5956"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5956" marR="5956" marT="595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5956" marR="5956" marT="595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5956" marR="5956" marT="595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5956" marR="5956" marT="595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5956" marR="5956" marT="595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5956" marR="5956" marT="595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6100509"/>
                  </a:ext>
                </a:extLst>
              </a:tr>
              <a:tr h="285326">
                <a:tc>
                  <a:txBody>
                    <a:bodyPr/>
                    <a:lstStyle/>
                    <a:p>
                      <a:pPr algn="l" fontAlgn="t"/>
                      <a:r>
                        <a:rPr lang="en-GB" sz="1000" b="1" i="0" u="none" strike="noStrike" dirty="0">
                          <a:solidFill>
                            <a:srgbClr val="000000"/>
                          </a:solidFill>
                          <a:effectLst/>
                          <a:latin typeface="Calibri" panose="020F0502020204030204" pitchFamily="34" charset="0"/>
                        </a:rPr>
                        <a:t>PROG 3: CHILDREN AND FAMILIES</a:t>
                      </a:r>
                      <a:br>
                        <a:rPr lang="en-GB" sz="1000" b="1" i="0" u="none" strike="noStrike" dirty="0">
                          <a:solidFill>
                            <a:srgbClr val="000000"/>
                          </a:solidFill>
                          <a:effectLst/>
                          <a:latin typeface="Calibri" panose="020F0502020204030204" pitchFamily="34" charset="0"/>
                        </a:rPr>
                      </a:br>
                      <a:endParaRPr lang="en-GB" sz="1000" b="1" i="0" u="none" strike="noStrike" dirty="0">
                        <a:solidFill>
                          <a:srgbClr val="000000"/>
                        </a:solidFill>
                        <a:effectLst/>
                        <a:latin typeface="Calibri" panose="020F0502020204030204" pitchFamily="34" charset="0"/>
                      </a:endParaRP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5</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2</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4</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1</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0712113"/>
                  </a:ext>
                </a:extLst>
              </a:tr>
              <a:tr h="285326">
                <a:tc>
                  <a:txBody>
                    <a:bodyPr/>
                    <a:lstStyle/>
                    <a:p>
                      <a:pPr algn="l" fontAlgn="t"/>
                      <a:r>
                        <a:rPr lang="en-GB" sz="1000" b="1" i="0" u="none" strike="noStrike" dirty="0">
                          <a:solidFill>
                            <a:srgbClr val="000000"/>
                          </a:solidFill>
                          <a:effectLst/>
                          <a:latin typeface="Calibri" panose="020F0502020204030204" pitchFamily="34" charset="0"/>
                        </a:rPr>
                        <a:t>PROG 3: CHILDREN AND FAMILIES</a:t>
                      </a:r>
                      <a:br>
                        <a:rPr lang="en-GB" sz="1000" b="1" i="0" u="none" strike="noStrike" dirty="0">
                          <a:solidFill>
                            <a:srgbClr val="000000"/>
                          </a:solidFill>
                          <a:effectLst/>
                          <a:latin typeface="Calibri" panose="020F0502020204030204" pitchFamily="34" charset="0"/>
                        </a:rPr>
                      </a:br>
                      <a:endParaRPr lang="en-GB" sz="1000" b="1" i="0" u="none" strike="noStrike" dirty="0">
                        <a:solidFill>
                          <a:srgbClr val="000000"/>
                        </a:solidFill>
                        <a:effectLst/>
                        <a:latin typeface="Calibri" panose="020F0502020204030204" pitchFamily="34" charset="0"/>
                      </a:endParaRP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t"/>
                      <a:r>
                        <a:rPr lang="en-ZA" sz="1000" b="1" i="0" u="none" strike="noStrike" dirty="0">
                          <a:solidFill>
                            <a:srgbClr val="000000"/>
                          </a:solidFill>
                          <a:effectLst/>
                          <a:latin typeface="Calibri" panose="020F0502020204030204" pitchFamily="34" charset="0"/>
                        </a:rPr>
                        <a:t>42%</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17%</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33%</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8%</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2646639890"/>
                  </a:ext>
                </a:extLst>
              </a:tr>
              <a:tr h="145397">
                <a:tc>
                  <a:txBody>
                    <a:bodyPr/>
                    <a:lstStyle/>
                    <a:p>
                      <a:pPr algn="l" fontAlgn="t"/>
                      <a:endParaRPr lang="en-ZA" sz="1000" b="0" i="0" u="none" strike="noStrike" dirty="0">
                        <a:solidFill>
                          <a:srgbClr val="000000"/>
                        </a:solidFill>
                        <a:effectLst/>
                        <a:latin typeface="Calibri" panose="020F0502020204030204" pitchFamily="34" charset="0"/>
                      </a:endParaRPr>
                    </a:p>
                  </a:txBody>
                  <a:tcPr marL="5956" marR="5956" marT="5956"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5956" marR="5956" marT="595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5956" marR="5956" marT="595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5956" marR="5956" marT="595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5956" marR="5956" marT="595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5956" marR="5956" marT="595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5956" marR="5956" marT="595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2523233"/>
                  </a:ext>
                </a:extLst>
              </a:tr>
              <a:tr h="285326">
                <a:tc>
                  <a:txBody>
                    <a:bodyPr/>
                    <a:lstStyle/>
                    <a:p>
                      <a:pPr algn="l" fontAlgn="t"/>
                      <a:r>
                        <a:rPr lang="en-ZA" sz="1000" b="1" i="0" u="none" strike="noStrike" dirty="0">
                          <a:solidFill>
                            <a:srgbClr val="000000"/>
                          </a:solidFill>
                          <a:effectLst/>
                          <a:latin typeface="Calibri" panose="020F0502020204030204" pitchFamily="34" charset="0"/>
                        </a:rPr>
                        <a:t>PROG 4: RESTORATIVE SERVICES</a:t>
                      </a:r>
                      <a:br>
                        <a:rPr lang="en-ZA" sz="1000" b="1" i="0" u="none" strike="noStrike" dirty="0">
                          <a:solidFill>
                            <a:srgbClr val="000000"/>
                          </a:solidFill>
                          <a:effectLst/>
                          <a:latin typeface="Calibri" panose="020F0502020204030204" pitchFamily="34" charset="0"/>
                        </a:rPr>
                      </a:br>
                      <a:endParaRPr lang="en-ZA" sz="1000" b="1" i="0" u="none" strike="noStrike" dirty="0">
                        <a:solidFill>
                          <a:srgbClr val="000000"/>
                        </a:solidFill>
                        <a:effectLst/>
                        <a:latin typeface="Calibri" panose="020F0502020204030204" pitchFamily="34" charset="0"/>
                      </a:endParaRP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6</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3</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5</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3</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6581161"/>
                  </a:ext>
                </a:extLst>
              </a:tr>
              <a:tr h="285326">
                <a:tc>
                  <a:txBody>
                    <a:bodyPr/>
                    <a:lstStyle/>
                    <a:p>
                      <a:pPr algn="l" fontAlgn="t"/>
                      <a:r>
                        <a:rPr lang="en-ZA" sz="1000" b="1" i="0" u="none" strike="noStrike" dirty="0">
                          <a:solidFill>
                            <a:srgbClr val="000000"/>
                          </a:solidFill>
                          <a:effectLst/>
                          <a:latin typeface="Calibri" panose="020F0502020204030204" pitchFamily="34" charset="0"/>
                        </a:rPr>
                        <a:t>PROG 4: RESTORATIVE SERVICES</a:t>
                      </a:r>
                      <a:br>
                        <a:rPr lang="en-ZA" sz="1000" b="1" i="0" u="none" strike="noStrike" dirty="0">
                          <a:solidFill>
                            <a:srgbClr val="000000"/>
                          </a:solidFill>
                          <a:effectLst/>
                          <a:latin typeface="Calibri" panose="020F0502020204030204" pitchFamily="34" charset="0"/>
                        </a:rPr>
                      </a:br>
                      <a:endParaRPr lang="en-ZA" sz="1000" b="1" i="0" u="none" strike="noStrike" dirty="0">
                        <a:solidFill>
                          <a:srgbClr val="000000"/>
                        </a:solidFill>
                        <a:effectLst/>
                        <a:latin typeface="Calibri" panose="020F0502020204030204" pitchFamily="34" charset="0"/>
                      </a:endParaRP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t"/>
                      <a:r>
                        <a:rPr lang="en-ZA" sz="1000" b="1" i="0" u="none" strike="noStrike" dirty="0">
                          <a:solidFill>
                            <a:srgbClr val="000000"/>
                          </a:solidFill>
                          <a:effectLst/>
                          <a:latin typeface="Calibri" panose="020F0502020204030204" pitchFamily="34" charset="0"/>
                        </a:rPr>
                        <a:t>35%</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18%</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29%</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18%</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2353845722"/>
                  </a:ext>
                </a:extLst>
              </a:tr>
              <a:tr h="145397">
                <a:tc>
                  <a:txBody>
                    <a:bodyPr/>
                    <a:lstStyle/>
                    <a:p>
                      <a:pPr algn="l" fontAlgn="t"/>
                      <a:endParaRPr lang="en-ZA" sz="1000" b="0" i="0" u="none" strike="noStrike" dirty="0">
                        <a:solidFill>
                          <a:srgbClr val="000000"/>
                        </a:solidFill>
                        <a:effectLst/>
                        <a:latin typeface="Calibri" panose="020F0502020204030204" pitchFamily="34" charset="0"/>
                      </a:endParaRPr>
                    </a:p>
                  </a:txBody>
                  <a:tcPr marL="5956" marR="5956" marT="5956"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5956" marR="5956" marT="595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5956" marR="5956" marT="595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5956" marR="5956" marT="595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5956" marR="5956" marT="595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5956" marR="5956" marT="595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5956" marR="5956" marT="595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2932244"/>
                  </a:ext>
                </a:extLst>
              </a:tr>
              <a:tr h="285326">
                <a:tc>
                  <a:txBody>
                    <a:bodyPr/>
                    <a:lstStyle/>
                    <a:p>
                      <a:pPr algn="l" fontAlgn="t"/>
                      <a:r>
                        <a:rPr lang="en-GB" sz="1000" b="1" i="0" u="none" strike="noStrike" dirty="0">
                          <a:solidFill>
                            <a:srgbClr val="000000"/>
                          </a:solidFill>
                          <a:effectLst/>
                          <a:latin typeface="Calibri" panose="020F0502020204030204" pitchFamily="34" charset="0"/>
                        </a:rPr>
                        <a:t>PROG 5: DEVELOPMENT AND RESEARCH</a:t>
                      </a:r>
                      <a:br>
                        <a:rPr lang="en-GB" sz="1000" b="1" i="0" u="none" strike="noStrike" dirty="0">
                          <a:solidFill>
                            <a:srgbClr val="000000"/>
                          </a:solidFill>
                          <a:effectLst/>
                          <a:latin typeface="Calibri" panose="020F0502020204030204" pitchFamily="34" charset="0"/>
                        </a:rPr>
                      </a:br>
                      <a:endParaRPr lang="en-GB" sz="1000" b="1" i="0" u="none" strike="noStrike" dirty="0">
                        <a:solidFill>
                          <a:srgbClr val="000000"/>
                        </a:solidFill>
                        <a:effectLst/>
                        <a:latin typeface="Calibri" panose="020F0502020204030204" pitchFamily="34" charset="0"/>
                      </a:endParaRP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1</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4</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10</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5</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5</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445681"/>
                  </a:ext>
                </a:extLst>
              </a:tr>
              <a:tr h="285326">
                <a:tc>
                  <a:txBody>
                    <a:bodyPr/>
                    <a:lstStyle/>
                    <a:p>
                      <a:pPr algn="l" fontAlgn="t"/>
                      <a:r>
                        <a:rPr lang="en-GB" sz="1000" b="1" i="0" u="none" strike="noStrike" dirty="0">
                          <a:solidFill>
                            <a:srgbClr val="000000"/>
                          </a:solidFill>
                          <a:effectLst/>
                          <a:latin typeface="Calibri" panose="020F0502020204030204" pitchFamily="34" charset="0"/>
                        </a:rPr>
                        <a:t>PROG 5: DEVELOPMENT AND RESEARCH</a:t>
                      </a:r>
                      <a:br>
                        <a:rPr lang="en-GB" sz="1000" b="1" i="0" u="none" strike="noStrike" dirty="0">
                          <a:solidFill>
                            <a:srgbClr val="000000"/>
                          </a:solidFill>
                          <a:effectLst/>
                          <a:latin typeface="Calibri" panose="020F0502020204030204" pitchFamily="34" charset="0"/>
                        </a:rPr>
                      </a:br>
                      <a:endParaRPr lang="en-GB" sz="1000" b="1" i="0" u="none" strike="noStrike" dirty="0">
                        <a:solidFill>
                          <a:srgbClr val="000000"/>
                        </a:solidFill>
                        <a:effectLst/>
                        <a:latin typeface="Calibri" panose="020F0502020204030204" pitchFamily="34" charset="0"/>
                      </a:endParaRP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t"/>
                      <a:r>
                        <a:rPr lang="en-ZA" sz="1000" b="1" i="0" u="none" strike="noStrike" dirty="0">
                          <a:solidFill>
                            <a:srgbClr val="000000"/>
                          </a:solidFill>
                          <a:effectLst/>
                          <a:latin typeface="Calibri" panose="020F0502020204030204" pitchFamily="34" charset="0"/>
                        </a:rPr>
                        <a:t>4%</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16%</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40%</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20%</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20%</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3184054962"/>
                  </a:ext>
                </a:extLst>
              </a:tr>
              <a:tr h="145397">
                <a:tc>
                  <a:txBody>
                    <a:bodyPr/>
                    <a:lstStyle/>
                    <a:p>
                      <a:pPr algn="l" fontAlgn="b"/>
                      <a:endParaRPr lang="en-ZA" sz="1000" b="0" i="0" u="none" strike="noStrike" dirty="0">
                        <a:solidFill>
                          <a:srgbClr val="000000"/>
                        </a:solidFill>
                        <a:effectLst/>
                        <a:latin typeface="Calibri" panose="020F0502020204030204" pitchFamily="34" charset="0"/>
                      </a:endParaRPr>
                    </a:p>
                  </a:txBody>
                  <a:tcPr marL="5956" marR="5956" marT="595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ZA" sz="1000" b="0" i="0" u="none" strike="noStrike" dirty="0">
                        <a:solidFill>
                          <a:srgbClr val="000000"/>
                        </a:solidFill>
                        <a:effectLst/>
                        <a:latin typeface="Calibri" panose="020F0502020204030204" pitchFamily="34" charset="0"/>
                      </a:endParaRPr>
                    </a:p>
                  </a:txBody>
                  <a:tcPr marL="5956" marR="5956" marT="595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ZA" sz="1000" b="0" i="0" u="none" strike="noStrike" dirty="0">
                        <a:solidFill>
                          <a:srgbClr val="000000"/>
                        </a:solidFill>
                        <a:effectLst/>
                        <a:latin typeface="Calibri" panose="020F0502020204030204" pitchFamily="34" charset="0"/>
                      </a:endParaRPr>
                    </a:p>
                  </a:txBody>
                  <a:tcPr marL="5956" marR="5956" marT="595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ZA" sz="1000" b="0" i="0" u="none" strike="noStrike" dirty="0">
                        <a:solidFill>
                          <a:srgbClr val="000000"/>
                        </a:solidFill>
                        <a:effectLst/>
                        <a:latin typeface="Calibri" panose="020F0502020204030204" pitchFamily="34" charset="0"/>
                      </a:endParaRPr>
                    </a:p>
                  </a:txBody>
                  <a:tcPr marL="5956" marR="5956" marT="595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ZA" sz="1000" b="0" i="0" u="none" strike="noStrike" dirty="0">
                        <a:solidFill>
                          <a:srgbClr val="000000"/>
                        </a:solidFill>
                        <a:effectLst/>
                        <a:latin typeface="Calibri" panose="020F0502020204030204" pitchFamily="34" charset="0"/>
                      </a:endParaRPr>
                    </a:p>
                  </a:txBody>
                  <a:tcPr marL="5956" marR="5956" marT="595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ZA" sz="1000" b="0" i="0" u="none" strike="noStrike" dirty="0">
                        <a:solidFill>
                          <a:srgbClr val="000000"/>
                        </a:solidFill>
                        <a:effectLst/>
                        <a:latin typeface="Calibri" panose="020F0502020204030204" pitchFamily="34" charset="0"/>
                      </a:endParaRPr>
                    </a:p>
                  </a:txBody>
                  <a:tcPr marL="5956" marR="5956" marT="595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ZA" sz="1000" b="0" i="0" u="none" strike="noStrike" dirty="0">
                        <a:solidFill>
                          <a:srgbClr val="000000"/>
                        </a:solidFill>
                        <a:effectLst/>
                        <a:latin typeface="Calibri" panose="020F0502020204030204" pitchFamily="34" charset="0"/>
                      </a:endParaRPr>
                    </a:p>
                  </a:txBody>
                  <a:tcPr marL="5956" marR="5956" marT="595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390204"/>
                  </a:ext>
                </a:extLst>
              </a:tr>
              <a:tr h="285326">
                <a:tc>
                  <a:txBody>
                    <a:bodyPr/>
                    <a:lstStyle/>
                    <a:p>
                      <a:pPr algn="l" fontAlgn="t"/>
                      <a:r>
                        <a:rPr lang="en-ZA" sz="1000" b="1" i="0" u="none" strike="noStrike" dirty="0">
                          <a:solidFill>
                            <a:srgbClr val="548235"/>
                          </a:solidFill>
                          <a:effectLst/>
                          <a:latin typeface="Calibri" panose="020F0502020204030204" pitchFamily="34" charset="0"/>
                        </a:rPr>
                        <a:t>OVERALL PERFORMANCE</a:t>
                      </a:r>
                      <a:br>
                        <a:rPr lang="en-ZA" sz="1000" b="1" i="0" u="none" strike="noStrike" dirty="0">
                          <a:solidFill>
                            <a:srgbClr val="548235"/>
                          </a:solidFill>
                          <a:effectLst/>
                          <a:latin typeface="Calibri" panose="020F0502020204030204" pitchFamily="34" charset="0"/>
                        </a:rPr>
                      </a:br>
                      <a:endParaRPr lang="en-ZA" sz="1000" b="1" i="0" u="none" strike="noStrike" dirty="0">
                        <a:solidFill>
                          <a:srgbClr val="548235"/>
                        </a:solidFill>
                        <a:effectLst/>
                        <a:latin typeface="Calibri" panose="020F0502020204030204" pitchFamily="34" charset="0"/>
                      </a:endParaRP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548235"/>
                          </a:solidFill>
                          <a:effectLst/>
                          <a:latin typeface="Calibri" panose="020F0502020204030204" pitchFamily="34" charset="0"/>
                        </a:rPr>
                        <a:t>16</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548235"/>
                          </a:solidFill>
                          <a:effectLst/>
                          <a:latin typeface="Calibri" panose="020F0502020204030204" pitchFamily="34" charset="0"/>
                        </a:rPr>
                        <a:t>16</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548235"/>
                          </a:solidFill>
                          <a:effectLst/>
                          <a:latin typeface="Calibri" panose="020F0502020204030204" pitchFamily="34" charset="0"/>
                        </a:rPr>
                        <a:t>23</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548235"/>
                          </a:solidFill>
                          <a:effectLst/>
                          <a:latin typeface="Calibri" panose="020F0502020204030204" pitchFamily="34" charset="0"/>
                        </a:rPr>
                        <a:t>10</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548235"/>
                          </a:solidFill>
                          <a:effectLst/>
                          <a:latin typeface="Calibri" panose="020F0502020204030204" pitchFamily="34" charset="0"/>
                        </a:rPr>
                        <a:t>8</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548235"/>
                          </a:solidFill>
                          <a:effectLst/>
                          <a:latin typeface="Calibri" panose="020F0502020204030204" pitchFamily="34" charset="0"/>
                        </a:rPr>
                        <a:t>0</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5269849"/>
                  </a:ext>
                </a:extLst>
              </a:tr>
              <a:tr h="285326">
                <a:tc>
                  <a:txBody>
                    <a:bodyPr/>
                    <a:lstStyle/>
                    <a:p>
                      <a:pPr algn="l" fontAlgn="t"/>
                      <a:r>
                        <a:rPr lang="en-ZA" sz="1000" b="1" i="0" u="none" strike="noStrike" dirty="0">
                          <a:solidFill>
                            <a:srgbClr val="548235"/>
                          </a:solidFill>
                          <a:effectLst/>
                          <a:latin typeface="Calibri" panose="020F0502020204030204" pitchFamily="34" charset="0"/>
                        </a:rPr>
                        <a:t>OVERALL PERFORMANCE</a:t>
                      </a:r>
                      <a:br>
                        <a:rPr lang="en-ZA" sz="1000" b="1" i="0" u="none" strike="noStrike" dirty="0">
                          <a:solidFill>
                            <a:srgbClr val="548235"/>
                          </a:solidFill>
                          <a:effectLst/>
                          <a:latin typeface="Calibri" panose="020F0502020204030204" pitchFamily="34" charset="0"/>
                        </a:rPr>
                      </a:br>
                      <a:endParaRPr lang="en-ZA" sz="1000" b="1" i="0" u="none" strike="noStrike" dirty="0">
                        <a:solidFill>
                          <a:srgbClr val="548235"/>
                        </a:solidFill>
                        <a:effectLst/>
                        <a:latin typeface="Calibri" panose="020F0502020204030204" pitchFamily="34" charset="0"/>
                      </a:endParaRP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t"/>
                      <a:r>
                        <a:rPr lang="en-ZA" sz="1000" b="1" i="0" u="none" strike="noStrike" dirty="0">
                          <a:solidFill>
                            <a:srgbClr val="548235"/>
                          </a:solidFill>
                          <a:effectLst/>
                          <a:latin typeface="Calibri" panose="020F0502020204030204" pitchFamily="34" charset="0"/>
                        </a:rPr>
                        <a:t>22%</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548235"/>
                          </a:solidFill>
                          <a:effectLst/>
                          <a:latin typeface="Calibri" panose="020F0502020204030204" pitchFamily="34" charset="0"/>
                        </a:rPr>
                        <a:t>22%</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548235"/>
                          </a:solidFill>
                          <a:effectLst/>
                          <a:latin typeface="Calibri" panose="020F0502020204030204" pitchFamily="34" charset="0"/>
                        </a:rPr>
                        <a:t>32%</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548235"/>
                          </a:solidFill>
                          <a:effectLst/>
                          <a:latin typeface="Calibri" panose="020F0502020204030204" pitchFamily="34" charset="0"/>
                        </a:rPr>
                        <a:t>14%</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548235"/>
                          </a:solidFill>
                          <a:effectLst/>
                          <a:latin typeface="Calibri" panose="020F0502020204030204" pitchFamily="34" charset="0"/>
                        </a:rPr>
                        <a:t>11%</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548235"/>
                          </a:solidFill>
                          <a:effectLst/>
                          <a:latin typeface="Calibri" panose="020F0502020204030204" pitchFamily="34" charset="0"/>
                        </a:rPr>
                        <a:t>0%</a:t>
                      </a:r>
                    </a:p>
                  </a:txBody>
                  <a:tcPr marL="5956" marR="5956" marT="595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1324709620"/>
                  </a:ext>
                </a:extLst>
              </a:tr>
            </a:tbl>
          </a:graphicData>
        </a:graphic>
      </p:graphicFrame>
    </p:spTree>
    <p:extLst>
      <p:ext uri="{BB962C8B-B14F-4D97-AF65-F5344CB8AC3E}">
        <p14:creationId xmlns:p14="http://schemas.microsoft.com/office/powerpoint/2010/main" val="15845405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343472" y="1106905"/>
            <a:ext cx="10010328" cy="380275"/>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Overview Of Q2 YTD Weighted Performance</a:t>
            </a:r>
            <a:endParaRPr kumimoji="0" lang="en-US"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F75B58-574D-2C4D-B57C-2E4EC4916D89}"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4" name="Rectangle 3">
            <a:extLst>
              <a:ext uri="{FF2B5EF4-FFF2-40B4-BE49-F238E27FC236}">
                <a16:creationId xmlns:a16="http://schemas.microsoft.com/office/drawing/2014/main" id="{93BA59BB-048F-5042-AF00-A11D190BEC54}"/>
              </a:ext>
            </a:extLst>
          </p:cNvPr>
          <p:cNvSpPr txBox="1">
            <a:spLocks/>
          </p:cNvSpPr>
          <p:nvPr/>
        </p:nvSpPr>
        <p:spPr>
          <a:xfrm>
            <a:off x="1343472" y="1666568"/>
            <a:ext cx="10646967" cy="468978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graphicFrame>
        <p:nvGraphicFramePr>
          <p:cNvPr id="4" name="Content Placeholder 3">
            <a:extLst>
              <a:ext uri="{FF2B5EF4-FFF2-40B4-BE49-F238E27FC236}">
                <a16:creationId xmlns:a16="http://schemas.microsoft.com/office/drawing/2014/main" id="{103DC489-A417-7F37-E1D1-FE1D8E5EFA32}"/>
              </a:ext>
            </a:extLst>
          </p:cNvPr>
          <p:cNvGraphicFramePr>
            <a:graphicFrameLocks noGrp="1"/>
          </p:cNvGraphicFramePr>
          <p:nvPr>
            <p:ph idx="1"/>
            <p:extLst>
              <p:ext uri="{D42A27DB-BD31-4B8C-83A1-F6EECF244321}">
                <p14:modId xmlns:p14="http://schemas.microsoft.com/office/powerpoint/2010/main" val="2782448425"/>
              </p:ext>
            </p:extLst>
          </p:nvPr>
        </p:nvGraphicFramePr>
        <p:xfrm>
          <a:off x="1343471" y="1894117"/>
          <a:ext cx="10646967" cy="4234683"/>
        </p:xfrm>
        <a:graphic>
          <a:graphicData uri="http://schemas.openxmlformats.org/drawingml/2006/table">
            <a:tbl>
              <a:tblPr/>
              <a:tblGrid>
                <a:gridCol w="4841633">
                  <a:extLst>
                    <a:ext uri="{9D8B030D-6E8A-4147-A177-3AD203B41FA5}">
                      <a16:colId xmlns:a16="http://schemas.microsoft.com/office/drawing/2014/main" val="4175328998"/>
                    </a:ext>
                  </a:extLst>
                </a:gridCol>
                <a:gridCol w="2012207">
                  <a:extLst>
                    <a:ext uri="{9D8B030D-6E8A-4147-A177-3AD203B41FA5}">
                      <a16:colId xmlns:a16="http://schemas.microsoft.com/office/drawing/2014/main" val="409535590"/>
                    </a:ext>
                  </a:extLst>
                </a:gridCol>
                <a:gridCol w="1711534">
                  <a:extLst>
                    <a:ext uri="{9D8B030D-6E8A-4147-A177-3AD203B41FA5}">
                      <a16:colId xmlns:a16="http://schemas.microsoft.com/office/drawing/2014/main" val="1157207123"/>
                    </a:ext>
                  </a:extLst>
                </a:gridCol>
                <a:gridCol w="2081593">
                  <a:extLst>
                    <a:ext uri="{9D8B030D-6E8A-4147-A177-3AD203B41FA5}">
                      <a16:colId xmlns:a16="http://schemas.microsoft.com/office/drawing/2014/main" val="1031058293"/>
                    </a:ext>
                  </a:extLst>
                </a:gridCol>
              </a:tblGrid>
              <a:tr h="366249">
                <a:tc gridSpan="4">
                  <a:txBody>
                    <a:bodyPr/>
                    <a:lstStyle/>
                    <a:p>
                      <a:pPr algn="ctr" fontAlgn="b"/>
                      <a:endParaRPr lang="en-ZA" sz="2000" b="1" i="0" u="none" strike="noStrike" dirty="0">
                        <a:solidFill>
                          <a:srgbClr val="000000"/>
                        </a:solidFill>
                        <a:effectLst/>
                        <a:latin typeface="Calibri" panose="020F0502020204030204" pitchFamily="34" charset="0"/>
                      </a:endParaRPr>
                    </a:p>
                  </a:txBody>
                  <a:tcPr marL="8014" marR="8014" marT="8014" marB="0" anchor="b">
                    <a:lnL>
                      <a:noFill/>
                    </a:lnL>
                    <a:lnR>
                      <a:noFill/>
                    </a:lnR>
                    <a:lnT>
                      <a:noFill/>
                    </a:lnT>
                    <a:lnB>
                      <a:noFill/>
                    </a:lnB>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1935928399"/>
                  </a:ext>
                </a:extLst>
              </a:tr>
              <a:tr h="366249">
                <a:tc gridSpan="4">
                  <a:txBody>
                    <a:bodyPr/>
                    <a:lstStyle/>
                    <a:p>
                      <a:pPr algn="ctr" fontAlgn="b"/>
                      <a:r>
                        <a:rPr lang="en-ZA" sz="2000" b="0" i="0" u="none" strike="noStrike" dirty="0">
                          <a:solidFill>
                            <a:srgbClr val="000000"/>
                          </a:solidFill>
                          <a:effectLst/>
                          <a:latin typeface="Calibri" panose="020F0502020204030204" pitchFamily="34" charset="0"/>
                        </a:rPr>
                        <a:t> Performance Grid</a:t>
                      </a:r>
                    </a:p>
                  </a:txBody>
                  <a:tcPr marL="8014" marR="8014" marT="8014"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1806094727"/>
                  </a:ext>
                </a:extLst>
              </a:tr>
              <a:tr h="366249">
                <a:tc>
                  <a:txBody>
                    <a:bodyPr/>
                    <a:lstStyle/>
                    <a:p>
                      <a:pPr algn="l" fontAlgn="b"/>
                      <a:r>
                        <a:rPr lang="en-ZA" sz="2000" b="0" i="0" u="none" strike="noStrike" dirty="0">
                          <a:solidFill>
                            <a:srgbClr val="000000"/>
                          </a:solidFill>
                          <a:effectLst/>
                          <a:latin typeface="Calibri" panose="020F0502020204030204" pitchFamily="34" charset="0"/>
                        </a:rPr>
                        <a:t>Consolidate rating performance grid</a:t>
                      </a:r>
                    </a:p>
                  </a:txBody>
                  <a:tcPr marL="8014" marR="8014" marT="80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 </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 </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 </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6554049"/>
                  </a:ext>
                </a:extLst>
              </a:tr>
              <a:tr h="366249">
                <a:tc>
                  <a:txBody>
                    <a:bodyPr/>
                    <a:lstStyle/>
                    <a:p>
                      <a:pPr algn="l" fontAlgn="b"/>
                      <a:r>
                        <a:rPr lang="en-ZA" sz="2000" b="0" i="0" u="none" strike="noStrike" dirty="0">
                          <a:solidFill>
                            <a:srgbClr val="000000"/>
                          </a:solidFill>
                          <a:effectLst/>
                          <a:latin typeface="Calibri" panose="020F0502020204030204" pitchFamily="34" charset="0"/>
                        </a:rPr>
                        <a:t> </a:t>
                      </a:r>
                    </a:p>
                  </a:txBody>
                  <a:tcPr marL="8014" marR="8014" marT="80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Score</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Count</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Total</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8280027"/>
                  </a:ext>
                </a:extLst>
              </a:tr>
              <a:tr h="366249">
                <a:tc>
                  <a:txBody>
                    <a:bodyPr/>
                    <a:lstStyle/>
                    <a:p>
                      <a:pPr algn="l" fontAlgn="t"/>
                      <a:r>
                        <a:rPr lang="en-ZA" sz="2000" b="1" i="0" u="none" strike="noStrike" dirty="0">
                          <a:solidFill>
                            <a:srgbClr val="000000"/>
                          </a:solidFill>
                          <a:effectLst/>
                          <a:latin typeface="Calibri" panose="020F0502020204030204" pitchFamily="34" charset="0"/>
                        </a:rPr>
                        <a:t>Achieved (100%  and greater)</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t"/>
                      <a:r>
                        <a:rPr lang="en-ZA" sz="2000" b="0" i="0" u="none" strike="noStrike" dirty="0">
                          <a:solidFill>
                            <a:srgbClr val="000000"/>
                          </a:solidFill>
                          <a:effectLst/>
                          <a:latin typeface="Calibri" panose="020F0502020204030204" pitchFamily="34" charset="0"/>
                        </a:rPr>
                        <a:t>5</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16</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80</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6949355"/>
                  </a:ext>
                </a:extLst>
              </a:tr>
              <a:tr h="366249">
                <a:tc>
                  <a:txBody>
                    <a:bodyPr/>
                    <a:lstStyle/>
                    <a:p>
                      <a:pPr algn="l" fontAlgn="t"/>
                      <a:r>
                        <a:rPr lang="en-GB" sz="2000" b="1" i="0" u="none" strike="noStrike" dirty="0">
                          <a:solidFill>
                            <a:srgbClr val="000000"/>
                          </a:solidFill>
                          <a:effectLst/>
                          <a:latin typeface="Calibri" panose="020F0502020204030204" pitchFamily="34" charset="0"/>
                        </a:rPr>
                        <a:t>Good Progress (greater than 75%</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t"/>
                      <a:r>
                        <a:rPr lang="en-ZA" sz="2000" b="0" i="0" u="none" strike="noStrike" dirty="0">
                          <a:solidFill>
                            <a:srgbClr val="000000"/>
                          </a:solidFill>
                          <a:effectLst/>
                          <a:latin typeface="Calibri" panose="020F0502020204030204" pitchFamily="34" charset="0"/>
                        </a:rPr>
                        <a:t>4</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16</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64</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8639177"/>
                  </a:ext>
                </a:extLst>
              </a:tr>
              <a:tr h="366249">
                <a:tc>
                  <a:txBody>
                    <a:bodyPr/>
                    <a:lstStyle/>
                    <a:p>
                      <a:pPr algn="l" fontAlgn="t"/>
                      <a:r>
                        <a:rPr lang="en-ZA" sz="2000" b="1" i="0" u="none" strike="noStrike" dirty="0">
                          <a:solidFill>
                            <a:srgbClr val="000000"/>
                          </a:solidFill>
                          <a:effectLst/>
                          <a:latin typeface="Calibri" panose="020F0502020204030204" pitchFamily="34" charset="0"/>
                        </a:rPr>
                        <a:t>Fair Progress (51% - 75%)</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ctr" fontAlgn="t"/>
                      <a:r>
                        <a:rPr lang="en-ZA" sz="2000" b="0" i="0" u="none" strike="noStrike" dirty="0">
                          <a:solidFill>
                            <a:srgbClr val="000000"/>
                          </a:solidFill>
                          <a:effectLst/>
                          <a:latin typeface="Calibri" panose="020F0502020204030204" pitchFamily="34" charset="0"/>
                        </a:rPr>
                        <a:t>3</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23</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69</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5029816"/>
                  </a:ext>
                </a:extLst>
              </a:tr>
              <a:tr h="366249">
                <a:tc>
                  <a:txBody>
                    <a:bodyPr/>
                    <a:lstStyle/>
                    <a:p>
                      <a:pPr algn="l" fontAlgn="t"/>
                      <a:r>
                        <a:rPr lang="en-ZA" sz="2000" b="1" i="0" u="none" strike="noStrike" dirty="0">
                          <a:solidFill>
                            <a:srgbClr val="000000"/>
                          </a:solidFill>
                          <a:effectLst/>
                          <a:latin typeface="Calibri" panose="020F0502020204030204" pitchFamily="34" charset="0"/>
                        </a:rPr>
                        <a:t>Poor Progress (26% - 50%)</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ctr" fontAlgn="t"/>
                      <a:r>
                        <a:rPr lang="en-ZA" sz="2000" b="0" i="0" u="none" strike="noStrike" dirty="0">
                          <a:solidFill>
                            <a:srgbClr val="000000"/>
                          </a:solidFill>
                          <a:effectLst/>
                          <a:latin typeface="Calibri" panose="020F0502020204030204" pitchFamily="34" charset="0"/>
                        </a:rPr>
                        <a:t>2</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10</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20</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1669426"/>
                  </a:ext>
                </a:extLst>
              </a:tr>
              <a:tr h="366249">
                <a:tc>
                  <a:txBody>
                    <a:bodyPr/>
                    <a:lstStyle/>
                    <a:p>
                      <a:pPr algn="l" fontAlgn="t"/>
                      <a:r>
                        <a:rPr lang="en-GB" sz="2000" b="1" i="0" u="none" strike="noStrike" dirty="0">
                          <a:solidFill>
                            <a:srgbClr val="000000"/>
                          </a:solidFill>
                          <a:effectLst/>
                          <a:latin typeface="Calibri" panose="020F0502020204030204" pitchFamily="34" charset="0"/>
                        </a:rPr>
                        <a:t>Very Poor Progress (Less than 25%)</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ZA" sz="2000" b="0" i="0" u="none" strike="noStrike" dirty="0">
                          <a:solidFill>
                            <a:srgbClr val="000000"/>
                          </a:solidFill>
                          <a:effectLst/>
                          <a:latin typeface="Calibri" panose="020F0502020204030204" pitchFamily="34" charset="0"/>
                        </a:rPr>
                        <a:t>1</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8</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8</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7573709"/>
                  </a:ext>
                </a:extLst>
              </a:tr>
              <a:tr h="227074">
                <a:tc>
                  <a:txBody>
                    <a:bodyPr/>
                    <a:lstStyle/>
                    <a:p>
                      <a:pPr algn="l" fontAlgn="b"/>
                      <a:r>
                        <a:rPr lang="en-ZA" sz="2000" b="0" i="0" u="none" strike="noStrike" dirty="0">
                          <a:solidFill>
                            <a:srgbClr val="000000"/>
                          </a:solidFill>
                          <a:effectLst/>
                          <a:latin typeface="Calibri" panose="020F0502020204030204" pitchFamily="34" charset="0"/>
                        </a:rPr>
                        <a:t>Total</a:t>
                      </a:r>
                    </a:p>
                  </a:txBody>
                  <a:tcPr marL="8014" marR="8014" marT="80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 </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73</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241</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0022903"/>
                  </a:ext>
                </a:extLst>
              </a:tr>
              <a:tr h="227074">
                <a:tc>
                  <a:txBody>
                    <a:bodyPr/>
                    <a:lstStyle/>
                    <a:p>
                      <a:pPr algn="l" fontAlgn="b"/>
                      <a:r>
                        <a:rPr lang="en-ZA" sz="2000" b="0" i="0" u="none" strike="noStrike" dirty="0">
                          <a:solidFill>
                            <a:srgbClr val="000000"/>
                          </a:solidFill>
                          <a:effectLst/>
                          <a:latin typeface="Calibri" panose="020F0502020204030204" pitchFamily="34" charset="0"/>
                        </a:rPr>
                        <a:t>Maximum score</a:t>
                      </a:r>
                    </a:p>
                  </a:txBody>
                  <a:tcPr marL="8014" marR="8014" marT="80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 </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5</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365</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4436966"/>
                  </a:ext>
                </a:extLst>
              </a:tr>
              <a:tr h="227074">
                <a:tc>
                  <a:txBody>
                    <a:bodyPr/>
                    <a:lstStyle/>
                    <a:p>
                      <a:pPr algn="l" fontAlgn="b"/>
                      <a:r>
                        <a:rPr lang="en-ZA" sz="2000" b="0" i="0" u="none" strike="noStrike" dirty="0">
                          <a:solidFill>
                            <a:srgbClr val="FFFFFF"/>
                          </a:solidFill>
                          <a:effectLst/>
                          <a:latin typeface="Calibri" panose="020F0502020204030204" pitchFamily="34" charset="0"/>
                        </a:rPr>
                        <a:t>Performance per pillar</a:t>
                      </a:r>
                    </a:p>
                  </a:txBody>
                  <a:tcPr marL="8014" marR="8014" marT="80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2000" b="0" i="0" u="none" strike="noStrike" dirty="0">
                          <a:solidFill>
                            <a:srgbClr val="FFFFFF"/>
                          </a:solidFill>
                          <a:effectLst/>
                          <a:latin typeface="Calibri" panose="020F0502020204030204" pitchFamily="34" charset="0"/>
                        </a:rPr>
                        <a:t> </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2000" b="0" i="0" u="none" strike="noStrike" dirty="0">
                          <a:solidFill>
                            <a:srgbClr val="FFFFFF"/>
                          </a:solidFill>
                          <a:effectLst/>
                          <a:latin typeface="Calibri" panose="020F0502020204030204" pitchFamily="34" charset="0"/>
                        </a:rPr>
                        <a:t> </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2000" b="0" i="0" u="none" strike="noStrike" dirty="0">
                          <a:solidFill>
                            <a:srgbClr val="FFFFFF"/>
                          </a:solidFill>
                          <a:effectLst/>
                          <a:latin typeface="Calibri" panose="020F0502020204030204" pitchFamily="34" charset="0"/>
                        </a:rPr>
                        <a:t>66%</a:t>
                      </a:r>
                    </a:p>
                  </a:txBody>
                  <a:tcPr marL="8014" marR="8014" marT="80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extLst>
                  <a:ext uri="{0D108BD9-81ED-4DB2-BD59-A6C34878D82A}">
                    <a16:rowId xmlns:a16="http://schemas.microsoft.com/office/drawing/2014/main" val="4175444740"/>
                  </a:ext>
                </a:extLst>
              </a:tr>
            </a:tbl>
          </a:graphicData>
        </a:graphic>
      </p:graphicFrame>
    </p:spTree>
    <p:extLst>
      <p:ext uri="{BB962C8B-B14F-4D97-AF65-F5344CB8AC3E}">
        <p14:creationId xmlns:p14="http://schemas.microsoft.com/office/powerpoint/2010/main" val="9074731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343472" y="1106905"/>
            <a:ext cx="10010328" cy="380275"/>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Overview Of Q2 YTD Weighted Performance: Prog 1</a:t>
            </a:r>
            <a:endParaRPr kumimoji="0" lang="en-US"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F75B58-574D-2C4D-B57C-2E4EC4916D89}"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4" name="Rectangle 3">
            <a:extLst>
              <a:ext uri="{FF2B5EF4-FFF2-40B4-BE49-F238E27FC236}">
                <a16:creationId xmlns:a16="http://schemas.microsoft.com/office/drawing/2014/main" id="{93BA59BB-048F-5042-AF00-A11D190BEC54}"/>
              </a:ext>
            </a:extLst>
          </p:cNvPr>
          <p:cNvSpPr txBox="1">
            <a:spLocks/>
          </p:cNvSpPr>
          <p:nvPr/>
        </p:nvSpPr>
        <p:spPr>
          <a:xfrm>
            <a:off x="1343472" y="1666568"/>
            <a:ext cx="10646967" cy="468978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graphicFrame>
        <p:nvGraphicFramePr>
          <p:cNvPr id="4" name="Content Placeholder 3">
            <a:extLst>
              <a:ext uri="{FF2B5EF4-FFF2-40B4-BE49-F238E27FC236}">
                <a16:creationId xmlns:a16="http://schemas.microsoft.com/office/drawing/2014/main" id="{92B29140-86FD-6A6C-9B6E-FF80C1F5A049}"/>
              </a:ext>
            </a:extLst>
          </p:cNvPr>
          <p:cNvGraphicFramePr>
            <a:graphicFrameLocks noGrp="1"/>
          </p:cNvGraphicFramePr>
          <p:nvPr>
            <p:ph idx="1"/>
            <p:extLst>
              <p:ext uri="{D42A27DB-BD31-4B8C-83A1-F6EECF244321}">
                <p14:modId xmlns:p14="http://schemas.microsoft.com/office/powerpoint/2010/main" val="1909714166"/>
              </p:ext>
            </p:extLst>
          </p:nvPr>
        </p:nvGraphicFramePr>
        <p:xfrm>
          <a:off x="1343472" y="1835790"/>
          <a:ext cx="10646966" cy="4471374"/>
        </p:xfrm>
        <a:graphic>
          <a:graphicData uri="http://schemas.openxmlformats.org/drawingml/2006/table">
            <a:tbl>
              <a:tblPr/>
              <a:tblGrid>
                <a:gridCol w="4841633">
                  <a:extLst>
                    <a:ext uri="{9D8B030D-6E8A-4147-A177-3AD203B41FA5}">
                      <a16:colId xmlns:a16="http://schemas.microsoft.com/office/drawing/2014/main" val="299792468"/>
                    </a:ext>
                  </a:extLst>
                </a:gridCol>
                <a:gridCol w="2012207">
                  <a:extLst>
                    <a:ext uri="{9D8B030D-6E8A-4147-A177-3AD203B41FA5}">
                      <a16:colId xmlns:a16="http://schemas.microsoft.com/office/drawing/2014/main" val="70815972"/>
                    </a:ext>
                  </a:extLst>
                </a:gridCol>
                <a:gridCol w="1711533">
                  <a:extLst>
                    <a:ext uri="{9D8B030D-6E8A-4147-A177-3AD203B41FA5}">
                      <a16:colId xmlns:a16="http://schemas.microsoft.com/office/drawing/2014/main" val="2536539893"/>
                    </a:ext>
                  </a:extLst>
                </a:gridCol>
                <a:gridCol w="2081593">
                  <a:extLst>
                    <a:ext uri="{9D8B030D-6E8A-4147-A177-3AD203B41FA5}">
                      <a16:colId xmlns:a16="http://schemas.microsoft.com/office/drawing/2014/main" val="1846339801"/>
                    </a:ext>
                  </a:extLst>
                </a:gridCol>
              </a:tblGrid>
              <a:tr h="441312">
                <a:tc gridSpan="4">
                  <a:txBody>
                    <a:bodyPr/>
                    <a:lstStyle/>
                    <a:p>
                      <a:pPr algn="ctr" fontAlgn="b"/>
                      <a:r>
                        <a:rPr lang="en-ZA" sz="2000" b="0" i="0" u="none" strike="noStrike" dirty="0">
                          <a:solidFill>
                            <a:srgbClr val="000000"/>
                          </a:solidFill>
                          <a:effectLst/>
                          <a:latin typeface="Calibri" panose="020F0502020204030204" pitchFamily="34" charset="0"/>
                        </a:rPr>
                        <a:t>Prog 1</a:t>
                      </a:r>
                    </a:p>
                  </a:txBody>
                  <a:tcPr marL="8826" marR="8826" marT="8826"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55737233"/>
                  </a:ext>
                </a:extLst>
              </a:tr>
              <a:tr h="441312">
                <a:tc>
                  <a:txBody>
                    <a:bodyPr/>
                    <a:lstStyle/>
                    <a:p>
                      <a:pPr algn="l" fontAlgn="b"/>
                      <a:r>
                        <a:rPr lang="en-ZA" sz="2000" b="0" i="0" u="none" strike="noStrike" dirty="0">
                          <a:solidFill>
                            <a:srgbClr val="000000"/>
                          </a:solidFill>
                          <a:effectLst/>
                          <a:latin typeface="Calibri" panose="020F0502020204030204" pitchFamily="34" charset="0"/>
                        </a:rPr>
                        <a:t>Consolidate rating performance grid</a:t>
                      </a:r>
                    </a:p>
                  </a:txBody>
                  <a:tcPr marL="8826" marR="8826" marT="88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 </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 </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 </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4112516"/>
                  </a:ext>
                </a:extLst>
              </a:tr>
              <a:tr h="441312">
                <a:tc>
                  <a:txBody>
                    <a:bodyPr/>
                    <a:lstStyle/>
                    <a:p>
                      <a:pPr algn="l" fontAlgn="b"/>
                      <a:r>
                        <a:rPr lang="en-ZA" sz="2000" b="0" i="0" u="none" strike="noStrike" dirty="0">
                          <a:solidFill>
                            <a:srgbClr val="000000"/>
                          </a:solidFill>
                          <a:effectLst/>
                          <a:latin typeface="Calibri" panose="020F0502020204030204" pitchFamily="34" charset="0"/>
                        </a:rPr>
                        <a:t> </a:t>
                      </a:r>
                    </a:p>
                  </a:txBody>
                  <a:tcPr marL="8826" marR="8826" marT="88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Score</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Count</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Total</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5580867"/>
                  </a:ext>
                </a:extLst>
              </a:tr>
              <a:tr h="441312">
                <a:tc>
                  <a:txBody>
                    <a:bodyPr/>
                    <a:lstStyle/>
                    <a:p>
                      <a:pPr algn="l" fontAlgn="t"/>
                      <a:r>
                        <a:rPr lang="en-ZA" sz="2000" b="1" i="0" u="none" strike="noStrike" dirty="0">
                          <a:solidFill>
                            <a:srgbClr val="000000"/>
                          </a:solidFill>
                          <a:effectLst/>
                          <a:latin typeface="Calibri" panose="020F0502020204030204" pitchFamily="34" charset="0"/>
                        </a:rPr>
                        <a:t>Achieved (100%  and greater)</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t"/>
                      <a:r>
                        <a:rPr lang="en-ZA" sz="2000" b="0" i="0" u="none" strike="noStrike" dirty="0">
                          <a:solidFill>
                            <a:srgbClr val="000000"/>
                          </a:solidFill>
                          <a:effectLst/>
                          <a:latin typeface="Calibri" panose="020F0502020204030204" pitchFamily="34" charset="0"/>
                        </a:rPr>
                        <a:t>5</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4</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20</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9304212"/>
                  </a:ext>
                </a:extLst>
              </a:tr>
              <a:tr h="441312">
                <a:tc>
                  <a:txBody>
                    <a:bodyPr/>
                    <a:lstStyle/>
                    <a:p>
                      <a:pPr algn="l" fontAlgn="t"/>
                      <a:r>
                        <a:rPr lang="en-GB" sz="2000" b="1" i="0" u="none" strike="noStrike" dirty="0">
                          <a:solidFill>
                            <a:srgbClr val="000000"/>
                          </a:solidFill>
                          <a:effectLst/>
                          <a:latin typeface="Calibri" panose="020F0502020204030204" pitchFamily="34" charset="0"/>
                        </a:rPr>
                        <a:t>Good Progress (greater than 75%</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t"/>
                      <a:r>
                        <a:rPr lang="en-ZA" sz="2000" b="0" i="0" u="none" strike="noStrike" dirty="0">
                          <a:solidFill>
                            <a:srgbClr val="000000"/>
                          </a:solidFill>
                          <a:effectLst/>
                          <a:latin typeface="Calibri" panose="020F0502020204030204" pitchFamily="34" charset="0"/>
                        </a:rPr>
                        <a:t>4</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1</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4</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7536404"/>
                  </a:ext>
                </a:extLst>
              </a:tr>
              <a:tr h="441312">
                <a:tc>
                  <a:txBody>
                    <a:bodyPr/>
                    <a:lstStyle/>
                    <a:p>
                      <a:pPr algn="l" fontAlgn="t"/>
                      <a:r>
                        <a:rPr lang="en-ZA" sz="2000" b="1" i="0" u="none" strike="noStrike" dirty="0">
                          <a:solidFill>
                            <a:srgbClr val="000000"/>
                          </a:solidFill>
                          <a:effectLst/>
                          <a:latin typeface="Calibri" panose="020F0502020204030204" pitchFamily="34" charset="0"/>
                        </a:rPr>
                        <a:t>Fair Progress (51% - 75%)</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ctr" fontAlgn="t"/>
                      <a:r>
                        <a:rPr lang="en-ZA" sz="2000" b="0" i="0" u="none" strike="noStrike" dirty="0">
                          <a:solidFill>
                            <a:srgbClr val="000000"/>
                          </a:solidFill>
                          <a:effectLst/>
                          <a:latin typeface="Calibri" panose="020F0502020204030204" pitchFamily="34" charset="0"/>
                        </a:rPr>
                        <a:t>3</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2</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6</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2804728"/>
                  </a:ext>
                </a:extLst>
              </a:tr>
              <a:tr h="441312">
                <a:tc>
                  <a:txBody>
                    <a:bodyPr/>
                    <a:lstStyle/>
                    <a:p>
                      <a:pPr algn="l" fontAlgn="t"/>
                      <a:r>
                        <a:rPr lang="en-ZA" sz="2000" b="1" i="0" u="none" strike="noStrike" dirty="0">
                          <a:solidFill>
                            <a:srgbClr val="000000"/>
                          </a:solidFill>
                          <a:effectLst/>
                          <a:latin typeface="Calibri" panose="020F0502020204030204" pitchFamily="34" charset="0"/>
                        </a:rPr>
                        <a:t>Poor Progress (26% - 50%)</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ctr" fontAlgn="t"/>
                      <a:r>
                        <a:rPr lang="en-ZA" sz="2000" b="0" i="0" u="none" strike="noStrike" dirty="0">
                          <a:solidFill>
                            <a:srgbClr val="000000"/>
                          </a:solidFill>
                          <a:effectLst/>
                          <a:latin typeface="Calibri" panose="020F0502020204030204" pitchFamily="34" charset="0"/>
                        </a:rPr>
                        <a:t>2</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0</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0</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3013292"/>
                  </a:ext>
                </a:extLst>
              </a:tr>
              <a:tr h="441312">
                <a:tc>
                  <a:txBody>
                    <a:bodyPr/>
                    <a:lstStyle/>
                    <a:p>
                      <a:pPr algn="l" fontAlgn="t"/>
                      <a:r>
                        <a:rPr lang="en-GB" sz="2000" b="1" i="0" u="none" strike="noStrike" dirty="0">
                          <a:solidFill>
                            <a:srgbClr val="000000"/>
                          </a:solidFill>
                          <a:effectLst/>
                          <a:latin typeface="Calibri" panose="020F0502020204030204" pitchFamily="34" charset="0"/>
                        </a:rPr>
                        <a:t>Very Poor Progress (Less than 25%)</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ZA" sz="2000" b="0" i="0" u="none" strike="noStrike" dirty="0">
                          <a:solidFill>
                            <a:srgbClr val="000000"/>
                          </a:solidFill>
                          <a:effectLst/>
                          <a:latin typeface="Calibri" panose="020F0502020204030204" pitchFamily="34" charset="0"/>
                        </a:rPr>
                        <a:t>1</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3</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3</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101765"/>
                  </a:ext>
                </a:extLst>
              </a:tr>
              <a:tr h="273614">
                <a:tc>
                  <a:txBody>
                    <a:bodyPr/>
                    <a:lstStyle/>
                    <a:p>
                      <a:pPr algn="l" fontAlgn="b"/>
                      <a:r>
                        <a:rPr lang="en-ZA" sz="2000" b="0" i="0" u="none" strike="noStrike" dirty="0">
                          <a:solidFill>
                            <a:srgbClr val="000000"/>
                          </a:solidFill>
                          <a:effectLst/>
                          <a:latin typeface="Calibri" panose="020F0502020204030204" pitchFamily="34" charset="0"/>
                        </a:rPr>
                        <a:t>Total</a:t>
                      </a:r>
                    </a:p>
                  </a:txBody>
                  <a:tcPr marL="8826" marR="8826" marT="88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 </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10</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33</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5217377"/>
                  </a:ext>
                </a:extLst>
              </a:tr>
              <a:tr h="273614">
                <a:tc>
                  <a:txBody>
                    <a:bodyPr/>
                    <a:lstStyle/>
                    <a:p>
                      <a:pPr algn="l" fontAlgn="b"/>
                      <a:r>
                        <a:rPr lang="en-ZA" sz="2000" b="0" i="0" u="none" strike="noStrike" dirty="0">
                          <a:solidFill>
                            <a:srgbClr val="000000"/>
                          </a:solidFill>
                          <a:effectLst/>
                          <a:latin typeface="Calibri" panose="020F0502020204030204" pitchFamily="34" charset="0"/>
                        </a:rPr>
                        <a:t>Maximum score</a:t>
                      </a:r>
                    </a:p>
                  </a:txBody>
                  <a:tcPr marL="8826" marR="8826" marT="88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 </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5</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50</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984571"/>
                  </a:ext>
                </a:extLst>
              </a:tr>
              <a:tr h="273614">
                <a:tc>
                  <a:txBody>
                    <a:bodyPr/>
                    <a:lstStyle/>
                    <a:p>
                      <a:pPr algn="l" fontAlgn="b"/>
                      <a:r>
                        <a:rPr lang="en-ZA" sz="2000" b="0" i="0" u="none" strike="noStrike" dirty="0">
                          <a:solidFill>
                            <a:srgbClr val="FFFFFF"/>
                          </a:solidFill>
                          <a:effectLst/>
                          <a:latin typeface="Calibri" panose="020F0502020204030204" pitchFamily="34" charset="0"/>
                        </a:rPr>
                        <a:t>Performance per pillar</a:t>
                      </a:r>
                    </a:p>
                  </a:txBody>
                  <a:tcPr marL="8826" marR="8826" marT="88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2000" b="0" i="0" u="none" strike="noStrike" dirty="0">
                          <a:solidFill>
                            <a:srgbClr val="FFFFFF"/>
                          </a:solidFill>
                          <a:effectLst/>
                          <a:latin typeface="Calibri" panose="020F0502020204030204" pitchFamily="34" charset="0"/>
                        </a:rPr>
                        <a:t> </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2000" b="0" i="0" u="none" strike="noStrike" dirty="0">
                          <a:solidFill>
                            <a:srgbClr val="FFFFFF"/>
                          </a:solidFill>
                          <a:effectLst/>
                          <a:latin typeface="Calibri" panose="020F0502020204030204" pitchFamily="34" charset="0"/>
                        </a:rPr>
                        <a:t> </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2000" b="0" i="0" u="none" strike="noStrike" dirty="0">
                          <a:solidFill>
                            <a:srgbClr val="FFFFFF"/>
                          </a:solidFill>
                          <a:effectLst/>
                          <a:latin typeface="Calibri" panose="020F0502020204030204" pitchFamily="34" charset="0"/>
                        </a:rPr>
                        <a:t>66%</a:t>
                      </a:r>
                    </a:p>
                  </a:txBody>
                  <a:tcPr marL="8826" marR="8826" marT="882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extLst>
                  <a:ext uri="{0D108BD9-81ED-4DB2-BD59-A6C34878D82A}">
                    <a16:rowId xmlns:a16="http://schemas.microsoft.com/office/drawing/2014/main" val="2028760912"/>
                  </a:ext>
                </a:extLst>
              </a:tr>
            </a:tbl>
          </a:graphicData>
        </a:graphic>
      </p:graphicFrame>
    </p:spTree>
    <p:extLst>
      <p:ext uri="{BB962C8B-B14F-4D97-AF65-F5344CB8AC3E}">
        <p14:creationId xmlns:p14="http://schemas.microsoft.com/office/powerpoint/2010/main" val="4997097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343472" y="1106905"/>
            <a:ext cx="10010328" cy="380275"/>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Overview Of Q2 YTD Weighted Performance: Prog 2</a:t>
            </a:r>
            <a:endParaRPr kumimoji="0" lang="en-US"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F75B58-574D-2C4D-B57C-2E4EC4916D89}"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4" name="Rectangle 3">
            <a:extLst>
              <a:ext uri="{FF2B5EF4-FFF2-40B4-BE49-F238E27FC236}">
                <a16:creationId xmlns:a16="http://schemas.microsoft.com/office/drawing/2014/main" id="{93BA59BB-048F-5042-AF00-A11D190BEC54}"/>
              </a:ext>
            </a:extLst>
          </p:cNvPr>
          <p:cNvSpPr txBox="1">
            <a:spLocks/>
          </p:cNvSpPr>
          <p:nvPr/>
        </p:nvSpPr>
        <p:spPr>
          <a:xfrm>
            <a:off x="1343472" y="1666568"/>
            <a:ext cx="10646967" cy="468978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graphicFrame>
        <p:nvGraphicFramePr>
          <p:cNvPr id="4" name="Content Placeholder 3">
            <a:extLst>
              <a:ext uri="{FF2B5EF4-FFF2-40B4-BE49-F238E27FC236}">
                <a16:creationId xmlns:a16="http://schemas.microsoft.com/office/drawing/2014/main" id="{BE31A5E5-1C19-CACD-F18F-B5C27C4051FB}"/>
              </a:ext>
            </a:extLst>
          </p:cNvPr>
          <p:cNvGraphicFramePr>
            <a:graphicFrameLocks noGrp="1"/>
          </p:cNvGraphicFramePr>
          <p:nvPr>
            <p:ph idx="1"/>
            <p:extLst>
              <p:ext uri="{D42A27DB-BD31-4B8C-83A1-F6EECF244321}">
                <p14:modId xmlns:p14="http://schemas.microsoft.com/office/powerpoint/2010/main" val="1516652645"/>
              </p:ext>
            </p:extLst>
          </p:nvPr>
        </p:nvGraphicFramePr>
        <p:xfrm>
          <a:off x="1343473" y="1825626"/>
          <a:ext cx="10646967" cy="4493152"/>
        </p:xfrm>
        <a:graphic>
          <a:graphicData uri="http://schemas.openxmlformats.org/drawingml/2006/table">
            <a:tbl>
              <a:tblPr/>
              <a:tblGrid>
                <a:gridCol w="4841633">
                  <a:extLst>
                    <a:ext uri="{9D8B030D-6E8A-4147-A177-3AD203B41FA5}">
                      <a16:colId xmlns:a16="http://schemas.microsoft.com/office/drawing/2014/main" val="4195119523"/>
                    </a:ext>
                  </a:extLst>
                </a:gridCol>
                <a:gridCol w="2012209">
                  <a:extLst>
                    <a:ext uri="{9D8B030D-6E8A-4147-A177-3AD203B41FA5}">
                      <a16:colId xmlns:a16="http://schemas.microsoft.com/office/drawing/2014/main" val="1484740198"/>
                    </a:ext>
                  </a:extLst>
                </a:gridCol>
                <a:gridCol w="1711532">
                  <a:extLst>
                    <a:ext uri="{9D8B030D-6E8A-4147-A177-3AD203B41FA5}">
                      <a16:colId xmlns:a16="http://schemas.microsoft.com/office/drawing/2014/main" val="3056138117"/>
                    </a:ext>
                  </a:extLst>
                </a:gridCol>
                <a:gridCol w="2081593">
                  <a:extLst>
                    <a:ext uri="{9D8B030D-6E8A-4147-A177-3AD203B41FA5}">
                      <a16:colId xmlns:a16="http://schemas.microsoft.com/office/drawing/2014/main" val="2292070599"/>
                    </a:ext>
                  </a:extLst>
                </a:gridCol>
              </a:tblGrid>
              <a:tr h="444014">
                <a:tc gridSpan="4">
                  <a:txBody>
                    <a:bodyPr/>
                    <a:lstStyle/>
                    <a:p>
                      <a:pPr algn="ctr" fontAlgn="b"/>
                      <a:r>
                        <a:rPr lang="en-ZA" sz="2000" b="0" i="0" u="none" strike="noStrike" dirty="0">
                          <a:solidFill>
                            <a:srgbClr val="000000"/>
                          </a:solidFill>
                          <a:effectLst/>
                          <a:latin typeface="Calibri" panose="020F0502020204030204" pitchFamily="34" charset="0"/>
                        </a:rPr>
                        <a:t>Prog 2</a:t>
                      </a:r>
                    </a:p>
                  </a:txBody>
                  <a:tcPr marL="8880" marR="8880" marT="888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4185352565"/>
                  </a:ext>
                </a:extLst>
              </a:tr>
              <a:tr h="444014">
                <a:tc>
                  <a:txBody>
                    <a:bodyPr/>
                    <a:lstStyle/>
                    <a:p>
                      <a:pPr algn="l" fontAlgn="b"/>
                      <a:r>
                        <a:rPr lang="en-ZA" sz="2000" b="0" i="0" u="none" strike="noStrike" dirty="0">
                          <a:solidFill>
                            <a:srgbClr val="000000"/>
                          </a:solidFill>
                          <a:effectLst/>
                          <a:latin typeface="Calibri" panose="020F0502020204030204" pitchFamily="34" charset="0"/>
                        </a:rPr>
                        <a:t>Consolidate rating performance grid</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 </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 </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 </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4800950"/>
                  </a:ext>
                </a:extLst>
              </a:tr>
              <a:tr h="444014">
                <a:tc>
                  <a:txBody>
                    <a:bodyPr/>
                    <a:lstStyle/>
                    <a:p>
                      <a:pPr algn="l" fontAlgn="b"/>
                      <a:r>
                        <a:rPr lang="en-ZA" sz="2000" b="0" i="0" u="none" strike="noStrike" dirty="0">
                          <a:solidFill>
                            <a:srgbClr val="000000"/>
                          </a:solidFill>
                          <a:effectLst/>
                          <a:latin typeface="Calibri" panose="020F0502020204030204" pitchFamily="34" charset="0"/>
                        </a:rPr>
                        <a:t> </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Score</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Count</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Total</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7337827"/>
                  </a:ext>
                </a:extLst>
              </a:tr>
              <a:tr h="444014">
                <a:tc>
                  <a:txBody>
                    <a:bodyPr/>
                    <a:lstStyle/>
                    <a:p>
                      <a:pPr algn="l" fontAlgn="t"/>
                      <a:r>
                        <a:rPr lang="en-ZA" sz="2000" b="1" i="0" u="none" strike="noStrike" dirty="0">
                          <a:solidFill>
                            <a:srgbClr val="000000"/>
                          </a:solidFill>
                          <a:effectLst/>
                          <a:latin typeface="Calibri" panose="020F0502020204030204" pitchFamily="34" charset="0"/>
                        </a:rPr>
                        <a:t>Achieved (100%  and greater)</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t"/>
                      <a:r>
                        <a:rPr lang="en-ZA" sz="2000" b="0" i="0" u="none" strike="noStrike" dirty="0">
                          <a:solidFill>
                            <a:srgbClr val="000000"/>
                          </a:solidFill>
                          <a:effectLst/>
                          <a:latin typeface="Calibri" panose="020F0502020204030204" pitchFamily="34" charset="0"/>
                        </a:rPr>
                        <a:t>5</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0</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0</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8205624"/>
                  </a:ext>
                </a:extLst>
              </a:tr>
              <a:tr h="444014">
                <a:tc>
                  <a:txBody>
                    <a:bodyPr/>
                    <a:lstStyle/>
                    <a:p>
                      <a:pPr algn="l" fontAlgn="t"/>
                      <a:r>
                        <a:rPr lang="en-GB" sz="2000" b="1" i="0" u="none" strike="noStrike" dirty="0">
                          <a:solidFill>
                            <a:srgbClr val="000000"/>
                          </a:solidFill>
                          <a:effectLst/>
                          <a:latin typeface="Calibri" panose="020F0502020204030204" pitchFamily="34" charset="0"/>
                        </a:rPr>
                        <a:t>Good Progress (greater than 75%</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t"/>
                      <a:r>
                        <a:rPr lang="en-ZA" sz="2000" b="0" i="0" u="none" strike="noStrike" dirty="0">
                          <a:solidFill>
                            <a:srgbClr val="000000"/>
                          </a:solidFill>
                          <a:effectLst/>
                          <a:latin typeface="Calibri" panose="020F0502020204030204" pitchFamily="34" charset="0"/>
                        </a:rPr>
                        <a:t>4</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6</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24</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5728891"/>
                  </a:ext>
                </a:extLst>
              </a:tr>
              <a:tr h="444014">
                <a:tc>
                  <a:txBody>
                    <a:bodyPr/>
                    <a:lstStyle/>
                    <a:p>
                      <a:pPr algn="l" fontAlgn="t"/>
                      <a:r>
                        <a:rPr lang="en-ZA" sz="2000" b="1" i="0" u="none" strike="noStrike" dirty="0">
                          <a:solidFill>
                            <a:srgbClr val="000000"/>
                          </a:solidFill>
                          <a:effectLst/>
                          <a:latin typeface="Calibri" panose="020F0502020204030204" pitchFamily="34" charset="0"/>
                        </a:rPr>
                        <a:t>Fair Progress (51% - 75%)</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ctr" fontAlgn="t"/>
                      <a:r>
                        <a:rPr lang="en-ZA" sz="2000" b="0" i="0" u="none" strike="noStrike" dirty="0">
                          <a:solidFill>
                            <a:srgbClr val="000000"/>
                          </a:solidFill>
                          <a:effectLst/>
                          <a:latin typeface="Calibri" panose="020F0502020204030204" pitchFamily="34" charset="0"/>
                        </a:rPr>
                        <a:t>3</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2</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6</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7445684"/>
                  </a:ext>
                </a:extLst>
              </a:tr>
              <a:tr h="444014">
                <a:tc>
                  <a:txBody>
                    <a:bodyPr/>
                    <a:lstStyle/>
                    <a:p>
                      <a:pPr algn="l" fontAlgn="t"/>
                      <a:r>
                        <a:rPr lang="en-ZA" sz="2000" b="1" i="0" u="none" strike="noStrike" dirty="0">
                          <a:solidFill>
                            <a:srgbClr val="000000"/>
                          </a:solidFill>
                          <a:effectLst/>
                          <a:latin typeface="Calibri" panose="020F0502020204030204" pitchFamily="34" charset="0"/>
                        </a:rPr>
                        <a:t>Poor Progress (26% - 50%)</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ctr" fontAlgn="t"/>
                      <a:r>
                        <a:rPr lang="en-ZA" sz="2000" b="0" i="0" u="none" strike="noStrike" dirty="0">
                          <a:solidFill>
                            <a:srgbClr val="000000"/>
                          </a:solidFill>
                          <a:effectLst/>
                          <a:latin typeface="Calibri" panose="020F0502020204030204" pitchFamily="34" charset="0"/>
                        </a:rPr>
                        <a:t>2</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1</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2</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5435755"/>
                  </a:ext>
                </a:extLst>
              </a:tr>
              <a:tr h="444014">
                <a:tc>
                  <a:txBody>
                    <a:bodyPr/>
                    <a:lstStyle/>
                    <a:p>
                      <a:pPr algn="l" fontAlgn="t"/>
                      <a:r>
                        <a:rPr lang="en-GB" sz="2000" b="1" i="0" u="none" strike="noStrike" dirty="0">
                          <a:solidFill>
                            <a:srgbClr val="000000"/>
                          </a:solidFill>
                          <a:effectLst/>
                          <a:latin typeface="Calibri" panose="020F0502020204030204" pitchFamily="34" charset="0"/>
                        </a:rPr>
                        <a:t>Very Poor Progress (Less than 25%)</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ZA" sz="2000" b="0" i="0" u="none" strike="noStrike" dirty="0">
                          <a:solidFill>
                            <a:srgbClr val="000000"/>
                          </a:solidFill>
                          <a:effectLst/>
                          <a:latin typeface="Calibri" panose="020F0502020204030204" pitchFamily="34" charset="0"/>
                        </a:rPr>
                        <a:t>1</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0</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0</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8365279"/>
                  </a:ext>
                </a:extLst>
              </a:tr>
              <a:tr h="266408">
                <a:tc>
                  <a:txBody>
                    <a:bodyPr/>
                    <a:lstStyle/>
                    <a:p>
                      <a:pPr algn="l" fontAlgn="b"/>
                      <a:r>
                        <a:rPr lang="en-ZA" sz="2000" b="0" i="0" u="none" strike="noStrike" dirty="0">
                          <a:solidFill>
                            <a:srgbClr val="000000"/>
                          </a:solidFill>
                          <a:effectLst/>
                          <a:latin typeface="Calibri" panose="020F0502020204030204" pitchFamily="34" charset="0"/>
                        </a:rPr>
                        <a:t>Total</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 </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9</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32</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6212778"/>
                  </a:ext>
                </a:extLst>
              </a:tr>
              <a:tr h="266408">
                <a:tc>
                  <a:txBody>
                    <a:bodyPr/>
                    <a:lstStyle/>
                    <a:p>
                      <a:pPr algn="l" fontAlgn="b"/>
                      <a:r>
                        <a:rPr lang="en-ZA" sz="2000" b="0" i="0" u="none" strike="noStrike" dirty="0">
                          <a:solidFill>
                            <a:srgbClr val="000000"/>
                          </a:solidFill>
                          <a:effectLst/>
                          <a:latin typeface="Calibri" panose="020F0502020204030204" pitchFamily="34" charset="0"/>
                        </a:rPr>
                        <a:t>Maximum score</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 </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5</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45</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0341054"/>
                  </a:ext>
                </a:extLst>
              </a:tr>
              <a:tr h="266408">
                <a:tc>
                  <a:txBody>
                    <a:bodyPr/>
                    <a:lstStyle/>
                    <a:p>
                      <a:pPr algn="l" fontAlgn="b"/>
                      <a:r>
                        <a:rPr lang="en-ZA" sz="2000" b="0" i="0" u="none" strike="noStrike" dirty="0">
                          <a:solidFill>
                            <a:srgbClr val="FFFFFF"/>
                          </a:solidFill>
                          <a:effectLst/>
                          <a:latin typeface="Calibri" panose="020F0502020204030204" pitchFamily="34" charset="0"/>
                        </a:rPr>
                        <a:t>Performance per pillar</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2000" b="0" i="0" u="none" strike="noStrike" dirty="0">
                          <a:solidFill>
                            <a:srgbClr val="FFFFFF"/>
                          </a:solidFill>
                          <a:effectLst/>
                          <a:latin typeface="Calibri" panose="020F0502020204030204" pitchFamily="34" charset="0"/>
                        </a:rPr>
                        <a:t> </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2000" b="0" i="0" u="none" strike="noStrike" dirty="0">
                          <a:solidFill>
                            <a:srgbClr val="FFFFFF"/>
                          </a:solidFill>
                          <a:effectLst/>
                          <a:latin typeface="Calibri" panose="020F0502020204030204" pitchFamily="34" charset="0"/>
                        </a:rPr>
                        <a:t> </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2000" b="0" i="0" u="none" strike="noStrike" dirty="0">
                          <a:solidFill>
                            <a:srgbClr val="FFFFFF"/>
                          </a:solidFill>
                          <a:effectLst/>
                          <a:latin typeface="Calibri" panose="020F0502020204030204" pitchFamily="34" charset="0"/>
                        </a:rPr>
                        <a:t>71%</a:t>
                      </a:r>
                    </a:p>
                  </a:txBody>
                  <a:tcPr marL="8880" marR="8880" marT="8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extLst>
                  <a:ext uri="{0D108BD9-81ED-4DB2-BD59-A6C34878D82A}">
                    <a16:rowId xmlns:a16="http://schemas.microsoft.com/office/drawing/2014/main" val="2142658852"/>
                  </a:ext>
                </a:extLst>
              </a:tr>
            </a:tbl>
          </a:graphicData>
        </a:graphic>
      </p:graphicFrame>
    </p:spTree>
    <p:extLst>
      <p:ext uri="{BB962C8B-B14F-4D97-AF65-F5344CB8AC3E}">
        <p14:creationId xmlns:p14="http://schemas.microsoft.com/office/powerpoint/2010/main" val="16755299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343472" y="1106905"/>
            <a:ext cx="10010328" cy="380275"/>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Overview Of Q2 YTD Weighted Performance: Prog 3</a:t>
            </a:r>
            <a:endParaRPr kumimoji="0" lang="en-US"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F75B58-574D-2C4D-B57C-2E4EC4916D89}"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4" name="Rectangle 3">
            <a:extLst>
              <a:ext uri="{FF2B5EF4-FFF2-40B4-BE49-F238E27FC236}">
                <a16:creationId xmlns:a16="http://schemas.microsoft.com/office/drawing/2014/main" id="{93BA59BB-048F-5042-AF00-A11D190BEC54}"/>
              </a:ext>
            </a:extLst>
          </p:cNvPr>
          <p:cNvSpPr txBox="1">
            <a:spLocks/>
          </p:cNvSpPr>
          <p:nvPr/>
        </p:nvSpPr>
        <p:spPr>
          <a:xfrm>
            <a:off x="1343472" y="1666568"/>
            <a:ext cx="10646967" cy="468978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graphicFrame>
        <p:nvGraphicFramePr>
          <p:cNvPr id="4" name="Content Placeholder 3">
            <a:extLst>
              <a:ext uri="{FF2B5EF4-FFF2-40B4-BE49-F238E27FC236}">
                <a16:creationId xmlns:a16="http://schemas.microsoft.com/office/drawing/2014/main" id="{FDAB521D-9FD9-59A5-0916-09DF277D2E0C}"/>
              </a:ext>
            </a:extLst>
          </p:cNvPr>
          <p:cNvGraphicFramePr>
            <a:graphicFrameLocks noGrp="1"/>
          </p:cNvGraphicFramePr>
          <p:nvPr>
            <p:ph idx="1"/>
            <p:extLst>
              <p:ext uri="{D42A27DB-BD31-4B8C-83A1-F6EECF244321}">
                <p14:modId xmlns:p14="http://schemas.microsoft.com/office/powerpoint/2010/main" val="2150953665"/>
              </p:ext>
            </p:extLst>
          </p:nvPr>
        </p:nvGraphicFramePr>
        <p:xfrm>
          <a:off x="1343472" y="1825624"/>
          <a:ext cx="10646967" cy="4428608"/>
        </p:xfrm>
        <a:graphic>
          <a:graphicData uri="http://schemas.openxmlformats.org/drawingml/2006/table">
            <a:tbl>
              <a:tblPr/>
              <a:tblGrid>
                <a:gridCol w="4841634">
                  <a:extLst>
                    <a:ext uri="{9D8B030D-6E8A-4147-A177-3AD203B41FA5}">
                      <a16:colId xmlns:a16="http://schemas.microsoft.com/office/drawing/2014/main" val="594456316"/>
                    </a:ext>
                  </a:extLst>
                </a:gridCol>
                <a:gridCol w="2012208">
                  <a:extLst>
                    <a:ext uri="{9D8B030D-6E8A-4147-A177-3AD203B41FA5}">
                      <a16:colId xmlns:a16="http://schemas.microsoft.com/office/drawing/2014/main" val="1999640668"/>
                    </a:ext>
                  </a:extLst>
                </a:gridCol>
                <a:gridCol w="1711532">
                  <a:extLst>
                    <a:ext uri="{9D8B030D-6E8A-4147-A177-3AD203B41FA5}">
                      <a16:colId xmlns:a16="http://schemas.microsoft.com/office/drawing/2014/main" val="1422983752"/>
                    </a:ext>
                  </a:extLst>
                </a:gridCol>
                <a:gridCol w="2081593">
                  <a:extLst>
                    <a:ext uri="{9D8B030D-6E8A-4147-A177-3AD203B41FA5}">
                      <a16:colId xmlns:a16="http://schemas.microsoft.com/office/drawing/2014/main" val="208961210"/>
                    </a:ext>
                  </a:extLst>
                </a:gridCol>
              </a:tblGrid>
              <a:tr h="436006">
                <a:tc gridSpan="4">
                  <a:txBody>
                    <a:bodyPr/>
                    <a:lstStyle/>
                    <a:p>
                      <a:pPr algn="ctr" fontAlgn="b"/>
                      <a:r>
                        <a:rPr lang="en-ZA" sz="2000" b="0" i="0" u="none" strike="noStrike" dirty="0">
                          <a:solidFill>
                            <a:srgbClr val="000000"/>
                          </a:solidFill>
                          <a:effectLst/>
                          <a:latin typeface="Calibri" panose="020F0502020204030204" pitchFamily="34" charset="0"/>
                        </a:rPr>
                        <a:t>Prog 3</a:t>
                      </a:r>
                    </a:p>
                  </a:txBody>
                  <a:tcPr marL="8720" marR="8720" marT="872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1917290405"/>
                  </a:ext>
                </a:extLst>
              </a:tr>
              <a:tr h="436006">
                <a:tc>
                  <a:txBody>
                    <a:bodyPr/>
                    <a:lstStyle/>
                    <a:p>
                      <a:pPr algn="l" fontAlgn="b"/>
                      <a:r>
                        <a:rPr lang="en-ZA" sz="2000" b="0" i="0" u="none" strike="noStrike" dirty="0">
                          <a:solidFill>
                            <a:srgbClr val="000000"/>
                          </a:solidFill>
                          <a:effectLst/>
                          <a:latin typeface="Calibri" panose="020F0502020204030204" pitchFamily="34" charset="0"/>
                        </a:rPr>
                        <a:t>Consolidate rating performance grid</a:t>
                      </a:r>
                    </a:p>
                  </a:txBody>
                  <a:tcPr marL="8720" marR="8720" marT="8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 </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 </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 </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5719742"/>
                  </a:ext>
                </a:extLst>
              </a:tr>
              <a:tr h="436006">
                <a:tc>
                  <a:txBody>
                    <a:bodyPr/>
                    <a:lstStyle/>
                    <a:p>
                      <a:pPr algn="l" fontAlgn="b"/>
                      <a:r>
                        <a:rPr lang="en-ZA" sz="2000" b="0" i="0" u="none" strike="noStrike" dirty="0">
                          <a:solidFill>
                            <a:srgbClr val="000000"/>
                          </a:solidFill>
                          <a:effectLst/>
                          <a:latin typeface="Calibri" panose="020F0502020204030204" pitchFamily="34" charset="0"/>
                        </a:rPr>
                        <a:t> </a:t>
                      </a:r>
                    </a:p>
                  </a:txBody>
                  <a:tcPr marL="8720" marR="8720" marT="8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Score</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Count</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Total</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201229"/>
                  </a:ext>
                </a:extLst>
              </a:tr>
              <a:tr h="436006">
                <a:tc>
                  <a:txBody>
                    <a:bodyPr/>
                    <a:lstStyle/>
                    <a:p>
                      <a:pPr algn="l" fontAlgn="t"/>
                      <a:r>
                        <a:rPr lang="en-ZA" sz="2000" b="1" i="0" u="none" strike="noStrike" dirty="0">
                          <a:solidFill>
                            <a:srgbClr val="000000"/>
                          </a:solidFill>
                          <a:effectLst/>
                          <a:latin typeface="Calibri" panose="020F0502020204030204" pitchFamily="34" charset="0"/>
                        </a:rPr>
                        <a:t>Achieved (100%  and greater)</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t"/>
                      <a:r>
                        <a:rPr lang="en-ZA" sz="2000" b="0" i="0" u="none" strike="noStrike" dirty="0">
                          <a:solidFill>
                            <a:srgbClr val="000000"/>
                          </a:solidFill>
                          <a:effectLst/>
                          <a:latin typeface="Calibri" panose="020F0502020204030204" pitchFamily="34" charset="0"/>
                        </a:rPr>
                        <a:t>5</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5</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25</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055899"/>
                  </a:ext>
                </a:extLst>
              </a:tr>
              <a:tr h="436006">
                <a:tc>
                  <a:txBody>
                    <a:bodyPr/>
                    <a:lstStyle/>
                    <a:p>
                      <a:pPr algn="l" fontAlgn="t"/>
                      <a:r>
                        <a:rPr lang="en-GB" sz="2000" b="1" i="0" u="none" strike="noStrike" dirty="0">
                          <a:solidFill>
                            <a:srgbClr val="000000"/>
                          </a:solidFill>
                          <a:effectLst/>
                          <a:latin typeface="Calibri" panose="020F0502020204030204" pitchFamily="34" charset="0"/>
                        </a:rPr>
                        <a:t>Good Progress (greater than 75%</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t"/>
                      <a:r>
                        <a:rPr lang="en-ZA" sz="2000" b="0" i="0" u="none" strike="noStrike" dirty="0">
                          <a:solidFill>
                            <a:srgbClr val="000000"/>
                          </a:solidFill>
                          <a:effectLst/>
                          <a:latin typeface="Calibri" panose="020F0502020204030204" pitchFamily="34" charset="0"/>
                        </a:rPr>
                        <a:t>4</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2</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8</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7162764"/>
                  </a:ext>
                </a:extLst>
              </a:tr>
              <a:tr h="436006">
                <a:tc>
                  <a:txBody>
                    <a:bodyPr/>
                    <a:lstStyle/>
                    <a:p>
                      <a:pPr algn="l" fontAlgn="t"/>
                      <a:r>
                        <a:rPr lang="en-ZA" sz="2000" b="1" i="0" u="none" strike="noStrike" dirty="0">
                          <a:solidFill>
                            <a:srgbClr val="000000"/>
                          </a:solidFill>
                          <a:effectLst/>
                          <a:latin typeface="Calibri" panose="020F0502020204030204" pitchFamily="34" charset="0"/>
                        </a:rPr>
                        <a:t>Fair Progress (51% - 75%)</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ctr" fontAlgn="t"/>
                      <a:r>
                        <a:rPr lang="en-ZA" sz="2000" b="0" i="0" u="none" strike="noStrike" dirty="0">
                          <a:solidFill>
                            <a:srgbClr val="000000"/>
                          </a:solidFill>
                          <a:effectLst/>
                          <a:latin typeface="Calibri" panose="020F0502020204030204" pitchFamily="34" charset="0"/>
                        </a:rPr>
                        <a:t>3</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4</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12</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0506436"/>
                  </a:ext>
                </a:extLst>
              </a:tr>
              <a:tr h="436006">
                <a:tc>
                  <a:txBody>
                    <a:bodyPr/>
                    <a:lstStyle/>
                    <a:p>
                      <a:pPr algn="l" fontAlgn="t"/>
                      <a:r>
                        <a:rPr lang="en-ZA" sz="2000" b="1" i="0" u="none" strike="noStrike" dirty="0">
                          <a:solidFill>
                            <a:srgbClr val="000000"/>
                          </a:solidFill>
                          <a:effectLst/>
                          <a:latin typeface="Calibri" panose="020F0502020204030204" pitchFamily="34" charset="0"/>
                        </a:rPr>
                        <a:t>Poor Progress (26% - 50%)</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ctr" fontAlgn="t"/>
                      <a:r>
                        <a:rPr lang="en-ZA" sz="2000" b="0" i="0" u="none" strike="noStrike" dirty="0">
                          <a:solidFill>
                            <a:srgbClr val="000000"/>
                          </a:solidFill>
                          <a:effectLst/>
                          <a:latin typeface="Calibri" panose="020F0502020204030204" pitchFamily="34" charset="0"/>
                        </a:rPr>
                        <a:t>2</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1</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2</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2063659"/>
                  </a:ext>
                </a:extLst>
              </a:tr>
              <a:tr h="436006">
                <a:tc>
                  <a:txBody>
                    <a:bodyPr/>
                    <a:lstStyle/>
                    <a:p>
                      <a:pPr algn="l" fontAlgn="t"/>
                      <a:r>
                        <a:rPr lang="en-GB" sz="2000" b="1" i="0" u="none" strike="noStrike" dirty="0">
                          <a:solidFill>
                            <a:srgbClr val="000000"/>
                          </a:solidFill>
                          <a:effectLst/>
                          <a:latin typeface="Calibri" panose="020F0502020204030204" pitchFamily="34" charset="0"/>
                        </a:rPr>
                        <a:t>Very Poor Progress (Less than 25%)</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ZA" sz="2000" b="0" i="0" u="none" strike="noStrike" dirty="0">
                          <a:solidFill>
                            <a:srgbClr val="000000"/>
                          </a:solidFill>
                          <a:effectLst/>
                          <a:latin typeface="Calibri" panose="020F0502020204030204" pitchFamily="34" charset="0"/>
                        </a:rPr>
                        <a:t>1</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0</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0</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1935831"/>
                  </a:ext>
                </a:extLst>
              </a:tr>
              <a:tr h="287764">
                <a:tc>
                  <a:txBody>
                    <a:bodyPr/>
                    <a:lstStyle/>
                    <a:p>
                      <a:pPr algn="l" fontAlgn="b"/>
                      <a:r>
                        <a:rPr lang="en-ZA" sz="2000" b="0" i="0" u="none" strike="noStrike" dirty="0">
                          <a:solidFill>
                            <a:srgbClr val="000000"/>
                          </a:solidFill>
                          <a:effectLst/>
                          <a:latin typeface="Calibri" panose="020F0502020204030204" pitchFamily="34" charset="0"/>
                        </a:rPr>
                        <a:t>Total</a:t>
                      </a:r>
                    </a:p>
                  </a:txBody>
                  <a:tcPr marL="8720" marR="8720" marT="8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 </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12</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47</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6721002"/>
                  </a:ext>
                </a:extLst>
              </a:tr>
              <a:tr h="287764">
                <a:tc>
                  <a:txBody>
                    <a:bodyPr/>
                    <a:lstStyle/>
                    <a:p>
                      <a:pPr algn="l" fontAlgn="b"/>
                      <a:r>
                        <a:rPr lang="en-ZA" sz="2000" b="0" i="0" u="none" strike="noStrike" dirty="0">
                          <a:solidFill>
                            <a:srgbClr val="000000"/>
                          </a:solidFill>
                          <a:effectLst/>
                          <a:latin typeface="Calibri" panose="020F0502020204030204" pitchFamily="34" charset="0"/>
                        </a:rPr>
                        <a:t>Maximum score</a:t>
                      </a:r>
                    </a:p>
                  </a:txBody>
                  <a:tcPr marL="8720" marR="8720" marT="8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 </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5</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60</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5438620"/>
                  </a:ext>
                </a:extLst>
              </a:tr>
              <a:tr h="287764">
                <a:tc>
                  <a:txBody>
                    <a:bodyPr/>
                    <a:lstStyle/>
                    <a:p>
                      <a:pPr algn="l" fontAlgn="b"/>
                      <a:r>
                        <a:rPr lang="en-ZA" sz="2000" b="0" i="0" u="none" strike="noStrike" dirty="0">
                          <a:solidFill>
                            <a:srgbClr val="FFFFFF"/>
                          </a:solidFill>
                          <a:effectLst/>
                          <a:latin typeface="Calibri" panose="020F0502020204030204" pitchFamily="34" charset="0"/>
                        </a:rPr>
                        <a:t>Performance per pillar</a:t>
                      </a:r>
                    </a:p>
                  </a:txBody>
                  <a:tcPr marL="8720" marR="8720" marT="8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2000" b="0" i="0" u="none" strike="noStrike" dirty="0">
                          <a:solidFill>
                            <a:srgbClr val="FFFFFF"/>
                          </a:solidFill>
                          <a:effectLst/>
                          <a:latin typeface="Calibri" panose="020F0502020204030204" pitchFamily="34" charset="0"/>
                        </a:rPr>
                        <a:t> </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2000" b="0" i="0" u="none" strike="noStrike" dirty="0">
                          <a:solidFill>
                            <a:srgbClr val="FFFFFF"/>
                          </a:solidFill>
                          <a:effectLst/>
                          <a:latin typeface="Calibri" panose="020F0502020204030204" pitchFamily="34" charset="0"/>
                        </a:rPr>
                        <a:t> </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2000" b="0" i="0" u="none" strike="noStrike" dirty="0">
                          <a:solidFill>
                            <a:srgbClr val="FFFFFF"/>
                          </a:solidFill>
                          <a:effectLst/>
                          <a:latin typeface="Calibri" panose="020F0502020204030204" pitchFamily="34" charset="0"/>
                        </a:rPr>
                        <a:t>78%</a:t>
                      </a:r>
                    </a:p>
                  </a:txBody>
                  <a:tcPr marL="8720" marR="8720" marT="87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extLst>
                  <a:ext uri="{0D108BD9-81ED-4DB2-BD59-A6C34878D82A}">
                    <a16:rowId xmlns:a16="http://schemas.microsoft.com/office/drawing/2014/main" val="334763816"/>
                  </a:ext>
                </a:extLst>
              </a:tr>
            </a:tbl>
          </a:graphicData>
        </a:graphic>
      </p:graphicFrame>
    </p:spTree>
    <p:extLst>
      <p:ext uri="{BB962C8B-B14F-4D97-AF65-F5344CB8AC3E}">
        <p14:creationId xmlns:p14="http://schemas.microsoft.com/office/powerpoint/2010/main" val="9939163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343472" y="1106905"/>
            <a:ext cx="10010328" cy="380275"/>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Overview Of Q2 YTD Weighted Performance: Prog 4</a:t>
            </a:r>
            <a:endParaRPr kumimoji="0" lang="en-US"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F75B58-574D-2C4D-B57C-2E4EC4916D89}"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4" name="Rectangle 3">
            <a:extLst>
              <a:ext uri="{FF2B5EF4-FFF2-40B4-BE49-F238E27FC236}">
                <a16:creationId xmlns:a16="http://schemas.microsoft.com/office/drawing/2014/main" id="{93BA59BB-048F-5042-AF00-A11D190BEC54}"/>
              </a:ext>
            </a:extLst>
          </p:cNvPr>
          <p:cNvSpPr txBox="1">
            <a:spLocks/>
          </p:cNvSpPr>
          <p:nvPr/>
        </p:nvSpPr>
        <p:spPr>
          <a:xfrm>
            <a:off x="1343472" y="1666568"/>
            <a:ext cx="10646967" cy="468978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graphicFrame>
        <p:nvGraphicFramePr>
          <p:cNvPr id="4" name="Content Placeholder 3">
            <a:extLst>
              <a:ext uri="{FF2B5EF4-FFF2-40B4-BE49-F238E27FC236}">
                <a16:creationId xmlns:a16="http://schemas.microsoft.com/office/drawing/2014/main" id="{C5AB7BEF-1825-085B-03CD-52D782F35B35}"/>
              </a:ext>
            </a:extLst>
          </p:cNvPr>
          <p:cNvGraphicFramePr>
            <a:graphicFrameLocks noGrp="1"/>
          </p:cNvGraphicFramePr>
          <p:nvPr>
            <p:ph idx="1"/>
            <p:extLst>
              <p:ext uri="{D42A27DB-BD31-4B8C-83A1-F6EECF244321}">
                <p14:modId xmlns:p14="http://schemas.microsoft.com/office/powerpoint/2010/main" val="4106981964"/>
              </p:ext>
            </p:extLst>
          </p:nvPr>
        </p:nvGraphicFramePr>
        <p:xfrm>
          <a:off x="1343472" y="1825625"/>
          <a:ext cx="10646966" cy="4366346"/>
        </p:xfrm>
        <a:graphic>
          <a:graphicData uri="http://schemas.openxmlformats.org/drawingml/2006/table">
            <a:tbl>
              <a:tblPr/>
              <a:tblGrid>
                <a:gridCol w="4841633">
                  <a:extLst>
                    <a:ext uri="{9D8B030D-6E8A-4147-A177-3AD203B41FA5}">
                      <a16:colId xmlns:a16="http://schemas.microsoft.com/office/drawing/2014/main" val="4248808523"/>
                    </a:ext>
                  </a:extLst>
                </a:gridCol>
                <a:gridCol w="2012207">
                  <a:extLst>
                    <a:ext uri="{9D8B030D-6E8A-4147-A177-3AD203B41FA5}">
                      <a16:colId xmlns:a16="http://schemas.microsoft.com/office/drawing/2014/main" val="1570230999"/>
                    </a:ext>
                  </a:extLst>
                </a:gridCol>
                <a:gridCol w="1711532">
                  <a:extLst>
                    <a:ext uri="{9D8B030D-6E8A-4147-A177-3AD203B41FA5}">
                      <a16:colId xmlns:a16="http://schemas.microsoft.com/office/drawing/2014/main" val="980772088"/>
                    </a:ext>
                  </a:extLst>
                </a:gridCol>
                <a:gridCol w="2081594">
                  <a:extLst>
                    <a:ext uri="{9D8B030D-6E8A-4147-A177-3AD203B41FA5}">
                      <a16:colId xmlns:a16="http://schemas.microsoft.com/office/drawing/2014/main" val="3447780749"/>
                    </a:ext>
                  </a:extLst>
                </a:gridCol>
              </a:tblGrid>
              <a:tr h="428281">
                <a:tc gridSpan="4">
                  <a:txBody>
                    <a:bodyPr/>
                    <a:lstStyle/>
                    <a:p>
                      <a:pPr algn="ctr" fontAlgn="b"/>
                      <a:r>
                        <a:rPr lang="en-ZA" sz="2000" b="0" i="0" u="none" strike="noStrike" dirty="0">
                          <a:solidFill>
                            <a:srgbClr val="000000"/>
                          </a:solidFill>
                          <a:effectLst/>
                          <a:latin typeface="Calibri" panose="020F0502020204030204" pitchFamily="34" charset="0"/>
                        </a:rPr>
                        <a:t>Prog 4</a:t>
                      </a:r>
                    </a:p>
                  </a:txBody>
                  <a:tcPr marL="8566" marR="8566" marT="8566"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4163198143"/>
                  </a:ext>
                </a:extLst>
              </a:tr>
              <a:tr h="428281">
                <a:tc>
                  <a:txBody>
                    <a:bodyPr/>
                    <a:lstStyle/>
                    <a:p>
                      <a:pPr algn="l" fontAlgn="b"/>
                      <a:r>
                        <a:rPr lang="en-ZA" sz="2000" b="0" i="0" u="none" strike="noStrike" dirty="0">
                          <a:solidFill>
                            <a:srgbClr val="000000"/>
                          </a:solidFill>
                          <a:effectLst/>
                          <a:latin typeface="Calibri" panose="020F0502020204030204" pitchFamily="34" charset="0"/>
                        </a:rPr>
                        <a:t>Consolidate rating performance grid</a:t>
                      </a:r>
                    </a:p>
                  </a:txBody>
                  <a:tcPr marL="8566" marR="8566" marT="85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 </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 </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 </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0512844"/>
                  </a:ext>
                </a:extLst>
              </a:tr>
              <a:tr h="428281">
                <a:tc>
                  <a:txBody>
                    <a:bodyPr/>
                    <a:lstStyle/>
                    <a:p>
                      <a:pPr algn="l" fontAlgn="b"/>
                      <a:r>
                        <a:rPr lang="en-ZA" sz="2000" b="0" i="0" u="none" strike="noStrike" dirty="0">
                          <a:solidFill>
                            <a:srgbClr val="000000"/>
                          </a:solidFill>
                          <a:effectLst/>
                          <a:latin typeface="Calibri" panose="020F0502020204030204" pitchFamily="34" charset="0"/>
                        </a:rPr>
                        <a:t> </a:t>
                      </a:r>
                    </a:p>
                  </a:txBody>
                  <a:tcPr marL="8566" marR="8566" marT="85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Score</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Count</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Total</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9952441"/>
                  </a:ext>
                </a:extLst>
              </a:tr>
              <a:tr h="428281">
                <a:tc>
                  <a:txBody>
                    <a:bodyPr/>
                    <a:lstStyle/>
                    <a:p>
                      <a:pPr algn="l" fontAlgn="t"/>
                      <a:r>
                        <a:rPr lang="en-ZA" sz="2000" b="1" i="0" u="none" strike="noStrike" dirty="0">
                          <a:solidFill>
                            <a:srgbClr val="000000"/>
                          </a:solidFill>
                          <a:effectLst/>
                          <a:latin typeface="Calibri" panose="020F0502020204030204" pitchFamily="34" charset="0"/>
                        </a:rPr>
                        <a:t>Achieved (100%  and greater)</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t"/>
                      <a:r>
                        <a:rPr lang="en-ZA" sz="2000" b="0" i="0" u="none" strike="noStrike" dirty="0">
                          <a:solidFill>
                            <a:srgbClr val="000000"/>
                          </a:solidFill>
                          <a:effectLst/>
                          <a:latin typeface="Calibri" panose="020F0502020204030204" pitchFamily="34" charset="0"/>
                        </a:rPr>
                        <a:t>5</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6</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30</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8493775"/>
                  </a:ext>
                </a:extLst>
              </a:tr>
              <a:tr h="428281">
                <a:tc>
                  <a:txBody>
                    <a:bodyPr/>
                    <a:lstStyle/>
                    <a:p>
                      <a:pPr algn="l" fontAlgn="t"/>
                      <a:r>
                        <a:rPr lang="en-GB" sz="2000" b="1" i="0" u="none" strike="noStrike" dirty="0">
                          <a:solidFill>
                            <a:srgbClr val="000000"/>
                          </a:solidFill>
                          <a:effectLst/>
                          <a:latin typeface="Calibri" panose="020F0502020204030204" pitchFamily="34" charset="0"/>
                        </a:rPr>
                        <a:t>Good Progress (greater than 75%</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t"/>
                      <a:r>
                        <a:rPr lang="en-ZA" sz="2000" b="0" i="0" u="none" strike="noStrike" dirty="0">
                          <a:solidFill>
                            <a:srgbClr val="000000"/>
                          </a:solidFill>
                          <a:effectLst/>
                          <a:latin typeface="Calibri" panose="020F0502020204030204" pitchFamily="34" charset="0"/>
                        </a:rPr>
                        <a:t>4</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3</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12</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3889568"/>
                  </a:ext>
                </a:extLst>
              </a:tr>
              <a:tr h="428281">
                <a:tc>
                  <a:txBody>
                    <a:bodyPr/>
                    <a:lstStyle/>
                    <a:p>
                      <a:pPr algn="l" fontAlgn="t"/>
                      <a:r>
                        <a:rPr lang="en-ZA" sz="2000" b="1" i="0" u="none" strike="noStrike" dirty="0">
                          <a:solidFill>
                            <a:srgbClr val="000000"/>
                          </a:solidFill>
                          <a:effectLst/>
                          <a:latin typeface="Calibri" panose="020F0502020204030204" pitchFamily="34" charset="0"/>
                        </a:rPr>
                        <a:t>Fair Progress (51% - 75%)</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ctr" fontAlgn="t"/>
                      <a:r>
                        <a:rPr lang="en-ZA" sz="2000" b="0" i="0" u="none" strike="noStrike" dirty="0">
                          <a:solidFill>
                            <a:srgbClr val="000000"/>
                          </a:solidFill>
                          <a:effectLst/>
                          <a:latin typeface="Calibri" panose="020F0502020204030204" pitchFamily="34" charset="0"/>
                        </a:rPr>
                        <a:t>3</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5</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15</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6270345"/>
                  </a:ext>
                </a:extLst>
              </a:tr>
              <a:tr h="428281">
                <a:tc>
                  <a:txBody>
                    <a:bodyPr/>
                    <a:lstStyle/>
                    <a:p>
                      <a:pPr algn="l" fontAlgn="t"/>
                      <a:r>
                        <a:rPr lang="en-ZA" sz="2000" b="1" i="0" u="none" strike="noStrike" dirty="0">
                          <a:solidFill>
                            <a:srgbClr val="000000"/>
                          </a:solidFill>
                          <a:effectLst/>
                          <a:latin typeface="Calibri" panose="020F0502020204030204" pitchFamily="34" charset="0"/>
                        </a:rPr>
                        <a:t>Poor Progress (26% - 50%)</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ctr" fontAlgn="t"/>
                      <a:r>
                        <a:rPr lang="en-ZA" sz="2000" b="0" i="0" u="none" strike="noStrike" dirty="0">
                          <a:solidFill>
                            <a:srgbClr val="000000"/>
                          </a:solidFill>
                          <a:effectLst/>
                          <a:latin typeface="Calibri" panose="020F0502020204030204" pitchFamily="34" charset="0"/>
                        </a:rPr>
                        <a:t>2</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3</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6</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1435140"/>
                  </a:ext>
                </a:extLst>
              </a:tr>
              <a:tr h="428281">
                <a:tc>
                  <a:txBody>
                    <a:bodyPr/>
                    <a:lstStyle/>
                    <a:p>
                      <a:pPr algn="l" fontAlgn="t"/>
                      <a:r>
                        <a:rPr lang="en-GB" sz="2000" b="1" i="0" u="none" strike="noStrike" dirty="0">
                          <a:solidFill>
                            <a:srgbClr val="000000"/>
                          </a:solidFill>
                          <a:effectLst/>
                          <a:latin typeface="Calibri" panose="020F0502020204030204" pitchFamily="34" charset="0"/>
                        </a:rPr>
                        <a:t>Very Poor Progress (Less than 25%)</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ZA" sz="2000" b="0" i="0" u="none" strike="noStrike" dirty="0">
                          <a:solidFill>
                            <a:srgbClr val="000000"/>
                          </a:solidFill>
                          <a:effectLst/>
                          <a:latin typeface="Calibri" panose="020F0502020204030204" pitchFamily="34" charset="0"/>
                        </a:rPr>
                        <a:t>1</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0</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0</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0765885"/>
                  </a:ext>
                </a:extLst>
              </a:tr>
              <a:tr h="308363">
                <a:tc>
                  <a:txBody>
                    <a:bodyPr/>
                    <a:lstStyle/>
                    <a:p>
                      <a:pPr algn="l" fontAlgn="b"/>
                      <a:r>
                        <a:rPr lang="en-ZA" sz="2000" b="0" i="0" u="none" strike="noStrike" dirty="0">
                          <a:solidFill>
                            <a:srgbClr val="000000"/>
                          </a:solidFill>
                          <a:effectLst/>
                          <a:latin typeface="Calibri" panose="020F0502020204030204" pitchFamily="34" charset="0"/>
                        </a:rPr>
                        <a:t>Total</a:t>
                      </a:r>
                    </a:p>
                  </a:txBody>
                  <a:tcPr marL="8566" marR="8566" marT="85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 </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17</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63</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8756761"/>
                  </a:ext>
                </a:extLst>
              </a:tr>
              <a:tr h="308363">
                <a:tc>
                  <a:txBody>
                    <a:bodyPr/>
                    <a:lstStyle/>
                    <a:p>
                      <a:pPr algn="l" fontAlgn="b"/>
                      <a:r>
                        <a:rPr lang="en-ZA" sz="2000" b="0" i="0" u="none" strike="noStrike" dirty="0">
                          <a:solidFill>
                            <a:srgbClr val="000000"/>
                          </a:solidFill>
                          <a:effectLst/>
                          <a:latin typeface="Calibri" panose="020F0502020204030204" pitchFamily="34" charset="0"/>
                        </a:rPr>
                        <a:t>Maximum score</a:t>
                      </a:r>
                    </a:p>
                  </a:txBody>
                  <a:tcPr marL="8566" marR="8566" marT="85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 </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5</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85</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6837877"/>
                  </a:ext>
                </a:extLst>
              </a:tr>
              <a:tr h="308363">
                <a:tc>
                  <a:txBody>
                    <a:bodyPr/>
                    <a:lstStyle/>
                    <a:p>
                      <a:pPr algn="l" fontAlgn="b"/>
                      <a:r>
                        <a:rPr lang="en-ZA" sz="2000" b="0" i="0" u="none" strike="noStrike" dirty="0">
                          <a:solidFill>
                            <a:srgbClr val="FFFFFF"/>
                          </a:solidFill>
                          <a:effectLst/>
                          <a:latin typeface="Calibri" panose="020F0502020204030204" pitchFamily="34" charset="0"/>
                        </a:rPr>
                        <a:t>Performance per pillar</a:t>
                      </a:r>
                    </a:p>
                  </a:txBody>
                  <a:tcPr marL="8566" marR="8566" marT="85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2000" b="0" i="0" u="none" strike="noStrike" dirty="0">
                          <a:solidFill>
                            <a:srgbClr val="FFFFFF"/>
                          </a:solidFill>
                          <a:effectLst/>
                          <a:latin typeface="Calibri" panose="020F0502020204030204" pitchFamily="34" charset="0"/>
                        </a:rPr>
                        <a:t> </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2000" b="0" i="0" u="none" strike="noStrike" dirty="0">
                          <a:solidFill>
                            <a:srgbClr val="FFFFFF"/>
                          </a:solidFill>
                          <a:effectLst/>
                          <a:latin typeface="Calibri" panose="020F0502020204030204" pitchFamily="34" charset="0"/>
                        </a:rPr>
                        <a:t> </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2000" b="0" i="0" u="none" strike="noStrike" dirty="0">
                          <a:solidFill>
                            <a:srgbClr val="FFFFFF"/>
                          </a:solidFill>
                          <a:effectLst/>
                          <a:latin typeface="Calibri" panose="020F0502020204030204" pitchFamily="34" charset="0"/>
                        </a:rPr>
                        <a:t>74%</a:t>
                      </a:r>
                    </a:p>
                  </a:txBody>
                  <a:tcPr marL="8566" marR="8566" marT="85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extLst>
                  <a:ext uri="{0D108BD9-81ED-4DB2-BD59-A6C34878D82A}">
                    <a16:rowId xmlns:a16="http://schemas.microsoft.com/office/drawing/2014/main" val="3768133203"/>
                  </a:ext>
                </a:extLst>
              </a:tr>
            </a:tbl>
          </a:graphicData>
        </a:graphic>
      </p:graphicFrame>
    </p:spTree>
    <p:extLst>
      <p:ext uri="{BB962C8B-B14F-4D97-AF65-F5344CB8AC3E}">
        <p14:creationId xmlns:p14="http://schemas.microsoft.com/office/powerpoint/2010/main" val="33873583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343472" y="1106905"/>
            <a:ext cx="10010328" cy="380275"/>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Overview Of Q2 YTD Weighted Performance: Prog 5</a:t>
            </a:r>
            <a:endParaRPr kumimoji="0" lang="en-US"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F75B58-574D-2C4D-B57C-2E4EC4916D89}"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4" name="Rectangle 3">
            <a:extLst>
              <a:ext uri="{FF2B5EF4-FFF2-40B4-BE49-F238E27FC236}">
                <a16:creationId xmlns:a16="http://schemas.microsoft.com/office/drawing/2014/main" id="{93BA59BB-048F-5042-AF00-A11D190BEC54}"/>
              </a:ext>
            </a:extLst>
          </p:cNvPr>
          <p:cNvSpPr txBox="1">
            <a:spLocks/>
          </p:cNvSpPr>
          <p:nvPr/>
        </p:nvSpPr>
        <p:spPr>
          <a:xfrm>
            <a:off x="1343472" y="1666568"/>
            <a:ext cx="10646967" cy="468978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graphicFrame>
        <p:nvGraphicFramePr>
          <p:cNvPr id="4" name="Content Placeholder 3">
            <a:extLst>
              <a:ext uri="{FF2B5EF4-FFF2-40B4-BE49-F238E27FC236}">
                <a16:creationId xmlns:a16="http://schemas.microsoft.com/office/drawing/2014/main" id="{F0958AB3-4640-4C15-1EC3-DAA09746379C}"/>
              </a:ext>
            </a:extLst>
          </p:cNvPr>
          <p:cNvGraphicFramePr>
            <a:graphicFrameLocks noGrp="1"/>
          </p:cNvGraphicFramePr>
          <p:nvPr>
            <p:ph idx="1"/>
            <p:extLst>
              <p:ext uri="{D42A27DB-BD31-4B8C-83A1-F6EECF244321}">
                <p14:modId xmlns:p14="http://schemas.microsoft.com/office/powerpoint/2010/main" val="4184773739"/>
              </p:ext>
            </p:extLst>
          </p:nvPr>
        </p:nvGraphicFramePr>
        <p:xfrm>
          <a:off x="1343471" y="1666567"/>
          <a:ext cx="10646967" cy="4515197"/>
        </p:xfrm>
        <a:graphic>
          <a:graphicData uri="http://schemas.openxmlformats.org/drawingml/2006/table">
            <a:tbl>
              <a:tblPr/>
              <a:tblGrid>
                <a:gridCol w="4841635">
                  <a:extLst>
                    <a:ext uri="{9D8B030D-6E8A-4147-A177-3AD203B41FA5}">
                      <a16:colId xmlns:a16="http://schemas.microsoft.com/office/drawing/2014/main" val="1582838716"/>
                    </a:ext>
                  </a:extLst>
                </a:gridCol>
                <a:gridCol w="2012207">
                  <a:extLst>
                    <a:ext uri="{9D8B030D-6E8A-4147-A177-3AD203B41FA5}">
                      <a16:colId xmlns:a16="http://schemas.microsoft.com/office/drawing/2014/main" val="3202977292"/>
                    </a:ext>
                  </a:extLst>
                </a:gridCol>
                <a:gridCol w="1711532">
                  <a:extLst>
                    <a:ext uri="{9D8B030D-6E8A-4147-A177-3AD203B41FA5}">
                      <a16:colId xmlns:a16="http://schemas.microsoft.com/office/drawing/2014/main" val="2461785722"/>
                    </a:ext>
                  </a:extLst>
                </a:gridCol>
                <a:gridCol w="2081593">
                  <a:extLst>
                    <a:ext uri="{9D8B030D-6E8A-4147-A177-3AD203B41FA5}">
                      <a16:colId xmlns:a16="http://schemas.microsoft.com/office/drawing/2014/main" val="2090889588"/>
                    </a:ext>
                  </a:extLst>
                </a:gridCol>
              </a:tblGrid>
              <a:tr h="446749">
                <a:tc gridSpan="4">
                  <a:txBody>
                    <a:bodyPr/>
                    <a:lstStyle/>
                    <a:p>
                      <a:pPr algn="ctr" fontAlgn="b"/>
                      <a:r>
                        <a:rPr lang="en-ZA" sz="2000" b="0" i="0" u="none" strike="noStrike" dirty="0">
                          <a:solidFill>
                            <a:srgbClr val="000000"/>
                          </a:solidFill>
                          <a:effectLst/>
                          <a:latin typeface="Calibri" panose="020F0502020204030204" pitchFamily="34" charset="0"/>
                        </a:rPr>
                        <a:t>Prog 5</a:t>
                      </a:r>
                    </a:p>
                  </a:txBody>
                  <a:tcPr marL="8935" marR="8935" marT="893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3249876752"/>
                  </a:ext>
                </a:extLst>
              </a:tr>
              <a:tr h="446749">
                <a:tc>
                  <a:txBody>
                    <a:bodyPr/>
                    <a:lstStyle/>
                    <a:p>
                      <a:pPr algn="l" fontAlgn="b"/>
                      <a:r>
                        <a:rPr lang="en-ZA" sz="2000" b="0" i="0" u="none" strike="noStrike" dirty="0">
                          <a:solidFill>
                            <a:srgbClr val="000000"/>
                          </a:solidFill>
                          <a:effectLst/>
                          <a:latin typeface="Calibri" panose="020F0502020204030204" pitchFamily="34" charset="0"/>
                        </a:rPr>
                        <a:t>Consolidate rating performance grid</a:t>
                      </a:r>
                    </a:p>
                  </a:txBody>
                  <a:tcPr marL="8935" marR="8935" marT="89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 </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 </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 </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8582300"/>
                  </a:ext>
                </a:extLst>
              </a:tr>
              <a:tr h="446749">
                <a:tc>
                  <a:txBody>
                    <a:bodyPr/>
                    <a:lstStyle/>
                    <a:p>
                      <a:pPr algn="l" fontAlgn="b"/>
                      <a:r>
                        <a:rPr lang="en-ZA" sz="2000" b="0" i="0" u="none" strike="noStrike" dirty="0">
                          <a:solidFill>
                            <a:srgbClr val="000000"/>
                          </a:solidFill>
                          <a:effectLst/>
                          <a:latin typeface="Calibri" panose="020F0502020204030204" pitchFamily="34" charset="0"/>
                        </a:rPr>
                        <a:t> </a:t>
                      </a:r>
                    </a:p>
                  </a:txBody>
                  <a:tcPr marL="8935" marR="8935" marT="89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Score</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Count</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Total</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4211322"/>
                  </a:ext>
                </a:extLst>
              </a:tr>
              <a:tr h="446749">
                <a:tc>
                  <a:txBody>
                    <a:bodyPr/>
                    <a:lstStyle/>
                    <a:p>
                      <a:pPr algn="l" fontAlgn="t"/>
                      <a:r>
                        <a:rPr lang="en-ZA" sz="2000" b="1" i="0" u="none" strike="noStrike" dirty="0">
                          <a:solidFill>
                            <a:srgbClr val="000000"/>
                          </a:solidFill>
                          <a:effectLst/>
                          <a:latin typeface="Calibri" panose="020F0502020204030204" pitchFamily="34" charset="0"/>
                        </a:rPr>
                        <a:t>Achieved (100%  and greater)</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t"/>
                      <a:r>
                        <a:rPr lang="en-ZA" sz="2000" b="0" i="0" u="none" strike="noStrike" dirty="0">
                          <a:solidFill>
                            <a:srgbClr val="000000"/>
                          </a:solidFill>
                          <a:effectLst/>
                          <a:latin typeface="Calibri" panose="020F0502020204030204" pitchFamily="34" charset="0"/>
                        </a:rPr>
                        <a:t>5</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1</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5</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0159235"/>
                  </a:ext>
                </a:extLst>
              </a:tr>
              <a:tr h="446749">
                <a:tc>
                  <a:txBody>
                    <a:bodyPr/>
                    <a:lstStyle/>
                    <a:p>
                      <a:pPr algn="l" fontAlgn="t"/>
                      <a:r>
                        <a:rPr lang="en-GB" sz="2000" b="1" i="0" u="none" strike="noStrike" dirty="0">
                          <a:solidFill>
                            <a:srgbClr val="000000"/>
                          </a:solidFill>
                          <a:effectLst/>
                          <a:latin typeface="Calibri" panose="020F0502020204030204" pitchFamily="34" charset="0"/>
                        </a:rPr>
                        <a:t>Good Progress (greater than 75%</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t"/>
                      <a:r>
                        <a:rPr lang="en-ZA" sz="2000" b="0" i="0" u="none" strike="noStrike" dirty="0">
                          <a:solidFill>
                            <a:srgbClr val="000000"/>
                          </a:solidFill>
                          <a:effectLst/>
                          <a:latin typeface="Calibri" panose="020F0502020204030204" pitchFamily="34" charset="0"/>
                        </a:rPr>
                        <a:t>4</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4</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16</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261741"/>
                  </a:ext>
                </a:extLst>
              </a:tr>
              <a:tr h="446749">
                <a:tc>
                  <a:txBody>
                    <a:bodyPr/>
                    <a:lstStyle/>
                    <a:p>
                      <a:pPr algn="l" fontAlgn="t"/>
                      <a:r>
                        <a:rPr lang="en-ZA" sz="2000" b="1" i="0" u="none" strike="noStrike" dirty="0">
                          <a:solidFill>
                            <a:srgbClr val="000000"/>
                          </a:solidFill>
                          <a:effectLst/>
                          <a:latin typeface="Calibri" panose="020F0502020204030204" pitchFamily="34" charset="0"/>
                        </a:rPr>
                        <a:t>Fair Progress (51% - 75%)</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ctr" fontAlgn="t"/>
                      <a:r>
                        <a:rPr lang="en-ZA" sz="2000" b="0" i="0" u="none" strike="noStrike" dirty="0">
                          <a:solidFill>
                            <a:srgbClr val="000000"/>
                          </a:solidFill>
                          <a:effectLst/>
                          <a:latin typeface="Calibri" panose="020F0502020204030204" pitchFamily="34" charset="0"/>
                        </a:rPr>
                        <a:t>3</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10</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30</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3387176"/>
                  </a:ext>
                </a:extLst>
              </a:tr>
              <a:tr h="446749">
                <a:tc>
                  <a:txBody>
                    <a:bodyPr/>
                    <a:lstStyle/>
                    <a:p>
                      <a:pPr algn="l" fontAlgn="t"/>
                      <a:r>
                        <a:rPr lang="en-ZA" sz="2000" b="1" i="0" u="none" strike="noStrike" dirty="0">
                          <a:solidFill>
                            <a:srgbClr val="000000"/>
                          </a:solidFill>
                          <a:effectLst/>
                          <a:latin typeface="Calibri" panose="020F0502020204030204" pitchFamily="34" charset="0"/>
                        </a:rPr>
                        <a:t>Poor Progress (26% - 50%)</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ctr" fontAlgn="t"/>
                      <a:r>
                        <a:rPr lang="en-ZA" sz="2000" b="0" i="0" u="none" strike="noStrike" dirty="0">
                          <a:solidFill>
                            <a:srgbClr val="000000"/>
                          </a:solidFill>
                          <a:effectLst/>
                          <a:latin typeface="Calibri" panose="020F0502020204030204" pitchFamily="34" charset="0"/>
                        </a:rPr>
                        <a:t>2</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5</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10</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4717716"/>
                  </a:ext>
                </a:extLst>
              </a:tr>
              <a:tr h="446749">
                <a:tc>
                  <a:txBody>
                    <a:bodyPr/>
                    <a:lstStyle/>
                    <a:p>
                      <a:pPr algn="l" fontAlgn="t"/>
                      <a:r>
                        <a:rPr lang="en-GB" sz="2000" b="1" i="0" u="none" strike="noStrike" dirty="0">
                          <a:solidFill>
                            <a:srgbClr val="000000"/>
                          </a:solidFill>
                          <a:effectLst/>
                          <a:latin typeface="Calibri" panose="020F0502020204030204" pitchFamily="34" charset="0"/>
                        </a:rPr>
                        <a:t>Very Poor Progress (Less than 25%)</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ZA" sz="2000" b="0" i="0" u="none" strike="noStrike" dirty="0">
                          <a:solidFill>
                            <a:srgbClr val="000000"/>
                          </a:solidFill>
                          <a:effectLst/>
                          <a:latin typeface="Calibri" panose="020F0502020204030204" pitchFamily="34" charset="0"/>
                        </a:rPr>
                        <a:t>1</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5</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5</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3955500"/>
                  </a:ext>
                </a:extLst>
              </a:tr>
              <a:tr h="259115">
                <a:tc>
                  <a:txBody>
                    <a:bodyPr/>
                    <a:lstStyle/>
                    <a:p>
                      <a:pPr algn="l" fontAlgn="b"/>
                      <a:r>
                        <a:rPr lang="en-ZA" sz="2000" b="0" i="0" u="none" strike="noStrike" dirty="0">
                          <a:solidFill>
                            <a:srgbClr val="000000"/>
                          </a:solidFill>
                          <a:effectLst/>
                          <a:latin typeface="Calibri" panose="020F0502020204030204" pitchFamily="34" charset="0"/>
                        </a:rPr>
                        <a:t>Total</a:t>
                      </a:r>
                    </a:p>
                  </a:txBody>
                  <a:tcPr marL="8935" marR="8935" marT="89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 </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25</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66</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8848555"/>
                  </a:ext>
                </a:extLst>
              </a:tr>
              <a:tr h="259115">
                <a:tc>
                  <a:txBody>
                    <a:bodyPr/>
                    <a:lstStyle/>
                    <a:p>
                      <a:pPr algn="l" fontAlgn="b"/>
                      <a:r>
                        <a:rPr lang="en-ZA" sz="2000" b="0" i="0" u="none" strike="noStrike" dirty="0">
                          <a:solidFill>
                            <a:srgbClr val="000000"/>
                          </a:solidFill>
                          <a:effectLst/>
                          <a:latin typeface="Calibri" panose="020F0502020204030204" pitchFamily="34" charset="0"/>
                        </a:rPr>
                        <a:t>Maximum score</a:t>
                      </a:r>
                    </a:p>
                  </a:txBody>
                  <a:tcPr marL="8935" marR="8935" marT="89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 </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5</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2000" b="0" i="0" u="none" strike="noStrike" dirty="0">
                          <a:solidFill>
                            <a:srgbClr val="000000"/>
                          </a:solidFill>
                          <a:effectLst/>
                          <a:latin typeface="Calibri" panose="020F0502020204030204" pitchFamily="34" charset="0"/>
                        </a:rPr>
                        <a:t>125</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9314759"/>
                  </a:ext>
                </a:extLst>
              </a:tr>
              <a:tr h="259115">
                <a:tc>
                  <a:txBody>
                    <a:bodyPr/>
                    <a:lstStyle/>
                    <a:p>
                      <a:pPr algn="l" fontAlgn="b"/>
                      <a:r>
                        <a:rPr lang="en-ZA" sz="2000" b="0" i="0" u="none" strike="noStrike" dirty="0">
                          <a:solidFill>
                            <a:srgbClr val="FFFFFF"/>
                          </a:solidFill>
                          <a:effectLst/>
                          <a:latin typeface="Calibri" panose="020F0502020204030204" pitchFamily="34" charset="0"/>
                        </a:rPr>
                        <a:t>Performance per pillar</a:t>
                      </a:r>
                    </a:p>
                  </a:txBody>
                  <a:tcPr marL="8935" marR="8935" marT="89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2000" b="0" i="0" u="none" strike="noStrike" dirty="0">
                          <a:solidFill>
                            <a:srgbClr val="FFFFFF"/>
                          </a:solidFill>
                          <a:effectLst/>
                          <a:latin typeface="Calibri" panose="020F0502020204030204" pitchFamily="34" charset="0"/>
                        </a:rPr>
                        <a:t> </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2000" b="0" i="0" u="none" strike="noStrike" dirty="0">
                          <a:solidFill>
                            <a:srgbClr val="FFFFFF"/>
                          </a:solidFill>
                          <a:effectLst/>
                          <a:latin typeface="Calibri" panose="020F0502020204030204" pitchFamily="34" charset="0"/>
                        </a:rPr>
                        <a:t> </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2000" b="0" i="0" u="none" strike="noStrike" dirty="0">
                          <a:solidFill>
                            <a:srgbClr val="FFFFFF"/>
                          </a:solidFill>
                          <a:effectLst/>
                          <a:latin typeface="Calibri" panose="020F0502020204030204" pitchFamily="34" charset="0"/>
                        </a:rPr>
                        <a:t>53%</a:t>
                      </a:r>
                    </a:p>
                  </a:txBody>
                  <a:tcPr marL="8935" marR="8935" marT="89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extLst>
                  <a:ext uri="{0D108BD9-81ED-4DB2-BD59-A6C34878D82A}">
                    <a16:rowId xmlns:a16="http://schemas.microsoft.com/office/drawing/2014/main" val="442832631"/>
                  </a:ext>
                </a:extLst>
              </a:tr>
            </a:tbl>
          </a:graphicData>
        </a:graphic>
      </p:graphicFrame>
    </p:spTree>
    <p:extLst>
      <p:ext uri="{BB962C8B-B14F-4D97-AF65-F5344CB8AC3E}">
        <p14:creationId xmlns:p14="http://schemas.microsoft.com/office/powerpoint/2010/main" val="3028032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343471" y="1076632"/>
            <a:ext cx="10646967" cy="410548"/>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Purpose</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F75B58-574D-2C4D-B57C-2E4EC4916D89}"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4" name="Rectangle 3">
            <a:extLst>
              <a:ext uri="{FF2B5EF4-FFF2-40B4-BE49-F238E27FC236}">
                <a16:creationId xmlns:a16="http://schemas.microsoft.com/office/drawing/2014/main" id="{93BA59BB-048F-5042-AF00-A11D190BEC54}"/>
              </a:ext>
            </a:extLst>
          </p:cNvPr>
          <p:cNvSpPr txBox="1">
            <a:spLocks/>
          </p:cNvSpPr>
          <p:nvPr/>
        </p:nvSpPr>
        <p:spPr>
          <a:xfrm>
            <a:off x="1343472" y="1666568"/>
            <a:ext cx="10646967" cy="468978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
        <p:nvSpPr>
          <p:cNvPr id="6" name="Content Placeholder 2">
            <a:extLst>
              <a:ext uri="{FF2B5EF4-FFF2-40B4-BE49-F238E27FC236}">
                <a16:creationId xmlns:a16="http://schemas.microsoft.com/office/drawing/2014/main" id="{5142C158-DB1A-5422-AF4A-3F47226AE7A3}"/>
              </a:ext>
            </a:extLst>
          </p:cNvPr>
          <p:cNvSpPr txBox="1">
            <a:spLocks/>
          </p:cNvSpPr>
          <p:nvPr/>
        </p:nvSpPr>
        <p:spPr>
          <a:xfrm>
            <a:off x="1342907" y="1412384"/>
            <a:ext cx="10684879" cy="5120832"/>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ZA" altLang="en-US" sz="2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ZA" altLang="en-US" sz="2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ZA" altLang="en-US" sz="2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To present departmental performance for the 2</a:t>
            </a:r>
            <a:r>
              <a:rPr kumimoji="0" lang="en-ZA" altLang="en-US" sz="2800" b="0" i="0" u="none" strike="noStrike" kern="1200" cap="none" spc="0" normalizeH="0" baseline="3000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nd</a:t>
            </a:r>
            <a:r>
              <a:rPr kumimoji="0" lang="en-ZA" altLang="en-US" sz="2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Quarter of 2023/24 FY</a:t>
            </a:r>
            <a:r>
              <a:rPr kumimoji="0" lang="en-ZA" altLang="en-US" sz="2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a:t>
            </a:r>
          </a:p>
        </p:txBody>
      </p:sp>
    </p:spTree>
    <p:extLst>
      <p:ext uri="{BB962C8B-B14F-4D97-AF65-F5344CB8AC3E}">
        <p14:creationId xmlns:p14="http://schemas.microsoft.com/office/powerpoint/2010/main" val="3360562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Table Of Contents</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F75B58-574D-2C4D-B57C-2E4EC4916D89}"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4" name="Rectangle 3">
            <a:extLst>
              <a:ext uri="{FF2B5EF4-FFF2-40B4-BE49-F238E27FC236}">
                <a16:creationId xmlns:a16="http://schemas.microsoft.com/office/drawing/2014/main" id="{93BA59BB-048F-5042-AF00-A11D190BEC54}"/>
              </a:ext>
            </a:extLst>
          </p:cNvPr>
          <p:cNvSpPr txBox="1">
            <a:spLocks/>
          </p:cNvSpPr>
          <p:nvPr/>
        </p:nvSpPr>
        <p:spPr>
          <a:xfrm>
            <a:off x="1343472" y="1666568"/>
            <a:ext cx="10646967" cy="468978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
        <p:nvSpPr>
          <p:cNvPr id="8" name="Content Placeholder 2">
            <a:extLst>
              <a:ext uri="{FF2B5EF4-FFF2-40B4-BE49-F238E27FC236}">
                <a16:creationId xmlns:a16="http://schemas.microsoft.com/office/drawing/2014/main" id="{E1AA6E58-CED4-2959-A86D-8956C99EE25C}"/>
              </a:ext>
            </a:extLst>
          </p:cNvPr>
          <p:cNvSpPr txBox="1">
            <a:spLocks/>
          </p:cNvSpPr>
          <p:nvPr/>
        </p:nvSpPr>
        <p:spPr>
          <a:xfrm>
            <a:off x="1343472" y="1666567"/>
            <a:ext cx="10676463" cy="1657371"/>
          </a:xfrm>
          <a:prstGeom prst="rect">
            <a:avLst/>
          </a:prstGeom>
        </p:spPr>
        <p:txBody>
          <a:bodyPr vert="horz" lIns="91440" tIns="45720" rIns="91440" bIns="45720" rtlCol="0" anchor="b">
            <a:normAutofit fontScale="85000" lnSpcReduction="20000"/>
          </a:bodyPr>
          <a:lstStyle>
            <a:lvl1pPr marL="0" indent="0" algn="l" defTabSz="457200" rtl="0" eaLnBrk="1" latinLnBrk="0" hangingPunct="1">
              <a:spcBef>
                <a:spcPct val="20000"/>
              </a:spcBef>
              <a:buFont typeface="Arial"/>
              <a:buNone/>
              <a:defRPr sz="2000" kern="1200">
                <a:solidFill>
                  <a:schemeClr val="tx1">
                    <a:tint val="75000"/>
                  </a:schemeClr>
                </a:solidFill>
                <a:latin typeface="Arial" panose="020B0604020202020204" pitchFamily="34" charset="0"/>
                <a:ea typeface="+mn-ea"/>
                <a:cs typeface="Arial" panose="020B0604020202020204" pitchFamily="34" charset="0"/>
              </a:defRPr>
            </a:lvl1pPr>
            <a:lvl2pPr marL="457200" indent="0" algn="l" defTabSz="457200" rtl="0" eaLnBrk="1" latinLnBrk="0" hangingPunct="1">
              <a:spcBef>
                <a:spcPct val="20000"/>
              </a:spcBef>
              <a:buFont typeface="Arial"/>
              <a:buNone/>
              <a:defRPr sz="1800" kern="1200">
                <a:solidFill>
                  <a:schemeClr val="tx1">
                    <a:tint val="75000"/>
                  </a:schemeClr>
                </a:solidFill>
                <a:latin typeface="Arial" panose="020B0604020202020204" pitchFamily="34" charset="0"/>
                <a:ea typeface="+mn-ea"/>
                <a:cs typeface="Arial" panose="020B0604020202020204" pitchFamily="34" charset="0"/>
              </a:defRPr>
            </a:lvl2pPr>
            <a:lvl3pPr marL="914400" indent="0" algn="l" defTabSz="457200" rtl="0" eaLnBrk="1" latinLnBrk="0" hangingPunct="1">
              <a:spcBef>
                <a:spcPct val="20000"/>
              </a:spcBef>
              <a:buFont typeface="Arial"/>
              <a:buNone/>
              <a:defRPr sz="1600" kern="1200">
                <a:solidFill>
                  <a:schemeClr val="tx1">
                    <a:tint val="75000"/>
                  </a:schemeClr>
                </a:solidFill>
                <a:latin typeface="Arial" panose="020B0604020202020204" pitchFamily="34" charset="0"/>
                <a:ea typeface="+mn-ea"/>
                <a:cs typeface="Arial" panose="020B0604020202020204" pitchFamily="34" charset="0"/>
              </a:defRPr>
            </a:lvl3pPr>
            <a:lvl4pPr marL="1371600" indent="0" algn="l" defTabSz="457200" rtl="0" eaLnBrk="1" latinLnBrk="0" hangingPunct="1">
              <a:spcBef>
                <a:spcPct val="20000"/>
              </a:spcBef>
              <a:buFont typeface="Arial"/>
              <a:buNone/>
              <a:defRPr sz="1400" kern="1200">
                <a:solidFill>
                  <a:schemeClr val="tx1">
                    <a:tint val="75000"/>
                  </a:schemeClr>
                </a:solidFill>
                <a:latin typeface="Arial" panose="020B0604020202020204" pitchFamily="34" charset="0"/>
                <a:ea typeface="+mn-ea"/>
                <a:cs typeface="Arial" panose="020B0604020202020204" pitchFamily="34" charset="0"/>
              </a:defRPr>
            </a:lvl4pPr>
            <a:lvl5pPr marL="1828800" indent="0" algn="l" defTabSz="457200" rtl="0" eaLnBrk="1" latinLnBrk="0" hangingPunct="1">
              <a:spcBef>
                <a:spcPct val="20000"/>
              </a:spcBef>
              <a:buFont typeface="Arial"/>
              <a:buNone/>
              <a:defRPr sz="1400" kern="1200">
                <a:solidFill>
                  <a:schemeClr val="tx1">
                    <a:tint val="75000"/>
                  </a:schemeClr>
                </a:solidFill>
                <a:latin typeface="Arial" panose="020B0604020202020204" pitchFamily="34" charset="0"/>
                <a:ea typeface="+mn-ea"/>
                <a:cs typeface="Arial" panose="020B0604020202020204" pitchFamily="34" charset="0"/>
              </a:defRPr>
            </a:lvl5pPr>
            <a:lvl6pPr marL="22860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9pPr>
          </a:lstStyle>
          <a:p>
            <a:pPr marL="0" marR="0" lvl="0" indent="0" algn="r" defTabSz="457189" rtl="0" eaLnBrk="1" fontAlgn="auto" latinLnBrk="0" hangingPunct="1">
              <a:lnSpc>
                <a:spcPct val="100000"/>
              </a:lnSpc>
              <a:spcBef>
                <a:spcPct val="20000"/>
              </a:spcBef>
              <a:spcAft>
                <a:spcPts val="0"/>
              </a:spcAft>
              <a:buClrTx/>
              <a:buSzTx/>
              <a:buFont typeface="Arial"/>
              <a:buNone/>
              <a:tabLst/>
              <a:defRPr/>
            </a:pPr>
            <a:endParaRPr kumimoji="0" lang="en-ZA" altLang="en-US" sz="4000" b="0" i="0" u="none" strike="noStrike" kern="1200" cap="none" spc="0" normalizeH="0" baseline="0" noProof="0" dirty="0">
              <a:ln>
                <a:noFill/>
              </a:ln>
              <a:solidFill>
                <a:srgbClr val="F79646"/>
              </a:solidFill>
              <a:effectLst/>
              <a:uLnTx/>
              <a:uFillTx/>
              <a:latin typeface="Arial" panose="020B0604020202020204" pitchFamily="34" charset="0"/>
              <a:ea typeface="+mn-ea"/>
              <a:cs typeface="Arial" panose="020B0604020202020204" pitchFamily="34" charset="0"/>
            </a:endParaRPr>
          </a:p>
          <a:p>
            <a:pPr marL="0" marR="0" lvl="0" indent="0" algn="r" defTabSz="457189" rtl="0" eaLnBrk="1" fontAlgn="auto" latinLnBrk="0" hangingPunct="1">
              <a:lnSpc>
                <a:spcPct val="100000"/>
              </a:lnSpc>
              <a:spcBef>
                <a:spcPct val="20000"/>
              </a:spcBef>
              <a:spcAft>
                <a:spcPts val="0"/>
              </a:spcAft>
              <a:buClrTx/>
              <a:buSzTx/>
              <a:buFont typeface="Arial"/>
              <a:buNone/>
              <a:tabLst/>
              <a:defRPr/>
            </a:pPr>
            <a:r>
              <a:rPr kumimoji="0" lang="en-ZA" altLang="en-US" sz="4000" b="0" i="0" u="none" strike="noStrike" kern="1200" cap="none" spc="0" normalizeH="0" baseline="0" noProof="0" dirty="0">
                <a:ln>
                  <a:noFill/>
                </a:ln>
                <a:solidFill>
                  <a:srgbClr val="F79646"/>
                </a:solidFill>
                <a:effectLst/>
                <a:uLnTx/>
                <a:uFillTx/>
                <a:latin typeface="Arial" panose="020B0604020202020204" pitchFamily="34" charset="0"/>
                <a:ea typeface="+mn-ea"/>
                <a:cs typeface="Arial" panose="020B0604020202020204" pitchFamily="34" charset="0"/>
              </a:rPr>
              <a:t>Part D:</a:t>
            </a:r>
          </a:p>
          <a:p>
            <a:pPr marL="0" marR="0" lvl="0" indent="0" algn="r" defTabSz="457189" rtl="0" eaLnBrk="1" fontAlgn="auto" latinLnBrk="0" hangingPunct="1">
              <a:lnSpc>
                <a:spcPct val="100000"/>
              </a:lnSpc>
              <a:spcBef>
                <a:spcPct val="20000"/>
              </a:spcBef>
              <a:spcAft>
                <a:spcPts val="0"/>
              </a:spcAft>
              <a:buClrTx/>
              <a:buSzTx/>
              <a:buFont typeface="Arial"/>
              <a:buNone/>
              <a:tabLst/>
              <a:defRPr/>
            </a:pPr>
            <a:r>
              <a:rPr kumimoji="0" lang="en-ZA" altLang="en-US" sz="4000" b="0" i="0" u="none" strike="noStrike" kern="1200" cap="none" spc="0" normalizeH="0" baseline="0" noProof="0" dirty="0">
                <a:ln>
                  <a:noFill/>
                </a:ln>
                <a:solidFill>
                  <a:prstClr val="white">
                    <a:lumMod val="50000"/>
                  </a:prstClr>
                </a:solidFill>
                <a:effectLst/>
                <a:uLnTx/>
                <a:uFillTx/>
                <a:latin typeface="Arial" panose="020B0604020202020204" pitchFamily="34" charset="0"/>
                <a:ea typeface="+mn-ea"/>
                <a:cs typeface="Arial" panose="020B0604020202020204" pitchFamily="34" charset="0"/>
              </a:rPr>
              <a:t>Annexures</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35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endParaRPr>
          </a:p>
        </p:txBody>
      </p:sp>
      <p:sp>
        <p:nvSpPr>
          <p:cNvPr id="9" name="Title 1">
            <a:extLst>
              <a:ext uri="{FF2B5EF4-FFF2-40B4-BE49-F238E27FC236}">
                <a16:creationId xmlns:a16="http://schemas.microsoft.com/office/drawing/2014/main" id="{96725121-41A0-B1FC-7050-631B001BCED3}"/>
              </a:ext>
            </a:extLst>
          </p:cNvPr>
          <p:cNvSpPr txBox="1">
            <a:spLocks/>
          </p:cNvSpPr>
          <p:nvPr/>
        </p:nvSpPr>
        <p:spPr>
          <a:xfrm>
            <a:off x="1324191" y="4116997"/>
            <a:ext cx="10676463" cy="1846981"/>
          </a:xfrm>
          <a:prstGeom prst="rect">
            <a:avLst/>
          </a:prstGeom>
        </p:spPr>
        <p:txBody>
          <a:bodyPr vert="horz" lIns="91440" tIns="45720" rIns="91440" bIns="45720" rtlCol="0" anchor="t">
            <a:noAutofit/>
          </a:bodyPr>
          <a:lstStyle>
            <a:lvl1pPr algn="l" defTabSz="457200" rtl="0" eaLnBrk="1" latinLnBrk="0" hangingPunct="1">
              <a:spcBef>
                <a:spcPct val="0"/>
              </a:spcBef>
              <a:buNone/>
              <a:defRPr sz="4000" b="1" kern="1200" cap="all">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20000"/>
              </a:spcBef>
              <a:spcAft>
                <a:spcPts val="0"/>
              </a:spcAft>
              <a:buClrTx/>
              <a:buSzTx/>
              <a:buFontTx/>
              <a:buNone/>
              <a:tabLst/>
              <a:defRPr/>
            </a:pPr>
            <a:br>
              <a:rPr kumimoji="0" lang="en-US" altLang="en-US" sz="28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j-ea"/>
                <a:cs typeface="Arial" panose="020B0604020202020204" pitchFamily="34" charset="0"/>
              </a:rPr>
            </a:br>
            <a:r>
              <a:rPr kumimoji="0" lang="en-GB" altLang="en-US" sz="2800" b="0" i="0" u="none" strike="noStrike" kern="1200" cap="none" spc="0" normalizeH="0" baseline="0" noProof="0" dirty="0">
                <a:ln>
                  <a:noFill/>
                </a:ln>
                <a:solidFill>
                  <a:prstClr val="white">
                    <a:lumMod val="50000"/>
                  </a:prstClr>
                </a:solidFill>
                <a:effectLst/>
                <a:uLnTx/>
                <a:uFillTx/>
                <a:latin typeface="Arial" panose="020B0604020202020204" pitchFamily="34" charset="0"/>
                <a:ea typeface="+mj-ea"/>
                <a:cs typeface="Arial" panose="020B0604020202020204" pitchFamily="34" charset="0"/>
              </a:rPr>
              <a:t>Summary of Non-Financial Performance for the 2</a:t>
            </a:r>
            <a:r>
              <a:rPr kumimoji="0" lang="en-GB" altLang="en-US" sz="2800" b="0" i="0" u="none" strike="noStrike" kern="1200" cap="none" spc="0" normalizeH="0" baseline="30000" noProof="0" dirty="0">
                <a:ln>
                  <a:noFill/>
                </a:ln>
                <a:solidFill>
                  <a:prstClr val="white">
                    <a:lumMod val="50000"/>
                  </a:prstClr>
                </a:solidFill>
                <a:effectLst/>
                <a:uLnTx/>
                <a:uFillTx/>
                <a:latin typeface="Arial" panose="020B0604020202020204" pitchFamily="34" charset="0"/>
                <a:ea typeface="+mj-ea"/>
                <a:cs typeface="Arial" panose="020B0604020202020204" pitchFamily="34" charset="0"/>
              </a:rPr>
              <a:t>nd</a:t>
            </a:r>
            <a:r>
              <a:rPr kumimoji="0" lang="en-GB" altLang="en-US" sz="2800" b="0" i="0" u="none" strike="noStrike" kern="1200" cap="none" spc="0" normalizeH="0" baseline="0" noProof="0" dirty="0">
                <a:ln>
                  <a:noFill/>
                </a:ln>
                <a:solidFill>
                  <a:prstClr val="white">
                    <a:lumMod val="50000"/>
                  </a:prstClr>
                </a:solidFill>
                <a:effectLst/>
                <a:uLnTx/>
                <a:uFillTx/>
                <a:latin typeface="Arial" panose="020B0604020202020204" pitchFamily="34" charset="0"/>
                <a:ea typeface="+mj-ea"/>
                <a:cs typeface="Arial" panose="020B0604020202020204" pitchFamily="34" charset="0"/>
              </a:rPr>
              <a:t> Quarter</a:t>
            </a:r>
          </a:p>
          <a:p>
            <a:pPr marL="0" marR="0" lvl="0" indent="0" algn="l" defTabSz="457200" rtl="0" eaLnBrk="1" fontAlgn="auto" latinLnBrk="0" hangingPunct="1">
              <a:lnSpc>
                <a:spcPct val="100000"/>
              </a:lnSpc>
              <a:spcBef>
                <a:spcPct val="20000"/>
              </a:spcBef>
              <a:spcAft>
                <a:spcPts val="0"/>
              </a:spcAft>
              <a:buClrTx/>
              <a:buSzTx/>
              <a:buFontTx/>
              <a:buNone/>
              <a:tabLst/>
              <a:defRPr/>
            </a:pPr>
            <a:br>
              <a:rPr kumimoji="0" lang="en-US" altLang="en-US" sz="2800" b="0" i="0" u="none" strike="noStrike" kern="1200" cap="none" spc="0" normalizeH="0" baseline="0" noProof="0" dirty="0">
                <a:ln>
                  <a:noFill/>
                </a:ln>
                <a:solidFill>
                  <a:prstClr val="white">
                    <a:lumMod val="50000"/>
                  </a:prstClr>
                </a:solidFill>
                <a:effectLst/>
                <a:uLnTx/>
                <a:uFillTx/>
                <a:latin typeface="Arial" panose="020B0604020202020204" pitchFamily="34" charset="0"/>
                <a:ea typeface="+mj-ea"/>
                <a:cs typeface="Arial" panose="020B0604020202020204" pitchFamily="34" charset="0"/>
              </a:rPr>
            </a:br>
            <a:endParaRPr kumimoji="0" lang="en-US" altLang="en-US" sz="28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1308511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343471" y="1076632"/>
            <a:ext cx="10646967" cy="410548"/>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Desired Outcomes: Care And Service To Older Persons </a:t>
            </a:r>
            <a:endParaRPr kumimoji="0" lang="en-US"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F75B58-574D-2C4D-B57C-2E4EC4916D89}"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4" name="Rectangle 3">
            <a:extLst>
              <a:ext uri="{FF2B5EF4-FFF2-40B4-BE49-F238E27FC236}">
                <a16:creationId xmlns:a16="http://schemas.microsoft.com/office/drawing/2014/main" id="{93BA59BB-048F-5042-AF00-A11D190BEC54}"/>
              </a:ext>
            </a:extLst>
          </p:cNvPr>
          <p:cNvSpPr txBox="1">
            <a:spLocks/>
          </p:cNvSpPr>
          <p:nvPr/>
        </p:nvSpPr>
        <p:spPr>
          <a:xfrm>
            <a:off x="1343472" y="1666568"/>
            <a:ext cx="10646967" cy="468978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
        <p:nvSpPr>
          <p:cNvPr id="6" name="Content Placeholder 2">
            <a:extLst>
              <a:ext uri="{FF2B5EF4-FFF2-40B4-BE49-F238E27FC236}">
                <a16:creationId xmlns:a16="http://schemas.microsoft.com/office/drawing/2014/main" id="{5142C158-DB1A-5422-AF4A-3F47226AE7A3}"/>
              </a:ext>
            </a:extLst>
          </p:cNvPr>
          <p:cNvSpPr txBox="1">
            <a:spLocks/>
          </p:cNvSpPr>
          <p:nvPr/>
        </p:nvSpPr>
        <p:spPr>
          <a:xfrm>
            <a:off x="1342907" y="1666568"/>
            <a:ext cx="10684879" cy="4866648"/>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ZA" altLang="en-US" sz="2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ZA" altLang="en-US" sz="2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
        <p:nvSpPr>
          <p:cNvPr id="4" name="Content Placeholder 1">
            <a:extLst>
              <a:ext uri="{FF2B5EF4-FFF2-40B4-BE49-F238E27FC236}">
                <a16:creationId xmlns:a16="http://schemas.microsoft.com/office/drawing/2014/main" id="{3FC48A15-8CDE-C201-6AC3-51C28FA386E0}"/>
              </a:ext>
            </a:extLst>
          </p:cNvPr>
          <p:cNvSpPr>
            <a:spLocks noGrp="1"/>
          </p:cNvSpPr>
          <p:nvPr>
            <p:ph idx="1"/>
          </p:nvPr>
        </p:nvSpPr>
        <p:spPr>
          <a:xfrm>
            <a:off x="1342907" y="1666568"/>
            <a:ext cx="10684879" cy="4866648"/>
          </a:xfrm>
        </p:spPr>
        <p:txBody>
          <a:bodyPr/>
          <a:lstStyle/>
          <a:p>
            <a:pPr lvl="0" algn="just">
              <a:buFont typeface="Wingdings" panose="05000000000000000000" pitchFamily="2" charset="2"/>
              <a:buChar char="§"/>
            </a:pPr>
            <a:r>
              <a:rPr lang="en-ZA" sz="2000" dirty="0"/>
              <a:t>Community-based care and support services have enhanced the length and quality of life of older persons, improved resilience to health conditions affecting older persons such as frailty, chronic illness and diseases, dementia, diabetes and heart diseases. Older persons are able to remain within their communities for longer periods without requiring specialised care. </a:t>
            </a:r>
          </a:p>
          <a:p>
            <a:pPr lvl="0" algn="just">
              <a:buFont typeface="Wingdings" panose="05000000000000000000" pitchFamily="2" charset="2"/>
              <a:buChar char="§"/>
            </a:pPr>
            <a:endParaRPr lang="en-ZA" sz="2000" dirty="0"/>
          </a:p>
          <a:p>
            <a:pPr lvl="0" algn="just">
              <a:buFont typeface="Wingdings" panose="05000000000000000000" pitchFamily="2" charset="2"/>
              <a:buChar char="§"/>
            </a:pPr>
            <a:r>
              <a:rPr lang="en-ZA" sz="2000" dirty="0"/>
              <a:t>The Department render active aging programmes as part of the community based care and support programme are aimed at promoting healthy lifestyles for older persons</a:t>
            </a:r>
          </a:p>
          <a:p>
            <a:pPr lvl="0" algn="just">
              <a:buFont typeface="Wingdings" panose="05000000000000000000" pitchFamily="2" charset="2"/>
              <a:buChar char="§"/>
            </a:pPr>
            <a:endParaRPr lang="en-ZA" sz="2000" dirty="0"/>
          </a:p>
          <a:p>
            <a:pPr lvl="0" algn="just">
              <a:buFont typeface="Wingdings" panose="05000000000000000000" pitchFamily="2" charset="2"/>
              <a:buChar char="§"/>
            </a:pPr>
            <a:r>
              <a:rPr lang="en-ZA" sz="2000" dirty="0"/>
              <a:t>The provision of residential facilities for older persons is a response to the needs and rights of older persons unable to live independently in their communities as well as ensuring their safety and security.</a:t>
            </a:r>
          </a:p>
          <a:p>
            <a:pPr algn="just">
              <a:buFont typeface="Wingdings" panose="05000000000000000000" pitchFamily="2" charset="2"/>
              <a:buChar char="§"/>
            </a:pPr>
            <a:endParaRPr lang="en-US" sz="2000" b="1" dirty="0"/>
          </a:p>
        </p:txBody>
      </p:sp>
    </p:spTree>
    <p:extLst>
      <p:ext uri="{BB962C8B-B14F-4D97-AF65-F5344CB8AC3E}">
        <p14:creationId xmlns:p14="http://schemas.microsoft.com/office/powerpoint/2010/main" val="3141916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343471" y="1076632"/>
            <a:ext cx="10646967" cy="410548"/>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Desired Outcomes: Services To Persons  With Disabilities</a:t>
            </a:r>
            <a:endParaRPr kumimoji="0" lang="en-US"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F75B58-574D-2C4D-B57C-2E4EC4916D89}"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4" name="Rectangle 3">
            <a:extLst>
              <a:ext uri="{FF2B5EF4-FFF2-40B4-BE49-F238E27FC236}">
                <a16:creationId xmlns:a16="http://schemas.microsoft.com/office/drawing/2014/main" id="{93BA59BB-048F-5042-AF00-A11D190BEC54}"/>
              </a:ext>
            </a:extLst>
          </p:cNvPr>
          <p:cNvSpPr txBox="1">
            <a:spLocks/>
          </p:cNvSpPr>
          <p:nvPr/>
        </p:nvSpPr>
        <p:spPr>
          <a:xfrm>
            <a:off x="1343472" y="1666568"/>
            <a:ext cx="10646967" cy="468978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
        <p:nvSpPr>
          <p:cNvPr id="6" name="Content Placeholder 2">
            <a:extLst>
              <a:ext uri="{FF2B5EF4-FFF2-40B4-BE49-F238E27FC236}">
                <a16:creationId xmlns:a16="http://schemas.microsoft.com/office/drawing/2014/main" id="{5142C158-DB1A-5422-AF4A-3F47226AE7A3}"/>
              </a:ext>
            </a:extLst>
          </p:cNvPr>
          <p:cNvSpPr txBox="1">
            <a:spLocks/>
          </p:cNvSpPr>
          <p:nvPr/>
        </p:nvSpPr>
        <p:spPr>
          <a:xfrm>
            <a:off x="1342907" y="1666568"/>
            <a:ext cx="10684879" cy="4866648"/>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ZA" altLang="en-US" sz="2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ZA" altLang="en-US" sz="2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
        <p:nvSpPr>
          <p:cNvPr id="4" name="Content Placeholder 1">
            <a:extLst>
              <a:ext uri="{FF2B5EF4-FFF2-40B4-BE49-F238E27FC236}">
                <a16:creationId xmlns:a16="http://schemas.microsoft.com/office/drawing/2014/main" id="{A1E11B96-CB6D-8B6B-CB01-35FAE0FF91FF}"/>
              </a:ext>
            </a:extLst>
          </p:cNvPr>
          <p:cNvSpPr>
            <a:spLocks noGrp="1"/>
          </p:cNvSpPr>
          <p:nvPr>
            <p:ph idx="1"/>
          </p:nvPr>
        </p:nvSpPr>
        <p:spPr>
          <a:xfrm>
            <a:off x="1342907" y="1866900"/>
            <a:ext cx="10684879" cy="4666316"/>
          </a:xfrm>
        </p:spPr>
        <p:txBody>
          <a:bodyPr/>
          <a:lstStyle/>
          <a:p>
            <a:pPr lvl="0" algn="just">
              <a:buFont typeface="Wingdings" panose="05000000000000000000" pitchFamily="2" charset="2"/>
              <a:buChar char="§"/>
            </a:pPr>
            <a:r>
              <a:rPr lang="en-US" sz="2000" dirty="0"/>
              <a:t>Protective workshops have improved the quality of life of persons with disabilities by increasing access to economic opportunities and improving skills .This increases the independence of persons with disabilities.</a:t>
            </a:r>
            <a:endParaRPr lang="en-ZA" sz="2000" dirty="0"/>
          </a:p>
          <a:p>
            <a:pPr algn="just">
              <a:buFont typeface="Wingdings" panose="05000000000000000000" pitchFamily="2" charset="2"/>
              <a:buChar char="§"/>
            </a:pPr>
            <a:endParaRPr lang="en-ZA" sz="3600" dirty="0"/>
          </a:p>
        </p:txBody>
      </p:sp>
    </p:spTree>
    <p:extLst>
      <p:ext uri="{BB962C8B-B14F-4D97-AF65-F5344CB8AC3E}">
        <p14:creationId xmlns:p14="http://schemas.microsoft.com/office/powerpoint/2010/main" val="3775321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343471" y="1076632"/>
            <a:ext cx="10646967" cy="410548"/>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Desired Outcomes: HIV And AIDS</a:t>
            </a:r>
            <a:endParaRPr kumimoji="0" lang="en-US"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F75B58-574D-2C4D-B57C-2E4EC4916D89}"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4" name="Rectangle 3">
            <a:extLst>
              <a:ext uri="{FF2B5EF4-FFF2-40B4-BE49-F238E27FC236}">
                <a16:creationId xmlns:a16="http://schemas.microsoft.com/office/drawing/2014/main" id="{93BA59BB-048F-5042-AF00-A11D190BEC54}"/>
              </a:ext>
            </a:extLst>
          </p:cNvPr>
          <p:cNvSpPr txBox="1">
            <a:spLocks/>
          </p:cNvSpPr>
          <p:nvPr/>
        </p:nvSpPr>
        <p:spPr>
          <a:xfrm>
            <a:off x="1343472" y="1666568"/>
            <a:ext cx="10646967" cy="468978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
        <p:nvSpPr>
          <p:cNvPr id="6" name="Content Placeholder 2">
            <a:extLst>
              <a:ext uri="{FF2B5EF4-FFF2-40B4-BE49-F238E27FC236}">
                <a16:creationId xmlns:a16="http://schemas.microsoft.com/office/drawing/2014/main" id="{5142C158-DB1A-5422-AF4A-3F47226AE7A3}"/>
              </a:ext>
            </a:extLst>
          </p:cNvPr>
          <p:cNvSpPr txBox="1">
            <a:spLocks/>
          </p:cNvSpPr>
          <p:nvPr/>
        </p:nvSpPr>
        <p:spPr>
          <a:xfrm>
            <a:off x="1342907" y="1666568"/>
            <a:ext cx="10684879" cy="4866648"/>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ZA" altLang="en-US" sz="2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ZA" altLang="en-US" sz="2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
        <p:nvSpPr>
          <p:cNvPr id="4" name="Content Placeholder 1">
            <a:extLst>
              <a:ext uri="{FF2B5EF4-FFF2-40B4-BE49-F238E27FC236}">
                <a16:creationId xmlns:a16="http://schemas.microsoft.com/office/drawing/2014/main" id="{11D60C08-547B-1EFD-05C6-F9D9D47E5DCB}"/>
              </a:ext>
            </a:extLst>
          </p:cNvPr>
          <p:cNvSpPr>
            <a:spLocks noGrp="1"/>
          </p:cNvSpPr>
          <p:nvPr>
            <p:ph idx="1"/>
          </p:nvPr>
        </p:nvSpPr>
        <p:spPr>
          <a:xfrm>
            <a:off x="1342907" y="1885950"/>
            <a:ext cx="10684879" cy="4647266"/>
          </a:xfrm>
        </p:spPr>
        <p:txBody>
          <a:bodyPr>
            <a:normAutofit/>
          </a:bodyPr>
          <a:lstStyle/>
          <a:p>
            <a:pPr lvl="0" algn="just">
              <a:buFont typeface="Wingdings" panose="05000000000000000000" pitchFamily="2" charset="2"/>
              <a:buChar char="§"/>
            </a:pPr>
            <a:r>
              <a:rPr lang="en-ZA" sz="2000" dirty="0"/>
              <a:t>The provision of food parcels and daily meals reduce food insecurity and malnutrition; this in turn has reduced the engagement in risky behaviour by children which include transactional sex and dropping out of school; also; reduces hunger among infected and affected people.</a:t>
            </a:r>
          </a:p>
          <a:p>
            <a:pPr lvl="0" algn="just">
              <a:buFont typeface="Wingdings" panose="05000000000000000000" pitchFamily="2" charset="2"/>
              <a:buChar char="§"/>
            </a:pPr>
            <a:endParaRPr lang="en-ZA" sz="2000" dirty="0"/>
          </a:p>
          <a:p>
            <a:pPr marL="342900" lvl="1" indent="-342900" algn="just">
              <a:buFont typeface="Wingdings" panose="05000000000000000000" pitchFamily="2" charset="2"/>
              <a:buChar char="§"/>
            </a:pPr>
            <a:r>
              <a:rPr lang="en-ZA" sz="2000" dirty="0"/>
              <a:t>The </a:t>
            </a:r>
            <a:r>
              <a:rPr lang="en-US" sz="2000" dirty="0"/>
              <a:t>HIV prevention programmes (Social Behavior Change Interventions) </a:t>
            </a:r>
            <a:r>
              <a:rPr lang="en-ZA" sz="2000" dirty="0"/>
              <a:t> are about empowerment of communities with information which improves their resilience to deal with social problems they may face.</a:t>
            </a:r>
          </a:p>
          <a:p>
            <a:pPr marL="342900" lvl="1" indent="-342900" algn="just">
              <a:buFont typeface="Wingdings" panose="05000000000000000000" pitchFamily="2" charset="2"/>
              <a:buChar char="§"/>
            </a:pPr>
            <a:endParaRPr lang="en-ZA" sz="2000" dirty="0"/>
          </a:p>
          <a:p>
            <a:pPr marL="342900" lvl="1" indent="-342900" algn="just">
              <a:buFont typeface="Wingdings" panose="05000000000000000000" pitchFamily="2" charset="2"/>
              <a:buChar char="§"/>
            </a:pPr>
            <a:r>
              <a:rPr lang="en-ZA" sz="2000" dirty="0"/>
              <a:t>EPWP initiatives are aimed at drawing significant numbers of unemployed youth into productive work, in a manner that will enable them to gain skills and increase their capacity to earn income when they exit the programme.</a:t>
            </a:r>
          </a:p>
          <a:p>
            <a:pPr marL="342900" lvl="1" indent="-342900" algn="just">
              <a:buFont typeface="Arial" charset="0"/>
              <a:buChar char="•"/>
            </a:pPr>
            <a:endParaRPr lang="en-ZA" sz="2000" dirty="0"/>
          </a:p>
          <a:p>
            <a:pPr algn="just"/>
            <a:endParaRPr lang="en-ZA" sz="2000" dirty="0"/>
          </a:p>
        </p:txBody>
      </p:sp>
    </p:spTree>
    <p:extLst>
      <p:ext uri="{BB962C8B-B14F-4D97-AF65-F5344CB8AC3E}">
        <p14:creationId xmlns:p14="http://schemas.microsoft.com/office/powerpoint/2010/main" val="1005423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343471" y="1076632"/>
            <a:ext cx="10646967" cy="410548"/>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Desired Outcomes: Child Care And Protection</a:t>
            </a:r>
            <a:endParaRPr kumimoji="0" lang="en-US"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F75B58-574D-2C4D-B57C-2E4EC4916D89}"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4" name="Rectangle 3">
            <a:extLst>
              <a:ext uri="{FF2B5EF4-FFF2-40B4-BE49-F238E27FC236}">
                <a16:creationId xmlns:a16="http://schemas.microsoft.com/office/drawing/2014/main" id="{93BA59BB-048F-5042-AF00-A11D190BEC54}"/>
              </a:ext>
            </a:extLst>
          </p:cNvPr>
          <p:cNvSpPr txBox="1">
            <a:spLocks/>
          </p:cNvSpPr>
          <p:nvPr/>
        </p:nvSpPr>
        <p:spPr>
          <a:xfrm>
            <a:off x="1343472" y="1666568"/>
            <a:ext cx="10646967" cy="468978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
        <p:nvSpPr>
          <p:cNvPr id="6" name="Content Placeholder 2">
            <a:extLst>
              <a:ext uri="{FF2B5EF4-FFF2-40B4-BE49-F238E27FC236}">
                <a16:creationId xmlns:a16="http://schemas.microsoft.com/office/drawing/2014/main" id="{5142C158-DB1A-5422-AF4A-3F47226AE7A3}"/>
              </a:ext>
            </a:extLst>
          </p:cNvPr>
          <p:cNvSpPr txBox="1">
            <a:spLocks/>
          </p:cNvSpPr>
          <p:nvPr/>
        </p:nvSpPr>
        <p:spPr>
          <a:xfrm>
            <a:off x="1342907" y="1666568"/>
            <a:ext cx="10684879" cy="4866648"/>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ZA" altLang="en-US" sz="2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ZA" altLang="en-US" sz="2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
        <p:nvSpPr>
          <p:cNvPr id="4" name="Content Placeholder 3">
            <a:extLst>
              <a:ext uri="{FF2B5EF4-FFF2-40B4-BE49-F238E27FC236}">
                <a16:creationId xmlns:a16="http://schemas.microsoft.com/office/drawing/2014/main" id="{72519523-C47C-E126-9077-15402C5E20B9}"/>
              </a:ext>
            </a:extLst>
          </p:cNvPr>
          <p:cNvSpPr>
            <a:spLocks noGrp="1"/>
          </p:cNvSpPr>
          <p:nvPr>
            <p:ph idx="1"/>
          </p:nvPr>
        </p:nvSpPr>
        <p:spPr>
          <a:xfrm>
            <a:off x="1342907" y="1666568"/>
            <a:ext cx="10684879" cy="4866648"/>
          </a:xfrm>
        </p:spPr>
        <p:txBody>
          <a:bodyPr>
            <a:normAutofit/>
          </a:bodyPr>
          <a:lstStyle/>
          <a:p>
            <a:pPr lvl="0" algn="just">
              <a:buFont typeface="Wingdings" panose="05000000000000000000" pitchFamily="2" charset="2"/>
              <a:buChar char="§"/>
            </a:pPr>
            <a:endParaRPr lang="en-GB" sz="2000" dirty="0"/>
          </a:p>
          <a:p>
            <a:pPr lvl="0" algn="just">
              <a:buFont typeface="Wingdings" panose="05000000000000000000" pitchFamily="2" charset="2"/>
              <a:buChar char="§"/>
            </a:pPr>
            <a:r>
              <a:rPr lang="en-ZA" sz="2000" dirty="0"/>
              <a:t>By placing children in CYCCs and in foster care the department has reduced their vulnerability to abuse; neglect and exploitation</a:t>
            </a:r>
            <a:r>
              <a:rPr lang="en-GB" sz="2000" dirty="0"/>
              <a:t> Foster care children receive all the necessary and parental care from the foster parents. </a:t>
            </a:r>
            <a:endParaRPr lang="en-ZA" sz="2000" dirty="0"/>
          </a:p>
          <a:p>
            <a:pPr lvl="0" algn="just"/>
            <a:endParaRPr lang="en-GB" sz="2000" dirty="0"/>
          </a:p>
          <a:p>
            <a:pPr algn="just" eaLnBrk="0" hangingPunct="0">
              <a:buFont typeface="Wingdings" panose="05000000000000000000" pitchFamily="2" charset="2"/>
              <a:buChar char="§"/>
              <a:defRPr/>
            </a:pPr>
            <a:endParaRPr lang="en-ZA" sz="2000" dirty="0"/>
          </a:p>
          <a:p>
            <a:pPr lvl="0" algn="just"/>
            <a:endParaRPr lang="en-ZA" sz="2000" dirty="0"/>
          </a:p>
        </p:txBody>
      </p:sp>
    </p:spTree>
    <p:extLst>
      <p:ext uri="{BB962C8B-B14F-4D97-AF65-F5344CB8AC3E}">
        <p14:creationId xmlns:p14="http://schemas.microsoft.com/office/powerpoint/2010/main" val="1717908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343471" y="1076632"/>
            <a:ext cx="10646967" cy="410548"/>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Desired Outcomes: Restorative Services</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F75B58-574D-2C4D-B57C-2E4EC4916D89}"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4" name="Rectangle 3">
            <a:extLst>
              <a:ext uri="{FF2B5EF4-FFF2-40B4-BE49-F238E27FC236}">
                <a16:creationId xmlns:a16="http://schemas.microsoft.com/office/drawing/2014/main" id="{93BA59BB-048F-5042-AF00-A11D190BEC54}"/>
              </a:ext>
            </a:extLst>
          </p:cNvPr>
          <p:cNvSpPr txBox="1">
            <a:spLocks/>
          </p:cNvSpPr>
          <p:nvPr/>
        </p:nvSpPr>
        <p:spPr>
          <a:xfrm>
            <a:off x="1343472" y="1666568"/>
            <a:ext cx="10646967" cy="468978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alt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
        <p:nvSpPr>
          <p:cNvPr id="6" name="Content Placeholder 2">
            <a:extLst>
              <a:ext uri="{FF2B5EF4-FFF2-40B4-BE49-F238E27FC236}">
                <a16:creationId xmlns:a16="http://schemas.microsoft.com/office/drawing/2014/main" id="{5142C158-DB1A-5422-AF4A-3F47226AE7A3}"/>
              </a:ext>
            </a:extLst>
          </p:cNvPr>
          <p:cNvSpPr txBox="1">
            <a:spLocks/>
          </p:cNvSpPr>
          <p:nvPr/>
        </p:nvSpPr>
        <p:spPr>
          <a:xfrm>
            <a:off x="1342907" y="1666568"/>
            <a:ext cx="10684879" cy="4866648"/>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ZA" altLang="en-US" sz="2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ZA" altLang="en-US" sz="2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
        <p:nvSpPr>
          <p:cNvPr id="4" name="Content Placeholder 1">
            <a:extLst>
              <a:ext uri="{FF2B5EF4-FFF2-40B4-BE49-F238E27FC236}">
                <a16:creationId xmlns:a16="http://schemas.microsoft.com/office/drawing/2014/main" id="{BB1A329A-4D6D-E831-FC3E-0FD84008B10B}"/>
              </a:ext>
            </a:extLst>
          </p:cNvPr>
          <p:cNvSpPr>
            <a:spLocks noGrp="1"/>
          </p:cNvSpPr>
          <p:nvPr>
            <p:ph idx="1"/>
          </p:nvPr>
        </p:nvSpPr>
        <p:spPr>
          <a:xfrm>
            <a:off x="1342907" y="1666568"/>
            <a:ext cx="10684879" cy="4866648"/>
          </a:xfrm>
        </p:spPr>
        <p:txBody>
          <a:bodyPr>
            <a:normAutofit/>
          </a:bodyPr>
          <a:lstStyle/>
          <a:p>
            <a:pPr lvl="0" algn="just">
              <a:buFont typeface="Wingdings" panose="05000000000000000000" pitchFamily="2" charset="2"/>
              <a:buChar char="§"/>
            </a:pPr>
            <a:r>
              <a:rPr lang="en-US" sz="1800" dirty="0"/>
              <a:t>Social Crime Prevention programmes reduced vulnerability of women, children, youth, elderly, persons with disabilities, violence and abuse through addressing risk factors, strengthening protective factors, and increasing resilience and coping skills.</a:t>
            </a:r>
          </a:p>
          <a:p>
            <a:pPr lvl="0" algn="just">
              <a:buFont typeface="Wingdings" panose="05000000000000000000" pitchFamily="2" charset="2"/>
              <a:buChar char="§"/>
            </a:pPr>
            <a:endParaRPr lang="en-ZA" sz="1800" dirty="0"/>
          </a:p>
          <a:p>
            <a:pPr lvl="0" algn="just">
              <a:buFont typeface="Wingdings" panose="05000000000000000000" pitchFamily="2" charset="2"/>
              <a:buChar char="§"/>
            </a:pPr>
            <a:r>
              <a:rPr lang="en-US" sz="1800" dirty="0"/>
              <a:t>Diversion programme for children in conflict with the law is restorative by nature and afford the child to be accountable for his or her actions. Furthermore, children who could have been in jail (adult correctional facilities) and be vulnerable to abuse by hardened criminals are kept in secure care facilities</a:t>
            </a:r>
          </a:p>
          <a:p>
            <a:pPr lvl="0" algn="just">
              <a:buFont typeface="Wingdings" panose="05000000000000000000" pitchFamily="2" charset="2"/>
              <a:buChar char="§"/>
            </a:pPr>
            <a:endParaRPr lang="en-ZA" sz="1800" dirty="0"/>
          </a:p>
          <a:p>
            <a:pPr lvl="0" algn="just">
              <a:buFont typeface="Wingdings" panose="05000000000000000000" pitchFamily="2" charset="2"/>
              <a:buChar char="§"/>
            </a:pPr>
            <a:r>
              <a:rPr lang="en-ZA" sz="1800" dirty="0"/>
              <a:t>Women in shelters have had improved access to economic opportunities and empowerment programmes such as income generating programmes, welfare to work programme. This has led to improved self-confidence and less dependence on abusive partners</a:t>
            </a:r>
          </a:p>
          <a:p>
            <a:pPr lvl="0" algn="just">
              <a:buFont typeface="Wingdings" panose="05000000000000000000" pitchFamily="2" charset="2"/>
              <a:buChar char="§"/>
            </a:pPr>
            <a:endParaRPr lang="en-ZA" sz="1800" dirty="0"/>
          </a:p>
          <a:p>
            <a:pPr algn="just">
              <a:buFont typeface="Wingdings" panose="05000000000000000000" pitchFamily="2" charset="2"/>
              <a:buChar char="§"/>
            </a:pPr>
            <a:r>
              <a:rPr lang="en-ZA" sz="1800" dirty="0"/>
              <a:t>The prevention and awareness of substance result in reduction in the use of substances and beneficiaries who completed substance inpatient treatment services benefit from after-care programme to ensure they maintain sobriety or abstinence and some are linked to economic opportunities such as skills development and entrepreneurship programme. </a:t>
            </a:r>
          </a:p>
          <a:p>
            <a:pPr lvl="0" algn="just">
              <a:buFont typeface="Wingdings" panose="05000000000000000000" pitchFamily="2" charset="2"/>
              <a:buChar char="§"/>
            </a:pPr>
            <a:endParaRPr lang="en-ZA" sz="1800" dirty="0"/>
          </a:p>
          <a:p>
            <a:pPr algn="just">
              <a:buFont typeface="Wingdings" panose="05000000000000000000" pitchFamily="2" charset="2"/>
              <a:buChar char="§"/>
            </a:pPr>
            <a:endParaRPr lang="en-ZA" dirty="0"/>
          </a:p>
        </p:txBody>
      </p:sp>
    </p:spTree>
    <p:extLst>
      <p:ext uri="{BB962C8B-B14F-4D97-AF65-F5344CB8AC3E}">
        <p14:creationId xmlns:p14="http://schemas.microsoft.com/office/powerpoint/2010/main" val="393518317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ial GPG  template  -  Read-Only" id="{08CEC488-1137-434A-9E0B-1949044B502E}" vid="{F66761AB-FEBB-4206-9CAC-EE9B769FB61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TotalTime>
  <Words>2975</Words>
  <Application>Microsoft Office PowerPoint</Application>
  <PresentationFormat>Widescreen</PresentationFormat>
  <Paragraphs>1349</Paragraphs>
  <Slides>27</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Wingdings</vt:lpstr>
      <vt:lpstr>1_Office Theme</vt:lpstr>
      <vt:lpstr>GAUTENG DEPARTMENT OF SOCIAL DEVELOPMENT  </vt:lpstr>
      <vt:lpstr>Table Of Contents</vt:lpstr>
      <vt:lpstr>Purpose</vt:lpstr>
      <vt:lpstr>Table Of Contents</vt:lpstr>
      <vt:lpstr>Desired Outcomes: Care And Service To Older Persons </vt:lpstr>
      <vt:lpstr>Desired Outcomes: Services To Persons  With Disabilities</vt:lpstr>
      <vt:lpstr>Desired Outcomes: HIV And AIDS</vt:lpstr>
      <vt:lpstr>Desired Outcomes: Child Care And Protection</vt:lpstr>
      <vt:lpstr>Desired Outcomes: Restorative Services</vt:lpstr>
      <vt:lpstr>Desired Outcomes: Poverty Alleviation And Sustainable Livelihoods</vt:lpstr>
      <vt:lpstr>Desired Outcome: Youth Development</vt:lpstr>
      <vt:lpstr>Desired Outcomes:  Women Empowerment</vt:lpstr>
      <vt:lpstr>Rating Categories </vt:lpstr>
      <vt:lpstr>Overview Of Q2 Non-Financial Performance</vt:lpstr>
      <vt:lpstr>Overview Of Q2 Non-Financial Performance: Prog 1</vt:lpstr>
      <vt:lpstr>Overview Of Q2 Non-Financial Performance: Prog 2</vt:lpstr>
      <vt:lpstr>Overview Of Q2 Non-Financial Performance: Prog 3</vt:lpstr>
      <vt:lpstr>Overview Of Q2 Non-Financial Performance: Prog 4</vt:lpstr>
      <vt:lpstr>Overview Of Q2 Non-Financial Performance: Prog 5</vt:lpstr>
      <vt:lpstr>No Planned Performance</vt:lpstr>
      <vt:lpstr>Overview Of Q2 YTD Non-Financial Performance</vt:lpstr>
      <vt:lpstr>Overview Of Q2 YTD Weighted Performance</vt:lpstr>
      <vt:lpstr>Overview Of Q2 YTD Weighted Performance: Prog 1</vt:lpstr>
      <vt:lpstr>Overview Of Q2 YTD Weighted Performance: Prog 2</vt:lpstr>
      <vt:lpstr>Overview Of Q2 YTD Weighted Performance: Prog 3</vt:lpstr>
      <vt:lpstr>Overview Of Q2 YTD Weighted Performance: Prog 4</vt:lpstr>
      <vt:lpstr>Overview Of Q2 YTD Weighted Performance: Prog 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Khomotso Tladi</dc:creator>
  <cp:lastModifiedBy>Sipho Nqwala</cp:lastModifiedBy>
  <cp:revision>14</cp:revision>
  <dcterms:created xsi:type="dcterms:W3CDTF">2023-10-18T14:32:32Z</dcterms:created>
  <dcterms:modified xsi:type="dcterms:W3CDTF">2023-11-15T08:40:55Z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1a00853-e5cc-480d-8b74-afcdbe2c705a_Enabled">
    <vt:lpwstr>true</vt:lpwstr>
  </property>
  <property fmtid="{D5CDD505-2E9C-101B-9397-08002B2CF9AE}" pid="3" name="MSIP_Label_41a00853-e5cc-480d-8b74-afcdbe2c705a_SetDate">
    <vt:lpwstr>2023-11-15T08:40:50Z</vt:lpwstr>
  </property>
  <property fmtid="{D5CDD505-2E9C-101B-9397-08002B2CF9AE}" pid="4" name="MSIP_Label_41a00853-e5cc-480d-8b74-afcdbe2c705a_Method">
    <vt:lpwstr>Standard</vt:lpwstr>
  </property>
  <property fmtid="{D5CDD505-2E9C-101B-9397-08002B2CF9AE}" pid="5" name="MSIP_Label_41a00853-e5cc-480d-8b74-afcdbe2c705a_Name">
    <vt:lpwstr>defa4170-0d19-0005-0004-bc88714345d2</vt:lpwstr>
  </property>
  <property fmtid="{D5CDD505-2E9C-101B-9397-08002B2CF9AE}" pid="6" name="MSIP_Label_41a00853-e5cc-480d-8b74-afcdbe2c705a_SiteId">
    <vt:lpwstr>4a3d1c5b-66b2-47c2-88d1-7eaa8d27e6cf</vt:lpwstr>
  </property>
  <property fmtid="{D5CDD505-2E9C-101B-9397-08002B2CF9AE}" pid="7" name="MSIP_Label_41a00853-e5cc-480d-8b74-afcdbe2c705a_ActionId">
    <vt:lpwstr>553cf4f4-2f2b-4819-89bb-2c5086cd4c08</vt:lpwstr>
  </property>
  <property fmtid="{D5CDD505-2E9C-101B-9397-08002B2CF9AE}" pid="8" name="MSIP_Label_41a00853-e5cc-480d-8b74-afcdbe2c705a_ContentBits">
    <vt:lpwstr>0</vt:lpwstr>
  </property>
</Properties>
</file>