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1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1.xml" ContentType="application/vnd.openxmlformats-officedocument.themeOverr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589" r:id="rId1"/>
  </p:sldMasterIdLst>
  <p:notesMasterIdLst>
    <p:notesMasterId r:id="rId78"/>
  </p:notesMasterIdLst>
  <p:handoutMasterIdLst>
    <p:handoutMasterId r:id="rId79"/>
  </p:handoutMasterIdLst>
  <p:sldIdLst>
    <p:sldId id="2147376935" r:id="rId2"/>
    <p:sldId id="2765" r:id="rId3"/>
    <p:sldId id="2147376936" r:id="rId4"/>
    <p:sldId id="2147376938" r:id="rId5"/>
    <p:sldId id="2147376939" r:id="rId6"/>
    <p:sldId id="2147376940" r:id="rId7"/>
    <p:sldId id="2147376941" r:id="rId8"/>
    <p:sldId id="2147376942" r:id="rId9"/>
    <p:sldId id="2147376943" r:id="rId10"/>
    <p:sldId id="2147376944" r:id="rId11"/>
    <p:sldId id="2147376945" r:id="rId12"/>
    <p:sldId id="2147376946" r:id="rId13"/>
    <p:sldId id="2147376947" r:id="rId14"/>
    <p:sldId id="2147376948" r:id="rId15"/>
    <p:sldId id="2147376949" r:id="rId16"/>
    <p:sldId id="2147376950" r:id="rId17"/>
    <p:sldId id="2147376951" r:id="rId18"/>
    <p:sldId id="2147376952" r:id="rId19"/>
    <p:sldId id="2147376953" r:id="rId20"/>
    <p:sldId id="2147376954" r:id="rId21"/>
    <p:sldId id="2147376956" r:id="rId22"/>
    <p:sldId id="2147376955" r:id="rId23"/>
    <p:sldId id="2147376957" r:id="rId24"/>
    <p:sldId id="2147376958" r:id="rId25"/>
    <p:sldId id="2147376959" r:id="rId26"/>
    <p:sldId id="2147376960" r:id="rId27"/>
    <p:sldId id="2147376961" r:id="rId28"/>
    <p:sldId id="2147376962" r:id="rId29"/>
    <p:sldId id="2147376963" r:id="rId30"/>
    <p:sldId id="2147376964" r:id="rId31"/>
    <p:sldId id="2147376965" r:id="rId32"/>
    <p:sldId id="2147376966" r:id="rId33"/>
    <p:sldId id="2147376967" r:id="rId34"/>
    <p:sldId id="2147376968" r:id="rId35"/>
    <p:sldId id="2147376969" r:id="rId36"/>
    <p:sldId id="2147376970" r:id="rId37"/>
    <p:sldId id="2147376971" r:id="rId38"/>
    <p:sldId id="2147376972" r:id="rId39"/>
    <p:sldId id="2147376973" r:id="rId40"/>
    <p:sldId id="2147376974" r:id="rId41"/>
    <p:sldId id="2147376975" r:id="rId42"/>
    <p:sldId id="2147376976" r:id="rId43"/>
    <p:sldId id="2147376977" r:id="rId44"/>
    <p:sldId id="2147376978" r:id="rId45"/>
    <p:sldId id="2147376979" r:id="rId46"/>
    <p:sldId id="2147376980" r:id="rId47"/>
    <p:sldId id="2147376981" r:id="rId48"/>
    <p:sldId id="2147376982" r:id="rId49"/>
    <p:sldId id="2147376983" r:id="rId50"/>
    <p:sldId id="2147376984" r:id="rId51"/>
    <p:sldId id="2147376985" r:id="rId52"/>
    <p:sldId id="2147376986" r:id="rId53"/>
    <p:sldId id="2147376987" r:id="rId54"/>
    <p:sldId id="2147376988" r:id="rId55"/>
    <p:sldId id="2147376989" r:id="rId56"/>
    <p:sldId id="2147376990" r:id="rId57"/>
    <p:sldId id="2147376991" r:id="rId58"/>
    <p:sldId id="2147376992" r:id="rId59"/>
    <p:sldId id="2147376993" r:id="rId60"/>
    <p:sldId id="2147376994" r:id="rId61"/>
    <p:sldId id="2147376995" r:id="rId62"/>
    <p:sldId id="2147376996" r:id="rId63"/>
    <p:sldId id="2147376997" r:id="rId64"/>
    <p:sldId id="2147376998" r:id="rId65"/>
    <p:sldId id="2147376999" r:id="rId66"/>
    <p:sldId id="2147377000" r:id="rId67"/>
    <p:sldId id="2147377001" r:id="rId68"/>
    <p:sldId id="2147377002" r:id="rId69"/>
    <p:sldId id="2147377003" r:id="rId70"/>
    <p:sldId id="2147377004" r:id="rId71"/>
    <p:sldId id="2147377005" r:id="rId72"/>
    <p:sldId id="2147377006" r:id="rId73"/>
    <p:sldId id="2147377007" r:id="rId74"/>
    <p:sldId id="2147377008" r:id="rId75"/>
    <p:sldId id="2147377009" r:id="rId76"/>
    <p:sldId id="2147377010" r:id="rId77"/>
  </p:sldIdLst>
  <p:sldSz cx="9144000" cy="6858000" type="screen4x3"/>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autoAdjust="0"/>
    <p:restoredTop sz="94343" autoAdjust="0"/>
  </p:normalViewPr>
  <p:slideViewPr>
    <p:cSldViewPr snapToGrid="0" snapToObjects="1">
      <p:cViewPr varScale="1">
        <p:scale>
          <a:sx n="59" d="100"/>
          <a:sy n="59" d="100"/>
        </p:scale>
        <p:origin x="150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232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embeddings/oleObject10.bin"/></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embeddings/oleObject1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3.bin"/></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4.bin"/></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embeddings/oleObject5.bin"/></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embeddings/oleObject6.bin"/></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embeddings/oleObject7.bin"/></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embeddings/oleObject8.bin"/></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embeddings/oleObject9.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ZA" dirty="0"/>
              <a:t>2022/2023 FY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5093245208668156E-2"/>
          <c:y val="7.4059650152767498E-2"/>
          <c:w val="0.94072007020834825"/>
          <c:h val="0.69807750003515834"/>
        </c:manualLayout>
      </c:layout>
      <c:barChart>
        <c:barDir val="col"/>
        <c:grouping val="stacked"/>
        <c:varyColors val="0"/>
        <c:ser>
          <c:idx val="0"/>
          <c:order val="0"/>
          <c:tx>
            <c:strRef>
              <c:f>'Ann Q'!$D$81</c:f>
              <c:strCache>
                <c:ptCount val="1"/>
                <c:pt idx="0">
                  <c:v>Achieved (100%  and greater)</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Q'!$C$83,'Ann Q'!$C$86,'Ann Q'!$C$89,'Ann Q'!$C$92,'Ann Q'!$C$95,'Ann Q'!$C$98)</c:f>
              <c:strCache>
                <c:ptCount val="6"/>
                <c:pt idx="0">
                  <c:v>PROG 1: ADMINISTRATION
</c:v>
                </c:pt>
                <c:pt idx="1">
                  <c:v>PROG 2: SOCIAL WELFARE SERVICES
</c:v>
                </c:pt>
                <c:pt idx="2">
                  <c:v>PROG 3: CHILDREN AND FAMILIES
</c:v>
                </c:pt>
                <c:pt idx="3">
                  <c:v>PROG 4: RESTORATIVE SERVICES
</c:v>
                </c:pt>
                <c:pt idx="4">
                  <c:v>PROG 5: DEVELOPMENT AND RESEARCH
</c:v>
                </c:pt>
                <c:pt idx="5">
                  <c:v>OVERALL PERFORMANCE
</c:v>
                </c:pt>
              </c:strCache>
            </c:strRef>
          </c:cat>
          <c:val>
            <c:numRef>
              <c:f>('Ann Q'!$D$83,'Ann Q'!$D$86,'Ann Q'!$D$89,'Ann Q'!$D$92,'Ann Q'!$D$95,'Ann Q'!$D$98)</c:f>
              <c:numCache>
                <c:formatCode>0%</c:formatCode>
                <c:ptCount val="6"/>
                <c:pt idx="0">
                  <c:v>0.61904761904761907</c:v>
                </c:pt>
                <c:pt idx="1">
                  <c:v>0.5</c:v>
                </c:pt>
                <c:pt idx="2">
                  <c:v>0.72727272727272729</c:v>
                </c:pt>
                <c:pt idx="3">
                  <c:v>1</c:v>
                </c:pt>
                <c:pt idx="4">
                  <c:v>0.85185185185185186</c:v>
                </c:pt>
                <c:pt idx="5">
                  <c:v>0.77272727272727271</c:v>
                </c:pt>
              </c:numCache>
            </c:numRef>
          </c:val>
          <c:extLst>
            <c:ext xmlns:c16="http://schemas.microsoft.com/office/drawing/2014/chart" uri="{C3380CC4-5D6E-409C-BE32-E72D297353CC}">
              <c16:uniqueId val="{00000000-193A-450B-894C-B47F9E399EE8}"/>
            </c:ext>
          </c:extLst>
        </c:ser>
        <c:ser>
          <c:idx val="1"/>
          <c:order val="1"/>
          <c:tx>
            <c:strRef>
              <c:f>'Ann Q'!$E$81</c:f>
              <c:strCache>
                <c:ptCount val="1"/>
                <c:pt idx="0">
                  <c:v>Good Progress (greater than 75%</c:v>
                </c:pt>
              </c:strCache>
            </c:strRef>
          </c:tx>
          <c:spPr>
            <a:solidFill>
              <a:schemeClr val="accent6">
                <a:lumMod val="40000"/>
                <a:lumOff val="60000"/>
              </a:schemeClr>
            </a:solidFill>
            <a:ln>
              <a:noFill/>
            </a:ln>
            <a:effectLst/>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93A-450B-894C-B47F9E399EE8}"/>
                </c:ext>
              </c:extLst>
            </c:dLbl>
            <c:dLbl>
              <c:idx val="3"/>
              <c:delete val="1"/>
              <c:extLst>
                <c:ext xmlns:c15="http://schemas.microsoft.com/office/drawing/2012/chart" uri="{CE6537A1-D6FC-4f65-9D91-7224C49458BB}"/>
                <c:ext xmlns:c16="http://schemas.microsoft.com/office/drawing/2014/chart" uri="{C3380CC4-5D6E-409C-BE32-E72D297353CC}">
                  <c16:uniqueId val="{00000002-193A-450B-894C-B47F9E399EE8}"/>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93A-450B-894C-B47F9E399EE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Q'!$C$83,'Ann Q'!$C$86,'Ann Q'!$C$89,'Ann Q'!$C$92,'Ann Q'!$C$95,'Ann Q'!$C$98)</c:f>
              <c:strCache>
                <c:ptCount val="6"/>
                <c:pt idx="0">
                  <c:v>PROG 1: ADMINISTRATION
</c:v>
                </c:pt>
                <c:pt idx="1">
                  <c:v>PROG 2: SOCIAL WELFARE SERVICES
</c:v>
                </c:pt>
                <c:pt idx="2">
                  <c:v>PROG 3: CHILDREN AND FAMILIES
</c:v>
                </c:pt>
                <c:pt idx="3">
                  <c:v>PROG 4: RESTORATIVE SERVICES
</c:v>
                </c:pt>
                <c:pt idx="4">
                  <c:v>PROG 5: DEVELOPMENT AND RESEARCH
</c:v>
                </c:pt>
                <c:pt idx="5">
                  <c:v>OVERALL PERFORMANCE
</c:v>
                </c:pt>
              </c:strCache>
            </c:strRef>
          </c:cat>
          <c:val>
            <c:numRef>
              <c:f>('Ann Q'!$E$83,'Ann Q'!$E$86,'Ann Q'!$E$89,'Ann Q'!$E$92,'Ann Q'!$E$95,'Ann Q'!$E$98)</c:f>
              <c:numCache>
                <c:formatCode>0%</c:formatCode>
                <c:ptCount val="6"/>
                <c:pt idx="0">
                  <c:v>0.2857142857142857</c:v>
                </c:pt>
                <c:pt idx="1">
                  <c:v>0.5</c:v>
                </c:pt>
                <c:pt idx="2">
                  <c:v>0.27272727272727271</c:v>
                </c:pt>
                <c:pt idx="3">
                  <c:v>0</c:v>
                </c:pt>
                <c:pt idx="4">
                  <c:v>3.7037037037037035E-2</c:v>
                </c:pt>
                <c:pt idx="5">
                  <c:v>0.17045454545454544</c:v>
                </c:pt>
              </c:numCache>
            </c:numRef>
          </c:val>
          <c:extLst>
            <c:ext xmlns:c16="http://schemas.microsoft.com/office/drawing/2014/chart" uri="{C3380CC4-5D6E-409C-BE32-E72D297353CC}">
              <c16:uniqueId val="{00000004-193A-450B-894C-B47F9E399EE8}"/>
            </c:ext>
          </c:extLst>
        </c:ser>
        <c:ser>
          <c:idx val="2"/>
          <c:order val="2"/>
          <c:tx>
            <c:strRef>
              <c:f>'Ann Q'!$F$81</c:f>
              <c:strCache>
                <c:ptCount val="1"/>
                <c:pt idx="0">
                  <c:v>Fair Progress (51% - 75%)</c:v>
                </c:pt>
              </c:strCache>
            </c:strRef>
          </c:tx>
          <c:spPr>
            <a:pattFill prst="dkUpDiag">
              <a:fgClr>
                <a:srgbClr val="FFFF00"/>
              </a:fgClr>
              <a:bgClr>
                <a:srgbClr val="00B050"/>
              </a:bgClr>
            </a:patt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5-193A-450B-894C-B47F9E399EE8}"/>
                </c:ext>
              </c:extLst>
            </c:dLbl>
            <c:dLbl>
              <c:idx val="2"/>
              <c:delete val="1"/>
              <c:extLst>
                <c:ext xmlns:c15="http://schemas.microsoft.com/office/drawing/2012/chart" uri="{CE6537A1-D6FC-4f65-9D91-7224C49458BB}"/>
                <c:ext xmlns:c16="http://schemas.microsoft.com/office/drawing/2014/chart" uri="{C3380CC4-5D6E-409C-BE32-E72D297353CC}">
                  <c16:uniqueId val="{00000006-193A-450B-894C-B47F9E399EE8}"/>
                </c:ext>
              </c:extLst>
            </c:dLbl>
            <c:dLbl>
              <c:idx val="3"/>
              <c:delete val="1"/>
              <c:extLst>
                <c:ext xmlns:c15="http://schemas.microsoft.com/office/drawing/2012/chart" uri="{CE6537A1-D6FC-4f65-9D91-7224C49458BB}"/>
                <c:ext xmlns:c16="http://schemas.microsoft.com/office/drawing/2014/chart" uri="{C3380CC4-5D6E-409C-BE32-E72D297353CC}">
                  <c16:uniqueId val="{00000007-193A-450B-894C-B47F9E399EE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Q'!$C$83,'Ann Q'!$C$86,'Ann Q'!$C$89,'Ann Q'!$C$92,'Ann Q'!$C$95,'Ann Q'!$C$98)</c:f>
              <c:strCache>
                <c:ptCount val="6"/>
                <c:pt idx="0">
                  <c:v>PROG 1: ADMINISTRATION
</c:v>
                </c:pt>
                <c:pt idx="1">
                  <c:v>PROG 2: SOCIAL WELFARE SERVICES
</c:v>
                </c:pt>
                <c:pt idx="2">
                  <c:v>PROG 3: CHILDREN AND FAMILIES
</c:v>
                </c:pt>
                <c:pt idx="3">
                  <c:v>PROG 4: RESTORATIVE SERVICES
</c:v>
                </c:pt>
                <c:pt idx="4">
                  <c:v>PROG 5: DEVELOPMENT AND RESEARCH
</c:v>
                </c:pt>
                <c:pt idx="5">
                  <c:v>OVERALL PERFORMANCE
</c:v>
                </c:pt>
              </c:strCache>
            </c:strRef>
          </c:cat>
          <c:val>
            <c:numRef>
              <c:f>('Ann Q'!$F$83,'Ann Q'!$F$86,'Ann Q'!$F$89,'Ann Q'!$F$92,'Ann Q'!$F$95,'Ann Q'!$F$98)</c:f>
              <c:numCache>
                <c:formatCode>0%</c:formatCode>
                <c:ptCount val="6"/>
                <c:pt idx="0">
                  <c:v>9.5238095238095233E-2</c:v>
                </c:pt>
                <c:pt idx="1">
                  <c:v>0</c:v>
                </c:pt>
                <c:pt idx="2">
                  <c:v>0</c:v>
                </c:pt>
                <c:pt idx="3">
                  <c:v>0</c:v>
                </c:pt>
                <c:pt idx="4">
                  <c:v>3.7037037037037035E-2</c:v>
                </c:pt>
                <c:pt idx="5">
                  <c:v>3.4090909090909088E-2</c:v>
                </c:pt>
              </c:numCache>
            </c:numRef>
          </c:val>
          <c:extLst>
            <c:ext xmlns:c16="http://schemas.microsoft.com/office/drawing/2014/chart" uri="{C3380CC4-5D6E-409C-BE32-E72D297353CC}">
              <c16:uniqueId val="{00000008-193A-450B-894C-B47F9E399EE8}"/>
            </c:ext>
          </c:extLst>
        </c:ser>
        <c:ser>
          <c:idx val="3"/>
          <c:order val="3"/>
          <c:tx>
            <c:strRef>
              <c:f>'Ann Q'!$G$81</c:f>
              <c:strCache>
                <c:ptCount val="1"/>
                <c:pt idx="0">
                  <c:v>Poor Progress (26% - 50%)</c:v>
                </c:pt>
              </c:strCache>
            </c:strRef>
          </c:tx>
          <c:spPr>
            <a:pattFill prst="dkDnDiag">
              <a:fgClr>
                <a:srgbClr val="FF0000"/>
              </a:fgClr>
              <a:bgClr>
                <a:srgbClr val="FFFF00"/>
              </a:bgClr>
            </a:pattFill>
            <a:ln>
              <a:noFill/>
            </a:ln>
            <a:effectLst/>
          </c:spPr>
          <c:invertIfNegative val="0"/>
          <c:dLbls>
            <c:dLbl>
              <c:idx val="4"/>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93A-450B-894C-B47F9E399EE8}"/>
                </c:ext>
              </c:extLst>
            </c:dLbl>
            <c:dLbl>
              <c:idx val="5"/>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93A-450B-894C-B47F9E399EE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Q'!$C$83,'Ann Q'!$C$86,'Ann Q'!$C$89,'Ann Q'!$C$92,'Ann Q'!$C$95,'Ann Q'!$C$98)</c:f>
              <c:strCache>
                <c:ptCount val="6"/>
                <c:pt idx="0">
                  <c:v>PROG 1: ADMINISTRATION
</c:v>
                </c:pt>
                <c:pt idx="1">
                  <c:v>PROG 2: SOCIAL WELFARE SERVICES
</c:v>
                </c:pt>
                <c:pt idx="2">
                  <c:v>PROG 3: CHILDREN AND FAMILIES
</c:v>
                </c:pt>
                <c:pt idx="3">
                  <c:v>PROG 4: RESTORATIVE SERVICES
</c:v>
                </c:pt>
                <c:pt idx="4">
                  <c:v>PROG 5: DEVELOPMENT AND RESEARCH
</c:v>
                </c:pt>
                <c:pt idx="5">
                  <c:v>OVERALL PERFORMANCE
</c:v>
                </c:pt>
              </c:strCache>
            </c:strRef>
          </c:cat>
          <c:val>
            <c:numRef>
              <c:f>('Ann Q'!$G$83,'Ann Q'!$G$86,'Ann Q'!$G$89,'Ann Q'!$G$92,'Ann Q'!$G$95,'Ann Q'!$G$98)</c:f>
              <c:numCache>
                <c:formatCode>0%</c:formatCode>
                <c:ptCount val="6"/>
                <c:pt idx="0">
                  <c:v>0</c:v>
                </c:pt>
                <c:pt idx="1">
                  <c:v>0</c:v>
                </c:pt>
                <c:pt idx="2">
                  <c:v>0</c:v>
                </c:pt>
                <c:pt idx="3">
                  <c:v>0</c:v>
                </c:pt>
                <c:pt idx="4">
                  <c:v>3.7037037037037035E-2</c:v>
                </c:pt>
                <c:pt idx="5">
                  <c:v>1.1363636363636364E-2</c:v>
                </c:pt>
              </c:numCache>
            </c:numRef>
          </c:val>
          <c:extLst>
            <c:ext xmlns:c16="http://schemas.microsoft.com/office/drawing/2014/chart" uri="{C3380CC4-5D6E-409C-BE32-E72D297353CC}">
              <c16:uniqueId val="{0000000B-193A-450B-894C-B47F9E399EE8}"/>
            </c:ext>
          </c:extLst>
        </c:ser>
        <c:ser>
          <c:idx val="4"/>
          <c:order val="4"/>
          <c:tx>
            <c:strRef>
              <c:f>'Ann Q'!$H$81</c:f>
              <c:strCache>
                <c:ptCount val="1"/>
                <c:pt idx="0">
                  <c:v>Very Poor Progress (Less than 25%)</c:v>
                </c:pt>
              </c:strCache>
            </c:strRef>
          </c:tx>
          <c:spPr>
            <a:solidFill>
              <a:srgbClr val="FF0000"/>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C-193A-450B-894C-B47F9E399EE8}"/>
                </c:ext>
              </c:extLst>
            </c:dLbl>
            <c:dLbl>
              <c:idx val="1"/>
              <c:delete val="1"/>
              <c:extLst>
                <c:ext xmlns:c15="http://schemas.microsoft.com/office/drawing/2012/chart" uri="{CE6537A1-D6FC-4f65-9D91-7224C49458BB}"/>
                <c:ext xmlns:c16="http://schemas.microsoft.com/office/drawing/2014/chart" uri="{C3380CC4-5D6E-409C-BE32-E72D297353CC}">
                  <c16:uniqueId val="{0000000D-193A-450B-894C-B47F9E399EE8}"/>
                </c:ext>
              </c:extLst>
            </c:dLbl>
            <c:dLbl>
              <c:idx val="2"/>
              <c:delete val="1"/>
              <c:extLst>
                <c:ext xmlns:c15="http://schemas.microsoft.com/office/drawing/2012/chart" uri="{CE6537A1-D6FC-4f65-9D91-7224C49458BB}"/>
                <c:ext xmlns:c16="http://schemas.microsoft.com/office/drawing/2014/chart" uri="{C3380CC4-5D6E-409C-BE32-E72D297353CC}">
                  <c16:uniqueId val="{0000000E-193A-450B-894C-B47F9E399EE8}"/>
                </c:ext>
              </c:extLst>
            </c:dLbl>
            <c:dLbl>
              <c:idx val="3"/>
              <c:delete val="1"/>
              <c:extLst>
                <c:ext xmlns:c15="http://schemas.microsoft.com/office/drawing/2012/chart" uri="{CE6537A1-D6FC-4f65-9D91-7224C49458BB}"/>
                <c:ext xmlns:c16="http://schemas.microsoft.com/office/drawing/2014/chart" uri="{C3380CC4-5D6E-409C-BE32-E72D297353CC}">
                  <c16:uniqueId val="{0000000F-193A-450B-894C-B47F9E399EE8}"/>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93A-450B-894C-B47F9E399EE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Q'!$C$83,'Ann Q'!$C$86,'Ann Q'!$C$89,'Ann Q'!$C$92,'Ann Q'!$C$95,'Ann Q'!$C$98)</c:f>
              <c:strCache>
                <c:ptCount val="6"/>
                <c:pt idx="0">
                  <c:v>PROG 1: ADMINISTRATION
</c:v>
                </c:pt>
                <c:pt idx="1">
                  <c:v>PROG 2: SOCIAL WELFARE SERVICES
</c:v>
                </c:pt>
                <c:pt idx="2">
                  <c:v>PROG 3: CHILDREN AND FAMILIES
</c:v>
                </c:pt>
                <c:pt idx="3">
                  <c:v>PROG 4: RESTORATIVE SERVICES
</c:v>
                </c:pt>
                <c:pt idx="4">
                  <c:v>PROG 5: DEVELOPMENT AND RESEARCH
</c:v>
                </c:pt>
                <c:pt idx="5">
                  <c:v>OVERALL PERFORMANCE
</c:v>
                </c:pt>
              </c:strCache>
            </c:strRef>
          </c:cat>
          <c:val>
            <c:numRef>
              <c:f>('Ann Q'!$H$83,'Ann Q'!$H$86,'Ann Q'!$H$89,'Ann Q'!$H$92,'Ann Q'!$H$95,'Ann Q'!$H$98)</c:f>
              <c:numCache>
                <c:formatCode>0%</c:formatCode>
                <c:ptCount val="6"/>
                <c:pt idx="0">
                  <c:v>0</c:v>
                </c:pt>
                <c:pt idx="1">
                  <c:v>0</c:v>
                </c:pt>
                <c:pt idx="2">
                  <c:v>0</c:v>
                </c:pt>
                <c:pt idx="3">
                  <c:v>0</c:v>
                </c:pt>
                <c:pt idx="4">
                  <c:v>3.7037037037037035E-2</c:v>
                </c:pt>
                <c:pt idx="5">
                  <c:v>1.1363636363636364E-2</c:v>
                </c:pt>
              </c:numCache>
            </c:numRef>
          </c:val>
          <c:extLst>
            <c:ext xmlns:c16="http://schemas.microsoft.com/office/drawing/2014/chart" uri="{C3380CC4-5D6E-409C-BE32-E72D297353CC}">
              <c16:uniqueId val="{00000011-193A-450B-894C-B47F9E399EE8}"/>
            </c:ext>
          </c:extLst>
        </c:ser>
        <c:ser>
          <c:idx val="5"/>
          <c:order val="5"/>
          <c:tx>
            <c:strRef>
              <c:f>'Ann Q'!$I$81</c:f>
              <c:strCache>
                <c:ptCount val="1"/>
                <c:pt idx="0">
                  <c:v>Not Targeted</c:v>
                </c:pt>
              </c:strCache>
            </c:strRef>
          </c:tx>
          <c:spPr>
            <a:solidFill>
              <a:schemeClr val="bg1">
                <a:lumMod val="65000"/>
              </a:schemeClr>
            </a:solidFill>
            <a:ln>
              <a:noFill/>
            </a:ln>
            <a:effectLst/>
          </c:spPr>
          <c:invertIfNegative val="0"/>
          <c:dLbls>
            <c:delete val="1"/>
          </c:dLbls>
          <c:cat>
            <c:strRef>
              <c:f>('Ann Q'!$C$83,'Ann Q'!$C$86,'Ann Q'!$C$89,'Ann Q'!$C$92,'Ann Q'!$C$95,'Ann Q'!$C$98)</c:f>
              <c:strCache>
                <c:ptCount val="6"/>
                <c:pt idx="0">
                  <c:v>PROG 1: ADMINISTRATION
</c:v>
                </c:pt>
                <c:pt idx="1">
                  <c:v>PROG 2: SOCIAL WELFARE SERVICES
</c:v>
                </c:pt>
                <c:pt idx="2">
                  <c:v>PROG 3: CHILDREN AND FAMILIES
</c:v>
                </c:pt>
                <c:pt idx="3">
                  <c:v>PROG 4: RESTORATIVE SERVICES
</c:v>
                </c:pt>
                <c:pt idx="4">
                  <c:v>PROG 5: DEVELOPMENT AND RESEARCH
</c:v>
                </c:pt>
                <c:pt idx="5">
                  <c:v>OVERALL PERFORMANCE
</c:v>
                </c:pt>
              </c:strCache>
            </c:strRef>
          </c:cat>
          <c:val>
            <c:numRef>
              <c:f>('Ann Q'!$I$83,'Ann Q'!$I$86,'Ann Q'!$I$89,'Ann Q'!$I$92,'Ann Q'!$I$95,'Ann Q'!$I$98)</c:f>
              <c:numCache>
                <c:formatCode>0%</c:formatCode>
                <c:ptCount val="6"/>
                <c:pt idx="0">
                  <c:v>0</c:v>
                </c:pt>
                <c:pt idx="1">
                  <c:v>0</c:v>
                </c:pt>
                <c:pt idx="2">
                  <c:v>0</c:v>
                </c:pt>
                <c:pt idx="3">
                  <c:v>0</c:v>
                </c:pt>
                <c:pt idx="4">
                  <c:v>0</c:v>
                </c:pt>
                <c:pt idx="5">
                  <c:v>0</c:v>
                </c:pt>
              </c:numCache>
            </c:numRef>
          </c:val>
          <c:extLst>
            <c:ext xmlns:c16="http://schemas.microsoft.com/office/drawing/2014/chart" uri="{C3380CC4-5D6E-409C-BE32-E72D297353CC}">
              <c16:uniqueId val="{00000012-193A-450B-894C-B47F9E399EE8}"/>
            </c:ext>
          </c:extLst>
        </c:ser>
        <c:dLbls>
          <c:dLblPos val="ctr"/>
          <c:showLegendKey val="0"/>
          <c:showVal val="1"/>
          <c:showCatName val="0"/>
          <c:showSerName val="0"/>
          <c:showPercent val="0"/>
          <c:showBubbleSize val="0"/>
        </c:dLbls>
        <c:gapWidth val="150"/>
        <c:overlap val="100"/>
        <c:axId val="512534016"/>
        <c:axId val="512539592"/>
      </c:barChart>
      <c:catAx>
        <c:axId val="512534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12539592"/>
        <c:crosses val="autoZero"/>
        <c:auto val="1"/>
        <c:lblAlgn val="ctr"/>
        <c:lblOffset val="100"/>
        <c:noMultiLvlLbl val="0"/>
      </c:catAx>
      <c:valAx>
        <c:axId val="51253959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2534016"/>
        <c:crosses val="autoZero"/>
        <c:crossBetween val="between"/>
      </c:valAx>
      <c:spPr>
        <a:noFill/>
        <a:ln>
          <a:noFill/>
        </a:ln>
        <a:effectLst/>
      </c:spPr>
    </c:plotArea>
    <c:legend>
      <c:legendPos val="b"/>
      <c:layout>
        <c:manualLayout>
          <c:xMode val="edge"/>
          <c:yMode val="edge"/>
          <c:x val="0"/>
          <c:y val="0.88188459921776485"/>
          <c:w val="1"/>
          <c:h val="9.840931713026263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Programme 4: Restorative Services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'Ann Q'!$D$43</c:f>
              <c:strCache>
                <c:ptCount val="1"/>
                <c:pt idx="0">
                  <c:v>Achieved (100%  and greater)</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Q'!$C$45,'Ann Q'!$C$47,'Ann Q'!$C$49)</c:f>
              <c:strCache>
                <c:ptCount val="3"/>
                <c:pt idx="0">
                  <c:v>4.2 Crime Prevention and support</c:v>
                </c:pt>
                <c:pt idx="1">
                  <c:v>4.3 Victim empowerment</c:v>
                </c:pt>
                <c:pt idx="2">
                  <c:v>4.4 Substance Abuse, Prevention and Rehabilitation</c:v>
                </c:pt>
              </c:strCache>
            </c:strRef>
          </c:cat>
          <c:val>
            <c:numRef>
              <c:f>('Ann Q'!$D$45,'Ann Q'!$D$47,'Ann Q'!$D$49)</c:f>
              <c:numCache>
                <c:formatCode>0%</c:formatCode>
                <c:ptCount val="3"/>
                <c:pt idx="0">
                  <c:v>1</c:v>
                </c:pt>
                <c:pt idx="1">
                  <c:v>1</c:v>
                </c:pt>
                <c:pt idx="2">
                  <c:v>1</c:v>
                </c:pt>
              </c:numCache>
            </c:numRef>
          </c:val>
          <c:extLst>
            <c:ext xmlns:c16="http://schemas.microsoft.com/office/drawing/2014/chart" uri="{C3380CC4-5D6E-409C-BE32-E72D297353CC}">
              <c16:uniqueId val="{00000000-55A4-4EA8-906B-E5C96A023B44}"/>
            </c:ext>
          </c:extLst>
        </c:ser>
        <c:ser>
          <c:idx val="1"/>
          <c:order val="1"/>
          <c:tx>
            <c:strRef>
              <c:f>'Ann Q'!$E$43</c:f>
              <c:strCache>
                <c:ptCount val="1"/>
                <c:pt idx="0">
                  <c:v>Good Progress (greater than 75%</c:v>
                </c:pt>
              </c:strCache>
            </c:strRef>
          </c:tx>
          <c:spPr>
            <a:solidFill>
              <a:schemeClr val="accent6">
                <a:lumMod val="40000"/>
                <a:lumOff val="60000"/>
              </a:schemeClr>
            </a:solidFill>
            <a:ln>
              <a:noFill/>
            </a:ln>
            <a:effectLst/>
          </c:spPr>
          <c:invertIfNegative val="0"/>
          <c:dLbls>
            <c:delete val="1"/>
          </c:dLbls>
          <c:cat>
            <c:strRef>
              <c:f>('Ann Q'!$C$45,'Ann Q'!$C$47,'Ann Q'!$C$49)</c:f>
              <c:strCache>
                <c:ptCount val="3"/>
                <c:pt idx="0">
                  <c:v>4.2 Crime Prevention and support</c:v>
                </c:pt>
                <c:pt idx="1">
                  <c:v>4.3 Victim empowerment</c:v>
                </c:pt>
                <c:pt idx="2">
                  <c:v>4.4 Substance Abuse, Prevention and Rehabilitation</c:v>
                </c:pt>
              </c:strCache>
            </c:strRef>
          </c:cat>
          <c:val>
            <c:numRef>
              <c:f>('Ann Q'!$E$45,'Ann Q'!$E$47,'Ann Q'!$E$49)</c:f>
              <c:numCache>
                <c:formatCode>0%</c:formatCode>
                <c:ptCount val="3"/>
                <c:pt idx="0">
                  <c:v>0</c:v>
                </c:pt>
                <c:pt idx="1">
                  <c:v>0</c:v>
                </c:pt>
                <c:pt idx="2">
                  <c:v>0</c:v>
                </c:pt>
              </c:numCache>
            </c:numRef>
          </c:val>
          <c:extLst>
            <c:ext xmlns:c16="http://schemas.microsoft.com/office/drawing/2014/chart" uri="{C3380CC4-5D6E-409C-BE32-E72D297353CC}">
              <c16:uniqueId val="{00000001-55A4-4EA8-906B-E5C96A023B44}"/>
            </c:ext>
          </c:extLst>
        </c:ser>
        <c:ser>
          <c:idx val="2"/>
          <c:order val="2"/>
          <c:tx>
            <c:strRef>
              <c:f>'Ann Q'!$F$43</c:f>
              <c:strCache>
                <c:ptCount val="1"/>
                <c:pt idx="0">
                  <c:v>Fair Progress (51% - 75%)</c:v>
                </c:pt>
              </c:strCache>
            </c:strRef>
          </c:tx>
          <c:spPr>
            <a:pattFill prst="wdUpDiag">
              <a:fgClr>
                <a:srgbClr val="00B050"/>
              </a:fgClr>
              <a:bgClr>
                <a:srgbClr val="FFFF00"/>
              </a:bgClr>
            </a:pattFill>
            <a:ln>
              <a:noFill/>
            </a:ln>
            <a:effectLst/>
          </c:spPr>
          <c:invertIfNegative val="0"/>
          <c:dLbls>
            <c:delete val="1"/>
          </c:dLbls>
          <c:cat>
            <c:strRef>
              <c:f>('Ann Q'!$C$45,'Ann Q'!$C$47,'Ann Q'!$C$49)</c:f>
              <c:strCache>
                <c:ptCount val="3"/>
                <c:pt idx="0">
                  <c:v>4.2 Crime Prevention and support</c:v>
                </c:pt>
                <c:pt idx="1">
                  <c:v>4.3 Victim empowerment</c:v>
                </c:pt>
                <c:pt idx="2">
                  <c:v>4.4 Substance Abuse, Prevention and Rehabilitation</c:v>
                </c:pt>
              </c:strCache>
            </c:strRef>
          </c:cat>
          <c:val>
            <c:numRef>
              <c:f>('Ann Q'!$F$45,'Ann Q'!$F$47,'Ann Q'!$F$49)</c:f>
              <c:numCache>
                <c:formatCode>0%</c:formatCode>
                <c:ptCount val="3"/>
                <c:pt idx="0">
                  <c:v>0</c:v>
                </c:pt>
                <c:pt idx="1">
                  <c:v>0</c:v>
                </c:pt>
                <c:pt idx="2">
                  <c:v>0</c:v>
                </c:pt>
              </c:numCache>
            </c:numRef>
          </c:val>
          <c:extLst>
            <c:ext xmlns:c16="http://schemas.microsoft.com/office/drawing/2014/chart" uri="{C3380CC4-5D6E-409C-BE32-E72D297353CC}">
              <c16:uniqueId val="{00000002-55A4-4EA8-906B-E5C96A023B44}"/>
            </c:ext>
          </c:extLst>
        </c:ser>
        <c:ser>
          <c:idx val="3"/>
          <c:order val="3"/>
          <c:tx>
            <c:strRef>
              <c:f>'Ann Q'!$G$43</c:f>
              <c:strCache>
                <c:ptCount val="1"/>
                <c:pt idx="0">
                  <c:v>Poor Progress (26% - 50%)</c:v>
                </c:pt>
              </c:strCache>
            </c:strRef>
          </c:tx>
          <c:spPr>
            <a:pattFill prst="wdDnDiag">
              <a:fgClr>
                <a:srgbClr val="FF0000"/>
              </a:fgClr>
              <a:bgClr>
                <a:srgbClr val="FFFF00"/>
              </a:bgClr>
            </a:pattFill>
            <a:ln>
              <a:noFill/>
            </a:ln>
            <a:effectLst/>
          </c:spPr>
          <c:invertIfNegative val="0"/>
          <c:dLbls>
            <c:delete val="1"/>
          </c:dLbls>
          <c:cat>
            <c:strRef>
              <c:f>('Ann Q'!$C$45,'Ann Q'!$C$47,'Ann Q'!$C$49)</c:f>
              <c:strCache>
                <c:ptCount val="3"/>
                <c:pt idx="0">
                  <c:v>4.2 Crime Prevention and support</c:v>
                </c:pt>
                <c:pt idx="1">
                  <c:v>4.3 Victim empowerment</c:v>
                </c:pt>
                <c:pt idx="2">
                  <c:v>4.4 Substance Abuse, Prevention and Rehabilitation</c:v>
                </c:pt>
              </c:strCache>
            </c:strRef>
          </c:cat>
          <c:val>
            <c:numRef>
              <c:f>('Ann Q'!$G$45,'Ann Q'!$G$47,'Ann Q'!$G$49)</c:f>
              <c:numCache>
                <c:formatCode>0%</c:formatCode>
                <c:ptCount val="3"/>
                <c:pt idx="0">
                  <c:v>0</c:v>
                </c:pt>
                <c:pt idx="1">
                  <c:v>0</c:v>
                </c:pt>
                <c:pt idx="2">
                  <c:v>0</c:v>
                </c:pt>
              </c:numCache>
            </c:numRef>
          </c:val>
          <c:extLst>
            <c:ext xmlns:c16="http://schemas.microsoft.com/office/drawing/2014/chart" uri="{C3380CC4-5D6E-409C-BE32-E72D297353CC}">
              <c16:uniqueId val="{00000003-55A4-4EA8-906B-E5C96A023B44}"/>
            </c:ext>
          </c:extLst>
        </c:ser>
        <c:ser>
          <c:idx val="4"/>
          <c:order val="4"/>
          <c:tx>
            <c:strRef>
              <c:f>'Ann Q'!$H$43</c:f>
              <c:strCache>
                <c:ptCount val="1"/>
                <c:pt idx="0">
                  <c:v>Very Poor Progress (Less than 25%)</c:v>
                </c:pt>
              </c:strCache>
            </c:strRef>
          </c:tx>
          <c:spPr>
            <a:solidFill>
              <a:srgbClr val="FF0000"/>
            </a:solidFill>
            <a:ln>
              <a:noFill/>
            </a:ln>
            <a:effectLst/>
          </c:spPr>
          <c:invertIfNegative val="0"/>
          <c:dLbls>
            <c:delete val="1"/>
          </c:dLbls>
          <c:cat>
            <c:strRef>
              <c:f>('Ann Q'!$C$45,'Ann Q'!$C$47,'Ann Q'!$C$49)</c:f>
              <c:strCache>
                <c:ptCount val="3"/>
                <c:pt idx="0">
                  <c:v>4.2 Crime Prevention and support</c:v>
                </c:pt>
                <c:pt idx="1">
                  <c:v>4.3 Victim empowerment</c:v>
                </c:pt>
                <c:pt idx="2">
                  <c:v>4.4 Substance Abuse, Prevention and Rehabilitation</c:v>
                </c:pt>
              </c:strCache>
            </c:strRef>
          </c:cat>
          <c:val>
            <c:numRef>
              <c:f>('Ann Q'!$H$45,'Ann Q'!$H$47,'Ann Q'!$H$49)</c:f>
              <c:numCache>
                <c:formatCode>0%</c:formatCode>
                <c:ptCount val="3"/>
                <c:pt idx="0">
                  <c:v>0</c:v>
                </c:pt>
                <c:pt idx="1">
                  <c:v>0</c:v>
                </c:pt>
                <c:pt idx="2">
                  <c:v>0</c:v>
                </c:pt>
              </c:numCache>
            </c:numRef>
          </c:val>
          <c:extLst>
            <c:ext xmlns:c16="http://schemas.microsoft.com/office/drawing/2014/chart" uri="{C3380CC4-5D6E-409C-BE32-E72D297353CC}">
              <c16:uniqueId val="{00000004-55A4-4EA8-906B-E5C96A023B44}"/>
            </c:ext>
          </c:extLst>
        </c:ser>
        <c:ser>
          <c:idx val="5"/>
          <c:order val="5"/>
          <c:tx>
            <c:strRef>
              <c:f>'Ann Q'!$I$43</c:f>
              <c:strCache>
                <c:ptCount val="1"/>
                <c:pt idx="0">
                  <c:v>Not Targeted</c:v>
                </c:pt>
              </c:strCache>
            </c:strRef>
          </c:tx>
          <c:spPr>
            <a:solidFill>
              <a:schemeClr val="bg1">
                <a:lumMod val="75000"/>
              </a:schemeClr>
            </a:solidFill>
            <a:ln>
              <a:noFill/>
            </a:ln>
            <a:effectLst/>
          </c:spPr>
          <c:invertIfNegative val="0"/>
          <c:dLbls>
            <c:delete val="1"/>
          </c:dLbls>
          <c:cat>
            <c:strRef>
              <c:f>('Ann Q'!$C$45,'Ann Q'!$C$47,'Ann Q'!$C$49)</c:f>
              <c:strCache>
                <c:ptCount val="3"/>
                <c:pt idx="0">
                  <c:v>4.2 Crime Prevention and support</c:v>
                </c:pt>
                <c:pt idx="1">
                  <c:v>4.3 Victim empowerment</c:v>
                </c:pt>
                <c:pt idx="2">
                  <c:v>4.4 Substance Abuse, Prevention and Rehabilitation</c:v>
                </c:pt>
              </c:strCache>
            </c:strRef>
          </c:cat>
          <c:val>
            <c:numRef>
              <c:f>('Ann Q'!$I$45,'Ann Q'!$I$47,'Ann Q'!$I$49)</c:f>
              <c:numCache>
                <c:formatCode>0%</c:formatCode>
                <c:ptCount val="3"/>
                <c:pt idx="0">
                  <c:v>0</c:v>
                </c:pt>
                <c:pt idx="1">
                  <c:v>0</c:v>
                </c:pt>
                <c:pt idx="2">
                  <c:v>0</c:v>
                </c:pt>
              </c:numCache>
            </c:numRef>
          </c:val>
          <c:extLst>
            <c:ext xmlns:c16="http://schemas.microsoft.com/office/drawing/2014/chart" uri="{C3380CC4-5D6E-409C-BE32-E72D297353CC}">
              <c16:uniqueId val="{00000005-55A4-4EA8-906B-E5C96A023B44}"/>
            </c:ext>
          </c:extLst>
        </c:ser>
        <c:dLbls>
          <c:dLblPos val="ctr"/>
          <c:showLegendKey val="0"/>
          <c:showVal val="1"/>
          <c:showCatName val="0"/>
          <c:showSerName val="0"/>
          <c:showPercent val="0"/>
          <c:showBubbleSize val="0"/>
        </c:dLbls>
        <c:gapWidth val="150"/>
        <c:overlap val="100"/>
        <c:axId val="649459504"/>
        <c:axId val="649458848"/>
      </c:barChart>
      <c:catAx>
        <c:axId val="649459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9458848"/>
        <c:crosses val="autoZero"/>
        <c:auto val="1"/>
        <c:lblAlgn val="ctr"/>
        <c:lblOffset val="100"/>
        <c:noMultiLvlLbl val="0"/>
      </c:catAx>
      <c:valAx>
        <c:axId val="64945884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9459504"/>
        <c:crosses val="autoZero"/>
        <c:crossBetween val="between"/>
      </c:valAx>
      <c:spPr>
        <a:noFill/>
        <a:ln>
          <a:noFill/>
        </a:ln>
        <a:effectLst/>
      </c:spPr>
    </c:plotArea>
    <c:legend>
      <c:legendPos val="b"/>
      <c:layout>
        <c:manualLayout>
          <c:xMode val="edge"/>
          <c:yMode val="edge"/>
          <c:x val="8.3816648251868256E-3"/>
          <c:y val="0.89115786789712992"/>
          <c:w val="0.98787435122678835"/>
          <c:h val="9.176896191764413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Programme 5: Development and Research</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'Ann Q'!$D$54</c:f>
              <c:strCache>
                <c:ptCount val="1"/>
                <c:pt idx="0">
                  <c:v>Achieved (100%  and greater)</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Q'!$C$56,'Ann Q'!$C$58,'Ann Q'!$C$60,'Ann Q'!$C$62,'Ann Q'!$C$64,'Ann Q'!$C$66,'Ann Q'!$C$68)</c:f>
              <c:strCache>
                <c:ptCount val="7"/>
                <c:pt idx="0">
                  <c:v>5.2 Community Mobilisation</c:v>
                </c:pt>
                <c:pt idx="1">
                  <c:v>5.3 Institutional capacity building and support for NPOs</c:v>
                </c:pt>
                <c:pt idx="2">
                  <c:v>5.4 Poverty Alleviation and Sustainable Livelihoods</c:v>
                </c:pt>
                <c:pt idx="3">
                  <c:v>5.5 Community Based Research and Planning</c:v>
                </c:pt>
                <c:pt idx="4">
                  <c:v>5.6 Youth development</c:v>
                </c:pt>
                <c:pt idx="5">
                  <c:v>5.7 Women development</c:v>
                </c:pt>
                <c:pt idx="6">
                  <c:v>5.8 Population Policy Promotion</c:v>
                </c:pt>
              </c:strCache>
            </c:strRef>
          </c:cat>
          <c:val>
            <c:numRef>
              <c:f>('Ann Q'!$D$56,'Ann Q'!$D$58,'Ann Q'!$D$60,'Ann Q'!$D$62,'Ann Q'!$D$64,'Ann Q'!$D$66,'Ann Q'!$D$68)</c:f>
              <c:numCache>
                <c:formatCode>0%</c:formatCode>
                <c:ptCount val="7"/>
                <c:pt idx="0">
                  <c:v>1</c:v>
                </c:pt>
                <c:pt idx="1">
                  <c:v>1</c:v>
                </c:pt>
                <c:pt idx="2">
                  <c:v>0.63636363636363635</c:v>
                </c:pt>
                <c:pt idx="3">
                  <c:v>1</c:v>
                </c:pt>
                <c:pt idx="4">
                  <c:v>1</c:v>
                </c:pt>
                <c:pt idx="5">
                  <c:v>1</c:v>
                </c:pt>
                <c:pt idx="6">
                  <c:v>1</c:v>
                </c:pt>
              </c:numCache>
            </c:numRef>
          </c:val>
          <c:extLst>
            <c:ext xmlns:c16="http://schemas.microsoft.com/office/drawing/2014/chart" uri="{C3380CC4-5D6E-409C-BE32-E72D297353CC}">
              <c16:uniqueId val="{00000000-3AA2-40CA-AE14-120C0ACE0ADA}"/>
            </c:ext>
          </c:extLst>
        </c:ser>
        <c:ser>
          <c:idx val="1"/>
          <c:order val="1"/>
          <c:tx>
            <c:strRef>
              <c:f>'Ann Q'!$E$54</c:f>
              <c:strCache>
                <c:ptCount val="1"/>
                <c:pt idx="0">
                  <c:v>Good Progress (greater than 75%</c:v>
                </c:pt>
              </c:strCache>
            </c:strRef>
          </c:tx>
          <c:spPr>
            <a:solidFill>
              <a:schemeClr val="accent6">
                <a:lumMod val="60000"/>
                <a:lumOff val="40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1-3AA2-40CA-AE14-120C0ACE0ADA}"/>
                </c:ext>
              </c:extLst>
            </c:dLbl>
            <c:dLbl>
              <c:idx val="1"/>
              <c:delete val="1"/>
              <c:extLst>
                <c:ext xmlns:c15="http://schemas.microsoft.com/office/drawing/2012/chart" uri="{CE6537A1-D6FC-4f65-9D91-7224C49458BB}"/>
                <c:ext xmlns:c16="http://schemas.microsoft.com/office/drawing/2014/chart" uri="{C3380CC4-5D6E-409C-BE32-E72D297353CC}">
                  <c16:uniqueId val="{00000002-3AA2-40CA-AE14-120C0ACE0ADA}"/>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AA2-40CA-AE14-120C0ACE0ADA}"/>
                </c:ext>
              </c:extLst>
            </c:dLbl>
            <c:dLbl>
              <c:idx val="3"/>
              <c:delete val="1"/>
              <c:extLst>
                <c:ext xmlns:c15="http://schemas.microsoft.com/office/drawing/2012/chart" uri="{CE6537A1-D6FC-4f65-9D91-7224C49458BB}"/>
                <c:ext xmlns:c16="http://schemas.microsoft.com/office/drawing/2014/chart" uri="{C3380CC4-5D6E-409C-BE32-E72D297353CC}">
                  <c16:uniqueId val="{00000004-3AA2-40CA-AE14-120C0ACE0ADA}"/>
                </c:ext>
              </c:extLst>
            </c:dLbl>
            <c:dLbl>
              <c:idx val="4"/>
              <c:delete val="1"/>
              <c:extLst>
                <c:ext xmlns:c15="http://schemas.microsoft.com/office/drawing/2012/chart" uri="{CE6537A1-D6FC-4f65-9D91-7224C49458BB}"/>
                <c:ext xmlns:c16="http://schemas.microsoft.com/office/drawing/2014/chart" uri="{C3380CC4-5D6E-409C-BE32-E72D297353CC}">
                  <c16:uniqueId val="{00000005-3AA2-40CA-AE14-120C0ACE0ADA}"/>
                </c:ext>
              </c:extLst>
            </c:dLbl>
            <c:dLbl>
              <c:idx val="5"/>
              <c:delete val="1"/>
              <c:extLst>
                <c:ext xmlns:c15="http://schemas.microsoft.com/office/drawing/2012/chart" uri="{CE6537A1-D6FC-4f65-9D91-7224C49458BB}"/>
                <c:ext xmlns:c16="http://schemas.microsoft.com/office/drawing/2014/chart" uri="{C3380CC4-5D6E-409C-BE32-E72D297353CC}">
                  <c16:uniqueId val="{00000006-3AA2-40CA-AE14-120C0ACE0ADA}"/>
                </c:ext>
              </c:extLst>
            </c:dLbl>
            <c:dLbl>
              <c:idx val="6"/>
              <c:delete val="1"/>
              <c:extLst>
                <c:ext xmlns:c15="http://schemas.microsoft.com/office/drawing/2012/chart" uri="{CE6537A1-D6FC-4f65-9D91-7224C49458BB}"/>
                <c:ext xmlns:c16="http://schemas.microsoft.com/office/drawing/2014/chart" uri="{C3380CC4-5D6E-409C-BE32-E72D297353CC}">
                  <c16:uniqueId val="{00000007-3AA2-40CA-AE14-120C0ACE0ADA}"/>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Q'!$C$56,'Ann Q'!$C$58,'Ann Q'!$C$60,'Ann Q'!$C$62,'Ann Q'!$C$64,'Ann Q'!$C$66,'Ann Q'!$C$68)</c:f>
              <c:strCache>
                <c:ptCount val="7"/>
                <c:pt idx="0">
                  <c:v>5.2 Community Mobilisation</c:v>
                </c:pt>
                <c:pt idx="1">
                  <c:v>5.3 Institutional capacity building and support for NPOs</c:v>
                </c:pt>
                <c:pt idx="2">
                  <c:v>5.4 Poverty Alleviation and Sustainable Livelihoods</c:v>
                </c:pt>
                <c:pt idx="3">
                  <c:v>5.5 Community Based Research and Planning</c:v>
                </c:pt>
                <c:pt idx="4">
                  <c:v>5.6 Youth development</c:v>
                </c:pt>
                <c:pt idx="5">
                  <c:v>5.7 Women development</c:v>
                </c:pt>
                <c:pt idx="6">
                  <c:v>5.8 Population Policy Promotion</c:v>
                </c:pt>
              </c:strCache>
            </c:strRef>
          </c:cat>
          <c:val>
            <c:numRef>
              <c:f>('Ann Q'!$E$56,'Ann Q'!$E$58,'Ann Q'!$E$60,'Ann Q'!$E$62,'Ann Q'!$E$64,'Ann Q'!$E$66,'Ann Q'!$E$68)</c:f>
              <c:numCache>
                <c:formatCode>0%</c:formatCode>
                <c:ptCount val="7"/>
                <c:pt idx="0">
                  <c:v>0</c:v>
                </c:pt>
                <c:pt idx="1">
                  <c:v>0</c:v>
                </c:pt>
                <c:pt idx="2">
                  <c:v>9.0909090909090912E-2</c:v>
                </c:pt>
                <c:pt idx="3">
                  <c:v>0</c:v>
                </c:pt>
                <c:pt idx="4">
                  <c:v>0</c:v>
                </c:pt>
                <c:pt idx="5">
                  <c:v>0</c:v>
                </c:pt>
                <c:pt idx="6">
                  <c:v>0</c:v>
                </c:pt>
              </c:numCache>
            </c:numRef>
          </c:val>
          <c:extLst>
            <c:ext xmlns:c16="http://schemas.microsoft.com/office/drawing/2014/chart" uri="{C3380CC4-5D6E-409C-BE32-E72D297353CC}">
              <c16:uniqueId val="{00000008-3AA2-40CA-AE14-120C0ACE0ADA}"/>
            </c:ext>
          </c:extLst>
        </c:ser>
        <c:ser>
          <c:idx val="2"/>
          <c:order val="2"/>
          <c:tx>
            <c:strRef>
              <c:f>'Ann Q'!$F$54</c:f>
              <c:strCache>
                <c:ptCount val="1"/>
                <c:pt idx="0">
                  <c:v>Fair Progress (51% - 75%)</c:v>
                </c:pt>
              </c:strCache>
            </c:strRef>
          </c:tx>
          <c:spPr>
            <a:pattFill prst="wdUpDiag">
              <a:fgClr>
                <a:srgbClr val="00B050"/>
              </a:fgClr>
              <a:bgClr>
                <a:srgbClr val="FFFF00"/>
              </a:bgClr>
            </a:pattFill>
            <a:ln>
              <a:noFill/>
            </a:ln>
            <a:effectLst/>
          </c:spPr>
          <c:invertIfNegative val="0"/>
          <c:dLbls>
            <c:dLbl>
              <c:idx val="2"/>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AA2-40CA-AE14-120C0ACE0ADA}"/>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Q'!$C$56,'Ann Q'!$C$58,'Ann Q'!$C$60,'Ann Q'!$C$62,'Ann Q'!$C$64,'Ann Q'!$C$66,'Ann Q'!$C$68)</c:f>
              <c:strCache>
                <c:ptCount val="7"/>
                <c:pt idx="0">
                  <c:v>5.2 Community Mobilisation</c:v>
                </c:pt>
                <c:pt idx="1">
                  <c:v>5.3 Institutional capacity building and support for NPOs</c:v>
                </c:pt>
                <c:pt idx="2">
                  <c:v>5.4 Poverty Alleviation and Sustainable Livelihoods</c:v>
                </c:pt>
                <c:pt idx="3">
                  <c:v>5.5 Community Based Research and Planning</c:v>
                </c:pt>
                <c:pt idx="4">
                  <c:v>5.6 Youth development</c:v>
                </c:pt>
                <c:pt idx="5">
                  <c:v>5.7 Women development</c:v>
                </c:pt>
                <c:pt idx="6">
                  <c:v>5.8 Population Policy Promotion</c:v>
                </c:pt>
              </c:strCache>
            </c:strRef>
          </c:cat>
          <c:val>
            <c:numRef>
              <c:f>('Ann Q'!$F$56,'Ann Q'!$F$58,'Ann Q'!$F$60,'Ann Q'!$F$62,'Ann Q'!$F$64,'Ann Q'!$F$66,'Ann Q'!$F$68)</c:f>
              <c:numCache>
                <c:formatCode>0%</c:formatCode>
                <c:ptCount val="7"/>
                <c:pt idx="0">
                  <c:v>0</c:v>
                </c:pt>
                <c:pt idx="1">
                  <c:v>0</c:v>
                </c:pt>
                <c:pt idx="2">
                  <c:v>9.0909090909090912E-2</c:v>
                </c:pt>
                <c:pt idx="3">
                  <c:v>0</c:v>
                </c:pt>
                <c:pt idx="4">
                  <c:v>0</c:v>
                </c:pt>
                <c:pt idx="5">
                  <c:v>0</c:v>
                </c:pt>
                <c:pt idx="6">
                  <c:v>0</c:v>
                </c:pt>
              </c:numCache>
            </c:numRef>
          </c:val>
          <c:extLst>
            <c:ext xmlns:c16="http://schemas.microsoft.com/office/drawing/2014/chart" uri="{C3380CC4-5D6E-409C-BE32-E72D297353CC}">
              <c16:uniqueId val="{0000000A-3AA2-40CA-AE14-120C0ACE0ADA}"/>
            </c:ext>
          </c:extLst>
        </c:ser>
        <c:ser>
          <c:idx val="3"/>
          <c:order val="3"/>
          <c:tx>
            <c:strRef>
              <c:f>'Ann Q'!$G$54</c:f>
              <c:strCache>
                <c:ptCount val="1"/>
                <c:pt idx="0">
                  <c:v>Poor Progress (26% - 50%)</c:v>
                </c:pt>
              </c:strCache>
            </c:strRef>
          </c:tx>
          <c:spPr>
            <a:pattFill prst="wdDnDiag">
              <a:fgClr>
                <a:srgbClr val="FF0000"/>
              </a:fgClr>
              <a:bgClr>
                <a:srgbClr val="FFFF00"/>
              </a:bgClr>
            </a:pattFill>
            <a:ln>
              <a:noFill/>
            </a:ln>
            <a:effectLst/>
          </c:spPr>
          <c:invertIfNegative val="0"/>
          <c:dLbls>
            <c:dLbl>
              <c:idx val="2"/>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AA2-40CA-AE14-120C0ACE0ADA}"/>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Q'!$C$56,'Ann Q'!$C$58,'Ann Q'!$C$60,'Ann Q'!$C$62,'Ann Q'!$C$64,'Ann Q'!$C$66,'Ann Q'!$C$68)</c:f>
              <c:strCache>
                <c:ptCount val="7"/>
                <c:pt idx="0">
                  <c:v>5.2 Community Mobilisation</c:v>
                </c:pt>
                <c:pt idx="1">
                  <c:v>5.3 Institutional capacity building and support for NPOs</c:v>
                </c:pt>
                <c:pt idx="2">
                  <c:v>5.4 Poverty Alleviation and Sustainable Livelihoods</c:v>
                </c:pt>
                <c:pt idx="3">
                  <c:v>5.5 Community Based Research and Planning</c:v>
                </c:pt>
                <c:pt idx="4">
                  <c:v>5.6 Youth development</c:v>
                </c:pt>
                <c:pt idx="5">
                  <c:v>5.7 Women development</c:v>
                </c:pt>
                <c:pt idx="6">
                  <c:v>5.8 Population Policy Promotion</c:v>
                </c:pt>
              </c:strCache>
            </c:strRef>
          </c:cat>
          <c:val>
            <c:numRef>
              <c:f>('Ann Q'!$G$56,'Ann Q'!$G$58,'Ann Q'!$G$60,'Ann Q'!$G$62,'Ann Q'!$G$64,'Ann Q'!$G$66,'Ann Q'!$G$68)</c:f>
              <c:numCache>
                <c:formatCode>0%</c:formatCode>
                <c:ptCount val="7"/>
                <c:pt idx="0">
                  <c:v>0</c:v>
                </c:pt>
                <c:pt idx="1">
                  <c:v>0</c:v>
                </c:pt>
                <c:pt idx="2">
                  <c:v>9.0909090909090912E-2</c:v>
                </c:pt>
                <c:pt idx="3">
                  <c:v>0</c:v>
                </c:pt>
                <c:pt idx="4">
                  <c:v>0</c:v>
                </c:pt>
                <c:pt idx="5">
                  <c:v>0</c:v>
                </c:pt>
                <c:pt idx="6">
                  <c:v>0</c:v>
                </c:pt>
              </c:numCache>
            </c:numRef>
          </c:val>
          <c:extLst>
            <c:ext xmlns:c16="http://schemas.microsoft.com/office/drawing/2014/chart" uri="{C3380CC4-5D6E-409C-BE32-E72D297353CC}">
              <c16:uniqueId val="{0000000C-3AA2-40CA-AE14-120C0ACE0ADA}"/>
            </c:ext>
          </c:extLst>
        </c:ser>
        <c:ser>
          <c:idx val="4"/>
          <c:order val="4"/>
          <c:tx>
            <c:strRef>
              <c:f>'Ann Q'!$H$54</c:f>
              <c:strCache>
                <c:ptCount val="1"/>
                <c:pt idx="0">
                  <c:v>Very Poor Progress (Less than 25%)</c:v>
                </c:pt>
              </c:strCache>
            </c:strRef>
          </c:tx>
          <c:spPr>
            <a:solidFill>
              <a:srgbClr val="FF0000"/>
            </a:solidFill>
            <a:ln>
              <a:noFill/>
            </a:ln>
            <a:effectLst/>
          </c:spPr>
          <c:invertIfNegative val="0"/>
          <c:dLbls>
            <c:dLbl>
              <c:idx val="2"/>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3AA2-40CA-AE14-120C0ACE0ADA}"/>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Q'!$C$56,'Ann Q'!$C$58,'Ann Q'!$C$60,'Ann Q'!$C$62,'Ann Q'!$C$64,'Ann Q'!$C$66,'Ann Q'!$C$68)</c:f>
              <c:strCache>
                <c:ptCount val="7"/>
                <c:pt idx="0">
                  <c:v>5.2 Community Mobilisation</c:v>
                </c:pt>
                <c:pt idx="1">
                  <c:v>5.3 Institutional capacity building and support for NPOs</c:v>
                </c:pt>
                <c:pt idx="2">
                  <c:v>5.4 Poverty Alleviation and Sustainable Livelihoods</c:v>
                </c:pt>
                <c:pt idx="3">
                  <c:v>5.5 Community Based Research and Planning</c:v>
                </c:pt>
                <c:pt idx="4">
                  <c:v>5.6 Youth development</c:v>
                </c:pt>
                <c:pt idx="5">
                  <c:v>5.7 Women development</c:v>
                </c:pt>
                <c:pt idx="6">
                  <c:v>5.8 Population Policy Promotion</c:v>
                </c:pt>
              </c:strCache>
            </c:strRef>
          </c:cat>
          <c:val>
            <c:numRef>
              <c:f>('Ann Q'!$H$56,'Ann Q'!$H$58,'Ann Q'!$H$60,'Ann Q'!$H$62,'Ann Q'!$H$64,'Ann Q'!$H$66,'Ann Q'!$H$68)</c:f>
              <c:numCache>
                <c:formatCode>0%</c:formatCode>
                <c:ptCount val="7"/>
                <c:pt idx="0">
                  <c:v>0</c:v>
                </c:pt>
                <c:pt idx="1">
                  <c:v>0</c:v>
                </c:pt>
                <c:pt idx="2">
                  <c:v>9.0909090909090912E-2</c:v>
                </c:pt>
                <c:pt idx="3">
                  <c:v>0</c:v>
                </c:pt>
                <c:pt idx="4">
                  <c:v>0</c:v>
                </c:pt>
                <c:pt idx="5">
                  <c:v>0</c:v>
                </c:pt>
                <c:pt idx="6">
                  <c:v>0</c:v>
                </c:pt>
              </c:numCache>
            </c:numRef>
          </c:val>
          <c:extLst>
            <c:ext xmlns:c16="http://schemas.microsoft.com/office/drawing/2014/chart" uri="{C3380CC4-5D6E-409C-BE32-E72D297353CC}">
              <c16:uniqueId val="{0000000E-3AA2-40CA-AE14-120C0ACE0ADA}"/>
            </c:ext>
          </c:extLst>
        </c:ser>
        <c:ser>
          <c:idx val="5"/>
          <c:order val="5"/>
          <c:tx>
            <c:strRef>
              <c:f>'Ann Q'!$I$54</c:f>
              <c:strCache>
                <c:ptCount val="1"/>
                <c:pt idx="0">
                  <c:v>Not Targeted</c:v>
                </c:pt>
              </c:strCache>
            </c:strRef>
          </c:tx>
          <c:spPr>
            <a:solidFill>
              <a:schemeClr val="bg1">
                <a:lumMod val="75000"/>
              </a:schemeClr>
            </a:solidFill>
            <a:ln>
              <a:noFill/>
            </a:ln>
            <a:effectLst/>
          </c:spPr>
          <c:invertIfNegative val="0"/>
          <c:dLbls>
            <c:delete val="1"/>
          </c:dLbls>
          <c:cat>
            <c:strRef>
              <c:f>('Ann Q'!$C$56,'Ann Q'!$C$58,'Ann Q'!$C$60,'Ann Q'!$C$62,'Ann Q'!$C$64,'Ann Q'!$C$66,'Ann Q'!$C$68)</c:f>
              <c:strCache>
                <c:ptCount val="7"/>
                <c:pt idx="0">
                  <c:v>5.2 Community Mobilisation</c:v>
                </c:pt>
                <c:pt idx="1">
                  <c:v>5.3 Institutional capacity building and support for NPOs</c:v>
                </c:pt>
                <c:pt idx="2">
                  <c:v>5.4 Poverty Alleviation and Sustainable Livelihoods</c:v>
                </c:pt>
                <c:pt idx="3">
                  <c:v>5.5 Community Based Research and Planning</c:v>
                </c:pt>
                <c:pt idx="4">
                  <c:v>5.6 Youth development</c:v>
                </c:pt>
                <c:pt idx="5">
                  <c:v>5.7 Women development</c:v>
                </c:pt>
                <c:pt idx="6">
                  <c:v>5.8 Population Policy Promotion</c:v>
                </c:pt>
              </c:strCache>
            </c:strRef>
          </c:cat>
          <c:val>
            <c:numRef>
              <c:f>('Ann Q'!$I$56,'Ann Q'!$I$58,'Ann Q'!$I$60,'Ann Q'!$I$62,'Ann Q'!$I$64,'Ann Q'!$I$66,'Ann Q'!$I$68)</c:f>
              <c:numCache>
                <c:formatCode>0%</c:formatCode>
                <c:ptCount val="7"/>
                <c:pt idx="0">
                  <c:v>0</c:v>
                </c:pt>
                <c:pt idx="1">
                  <c:v>0</c:v>
                </c:pt>
                <c:pt idx="2">
                  <c:v>0</c:v>
                </c:pt>
                <c:pt idx="3">
                  <c:v>0</c:v>
                </c:pt>
                <c:pt idx="4">
                  <c:v>0</c:v>
                </c:pt>
                <c:pt idx="5">
                  <c:v>0</c:v>
                </c:pt>
                <c:pt idx="6">
                  <c:v>0</c:v>
                </c:pt>
              </c:numCache>
            </c:numRef>
          </c:val>
          <c:extLst>
            <c:ext xmlns:c16="http://schemas.microsoft.com/office/drawing/2014/chart" uri="{C3380CC4-5D6E-409C-BE32-E72D297353CC}">
              <c16:uniqueId val="{0000000F-3AA2-40CA-AE14-120C0ACE0ADA}"/>
            </c:ext>
          </c:extLst>
        </c:ser>
        <c:dLbls>
          <c:dLblPos val="ctr"/>
          <c:showLegendKey val="0"/>
          <c:showVal val="1"/>
          <c:showCatName val="0"/>
          <c:showSerName val="0"/>
          <c:showPercent val="0"/>
          <c:showBubbleSize val="0"/>
        </c:dLbls>
        <c:gapWidth val="74"/>
        <c:overlap val="100"/>
        <c:axId val="751642000"/>
        <c:axId val="649464424"/>
      </c:barChart>
      <c:catAx>
        <c:axId val="751642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9464424"/>
        <c:crosses val="autoZero"/>
        <c:auto val="1"/>
        <c:lblAlgn val="ctr"/>
        <c:lblOffset val="100"/>
        <c:noMultiLvlLbl val="0"/>
      </c:catAx>
      <c:valAx>
        <c:axId val="6494644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1642000"/>
        <c:crosses val="autoZero"/>
        <c:crossBetween val="between"/>
      </c:valAx>
      <c:spPr>
        <a:noFill/>
        <a:ln>
          <a:noFill/>
        </a:ln>
        <a:effectLst/>
      </c:spPr>
    </c:plotArea>
    <c:legend>
      <c:legendPos val="b"/>
      <c:layout>
        <c:manualLayout>
          <c:xMode val="edge"/>
          <c:yMode val="edge"/>
          <c:x val="2.752989036091976E-4"/>
          <c:y val="0.90153421425487534"/>
          <c:w val="0.9946445976909446"/>
          <c:h val="8.3020267681773674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1" i="0" u="none" strike="noStrike" kern="1200" cap="all" spc="150" baseline="0">
                <a:solidFill>
                  <a:schemeClr val="tx1">
                    <a:lumMod val="50000"/>
                    <a:lumOff val="50000"/>
                  </a:schemeClr>
                </a:solidFill>
                <a:latin typeface="+mn-lt"/>
                <a:ea typeface="+mn-ea"/>
                <a:cs typeface="+mn-cs"/>
              </a:defRPr>
            </a:pPr>
            <a:r>
              <a:rPr lang="en-US" dirty="0"/>
              <a:t>10 year Dept. Performance</a:t>
            </a:r>
          </a:p>
        </c:rich>
      </c:tx>
      <c:overlay val="0"/>
      <c:spPr>
        <a:noFill/>
        <a:ln>
          <a:noFill/>
        </a:ln>
        <a:effectLst/>
      </c:spPr>
      <c:txPr>
        <a:bodyPr rot="0" spcFirstLastPara="1" vertOverflow="ellipsis" vert="horz" wrap="square" anchor="ctr" anchorCtr="1"/>
        <a:lstStyle/>
        <a:p>
          <a:pPr>
            <a:defRPr sz="144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manualLayout>
          <c:layoutTarget val="inner"/>
          <c:xMode val="edge"/>
          <c:yMode val="edge"/>
          <c:x val="5.6396814512528794E-2"/>
          <c:y val="0.16876617420678588"/>
          <c:w val="0.92586031035679695"/>
          <c:h val="0.76217083339137159"/>
        </c:manualLayout>
      </c:layout>
      <c:barChart>
        <c:barDir val="col"/>
        <c:grouping val="clustered"/>
        <c:varyColors val="0"/>
        <c:ser>
          <c:idx val="0"/>
          <c:order val="0"/>
          <c:tx>
            <c:strRef>
              <c:f>'[Analysis 22_23 FY Q4 02052023.xlsx]10 Year'!$B$4</c:f>
              <c:strCache>
                <c:ptCount val="1"/>
                <c:pt idx="0">
                  <c:v>Overall Dept. Performance</c:v>
                </c:pt>
              </c:strCache>
            </c:strRef>
          </c:tx>
          <c:spPr>
            <a:pattFill prst="narHorz">
              <a:fgClr>
                <a:schemeClr val="accent5"/>
              </a:fgClr>
              <a:bgClr>
                <a:schemeClr val="accent5">
                  <a:lumMod val="20000"/>
                  <a:lumOff val="80000"/>
                </a:schemeClr>
              </a:bgClr>
            </a:pattFill>
            <a:ln>
              <a:noFill/>
            </a:ln>
            <a:effectLst>
              <a:innerShdw blurRad="114300">
                <a:schemeClr val="accent5"/>
              </a:innerShdw>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'[Analysis 22_23 FY Q4 02052023.xlsx]10 Year'!$C$3:$N$3</c:f>
              <c:strCache>
                <c:ptCount val="10"/>
                <c:pt idx="0">
                  <c:v>13/14FY</c:v>
                </c:pt>
                <c:pt idx="1">
                  <c:v>14/15FY</c:v>
                </c:pt>
                <c:pt idx="2">
                  <c:v>15/16FY</c:v>
                </c:pt>
                <c:pt idx="3">
                  <c:v>16/17FY</c:v>
                </c:pt>
                <c:pt idx="4">
                  <c:v>17/18FY</c:v>
                </c:pt>
                <c:pt idx="5">
                  <c:v>18/19 FY</c:v>
                </c:pt>
                <c:pt idx="6">
                  <c:v>19/20FY</c:v>
                </c:pt>
                <c:pt idx="7">
                  <c:v>20/21FY</c:v>
                </c:pt>
                <c:pt idx="8">
                  <c:v>21/22FY</c:v>
                </c:pt>
                <c:pt idx="9">
                  <c:v>22/23FY</c:v>
                </c:pt>
              </c:strCache>
              <c:extLst/>
            </c:strRef>
          </c:cat>
          <c:val>
            <c:numRef>
              <c:f>'[Analysis 22_23 FY Q4 02052023.xlsx]10 Year'!$C$4:$N$4</c:f>
              <c:numCache>
                <c:formatCode>0%</c:formatCode>
                <c:ptCount val="10"/>
                <c:pt idx="0">
                  <c:v>0.7</c:v>
                </c:pt>
                <c:pt idx="1">
                  <c:v>0.81</c:v>
                </c:pt>
                <c:pt idx="2">
                  <c:v>0.84</c:v>
                </c:pt>
                <c:pt idx="3">
                  <c:v>0.81</c:v>
                </c:pt>
                <c:pt idx="4">
                  <c:v>0.81</c:v>
                </c:pt>
                <c:pt idx="5">
                  <c:v>0.73</c:v>
                </c:pt>
                <c:pt idx="6">
                  <c:v>0.71</c:v>
                </c:pt>
                <c:pt idx="7">
                  <c:v>0.59</c:v>
                </c:pt>
                <c:pt idx="8">
                  <c:v>0.73</c:v>
                </c:pt>
                <c:pt idx="9">
                  <c:v>0.77</c:v>
                </c:pt>
              </c:numCache>
              <c:extLst/>
            </c:numRef>
          </c:val>
          <c:extLst>
            <c:ext xmlns:c16="http://schemas.microsoft.com/office/drawing/2014/chart" uri="{C3380CC4-5D6E-409C-BE32-E72D297353CC}">
              <c16:uniqueId val="{00000000-F5BE-4BA0-830E-B173B93BF03A}"/>
            </c:ext>
          </c:extLst>
        </c:ser>
        <c:dLbls>
          <c:dLblPos val="outEnd"/>
          <c:showLegendKey val="0"/>
          <c:showVal val="1"/>
          <c:showCatName val="0"/>
          <c:showSerName val="0"/>
          <c:showPercent val="0"/>
          <c:showBubbleSize val="0"/>
        </c:dLbls>
        <c:gapWidth val="164"/>
        <c:overlap val="-22"/>
        <c:axId val="621281808"/>
        <c:axId val="621289024"/>
      </c:barChart>
      <c:catAx>
        <c:axId val="62128180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21289024"/>
        <c:crosses val="autoZero"/>
        <c:auto val="1"/>
        <c:lblAlgn val="ctr"/>
        <c:lblOffset val="100"/>
        <c:noMultiLvlLbl val="0"/>
      </c:catAx>
      <c:valAx>
        <c:axId val="621289024"/>
        <c:scaling>
          <c:orientation val="minMax"/>
          <c:max val="1"/>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212818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ZA" dirty="0"/>
              <a:t>Year On Year Comparison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5410734117823227E-2"/>
          <c:y val="9.2006192564859424E-2"/>
          <c:w val="0.9271566192894668"/>
          <c:h val="0.7218023832702305"/>
        </c:manualLayout>
      </c:layout>
      <c:barChart>
        <c:barDir val="col"/>
        <c:grouping val="clustered"/>
        <c:varyColors val="0"/>
        <c:ser>
          <c:idx val="2"/>
          <c:order val="2"/>
          <c:tx>
            <c:strRef>
              <c:f>'Year on Year Comp'!$D$71</c:f>
              <c:strCache>
                <c:ptCount val="1"/>
                <c:pt idx="0">
                  <c:v>18/19 FY</c:v>
                </c:pt>
              </c:strCache>
            </c:strRef>
          </c:tx>
          <c:spPr>
            <a:solidFill>
              <a:schemeClr val="accent3"/>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 on Year Comp'!$A$72:$A$77</c:f>
              <c:strCache>
                <c:ptCount val="6"/>
                <c:pt idx="0">
                  <c:v>Prog 1: Administration</c:v>
                </c:pt>
                <c:pt idx="1">
                  <c:v>Prog 2: Social Welfare Services</c:v>
                </c:pt>
                <c:pt idx="2">
                  <c:v>Prog 3: Children and Families</c:v>
                </c:pt>
                <c:pt idx="3">
                  <c:v>Prog 4:  Restorative Services</c:v>
                </c:pt>
                <c:pt idx="4">
                  <c:v>Prog 5: Development and Research </c:v>
                </c:pt>
                <c:pt idx="5">
                  <c:v>Overall Dept. Performance</c:v>
                </c:pt>
              </c:strCache>
            </c:strRef>
          </c:cat>
          <c:val>
            <c:numRef>
              <c:f>'Year on Year Comp'!$D$72:$D$77</c:f>
              <c:numCache>
                <c:formatCode>0%</c:formatCode>
                <c:ptCount val="6"/>
                <c:pt idx="0">
                  <c:v>0.62</c:v>
                </c:pt>
                <c:pt idx="1">
                  <c:v>0.73</c:v>
                </c:pt>
                <c:pt idx="2">
                  <c:v>0.71</c:v>
                </c:pt>
                <c:pt idx="3">
                  <c:v>0.92</c:v>
                </c:pt>
                <c:pt idx="4">
                  <c:v>0.69</c:v>
                </c:pt>
                <c:pt idx="5">
                  <c:v>0.73</c:v>
                </c:pt>
              </c:numCache>
            </c:numRef>
          </c:val>
          <c:extLst>
            <c:ext xmlns:c16="http://schemas.microsoft.com/office/drawing/2014/chart" uri="{C3380CC4-5D6E-409C-BE32-E72D297353CC}">
              <c16:uniqueId val="{00000000-7854-4FF3-A033-412F1499E8BE}"/>
            </c:ext>
          </c:extLst>
        </c:ser>
        <c:ser>
          <c:idx val="3"/>
          <c:order val="3"/>
          <c:tx>
            <c:strRef>
              <c:f>'Year on Year Comp'!$E$71</c:f>
              <c:strCache>
                <c:ptCount val="1"/>
                <c:pt idx="0">
                  <c:v>19/20FY</c:v>
                </c:pt>
              </c:strCache>
            </c:strRef>
          </c:tx>
          <c:spPr>
            <a:solidFill>
              <a:schemeClr val="accent4"/>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 on Year Comp'!$A$72:$A$77</c:f>
              <c:strCache>
                <c:ptCount val="6"/>
                <c:pt idx="0">
                  <c:v>Prog 1: Administration</c:v>
                </c:pt>
                <c:pt idx="1">
                  <c:v>Prog 2: Social Welfare Services</c:v>
                </c:pt>
                <c:pt idx="2">
                  <c:v>Prog 3: Children and Families</c:v>
                </c:pt>
                <c:pt idx="3">
                  <c:v>Prog 4:  Restorative Services</c:v>
                </c:pt>
                <c:pt idx="4">
                  <c:v>Prog 5: Development and Research </c:v>
                </c:pt>
                <c:pt idx="5">
                  <c:v>Overall Dept. Performance</c:v>
                </c:pt>
              </c:strCache>
            </c:strRef>
          </c:cat>
          <c:val>
            <c:numRef>
              <c:f>'Year on Year Comp'!$E$72:$E$77</c:f>
              <c:numCache>
                <c:formatCode>0%</c:formatCode>
                <c:ptCount val="6"/>
                <c:pt idx="0">
                  <c:v>0.69</c:v>
                </c:pt>
                <c:pt idx="1">
                  <c:v>0.76</c:v>
                </c:pt>
                <c:pt idx="2">
                  <c:v>0.68</c:v>
                </c:pt>
                <c:pt idx="3">
                  <c:v>0.83</c:v>
                </c:pt>
                <c:pt idx="4">
                  <c:v>0.57999999999999996</c:v>
                </c:pt>
                <c:pt idx="5">
                  <c:v>0.71</c:v>
                </c:pt>
              </c:numCache>
            </c:numRef>
          </c:val>
          <c:extLst>
            <c:ext xmlns:c16="http://schemas.microsoft.com/office/drawing/2014/chart" uri="{C3380CC4-5D6E-409C-BE32-E72D297353CC}">
              <c16:uniqueId val="{00000001-7854-4FF3-A033-412F1499E8BE}"/>
            </c:ext>
          </c:extLst>
        </c:ser>
        <c:ser>
          <c:idx val="4"/>
          <c:order val="4"/>
          <c:tx>
            <c:strRef>
              <c:f>'Year on Year Comp'!$F$71</c:f>
              <c:strCache>
                <c:ptCount val="1"/>
                <c:pt idx="0">
                  <c:v>20/21FY</c:v>
                </c:pt>
              </c:strCache>
            </c:strRef>
          </c:tx>
          <c:spPr>
            <a:solidFill>
              <a:schemeClr val="accent5"/>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 on Year Comp'!$A$72:$A$77</c:f>
              <c:strCache>
                <c:ptCount val="6"/>
                <c:pt idx="0">
                  <c:v>Prog 1: Administration</c:v>
                </c:pt>
                <c:pt idx="1">
                  <c:v>Prog 2: Social Welfare Services</c:v>
                </c:pt>
                <c:pt idx="2">
                  <c:v>Prog 3: Children and Families</c:v>
                </c:pt>
                <c:pt idx="3">
                  <c:v>Prog 4:  Restorative Services</c:v>
                </c:pt>
                <c:pt idx="4">
                  <c:v>Prog 5: Development and Research </c:v>
                </c:pt>
                <c:pt idx="5">
                  <c:v>Overall Dept. Performance</c:v>
                </c:pt>
              </c:strCache>
            </c:strRef>
          </c:cat>
          <c:val>
            <c:numRef>
              <c:f>'Year on Year Comp'!$F$72:$F$77</c:f>
              <c:numCache>
                <c:formatCode>0%</c:formatCode>
                <c:ptCount val="6"/>
                <c:pt idx="0">
                  <c:v>0.61</c:v>
                </c:pt>
                <c:pt idx="1">
                  <c:v>0.48</c:v>
                </c:pt>
                <c:pt idx="2">
                  <c:v>0.3</c:v>
                </c:pt>
                <c:pt idx="3">
                  <c:v>0.83</c:v>
                </c:pt>
                <c:pt idx="4">
                  <c:v>0.65</c:v>
                </c:pt>
                <c:pt idx="5">
                  <c:v>0.59</c:v>
                </c:pt>
              </c:numCache>
            </c:numRef>
          </c:val>
          <c:extLst>
            <c:ext xmlns:c16="http://schemas.microsoft.com/office/drawing/2014/chart" uri="{C3380CC4-5D6E-409C-BE32-E72D297353CC}">
              <c16:uniqueId val="{00000002-7854-4FF3-A033-412F1499E8BE}"/>
            </c:ext>
          </c:extLst>
        </c:ser>
        <c:ser>
          <c:idx val="5"/>
          <c:order val="5"/>
          <c:tx>
            <c:strRef>
              <c:f>'Year on Year Comp'!$G$71</c:f>
              <c:strCache>
                <c:ptCount val="1"/>
                <c:pt idx="0">
                  <c:v>21/22FY</c:v>
                </c:pt>
              </c:strCache>
            </c:strRef>
          </c:tx>
          <c:spPr>
            <a:solidFill>
              <a:schemeClr val="accent6"/>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 on Year Comp'!$A$72:$A$77</c:f>
              <c:strCache>
                <c:ptCount val="6"/>
                <c:pt idx="0">
                  <c:v>Prog 1: Administration</c:v>
                </c:pt>
                <c:pt idx="1">
                  <c:v>Prog 2: Social Welfare Services</c:v>
                </c:pt>
                <c:pt idx="2">
                  <c:v>Prog 3: Children and Families</c:v>
                </c:pt>
                <c:pt idx="3">
                  <c:v>Prog 4:  Restorative Services</c:v>
                </c:pt>
                <c:pt idx="4">
                  <c:v>Prog 5: Development and Research </c:v>
                </c:pt>
                <c:pt idx="5">
                  <c:v>Overall Dept. Performance</c:v>
                </c:pt>
              </c:strCache>
            </c:strRef>
          </c:cat>
          <c:val>
            <c:numRef>
              <c:f>'Year on Year Comp'!$G$72:$G$77</c:f>
              <c:numCache>
                <c:formatCode>0%</c:formatCode>
                <c:ptCount val="6"/>
                <c:pt idx="0">
                  <c:v>0.55000000000000004</c:v>
                </c:pt>
                <c:pt idx="1">
                  <c:v>0.56000000000000005</c:v>
                </c:pt>
                <c:pt idx="2">
                  <c:v>0.57999999999999996</c:v>
                </c:pt>
                <c:pt idx="3">
                  <c:v>0.97</c:v>
                </c:pt>
                <c:pt idx="4">
                  <c:v>0.91</c:v>
                </c:pt>
                <c:pt idx="5">
                  <c:v>0.73</c:v>
                </c:pt>
              </c:numCache>
            </c:numRef>
          </c:val>
          <c:extLst>
            <c:ext xmlns:c16="http://schemas.microsoft.com/office/drawing/2014/chart" uri="{C3380CC4-5D6E-409C-BE32-E72D297353CC}">
              <c16:uniqueId val="{00000003-7854-4FF3-A033-412F1499E8BE}"/>
            </c:ext>
          </c:extLst>
        </c:ser>
        <c:ser>
          <c:idx val="6"/>
          <c:order val="6"/>
          <c:tx>
            <c:strRef>
              <c:f>'Year on Year Comp'!$H$71</c:f>
              <c:strCache>
                <c:ptCount val="1"/>
                <c:pt idx="0">
                  <c:v>22/23FY</c:v>
                </c:pt>
              </c:strCache>
            </c:strRef>
          </c:tx>
          <c:spPr>
            <a:solidFill>
              <a:schemeClr val="accent1">
                <a:lumMod val="60000"/>
              </a:schemeClr>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 on Year Comp'!$A$72:$A$77</c:f>
              <c:strCache>
                <c:ptCount val="6"/>
                <c:pt idx="0">
                  <c:v>Prog 1: Administration</c:v>
                </c:pt>
                <c:pt idx="1">
                  <c:v>Prog 2: Social Welfare Services</c:v>
                </c:pt>
                <c:pt idx="2">
                  <c:v>Prog 3: Children and Families</c:v>
                </c:pt>
                <c:pt idx="3">
                  <c:v>Prog 4:  Restorative Services</c:v>
                </c:pt>
                <c:pt idx="4">
                  <c:v>Prog 5: Development and Research </c:v>
                </c:pt>
                <c:pt idx="5">
                  <c:v>Overall Dept. Performance</c:v>
                </c:pt>
              </c:strCache>
            </c:strRef>
          </c:cat>
          <c:val>
            <c:numRef>
              <c:f>'Year on Year Comp'!$H$72:$H$77</c:f>
              <c:numCache>
                <c:formatCode>0%</c:formatCode>
                <c:ptCount val="6"/>
                <c:pt idx="0">
                  <c:v>0.62</c:v>
                </c:pt>
                <c:pt idx="1">
                  <c:v>0.5</c:v>
                </c:pt>
                <c:pt idx="2">
                  <c:v>0.73</c:v>
                </c:pt>
                <c:pt idx="3">
                  <c:v>1</c:v>
                </c:pt>
                <c:pt idx="4">
                  <c:v>0.85</c:v>
                </c:pt>
                <c:pt idx="5">
                  <c:v>0.77</c:v>
                </c:pt>
              </c:numCache>
            </c:numRef>
          </c:val>
          <c:extLst>
            <c:ext xmlns:c16="http://schemas.microsoft.com/office/drawing/2014/chart" uri="{C3380CC4-5D6E-409C-BE32-E72D297353CC}">
              <c16:uniqueId val="{00000004-7854-4FF3-A033-412F1499E8BE}"/>
            </c:ext>
          </c:extLst>
        </c:ser>
        <c:dLbls>
          <c:dLblPos val="ctr"/>
          <c:showLegendKey val="0"/>
          <c:showVal val="1"/>
          <c:showCatName val="0"/>
          <c:showSerName val="0"/>
          <c:showPercent val="0"/>
          <c:showBubbleSize val="0"/>
        </c:dLbls>
        <c:gapWidth val="80"/>
        <c:axId val="637997128"/>
        <c:axId val="637999752"/>
        <c:extLst>
          <c:ext xmlns:c15="http://schemas.microsoft.com/office/drawing/2012/chart" uri="{02D57815-91ED-43cb-92C2-25804820EDAC}">
            <c15:filteredBarSeries>
              <c15:ser>
                <c:idx val="0"/>
                <c:order val="0"/>
                <c:tx>
                  <c:strRef>
                    <c:extLst>
                      <c:ext uri="{02D57815-91ED-43cb-92C2-25804820EDAC}">
                        <c15:formulaRef>
                          <c15:sqref>'Year on Year Comp'!$B$71</c15:sqref>
                        </c15:formulaRef>
                      </c:ext>
                    </c:extLst>
                    <c:strCache>
                      <c:ptCount val="1"/>
                      <c:pt idx="0">
                        <c:v>16/17FY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'Year on Year Comp'!$A$72:$A$77</c15:sqref>
                        </c15:formulaRef>
                      </c:ext>
                    </c:extLst>
                    <c:strCache>
                      <c:ptCount val="6"/>
                      <c:pt idx="0">
                        <c:v>Prog 1: Administration</c:v>
                      </c:pt>
                      <c:pt idx="1">
                        <c:v>Prog 2: Social Welfare Services</c:v>
                      </c:pt>
                      <c:pt idx="2">
                        <c:v>Prog 3: Children and Families</c:v>
                      </c:pt>
                      <c:pt idx="3">
                        <c:v>Prog 4:  Restorative Services</c:v>
                      </c:pt>
                      <c:pt idx="4">
                        <c:v>Prog 5: Development and Research </c:v>
                      </c:pt>
                      <c:pt idx="5">
                        <c:v>Overall Dept. Performance</c:v>
                      </c:pt>
                    </c:strCache>
                  </c:strRef>
                </c:cat>
                <c:val>
                  <c:numRef>
                    <c:extLst>
                      <c:ext uri="{02D57815-91ED-43cb-92C2-25804820EDAC}">
                        <c15:formulaRef>
                          <c15:sqref>'Year on Year Comp'!$B$72:$B$77</c15:sqref>
                        </c15:formulaRef>
                      </c:ext>
                    </c:extLst>
                    <c:numCache>
                      <c:formatCode>0%</c:formatCode>
                      <c:ptCount val="6"/>
                      <c:pt idx="0">
                        <c:v>0.68</c:v>
                      </c:pt>
                      <c:pt idx="1">
                        <c:v>0.85</c:v>
                      </c:pt>
                      <c:pt idx="2">
                        <c:v>0.73</c:v>
                      </c:pt>
                      <c:pt idx="3">
                        <c:v>0.89</c:v>
                      </c:pt>
                      <c:pt idx="4">
                        <c:v>0.9</c:v>
                      </c:pt>
                      <c:pt idx="5">
                        <c:v>0.81</c:v>
                      </c:pt>
                    </c:numCache>
                  </c:numRef>
                </c:val>
                <c:extLst>
                  <c:ext xmlns:c16="http://schemas.microsoft.com/office/drawing/2014/chart" uri="{C3380CC4-5D6E-409C-BE32-E72D297353CC}">
                    <c16:uniqueId val="{00000005-7854-4FF3-A033-412F1499E8BE}"/>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'Year on Year Comp'!$C$71</c15:sqref>
                        </c15:formulaRef>
                      </c:ext>
                    </c:extLst>
                    <c:strCache>
                      <c:ptCount val="1"/>
                      <c:pt idx="0">
                        <c:v>17/18FY</c:v>
                      </c:pt>
                    </c:strCache>
                  </c:strRef>
                </c:tx>
                <c:spPr>
                  <a:solidFill>
                    <a:schemeClr val="accent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'Year on Year Comp'!$A$72:$A$77</c15:sqref>
                        </c15:formulaRef>
                      </c:ext>
                    </c:extLst>
                    <c:strCache>
                      <c:ptCount val="6"/>
                      <c:pt idx="0">
                        <c:v>Prog 1: Administration</c:v>
                      </c:pt>
                      <c:pt idx="1">
                        <c:v>Prog 2: Social Welfare Services</c:v>
                      </c:pt>
                      <c:pt idx="2">
                        <c:v>Prog 3: Children and Families</c:v>
                      </c:pt>
                      <c:pt idx="3">
                        <c:v>Prog 4:  Restorative Services</c:v>
                      </c:pt>
                      <c:pt idx="4">
                        <c:v>Prog 5: Development and Research </c:v>
                      </c:pt>
                      <c:pt idx="5">
                        <c:v>Overall Dept. Performance</c:v>
                      </c:pt>
                    </c:strCache>
                  </c:strRef>
                </c:cat>
                <c:val>
                  <c:numRef>
                    <c:extLst xmlns:c15="http://schemas.microsoft.com/office/drawing/2012/chart">
                      <c:ext xmlns:c15="http://schemas.microsoft.com/office/drawing/2012/chart" uri="{02D57815-91ED-43cb-92C2-25804820EDAC}">
                        <c15:formulaRef>
                          <c15:sqref>'Year on Year Comp'!$C$72:$C$77</c15:sqref>
                        </c15:formulaRef>
                      </c:ext>
                    </c:extLst>
                    <c:numCache>
                      <c:formatCode>0%</c:formatCode>
                      <c:ptCount val="6"/>
                      <c:pt idx="0">
                        <c:v>0.67</c:v>
                      </c:pt>
                      <c:pt idx="1">
                        <c:v>0.73</c:v>
                      </c:pt>
                      <c:pt idx="2">
                        <c:v>0.85</c:v>
                      </c:pt>
                      <c:pt idx="3">
                        <c:v>0.89</c:v>
                      </c:pt>
                      <c:pt idx="4">
                        <c:v>0.86</c:v>
                      </c:pt>
                      <c:pt idx="5">
                        <c:v>0.81</c:v>
                      </c:pt>
                    </c:numCache>
                  </c:numRef>
                </c:val>
                <c:extLst xmlns:c15="http://schemas.microsoft.com/office/drawing/2012/chart">
                  <c:ext xmlns:c16="http://schemas.microsoft.com/office/drawing/2014/chart" uri="{C3380CC4-5D6E-409C-BE32-E72D297353CC}">
                    <c16:uniqueId val="{00000006-7854-4FF3-A033-412F1499E8BE}"/>
                  </c:ext>
                </c:extLst>
              </c15:ser>
            </c15:filteredBarSeries>
          </c:ext>
        </c:extLst>
      </c:barChart>
      <c:catAx>
        <c:axId val="637997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37999752"/>
        <c:crosses val="autoZero"/>
        <c:auto val="1"/>
        <c:lblAlgn val="ctr"/>
        <c:lblOffset val="100"/>
        <c:noMultiLvlLbl val="0"/>
      </c:catAx>
      <c:valAx>
        <c:axId val="63799975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79971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'[Analysis 22_23 FY Q4 02052023.xlsx]Achievement Comp Q1'!$F$39</c:f>
              <c:strCache>
                <c:ptCount val="1"/>
                <c:pt idx="0">
                  <c:v>Achievement vs Weighted Scale</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'[Analysis 22_23 FY Q4 02052023.xlsx]Achievement Comp Q1'!$E$40:$E$41</c:f>
              <c:strCache>
                <c:ptCount val="2"/>
                <c:pt idx="0">
                  <c:v>Annual  Achievement</c:v>
                </c:pt>
                <c:pt idx="1">
                  <c:v>Annual  Weighted  scale</c:v>
                </c:pt>
              </c:strCache>
            </c:strRef>
          </c:cat>
          <c:val>
            <c:numRef>
              <c:f>'[Analysis 22_23 FY Q4 02052023.xlsx]Achievement Comp Q1'!$F$40:$F$41</c:f>
              <c:numCache>
                <c:formatCode>0%</c:formatCode>
                <c:ptCount val="2"/>
                <c:pt idx="0">
                  <c:v>0.77</c:v>
                </c:pt>
                <c:pt idx="1">
                  <c:v>0.94</c:v>
                </c:pt>
              </c:numCache>
            </c:numRef>
          </c:val>
          <c:extLst>
            <c:ext xmlns:c16="http://schemas.microsoft.com/office/drawing/2014/chart" uri="{C3380CC4-5D6E-409C-BE32-E72D297353CC}">
              <c16:uniqueId val="{00000000-5213-4620-92C6-29BE416F29E4}"/>
            </c:ext>
          </c:extLst>
        </c:ser>
        <c:dLbls>
          <c:dLblPos val="inEnd"/>
          <c:showLegendKey val="0"/>
          <c:showVal val="1"/>
          <c:showCatName val="0"/>
          <c:showSerName val="0"/>
          <c:showPercent val="0"/>
          <c:showBubbleSize val="0"/>
        </c:dLbls>
        <c:gapWidth val="219"/>
        <c:overlap val="-27"/>
        <c:axId val="621948888"/>
        <c:axId val="621943968"/>
      </c:barChart>
      <c:catAx>
        <c:axId val="621948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1943968"/>
        <c:crosses val="autoZero"/>
        <c:auto val="1"/>
        <c:lblAlgn val="ctr"/>
        <c:lblOffset val="100"/>
        <c:noMultiLvlLbl val="0"/>
      </c:catAx>
      <c:valAx>
        <c:axId val="6219439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19488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ZA" dirty="0"/>
              <a:t>Annual</a:t>
            </a:r>
            <a:r>
              <a:rPr lang="en-ZA" baseline="0" dirty="0"/>
              <a:t> /Q4 </a:t>
            </a:r>
            <a:r>
              <a:rPr lang="en-ZA" dirty="0"/>
              <a:t> Non-financial vs. Financial performance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6497265209980893E-2"/>
          <c:y val="0.15288604181142929"/>
          <c:w val="0.87314394694231379"/>
          <c:h val="0.67063377081539122"/>
        </c:manualLayout>
      </c:layout>
      <c:lineChart>
        <c:grouping val="standard"/>
        <c:varyColors val="0"/>
        <c:ser>
          <c:idx val="0"/>
          <c:order val="0"/>
          <c:tx>
            <c:strRef>
              <c:f>'Finanacial Comp'!$U$44</c:f>
              <c:strCache>
                <c:ptCount val="1"/>
                <c:pt idx="0">
                  <c:v>Non Financial performance(%)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'Finanacial Comp'!$T$45:$T$50</c:f>
              <c:strCache>
                <c:ptCount val="6"/>
                <c:pt idx="0">
                  <c:v>Overall Dept perfomance</c:v>
                </c:pt>
                <c:pt idx="1">
                  <c:v>Prog1</c:v>
                </c:pt>
                <c:pt idx="2">
                  <c:v>Prog 2</c:v>
                </c:pt>
                <c:pt idx="3">
                  <c:v>Prog 3</c:v>
                </c:pt>
                <c:pt idx="4">
                  <c:v>Prog 4</c:v>
                </c:pt>
                <c:pt idx="5">
                  <c:v>Prog 5</c:v>
                </c:pt>
              </c:strCache>
            </c:strRef>
          </c:cat>
          <c:val>
            <c:numRef>
              <c:f>'Finanacial Comp'!$U$45:$U$50</c:f>
              <c:numCache>
                <c:formatCode>0%</c:formatCode>
                <c:ptCount val="6"/>
                <c:pt idx="0">
                  <c:v>0.94</c:v>
                </c:pt>
                <c:pt idx="1">
                  <c:v>0.9</c:v>
                </c:pt>
                <c:pt idx="2">
                  <c:v>0.9</c:v>
                </c:pt>
                <c:pt idx="3">
                  <c:v>0.95</c:v>
                </c:pt>
                <c:pt idx="4">
                  <c:v>1</c:v>
                </c:pt>
                <c:pt idx="5">
                  <c:v>0.93</c:v>
                </c:pt>
              </c:numCache>
            </c:numRef>
          </c:val>
          <c:smooth val="0"/>
          <c:extLst>
            <c:ext xmlns:c16="http://schemas.microsoft.com/office/drawing/2014/chart" uri="{C3380CC4-5D6E-409C-BE32-E72D297353CC}">
              <c16:uniqueId val="{00000000-7105-412E-8796-45D2D1E20250}"/>
            </c:ext>
          </c:extLst>
        </c:ser>
        <c:ser>
          <c:idx val="1"/>
          <c:order val="1"/>
          <c:tx>
            <c:strRef>
              <c:f>'Finanacial Comp'!$V$44</c:f>
              <c:strCache>
                <c:ptCount val="1"/>
                <c:pt idx="0">
                  <c:v>Financial Expenditure(%)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'Finanacial Comp'!$T$45:$T$50</c:f>
              <c:strCache>
                <c:ptCount val="6"/>
                <c:pt idx="0">
                  <c:v>Overall Dept perfomance</c:v>
                </c:pt>
                <c:pt idx="1">
                  <c:v>Prog1</c:v>
                </c:pt>
                <c:pt idx="2">
                  <c:v>Prog 2</c:v>
                </c:pt>
                <c:pt idx="3">
                  <c:v>Prog 3</c:v>
                </c:pt>
                <c:pt idx="4">
                  <c:v>Prog 4</c:v>
                </c:pt>
                <c:pt idx="5">
                  <c:v>Prog 5</c:v>
                </c:pt>
              </c:strCache>
            </c:strRef>
          </c:cat>
          <c:val>
            <c:numRef>
              <c:f>'Finanacial Comp'!$V$45:$V$50</c:f>
              <c:numCache>
                <c:formatCode>0%</c:formatCode>
                <c:ptCount val="6"/>
                <c:pt idx="0">
                  <c:v>0.98</c:v>
                </c:pt>
                <c:pt idx="1">
                  <c:v>0.99</c:v>
                </c:pt>
                <c:pt idx="2">
                  <c:v>1</c:v>
                </c:pt>
                <c:pt idx="3">
                  <c:v>0.99</c:v>
                </c:pt>
                <c:pt idx="4">
                  <c:v>0.9</c:v>
                </c:pt>
                <c:pt idx="5">
                  <c:v>0.99</c:v>
                </c:pt>
              </c:numCache>
            </c:numRef>
          </c:val>
          <c:smooth val="0"/>
          <c:extLst>
            <c:ext xmlns:c16="http://schemas.microsoft.com/office/drawing/2014/chart" uri="{C3380CC4-5D6E-409C-BE32-E72D297353CC}">
              <c16:uniqueId val="{00000001-7105-412E-8796-45D2D1E20250}"/>
            </c:ext>
          </c:extLst>
        </c:ser>
        <c:dLbls>
          <c:showLegendKey val="0"/>
          <c:showVal val="0"/>
          <c:showCatName val="0"/>
          <c:showSerName val="0"/>
          <c:showPercent val="0"/>
          <c:showBubbleSize val="0"/>
        </c:dLbls>
        <c:marker val="1"/>
        <c:smooth val="0"/>
        <c:axId val="546847888"/>
        <c:axId val="546841984"/>
      </c:lineChart>
      <c:catAx>
        <c:axId val="546847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46841984"/>
        <c:crosses val="autoZero"/>
        <c:auto val="1"/>
        <c:lblAlgn val="ctr"/>
        <c:lblOffset val="100"/>
        <c:noMultiLvlLbl val="0"/>
      </c:catAx>
      <c:valAx>
        <c:axId val="54684198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6847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ZA" dirty="0"/>
              <a:t>Achievement of National Strategic Priorities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'Nat Priorities'!$T$12</c:f>
              <c:strCache>
                <c:ptCount val="1"/>
                <c:pt idx="0">
                  <c:v>Achieved (100%  and greater)</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'Nat Priorities'!$S$13:$S$14</c:f>
              <c:strCache>
                <c:ptCount val="2"/>
                <c:pt idx="0">
                  <c:v>Priority 2: Economic Transformation and Job Creation</c:v>
                </c:pt>
                <c:pt idx="1">
                  <c:v>Priority 4: Consolidating the social wage through reliable and quality basic services</c:v>
                </c:pt>
              </c:strCache>
            </c:strRef>
          </c:cat>
          <c:val>
            <c:numRef>
              <c:f>'Nat Priorities'!$T$13:$T$14</c:f>
              <c:numCache>
                <c:formatCode>0.00%</c:formatCode>
                <c:ptCount val="2"/>
                <c:pt idx="0">
                  <c:v>0.8</c:v>
                </c:pt>
                <c:pt idx="1">
                  <c:v>0.85</c:v>
                </c:pt>
              </c:numCache>
            </c:numRef>
          </c:val>
          <c:extLst>
            <c:ext xmlns:c16="http://schemas.microsoft.com/office/drawing/2014/chart" uri="{C3380CC4-5D6E-409C-BE32-E72D297353CC}">
              <c16:uniqueId val="{00000000-9C7B-4120-993A-CC0B7FC85CE1}"/>
            </c:ext>
          </c:extLst>
        </c:ser>
        <c:ser>
          <c:idx val="1"/>
          <c:order val="1"/>
          <c:tx>
            <c:strRef>
              <c:f>'Nat Priorities'!$U$12</c:f>
              <c:strCache>
                <c:ptCount val="1"/>
                <c:pt idx="0">
                  <c:v>Good Progress (greater than 75%)</c:v>
                </c:pt>
              </c:strCache>
            </c:strRef>
          </c:tx>
          <c:spPr>
            <a:solidFill>
              <a:schemeClr val="accent6">
                <a:lumMod val="40000"/>
                <a:lumOff val="60000"/>
              </a:schemeClr>
            </a:solidFill>
            <a:ln>
              <a:noFill/>
            </a:ln>
            <a:effectLst/>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C7B-4120-993A-CC0B7FC85CE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'Nat Priorities'!$S$13:$S$14</c:f>
              <c:strCache>
                <c:ptCount val="2"/>
                <c:pt idx="0">
                  <c:v>Priority 2: Economic Transformation and Job Creation</c:v>
                </c:pt>
                <c:pt idx="1">
                  <c:v>Priority 4: Consolidating the social wage through reliable and quality basic services</c:v>
                </c:pt>
              </c:strCache>
            </c:strRef>
          </c:cat>
          <c:val>
            <c:numRef>
              <c:f>'Nat Priorities'!$U$13:$U$14</c:f>
              <c:numCache>
                <c:formatCode>0.00%</c:formatCode>
                <c:ptCount val="2"/>
                <c:pt idx="0">
                  <c:v>0.13333333333333333</c:v>
                </c:pt>
                <c:pt idx="1">
                  <c:v>0.05</c:v>
                </c:pt>
              </c:numCache>
            </c:numRef>
          </c:val>
          <c:extLst>
            <c:ext xmlns:c16="http://schemas.microsoft.com/office/drawing/2014/chart" uri="{C3380CC4-5D6E-409C-BE32-E72D297353CC}">
              <c16:uniqueId val="{00000002-9C7B-4120-993A-CC0B7FC85CE1}"/>
            </c:ext>
          </c:extLst>
        </c:ser>
        <c:ser>
          <c:idx val="2"/>
          <c:order val="2"/>
          <c:tx>
            <c:strRef>
              <c:f>'Nat Priorities'!$V$12</c:f>
              <c:strCache>
                <c:ptCount val="1"/>
                <c:pt idx="0">
                  <c:v>Fair Progress (51% - 75%)</c:v>
                </c:pt>
              </c:strCache>
            </c:strRef>
          </c:tx>
          <c:spPr>
            <a:pattFill prst="dkUpDiag">
              <a:fgClr>
                <a:srgbClr val="FFFF00"/>
              </a:fgClr>
              <a:bgClr>
                <a:srgbClr val="00B050"/>
              </a:bgClr>
            </a:patt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C7B-4120-993A-CC0B7FC85CE1}"/>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C7B-4120-993A-CC0B7FC85CE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'Nat Priorities'!$S$13:$S$14</c:f>
              <c:strCache>
                <c:ptCount val="2"/>
                <c:pt idx="0">
                  <c:v>Priority 2: Economic Transformation and Job Creation</c:v>
                </c:pt>
                <c:pt idx="1">
                  <c:v>Priority 4: Consolidating the social wage through reliable and quality basic services</c:v>
                </c:pt>
              </c:strCache>
            </c:strRef>
          </c:cat>
          <c:val>
            <c:numRef>
              <c:f>'Nat Priorities'!$V$13:$V$14</c:f>
              <c:numCache>
                <c:formatCode>0.00%</c:formatCode>
                <c:ptCount val="2"/>
                <c:pt idx="0">
                  <c:v>6.6666666666666666E-2</c:v>
                </c:pt>
                <c:pt idx="1">
                  <c:v>0.05</c:v>
                </c:pt>
              </c:numCache>
            </c:numRef>
          </c:val>
          <c:extLst>
            <c:ext xmlns:c16="http://schemas.microsoft.com/office/drawing/2014/chart" uri="{C3380CC4-5D6E-409C-BE32-E72D297353CC}">
              <c16:uniqueId val="{00000005-9C7B-4120-993A-CC0B7FC85CE1}"/>
            </c:ext>
          </c:extLst>
        </c:ser>
        <c:ser>
          <c:idx val="3"/>
          <c:order val="3"/>
          <c:tx>
            <c:strRef>
              <c:f>'Nat Priorities'!$W$12</c:f>
              <c:strCache>
                <c:ptCount val="1"/>
                <c:pt idx="0">
                  <c:v>Poor Progress (26% - 50%)</c:v>
                </c:pt>
              </c:strCache>
            </c:strRef>
          </c:tx>
          <c:spPr>
            <a:pattFill prst="dkDnDiag">
              <a:fgClr>
                <a:srgbClr val="FFFF00"/>
              </a:fgClr>
              <a:bgClr>
                <a:srgbClr val="C00000"/>
              </a:bgClr>
            </a:pattFill>
            <a:ln>
              <a:noFill/>
            </a:ln>
            <a:effectLst/>
          </c:spPr>
          <c:invertIfNegative val="0"/>
          <c:dLbls>
            <c:delete val="1"/>
          </c:dLbls>
          <c:cat>
            <c:strRef>
              <c:f>'Nat Priorities'!$S$13:$S$14</c:f>
              <c:strCache>
                <c:ptCount val="2"/>
                <c:pt idx="0">
                  <c:v>Priority 2: Economic Transformation and Job Creation</c:v>
                </c:pt>
                <c:pt idx="1">
                  <c:v>Priority 4: Consolidating the social wage through reliable and quality basic services</c:v>
                </c:pt>
              </c:strCache>
            </c:strRef>
          </c:cat>
          <c:val>
            <c:numRef>
              <c:f>'Nat Priorities'!$W$13:$W$14</c:f>
              <c:numCache>
                <c:formatCode>0.00%</c:formatCode>
                <c:ptCount val="2"/>
                <c:pt idx="0">
                  <c:v>0</c:v>
                </c:pt>
                <c:pt idx="1">
                  <c:v>0</c:v>
                </c:pt>
              </c:numCache>
            </c:numRef>
          </c:val>
          <c:extLst>
            <c:ext xmlns:c16="http://schemas.microsoft.com/office/drawing/2014/chart" uri="{C3380CC4-5D6E-409C-BE32-E72D297353CC}">
              <c16:uniqueId val="{00000006-9C7B-4120-993A-CC0B7FC85CE1}"/>
            </c:ext>
          </c:extLst>
        </c:ser>
        <c:ser>
          <c:idx val="4"/>
          <c:order val="4"/>
          <c:tx>
            <c:strRef>
              <c:f>'Nat Priorities'!$X$12</c:f>
              <c:strCache>
                <c:ptCount val="1"/>
                <c:pt idx="0">
                  <c:v>Very Poor Progress (Less than 25%)</c:v>
                </c:pt>
              </c:strCache>
            </c:strRef>
          </c:tx>
          <c:spPr>
            <a:solidFill>
              <a:srgbClr val="FF0000"/>
            </a:solidFill>
            <a:ln>
              <a:noFill/>
            </a:ln>
            <a:effectLst/>
          </c:spPr>
          <c:invertIfNegative val="0"/>
          <c:dLbls>
            <c:dLbl>
              <c:idx val="1"/>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C7B-4120-993A-CC0B7FC85CE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'Nat Priorities'!$S$13:$S$14</c:f>
              <c:strCache>
                <c:ptCount val="2"/>
                <c:pt idx="0">
                  <c:v>Priority 2: Economic Transformation and Job Creation</c:v>
                </c:pt>
                <c:pt idx="1">
                  <c:v>Priority 4: Consolidating the social wage through reliable and quality basic services</c:v>
                </c:pt>
              </c:strCache>
            </c:strRef>
          </c:cat>
          <c:val>
            <c:numRef>
              <c:f>'Nat Priorities'!$X$13:$X$14</c:f>
              <c:numCache>
                <c:formatCode>0.00%</c:formatCode>
                <c:ptCount val="2"/>
                <c:pt idx="0">
                  <c:v>0</c:v>
                </c:pt>
                <c:pt idx="1">
                  <c:v>0.05</c:v>
                </c:pt>
              </c:numCache>
            </c:numRef>
          </c:val>
          <c:extLst>
            <c:ext xmlns:c16="http://schemas.microsoft.com/office/drawing/2014/chart" uri="{C3380CC4-5D6E-409C-BE32-E72D297353CC}">
              <c16:uniqueId val="{00000008-9C7B-4120-993A-CC0B7FC85CE1}"/>
            </c:ext>
          </c:extLst>
        </c:ser>
        <c:ser>
          <c:idx val="5"/>
          <c:order val="5"/>
          <c:tx>
            <c:strRef>
              <c:f>'Nat Priorities'!$Y$12</c:f>
              <c:strCache>
                <c:ptCount val="1"/>
                <c:pt idx="0">
                  <c:v>Not Targeted</c:v>
                </c:pt>
              </c:strCache>
            </c:strRef>
          </c:tx>
          <c:spPr>
            <a:solidFill>
              <a:sysClr val="window" lastClr="FFFFFF">
                <a:lumMod val="75000"/>
              </a:sysClr>
            </a:solidFill>
            <a:ln>
              <a:noFill/>
            </a:ln>
            <a:effectLst/>
          </c:spPr>
          <c:invertIfNegative val="0"/>
          <c:dLbls>
            <c:delete val="1"/>
          </c:dLbls>
          <c:cat>
            <c:strRef>
              <c:f>'Nat Priorities'!$S$13:$S$14</c:f>
              <c:strCache>
                <c:ptCount val="2"/>
                <c:pt idx="0">
                  <c:v>Priority 2: Economic Transformation and Job Creation</c:v>
                </c:pt>
                <c:pt idx="1">
                  <c:v>Priority 4: Consolidating the social wage through reliable and quality basic services</c:v>
                </c:pt>
              </c:strCache>
            </c:strRef>
          </c:cat>
          <c:val>
            <c:numRef>
              <c:f>'Nat Priorities'!$Y$13:$Y$14</c:f>
              <c:numCache>
                <c:formatCode>0.00%</c:formatCode>
                <c:ptCount val="2"/>
                <c:pt idx="0">
                  <c:v>0</c:v>
                </c:pt>
                <c:pt idx="1">
                  <c:v>0</c:v>
                </c:pt>
              </c:numCache>
            </c:numRef>
          </c:val>
          <c:extLst>
            <c:ext xmlns:c16="http://schemas.microsoft.com/office/drawing/2014/chart" uri="{C3380CC4-5D6E-409C-BE32-E72D297353CC}">
              <c16:uniqueId val="{00000009-9C7B-4120-993A-CC0B7FC85CE1}"/>
            </c:ext>
          </c:extLst>
        </c:ser>
        <c:dLbls>
          <c:dLblPos val="ctr"/>
          <c:showLegendKey val="0"/>
          <c:showVal val="1"/>
          <c:showCatName val="0"/>
          <c:showSerName val="0"/>
          <c:showPercent val="0"/>
          <c:showBubbleSize val="0"/>
        </c:dLbls>
        <c:gapWidth val="150"/>
        <c:overlap val="100"/>
        <c:axId val="512534016"/>
        <c:axId val="512539592"/>
      </c:barChart>
      <c:catAx>
        <c:axId val="512534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2539592"/>
        <c:crosses val="autoZero"/>
        <c:auto val="1"/>
        <c:lblAlgn val="ctr"/>
        <c:lblOffset val="100"/>
        <c:noMultiLvlLbl val="0"/>
      </c:catAx>
      <c:valAx>
        <c:axId val="51253959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2534016"/>
        <c:crosses val="autoZero"/>
        <c:crossBetween val="between"/>
      </c:valAx>
      <c:spPr>
        <a:noFill/>
        <a:ln>
          <a:noFill/>
        </a:ln>
        <a:effectLst/>
      </c:spPr>
    </c:plotArea>
    <c:legend>
      <c:legendPos val="b"/>
      <c:layout>
        <c:manualLayout>
          <c:xMode val="edge"/>
          <c:yMode val="edge"/>
          <c:x val="0"/>
          <c:y val="0.91050038662359933"/>
          <c:w val="1"/>
          <c:h val="8.949973655270698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ZA" dirty="0"/>
              <a:t>Achievement of Provincial Strategic Priorities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'Prov Priorities'!$U$13</c:f>
              <c:strCache>
                <c:ptCount val="1"/>
                <c:pt idx="0">
                  <c:v>Achieved (100%  and greater)</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'Prov Priorities'!$T$14:$T$15</c:f>
              <c:strCache>
                <c:ptCount val="2"/>
                <c:pt idx="0">
                  <c:v>Priority 1: Economy, Jobs &amp; Infrastructure</c:v>
                </c:pt>
                <c:pt idx="1">
                  <c:v>Priority 4: Safety, Social Cohesion and Food Security</c:v>
                </c:pt>
              </c:strCache>
            </c:strRef>
          </c:cat>
          <c:val>
            <c:numRef>
              <c:f>'Prov Priorities'!$U$14:$U$15</c:f>
              <c:numCache>
                <c:formatCode>0.00%</c:formatCode>
                <c:ptCount val="2"/>
                <c:pt idx="0">
                  <c:v>0.7</c:v>
                </c:pt>
                <c:pt idx="1">
                  <c:v>0.90476190476190477</c:v>
                </c:pt>
              </c:numCache>
            </c:numRef>
          </c:val>
          <c:extLst>
            <c:ext xmlns:c16="http://schemas.microsoft.com/office/drawing/2014/chart" uri="{C3380CC4-5D6E-409C-BE32-E72D297353CC}">
              <c16:uniqueId val="{00000000-36AE-4E76-A3AB-50E312A9D600}"/>
            </c:ext>
          </c:extLst>
        </c:ser>
        <c:ser>
          <c:idx val="1"/>
          <c:order val="1"/>
          <c:tx>
            <c:strRef>
              <c:f>'Prov Priorities'!$V$13</c:f>
              <c:strCache>
                <c:ptCount val="1"/>
                <c:pt idx="0">
                  <c:v>Good Progress (greater than 75%)</c:v>
                </c:pt>
              </c:strCache>
            </c:strRef>
          </c:tx>
          <c:spPr>
            <a:solidFill>
              <a:schemeClr val="accent6">
                <a:lumMod val="40000"/>
                <a:lumOff val="60000"/>
              </a:schemeClr>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1-36AE-4E76-A3AB-50E312A9D60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'Prov Priorities'!$T$14:$T$15</c:f>
              <c:strCache>
                <c:ptCount val="2"/>
                <c:pt idx="0">
                  <c:v>Priority 1: Economy, Jobs &amp; Infrastructure</c:v>
                </c:pt>
                <c:pt idx="1">
                  <c:v>Priority 4: Safety, Social Cohesion and Food Security</c:v>
                </c:pt>
              </c:strCache>
            </c:strRef>
          </c:cat>
          <c:val>
            <c:numRef>
              <c:f>'Prov Priorities'!$V$14:$V$15</c:f>
              <c:numCache>
                <c:formatCode>0.00%</c:formatCode>
                <c:ptCount val="2"/>
                <c:pt idx="0">
                  <c:v>0.2</c:v>
                </c:pt>
                <c:pt idx="1">
                  <c:v>0</c:v>
                </c:pt>
              </c:numCache>
            </c:numRef>
          </c:val>
          <c:extLst>
            <c:ext xmlns:c16="http://schemas.microsoft.com/office/drawing/2014/chart" uri="{C3380CC4-5D6E-409C-BE32-E72D297353CC}">
              <c16:uniqueId val="{00000002-36AE-4E76-A3AB-50E312A9D600}"/>
            </c:ext>
          </c:extLst>
        </c:ser>
        <c:ser>
          <c:idx val="2"/>
          <c:order val="2"/>
          <c:tx>
            <c:strRef>
              <c:f>'Prov Priorities'!$W$13</c:f>
              <c:strCache>
                <c:ptCount val="1"/>
                <c:pt idx="0">
                  <c:v>Fair Progress (51% - 75%)</c:v>
                </c:pt>
              </c:strCache>
            </c:strRef>
          </c:tx>
          <c:spPr>
            <a:pattFill prst="dkUpDiag">
              <a:fgClr>
                <a:srgbClr val="FFFF00"/>
              </a:fgClr>
              <a:bgClr>
                <a:srgbClr val="00B050"/>
              </a:bgClr>
            </a:patt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6AE-4E76-A3AB-50E312A9D600}"/>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6AE-4E76-A3AB-50E312A9D60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'Prov Priorities'!$T$14:$T$15</c:f>
              <c:strCache>
                <c:ptCount val="2"/>
                <c:pt idx="0">
                  <c:v>Priority 1: Economy, Jobs &amp; Infrastructure</c:v>
                </c:pt>
                <c:pt idx="1">
                  <c:v>Priority 4: Safety, Social Cohesion and Food Security</c:v>
                </c:pt>
              </c:strCache>
            </c:strRef>
          </c:cat>
          <c:val>
            <c:numRef>
              <c:f>'Prov Priorities'!$W$14:$W$15</c:f>
              <c:numCache>
                <c:formatCode>0.00%</c:formatCode>
                <c:ptCount val="2"/>
                <c:pt idx="0">
                  <c:v>0.1</c:v>
                </c:pt>
                <c:pt idx="1">
                  <c:v>4.7619047619047616E-2</c:v>
                </c:pt>
              </c:numCache>
            </c:numRef>
          </c:val>
          <c:extLst>
            <c:ext xmlns:c16="http://schemas.microsoft.com/office/drawing/2014/chart" uri="{C3380CC4-5D6E-409C-BE32-E72D297353CC}">
              <c16:uniqueId val="{00000005-36AE-4E76-A3AB-50E312A9D600}"/>
            </c:ext>
          </c:extLst>
        </c:ser>
        <c:ser>
          <c:idx val="3"/>
          <c:order val="3"/>
          <c:tx>
            <c:strRef>
              <c:f>'Prov Priorities'!$X$13</c:f>
              <c:strCache>
                <c:ptCount val="1"/>
                <c:pt idx="0">
                  <c:v>Poor Progress (26% - 50%)</c:v>
                </c:pt>
              </c:strCache>
            </c:strRef>
          </c:tx>
          <c:spPr>
            <a:pattFill prst="dkDnDiag">
              <a:fgClr>
                <a:srgbClr val="FF0000"/>
              </a:fgClr>
              <a:bgClr>
                <a:srgbClr val="FFFF00"/>
              </a:bgClr>
            </a:pattFill>
            <a:ln>
              <a:noFill/>
            </a:ln>
            <a:effectLst/>
          </c:spPr>
          <c:invertIfNegative val="0"/>
          <c:dLbls>
            <c:delete val="1"/>
          </c:dLbls>
          <c:cat>
            <c:strRef>
              <c:f>'Prov Priorities'!$T$14:$T$15</c:f>
              <c:strCache>
                <c:ptCount val="2"/>
                <c:pt idx="0">
                  <c:v>Priority 1: Economy, Jobs &amp; Infrastructure</c:v>
                </c:pt>
                <c:pt idx="1">
                  <c:v>Priority 4: Safety, Social Cohesion and Food Security</c:v>
                </c:pt>
              </c:strCache>
            </c:strRef>
          </c:cat>
          <c:val>
            <c:numRef>
              <c:f>'Prov Priorities'!$X$14:$X$15</c:f>
              <c:numCache>
                <c:formatCode>0.00%</c:formatCode>
                <c:ptCount val="2"/>
                <c:pt idx="0">
                  <c:v>0</c:v>
                </c:pt>
                <c:pt idx="1">
                  <c:v>0</c:v>
                </c:pt>
              </c:numCache>
            </c:numRef>
          </c:val>
          <c:extLst>
            <c:ext xmlns:c16="http://schemas.microsoft.com/office/drawing/2014/chart" uri="{C3380CC4-5D6E-409C-BE32-E72D297353CC}">
              <c16:uniqueId val="{00000006-36AE-4E76-A3AB-50E312A9D600}"/>
            </c:ext>
          </c:extLst>
        </c:ser>
        <c:ser>
          <c:idx val="4"/>
          <c:order val="4"/>
          <c:tx>
            <c:strRef>
              <c:f>'Prov Priorities'!$Y$13</c:f>
              <c:strCache>
                <c:ptCount val="1"/>
                <c:pt idx="0">
                  <c:v>Very Poor Progress (Less than 25%)</c:v>
                </c:pt>
              </c:strCache>
            </c:strRef>
          </c:tx>
          <c:spPr>
            <a:solidFill>
              <a:srgbClr val="FF0000"/>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7-36AE-4E76-A3AB-50E312A9D60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'Prov Priorities'!$T$14:$T$15</c:f>
              <c:strCache>
                <c:ptCount val="2"/>
                <c:pt idx="0">
                  <c:v>Priority 1: Economy, Jobs &amp; Infrastructure</c:v>
                </c:pt>
                <c:pt idx="1">
                  <c:v>Priority 4: Safety, Social Cohesion and Food Security</c:v>
                </c:pt>
              </c:strCache>
            </c:strRef>
          </c:cat>
          <c:val>
            <c:numRef>
              <c:f>'Prov Priorities'!$Y$14:$Y$15</c:f>
              <c:numCache>
                <c:formatCode>0.00%</c:formatCode>
                <c:ptCount val="2"/>
                <c:pt idx="0">
                  <c:v>0</c:v>
                </c:pt>
                <c:pt idx="1">
                  <c:v>4.7619047619047616E-2</c:v>
                </c:pt>
              </c:numCache>
            </c:numRef>
          </c:val>
          <c:extLst>
            <c:ext xmlns:c16="http://schemas.microsoft.com/office/drawing/2014/chart" uri="{C3380CC4-5D6E-409C-BE32-E72D297353CC}">
              <c16:uniqueId val="{00000008-36AE-4E76-A3AB-50E312A9D600}"/>
            </c:ext>
          </c:extLst>
        </c:ser>
        <c:ser>
          <c:idx val="5"/>
          <c:order val="5"/>
          <c:tx>
            <c:strRef>
              <c:f>'Prov Priorities'!$Z$13</c:f>
              <c:strCache>
                <c:ptCount val="1"/>
                <c:pt idx="0">
                  <c:v>Not Targeted</c:v>
                </c:pt>
              </c:strCache>
            </c:strRef>
          </c:tx>
          <c:spPr>
            <a:solidFill>
              <a:sysClr val="window" lastClr="FFFFFF">
                <a:lumMod val="65000"/>
              </a:sysClr>
            </a:solidFill>
            <a:ln>
              <a:noFill/>
            </a:ln>
            <a:effectLst/>
          </c:spPr>
          <c:invertIfNegative val="0"/>
          <c:dLbls>
            <c:delete val="1"/>
          </c:dLbls>
          <c:cat>
            <c:strRef>
              <c:f>'Prov Priorities'!$T$14:$T$15</c:f>
              <c:strCache>
                <c:ptCount val="2"/>
                <c:pt idx="0">
                  <c:v>Priority 1: Economy, Jobs &amp; Infrastructure</c:v>
                </c:pt>
                <c:pt idx="1">
                  <c:v>Priority 4: Safety, Social Cohesion and Food Security</c:v>
                </c:pt>
              </c:strCache>
            </c:strRef>
          </c:cat>
          <c:val>
            <c:numRef>
              <c:f>'Prov Priorities'!$Z$14:$Z$15</c:f>
              <c:numCache>
                <c:formatCode>0.00%</c:formatCode>
                <c:ptCount val="2"/>
                <c:pt idx="0">
                  <c:v>0</c:v>
                </c:pt>
                <c:pt idx="1">
                  <c:v>0</c:v>
                </c:pt>
              </c:numCache>
            </c:numRef>
          </c:val>
          <c:extLst>
            <c:ext xmlns:c16="http://schemas.microsoft.com/office/drawing/2014/chart" uri="{C3380CC4-5D6E-409C-BE32-E72D297353CC}">
              <c16:uniqueId val="{00000009-36AE-4E76-A3AB-50E312A9D600}"/>
            </c:ext>
          </c:extLst>
        </c:ser>
        <c:dLbls>
          <c:dLblPos val="ctr"/>
          <c:showLegendKey val="0"/>
          <c:showVal val="1"/>
          <c:showCatName val="0"/>
          <c:showSerName val="0"/>
          <c:showPercent val="0"/>
          <c:showBubbleSize val="0"/>
        </c:dLbls>
        <c:gapWidth val="150"/>
        <c:overlap val="100"/>
        <c:axId val="512534016"/>
        <c:axId val="512539592"/>
      </c:barChart>
      <c:catAx>
        <c:axId val="512534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2539592"/>
        <c:crosses val="autoZero"/>
        <c:auto val="1"/>
        <c:lblAlgn val="ctr"/>
        <c:lblOffset val="100"/>
        <c:noMultiLvlLbl val="0"/>
      </c:catAx>
      <c:valAx>
        <c:axId val="51253959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2534016"/>
        <c:crosses val="autoZero"/>
        <c:crossBetween val="between"/>
      </c:valAx>
      <c:spPr>
        <a:noFill/>
        <a:ln>
          <a:noFill/>
        </a:ln>
        <a:effectLst/>
      </c:spPr>
    </c:plotArea>
    <c:legend>
      <c:legendPos val="b"/>
      <c:layout>
        <c:manualLayout>
          <c:xMode val="edge"/>
          <c:yMode val="edge"/>
          <c:x val="0"/>
          <c:y val="0.91050038662359933"/>
          <c:w val="1"/>
          <c:h val="8.949957657700556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Programme 2: Social Welfare Services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'Ann Q'!$D$19</c:f>
              <c:strCache>
                <c:ptCount val="1"/>
                <c:pt idx="0">
                  <c:v>Achieved (100%  and greater)</c:v>
                </c:pt>
              </c:strCache>
            </c:strRef>
          </c:tx>
          <c:spPr>
            <a:solidFill>
              <a:srgbClr val="00B050"/>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D008-4BE0-8BA4-18E68F26EB3E}"/>
                </c:ext>
              </c:extLst>
            </c:dLbl>
            <c:dLbl>
              <c:idx val="1"/>
              <c:delete val="1"/>
              <c:extLst>
                <c:ext xmlns:c15="http://schemas.microsoft.com/office/drawing/2012/chart" uri="{CE6537A1-D6FC-4f65-9D91-7224C49458BB}"/>
                <c:ext xmlns:c16="http://schemas.microsoft.com/office/drawing/2014/chart" uri="{C3380CC4-5D6E-409C-BE32-E72D297353CC}">
                  <c16:uniqueId val="{00000001-D008-4BE0-8BA4-18E68F26EB3E}"/>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Q'!$C$21,'Ann Q'!$C$23,'Ann Q'!$C$25)</c:f>
              <c:strCache>
                <c:ptCount val="3"/>
                <c:pt idx="0">
                  <c:v>2.2 Services to Older Persons</c:v>
                </c:pt>
                <c:pt idx="1">
                  <c:v>2.3 Services to the Persons with Disabilities</c:v>
                </c:pt>
                <c:pt idx="2">
                  <c:v>2.4 HIV and AIDS</c:v>
                </c:pt>
              </c:strCache>
            </c:strRef>
          </c:cat>
          <c:val>
            <c:numRef>
              <c:f>('Ann Q'!$D$21,'Ann Q'!$D$23,'Ann Q'!$D$25)</c:f>
              <c:numCache>
                <c:formatCode>0%</c:formatCode>
                <c:ptCount val="3"/>
                <c:pt idx="0">
                  <c:v>0</c:v>
                </c:pt>
                <c:pt idx="1">
                  <c:v>0</c:v>
                </c:pt>
                <c:pt idx="2">
                  <c:v>1</c:v>
                </c:pt>
              </c:numCache>
            </c:numRef>
          </c:val>
          <c:extLst>
            <c:ext xmlns:c16="http://schemas.microsoft.com/office/drawing/2014/chart" uri="{C3380CC4-5D6E-409C-BE32-E72D297353CC}">
              <c16:uniqueId val="{00000002-D008-4BE0-8BA4-18E68F26EB3E}"/>
            </c:ext>
          </c:extLst>
        </c:ser>
        <c:ser>
          <c:idx val="1"/>
          <c:order val="1"/>
          <c:tx>
            <c:strRef>
              <c:f>'Ann Q'!$E$19</c:f>
              <c:strCache>
                <c:ptCount val="1"/>
                <c:pt idx="0">
                  <c:v>Good Progress (greater than 75%</c:v>
                </c:pt>
              </c:strCache>
            </c:strRef>
          </c:tx>
          <c:spPr>
            <a:solidFill>
              <a:schemeClr val="accent6">
                <a:lumMod val="40000"/>
                <a:lumOff val="60000"/>
              </a:schemeClr>
            </a:solidFill>
            <a:ln>
              <a:noFill/>
            </a:ln>
            <a:effectLst/>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008-4BE0-8BA4-18E68F26EB3E}"/>
                </c:ext>
              </c:extLst>
            </c:dLbl>
            <c:dLbl>
              <c:idx val="2"/>
              <c:delete val="1"/>
              <c:extLst>
                <c:ext xmlns:c15="http://schemas.microsoft.com/office/drawing/2012/chart" uri="{CE6537A1-D6FC-4f65-9D91-7224C49458BB}"/>
                <c:ext xmlns:c16="http://schemas.microsoft.com/office/drawing/2014/chart" uri="{C3380CC4-5D6E-409C-BE32-E72D297353CC}">
                  <c16:uniqueId val="{00000004-D008-4BE0-8BA4-18E68F26EB3E}"/>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Q'!$C$21,'Ann Q'!$C$23,'Ann Q'!$C$25)</c:f>
              <c:strCache>
                <c:ptCount val="3"/>
                <c:pt idx="0">
                  <c:v>2.2 Services to Older Persons</c:v>
                </c:pt>
                <c:pt idx="1">
                  <c:v>2.3 Services to the Persons with Disabilities</c:v>
                </c:pt>
                <c:pt idx="2">
                  <c:v>2.4 HIV and AIDS</c:v>
                </c:pt>
              </c:strCache>
            </c:strRef>
          </c:cat>
          <c:val>
            <c:numRef>
              <c:f>('Ann Q'!$E$21,'Ann Q'!$E$23,'Ann Q'!$E$25)</c:f>
              <c:numCache>
                <c:formatCode>0%</c:formatCode>
                <c:ptCount val="3"/>
                <c:pt idx="0">
                  <c:v>1</c:v>
                </c:pt>
                <c:pt idx="1">
                  <c:v>1</c:v>
                </c:pt>
                <c:pt idx="2">
                  <c:v>0</c:v>
                </c:pt>
              </c:numCache>
            </c:numRef>
          </c:val>
          <c:extLst>
            <c:ext xmlns:c16="http://schemas.microsoft.com/office/drawing/2014/chart" uri="{C3380CC4-5D6E-409C-BE32-E72D297353CC}">
              <c16:uniqueId val="{00000005-D008-4BE0-8BA4-18E68F26EB3E}"/>
            </c:ext>
          </c:extLst>
        </c:ser>
        <c:ser>
          <c:idx val="2"/>
          <c:order val="2"/>
          <c:tx>
            <c:strRef>
              <c:f>'Ann Q'!$F$19</c:f>
              <c:strCache>
                <c:ptCount val="1"/>
                <c:pt idx="0">
                  <c:v>Fair Progress (51% - 75%)</c:v>
                </c:pt>
              </c:strCache>
            </c:strRef>
          </c:tx>
          <c:spPr>
            <a:pattFill prst="dkUpDiag">
              <a:fgClr>
                <a:srgbClr val="FFFF00"/>
              </a:fgClr>
              <a:bgClr>
                <a:srgbClr val="00B050"/>
              </a:bgClr>
            </a:pattFill>
            <a:ln>
              <a:noFill/>
            </a:ln>
            <a:effectLst/>
          </c:spPr>
          <c:invertIfNegative val="0"/>
          <c:dLbls>
            <c:delete val="1"/>
          </c:dLbls>
          <c:cat>
            <c:strRef>
              <c:f>('Ann Q'!$C$21,'Ann Q'!$C$23,'Ann Q'!$C$25)</c:f>
              <c:strCache>
                <c:ptCount val="3"/>
                <c:pt idx="0">
                  <c:v>2.2 Services to Older Persons</c:v>
                </c:pt>
                <c:pt idx="1">
                  <c:v>2.3 Services to the Persons with Disabilities</c:v>
                </c:pt>
                <c:pt idx="2">
                  <c:v>2.4 HIV and AIDS</c:v>
                </c:pt>
              </c:strCache>
            </c:strRef>
          </c:cat>
          <c:val>
            <c:numRef>
              <c:f>('Ann Q'!$F$21,'Ann Q'!$F$23,'Ann Q'!$F$25)</c:f>
              <c:numCache>
                <c:formatCode>0%</c:formatCode>
                <c:ptCount val="3"/>
                <c:pt idx="0">
                  <c:v>0</c:v>
                </c:pt>
                <c:pt idx="1">
                  <c:v>0</c:v>
                </c:pt>
                <c:pt idx="2">
                  <c:v>0</c:v>
                </c:pt>
              </c:numCache>
            </c:numRef>
          </c:val>
          <c:extLst>
            <c:ext xmlns:c16="http://schemas.microsoft.com/office/drawing/2014/chart" uri="{C3380CC4-5D6E-409C-BE32-E72D297353CC}">
              <c16:uniqueId val="{00000006-D008-4BE0-8BA4-18E68F26EB3E}"/>
            </c:ext>
          </c:extLst>
        </c:ser>
        <c:ser>
          <c:idx val="3"/>
          <c:order val="3"/>
          <c:tx>
            <c:strRef>
              <c:f>'Ann Q'!$G$19</c:f>
              <c:strCache>
                <c:ptCount val="1"/>
                <c:pt idx="0">
                  <c:v>Poor Progress (26% - 50%)</c:v>
                </c:pt>
              </c:strCache>
            </c:strRef>
          </c:tx>
          <c:spPr>
            <a:solidFill>
              <a:schemeClr val="accent4"/>
            </a:solidFill>
            <a:ln>
              <a:noFill/>
            </a:ln>
            <a:effectLst/>
          </c:spPr>
          <c:invertIfNegative val="0"/>
          <c:dLbls>
            <c:delete val="1"/>
          </c:dLbls>
          <c:cat>
            <c:strRef>
              <c:f>('Ann Q'!$C$21,'Ann Q'!$C$23,'Ann Q'!$C$25)</c:f>
              <c:strCache>
                <c:ptCount val="3"/>
                <c:pt idx="0">
                  <c:v>2.2 Services to Older Persons</c:v>
                </c:pt>
                <c:pt idx="1">
                  <c:v>2.3 Services to the Persons with Disabilities</c:v>
                </c:pt>
                <c:pt idx="2">
                  <c:v>2.4 HIV and AIDS</c:v>
                </c:pt>
              </c:strCache>
            </c:strRef>
          </c:cat>
          <c:val>
            <c:numRef>
              <c:f>('Ann Q'!$G$21,'Ann Q'!$G$23,'Ann Q'!$G$25)</c:f>
              <c:numCache>
                <c:formatCode>0%</c:formatCode>
                <c:ptCount val="3"/>
                <c:pt idx="0">
                  <c:v>0</c:v>
                </c:pt>
                <c:pt idx="1">
                  <c:v>0</c:v>
                </c:pt>
                <c:pt idx="2">
                  <c:v>0</c:v>
                </c:pt>
              </c:numCache>
            </c:numRef>
          </c:val>
          <c:extLst>
            <c:ext xmlns:c16="http://schemas.microsoft.com/office/drawing/2014/chart" uri="{C3380CC4-5D6E-409C-BE32-E72D297353CC}">
              <c16:uniqueId val="{00000007-D008-4BE0-8BA4-18E68F26EB3E}"/>
            </c:ext>
          </c:extLst>
        </c:ser>
        <c:ser>
          <c:idx val="4"/>
          <c:order val="4"/>
          <c:tx>
            <c:strRef>
              <c:f>'Ann Q'!$H$19</c:f>
              <c:strCache>
                <c:ptCount val="1"/>
                <c:pt idx="0">
                  <c:v>Very Poor Progress (Less than 25%)</c:v>
                </c:pt>
              </c:strCache>
            </c:strRef>
          </c:tx>
          <c:spPr>
            <a:solidFill>
              <a:schemeClr val="accent5"/>
            </a:solidFill>
            <a:ln>
              <a:noFill/>
            </a:ln>
            <a:effectLst/>
          </c:spPr>
          <c:invertIfNegative val="0"/>
          <c:dLbls>
            <c:delete val="1"/>
          </c:dLbls>
          <c:cat>
            <c:strRef>
              <c:f>('Ann Q'!$C$21,'Ann Q'!$C$23,'Ann Q'!$C$25)</c:f>
              <c:strCache>
                <c:ptCount val="3"/>
                <c:pt idx="0">
                  <c:v>2.2 Services to Older Persons</c:v>
                </c:pt>
                <c:pt idx="1">
                  <c:v>2.3 Services to the Persons with Disabilities</c:v>
                </c:pt>
                <c:pt idx="2">
                  <c:v>2.4 HIV and AIDS</c:v>
                </c:pt>
              </c:strCache>
            </c:strRef>
          </c:cat>
          <c:val>
            <c:numRef>
              <c:f>('Ann Q'!$H$21,'Ann Q'!$H$23,'Ann Q'!$H$25)</c:f>
              <c:numCache>
                <c:formatCode>0%</c:formatCode>
                <c:ptCount val="3"/>
                <c:pt idx="0">
                  <c:v>0</c:v>
                </c:pt>
                <c:pt idx="1">
                  <c:v>0</c:v>
                </c:pt>
                <c:pt idx="2">
                  <c:v>0</c:v>
                </c:pt>
              </c:numCache>
            </c:numRef>
          </c:val>
          <c:extLst>
            <c:ext xmlns:c16="http://schemas.microsoft.com/office/drawing/2014/chart" uri="{C3380CC4-5D6E-409C-BE32-E72D297353CC}">
              <c16:uniqueId val="{00000008-D008-4BE0-8BA4-18E68F26EB3E}"/>
            </c:ext>
          </c:extLst>
        </c:ser>
        <c:ser>
          <c:idx val="5"/>
          <c:order val="5"/>
          <c:tx>
            <c:strRef>
              <c:f>'Ann Q'!$I$19</c:f>
              <c:strCache>
                <c:ptCount val="1"/>
                <c:pt idx="0">
                  <c:v>Not Targeted</c:v>
                </c:pt>
              </c:strCache>
            </c:strRef>
          </c:tx>
          <c:spPr>
            <a:solidFill>
              <a:sysClr val="window" lastClr="FFFFFF">
                <a:lumMod val="50000"/>
              </a:sysClr>
            </a:solidFill>
            <a:ln>
              <a:noFill/>
            </a:ln>
            <a:effectLst/>
          </c:spPr>
          <c:invertIfNegative val="0"/>
          <c:dLbls>
            <c:delete val="1"/>
          </c:dLbls>
          <c:cat>
            <c:strRef>
              <c:f>('Ann Q'!$C$21,'Ann Q'!$C$23,'Ann Q'!$C$25)</c:f>
              <c:strCache>
                <c:ptCount val="3"/>
                <c:pt idx="0">
                  <c:v>2.2 Services to Older Persons</c:v>
                </c:pt>
                <c:pt idx="1">
                  <c:v>2.3 Services to the Persons with Disabilities</c:v>
                </c:pt>
                <c:pt idx="2">
                  <c:v>2.4 HIV and AIDS</c:v>
                </c:pt>
              </c:strCache>
            </c:strRef>
          </c:cat>
          <c:val>
            <c:numRef>
              <c:f>('Ann Q'!$I$21,'Ann Q'!$I$23,'Ann Q'!$I$25)</c:f>
              <c:numCache>
                <c:formatCode>0%</c:formatCode>
                <c:ptCount val="3"/>
                <c:pt idx="0">
                  <c:v>0</c:v>
                </c:pt>
                <c:pt idx="1">
                  <c:v>0</c:v>
                </c:pt>
                <c:pt idx="2">
                  <c:v>0</c:v>
                </c:pt>
              </c:numCache>
            </c:numRef>
          </c:val>
          <c:extLst>
            <c:ext xmlns:c16="http://schemas.microsoft.com/office/drawing/2014/chart" uri="{C3380CC4-5D6E-409C-BE32-E72D297353CC}">
              <c16:uniqueId val="{00000009-D008-4BE0-8BA4-18E68F26EB3E}"/>
            </c:ext>
          </c:extLst>
        </c:ser>
        <c:dLbls>
          <c:dLblPos val="ctr"/>
          <c:showLegendKey val="0"/>
          <c:showVal val="1"/>
          <c:showCatName val="0"/>
          <c:showSerName val="0"/>
          <c:showPercent val="0"/>
          <c:showBubbleSize val="0"/>
        </c:dLbls>
        <c:gapWidth val="150"/>
        <c:overlap val="100"/>
        <c:axId val="512534016"/>
        <c:axId val="512539592"/>
      </c:barChart>
      <c:catAx>
        <c:axId val="512534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2539592"/>
        <c:crosses val="autoZero"/>
        <c:auto val="1"/>
        <c:lblAlgn val="ctr"/>
        <c:lblOffset val="100"/>
        <c:noMultiLvlLbl val="0"/>
      </c:catAx>
      <c:valAx>
        <c:axId val="51253959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2534016"/>
        <c:crosses val="autoZero"/>
        <c:crossBetween val="between"/>
      </c:valAx>
      <c:spPr>
        <a:noFill/>
        <a:ln>
          <a:noFill/>
        </a:ln>
        <a:effectLst/>
      </c:spPr>
    </c:plotArea>
    <c:legend>
      <c:legendPos val="b"/>
      <c:layout>
        <c:manualLayout>
          <c:xMode val="edge"/>
          <c:yMode val="edge"/>
          <c:x val="0"/>
          <c:y val="0.91050038662359933"/>
          <c:w val="0.99176138782168333"/>
          <c:h val="8.949986003478274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Programme 3: Children and Families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'Ann Q'!$D$30</c:f>
              <c:strCache>
                <c:ptCount val="1"/>
                <c:pt idx="0">
                  <c:v>Achieved (100%  and greater)</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Q'!$C$32,'Ann Q'!$C$34,'Ann Q'!$C$36,'Ann Q'!$C$38)</c:f>
              <c:strCache>
                <c:ptCount val="4"/>
                <c:pt idx="0">
                  <c:v>3.2  Care and Services to Families</c:v>
                </c:pt>
                <c:pt idx="1">
                  <c:v>3.3 Child Care and Protection</c:v>
                </c:pt>
                <c:pt idx="2">
                  <c:v>3.4 Child and Youth Care Centres</c:v>
                </c:pt>
                <c:pt idx="3">
                  <c:v>3.5 Community-Based Care Services for children </c:v>
                </c:pt>
              </c:strCache>
            </c:strRef>
          </c:cat>
          <c:val>
            <c:numRef>
              <c:f>('Ann Q'!$D$32,'Ann Q'!$D$34,'Ann Q'!$D$36,'Ann Q'!$D$38)</c:f>
              <c:numCache>
                <c:formatCode>0%</c:formatCode>
                <c:ptCount val="4"/>
                <c:pt idx="0">
                  <c:v>0.75</c:v>
                </c:pt>
                <c:pt idx="1">
                  <c:v>0.5</c:v>
                </c:pt>
                <c:pt idx="2">
                  <c:v>1</c:v>
                </c:pt>
                <c:pt idx="3">
                  <c:v>1</c:v>
                </c:pt>
              </c:numCache>
            </c:numRef>
          </c:val>
          <c:extLst>
            <c:ext xmlns:c16="http://schemas.microsoft.com/office/drawing/2014/chart" uri="{C3380CC4-5D6E-409C-BE32-E72D297353CC}">
              <c16:uniqueId val="{00000000-F490-445A-8C30-7D59B7871853}"/>
            </c:ext>
          </c:extLst>
        </c:ser>
        <c:ser>
          <c:idx val="1"/>
          <c:order val="1"/>
          <c:tx>
            <c:strRef>
              <c:f>'Ann Q'!$E$30</c:f>
              <c:strCache>
                <c:ptCount val="1"/>
                <c:pt idx="0">
                  <c:v>Good Progress (greater than 75%</c:v>
                </c:pt>
              </c:strCache>
            </c:strRef>
          </c:tx>
          <c:spPr>
            <a:solidFill>
              <a:schemeClr val="accent6">
                <a:lumMod val="40000"/>
                <a:lumOff val="60000"/>
              </a:schemeClr>
            </a:solidFill>
            <a:ln>
              <a:noFill/>
            </a:ln>
            <a:effectLst/>
          </c:spPr>
          <c:invertIfNegative val="0"/>
          <c:dLbls>
            <c:dLbl>
              <c:idx val="0"/>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90-445A-8C30-7D59B7871853}"/>
                </c:ext>
              </c:extLst>
            </c:dLbl>
            <c:dLbl>
              <c:idx val="1"/>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490-445A-8C30-7D59B787185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 Q'!$C$32,'Ann Q'!$C$34,'Ann Q'!$C$36,'Ann Q'!$C$38)</c:f>
              <c:strCache>
                <c:ptCount val="4"/>
                <c:pt idx="0">
                  <c:v>3.2  Care and Services to Families</c:v>
                </c:pt>
                <c:pt idx="1">
                  <c:v>3.3 Child Care and Protection</c:v>
                </c:pt>
                <c:pt idx="2">
                  <c:v>3.4 Child and Youth Care Centres</c:v>
                </c:pt>
                <c:pt idx="3">
                  <c:v>3.5 Community-Based Care Services for children </c:v>
                </c:pt>
              </c:strCache>
            </c:strRef>
          </c:cat>
          <c:val>
            <c:numRef>
              <c:f>('Ann Q'!$E$32,'Ann Q'!$E$34,'Ann Q'!$E$36,'Ann Q'!$E$38)</c:f>
              <c:numCache>
                <c:formatCode>0%</c:formatCode>
                <c:ptCount val="4"/>
                <c:pt idx="0">
                  <c:v>0.25</c:v>
                </c:pt>
                <c:pt idx="1">
                  <c:v>0.5</c:v>
                </c:pt>
                <c:pt idx="2">
                  <c:v>0</c:v>
                </c:pt>
                <c:pt idx="3">
                  <c:v>0</c:v>
                </c:pt>
              </c:numCache>
            </c:numRef>
          </c:val>
          <c:extLst>
            <c:ext xmlns:c16="http://schemas.microsoft.com/office/drawing/2014/chart" uri="{C3380CC4-5D6E-409C-BE32-E72D297353CC}">
              <c16:uniqueId val="{00000003-F490-445A-8C30-7D59B7871853}"/>
            </c:ext>
          </c:extLst>
        </c:ser>
        <c:ser>
          <c:idx val="2"/>
          <c:order val="2"/>
          <c:tx>
            <c:strRef>
              <c:f>'Ann Q'!$F$30</c:f>
              <c:strCache>
                <c:ptCount val="1"/>
                <c:pt idx="0">
                  <c:v>Fair Progress (51% - 75%)</c:v>
                </c:pt>
              </c:strCache>
            </c:strRef>
          </c:tx>
          <c:spPr>
            <a:pattFill prst="dkUpDiag">
              <a:fgClr>
                <a:srgbClr val="FFFF00"/>
              </a:fgClr>
              <a:bgClr>
                <a:srgbClr val="00B050"/>
              </a:bgClr>
            </a:pattFill>
            <a:ln>
              <a:noFill/>
            </a:ln>
            <a:effectLst/>
          </c:spPr>
          <c:invertIfNegative val="0"/>
          <c:dLbls>
            <c:delete val="1"/>
          </c:dLbls>
          <c:cat>
            <c:strRef>
              <c:f>('Ann Q'!$C$32,'Ann Q'!$C$34,'Ann Q'!$C$36,'Ann Q'!$C$38)</c:f>
              <c:strCache>
                <c:ptCount val="4"/>
                <c:pt idx="0">
                  <c:v>3.2  Care and Services to Families</c:v>
                </c:pt>
                <c:pt idx="1">
                  <c:v>3.3 Child Care and Protection</c:v>
                </c:pt>
                <c:pt idx="2">
                  <c:v>3.4 Child and Youth Care Centres</c:v>
                </c:pt>
                <c:pt idx="3">
                  <c:v>3.5 Community-Based Care Services for children </c:v>
                </c:pt>
              </c:strCache>
            </c:strRef>
          </c:cat>
          <c:val>
            <c:numRef>
              <c:f>('Ann Q'!$F$32,'Ann Q'!$F$34,'Ann Q'!$F$36,'Ann Q'!$F$38)</c:f>
              <c:numCache>
                <c:formatCode>0%</c:formatCode>
                <c:ptCount val="4"/>
                <c:pt idx="0">
                  <c:v>0</c:v>
                </c:pt>
                <c:pt idx="1">
                  <c:v>0</c:v>
                </c:pt>
                <c:pt idx="2">
                  <c:v>0</c:v>
                </c:pt>
                <c:pt idx="3">
                  <c:v>0</c:v>
                </c:pt>
              </c:numCache>
            </c:numRef>
          </c:val>
          <c:extLst>
            <c:ext xmlns:c16="http://schemas.microsoft.com/office/drawing/2014/chart" uri="{C3380CC4-5D6E-409C-BE32-E72D297353CC}">
              <c16:uniqueId val="{00000004-F490-445A-8C30-7D59B7871853}"/>
            </c:ext>
          </c:extLst>
        </c:ser>
        <c:ser>
          <c:idx val="3"/>
          <c:order val="3"/>
          <c:tx>
            <c:strRef>
              <c:f>'Ann Q'!$G$30</c:f>
              <c:strCache>
                <c:ptCount val="1"/>
                <c:pt idx="0">
                  <c:v>Poor Progress (26% - 50%)</c:v>
                </c:pt>
              </c:strCache>
            </c:strRef>
          </c:tx>
          <c:spPr>
            <a:pattFill prst="dkDnDiag">
              <a:fgClr>
                <a:srgbClr val="FF0000"/>
              </a:fgClr>
              <a:bgClr>
                <a:srgbClr val="FFFF00"/>
              </a:bgClr>
            </a:pattFill>
            <a:ln>
              <a:noFill/>
            </a:ln>
            <a:effectLst/>
          </c:spPr>
          <c:invertIfNegative val="0"/>
          <c:dLbls>
            <c:delete val="1"/>
          </c:dLbls>
          <c:cat>
            <c:strRef>
              <c:f>('Ann Q'!$C$32,'Ann Q'!$C$34,'Ann Q'!$C$36,'Ann Q'!$C$38)</c:f>
              <c:strCache>
                <c:ptCount val="4"/>
                <c:pt idx="0">
                  <c:v>3.2  Care and Services to Families</c:v>
                </c:pt>
                <c:pt idx="1">
                  <c:v>3.3 Child Care and Protection</c:v>
                </c:pt>
                <c:pt idx="2">
                  <c:v>3.4 Child and Youth Care Centres</c:v>
                </c:pt>
                <c:pt idx="3">
                  <c:v>3.5 Community-Based Care Services for children </c:v>
                </c:pt>
              </c:strCache>
            </c:strRef>
          </c:cat>
          <c:val>
            <c:numRef>
              <c:f>('Ann Q'!$G$32,'Ann Q'!$G$34,'Ann Q'!$G$36,'Ann Q'!$G$38)</c:f>
              <c:numCache>
                <c:formatCode>0%</c:formatCode>
                <c:ptCount val="4"/>
                <c:pt idx="0">
                  <c:v>0</c:v>
                </c:pt>
                <c:pt idx="1">
                  <c:v>0</c:v>
                </c:pt>
                <c:pt idx="2">
                  <c:v>0</c:v>
                </c:pt>
                <c:pt idx="3">
                  <c:v>0</c:v>
                </c:pt>
              </c:numCache>
            </c:numRef>
          </c:val>
          <c:extLst>
            <c:ext xmlns:c16="http://schemas.microsoft.com/office/drawing/2014/chart" uri="{C3380CC4-5D6E-409C-BE32-E72D297353CC}">
              <c16:uniqueId val="{00000005-F490-445A-8C30-7D59B7871853}"/>
            </c:ext>
          </c:extLst>
        </c:ser>
        <c:ser>
          <c:idx val="4"/>
          <c:order val="4"/>
          <c:tx>
            <c:strRef>
              <c:f>'Ann Q'!$H$30</c:f>
              <c:strCache>
                <c:ptCount val="1"/>
                <c:pt idx="0">
                  <c:v>Very Poor Progress (Less than 25%)</c:v>
                </c:pt>
              </c:strCache>
            </c:strRef>
          </c:tx>
          <c:spPr>
            <a:solidFill>
              <a:srgbClr val="FF0000"/>
            </a:solidFill>
            <a:ln>
              <a:noFill/>
            </a:ln>
            <a:effectLst/>
          </c:spPr>
          <c:invertIfNegative val="0"/>
          <c:dLbls>
            <c:delete val="1"/>
          </c:dLbls>
          <c:cat>
            <c:strRef>
              <c:f>('Ann Q'!$C$32,'Ann Q'!$C$34,'Ann Q'!$C$36,'Ann Q'!$C$38)</c:f>
              <c:strCache>
                <c:ptCount val="4"/>
                <c:pt idx="0">
                  <c:v>3.2  Care and Services to Families</c:v>
                </c:pt>
                <c:pt idx="1">
                  <c:v>3.3 Child Care and Protection</c:v>
                </c:pt>
                <c:pt idx="2">
                  <c:v>3.4 Child and Youth Care Centres</c:v>
                </c:pt>
                <c:pt idx="3">
                  <c:v>3.5 Community-Based Care Services for children </c:v>
                </c:pt>
              </c:strCache>
            </c:strRef>
          </c:cat>
          <c:val>
            <c:numRef>
              <c:f>('Ann Q'!$H$32,'Ann Q'!$H$34,'Ann Q'!$H$36,'Ann Q'!$H$38)</c:f>
              <c:numCache>
                <c:formatCode>0%</c:formatCode>
                <c:ptCount val="4"/>
                <c:pt idx="0">
                  <c:v>0</c:v>
                </c:pt>
                <c:pt idx="1">
                  <c:v>0</c:v>
                </c:pt>
                <c:pt idx="2">
                  <c:v>0</c:v>
                </c:pt>
                <c:pt idx="3">
                  <c:v>0</c:v>
                </c:pt>
              </c:numCache>
            </c:numRef>
          </c:val>
          <c:extLst>
            <c:ext xmlns:c16="http://schemas.microsoft.com/office/drawing/2014/chart" uri="{C3380CC4-5D6E-409C-BE32-E72D297353CC}">
              <c16:uniqueId val="{00000006-F490-445A-8C30-7D59B7871853}"/>
            </c:ext>
          </c:extLst>
        </c:ser>
        <c:ser>
          <c:idx val="5"/>
          <c:order val="5"/>
          <c:tx>
            <c:strRef>
              <c:f>'Ann Q'!$I$30</c:f>
              <c:strCache>
                <c:ptCount val="1"/>
                <c:pt idx="0">
                  <c:v>Not Targeted</c:v>
                </c:pt>
              </c:strCache>
            </c:strRef>
          </c:tx>
          <c:spPr>
            <a:solidFill>
              <a:sysClr val="window" lastClr="FFFFFF">
                <a:lumMod val="50000"/>
              </a:sysClr>
            </a:solidFill>
            <a:ln>
              <a:noFill/>
            </a:ln>
            <a:effectLst/>
          </c:spPr>
          <c:invertIfNegative val="0"/>
          <c:dLbls>
            <c:delete val="1"/>
          </c:dLbls>
          <c:cat>
            <c:strRef>
              <c:f>('Ann Q'!$C$32,'Ann Q'!$C$34,'Ann Q'!$C$36,'Ann Q'!$C$38)</c:f>
              <c:strCache>
                <c:ptCount val="4"/>
                <c:pt idx="0">
                  <c:v>3.2  Care and Services to Families</c:v>
                </c:pt>
                <c:pt idx="1">
                  <c:v>3.3 Child Care and Protection</c:v>
                </c:pt>
                <c:pt idx="2">
                  <c:v>3.4 Child and Youth Care Centres</c:v>
                </c:pt>
                <c:pt idx="3">
                  <c:v>3.5 Community-Based Care Services for children </c:v>
                </c:pt>
              </c:strCache>
            </c:strRef>
          </c:cat>
          <c:val>
            <c:numRef>
              <c:f>('Ann Q'!$I$32,'Ann Q'!$I$34,'Ann Q'!$I$36,'Ann Q'!$I$38)</c:f>
              <c:numCache>
                <c:formatCode>0%</c:formatCode>
                <c:ptCount val="4"/>
                <c:pt idx="0">
                  <c:v>0</c:v>
                </c:pt>
                <c:pt idx="1">
                  <c:v>0</c:v>
                </c:pt>
                <c:pt idx="2">
                  <c:v>0</c:v>
                </c:pt>
                <c:pt idx="3">
                  <c:v>0</c:v>
                </c:pt>
              </c:numCache>
            </c:numRef>
          </c:val>
          <c:extLst>
            <c:ext xmlns:c16="http://schemas.microsoft.com/office/drawing/2014/chart" uri="{C3380CC4-5D6E-409C-BE32-E72D297353CC}">
              <c16:uniqueId val="{00000007-F490-445A-8C30-7D59B7871853}"/>
            </c:ext>
          </c:extLst>
        </c:ser>
        <c:dLbls>
          <c:dLblPos val="ctr"/>
          <c:showLegendKey val="0"/>
          <c:showVal val="1"/>
          <c:showCatName val="0"/>
          <c:showSerName val="0"/>
          <c:showPercent val="0"/>
          <c:showBubbleSize val="0"/>
        </c:dLbls>
        <c:gapWidth val="150"/>
        <c:overlap val="100"/>
        <c:axId val="512534016"/>
        <c:axId val="512539592"/>
      </c:barChart>
      <c:catAx>
        <c:axId val="512534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2539592"/>
        <c:crosses val="autoZero"/>
        <c:auto val="1"/>
        <c:lblAlgn val="ctr"/>
        <c:lblOffset val="100"/>
        <c:noMultiLvlLbl val="0"/>
      </c:catAx>
      <c:valAx>
        <c:axId val="51253959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2534016"/>
        <c:crosses val="autoZero"/>
        <c:crossBetween val="between"/>
      </c:valAx>
      <c:spPr>
        <a:noFill/>
        <a:ln>
          <a:noFill/>
        </a:ln>
        <a:effectLst/>
      </c:spPr>
    </c:plotArea>
    <c:legend>
      <c:legendPos val="b"/>
      <c:layout>
        <c:manualLayout>
          <c:xMode val="edge"/>
          <c:yMode val="edge"/>
          <c:x val="0"/>
          <c:y val="0.91050038662359933"/>
          <c:w val="1"/>
          <c:h val="8.9499638724072281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9">
  <a:schemeClr val="accent6"/>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3001"/>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ZA" dirty="0"/>
          </a:p>
        </p:txBody>
      </p:sp>
      <p:sp>
        <p:nvSpPr>
          <p:cNvPr id="3" name="Date Placeholder 2"/>
          <p:cNvSpPr>
            <a:spLocks noGrp="1"/>
          </p:cNvSpPr>
          <p:nvPr>
            <p:ph type="dt" sz="quarter" idx="1"/>
          </p:nvPr>
        </p:nvSpPr>
        <p:spPr>
          <a:xfrm>
            <a:off x="3849899" y="0"/>
            <a:ext cx="2946189" cy="493001"/>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43B0EBF-4BE1-41DA-B5B5-E857823F230A}" type="datetimeFigureOut">
              <a:rPr lang="en-ZA"/>
              <a:pPr>
                <a:defRPr/>
              </a:pPr>
              <a:t>2023/10/19</a:t>
            </a:fld>
            <a:endParaRPr lang="en-ZA" dirty="0"/>
          </a:p>
        </p:txBody>
      </p:sp>
      <p:sp>
        <p:nvSpPr>
          <p:cNvPr id="4" name="Footer Placeholder 3"/>
          <p:cNvSpPr>
            <a:spLocks noGrp="1"/>
          </p:cNvSpPr>
          <p:nvPr>
            <p:ph type="ftr" sz="quarter" idx="2"/>
          </p:nvPr>
        </p:nvSpPr>
        <p:spPr>
          <a:xfrm>
            <a:off x="1" y="9378083"/>
            <a:ext cx="2946189" cy="493001"/>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ZA" dirty="0"/>
          </a:p>
        </p:txBody>
      </p:sp>
      <p:sp>
        <p:nvSpPr>
          <p:cNvPr id="5" name="Slide Number Placeholder 4"/>
          <p:cNvSpPr>
            <a:spLocks noGrp="1"/>
          </p:cNvSpPr>
          <p:nvPr>
            <p:ph type="sldNum" sz="quarter" idx="3"/>
          </p:nvPr>
        </p:nvSpPr>
        <p:spPr>
          <a:xfrm>
            <a:off x="3849899" y="9378083"/>
            <a:ext cx="2946189" cy="493001"/>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9D3077B-9552-4129-A5DF-6FB1A637DABF}" type="slidenum">
              <a:rPr lang="en-ZA"/>
              <a:pPr>
                <a:defRPr/>
              </a:pPr>
              <a:t>‹#›</a:t>
            </a:fld>
            <a:endParaRPr lang="en-ZA" dirty="0"/>
          </a:p>
        </p:txBody>
      </p:sp>
    </p:spTree>
    <p:extLst>
      <p:ext uri="{BB962C8B-B14F-4D97-AF65-F5344CB8AC3E}">
        <p14:creationId xmlns:p14="http://schemas.microsoft.com/office/powerpoint/2010/main" val="39451468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3001"/>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dirty="0"/>
          </a:p>
        </p:txBody>
      </p:sp>
      <p:sp>
        <p:nvSpPr>
          <p:cNvPr id="3" name="Date Placeholder 2"/>
          <p:cNvSpPr>
            <a:spLocks noGrp="1"/>
          </p:cNvSpPr>
          <p:nvPr>
            <p:ph type="dt" idx="1"/>
          </p:nvPr>
        </p:nvSpPr>
        <p:spPr>
          <a:xfrm>
            <a:off x="3849899" y="0"/>
            <a:ext cx="2946189" cy="493001"/>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A9D5DA0-98AB-45E3-9B42-46EE4B69F94A}" type="datetimeFigureOut">
              <a:rPr lang="en-US"/>
              <a:pPr>
                <a:defRPr/>
              </a:pPr>
              <a:t>10/19/2023</a:t>
            </a:fld>
            <a:endParaRPr lang="en-US" dirty="0"/>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768" y="4689831"/>
            <a:ext cx="5438140" cy="444175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9378083"/>
            <a:ext cx="2946189" cy="493001"/>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49899" y="9378083"/>
            <a:ext cx="2946189" cy="493001"/>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EC57948-A865-470F-AFC8-ECAC0F0D199D}" type="slidenum">
              <a:rPr lang="en-US"/>
              <a:pPr>
                <a:defRPr/>
              </a:pPr>
              <a:t>‹#›</a:t>
            </a:fld>
            <a:endParaRPr lang="en-US" dirty="0"/>
          </a:p>
        </p:txBody>
      </p:sp>
    </p:spTree>
    <p:extLst>
      <p:ext uri="{BB962C8B-B14F-4D97-AF65-F5344CB8AC3E}">
        <p14:creationId xmlns:p14="http://schemas.microsoft.com/office/powerpoint/2010/main" val="2128244946"/>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3817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74758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127019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16126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941865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943836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050286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371231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227142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15563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16569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64009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571089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503848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940936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170640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9788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355451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547564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423734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79976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7054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38175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22139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110098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218995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879275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708910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117558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234162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460205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212013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1746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063452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1523840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427921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905841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998291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1757628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7405023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6133665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0558483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2840267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95340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5162639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77992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415483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0312632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9014293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7002598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1863546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7951751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162644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0407945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29715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2320456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3442236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342289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2106158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581125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9313132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9836769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3169703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6895123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7799980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16810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5834889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2272450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749294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2031341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8471882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40604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36285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29028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57984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143000" y="1122363"/>
            <a:ext cx="6858000" cy="2387600"/>
          </a:xfrm>
        </p:spPr>
        <p:txBody>
          <a:bodyPr anchor="b"/>
          <a:lstStyle>
            <a:lvl1pPr algn="ctr">
              <a:defRPr sz="3375"/>
            </a:lvl1pPr>
          </a:lstStyle>
          <a:p>
            <a:r>
              <a:rPr lang="en-US"/>
              <a:t>Click to edit Master title style</a:t>
            </a:r>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143000" y="3602038"/>
            <a:ext cx="6858000" cy="1655762"/>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a:extLst>
              <a:ext uri="{FF2B5EF4-FFF2-40B4-BE49-F238E27FC236}">
                <a16:creationId xmlns:a16="http://schemas.microsoft.com/office/drawing/2014/main" id="{958AC228-7A4D-444C-B4DB-C8C4FEF58CE8}"/>
              </a:ext>
            </a:extLst>
          </p:cNvPr>
          <p:cNvSpPr>
            <a:spLocks noGrp="1"/>
          </p:cNvSpPr>
          <p:nvPr>
            <p:ph type="dt" sz="half" idx="10"/>
          </p:nvPr>
        </p:nvSpPr>
        <p:spPr/>
        <p:txBody>
          <a:bodyPr/>
          <a:lstStyle/>
          <a:p>
            <a:fld id="{282CE925-B52D-4F39-B9A6-497A2CD5C10E}" type="datetime1">
              <a:rPr lang="en-US" smtClean="0"/>
              <a:pPr/>
              <a:t>10/19/2023</a:t>
            </a:fld>
            <a:endParaRPr lang="en-US" dirty="0"/>
          </a:p>
        </p:txBody>
      </p:sp>
      <p:sp>
        <p:nvSpPr>
          <p:cNvPr id="5" name="Footer Placeholder 4">
            <a:extLst>
              <a:ext uri="{FF2B5EF4-FFF2-40B4-BE49-F238E27FC236}">
                <a16:creationId xmlns:a16="http://schemas.microsoft.com/office/drawing/2014/main" id="{9A2296C4-46E2-0249-8326-A17EF63D7A1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AD3E94-F3B7-9142-985F-1C9BC8C8B2C0}"/>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4060676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140DD-B301-CE47-8EBA-F1968330B8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36CC58-A0C6-1D49-AF4F-FA15B02A69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36E7D5-7962-9943-9C51-8DEE3898596F}"/>
              </a:ext>
            </a:extLst>
          </p:cNvPr>
          <p:cNvSpPr>
            <a:spLocks noGrp="1"/>
          </p:cNvSpPr>
          <p:nvPr>
            <p:ph type="dt" sz="half" idx="10"/>
          </p:nvPr>
        </p:nvSpPr>
        <p:spPr/>
        <p:txBody>
          <a:bodyPr/>
          <a:lstStyle/>
          <a:p>
            <a:fld id="{F456373C-2FE5-4BD6-AC21-0D42C24D8781}" type="datetime1">
              <a:rPr lang="en-US" smtClean="0"/>
              <a:pPr/>
              <a:t>10/19/2023</a:t>
            </a:fld>
            <a:endParaRPr lang="en-US" dirty="0"/>
          </a:p>
        </p:txBody>
      </p:sp>
      <p:sp>
        <p:nvSpPr>
          <p:cNvPr id="5" name="Footer Placeholder 4">
            <a:extLst>
              <a:ext uri="{FF2B5EF4-FFF2-40B4-BE49-F238E27FC236}">
                <a16:creationId xmlns:a16="http://schemas.microsoft.com/office/drawing/2014/main" id="{072FFB0C-1476-E144-A21F-257C130051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54D7F3-91CE-094B-9245-32A82FE66840}"/>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263064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3E9BE9-E661-9C44-A08F-6E8D10ED92E8}"/>
              </a:ext>
            </a:extLst>
          </p:cNvPr>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A2B67C-8A2E-9C41-9C83-C257E7253F14}"/>
              </a:ext>
            </a:extLst>
          </p:cNvPr>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475CA7-BB76-9D47-83FF-28D883B909B4}"/>
              </a:ext>
            </a:extLst>
          </p:cNvPr>
          <p:cNvSpPr>
            <a:spLocks noGrp="1"/>
          </p:cNvSpPr>
          <p:nvPr>
            <p:ph type="dt" sz="half" idx="10"/>
          </p:nvPr>
        </p:nvSpPr>
        <p:spPr/>
        <p:txBody>
          <a:bodyPr/>
          <a:lstStyle/>
          <a:p>
            <a:fld id="{6DB32C16-27A3-4F80-860F-F5E2EA4E6CE7}" type="datetime1">
              <a:rPr lang="en-US" smtClean="0"/>
              <a:pPr/>
              <a:t>10/19/2023</a:t>
            </a:fld>
            <a:endParaRPr lang="en-US" dirty="0"/>
          </a:p>
        </p:txBody>
      </p:sp>
      <p:sp>
        <p:nvSpPr>
          <p:cNvPr id="5" name="Footer Placeholder 4">
            <a:extLst>
              <a:ext uri="{FF2B5EF4-FFF2-40B4-BE49-F238E27FC236}">
                <a16:creationId xmlns:a16="http://schemas.microsoft.com/office/drawing/2014/main" id="{7FE8CC69-2B58-A54A-9FD7-C51C0C504EA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D0B03F-3F45-9942-8CEC-4BB7C2CB01C3}"/>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373938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F79E92-3FDF-A240-B6CE-70E6265305DD}"/>
              </a:ext>
            </a:extLst>
          </p:cNvPr>
          <p:cNvSpPr>
            <a:spLocks noGrp="1"/>
          </p:cNvSpPr>
          <p:nvPr>
            <p:ph type="dt" sz="half" idx="10"/>
          </p:nvPr>
        </p:nvSpPr>
        <p:spPr/>
        <p:txBody>
          <a:bodyPr/>
          <a:lstStyle/>
          <a:p>
            <a:fld id="{4E3B2583-611B-484B-968C-BDE148243567}" type="datetime1">
              <a:rPr lang="en-US" smtClean="0"/>
              <a:pPr/>
              <a:t>10/19/2023</a:t>
            </a:fld>
            <a:endParaRPr lang="en-US" dirty="0"/>
          </a:p>
        </p:txBody>
      </p:sp>
      <p:sp>
        <p:nvSpPr>
          <p:cNvPr id="5" name="Footer Placeholder 4">
            <a:extLst>
              <a:ext uri="{FF2B5EF4-FFF2-40B4-BE49-F238E27FC236}">
                <a16:creationId xmlns:a16="http://schemas.microsoft.com/office/drawing/2014/main" id="{A3071710-2810-9D43-87D5-A169F601A8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3E31593-6630-AB46-A8DA-AF59781E34D6}"/>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34958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E06F0-B307-9C4F-8BBD-347F997A2849}"/>
              </a:ext>
            </a:extLst>
          </p:cNvPr>
          <p:cNvSpPr>
            <a:spLocks noGrp="1"/>
          </p:cNvSpPr>
          <p:nvPr>
            <p:ph type="title"/>
          </p:nvPr>
        </p:nvSpPr>
        <p:spPr>
          <a:xfrm>
            <a:off x="623888" y="1709741"/>
            <a:ext cx="7886700" cy="2852737"/>
          </a:xfrm>
        </p:spPr>
        <p:txBody>
          <a:bodyPr anchor="b"/>
          <a:lstStyle>
            <a:lvl1pPr>
              <a:defRPr sz="3375"/>
            </a:lvl1pPr>
          </a:lstStyle>
          <a:p>
            <a:r>
              <a:rPr lang="en-US"/>
              <a:t>Click to edit Master title style</a:t>
            </a:r>
          </a:p>
        </p:txBody>
      </p:sp>
      <p:sp>
        <p:nvSpPr>
          <p:cNvPr id="3" name="Text Placeholder 2">
            <a:extLst>
              <a:ext uri="{FF2B5EF4-FFF2-40B4-BE49-F238E27FC236}">
                <a16:creationId xmlns:a16="http://schemas.microsoft.com/office/drawing/2014/main" id="{7F036F73-99FF-B04A-8A26-482AA3BB2E5D}"/>
              </a:ext>
            </a:extLst>
          </p:cNvPr>
          <p:cNvSpPr>
            <a:spLocks noGrp="1"/>
          </p:cNvSpPr>
          <p:nvPr>
            <p:ph type="body" idx="1"/>
          </p:nvPr>
        </p:nvSpPr>
        <p:spPr>
          <a:xfrm>
            <a:off x="623888" y="4589466"/>
            <a:ext cx="7886700" cy="150018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FB28FF-E219-364C-858F-612F98B88939}"/>
              </a:ext>
            </a:extLst>
          </p:cNvPr>
          <p:cNvSpPr>
            <a:spLocks noGrp="1"/>
          </p:cNvSpPr>
          <p:nvPr>
            <p:ph type="dt" sz="half" idx="10"/>
          </p:nvPr>
        </p:nvSpPr>
        <p:spPr/>
        <p:txBody>
          <a:bodyPr/>
          <a:lstStyle/>
          <a:p>
            <a:fld id="{41A3E91D-25B9-40FC-BF73-5A156C24AEF4}" type="datetime1">
              <a:rPr lang="en-US" smtClean="0"/>
              <a:pPr/>
              <a:t>10/19/2023</a:t>
            </a:fld>
            <a:endParaRPr lang="en-US" dirty="0"/>
          </a:p>
        </p:txBody>
      </p:sp>
      <p:sp>
        <p:nvSpPr>
          <p:cNvPr id="5" name="Footer Placeholder 4">
            <a:extLst>
              <a:ext uri="{FF2B5EF4-FFF2-40B4-BE49-F238E27FC236}">
                <a16:creationId xmlns:a16="http://schemas.microsoft.com/office/drawing/2014/main" id="{EB7E407B-025D-B547-A7DF-1DE211CE19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D05565-D9C1-A44E-A8B7-EF35B573F856}"/>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2825780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A4AA1-7BEB-3449-A88C-5860C94C43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6042E4-655F-B446-BC2D-8471BFD8FBE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F4B82B-4F3B-7D46-90A6-84D18C62BF12}"/>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0E3CB9-E9BA-9F42-93A8-D17955065B6E}"/>
              </a:ext>
            </a:extLst>
          </p:cNvPr>
          <p:cNvSpPr>
            <a:spLocks noGrp="1"/>
          </p:cNvSpPr>
          <p:nvPr>
            <p:ph type="dt" sz="half" idx="10"/>
          </p:nvPr>
        </p:nvSpPr>
        <p:spPr/>
        <p:txBody>
          <a:bodyPr/>
          <a:lstStyle/>
          <a:p>
            <a:fld id="{A0AB9E4B-33E6-41E8-9D79-ED6F91D752D9}" type="datetime1">
              <a:rPr lang="en-US" smtClean="0"/>
              <a:pPr/>
              <a:t>10/19/2023</a:t>
            </a:fld>
            <a:endParaRPr lang="en-US" dirty="0"/>
          </a:p>
        </p:txBody>
      </p:sp>
      <p:sp>
        <p:nvSpPr>
          <p:cNvPr id="6" name="Footer Placeholder 5">
            <a:extLst>
              <a:ext uri="{FF2B5EF4-FFF2-40B4-BE49-F238E27FC236}">
                <a16:creationId xmlns:a16="http://schemas.microsoft.com/office/drawing/2014/main" id="{B0F98063-1220-F04D-B7AC-6AF00BC8A9A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5CDCBF-A87F-3447-B383-1CF04308C638}"/>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217685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5A6B9-1CD8-B74C-B440-1E3535442667}"/>
              </a:ext>
            </a:extLst>
          </p:cNvPr>
          <p:cNvSpPr>
            <a:spLocks noGrp="1"/>
          </p:cNvSpPr>
          <p:nvPr>
            <p:ph type="title"/>
          </p:nvPr>
        </p:nvSpPr>
        <p:spPr>
          <a:xfrm>
            <a:off x="629841"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6C2597-EA4A-314F-A04F-5329B1EED2FE}"/>
              </a:ext>
            </a:extLst>
          </p:cNvPr>
          <p:cNvSpPr>
            <a:spLocks noGrp="1"/>
          </p:cNvSpPr>
          <p:nvPr>
            <p:ph type="body" idx="1"/>
          </p:nvPr>
        </p:nvSpPr>
        <p:spPr>
          <a:xfrm>
            <a:off x="629842" y="1681163"/>
            <a:ext cx="3868340"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a:extLst>
              <a:ext uri="{FF2B5EF4-FFF2-40B4-BE49-F238E27FC236}">
                <a16:creationId xmlns:a16="http://schemas.microsoft.com/office/drawing/2014/main" id="{FA174A36-EBEB-4346-B050-58ECEB04C94B}"/>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85912A-64A9-6740-A984-DAAFED9DB0EA}"/>
              </a:ext>
            </a:extLst>
          </p:cNvPr>
          <p:cNvSpPr>
            <a:spLocks noGrp="1"/>
          </p:cNvSpPr>
          <p:nvPr>
            <p:ph type="body" sz="quarter" idx="3"/>
          </p:nvPr>
        </p:nvSpPr>
        <p:spPr>
          <a:xfrm>
            <a:off x="4629151" y="1681163"/>
            <a:ext cx="3887391"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a:extLst>
              <a:ext uri="{FF2B5EF4-FFF2-40B4-BE49-F238E27FC236}">
                <a16:creationId xmlns:a16="http://schemas.microsoft.com/office/drawing/2014/main" id="{A2AFB61E-57EA-3B4F-89CC-548D05913BAB}"/>
              </a:ext>
            </a:extLst>
          </p:cNvPr>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792DFC3-7BA8-5144-81C6-BB942C6767F7}"/>
              </a:ext>
            </a:extLst>
          </p:cNvPr>
          <p:cNvSpPr>
            <a:spLocks noGrp="1"/>
          </p:cNvSpPr>
          <p:nvPr>
            <p:ph type="dt" sz="half" idx="10"/>
          </p:nvPr>
        </p:nvSpPr>
        <p:spPr/>
        <p:txBody>
          <a:bodyPr/>
          <a:lstStyle/>
          <a:p>
            <a:fld id="{1BF35C0B-9E0F-4F23-A07B-F8495733C7BB}" type="datetime1">
              <a:rPr lang="en-US" smtClean="0"/>
              <a:pPr/>
              <a:t>10/19/2023</a:t>
            </a:fld>
            <a:endParaRPr lang="en-US" dirty="0"/>
          </a:p>
        </p:txBody>
      </p:sp>
      <p:sp>
        <p:nvSpPr>
          <p:cNvPr id="8" name="Footer Placeholder 7">
            <a:extLst>
              <a:ext uri="{FF2B5EF4-FFF2-40B4-BE49-F238E27FC236}">
                <a16:creationId xmlns:a16="http://schemas.microsoft.com/office/drawing/2014/main" id="{020D7DF1-662A-5840-B104-EED1A5D04F5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656DF1A-7318-304C-AD25-AE777CB607D2}"/>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2703074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2C41D-AC01-C445-A198-59F66105BE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E029B8-1DF3-054D-995C-8EF72D5E0BBA}"/>
              </a:ext>
            </a:extLst>
          </p:cNvPr>
          <p:cNvSpPr>
            <a:spLocks noGrp="1"/>
          </p:cNvSpPr>
          <p:nvPr>
            <p:ph type="dt" sz="half" idx="10"/>
          </p:nvPr>
        </p:nvSpPr>
        <p:spPr/>
        <p:txBody>
          <a:bodyPr/>
          <a:lstStyle/>
          <a:p>
            <a:fld id="{9EBAE8B0-C256-429E-8E6F-7DE37B8A6338}" type="datetime1">
              <a:rPr lang="en-US" smtClean="0"/>
              <a:pPr/>
              <a:t>10/19/2023</a:t>
            </a:fld>
            <a:endParaRPr lang="en-US" dirty="0"/>
          </a:p>
        </p:txBody>
      </p:sp>
      <p:sp>
        <p:nvSpPr>
          <p:cNvPr id="4" name="Footer Placeholder 3">
            <a:extLst>
              <a:ext uri="{FF2B5EF4-FFF2-40B4-BE49-F238E27FC236}">
                <a16:creationId xmlns:a16="http://schemas.microsoft.com/office/drawing/2014/main" id="{33C4D052-59AE-0342-BF9E-15C92025EFB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83C3EBE-99DB-7B41-9B2F-DF7F6F713DA6}"/>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3031559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B44514-69C8-1949-BD14-DA2B51E338C4}"/>
              </a:ext>
            </a:extLst>
          </p:cNvPr>
          <p:cNvSpPr>
            <a:spLocks noGrp="1"/>
          </p:cNvSpPr>
          <p:nvPr>
            <p:ph type="dt" sz="half" idx="10"/>
          </p:nvPr>
        </p:nvSpPr>
        <p:spPr/>
        <p:txBody>
          <a:bodyPr/>
          <a:lstStyle/>
          <a:p>
            <a:fld id="{1E0618DE-DD48-42AB-AD54-42EC5D915B15}" type="datetime1">
              <a:rPr lang="en-US" smtClean="0"/>
              <a:pPr/>
              <a:t>10/19/2023</a:t>
            </a:fld>
            <a:endParaRPr lang="en-US" dirty="0"/>
          </a:p>
        </p:txBody>
      </p:sp>
      <p:sp>
        <p:nvSpPr>
          <p:cNvPr id="3" name="Footer Placeholder 2">
            <a:extLst>
              <a:ext uri="{FF2B5EF4-FFF2-40B4-BE49-F238E27FC236}">
                <a16:creationId xmlns:a16="http://schemas.microsoft.com/office/drawing/2014/main" id="{CA322A42-9D9A-7F42-B4C5-DB13A8E4ADD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F9DFB4F-58B2-E347-A756-CD5720AEA04E}"/>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49002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F4F57-8F76-8142-9860-912567520755}"/>
              </a:ext>
            </a:extLst>
          </p:cNvPr>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Content Placeholder 2">
            <a:extLst>
              <a:ext uri="{FF2B5EF4-FFF2-40B4-BE49-F238E27FC236}">
                <a16:creationId xmlns:a16="http://schemas.microsoft.com/office/drawing/2014/main" id="{9AD233FE-862A-CC42-A993-A6D75B88A392}"/>
              </a:ext>
            </a:extLst>
          </p:cNvPr>
          <p:cNvSpPr>
            <a:spLocks noGrp="1"/>
          </p:cNvSpPr>
          <p:nvPr>
            <p:ph idx="1"/>
          </p:nvPr>
        </p:nvSpPr>
        <p:spPr>
          <a:xfrm>
            <a:off x="3887391" y="987428"/>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FC4CA7-E2CE-304C-9476-1D8CB617CCE8}"/>
              </a:ext>
            </a:extLst>
          </p:cNvPr>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1BB6B9B7-3721-B04A-895E-7056BCC6DF83}"/>
              </a:ext>
            </a:extLst>
          </p:cNvPr>
          <p:cNvSpPr>
            <a:spLocks noGrp="1"/>
          </p:cNvSpPr>
          <p:nvPr>
            <p:ph type="dt" sz="half" idx="10"/>
          </p:nvPr>
        </p:nvSpPr>
        <p:spPr/>
        <p:txBody>
          <a:bodyPr/>
          <a:lstStyle/>
          <a:p>
            <a:fld id="{B69C2E6F-ED2C-4233-95EA-3BFF499BD1C9}" type="datetime1">
              <a:rPr lang="en-US" smtClean="0"/>
              <a:pPr/>
              <a:t>10/19/2023</a:t>
            </a:fld>
            <a:endParaRPr lang="en-US" dirty="0"/>
          </a:p>
        </p:txBody>
      </p:sp>
      <p:sp>
        <p:nvSpPr>
          <p:cNvPr id="6" name="Footer Placeholder 5">
            <a:extLst>
              <a:ext uri="{FF2B5EF4-FFF2-40B4-BE49-F238E27FC236}">
                <a16:creationId xmlns:a16="http://schemas.microsoft.com/office/drawing/2014/main" id="{7273E616-F77B-6B45-BEFB-56A88081688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EE5F501-FE20-BF44-9734-F9C22C235DE3}"/>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3622002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FCB5C-10CE-0B4A-8187-5AC4A7DAE466}"/>
              </a:ext>
            </a:extLst>
          </p:cNvPr>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Picture Placeholder 2">
            <a:extLst>
              <a:ext uri="{FF2B5EF4-FFF2-40B4-BE49-F238E27FC236}">
                <a16:creationId xmlns:a16="http://schemas.microsoft.com/office/drawing/2014/main" id="{24BADF69-BAF3-0642-9AD0-A2501E8EBBC4}"/>
              </a:ext>
            </a:extLst>
          </p:cNvPr>
          <p:cNvSpPr>
            <a:spLocks noGrp="1"/>
          </p:cNvSpPr>
          <p:nvPr>
            <p:ph type="pic" idx="1"/>
          </p:nvPr>
        </p:nvSpPr>
        <p:spPr>
          <a:xfrm>
            <a:off x="3887391" y="987428"/>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dirty="0"/>
              <a:t>Click icon to add picture</a:t>
            </a:r>
          </a:p>
        </p:txBody>
      </p:sp>
      <p:sp>
        <p:nvSpPr>
          <p:cNvPr id="4" name="Text Placeholder 3">
            <a:extLst>
              <a:ext uri="{FF2B5EF4-FFF2-40B4-BE49-F238E27FC236}">
                <a16:creationId xmlns:a16="http://schemas.microsoft.com/office/drawing/2014/main" id="{59765372-C29A-9E4F-A3FA-89BE60828C70}"/>
              </a:ext>
            </a:extLst>
          </p:cNvPr>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B89AF9B6-148F-9A4E-8E96-9EE109396E49}"/>
              </a:ext>
            </a:extLst>
          </p:cNvPr>
          <p:cNvSpPr>
            <a:spLocks noGrp="1"/>
          </p:cNvSpPr>
          <p:nvPr>
            <p:ph type="dt" sz="half" idx="10"/>
          </p:nvPr>
        </p:nvSpPr>
        <p:spPr/>
        <p:txBody>
          <a:bodyPr/>
          <a:lstStyle/>
          <a:p>
            <a:fld id="{4993C766-E7BC-4624-9A87-316D9D1BD760}" type="datetime1">
              <a:rPr lang="en-US" smtClean="0"/>
              <a:pPr/>
              <a:t>10/19/2023</a:t>
            </a:fld>
            <a:endParaRPr lang="en-US" dirty="0"/>
          </a:p>
        </p:txBody>
      </p:sp>
      <p:sp>
        <p:nvSpPr>
          <p:cNvPr id="6" name="Footer Placeholder 5">
            <a:extLst>
              <a:ext uri="{FF2B5EF4-FFF2-40B4-BE49-F238E27FC236}">
                <a16:creationId xmlns:a16="http://schemas.microsoft.com/office/drawing/2014/main" id="{7ABFEBB7-D2DC-B243-B20F-DB10DE2547E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4751723-A71D-CF41-9B04-729288AF03BF}"/>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513633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718450-D14F-AA4B-B7ED-60AF89AF83C3}"/>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675">
                <a:solidFill>
                  <a:schemeClr val="tx1">
                    <a:tint val="75000"/>
                  </a:schemeClr>
                </a:solidFill>
              </a:defRPr>
            </a:lvl1pPr>
          </a:lstStyle>
          <a:p>
            <a:fld id="{107A75FC-F0A0-46E1-BE30-1CFC52640B2E}" type="datetime1">
              <a:rPr lang="en-US" smtClean="0"/>
              <a:pPr/>
              <a:t>10/19/2023</a:t>
            </a:fld>
            <a:endParaRPr lang="en-US" dirty="0"/>
          </a:p>
        </p:txBody>
      </p:sp>
      <p:sp>
        <p:nvSpPr>
          <p:cNvPr id="5" name="Footer Placeholder 4">
            <a:extLst>
              <a:ext uri="{FF2B5EF4-FFF2-40B4-BE49-F238E27FC236}">
                <a16:creationId xmlns:a16="http://schemas.microsoft.com/office/drawing/2014/main" id="{1A61A729-5833-3C48-AD8A-FBA934893F04}"/>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F139953-471C-D545-9C3C-AA30F07052CA}"/>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487217722"/>
      </p:ext>
    </p:extLst>
  </p:cSld>
  <p:clrMap bg1="lt1" tx1="dk1" bg2="lt2" tx2="dk2" accent1="accent1" accent2="accent2" accent3="accent3" accent4="accent4" accent5="accent5" accent6="accent6" hlink="hlink" folHlink="folHlink"/>
  <p:sldLayoutIdLst>
    <p:sldLayoutId id="2147484590" r:id="rId1"/>
    <p:sldLayoutId id="2147484591" r:id="rId2"/>
    <p:sldLayoutId id="2147484592" r:id="rId3"/>
    <p:sldLayoutId id="2147484593" r:id="rId4"/>
    <p:sldLayoutId id="2147484594" r:id="rId5"/>
    <p:sldLayoutId id="2147484595" r:id="rId6"/>
    <p:sldLayoutId id="2147484596" r:id="rId7"/>
    <p:sldLayoutId id="2147484597" r:id="rId8"/>
    <p:sldLayoutId id="2147484598" r:id="rId9"/>
    <p:sldLayoutId id="2147484599" r:id="rId10"/>
    <p:sldLayoutId id="2147484600" r:id="rId11"/>
  </p:sldLayoutIdLst>
  <p:hf hdr="0" ftr="0" dt="0"/>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3.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5.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782E890-741E-4097-966A-5CDCB0B8588B}"/>
              </a:ext>
            </a:extLst>
          </p:cNvPr>
          <p:cNvSpPr>
            <a:spLocks noGrp="1"/>
          </p:cNvSpPr>
          <p:nvPr>
            <p:ph type="sldNum" sz="quarter" idx="12"/>
          </p:nvPr>
        </p:nvSpPr>
        <p:spPr>
          <a:xfrm>
            <a:off x="7086600" y="5726907"/>
            <a:ext cx="2057400" cy="273844"/>
          </a:xfrm>
        </p:spPr>
        <p:txBody>
          <a:bodyPr/>
          <a:lstStyle/>
          <a:p>
            <a:pPr defTabSz="685800">
              <a:defRPr/>
            </a:pPr>
            <a:fld id="{22F75B58-574D-2C4D-B57C-2E4EC4916D89}" type="slidenum">
              <a:rPr lang="en-US">
                <a:solidFill>
                  <a:prstClr val="black">
                    <a:tint val="75000"/>
                  </a:prstClr>
                </a:solidFill>
                <a:latin typeface="Calibri"/>
              </a:rPr>
              <a:pPr defTabSz="685800">
                <a:defRPr/>
              </a:pPr>
              <a:t>1</a:t>
            </a:fld>
            <a:endParaRPr lang="en-US" dirty="0">
              <a:solidFill>
                <a:prstClr val="black">
                  <a:tint val="75000"/>
                </a:prstClr>
              </a:solidFill>
              <a:latin typeface="Calibri"/>
            </a:endParaRPr>
          </a:p>
        </p:txBody>
      </p:sp>
      <p:sp>
        <p:nvSpPr>
          <p:cNvPr id="10" name="Title 1">
            <a:extLst>
              <a:ext uri="{FF2B5EF4-FFF2-40B4-BE49-F238E27FC236}">
                <a16:creationId xmlns:a16="http://schemas.microsoft.com/office/drawing/2014/main" id="{7758744B-3604-1AE2-E3C4-CFFE945C011B}"/>
              </a:ext>
            </a:extLst>
          </p:cNvPr>
          <p:cNvSpPr txBox="1">
            <a:spLocks/>
          </p:cNvSpPr>
          <p:nvPr/>
        </p:nvSpPr>
        <p:spPr>
          <a:xfrm>
            <a:off x="712693" y="661738"/>
            <a:ext cx="7869604" cy="3043989"/>
          </a:xfrm>
          <a:prstGeom prst="rect">
            <a:avLst/>
          </a:prstGeom>
        </p:spPr>
        <p:txBody>
          <a:bodyPr vert="horz" lIns="91440" tIns="45720" rIns="91440" bIns="45720" rtlCol="0" anchor="ctr">
            <a:normAutofit fontScale="90000" lnSpcReduction="10000"/>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br>
              <a:rPr kumimoji="0" lang="en-ZA" sz="26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br>
            <a:br>
              <a:rPr kumimoji="0" lang="en-ZA" sz="26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br>
            <a:r>
              <a:rPr kumimoji="0" lang="en-ZA" sz="26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GAUTENG DEPARTMENT OF SOCIAL DEVELOPMENT</a:t>
            </a:r>
            <a:br>
              <a:rPr kumimoji="0" lang="en-ZA" sz="28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br>
            <a:br>
              <a:rPr kumimoji="0" lang="en-ZA" sz="28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br>
            <a:br>
              <a:rPr kumimoji="0" lang="en-ZA" sz="28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br>
            <a:r>
              <a:rPr kumimoji="0" lang="en-ZA" sz="2200" b="1" i="0" u="none" strike="noStrike" kern="1200" cap="none" spc="0" normalizeH="0" baseline="0" noProof="0" dirty="0">
                <a:ln>
                  <a:noFill/>
                </a:ln>
                <a:solidFill>
                  <a:sysClr val="window" lastClr="FFFFFF">
                    <a:lumMod val="65000"/>
                  </a:sysClr>
                </a:solidFill>
                <a:effectLst/>
                <a:uLnTx/>
                <a:uFillTx/>
                <a:latin typeface="Arial" panose="020B0604020202020204" pitchFamily="34" charset="0"/>
                <a:ea typeface="+mj-ea"/>
                <a:cs typeface="Arial" panose="020B0604020202020204" pitchFamily="34" charset="0"/>
              </a:rPr>
              <a:t>2022/23 FY PERFORMANCE MONITORING REPORT:</a:t>
            </a:r>
            <a:br>
              <a:rPr kumimoji="0" lang="en-ZA" sz="2200" b="1" i="0" u="none" strike="noStrike" kern="1200" cap="none" spc="0" normalizeH="0" baseline="0" noProof="0" dirty="0">
                <a:ln>
                  <a:noFill/>
                </a:ln>
                <a:solidFill>
                  <a:sysClr val="window" lastClr="FFFFFF">
                    <a:lumMod val="65000"/>
                  </a:sysClr>
                </a:solidFill>
                <a:effectLst/>
                <a:uLnTx/>
                <a:uFillTx/>
                <a:latin typeface="Arial" panose="020B0604020202020204" pitchFamily="34" charset="0"/>
                <a:ea typeface="+mj-ea"/>
                <a:cs typeface="Arial" panose="020B0604020202020204" pitchFamily="34" charset="0"/>
              </a:rPr>
            </a:br>
            <a:r>
              <a:rPr kumimoji="0" lang="en-ZA" sz="2200" b="1" i="0" u="none" strike="noStrike" kern="1200" cap="none" spc="0" normalizeH="0" baseline="0" noProof="0" dirty="0">
                <a:ln>
                  <a:noFill/>
                </a:ln>
                <a:solidFill>
                  <a:sysClr val="window" lastClr="FFFFFF">
                    <a:lumMod val="65000"/>
                  </a:sysClr>
                </a:solidFill>
                <a:effectLst/>
                <a:uLnTx/>
                <a:uFillTx/>
                <a:latin typeface="Arial" panose="020B0604020202020204" pitchFamily="34" charset="0"/>
                <a:ea typeface="+mj-ea"/>
                <a:cs typeface="Arial" panose="020B0604020202020204" pitchFamily="34" charset="0"/>
              </a:rPr>
              <a:t>ANALYSIS OF PERFORMANCE </a:t>
            </a:r>
            <a:br>
              <a:rPr kumimoji="0" lang="en-ZA" sz="2200" b="1"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br>
            <a:br>
              <a:rPr kumimoji="0" lang="en-ZA" sz="22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br>
            <a:endParaRPr kumimoji="0" lang="en-US" sz="22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endParaRPr>
          </a:p>
        </p:txBody>
      </p:sp>
      <p:sp>
        <p:nvSpPr>
          <p:cNvPr id="11" name="Subtitle 2">
            <a:extLst>
              <a:ext uri="{FF2B5EF4-FFF2-40B4-BE49-F238E27FC236}">
                <a16:creationId xmlns:a16="http://schemas.microsoft.com/office/drawing/2014/main" id="{A5448179-6FF5-ADF1-6BB4-1045B3AF9966}"/>
              </a:ext>
            </a:extLst>
          </p:cNvPr>
          <p:cNvSpPr txBox="1">
            <a:spLocks/>
          </p:cNvSpPr>
          <p:nvPr/>
        </p:nvSpPr>
        <p:spPr>
          <a:xfrm>
            <a:off x="712693" y="3429000"/>
            <a:ext cx="7772399" cy="1019418"/>
          </a:xfrm>
          <a:prstGeom prst="rect">
            <a:avLst/>
          </a:prstGeom>
        </p:spPr>
        <p:txBody>
          <a:bodyPr vert="horz" lIns="91440" tIns="45720" rIns="91440" bIns="45720" rtlCol="0">
            <a:normAutofit lnSpcReduction="10000"/>
          </a:bodyPr>
          <a:lstStyle>
            <a:lvl1pPr marL="0" indent="0" algn="ctr" defTabSz="457189" rtl="0" eaLnBrk="1" latinLnBrk="0" hangingPunct="1">
              <a:spcBef>
                <a:spcPct val="20000"/>
              </a:spcBef>
              <a:buFont typeface="Arial"/>
              <a:buNone/>
              <a:defRPr sz="2400" kern="1200">
                <a:solidFill>
                  <a:schemeClr val="tx1">
                    <a:tint val="75000"/>
                  </a:schemeClr>
                </a:solidFill>
                <a:latin typeface="Arial" panose="020B0604020202020204" pitchFamily="34" charset="0"/>
                <a:ea typeface="+mn-ea"/>
                <a:cs typeface="Arial" panose="020B0604020202020204" pitchFamily="34" charset="0"/>
              </a:defRPr>
            </a:lvl1pPr>
            <a:lvl2pPr marL="457189" indent="0" algn="ctr" defTabSz="457189"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2pPr>
            <a:lvl3pPr marL="914377" indent="0" algn="ctr" defTabSz="457189" rtl="0" eaLnBrk="1" latinLnBrk="0" hangingPunct="1">
              <a:spcBef>
                <a:spcPct val="20000"/>
              </a:spcBef>
              <a:buFont typeface="Arial"/>
              <a:buNone/>
              <a:defRPr sz="1800" kern="1200">
                <a:solidFill>
                  <a:schemeClr val="tx1">
                    <a:tint val="75000"/>
                  </a:schemeClr>
                </a:solidFill>
                <a:latin typeface="Arial" panose="020B0604020202020204" pitchFamily="34" charset="0"/>
                <a:ea typeface="+mn-ea"/>
                <a:cs typeface="Arial" panose="020B0604020202020204" pitchFamily="34" charset="0"/>
              </a:defRPr>
            </a:lvl3pPr>
            <a:lvl4pPr marL="1371566" indent="0" algn="ctr" defTabSz="457189"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4pPr>
            <a:lvl5pPr marL="1828754" indent="0" algn="ctr" defTabSz="457189"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5pPr>
            <a:lvl6pPr marL="2285943"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131"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320"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509"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l" defTabSz="457189" rtl="0" eaLnBrk="1" fontAlgn="auto" latinLnBrk="0" hangingPunct="1">
              <a:lnSpc>
                <a:spcPct val="100000"/>
              </a:lnSpc>
              <a:spcBef>
                <a:spcPct val="20000"/>
              </a:spcBef>
              <a:spcAft>
                <a:spcPts val="0"/>
              </a:spcAft>
              <a:buClrTx/>
              <a:buSzTx/>
              <a:buFont typeface="Arial"/>
              <a:buNone/>
              <a:tabLst/>
              <a:defRPr/>
            </a:pPr>
            <a:endParaRPr kumimoji="0" lang="en-ZA" sz="1800" b="0" i="0" u="none" strike="noStrike" kern="120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sz="1800" b="0" i="0" u="none" strike="noStrike" kern="120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SOCIAL DEVELOPMENT PORTFOLIO COMMITTEE</a:t>
            </a: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sz="1800" b="0" i="0" u="none" strike="noStrike" kern="120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2023</a:t>
            </a:r>
          </a:p>
          <a:p>
            <a:pPr marL="0" marR="0" lvl="0" indent="0" algn="l" defTabSz="457189" rtl="0" eaLnBrk="1" fontAlgn="auto" latinLnBrk="0" hangingPunct="1">
              <a:lnSpc>
                <a:spcPct val="100000"/>
              </a:lnSpc>
              <a:spcBef>
                <a:spcPct val="20000"/>
              </a:spcBef>
              <a:spcAft>
                <a:spcPts val="0"/>
              </a:spcAft>
              <a:buClrTx/>
              <a:buSzTx/>
              <a:buFont typeface="Arial"/>
              <a:buNone/>
              <a:tabLst/>
              <a:defRPr/>
            </a:pPr>
            <a:endParaRPr kumimoji="0" lang="en-US" sz="1800" b="0" i="0" u="none" strike="noStrike" kern="120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06247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10</a:t>
            </a:fld>
            <a:endParaRPr lang="en-US" dirty="0">
              <a:solidFill>
                <a:prstClr val="black">
                  <a:tint val="75000"/>
                </a:prstClr>
              </a:solidFill>
              <a:latin typeface="Calibri"/>
            </a:endParaRPr>
          </a:p>
        </p:txBody>
      </p:sp>
      <p:graphicFrame>
        <p:nvGraphicFramePr>
          <p:cNvPr id="8" name="Content Placeholder 5">
            <a:extLst>
              <a:ext uri="{FF2B5EF4-FFF2-40B4-BE49-F238E27FC236}">
                <a16:creationId xmlns:a16="http://schemas.microsoft.com/office/drawing/2014/main" id="{D2CE068E-6BA9-7A0A-8491-31B4ED002D7A}"/>
              </a:ext>
            </a:extLst>
          </p:cNvPr>
          <p:cNvGraphicFramePr>
            <a:graphicFrameLocks noGrp="1"/>
          </p:cNvGraphicFramePr>
          <p:nvPr>
            <p:ph idx="1"/>
            <p:extLst>
              <p:ext uri="{D42A27DB-BD31-4B8C-83A1-F6EECF244321}">
                <p14:modId xmlns:p14="http://schemas.microsoft.com/office/powerpoint/2010/main" val="2659913506"/>
              </p:ext>
            </p:extLst>
          </p:nvPr>
        </p:nvGraphicFramePr>
        <p:xfrm>
          <a:off x="1006475" y="1703751"/>
          <a:ext cx="8013700" cy="4828811"/>
        </p:xfrm>
        <a:graphic>
          <a:graphicData uri="http://schemas.openxmlformats.org/drawingml/2006/chart">
            <c:chart xmlns:c="http://schemas.openxmlformats.org/drawingml/2006/chart" xmlns:r="http://schemas.openxmlformats.org/officeDocument/2006/relationships" r:id="rId4"/>
          </a:graphicData>
        </a:graphic>
      </p:graphicFrame>
      <p:sp>
        <p:nvSpPr>
          <p:cNvPr id="9" name="Title 1">
            <a:extLst>
              <a:ext uri="{FF2B5EF4-FFF2-40B4-BE49-F238E27FC236}">
                <a16:creationId xmlns:a16="http://schemas.microsoft.com/office/drawing/2014/main" id="{1CD502B8-1034-2174-8EFE-543A37D213E9}"/>
              </a:ext>
            </a:extLst>
          </p:cNvPr>
          <p:cNvSpPr txBox="1">
            <a:spLocks/>
          </p:cNvSpPr>
          <p:nvPr/>
        </p:nvSpPr>
        <p:spPr>
          <a:xfrm>
            <a:off x="1007181" y="1189258"/>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Achievement vs Weighted Performance</a:t>
            </a:r>
          </a:p>
        </p:txBody>
      </p:sp>
    </p:spTree>
    <p:extLst>
      <p:ext uri="{BB962C8B-B14F-4D97-AF65-F5344CB8AC3E}">
        <p14:creationId xmlns:p14="http://schemas.microsoft.com/office/powerpoint/2010/main" val="4089370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11</a:t>
            </a:fld>
            <a:endParaRPr lang="en-US" dirty="0">
              <a:solidFill>
                <a:prstClr val="black">
                  <a:tint val="75000"/>
                </a:prstClr>
              </a:solidFill>
              <a:latin typeface="Calibri"/>
            </a:endParaRPr>
          </a:p>
        </p:txBody>
      </p:sp>
      <p:sp>
        <p:nvSpPr>
          <p:cNvPr id="6" name="Title 1">
            <a:extLst>
              <a:ext uri="{FF2B5EF4-FFF2-40B4-BE49-F238E27FC236}">
                <a16:creationId xmlns:a16="http://schemas.microsoft.com/office/drawing/2014/main" id="{B6C0A735-3B26-21C4-49C1-A0770212D914}"/>
              </a:ext>
            </a:extLst>
          </p:cNvPr>
          <p:cNvSpPr txBox="1">
            <a:spLocks/>
          </p:cNvSpPr>
          <p:nvPr/>
        </p:nvSpPr>
        <p:spPr>
          <a:xfrm>
            <a:off x="1006475" y="1203920"/>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Non- Financial Vs </a:t>
            </a:r>
            <a:r>
              <a:rPr kumimoji="0" lang="en-ZA" altLang="en-US" sz="23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Financial Comparison</a:t>
            </a:r>
            <a:endParaRPr kumimoji="0" lang="en-ZA"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7" name="Content Placeholder 7">
            <a:extLst>
              <a:ext uri="{FF2B5EF4-FFF2-40B4-BE49-F238E27FC236}">
                <a16:creationId xmlns:a16="http://schemas.microsoft.com/office/drawing/2014/main" id="{EE327BE7-6617-8DDA-83DD-01F6D427E6D1}"/>
              </a:ext>
            </a:extLst>
          </p:cNvPr>
          <p:cNvGraphicFramePr>
            <a:graphicFrameLocks noGrp="1"/>
          </p:cNvGraphicFramePr>
          <p:nvPr>
            <p:ph idx="1"/>
            <p:extLst>
              <p:ext uri="{D42A27DB-BD31-4B8C-83A1-F6EECF244321}">
                <p14:modId xmlns:p14="http://schemas.microsoft.com/office/powerpoint/2010/main" val="805450134"/>
              </p:ext>
            </p:extLst>
          </p:nvPr>
        </p:nvGraphicFramePr>
        <p:xfrm>
          <a:off x="1006475" y="1586338"/>
          <a:ext cx="8013700" cy="4724689"/>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a:extLst>
              <a:ext uri="{FF2B5EF4-FFF2-40B4-BE49-F238E27FC236}">
                <a16:creationId xmlns:a16="http://schemas.microsoft.com/office/drawing/2014/main" id="{090F646F-4513-080C-D216-3E48D20B4036}"/>
              </a:ext>
            </a:extLst>
          </p:cNvPr>
          <p:cNvSpPr txBox="1"/>
          <p:nvPr/>
        </p:nvSpPr>
        <p:spPr>
          <a:xfrm>
            <a:off x="657924" y="6379287"/>
            <a:ext cx="6892119"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ZA" sz="1200" b="0" i="0" u="none" strike="noStrike" kern="0" cap="none" spc="0" normalizeH="0" baseline="0" noProof="0" dirty="0">
                <a:ln>
                  <a:noFill/>
                </a:ln>
                <a:solidFill>
                  <a:prstClr val="black"/>
                </a:solidFill>
                <a:effectLst/>
                <a:uLnTx/>
                <a:uFillTx/>
              </a:rPr>
              <a:t>Weighted Annual Non-Financial performance against Q4 financial expenditure</a:t>
            </a:r>
          </a:p>
        </p:txBody>
      </p:sp>
    </p:spTree>
    <p:extLst>
      <p:ext uri="{BB962C8B-B14F-4D97-AF65-F5344CB8AC3E}">
        <p14:creationId xmlns:p14="http://schemas.microsoft.com/office/powerpoint/2010/main" val="1782016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12</a:t>
            </a:fld>
            <a:endParaRPr lang="en-US" dirty="0">
              <a:solidFill>
                <a:prstClr val="black">
                  <a:tint val="75000"/>
                </a:prstClr>
              </a:solidFill>
              <a:latin typeface="Calibri"/>
            </a:endParaRPr>
          </a:p>
        </p:txBody>
      </p:sp>
      <p:sp>
        <p:nvSpPr>
          <p:cNvPr id="8" name="Title 1">
            <a:extLst>
              <a:ext uri="{FF2B5EF4-FFF2-40B4-BE49-F238E27FC236}">
                <a16:creationId xmlns:a16="http://schemas.microsoft.com/office/drawing/2014/main" id="{FE732F87-FAAE-6DAA-7A7B-B2AFB60E7957}"/>
              </a:ext>
            </a:extLst>
          </p:cNvPr>
          <p:cNvSpPr txBox="1">
            <a:spLocks/>
          </p:cNvSpPr>
          <p:nvPr/>
        </p:nvSpPr>
        <p:spPr>
          <a:xfrm>
            <a:off x="1007181" y="1097972"/>
            <a:ext cx="8013659" cy="46578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Departmental Achievement of National and Provincial Strategic Priorities</a:t>
            </a:r>
            <a:endParaRPr kumimoji="0" lang="en-ZA" sz="16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9" name="Content Placeholder 6">
            <a:extLst>
              <a:ext uri="{FF2B5EF4-FFF2-40B4-BE49-F238E27FC236}">
                <a16:creationId xmlns:a16="http://schemas.microsoft.com/office/drawing/2014/main" id="{AEA25C84-E1CA-C983-DA33-AC18972DC035}"/>
              </a:ext>
            </a:extLst>
          </p:cNvPr>
          <p:cNvGraphicFramePr>
            <a:graphicFrameLocks noGrp="1"/>
          </p:cNvGraphicFramePr>
          <p:nvPr>
            <p:ph idx="1"/>
            <p:extLst>
              <p:ext uri="{D42A27DB-BD31-4B8C-83A1-F6EECF244321}">
                <p14:modId xmlns:p14="http://schemas.microsoft.com/office/powerpoint/2010/main" val="261671771"/>
              </p:ext>
            </p:extLst>
          </p:nvPr>
        </p:nvGraphicFramePr>
        <p:xfrm>
          <a:off x="1006515" y="1841147"/>
          <a:ext cx="8013661" cy="4085112"/>
        </p:xfrm>
        <a:graphic>
          <a:graphicData uri="http://schemas.openxmlformats.org/drawingml/2006/table">
            <a:tbl>
              <a:tblPr firstRow="1" firstCol="1" bandRow="1">
                <a:tableStyleId>{B301B821-A1FF-4177-AEE7-76D212191A09}</a:tableStyleId>
              </a:tblPr>
              <a:tblGrid>
                <a:gridCol w="1276265">
                  <a:extLst>
                    <a:ext uri="{9D8B030D-6E8A-4147-A177-3AD203B41FA5}">
                      <a16:colId xmlns:a16="http://schemas.microsoft.com/office/drawing/2014/main" val="2934425293"/>
                    </a:ext>
                  </a:extLst>
                </a:gridCol>
                <a:gridCol w="1052589">
                  <a:extLst>
                    <a:ext uri="{9D8B030D-6E8A-4147-A177-3AD203B41FA5}">
                      <a16:colId xmlns:a16="http://schemas.microsoft.com/office/drawing/2014/main" val="3976203002"/>
                    </a:ext>
                  </a:extLst>
                </a:gridCol>
                <a:gridCol w="1878315">
                  <a:extLst>
                    <a:ext uri="{9D8B030D-6E8A-4147-A177-3AD203B41FA5}">
                      <a16:colId xmlns:a16="http://schemas.microsoft.com/office/drawing/2014/main" val="1250028123"/>
                    </a:ext>
                  </a:extLst>
                </a:gridCol>
                <a:gridCol w="3806492">
                  <a:extLst>
                    <a:ext uri="{9D8B030D-6E8A-4147-A177-3AD203B41FA5}">
                      <a16:colId xmlns:a16="http://schemas.microsoft.com/office/drawing/2014/main" val="1764764759"/>
                    </a:ext>
                  </a:extLst>
                </a:gridCol>
              </a:tblGrid>
              <a:tr h="327831">
                <a:tc gridSpan="2">
                  <a:txBody>
                    <a:bodyPr/>
                    <a:lstStyle/>
                    <a:p>
                      <a:pPr>
                        <a:lnSpc>
                          <a:spcPct val="150000"/>
                        </a:lnSpc>
                      </a:pPr>
                      <a:r>
                        <a:rPr lang="en-ZA" sz="1200" b="1" dirty="0">
                          <a:ln>
                            <a:noFill/>
                          </a:ln>
                          <a:solidFill>
                            <a:schemeClr val="bg1"/>
                          </a:solidFill>
                          <a:effectLst/>
                        </a:rPr>
                        <a:t>STRATEGIC LINKAGES</a:t>
                      </a:r>
                      <a:endParaRPr lang="en-ZA" sz="120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tc>
                <a:tc hMerge="1">
                  <a:txBody>
                    <a:bodyPr/>
                    <a:lstStyle/>
                    <a:p>
                      <a:endParaRPr lang="en-ZA"/>
                    </a:p>
                  </a:txBody>
                  <a:tcPr/>
                </a:tc>
                <a:tc>
                  <a:txBody>
                    <a:bodyPr/>
                    <a:lstStyle/>
                    <a:p>
                      <a:pPr>
                        <a:lnSpc>
                          <a:spcPct val="150000"/>
                        </a:lnSpc>
                      </a:pPr>
                      <a:r>
                        <a:rPr lang="en-ZA" sz="1200" b="1" dirty="0">
                          <a:ln>
                            <a:noFill/>
                          </a:ln>
                          <a:solidFill>
                            <a:schemeClr val="bg1"/>
                          </a:solidFill>
                          <a:effectLst/>
                        </a:rPr>
                        <a:t>STRATEGIC PLANNING</a:t>
                      </a:r>
                      <a:endParaRPr lang="en-ZA" sz="120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tc>
                <a:tc>
                  <a:txBody>
                    <a:bodyPr/>
                    <a:lstStyle/>
                    <a:p>
                      <a:pPr>
                        <a:lnSpc>
                          <a:spcPct val="150000"/>
                        </a:lnSpc>
                      </a:pPr>
                      <a:r>
                        <a:rPr lang="en-ZA" sz="1200" b="1" dirty="0">
                          <a:ln>
                            <a:noFill/>
                          </a:ln>
                          <a:solidFill>
                            <a:schemeClr val="bg1"/>
                          </a:solidFill>
                          <a:effectLst/>
                        </a:rPr>
                        <a:t>STRATEGIC REPORTING</a:t>
                      </a:r>
                      <a:endParaRPr lang="en-ZA" sz="120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tc>
                <a:extLst>
                  <a:ext uri="{0D108BD9-81ED-4DB2-BD59-A6C34878D82A}">
                    <a16:rowId xmlns:a16="http://schemas.microsoft.com/office/drawing/2014/main" val="2354687461"/>
                  </a:ext>
                </a:extLst>
              </a:tr>
              <a:tr h="694921">
                <a:tc>
                  <a:txBody>
                    <a:bodyPr/>
                    <a:lstStyle/>
                    <a:p>
                      <a:pPr>
                        <a:lnSpc>
                          <a:spcPct val="150000"/>
                        </a:lnSpc>
                      </a:pPr>
                      <a:r>
                        <a:rPr lang="en-ZA" sz="1200" b="1" dirty="0">
                          <a:solidFill>
                            <a:srgbClr val="000000"/>
                          </a:solidFill>
                          <a:effectLst/>
                        </a:rPr>
                        <a:t>NDP/MTSF Priority</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tc>
                <a:tc>
                  <a:txBody>
                    <a:bodyPr/>
                    <a:lstStyle/>
                    <a:p>
                      <a:pPr>
                        <a:lnSpc>
                          <a:spcPct val="150000"/>
                        </a:lnSpc>
                      </a:pPr>
                      <a:r>
                        <a:rPr lang="en-ZA" sz="1200" b="1" dirty="0">
                          <a:solidFill>
                            <a:srgbClr val="000000"/>
                          </a:solidFill>
                          <a:effectLst/>
                        </a:rPr>
                        <a:t>GGT Priority </a:t>
                      </a:r>
                      <a:endParaRPr lang="en-ZA" sz="1200" dirty="0">
                        <a:effectLst/>
                      </a:endParaRPr>
                    </a:p>
                    <a:p>
                      <a:pPr>
                        <a:lnSpc>
                          <a:spcPct val="150000"/>
                        </a:lnSpc>
                      </a:pPr>
                      <a:r>
                        <a:rPr lang="en-ZA" sz="1200" dirty="0">
                          <a:effectLst/>
                        </a:rPr>
                        <a:t> </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tc>
                <a:tc>
                  <a:txBody>
                    <a:bodyPr/>
                    <a:lstStyle/>
                    <a:p>
                      <a:pPr>
                        <a:lnSpc>
                          <a:spcPct val="150000"/>
                        </a:lnSpc>
                      </a:pPr>
                      <a:r>
                        <a:rPr lang="en-ZA" sz="1200" b="1" dirty="0">
                          <a:solidFill>
                            <a:srgbClr val="000000"/>
                          </a:solidFill>
                          <a:effectLst/>
                        </a:rPr>
                        <a:t>Outcome as per approved Dept Strat Plan</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tc>
                <a:tc>
                  <a:txBody>
                    <a:bodyPr/>
                    <a:lstStyle/>
                    <a:p>
                      <a:pPr>
                        <a:lnSpc>
                          <a:spcPct val="150000"/>
                        </a:lnSpc>
                      </a:pPr>
                      <a:r>
                        <a:rPr lang="en-ZA" sz="1200" b="1" dirty="0">
                          <a:solidFill>
                            <a:srgbClr val="000000"/>
                          </a:solidFill>
                          <a:effectLst/>
                        </a:rPr>
                        <a:t>Summarised Dept Performance during 2022/23FY</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tc>
                <a:extLst>
                  <a:ext uri="{0D108BD9-81ED-4DB2-BD59-A6C34878D82A}">
                    <a16:rowId xmlns:a16="http://schemas.microsoft.com/office/drawing/2014/main" val="1722169861"/>
                  </a:ext>
                </a:extLst>
              </a:tr>
              <a:tr h="3062360">
                <a:tc>
                  <a:txBody>
                    <a:bodyPr/>
                    <a:lstStyle/>
                    <a:p>
                      <a:pPr>
                        <a:lnSpc>
                          <a:spcPct val="150000"/>
                        </a:lnSpc>
                      </a:pPr>
                      <a:r>
                        <a:rPr lang="en-US" sz="1200" b="1" dirty="0">
                          <a:effectLst/>
                        </a:rPr>
                        <a:t>Priority 2:</a:t>
                      </a:r>
                      <a:r>
                        <a:rPr lang="en-US" sz="1200" dirty="0">
                          <a:effectLst/>
                        </a:rPr>
                        <a:t> Economic transformation and job creation</a:t>
                      </a:r>
                      <a:endParaRPr lang="en-ZA" sz="1200" dirty="0">
                        <a:effectLst/>
                      </a:endParaRPr>
                    </a:p>
                    <a:p>
                      <a:pPr>
                        <a:lnSpc>
                          <a:spcPct val="150000"/>
                        </a:lnSpc>
                      </a:pPr>
                      <a:r>
                        <a:rPr lang="en-ZA" sz="1200" dirty="0">
                          <a:solidFill>
                            <a:srgbClr val="FF0000"/>
                          </a:solidFill>
                          <a:effectLst/>
                        </a:rPr>
                        <a:t> </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tc>
                <a:tc>
                  <a:txBody>
                    <a:bodyPr/>
                    <a:lstStyle/>
                    <a:p>
                      <a:pPr>
                        <a:lnSpc>
                          <a:spcPct val="150000"/>
                        </a:lnSpc>
                      </a:pPr>
                      <a:r>
                        <a:rPr lang="en-ZA" sz="1200" b="1" dirty="0">
                          <a:solidFill>
                            <a:srgbClr val="000000"/>
                          </a:solidFill>
                          <a:effectLst/>
                        </a:rPr>
                        <a:t>Priority 1:</a:t>
                      </a:r>
                      <a:r>
                        <a:rPr lang="en-ZA" sz="1200" dirty="0">
                          <a:solidFill>
                            <a:srgbClr val="000000"/>
                          </a:solidFill>
                          <a:effectLst/>
                        </a:rPr>
                        <a:t> Economy, Jobs &amp; Infrastructure</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tc>
                <a:tc>
                  <a:txBody>
                    <a:bodyPr/>
                    <a:lstStyle/>
                    <a:p>
                      <a:pPr>
                        <a:lnSpc>
                          <a:spcPct val="150000"/>
                        </a:lnSpc>
                      </a:pPr>
                      <a:r>
                        <a:rPr lang="en-ZA" sz="1200" dirty="0">
                          <a:effectLst/>
                        </a:rPr>
                        <a:t>Reduce hunger and poverty</a:t>
                      </a:r>
                    </a:p>
                    <a:p>
                      <a:pPr>
                        <a:lnSpc>
                          <a:spcPct val="150000"/>
                        </a:lnSpc>
                      </a:pPr>
                      <a:r>
                        <a:rPr lang="en-ZA" sz="1200" dirty="0">
                          <a:solidFill>
                            <a:srgbClr val="FF0000"/>
                          </a:solidFill>
                          <a:effectLst/>
                        </a:rPr>
                        <a:t> </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tc>
                <a:tc>
                  <a:txBody>
                    <a:bodyPr/>
                    <a:lstStyle/>
                    <a:p>
                      <a:pPr algn="just">
                        <a:lnSpc>
                          <a:spcPct val="115000"/>
                        </a:lnSpc>
                      </a:pPr>
                      <a:r>
                        <a:rPr lang="en-ZA" sz="1200" b="1" dirty="0">
                          <a:effectLst/>
                        </a:rPr>
                        <a:t>National Priority 2</a:t>
                      </a:r>
                      <a:endParaRPr lang="en-ZA" sz="1200" dirty="0">
                        <a:effectLst/>
                      </a:endParaRPr>
                    </a:p>
                    <a:p>
                      <a:pPr marL="0" marR="0" lvl="0" indent="0" algn="just" defTabSz="457200" rtl="0" eaLnBrk="1" fontAlgn="auto" latinLnBrk="0" hangingPunct="1">
                        <a:lnSpc>
                          <a:spcPct val="115000"/>
                        </a:lnSpc>
                        <a:spcBef>
                          <a:spcPts val="0"/>
                        </a:spcBef>
                        <a:spcAft>
                          <a:spcPts val="0"/>
                        </a:spcAft>
                        <a:buClrTx/>
                        <a:buSzTx/>
                        <a:buFontTx/>
                        <a:buNone/>
                        <a:tabLst/>
                        <a:defRPr/>
                      </a:pPr>
                      <a:r>
                        <a:rPr lang="en-ZA" sz="1200" dirty="0">
                          <a:effectLst/>
                        </a:rPr>
                        <a:t>Of the 15 planned targets, the Department achieved 12 targets representing 80%; 2 target showed good progress representing 13%; 1 target showed fair progress representing 7%.</a:t>
                      </a:r>
                    </a:p>
                    <a:p>
                      <a:pPr marL="0" marR="0" lvl="0" indent="0" algn="just" defTabSz="457200" rtl="0" eaLnBrk="1" fontAlgn="auto" latinLnBrk="0" hangingPunct="1">
                        <a:lnSpc>
                          <a:spcPct val="115000"/>
                        </a:lnSpc>
                        <a:spcBef>
                          <a:spcPts val="0"/>
                        </a:spcBef>
                        <a:spcAft>
                          <a:spcPts val="0"/>
                        </a:spcAft>
                        <a:buClrTx/>
                        <a:buSzTx/>
                        <a:buFontTx/>
                        <a:buNone/>
                        <a:tabLst/>
                        <a:defRPr/>
                      </a:pPr>
                      <a:endParaRPr lang="en-ZA" sz="1200" dirty="0">
                        <a:effectLst/>
                      </a:endParaRPr>
                    </a:p>
                    <a:p>
                      <a:pPr algn="just">
                        <a:lnSpc>
                          <a:spcPct val="115000"/>
                        </a:lnSpc>
                      </a:pPr>
                      <a:r>
                        <a:rPr lang="en-ZA" sz="1200" b="1" dirty="0">
                          <a:effectLst/>
                        </a:rPr>
                        <a:t>Provincial Priority 1</a:t>
                      </a:r>
                      <a:endParaRPr lang="en-ZA" sz="1200" dirty="0">
                        <a:effectLst/>
                      </a:endParaRPr>
                    </a:p>
                    <a:p>
                      <a:pPr algn="just">
                        <a:lnSpc>
                          <a:spcPct val="115000"/>
                        </a:lnSpc>
                      </a:pPr>
                      <a:r>
                        <a:rPr lang="en-ZA" sz="1200" dirty="0">
                          <a:effectLst/>
                        </a:rPr>
                        <a:t>Of the 10 planned targets, the Department achieved 7 targets representing 70%; 2 targets showed good progress representing 20%</a:t>
                      </a:r>
                      <a:r>
                        <a:rPr kumimoji="0" lang="en-ZA" sz="1200" b="0" i="0" u="none" strike="noStrike" kern="1200" cap="none" spc="0" normalizeH="0" baseline="0" noProof="0" dirty="0">
                          <a:ln>
                            <a:noFill/>
                          </a:ln>
                          <a:solidFill>
                            <a:prstClr val="black"/>
                          </a:solidFill>
                          <a:effectLst/>
                          <a:uLnTx/>
                          <a:uFillTx/>
                          <a:latin typeface="+mn-lt"/>
                          <a:ea typeface="+mn-ea"/>
                          <a:cs typeface="+mn-cs"/>
                        </a:rPr>
                        <a:t>, 1 targets showed fair progress representing 10%, </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tc>
                <a:extLst>
                  <a:ext uri="{0D108BD9-81ED-4DB2-BD59-A6C34878D82A}">
                    <a16:rowId xmlns:a16="http://schemas.microsoft.com/office/drawing/2014/main" val="3702960417"/>
                  </a:ext>
                </a:extLst>
              </a:tr>
            </a:tbl>
          </a:graphicData>
        </a:graphic>
      </p:graphicFrame>
    </p:spTree>
    <p:extLst>
      <p:ext uri="{BB962C8B-B14F-4D97-AF65-F5344CB8AC3E}">
        <p14:creationId xmlns:p14="http://schemas.microsoft.com/office/powerpoint/2010/main" val="3515966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13</a:t>
            </a:fld>
            <a:endParaRPr lang="en-US" dirty="0">
              <a:solidFill>
                <a:prstClr val="black">
                  <a:tint val="75000"/>
                </a:prstClr>
              </a:solidFill>
              <a:latin typeface="Calibri"/>
            </a:endParaRPr>
          </a:p>
        </p:txBody>
      </p:sp>
      <p:sp>
        <p:nvSpPr>
          <p:cNvPr id="8" name="Title 1">
            <a:extLst>
              <a:ext uri="{FF2B5EF4-FFF2-40B4-BE49-F238E27FC236}">
                <a16:creationId xmlns:a16="http://schemas.microsoft.com/office/drawing/2014/main" id="{FE732F87-FAAE-6DAA-7A7B-B2AFB60E7957}"/>
              </a:ext>
            </a:extLst>
          </p:cNvPr>
          <p:cNvSpPr txBox="1">
            <a:spLocks/>
          </p:cNvSpPr>
          <p:nvPr/>
        </p:nvSpPr>
        <p:spPr>
          <a:xfrm>
            <a:off x="1007181" y="1097972"/>
            <a:ext cx="8013659" cy="46578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Departmental Achievement of National and Provincial Strategic Priorities</a:t>
            </a:r>
            <a:endParaRPr kumimoji="0" lang="en-ZA" sz="16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6" name="Content Placeholder 6">
            <a:extLst>
              <a:ext uri="{FF2B5EF4-FFF2-40B4-BE49-F238E27FC236}">
                <a16:creationId xmlns:a16="http://schemas.microsoft.com/office/drawing/2014/main" id="{7306C617-209F-5BC9-2E8D-891F30C9C8DF}"/>
              </a:ext>
            </a:extLst>
          </p:cNvPr>
          <p:cNvGraphicFramePr>
            <a:graphicFrameLocks/>
          </p:cNvGraphicFramePr>
          <p:nvPr>
            <p:extLst>
              <p:ext uri="{D42A27DB-BD31-4B8C-83A1-F6EECF244321}">
                <p14:modId xmlns:p14="http://schemas.microsoft.com/office/powerpoint/2010/main" val="1797040239"/>
              </p:ext>
            </p:extLst>
          </p:nvPr>
        </p:nvGraphicFramePr>
        <p:xfrm>
          <a:off x="1007181" y="1737707"/>
          <a:ext cx="8012994" cy="4464315"/>
        </p:xfrm>
        <a:graphic>
          <a:graphicData uri="http://schemas.openxmlformats.org/drawingml/2006/table">
            <a:tbl>
              <a:tblPr firstRow="1" firstCol="1" bandRow="1"/>
              <a:tblGrid>
                <a:gridCol w="1276159">
                  <a:extLst>
                    <a:ext uri="{9D8B030D-6E8A-4147-A177-3AD203B41FA5}">
                      <a16:colId xmlns:a16="http://schemas.microsoft.com/office/drawing/2014/main" val="2934425293"/>
                    </a:ext>
                  </a:extLst>
                </a:gridCol>
                <a:gridCol w="1052501">
                  <a:extLst>
                    <a:ext uri="{9D8B030D-6E8A-4147-A177-3AD203B41FA5}">
                      <a16:colId xmlns:a16="http://schemas.microsoft.com/office/drawing/2014/main" val="3976203002"/>
                    </a:ext>
                  </a:extLst>
                </a:gridCol>
                <a:gridCol w="1780252">
                  <a:extLst>
                    <a:ext uri="{9D8B030D-6E8A-4147-A177-3AD203B41FA5}">
                      <a16:colId xmlns:a16="http://schemas.microsoft.com/office/drawing/2014/main" val="1250028123"/>
                    </a:ext>
                  </a:extLst>
                </a:gridCol>
                <a:gridCol w="3904082">
                  <a:extLst>
                    <a:ext uri="{9D8B030D-6E8A-4147-A177-3AD203B41FA5}">
                      <a16:colId xmlns:a16="http://schemas.microsoft.com/office/drawing/2014/main" val="1764764759"/>
                    </a:ext>
                  </a:extLst>
                </a:gridCol>
              </a:tblGrid>
              <a:tr h="317670">
                <a:tc gridSpan="2">
                  <a:txBody>
                    <a:bodyPr/>
                    <a:lstStyle>
                      <a:lvl1pPr marL="0" algn="l" defTabSz="514350" rtl="0" eaLnBrk="1" latinLnBrk="0" hangingPunct="1">
                        <a:defRPr sz="1013" b="1" kern="1200">
                          <a:solidFill>
                            <a:schemeClr val="lt1"/>
                          </a:solidFill>
                          <a:latin typeface="Calibri"/>
                        </a:defRPr>
                      </a:lvl1pPr>
                      <a:lvl2pPr marL="257175" algn="l" defTabSz="514350" rtl="0" eaLnBrk="1" latinLnBrk="0" hangingPunct="1">
                        <a:defRPr sz="1013" b="1" kern="1200">
                          <a:solidFill>
                            <a:schemeClr val="lt1"/>
                          </a:solidFill>
                          <a:latin typeface="Calibri"/>
                        </a:defRPr>
                      </a:lvl2pPr>
                      <a:lvl3pPr marL="514350" algn="l" defTabSz="514350" rtl="0" eaLnBrk="1" latinLnBrk="0" hangingPunct="1">
                        <a:defRPr sz="1013" b="1" kern="1200">
                          <a:solidFill>
                            <a:schemeClr val="lt1"/>
                          </a:solidFill>
                          <a:latin typeface="Calibri"/>
                        </a:defRPr>
                      </a:lvl3pPr>
                      <a:lvl4pPr marL="771525" algn="l" defTabSz="514350" rtl="0" eaLnBrk="1" latinLnBrk="0" hangingPunct="1">
                        <a:defRPr sz="1013" b="1" kern="1200">
                          <a:solidFill>
                            <a:schemeClr val="lt1"/>
                          </a:solidFill>
                          <a:latin typeface="Calibri"/>
                        </a:defRPr>
                      </a:lvl4pPr>
                      <a:lvl5pPr marL="1028700" algn="l" defTabSz="514350" rtl="0" eaLnBrk="1" latinLnBrk="0" hangingPunct="1">
                        <a:defRPr sz="1013" b="1" kern="1200">
                          <a:solidFill>
                            <a:schemeClr val="lt1"/>
                          </a:solidFill>
                          <a:latin typeface="Calibri"/>
                        </a:defRPr>
                      </a:lvl5pPr>
                      <a:lvl6pPr marL="1285875" algn="l" defTabSz="514350" rtl="0" eaLnBrk="1" latinLnBrk="0" hangingPunct="1">
                        <a:defRPr sz="1013" b="1" kern="1200">
                          <a:solidFill>
                            <a:schemeClr val="lt1"/>
                          </a:solidFill>
                          <a:latin typeface="Calibri"/>
                        </a:defRPr>
                      </a:lvl6pPr>
                      <a:lvl7pPr marL="1543050" algn="l" defTabSz="514350" rtl="0" eaLnBrk="1" latinLnBrk="0" hangingPunct="1">
                        <a:defRPr sz="1013" b="1" kern="1200">
                          <a:solidFill>
                            <a:schemeClr val="lt1"/>
                          </a:solidFill>
                          <a:latin typeface="Calibri"/>
                        </a:defRPr>
                      </a:lvl7pPr>
                      <a:lvl8pPr marL="1800225" algn="l" defTabSz="514350" rtl="0" eaLnBrk="1" latinLnBrk="0" hangingPunct="1">
                        <a:defRPr sz="1013" b="1" kern="1200">
                          <a:solidFill>
                            <a:schemeClr val="lt1"/>
                          </a:solidFill>
                          <a:latin typeface="Calibri"/>
                        </a:defRPr>
                      </a:lvl8pPr>
                      <a:lvl9pPr marL="2057400" algn="l" defTabSz="514350" rtl="0" eaLnBrk="1" latinLnBrk="0" hangingPunct="1">
                        <a:defRPr sz="1013" b="1" kern="1200">
                          <a:solidFill>
                            <a:schemeClr val="lt1"/>
                          </a:solidFill>
                          <a:latin typeface="Calibri"/>
                        </a:defRPr>
                      </a:lvl9pPr>
                    </a:lstStyle>
                    <a:p>
                      <a:pPr>
                        <a:lnSpc>
                          <a:spcPct val="150000"/>
                        </a:lnSpc>
                      </a:pPr>
                      <a:r>
                        <a:rPr lang="en-ZA" sz="1200" b="1" dirty="0">
                          <a:ln>
                            <a:noFill/>
                          </a:ln>
                          <a:solidFill>
                            <a:schemeClr val="bg1"/>
                          </a:solidFill>
                          <a:effectLst/>
                        </a:rPr>
                        <a:t>STRATEGIC LINKAGES</a:t>
                      </a:r>
                      <a:endParaRPr lang="en-ZA" sz="120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solidFill>
                  </a:tcPr>
                </a:tc>
                <a:tc hMerge="1">
                  <a:txBody>
                    <a:bodyPr/>
                    <a:lstStyle/>
                    <a:p>
                      <a:endParaRPr lang="en-ZA"/>
                    </a:p>
                  </a:txBody>
                  <a:tcPr/>
                </a:tc>
                <a:tc>
                  <a:txBody>
                    <a:bodyPr/>
                    <a:lstStyle>
                      <a:lvl1pPr marL="0" algn="l" defTabSz="514350" rtl="0" eaLnBrk="1" latinLnBrk="0" hangingPunct="1">
                        <a:defRPr sz="1013" b="1" kern="1200">
                          <a:solidFill>
                            <a:schemeClr val="lt1"/>
                          </a:solidFill>
                          <a:latin typeface="Calibri"/>
                        </a:defRPr>
                      </a:lvl1pPr>
                      <a:lvl2pPr marL="257175" algn="l" defTabSz="514350" rtl="0" eaLnBrk="1" latinLnBrk="0" hangingPunct="1">
                        <a:defRPr sz="1013" b="1" kern="1200">
                          <a:solidFill>
                            <a:schemeClr val="lt1"/>
                          </a:solidFill>
                          <a:latin typeface="Calibri"/>
                        </a:defRPr>
                      </a:lvl2pPr>
                      <a:lvl3pPr marL="514350" algn="l" defTabSz="514350" rtl="0" eaLnBrk="1" latinLnBrk="0" hangingPunct="1">
                        <a:defRPr sz="1013" b="1" kern="1200">
                          <a:solidFill>
                            <a:schemeClr val="lt1"/>
                          </a:solidFill>
                          <a:latin typeface="Calibri"/>
                        </a:defRPr>
                      </a:lvl3pPr>
                      <a:lvl4pPr marL="771525" algn="l" defTabSz="514350" rtl="0" eaLnBrk="1" latinLnBrk="0" hangingPunct="1">
                        <a:defRPr sz="1013" b="1" kern="1200">
                          <a:solidFill>
                            <a:schemeClr val="lt1"/>
                          </a:solidFill>
                          <a:latin typeface="Calibri"/>
                        </a:defRPr>
                      </a:lvl4pPr>
                      <a:lvl5pPr marL="1028700" algn="l" defTabSz="514350" rtl="0" eaLnBrk="1" latinLnBrk="0" hangingPunct="1">
                        <a:defRPr sz="1013" b="1" kern="1200">
                          <a:solidFill>
                            <a:schemeClr val="lt1"/>
                          </a:solidFill>
                          <a:latin typeface="Calibri"/>
                        </a:defRPr>
                      </a:lvl5pPr>
                      <a:lvl6pPr marL="1285875" algn="l" defTabSz="514350" rtl="0" eaLnBrk="1" latinLnBrk="0" hangingPunct="1">
                        <a:defRPr sz="1013" b="1" kern="1200">
                          <a:solidFill>
                            <a:schemeClr val="lt1"/>
                          </a:solidFill>
                          <a:latin typeface="Calibri"/>
                        </a:defRPr>
                      </a:lvl6pPr>
                      <a:lvl7pPr marL="1543050" algn="l" defTabSz="514350" rtl="0" eaLnBrk="1" latinLnBrk="0" hangingPunct="1">
                        <a:defRPr sz="1013" b="1" kern="1200">
                          <a:solidFill>
                            <a:schemeClr val="lt1"/>
                          </a:solidFill>
                          <a:latin typeface="Calibri"/>
                        </a:defRPr>
                      </a:lvl7pPr>
                      <a:lvl8pPr marL="1800225" algn="l" defTabSz="514350" rtl="0" eaLnBrk="1" latinLnBrk="0" hangingPunct="1">
                        <a:defRPr sz="1013" b="1" kern="1200">
                          <a:solidFill>
                            <a:schemeClr val="lt1"/>
                          </a:solidFill>
                          <a:latin typeface="Calibri"/>
                        </a:defRPr>
                      </a:lvl8pPr>
                      <a:lvl9pPr marL="2057400" algn="l" defTabSz="514350" rtl="0" eaLnBrk="1" latinLnBrk="0" hangingPunct="1">
                        <a:defRPr sz="1013" b="1" kern="1200">
                          <a:solidFill>
                            <a:schemeClr val="lt1"/>
                          </a:solidFill>
                          <a:latin typeface="Calibri"/>
                        </a:defRPr>
                      </a:lvl9pPr>
                    </a:lstStyle>
                    <a:p>
                      <a:pPr>
                        <a:lnSpc>
                          <a:spcPct val="150000"/>
                        </a:lnSpc>
                      </a:pPr>
                      <a:r>
                        <a:rPr lang="en-ZA" sz="1200" b="1" dirty="0">
                          <a:ln>
                            <a:noFill/>
                          </a:ln>
                          <a:solidFill>
                            <a:schemeClr val="bg1"/>
                          </a:solidFill>
                          <a:effectLst/>
                        </a:rPr>
                        <a:t>STRATEGIC PLANNING</a:t>
                      </a:r>
                      <a:endParaRPr lang="en-ZA" sz="120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solidFill>
                  </a:tcPr>
                </a:tc>
                <a:tc>
                  <a:txBody>
                    <a:bodyPr/>
                    <a:lstStyle>
                      <a:lvl1pPr marL="0" algn="l" defTabSz="514350" rtl="0" eaLnBrk="1" latinLnBrk="0" hangingPunct="1">
                        <a:defRPr sz="1013" b="1" kern="1200">
                          <a:solidFill>
                            <a:schemeClr val="lt1"/>
                          </a:solidFill>
                          <a:latin typeface="Calibri"/>
                        </a:defRPr>
                      </a:lvl1pPr>
                      <a:lvl2pPr marL="257175" algn="l" defTabSz="514350" rtl="0" eaLnBrk="1" latinLnBrk="0" hangingPunct="1">
                        <a:defRPr sz="1013" b="1" kern="1200">
                          <a:solidFill>
                            <a:schemeClr val="lt1"/>
                          </a:solidFill>
                          <a:latin typeface="Calibri"/>
                        </a:defRPr>
                      </a:lvl2pPr>
                      <a:lvl3pPr marL="514350" algn="l" defTabSz="514350" rtl="0" eaLnBrk="1" latinLnBrk="0" hangingPunct="1">
                        <a:defRPr sz="1013" b="1" kern="1200">
                          <a:solidFill>
                            <a:schemeClr val="lt1"/>
                          </a:solidFill>
                          <a:latin typeface="Calibri"/>
                        </a:defRPr>
                      </a:lvl3pPr>
                      <a:lvl4pPr marL="771525" algn="l" defTabSz="514350" rtl="0" eaLnBrk="1" latinLnBrk="0" hangingPunct="1">
                        <a:defRPr sz="1013" b="1" kern="1200">
                          <a:solidFill>
                            <a:schemeClr val="lt1"/>
                          </a:solidFill>
                          <a:latin typeface="Calibri"/>
                        </a:defRPr>
                      </a:lvl4pPr>
                      <a:lvl5pPr marL="1028700" algn="l" defTabSz="514350" rtl="0" eaLnBrk="1" latinLnBrk="0" hangingPunct="1">
                        <a:defRPr sz="1013" b="1" kern="1200">
                          <a:solidFill>
                            <a:schemeClr val="lt1"/>
                          </a:solidFill>
                          <a:latin typeface="Calibri"/>
                        </a:defRPr>
                      </a:lvl5pPr>
                      <a:lvl6pPr marL="1285875" algn="l" defTabSz="514350" rtl="0" eaLnBrk="1" latinLnBrk="0" hangingPunct="1">
                        <a:defRPr sz="1013" b="1" kern="1200">
                          <a:solidFill>
                            <a:schemeClr val="lt1"/>
                          </a:solidFill>
                          <a:latin typeface="Calibri"/>
                        </a:defRPr>
                      </a:lvl6pPr>
                      <a:lvl7pPr marL="1543050" algn="l" defTabSz="514350" rtl="0" eaLnBrk="1" latinLnBrk="0" hangingPunct="1">
                        <a:defRPr sz="1013" b="1" kern="1200">
                          <a:solidFill>
                            <a:schemeClr val="lt1"/>
                          </a:solidFill>
                          <a:latin typeface="Calibri"/>
                        </a:defRPr>
                      </a:lvl7pPr>
                      <a:lvl8pPr marL="1800225" algn="l" defTabSz="514350" rtl="0" eaLnBrk="1" latinLnBrk="0" hangingPunct="1">
                        <a:defRPr sz="1013" b="1" kern="1200">
                          <a:solidFill>
                            <a:schemeClr val="lt1"/>
                          </a:solidFill>
                          <a:latin typeface="Calibri"/>
                        </a:defRPr>
                      </a:lvl8pPr>
                      <a:lvl9pPr marL="2057400" algn="l" defTabSz="514350" rtl="0" eaLnBrk="1" latinLnBrk="0" hangingPunct="1">
                        <a:defRPr sz="1013" b="1" kern="1200">
                          <a:solidFill>
                            <a:schemeClr val="lt1"/>
                          </a:solidFill>
                          <a:latin typeface="Calibri"/>
                        </a:defRPr>
                      </a:lvl9pPr>
                    </a:lstStyle>
                    <a:p>
                      <a:pPr>
                        <a:lnSpc>
                          <a:spcPct val="150000"/>
                        </a:lnSpc>
                      </a:pPr>
                      <a:r>
                        <a:rPr lang="en-ZA" sz="1200" b="1" dirty="0">
                          <a:ln>
                            <a:noFill/>
                          </a:ln>
                          <a:solidFill>
                            <a:schemeClr val="bg1"/>
                          </a:solidFill>
                          <a:effectLst/>
                        </a:rPr>
                        <a:t>STRATEGIC REPORTING</a:t>
                      </a:r>
                      <a:endParaRPr lang="en-ZA" sz="120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2354687461"/>
                  </a:ext>
                </a:extLst>
              </a:tr>
              <a:tr h="642105">
                <a:tc>
                  <a:txBody>
                    <a:bodyPr/>
                    <a:lstStyle>
                      <a:lvl1pPr marL="0" algn="l" defTabSz="514350" rtl="0" eaLnBrk="1" latinLnBrk="0" hangingPunct="1">
                        <a:defRPr sz="1013" b="1" kern="1200">
                          <a:solidFill>
                            <a:schemeClr val="dk1"/>
                          </a:solidFill>
                          <a:latin typeface="Calibri"/>
                        </a:defRPr>
                      </a:lvl1pPr>
                      <a:lvl2pPr marL="257175" algn="l" defTabSz="514350" rtl="0" eaLnBrk="1" latinLnBrk="0" hangingPunct="1">
                        <a:defRPr sz="1013" b="1" kern="1200">
                          <a:solidFill>
                            <a:schemeClr val="dk1"/>
                          </a:solidFill>
                          <a:latin typeface="Calibri"/>
                        </a:defRPr>
                      </a:lvl2pPr>
                      <a:lvl3pPr marL="514350" algn="l" defTabSz="514350" rtl="0" eaLnBrk="1" latinLnBrk="0" hangingPunct="1">
                        <a:defRPr sz="1013" b="1" kern="1200">
                          <a:solidFill>
                            <a:schemeClr val="dk1"/>
                          </a:solidFill>
                          <a:latin typeface="Calibri"/>
                        </a:defRPr>
                      </a:lvl3pPr>
                      <a:lvl4pPr marL="771525" algn="l" defTabSz="514350" rtl="0" eaLnBrk="1" latinLnBrk="0" hangingPunct="1">
                        <a:defRPr sz="1013" b="1" kern="1200">
                          <a:solidFill>
                            <a:schemeClr val="dk1"/>
                          </a:solidFill>
                          <a:latin typeface="Calibri"/>
                        </a:defRPr>
                      </a:lvl4pPr>
                      <a:lvl5pPr marL="1028700" algn="l" defTabSz="514350" rtl="0" eaLnBrk="1" latinLnBrk="0" hangingPunct="1">
                        <a:defRPr sz="1013" b="1" kern="1200">
                          <a:solidFill>
                            <a:schemeClr val="dk1"/>
                          </a:solidFill>
                          <a:latin typeface="Calibri"/>
                        </a:defRPr>
                      </a:lvl5pPr>
                      <a:lvl6pPr marL="1285875" algn="l" defTabSz="514350" rtl="0" eaLnBrk="1" latinLnBrk="0" hangingPunct="1">
                        <a:defRPr sz="1013" b="1" kern="1200">
                          <a:solidFill>
                            <a:schemeClr val="dk1"/>
                          </a:solidFill>
                          <a:latin typeface="Calibri"/>
                        </a:defRPr>
                      </a:lvl6pPr>
                      <a:lvl7pPr marL="1543050" algn="l" defTabSz="514350" rtl="0" eaLnBrk="1" latinLnBrk="0" hangingPunct="1">
                        <a:defRPr sz="1013" b="1" kern="1200">
                          <a:solidFill>
                            <a:schemeClr val="dk1"/>
                          </a:solidFill>
                          <a:latin typeface="Calibri"/>
                        </a:defRPr>
                      </a:lvl7pPr>
                      <a:lvl8pPr marL="1800225" algn="l" defTabSz="514350" rtl="0" eaLnBrk="1" latinLnBrk="0" hangingPunct="1">
                        <a:defRPr sz="1013" b="1" kern="1200">
                          <a:solidFill>
                            <a:schemeClr val="dk1"/>
                          </a:solidFill>
                          <a:latin typeface="Calibri"/>
                        </a:defRPr>
                      </a:lvl8pPr>
                      <a:lvl9pPr marL="2057400" algn="l" defTabSz="514350" rtl="0" eaLnBrk="1" latinLnBrk="0" hangingPunct="1">
                        <a:defRPr sz="1013" b="1" kern="1200">
                          <a:solidFill>
                            <a:schemeClr val="dk1"/>
                          </a:solidFill>
                          <a:latin typeface="Calibri"/>
                        </a:defRPr>
                      </a:lvl9pPr>
                    </a:lstStyle>
                    <a:p>
                      <a:pPr>
                        <a:lnSpc>
                          <a:spcPct val="150000"/>
                        </a:lnSpc>
                      </a:pPr>
                      <a:r>
                        <a:rPr lang="en-ZA" sz="1200" b="1" dirty="0">
                          <a:solidFill>
                            <a:srgbClr val="000000"/>
                          </a:solidFill>
                          <a:effectLst/>
                        </a:rPr>
                        <a:t>NDP/MTSF Priority</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514350" rtl="0" eaLnBrk="1" latinLnBrk="0" hangingPunct="1">
                        <a:defRPr sz="1013" kern="1200">
                          <a:solidFill>
                            <a:schemeClr val="dk1"/>
                          </a:solidFill>
                          <a:latin typeface="Calibri"/>
                        </a:defRPr>
                      </a:lvl1pPr>
                      <a:lvl2pPr marL="257175" algn="l" defTabSz="514350" rtl="0" eaLnBrk="1" latinLnBrk="0" hangingPunct="1">
                        <a:defRPr sz="1013" kern="1200">
                          <a:solidFill>
                            <a:schemeClr val="dk1"/>
                          </a:solidFill>
                          <a:latin typeface="Calibri"/>
                        </a:defRPr>
                      </a:lvl2pPr>
                      <a:lvl3pPr marL="514350" algn="l" defTabSz="514350" rtl="0" eaLnBrk="1" latinLnBrk="0" hangingPunct="1">
                        <a:defRPr sz="1013" kern="1200">
                          <a:solidFill>
                            <a:schemeClr val="dk1"/>
                          </a:solidFill>
                          <a:latin typeface="Calibri"/>
                        </a:defRPr>
                      </a:lvl3pPr>
                      <a:lvl4pPr marL="771525" algn="l" defTabSz="514350" rtl="0" eaLnBrk="1" latinLnBrk="0" hangingPunct="1">
                        <a:defRPr sz="1013" kern="1200">
                          <a:solidFill>
                            <a:schemeClr val="dk1"/>
                          </a:solidFill>
                          <a:latin typeface="Calibri"/>
                        </a:defRPr>
                      </a:lvl4pPr>
                      <a:lvl5pPr marL="1028700" algn="l" defTabSz="514350" rtl="0" eaLnBrk="1" latinLnBrk="0" hangingPunct="1">
                        <a:defRPr sz="1013" kern="1200">
                          <a:solidFill>
                            <a:schemeClr val="dk1"/>
                          </a:solidFill>
                          <a:latin typeface="Calibri"/>
                        </a:defRPr>
                      </a:lvl5pPr>
                      <a:lvl6pPr marL="1285875" algn="l" defTabSz="514350" rtl="0" eaLnBrk="1" latinLnBrk="0" hangingPunct="1">
                        <a:defRPr sz="1013" kern="1200">
                          <a:solidFill>
                            <a:schemeClr val="dk1"/>
                          </a:solidFill>
                          <a:latin typeface="Calibri"/>
                        </a:defRPr>
                      </a:lvl6pPr>
                      <a:lvl7pPr marL="1543050" algn="l" defTabSz="514350" rtl="0" eaLnBrk="1" latinLnBrk="0" hangingPunct="1">
                        <a:defRPr sz="1013" kern="1200">
                          <a:solidFill>
                            <a:schemeClr val="dk1"/>
                          </a:solidFill>
                          <a:latin typeface="Calibri"/>
                        </a:defRPr>
                      </a:lvl7pPr>
                      <a:lvl8pPr marL="1800225" algn="l" defTabSz="514350" rtl="0" eaLnBrk="1" latinLnBrk="0" hangingPunct="1">
                        <a:defRPr sz="1013" kern="1200">
                          <a:solidFill>
                            <a:schemeClr val="dk1"/>
                          </a:solidFill>
                          <a:latin typeface="Calibri"/>
                        </a:defRPr>
                      </a:lvl8pPr>
                      <a:lvl9pPr marL="2057400" algn="l" defTabSz="514350" rtl="0" eaLnBrk="1" latinLnBrk="0" hangingPunct="1">
                        <a:defRPr sz="1013" kern="1200">
                          <a:solidFill>
                            <a:schemeClr val="dk1"/>
                          </a:solidFill>
                          <a:latin typeface="Calibri"/>
                        </a:defRPr>
                      </a:lvl9pPr>
                    </a:lstStyle>
                    <a:p>
                      <a:pPr>
                        <a:lnSpc>
                          <a:spcPct val="150000"/>
                        </a:lnSpc>
                      </a:pPr>
                      <a:r>
                        <a:rPr lang="en-ZA" sz="1200" b="1" dirty="0">
                          <a:solidFill>
                            <a:srgbClr val="000000"/>
                          </a:solidFill>
                          <a:effectLst/>
                        </a:rPr>
                        <a:t>GGT Priority </a:t>
                      </a:r>
                      <a:endParaRPr lang="en-ZA" sz="1200" dirty="0">
                        <a:effectLst/>
                      </a:endParaRPr>
                    </a:p>
                    <a:p>
                      <a:pPr>
                        <a:lnSpc>
                          <a:spcPct val="150000"/>
                        </a:lnSpc>
                      </a:pPr>
                      <a:r>
                        <a:rPr lang="en-ZA" sz="1200" dirty="0">
                          <a:effectLst/>
                        </a:rPr>
                        <a:t> </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514350" rtl="0" eaLnBrk="1" latinLnBrk="0" hangingPunct="1">
                        <a:defRPr sz="1013" kern="1200">
                          <a:solidFill>
                            <a:schemeClr val="dk1"/>
                          </a:solidFill>
                          <a:latin typeface="Calibri"/>
                        </a:defRPr>
                      </a:lvl1pPr>
                      <a:lvl2pPr marL="257175" algn="l" defTabSz="514350" rtl="0" eaLnBrk="1" latinLnBrk="0" hangingPunct="1">
                        <a:defRPr sz="1013" kern="1200">
                          <a:solidFill>
                            <a:schemeClr val="dk1"/>
                          </a:solidFill>
                          <a:latin typeface="Calibri"/>
                        </a:defRPr>
                      </a:lvl2pPr>
                      <a:lvl3pPr marL="514350" algn="l" defTabSz="514350" rtl="0" eaLnBrk="1" latinLnBrk="0" hangingPunct="1">
                        <a:defRPr sz="1013" kern="1200">
                          <a:solidFill>
                            <a:schemeClr val="dk1"/>
                          </a:solidFill>
                          <a:latin typeface="Calibri"/>
                        </a:defRPr>
                      </a:lvl3pPr>
                      <a:lvl4pPr marL="771525" algn="l" defTabSz="514350" rtl="0" eaLnBrk="1" latinLnBrk="0" hangingPunct="1">
                        <a:defRPr sz="1013" kern="1200">
                          <a:solidFill>
                            <a:schemeClr val="dk1"/>
                          </a:solidFill>
                          <a:latin typeface="Calibri"/>
                        </a:defRPr>
                      </a:lvl4pPr>
                      <a:lvl5pPr marL="1028700" algn="l" defTabSz="514350" rtl="0" eaLnBrk="1" latinLnBrk="0" hangingPunct="1">
                        <a:defRPr sz="1013" kern="1200">
                          <a:solidFill>
                            <a:schemeClr val="dk1"/>
                          </a:solidFill>
                          <a:latin typeface="Calibri"/>
                        </a:defRPr>
                      </a:lvl5pPr>
                      <a:lvl6pPr marL="1285875" algn="l" defTabSz="514350" rtl="0" eaLnBrk="1" latinLnBrk="0" hangingPunct="1">
                        <a:defRPr sz="1013" kern="1200">
                          <a:solidFill>
                            <a:schemeClr val="dk1"/>
                          </a:solidFill>
                          <a:latin typeface="Calibri"/>
                        </a:defRPr>
                      </a:lvl6pPr>
                      <a:lvl7pPr marL="1543050" algn="l" defTabSz="514350" rtl="0" eaLnBrk="1" latinLnBrk="0" hangingPunct="1">
                        <a:defRPr sz="1013" kern="1200">
                          <a:solidFill>
                            <a:schemeClr val="dk1"/>
                          </a:solidFill>
                          <a:latin typeface="Calibri"/>
                        </a:defRPr>
                      </a:lvl7pPr>
                      <a:lvl8pPr marL="1800225" algn="l" defTabSz="514350" rtl="0" eaLnBrk="1" latinLnBrk="0" hangingPunct="1">
                        <a:defRPr sz="1013" kern="1200">
                          <a:solidFill>
                            <a:schemeClr val="dk1"/>
                          </a:solidFill>
                          <a:latin typeface="Calibri"/>
                        </a:defRPr>
                      </a:lvl8pPr>
                      <a:lvl9pPr marL="2057400" algn="l" defTabSz="514350" rtl="0" eaLnBrk="1" latinLnBrk="0" hangingPunct="1">
                        <a:defRPr sz="1013" kern="1200">
                          <a:solidFill>
                            <a:schemeClr val="dk1"/>
                          </a:solidFill>
                          <a:latin typeface="Calibri"/>
                        </a:defRPr>
                      </a:lvl9pPr>
                    </a:lstStyle>
                    <a:p>
                      <a:pPr>
                        <a:lnSpc>
                          <a:spcPct val="150000"/>
                        </a:lnSpc>
                      </a:pPr>
                      <a:r>
                        <a:rPr lang="en-ZA" sz="1200" b="1" dirty="0">
                          <a:solidFill>
                            <a:srgbClr val="000000"/>
                          </a:solidFill>
                          <a:effectLst/>
                        </a:rPr>
                        <a:t>Outcome as per approved Dept Strat Plan</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514350" rtl="0" eaLnBrk="1" latinLnBrk="0" hangingPunct="1">
                        <a:defRPr sz="1013" kern="1200">
                          <a:solidFill>
                            <a:schemeClr val="dk1"/>
                          </a:solidFill>
                          <a:latin typeface="Calibri"/>
                        </a:defRPr>
                      </a:lvl1pPr>
                      <a:lvl2pPr marL="257175" algn="l" defTabSz="514350" rtl="0" eaLnBrk="1" latinLnBrk="0" hangingPunct="1">
                        <a:defRPr sz="1013" kern="1200">
                          <a:solidFill>
                            <a:schemeClr val="dk1"/>
                          </a:solidFill>
                          <a:latin typeface="Calibri"/>
                        </a:defRPr>
                      </a:lvl2pPr>
                      <a:lvl3pPr marL="514350" algn="l" defTabSz="514350" rtl="0" eaLnBrk="1" latinLnBrk="0" hangingPunct="1">
                        <a:defRPr sz="1013" kern="1200">
                          <a:solidFill>
                            <a:schemeClr val="dk1"/>
                          </a:solidFill>
                          <a:latin typeface="Calibri"/>
                        </a:defRPr>
                      </a:lvl3pPr>
                      <a:lvl4pPr marL="771525" algn="l" defTabSz="514350" rtl="0" eaLnBrk="1" latinLnBrk="0" hangingPunct="1">
                        <a:defRPr sz="1013" kern="1200">
                          <a:solidFill>
                            <a:schemeClr val="dk1"/>
                          </a:solidFill>
                          <a:latin typeface="Calibri"/>
                        </a:defRPr>
                      </a:lvl4pPr>
                      <a:lvl5pPr marL="1028700" algn="l" defTabSz="514350" rtl="0" eaLnBrk="1" latinLnBrk="0" hangingPunct="1">
                        <a:defRPr sz="1013" kern="1200">
                          <a:solidFill>
                            <a:schemeClr val="dk1"/>
                          </a:solidFill>
                          <a:latin typeface="Calibri"/>
                        </a:defRPr>
                      </a:lvl5pPr>
                      <a:lvl6pPr marL="1285875" algn="l" defTabSz="514350" rtl="0" eaLnBrk="1" latinLnBrk="0" hangingPunct="1">
                        <a:defRPr sz="1013" kern="1200">
                          <a:solidFill>
                            <a:schemeClr val="dk1"/>
                          </a:solidFill>
                          <a:latin typeface="Calibri"/>
                        </a:defRPr>
                      </a:lvl6pPr>
                      <a:lvl7pPr marL="1543050" algn="l" defTabSz="514350" rtl="0" eaLnBrk="1" latinLnBrk="0" hangingPunct="1">
                        <a:defRPr sz="1013" kern="1200">
                          <a:solidFill>
                            <a:schemeClr val="dk1"/>
                          </a:solidFill>
                          <a:latin typeface="Calibri"/>
                        </a:defRPr>
                      </a:lvl7pPr>
                      <a:lvl8pPr marL="1800225" algn="l" defTabSz="514350" rtl="0" eaLnBrk="1" latinLnBrk="0" hangingPunct="1">
                        <a:defRPr sz="1013" kern="1200">
                          <a:solidFill>
                            <a:schemeClr val="dk1"/>
                          </a:solidFill>
                          <a:latin typeface="Calibri"/>
                        </a:defRPr>
                      </a:lvl8pPr>
                      <a:lvl9pPr marL="2057400" algn="l" defTabSz="514350" rtl="0" eaLnBrk="1" latinLnBrk="0" hangingPunct="1">
                        <a:defRPr sz="1013" kern="1200">
                          <a:solidFill>
                            <a:schemeClr val="dk1"/>
                          </a:solidFill>
                          <a:latin typeface="Calibri"/>
                        </a:defRPr>
                      </a:lvl9pPr>
                    </a:lstStyle>
                    <a:p>
                      <a:pPr>
                        <a:lnSpc>
                          <a:spcPct val="150000"/>
                        </a:lnSpc>
                      </a:pPr>
                      <a:r>
                        <a:rPr lang="en-ZA" sz="1200" b="1" dirty="0">
                          <a:solidFill>
                            <a:srgbClr val="000000"/>
                          </a:solidFill>
                          <a:effectLst/>
                        </a:rPr>
                        <a:t>Summarised Dept Performance during 2022/23FY</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722169861"/>
                  </a:ext>
                </a:extLst>
              </a:tr>
              <a:tr h="3504540">
                <a:tc>
                  <a:txBody>
                    <a:bodyPr/>
                    <a:lstStyle>
                      <a:lvl1pPr marL="0" algn="l" defTabSz="514350" rtl="0" eaLnBrk="1" latinLnBrk="0" hangingPunct="1">
                        <a:defRPr sz="1013" b="1" kern="1200">
                          <a:solidFill>
                            <a:schemeClr val="dk1"/>
                          </a:solidFill>
                          <a:latin typeface="Calibri"/>
                        </a:defRPr>
                      </a:lvl1pPr>
                      <a:lvl2pPr marL="257175" algn="l" defTabSz="514350" rtl="0" eaLnBrk="1" latinLnBrk="0" hangingPunct="1">
                        <a:defRPr sz="1013" b="1" kern="1200">
                          <a:solidFill>
                            <a:schemeClr val="dk1"/>
                          </a:solidFill>
                          <a:latin typeface="Calibri"/>
                        </a:defRPr>
                      </a:lvl2pPr>
                      <a:lvl3pPr marL="514350" algn="l" defTabSz="514350" rtl="0" eaLnBrk="1" latinLnBrk="0" hangingPunct="1">
                        <a:defRPr sz="1013" b="1" kern="1200">
                          <a:solidFill>
                            <a:schemeClr val="dk1"/>
                          </a:solidFill>
                          <a:latin typeface="Calibri"/>
                        </a:defRPr>
                      </a:lvl3pPr>
                      <a:lvl4pPr marL="771525" algn="l" defTabSz="514350" rtl="0" eaLnBrk="1" latinLnBrk="0" hangingPunct="1">
                        <a:defRPr sz="1013" b="1" kern="1200">
                          <a:solidFill>
                            <a:schemeClr val="dk1"/>
                          </a:solidFill>
                          <a:latin typeface="Calibri"/>
                        </a:defRPr>
                      </a:lvl4pPr>
                      <a:lvl5pPr marL="1028700" algn="l" defTabSz="514350" rtl="0" eaLnBrk="1" latinLnBrk="0" hangingPunct="1">
                        <a:defRPr sz="1013" b="1" kern="1200">
                          <a:solidFill>
                            <a:schemeClr val="dk1"/>
                          </a:solidFill>
                          <a:latin typeface="Calibri"/>
                        </a:defRPr>
                      </a:lvl5pPr>
                      <a:lvl6pPr marL="1285875" algn="l" defTabSz="514350" rtl="0" eaLnBrk="1" latinLnBrk="0" hangingPunct="1">
                        <a:defRPr sz="1013" b="1" kern="1200">
                          <a:solidFill>
                            <a:schemeClr val="dk1"/>
                          </a:solidFill>
                          <a:latin typeface="Calibri"/>
                        </a:defRPr>
                      </a:lvl6pPr>
                      <a:lvl7pPr marL="1543050" algn="l" defTabSz="514350" rtl="0" eaLnBrk="1" latinLnBrk="0" hangingPunct="1">
                        <a:defRPr sz="1013" b="1" kern="1200">
                          <a:solidFill>
                            <a:schemeClr val="dk1"/>
                          </a:solidFill>
                          <a:latin typeface="Calibri"/>
                        </a:defRPr>
                      </a:lvl7pPr>
                      <a:lvl8pPr marL="1800225" algn="l" defTabSz="514350" rtl="0" eaLnBrk="1" latinLnBrk="0" hangingPunct="1">
                        <a:defRPr sz="1013" b="1" kern="1200">
                          <a:solidFill>
                            <a:schemeClr val="dk1"/>
                          </a:solidFill>
                          <a:latin typeface="Calibri"/>
                        </a:defRPr>
                      </a:lvl8pPr>
                      <a:lvl9pPr marL="2057400" algn="l" defTabSz="514350" rtl="0" eaLnBrk="1" latinLnBrk="0" hangingPunct="1">
                        <a:defRPr sz="1013" b="1" kern="1200">
                          <a:solidFill>
                            <a:schemeClr val="dk1"/>
                          </a:solidFill>
                          <a:latin typeface="Calibri"/>
                        </a:defRPr>
                      </a:lvl9pPr>
                    </a:lstStyle>
                    <a:p>
                      <a:pPr>
                        <a:lnSpc>
                          <a:spcPct val="150000"/>
                        </a:lnSpc>
                      </a:pPr>
                      <a:r>
                        <a:rPr lang="en-US" sz="1200" b="1" dirty="0">
                          <a:effectLst/>
                        </a:rPr>
                        <a:t>Priority 4:</a:t>
                      </a:r>
                      <a:r>
                        <a:rPr lang="en-US" sz="1200" dirty="0">
                          <a:effectLst/>
                        </a:rPr>
                        <a:t> Consolidating the social wage through reliable and quality basic services.</a:t>
                      </a:r>
                      <a:endParaRPr lang="en-ZA" sz="1200" dirty="0">
                        <a:effectLst/>
                      </a:endParaRPr>
                    </a:p>
                    <a:p>
                      <a:pPr>
                        <a:lnSpc>
                          <a:spcPct val="150000"/>
                        </a:lnSpc>
                      </a:pPr>
                      <a:r>
                        <a:rPr lang="en-ZA" sz="1200" dirty="0">
                          <a:solidFill>
                            <a:srgbClr val="FF0000"/>
                          </a:solidFill>
                          <a:effectLst/>
                        </a:rPr>
                        <a:t> </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514350" rtl="0" eaLnBrk="1" latinLnBrk="0" hangingPunct="1">
                        <a:defRPr sz="1013" kern="1200">
                          <a:solidFill>
                            <a:schemeClr val="dk1"/>
                          </a:solidFill>
                          <a:latin typeface="Calibri"/>
                        </a:defRPr>
                      </a:lvl1pPr>
                      <a:lvl2pPr marL="257175" algn="l" defTabSz="514350" rtl="0" eaLnBrk="1" latinLnBrk="0" hangingPunct="1">
                        <a:defRPr sz="1013" kern="1200">
                          <a:solidFill>
                            <a:schemeClr val="dk1"/>
                          </a:solidFill>
                          <a:latin typeface="Calibri"/>
                        </a:defRPr>
                      </a:lvl2pPr>
                      <a:lvl3pPr marL="514350" algn="l" defTabSz="514350" rtl="0" eaLnBrk="1" latinLnBrk="0" hangingPunct="1">
                        <a:defRPr sz="1013" kern="1200">
                          <a:solidFill>
                            <a:schemeClr val="dk1"/>
                          </a:solidFill>
                          <a:latin typeface="Calibri"/>
                        </a:defRPr>
                      </a:lvl3pPr>
                      <a:lvl4pPr marL="771525" algn="l" defTabSz="514350" rtl="0" eaLnBrk="1" latinLnBrk="0" hangingPunct="1">
                        <a:defRPr sz="1013" kern="1200">
                          <a:solidFill>
                            <a:schemeClr val="dk1"/>
                          </a:solidFill>
                          <a:latin typeface="Calibri"/>
                        </a:defRPr>
                      </a:lvl4pPr>
                      <a:lvl5pPr marL="1028700" algn="l" defTabSz="514350" rtl="0" eaLnBrk="1" latinLnBrk="0" hangingPunct="1">
                        <a:defRPr sz="1013" kern="1200">
                          <a:solidFill>
                            <a:schemeClr val="dk1"/>
                          </a:solidFill>
                          <a:latin typeface="Calibri"/>
                        </a:defRPr>
                      </a:lvl5pPr>
                      <a:lvl6pPr marL="1285875" algn="l" defTabSz="514350" rtl="0" eaLnBrk="1" latinLnBrk="0" hangingPunct="1">
                        <a:defRPr sz="1013" kern="1200">
                          <a:solidFill>
                            <a:schemeClr val="dk1"/>
                          </a:solidFill>
                          <a:latin typeface="Calibri"/>
                        </a:defRPr>
                      </a:lvl6pPr>
                      <a:lvl7pPr marL="1543050" algn="l" defTabSz="514350" rtl="0" eaLnBrk="1" latinLnBrk="0" hangingPunct="1">
                        <a:defRPr sz="1013" kern="1200">
                          <a:solidFill>
                            <a:schemeClr val="dk1"/>
                          </a:solidFill>
                          <a:latin typeface="Calibri"/>
                        </a:defRPr>
                      </a:lvl7pPr>
                      <a:lvl8pPr marL="1800225" algn="l" defTabSz="514350" rtl="0" eaLnBrk="1" latinLnBrk="0" hangingPunct="1">
                        <a:defRPr sz="1013" kern="1200">
                          <a:solidFill>
                            <a:schemeClr val="dk1"/>
                          </a:solidFill>
                          <a:latin typeface="Calibri"/>
                        </a:defRPr>
                      </a:lvl8pPr>
                      <a:lvl9pPr marL="2057400" algn="l" defTabSz="514350" rtl="0" eaLnBrk="1" latinLnBrk="0" hangingPunct="1">
                        <a:defRPr sz="1013" kern="1200">
                          <a:solidFill>
                            <a:schemeClr val="dk1"/>
                          </a:solidFill>
                          <a:latin typeface="Calibri"/>
                        </a:defRPr>
                      </a:lvl9pPr>
                    </a:lstStyle>
                    <a:p>
                      <a:pPr>
                        <a:lnSpc>
                          <a:spcPct val="150000"/>
                        </a:lnSpc>
                      </a:pPr>
                      <a:r>
                        <a:rPr lang="en-ZA" sz="1200" b="1" dirty="0">
                          <a:solidFill>
                            <a:srgbClr val="000000"/>
                          </a:solidFill>
                          <a:effectLst/>
                        </a:rPr>
                        <a:t>Priority 4:</a:t>
                      </a:r>
                      <a:r>
                        <a:rPr lang="en-ZA" sz="1200" dirty="0">
                          <a:solidFill>
                            <a:srgbClr val="000000"/>
                          </a:solidFill>
                          <a:effectLst/>
                        </a:rPr>
                        <a:t> Safety, Social Cohesion and Food Security</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514350" rtl="0" eaLnBrk="1" latinLnBrk="0" hangingPunct="1">
                        <a:defRPr sz="1013" kern="1200">
                          <a:solidFill>
                            <a:schemeClr val="dk1"/>
                          </a:solidFill>
                          <a:latin typeface="Calibri"/>
                        </a:defRPr>
                      </a:lvl1pPr>
                      <a:lvl2pPr marL="257175" algn="l" defTabSz="514350" rtl="0" eaLnBrk="1" latinLnBrk="0" hangingPunct="1">
                        <a:defRPr sz="1013" kern="1200">
                          <a:solidFill>
                            <a:schemeClr val="dk1"/>
                          </a:solidFill>
                          <a:latin typeface="Calibri"/>
                        </a:defRPr>
                      </a:lvl2pPr>
                      <a:lvl3pPr marL="514350" algn="l" defTabSz="514350" rtl="0" eaLnBrk="1" latinLnBrk="0" hangingPunct="1">
                        <a:defRPr sz="1013" kern="1200">
                          <a:solidFill>
                            <a:schemeClr val="dk1"/>
                          </a:solidFill>
                          <a:latin typeface="Calibri"/>
                        </a:defRPr>
                      </a:lvl3pPr>
                      <a:lvl4pPr marL="771525" algn="l" defTabSz="514350" rtl="0" eaLnBrk="1" latinLnBrk="0" hangingPunct="1">
                        <a:defRPr sz="1013" kern="1200">
                          <a:solidFill>
                            <a:schemeClr val="dk1"/>
                          </a:solidFill>
                          <a:latin typeface="Calibri"/>
                        </a:defRPr>
                      </a:lvl4pPr>
                      <a:lvl5pPr marL="1028700" algn="l" defTabSz="514350" rtl="0" eaLnBrk="1" latinLnBrk="0" hangingPunct="1">
                        <a:defRPr sz="1013" kern="1200">
                          <a:solidFill>
                            <a:schemeClr val="dk1"/>
                          </a:solidFill>
                          <a:latin typeface="Calibri"/>
                        </a:defRPr>
                      </a:lvl5pPr>
                      <a:lvl6pPr marL="1285875" algn="l" defTabSz="514350" rtl="0" eaLnBrk="1" latinLnBrk="0" hangingPunct="1">
                        <a:defRPr sz="1013" kern="1200">
                          <a:solidFill>
                            <a:schemeClr val="dk1"/>
                          </a:solidFill>
                          <a:latin typeface="Calibri"/>
                        </a:defRPr>
                      </a:lvl6pPr>
                      <a:lvl7pPr marL="1543050" algn="l" defTabSz="514350" rtl="0" eaLnBrk="1" latinLnBrk="0" hangingPunct="1">
                        <a:defRPr sz="1013" kern="1200">
                          <a:solidFill>
                            <a:schemeClr val="dk1"/>
                          </a:solidFill>
                          <a:latin typeface="Calibri"/>
                        </a:defRPr>
                      </a:lvl7pPr>
                      <a:lvl8pPr marL="1800225" algn="l" defTabSz="514350" rtl="0" eaLnBrk="1" latinLnBrk="0" hangingPunct="1">
                        <a:defRPr sz="1013" kern="1200">
                          <a:solidFill>
                            <a:schemeClr val="dk1"/>
                          </a:solidFill>
                          <a:latin typeface="Calibri"/>
                        </a:defRPr>
                      </a:lvl8pPr>
                      <a:lvl9pPr marL="2057400" algn="l" defTabSz="514350" rtl="0" eaLnBrk="1" latinLnBrk="0" hangingPunct="1">
                        <a:defRPr sz="1013" kern="1200">
                          <a:solidFill>
                            <a:schemeClr val="dk1"/>
                          </a:solidFill>
                          <a:latin typeface="Calibri"/>
                        </a:defRPr>
                      </a:lvl9pPr>
                    </a:lstStyle>
                    <a:p>
                      <a:pPr>
                        <a:lnSpc>
                          <a:spcPct val="150000"/>
                        </a:lnSpc>
                      </a:pPr>
                      <a:r>
                        <a:rPr lang="en-ZA" sz="1200" dirty="0">
                          <a:effectLst/>
                        </a:rPr>
                        <a:t>Enhanced care and protection of poor and vulnerable groups </a:t>
                      </a:r>
                    </a:p>
                    <a:p>
                      <a:pPr>
                        <a:lnSpc>
                          <a:spcPct val="150000"/>
                        </a:lnSpc>
                      </a:pPr>
                      <a:r>
                        <a:rPr lang="en-ZA" sz="1200" dirty="0">
                          <a:effectLst/>
                        </a:rPr>
                        <a:t> </a:t>
                      </a:r>
                    </a:p>
                    <a:p>
                      <a:pPr>
                        <a:lnSpc>
                          <a:spcPct val="150000"/>
                        </a:lnSpc>
                      </a:pPr>
                      <a:r>
                        <a:rPr lang="en-ZA" sz="1200" dirty="0">
                          <a:effectLst/>
                        </a:rPr>
                        <a:t>Reduce hunger and poverty </a:t>
                      </a:r>
                    </a:p>
                    <a:p>
                      <a:pPr>
                        <a:lnSpc>
                          <a:spcPct val="150000"/>
                        </a:lnSpc>
                      </a:pPr>
                      <a:r>
                        <a:rPr lang="en-ZA" sz="1200" dirty="0">
                          <a:effectLst/>
                        </a:rPr>
                        <a:t> </a:t>
                      </a:r>
                    </a:p>
                    <a:p>
                      <a:pPr>
                        <a:lnSpc>
                          <a:spcPct val="150000"/>
                        </a:lnSpc>
                      </a:pPr>
                      <a:r>
                        <a:rPr lang="en-ZA" sz="1200" dirty="0">
                          <a:effectLst/>
                        </a:rPr>
                        <a:t>Reduce the demand for substances and harm caused by substances</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514350" rtl="0" eaLnBrk="1" latinLnBrk="0" hangingPunct="1">
                        <a:defRPr sz="1013" kern="1200">
                          <a:solidFill>
                            <a:schemeClr val="dk1"/>
                          </a:solidFill>
                          <a:latin typeface="Calibri"/>
                        </a:defRPr>
                      </a:lvl1pPr>
                      <a:lvl2pPr marL="257175" algn="l" defTabSz="514350" rtl="0" eaLnBrk="1" latinLnBrk="0" hangingPunct="1">
                        <a:defRPr sz="1013" kern="1200">
                          <a:solidFill>
                            <a:schemeClr val="dk1"/>
                          </a:solidFill>
                          <a:latin typeface="Calibri"/>
                        </a:defRPr>
                      </a:lvl2pPr>
                      <a:lvl3pPr marL="514350" algn="l" defTabSz="514350" rtl="0" eaLnBrk="1" latinLnBrk="0" hangingPunct="1">
                        <a:defRPr sz="1013" kern="1200">
                          <a:solidFill>
                            <a:schemeClr val="dk1"/>
                          </a:solidFill>
                          <a:latin typeface="Calibri"/>
                        </a:defRPr>
                      </a:lvl3pPr>
                      <a:lvl4pPr marL="771525" algn="l" defTabSz="514350" rtl="0" eaLnBrk="1" latinLnBrk="0" hangingPunct="1">
                        <a:defRPr sz="1013" kern="1200">
                          <a:solidFill>
                            <a:schemeClr val="dk1"/>
                          </a:solidFill>
                          <a:latin typeface="Calibri"/>
                        </a:defRPr>
                      </a:lvl4pPr>
                      <a:lvl5pPr marL="1028700" algn="l" defTabSz="514350" rtl="0" eaLnBrk="1" latinLnBrk="0" hangingPunct="1">
                        <a:defRPr sz="1013" kern="1200">
                          <a:solidFill>
                            <a:schemeClr val="dk1"/>
                          </a:solidFill>
                          <a:latin typeface="Calibri"/>
                        </a:defRPr>
                      </a:lvl5pPr>
                      <a:lvl6pPr marL="1285875" algn="l" defTabSz="514350" rtl="0" eaLnBrk="1" latinLnBrk="0" hangingPunct="1">
                        <a:defRPr sz="1013" kern="1200">
                          <a:solidFill>
                            <a:schemeClr val="dk1"/>
                          </a:solidFill>
                          <a:latin typeface="Calibri"/>
                        </a:defRPr>
                      </a:lvl6pPr>
                      <a:lvl7pPr marL="1543050" algn="l" defTabSz="514350" rtl="0" eaLnBrk="1" latinLnBrk="0" hangingPunct="1">
                        <a:defRPr sz="1013" kern="1200">
                          <a:solidFill>
                            <a:schemeClr val="dk1"/>
                          </a:solidFill>
                          <a:latin typeface="Calibri"/>
                        </a:defRPr>
                      </a:lvl7pPr>
                      <a:lvl8pPr marL="1800225" algn="l" defTabSz="514350" rtl="0" eaLnBrk="1" latinLnBrk="0" hangingPunct="1">
                        <a:defRPr sz="1013" kern="1200">
                          <a:solidFill>
                            <a:schemeClr val="dk1"/>
                          </a:solidFill>
                          <a:latin typeface="Calibri"/>
                        </a:defRPr>
                      </a:lvl8pPr>
                      <a:lvl9pPr marL="2057400" algn="l" defTabSz="514350" rtl="0" eaLnBrk="1" latinLnBrk="0" hangingPunct="1">
                        <a:defRPr sz="1013" kern="1200">
                          <a:solidFill>
                            <a:schemeClr val="dk1"/>
                          </a:solidFill>
                          <a:latin typeface="Calibri"/>
                        </a:defRPr>
                      </a:lvl9pPr>
                    </a:lstStyle>
                    <a:p>
                      <a:pPr algn="just">
                        <a:lnSpc>
                          <a:spcPct val="115000"/>
                        </a:lnSpc>
                      </a:pPr>
                      <a:r>
                        <a:rPr lang="en-ZA" sz="1200" b="1" dirty="0">
                          <a:effectLst/>
                        </a:rPr>
                        <a:t>National Priority 4</a:t>
                      </a:r>
                      <a:endParaRPr lang="en-ZA" sz="1200" dirty="0">
                        <a:effectLst/>
                      </a:endParaRPr>
                    </a:p>
                    <a:p>
                      <a:pPr algn="just">
                        <a:lnSpc>
                          <a:spcPct val="115000"/>
                        </a:lnSpc>
                      </a:pPr>
                      <a:r>
                        <a:rPr lang="en-ZA" sz="1200" dirty="0">
                          <a:effectLst/>
                        </a:rPr>
                        <a:t>Of the 20 planned targets, the Department achieved 17 targets representing 85%; 1 target showed good progress representing 5%; 1 target representing 5% showed fair  progress. and 1 target demonstrated very poor progress representing 5%. </a:t>
                      </a:r>
                    </a:p>
                    <a:p>
                      <a:pPr algn="just">
                        <a:lnSpc>
                          <a:spcPct val="115000"/>
                        </a:lnSpc>
                      </a:pPr>
                      <a:endParaRPr lang="en-ZA" sz="1200" dirty="0">
                        <a:effectLst/>
                      </a:endParaRPr>
                    </a:p>
                    <a:p>
                      <a:pPr algn="just">
                        <a:lnSpc>
                          <a:spcPct val="115000"/>
                        </a:lnSpc>
                      </a:pPr>
                      <a:endParaRPr lang="en-ZA" sz="1200" dirty="0">
                        <a:effectLst/>
                      </a:endParaRPr>
                    </a:p>
                    <a:p>
                      <a:pPr algn="just">
                        <a:lnSpc>
                          <a:spcPct val="115000"/>
                        </a:lnSpc>
                      </a:pPr>
                      <a:r>
                        <a:rPr lang="en-ZA" sz="1200" b="1" dirty="0">
                          <a:effectLst/>
                        </a:rPr>
                        <a:t>Provincial Priority 4</a:t>
                      </a:r>
                      <a:endParaRPr lang="en-ZA" sz="1200" dirty="0">
                        <a:effectLst/>
                      </a:endParaRPr>
                    </a:p>
                    <a:p>
                      <a:pPr algn="just">
                        <a:lnSpc>
                          <a:spcPct val="115000"/>
                        </a:lnSpc>
                      </a:pPr>
                      <a:r>
                        <a:rPr lang="en-ZA" sz="1200" dirty="0">
                          <a:effectLst/>
                        </a:rPr>
                        <a:t>Of the 21 planned targets, the Department achieved 19 targets representing 90.48%%; 1 targets showed fair progress representing 4.76%; and 1 target demonstrated very poor progress representing 4.76%.</a:t>
                      </a:r>
                    </a:p>
                    <a:p>
                      <a:pPr>
                        <a:lnSpc>
                          <a:spcPct val="115000"/>
                        </a:lnSpc>
                      </a:pPr>
                      <a:r>
                        <a:rPr lang="en-ZA" sz="1200" dirty="0">
                          <a:effectLst/>
                        </a:rPr>
                        <a:t>. </a:t>
                      </a:r>
                    </a:p>
                    <a:p>
                      <a:pPr>
                        <a:lnSpc>
                          <a:spcPct val="150000"/>
                        </a:lnSpc>
                      </a:pPr>
                      <a:r>
                        <a:rPr lang="en-ZA" sz="1200" dirty="0">
                          <a:solidFill>
                            <a:srgbClr val="FF0000"/>
                          </a:solidFill>
                          <a:effectLst/>
                          <a:highlight>
                            <a:srgbClr val="FFFF00"/>
                          </a:highlight>
                        </a:rPr>
                        <a:t> </a:t>
                      </a:r>
                      <a:endParaRPr lang="en-Z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98" marR="60798" marT="0" marB="0">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028619640"/>
                  </a:ext>
                </a:extLst>
              </a:tr>
            </a:tbl>
          </a:graphicData>
        </a:graphic>
      </p:graphicFrame>
    </p:spTree>
    <p:extLst>
      <p:ext uri="{BB962C8B-B14F-4D97-AF65-F5344CB8AC3E}">
        <p14:creationId xmlns:p14="http://schemas.microsoft.com/office/powerpoint/2010/main" val="1823115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14</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F017E3E9-914E-6A68-8CF0-42419E4DC32A}"/>
              </a:ext>
            </a:extLst>
          </p:cNvPr>
          <p:cNvSpPr txBox="1">
            <a:spLocks/>
          </p:cNvSpPr>
          <p:nvPr/>
        </p:nvSpPr>
        <p:spPr>
          <a:xfrm>
            <a:off x="1007181" y="1113184"/>
            <a:ext cx="8013659" cy="44093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5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National Priorities: 2022/23 FY</a:t>
            </a:r>
          </a:p>
        </p:txBody>
      </p:sp>
      <p:graphicFrame>
        <p:nvGraphicFramePr>
          <p:cNvPr id="5" name="Content Placeholder 5">
            <a:extLst>
              <a:ext uri="{FF2B5EF4-FFF2-40B4-BE49-F238E27FC236}">
                <a16:creationId xmlns:a16="http://schemas.microsoft.com/office/drawing/2014/main" id="{437A2E19-0251-A273-3BA0-632B698A1287}"/>
              </a:ext>
            </a:extLst>
          </p:cNvPr>
          <p:cNvGraphicFramePr>
            <a:graphicFrameLocks noGrp="1"/>
          </p:cNvGraphicFramePr>
          <p:nvPr>
            <p:ph idx="1"/>
            <p:extLst>
              <p:ext uri="{D42A27DB-BD31-4B8C-83A1-F6EECF244321}">
                <p14:modId xmlns:p14="http://schemas.microsoft.com/office/powerpoint/2010/main" val="84493100"/>
              </p:ext>
            </p:extLst>
          </p:nvPr>
        </p:nvGraphicFramePr>
        <p:xfrm>
          <a:off x="1006475" y="1703751"/>
          <a:ext cx="8013700" cy="482881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82187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15</a:t>
            </a:fld>
            <a:endParaRPr lang="en-US" dirty="0">
              <a:solidFill>
                <a:prstClr val="black">
                  <a:tint val="75000"/>
                </a:prstClr>
              </a:solidFill>
              <a:latin typeface="Calibri"/>
            </a:endParaRPr>
          </a:p>
        </p:txBody>
      </p:sp>
      <p:graphicFrame>
        <p:nvGraphicFramePr>
          <p:cNvPr id="8" name="Content Placeholder 5">
            <a:extLst>
              <a:ext uri="{FF2B5EF4-FFF2-40B4-BE49-F238E27FC236}">
                <a16:creationId xmlns:a16="http://schemas.microsoft.com/office/drawing/2014/main" id="{DE3D44BB-24B0-F634-752C-3F319FF8E10E}"/>
              </a:ext>
            </a:extLst>
          </p:cNvPr>
          <p:cNvGraphicFramePr>
            <a:graphicFrameLocks noGrp="1"/>
          </p:cNvGraphicFramePr>
          <p:nvPr>
            <p:ph idx="1"/>
            <p:extLst>
              <p:ext uri="{D42A27DB-BD31-4B8C-83A1-F6EECF244321}">
                <p14:modId xmlns:p14="http://schemas.microsoft.com/office/powerpoint/2010/main" val="1393191443"/>
              </p:ext>
            </p:extLst>
          </p:nvPr>
        </p:nvGraphicFramePr>
        <p:xfrm>
          <a:off x="1006475" y="1590261"/>
          <a:ext cx="8013700" cy="4942302"/>
        </p:xfrm>
        <a:graphic>
          <a:graphicData uri="http://schemas.openxmlformats.org/drawingml/2006/chart">
            <c:chart xmlns:c="http://schemas.openxmlformats.org/drawingml/2006/chart" xmlns:r="http://schemas.openxmlformats.org/officeDocument/2006/relationships" r:id="rId4"/>
          </a:graphicData>
        </a:graphic>
      </p:graphicFrame>
      <p:sp>
        <p:nvSpPr>
          <p:cNvPr id="9" name="Title 1">
            <a:extLst>
              <a:ext uri="{FF2B5EF4-FFF2-40B4-BE49-F238E27FC236}">
                <a16:creationId xmlns:a16="http://schemas.microsoft.com/office/drawing/2014/main" id="{6A784F65-1E27-B170-6BD9-6A864403CE3C}"/>
              </a:ext>
            </a:extLst>
          </p:cNvPr>
          <p:cNvSpPr txBox="1">
            <a:spLocks/>
          </p:cNvSpPr>
          <p:nvPr/>
        </p:nvSpPr>
        <p:spPr>
          <a:xfrm>
            <a:off x="1007181" y="1152921"/>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5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Provincial Priorities GGT 2022/23 FY</a:t>
            </a:r>
          </a:p>
        </p:txBody>
      </p:sp>
    </p:spTree>
    <p:extLst>
      <p:ext uri="{BB962C8B-B14F-4D97-AF65-F5344CB8AC3E}">
        <p14:creationId xmlns:p14="http://schemas.microsoft.com/office/powerpoint/2010/main" val="586408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16</a:t>
            </a:fld>
            <a:endParaRPr lang="en-US" dirty="0">
              <a:solidFill>
                <a:prstClr val="black">
                  <a:tint val="75000"/>
                </a:prstClr>
              </a:solidFill>
              <a:latin typeface="Calibri"/>
            </a:endParaRPr>
          </a:p>
        </p:txBody>
      </p:sp>
      <p:sp>
        <p:nvSpPr>
          <p:cNvPr id="6" name="Content Placeholder 2">
            <a:extLst>
              <a:ext uri="{FF2B5EF4-FFF2-40B4-BE49-F238E27FC236}">
                <a16:creationId xmlns:a16="http://schemas.microsoft.com/office/drawing/2014/main" id="{89E59729-E1AD-3EA1-33B3-609A52C28CF4}"/>
              </a:ext>
            </a:extLst>
          </p:cNvPr>
          <p:cNvSpPr txBox="1">
            <a:spLocks/>
          </p:cNvSpPr>
          <p:nvPr/>
        </p:nvSpPr>
        <p:spPr>
          <a:xfrm>
            <a:off x="987136" y="1701012"/>
            <a:ext cx="8040750" cy="1500187"/>
          </a:xfrm>
          <a:prstGeom prst="rect">
            <a:avLst/>
          </a:prstGeom>
        </p:spPr>
        <p:txBody>
          <a:bodyPr vert="horz" lIns="91440" tIns="45720" rIns="91440" bIns="45720" rtlCol="0" anchor="b">
            <a:normAutofit fontScale="70000" lnSpcReduction="20000"/>
          </a:bodyPr>
          <a:lstStyle>
            <a:lvl1pPr marL="0" indent="0" algn="l" defTabSz="457189"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1pPr>
            <a:lvl2pPr marL="457189" indent="0" algn="l" defTabSz="457189" rtl="0" eaLnBrk="1" latinLnBrk="0" hangingPunct="1">
              <a:spcBef>
                <a:spcPct val="20000"/>
              </a:spcBef>
              <a:buFont typeface="Arial"/>
              <a:buNone/>
              <a:defRPr sz="1800" kern="1200">
                <a:solidFill>
                  <a:schemeClr val="tx1">
                    <a:tint val="75000"/>
                  </a:schemeClr>
                </a:solidFill>
                <a:latin typeface="Arial" panose="020B0604020202020204" pitchFamily="34" charset="0"/>
                <a:ea typeface="+mn-ea"/>
                <a:cs typeface="Arial" panose="020B0604020202020204" pitchFamily="34" charset="0"/>
              </a:defRPr>
            </a:lvl2pPr>
            <a:lvl3pPr marL="914377" indent="0" algn="l" defTabSz="457189"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3pPr>
            <a:lvl4pPr marL="1371566"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4pPr>
            <a:lvl5pPr marL="1828754"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5pPr>
            <a:lvl6pPr marL="2285943"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131"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320"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509"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32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rPr>
              <a:t>Part B:</a:t>
            </a: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rPr>
              <a:t>Non-financial Performance</a:t>
            </a: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p:txBody>
      </p:sp>
      <p:sp>
        <p:nvSpPr>
          <p:cNvPr id="7" name="Title 3">
            <a:extLst>
              <a:ext uri="{FF2B5EF4-FFF2-40B4-BE49-F238E27FC236}">
                <a16:creationId xmlns:a16="http://schemas.microsoft.com/office/drawing/2014/main" id="{8A5A847C-E30B-E900-5326-E2153219C2DF}"/>
              </a:ext>
            </a:extLst>
          </p:cNvPr>
          <p:cNvSpPr txBox="1">
            <a:spLocks/>
          </p:cNvSpPr>
          <p:nvPr/>
        </p:nvSpPr>
        <p:spPr>
          <a:xfrm>
            <a:off x="819091" y="3663900"/>
            <a:ext cx="8040750" cy="1821704"/>
          </a:xfrm>
          <a:prstGeom prst="rect">
            <a:avLst/>
          </a:prstGeom>
        </p:spPr>
        <p:txBody>
          <a:bodyPr vert="horz" lIns="91440" tIns="45720" rIns="91440" bIns="45720" rtlCol="0" anchor="t">
            <a:noAutofit/>
          </a:bodyPr>
          <a:lstStyle>
            <a:lvl1pPr algn="l" defTabSz="457189" rtl="0" eaLnBrk="1" latinLnBrk="0" hangingPunct="1">
              <a:spcBef>
                <a:spcPct val="0"/>
              </a:spcBef>
              <a:buNone/>
              <a:defRPr sz="4000" b="1" kern="1200" cap="all">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r>
              <a:rPr kumimoji="0" lang="en-ZA"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t>1. Programme Performance</a:t>
            </a:r>
            <a:endParaRPr kumimoji="0" lang="en-ZA" sz="2000" b="0" i="0" u="none" strike="noStrike" kern="1200" cap="all"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883143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17</a:t>
            </a:fld>
            <a:endParaRPr lang="en-US" dirty="0">
              <a:solidFill>
                <a:prstClr val="black">
                  <a:tint val="75000"/>
                </a:prstClr>
              </a:solidFill>
              <a:latin typeface="Calibri"/>
            </a:endParaRPr>
          </a:p>
        </p:txBody>
      </p:sp>
      <p:graphicFrame>
        <p:nvGraphicFramePr>
          <p:cNvPr id="4" name="Content Placeholder 4">
            <a:extLst>
              <a:ext uri="{FF2B5EF4-FFF2-40B4-BE49-F238E27FC236}">
                <a16:creationId xmlns:a16="http://schemas.microsoft.com/office/drawing/2014/main" id="{BA4EDD63-4158-8FD0-8168-5E2F67360F8D}"/>
              </a:ext>
            </a:extLst>
          </p:cNvPr>
          <p:cNvGraphicFramePr>
            <a:graphicFrameLocks noGrp="1"/>
          </p:cNvGraphicFramePr>
          <p:nvPr>
            <p:ph idx="1"/>
            <p:extLst>
              <p:ext uri="{D42A27DB-BD31-4B8C-83A1-F6EECF244321}">
                <p14:modId xmlns:p14="http://schemas.microsoft.com/office/powerpoint/2010/main" val="3545714384"/>
              </p:ext>
            </p:extLst>
          </p:nvPr>
        </p:nvGraphicFramePr>
        <p:xfrm>
          <a:off x="1006475" y="1703753"/>
          <a:ext cx="8013700" cy="4828810"/>
        </p:xfrm>
        <a:graphic>
          <a:graphicData uri="http://schemas.openxmlformats.org/drawingml/2006/chart">
            <c:chart xmlns:c="http://schemas.openxmlformats.org/drawingml/2006/chart" xmlns:r="http://schemas.openxmlformats.org/officeDocument/2006/relationships" r:id="rId4"/>
          </a:graphicData>
        </a:graphic>
      </p:graphicFrame>
      <p:sp>
        <p:nvSpPr>
          <p:cNvPr id="5" name="Title 1">
            <a:extLst>
              <a:ext uri="{FF2B5EF4-FFF2-40B4-BE49-F238E27FC236}">
                <a16:creationId xmlns:a16="http://schemas.microsoft.com/office/drawing/2014/main" id="{5B7047F6-0B6A-A70B-BBA9-2D9E0D2B62B3}"/>
              </a:ext>
            </a:extLst>
          </p:cNvPr>
          <p:cNvSpPr txBox="1">
            <a:spLocks/>
          </p:cNvSpPr>
          <p:nvPr/>
        </p:nvSpPr>
        <p:spPr>
          <a:xfrm>
            <a:off x="1007181" y="1189260"/>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Non-Financial Performance: Prog 2</a:t>
            </a:r>
          </a:p>
        </p:txBody>
      </p:sp>
    </p:spTree>
    <p:extLst>
      <p:ext uri="{BB962C8B-B14F-4D97-AF65-F5344CB8AC3E}">
        <p14:creationId xmlns:p14="http://schemas.microsoft.com/office/powerpoint/2010/main" val="1609740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18</a:t>
            </a:fld>
            <a:endParaRPr lang="en-US" dirty="0">
              <a:solidFill>
                <a:prstClr val="black">
                  <a:tint val="75000"/>
                </a:prstClr>
              </a:solidFill>
              <a:latin typeface="Calibri"/>
            </a:endParaRPr>
          </a:p>
        </p:txBody>
      </p:sp>
      <p:sp>
        <p:nvSpPr>
          <p:cNvPr id="8" name="Title 1">
            <a:extLst>
              <a:ext uri="{FF2B5EF4-FFF2-40B4-BE49-F238E27FC236}">
                <a16:creationId xmlns:a16="http://schemas.microsoft.com/office/drawing/2014/main" id="{101F50D9-AE6B-5D12-A1D4-D1FDD5B41DB7}"/>
              </a:ext>
            </a:extLst>
          </p:cNvPr>
          <p:cNvSpPr txBox="1">
            <a:spLocks/>
          </p:cNvSpPr>
          <p:nvPr/>
        </p:nvSpPr>
        <p:spPr>
          <a:xfrm>
            <a:off x="1045510" y="1106487"/>
            <a:ext cx="8062912" cy="470521"/>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Care and Service to Older Persons </a:t>
            </a:r>
          </a:p>
        </p:txBody>
      </p:sp>
      <p:sp>
        <p:nvSpPr>
          <p:cNvPr id="9" name="Content Placeholder 2">
            <a:extLst>
              <a:ext uri="{FF2B5EF4-FFF2-40B4-BE49-F238E27FC236}">
                <a16:creationId xmlns:a16="http://schemas.microsoft.com/office/drawing/2014/main" id="{BA609378-ABB9-E7E8-A385-0F1A195B1E73}"/>
              </a:ext>
            </a:extLst>
          </p:cNvPr>
          <p:cNvSpPr txBox="1">
            <a:spLocks/>
          </p:cNvSpPr>
          <p:nvPr/>
        </p:nvSpPr>
        <p:spPr>
          <a:xfrm>
            <a:off x="885371" y="1577008"/>
            <a:ext cx="8135470" cy="5144470"/>
          </a:xfrm>
          <a:prstGeom prst="rect">
            <a:avLst/>
          </a:prstGeom>
        </p:spPr>
        <p:txBody>
          <a:bodyPr vert="horz" lIns="91440" tIns="45720" rIns="91440" bIns="45720" rtlCol="0">
            <a:no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just" defTabSz="457189" rtl="0" eaLnBrk="1" fontAlgn="auto" latinLnBrk="0" hangingPunct="1">
              <a:lnSpc>
                <a:spcPct val="100000"/>
              </a:lnSpc>
              <a:spcBef>
                <a:spcPct val="20000"/>
              </a:spcBef>
              <a:spcAft>
                <a:spcPts val="0"/>
              </a:spcAft>
              <a:buClrTx/>
              <a:buSzTx/>
              <a:buFont typeface="Arial"/>
              <a:buNone/>
              <a:tabLst/>
              <a:defRPr/>
            </a:pPr>
            <a:r>
              <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During the period under review :</a:t>
            </a: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20 088 (T:23 559) </a:t>
            </a: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older persons were reached through services provided by funded community-based care and support facilities (home based; service centres and luncheon clubs) and </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5 886 (T:6 526)  </a:t>
            </a: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older persons  benefitted from residential facilities.</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Elder abuse campaigns were held in the form of marches in all regions  from 20 May 2022 to 10 June 2022 reaching 421 beneficiaries. The aforementioned events were followed  by a Provincial Seminar to celebrate the World Elder Abuse Awareness Day benefiting 135 persons</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 Choir Festival which is part of the priority active ageing programme was held on  7 October 2022 at Maropeng, in the West Rand to celebrate the International Day of Older Persons  reaching 412  beneficiaries.</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Department hosted a successful National Active Ageing Event from 5 to 7 December 2022  whereby 8 provinces with 2000 older persons and officials. </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An Engagement and Christmas Party attended by over 1200 older persons and Persons with Disabilities  took place in Atteridgeville on 22 December 2022. The aim was to afford the aforementioned sectors the opportunity to  present their challenges to the MEC. </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05619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19</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661B439C-06A7-64AD-15D7-0B9077B5CB6B}"/>
              </a:ext>
            </a:extLst>
          </p:cNvPr>
          <p:cNvSpPr txBox="1">
            <a:spLocks/>
          </p:cNvSpPr>
          <p:nvPr/>
        </p:nvSpPr>
        <p:spPr>
          <a:xfrm>
            <a:off x="1125538" y="1106487"/>
            <a:ext cx="8018462" cy="470521"/>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Services to Persons with Disabilities</a:t>
            </a:r>
          </a:p>
        </p:txBody>
      </p:sp>
      <p:sp>
        <p:nvSpPr>
          <p:cNvPr id="5" name="Content Placeholder 2">
            <a:extLst>
              <a:ext uri="{FF2B5EF4-FFF2-40B4-BE49-F238E27FC236}">
                <a16:creationId xmlns:a16="http://schemas.microsoft.com/office/drawing/2014/main" id="{69F373C3-F25F-5D52-85F5-75614733DB58}"/>
              </a:ext>
            </a:extLst>
          </p:cNvPr>
          <p:cNvSpPr txBox="1">
            <a:spLocks/>
          </p:cNvSpPr>
          <p:nvPr/>
        </p:nvSpPr>
        <p:spPr>
          <a:xfrm>
            <a:off x="1007183" y="1577008"/>
            <a:ext cx="8013659" cy="4956208"/>
          </a:xfrm>
          <a:prstGeom prst="rect">
            <a:avLst/>
          </a:prstGeom>
        </p:spPr>
        <p:txBody>
          <a:bodyPr vert="horz" lIns="91440" tIns="45720" rIns="91440" bIns="45720" rtlCol="0">
            <a:no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just" defTabSz="457189" rtl="0" eaLnBrk="1" fontAlgn="auto" latinLnBrk="0" hangingPunct="1">
              <a:lnSpc>
                <a:spcPct val="100000"/>
              </a:lnSpc>
              <a:spcBef>
                <a:spcPct val="20000"/>
              </a:spcBef>
              <a:spcAft>
                <a:spcPts val="0"/>
              </a:spcAft>
              <a:buClrTx/>
              <a:buSzTx/>
              <a:buFont typeface="Arial"/>
              <a:buNone/>
              <a:tabLst/>
              <a:defRPr/>
            </a:pPr>
            <a:r>
              <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During the period under review the following were achieved: </a:t>
            </a: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Residential and assisted living care were accessed by </a:t>
            </a:r>
            <a:r>
              <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1 684 </a:t>
            </a:r>
            <a:r>
              <a:rPr kumimoji="0" lang="en-ZA"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(T:1 980)</a:t>
            </a:r>
            <a:r>
              <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Persons with Disabilities in government and NPO managed facilities; </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Protective workshop programme aimed at socio-economic empowerment of persons with disabilities reached </a:t>
            </a:r>
            <a:r>
              <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3 907 </a:t>
            </a:r>
            <a:r>
              <a:rPr kumimoji="0" lang="en-ZA"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(T:4 365)</a:t>
            </a:r>
            <a:r>
              <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beneficiaries.</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International Day for persons with Albinism was celebrated from 9- 15 June 2022 through  media by 9 community radio stations in the 5 regions. In total 887 632 </a:t>
            </a: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persons were reached.</a:t>
            </a: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ZA"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l" defTabSz="457189" rtl="0" eaLnBrk="1" fontAlgn="auto" latinLnBrk="0" hangingPunct="1">
              <a:lnSpc>
                <a:spcPct val="11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Times New Roman" panose="02020603050405020304" pitchFamily="18" charset="0"/>
                <a:cs typeface="Arial" panose="020B0604020202020204" pitchFamily="34" charset="0"/>
              </a:rPr>
              <a:t>A  Provincial Albinism Conference held at Igugulethu CYCC on the 17-18 November 2022 reaching 42 persons as a follow up to the National Conference to elect a Gauteng  Committee. </a:t>
            </a:r>
          </a:p>
          <a:p>
            <a:pPr marL="342891" marR="0" lvl="0" indent="-342891" algn="l" defTabSz="457189" rtl="0" eaLnBrk="1" fontAlgn="auto" latinLnBrk="0" hangingPunct="1">
              <a:lnSpc>
                <a:spcPct val="110000"/>
              </a:lnSpc>
              <a:spcBef>
                <a:spcPct val="20000"/>
              </a:spcBef>
              <a:spcAft>
                <a:spcPts val="0"/>
              </a:spcAft>
              <a:buClrTx/>
              <a:buSzTx/>
              <a:buFont typeface="Wingdings" panose="05000000000000000000" pitchFamily="2" charset="2"/>
              <a:buChar char="§"/>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342891" marR="0" lvl="0" indent="-342891" algn="l" defTabSz="457189" rtl="0" eaLnBrk="1" fontAlgn="auto" latinLnBrk="0" hangingPunct="1">
              <a:lnSpc>
                <a:spcPct val="11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Times New Roman" panose="02020603050405020304" pitchFamily="18" charset="0"/>
                <a:cs typeface="Arial" panose="020B0604020202020204" pitchFamily="34" charset="0"/>
              </a:rPr>
              <a:t>A Provincial Disability Sports Day was  held on the 02 November 2022 reaching 190 people aimed at building the sport talent of persons with disabilities</a:t>
            </a:r>
          </a:p>
          <a:p>
            <a:pPr marL="342891" marR="0" lvl="0" indent="-342891" algn="l" defTabSz="457189" rtl="0" eaLnBrk="1" fontAlgn="auto" latinLnBrk="0" hangingPunct="1">
              <a:lnSpc>
                <a:spcPct val="110000"/>
              </a:lnSpc>
              <a:spcBef>
                <a:spcPct val="20000"/>
              </a:spcBef>
              <a:spcAft>
                <a:spcPts val="0"/>
              </a:spcAft>
              <a:buClrTx/>
              <a:buSzTx/>
              <a:buFont typeface="Wingdings" panose="05000000000000000000" pitchFamily="2" charset="2"/>
              <a:buChar char="§"/>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342891" marR="0" lvl="0" indent="-342891" algn="l" defTabSz="457189" rtl="0" eaLnBrk="1" fontAlgn="auto" latinLnBrk="0" hangingPunct="1">
              <a:lnSpc>
                <a:spcPct val="110000"/>
              </a:lnSpc>
              <a:spcBef>
                <a:spcPct val="20000"/>
              </a:spcBef>
              <a:spcAft>
                <a:spcPts val="60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Times New Roman" panose="02020603050405020304" pitchFamily="18" charset="0"/>
                <a:cs typeface="Arial" panose="020B0604020202020204" pitchFamily="34" charset="0"/>
              </a:rPr>
              <a:t>A Provincial Disability Colloquium  was held  in Johannesburg on 14-16 November 2022 reaching 90 persons for development and ensuring that people with disabilities speak with one voice </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400041" marR="0" lvl="1" indent="0" algn="just" defTabSz="457189" rtl="0" eaLnBrk="1" fontAlgn="auto" latinLnBrk="0" hangingPunct="1">
              <a:lnSpc>
                <a:spcPct val="100000"/>
              </a:lnSpc>
              <a:spcBef>
                <a:spcPct val="20000"/>
              </a:spcBef>
              <a:spcAft>
                <a:spcPts val="0"/>
              </a:spcAft>
              <a:buClrTx/>
              <a:buSzTx/>
              <a:buFont typeface="Arial"/>
              <a:buNone/>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Arial"/>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just" defTabSz="457189" rtl="0" eaLnBrk="1" fontAlgn="auto" latinLnBrk="0" hangingPunct="1">
              <a:lnSpc>
                <a:spcPct val="100000"/>
              </a:lnSpc>
              <a:spcBef>
                <a:spcPct val="20000"/>
              </a:spcBef>
              <a:spcAft>
                <a:spcPts val="0"/>
              </a:spcAft>
              <a:buClrTx/>
              <a:buSzTx/>
              <a:buFont typeface="Arial"/>
              <a:buNone/>
              <a:tabLst/>
              <a:defRPr/>
            </a:pP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43408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659834DB-170F-58BD-7753-BC3D44B8BBAD}"/>
              </a:ext>
            </a:extLst>
          </p:cNvPr>
          <p:cNvSpPr txBox="1">
            <a:spLocks/>
          </p:cNvSpPr>
          <p:nvPr/>
        </p:nvSpPr>
        <p:spPr>
          <a:xfrm>
            <a:off x="1045510" y="1106487"/>
            <a:ext cx="8018462" cy="470521"/>
          </a:xfrm>
          <a:prstGeom prst="rect">
            <a:avLst/>
          </a:prstGeom>
        </p:spPr>
        <p:txBody>
          <a:bodyPr vert="horz" lIns="91440" tIns="45720" rIns="91440" bIns="45720" rtlCol="0" anchor="ctr">
            <a:noAutofit/>
          </a:bodyPr>
          <a:lstStyle>
            <a:lvl1pPr algn="l" defTabSz="514350" rtl="0" eaLnBrk="1" latinLnBrk="0" hangingPunct="1">
              <a:lnSpc>
                <a:spcPct val="90000"/>
              </a:lnSpc>
              <a:spcBef>
                <a:spcPct val="0"/>
              </a:spcBef>
              <a:buNone/>
              <a:defRPr sz="2475" kern="1200">
                <a:solidFill>
                  <a:schemeClr val="tx1"/>
                </a:solidFill>
                <a:latin typeface="+mj-lt"/>
                <a:ea typeface="+mj-ea"/>
                <a:cs typeface="+mj-cs"/>
              </a:defRPr>
            </a:lvl1pPr>
          </a:lstStyle>
          <a:p>
            <a:pPr>
              <a:defRPr/>
            </a:pPr>
            <a:r>
              <a:rPr lang="en-US" altLang="en-US" sz="2000" b="1" dirty="0">
                <a:solidFill>
                  <a:schemeClr val="bg1"/>
                </a:solidFill>
                <a:latin typeface="Arial" panose="020B0604020202020204" pitchFamily="34" charset="0"/>
                <a:cs typeface="Arial" panose="020B0604020202020204" pitchFamily="34" charset="0"/>
              </a:rPr>
              <a:t>Table Of Contents</a:t>
            </a:r>
            <a:endParaRPr lang="en-US" sz="2000" b="1" dirty="0">
              <a:solidFill>
                <a:schemeClr val="bg1"/>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850A6437-6F78-D2FA-C94A-4A8A2C377464}"/>
              </a:ext>
            </a:extLst>
          </p:cNvPr>
          <p:cNvSpPr txBox="1">
            <a:spLocks/>
          </p:cNvSpPr>
          <p:nvPr/>
        </p:nvSpPr>
        <p:spPr>
          <a:xfrm>
            <a:off x="1045510" y="1577278"/>
            <a:ext cx="7846699" cy="5172529"/>
          </a:xfrm>
          <a:prstGeom prst="rect">
            <a:avLst/>
          </a:prstGeom>
        </p:spPr>
        <p:txBody>
          <a:bodyPr vert="horz" lIns="91440" tIns="45720" rIns="91440" bIns="45720" rtlCol="0">
            <a:norm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457189" marR="0" lvl="1" indent="0" algn="l" defTabSz="457189" rtl="0" eaLnBrk="1" fontAlgn="auto" latinLnBrk="0" hangingPunct="1">
              <a:lnSpc>
                <a:spcPct val="100000"/>
              </a:lnSpc>
              <a:spcBef>
                <a:spcPct val="20000"/>
              </a:spcBef>
              <a:spcAft>
                <a:spcPts val="0"/>
              </a:spcAft>
              <a:buClrTx/>
              <a:buSzTx/>
              <a:buFont typeface="Arial"/>
              <a:buNone/>
              <a:tabLst/>
              <a:defRPr/>
            </a:pPr>
            <a:r>
              <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Part A: 	</a:t>
            </a: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Overview Of Department Performance. </a:t>
            </a: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endPar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r>
              <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Part B:</a:t>
            </a: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1. </a:t>
            </a:r>
            <a:r>
              <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Non-financial Performance:</a:t>
            </a: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r>
              <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2. Governance And Administration</a:t>
            </a: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r>
              <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3.  Areas of Significant Deviation from Planned Performance</a:t>
            </a: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r>
              <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4. Monitoring of NPOs</a:t>
            </a: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r>
              <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5. Extraordinary Issues</a:t>
            </a: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endPar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r>
              <a:rPr kumimoji="0" lang="en-ZA"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Part C:	</a:t>
            </a:r>
            <a:r>
              <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Financial Report</a:t>
            </a: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endParaRPr kumimoji="0" lang="en-ZA"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endPar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endPar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l" defTabSz="457189" rtl="0" eaLnBrk="1" fontAlgn="auto" latinLnBrk="0" hangingPunct="1">
              <a:lnSpc>
                <a:spcPct val="100000"/>
              </a:lnSpc>
              <a:spcBef>
                <a:spcPct val="20000"/>
              </a:spcBef>
              <a:spcAft>
                <a:spcPts val="0"/>
              </a:spcAft>
              <a:buClrTx/>
              <a:buSzTx/>
              <a:buFont typeface="Arial"/>
              <a:buChar char="•"/>
              <a:tabLst/>
              <a:defRPr/>
            </a:pPr>
            <a:endPar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2922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20</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0430BDB9-88BE-A84E-73DE-623884870CA3}"/>
              </a:ext>
            </a:extLst>
          </p:cNvPr>
          <p:cNvSpPr txBox="1">
            <a:spLocks/>
          </p:cNvSpPr>
          <p:nvPr/>
        </p:nvSpPr>
        <p:spPr>
          <a:xfrm>
            <a:off x="1045510" y="1106488"/>
            <a:ext cx="8018462" cy="365124"/>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HIV And AIDS &amp; EPWP</a:t>
            </a:r>
          </a:p>
        </p:txBody>
      </p:sp>
      <p:sp>
        <p:nvSpPr>
          <p:cNvPr id="5" name="Content Placeholder 2">
            <a:extLst>
              <a:ext uri="{FF2B5EF4-FFF2-40B4-BE49-F238E27FC236}">
                <a16:creationId xmlns:a16="http://schemas.microsoft.com/office/drawing/2014/main" id="{8E965773-8719-57A3-4486-0A51B5229F66}"/>
              </a:ext>
            </a:extLst>
          </p:cNvPr>
          <p:cNvSpPr txBox="1">
            <a:spLocks/>
          </p:cNvSpPr>
          <p:nvPr/>
        </p:nvSpPr>
        <p:spPr>
          <a:xfrm>
            <a:off x="1007184" y="1590260"/>
            <a:ext cx="8013659" cy="4971843"/>
          </a:xfrm>
          <a:prstGeom prst="rect">
            <a:avLst/>
          </a:prstGeom>
        </p:spPr>
        <p:txBody>
          <a:bodyPr vert="horz" lIns="91440" tIns="45720" rIns="91440" bIns="45720" rtlCol="0">
            <a:no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just" defTabSz="914377" rtl="0" eaLnBrk="1" fontAlgn="auto" latinLnBrk="0" hangingPunct="1">
              <a:lnSpc>
                <a:spcPct val="120000"/>
              </a:lnSpc>
              <a:spcBef>
                <a:spcPct val="20000"/>
              </a:spcBef>
              <a:spcAft>
                <a:spcPts val="0"/>
              </a:spcAft>
              <a:buClrTx/>
              <a:buSzTx/>
              <a:buFont typeface="Arial"/>
              <a:buNone/>
              <a:tabLst>
                <a:tab pos="0" algn="l"/>
              </a:tabLst>
              <a:defRPr/>
            </a:pPr>
            <a:r>
              <a:rPr kumimoji="0" 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During the period under review the following were achieved:</a:t>
            </a:r>
          </a:p>
          <a:p>
            <a:pPr marL="552437" marR="0" lvl="0" indent="-285744" algn="just" defTabSz="914377" rtl="0" eaLnBrk="1" fontAlgn="auto" latinLnBrk="0" hangingPunct="1">
              <a:lnSpc>
                <a:spcPct val="120000"/>
              </a:lnSpc>
              <a:spcBef>
                <a:spcPct val="20000"/>
              </a:spcBef>
              <a:spcAft>
                <a:spcPts val="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Nutritional support was provided to </a:t>
            </a:r>
            <a:r>
              <a:rPr kumimoji="0" 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155 697 (T:136 000)</a:t>
            </a: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through food parcels  to date and </a:t>
            </a:r>
            <a:r>
              <a:rPr kumimoji="0" 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33 578 (T:32 300) </a:t>
            </a: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through cooked meals </a:t>
            </a:r>
          </a:p>
          <a:p>
            <a:pPr marL="552437" marR="0" lvl="0" indent="-285744" algn="just" defTabSz="914377" rtl="0" eaLnBrk="1" fontAlgn="auto" latinLnBrk="0" hangingPunct="1">
              <a:lnSpc>
                <a:spcPct val="120000"/>
              </a:lnSpc>
              <a:spcBef>
                <a:spcPct val="20000"/>
              </a:spcBef>
              <a:spcAft>
                <a:spcPts val="0"/>
              </a:spcAft>
              <a:buClrTx/>
              <a:buSzTx/>
              <a:buFont typeface="Wingdings" panose="05000000000000000000" pitchFamily="2" charset="2"/>
              <a:buChar char="§"/>
              <a:tabLst/>
              <a:defRPr/>
            </a:pPr>
            <a:r>
              <a:rPr kumimoji="0" 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109 240 </a:t>
            </a:r>
            <a:r>
              <a:rPr kumimoji="0" lang="en-ZA"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(T:100 086) </a:t>
            </a: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beneficiaries received psychosocial support services including </a:t>
            </a: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Orphans and Vulnerable Children</a:t>
            </a:r>
          </a:p>
          <a:p>
            <a:pPr marL="609585" marR="0" lvl="0" indent="-342891" algn="just" defTabSz="914377" rtl="0" eaLnBrk="1" fontAlgn="auto" latinLnBrk="0" hangingPunct="1">
              <a:lnSpc>
                <a:spcPct val="120000"/>
              </a:lnSpc>
              <a:spcBef>
                <a:spcPct val="20000"/>
              </a:spcBef>
              <a:spcAft>
                <a:spcPts val="0"/>
              </a:spcAft>
              <a:buClrTx/>
              <a:buSzTx/>
              <a:buFont typeface="Wingdings" panose="05000000000000000000" pitchFamily="2" charset="2"/>
              <a:buChar char="§"/>
              <a:tabLst/>
              <a:defRPr/>
            </a:pPr>
            <a:r>
              <a:rPr kumimoji="0" 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7 222 (T:7 432) </a:t>
            </a: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work opportunities were created through EPWP </a:t>
            </a:r>
          </a:p>
          <a:p>
            <a:pPr marL="609585" marR="0" lvl="0" indent="-342891" algn="just" defTabSz="914377" rtl="0" eaLnBrk="1" fontAlgn="auto" latinLnBrk="0" hangingPunct="1">
              <a:lnSpc>
                <a:spcPct val="12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World AIDS Day was commemorated across the province on 01 December 2022</a:t>
            </a:r>
          </a:p>
          <a:p>
            <a:pPr marL="0" marR="0" lvl="0" indent="0" algn="just" defTabSz="457189" rtl="0" eaLnBrk="1" fontAlgn="auto" latinLnBrk="0" hangingPunct="1">
              <a:lnSpc>
                <a:spcPct val="120000"/>
              </a:lnSpc>
              <a:spcBef>
                <a:spcPct val="20000"/>
              </a:spcBef>
              <a:spcAft>
                <a:spcPts val="0"/>
              </a:spcAft>
              <a:buClrTx/>
              <a:buSzTx/>
              <a:buFont typeface="Arial"/>
              <a:buNone/>
              <a:tabLst/>
              <a:defRPr/>
            </a:pPr>
            <a:r>
              <a:rPr kumimoji="0" lang="en-ZA"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Care and Support Programme</a:t>
            </a:r>
          </a:p>
          <a:p>
            <a:pPr marL="0" marR="0" lvl="0" indent="0" algn="just" defTabSz="457189" rtl="0" eaLnBrk="1" fontAlgn="auto" latinLnBrk="0" hangingPunct="1">
              <a:lnSpc>
                <a:spcPct val="120000"/>
              </a:lnSpc>
              <a:spcBef>
                <a:spcPct val="20000"/>
              </a:spcBef>
              <a:spcAft>
                <a:spcPts val="0"/>
              </a:spcAft>
              <a:buClrTx/>
              <a:buSzTx/>
              <a:buFont typeface="Arial"/>
              <a:buNone/>
              <a:tabLst/>
              <a:defRPr/>
            </a:pP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Comprehensive core package of services that include nutritional support, counseling, skills development, home and school visits, psychosocial support, educational support, access to treatment, and referrals was provided to:</a:t>
            </a:r>
          </a:p>
          <a:p>
            <a:pPr marL="342891" marR="0" lvl="0" indent="-342891" algn="just" defTabSz="457189" rtl="0" eaLnBrk="1" fontAlgn="auto" latinLnBrk="0" hangingPunct="1">
              <a:lnSpc>
                <a:spcPct val="120000"/>
              </a:lnSpc>
              <a:spcBef>
                <a:spcPct val="20000"/>
              </a:spcBef>
              <a:spcAft>
                <a:spcPts val="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Orphans, Vulnerable Children and Youth (OVCY)</a:t>
            </a: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2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Youth Headed Households</a:t>
            </a:r>
          </a:p>
          <a:p>
            <a:pPr marL="342891" marR="0" lvl="0" indent="-342891" algn="just" defTabSz="457189" rtl="0" eaLnBrk="1" fontAlgn="auto" latinLnBrk="0" hangingPunct="1">
              <a:lnSpc>
                <a:spcPct val="12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Children Living with HIV </a:t>
            </a:r>
          </a:p>
          <a:p>
            <a:pPr marL="342891" marR="0" lvl="0" indent="-342891" algn="just" defTabSz="457189" rtl="0" eaLnBrk="1" fontAlgn="auto" latinLnBrk="0" hangingPunct="1">
              <a:lnSpc>
                <a:spcPct val="12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Adults on ARVs supported</a:t>
            </a:r>
          </a:p>
          <a:p>
            <a:pPr marL="342891" marR="0" lvl="0" indent="-342891" algn="just" defTabSz="457189" rtl="0" eaLnBrk="1" fontAlgn="auto" latinLnBrk="0" hangingPunct="1">
              <a:lnSpc>
                <a:spcPct val="12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Beneficiaries with TB / showing signs thereof </a:t>
            </a:r>
          </a:p>
          <a:p>
            <a:pPr marL="342891" marR="0" lvl="0" indent="-342891" algn="just" defTabSz="457189" rtl="0" eaLnBrk="1" fontAlgn="auto" latinLnBrk="0" hangingPunct="1">
              <a:lnSpc>
                <a:spcPct val="12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Older Persons, who are primary Caregivers</a:t>
            </a:r>
          </a:p>
          <a:p>
            <a:pPr marL="609585" marR="0" lvl="0" indent="-342891" algn="just" defTabSz="914377" rtl="0" eaLnBrk="1" fontAlgn="auto" latinLnBrk="0" hangingPunct="1">
              <a:lnSpc>
                <a:spcPct val="120000"/>
              </a:lnSpc>
              <a:spcBef>
                <a:spcPct val="2000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75579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21</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64B7E768-AD96-DD07-4510-D053A1C3EC24}"/>
              </a:ext>
            </a:extLst>
          </p:cNvPr>
          <p:cNvSpPr txBox="1">
            <a:spLocks/>
          </p:cNvSpPr>
          <p:nvPr/>
        </p:nvSpPr>
        <p:spPr>
          <a:xfrm>
            <a:off x="1007181" y="1097972"/>
            <a:ext cx="8013659" cy="47903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Non-Financial Performance: Prog 3</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9F98FA04-DD39-795F-E8D0-F55804A6FE59}"/>
              </a:ext>
            </a:extLst>
          </p:cNvPr>
          <p:cNvGraphicFramePr>
            <a:graphicFrameLocks noGrp="1"/>
          </p:cNvGraphicFramePr>
          <p:nvPr>
            <p:ph idx="1"/>
            <p:extLst>
              <p:ext uri="{D42A27DB-BD31-4B8C-83A1-F6EECF244321}">
                <p14:modId xmlns:p14="http://schemas.microsoft.com/office/powerpoint/2010/main" val="3615298347"/>
              </p:ext>
            </p:extLst>
          </p:nvPr>
        </p:nvGraphicFramePr>
        <p:xfrm>
          <a:off x="1006475" y="1577009"/>
          <a:ext cx="8013700" cy="495555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3618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22</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494C45E7-F01E-CB3D-D2B3-540054A17650}"/>
              </a:ext>
            </a:extLst>
          </p:cNvPr>
          <p:cNvSpPr txBox="1">
            <a:spLocks/>
          </p:cNvSpPr>
          <p:nvPr/>
        </p:nvSpPr>
        <p:spPr>
          <a:xfrm>
            <a:off x="1125538" y="1106488"/>
            <a:ext cx="8018462" cy="365124"/>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Care And Support To Families </a:t>
            </a:r>
          </a:p>
        </p:txBody>
      </p:sp>
      <p:sp>
        <p:nvSpPr>
          <p:cNvPr id="5" name="Content Placeholder 6">
            <a:extLst>
              <a:ext uri="{FF2B5EF4-FFF2-40B4-BE49-F238E27FC236}">
                <a16:creationId xmlns:a16="http://schemas.microsoft.com/office/drawing/2014/main" id="{7AD30D73-06B3-DA4F-BFBA-A890F617FCF4}"/>
              </a:ext>
            </a:extLst>
          </p:cNvPr>
          <p:cNvSpPr txBox="1">
            <a:spLocks/>
          </p:cNvSpPr>
          <p:nvPr/>
        </p:nvSpPr>
        <p:spPr>
          <a:xfrm>
            <a:off x="1007183" y="1616765"/>
            <a:ext cx="8013659" cy="4916451"/>
          </a:xfrm>
          <a:prstGeom prst="rect">
            <a:avLst/>
          </a:prstGeom>
        </p:spPr>
        <p:txBody>
          <a:bodyPr vert="horz" lIns="91440" tIns="45720" rIns="91440" bIns="45720" rtlCol="0">
            <a:no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189" rtl="0" eaLnBrk="1" fontAlgn="auto" latinLnBrk="0" hangingPunct="1">
              <a:lnSpc>
                <a:spcPct val="100000"/>
              </a:lnSpc>
              <a:spcBef>
                <a:spcPct val="20000"/>
              </a:spcBef>
              <a:spcAft>
                <a:spcPts val="0"/>
              </a:spcAft>
              <a:buClrTx/>
              <a:buSzTx/>
              <a:buFont typeface="Arial"/>
              <a:buNone/>
              <a:tabLst/>
              <a:defRPr/>
            </a:pP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During the quarter under review the following was achieved to ensure families perform the critical role of nurturing and caring for individual family members:</a:t>
            </a:r>
          </a:p>
          <a:p>
            <a:pPr marL="0" marR="0" lvl="0" indent="0" algn="l" defTabSz="457189" rtl="0" eaLnBrk="1" fontAlgn="auto" latinLnBrk="0" hangingPunct="1">
              <a:lnSpc>
                <a:spcPct val="100000"/>
              </a:lnSpc>
              <a:spcBef>
                <a:spcPct val="20000"/>
              </a:spcBef>
              <a:spcAft>
                <a:spcPts val="0"/>
              </a:spcAft>
              <a:buClrTx/>
              <a:buSzTx/>
              <a:buFont typeface="Arial"/>
              <a:buNone/>
              <a:tabLst/>
              <a:defRPr/>
            </a:pPr>
            <a:endPar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191 782 (T:119 660) </a:t>
            </a:r>
            <a:r>
              <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family members participated in preservation programmes</a:t>
            </a:r>
          </a:p>
          <a:p>
            <a:pPr marL="742932" marR="0" lvl="1" indent="-285744"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2 777</a:t>
            </a: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 </a:t>
            </a:r>
            <a:r>
              <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(T:1 888) </a:t>
            </a: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family members were reunited with their families</a:t>
            </a:r>
          </a:p>
          <a:p>
            <a:pPr marL="742932" marR="0" lvl="1" indent="-285744"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119 665 (T:54 315) </a:t>
            </a: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families participated in parenting programmes </a:t>
            </a:r>
          </a:p>
          <a:p>
            <a:pPr marL="742932" marR="0" lvl="1" indent="-285744"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37 659 (T:38 478) </a:t>
            </a: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families received crisis intervention  services</a:t>
            </a:r>
          </a:p>
          <a:p>
            <a:pPr marL="742932" marR="0" lvl="1" indent="-285744"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r>
              <a:rPr kumimoji="0" 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endParaRPr kumimoji="0" lang="en-ZA"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endParaRPr kumimoji="0" lang="en-ZA"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l" defTabSz="457189" rtl="0" eaLnBrk="1" fontAlgn="auto" latinLnBrk="0" hangingPunct="1">
              <a:lnSpc>
                <a:spcPct val="115000"/>
              </a:lnSpc>
              <a:spcBef>
                <a:spcPct val="20000"/>
              </a:spcBef>
              <a:spcAft>
                <a:spcPts val="1000"/>
              </a:spcAft>
              <a:buClrTx/>
              <a:buSzTx/>
              <a:buFont typeface="Arial" charset="0"/>
              <a:buChar char="•"/>
              <a:tabLst/>
              <a:defRPr/>
            </a:pPr>
            <a:endPar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l" defTabSz="457189" rtl="0" eaLnBrk="1" fontAlgn="auto" latinLnBrk="0" hangingPunct="1">
              <a:lnSpc>
                <a:spcPct val="100000"/>
              </a:lnSpc>
              <a:spcBef>
                <a:spcPct val="20000"/>
              </a:spcBef>
              <a:spcAft>
                <a:spcPts val="0"/>
              </a:spcAft>
              <a:buClrTx/>
              <a:buSzTx/>
              <a:buFont typeface="Arial" charset="0"/>
              <a:buNone/>
              <a:tabLst/>
              <a:defRPr/>
            </a:pPr>
            <a:endPar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76005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23</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7317EEA2-951A-E1F8-39C0-B808E8FC2487}"/>
              </a:ext>
            </a:extLst>
          </p:cNvPr>
          <p:cNvSpPr txBox="1">
            <a:spLocks/>
          </p:cNvSpPr>
          <p:nvPr/>
        </p:nvSpPr>
        <p:spPr>
          <a:xfrm>
            <a:off x="1125538" y="1106488"/>
            <a:ext cx="8018462" cy="365124"/>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Care And Support To Families </a:t>
            </a:r>
          </a:p>
        </p:txBody>
      </p:sp>
      <p:sp>
        <p:nvSpPr>
          <p:cNvPr id="7" name="Content Placeholder 6">
            <a:extLst>
              <a:ext uri="{FF2B5EF4-FFF2-40B4-BE49-F238E27FC236}">
                <a16:creationId xmlns:a16="http://schemas.microsoft.com/office/drawing/2014/main" id="{801AE74B-7849-3CFD-4BA5-EAE669F2BE5D}"/>
              </a:ext>
            </a:extLst>
          </p:cNvPr>
          <p:cNvSpPr txBox="1">
            <a:spLocks/>
          </p:cNvSpPr>
          <p:nvPr/>
        </p:nvSpPr>
        <p:spPr>
          <a:xfrm>
            <a:off x="1007183" y="1590260"/>
            <a:ext cx="8013659" cy="5131218"/>
          </a:xfrm>
          <a:prstGeom prst="rect">
            <a:avLst/>
          </a:prstGeom>
        </p:spPr>
        <p:txBody>
          <a:bodyPr vert="horz" lIns="91440" tIns="45720" rIns="91440" bIns="45720" rtlCol="0">
            <a:no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just" defTabSz="457189" rtl="0" eaLnBrk="1" fontAlgn="auto" latinLnBrk="0" hangingPunct="1">
              <a:lnSpc>
                <a:spcPct val="100000"/>
              </a:lnSpc>
              <a:spcBef>
                <a:spcPct val="20000"/>
              </a:spcBef>
              <a:spcAft>
                <a:spcPts val="0"/>
              </a:spcAft>
              <a:buClrTx/>
              <a:buSzTx/>
              <a:buFont typeface="Arial"/>
              <a:buNone/>
              <a:tabLst/>
              <a:defRPr/>
            </a:pPr>
            <a:r>
              <a:rPr kumimoji="0" lang="en-ZA"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Education and awareness programmes </a:t>
            </a: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ZA"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International Families Day which is aimed at promoting the importance of the role of the family was celebrated in 5 regions reaching 395 persons from 13 to 31 May 2022 . </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Two homeless shelters were launched in Benoni and Vanderbiljpark on 13 May 2022 and 31 May 2022 respectively reaching 205 beneficiaries. </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These facilities were provided funding to procure container and park homes as they had to accommodate homeless people who had to be moved from temporary homeless shelters established during hard Lockdown in April  2020. </a:t>
            </a: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 service delivery blitz to assist homeless people to exit the systems combined with the sports day was held on 9 December 2022.</a:t>
            </a: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742932" marR="0" lvl="1" indent="-285744"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Times New Roman" panose="02020603050405020304" pitchFamily="18" charset="0"/>
                <a:cs typeface="Arial" panose="020B0604020202020204" pitchFamily="34" charset="0"/>
              </a:rPr>
              <a:t>12 ID reissue and 3 ID first application </a:t>
            </a: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were processed by the Department of  </a:t>
            </a: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Times New Roman" panose="02020603050405020304" pitchFamily="18" charset="0"/>
                <a:cs typeface="Arial" panose="020B0604020202020204" pitchFamily="34" charset="0"/>
              </a:rPr>
              <a:t>Home affairs as well as  </a:t>
            </a:r>
          </a:p>
          <a:p>
            <a:pPr marL="742932" marR="0" lvl="1" indent="-285744"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Times New Roman" panose="02020603050405020304" pitchFamily="18" charset="0"/>
                <a:cs typeface="Arial" panose="020B0604020202020204" pitchFamily="34" charset="0"/>
              </a:rPr>
              <a:t>38 grant applications processed by SASSA; namely; 31 SRD grant, 2 Child Support and 5 disability.</a:t>
            </a:r>
          </a:p>
          <a:p>
            <a:pPr marL="742932" marR="0" lvl="1" indent="-285744"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Times New Roman" panose="02020603050405020304" pitchFamily="18" charset="0"/>
                <a:cs typeface="Arial" panose="020B0604020202020204" pitchFamily="34" charset="0"/>
              </a:rPr>
              <a:t> The Department of Employment and Labour assisted 36 Homeless People with completion of employment seekers database form.</a:t>
            </a: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457189" marR="0" lvl="1" indent="0" algn="l" defTabSz="457189" rtl="0" eaLnBrk="1" fontAlgn="auto" latinLnBrk="0" hangingPunct="1">
              <a:lnSpc>
                <a:spcPct val="100000"/>
              </a:lnSpc>
              <a:spcBef>
                <a:spcPct val="20000"/>
              </a:spcBef>
              <a:spcAft>
                <a:spcPts val="0"/>
              </a:spcAft>
              <a:buClrTx/>
              <a:buSzTx/>
              <a:buFont typeface="Arial"/>
              <a:buNone/>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l" defTabSz="457189" rtl="0" eaLnBrk="1" fontAlgn="auto" latinLnBrk="0" hangingPunct="1">
              <a:lnSpc>
                <a:spcPct val="115000"/>
              </a:lnSpc>
              <a:spcBef>
                <a:spcPct val="20000"/>
              </a:spcBef>
              <a:spcAft>
                <a:spcPts val="1000"/>
              </a:spcAft>
              <a:buClrTx/>
              <a:buSzTx/>
              <a:buFont typeface="Arial" charset="0"/>
              <a:buChar char="•"/>
              <a:tabLst/>
              <a:defRPr/>
            </a:pPr>
            <a:endPar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l" defTabSz="457189" rtl="0" eaLnBrk="1" fontAlgn="auto" latinLnBrk="0" hangingPunct="1">
              <a:lnSpc>
                <a:spcPct val="100000"/>
              </a:lnSpc>
              <a:spcBef>
                <a:spcPct val="20000"/>
              </a:spcBef>
              <a:spcAft>
                <a:spcPts val="0"/>
              </a:spcAft>
              <a:buClrTx/>
              <a:buSzTx/>
              <a:buFont typeface="Arial" charset="0"/>
              <a:buNone/>
              <a:tabLst/>
              <a:defRPr/>
            </a:pPr>
            <a:endPar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25691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24</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0F4DC853-A648-612D-2CD3-F491461BBE5D}"/>
              </a:ext>
            </a:extLst>
          </p:cNvPr>
          <p:cNvSpPr txBox="1">
            <a:spLocks/>
          </p:cNvSpPr>
          <p:nvPr/>
        </p:nvSpPr>
        <p:spPr>
          <a:xfrm>
            <a:off x="1007183" y="1097976"/>
            <a:ext cx="8013659" cy="479033"/>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Child Care And Protection</a:t>
            </a:r>
          </a:p>
        </p:txBody>
      </p:sp>
      <p:sp>
        <p:nvSpPr>
          <p:cNvPr id="5" name="Content Placeholder 2">
            <a:extLst>
              <a:ext uri="{FF2B5EF4-FFF2-40B4-BE49-F238E27FC236}">
                <a16:creationId xmlns:a16="http://schemas.microsoft.com/office/drawing/2014/main" id="{FD9A846D-7075-E3DE-6C8D-D54F269A23B4}"/>
              </a:ext>
            </a:extLst>
          </p:cNvPr>
          <p:cNvSpPr txBox="1">
            <a:spLocks/>
          </p:cNvSpPr>
          <p:nvPr/>
        </p:nvSpPr>
        <p:spPr bwMode="auto">
          <a:xfrm>
            <a:off x="1006518" y="1577009"/>
            <a:ext cx="7912196" cy="495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eaLnBrk="0" hangingPunct="0">
              <a:buFont typeface="Arial" charset="0"/>
              <a:buNone/>
              <a:defRPr/>
            </a:pPr>
            <a:r>
              <a:rPr lang="en-ZA" sz="1800" b="1" dirty="0">
                <a:solidFill>
                  <a:prstClr val="black"/>
                </a:solidFill>
                <a:latin typeface="Arial" panose="020B0604020202020204" pitchFamily="34" charset="0"/>
                <a:cs typeface="Arial" panose="020B0604020202020204" pitchFamily="34" charset="0"/>
              </a:rPr>
              <a:t>During the period under review:</a:t>
            </a:r>
          </a:p>
          <a:p>
            <a:pPr marL="0" indent="0" algn="just" eaLnBrk="0" hangingPunct="0">
              <a:buFont typeface="Arial" charset="0"/>
              <a:buNone/>
              <a:defRPr/>
            </a:pPr>
            <a:endParaRPr lang="en-ZA" sz="1800" b="1" dirty="0">
              <a:solidFill>
                <a:prstClr val="black"/>
              </a:solidFill>
              <a:latin typeface="Arial" panose="020B0604020202020204" pitchFamily="34" charset="0"/>
              <a:cs typeface="Arial" panose="020B0604020202020204" pitchFamily="34" charset="0"/>
            </a:endParaRPr>
          </a:p>
          <a:p>
            <a:pPr algn="just" eaLnBrk="0" hangingPunct="0">
              <a:buFont typeface="Wingdings" panose="05000000000000000000" pitchFamily="2" charset="2"/>
              <a:buChar char="§"/>
              <a:defRPr/>
            </a:pPr>
            <a:r>
              <a:rPr lang="en-ZA" sz="1800" b="1" dirty="0">
                <a:solidFill>
                  <a:prstClr val="black"/>
                </a:solidFill>
                <a:latin typeface="Arial" panose="020B0604020202020204" pitchFamily="34" charset="0"/>
                <a:cs typeface="Arial" panose="020B0604020202020204" pitchFamily="34" charset="0"/>
              </a:rPr>
              <a:t>4 931 (T:5 965)</a:t>
            </a:r>
            <a:r>
              <a:rPr lang="en-ZA" sz="1800" dirty="0">
                <a:solidFill>
                  <a:prstClr val="black"/>
                </a:solidFill>
                <a:latin typeface="Arial" panose="020B0604020202020204" pitchFamily="34" charset="0"/>
                <a:cs typeface="Arial" panose="020B0604020202020204" pitchFamily="34" charset="0"/>
              </a:rPr>
              <a:t> children in need of care and protection were placed in foster care.</a:t>
            </a:r>
          </a:p>
          <a:p>
            <a:pPr algn="just" eaLnBrk="0" hangingPunct="0">
              <a:buFont typeface="Wingdings" panose="05000000000000000000" pitchFamily="2" charset="2"/>
              <a:buChar char="§"/>
              <a:defRPr/>
            </a:pPr>
            <a:endParaRPr lang="en-ZA" sz="1800" dirty="0">
              <a:solidFill>
                <a:prstClr val="black"/>
              </a:solidFill>
              <a:latin typeface="Arial" panose="020B0604020202020204" pitchFamily="34" charset="0"/>
              <a:cs typeface="Arial" panose="020B0604020202020204" pitchFamily="34" charset="0"/>
            </a:endParaRPr>
          </a:p>
          <a:p>
            <a:pPr algn="just" eaLnBrk="0" hangingPunct="0">
              <a:buFont typeface="Wingdings" panose="05000000000000000000" pitchFamily="2" charset="2"/>
              <a:buChar char="§"/>
              <a:defRPr/>
            </a:pPr>
            <a:r>
              <a:rPr lang="en-ZA" sz="1800" b="1" dirty="0">
                <a:solidFill>
                  <a:prstClr val="black"/>
                </a:solidFill>
                <a:latin typeface="Arial" panose="020B0604020202020204" pitchFamily="34" charset="0"/>
                <a:cs typeface="Arial" panose="020B0604020202020204" pitchFamily="34" charset="0"/>
              </a:rPr>
              <a:t>3 634 (T:929)</a:t>
            </a:r>
            <a:r>
              <a:rPr lang="en-ZA" sz="1800" dirty="0">
                <a:solidFill>
                  <a:prstClr val="black"/>
                </a:solidFill>
                <a:latin typeface="Arial" panose="020B0604020202020204" pitchFamily="34" charset="0"/>
                <a:cs typeface="Arial" panose="020B0604020202020204" pitchFamily="34" charset="0"/>
              </a:rPr>
              <a:t> children were reported as cases of child abuse.</a:t>
            </a:r>
          </a:p>
          <a:p>
            <a:pPr algn="just" eaLnBrk="0" hangingPunct="0">
              <a:buFont typeface="Wingdings" panose="05000000000000000000" pitchFamily="2" charset="2"/>
              <a:buChar char="§"/>
              <a:defRPr/>
            </a:pPr>
            <a:endParaRPr lang="en-ZA" sz="1800" dirty="0">
              <a:solidFill>
                <a:prstClr val="black"/>
              </a:solidFill>
              <a:latin typeface="Arial" panose="020B0604020202020204" pitchFamily="34" charset="0"/>
              <a:cs typeface="Arial" panose="020B0604020202020204" pitchFamily="34" charset="0"/>
            </a:endParaRPr>
          </a:p>
          <a:p>
            <a:pPr algn="just" eaLnBrk="0" hangingPunct="0">
              <a:buFont typeface="Wingdings" panose="05000000000000000000" pitchFamily="2" charset="2"/>
              <a:buChar char="§"/>
              <a:defRPr/>
            </a:pPr>
            <a:r>
              <a:rPr lang="en-ZA" sz="1800" b="1" dirty="0">
                <a:solidFill>
                  <a:prstClr val="black"/>
                </a:solidFill>
                <a:latin typeface="Arial" panose="020B0604020202020204" pitchFamily="34" charset="0"/>
                <a:cs typeface="Arial" panose="020B0604020202020204" pitchFamily="34" charset="0"/>
              </a:rPr>
              <a:t>4 336 (T:4 512)</a:t>
            </a:r>
            <a:r>
              <a:rPr lang="en-ZA" sz="1800" dirty="0">
                <a:solidFill>
                  <a:prstClr val="black"/>
                </a:solidFill>
                <a:latin typeface="Arial" panose="020B0604020202020204" pitchFamily="34" charset="0"/>
                <a:cs typeface="Arial" panose="020B0604020202020204" pitchFamily="34" charset="0"/>
              </a:rPr>
              <a:t> children were placed in CYCCs for developmental social welfare services</a:t>
            </a:r>
            <a:r>
              <a:rPr lang="en-ZA" sz="1800" dirty="0">
                <a:solidFill>
                  <a:srgbClr val="0070C0"/>
                </a:solidFill>
                <a:latin typeface="Arial" panose="020B0604020202020204" pitchFamily="34" charset="0"/>
                <a:cs typeface="Arial" panose="020B0604020202020204" pitchFamily="34" charset="0"/>
              </a:rPr>
              <a:t>.</a:t>
            </a:r>
          </a:p>
          <a:p>
            <a:pPr algn="just" eaLnBrk="0" fontAlgn="auto" hangingPunct="0">
              <a:spcBef>
                <a:spcPts val="0"/>
              </a:spcBef>
              <a:spcAft>
                <a:spcPts val="0"/>
              </a:spcAft>
              <a:buFont typeface="Wingdings" panose="05000000000000000000" pitchFamily="2" charset="2"/>
              <a:buChar char="§"/>
              <a:defRPr/>
            </a:pPr>
            <a:endParaRPr lang="en-ZA" sz="1800" dirty="0">
              <a:solidFill>
                <a:srgbClr val="0070C0"/>
              </a:solidFill>
              <a:latin typeface="Arial" panose="020B0604020202020204" pitchFamily="34" charset="0"/>
              <a:cs typeface="Arial" panose="020B0604020202020204" pitchFamily="34" charset="0"/>
            </a:endParaRPr>
          </a:p>
          <a:p>
            <a:pPr algn="just" eaLnBrk="0" hangingPunct="0">
              <a:buFont typeface="Wingdings" panose="05000000000000000000" pitchFamily="2" charset="2"/>
              <a:buChar char="§"/>
              <a:defRPr/>
            </a:pPr>
            <a:endParaRPr lang="en-ZA" sz="1800" dirty="0">
              <a:solidFill>
                <a:prstClr val="black"/>
              </a:solidFill>
              <a:latin typeface="Arial" panose="020B0604020202020204" pitchFamily="34" charset="0"/>
              <a:cs typeface="Arial" panose="020B0604020202020204" pitchFamily="34" charset="0"/>
            </a:endParaRPr>
          </a:p>
          <a:p>
            <a:pPr marL="0" indent="0" algn="just" fontAlgn="auto">
              <a:spcAft>
                <a:spcPts val="0"/>
              </a:spcAft>
              <a:buFont typeface="Arial" charset="0"/>
              <a:buNone/>
              <a:defRPr/>
            </a:pPr>
            <a:endParaRPr lang="en-ZA" sz="18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6864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25</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C3F1D259-625C-67BD-B99B-72E2B3A9A8CD}"/>
              </a:ext>
            </a:extLst>
          </p:cNvPr>
          <p:cNvSpPr txBox="1">
            <a:spLocks/>
          </p:cNvSpPr>
          <p:nvPr/>
        </p:nvSpPr>
        <p:spPr>
          <a:xfrm>
            <a:off x="1007183" y="1097976"/>
            <a:ext cx="8013659" cy="492285"/>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Child Care And Protection</a:t>
            </a:r>
          </a:p>
        </p:txBody>
      </p:sp>
      <p:sp>
        <p:nvSpPr>
          <p:cNvPr id="5" name="Content Placeholder 2">
            <a:extLst>
              <a:ext uri="{FF2B5EF4-FFF2-40B4-BE49-F238E27FC236}">
                <a16:creationId xmlns:a16="http://schemas.microsoft.com/office/drawing/2014/main" id="{483555CC-B035-F679-8D28-DDD8EFE6A52D}"/>
              </a:ext>
            </a:extLst>
          </p:cNvPr>
          <p:cNvSpPr txBox="1">
            <a:spLocks/>
          </p:cNvSpPr>
          <p:nvPr/>
        </p:nvSpPr>
        <p:spPr bwMode="auto">
          <a:xfrm>
            <a:off x="1006517" y="1590261"/>
            <a:ext cx="8013659" cy="4942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eaLnBrk="0" fontAlgn="auto" hangingPunct="0">
              <a:spcBef>
                <a:spcPts val="0"/>
              </a:spcBef>
              <a:spcAft>
                <a:spcPts val="0"/>
              </a:spcAft>
              <a:buFont typeface="Arial" charset="0"/>
              <a:buNone/>
              <a:defRPr/>
            </a:pPr>
            <a:r>
              <a:rPr lang="en-ZA" sz="1400" b="1" dirty="0">
                <a:solidFill>
                  <a:prstClr val="black"/>
                </a:solidFill>
                <a:latin typeface="Arial" panose="020B0604020202020204" pitchFamily="34" charset="0"/>
                <a:cs typeface="Arial" panose="020B0604020202020204" pitchFamily="34" charset="0"/>
              </a:rPr>
              <a:t>During the period under review:</a:t>
            </a:r>
          </a:p>
          <a:p>
            <a:pPr algn="just" eaLnBrk="0" fontAlgn="auto" hangingPunct="0">
              <a:spcBef>
                <a:spcPts val="0"/>
              </a:spcBef>
              <a:spcAft>
                <a:spcPts val="0"/>
              </a:spcAft>
              <a:buFont typeface="Wingdings" panose="05000000000000000000" pitchFamily="2" charset="2"/>
              <a:buChar char="§"/>
              <a:defRPr/>
            </a:pPr>
            <a:endParaRPr lang="en-ZA" sz="1400" dirty="0">
              <a:solidFill>
                <a:prstClr val="black"/>
              </a:solidFill>
              <a:latin typeface="Arial" panose="020B0604020202020204" pitchFamily="34" charset="0"/>
              <a:cs typeface="Arial" panose="020B0604020202020204" pitchFamily="34" charset="0"/>
            </a:endParaRPr>
          </a:p>
          <a:p>
            <a:pPr algn="just" eaLnBrk="0" fontAlgn="auto" hangingPunct="0">
              <a:spcBef>
                <a:spcPts val="0"/>
              </a:spcBef>
              <a:spcAft>
                <a:spcPts val="0"/>
              </a:spcAft>
              <a:buFont typeface="Wingdings" panose="05000000000000000000" pitchFamily="2" charset="2"/>
              <a:buChar char="§"/>
              <a:defRPr/>
            </a:pPr>
            <a:r>
              <a:rPr lang="en-ZA" sz="1400" dirty="0">
                <a:solidFill>
                  <a:prstClr val="black"/>
                </a:solidFill>
                <a:latin typeface="Arial" panose="020B0604020202020204" pitchFamily="34" charset="0"/>
                <a:cs typeface="Arial" panose="020B0604020202020204" pitchFamily="34" charset="0"/>
              </a:rPr>
              <a:t>The micro-management project has been initiated to mitigate the deviations of Foster Care Programme, as it relates to management of court orders. The project is attended by Provincial and Regional Management involved in the programme. The aim is to mitigate the lapsing of court orders.</a:t>
            </a:r>
          </a:p>
          <a:p>
            <a:pPr algn="just" eaLnBrk="0" fontAlgn="auto" hangingPunct="0">
              <a:spcBef>
                <a:spcPts val="0"/>
              </a:spcBef>
              <a:spcAft>
                <a:spcPts val="0"/>
              </a:spcAft>
              <a:buFont typeface="Wingdings" panose="05000000000000000000" pitchFamily="2" charset="2"/>
              <a:buChar char="§"/>
              <a:defRPr/>
            </a:pPr>
            <a:endParaRPr lang="en-ZA" sz="1400" dirty="0">
              <a:solidFill>
                <a:prstClr val="black"/>
              </a:solidFill>
              <a:latin typeface="Arial" panose="020B0604020202020204" pitchFamily="34" charset="0"/>
              <a:cs typeface="Arial" panose="020B0604020202020204" pitchFamily="34" charset="0"/>
            </a:endParaRPr>
          </a:p>
          <a:p>
            <a:pPr algn="just" eaLnBrk="0" fontAlgn="auto" hangingPunct="0">
              <a:spcBef>
                <a:spcPts val="0"/>
              </a:spcBef>
              <a:spcAft>
                <a:spcPts val="0"/>
              </a:spcAft>
              <a:buFont typeface="Wingdings" panose="05000000000000000000" pitchFamily="2" charset="2"/>
              <a:buChar char="§"/>
              <a:defRPr/>
            </a:pPr>
            <a:r>
              <a:rPr lang="en-ZA" sz="1400" dirty="0">
                <a:solidFill>
                  <a:prstClr val="black"/>
                </a:solidFill>
                <a:latin typeface="Arial" panose="020B0604020202020204" pitchFamily="34" charset="0"/>
                <a:ea typeface="Times New Roman" panose="02020603050405020304" pitchFamily="18" charset="0"/>
              </a:rPr>
              <a:t>The Independent Living workshop was held at the Midrand Conference Centre aimed to provide children and youth between the ages of 11 and 17 and 18  and 25 in CYCCs, an opportunity to gain skills and to transition successful towards living on their own into adulthood.</a:t>
            </a:r>
          </a:p>
          <a:p>
            <a:pPr algn="just" eaLnBrk="0" fontAlgn="auto" hangingPunct="0">
              <a:spcBef>
                <a:spcPts val="0"/>
              </a:spcBef>
              <a:spcAft>
                <a:spcPts val="0"/>
              </a:spcAft>
              <a:buFont typeface="Wingdings" panose="05000000000000000000" pitchFamily="2" charset="2"/>
              <a:buChar char="§"/>
              <a:defRPr/>
            </a:pPr>
            <a:endParaRPr lang="en-ZA" sz="1400" dirty="0">
              <a:solidFill>
                <a:prstClr val="black"/>
              </a:solidFill>
              <a:latin typeface="Times New Roman" panose="02020603050405020304" pitchFamily="18" charset="0"/>
              <a:ea typeface="Times New Roman" panose="02020603050405020304" pitchFamily="18" charset="0"/>
            </a:endParaRPr>
          </a:p>
          <a:p>
            <a:pPr algn="just" eaLnBrk="0" fontAlgn="auto" hangingPunct="0">
              <a:spcBef>
                <a:spcPts val="0"/>
              </a:spcBef>
              <a:spcAft>
                <a:spcPts val="0"/>
              </a:spcAft>
              <a:buFont typeface="Wingdings" panose="05000000000000000000" pitchFamily="2" charset="2"/>
              <a:buChar char="§"/>
              <a:defRPr/>
            </a:pPr>
            <a:r>
              <a:rPr lang="en-ZA" sz="1400" dirty="0">
                <a:solidFill>
                  <a:prstClr val="black"/>
                </a:solidFill>
                <a:latin typeface="Arial" panose="020B0604020202020204" pitchFamily="34" charset="0"/>
                <a:cs typeface="Arial" panose="020B0604020202020204" pitchFamily="34" charset="0"/>
              </a:rPr>
              <a:t>A Provincial Child Protection Session was held on 23 August 2022, focusing on the children presenting challenges and mitigations in relation to child and teenage pregnancy and related issues to the Department of Health; Department of Education and Department of Social Development for their response and implementation plan.</a:t>
            </a:r>
          </a:p>
          <a:p>
            <a:pPr marL="0" indent="0" algn="just" eaLnBrk="0" fontAlgn="auto" hangingPunct="0">
              <a:spcBef>
                <a:spcPts val="0"/>
              </a:spcBef>
              <a:spcAft>
                <a:spcPts val="0"/>
              </a:spcAft>
              <a:buFont typeface="Arial" charset="0"/>
              <a:buNone/>
              <a:defRPr/>
            </a:pPr>
            <a:endParaRPr lang="en-ZA" sz="1400" dirty="0">
              <a:solidFill>
                <a:prstClr val="black"/>
              </a:solidFill>
              <a:latin typeface="Arial" panose="020B0604020202020204" pitchFamily="34" charset="0"/>
              <a:cs typeface="Arial" panose="020B0604020202020204" pitchFamily="34" charset="0"/>
            </a:endParaRPr>
          </a:p>
          <a:p>
            <a:pPr algn="just" eaLnBrk="0" fontAlgn="auto" hangingPunct="0">
              <a:spcBef>
                <a:spcPts val="0"/>
              </a:spcBef>
              <a:spcAft>
                <a:spcPts val="0"/>
              </a:spcAft>
              <a:buFont typeface="Wingdings" panose="05000000000000000000" pitchFamily="2" charset="2"/>
              <a:buChar char="§"/>
              <a:defRPr/>
            </a:pPr>
            <a:r>
              <a:rPr lang="en-ZA" sz="1400" dirty="0">
                <a:solidFill>
                  <a:prstClr val="black"/>
                </a:solidFill>
                <a:latin typeface="Arial" panose="020B0604020202020204" pitchFamily="34" charset="0"/>
                <a:cs typeface="Arial" panose="020B0604020202020204" pitchFamily="34" charset="0"/>
              </a:rPr>
              <a:t>Adoption Training conducted for all Social Workers accredited to render Adoption Services within the Department.</a:t>
            </a:r>
          </a:p>
          <a:p>
            <a:pPr algn="just" eaLnBrk="0" fontAlgn="auto" hangingPunct="0">
              <a:spcBef>
                <a:spcPts val="0"/>
              </a:spcBef>
              <a:spcAft>
                <a:spcPts val="0"/>
              </a:spcAft>
              <a:buFont typeface="Wingdings" panose="05000000000000000000" pitchFamily="2" charset="2"/>
              <a:buChar char="§"/>
              <a:defRPr/>
            </a:pPr>
            <a:endParaRPr lang="en-ZA" sz="1400" dirty="0">
              <a:solidFill>
                <a:prstClr val="black"/>
              </a:solidFill>
              <a:latin typeface="Arial" panose="020B0604020202020204" pitchFamily="34" charset="0"/>
              <a:cs typeface="Arial" panose="020B0604020202020204" pitchFamily="34" charset="0"/>
            </a:endParaRPr>
          </a:p>
          <a:p>
            <a:pPr algn="just" eaLnBrk="0" fontAlgn="auto" hangingPunct="0">
              <a:spcBef>
                <a:spcPts val="0"/>
              </a:spcBef>
              <a:spcAft>
                <a:spcPts val="0"/>
              </a:spcAft>
              <a:buFont typeface="Wingdings" panose="05000000000000000000" pitchFamily="2" charset="2"/>
              <a:buChar char="§"/>
              <a:defRPr/>
            </a:pPr>
            <a:r>
              <a:rPr lang="en-US" sz="1400" dirty="0">
                <a:solidFill>
                  <a:prstClr val="black"/>
                </a:solidFill>
                <a:latin typeface="Arial" panose="020B0604020202020204" pitchFamily="34" charset="0"/>
                <a:cs typeface="Arial" panose="020B0604020202020204" pitchFamily="34" charset="0"/>
              </a:rPr>
              <a:t>Gauteng School Social Work Programme was showcased as best practice model during NDSD Integrated School Health Programme Consultative workshop held from 17-18 November 2022.</a:t>
            </a:r>
          </a:p>
          <a:p>
            <a:pPr algn="just" eaLnBrk="0" fontAlgn="auto" hangingPunct="0">
              <a:spcBef>
                <a:spcPts val="0"/>
              </a:spcBef>
              <a:spcAft>
                <a:spcPts val="0"/>
              </a:spcAft>
              <a:buFont typeface="Wingdings" panose="05000000000000000000" pitchFamily="2" charset="2"/>
              <a:buChar char="§"/>
              <a:defRPr/>
            </a:pPr>
            <a:endParaRPr lang="en-ZA" sz="14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64583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26</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51D34409-FF35-72A8-5A53-BBC6E467F000}"/>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Non-Financial Performance: Prog 4</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0077E16D-E3D5-07AC-0149-6CFD1E92FE6F}"/>
              </a:ext>
            </a:extLst>
          </p:cNvPr>
          <p:cNvGraphicFramePr>
            <a:graphicFrameLocks noGrp="1"/>
          </p:cNvGraphicFramePr>
          <p:nvPr>
            <p:ph idx="1"/>
            <p:extLst>
              <p:ext uri="{D42A27DB-BD31-4B8C-83A1-F6EECF244321}">
                <p14:modId xmlns:p14="http://schemas.microsoft.com/office/powerpoint/2010/main" val="2730167875"/>
              </p:ext>
            </p:extLst>
          </p:nvPr>
        </p:nvGraphicFramePr>
        <p:xfrm>
          <a:off x="1006475" y="1603513"/>
          <a:ext cx="8013700" cy="49290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107389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27</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D51A2E3A-4074-548A-AA62-A357546346FA}"/>
              </a:ext>
            </a:extLst>
          </p:cNvPr>
          <p:cNvSpPr txBox="1">
            <a:spLocks/>
          </p:cNvSpPr>
          <p:nvPr/>
        </p:nvSpPr>
        <p:spPr>
          <a:xfrm>
            <a:off x="1125538" y="1106487"/>
            <a:ext cx="8018462" cy="365125"/>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Crime Prevention and Support </a:t>
            </a:r>
          </a:p>
        </p:txBody>
      </p:sp>
      <p:sp>
        <p:nvSpPr>
          <p:cNvPr id="5" name="Content Placeholder 1">
            <a:extLst>
              <a:ext uri="{FF2B5EF4-FFF2-40B4-BE49-F238E27FC236}">
                <a16:creationId xmlns:a16="http://schemas.microsoft.com/office/drawing/2014/main" id="{BE9A9274-1FD4-2944-66FD-45D9B08672B4}"/>
              </a:ext>
            </a:extLst>
          </p:cNvPr>
          <p:cNvSpPr txBox="1">
            <a:spLocks/>
          </p:cNvSpPr>
          <p:nvPr/>
        </p:nvSpPr>
        <p:spPr>
          <a:xfrm>
            <a:off x="1007184" y="1603512"/>
            <a:ext cx="8013659" cy="4929703"/>
          </a:xfrm>
          <a:prstGeom prst="rect">
            <a:avLst/>
          </a:prstGeom>
        </p:spPr>
        <p:txBody>
          <a:bodyPr vert="horz" lIns="91440" tIns="45720" rIns="91440" bIns="45720" rtlCol="0">
            <a:normAutofit lnSpcReduction="10000"/>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just" defTabSz="457189" rtl="0" eaLnBrk="1" fontAlgn="auto" latinLnBrk="0" hangingPunct="1">
              <a:lnSpc>
                <a:spcPct val="100000"/>
              </a:lnSpc>
              <a:spcBef>
                <a:spcPct val="20000"/>
              </a:spcBef>
              <a:spcAft>
                <a:spcPts val="0"/>
              </a:spcAft>
              <a:buClrTx/>
              <a:buSzTx/>
              <a:buFont typeface="Arial"/>
              <a:buNone/>
              <a:tabLst/>
              <a:defRPr/>
            </a:pPr>
            <a:r>
              <a:rPr kumimoji="0" 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During the period under review the following were achieved:</a:t>
            </a: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Social crime prevention and awareness campaigns reached </a:t>
            </a:r>
            <a:r>
              <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2 956 944</a:t>
            </a:r>
          </a:p>
          <a:p>
            <a:pPr marL="0" marR="0" lvl="0" indent="0" algn="just" defTabSz="457189" rtl="0" eaLnBrk="1" fontAlgn="auto" latinLnBrk="0" hangingPunct="1">
              <a:lnSpc>
                <a:spcPct val="100000"/>
              </a:lnSpc>
              <a:spcBef>
                <a:spcPct val="20000"/>
              </a:spcBef>
              <a:spcAft>
                <a:spcPts val="0"/>
              </a:spcAft>
              <a:buClrTx/>
              <a:buSzTx/>
              <a:buFont typeface="Arial"/>
              <a:buNone/>
              <a:tabLst/>
              <a:defRPr/>
            </a:pPr>
            <a:r>
              <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(T:1 843 623) </a:t>
            </a: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children and adults.</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All children and adults in conflict with the law referred to the Department for further interventions were attended to:</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1 968 (T:1 309) </a:t>
            </a: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completed diversion programmes.</a:t>
            </a: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Secure care centers accommodated </a:t>
            </a:r>
            <a:r>
              <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835 (T:700) </a:t>
            </a: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children in conflict with the law.</a:t>
            </a: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57147" marR="0" lvl="0" indent="0" algn="just" defTabSz="457189" rtl="0" eaLnBrk="1" fontAlgn="auto" latinLnBrk="0" hangingPunct="1">
              <a:lnSpc>
                <a:spcPct val="120000"/>
              </a:lnSpc>
              <a:spcBef>
                <a:spcPct val="20000"/>
              </a:spcBef>
              <a:spcAft>
                <a:spcPts val="0"/>
              </a:spcAft>
              <a:buClrTx/>
              <a:buSzTx/>
              <a:buFont typeface="Arial"/>
              <a:buNone/>
              <a:tabLst/>
              <a:defRPr/>
            </a:pPr>
            <a:r>
              <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Social Crime Prevention awareness campaigns</a:t>
            </a:r>
          </a:p>
          <a:p>
            <a:pPr marL="57147" marR="0" lvl="0" indent="0" algn="just" defTabSz="457189" rtl="0" eaLnBrk="1" fontAlgn="auto" latinLnBrk="0" hangingPunct="1">
              <a:lnSpc>
                <a:spcPct val="120000"/>
              </a:lnSpc>
              <a:spcBef>
                <a:spcPct val="20000"/>
              </a:spcBef>
              <a:spcAft>
                <a:spcPts val="0"/>
              </a:spcAft>
              <a:buClrTx/>
              <a:buSzTx/>
              <a:buFont typeface="Arial"/>
              <a:buNone/>
              <a:tabLst/>
              <a:defRPr/>
            </a:pPr>
            <a:endParaRPr kumimoji="0" lang="en-US"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7" marR="0" lvl="0" indent="-285750" algn="just" defTabSz="457189" rtl="0" eaLnBrk="1" fontAlgn="auto" latinLnBrk="0" hangingPunct="1">
              <a:lnSpc>
                <a:spcPct val="120000"/>
              </a:lnSpc>
              <a:spcBef>
                <a:spcPct val="20000"/>
              </a:spcBef>
              <a:spcAft>
                <a:spcPts val="0"/>
              </a:spcAft>
              <a:buClrTx/>
              <a:buSzTx/>
              <a:buFont typeface="Wingdings" panose="05000000000000000000" pitchFamily="2" charset="2"/>
              <a:buChar char="§"/>
              <a:tabLst/>
              <a:defRPr/>
            </a:pP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Build up activities and information sharing sessions in five schools within Sedibeng Region  on Gangsterism on 19-20 October 2022. 222 children and 80 parents were reached.</a:t>
            </a:r>
          </a:p>
          <a:p>
            <a:pPr marL="342897" marR="0" lvl="0" indent="-285750" algn="just" defTabSz="457189" rtl="0" eaLnBrk="1" fontAlgn="auto" latinLnBrk="0" hangingPunct="1">
              <a:lnSpc>
                <a:spcPct val="120000"/>
              </a:lnSpc>
              <a:spcBef>
                <a:spcPct val="20000"/>
              </a:spcBef>
              <a:spcAft>
                <a:spcPts val="0"/>
              </a:spcAft>
              <a:buClrTx/>
              <a:buSzTx/>
              <a:buFont typeface="Wingdings" panose="05000000000000000000" pitchFamily="2" charset="2"/>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7" marR="0" lvl="0" indent="-285750" algn="just" defTabSz="457189" rtl="0" eaLnBrk="1" fontAlgn="auto" latinLnBrk="0" hangingPunct="1">
              <a:lnSpc>
                <a:spcPct val="120000"/>
              </a:lnSpc>
              <a:spcBef>
                <a:spcPct val="20000"/>
              </a:spcBef>
              <a:spcAft>
                <a:spcPts val="0"/>
              </a:spcAft>
              <a:buClrTx/>
              <a:buSzTx/>
              <a:buFont typeface="Wingdings" panose="05000000000000000000" pitchFamily="2" charset="2"/>
              <a:buChar char="§"/>
              <a:tabLst/>
              <a:defRPr/>
            </a:pPr>
            <a:r>
              <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Anti-Gangsterism event in Sedibeng Region on 28 October 2022 and 150 people were reached.</a:t>
            </a: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7" marR="0" lvl="0" indent="-285750"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575355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28</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2F0223C0-6BC4-60D0-0881-F7048A33704F}"/>
              </a:ext>
            </a:extLst>
          </p:cNvPr>
          <p:cNvSpPr txBox="1">
            <a:spLocks/>
          </p:cNvSpPr>
          <p:nvPr/>
        </p:nvSpPr>
        <p:spPr>
          <a:xfrm>
            <a:off x="1125538" y="1106488"/>
            <a:ext cx="8018462" cy="470521"/>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 Victim Empowerment</a:t>
            </a:r>
          </a:p>
        </p:txBody>
      </p:sp>
      <p:sp>
        <p:nvSpPr>
          <p:cNvPr id="5" name="Content Placeholder 2">
            <a:extLst>
              <a:ext uri="{FF2B5EF4-FFF2-40B4-BE49-F238E27FC236}">
                <a16:creationId xmlns:a16="http://schemas.microsoft.com/office/drawing/2014/main" id="{4AA1AECC-B680-3B21-0355-BE1B0C54055A}"/>
              </a:ext>
            </a:extLst>
          </p:cNvPr>
          <p:cNvSpPr txBox="1">
            <a:spLocks/>
          </p:cNvSpPr>
          <p:nvPr/>
        </p:nvSpPr>
        <p:spPr>
          <a:xfrm>
            <a:off x="1045510" y="1577008"/>
            <a:ext cx="7710565" cy="4996069"/>
          </a:xfrm>
          <a:prstGeom prst="rect">
            <a:avLst/>
          </a:prstGeom>
        </p:spPr>
        <p:txBody>
          <a:bodyPr vert="horz" lIns="91440" tIns="45720" rIns="91440" bIns="45720" rtlCol="0">
            <a:no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defTabSz="457189" rtl="0" eaLnBrk="1" fontAlgn="auto" latinLnBrk="0" hangingPunct="1">
              <a:lnSpc>
                <a:spcPct val="100000"/>
              </a:lnSpc>
              <a:spcBef>
                <a:spcPct val="20000"/>
              </a:spcBef>
              <a:spcAft>
                <a:spcPts val="0"/>
              </a:spcAft>
              <a:buClrTx/>
              <a:buSzTx/>
              <a:buFont typeface="Arial"/>
              <a:buNone/>
              <a:tabLst/>
              <a:defRPr/>
            </a:pPr>
            <a:r>
              <a:rPr kumimoji="0" 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During the period under review the following were achieved:</a:t>
            </a:r>
          </a:p>
          <a:p>
            <a:pPr marL="0" marR="0" lvl="0" indent="0" defTabSz="457189" rtl="0" eaLnBrk="1" fontAlgn="auto" latinLnBrk="0" hangingPunct="1">
              <a:lnSpc>
                <a:spcPct val="100000"/>
              </a:lnSpc>
              <a:spcBef>
                <a:spcPct val="20000"/>
              </a:spcBef>
              <a:spcAft>
                <a:spcPts val="0"/>
              </a:spcAft>
              <a:buClrTx/>
              <a:buSzTx/>
              <a:buFont typeface="Arial"/>
              <a:buNone/>
              <a:tabLst/>
              <a:defRPr/>
            </a:pPr>
            <a:endPar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Department continues to create awareness against gender-based violence (GBV). On the 25</a:t>
            </a:r>
            <a:r>
              <a:rPr kumimoji="0" lang="en-ZA" altLang="en-US" sz="1800" b="0" i="0" u="none" strike="noStrike" kern="1200" cap="none" spc="0" normalizeH="0" baseline="3000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a:t>
            </a:r>
            <a:r>
              <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of each month awareness is created around Orange Day.</a:t>
            </a:r>
          </a:p>
          <a:p>
            <a:pPr marL="342891" marR="0" lvl="0" indent="-342891"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Department has a Gender Based Violence unit that provides psycho-social counselling to adult victims of violence.  This unit creates awareness based on the National GBV Strategy. </a:t>
            </a:r>
          </a:p>
          <a:p>
            <a:pPr marL="342891" marR="0" lvl="0" indent="-342891"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Department funded </a:t>
            </a:r>
            <a:r>
              <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120 </a:t>
            </a:r>
            <a:r>
              <a:rPr kumimoji="0" lang="en-ZA"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(T:108) </a:t>
            </a:r>
            <a:r>
              <a:rPr kumimoji="0" lang="en-ZA"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facilities and </a:t>
            </a: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shelters that provided psycho-social support to </a:t>
            </a:r>
            <a:r>
              <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62 649 </a:t>
            </a:r>
            <a:r>
              <a:rPr kumimoji="0" lang="en-ZA"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(T:48 452) </a:t>
            </a:r>
            <a:r>
              <a:rPr kumimoji="0" lang="en-ZA"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victims of violence and crime. </a:t>
            </a:r>
          </a:p>
          <a:p>
            <a:pPr marL="342891" marR="0" lvl="0" indent="-342891"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a:t>
            </a:r>
            <a:r>
              <a:rPr kumimoji="0" lang="en-ZA"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programme</a:t>
            </a:r>
            <a:r>
              <a:rPr kumimoji="0" 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of no violence against women and children including 16 days of activism reached </a:t>
            </a:r>
            <a:r>
              <a:rPr kumimoji="0" 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3 212 075 </a:t>
            </a:r>
            <a:r>
              <a:rPr kumimoji="0" lang="en-ZA"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(T:1 338 729)</a:t>
            </a:r>
            <a:r>
              <a:rPr kumimoji="0" 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beneficiaries.</a:t>
            </a:r>
            <a:endParaRPr kumimoji="0" lang="en-US" sz="1800" b="0" i="0" u="none" strike="sng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342891" marR="0" lvl="0" indent="-342891"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defTabSz="457189" rtl="0" eaLnBrk="1" fontAlgn="auto" latinLnBrk="0" hangingPunct="1">
              <a:lnSpc>
                <a:spcPct val="100000"/>
              </a:lnSpc>
              <a:spcBef>
                <a:spcPct val="20000"/>
              </a:spcBef>
              <a:spcAft>
                <a:spcPts val="0"/>
              </a:spcAft>
              <a:buClrTx/>
              <a:buSzTx/>
              <a:buFont typeface="Arial"/>
              <a:buNone/>
              <a:tabLst/>
              <a:defRPr/>
            </a:pPr>
            <a:endPar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defTabSz="457189" rtl="0" eaLnBrk="1" fontAlgn="auto" latinLnBrk="0" hangingPunct="1">
              <a:lnSpc>
                <a:spcPct val="100000"/>
              </a:lnSpc>
              <a:spcBef>
                <a:spcPct val="20000"/>
              </a:spcBef>
              <a:spcAft>
                <a:spcPts val="0"/>
              </a:spcAft>
              <a:buClrTx/>
              <a:buSzTx/>
              <a:buFont typeface="Arial"/>
              <a:buNone/>
              <a:tabLst/>
              <a:defRPr/>
            </a:pPr>
            <a:endParaRPr kumimoji="0" lang="en-ZA"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033240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29</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E412BF4F-8554-02A3-0032-9A65D6EF3463}"/>
              </a:ext>
            </a:extLst>
          </p:cNvPr>
          <p:cNvSpPr txBox="1">
            <a:spLocks/>
          </p:cNvSpPr>
          <p:nvPr/>
        </p:nvSpPr>
        <p:spPr>
          <a:xfrm>
            <a:off x="1125538" y="1106488"/>
            <a:ext cx="8018462" cy="365125"/>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 Victim Empowerment</a:t>
            </a:r>
          </a:p>
        </p:txBody>
      </p:sp>
      <p:sp>
        <p:nvSpPr>
          <p:cNvPr id="5" name="Content Placeholder 1">
            <a:extLst>
              <a:ext uri="{FF2B5EF4-FFF2-40B4-BE49-F238E27FC236}">
                <a16:creationId xmlns:a16="http://schemas.microsoft.com/office/drawing/2014/main" id="{2BBD7609-21A0-37CE-9BE9-D04F2CB8F511}"/>
              </a:ext>
            </a:extLst>
          </p:cNvPr>
          <p:cNvSpPr txBox="1">
            <a:spLocks/>
          </p:cNvSpPr>
          <p:nvPr/>
        </p:nvSpPr>
        <p:spPr>
          <a:xfrm>
            <a:off x="1006475" y="1703751"/>
            <a:ext cx="8013700" cy="4828811"/>
          </a:xfrm>
          <a:prstGeom prst="rect">
            <a:avLst/>
          </a:prstGeom>
        </p:spPr>
        <p:txBody>
          <a:bodyPr vert="horz" lIns="91440" tIns="45720" rIns="91440" bIns="45720" rtlCol="0">
            <a:norm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189" rtl="0" eaLnBrk="1" fontAlgn="auto" latinLnBrk="0" hangingPunct="1">
              <a:lnSpc>
                <a:spcPct val="100000"/>
              </a:lnSpc>
              <a:spcBef>
                <a:spcPct val="20000"/>
              </a:spcBef>
              <a:spcAft>
                <a:spcPts val="0"/>
              </a:spcAft>
              <a:buClrTx/>
              <a:buSzTx/>
              <a:buFont typeface="Arial"/>
              <a:buNone/>
              <a:tabLst/>
              <a:defRPr/>
            </a:pPr>
            <a:r>
              <a:rPr kumimoji="0" lang="en-ZA"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Calendar of events</a:t>
            </a: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 successful Trafficking in person event hosted on 5-6 October 2022.</a:t>
            </a: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Provincial International men's Day hosted on 17 November 2022 focusing on men's mental health, safe spaces for men, mentorship and rights of fathers.</a:t>
            </a: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Formed part of GPG Plenary for opening of 16 Days of Activism and supported event on 25 November in Soweto.</a:t>
            </a: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Orange Days visits to 2 shelters in Tshwane by HOD.</a:t>
            </a: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Mandela Day commemoration with NDSDS at Mali Martin 18 July 2022.</a:t>
            </a: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Attended 4 elevated regional Women’s day events on 12, 17, 18 &amp; 19 August 2022.</a:t>
            </a: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Gauteng provincial GBV Summit held 30-31 August 2022 .</a:t>
            </a:r>
          </a:p>
          <a:p>
            <a:pPr marL="0" marR="0" lvl="0" indent="0" algn="l" defTabSz="457189" rtl="0" eaLnBrk="1" fontAlgn="auto" latinLnBrk="0" hangingPunct="1">
              <a:lnSpc>
                <a:spcPct val="100000"/>
              </a:lnSpc>
              <a:spcBef>
                <a:spcPct val="20000"/>
              </a:spcBef>
              <a:spcAft>
                <a:spcPts val="0"/>
              </a:spcAft>
              <a:buClrTx/>
              <a:buSzTx/>
              <a:buFont typeface="Arial"/>
              <a:buNone/>
              <a:tabLst/>
              <a:defRPr/>
            </a:pPr>
            <a:endParaRPr kumimoji="0" 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189" rtl="0" eaLnBrk="1" fontAlgn="auto" latinLnBrk="0" hangingPunct="1">
              <a:lnSpc>
                <a:spcPct val="100000"/>
              </a:lnSpc>
              <a:spcBef>
                <a:spcPct val="20000"/>
              </a:spcBef>
              <a:spcAft>
                <a:spcPts val="0"/>
              </a:spcAft>
              <a:buClrTx/>
              <a:buSzTx/>
              <a:buFont typeface="Arial"/>
              <a:buNone/>
              <a:tabLst/>
              <a:defRPr/>
            </a:pPr>
            <a:endParaRPr kumimoji="0" lang="en-ZA" sz="15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15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US" sz="15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US" sz="15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457189" rtl="0" eaLnBrk="1" fontAlgn="auto" latinLnBrk="0" hangingPunct="1">
              <a:lnSpc>
                <a:spcPct val="100000"/>
              </a:lnSpc>
              <a:spcBef>
                <a:spcPct val="20000"/>
              </a:spcBef>
              <a:spcAft>
                <a:spcPts val="0"/>
              </a:spcAft>
              <a:buClrTx/>
              <a:buSzTx/>
              <a:buFont typeface="Arial"/>
              <a:buNone/>
              <a:tabLst/>
              <a:defRPr/>
            </a:pPr>
            <a:endParaRPr kumimoji="0" 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92758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7CDEBC88-40EF-F61F-AD69-1E7989137C6B}"/>
              </a:ext>
            </a:extLst>
          </p:cNvPr>
          <p:cNvSpPr>
            <a:spLocks noGrp="1"/>
          </p:cNvSpPr>
          <p:nvPr>
            <p:ph idx="1"/>
          </p:nvPr>
        </p:nvSpPr>
        <p:spPr>
          <a:xfrm>
            <a:off x="1045510" y="1703752"/>
            <a:ext cx="7975332" cy="4829464"/>
          </a:xfrm>
        </p:spPr>
        <p:txBody>
          <a:bodyPr>
            <a:normAutofit/>
          </a:bodyPr>
          <a:lstStyle/>
          <a:p>
            <a:r>
              <a:rPr lang="en-ZA" sz="2800" dirty="0">
                <a:latin typeface="Arial" panose="020B0604020202020204" pitchFamily="34" charset="0"/>
                <a:cs typeface="Arial" panose="020B0604020202020204" pitchFamily="34" charset="0"/>
              </a:rPr>
              <a:t>To present departmental performance for the 2022/23 FY.</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3</a:t>
            </a:fld>
            <a:endParaRPr lang="en-US" dirty="0">
              <a:solidFill>
                <a:prstClr val="black">
                  <a:tint val="75000"/>
                </a:prstClr>
              </a:solidFill>
              <a:latin typeface="Calibri"/>
            </a:endParaRPr>
          </a:p>
        </p:txBody>
      </p:sp>
      <p:sp>
        <p:nvSpPr>
          <p:cNvPr id="7" name="Title 1">
            <a:extLst>
              <a:ext uri="{FF2B5EF4-FFF2-40B4-BE49-F238E27FC236}">
                <a16:creationId xmlns:a16="http://schemas.microsoft.com/office/drawing/2014/main" id="{BB84040C-12C3-16BB-05C2-91F52D48E929}"/>
              </a:ext>
            </a:extLst>
          </p:cNvPr>
          <p:cNvSpPr txBox="1">
            <a:spLocks/>
          </p:cNvSpPr>
          <p:nvPr/>
        </p:nvSpPr>
        <p:spPr>
          <a:xfrm>
            <a:off x="1045510" y="1179976"/>
            <a:ext cx="8018462" cy="342900"/>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Purpose</a:t>
            </a:r>
          </a:p>
        </p:txBody>
      </p:sp>
    </p:spTree>
    <p:extLst>
      <p:ext uri="{BB962C8B-B14F-4D97-AF65-F5344CB8AC3E}">
        <p14:creationId xmlns:p14="http://schemas.microsoft.com/office/powerpoint/2010/main" val="1581528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30</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5262A2D7-8513-BC59-00AC-2CA44B9E2A36}"/>
              </a:ext>
            </a:extLst>
          </p:cNvPr>
          <p:cNvSpPr txBox="1">
            <a:spLocks/>
          </p:cNvSpPr>
          <p:nvPr/>
        </p:nvSpPr>
        <p:spPr>
          <a:xfrm>
            <a:off x="1125538" y="1106488"/>
            <a:ext cx="8018462" cy="365124"/>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Substance Abuse Prevention and Rehabilitation</a:t>
            </a:r>
          </a:p>
        </p:txBody>
      </p:sp>
      <p:sp>
        <p:nvSpPr>
          <p:cNvPr id="5" name="Content Placeholder 2">
            <a:extLst>
              <a:ext uri="{FF2B5EF4-FFF2-40B4-BE49-F238E27FC236}">
                <a16:creationId xmlns:a16="http://schemas.microsoft.com/office/drawing/2014/main" id="{7FDA00C5-B1B6-4058-EEDB-F409091118CD}"/>
              </a:ext>
            </a:extLst>
          </p:cNvPr>
          <p:cNvSpPr txBox="1">
            <a:spLocks/>
          </p:cNvSpPr>
          <p:nvPr/>
        </p:nvSpPr>
        <p:spPr>
          <a:xfrm>
            <a:off x="1002381" y="1577008"/>
            <a:ext cx="8018462" cy="5144469"/>
          </a:xfrm>
          <a:prstGeom prst="rect">
            <a:avLst/>
          </a:prstGeom>
        </p:spPr>
        <p:txBody>
          <a:bodyPr vert="horz" lIns="91440" tIns="45720" rIns="91440" bIns="45720" rtlCol="0">
            <a:no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just" defTabSz="457189" rtl="0" eaLnBrk="1" fontAlgn="auto" latinLnBrk="0" hangingPunct="1">
              <a:lnSpc>
                <a:spcPct val="100000"/>
              </a:lnSpc>
              <a:spcBef>
                <a:spcPct val="20000"/>
              </a:spcBef>
              <a:spcAft>
                <a:spcPts val="0"/>
              </a:spcAft>
              <a:buClrTx/>
              <a:buSzTx/>
              <a:buFont typeface="Arial"/>
              <a:buNone/>
              <a:tabLst/>
              <a:defRPr/>
            </a:pPr>
            <a:r>
              <a:rPr kumimoji="0" lang="en-US" altLang="en-US" sz="16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During the period under review</a:t>
            </a: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US" altLang="en-US" sz="16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The Department continued to render substance abuse prevention and rehabilitation services in terms of the Prevention of and Treatment of Drug Dependency Act 70 of 2008 and the National Drug Master Plan to ensure that the demand and the harm caused by drugs is reduced. </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6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5 791 417 </a:t>
            </a:r>
            <a:r>
              <a:rPr kumimoji="0" lang="en-ZA" sz="16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(T:3 166 757)</a:t>
            </a:r>
            <a:r>
              <a:rPr kumimoji="0" lang="en-ZA" altLang="en-US" sz="16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charset="0"/>
              </a:rPr>
              <a:t> </a:t>
            </a:r>
            <a:r>
              <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beneficiaries were reached through substance abuse prevention programmes.</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The Ke-Moja coaches deployed in schools and communities to roll out the Ke-Moja Drug Prevention programme reached  </a:t>
            </a:r>
            <a:r>
              <a:rPr kumimoji="0" lang="en-ZA" altLang="en-US" sz="16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1 514 773 (T: 1 177 203)</a:t>
            </a:r>
            <a:r>
              <a:rPr kumimoji="0" lang="en-ZA" altLang="en-US" sz="16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charset="0"/>
              </a:rPr>
              <a:t>  </a:t>
            </a:r>
            <a:r>
              <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children and youth; to date.</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Substance abuse disorder treatment services were provided to </a:t>
            </a:r>
            <a:r>
              <a:rPr kumimoji="0" lang="en-ZA" altLang="en-US" sz="16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37 407 (T:28 076) </a:t>
            </a:r>
            <a:r>
              <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 users.</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1"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6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11 853(T:10 807)</a:t>
            </a:r>
            <a:r>
              <a:rPr kumimoji="0" lang="en-ZA" altLang="en-US" sz="16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charset="0"/>
              </a:rPr>
              <a:t> </a:t>
            </a:r>
            <a:r>
              <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beneficiaries that completed treatment programmes are participating in after care programmes.</a:t>
            </a:r>
          </a:p>
          <a:p>
            <a:pPr marL="342891" marR="0" lvl="1"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0" marR="0" lvl="1" indent="0" algn="just" defTabSz="457189" rtl="0" eaLnBrk="1" fontAlgn="auto" latinLnBrk="0" hangingPunct="1">
              <a:lnSpc>
                <a:spcPct val="100000"/>
              </a:lnSpc>
              <a:spcBef>
                <a:spcPct val="20000"/>
              </a:spcBef>
              <a:spcAft>
                <a:spcPts val="0"/>
              </a:spcAft>
              <a:buClrTx/>
              <a:buSzTx/>
              <a:buFont typeface="Arial"/>
              <a:buNone/>
              <a:tabLst/>
              <a:defRPr/>
            </a:pPr>
            <a:endPar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0" marR="0" lvl="1" indent="0" algn="just" defTabSz="457189" rtl="0" eaLnBrk="1" fontAlgn="auto" latinLnBrk="0" hangingPunct="1">
              <a:lnSpc>
                <a:spcPct val="100000"/>
              </a:lnSpc>
              <a:spcBef>
                <a:spcPct val="20000"/>
              </a:spcBef>
              <a:spcAft>
                <a:spcPts val="0"/>
              </a:spcAft>
              <a:buClrTx/>
              <a:buSzTx/>
              <a:buFont typeface="Arial"/>
              <a:buNone/>
              <a:tabLst/>
              <a:defRPr/>
            </a:pPr>
            <a:endPar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Arial"/>
              <a:buChar char="•"/>
              <a:tabLst/>
              <a:defRPr/>
            </a:pPr>
            <a:endPar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p:txBody>
      </p:sp>
    </p:spTree>
    <p:extLst>
      <p:ext uri="{BB962C8B-B14F-4D97-AF65-F5344CB8AC3E}">
        <p14:creationId xmlns:p14="http://schemas.microsoft.com/office/powerpoint/2010/main" val="3892940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31</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795B41CB-C4F8-7A91-DA02-5DE0974552D3}"/>
              </a:ext>
            </a:extLst>
          </p:cNvPr>
          <p:cNvSpPr txBox="1">
            <a:spLocks/>
          </p:cNvSpPr>
          <p:nvPr/>
        </p:nvSpPr>
        <p:spPr>
          <a:xfrm>
            <a:off x="1125538" y="1106488"/>
            <a:ext cx="8018462" cy="365124"/>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Substance Abuse Prevention and Rehabilitation</a:t>
            </a:r>
          </a:p>
        </p:txBody>
      </p:sp>
      <p:sp>
        <p:nvSpPr>
          <p:cNvPr id="5" name="Content Placeholder 2">
            <a:extLst>
              <a:ext uri="{FF2B5EF4-FFF2-40B4-BE49-F238E27FC236}">
                <a16:creationId xmlns:a16="http://schemas.microsoft.com/office/drawing/2014/main" id="{CDBA0283-7DBB-6605-D422-102FA8D99D03}"/>
              </a:ext>
            </a:extLst>
          </p:cNvPr>
          <p:cNvSpPr txBox="1">
            <a:spLocks/>
          </p:cNvSpPr>
          <p:nvPr/>
        </p:nvSpPr>
        <p:spPr>
          <a:xfrm>
            <a:off x="1045510" y="1590261"/>
            <a:ext cx="7975333" cy="4759744"/>
          </a:xfrm>
          <a:prstGeom prst="rect">
            <a:avLst/>
          </a:prstGeom>
        </p:spPr>
        <p:txBody>
          <a:bodyPr vert="horz" lIns="91440" tIns="45720" rIns="91440" bIns="45720" rtlCol="0">
            <a:no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
            </a:pPr>
            <a:r>
              <a:rPr lang="en-US" altLang="en-US" sz="1400" b="1" dirty="0">
                <a:cs typeface="Arial" charset="0"/>
              </a:rPr>
              <a:t>During the period under review</a:t>
            </a:r>
          </a:p>
          <a:p>
            <a:pPr algn="just">
              <a:buFont typeface="Wingdings" panose="05000000000000000000" pitchFamily="2" charset="2"/>
              <a:buChar char="§"/>
            </a:pPr>
            <a:endParaRPr lang="en-US" altLang="en-US" sz="1400" b="1" dirty="0">
              <a:cs typeface="Arial" charset="0"/>
            </a:endParaRPr>
          </a:p>
          <a:p>
            <a:pPr>
              <a:buFont typeface="Wingdings" panose="05000000000000000000" pitchFamily="2" charset="2"/>
              <a:buChar char="§"/>
            </a:pPr>
            <a:r>
              <a:rPr lang="en-GB" sz="1400" kern="0" dirty="0">
                <a:latin typeface="Arial"/>
                <a:cs typeface="+mn-cs"/>
                <a:sym typeface="Arial"/>
              </a:rPr>
              <a:t>Kick It Season 2 was aired on SABC 1 from September until December 2021 it won the South African Film &amp; Television Award (SAFTA) on 3 September 2022 for the Best Factual Educational Programme. Kick It Season 1 also won the same award in 2019.</a:t>
            </a:r>
          </a:p>
          <a:p>
            <a:pPr marL="0" indent="0" algn="just">
              <a:buFont typeface="Arial"/>
              <a:buNone/>
              <a:defRPr/>
            </a:pPr>
            <a:endParaRPr lang="en-GB" sz="1400" kern="0" dirty="0">
              <a:latin typeface="Arial"/>
              <a:sym typeface="Arial"/>
            </a:endParaRPr>
          </a:p>
          <a:p>
            <a:pPr algn="just">
              <a:buFont typeface="Wingdings" panose="05000000000000000000" pitchFamily="2" charset="2"/>
              <a:buChar char="§"/>
              <a:defRPr/>
            </a:pPr>
            <a:r>
              <a:rPr lang="en-GB" sz="1400" kern="0" dirty="0">
                <a:latin typeface="Arial"/>
                <a:sym typeface="Arial"/>
              </a:rPr>
              <a:t>Launched the GP Anti-Substance Abuse Helpline on 25 October 2022 with the Premier and the MEC.</a:t>
            </a:r>
          </a:p>
          <a:p>
            <a:pPr algn="just">
              <a:buFont typeface="Wingdings" panose="05000000000000000000" pitchFamily="2" charset="2"/>
              <a:buChar char="§"/>
              <a:defRPr/>
            </a:pPr>
            <a:endParaRPr lang="en-GB" sz="1400" kern="0" dirty="0">
              <a:latin typeface="Arial"/>
              <a:sym typeface="Arial"/>
            </a:endParaRPr>
          </a:p>
          <a:p>
            <a:pPr algn="just">
              <a:buFont typeface="Wingdings" panose="05000000000000000000" pitchFamily="2" charset="2"/>
              <a:buChar char="§"/>
              <a:defRPr/>
            </a:pPr>
            <a:r>
              <a:rPr lang="en-GB" sz="1400" kern="0" dirty="0">
                <a:latin typeface="Arial"/>
                <a:sym typeface="Arial"/>
              </a:rPr>
              <a:t>Commemorated the 10</a:t>
            </a:r>
            <a:r>
              <a:rPr lang="en-GB" sz="1400" kern="0" baseline="30000" dirty="0">
                <a:latin typeface="Arial"/>
                <a:sym typeface="Arial"/>
              </a:rPr>
              <a:t>th</a:t>
            </a:r>
            <a:r>
              <a:rPr lang="en-GB" sz="1400" kern="0" dirty="0">
                <a:latin typeface="Arial"/>
                <a:sym typeface="Arial"/>
              </a:rPr>
              <a:t> Ke-Moja award Ceremony on 26 October 2022.</a:t>
            </a:r>
          </a:p>
          <a:p>
            <a:pPr algn="just">
              <a:buFont typeface="Wingdings" panose="05000000000000000000" pitchFamily="2" charset="2"/>
              <a:buChar char="§"/>
              <a:defRPr/>
            </a:pPr>
            <a:endParaRPr lang="en-GB" sz="1400" kern="0" dirty="0">
              <a:latin typeface="Arial"/>
              <a:sym typeface="Arial"/>
            </a:endParaRPr>
          </a:p>
          <a:p>
            <a:pPr algn="just">
              <a:buFont typeface="Wingdings" panose="05000000000000000000" pitchFamily="2" charset="2"/>
              <a:buChar char="§"/>
              <a:defRPr/>
            </a:pPr>
            <a:r>
              <a:rPr lang="en-GB" sz="1400" kern="0" dirty="0">
                <a:latin typeface="Arial"/>
                <a:sym typeface="Arial"/>
              </a:rPr>
              <a:t>Orientation training on substance abuse for 46 call centre operators on 28 October and 3 November 2022.</a:t>
            </a:r>
          </a:p>
          <a:p>
            <a:pPr algn="just">
              <a:buFont typeface="Wingdings" panose="05000000000000000000" pitchFamily="2" charset="2"/>
              <a:buChar char="§"/>
              <a:defRPr/>
            </a:pPr>
            <a:endParaRPr lang="en-GB" sz="1400" kern="0" dirty="0">
              <a:latin typeface="Arial"/>
              <a:sym typeface="Arial"/>
            </a:endParaRPr>
          </a:p>
          <a:p>
            <a:pPr algn="just">
              <a:buFont typeface="Wingdings" panose="05000000000000000000" pitchFamily="2" charset="2"/>
              <a:buChar char="§"/>
              <a:defRPr/>
            </a:pPr>
            <a:r>
              <a:rPr lang="en-GB" sz="1400" kern="0" dirty="0">
                <a:latin typeface="Arial"/>
                <a:sym typeface="Arial"/>
              </a:rPr>
              <a:t>Hosted the Anti-substance Abuse Multi-stakeholder Engagement Dialogue on 10 November 2022,</a:t>
            </a:r>
          </a:p>
          <a:p>
            <a:pPr marL="0" indent="0" algn="just">
              <a:buFont typeface="Arial"/>
              <a:buNone/>
              <a:defRPr/>
            </a:pPr>
            <a:r>
              <a:rPr lang="en-GB" sz="1400" kern="0" dirty="0">
                <a:latin typeface="Arial"/>
                <a:sym typeface="Arial"/>
              </a:rPr>
              <a:t> </a:t>
            </a:r>
          </a:p>
          <a:p>
            <a:pPr algn="just">
              <a:buFont typeface="Wingdings" panose="05000000000000000000" pitchFamily="2" charset="2"/>
              <a:buChar char="§"/>
              <a:defRPr/>
            </a:pPr>
            <a:r>
              <a:rPr lang="en-GB" sz="1400" kern="0" dirty="0">
                <a:latin typeface="Arial"/>
                <a:sym typeface="Arial"/>
              </a:rPr>
              <a:t>Launched the festive season campaign with the National Department of Social Development on 22 November 2022 in Wedela.</a:t>
            </a:r>
          </a:p>
          <a:p>
            <a:pPr marL="285750" lvl="1" indent="-285750" algn="just">
              <a:buFont typeface="Wingdings" panose="05000000000000000000" pitchFamily="2" charset="2"/>
              <a:buChar char="§"/>
            </a:pPr>
            <a:endParaRPr lang="en-ZA" altLang="en-US" sz="1400" dirty="0">
              <a:cs typeface="Arial" charset="0"/>
            </a:endParaRPr>
          </a:p>
          <a:p>
            <a:pPr marL="285750" lvl="1" indent="-285750" algn="just">
              <a:buFont typeface="Wingdings" panose="05000000000000000000" pitchFamily="2" charset="2"/>
              <a:buChar char="§"/>
            </a:pPr>
            <a:endParaRPr lang="en-ZA" altLang="en-US" sz="1400" dirty="0">
              <a:cs typeface="Arial" charset="0"/>
            </a:endParaRPr>
          </a:p>
          <a:p>
            <a:pPr algn="just">
              <a:buFont typeface="Wingdings" panose="05000000000000000000" pitchFamily="2" charset="2"/>
              <a:buChar char="§"/>
            </a:pPr>
            <a:endParaRPr lang="en-ZA" altLang="en-US" sz="1400" dirty="0">
              <a:cs typeface="Arial" charset="0"/>
            </a:endParaRPr>
          </a:p>
          <a:p>
            <a:pPr algn="just">
              <a:buFont typeface="Wingdings" panose="05000000000000000000" pitchFamily="2" charset="2"/>
              <a:buChar char="§"/>
            </a:pPr>
            <a:endParaRPr lang="en-ZA" altLang="en-US" sz="1400" dirty="0">
              <a:cs typeface="Arial" charset="0"/>
            </a:endParaRPr>
          </a:p>
        </p:txBody>
      </p:sp>
    </p:spTree>
    <p:extLst>
      <p:ext uri="{BB962C8B-B14F-4D97-AF65-F5344CB8AC3E}">
        <p14:creationId xmlns:p14="http://schemas.microsoft.com/office/powerpoint/2010/main" val="36220127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32</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B058C0E9-645E-D0E3-3EE9-DBE1987D0859}"/>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Non-Financial Performance: Prog 5</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6" name="Content Placeholder 4">
            <a:extLst>
              <a:ext uri="{FF2B5EF4-FFF2-40B4-BE49-F238E27FC236}">
                <a16:creationId xmlns:a16="http://schemas.microsoft.com/office/drawing/2014/main" id="{8199BFB7-8ECE-D4E0-9B9E-030A02E1BFF3}"/>
              </a:ext>
            </a:extLst>
          </p:cNvPr>
          <p:cNvGraphicFramePr>
            <a:graphicFrameLocks noGrp="1"/>
          </p:cNvGraphicFramePr>
          <p:nvPr>
            <p:ph idx="1"/>
            <p:extLst>
              <p:ext uri="{D42A27DB-BD31-4B8C-83A1-F6EECF244321}">
                <p14:modId xmlns:p14="http://schemas.microsoft.com/office/powerpoint/2010/main" val="653417458"/>
              </p:ext>
            </p:extLst>
          </p:nvPr>
        </p:nvGraphicFramePr>
        <p:xfrm>
          <a:off x="1006475" y="1577009"/>
          <a:ext cx="8013700" cy="495555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368984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33</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E7E3D1E3-989A-68E2-9A7F-D494F2A233AE}"/>
              </a:ext>
            </a:extLst>
          </p:cNvPr>
          <p:cNvSpPr txBox="1">
            <a:spLocks/>
          </p:cNvSpPr>
          <p:nvPr/>
        </p:nvSpPr>
        <p:spPr>
          <a:xfrm>
            <a:off x="1125538" y="1106487"/>
            <a:ext cx="8018462" cy="470521"/>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Poverty Alleviation And Sustainable Livelihoods</a:t>
            </a:r>
          </a:p>
        </p:txBody>
      </p:sp>
      <p:sp>
        <p:nvSpPr>
          <p:cNvPr id="7" name="Content Placeholder 2">
            <a:extLst>
              <a:ext uri="{FF2B5EF4-FFF2-40B4-BE49-F238E27FC236}">
                <a16:creationId xmlns:a16="http://schemas.microsoft.com/office/drawing/2014/main" id="{C5D86C93-17B2-499D-DAB8-CEE66C9FC37C}"/>
              </a:ext>
            </a:extLst>
          </p:cNvPr>
          <p:cNvSpPr txBox="1">
            <a:spLocks/>
          </p:cNvSpPr>
          <p:nvPr/>
        </p:nvSpPr>
        <p:spPr>
          <a:xfrm>
            <a:off x="1002381" y="1577008"/>
            <a:ext cx="8018462" cy="4772997"/>
          </a:xfrm>
          <a:prstGeom prst="rect">
            <a:avLst/>
          </a:prstGeom>
        </p:spPr>
        <p:txBody>
          <a:bodyPr vert="horz" lIns="91440" tIns="45720" rIns="91440" bIns="45720" rtlCol="0">
            <a:no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just" defTabSz="457189" rtl="0" eaLnBrk="1" fontAlgn="auto" latinLnBrk="0" hangingPunct="1">
              <a:lnSpc>
                <a:spcPct val="100000"/>
              </a:lnSpc>
              <a:spcBef>
                <a:spcPct val="20000"/>
              </a:spcBef>
              <a:spcAft>
                <a:spcPts val="0"/>
              </a:spcAft>
              <a:buClrTx/>
              <a:buSzTx/>
              <a:buFont typeface="Arial"/>
              <a:buNone/>
              <a:tabLst/>
              <a:defRPr/>
            </a:pPr>
            <a:r>
              <a:rPr kumimoji="0" lang="en-ZA"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The Department through its funded organisations has:</a:t>
            </a:r>
          </a:p>
          <a:p>
            <a:pPr marL="0" marR="0" lvl="0" indent="0" algn="just" defTabSz="457189" rtl="0" eaLnBrk="1" fontAlgn="auto" latinLnBrk="0" hangingPunct="1">
              <a:lnSpc>
                <a:spcPct val="100000"/>
              </a:lnSpc>
              <a:spcBef>
                <a:spcPct val="20000"/>
              </a:spcBef>
              <a:spcAft>
                <a:spcPts val="0"/>
              </a:spcAft>
              <a:buClrTx/>
              <a:buSzTx/>
              <a:buFont typeface="Arial"/>
              <a:buNone/>
              <a:tabLst/>
              <a:defRPr/>
            </a:pPr>
            <a:endParaRPr kumimoji="0" lang="en-ZA"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Poverty reduction programmes were accessed by </a:t>
            </a:r>
            <a:r>
              <a:rPr kumimoji="0" lang="en-ZA"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1 716 360 (T:3 505 245) </a:t>
            </a: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beneficiaries.</a:t>
            </a: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Distributed  </a:t>
            </a:r>
            <a:r>
              <a:rPr kumimoji="0" lang="en-ZA"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1 100 128 (T:1 628 000)</a:t>
            </a:r>
            <a:r>
              <a:rPr kumimoji="0" lang="en-ZA"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dignity packs for the year to date.</a:t>
            </a: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Enabled the participation of </a:t>
            </a:r>
            <a:r>
              <a:rPr kumimoji="0" lang="en-ZA"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 66 058 (T:46 360)  </a:t>
            </a: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people in income generation programmes.</a:t>
            </a: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Distributed </a:t>
            </a:r>
            <a:r>
              <a:rPr kumimoji="0" lang="en-ZA"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285 813 (T:273 152) </a:t>
            </a: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food parcels through foodbanks and </a:t>
            </a:r>
          </a:p>
          <a:p>
            <a:pPr marL="457188" marR="0" lvl="1" indent="0" algn="just" defTabSz="457189" rtl="0" eaLnBrk="1" fontAlgn="auto" latinLnBrk="0" hangingPunct="1">
              <a:lnSpc>
                <a:spcPct val="100000"/>
              </a:lnSpc>
              <a:spcBef>
                <a:spcPct val="20000"/>
              </a:spcBef>
              <a:spcAft>
                <a:spcPts val="0"/>
              </a:spcAft>
              <a:buClrTx/>
              <a:buSzTx/>
              <a:buFont typeface="Arial"/>
              <a:buNone/>
              <a:tabLst/>
              <a:defRPr/>
            </a:pP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     </a:t>
            </a:r>
            <a:r>
              <a:rPr kumimoji="0" lang="en-ZA"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61 846 (T:12 726)</a:t>
            </a: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 persons received food through feeding programmes; to date.</a:t>
            </a: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16 777 (T:16 078) </a:t>
            </a: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beneficiaries participated in the Welfare to work programmes; to date.</a:t>
            </a:r>
          </a:p>
          <a:p>
            <a:pPr marL="457189" marR="0" lvl="1" indent="0" algn="just" defTabSz="457189" rtl="0" eaLnBrk="1" fontAlgn="auto" latinLnBrk="0" hangingPunct="1">
              <a:lnSpc>
                <a:spcPct val="100000"/>
              </a:lnSpc>
              <a:spcBef>
                <a:spcPct val="20000"/>
              </a:spcBef>
              <a:spcAft>
                <a:spcPts val="0"/>
              </a:spcAft>
              <a:buClrTx/>
              <a:buSzTx/>
              <a:buFont typeface="Arial"/>
              <a:buNone/>
              <a:tabLst/>
              <a:defRPr/>
            </a:pPr>
            <a:endParaRPr kumimoji="0" lang="en-ZA"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4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523 (T:575) </a:t>
            </a: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cooperatives provide goods and services to the Department.</a:t>
            </a: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The department facilitated partnerships which led to the establishment of two community gardens with food relief beneficiaries as a response to increasing access to nutritious food.</a:t>
            </a: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742932" marR="0" lvl="1" indent="-285744"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p:txBody>
      </p:sp>
    </p:spTree>
    <p:extLst>
      <p:ext uri="{BB962C8B-B14F-4D97-AF65-F5344CB8AC3E}">
        <p14:creationId xmlns:p14="http://schemas.microsoft.com/office/powerpoint/2010/main" val="41912517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34</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17790664-CF66-3B6E-5CF5-80A8FF1C1CD4}"/>
              </a:ext>
            </a:extLst>
          </p:cNvPr>
          <p:cNvSpPr txBox="1">
            <a:spLocks/>
          </p:cNvSpPr>
          <p:nvPr/>
        </p:nvSpPr>
        <p:spPr>
          <a:xfrm>
            <a:off x="1125538" y="1106487"/>
            <a:ext cx="8018462" cy="483773"/>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Youth Development</a:t>
            </a:r>
          </a:p>
        </p:txBody>
      </p:sp>
      <p:sp>
        <p:nvSpPr>
          <p:cNvPr id="5" name="Content Placeholder 2">
            <a:extLst>
              <a:ext uri="{FF2B5EF4-FFF2-40B4-BE49-F238E27FC236}">
                <a16:creationId xmlns:a16="http://schemas.microsoft.com/office/drawing/2014/main" id="{37428928-4BEA-7CE5-D183-460E8312ED67}"/>
              </a:ext>
            </a:extLst>
          </p:cNvPr>
          <p:cNvSpPr txBox="1">
            <a:spLocks/>
          </p:cNvSpPr>
          <p:nvPr/>
        </p:nvSpPr>
        <p:spPr>
          <a:xfrm>
            <a:off x="1007183" y="1703752"/>
            <a:ext cx="8013659" cy="4829464"/>
          </a:xfrm>
          <a:prstGeom prst="rect">
            <a:avLst/>
          </a:prstGeom>
        </p:spPr>
        <p:txBody>
          <a:bodyPr vert="horz" lIns="91440" tIns="45720" rIns="91440" bIns="45720" rtlCol="0">
            <a:no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just" defTabSz="457189" rtl="0" eaLnBrk="1" fontAlgn="auto" latinLnBrk="0" hangingPunct="1">
              <a:lnSpc>
                <a:spcPct val="100000"/>
              </a:lnSpc>
              <a:spcBef>
                <a:spcPct val="20000"/>
              </a:spcBef>
              <a:spcAft>
                <a:spcPts val="0"/>
              </a:spcAft>
              <a:buClrTx/>
              <a:buSzTx/>
              <a:buFont typeface="Arial"/>
              <a:buNone/>
              <a:tabLst/>
              <a:defRPr/>
            </a:pPr>
            <a:r>
              <a:rPr kumimoji="0" 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During the period under review the following were achieved:</a:t>
            </a:r>
          </a:p>
          <a:p>
            <a:pPr marL="0" marR="0" lvl="0" indent="0" algn="just" defTabSz="457189" rtl="0" eaLnBrk="1" fontAlgn="base" latinLnBrk="0" hangingPunct="1">
              <a:lnSpc>
                <a:spcPct val="100000"/>
              </a:lnSpc>
              <a:spcBef>
                <a:spcPct val="20000"/>
              </a:spcBef>
              <a:spcAft>
                <a:spcPct val="0"/>
              </a:spcAft>
              <a:buClrTx/>
              <a:buSzTx/>
              <a:buFont typeface="Arial"/>
              <a:buNone/>
              <a:tabLst/>
              <a:defRPr/>
            </a:pPr>
            <a:endPar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62 332 </a:t>
            </a:r>
            <a:r>
              <a:rPr kumimoji="0" lang="en-ZA"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(T:39 743)</a:t>
            </a:r>
            <a:r>
              <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 </a:t>
            </a: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work opportunities for youth have been created through the Youth Structures Programme EPWP and Job Centre Programme.</a:t>
            </a:r>
          </a:p>
          <a:p>
            <a:pPr marL="342891" marR="0" lvl="0" indent="-342891" algn="just" defTabSz="457189" rtl="0" eaLnBrk="1" fontAlgn="base" latinLnBrk="0" hangingPunct="1">
              <a:lnSpc>
                <a:spcPct val="100000"/>
              </a:lnSpc>
              <a:spcBef>
                <a:spcPct val="20000"/>
              </a:spcBef>
              <a:spcAft>
                <a:spcPct val="0"/>
              </a:spcAft>
              <a:buClrTx/>
              <a:buSzTx/>
              <a:buFont typeface="Wingdings" panose="05000000000000000000" pitchFamily="2" charset="2"/>
              <a:buChar char="§"/>
              <a:tabLst/>
              <a:defRPr/>
            </a:pPr>
            <a:endPar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The programme has further enabled </a:t>
            </a:r>
            <a:r>
              <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74 361 </a:t>
            </a:r>
            <a:r>
              <a:rPr kumimoji="0" lang="en-ZA"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(T:48 146) </a:t>
            </a: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youth to participate in various skills development programmes through youth structures.  </a:t>
            </a:r>
          </a:p>
          <a:p>
            <a:pPr marL="0" marR="0" lvl="0" indent="0" algn="just" defTabSz="457189" rtl="0" eaLnBrk="1" fontAlgn="base" latinLnBrk="0" hangingPunct="1">
              <a:lnSpc>
                <a:spcPct val="100000"/>
              </a:lnSpc>
              <a:spcBef>
                <a:spcPct val="20000"/>
              </a:spcBef>
              <a:spcAft>
                <a:spcPct val="0"/>
              </a:spcAft>
              <a:buClrTx/>
              <a:buSzTx/>
              <a:buFont typeface="Arial"/>
              <a:buNone/>
              <a:tabLst/>
              <a:defRPr/>
            </a:pPr>
            <a:endPar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309 220 </a:t>
            </a:r>
            <a:r>
              <a:rPr kumimoji="0" lang="en-ZA"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(T:89 423)</a:t>
            </a:r>
            <a:r>
              <a:rPr kumimoji="0" lang="en-US"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 </a:t>
            </a:r>
            <a:r>
              <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youth participated in the youth mobilisation programmes.</a:t>
            </a:r>
          </a:p>
          <a:p>
            <a:pPr marL="342891" marR="0" lvl="0" indent="-342891" algn="just" defTabSz="457189" rtl="0" eaLnBrk="1" fontAlgn="base" latinLnBrk="0" hangingPunct="1">
              <a:lnSpc>
                <a:spcPct val="100000"/>
              </a:lnSpc>
              <a:spcBef>
                <a:spcPct val="20000"/>
              </a:spcBef>
              <a:spcAft>
                <a:spcPct val="0"/>
              </a:spcAft>
              <a:buClrTx/>
              <a:buSzTx/>
              <a:buFont typeface="Wingdings" panose="05000000000000000000" pitchFamily="2" charset="2"/>
              <a:buChar char="§"/>
              <a:tabLst/>
              <a:defRPr/>
            </a:pPr>
            <a:endPar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base" latinLnBrk="0" hangingPunct="1">
              <a:lnSpc>
                <a:spcPct val="100000"/>
              </a:lnSpc>
              <a:spcBef>
                <a:spcPct val="20000"/>
              </a:spcBef>
              <a:spcAft>
                <a:spcPct val="0"/>
              </a:spcAft>
              <a:buClrTx/>
              <a:buSzTx/>
              <a:buFont typeface="Wingdings" panose="05000000000000000000" pitchFamily="2" charset="2"/>
              <a:buChar char="§"/>
              <a:tabLst/>
              <a:defRPr/>
            </a:pPr>
            <a:endPar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p:txBody>
      </p:sp>
    </p:spTree>
    <p:extLst>
      <p:ext uri="{BB962C8B-B14F-4D97-AF65-F5344CB8AC3E}">
        <p14:creationId xmlns:p14="http://schemas.microsoft.com/office/powerpoint/2010/main" val="42314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35</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B0FEED57-5385-BE1D-EC02-38BCB71C7E40}"/>
              </a:ext>
            </a:extLst>
          </p:cNvPr>
          <p:cNvSpPr txBox="1">
            <a:spLocks/>
          </p:cNvSpPr>
          <p:nvPr/>
        </p:nvSpPr>
        <p:spPr>
          <a:xfrm>
            <a:off x="1125538" y="1137118"/>
            <a:ext cx="8018462" cy="365125"/>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Women Development </a:t>
            </a:r>
          </a:p>
        </p:txBody>
      </p:sp>
      <p:sp>
        <p:nvSpPr>
          <p:cNvPr id="5" name="Content Placeholder 2">
            <a:extLst>
              <a:ext uri="{FF2B5EF4-FFF2-40B4-BE49-F238E27FC236}">
                <a16:creationId xmlns:a16="http://schemas.microsoft.com/office/drawing/2014/main" id="{13826B35-0A4D-AC3E-EAEC-A470603CF27E}"/>
              </a:ext>
            </a:extLst>
          </p:cNvPr>
          <p:cNvSpPr txBox="1">
            <a:spLocks/>
          </p:cNvSpPr>
          <p:nvPr/>
        </p:nvSpPr>
        <p:spPr>
          <a:xfrm>
            <a:off x="1007183" y="1703752"/>
            <a:ext cx="8013659" cy="4829464"/>
          </a:xfrm>
          <a:prstGeom prst="rect">
            <a:avLst/>
          </a:prstGeom>
        </p:spPr>
        <p:txBody>
          <a:bodyPr vert="horz" lIns="91440" tIns="45720" rIns="91440" bIns="45720" rtlCol="0">
            <a:norm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just" defTabSz="457189" rtl="0" eaLnBrk="1" fontAlgn="auto" latinLnBrk="0" hangingPunct="1">
              <a:lnSpc>
                <a:spcPct val="100000"/>
              </a:lnSpc>
              <a:spcBef>
                <a:spcPct val="20000"/>
              </a:spcBef>
              <a:spcAft>
                <a:spcPts val="0"/>
              </a:spcAft>
              <a:buClrTx/>
              <a:buSzTx/>
              <a:buFont typeface="Arial"/>
              <a:buNone/>
              <a:tabLst/>
              <a:defRPr/>
            </a:pPr>
            <a:r>
              <a:rPr kumimoji="0" 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During the period under review the following were achieved:</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The Department has established partnerships with various training institutions, development agencies, the private sector and other government agencies to train women in skills such as financial management, marketing, business development and procurement procedures.</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6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22 236 (T:21 584) </a:t>
            </a:r>
            <a:r>
              <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women participated in empowerment programmes; to date.</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6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5 578 (T:5 429) </a:t>
            </a:r>
            <a:r>
              <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women on child support grant were linked to economic opportunities.</a:t>
            </a: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a:p>
            <a:pPr marL="342891" marR="0" lvl="0" indent="-342891" algn="just"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The Department  established and launched Hair  and Beauty   Academy in partnership with  The Beauty Hub Academy NPO  in Merafong on 8 December 2022. This is one of the Departments intervention  strategies to accelerate,  expand and strengthen  youth/women development initiatives by linking social security beneficiaries to sustainable livelihoods opportunities. </a:t>
            </a:r>
            <a:endParaRPr kumimoji="0" lang="en-ZA" altLang="en-US" sz="1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p:txBody>
      </p:sp>
    </p:spTree>
    <p:extLst>
      <p:ext uri="{BB962C8B-B14F-4D97-AF65-F5344CB8AC3E}">
        <p14:creationId xmlns:p14="http://schemas.microsoft.com/office/powerpoint/2010/main" val="27791638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36</a:t>
            </a:fld>
            <a:endParaRPr lang="en-US" dirty="0">
              <a:solidFill>
                <a:prstClr val="black">
                  <a:tint val="75000"/>
                </a:prstClr>
              </a:solidFill>
              <a:latin typeface="Calibri"/>
            </a:endParaRPr>
          </a:p>
        </p:txBody>
      </p:sp>
      <p:graphicFrame>
        <p:nvGraphicFramePr>
          <p:cNvPr id="4" name="Content Placeholder 6">
            <a:extLst>
              <a:ext uri="{FF2B5EF4-FFF2-40B4-BE49-F238E27FC236}">
                <a16:creationId xmlns:a16="http://schemas.microsoft.com/office/drawing/2014/main" id="{4C8CDEB7-1A74-6BA5-0D27-46B20F8D67AC}"/>
              </a:ext>
            </a:extLst>
          </p:cNvPr>
          <p:cNvGraphicFramePr>
            <a:graphicFrameLocks noGrp="1"/>
          </p:cNvGraphicFramePr>
          <p:nvPr>
            <p:ph idx="1"/>
            <p:extLst>
              <p:ext uri="{D42A27DB-BD31-4B8C-83A1-F6EECF244321}">
                <p14:modId xmlns:p14="http://schemas.microsoft.com/office/powerpoint/2010/main" val="3122334276"/>
              </p:ext>
            </p:extLst>
          </p:nvPr>
        </p:nvGraphicFramePr>
        <p:xfrm>
          <a:off x="939492" y="1684722"/>
          <a:ext cx="7995444" cy="4805118"/>
        </p:xfrm>
        <a:graphic>
          <a:graphicData uri="http://schemas.openxmlformats.org/drawingml/2006/table">
            <a:tbl>
              <a:tblPr firstRow="1" firstCol="1" bandRow="1">
                <a:tableStyleId>{B301B821-A1FF-4177-AEE7-76D212191A09}</a:tableStyleId>
              </a:tblPr>
              <a:tblGrid>
                <a:gridCol w="1163013">
                  <a:extLst>
                    <a:ext uri="{9D8B030D-6E8A-4147-A177-3AD203B41FA5}">
                      <a16:colId xmlns:a16="http://schemas.microsoft.com/office/drawing/2014/main" val="3101911694"/>
                    </a:ext>
                  </a:extLst>
                </a:gridCol>
                <a:gridCol w="1122402">
                  <a:extLst>
                    <a:ext uri="{9D8B030D-6E8A-4147-A177-3AD203B41FA5}">
                      <a16:colId xmlns:a16="http://schemas.microsoft.com/office/drawing/2014/main" val="3827649237"/>
                    </a:ext>
                  </a:extLst>
                </a:gridCol>
                <a:gridCol w="710145">
                  <a:extLst>
                    <a:ext uri="{9D8B030D-6E8A-4147-A177-3AD203B41FA5}">
                      <a16:colId xmlns:a16="http://schemas.microsoft.com/office/drawing/2014/main" val="1038761998"/>
                    </a:ext>
                  </a:extLst>
                </a:gridCol>
                <a:gridCol w="710145">
                  <a:extLst>
                    <a:ext uri="{9D8B030D-6E8A-4147-A177-3AD203B41FA5}">
                      <a16:colId xmlns:a16="http://schemas.microsoft.com/office/drawing/2014/main" val="2061627907"/>
                    </a:ext>
                  </a:extLst>
                </a:gridCol>
                <a:gridCol w="814699">
                  <a:extLst>
                    <a:ext uri="{9D8B030D-6E8A-4147-A177-3AD203B41FA5}">
                      <a16:colId xmlns:a16="http://schemas.microsoft.com/office/drawing/2014/main" val="3767926152"/>
                    </a:ext>
                  </a:extLst>
                </a:gridCol>
                <a:gridCol w="1758040">
                  <a:extLst>
                    <a:ext uri="{9D8B030D-6E8A-4147-A177-3AD203B41FA5}">
                      <a16:colId xmlns:a16="http://schemas.microsoft.com/office/drawing/2014/main" val="3317528730"/>
                    </a:ext>
                  </a:extLst>
                </a:gridCol>
                <a:gridCol w="1717000">
                  <a:extLst>
                    <a:ext uri="{9D8B030D-6E8A-4147-A177-3AD203B41FA5}">
                      <a16:colId xmlns:a16="http://schemas.microsoft.com/office/drawing/2014/main" val="91926809"/>
                    </a:ext>
                  </a:extLst>
                </a:gridCol>
              </a:tblGrid>
              <a:tr h="303746">
                <a:tc gridSpan="7">
                  <a:txBody>
                    <a:bodyPr/>
                    <a:lstStyle/>
                    <a:p>
                      <a:pPr>
                        <a:lnSpc>
                          <a:spcPct val="150000"/>
                        </a:lnSpc>
                      </a:pPr>
                      <a:r>
                        <a:rPr lang="en-US" sz="1000" dirty="0">
                          <a:effectLst/>
                          <a:latin typeface="Arial" panose="020B0604020202020204" pitchFamily="34" charset="0"/>
                          <a:cs typeface="Arial" panose="020B0604020202020204" pitchFamily="34" charset="0"/>
                        </a:rPr>
                        <a:t>DEPARTMENT INFRASTRUCTURE / CAPITAL PROJECTS  </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nchor="ct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845254060"/>
                  </a:ext>
                </a:extLst>
              </a:tr>
              <a:tr h="471343">
                <a:tc>
                  <a:txBody>
                    <a:bodyPr/>
                    <a:lstStyle/>
                    <a:p>
                      <a:pPr>
                        <a:lnSpc>
                          <a:spcPct val="150000"/>
                        </a:lnSpc>
                      </a:pPr>
                      <a:r>
                        <a:rPr lang="en-US" sz="1000" dirty="0">
                          <a:effectLst/>
                          <a:latin typeface="Arial" panose="020B0604020202020204" pitchFamily="34" charset="0"/>
                          <a:cs typeface="Arial" panose="020B0604020202020204" pitchFamily="34" charset="0"/>
                        </a:rPr>
                        <a:t>Name of Project</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Brief description of project</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Start Date</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End Date</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Current Status</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Challenges</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Requests for Intervention</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extLst>
                  <a:ext uri="{0D108BD9-81ED-4DB2-BD59-A6C34878D82A}">
                    <a16:rowId xmlns:a16="http://schemas.microsoft.com/office/drawing/2014/main" val="1854006710"/>
                  </a:ext>
                </a:extLst>
              </a:tr>
              <a:tr h="635763">
                <a:tc>
                  <a:txBody>
                    <a:bodyPr/>
                    <a:lstStyle/>
                    <a:p>
                      <a:pPr>
                        <a:lnSpc>
                          <a:spcPct val="150000"/>
                        </a:lnSpc>
                      </a:pPr>
                      <a:r>
                        <a:rPr lang="en-US" sz="1000" dirty="0">
                          <a:effectLst/>
                          <a:latin typeface="Arial" panose="020B0604020202020204" pitchFamily="34" charset="0"/>
                          <a:cs typeface="Arial" panose="020B0604020202020204" pitchFamily="34" charset="0"/>
                        </a:rPr>
                        <a:t>Devon Early Childhood Centre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Construction of Early Childhood Centre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30 April 2018</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24 March 2021</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Completed</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None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None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extLst>
                  <a:ext uri="{0D108BD9-81ED-4DB2-BD59-A6C34878D82A}">
                    <a16:rowId xmlns:a16="http://schemas.microsoft.com/office/drawing/2014/main" val="2783508227"/>
                  </a:ext>
                </a:extLst>
              </a:tr>
              <a:tr h="856791">
                <a:tc>
                  <a:txBody>
                    <a:bodyPr/>
                    <a:lstStyle/>
                    <a:p>
                      <a:pPr>
                        <a:lnSpc>
                          <a:spcPct val="150000"/>
                        </a:lnSpc>
                      </a:pPr>
                      <a:r>
                        <a:rPr lang="en-US" sz="1000" dirty="0">
                          <a:effectLst/>
                          <a:latin typeface="Arial" panose="020B0604020202020204" pitchFamily="34" charset="0"/>
                          <a:cs typeface="Arial" panose="020B0604020202020204" pitchFamily="34" charset="0"/>
                        </a:rPr>
                        <a:t>Garankuwa CYCC Office Facility</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Construction of Garankuwa CYCC office accommodation</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01 April 2014</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26 March 2021</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Completed</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None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None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extLst>
                  <a:ext uri="{0D108BD9-81ED-4DB2-BD59-A6C34878D82A}">
                    <a16:rowId xmlns:a16="http://schemas.microsoft.com/office/drawing/2014/main" val="3198127963"/>
                  </a:ext>
                </a:extLst>
              </a:tr>
              <a:tr h="2403988">
                <a:tc>
                  <a:txBody>
                    <a:bodyPr/>
                    <a:lstStyle/>
                    <a:p>
                      <a:pPr>
                        <a:lnSpc>
                          <a:spcPct val="150000"/>
                        </a:lnSpc>
                      </a:pPr>
                      <a:r>
                        <a:rPr lang="en-US" sz="1000" dirty="0">
                          <a:effectLst/>
                          <a:latin typeface="Arial" panose="020B0604020202020204" pitchFamily="34" charset="0"/>
                          <a:cs typeface="Arial" panose="020B0604020202020204" pitchFamily="34" charset="0"/>
                        </a:rPr>
                        <a:t>Bantubonke Early Childhood Centre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Construction of Early Childhood Centre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31 August 2017</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Not Available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Project On hold</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Slow contractor work progress. The slow progress has contractually translated into default on the side of the contractor which the contractor has failed to remedy. This unfortunately has resulted in the termination of the services of the Contractor and delays in completion on the project.</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US" sz="1000" dirty="0">
                          <a:solidFill>
                            <a:srgbClr val="000000"/>
                          </a:solidFill>
                          <a:effectLst/>
                          <a:latin typeface="Arial" panose="020B0604020202020204" pitchFamily="34" charset="0"/>
                          <a:cs typeface="Arial" panose="020B0604020202020204" pitchFamily="34" charset="0"/>
                        </a:rPr>
                        <a:t>A Catch-up plan is being developed and sourcing of a service provider to complete the facility has commenced and anticipated to be completed in the 4</a:t>
                      </a:r>
                      <a:r>
                        <a:rPr lang="en-US" sz="1000" baseline="30000" dirty="0">
                          <a:solidFill>
                            <a:srgbClr val="000000"/>
                          </a:solidFill>
                          <a:effectLst/>
                          <a:latin typeface="Arial" panose="020B0604020202020204" pitchFamily="34" charset="0"/>
                          <a:cs typeface="Arial" panose="020B0604020202020204" pitchFamily="34" charset="0"/>
                        </a:rPr>
                        <a:t>th</a:t>
                      </a:r>
                      <a:r>
                        <a:rPr lang="en-US" sz="1000" dirty="0">
                          <a:solidFill>
                            <a:srgbClr val="000000"/>
                          </a:solidFill>
                          <a:effectLst/>
                          <a:latin typeface="Arial" panose="020B0604020202020204" pitchFamily="34" charset="0"/>
                          <a:cs typeface="Arial" panose="020B0604020202020204" pitchFamily="34" charset="0"/>
                        </a:rPr>
                        <a:t> quarter of 2023/24. </a:t>
                      </a:r>
                      <a:endParaRPr lang="en-ZA" sz="1000" dirty="0">
                        <a:effectLst/>
                        <a:latin typeface="Arial" panose="020B0604020202020204" pitchFamily="34" charset="0"/>
                        <a:cs typeface="Arial" panose="020B0604020202020204" pitchFamily="34" charset="0"/>
                      </a:endParaRPr>
                    </a:p>
                    <a:p>
                      <a:pPr>
                        <a:lnSpc>
                          <a:spcPct val="150000"/>
                        </a:lnSpc>
                      </a:pPr>
                      <a:r>
                        <a:rPr lang="en-US" sz="1000" dirty="0">
                          <a:solidFill>
                            <a:srgbClr val="000000"/>
                          </a:solidFill>
                          <a:effectLst/>
                          <a:latin typeface="Arial" panose="020B0604020202020204" pitchFamily="34" charset="0"/>
                          <a:cs typeface="Arial" panose="020B0604020202020204" pitchFamily="34" charset="0"/>
                        </a:rPr>
                        <a:t> </a:t>
                      </a:r>
                      <a:endParaRPr lang="en-ZA" sz="1000" dirty="0">
                        <a:effectLst/>
                        <a:latin typeface="Arial" panose="020B0604020202020204" pitchFamily="34" charset="0"/>
                        <a:cs typeface="Arial" panose="020B0604020202020204" pitchFamily="34" charset="0"/>
                      </a:endParaRPr>
                    </a:p>
                    <a:p>
                      <a:pPr>
                        <a:lnSpc>
                          <a:spcPct val="150000"/>
                        </a:lnSpc>
                      </a:pPr>
                      <a:r>
                        <a:rPr lang="en-US" sz="1000" dirty="0">
                          <a:solidFill>
                            <a:srgbClr val="000000"/>
                          </a:solidFill>
                          <a:effectLst/>
                          <a:latin typeface="Arial" panose="020B0604020202020204" pitchFamily="34" charset="0"/>
                          <a:cs typeface="Arial" panose="020B0604020202020204" pitchFamily="34" charset="0"/>
                        </a:rPr>
                        <a:t>More stakeholder engagements</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046286384"/>
                  </a:ext>
                </a:extLst>
              </a:tr>
            </a:tbl>
          </a:graphicData>
        </a:graphic>
      </p:graphicFrame>
      <p:sp>
        <p:nvSpPr>
          <p:cNvPr id="5" name="Rectangle 2">
            <a:extLst>
              <a:ext uri="{FF2B5EF4-FFF2-40B4-BE49-F238E27FC236}">
                <a16:creationId xmlns:a16="http://schemas.microsoft.com/office/drawing/2014/main" id="{3BACA949-FCF7-4F60-D980-721624C51F35}"/>
              </a:ext>
            </a:extLst>
          </p:cNvPr>
          <p:cNvSpPr txBox="1">
            <a:spLocks noChangeArrowheads="1"/>
          </p:cNvSpPr>
          <p:nvPr/>
        </p:nvSpPr>
        <p:spPr>
          <a:xfrm>
            <a:off x="998621" y="1181495"/>
            <a:ext cx="8145379" cy="342900"/>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ysClr val="window" lastClr="FFFFFF"/>
                </a:solidFill>
                <a:effectLst/>
                <a:uLnTx/>
                <a:uFillTx/>
                <a:latin typeface="Arial" panose="020B0604020202020204" pitchFamily="34" charset="0"/>
                <a:ea typeface="Times New Roman" panose="02020603050405020304" pitchFamily="18" charset="0"/>
                <a:cs typeface="Times New Roman" panose="02020603050405020304" pitchFamily="18" charset="0"/>
              </a:rPr>
              <a:t>Departmental  Infrastructure/ Capital Projects</a:t>
            </a:r>
            <a:endParaRPr kumimoji="0" lang="en-US" altLang="en-US" sz="20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0731347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37</a:t>
            </a:fld>
            <a:endParaRPr lang="en-US" dirty="0">
              <a:solidFill>
                <a:prstClr val="black">
                  <a:tint val="75000"/>
                </a:prstClr>
              </a:solidFill>
              <a:latin typeface="Calibri"/>
            </a:endParaRPr>
          </a:p>
        </p:txBody>
      </p:sp>
      <p:sp>
        <p:nvSpPr>
          <p:cNvPr id="4" name="Rectangle 2">
            <a:extLst>
              <a:ext uri="{FF2B5EF4-FFF2-40B4-BE49-F238E27FC236}">
                <a16:creationId xmlns:a16="http://schemas.microsoft.com/office/drawing/2014/main" id="{9CA9912C-BAD8-BEAB-5F9F-9774BA55C59E}"/>
              </a:ext>
            </a:extLst>
          </p:cNvPr>
          <p:cNvSpPr txBox="1">
            <a:spLocks noChangeArrowheads="1"/>
          </p:cNvSpPr>
          <p:nvPr/>
        </p:nvSpPr>
        <p:spPr>
          <a:xfrm>
            <a:off x="1011873" y="1106488"/>
            <a:ext cx="8145379" cy="365124"/>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ysClr val="window" lastClr="FFFFFF"/>
                </a:solidFill>
                <a:effectLst/>
                <a:uLnTx/>
                <a:uFillTx/>
                <a:latin typeface="Arial" panose="020B0604020202020204" pitchFamily="34" charset="0"/>
                <a:ea typeface="Times New Roman" panose="02020603050405020304" pitchFamily="18" charset="0"/>
                <a:cs typeface="Times New Roman" panose="02020603050405020304" pitchFamily="18" charset="0"/>
              </a:rPr>
              <a:t>Departmental  Infrastructure/ Capital Projects</a:t>
            </a:r>
            <a:endParaRPr kumimoji="0" lang="en-US" altLang="en-US" sz="20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6">
            <a:extLst>
              <a:ext uri="{FF2B5EF4-FFF2-40B4-BE49-F238E27FC236}">
                <a16:creationId xmlns:a16="http://schemas.microsoft.com/office/drawing/2014/main" id="{3FB65086-8BBC-A47F-292A-1689452E48BB}"/>
              </a:ext>
            </a:extLst>
          </p:cNvPr>
          <p:cNvGraphicFramePr>
            <a:graphicFrameLocks noGrp="1"/>
          </p:cNvGraphicFramePr>
          <p:nvPr>
            <p:ph idx="1"/>
            <p:extLst>
              <p:ext uri="{D42A27DB-BD31-4B8C-83A1-F6EECF244321}">
                <p14:modId xmlns:p14="http://schemas.microsoft.com/office/powerpoint/2010/main" val="2623663118"/>
              </p:ext>
            </p:extLst>
          </p:nvPr>
        </p:nvGraphicFramePr>
        <p:xfrm>
          <a:off x="972116" y="1794767"/>
          <a:ext cx="8042332" cy="4067908"/>
        </p:xfrm>
        <a:graphic>
          <a:graphicData uri="http://schemas.openxmlformats.org/drawingml/2006/table">
            <a:tbl>
              <a:tblPr firstRow="1" firstCol="1" bandRow="1">
                <a:tableStyleId>{B301B821-A1FF-4177-AEE7-76D212191A09}</a:tableStyleId>
              </a:tblPr>
              <a:tblGrid>
                <a:gridCol w="1169834">
                  <a:extLst>
                    <a:ext uri="{9D8B030D-6E8A-4147-A177-3AD203B41FA5}">
                      <a16:colId xmlns:a16="http://schemas.microsoft.com/office/drawing/2014/main" val="3101911694"/>
                    </a:ext>
                  </a:extLst>
                </a:gridCol>
                <a:gridCol w="1010914">
                  <a:extLst>
                    <a:ext uri="{9D8B030D-6E8A-4147-A177-3AD203B41FA5}">
                      <a16:colId xmlns:a16="http://schemas.microsoft.com/office/drawing/2014/main" val="3827649237"/>
                    </a:ext>
                  </a:extLst>
                </a:gridCol>
                <a:gridCol w="747349">
                  <a:extLst>
                    <a:ext uri="{9D8B030D-6E8A-4147-A177-3AD203B41FA5}">
                      <a16:colId xmlns:a16="http://schemas.microsoft.com/office/drawing/2014/main" val="1038761998"/>
                    </a:ext>
                  </a:extLst>
                </a:gridCol>
                <a:gridCol w="799339">
                  <a:extLst>
                    <a:ext uri="{9D8B030D-6E8A-4147-A177-3AD203B41FA5}">
                      <a16:colId xmlns:a16="http://schemas.microsoft.com/office/drawing/2014/main" val="2061627907"/>
                    </a:ext>
                  </a:extLst>
                </a:gridCol>
                <a:gridCol w="924763">
                  <a:extLst>
                    <a:ext uri="{9D8B030D-6E8A-4147-A177-3AD203B41FA5}">
                      <a16:colId xmlns:a16="http://schemas.microsoft.com/office/drawing/2014/main" val="3767926152"/>
                    </a:ext>
                  </a:extLst>
                </a:gridCol>
                <a:gridCol w="1714474">
                  <a:extLst>
                    <a:ext uri="{9D8B030D-6E8A-4147-A177-3AD203B41FA5}">
                      <a16:colId xmlns:a16="http://schemas.microsoft.com/office/drawing/2014/main" val="3317528730"/>
                    </a:ext>
                  </a:extLst>
                </a:gridCol>
                <a:gridCol w="1675659">
                  <a:extLst>
                    <a:ext uri="{9D8B030D-6E8A-4147-A177-3AD203B41FA5}">
                      <a16:colId xmlns:a16="http://schemas.microsoft.com/office/drawing/2014/main" val="91926809"/>
                    </a:ext>
                  </a:extLst>
                </a:gridCol>
              </a:tblGrid>
              <a:tr h="448745">
                <a:tc gridSpan="7">
                  <a:txBody>
                    <a:bodyPr/>
                    <a:lstStyle/>
                    <a:p>
                      <a:pPr>
                        <a:lnSpc>
                          <a:spcPct val="150000"/>
                        </a:lnSpc>
                      </a:pPr>
                      <a:r>
                        <a:rPr lang="en-US" sz="1000" dirty="0">
                          <a:effectLst/>
                          <a:latin typeface="Arial" panose="020B0604020202020204" pitchFamily="34" charset="0"/>
                          <a:cs typeface="Arial" panose="020B0604020202020204" pitchFamily="34" charset="0"/>
                        </a:rPr>
                        <a:t>DEPARTMENT INFRASTRUCTURE / CAPITAL PROJECTS  </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nchor="ct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845254060"/>
                  </a:ext>
                </a:extLst>
              </a:tr>
              <a:tr h="696347">
                <a:tc>
                  <a:txBody>
                    <a:bodyPr/>
                    <a:lstStyle/>
                    <a:p>
                      <a:pPr>
                        <a:lnSpc>
                          <a:spcPct val="150000"/>
                        </a:lnSpc>
                      </a:pPr>
                      <a:r>
                        <a:rPr lang="en-US" sz="1000" dirty="0">
                          <a:effectLst/>
                          <a:latin typeface="Arial" panose="020B0604020202020204" pitchFamily="34" charset="0"/>
                          <a:cs typeface="Arial" panose="020B0604020202020204" pitchFamily="34" charset="0"/>
                        </a:rPr>
                        <a:t>Name of Project</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Brief description of project</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Start Date</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End Date</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Current Status</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Challenges</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Requests for Intervention</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extLst>
                  <a:ext uri="{0D108BD9-81ED-4DB2-BD59-A6C34878D82A}">
                    <a16:rowId xmlns:a16="http://schemas.microsoft.com/office/drawing/2014/main" val="1854006710"/>
                  </a:ext>
                </a:extLst>
              </a:tr>
              <a:tr h="2922816">
                <a:tc>
                  <a:txBody>
                    <a:bodyPr/>
                    <a:lstStyle/>
                    <a:p>
                      <a:pPr>
                        <a:lnSpc>
                          <a:spcPct val="150000"/>
                        </a:lnSpc>
                      </a:pPr>
                      <a:r>
                        <a:rPr lang="en-US" sz="1000" dirty="0">
                          <a:effectLst/>
                          <a:latin typeface="Arial" panose="020B0604020202020204" pitchFamily="34" charset="0"/>
                          <a:cs typeface="Arial" panose="020B0604020202020204" pitchFamily="34" charset="0"/>
                        </a:rPr>
                        <a:t>Bekkersdal Social Integrated Facility</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Construction of Early Childhood Centre; community facility for older persons; and regional offices</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31 July 2017</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Not Available </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ZA" sz="1000" dirty="0">
                          <a:effectLst/>
                          <a:latin typeface="Arial" panose="020B0604020202020204" pitchFamily="34" charset="0"/>
                          <a:cs typeface="Arial" panose="020B0604020202020204" pitchFamily="34" charset="0"/>
                        </a:rPr>
                        <a:t>Project On hold</a:t>
                      </a:r>
                    </a:p>
                    <a:p>
                      <a:pPr>
                        <a:lnSpc>
                          <a:spcPct val="150000"/>
                        </a:lnSpc>
                      </a:pP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Cashflow challenges and community interruption were contributed to the delays however , Major challenges were due to Poor inputs of the Professional Team that lead to delays to completion of the project and termination of contractual obligation between the Implementation Agent and the Service Provider.</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A Catch-up plan is being developed and sourcing of a service provider to complete the facility has commenced and anticipated to be completed in the 4th quarter of 2023/24. It is to the benefit to the communities that the project be completed 2023/24 financial year.</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extLst>
                  <a:ext uri="{0D108BD9-81ED-4DB2-BD59-A6C34878D82A}">
                    <a16:rowId xmlns:a16="http://schemas.microsoft.com/office/drawing/2014/main" val="457498205"/>
                  </a:ext>
                </a:extLst>
              </a:tr>
            </a:tbl>
          </a:graphicData>
        </a:graphic>
      </p:graphicFrame>
    </p:spTree>
    <p:extLst>
      <p:ext uri="{BB962C8B-B14F-4D97-AF65-F5344CB8AC3E}">
        <p14:creationId xmlns:p14="http://schemas.microsoft.com/office/powerpoint/2010/main" val="40836147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38</a:t>
            </a:fld>
            <a:endParaRPr lang="en-US" dirty="0">
              <a:solidFill>
                <a:prstClr val="black">
                  <a:tint val="75000"/>
                </a:prstClr>
              </a:solidFill>
              <a:latin typeface="Calibri"/>
            </a:endParaRPr>
          </a:p>
        </p:txBody>
      </p:sp>
      <p:sp>
        <p:nvSpPr>
          <p:cNvPr id="4" name="Rectangle 2">
            <a:extLst>
              <a:ext uri="{FF2B5EF4-FFF2-40B4-BE49-F238E27FC236}">
                <a16:creationId xmlns:a16="http://schemas.microsoft.com/office/drawing/2014/main" id="{97209989-A727-8811-7BF2-542930A17060}"/>
              </a:ext>
            </a:extLst>
          </p:cNvPr>
          <p:cNvSpPr txBox="1">
            <a:spLocks noChangeArrowheads="1"/>
          </p:cNvSpPr>
          <p:nvPr/>
        </p:nvSpPr>
        <p:spPr>
          <a:xfrm>
            <a:off x="998621" y="1106488"/>
            <a:ext cx="8145379" cy="365124"/>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ysClr val="window" lastClr="FFFFFF"/>
                </a:solidFill>
                <a:effectLst/>
                <a:uLnTx/>
                <a:uFillTx/>
                <a:latin typeface="Arial" panose="020B0604020202020204" pitchFamily="34" charset="0"/>
                <a:ea typeface="Times New Roman" panose="02020603050405020304" pitchFamily="18" charset="0"/>
                <a:cs typeface="Times New Roman" panose="02020603050405020304" pitchFamily="18" charset="0"/>
              </a:rPr>
              <a:t>Departmental  Infrastructure/ Capital Projects</a:t>
            </a:r>
            <a:endParaRPr kumimoji="0" lang="en-US" altLang="en-US" sz="20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endParaRPr>
          </a:p>
        </p:txBody>
      </p:sp>
      <p:graphicFrame>
        <p:nvGraphicFramePr>
          <p:cNvPr id="6" name="Content Placeholder 3">
            <a:extLst>
              <a:ext uri="{FF2B5EF4-FFF2-40B4-BE49-F238E27FC236}">
                <a16:creationId xmlns:a16="http://schemas.microsoft.com/office/drawing/2014/main" id="{E9AB727E-8BD5-AE16-1DC7-6181F7408745}"/>
              </a:ext>
            </a:extLst>
          </p:cNvPr>
          <p:cNvGraphicFramePr>
            <a:graphicFrameLocks noGrp="1"/>
          </p:cNvGraphicFramePr>
          <p:nvPr>
            <p:ph idx="1"/>
            <p:extLst>
              <p:ext uri="{D42A27DB-BD31-4B8C-83A1-F6EECF244321}">
                <p14:modId xmlns:p14="http://schemas.microsoft.com/office/powerpoint/2010/main" val="990674900"/>
              </p:ext>
            </p:extLst>
          </p:nvPr>
        </p:nvGraphicFramePr>
        <p:xfrm>
          <a:off x="956142" y="1666766"/>
          <a:ext cx="8044019" cy="4494433"/>
        </p:xfrm>
        <a:graphic>
          <a:graphicData uri="http://schemas.openxmlformats.org/drawingml/2006/table">
            <a:tbl>
              <a:tblPr firstRow="1" firstCol="1" bandRow="1">
                <a:tableStyleId>{B301B821-A1FF-4177-AEE7-76D212191A09}</a:tableStyleId>
              </a:tblPr>
              <a:tblGrid>
                <a:gridCol w="1823415">
                  <a:extLst>
                    <a:ext uri="{9D8B030D-6E8A-4147-A177-3AD203B41FA5}">
                      <a16:colId xmlns:a16="http://schemas.microsoft.com/office/drawing/2014/main" val="1781951930"/>
                    </a:ext>
                  </a:extLst>
                </a:gridCol>
                <a:gridCol w="1594612">
                  <a:extLst>
                    <a:ext uri="{9D8B030D-6E8A-4147-A177-3AD203B41FA5}">
                      <a16:colId xmlns:a16="http://schemas.microsoft.com/office/drawing/2014/main" val="1407109353"/>
                    </a:ext>
                  </a:extLst>
                </a:gridCol>
                <a:gridCol w="1121536">
                  <a:extLst>
                    <a:ext uri="{9D8B030D-6E8A-4147-A177-3AD203B41FA5}">
                      <a16:colId xmlns:a16="http://schemas.microsoft.com/office/drawing/2014/main" val="1291518571"/>
                    </a:ext>
                  </a:extLst>
                </a:gridCol>
                <a:gridCol w="788463">
                  <a:extLst>
                    <a:ext uri="{9D8B030D-6E8A-4147-A177-3AD203B41FA5}">
                      <a16:colId xmlns:a16="http://schemas.microsoft.com/office/drawing/2014/main" val="917705656"/>
                    </a:ext>
                  </a:extLst>
                </a:gridCol>
                <a:gridCol w="909663">
                  <a:extLst>
                    <a:ext uri="{9D8B030D-6E8A-4147-A177-3AD203B41FA5}">
                      <a16:colId xmlns:a16="http://schemas.microsoft.com/office/drawing/2014/main" val="4220299373"/>
                    </a:ext>
                  </a:extLst>
                </a:gridCol>
                <a:gridCol w="860600">
                  <a:extLst>
                    <a:ext uri="{9D8B030D-6E8A-4147-A177-3AD203B41FA5}">
                      <a16:colId xmlns:a16="http://schemas.microsoft.com/office/drawing/2014/main" val="2151790749"/>
                    </a:ext>
                  </a:extLst>
                </a:gridCol>
                <a:gridCol w="945730">
                  <a:extLst>
                    <a:ext uri="{9D8B030D-6E8A-4147-A177-3AD203B41FA5}">
                      <a16:colId xmlns:a16="http://schemas.microsoft.com/office/drawing/2014/main" val="2120221056"/>
                    </a:ext>
                  </a:extLst>
                </a:gridCol>
              </a:tblGrid>
              <a:tr h="454837">
                <a:tc gridSpan="7">
                  <a:txBody>
                    <a:bodyPr/>
                    <a:lstStyle/>
                    <a:p>
                      <a:pPr>
                        <a:lnSpc>
                          <a:spcPct val="150000"/>
                        </a:lnSpc>
                      </a:pPr>
                      <a:r>
                        <a:rPr lang="en-US" sz="1000" dirty="0">
                          <a:effectLst/>
                          <a:latin typeface="Arial" panose="020B0604020202020204" pitchFamily="34" charset="0"/>
                          <a:cs typeface="Arial" panose="020B0604020202020204" pitchFamily="34" charset="0"/>
                        </a:rPr>
                        <a:t>DEPARTMENT INFRASTRUCTURE / CAPITAL PROJECTS  </a:t>
                      </a:r>
                    </a:p>
                    <a:p>
                      <a:pPr>
                        <a:lnSpc>
                          <a:spcPct val="150000"/>
                        </a:lnSpc>
                      </a:pP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nchor="ct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2854780283"/>
                  </a:ext>
                </a:extLst>
              </a:tr>
              <a:tr h="454837">
                <a:tc>
                  <a:txBody>
                    <a:bodyPr/>
                    <a:lstStyle/>
                    <a:p>
                      <a:pPr>
                        <a:lnSpc>
                          <a:spcPct val="150000"/>
                        </a:lnSpc>
                      </a:pPr>
                      <a:r>
                        <a:rPr lang="en-US" sz="1000" b="1" dirty="0">
                          <a:effectLst/>
                          <a:latin typeface="Arial" panose="020B0604020202020204" pitchFamily="34" charset="0"/>
                          <a:cs typeface="Arial" panose="020B0604020202020204" pitchFamily="34" charset="0"/>
                        </a:rPr>
                        <a:t>Name of Project</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Brief description of project</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Start Date</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End Date</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Current Status</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Challenges</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b="1" dirty="0">
                          <a:effectLst/>
                          <a:latin typeface="Arial" panose="020B0604020202020204" pitchFamily="34" charset="0"/>
                          <a:cs typeface="Arial" panose="020B0604020202020204" pitchFamily="34" charset="0"/>
                        </a:rPr>
                        <a:t>Requests for Intervention</a:t>
                      </a:r>
                      <a:endParaRPr lang="en-ZA" sz="1000" b="1"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extLst>
                  <a:ext uri="{0D108BD9-81ED-4DB2-BD59-A6C34878D82A}">
                    <a16:rowId xmlns:a16="http://schemas.microsoft.com/office/drawing/2014/main" val="577891537"/>
                  </a:ext>
                </a:extLst>
              </a:tr>
              <a:tr h="670596">
                <a:tc>
                  <a:txBody>
                    <a:bodyPr/>
                    <a:lstStyle/>
                    <a:p>
                      <a:pPr>
                        <a:lnSpc>
                          <a:spcPct val="150000"/>
                        </a:lnSpc>
                      </a:pPr>
                      <a:r>
                        <a:rPr lang="en-US" sz="1000" dirty="0">
                          <a:effectLst/>
                          <a:latin typeface="Arial" panose="020B0604020202020204" pitchFamily="34" charset="0"/>
                          <a:cs typeface="Arial" panose="020B0604020202020204" pitchFamily="34" charset="0"/>
                        </a:rPr>
                        <a:t>Ratanda Shelter</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Construction of shelter for vulnerable women and children</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31 July 2017</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rowSpan="5">
                  <a:txBody>
                    <a:bodyPr/>
                    <a:lstStyle/>
                    <a:p>
                      <a:pPr>
                        <a:lnSpc>
                          <a:spcPct val="150000"/>
                        </a:lnSpc>
                      </a:pPr>
                      <a:r>
                        <a:rPr lang="en-US" sz="1000" dirty="0">
                          <a:effectLst/>
                          <a:latin typeface="Arial" panose="020B0604020202020204" pitchFamily="34" charset="0"/>
                          <a:cs typeface="Arial" panose="020B0604020202020204" pitchFamily="34" charset="0"/>
                        </a:rPr>
                        <a:t>Not yet available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rowSpan="5">
                  <a:txBody>
                    <a:bodyPr/>
                    <a:lstStyle/>
                    <a:p>
                      <a:pPr algn="ctr">
                        <a:lnSpc>
                          <a:spcPct val="150000"/>
                        </a:lnSpc>
                      </a:pPr>
                      <a:r>
                        <a:rPr lang="en-US" sz="1000" dirty="0">
                          <a:effectLst/>
                          <a:latin typeface="Arial" panose="020B0604020202020204" pitchFamily="34" charset="0"/>
                          <a:cs typeface="Arial" panose="020B0604020202020204" pitchFamily="34" charset="0"/>
                        </a:rPr>
                        <a:t>Planning stages</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rowSpan="5">
                  <a:txBody>
                    <a:bodyPr/>
                    <a:lstStyle/>
                    <a:p>
                      <a:pPr>
                        <a:lnSpc>
                          <a:spcPct val="150000"/>
                        </a:lnSpc>
                      </a:pPr>
                      <a:r>
                        <a:rPr lang="en-US" sz="1000" dirty="0">
                          <a:effectLst/>
                          <a:latin typeface="Arial" panose="020B0604020202020204" pitchFamily="34" charset="0"/>
                          <a:cs typeface="Arial" panose="020B0604020202020204" pitchFamily="34" charset="0"/>
                        </a:rPr>
                        <a:t>None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rowSpan="5">
                  <a:txBody>
                    <a:bodyPr/>
                    <a:lstStyle/>
                    <a:p>
                      <a:pPr>
                        <a:lnSpc>
                          <a:spcPct val="150000"/>
                        </a:lnSpc>
                      </a:pPr>
                      <a:r>
                        <a:rPr lang="en-US" sz="1000" dirty="0">
                          <a:effectLst/>
                          <a:latin typeface="Arial" panose="020B0604020202020204" pitchFamily="34" charset="0"/>
                          <a:cs typeface="Arial" panose="020B0604020202020204" pitchFamily="34" charset="0"/>
                        </a:rPr>
                        <a:t>None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extLst>
                  <a:ext uri="{0D108BD9-81ED-4DB2-BD59-A6C34878D82A}">
                    <a16:rowId xmlns:a16="http://schemas.microsoft.com/office/drawing/2014/main" val="343927913"/>
                  </a:ext>
                </a:extLst>
              </a:tr>
              <a:tr h="670596">
                <a:tc>
                  <a:txBody>
                    <a:bodyPr/>
                    <a:lstStyle/>
                    <a:p>
                      <a:pPr>
                        <a:lnSpc>
                          <a:spcPct val="150000"/>
                        </a:lnSpc>
                      </a:pPr>
                      <a:r>
                        <a:rPr lang="en-US" sz="1000" dirty="0">
                          <a:effectLst/>
                          <a:latin typeface="Arial" panose="020B0604020202020204" pitchFamily="34" charset="0"/>
                          <a:cs typeface="Arial" panose="020B0604020202020204" pitchFamily="34" charset="0"/>
                        </a:rPr>
                        <a:t>Sebokeng Inpatient Rehab centre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Construction of Inpatient Rehabilitation Centre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31 July 2017</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extLst>
                  <a:ext uri="{0D108BD9-81ED-4DB2-BD59-A6C34878D82A}">
                    <a16:rowId xmlns:a16="http://schemas.microsoft.com/office/drawing/2014/main" val="1635713920"/>
                  </a:ext>
                </a:extLst>
              </a:tr>
              <a:tr h="670596">
                <a:tc>
                  <a:txBody>
                    <a:bodyPr/>
                    <a:lstStyle/>
                    <a:p>
                      <a:pPr>
                        <a:lnSpc>
                          <a:spcPct val="150000"/>
                        </a:lnSpc>
                      </a:pPr>
                      <a:r>
                        <a:rPr lang="en-US" sz="1000" dirty="0">
                          <a:effectLst/>
                          <a:latin typeface="Arial" panose="020B0604020202020204" pitchFamily="34" charset="0"/>
                          <a:cs typeface="Arial" panose="020B0604020202020204" pitchFamily="34" charset="0"/>
                        </a:rPr>
                        <a:t>Soshanguve Inpatient Rehab centre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Construction of Inpatient Rehabilitation Centre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01 October 2018</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extLst>
                  <a:ext uri="{0D108BD9-81ED-4DB2-BD59-A6C34878D82A}">
                    <a16:rowId xmlns:a16="http://schemas.microsoft.com/office/drawing/2014/main" val="2208940995"/>
                  </a:ext>
                </a:extLst>
              </a:tr>
              <a:tr h="670596">
                <a:tc>
                  <a:txBody>
                    <a:bodyPr/>
                    <a:lstStyle/>
                    <a:p>
                      <a:pPr>
                        <a:lnSpc>
                          <a:spcPct val="150000"/>
                        </a:lnSpc>
                      </a:pPr>
                      <a:r>
                        <a:rPr lang="en-US" sz="1000" dirty="0">
                          <a:effectLst/>
                          <a:latin typeface="Arial" panose="020B0604020202020204" pitchFamily="34" charset="0"/>
                          <a:cs typeface="Arial" panose="020B0604020202020204" pitchFamily="34" charset="0"/>
                        </a:rPr>
                        <a:t>Tembisa Inpatient Rehab centre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Construction of Inpatient Rehabilitation Centre</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01 April 2018</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extLst>
                  <a:ext uri="{0D108BD9-81ED-4DB2-BD59-A6C34878D82A}">
                    <a16:rowId xmlns:a16="http://schemas.microsoft.com/office/drawing/2014/main" val="3686104839"/>
                  </a:ext>
                </a:extLst>
              </a:tr>
              <a:tr h="902375">
                <a:tc>
                  <a:txBody>
                    <a:bodyPr/>
                    <a:lstStyle/>
                    <a:p>
                      <a:pPr>
                        <a:lnSpc>
                          <a:spcPct val="150000"/>
                        </a:lnSpc>
                      </a:pPr>
                      <a:r>
                        <a:rPr lang="en-US" sz="1000" dirty="0">
                          <a:effectLst/>
                          <a:latin typeface="Arial" panose="020B0604020202020204" pitchFamily="34" charset="0"/>
                          <a:cs typeface="Arial" panose="020B0604020202020204" pitchFamily="34" charset="0"/>
                        </a:rPr>
                        <a:t>Walter Sisulu CYCC (demolition and reconstruction)</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Demolition of office accommodation and construction of new office accommodation</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a:txBody>
                    <a:bodyPr/>
                    <a:lstStyle/>
                    <a:p>
                      <a:pPr>
                        <a:lnSpc>
                          <a:spcPct val="150000"/>
                        </a:lnSpc>
                      </a:pPr>
                      <a:r>
                        <a:rPr lang="en-US" sz="1000" dirty="0">
                          <a:effectLst/>
                          <a:latin typeface="Arial" panose="020B0604020202020204" pitchFamily="34" charset="0"/>
                          <a:cs typeface="Arial" panose="020B0604020202020204" pitchFamily="34" charset="0"/>
                        </a:rPr>
                        <a:t>31 July 2016</a:t>
                      </a:r>
                      <a:endParaRPr lang="en-ZA" sz="10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tc vMerge="1">
                  <a:txBody>
                    <a:bodyPr/>
                    <a:lstStyle/>
                    <a:p>
                      <a:pPr>
                        <a:lnSpc>
                          <a:spcPct val="150000"/>
                        </a:lnSpc>
                      </a:pP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43460" marR="43460" marT="0" marB="0"/>
                </a:tc>
                <a:extLst>
                  <a:ext uri="{0D108BD9-81ED-4DB2-BD59-A6C34878D82A}">
                    <a16:rowId xmlns:a16="http://schemas.microsoft.com/office/drawing/2014/main" val="2496444245"/>
                  </a:ext>
                </a:extLst>
              </a:tr>
            </a:tbl>
          </a:graphicData>
        </a:graphic>
      </p:graphicFrame>
    </p:spTree>
    <p:extLst>
      <p:ext uri="{BB962C8B-B14F-4D97-AF65-F5344CB8AC3E}">
        <p14:creationId xmlns:p14="http://schemas.microsoft.com/office/powerpoint/2010/main" val="328407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39</a:t>
            </a:fld>
            <a:endParaRPr lang="en-US" dirty="0">
              <a:solidFill>
                <a:prstClr val="black">
                  <a:tint val="75000"/>
                </a:prstClr>
              </a:solidFill>
              <a:latin typeface="Calibri"/>
            </a:endParaRPr>
          </a:p>
        </p:txBody>
      </p:sp>
      <p:sp>
        <p:nvSpPr>
          <p:cNvPr id="4" name="Title 3">
            <a:extLst>
              <a:ext uri="{FF2B5EF4-FFF2-40B4-BE49-F238E27FC236}">
                <a16:creationId xmlns:a16="http://schemas.microsoft.com/office/drawing/2014/main" id="{493ED65D-6A43-4EB5-005A-5F17D8489219}"/>
              </a:ext>
            </a:extLst>
          </p:cNvPr>
          <p:cNvSpPr txBox="1">
            <a:spLocks/>
          </p:cNvSpPr>
          <p:nvPr/>
        </p:nvSpPr>
        <p:spPr>
          <a:xfrm>
            <a:off x="1007183" y="1097976"/>
            <a:ext cx="8013659" cy="365125"/>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Human Resource Capacity</a:t>
            </a:r>
          </a:p>
        </p:txBody>
      </p:sp>
      <p:graphicFrame>
        <p:nvGraphicFramePr>
          <p:cNvPr id="5" name="Content Placeholder 12">
            <a:extLst>
              <a:ext uri="{FF2B5EF4-FFF2-40B4-BE49-F238E27FC236}">
                <a16:creationId xmlns:a16="http://schemas.microsoft.com/office/drawing/2014/main" id="{2DCBC5B8-F150-32F4-7A00-DF8501DE1C4E}"/>
              </a:ext>
            </a:extLst>
          </p:cNvPr>
          <p:cNvGraphicFramePr>
            <a:graphicFrameLocks noGrp="1"/>
          </p:cNvGraphicFramePr>
          <p:nvPr>
            <p:ph idx="1"/>
            <p:extLst>
              <p:ext uri="{D42A27DB-BD31-4B8C-83A1-F6EECF244321}">
                <p14:modId xmlns:p14="http://schemas.microsoft.com/office/powerpoint/2010/main" val="729766080"/>
              </p:ext>
            </p:extLst>
          </p:nvPr>
        </p:nvGraphicFramePr>
        <p:xfrm>
          <a:off x="1007183" y="1629121"/>
          <a:ext cx="8013660" cy="4694944"/>
        </p:xfrm>
        <a:graphic>
          <a:graphicData uri="http://schemas.openxmlformats.org/drawingml/2006/table">
            <a:tbl>
              <a:tblPr firstRow="1" firstCol="1" bandRow="1">
                <a:tableStyleId>{B301B821-A1FF-4177-AEE7-76D212191A09}</a:tableStyleId>
              </a:tblPr>
              <a:tblGrid>
                <a:gridCol w="2484817">
                  <a:extLst>
                    <a:ext uri="{9D8B030D-6E8A-4147-A177-3AD203B41FA5}">
                      <a16:colId xmlns:a16="http://schemas.microsoft.com/office/drawing/2014/main" val="3209082830"/>
                    </a:ext>
                  </a:extLst>
                </a:gridCol>
                <a:gridCol w="1486739">
                  <a:extLst>
                    <a:ext uri="{9D8B030D-6E8A-4147-A177-3AD203B41FA5}">
                      <a16:colId xmlns:a16="http://schemas.microsoft.com/office/drawing/2014/main" val="3763537328"/>
                    </a:ext>
                  </a:extLst>
                </a:gridCol>
                <a:gridCol w="1347368">
                  <a:extLst>
                    <a:ext uri="{9D8B030D-6E8A-4147-A177-3AD203B41FA5}">
                      <a16:colId xmlns:a16="http://schemas.microsoft.com/office/drawing/2014/main" val="2370336334"/>
                    </a:ext>
                  </a:extLst>
                </a:gridCol>
                <a:gridCol w="1347368">
                  <a:extLst>
                    <a:ext uri="{9D8B030D-6E8A-4147-A177-3AD203B41FA5}">
                      <a16:colId xmlns:a16="http://schemas.microsoft.com/office/drawing/2014/main" val="3506199849"/>
                    </a:ext>
                  </a:extLst>
                </a:gridCol>
                <a:gridCol w="1347368">
                  <a:extLst>
                    <a:ext uri="{9D8B030D-6E8A-4147-A177-3AD203B41FA5}">
                      <a16:colId xmlns:a16="http://schemas.microsoft.com/office/drawing/2014/main" val="1110610127"/>
                    </a:ext>
                  </a:extLst>
                </a:gridCol>
              </a:tblGrid>
              <a:tr h="252688">
                <a:tc gridSpan="5">
                  <a:txBody>
                    <a:bodyPr/>
                    <a:lstStyle/>
                    <a:p>
                      <a:pPr>
                        <a:spcAft>
                          <a:spcPts val="0"/>
                        </a:spcAft>
                      </a:pPr>
                      <a:r>
                        <a:rPr lang="en-ZA" sz="1100" dirty="0">
                          <a:effectLst/>
                          <a:latin typeface="Arial" panose="020B0604020202020204" pitchFamily="34" charset="0"/>
                          <a:cs typeface="Arial" panose="020B0604020202020204" pitchFamily="34" charset="0"/>
                        </a:rPr>
                        <a:t>Human Resource Capacity</a:t>
                      </a: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338517289"/>
                  </a:ext>
                </a:extLst>
              </a:tr>
              <a:tr h="317514">
                <a:tc gridSpan="5">
                  <a:txBody>
                    <a:bodyPr/>
                    <a:lstStyle/>
                    <a:p>
                      <a:pPr>
                        <a:spcAft>
                          <a:spcPts val="0"/>
                        </a:spcAft>
                      </a:pPr>
                      <a:r>
                        <a:rPr lang="en-US" sz="1100" b="0" dirty="0">
                          <a:effectLst/>
                          <a:latin typeface="Arial" panose="020B0604020202020204" pitchFamily="34" charset="0"/>
                          <a:cs typeface="Arial" panose="020B0604020202020204" pitchFamily="34" charset="0"/>
                        </a:rPr>
                        <a:t>During the period under review 01 April 2022 to 31 March  2023</a:t>
                      </a: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4082222697"/>
                  </a:ext>
                </a:extLst>
              </a:tr>
              <a:tr h="600652">
                <a:tc>
                  <a:txBody>
                    <a:bodyPr/>
                    <a:lstStyle/>
                    <a:p>
                      <a:pPr>
                        <a:lnSpc>
                          <a:spcPct val="100000"/>
                        </a:lnSpc>
                        <a:spcAft>
                          <a:spcPts val="0"/>
                        </a:spcAft>
                      </a:pPr>
                      <a:r>
                        <a:rPr lang="en-ZA" sz="1100" b="1" dirty="0">
                          <a:effectLst/>
                          <a:latin typeface="Arial" panose="020B0604020202020204" pitchFamily="34" charset="0"/>
                          <a:cs typeface="Arial" panose="020B0604020202020204" pitchFamily="34" charset="0"/>
                        </a:rPr>
                        <a:t>Total number of posts on the Dept. Structure as at the last day of the period under review</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gridSpan="2">
                  <a:txBody>
                    <a:bodyPr/>
                    <a:lstStyle/>
                    <a:p>
                      <a:pPr>
                        <a:lnSpc>
                          <a:spcPct val="100000"/>
                        </a:lnSpc>
                        <a:spcAft>
                          <a:spcPts val="0"/>
                        </a:spcAft>
                      </a:pPr>
                      <a:r>
                        <a:rPr lang="en-ZA" sz="1100" b="1" dirty="0">
                          <a:effectLst/>
                          <a:latin typeface="Arial" panose="020B0604020202020204" pitchFamily="34" charset="0"/>
                          <a:cs typeface="Arial" panose="020B0604020202020204" pitchFamily="34" charset="0"/>
                        </a:rPr>
                        <a:t>Total number of posts currently filled as at the last day of the period under review</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hMerge="1">
                  <a:txBody>
                    <a:bodyPr/>
                    <a:lstStyle/>
                    <a:p>
                      <a:endParaRPr lang="en-ZA"/>
                    </a:p>
                  </a:txBody>
                  <a:tcPr/>
                </a:tc>
                <a:tc gridSpan="2">
                  <a:txBody>
                    <a:bodyPr/>
                    <a:lstStyle/>
                    <a:p>
                      <a:pPr>
                        <a:lnSpc>
                          <a:spcPct val="100000"/>
                        </a:lnSpc>
                        <a:spcAft>
                          <a:spcPts val="0"/>
                        </a:spcAft>
                      </a:pPr>
                      <a:r>
                        <a:rPr lang="en-ZA" sz="1100" b="1" dirty="0">
                          <a:effectLst/>
                          <a:latin typeface="Arial" panose="020B0604020202020204" pitchFamily="34" charset="0"/>
                          <a:cs typeface="Arial" panose="020B0604020202020204" pitchFamily="34" charset="0"/>
                        </a:rPr>
                        <a:t>Total number of vacant posts as at the last day of period under review</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hMerge="1">
                  <a:txBody>
                    <a:bodyPr/>
                    <a:lstStyle/>
                    <a:p>
                      <a:endParaRPr lang="en-ZA"/>
                    </a:p>
                  </a:txBody>
                  <a:tcPr/>
                </a:tc>
                <a:extLst>
                  <a:ext uri="{0D108BD9-81ED-4DB2-BD59-A6C34878D82A}">
                    <a16:rowId xmlns:a16="http://schemas.microsoft.com/office/drawing/2014/main" val="1504832670"/>
                  </a:ext>
                </a:extLst>
              </a:tr>
              <a:tr h="405073">
                <a:tc>
                  <a:txBody>
                    <a:bodyPr/>
                    <a:lstStyle/>
                    <a:p>
                      <a:pPr algn="ctr">
                        <a:lnSpc>
                          <a:spcPct val="150000"/>
                        </a:lnSpc>
                        <a:spcAft>
                          <a:spcPts val="0"/>
                        </a:spcAft>
                      </a:pPr>
                      <a:r>
                        <a:rPr lang="en-ZA" sz="1100" b="0" dirty="0">
                          <a:effectLst/>
                          <a:latin typeface="Arial" panose="020B0604020202020204" pitchFamily="34" charset="0"/>
                          <a:cs typeface="Arial" panose="020B0604020202020204" pitchFamily="34" charset="0"/>
                        </a:rPr>
                        <a:t>5 644</a:t>
                      </a: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gridSpan="2">
                  <a:txBody>
                    <a:bodyPr/>
                    <a:lstStyle/>
                    <a:p>
                      <a:pPr algn="ctr">
                        <a:lnSpc>
                          <a:spcPct val="150000"/>
                        </a:lnSpc>
                        <a:spcAft>
                          <a:spcPts val="0"/>
                        </a:spcAft>
                      </a:pPr>
                      <a:r>
                        <a:rPr lang="en-ZA" sz="1100" b="0" dirty="0">
                          <a:effectLst/>
                          <a:latin typeface="Arial" panose="020B0604020202020204" pitchFamily="34" charset="0"/>
                          <a:cs typeface="Arial" panose="020B0604020202020204" pitchFamily="34" charset="0"/>
                        </a:rPr>
                        <a:t>5 151</a:t>
                      </a: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hMerge="1">
                  <a:txBody>
                    <a:bodyPr/>
                    <a:lstStyle/>
                    <a:p>
                      <a:endParaRPr lang="en-ZA"/>
                    </a:p>
                  </a:txBody>
                  <a:tcPr/>
                </a:tc>
                <a:tc gridSpan="2">
                  <a:txBody>
                    <a:bodyPr/>
                    <a:lstStyle/>
                    <a:p>
                      <a:pPr algn="ctr">
                        <a:lnSpc>
                          <a:spcPct val="150000"/>
                        </a:lnSpc>
                        <a:spcAft>
                          <a:spcPts val="0"/>
                        </a:spcAft>
                      </a:pPr>
                      <a:r>
                        <a:rPr lang="en-ZA" sz="1100" b="0" dirty="0">
                          <a:effectLst/>
                          <a:latin typeface="Arial" panose="020B0604020202020204" pitchFamily="34" charset="0"/>
                          <a:cs typeface="Arial" panose="020B0604020202020204" pitchFamily="34" charset="0"/>
                        </a:rPr>
                        <a:t>493</a:t>
                      </a: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hMerge="1">
                  <a:txBody>
                    <a:bodyPr/>
                    <a:lstStyle/>
                    <a:p>
                      <a:endParaRPr lang="en-ZA"/>
                    </a:p>
                  </a:txBody>
                  <a:tcPr/>
                </a:tc>
                <a:extLst>
                  <a:ext uri="{0D108BD9-81ED-4DB2-BD59-A6C34878D82A}">
                    <a16:rowId xmlns:a16="http://schemas.microsoft.com/office/drawing/2014/main" val="939425751"/>
                  </a:ext>
                </a:extLst>
              </a:tr>
              <a:tr h="518352">
                <a:tc>
                  <a:txBody>
                    <a:bodyPr/>
                    <a:lstStyle/>
                    <a:p>
                      <a:pPr>
                        <a:lnSpc>
                          <a:spcPct val="100000"/>
                        </a:lnSpc>
                        <a:spcAft>
                          <a:spcPts val="0"/>
                        </a:spcAft>
                      </a:pPr>
                      <a:r>
                        <a:rPr lang="en-ZA" sz="1100" b="1" dirty="0">
                          <a:effectLst/>
                          <a:latin typeface="Arial" panose="020B0604020202020204" pitchFamily="34" charset="0"/>
                          <a:cs typeface="Arial" panose="020B0604020202020204" pitchFamily="34" charset="0"/>
                        </a:rPr>
                        <a:t>Total number of acting positions as at the last day of the period under review</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gridSpan="2">
                  <a:txBody>
                    <a:bodyPr/>
                    <a:lstStyle/>
                    <a:p>
                      <a:pPr>
                        <a:lnSpc>
                          <a:spcPct val="100000"/>
                        </a:lnSpc>
                        <a:spcAft>
                          <a:spcPts val="0"/>
                        </a:spcAft>
                      </a:pPr>
                      <a:r>
                        <a:rPr lang="en-ZA" sz="1100" b="1" dirty="0">
                          <a:effectLst/>
                          <a:latin typeface="Arial" panose="020B0604020202020204" pitchFamily="34" charset="0"/>
                          <a:cs typeface="Arial" panose="020B0604020202020204" pitchFamily="34" charset="0"/>
                        </a:rPr>
                        <a:t>Total number of terminations during the period under review</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hMerge="1">
                  <a:txBody>
                    <a:bodyPr/>
                    <a:lstStyle/>
                    <a:p>
                      <a:endParaRPr lang="en-ZA"/>
                    </a:p>
                  </a:txBody>
                  <a:tcPr/>
                </a:tc>
                <a:tc gridSpan="2">
                  <a:txBody>
                    <a:bodyPr/>
                    <a:lstStyle/>
                    <a:p>
                      <a:pPr>
                        <a:lnSpc>
                          <a:spcPct val="100000"/>
                        </a:lnSpc>
                        <a:spcAft>
                          <a:spcPts val="0"/>
                        </a:spcAft>
                      </a:pPr>
                      <a:r>
                        <a:rPr lang="en-ZA" sz="1100" b="1" dirty="0">
                          <a:effectLst/>
                          <a:latin typeface="Arial" panose="020B0604020202020204" pitchFamily="34" charset="0"/>
                          <a:cs typeface="Arial" panose="020B0604020202020204" pitchFamily="34" charset="0"/>
                        </a:rPr>
                        <a:t>Total number of new appointments during the period under review</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hMerge="1">
                  <a:txBody>
                    <a:bodyPr/>
                    <a:lstStyle/>
                    <a:p>
                      <a:endParaRPr lang="en-ZA"/>
                    </a:p>
                  </a:txBody>
                  <a:tcPr/>
                </a:tc>
                <a:extLst>
                  <a:ext uri="{0D108BD9-81ED-4DB2-BD59-A6C34878D82A}">
                    <a16:rowId xmlns:a16="http://schemas.microsoft.com/office/drawing/2014/main" val="294382849"/>
                  </a:ext>
                </a:extLst>
              </a:tr>
              <a:tr h="367629">
                <a:tc>
                  <a:txBody>
                    <a:bodyPr/>
                    <a:lstStyle/>
                    <a:p>
                      <a:pPr algn="ctr">
                        <a:lnSpc>
                          <a:spcPct val="100000"/>
                        </a:lnSpc>
                        <a:spcAft>
                          <a:spcPts val="0"/>
                        </a:spcAft>
                      </a:pPr>
                      <a:r>
                        <a:rPr lang="en-US" sz="1100" b="0" dirty="0">
                          <a:effectLst/>
                          <a:latin typeface="Arial" panose="020B0604020202020204" pitchFamily="34" charset="0"/>
                          <a:cs typeface="Arial" panose="020B0604020202020204" pitchFamily="34" charset="0"/>
                        </a:rPr>
                        <a:t>6</a:t>
                      </a: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gridSpan="2">
                  <a:txBody>
                    <a:bodyPr/>
                    <a:lstStyle/>
                    <a:p>
                      <a:pPr algn="ctr">
                        <a:lnSpc>
                          <a:spcPct val="100000"/>
                        </a:lnSpc>
                        <a:spcAft>
                          <a:spcPts val="0"/>
                        </a:spcAft>
                      </a:pPr>
                      <a:r>
                        <a:rPr lang="en-US" sz="1100" b="0" dirty="0">
                          <a:effectLst/>
                          <a:latin typeface="Arial" panose="020B0604020202020204" pitchFamily="34" charset="0"/>
                          <a:cs typeface="Arial" panose="020B0604020202020204" pitchFamily="34" charset="0"/>
                        </a:rPr>
                        <a:t>1 031</a:t>
                      </a: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hMerge="1">
                  <a:txBody>
                    <a:bodyPr/>
                    <a:lstStyle/>
                    <a:p>
                      <a:endParaRPr lang="en-ZA"/>
                    </a:p>
                  </a:txBody>
                  <a:tcPr/>
                </a:tc>
                <a:tc gridSpan="2">
                  <a:txBody>
                    <a:bodyPr/>
                    <a:lstStyle/>
                    <a:p>
                      <a:pPr algn="ctr">
                        <a:lnSpc>
                          <a:spcPct val="100000"/>
                        </a:lnSpc>
                        <a:spcAft>
                          <a:spcPts val="0"/>
                        </a:spcAft>
                      </a:pPr>
                      <a:r>
                        <a:rPr lang="en-US" sz="1100" b="0" dirty="0">
                          <a:effectLst/>
                          <a:latin typeface="Arial" panose="020B0604020202020204" pitchFamily="34" charset="0"/>
                          <a:cs typeface="Arial" panose="020B0604020202020204" pitchFamily="34" charset="0"/>
                        </a:rPr>
                        <a:t>567</a:t>
                      </a: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hMerge="1">
                  <a:txBody>
                    <a:bodyPr/>
                    <a:lstStyle/>
                    <a:p>
                      <a:endParaRPr lang="en-ZA"/>
                    </a:p>
                  </a:txBody>
                  <a:tcPr/>
                </a:tc>
                <a:extLst>
                  <a:ext uri="{0D108BD9-81ED-4DB2-BD59-A6C34878D82A}">
                    <a16:rowId xmlns:a16="http://schemas.microsoft.com/office/drawing/2014/main" val="1736023282"/>
                  </a:ext>
                </a:extLst>
              </a:tr>
              <a:tr h="453557">
                <a:tc>
                  <a:txBody>
                    <a:bodyPr/>
                    <a:lstStyle/>
                    <a:p>
                      <a:pPr>
                        <a:spcAft>
                          <a:spcPts val="0"/>
                        </a:spcAft>
                      </a:pPr>
                      <a:r>
                        <a:rPr lang="en-ZA" sz="1100" b="1" dirty="0">
                          <a:effectLst/>
                          <a:latin typeface="Arial" panose="020B0604020202020204" pitchFamily="34" charset="0"/>
                          <a:cs typeface="Arial" panose="020B0604020202020204" pitchFamily="34" charset="0"/>
                        </a:rPr>
                        <a:t>Total number of suspensions during the period under review</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gridSpan="4">
                  <a:txBody>
                    <a:bodyPr/>
                    <a:lstStyle/>
                    <a:p>
                      <a:pPr>
                        <a:spcAft>
                          <a:spcPts val="0"/>
                        </a:spcAft>
                      </a:pPr>
                      <a:r>
                        <a:rPr lang="en-ZA" sz="1100" b="1" dirty="0">
                          <a:effectLst/>
                          <a:latin typeface="Arial" panose="020B0604020202020204" pitchFamily="34" charset="0"/>
                          <a:cs typeface="Arial" panose="020B0604020202020204" pitchFamily="34" charset="0"/>
                        </a:rPr>
                        <a:t>Summarized information on the GEYODI / HDI compliance for the period under review</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948002587"/>
                  </a:ext>
                </a:extLst>
              </a:tr>
              <a:tr h="466572">
                <a:tc rowSpan="4">
                  <a:txBody>
                    <a:bodyPr/>
                    <a:lstStyle/>
                    <a:p>
                      <a:pPr>
                        <a:spcAft>
                          <a:spcPts val="0"/>
                        </a:spcAft>
                      </a:pPr>
                      <a:r>
                        <a:rPr lang="en-US" sz="1100" b="0" dirty="0">
                          <a:effectLst/>
                          <a:latin typeface="Arial" panose="020B0604020202020204" pitchFamily="34" charset="0"/>
                          <a:cs typeface="Arial" panose="020B0604020202020204" pitchFamily="34" charset="0"/>
                        </a:rPr>
                        <a:t>No employee was placed on precautionary suspension for the period under review.</a:t>
                      </a: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a:txBody>
                    <a:bodyPr/>
                    <a:lstStyle/>
                    <a:p>
                      <a:pPr>
                        <a:lnSpc>
                          <a:spcPct val="150000"/>
                        </a:lnSpc>
                        <a:spcAft>
                          <a:spcPts val="0"/>
                        </a:spcAft>
                      </a:pPr>
                      <a:r>
                        <a:rPr lang="en-ZA" sz="1100" b="0" dirty="0">
                          <a:effectLst/>
                          <a:latin typeface="Arial" panose="020B0604020202020204" pitchFamily="34" charset="0"/>
                          <a:cs typeface="Arial" panose="020B0604020202020204" pitchFamily="34" charset="0"/>
                        </a:rPr>
                        <a:t>Females= </a:t>
                      </a:r>
                      <a:r>
                        <a:rPr lang="en-US" sz="1100" b="0" dirty="0">
                          <a:effectLst/>
                          <a:latin typeface="Arial" panose="020B0604020202020204" pitchFamily="34" charset="0"/>
                          <a:cs typeface="Arial" panose="020B0604020202020204" pitchFamily="34" charset="0"/>
                        </a:rPr>
                        <a:t>75% </a:t>
                      </a:r>
                    </a:p>
                    <a:p>
                      <a:pPr>
                        <a:lnSpc>
                          <a:spcPct val="150000"/>
                        </a:lnSpc>
                        <a:spcAft>
                          <a:spcPts val="0"/>
                        </a:spcAft>
                      </a:pPr>
                      <a:r>
                        <a:rPr lang="en-US" sz="1100" b="0" dirty="0">
                          <a:effectLst/>
                          <a:latin typeface="Arial" panose="020B0604020202020204" pitchFamily="34" charset="0"/>
                          <a:cs typeface="Arial" panose="020B0604020202020204" pitchFamily="34" charset="0"/>
                        </a:rPr>
                        <a:t>(3 852 out of 5 151)</a:t>
                      </a: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a:txBody>
                    <a:bodyPr/>
                    <a:lstStyle/>
                    <a:p>
                      <a:pPr>
                        <a:lnSpc>
                          <a:spcPct val="150000"/>
                        </a:lnSpc>
                        <a:spcAft>
                          <a:spcPts val="0"/>
                        </a:spcAft>
                      </a:pPr>
                      <a:r>
                        <a:rPr lang="en-ZA" sz="1100" b="0" dirty="0">
                          <a:effectLst/>
                          <a:latin typeface="Arial" panose="020B0604020202020204" pitchFamily="34" charset="0"/>
                          <a:cs typeface="Arial" panose="020B0604020202020204" pitchFamily="34" charset="0"/>
                        </a:rPr>
                        <a:t>Youth=</a:t>
                      </a:r>
                      <a:r>
                        <a:rPr lang="en-US" sz="1100" b="0" dirty="0">
                          <a:effectLst/>
                          <a:latin typeface="Arial" panose="020B0604020202020204" pitchFamily="34" charset="0"/>
                          <a:cs typeface="Arial" panose="020B0604020202020204" pitchFamily="34" charset="0"/>
                        </a:rPr>
                        <a:t>36%</a:t>
                      </a:r>
                    </a:p>
                    <a:p>
                      <a:pPr>
                        <a:lnSpc>
                          <a:spcPct val="150000"/>
                        </a:lnSpc>
                        <a:spcAft>
                          <a:spcPts val="0"/>
                        </a:spcAft>
                      </a:pPr>
                      <a:r>
                        <a:rPr lang="en-US" sz="1100" b="0" dirty="0">
                          <a:effectLst/>
                          <a:latin typeface="Arial" panose="020B0604020202020204" pitchFamily="34" charset="0"/>
                          <a:cs typeface="Arial" panose="020B0604020202020204" pitchFamily="34" charset="0"/>
                        </a:rPr>
                        <a:t>(1 861 out of 5 151)</a:t>
                      </a: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gridSpan="2">
                  <a:txBody>
                    <a:bodyPr/>
                    <a:lstStyle/>
                    <a:p>
                      <a:pPr algn="just">
                        <a:lnSpc>
                          <a:spcPct val="150000"/>
                        </a:lnSpc>
                        <a:spcAft>
                          <a:spcPts val="0"/>
                        </a:spcAft>
                      </a:pPr>
                      <a:r>
                        <a:rPr lang="en-US" sz="1100" b="0" dirty="0">
                          <a:effectLst/>
                          <a:latin typeface="Arial" panose="020B0604020202020204" pitchFamily="34" charset="0"/>
                          <a:cs typeface="Arial" panose="020B0604020202020204" pitchFamily="34" charset="0"/>
                        </a:rPr>
                        <a:t>Persons with disabilities= 5% </a:t>
                      </a:r>
                    </a:p>
                    <a:p>
                      <a:pPr algn="just">
                        <a:lnSpc>
                          <a:spcPct val="150000"/>
                        </a:lnSpc>
                        <a:spcAft>
                          <a:spcPts val="0"/>
                        </a:spcAft>
                      </a:pPr>
                      <a:r>
                        <a:rPr lang="en-US" sz="1100" b="0" dirty="0">
                          <a:effectLst/>
                          <a:latin typeface="Arial" panose="020B0604020202020204" pitchFamily="34" charset="0"/>
                          <a:cs typeface="Arial" panose="020B0604020202020204" pitchFamily="34" charset="0"/>
                        </a:rPr>
                        <a:t>(251 out of 5 151)</a:t>
                      </a: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hMerge="1">
                  <a:txBody>
                    <a:bodyPr/>
                    <a:lstStyle/>
                    <a:p>
                      <a:endParaRPr lang="en-ZA"/>
                    </a:p>
                  </a:txBody>
                  <a:tcPr/>
                </a:tc>
                <a:extLst>
                  <a:ext uri="{0D108BD9-81ED-4DB2-BD59-A6C34878D82A}">
                    <a16:rowId xmlns:a16="http://schemas.microsoft.com/office/drawing/2014/main" val="254935462"/>
                  </a:ext>
                </a:extLst>
              </a:tr>
              <a:tr h="235999">
                <a:tc vMerge="1">
                  <a:txBody>
                    <a:bodyPr/>
                    <a:lstStyle/>
                    <a:p>
                      <a:endParaRPr lang="en-ZA"/>
                    </a:p>
                  </a:txBody>
                  <a:tcPr/>
                </a:tc>
                <a:tc gridSpan="4">
                  <a:txBody>
                    <a:bodyPr/>
                    <a:lstStyle/>
                    <a:p>
                      <a:pPr algn="ctr">
                        <a:spcAft>
                          <a:spcPts val="0"/>
                        </a:spcAft>
                      </a:pPr>
                      <a:r>
                        <a:rPr lang="en-ZA" sz="1100" b="1" dirty="0">
                          <a:effectLst/>
                          <a:latin typeface="Arial" panose="020B0604020202020204" pitchFamily="34" charset="0"/>
                          <a:cs typeface="Arial" panose="020B0604020202020204" pitchFamily="34" charset="0"/>
                        </a:rPr>
                        <a:t>Race</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nchor="ct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325003006"/>
                  </a:ext>
                </a:extLst>
              </a:tr>
              <a:tr h="328216">
                <a:tc vMerge="1">
                  <a:txBody>
                    <a:bodyPr/>
                    <a:lstStyle/>
                    <a:p>
                      <a:endParaRPr lang="en-ZA"/>
                    </a:p>
                  </a:txBody>
                  <a:tcPr/>
                </a:tc>
                <a:tc>
                  <a:txBody>
                    <a:bodyPr/>
                    <a:lstStyle/>
                    <a:p>
                      <a:pPr algn="ctr">
                        <a:lnSpc>
                          <a:spcPct val="150000"/>
                        </a:lnSpc>
                        <a:spcAft>
                          <a:spcPts val="0"/>
                        </a:spcAft>
                      </a:pPr>
                      <a:r>
                        <a:rPr lang="en-ZA" sz="1100" b="1" dirty="0">
                          <a:effectLst/>
                          <a:latin typeface="Arial" panose="020B0604020202020204" pitchFamily="34" charset="0"/>
                          <a:cs typeface="Arial" panose="020B0604020202020204" pitchFamily="34" charset="0"/>
                        </a:rPr>
                        <a:t>African</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a:txBody>
                    <a:bodyPr/>
                    <a:lstStyle/>
                    <a:p>
                      <a:pPr algn="ctr">
                        <a:lnSpc>
                          <a:spcPct val="150000"/>
                        </a:lnSpc>
                        <a:spcAft>
                          <a:spcPts val="0"/>
                        </a:spcAft>
                      </a:pPr>
                      <a:r>
                        <a:rPr lang="en-ZA" sz="1100" b="1" dirty="0">
                          <a:effectLst/>
                          <a:latin typeface="Arial" panose="020B0604020202020204" pitchFamily="34" charset="0"/>
                          <a:cs typeface="Arial" panose="020B0604020202020204" pitchFamily="34" charset="0"/>
                        </a:rPr>
                        <a:t>Coloured</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a:txBody>
                    <a:bodyPr/>
                    <a:lstStyle/>
                    <a:p>
                      <a:pPr algn="ctr">
                        <a:lnSpc>
                          <a:spcPct val="150000"/>
                        </a:lnSpc>
                        <a:spcAft>
                          <a:spcPts val="0"/>
                        </a:spcAft>
                      </a:pPr>
                      <a:r>
                        <a:rPr lang="en-ZA" sz="1100" b="1" dirty="0">
                          <a:effectLst/>
                          <a:latin typeface="Arial" panose="020B0604020202020204" pitchFamily="34" charset="0"/>
                          <a:cs typeface="Arial" panose="020B0604020202020204" pitchFamily="34" charset="0"/>
                        </a:rPr>
                        <a:t>Indian</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tc>
                  <a:txBody>
                    <a:bodyPr/>
                    <a:lstStyle/>
                    <a:p>
                      <a:pPr algn="ctr">
                        <a:lnSpc>
                          <a:spcPct val="150000"/>
                        </a:lnSpc>
                        <a:spcAft>
                          <a:spcPts val="0"/>
                        </a:spcAft>
                      </a:pPr>
                      <a:r>
                        <a:rPr lang="en-ZA" sz="1100" b="1" dirty="0">
                          <a:effectLst/>
                          <a:latin typeface="Arial" panose="020B0604020202020204" pitchFamily="34" charset="0"/>
                          <a:cs typeface="Arial" panose="020B0604020202020204" pitchFamily="34" charset="0"/>
                        </a:rPr>
                        <a:t>White</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37691" marR="37691" marT="0" marB="0"/>
                </a:tc>
                <a:extLst>
                  <a:ext uri="{0D108BD9-81ED-4DB2-BD59-A6C34878D82A}">
                    <a16:rowId xmlns:a16="http://schemas.microsoft.com/office/drawing/2014/main" val="4013253685"/>
                  </a:ext>
                </a:extLst>
              </a:tr>
              <a:tr h="724502">
                <a:tc vMerge="1">
                  <a:txBody>
                    <a:bodyPr/>
                    <a:lstStyle/>
                    <a:p>
                      <a:endParaRPr lang="en-ZA"/>
                    </a:p>
                  </a:txBody>
                  <a:tcPr/>
                </a:tc>
                <a:tc>
                  <a:txBody>
                    <a:bodyPr/>
                    <a:lstStyle/>
                    <a:p>
                      <a:pPr algn="ctr">
                        <a:lnSpc>
                          <a:spcPct val="150000"/>
                        </a:lnSpc>
                        <a:spcAft>
                          <a:spcPts val="0"/>
                        </a:spcAft>
                      </a:pPr>
                      <a:r>
                        <a:rPr lang="en-US" sz="1100" dirty="0">
                          <a:effectLst/>
                          <a:latin typeface="Arial" panose="020B0604020202020204" pitchFamily="34" charset="0"/>
                          <a:cs typeface="Arial" panose="020B0604020202020204" pitchFamily="34" charset="0"/>
                        </a:rPr>
                        <a:t>95.7%</a:t>
                      </a:r>
                    </a:p>
                    <a:p>
                      <a:pPr algn="ctr">
                        <a:lnSpc>
                          <a:spcPct val="150000"/>
                        </a:lnSpc>
                        <a:spcAft>
                          <a:spcPts val="0"/>
                        </a:spcAft>
                      </a:pPr>
                      <a:r>
                        <a:rPr lang="en-US" sz="1100" dirty="0">
                          <a:effectLst/>
                          <a:latin typeface="Arial" panose="020B0604020202020204" pitchFamily="34" charset="0"/>
                          <a:cs typeface="Arial" panose="020B0604020202020204" pitchFamily="34" charset="0"/>
                        </a:rPr>
                        <a:t>(4 931 out of 5 151)</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50000"/>
                        </a:lnSpc>
                        <a:spcAft>
                          <a:spcPts val="0"/>
                        </a:spcAft>
                      </a:pPr>
                      <a:r>
                        <a:rPr lang="en-ZA" sz="1100" dirty="0">
                          <a:effectLst/>
                          <a:latin typeface="Arial" panose="020B0604020202020204" pitchFamily="34" charset="0"/>
                          <a:cs typeface="Arial" panose="020B0604020202020204" pitchFamily="34" charset="0"/>
                        </a:rPr>
                        <a:t>2.3</a:t>
                      </a:r>
                      <a:r>
                        <a:rPr lang="en-US" sz="1100" dirty="0">
                          <a:effectLst/>
                          <a:latin typeface="Arial" panose="020B0604020202020204" pitchFamily="34" charset="0"/>
                          <a:cs typeface="Arial" panose="020B0604020202020204" pitchFamily="34" charset="0"/>
                        </a:rPr>
                        <a:t>%</a:t>
                      </a:r>
                    </a:p>
                    <a:p>
                      <a:pPr algn="ctr">
                        <a:lnSpc>
                          <a:spcPct val="150000"/>
                        </a:lnSpc>
                        <a:spcAft>
                          <a:spcPts val="0"/>
                        </a:spcAft>
                      </a:pPr>
                      <a:r>
                        <a:rPr lang="en-US" sz="1100" dirty="0">
                          <a:effectLst/>
                          <a:latin typeface="Arial" panose="020B0604020202020204" pitchFamily="34" charset="0"/>
                          <a:cs typeface="Arial" panose="020B0604020202020204" pitchFamily="34" charset="0"/>
                        </a:rPr>
                        <a:t>(120 out of 5 151)</a:t>
                      </a:r>
                    </a:p>
                    <a:p>
                      <a:pPr algn="ctr">
                        <a:lnSpc>
                          <a:spcPct val="150000"/>
                        </a:lnSpc>
                        <a:spcAft>
                          <a:spcPts val="0"/>
                        </a:spcAft>
                      </a:pP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50000"/>
                        </a:lnSpc>
                        <a:spcAft>
                          <a:spcPts val="0"/>
                        </a:spcAft>
                      </a:pPr>
                      <a:r>
                        <a:rPr lang="en-US" sz="1100" dirty="0">
                          <a:effectLst/>
                          <a:latin typeface="Arial" panose="020B0604020202020204" pitchFamily="34" charset="0"/>
                          <a:cs typeface="Arial" panose="020B0604020202020204" pitchFamily="34" charset="0"/>
                        </a:rPr>
                        <a:t>0.4%</a:t>
                      </a:r>
                    </a:p>
                    <a:p>
                      <a:pPr algn="ctr">
                        <a:lnSpc>
                          <a:spcPct val="150000"/>
                        </a:lnSpc>
                        <a:spcAft>
                          <a:spcPts val="0"/>
                        </a:spcAft>
                      </a:pPr>
                      <a:r>
                        <a:rPr lang="en-US" sz="1100" dirty="0">
                          <a:effectLst/>
                          <a:latin typeface="Arial" panose="020B0604020202020204" pitchFamily="34" charset="0"/>
                          <a:cs typeface="Arial" panose="020B0604020202020204" pitchFamily="34" charset="0"/>
                        </a:rPr>
                        <a:t>(18 out of 5 151)</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50000"/>
                        </a:lnSpc>
                        <a:spcAft>
                          <a:spcPts val="0"/>
                        </a:spcAft>
                      </a:pPr>
                      <a:r>
                        <a:rPr lang="en-US" sz="1100" dirty="0">
                          <a:effectLst/>
                          <a:latin typeface="Arial" panose="020B0604020202020204" pitchFamily="34" charset="0"/>
                          <a:cs typeface="Arial" panose="020B0604020202020204" pitchFamily="34" charset="0"/>
                        </a:rPr>
                        <a:t>1.6%</a:t>
                      </a:r>
                    </a:p>
                    <a:p>
                      <a:pPr algn="ctr">
                        <a:lnSpc>
                          <a:spcPct val="150000"/>
                        </a:lnSpc>
                        <a:spcAft>
                          <a:spcPts val="0"/>
                        </a:spcAft>
                      </a:pPr>
                      <a:r>
                        <a:rPr lang="en-US" sz="1100" dirty="0">
                          <a:effectLst/>
                          <a:latin typeface="Arial" panose="020B0604020202020204" pitchFamily="34" charset="0"/>
                          <a:cs typeface="Arial" panose="020B0604020202020204" pitchFamily="34" charset="0"/>
                        </a:rPr>
                        <a:t>(82 out of 5 151)</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658558845"/>
                  </a:ext>
                </a:extLst>
              </a:tr>
            </a:tbl>
          </a:graphicData>
        </a:graphic>
      </p:graphicFrame>
    </p:spTree>
    <p:extLst>
      <p:ext uri="{BB962C8B-B14F-4D97-AF65-F5344CB8AC3E}">
        <p14:creationId xmlns:p14="http://schemas.microsoft.com/office/powerpoint/2010/main" val="247590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4</a:t>
            </a:fld>
            <a:endParaRPr lang="en-US" dirty="0">
              <a:solidFill>
                <a:prstClr val="black">
                  <a:tint val="75000"/>
                </a:prstClr>
              </a:solidFill>
              <a:latin typeface="Calibri"/>
            </a:endParaRPr>
          </a:p>
        </p:txBody>
      </p:sp>
      <p:sp>
        <p:nvSpPr>
          <p:cNvPr id="4" name="Content Placeholder 2">
            <a:extLst>
              <a:ext uri="{FF2B5EF4-FFF2-40B4-BE49-F238E27FC236}">
                <a16:creationId xmlns:a16="http://schemas.microsoft.com/office/drawing/2014/main" id="{BD90904B-54E2-C934-3F9C-E917E748A652}"/>
              </a:ext>
            </a:extLst>
          </p:cNvPr>
          <p:cNvSpPr txBox="1">
            <a:spLocks/>
          </p:cNvSpPr>
          <p:nvPr/>
        </p:nvSpPr>
        <p:spPr>
          <a:xfrm>
            <a:off x="987136" y="1701011"/>
            <a:ext cx="7921336" cy="2136557"/>
          </a:xfrm>
          <a:prstGeom prst="rect">
            <a:avLst/>
          </a:prstGeom>
        </p:spPr>
        <p:txBody>
          <a:bodyPr vert="horz" lIns="91440" tIns="45720" rIns="91440" bIns="45720" rtlCol="0" anchor="b">
            <a:normAutofit/>
          </a:bodyPr>
          <a:lstStyle>
            <a:lvl1pPr marL="0" indent="0" algn="l" defTabSz="457189"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1pPr>
            <a:lvl2pPr marL="457189" indent="0" algn="l" defTabSz="457189" rtl="0" eaLnBrk="1" latinLnBrk="0" hangingPunct="1">
              <a:spcBef>
                <a:spcPct val="20000"/>
              </a:spcBef>
              <a:buFont typeface="Arial"/>
              <a:buNone/>
              <a:defRPr sz="1800" kern="1200">
                <a:solidFill>
                  <a:schemeClr val="tx1">
                    <a:tint val="75000"/>
                  </a:schemeClr>
                </a:solidFill>
                <a:latin typeface="Arial" panose="020B0604020202020204" pitchFamily="34" charset="0"/>
                <a:ea typeface="+mn-ea"/>
                <a:cs typeface="Arial" panose="020B0604020202020204" pitchFamily="34" charset="0"/>
              </a:defRPr>
            </a:lvl2pPr>
            <a:lvl3pPr marL="914377" indent="0" algn="l" defTabSz="457189"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3pPr>
            <a:lvl4pPr marL="1371566"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4pPr>
            <a:lvl5pPr marL="1828754"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5pPr>
            <a:lvl6pPr marL="2285943"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131"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320"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509"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20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20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rPr>
              <a:t>PART A</a:t>
            </a:r>
            <a:endParaRPr kumimoji="0" lang="en-ZA" altLang="en-US"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rPr>
              <a:t>Overview of Department Performance</a:t>
            </a: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rPr>
              <a:t> </a:t>
            </a: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20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endParaRPr>
          </a:p>
        </p:txBody>
      </p:sp>
      <p:sp>
        <p:nvSpPr>
          <p:cNvPr id="5" name="Title 1">
            <a:extLst>
              <a:ext uri="{FF2B5EF4-FFF2-40B4-BE49-F238E27FC236}">
                <a16:creationId xmlns:a16="http://schemas.microsoft.com/office/drawing/2014/main" id="{AC02EEE2-ADE8-F86E-1123-F7207AD39AEA}"/>
              </a:ext>
            </a:extLst>
          </p:cNvPr>
          <p:cNvSpPr txBox="1">
            <a:spLocks/>
          </p:cNvSpPr>
          <p:nvPr/>
        </p:nvSpPr>
        <p:spPr>
          <a:xfrm>
            <a:off x="838200" y="4038601"/>
            <a:ext cx="7921336" cy="1905000"/>
          </a:xfrm>
          <a:prstGeom prst="rect">
            <a:avLst/>
          </a:prstGeom>
        </p:spPr>
        <p:txBody>
          <a:bodyPr vert="horz" lIns="91440" tIns="45720" rIns="91440" bIns="45720" rtlCol="0" anchor="t">
            <a:noAutofit/>
          </a:bodyPr>
          <a:lstStyle>
            <a:lvl1pPr algn="l" defTabSz="457189" rtl="0" eaLnBrk="1" latinLnBrk="0" hangingPunct="1">
              <a:spcBef>
                <a:spcPct val="0"/>
              </a:spcBef>
              <a:buNone/>
              <a:defRPr sz="4000" b="1" kern="1200" cap="all">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br>
              <a:rPr kumimoji="0" lang="en-US" altLang="en-US" sz="2000" b="1"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br>
            <a:r>
              <a:rPr kumimoji="0" lang="en-US" altLang="en-US" sz="2000" b="1"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t>Non-financial performance report</a:t>
            </a:r>
            <a:br>
              <a:rPr kumimoji="0" lang="en-US" altLang="en-US" sz="20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br>
            <a:br>
              <a:rPr kumimoji="0" lang="en-US" altLang="en-US" sz="2000" b="1"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br>
            <a:r>
              <a:rPr kumimoji="0" lang="en-US" altLang="en-US" sz="20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t>Technical analysis per programme/sub-programme</a:t>
            </a:r>
            <a:br>
              <a:rPr kumimoji="0" lang="en-US" altLang="en-US" sz="20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br>
            <a:endParaRPr kumimoji="0" lang="en-ZA" sz="4000" b="1" i="0" u="none" strike="noStrike" kern="1200" cap="all" spc="0" normalizeH="0" baseline="0" noProof="0" dirty="0">
              <a:ln>
                <a:noFill/>
              </a:ln>
              <a:solidFill>
                <a:srgbClr val="4F81BD">
                  <a:lumMod val="20000"/>
                  <a:lumOff val="80000"/>
                </a:srgbClr>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4615047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40</a:t>
            </a:fld>
            <a:endParaRPr lang="en-US" dirty="0">
              <a:solidFill>
                <a:prstClr val="black">
                  <a:tint val="75000"/>
                </a:prstClr>
              </a:solidFill>
              <a:latin typeface="Calibri"/>
            </a:endParaRPr>
          </a:p>
        </p:txBody>
      </p:sp>
      <p:sp>
        <p:nvSpPr>
          <p:cNvPr id="4" name="Content Placeholder 2">
            <a:extLst>
              <a:ext uri="{FF2B5EF4-FFF2-40B4-BE49-F238E27FC236}">
                <a16:creationId xmlns:a16="http://schemas.microsoft.com/office/drawing/2014/main" id="{8FE6E152-CDF4-D807-A736-64FEA944A16C}"/>
              </a:ext>
            </a:extLst>
          </p:cNvPr>
          <p:cNvSpPr txBox="1">
            <a:spLocks/>
          </p:cNvSpPr>
          <p:nvPr/>
        </p:nvSpPr>
        <p:spPr>
          <a:xfrm>
            <a:off x="987136" y="1701008"/>
            <a:ext cx="7772400" cy="1500187"/>
          </a:xfrm>
          <a:prstGeom prst="rect">
            <a:avLst/>
          </a:prstGeom>
        </p:spPr>
        <p:txBody>
          <a:bodyPr vert="horz" lIns="91440" tIns="45720" rIns="91440" bIns="45720" rtlCol="0" anchor="b">
            <a:normAutofit fontScale="70000" lnSpcReduction="20000"/>
          </a:bodyPr>
          <a:lstStyle>
            <a:lvl1pPr marL="0" indent="0" algn="l" defTabSz="457200"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1pPr>
            <a:lvl2pPr marL="457200" indent="0" algn="l" defTabSz="457200" rtl="0" eaLnBrk="1" latinLnBrk="0" hangingPunct="1">
              <a:spcBef>
                <a:spcPct val="20000"/>
              </a:spcBef>
              <a:buFont typeface="Arial"/>
              <a:buNone/>
              <a:defRPr sz="1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l" defTabSz="457200"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l" defTabSz="457200"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l" defTabSz="457200"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0" marR="0" lvl="0" indent="0" algn="r" defTabSz="457200"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200"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200" rtl="0" eaLnBrk="1" fontAlgn="auto" latinLnBrk="0" hangingPunct="1">
              <a:lnSpc>
                <a:spcPct val="100000"/>
              </a:lnSpc>
              <a:spcBef>
                <a:spcPct val="20000"/>
              </a:spcBef>
              <a:spcAft>
                <a:spcPts val="0"/>
              </a:spcAft>
              <a:buClrTx/>
              <a:buSzTx/>
              <a:buFont typeface="Arial"/>
              <a:buNone/>
              <a:tabLst/>
              <a:defRPr/>
            </a:pPr>
            <a:r>
              <a:rPr kumimoji="0" lang="en-ZA" altLang="en-US" sz="32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rPr>
              <a:t>Part B:</a:t>
            </a:r>
          </a:p>
          <a:p>
            <a:pPr marL="0" marR="0" lvl="0" indent="0" algn="r" defTabSz="457200" rtl="0" eaLnBrk="1" fontAlgn="auto" latinLnBrk="0" hangingPunct="1">
              <a:lnSpc>
                <a:spcPct val="100000"/>
              </a:lnSpc>
              <a:spcBef>
                <a:spcPct val="20000"/>
              </a:spcBef>
              <a:spcAft>
                <a:spcPts val="0"/>
              </a:spcAft>
              <a:buClrTx/>
              <a:buSzTx/>
              <a:buFont typeface="Arial"/>
              <a:buNone/>
              <a:tabLst/>
              <a:defRPr/>
            </a:pPr>
            <a:r>
              <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rPr>
              <a:t>Non-financial Performance</a:t>
            </a:r>
          </a:p>
          <a:p>
            <a:pPr marL="0" marR="0" lvl="0" indent="0" algn="r" defTabSz="457200"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200"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p:txBody>
      </p:sp>
      <p:sp>
        <p:nvSpPr>
          <p:cNvPr id="5" name="Title 3">
            <a:extLst>
              <a:ext uri="{FF2B5EF4-FFF2-40B4-BE49-F238E27FC236}">
                <a16:creationId xmlns:a16="http://schemas.microsoft.com/office/drawing/2014/main" id="{F690665D-EC2B-5273-C0E0-0303824FF5E9}"/>
              </a:ext>
            </a:extLst>
          </p:cNvPr>
          <p:cNvSpPr txBox="1">
            <a:spLocks/>
          </p:cNvSpPr>
          <p:nvPr/>
        </p:nvSpPr>
        <p:spPr>
          <a:xfrm>
            <a:off x="987136" y="3534065"/>
            <a:ext cx="7772400" cy="1362075"/>
          </a:xfrm>
          <a:prstGeom prst="rect">
            <a:avLst/>
          </a:prstGeom>
        </p:spPr>
        <p:txBody>
          <a:bodyPr vert="horz" lIns="91440" tIns="45720" rIns="91440" bIns="45720" rtlCol="0" anchor="t">
            <a:noAutofit/>
          </a:bodyPr>
          <a:lstStyle>
            <a:lvl1pPr algn="l" defTabSz="457200" rtl="0" eaLnBrk="1" latinLnBrk="0" hangingPunct="1">
              <a:spcBef>
                <a:spcPct val="0"/>
              </a:spcBef>
              <a:buNone/>
              <a:defRPr sz="4000" b="1" kern="1200" cap="all">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r>
              <a:rPr kumimoji="0" lang="en-ZA"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t>2. Governance/ Administration </a:t>
            </a:r>
            <a:endParaRPr kumimoji="0" lang="en-ZA" sz="2000" b="0" i="0" u="none" strike="noStrike" kern="1200" cap="all"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9285512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41</a:t>
            </a:fld>
            <a:endParaRPr lang="en-US" dirty="0">
              <a:solidFill>
                <a:prstClr val="black">
                  <a:tint val="75000"/>
                </a:prstClr>
              </a:solidFill>
              <a:latin typeface="Calibri"/>
            </a:endParaRPr>
          </a:p>
        </p:txBody>
      </p:sp>
      <p:sp>
        <p:nvSpPr>
          <p:cNvPr id="4" name="Title 4">
            <a:extLst>
              <a:ext uri="{FF2B5EF4-FFF2-40B4-BE49-F238E27FC236}">
                <a16:creationId xmlns:a16="http://schemas.microsoft.com/office/drawing/2014/main" id="{286B6D0D-79D0-B6FB-3481-682DF69CF9A5}"/>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2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Resolution Management </a:t>
            </a:r>
          </a:p>
        </p:txBody>
      </p:sp>
      <p:graphicFrame>
        <p:nvGraphicFramePr>
          <p:cNvPr id="5" name="Content Placeholder 5">
            <a:extLst>
              <a:ext uri="{FF2B5EF4-FFF2-40B4-BE49-F238E27FC236}">
                <a16:creationId xmlns:a16="http://schemas.microsoft.com/office/drawing/2014/main" id="{B53F0195-3AFC-F744-267F-E164B941DBD9}"/>
              </a:ext>
            </a:extLst>
          </p:cNvPr>
          <p:cNvGraphicFramePr>
            <a:graphicFrameLocks noGrp="1"/>
          </p:cNvGraphicFramePr>
          <p:nvPr>
            <p:ph idx="1"/>
            <p:extLst>
              <p:ext uri="{D42A27DB-BD31-4B8C-83A1-F6EECF244321}">
                <p14:modId xmlns:p14="http://schemas.microsoft.com/office/powerpoint/2010/main" val="464614657"/>
              </p:ext>
            </p:extLst>
          </p:nvPr>
        </p:nvGraphicFramePr>
        <p:xfrm>
          <a:off x="1045510" y="1703752"/>
          <a:ext cx="7975325" cy="4164694"/>
        </p:xfrm>
        <a:graphic>
          <a:graphicData uri="http://schemas.openxmlformats.org/drawingml/2006/table">
            <a:tbl>
              <a:tblPr firstRow="1" firstCol="1" bandRow="1">
                <a:tableStyleId>{B301B821-A1FF-4177-AEE7-76D212191A09}</a:tableStyleId>
              </a:tblPr>
              <a:tblGrid>
                <a:gridCol w="730281">
                  <a:extLst>
                    <a:ext uri="{9D8B030D-6E8A-4147-A177-3AD203B41FA5}">
                      <a16:colId xmlns:a16="http://schemas.microsoft.com/office/drawing/2014/main" val="1090158427"/>
                    </a:ext>
                  </a:extLst>
                </a:gridCol>
                <a:gridCol w="935001">
                  <a:extLst>
                    <a:ext uri="{9D8B030D-6E8A-4147-A177-3AD203B41FA5}">
                      <a16:colId xmlns:a16="http://schemas.microsoft.com/office/drawing/2014/main" val="3817085858"/>
                    </a:ext>
                  </a:extLst>
                </a:gridCol>
                <a:gridCol w="908840">
                  <a:extLst>
                    <a:ext uri="{9D8B030D-6E8A-4147-A177-3AD203B41FA5}">
                      <a16:colId xmlns:a16="http://schemas.microsoft.com/office/drawing/2014/main" val="3476777178"/>
                    </a:ext>
                  </a:extLst>
                </a:gridCol>
                <a:gridCol w="2473427">
                  <a:extLst>
                    <a:ext uri="{9D8B030D-6E8A-4147-A177-3AD203B41FA5}">
                      <a16:colId xmlns:a16="http://schemas.microsoft.com/office/drawing/2014/main" val="402829674"/>
                    </a:ext>
                  </a:extLst>
                </a:gridCol>
                <a:gridCol w="2036262">
                  <a:extLst>
                    <a:ext uri="{9D8B030D-6E8A-4147-A177-3AD203B41FA5}">
                      <a16:colId xmlns:a16="http://schemas.microsoft.com/office/drawing/2014/main" val="2361670913"/>
                    </a:ext>
                  </a:extLst>
                </a:gridCol>
                <a:gridCol w="891514">
                  <a:extLst>
                    <a:ext uri="{9D8B030D-6E8A-4147-A177-3AD203B41FA5}">
                      <a16:colId xmlns:a16="http://schemas.microsoft.com/office/drawing/2014/main" val="1569588606"/>
                    </a:ext>
                  </a:extLst>
                </a:gridCol>
              </a:tblGrid>
              <a:tr h="708149">
                <a:tc>
                  <a:txBody>
                    <a:bodyPr/>
                    <a:lstStyle/>
                    <a:p>
                      <a:pPr marL="0" marR="0" algn="l">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Ref. No.</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Date Received </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Due Date</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Detail / Title of Resolution</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Progress to Date / Current Status</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Date submitted to GPL</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extLst>
                  <a:ext uri="{0D108BD9-81ED-4DB2-BD59-A6C34878D82A}">
                    <a16:rowId xmlns:a16="http://schemas.microsoft.com/office/drawing/2014/main" val="593911504"/>
                  </a:ext>
                </a:extLst>
              </a:tr>
              <a:tr h="1091363">
                <a:tc>
                  <a:txBody>
                    <a:bodyPr/>
                    <a:lstStyle/>
                    <a:p>
                      <a:pPr marL="0" marR="0" algn="l">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No ref number </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24</a:t>
                      </a:r>
                      <a:r>
                        <a:rPr lang="en-ZA" sz="1100" baseline="30000" dirty="0">
                          <a:effectLst/>
                          <a:latin typeface="Arial" panose="020B0604020202020204" pitchFamily="34" charset="0"/>
                          <a:cs typeface="Arial" panose="020B0604020202020204" pitchFamily="34" charset="0"/>
                        </a:rPr>
                        <a:t>th</a:t>
                      </a:r>
                      <a:r>
                        <a:rPr lang="en-ZA" sz="1100" dirty="0">
                          <a:effectLst/>
                          <a:latin typeface="Arial" panose="020B0604020202020204" pitchFamily="34" charset="0"/>
                          <a:cs typeface="Arial" panose="020B0604020202020204" pitchFamily="34" charset="0"/>
                        </a:rPr>
                        <a:t> March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29</a:t>
                      </a:r>
                      <a:r>
                        <a:rPr lang="en-ZA" sz="1100" baseline="30000" dirty="0">
                          <a:effectLst/>
                          <a:latin typeface="Arial" panose="020B0604020202020204" pitchFamily="34" charset="0"/>
                          <a:cs typeface="Arial" panose="020B0604020202020204" pitchFamily="34" charset="0"/>
                        </a:rPr>
                        <a:t>th</a:t>
                      </a:r>
                      <a:r>
                        <a:rPr lang="en-ZA" sz="1100" dirty="0">
                          <a:effectLst/>
                          <a:latin typeface="Arial" panose="020B0604020202020204" pitchFamily="34" charset="0"/>
                          <a:cs typeface="Arial" panose="020B0604020202020204" pitchFamily="34" charset="0"/>
                        </a:rPr>
                        <a:t> April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Resolutions for responses on Social Development Committee oversight report on the third quarter report of the Department of Social Development for 2021/22 FY</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Submitted the Response to Legislature. </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23</a:t>
                      </a:r>
                      <a:r>
                        <a:rPr lang="en-ZA" sz="1100" baseline="30000" dirty="0">
                          <a:effectLst/>
                          <a:latin typeface="Arial" panose="020B0604020202020204" pitchFamily="34" charset="0"/>
                          <a:cs typeface="Arial" panose="020B0604020202020204" pitchFamily="34" charset="0"/>
                        </a:rPr>
                        <a:t>rd</a:t>
                      </a:r>
                      <a:r>
                        <a:rPr lang="en-ZA" sz="1100" dirty="0">
                          <a:effectLst/>
                          <a:latin typeface="Arial" panose="020B0604020202020204" pitchFamily="34" charset="0"/>
                          <a:cs typeface="Arial" panose="020B0604020202020204" pitchFamily="34" charset="0"/>
                        </a:rPr>
                        <a:t> April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extLst>
                  <a:ext uri="{0D108BD9-81ED-4DB2-BD59-A6C34878D82A}">
                    <a16:rowId xmlns:a16="http://schemas.microsoft.com/office/drawing/2014/main" val="255322008"/>
                  </a:ext>
                </a:extLst>
              </a:tr>
              <a:tr h="2350002">
                <a:tc>
                  <a:txBody>
                    <a:bodyPr/>
                    <a:lstStyle/>
                    <a:p>
                      <a:pPr marL="0" marR="0" algn="l">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No Ref Number </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24</a:t>
                      </a:r>
                      <a:r>
                        <a:rPr lang="en-ZA" sz="1100" baseline="30000" dirty="0">
                          <a:effectLst/>
                          <a:latin typeface="Arial" panose="020B0604020202020204" pitchFamily="34" charset="0"/>
                          <a:cs typeface="Arial" panose="020B0604020202020204" pitchFamily="34" charset="0"/>
                        </a:rPr>
                        <a:t>th</a:t>
                      </a:r>
                      <a:r>
                        <a:rPr lang="en-ZA" sz="1100" dirty="0">
                          <a:effectLst/>
                          <a:latin typeface="Arial" panose="020B0604020202020204" pitchFamily="34" charset="0"/>
                          <a:cs typeface="Arial" panose="020B0604020202020204" pitchFamily="34" charset="0"/>
                        </a:rPr>
                        <a:t> March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31</a:t>
                      </a:r>
                      <a:r>
                        <a:rPr lang="en-ZA" sz="1100" baseline="30000" dirty="0">
                          <a:effectLst/>
                          <a:latin typeface="Arial" panose="020B0604020202020204" pitchFamily="34" charset="0"/>
                          <a:cs typeface="Arial" panose="020B0604020202020204" pitchFamily="34" charset="0"/>
                        </a:rPr>
                        <a:t>st</a:t>
                      </a:r>
                      <a:r>
                        <a:rPr lang="en-ZA" sz="1100" dirty="0">
                          <a:effectLst/>
                          <a:latin typeface="Arial" panose="020B0604020202020204" pitchFamily="34" charset="0"/>
                          <a:cs typeface="Arial" panose="020B0604020202020204" pitchFamily="34" charset="0"/>
                        </a:rPr>
                        <a:t> May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spcBef>
                          <a:spcPts val="0"/>
                        </a:spcBef>
                        <a:spcAft>
                          <a:spcPts val="0"/>
                        </a:spcAft>
                      </a:pPr>
                      <a:r>
                        <a:rPr lang="en-ZA" sz="1100" dirty="0">
                          <a:effectLst/>
                          <a:latin typeface="Arial" panose="020B0604020202020204" pitchFamily="34" charset="0"/>
                          <a:cs typeface="Arial" panose="020B0604020202020204" pitchFamily="34" charset="0"/>
                        </a:rPr>
                        <a:t>Resolutions for responses on portfolio committee on social development Focused Intervention Study (FIS) report arising from the budget vote for 2021/22 FY “an investigation into the impact of municipal by-laws on the operations of NPOs and how the Department performs monitoring and evaluation function”</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tc>
                  <a:txBody>
                    <a:bodyPr/>
                    <a:lstStyle/>
                    <a:p>
                      <a:pPr marL="0" marR="0" algn="l">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There has been delays in the submission of the responses due to the ECD migration from the Department of Social Development to Department of Education on the 1</a:t>
                      </a:r>
                      <a:r>
                        <a:rPr lang="en-ZA" sz="1100" baseline="30000" dirty="0">
                          <a:effectLst/>
                          <a:latin typeface="Arial" panose="020B0604020202020204" pitchFamily="34" charset="0"/>
                          <a:cs typeface="Arial" panose="020B0604020202020204" pitchFamily="34" charset="0"/>
                        </a:rPr>
                        <a:t>st</a:t>
                      </a:r>
                      <a:r>
                        <a:rPr lang="en-ZA" sz="1100" dirty="0">
                          <a:effectLst/>
                          <a:latin typeface="Arial" panose="020B0604020202020204" pitchFamily="34" charset="0"/>
                          <a:cs typeface="Arial" panose="020B0604020202020204" pitchFamily="34" charset="0"/>
                        </a:rPr>
                        <a:t> April 2022. Hence the responsible Department to respond on the resolutions was not clear.</a:t>
                      </a:r>
                      <a:endParaRPr lang="en-US" sz="1100" dirty="0">
                        <a:effectLst/>
                        <a:latin typeface="Arial" panose="020B0604020202020204" pitchFamily="34" charset="0"/>
                        <a:cs typeface="Arial" panose="020B0604020202020204" pitchFamily="34" charset="0"/>
                      </a:endParaRPr>
                    </a:p>
                    <a:p>
                      <a:pPr marL="0" marR="0" algn="l">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cs typeface="Arial" panose="020B0604020202020204" pitchFamily="34" charset="0"/>
                      </a:endParaRPr>
                    </a:p>
                  </a:txBody>
                  <a:tcPr marL="57691" marR="57691" marT="0" marB="0"/>
                </a:tc>
                <a:tc>
                  <a:txBody>
                    <a:bodyPr/>
                    <a:lstStyle/>
                    <a:p>
                      <a:pPr marL="0" marR="0" algn="l">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13</a:t>
                      </a:r>
                      <a:r>
                        <a:rPr lang="en-ZA" sz="1100" baseline="30000" dirty="0">
                          <a:effectLst/>
                          <a:latin typeface="Arial" panose="020B0604020202020204" pitchFamily="34" charset="0"/>
                          <a:cs typeface="Arial" panose="020B0604020202020204" pitchFamily="34" charset="0"/>
                        </a:rPr>
                        <a:t>th</a:t>
                      </a:r>
                      <a:r>
                        <a:rPr lang="en-ZA" sz="1100" dirty="0">
                          <a:effectLst/>
                          <a:latin typeface="Arial" panose="020B0604020202020204" pitchFamily="34" charset="0"/>
                          <a:cs typeface="Arial" panose="020B0604020202020204" pitchFamily="34" charset="0"/>
                        </a:rPr>
                        <a:t> July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57691" marR="57691" marT="0" marB="0"/>
                </a:tc>
                <a:extLst>
                  <a:ext uri="{0D108BD9-81ED-4DB2-BD59-A6C34878D82A}">
                    <a16:rowId xmlns:a16="http://schemas.microsoft.com/office/drawing/2014/main" val="831728981"/>
                  </a:ext>
                </a:extLst>
              </a:tr>
            </a:tbl>
          </a:graphicData>
        </a:graphic>
      </p:graphicFrame>
    </p:spTree>
    <p:extLst>
      <p:ext uri="{BB962C8B-B14F-4D97-AF65-F5344CB8AC3E}">
        <p14:creationId xmlns:p14="http://schemas.microsoft.com/office/powerpoint/2010/main" val="4568714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42</a:t>
            </a:fld>
            <a:endParaRPr lang="en-US" dirty="0">
              <a:solidFill>
                <a:prstClr val="black">
                  <a:tint val="75000"/>
                </a:prstClr>
              </a:solidFill>
              <a:latin typeface="Calibri"/>
            </a:endParaRPr>
          </a:p>
        </p:txBody>
      </p:sp>
      <p:sp>
        <p:nvSpPr>
          <p:cNvPr id="4" name="Title 4">
            <a:extLst>
              <a:ext uri="{FF2B5EF4-FFF2-40B4-BE49-F238E27FC236}">
                <a16:creationId xmlns:a16="http://schemas.microsoft.com/office/drawing/2014/main" id="{F62BEB46-F857-F379-2190-A8931B7539B4}"/>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2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Resolution Management </a:t>
            </a:r>
          </a:p>
        </p:txBody>
      </p:sp>
      <p:graphicFrame>
        <p:nvGraphicFramePr>
          <p:cNvPr id="5" name="Content Placeholder 6">
            <a:extLst>
              <a:ext uri="{FF2B5EF4-FFF2-40B4-BE49-F238E27FC236}">
                <a16:creationId xmlns:a16="http://schemas.microsoft.com/office/drawing/2014/main" id="{A22B2B34-66F3-E6EF-426B-866AF15023DE}"/>
              </a:ext>
            </a:extLst>
          </p:cNvPr>
          <p:cNvGraphicFramePr>
            <a:graphicFrameLocks noGrp="1"/>
          </p:cNvGraphicFramePr>
          <p:nvPr>
            <p:ph idx="1"/>
            <p:extLst>
              <p:ext uri="{D42A27DB-BD31-4B8C-83A1-F6EECF244321}">
                <p14:modId xmlns:p14="http://schemas.microsoft.com/office/powerpoint/2010/main" val="3133401568"/>
              </p:ext>
            </p:extLst>
          </p:nvPr>
        </p:nvGraphicFramePr>
        <p:xfrm>
          <a:off x="1007181" y="1703752"/>
          <a:ext cx="7898280" cy="4004291"/>
        </p:xfrm>
        <a:graphic>
          <a:graphicData uri="http://schemas.openxmlformats.org/drawingml/2006/table">
            <a:tbl>
              <a:tblPr firstRow="1" firstCol="1" bandRow="1">
                <a:tableStyleId>{B301B821-A1FF-4177-AEE7-76D212191A09}</a:tableStyleId>
              </a:tblPr>
              <a:tblGrid>
                <a:gridCol w="1314688">
                  <a:extLst>
                    <a:ext uri="{9D8B030D-6E8A-4147-A177-3AD203B41FA5}">
                      <a16:colId xmlns:a16="http://schemas.microsoft.com/office/drawing/2014/main" val="3572260605"/>
                    </a:ext>
                  </a:extLst>
                </a:gridCol>
                <a:gridCol w="944006">
                  <a:extLst>
                    <a:ext uri="{9D8B030D-6E8A-4147-A177-3AD203B41FA5}">
                      <a16:colId xmlns:a16="http://schemas.microsoft.com/office/drawing/2014/main" val="3959292539"/>
                    </a:ext>
                  </a:extLst>
                </a:gridCol>
                <a:gridCol w="870282">
                  <a:extLst>
                    <a:ext uri="{9D8B030D-6E8A-4147-A177-3AD203B41FA5}">
                      <a16:colId xmlns:a16="http://schemas.microsoft.com/office/drawing/2014/main" val="1100640480"/>
                    </a:ext>
                  </a:extLst>
                </a:gridCol>
                <a:gridCol w="2759709">
                  <a:extLst>
                    <a:ext uri="{9D8B030D-6E8A-4147-A177-3AD203B41FA5}">
                      <a16:colId xmlns:a16="http://schemas.microsoft.com/office/drawing/2014/main" val="1480288683"/>
                    </a:ext>
                  </a:extLst>
                </a:gridCol>
                <a:gridCol w="1002500">
                  <a:extLst>
                    <a:ext uri="{9D8B030D-6E8A-4147-A177-3AD203B41FA5}">
                      <a16:colId xmlns:a16="http://schemas.microsoft.com/office/drawing/2014/main" val="498382690"/>
                    </a:ext>
                  </a:extLst>
                </a:gridCol>
                <a:gridCol w="1007095">
                  <a:extLst>
                    <a:ext uri="{9D8B030D-6E8A-4147-A177-3AD203B41FA5}">
                      <a16:colId xmlns:a16="http://schemas.microsoft.com/office/drawing/2014/main" val="1276375117"/>
                    </a:ext>
                  </a:extLst>
                </a:gridCol>
              </a:tblGrid>
              <a:tr h="592716">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Ref. No.</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Date Received </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Due Date</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Detail / Title of Resolution</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Progress to Date / Current Status</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Date submitted to GPL</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extLst>
                  <a:ext uri="{0D108BD9-81ED-4DB2-BD59-A6C34878D82A}">
                    <a16:rowId xmlns:a16="http://schemas.microsoft.com/office/drawing/2014/main" val="3062778090"/>
                  </a:ext>
                </a:extLst>
              </a:tr>
              <a:tr h="1054962">
                <a:tc>
                  <a:txBody>
                    <a:bodyPr/>
                    <a:lstStyle/>
                    <a:p>
                      <a:pPr marL="0" marR="0">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No Ref Number </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15</a:t>
                      </a:r>
                      <a:r>
                        <a:rPr lang="en-ZA" sz="1100" baseline="30000" dirty="0">
                          <a:effectLst/>
                          <a:latin typeface="Arial" panose="020B0604020202020204" pitchFamily="34" charset="0"/>
                          <a:cs typeface="Arial" panose="020B0604020202020204" pitchFamily="34" charset="0"/>
                        </a:rPr>
                        <a:t>th</a:t>
                      </a:r>
                      <a:r>
                        <a:rPr lang="en-ZA" sz="1100" dirty="0">
                          <a:effectLst/>
                          <a:latin typeface="Arial" panose="020B0604020202020204" pitchFamily="34" charset="0"/>
                          <a:cs typeface="Arial" panose="020B0604020202020204" pitchFamily="34" charset="0"/>
                        </a:rPr>
                        <a:t> March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29</a:t>
                      </a:r>
                      <a:r>
                        <a:rPr lang="en-ZA" sz="1100" baseline="30000" dirty="0">
                          <a:effectLst/>
                          <a:latin typeface="Arial" panose="020B0604020202020204" pitchFamily="34" charset="0"/>
                          <a:cs typeface="Arial" panose="020B0604020202020204" pitchFamily="34" charset="0"/>
                        </a:rPr>
                        <a:t>th</a:t>
                      </a:r>
                      <a:r>
                        <a:rPr lang="en-ZA" sz="1100" dirty="0">
                          <a:effectLst/>
                          <a:latin typeface="Arial" panose="020B0604020202020204" pitchFamily="34" charset="0"/>
                          <a:cs typeface="Arial" panose="020B0604020202020204" pitchFamily="34" charset="0"/>
                        </a:rPr>
                        <a:t> April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gn="just">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Resolutions for responses on Social Development Portfolio Committee Oversight Report on the second adjustment appropriation bill - 2021 for the Gauteng Department of Social Development</a:t>
                      </a:r>
                    </a:p>
                    <a:p>
                      <a:pPr marL="0" marR="0" algn="just">
                        <a:lnSpc>
                          <a:spcPct val="115000"/>
                        </a:lnSpc>
                        <a:spcBef>
                          <a:spcPts val="0"/>
                        </a:spcBef>
                        <a:spcAft>
                          <a:spcPts val="0"/>
                        </a:spcAft>
                      </a:pP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Submitted to Legislature</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4</a:t>
                      </a:r>
                      <a:r>
                        <a:rPr lang="en-ZA" sz="1100" baseline="30000" dirty="0">
                          <a:effectLst/>
                          <a:latin typeface="Arial" panose="020B0604020202020204" pitchFamily="34" charset="0"/>
                          <a:cs typeface="Arial" panose="020B0604020202020204" pitchFamily="34" charset="0"/>
                        </a:rPr>
                        <a:t>th</a:t>
                      </a:r>
                      <a:r>
                        <a:rPr lang="en-ZA" sz="1100" dirty="0">
                          <a:effectLst/>
                          <a:latin typeface="Arial" panose="020B0604020202020204" pitchFamily="34" charset="0"/>
                          <a:cs typeface="Arial" panose="020B0604020202020204" pitchFamily="34" charset="0"/>
                        </a:rPr>
                        <a:t> July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extLst>
                  <a:ext uri="{0D108BD9-81ED-4DB2-BD59-A6C34878D82A}">
                    <a16:rowId xmlns:a16="http://schemas.microsoft.com/office/drawing/2014/main" val="116919353"/>
                  </a:ext>
                </a:extLst>
              </a:tr>
              <a:tr h="1696383">
                <a:tc>
                  <a:txBody>
                    <a:bodyPr/>
                    <a:lstStyle/>
                    <a:p>
                      <a:pPr marL="0" marR="0">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No Ref Number </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25</a:t>
                      </a:r>
                      <a:r>
                        <a:rPr lang="en-ZA" sz="1100" baseline="30000" dirty="0">
                          <a:effectLst/>
                          <a:latin typeface="Arial" panose="020B0604020202020204" pitchFamily="34" charset="0"/>
                          <a:cs typeface="Arial" panose="020B0604020202020204" pitchFamily="34" charset="0"/>
                        </a:rPr>
                        <a:t>th</a:t>
                      </a:r>
                      <a:r>
                        <a:rPr lang="en-ZA" sz="1100" dirty="0">
                          <a:effectLst/>
                          <a:latin typeface="Arial" panose="020B0604020202020204" pitchFamily="34" charset="0"/>
                          <a:cs typeface="Arial" panose="020B0604020202020204" pitchFamily="34" charset="0"/>
                        </a:rPr>
                        <a:t> May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30</a:t>
                      </a:r>
                      <a:r>
                        <a:rPr lang="en-ZA" sz="1100" baseline="30000" dirty="0">
                          <a:effectLst/>
                          <a:latin typeface="Arial" panose="020B0604020202020204" pitchFamily="34" charset="0"/>
                          <a:cs typeface="Arial" panose="020B0604020202020204" pitchFamily="34" charset="0"/>
                        </a:rPr>
                        <a:t>th</a:t>
                      </a:r>
                      <a:r>
                        <a:rPr lang="en-ZA" sz="1100" dirty="0">
                          <a:effectLst/>
                          <a:latin typeface="Arial" panose="020B0604020202020204" pitchFamily="34" charset="0"/>
                          <a:cs typeface="Arial" panose="020B0604020202020204" pitchFamily="34" charset="0"/>
                        </a:rPr>
                        <a:t> June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gn="just">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Committee’s oversight report on the detail of the Department of Social Development budget vote 06 of the Gauteng provincial Appropriation Bill [G001-2022] for the 2022/23 FY</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Submitted to Legislature </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tc>
                  <a:txBody>
                    <a:bodyPr/>
                    <a:lstStyle/>
                    <a:p>
                      <a:pPr marL="0" marR="0">
                        <a:lnSpc>
                          <a:spcPct val="115000"/>
                        </a:lnSpc>
                        <a:spcBef>
                          <a:spcPts val="0"/>
                        </a:spcBef>
                        <a:spcAft>
                          <a:spcPts val="0"/>
                        </a:spcAft>
                      </a:pPr>
                      <a:r>
                        <a:rPr lang="en-ZA" sz="1100" dirty="0">
                          <a:effectLst/>
                          <a:latin typeface="Arial" panose="020B0604020202020204" pitchFamily="34" charset="0"/>
                          <a:cs typeface="Arial" panose="020B0604020202020204" pitchFamily="34" charset="0"/>
                        </a:rPr>
                        <a:t>4</a:t>
                      </a:r>
                      <a:r>
                        <a:rPr lang="en-ZA" sz="1100" baseline="30000" dirty="0">
                          <a:effectLst/>
                          <a:latin typeface="Arial" panose="020B0604020202020204" pitchFamily="34" charset="0"/>
                          <a:cs typeface="Arial" panose="020B0604020202020204" pitchFamily="34" charset="0"/>
                        </a:rPr>
                        <a:t>th</a:t>
                      </a:r>
                      <a:r>
                        <a:rPr lang="en-ZA" sz="1100" dirty="0">
                          <a:effectLst/>
                          <a:latin typeface="Arial" panose="020B0604020202020204" pitchFamily="34" charset="0"/>
                          <a:cs typeface="Arial" panose="020B0604020202020204" pitchFamily="34" charset="0"/>
                        </a:rPr>
                        <a:t> July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45970" marR="45970" marT="0" marB="0"/>
                </a:tc>
                <a:extLst>
                  <a:ext uri="{0D108BD9-81ED-4DB2-BD59-A6C34878D82A}">
                    <a16:rowId xmlns:a16="http://schemas.microsoft.com/office/drawing/2014/main" val="3229542516"/>
                  </a:ext>
                </a:extLst>
              </a:tr>
            </a:tbl>
          </a:graphicData>
        </a:graphic>
      </p:graphicFrame>
    </p:spTree>
    <p:extLst>
      <p:ext uri="{BB962C8B-B14F-4D97-AF65-F5344CB8AC3E}">
        <p14:creationId xmlns:p14="http://schemas.microsoft.com/office/powerpoint/2010/main" val="29670933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43</a:t>
            </a:fld>
            <a:endParaRPr lang="en-US" dirty="0">
              <a:solidFill>
                <a:prstClr val="black">
                  <a:tint val="75000"/>
                </a:prstClr>
              </a:solidFill>
              <a:latin typeface="Calibri"/>
            </a:endParaRPr>
          </a:p>
        </p:txBody>
      </p:sp>
      <p:sp>
        <p:nvSpPr>
          <p:cNvPr id="4" name="Title 4">
            <a:extLst>
              <a:ext uri="{FF2B5EF4-FFF2-40B4-BE49-F238E27FC236}">
                <a16:creationId xmlns:a16="http://schemas.microsoft.com/office/drawing/2014/main" id="{4975CEAB-0977-ECE7-B9B7-DA94F067745A}"/>
              </a:ext>
            </a:extLst>
          </p:cNvPr>
          <p:cNvSpPr txBox="1">
            <a:spLocks/>
          </p:cNvSpPr>
          <p:nvPr/>
        </p:nvSpPr>
        <p:spPr>
          <a:xfrm>
            <a:off x="1007181" y="1097972"/>
            <a:ext cx="8013659" cy="399524"/>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2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Resolution Management </a:t>
            </a:r>
          </a:p>
        </p:txBody>
      </p:sp>
      <p:graphicFrame>
        <p:nvGraphicFramePr>
          <p:cNvPr id="5" name="Content Placeholder 6">
            <a:extLst>
              <a:ext uri="{FF2B5EF4-FFF2-40B4-BE49-F238E27FC236}">
                <a16:creationId xmlns:a16="http://schemas.microsoft.com/office/drawing/2014/main" id="{CE16ADD6-97B7-6C48-B9A7-DBDD998F3622}"/>
              </a:ext>
            </a:extLst>
          </p:cNvPr>
          <p:cNvGraphicFramePr>
            <a:graphicFrameLocks noGrp="1"/>
          </p:cNvGraphicFramePr>
          <p:nvPr>
            <p:ph idx="1"/>
            <p:extLst>
              <p:ext uri="{D42A27DB-BD31-4B8C-83A1-F6EECF244321}">
                <p14:modId xmlns:p14="http://schemas.microsoft.com/office/powerpoint/2010/main" val="340148368"/>
              </p:ext>
            </p:extLst>
          </p:nvPr>
        </p:nvGraphicFramePr>
        <p:xfrm>
          <a:off x="1045510" y="1703752"/>
          <a:ext cx="7859951" cy="3457740"/>
        </p:xfrm>
        <a:graphic>
          <a:graphicData uri="http://schemas.openxmlformats.org/drawingml/2006/table">
            <a:tbl>
              <a:tblPr firstRow="1" firstCol="1" bandRow="1">
                <a:tableStyleId>{B301B821-A1FF-4177-AEE7-76D212191A09}</a:tableStyleId>
              </a:tblPr>
              <a:tblGrid>
                <a:gridCol w="758054">
                  <a:extLst>
                    <a:ext uri="{9D8B030D-6E8A-4147-A177-3AD203B41FA5}">
                      <a16:colId xmlns:a16="http://schemas.microsoft.com/office/drawing/2014/main" val="3029258220"/>
                    </a:ext>
                  </a:extLst>
                </a:gridCol>
                <a:gridCol w="757031">
                  <a:extLst>
                    <a:ext uri="{9D8B030D-6E8A-4147-A177-3AD203B41FA5}">
                      <a16:colId xmlns:a16="http://schemas.microsoft.com/office/drawing/2014/main" val="3221488987"/>
                    </a:ext>
                  </a:extLst>
                </a:gridCol>
                <a:gridCol w="1047056">
                  <a:extLst>
                    <a:ext uri="{9D8B030D-6E8A-4147-A177-3AD203B41FA5}">
                      <a16:colId xmlns:a16="http://schemas.microsoft.com/office/drawing/2014/main" val="1330416016"/>
                    </a:ext>
                  </a:extLst>
                </a:gridCol>
                <a:gridCol w="2293744">
                  <a:extLst>
                    <a:ext uri="{9D8B030D-6E8A-4147-A177-3AD203B41FA5}">
                      <a16:colId xmlns:a16="http://schemas.microsoft.com/office/drawing/2014/main" val="1636651229"/>
                    </a:ext>
                  </a:extLst>
                </a:gridCol>
                <a:gridCol w="2019673">
                  <a:extLst>
                    <a:ext uri="{9D8B030D-6E8A-4147-A177-3AD203B41FA5}">
                      <a16:colId xmlns:a16="http://schemas.microsoft.com/office/drawing/2014/main" val="3156824364"/>
                    </a:ext>
                  </a:extLst>
                </a:gridCol>
                <a:gridCol w="984393">
                  <a:extLst>
                    <a:ext uri="{9D8B030D-6E8A-4147-A177-3AD203B41FA5}">
                      <a16:colId xmlns:a16="http://schemas.microsoft.com/office/drawing/2014/main" val="573870801"/>
                    </a:ext>
                  </a:extLst>
                </a:gridCol>
              </a:tblGrid>
              <a:tr h="650606">
                <a:tc>
                  <a:txBody>
                    <a:bodyPr/>
                    <a:lstStyle/>
                    <a:p>
                      <a:pPr>
                        <a:lnSpc>
                          <a:spcPct val="115000"/>
                        </a:lnSpc>
                      </a:pPr>
                      <a:r>
                        <a:rPr lang="en-ZA" sz="1100" dirty="0">
                          <a:effectLst/>
                          <a:latin typeface="Arial" panose="020B0604020202020204" pitchFamily="34" charset="0"/>
                          <a:cs typeface="Arial" panose="020B0604020202020204" pitchFamily="34" charset="0"/>
                        </a:rPr>
                        <a:t>Ref. No.</a:t>
                      </a: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tc>
                  <a:txBody>
                    <a:bodyPr/>
                    <a:lstStyle/>
                    <a:p>
                      <a:pPr>
                        <a:lnSpc>
                          <a:spcPct val="115000"/>
                        </a:lnSpc>
                      </a:pPr>
                      <a:r>
                        <a:rPr lang="en-ZA" sz="1100" b="1" dirty="0">
                          <a:effectLst/>
                          <a:latin typeface="Arial" panose="020B0604020202020204" pitchFamily="34" charset="0"/>
                          <a:cs typeface="Arial" panose="020B0604020202020204" pitchFamily="34" charset="0"/>
                        </a:rPr>
                        <a:t>Date Received </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tc>
                  <a:txBody>
                    <a:bodyPr/>
                    <a:lstStyle/>
                    <a:p>
                      <a:pPr>
                        <a:lnSpc>
                          <a:spcPct val="115000"/>
                        </a:lnSpc>
                      </a:pPr>
                      <a:r>
                        <a:rPr lang="en-ZA" sz="1100" b="1" dirty="0">
                          <a:effectLst/>
                          <a:latin typeface="Arial" panose="020B0604020202020204" pitchFamily="34" charset="0"/>
                          <a:cs typeface="Arial" panose="020B0604020202020204" pitchFamily="34" charset="0"/>
                        </a:rPr>
                        <a:t>Due Date</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tc>
                  <a:txBody>
                    <a:bodyPr/>
                    <a:lstStyle/>
                    <a:p>
                      <a:pPr>
                        <a:lnSpc>
                          <a:spcPct val="115000"/>
                        </a:lnSpc>
                      </a:pPr>
                      <a:r>
                        <a:rPr lang="en-ZA" sz="1100" b="1" dirty="0">
                          <a:effectLst/>
                          <a:latin typeface="Arial" panose="020B0604020202020204" pitchFamily="34" charset="0"/>
                          <a:cs typeface="Arial" panose="020B0604020202020204" pitchFamily="34" charset="0"/>
                        </a:rPr>
                        <a:t>Detail / Title of Resolution</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tc>
                  <a:txBody>
                    <a:bodyPr/>
                    <a:lstStyle/>
                    <a:p>
                      <a:pPr>
                        <a:lnSpc>
                          <a:spcPct val="115000"/>
                        </a:lnSpc>
                      </a:pPr>
                      <a:r>
                        <a:rPr lang="en-ZA" sz="1100" b="1" dirty="0">
                          <a:effectLst/>
                          <a:latin typeface="Arial" panose="020B0604020202020204" pitchFamily="34" charset="0"/>
                          <a:cs typeface="Arial" panose="020B0604020202020204" pitchFamily="34" charset="0"/>
                        </a:rPr>
                        <a:t>Progress to Date / Current Status</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tc>
                  <a:txBody>
                    <a:bodyPr/>
                    <a:lstStyle/>
                    <a:p>
                      <a:pPr>
                        <a:lnSpc>
                          <a:spcPct val="115000"/>
                        </a:lnSpc>
                      </a:pPr>
                      <a:r>
                        <a:rPr lang="en-ZA" sz="1100" b="1" dirty="0">
                          <a:effectLst/>
                          <a:latin typeface="Arial" panose="020B0604020202020204" pitchFamily="34" charset="0"/>
                          <a:cs typeface="Arial" panose="020B0604020202020204" pitchFamily="34" charset="0"/>
                        </a:rPr>
                        <a:t>Date submitted to GPL</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extLst>
                  <a:ext uri="{0D108BD9-81ED-4DB2-BD59-A6C34878D82A}">
                    <a16:rowId xmlns:a16="http://schemas.microsoft.com/office/drawing/2014/main" val="3974860699"/>
                  </a:ext>
                </a:extLst>
              </a:tr>
              <a:tr h="1479748">
                <a:tc>
                  <a:txBody>
                    <a:bodyPr/>
                    <a:lstStyle/>
                    <a:p>
                      <a:pPr marL="0" marR="0">
                        <a:lnSpc>
                          <a:spcPct val="150000"/>
                        </a:lnSpc>
                        <a:spcBef>
                          <a:spcPts val="0"/>
                        </a:spcBef>
                        <a:spcAft>
                          <a:spcPts val="0"/>
                        </a:spcAft>
                      </a:pPr>
                      <a:r>
                        <a:rPr lang="en-ZA" sz="1100" b="1" dirty="0">
                          <a:effectLst/>
                          <a:latin typeface="Arial" panose="020B0604020202020204" pitchFamily="34" charset="0"/>
                          <a:cs typeface="Arial" panose="020B0604020202020204" pitchFamily="34" charset="0"/>
                        </a:rPr>
                        <a:t>No Ref No</a:t>
                      </a:r>
                      <a:endParaRPr lang="en-US"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b="0" dirty="0">
                          <a:effectLst/>
                          <a:latin typeface="Arial" panose="020B0604020202020204" pitchFamily="34" charset="0"/>
                          <a:cs typeface="Arial" panose="020B0604020202020204" pitchFamily="34" charset="0"/>
                        </a:rPr>
                        <a:t>22 June 2022</a:t>
                      </a:r>
                      <a:endParaRPr lang="en-US" sz="11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b="0" dirty="0">
                          <a:effectLst/>
                          <a:latin typeface="Arial" panose="020B0604020202020204" pitchFamily="34" charset="0"/>
                          <a:cs typeface="Arial" panose="020B0604020202020204" pitchFamily="34" charset="0"/>
                        </a:rPr>
                        <a:t>29</a:t>
                      </a:r>
                      <a:r>
                        <a:rPr lang="en-ZA" sz="1100" b="0" baseline="30000" dirty="0">
                          <a:effectLst/>
                          <a:latin typeface="Arial" panose="020B0604020202020204" pitchFamily="34" charset="0"/>
                          <a:cs typeface="Arial" panose="020B0604020202020204" pitchFamily="34" charset="0"/>
                        </a:rPr>
                        <a:t>th</a:t>
                      </a:r>
                      <a:r>
                        <a:rPr lang="en-ZA" sz="1100" b="0" dirty="0">
                          <a:effectLst/>
                          <a:latin typeface="Arial" panose="020B0604020202020204" pitchFamily="34" charset="0"/>
                          <a:cs typeface="Arial" panose="020B0604020202020204" pitchFamily="34" charset="0"/>
                        </a:rPr>
                        <a:t> July 2022</a:t>
                      </a:r>
                      <a:endParaRPr lang="en-US" sz="11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b="0" dirty="0">
                          <a:effectLst/>
                          <a:latin typeface="Arial" panose="020B0604020202020204" pitchFamily="34" charset="0"/>
                          <a:cs typeface="Arial" panose="020B0604020202020204" pitchFamily="34" charset="0"/>
                        </a:rPr>
                        <a:t>Assessing the state of Service Centres and Luncheon Clubs during Covid-19 – the importance of Older Persons accessing Service Centres and Luncheon Clubs</a:t>
                      </a:r>
                      <a:endParaRPr lang="en-US" sz="11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b="0" dirty="0">
                          <a:effectLst/>
                          <a:latin typeface="Arial" panose="020B0604020202020204" pitchFamily="34" charset="0"/>
                          <a:cs typeface="Arial" panose="020B0604020202020204" pitchFamily="34" charset="0"/>
                        </a:rPr>
                        <a:t>Submitted to Office of the Premier(OOP) for consolidation and submission to GPL</a:t>
                      </a:r>
                      <a:endParaRPr lang="en-US" sz="11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b="0" dirty="0">
                          <a:effectLst/>
                          <a:latin typeface="Arial" panose="020B0604020202020204" pitchFamily="34" charset="0"/>
                          <a:cs typeface="Arial" panose="020B0604020202020204" pitchFamily="34" charset="0"/>
                        </a:rPr>
                        <a:t>via OOP on the 31</a:t>
                      </a:r>
                      <a:r>
                        <a:rPr lang="en-ZA" sz="1100" b="0" baseline="30000" dirty="0">
                          <a:effectLst/>
                          <a:latin typeface="Arial" panose="020B0604020202020204" pitchFamily="34" charset="0"/>
                          <a:cs typeface="Arial" panose="020B0604020202020204" pitchFamily="34" charset="0"/>
                        </a:rPr>
                        <a:t>st</a:t>
                      </a:r>
                      <a:r>
                        <a:rPr lang="en-ZA" sz="1100" b="0" dirty="0">
                          <a:effectLst/>
                          <a:latin typeface="Arial" panose="020B0604020202020204" pitchFamily="34" charset="0"/>
                          <a:cs typeface="Arial" panose="020B0604020202020204" pitchFamily="34" charset="0"/>
                        </a:rPr>
                        <a:t> July 2022</a:t>
                      </a:r>
                      <a:endParaRPr lang="en-US" sz="11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014924259"/>
                  </a:ext>
                </a:extLst>
              </a:tr>
              <a:tr h="1327386">
                <a:tc>
                  <a:txBody>
                    <a:bodyPr/>
                    <a:lstStyle/>
                    <a:p>
                      <a:pPr marL="0" marR="0">
                        <a:lnSpc>
                          <a:spcPct val="150000"/>
                        </a:lnSpc>
                        <a:spcBef>
                          <a:spcPts val="0"/>
                        </a:spcBef>
                        <a:spcAft>
                          <a:spcPts val="0"/>
                        </a:spcAft>
                      </a:pPr>
                      <a:r>
                        <a:rPr lang="en-ZA" sz="1100" b="1" dirty="0">
                          <a:effectLst/>
                          <a:latin typeface="Arial" panose="020B0604020202020204" pitchFamily="34" charset="0"/>
                          <a:cs typeface="Arial" panose="020B0604020202020204" pitchFamily="34" charset="0"/>
                        </a:rPr>
                        <a:t>No Ref No</a:t>
                      </a:r>
                      <a:endParaRPr lang="en-US"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b="0" dirty="0">
                          <a:effectLst/>
                          <a:latin typeface="Arial" panose="020B0604020202020204" pitchFamily="34" charset="0"/>
                          <a:cs typeface="Arial" panose="020B0604020202020204" pitchFamily="34" charset="0"/>
                        </a:rPr>
                        <a:t>21</a:t>
                      </a:r>
                      <a:r>
                        <a:rPr lang="en-ZA" sz="1100" b="0" baseline="30000" dirty="0">
                          <a:effectLst/>
                          <a:latin typeface="Arial" panose="020B0604020202020204" pitchFamily="34" charset="0"/>
                          <a:cs typeface="Arial" panose="020B0604020202020204" pitchFamily="34" charset="0"/>
                        </a:rPr>
                        <a:t>st </a:t>
                      </a:r>
                      <a:r>
                        <a:rPr lang="en-ZA" sz="1100" b="0" dirty="0">
                          <a:effectLst/>
                          <a:latin typeface="Arial" panose="020B0604020202020204" pitchFamily="34" charset="0"/>
                          <a:cs typeface="Arial" panose="020B0604020202020204" pitchFamily="34" charset="0"/>
                        </a:rPr>
                        <a:t>July 2022</a:t>
                      </a:r>
                      <a:endParaRPr lang="en-US" sz="11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b="0" dirty="0">
                          <a:effectLst/>
                          <a:latin typeface="Arial" panose="020B0604020202020204" pitchFamily="34" charset="0"/>
                          <a:cs typeface="Arial" panose="020B0604020202020204" pitchFamily="34" charset="0"/>
                        </a:rPr>
                        <a:t>30</a:t>
                      </a:r>
                      <a:r>
                        <a:rPr lang="en-ZA" sz="1100" b="0" baseline="30000" dirty="0">
                          <a:effectLst/>
                          <a:latin typeface="Arial" panose="020B0604020202020204" pitchFamily="34" charset="0"/>
                          <a:cs typeface="Arial" panose="020B0604020202020204" pitchFamily="34" charset="0"/>
                        </a:rPr>
                        <a:t>th</a:t>
                      </a:r>
                      <a:r>
                        <a:rPr lang="en-ZA" sz="1100" b="0" dirty="0">
                          <a:effectLst/>
                          <a:latin typeface="Arial" panose="020B0604020202020204" pitchFamily="34" charset="0"/>
                          <a:cs typeface="Arial" panose="020B0604020202020204" pitchFamily="34" charset="0"/>
                        </a:rPr>
                        <a:t> Sept 2022</a:t>
                      </a:r>
                      <a:endParaRPr lang="en-US" sz="11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just">
                        <a:lnSpc>
                          <a:spcPct val="150000"/>
                        </a:lnSpc>
                        <a:spcBef>
                          <a:spcPts val="0"/>
                        </a:spcBef>
                        <a:spcAft>
                          <a:spcPts val="0"/>
                        </a:spcAft>
                      </a:pPr>
                      <a:r>
                        <a:rPr lang="en-ZA" sz="1100" b="0" dirty="0">
                          <a:effectLst/>
                          <a:latin typeface="Arial" panose="020B0604020202020204" pitchFamily="34" charset="0"/>
                          <a:cs typeface="Arial" panose="020B0604020202020204" pitchFamily="34" charset="0"/>
                        </a:rPr>
                        <a:t>Response on Portfolio Committee on Social Development Committee Report on the 2021/22 Sector Parliament for People with Disabilities</a:t>
                      </a:r>
                      <a:endParaRPr lang="en-US" sz="11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b="0" dirty="0">
                          <a:effectLst/>
                          <a:latin typeface="Arial" panose="020B0604020202020204" pitchFamily="34" charset="0"/>
                          <a:cs typeface="Arial" panose="020B0604020202020204" pitchFamily="34" charset="0"/>
                        </a:rPr>
                        <a:t>Delays in submission to GPL due to Departments not providing their inputs timeously. </a:t>
                      </a:r>
                      <a:endParaRPr lang="en-US" sz="11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b="0" dirty="0">
                          <a:effectLst/>
                          <a:latin typeface="Arial" panose="020B0604020202020204" pitchFamily="34" charset="0"/>
                          <a:cs typeface="Arial" panose="020B0604020202020204" pitchFamily="34" charset="0"/>
                        </a:rPr>
                        <a:t>4</a:t>
                      </a:r>
                      <a:r>
                        <a:rPr lang="en-ZA" sz="1100" b="0" baseline="30000" dirty="0">
                          <a:effectLst/>
                          <a:latin typeface="Arial" panose="020B0604020202020204" pitchFamily="34" charset="0"/>
                          <a:cs typeface="Arial" panose="020B0604020202020204" pitchFamily="34" charset="0"/>
                        </a:rPr>
                        <a:t>th</a:t>
                      </a:r>
                      <a:r>
                        <a:rPr lang="en-ZA" sz="1100" b="0" dirty="0">
                          <a:effectLst/>
                          <a:latin typeface="Arial" panose="020B0604020202020204" pitchFamily="34" charset="0"/>
                          <a:cs typeface="Arial" panose="020B0604020202020204" pitchFamily="34" charset="0"/>
                        </a:rPr>
                        <a:t> October 2022</a:t>
                      </a:r>
                      <a:endParaRPr lang="en-US" sz="11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078077039"/>
                  </a:ext>
                </a:extLst>
              </a:tr>
            </a:tbl>
          </a:graphicData>
        </a:graphic>
      </p:graphicFrame>
    </p:spTree>
    <p:extLst>
      <p:ext uri="{BB962C8B-B14F-4D97-AF65-F5344CB8AC3E}">
        <p14:creationId xmlns:p14="http://schemas.microsoft.com/office/powerpoint/2010/main" val="11902521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44</a:t>
            </a:fld>
            <a:endParaRPr lang="en-US" dirty="0">
              <a:solidFill>
                <a:prstClr val="black">
                  <a:tint val="75000"/>
                </a:prstClr>
              </a:solidFill>
              <a:latin typeface="Calibri"/>
            </a:endParaRPr>
          </a:p>
        </p:txBody>
      </p:sp>
      <p:sp>
        <p:nvSpPr>
          <p:cNvPr id="4" name="Title 4">
            <a:extLst>
              <a:ext uri="{FF2B5EF4-FFF2-40B4-BE49-F238E27FC236}">
                <a16:creationId xmlns:a16="http://schemas.microsoft.com/office/drawing/2014/main" id="{A0CF8A0D-D68C-A9A7-4C26-5BDBC124F78D}"/>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2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Resolution Management </a:t>
            </a:r>
          </a:p>
        </p:txBody>
      </p:sp>
      <p:graphicFrame>
        <p:nvGraphicFramePr>
          <p:cNvPr id="5" name="Content Placeholder 7">
            <a:extLst>
              <a:ext uri="{FF2B5EF4-FFF2-40B4-BE49-F238E27FC236}">
                <a16:creationId xmlns:a16="http://schemas.microsoft.com/office/drawing/2014/main" id="{0336EC58-3236-46E4-965B-D2ED1107BA25}"/>
              </a:ext>
            </a:extLst>
          </p:cNvPr>
          <p:cNvGraphicFramePr>
            <a:graphicFrameLocks noGrp="1"/>
          </p:cNvGraphicFramePr>
          <p:nvPr>
            <p:ph idx="1"/>
            <p:extLst>
              <p:ext uri="{D42A27DB-BD31-4B8C-83A1-F6EECF244321}">
                <p14:modId xmlns:p14="http://schemas.microsoft.com/office/powerpoint/2010/main" val="420828473"/>
              </p:ext>
            </p:extLst>
          </p:nvPr>
        </p:nvGraphicFramePr>
        <p:xfrm>
          <a:off x="1045510" y="1660159"/>
          <a:ext cx="7975329" cy="4495234"/>
        </p:xfrm>
        <a:graphic>
          <a:graphicData uri="http://schemas.openxmlformats.org/drawingml/2006/table">
            <a:tbl>
              <a:tblPr firstRow="1" firstCol="1" bandRow="1">
                <a:tableStyleId>{B301B821-A1FF-4177-AEE7-76D212191A09}</a:tableStyleId>
              </a:tblPr>
              <a:tblGrid>
                <a:gridCol w="1226690">
                  <a:extLst>
                    <a:ext uri="{9D8B030D-6E8A-4147-A177-3AD203B41FA5}">
                      <a16:colId xmlns:a16="http://schemas.microsoft.com/office/drawing/2014/main" val="3839177521"/>
                    </a:ext>
                  </a:extLst>
                </a:gridCol>
                <a:gridCol w="1298577">
                  <a:extLst>
                    <a:ext uri="{9D8B030D-6E8A-4147-A177-3AD203B41FA5}">
                      <a16:colId xmlns:a16="http://schemas.microsoft.com/office/drawing/2014/main" val="700389187"/>
                    </a:ext>
                  </a:extLst>
                </a:gridCol>
                <a:gridCol w="1011385">
                  <a:extLst>
                    <a:ext uri="{9D8B030D-6E8A-4147-A177-3AD203B41FA5}">
                      <a16:colId xmlns:a16="http://schemas.microsoft.com/office/drawing/2014/main" val="3472985325"/>
                    </a:ext>
                  </a:extLst>
                </a:gridCol>
                <a:gridCol w="2412509">
                  <a:extLst>
                    <a:ext uri="{9D8B030D-6E8A-4147-A177-3AD203B41FA5}">
                      <a16:colId xmlns:a16="http://schemas.microsoft.com/office/drawing/2014/main" val="2905797129"/>
                    </a:ext>
                  </a:extLst>
                </a:gridCol>
                <a:gridCol w="1009250">
                  <a:extLst>
                    <a:ext uri="{9D8B030D-6E8A-4147-A177-3AD203B41FA5}">
                      <a16:colId xmlns:a16="http://schemas.microsoft.com/office/drawing/2014/main" val="1029026492"/>
                    </a:ext>
                  </a:extLst>
                </a:gridCol>
                <a:gridCol w="1016918">
                  <a:extLst>
                    <a:ext uri="{9D8B030D-6E8A-4147-A177-3AD203B41FA5}">
                      <a16:colId xmlns:a16="http://schemas.microsoft.com/office/drawing/2014/main" val="2304189489"/>
                    </a:ext>
                  </a:extLst>
                </a:gridCol>
              </a:tblGrid>
              <a:tr h="784045">
                <a:tc>
                  <a:txBody>
                    <a:bodyPr/>
                    <a:lstStyle/>
                    <a:p>
                      <a:pPr>
                        <a:lnSpc>
                          <a:spcPct val="115000"/>
                        </a:lnSpc>
                      </a:pPr>
                      <a:r>
                        <a:rPr lang="en-ZA" sz="1100" dirty="0">
                          <a:effectLst/>
                          <a:latin typeface="Arial" panose="020B0604020202020204" pitchFamily="34" charset="0"/>
                          <a:cs typeface="Arial" panose="020B0604020202020204" pitchFamily="34" charset="0"/>
                        </a:rPr>
                        <a:t>Ref. No.</a:t>
                      </a: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Date Received </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Due Date</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Detail / Title of Resolution</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Progress to Date / Current Status</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Date submitted to GPL</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362257934"/>
                  </a:ext>
                </a:extLst>
              </a:tr>
              <a:tr h="610723">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No Ref No</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25 October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28 October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just">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Follow-up questions arising from the Annual report-2021/2022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l">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Submitted </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28 October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024710564"/>
                  </a:ext>
                </a:extLst>
              </a:tr>
              <a:tr h="1620438">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No Ref No</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02 December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09 December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l">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Report of the Auditor General to The Gauteng Provincial Legislature on The Financial Statements and Performance Information of Gauteng Department of Social Development for the year ended 31 March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l">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Submitted</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09 December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225214639"/>
                  </a:ext>
                </a:extLst>
              </a:tr>
              <a:tr h="1289284">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No Ref No</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02 December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31 January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l">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Portfolio Committee on Social Development Oversight Report on the Second Quarterly Report of the Department of Social Development for the 2022/23 Financial Year</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l">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Still in process </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749180928"/>
                  </a:ext>
                </a:extLst>
              </a:tr>
            </a:tbl>
          </a:graphicData>
        </a:graphic>
      </p:graphicFrame>
    </p:spTree>
    <p:extLst>
      <p:ext uri="{BB962C8B-B14F-4D97-AF65-F5344CB8AC3E}">
        <p14:creationId xmlns:p14="http://schemas.microsoft.com/office/powerpoint/2010/main" val="9105564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45</a:t>
            </a:fld>
            <a:endParaRPr lang="en-US" dirty="0">
              <a:solidFill>
                <a:prstClr val="black">
                  <a:tint val="75000"/>
                </a:prstClr>
              </a:solidFill>
              <a:latin typeface="Calibri"/>
            </a:endParaRPr>
          </a:p>
        </p:txBody>
      </p:sp>
      <p:sp>
        <p:nvSpPr>
          <p:cNvPr id="4" name="Title 4">
            <a:extLst>
              <a:ext uri="{FF2B5EF4-FFF2-40B4-BE49-F238E27FC236}">
                <a16:creationId xmlns:a16="http://schemas.microsoft.com/office/drawing/2014/main" id="{F1F4A15F-166B-EA93-39B5-BE5358A91F8F}"/>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2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Resolution Management </a:t>
            </a:r>
          </a:p>
        </p:txBody>
      </p:sp>
      <p:graphicFrame>
        <p:nvGraphicFramePr>
          <p:cNvPr id="5" name="Content Placeholder 5">
            <a:extLst>
              <a:ext uri="{FF2B5EF4-FFF2-40B4-BE49-F238E27FC236}">
                <a16:creationId xmlns:a16="http://schemas.microsoft.com/office/drawing/2014/main" id="{9BB1F443-99D8-6FCA-9507-8547C8AC1B93}"/>
              </a:ext>
            </a:extLst>
          </p:cNvPr>
          <p:cNvGraphicFramePr>
            <a:graphicFrameLocks noGrp="1"/>
          </p:cNvGraphicFramePr>
          <p:nvPr>
            <p:ph idx="1"/>
            <p:extLst>
              <p:ext uri="{D42A27DB-BD31-4B8C-83A1-F6EECF244321}">
                <p14:modId xmlns:p14="http://schemas.microsoft.com/office/powerpoint/2010/main" val="2195566606"/>
              </p:ext>
            </p:extLst>
          </p:nvPr>
        </p:nvGraphicFramePr>
        <p:xfrm>
          <a:off x="1007180" y="1827146"/>
          <a:ext cx="8013659" cy="2101387"/>
        </p:xfrm>
        <a:graphic>
          <a:graphicData uri="http://schemas.openxmlformats.org/drawingml/2006/table">
            <a:tbl>
              <a:tblPr firstRow="1" firstCol="1" bandRow="1">
                <a:tableStyleId>{B301B821-A1FF-4177-AEE7-76D212191A09}</a:tableStyleId>
              </a:tblPr>
              <a:tblGrid>
                <a:gridCol w="1423102">
                  <a:extLst>
                    <a:ext uri="{9D8B030D-6E8A-4147-A177-3AD203B41FA5}">
                      <a16:colId xmlns:a16="http://schemas.microsoft.com/office/drawing/2014/main" val="1135430295"/>
                    </a:ext>
                  </a:extLst>
                </a:gridCol>
                <a:gridCol w="1183152">
                  <a:extLst>
                    <a:ext uri="{9D8B030D-6E8A-4147-A177-3AD203B41FA5}">
                      <a16:colId xmlns:a16="http://schemas.microsoft.com/office/drawing/2014/main" val="1227159906"/>
                    </a:ext>
                  </a:extLst>
                </a:gridCol>
                <a:gridCol w="1045577">
                  <a:extLst>
                    <a:ext uri="{9D8B030D-6E8A-4147-A177-3AD203B41FA5}">
                      <a16:colId xmlns:a16="http://schemas.microsoft.com/office/drawing/2014/main" val="2200451262"/>
                    </a:ext>
                  </a:extLst>
                </a:gridCol>
                <a:gridCol w="2161317">
                  <a:extLst>
                    <a:ext uri="{9D8B030D-6E8A-4147-A177-3AD203B41FA5}">
                      <a16:colId xmlns:a16="http://schemas.microsoft.com/office/drawing/2014/main" val="1300630833"/>
                    </a:ext>
                  </a:extLst>
                </a:gridCol>
                <a:gridCol w="1178707">
                  <a:extLst>
                    <a:ext uri="{9D8B030D-6E8A-4147-A177-3AD203B41FA5}">
                      <a16:colId xmlns:a16="http://schemas.microsoft.com/office/drawing/2014/main" val="771121154"/>
                    </a:ext>
                  </a:extLst>
                </a:gridCol>
                <a:gridCol w="1021804">
                  <a:extLst>
                    <a:ext uri="{9D8B030D-6E8A-4147-A177-3AD203B41FA5}">
                      <a16:colId xmlns:a16="http://schemas.microsoft.com/office/drawing/2014/main" val="639609873"/>
                    </a:ext>
                  </a:extLst>
                </a:gridCol>
              </a:tblGrid>
              <a:tr h="581350">
                <a:tc>
                  <a:txBody>
                    <a:bodyPr/>
                    <a:lstStyle/>
                    <a:p>
                      <a:pPr>
                        <a:lnSpc>
                          <a:spcPct val="115000"/>
                        </a:lnSpc>
                      </a:pPr>
                      <a:r>
                        <a:rPr lang="en-ZA" sz="1100" dirty="0">
                          <a:effectLst/>
                          <a:latin typeface="Arial" panose="020B0604020202020204" pitchFamily="34" charset="0"/>
                          <a:cs typeface="Arial" panose="020B0604020202020204" pitchFamily="34" charset="0"/>
                        </a:rPr>
                        <a:t>Ref. No.</a:t>
                      </a: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62751" marR="62751"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Date Received </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2751" marR="62751"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Due Date</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2751" marR="62751"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Detail / Title of Resolution</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2751" marR="62751"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Progress to Date / Current Status</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2751" marR="62751" marT="0" marB="0"/>
                </a:tc>
                <a:tc>
                  <a:txBody>
                    <a:bodyPr/>
                    <a:lstStyle/>
                    <a:p>
                      <a:pPr marL="0" marR="0">
                        <a:lnSpc>
                          <a:spcPct val="150000"/>
                        </a:lnSpc>
                        <a:spcBef>
                          <a:spcPts val="0"/>
                        </a:spcBef>
                        <a:spcAft>
                          <a:spcPts val="0"/>
                        </a:spcAft>
                      </a:pPr>
                      <a:r>
                        <a:rPr lang="en-US" sz="1100" dirty="0">
                          <a:solidFill>
                            <a:schemeClr val="bg1"/>
                          </a:solidFill>
                          <a:effectLst/>
                          <a:latin typeface="Arial" panose="020B0604020202020204" pitchFamily="34" charset="0"/>
                          <a:cs typeface="Arial" panose="020B0604020202020204" pitchFamily="34" charset="0"/>
                        </a:rPr>
                        <a:t>Date submitted to GPL</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2751" marR="62751" marT="0" marB="0"/>
                </a:tc>
                <a:extLst>
                  <a:ext uri="{0D108BD9-81ED-4DB2-BD59-A6C34878D82A}">
                    <a16:rowId xmlns:a16="http://schemas.microsoft.com/office/drawing/2014/main" val="4050959926"/>
                  </a:ext>
                </a:extLst>
              </a:tr>
              <a:tr h="1378058">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No Ref No</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2751" marR="62751" marT="0" marB="0"/>
                </a:tc>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02 December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2751" marR="62751" marT="0" marB="0"/>
                </a:tc>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31 January 2023</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2751" marR="62751" marT="0" marB="0"/>
                </a:tc>
                <a:tc>
                  <a:txBody>
                    <a:bodyPr/>
                    <a:lstStyle/>
                    <a:p>
                      <a:pPr marL="0" marR="0" algn="just">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Social Development Committee Oversight Report On The Annual Report of The Department Of Social Development For 2021/22 FY</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2751" marR="62751" marT="0" marB="0"/>
                </a:tc>
                <a:tc>
                  <a:txBody>
                    <a:bodyPr/>
                    <a:lstStyle/>
                    <a:p>
                      <a:pPr marL="0" marR="0" algn="ctr">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Still in Process</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2751" marR="62751" marT="0" marB="0"/>
                </a:tc>
                <a:tc>
                  <a:txBody>
                    <a:bodyPr/>
                    <a:lstStyle/>
                    <a:p>
                      <a:pPr marL="0" marR="0">
                        <a:lnSpc>
                          <a:spcPct val="150000"/>
                        </a:lnSpc>
                        <a:spcBef>
                          <a:spcPts val="0"/>
                        </a:spcBef>
                        <a:spcAft>
                          <a:spcPts val="0"/>
                        </a:spcAft>
                      </a:pPr>
                      <a:r>
                        <a:rPr lang="en-ZA"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2751" marR="62751" marT="0" marB="0"/>
                </a:tc>
                <a:extLst>
                  <a:ext uri="{0D108BD9-81ED-4DB2-BD59-A6C34878D82A}">
                    <a16:rowId xmlns:a16="http://schemas.microsoft.com/office/drawing/2014/main" val="4263932882"/>
                  </a:ext>
                </a:extLst>
              </a:tr>
            </a:tbl>
          </a:graphicData>
        </a:graphic>
      </p:graphicFrame>
    </p:spTree>
    <p:extLst>
      <p:ext uri="{BB962C8B-B14F-4D97-AF65-F5344CB8AC3E}">
        <p14:creationId xmlns:p14="http://schemas.microsoft.com/office/powerpoint/2010/main" val="30583951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46</a:t>
            </a:fld>
            <a:endParaRPr lang="en-US" dirty="0">
              <a:solidFill>
                <a:prstClr val="black">
                  <a:tint val="75000"/>
                </a:prstClr>
              </a:solidFill>
              <a:latin typeface="Calibri"/>
            </a:endParaRPr>
          </a:p>
        </p:txBody>
      </p:sp>
      <p:sp>
        <p:nvSpPr>
          <p:cNvPr id="4" name="Title 4">
            <a:extLst>
              <a:ext uri="{FF2B5EF4-FFF2-40B4-BE49-F238E27FC236}">
                <a16:creationId xmlns:a16="http://schemas.microsoft.com/office/drawing/2014/main" id="{FBA726A5-7CBA-B546-45B1-780A43B53228}"/>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2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Resolution Management </a:t>
            </a:r>
          </a:p>
        </p:txBody>
      </p:sp>
      <p:graphicFrame>
        <p:nvGraphicFramePr>
          <p:cNvPr id="5" name="Content Placeholder 5">
            <a:extLst>
              <a:ext uri="{FF2B5EF4-FFF2-40B4-BE49-F238E27FC236}">
                <a16:creationId xmlns:a16="http://schemas.microsoft.com/office/drawing/2014/main" id="{70890EDF-FD4D-2F8F-DB1E-9DF4F2C6CC38}"/>
              </a:ext>
            </a:extLst>
          </p:cNvPr>
          <p:cNvGraphicFramePr>
            <a:graphicFrameLocks noGrp="1"/>
          </p:cNvGraphicFramePr>
          <p:nvPr>
            <p:ph idx="1"/>
            <p:extLst>
              <p:ext uri="{D42A27DB-BD31-4B8C-83A1-F6EECF244321}">
                <p14:modId xmlns:p14="http://schemas.microsoft.com/office/powerpoint/2010/main" val="1472709498"/>
              </p:ext>
            </p:extLst>
          </p:nvPr>
        </p:nvGraphicFramePr>
        <p:xfrm>
          <a:off x="960791" y="1687632"/>
          <a:ext cx="8106438" cy="4795932"/>
        </p:xfrm>
        <a:graphic>
          <a:graphicData uri="http://schemas.openxmlformats.org/drawingml/2006/table">
            <a:tbl>
              <a:tblPr firstRow="1" firstCol="1" bandRow="1">
                <a:tableStyleId>{B301B821-A1FF-4177-AEE7-76D212191A09}</a:tableStyleId>
              </a:tblPr>
              <a:tblGrid>
                <a:gridCol w="863029">
                  <a:extLst>
                    <a:ext uri="{9D8B030D-6E8A-4147-A177-3AD203B41FA5}">
                      <a16:colId xmlns:a16="http://schemas.microsoft.com/office/drawing/2014/main" val="3459683041"/>
                    </a:ext>
                  </a:extLst>
                </a:gridCol>
                <a:gridCol w="1027416">
                  <a:extLst>
                    <a:ext uri="{9D8B030D-6E8A-4147-A177-3AD203B41FA5}">
                      <a16:colId xmlns:a16="http://schemas.microsoft.com/office/drawing/2014/main" val="125306486"/>
                    </a:ext>
                  </a:extLst>
                </a:gridCol>
                <a:gridCol w="1235646">
                  <a:extLst>
                    <a:ext uri="{9D8B030D-6E8A-4147-A177-3AD203B41FA5}">
                      <a16:colId xmlns:a16="http://schemas.microsoft.com/office/drawing/2014/main" val="1302699945"/>
                    </a:ext>
                  </a:extLst>
                </a:gridCol>
                <a:gridCol w="2911294">
                  <a:extLst>
                    <a:ext uri="{9D8B030D-6E8A-4147-A177-3AD203B41FA5}">
                      <a16:colId xmlns:a16="http://schemas.microsoft.com/office/drawing/2014/main" val="155337126"/>
                    </a:ext>
                  </a:extLst>
                </a:gridCol>
                <a:gridCol w="1035417">
                  <a:extLst>
                    <a:ext uri="{9D8B030D-6E8A-4147-A177-3AD203B41FA5}">
                      <a16:colId xmlns:a16="http://schemas.microsoft.com/office/drawing/2014/main" val="720117575"/>
                    </a:ext>
                  </a:extLst>
                </a:gridCol>
                <a:gridCol w="1033636">
                  <a:extLst>
                    <a:ext uri="{9D8B030D-6E8A-4147-A177-3AD203B41FA5}">
                      <a16:colId xmlns:a16="http://schemas.microsoft.com/office/drawing/2014/main" val="4085321595"/>
                    </a:ext>
                  </a:extLst>
                </a:gridCol>
              </a:tblGrid>
              <a:tr h="826458">
                <a:tc>
                  <a:txBody>
                    <a:bodyPr/>
                    <a:lstStyle/>
                    <a:p>
                      <a:pPr marL="0" marR="0">
                        <a:lnSpc>
                          <a:spcPct val="150000"/>
                        </a:lnSpc>
                        <a:spcBef>
                          <a:spcPts val="0"/>
                        </a:spcBef>
                        <a:spcAft>
                          <a:spcPts val="0"/>
                        </a:spcAft>
                      </a:pPr>
                      <a:r>
                        <a:rPr lang="en-US" sz="1100" dirty="0">
                          <a:solidFill>
                            <a:schemeClr val="bg1"/>
                          </a:solidFill>
                          <a:effectLst/>
                        </a:rPr>
                        <a:t>Reference Number</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nSpc>
                          <a:spcPct val="150000"/>
                        </a:lnSpc>
                        <a:spcBef>
                          <a:spcPts val="0"/>
                        </a:spcBef>
                        <a:spcAft>
                          <a:spcPts val="0"/>
                        </a:spcAft>
                      </a:pPr>
                      <a:r>
                        <a:rPr lang="en-US" sz="1100" dirty="0">
                          <a:solidFill>
                            <a:schemeClr val="bg1"/>
                          </a:solidFill>
                          <a:effectLst/>
                        </a:rPr>
                        <a:t>Date Received </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nSpc>
                          <a:spcPct val="150000"/>
                        </a:lnSpc>
                        <a:spcBef>
                          <a:spcPts val="0"/>
                        </a:spcBef>
                        <a:spcAft>
                          <a:spcPts val="0"/>
                        </a:spcAft>
                      </a:pPr>
                      <a:r>
                        <a:rPr lang="en-US" sz="1100" dirty="0">
                          <a:solidFill>
                            <a:schemeClr val="bg1"/>
                          </a:solidFill>
                          <a:effectLst/>
                        </a:rPr>
                        <a:t>Due Date</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nSpc>
                          <a:spcPct val="150000"/>
                        </a:lnSpc>
                        <a:spcBef>
                          <a:spcPts val="0"/>
                        </a:spcBef>
                        <a:spcAft>
                          <a:spcPts val="0"/>
                        </a:spcAft>
                      </a:pPr>
                      <a:r>
                        <a:rPr lang="en-US" sz="1100" dirty="0">
                          <a:solidFill>
                            <a:schemeClr val="bg1"/>
                          </a:solidFill>
                          <a:effectLst/>
                        </a:rPr>
                        <a:t>Detail / Title of Resolution</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nSpc>
                          <a:spcPct val="150000"/>
                        </a:lnSpc>
                        <a:spcBef>
                          <a:spcPts val="0"/>
                        </a:spcBef>
                        <a:spcAft>
                          <a:spcPts val="0"/>
                        </a:spcAft>
                      </a:pPr>
                      <a:r>
                        <a:rPr lang="en-US" sz="1100" dirty="0">
                          <a:solidFill>
                            <a:schemeClr val="bg1"/>
                          </a:solidFill>
                          <a:effectLst/>
                        </a:rPr>
                        <a:t>Progress to Date / Current Status</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nSpc>
                          <a:spcPct val="150000"/>
                        </a:lnSpc>
                        <a:spcBef>
                          <a:spcPts val="0"/>
                        </a:spcBef>
                        <a:spcAft>
                          <a:spcPts val="0"/>
                        </a:spcAft>
                      </a:pPr>
                      <a:r>
                        <a:rPr lang="en-US" sz="1100" dirty="0">
                          <a:solidFill>
                            <a:schemeClr val="bg1"/>
                          </a:solidFill>
                          <a:effectLst/>
                        </a:rPr>
                        <a:t>Date submitted to GPL</a:t>
                      </a:r>
                      <a:endParaRPr lang="en-US"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extLst>
                  <a:ext uri="{0D108BD9-81ED-4DB2-BD59-A6C34878D82A}">
                    <a16:rowId xmlns:a16="http://schemas.microsoft.com/office/drawing/2014/main" val="3742526316"/>
                  </a:ext>
                </a:extLst>
              </a:tr>
              <a:tr h="863160">
                <a:tc>
                  <a:txBody>
                    <a:bodyPr/>
                    <a:lstStyle/>
                    <a:p>
                      <a:pPr marL="0" marR="0">
                        <a:lnSpc>
                          <a:spcPct val="150000"/>
                        </a:lnSpc>
                        <a:spcBef>
                          <a:spcPts val="0"/>
                        </a:spcBef>
                        <a:spcAft>
                          <a:spcPts val="0"/>
                        </a:spcAft>
                      </a:pPr>
                      <a:r>
                        <a:rPr lang="en-ZA" sz="1100" dirty="0">
                          <a:solidFill>
                            <a:schemeClr val="tx1"/>
                          </a:solidFill>
                          <a:effectLst/>
                        </a:rPr>
                        <a:t>No Ref No</a:t>
                      </a:r>
                      <a:endPar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dirty="0">
                          <a:effectLst/>
                        </a:rPr>
                        <a:t>28 March 2023</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nSpc>
                          <a:spcPct val="150000"/>
                        </a:lnSpc>
                        <a:spcBef>
                          <a:spcPts val="0"/>
                        </a:spcBef>
                        <a:spcAft>
                          <a:spcPts val="0"/>
                        </a:spcAft>
                      </a:pPr>
                      <a:r>
                        <a:rPr lang="en-ZA" sz="1100" dirty="0">
                          <a:effectLst/>
                        </a:rPr>
                        <a:t>02 May 2023</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gn="just">
                        <a:lnSpc>
                          <a:spcPct val="115000"/>
                        </a:lnSpc>
                        <a:spcBef>
                          <a:spcPts val="0"/>
                        </a:spcBef>
                        <a:spcAft>
                          <a:spcPts val="0"/>
                        </a:spcAft>
                      </a:pPr>
                      <a:r>
                        <a:rPr lang="en-ZA" sz="1100" dirty="0">
                          <a:effectLst/>
                        </a:rPr>
                        <a:t>Finance Portfolio Committee Adopted Oversight Report on the 3</a:t>
                      </a:r>
                      <a:r>
                        <a:rPr lang="en-ZA" sz="1100" baseline="30000" dirty="0">
                          <a:effectLst/>
                        </a:rPr>
                        <a:t>rd</a:t>
                      </a:r>
                      <a:r>
                        <a:rPr lang="en-ZA" sz="1100" dirty="0">
                          <a:effectLst/>
                        </a:rPr>
                        <a:t> Quarter Financial Performance Report of the Gauteng Provincial Government for the 2022/23 FY</a:t>
                      </a:r>
                      <a:endParaRPr lang="en-US" sz="1100" dirty="0">
                        <a:effectLst/>
                        <a:latin typeface="Arial" panose="020B0604020202020204" pitchFamily="34" charset="0"/>
                        <a:cs typeface="Arial" panose="020B0604020202020204" pitchFamily="34" charset="0"/>
                      </a:endParaRPr>
                    </a:p>
                  </a:txBody>
                  <a:tcPr marL="67246" marR="67246" marT="0" marB="0"/>
                </a:tc>
                <a:tc>
                  <a:txBody>
                    <a:bodyPr/>
                    <a:lstStyle/>
                    <a:p>
                      <a:pPr marL="0" marR="0" algn="l">
                        <a:lnSpc>
                          <a:spcPct val="150000"/>
                        </a:lnSpc>
                        <a:spcBef>
                          <a:spcPts val="0"/>
                        </a:spcBef>
                        <a:spcAft>
                          <a:spcPts val="0"/>
                        </a:spcAft>
                      </a:pPr>
                      <a:r>
                        <a:rPr lang="en-ZA" sz="1100" dirty="0">
                          <a:effectLst/>
                        </a:rPr>
                        <a:t>Still in process </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nSpc>
                          <a:spcPct val="150000"/>
                        </a:lnSpc>
                        <a:spcBef>
                          <a:spcPts val="0"/>
                        </a:spcBef>
                        <a:spcAft>
                          <a:spcPts val="0"/>
                        </a:spcAft>
                      </a:pPr>
                      <a:r>
                        <a:rPr lang="en-ZA" sz="1100" dirty="0">
                          <a:effectLst/>
                        </a:rPr>
                        <a:t>Still in process</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extLst>
                  <a:ext uri="{0D108BD9-81ED-4DB2-BD59-A6C34878D82A}">
                    <a16:rowId xmlns:a16="http://schemas.microsoft.com/office/drawing/2014/main" val="1600211082"/>
                  </a:ext>
                </a:extLst>
              </a:tr>
              <a:tr h="894065">
                <a:tc>
                  <a:txBody>
                    <a:bodyPr/>
                    <a:lstStyle/>
                    <a:p>
                      <a:pPr marL="0" marR="0">
                        <a:lnSpc>
                          <a:spcPct val="150000"/>
                        </a:lnSpc>
                        <a:spcBef>
                          <a:spcPts val="0"/>
                        </a:spcBef>
                        <a:spcAft>
                          <a:spcPts val="0"/>
                        </a:spcAft>
                      </a:pPr>
                      <a:r>
                        <a:rPr lang="en-ZA" sz="1100" dirty="0">
                          <a:solidFill>
                            <a:schemeClr val="tx1"/>
                          </a:solidFill>
                          <a:effectLst/>
                        </a:rPr>
                        <a:t>No Ref No</a:t>
                      </a:r>
                      <a:endPar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dirty="0">
                          <a:effectLst/>
                        </a:rPr>
                        <a:t>28 March 2023</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nSpc>
                          <a:spcPct val="150000"/>
                        </a:lnSpc>
                        <a:spcBef>
                          <a:spcPts val="0"/>
                        </a:spcBef>
                        <a:spcAft>
                          <a:spcPts val="0"/>
                        </a:spcAft>
                      </a:pPr>
                      <a:r>
                        <a:rPr lang="en-ZA" sz="1100" dirty="0">
                          <a:effectLst/>
                        </a:rPr>
                        <a:t>31 May 2023</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gn="just">
                        <a:spcBef>
                          <a:spcPts val="0"/>
                        </a:spcBef>
                        <a:spcAft>
                          <a:spcPts val="0"/>
                        </a:spcAft>
                      </a:pPr>
                      <a:r>
                        <a:rPr lang="en-ZA" sz="1100" dirty="0">
                          <a:effectLst/>
                        </a:rPr>
                        <a:t>Portfolio Committee on Social Development Oversight Report on the Third Quarterly Report of the Department of Social Development for the 2022/23 Financial Year</a:t>
                      </a:r>
                      <a:endParaRPr lang="en-US" sz="1100" dirty="0">
                        <a:effectLst/>
                        <a:latin typeface="Arial" panose="020B0604020202020204" pitchFamily="34" charset="0"/>
                        <a:cs typeface="Arial" panose="020B0604020202020204" pitchFamily="34" charset="0"/>
                      </a:endParaRPr>
                    </a:p>
                  </a:txBody>
                  <a:tcPr marL="67246" marR="67246" marT="0" marB="0"/>
                </a:tc>
                <a:tc>
                  <a:txBody>
                    <a:bodyPr/>
                    <a:lstStyle/>
                    <a:p>
                      <a:pPr marL="0" marR="0" algn="l">
                        <a:lnSpc>
                          <a:spcPct val="150000"/>
                        </a:lnSpc>
                        <a:spcBef>
                          <a:spcPts val="0"/>
                        </a:spcBef>
                        <a:spcAft>
                          <a:spcPts val="0"/>
                        </a:spcAft>
                      </a:pPr>
                      <a:r>
                        <a:rPr lang="en-ZA" sz="1100" dirty="0">
                          <a:effectLst/>
                        </a:rPr>
                        <a:t>Still in process</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nSpc>
                          <a:spcPct val="150000"/>
                        </a:lnSpc>
                        <a:spcBef>
                          <a:spcPts val="0"/>
                        </a:spcBef>
                        <a:spcAft>
                          <a:spcPts val="0"/>
                        </a:spcAft>
                      </a:pPr>
                      <a:r>
                        <a:rPr lang="en-ZA" sz="1100" dirty="0">
                          <a:effectLst/>
                        </a:rPr>
                        <a:t>Still in process</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extLst>
                  <a:ext uri="{0D108BD9-81ED-4DB2-BD59-A6C34878D82A}">
                    <a16:rowId xmlns:a16="http://schemas.microsoft.com/office/drawing/2014/main" val="988699234"/>
                  </a:ext>
                </a:extLst>
              </a:tr>
              <a:tr h="1150659">
                <a:tc>
                  <a:txBody>
                    <a:bodyPr/>
                    <a:lstStyle/>
                    <a:p>
                      <a:pPr marL="0" marR="0">
                        <a:lnSpc>
                          <a:spcPct val="150000"/>
                        </a:lnSpc>
                        <a:spcBef>
                          <a:spcPts val="0"/>
                        </a:spcBef>
                        <a:spcAft>
                          <a:spcPts val="0"/>
                        </a:spcAft>
                      </a:pPr>
                      <a:r>
                        <a:rPr lang="en-ZA" sz="1100" dirty="0">
                          <a:solidFill>
                            <a:schemeClr val="tx1"/>
                          </a:solidFill>
                          <a:effectLst/>
                        </a:rPr>
                        <a:t>No Ref No</a:t>
                      </a:r>
                      <a:endPar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dirty="0">
                          <a:effectLst/>
                        </a:rPr>
                        <a:t>28 March 2023</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nSpc>
                          <a:spcPct val="150000"/>
                        </a:lnSpc>
                        <a:spcBef>
                          <a:spcPts val="0"/>
                        </a:spcBef>
                        <a:spcAft>
                          <a:spcPts val="0"/>
                        </a:spcAft>
                      </a:pPr>
                      <a:r>
                        <a:rPr lang="en-ZA" sz="1100" dirty="0">
                          <a:effectLst/>
                        </a:rPr>
                        <a:t>28 April 2023</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gn="just">
                        <a:spcBef>
                          <a:spcPts val="0"/>
                        </a:spcBef>
                        <a:spcAft>
                          <a:spcPts val="0"/>
                        </a:spcAft>
                      </a:pPr>
                      <a:r>
                        <a:rPr lang="en-ZA" sz="1100" dirty="0">
                          <a:effectLst/>
                        </a:rPr>
                        <a:t>Standing Committee on Public Accounts Oversight Report on The Report of The Auditor-General of South Africa to The Gauteng Provincial Legislature on The Financial Statements of Vote 6: Gauteng Department of Social development for the year ended 31 March 2022</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gn="l">
                        <a:lnSpc>
                          <a:spcPct val="150000"/>
                        </a:lnSpc>
                        <a:spcBef>
                          <a:spcPts val="0"/>
                        </a:spcBef>
                        <a:spcAft>
                          <a:spcPts val="0"/>
                        </a:spcAft>
                      </a:pPr>
                      <a:r>
                        <a:rPr lang="en-ZA" sz="1100" dirty="0">
                          <a:effectLst/>
                        </a:rPr>
                        <a:t>Still in process</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nSpc>
                          <a:spcPct val="150000"/>
                        </a:lnSpc>
                        <a:spcBef>
                          <a:spcPts val="0"/>
                        </a:spcBef>
                        <a:spcAft>
                          <a:spcPts val="0"/>
                        </a:spcAft>
                      </a:pPr>
                      <a:r>
                        <a:rPr lang="en-ZA" sz="1100" dirty="0">
                          <a:effectLst/>
                        </a:rPr>
                        <a:t>Still in process</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extLst>
                  <a:ext uri="{0D108BD9-81ED-4DB2-BD59-A6C34878D82A}">
                    <a16:rowId xmlns:a16="http://schemas.microsoft.com/office/drawing/2014/main" val="3842720009"/>
                  </a:ext>
                </a:extLst>
              </a:tr>
              <a:tr h="1038769">
                <a:tc>
                  <a:txBody>
                    <a:bodyPr/>
                    <a:lstStyle/>
                    <a:p>
                      <a:pPr marL="0" marR="0">
                        <a:lnSpc>
                          <a:spcPct val="150000"/>
                        </a:lnSpc>
                        <a:spcBef>
                          <a:spcPts val="0"/>
                        </a:spcBef>
                        <a:spcAft>
                          <a:spcPts val="0"/>
                        </a:spcAft>
                      </a:pPr>
                      <a:r>
                        <a:rPr lang="en-ZA" sz="1100" dirty="0">
                          <a:solidFill>
                            <a:schemeClr val="tx1"/>
                          </a:solidFill>
                          <a:effectLst/>
                        </a:rPr>
                        <a:t>No Ref No</a:t>
                      </a:r>
                      <a:endPar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ZA" sz="1100" dirty="0">
                          <a:effectLst/>
                        </a:rPr>
                        <a:t>28 March 2023</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nSpc>
                          <a:spcPct val="150000"/>
                        </a:lnSpc>
                        <a:spcBef>
                          <a:spcPts val="0"/>
                        </a:spcBef>
                        <a:spcAft>
                          <a:spcPts val="0"/>
                        </a:spcAft>
                      </a:pPr>
                      <a:r>
                        <a:rPr lang="en-ZA" sz="1100" dirty="0">
                          <a:effectLst/>
                        </a:rPr>
                        <a:t>28 April 2023</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gn="just">
                        <a:spcBef>
                          <a:spcPts val="0"/>
                        </a:spcBef>
                        <a:spcAft>
                          <a:spcPts val="0"/>
                        </a:spcAft>
                      </a:pPr>
                      <a:r>
                        <a:rPr lang="en-GB" sz="1100" dirty="0">
                          <a:effectLst/>
                        </a:rPr>
                        <a:t>Portfolio Committee on Social Development Adopted Focus Intervention Study report on the on the implications of termination of NPOs funding on the provision of service delivery</a:t>
                      </a:r>
                      <a:endParaRPr lang="en-US" sz="1100" dirty="0">
                        <a:effectLst/>
                        <a:latin typeface="Arial" panose="020B0604020202020204" pitchFamily="34" charset="0"/>
                        <a:cs typeface="Arial" panose="020B0604020202020204" pitchFamily="34" charset="0"/>
                      </a:endParaRPr>
                    </a:p>
                  </a:txBody>
                  <a:tcPr marL="67246" marR="67246" marT="0" marB="0"/>
                </a:tc>
                <a:tc>
                  <a:txBody>
                    <a:bodyPr/>
                    <a:lstStyle/>
                    <a:p>
                      <a:pPr marL="0" marR="0" algn="l">
                        <a:lnSpc>
                          <a:spcPct val="150000"/>
                        </a:lnSpc>
                        <a:spcBef>
                          <a:spcPts val="0"/>
                        </a:spcBef>
                        <a:spcAft>
                          <a:spcPts val="0"/>
                        </a:spcAft>
                      </a:pPr>
                      <a:r>
                        <a:rPr lang="en-ZA" sz="1100" dirty="0">
                          <a:effectLst/>
                        </a:rPr>
                        <a:t>Still in process</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tc>
                  <a:txBody>
                    <a:bodyPr/>
                    <a:lstStyle/>
                    <a:p>
                      <a:pPr marL="0" marR="0">
                        <a:lnSpc>
                          <a:spcPct val="150000"/>
                        </a:lnSpc>
                        <a:spcBef>
                          <a:spcPts val="0"/>
                        </a:spcBef>
                        <a:spcAft>
                          <a:spcPts val="0"/>
                        </a:spcAft>
                      </a:pPr>
                      <a:r>
                        <a:rPr lang="en-ZA" sz="1100" dirty="0">
                          <a:effectLst/>
                        </a:rPr>
                        <a:t>Still in process</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7246" marR="67246" marT="0" marB="0"/>
                </a:tc>
                <a:extLst>
                  <a:ext uri="{0D108BD9-81ED-4DB2-BD59-A6C34878D82A}">
                    <a16:rowId xmlns:a16="http://schemas.microsoft.com/office/drawing/2014/main" val="794655125"/>
                  </a:ext>
                </a:extLst>
              </a:tr>
            </a:tbl>
          </a:graphicData>
        </a:graphic>
      </p:graphicFrame>
    </p:spTree>
    <p:extLst>
      <p:ext uri="{BB962C8B-B14F-4D97-AF65-F5344CB8AC3E}">
        <p14:creationId xmlns:p14="http://schemas.microsoft.com/office/powerpoint/2010/main" val="36228207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47</a:t>
            </a:fld>
            <a:endParaRPr lang="en-US" dirty="0">
              <a:solidFill>
                <a:prstClr val="black">
                  <a:tint val="75000"/>
                </a:prstClr>
              </a:solidFill>
              <a:latin typeface="Calibri"/>
            </a:endParaRPr>
          </a:p>
        </p:txBody>
      </p:sp>
      <p:sp>
        <p:nvSpPr>
          <p:cNvPr id="4" name="Title 4">
            <a:extLst>
              <a:ext uri="{FF2B5EF4-FFF2-40B4-BE49-F238E27FC236}">
                <a16:creationId xmlns:a16="http://schemas.microsoft.com/office/drawing/2014/main" id="{71A11CC5-36DB-59A6-3F76-94019230E9A0}"/>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2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Resolution Management </a:t>
            </a:r>
          </a:p>
        </p:txBody>
      </p:sp>
      <p:graphicFrame>
        <p:nvGraphicFramePr>
          <p:cNvPr id="5" name="Content Placeholder 6">
            <a:extLst>
              <a:ext uri="{FF2B5EF4-FFF2-40B4-BE49-F238E27FC236}">
                <a16:creationId xmlns:a16="http://schemas.microsoft.com/office/drawing/2014/main" id="{849F1602-47CE-6BCB-0123-A1DFD201F7DB}"/>
              </a:ext>
            </a:extLst>
          </p:cNvPr>
          <p:cNvGraphicFramePr>
            <a:graphicFrameLocks noGrp="1"/>
          </p:cNvGraphicFramePr>
          <p:nvPr>
            <p:ph idx="1"/>
            <p:extLst>
              <p:ext uri="{D42A27DB-BD31-4B8C-83A1-F6EECF244321}">
                <p14:modId xmlns:p14="http://schemas.microsoft.com/office/powerpoint/2010/main" val="3609911557"/>
              </p:ext>
            </p:extLst>
          </p:nvPr>
        </p:nvGraphicFramePr>
        <p:xfrm>
          <a:off x="1007181" y="1716856"/>
          <a:ext cx="8013659" cy="2508893"/>
        </p:xfrm>
        <a:graphic>
          <a:graphicData uri="http://schemas.openxmlformats.org/drawingml/2006/table">
            <a:tbl>
              <a:tblPr firstRow="1" firstCol="1" bandRow="1">
                <a:tableStyleId>{B301B821-A1FF-4177-AEE7-76D212191A09}</a:tableStyleId>
              </a:tblPr>
              <a:tblGrid>
                <a:gridCol w="7380369">
                  <a:extLst>
                    <a:ext uri="{9D8B030D-6E8A-4147-A177-3AD203B41FA5}">
                      <a16:colId xmlns:a16="http://schemas.microsoft.com/office/drawing/2014/main" val="3029258220"/>
                    </a:ext>
                  </a:extLst>
                </a:gridCol>
                <a:gridCol w="633290">
                  <a:extLst>
                    <a:ext uri="{9D8B030D-6E8A-4147-A177-3AD203B41FA5}">
                      <a16:colId xmlns:a16="http://schemas.microsoft.com/office/drawing/2014/main" val="573870801"/>
                    </a:ext>
                  </a:extLst>
                </a:gridCol>
              </a:tblGrid>
              <a:tr h="416527">
                <a:tc gridSpan="2">
                  <a:txBody>
                    <a:bodyPr/>
                    <a:lstStyle/>
                    <a:p>
                      <a:pPr>
                        <a:lnSpc>
                          <a:spcPct val="115000"/>
                        </a:lnSpc>
                      </a:pPr>
                      <a:r>
                        <a:rPr lang="en-ZA" sz="1100" dirty="0">
                          <a:effectLst/>
                        </a:rPr>
                        <a:t>RESOLUTION MANAGEMENT</a:t>
                      </a:r>
                    </a:p>
                    <a:p>
                      <a:pPr>
                        <a:lnSpc>
                          <a:spcPct val="115000"/>
                        </a:lnSpc>
                      </a:pPr>
                      <a:r>
                        <a:rPr lang="en-ZA" sz="1100" dirty="0">
                          <a:effectLst/>
                        </a:rPr>
                        <a:t>  </a:t>
                      </a: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tc hMerge="1">
                  <a:txBody>
                    <a:bodyPr/>
                    <a:lstStyle/>
                    <a:p>
                      <a:endParaRPr lang="en-ZA"/>
                    </a:p>
                  </a:txBody>
                  <a:tcPr/>
                </a:tc>
                <a:extLst>
                  <a:ext uri="{0D108BD9-81ED-4DB2-BD59-A6C34878D82A}">
                    <a16:rowId xmlns:a16="http://schemas.microsoft.com/office/drawing/2014/main" val="1466803637"/>
                  </a:ext>
                </a:extLst>
              </a:tr>
              <a:tr h="313112">
                <a:tc gridSpan="2">
                  <a:txBody>
                    <a:bodyPr/>
                    <a:lstStyle/>
                    <a:p>
                      <a:pPr>
                        <a:lnSpc>
                          <a:spcPct val="115000"/>
                        </a:lnSpc>
                      </a:pPr>
                      <a:r>
                        <a:rPr lang="en-ZA" sz="1100" dirty="0">
                          <a:effectLst/>
                        </a:rPr>
                        <a:t> </a:t>
                      </a: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tc hMerge="1">
                  <a:txBody>
                    <a:bodyPr/>
                    <a:lstStyle/>
                    <a:p>
                      <a:endParaRPr lang="en-ZA"/>
                    </a:p>
                  </a:txBody>
                  <a:tcPr/>
                </a:tc>
                <a:extLst>
                  <a:ext uri="{0D108BD9-81ED-4DB2-BD59-A6C34878D82A}">
                    <a16:rowId xmlns:a16="http://schemas.microsoft.com/office/drawing/2014/main" val="1833682767"/>
                  </a:ext>
                </a:extLst>
              </a:tr>
              <a:tr h="313112">
                <a:tc>
                  <a:txBody>
                    <a:bodyPr/>
                    <a:lstStyle/>
                    <a:p>
                      <a:pPr>
                        <a:lnSpc>
                          <a:spcPct val="115000"/>
                        </a:lnSpc>
                      </a:pPr>
                      <a:r>
                        <a:rPr lang="en-ZA" sz="1100" b="0" dirty="0">
                          <a:effectLst/>
                        </a:rPr>
                        <a:t>Total number of Resolutions received from GPL during the Financial Year under review</a:t>
                      </a:r>
                    </a:p>
                    <a:p>
                      <a:pPr>
                        <a:lnSpc>
                          <a:spcPct val="115000"/>
                        </a:lnSpc>
                      </a:pP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p>
                      <a:pPr>
                        <a:lnSpc>
                          <a:spcPct val="115000"/>
                        </a:lnSpc>
                      </a:pP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tc>
                  <a:txBody>
                    <a:bodyPr/>
                    <a:lstStyle/>
                    <a:p>
                      <a:pPr algn="ctr">
                        <a:lnSpc>
                          <a:spcPct val="115000"/>
                        </a:lnSpc>
                      </a:pPr>
                      <a:r>
                        <a:rPr lang="en-ZA" sz="1100" dirty="0">
                          <a:effectLst/>
                        </a:rPr>
                        <a:t>14</a:t>
                      </a: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extLst>
                  <a:ext uri="{0D108BD9-81ED-4DB2-BD59-A6C34878D82A}">
                    <a16:rowId xmlns:a16="http://schemas.microsoft.com/office/drawing/2014/main" val="939713292"/>
                  </a:ext>
                </a:extLst>
              </a:tr>
              <a:tr h="313112">
                <a:tc>
                  <a:txBody>
                    <a:bodyPr/>
                    <a:lstStyle/>
                    <a:p>
                      <a:pPr>
                        <a:lnSpc>
                          <a:spcPct val="115000"/>
                        </a:lnSpc>
                      </a:pPr>
                      <a:r>
                        <a:rPr lang="en-ZA" sz="1100" b="0" dirty="0">
                          <a:effectLst/>
                        </a:rPr>
                        <a:t>Total number of Resolutions responses due to GPL during the Financial Year under review</a:t>
                      </a:r>
                    </a:p>
                    <a:p>
                      <a:pPr>
                        <a:lnSpc>
                          <a:spcPct val="115000"/>
                        </a:lnSpc>
                      </a:pP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p>
                      <a:pPr>
                        <a:lnSpc>
                          <a:spcPct val="115000"/>
                        </a:lnSpc>
                      </a:pP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tc>
                  <a:txBody>
                    <a:bodyPr/>
                    <a:lstStyle/>
                    <a:p>
                      <a:pPr algn="ctr">
                        <a:lnSpc>
                          <a:spcPct val="115000"/>
                        </a:lnSpc>
                      </a:pPr>
                      <a:r>
                        <a:rPr lang="en-ZA" sz="1100" dirty="0">
                          <a:effectLst/>
                        </a:rPr>
                        <a:t>10</a:t>
                      </a: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extLst>
                  <a:ext uri="{0D108BD9-81ED-4DB2-BD59-A6C34878D82A}">
                    <a16:rowId xmlns:a16="http://schemas.microsoft.com/office/drawing/2014/main" val="1156286056"/>
                  </a:ext>
                </a:extLst>
              </a:tr>
              <a:tr h="655304">
                <a:tc>
                  <a:txBody>
                    <a:bodyPr/>
                    <a:lstStyle/>
                    <a:p>
                      <a:pPr>
                        <a:lnSpc>
                          <a:spcPct val="115000"/>
                        </a:lnSpc>
                      </a:pPr>
                      <a:r>
                        <a:rPr lang="en-ZA" sz="1100" b="0" dirty="0">
                          <a:effectLst/>
                        </a:rPr>
                        <a:t>Total number of Resolutions responded to and submitted back to GPL during the Financial Year under review</a:t>
                      </a:r>
                      <a:endParaRPr lang="en-ZA" sz="1100" b="0"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tc>
                  <a:txBody>
                    <a:bodyPr/>
                    <a:lstStyle/>
                    <a:p>
                      <a:pPr algn="ctr">
                        <a:lnSpc>
                          <a:spcPct val="115000"/>
                        </a:lnSpc>
                      </a:pPr>
                      <a:r>
                        <a:rPr lang="en-ZA" sz="1100" dirty="0">
                          <a:effectLst/>
                        </a:rPr>
                        <a:t>8</a:t>
                      </a: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13086" marR="13086" marT="0" marB="0"/>
                </a:tc>
                <a:extLst>
                  <a:ext uri="{0D108BD9-81ED-4DB2-BD59-A6C34878D82A}">
                    <a16:rowId xmlns:a16="http://schemas.microsoft.com/office/drawing/2014/main" val="2409244605"/>
                  </a:ext>
                </a:extLst>
              </a:tr>
            </a:tbl>
          </a:graphicData>
        </a:graphic>
      </p:graphicFrame>
    </p:spTree>
    <p:extLst>
      <p:ext uri="{BB962C8B-B14F-4D97-AF65-F5344CB8AC3E}">
        <p14:creationId xmlns:p14="http://schemas.microsoft.com/office/powerpoint/2010/main" val="2492710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48</a:t>
            </a:fld>
            <a:endParaRPr lang="en-US" dirty="0">
              <a:solidFill>
                <a:prstClr val="black">
                  <a:tint val="75000"/>
                </a:prstClr>
              </a:solidFill>
              <a:latin typeface="Calibri"/>
            </a:endParaRPr>
          </a:p>
        </p:txBody>
      </p:sp>
      <p:sp>
        <p:nvSpPr>
          <p:cNvPr id="4" name="Title 4">
            <a:extLst>
              <a:ext uri="{FF2B5EF4-FFF2-40B4-BE49-F238E27FC236}">
                <a16:creationId xmlns:a16="http://schemas.microsoft.com/office/drawing/2014/main" id="{A673CA65-6AD1-9624-4E0A-37E0DE36FEB9}"/>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2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Petitions Management </a:t>
            </a:r>
          </a:p>
        </p:txBody>
      </p:sp>
      <p:graphicFrame>
        <p:nvGraphicFramePr>
          <p:cNvPr id="5" name="Content Placeholder 5">
            <a:extLst>
              <a:ext uri="{FF2B5EF4-FFF2-40B4-BE49-F238E27FC236}">
                <a16:creationId xmlns:a16="http://schemas.microsoft.com/office/drawing/2014/main" id="{335D0F1A-076A-B4A9-179C-136051562215}"/>
              </a:ext>
            </a:extLst>
          </p:cNvPr>
          <p:cNvGraphicFramePr>
            <a:graphicFrameLocks noGrp="1"/>
          </p:cNvGraphicFramePr>
          <p:nvPr>
            <p:ph idx="1"/>
            <p:extLst>
              <p:ext uri="{D42A27DB-BD31-4B8C-83A1-F6EECF244321}">
                <p14:modId xmlns:p14="http://schemas.microsoft.com/office/powerpoint/2010/main" val="3031044989"/>
              </p:ext>
            </p:extLst>
          </p:nvPr>
        </p:nvGraphicFramePr>
        <p:xfrm>
          <a:off x="1006475" y="1636294"/>
          <a:ext cx="8013700" cy="3738146"/>
        </p:xfrm>
        <a:graphic>
          <a:graphicData uri="http://schemas.openxmlformats.org/drawingml/2006/table">
            <a:tbl>
              <a:tblPr firstRow="1" firstCol="1" bandRow="1">
                <a:tableStyleId>{B301B821-A1FF-4177-AEE7-76D212191A09}</a:tableStyleId>
              </a:tblPr>
              <a:tblGrid>
                <a:gridCol w="1019038">
                  <a:extLst>
                    <a:ext uri="{9D8B030D-6E8A-4147-A177-3AD203B41FA5}">
                      <a16:colId xmlns:a16="http://schemas.microsoft.com/office/drawing/2014/main" val="1976420704"/>
                    </a:ext>
                  </a:extLst>
                </a:gridCol>
                <a:gridCol w="864353">
                  <a:extLst>
                    <a:ext uri="{9D8B030D-6E8A-4147-A177-3AD203B41FA5}">
                      <a16:colId xmlns:a16="http://schemas.microsoft.com/office/drawing/2014/main" val="421317899"/>
                    </a:ext>
                  </a:extLst>
                </a:gridCol>
                <a:gridCol w="786179">
                  <a:extLst>
                    <a:ext uri="{9D8B030D-6E8A-4147-A177-3AD203B41FA5}">
                      <a16:colId xmlns:a16="http://schemas.microsoft.com/office/drawing/2014/main" val="4260501701"/>
                    </a:ext>
                  </a:extLst>
                </a:gridCol>
                <a:gridCol w="2043066">
                  <a:extLst>
                    <a:ext uri="{9D8B030D-6E8A-4147-A177-3AD203B41FA5}">
                      <a16:colId xmlns:a16="http://schemas.microsoft.com/office/drawing/2014/main" val="3343730980"/>
                    </a:ext>
                  </a:extLst>
                </a:gridCol>
                <a:gridCol w="2279253">
                  <a:extLst>
                    <a:ext uri="{9D8B030D-6E8A-4147-A177-3AD203B41FA5}">
                      <a16:colId xmlns:a16="http://schemas.microsoft.com/office/drawing/2014/main" val="2700420447"/>
                    </a:ext>
                  </a:extLst>
                </a:gridCol>
                <a:gridCol w="1021811">
                  <a:extLst>
                    <a:ext uri="{9D8B030D-6E8A-4147-A177-3AD203B41FA5}">
                      <a16:colId xmlns:a16="http://schemas.microsoft.com/office/drawing/2014/main" val="2717446886"/>
                    </a:ext>
                  </a:extLst>
                </a:gridCol>
              </a:tblGrid>
              <a:tr h="402723">
                <a:tc gridSpan="6">
                  <a:txBody>
                    <a:bodyPr/>
                    <a:lstStyle/>
                    <a:p>
                      <a:pPr>
                        <a:lnSpc>
                          <a:spcPct val="150000"/>
                        </a:lnSpc>
                      </a:pPr>
                      <a:r>
                        <a:rPr lang="en-US" sz="1000" b="1" dirty="0">
                          <a:solidFill>
                            <a:srgbClr val="000000"/>
                          </a:solidFill>
                          <a:effectLst/>
                          <a:latin typeface="Arial" panose="020B0604020202020204" pitchFamily="34" charset="0"/>
                          <a:cs typeface="Arial" panose="020B0604020202020204" pitchFamily="34" charset="0"/>
                        </a:rPr>
                        <a:t> </a:t>
                      </a:r>
                      <a:r>
                        <a:rPr lang="en-US" sz="1200" b="1" dirty="0">
                          <a:solidFill>
                            <a:schemeClr val="bg1"/>
                          </a:solidFill>
                          <a:effectLst/>
                          <a:latin typeface="Arial" panose="020B0604020202020204" pitchFamily="34" charset="0"/>
                          <a:cs typeface="Arial" panose="020B0604020202020204" pitchFamily="34" charset="0"/>
                        </a:rPr>
                        <a:t>PETITIONS MANAGEMENT </a:t>
                      </a:r>
                      <a:endParaRPr lang="en-ZA" sz="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2369401846"/>
                  </a:ext>
                </a:extLst>
              </a:tr>
              <a:tr h="602249">
                <a:tc>
                  <a:txBody>
                    <a:bodyPr/>
                    <a:lstStyle/>
                    <a:p>
                      <a:pPr>
                        <a:lnSpc>
                          <a:spcPct val="150000"/>
                        </a:lnSpc>
                      </a:pPr>
                      <a:r>
                        <a:rPr lang="en-US" sz="1200" b="1" dirty="0">
                          <a:solidFill>
                            <a:srgbClr val="000000"/>
                          </a:solidFill>
                          <a:effectLst/>
                          <a:latin typeface="Arial" panose="020B0604020202020204" pitchFamily="34" charset="0"/>
                          <a:cs typeface="Arial" panose="020B0604020202020204" pitchFamily="34" charset="0"/>
                        </a:rPr>
                        <a:t>Reference Number</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a:txBody>
                    <a:bodyPr/>
                    <a:lstStyle/>
                    <a:p>
                      <a:pPr>
                        <a:lnSpc>
                          <a:spcPct val="150000"/>
                        </a:lnSpc>
                      </a:pPr>
                      <a:r>
                        <a:rPr lang="en-US" sz="1200" b="1" dirty="0">
                          <a:solidFill>
                            <a:srgbClr val="000000"/>
                          </a:solidFill>
                          <a:effectLst/>
                          <a:latin typeface="Arial" panose="020B0604020202020204" pitchFamily="34" charset="0"/>
                          <a:cs typeface="Arial" panose="020B0604020202020204" pitchFamily="34" charset="0"/>
                        </a:rPr>
                        <a:t>Date Received </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a:txBody>
                    <a:bodyPr/>
                    <a:lstStyle/>
                    <a:p>
                      <a:pPr>
                        <a:lnSpc>
                          <a:spcPct val="150000"/>
                        </a:lnSpc>
                      </a:pPr>
                      <a:r>
                        <a:rPr lang="en-US" sz="1200" b="1" dirty="0">
                          <a:solidFill>
                            <a:srgbClr val="000000"/>
                          </a:solidFill>
                          <a:effectLst/>
                          <a:latin typeface="Arial" panose="020B0604020202020204" pitchFamily="34" charset="0"/>
                          <a:cs typeface="Arial" panose="020B0604020202020204" pitchFamily="34" charset="0"/>
                        </a:rPr>
                        <a:t>Due Date</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a:txBody>
                    <a:bodyPr/>
                    <a:lstStyle/>
                    <a:p>
                      <a:pPr>
                        <a:lnSpc>
                          <a:spcPct val="150000"/>
                        </a:lnSpc>
                      </a:pPr>
                      <a:r>
                        <a:rPr lang="en-US" sz="1200" b="1" dirty="0">
                          <a:solidFill>
                            <a:srgbClr val="000000"/>
                          </a:solidFill>
                          <a:effectLst/>
                          <a:latin typeface="Arial" panose="020B0604020202020204" pitchFamily="34" charset="0"/>
                          <a:cs typeface="Arial" panose="020B0604020202020204" pitchFamily="34" charset="0"/>
                        </a:rPr>
                        <a:t>Detail / Title of Petition</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a:txBody>
                    <a:bodyPr/>
                    <a:lstStyle/>
                    <a:p>
                      <a:pPr>
                        <a:lnSpc>
                          <a:spcPct val="150000"/>
                        </a:lnSpc>
                      </a:pPr>
                      <a:r>
                        <a:rPr lang="en-US" sz="1200" b="1" dirty="0">
                          <a:solidFill>
                            <a:srgbClr val="000000"/>
                          </a:solidFill>
                          <a:effectLst/>
                          <a:latin typeface="Arial" panose="020B0604020202020204" pitchFamily="34" charset="0"/>
                          <a:cs typeface="Arial" panose="020B0604020202020204" pitchFamily="34" charset="0"/>
                        </a:rPr>
                        <a:t>Progress to Date / Current Status</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a:txBody>
                    <a:bodyPr/>
                    <a:lstStyle/>
                    <a:p>
                      <a:pPr>
                        <a:lnSpc>
                          <a:spcPct val="150000"/>
                        </a:lnSpc>
                      </a:pPr>
                      <a:r>
                        <a:rPr lang="en-US" sz="1200" b="1" dirty="0">
                          <a:solidFill>
                            <a:srgbClr val="000000"/>
                          </a:solidFill>
                          <a:effectLst/>
                          <a:latin typeface="Arial" panose="020B0604020202020204" pitchFamily="34" charset="0"/>
                          <a:cs typeface="Arial" panose="020B0604020202020204" pitchFamily="34" charset="0"/>
                        </a:rPr>
                        <a:t>Date submitted to GPL</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extLst>
                  <a:ext uri="{0D108BD9-81ED-4DB2-BD59-A6C34878D82A}">
                    <a16:rowId xmlns:a16="http://schemas.microsoft.com/office/drawing/2014/main" val="159247345"/>
                  </a:ext>
                </a:extLst>
              </a:tr>
              <a:tr h="861069">
                <a:tc>
                  <a:txBody>
                    <a:bodyPr/>
                    <a:lstStyle/>
                    <a:p>
                      <a:pPr>
                        <a:lnSpc>
                          <a:spcPct val="150000"/>
                        </a:lnSpc>
                      </a:pPr>
                      <a:r>
                        <a:rPr lang="en-ZA" sz="1200" dirty="0">
                          <a:solidFill>
                            <a:schemeClr val="tx1"/>
                          </a:solidFill>
                          <a:effectLst/>
                          <a:latin typeface="Arial" panose="020B0604020202020204" pitchFamily="34" charset="0"/>
                          <a:cs typeface="Arial" panose="020B0604020202020204" pitchFamily="34" charset="0"/>
                        </a:rPr>
                        <a:t>(PP10D/03/22/SD)</a:t>
                      </a:r>
                    </a:p>
                    <a:p>
                      <a:pPr>
                        <a:lnSpc>
                          <a:spcPct val="150000"/>
                        </a:lnSpc>
                      </a:pPr>
                      <a:r>
                        <a:rPr lang="en-ZA" sz="1200" dirty="0">
                          <a:effectLst/>
                          <a:latin typeface="Arial" panose="020B0604020202020204" pitchFamily="34" charset="0"/>
                          <a:cs typeface="Arial" panose="020B0604020202020204" pitchFamily="34" charset="0"/>
                        </a:rPr>
                        <a:t> </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a:txBody>
                    <a:bodyPr/>
                    <a:lstStyle/>
                    <a:p>
                      <a:pPr>
                        <a:lnSpc>
                          <a:spcPct val="150000"/>
                        </a:lnSpc>
                      </a:pPr>
                      <a:r>
                        <a:rPr lang="en-ZA" sz="1200" dirty="0">
                          <a:effectLst/>
                          <a:latin typeface="Arial" panose="020B0604020202020204" pitchFamily="34" charset="0"/>
                          <a:cs typeface="Arial" panose="020B0604020202020204" pitchFamily="34" charset="0"/>
                        </a:rPr>
                        <a:t>12 January 2023</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a:txBody>
                    <a:bodyPr/>
                    <a:lstStyle/>
                    <a:p>
                      <a:pPr>
                        <a:lnSpc>
                          <a:spcPct val="150000"/>
                        </a:lnSpc>
                      </a:pPr>
                      <a:r>
                        <a:rPr lang="en-ZA" sz="1200" dirty="0">
                          <a:effectLst/>
                          <a:latin typeface="Arial" panose="020B0604020202020204" pitchFamily="34" charset="0"/>
                          <a:cs typeface="Arial" panose="020B0604020202020204" pitchFamily="34" charset="0"/>
                        </a:rPr>
                        <a:t>3rd February 2023</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a:txBody>
                    <a:bodyPr/>
                    <a:lstStyle/>
                    <a:p>
                      <a:pPr>
                        <a:lnSpc>
                          <a:spcPct val="150000"/>
                        </a:lnSpc>
                      </a:pPr>
                      <a:r>
                        <a:rPr lang="en-ZA" sz="1200" dirty="0">
                          <a:effectLst/>
                          <a:latin typeface="Arial" panose="020B0604020202020204" pitchFamily="34" charset="0"/>
                          <a:cs typeface="Arial" panose="020B0604020202020204" pitchFamily="34" charset="0"/>
                        </a:rPr>
                        <a:t>Referral of a petition: Unfair withdrawal of funding: operation Geleza </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a:txBody>
                    <a:bodyPr/>
                    <a:lstStyle/>
                    <a:p>
                      <a:pPr>
                        <a:lnSpc>
                          <a:spcPct val="150000"/>
                        </a:lnSpc>
                      </a:pPr>
                      <a:r>
                        <a:rPr lang="en-ZA" sz="1200" dirty="0">
                          <a:effectLst/>
                          <a:latin typeface="Arial" panose="020B0604020202020204" pitchFamily="34" charset="0"/>
                          <a:cs typeface="Arial" panose="020B0604020202020204" pitchFamily="34" charset="0"/>
                        </a:rPr>
                        <a:t>Response was submitted to the MEC’s office on the 2</a:t>
                      </a:r>
                      <a:r>
                        <a:rPr lang="en-ZA" sz="1200" baseline="30000" dirty="0">
                          <a:effectLst/>
                          <a:latin typeface="Arial" panose="020B0604020202020204" pitchFamily="34" charset="0"/>
                          <a:cs typeface="Arial" panose="020B0604020202020204" pitchFamily="34" charset="0"/>
                        </a:rPr>
                        <a:t>nd of</a:t>
                      </a:r>
                      <a:r>
                        <a:rPr lang="en-ZA" sz="1200" dirty="0">
                          <a:effectLst/>
                          <a:latin typeface="Arial" panose="020B0604020202020204" pitchFamily="34" charset="0"/>
                          <a:cs typeface="Arial" panose="020B0604020202020204" pitchFamily="34" charset="0"/>
                        </a:rPr>
                        <a:t> February 2023</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a:txBody>
                    <a:bodyPr/>
                    <a:lstStyle/>
                    <a:p>
                      <a:pPr>
                        <a:lnSpc>
                          <a:spcPct val="150000"/>
                        </a:lnSpc>
                      </a:pPr>
                      <a:r>
                        <a:rPr lang="en-ZA" sz="1200" dirty="0">
                          <a:effectLst/>
                          <a:latin typeface="Arial" panose="020B0604020202020204" pitchFamily="34" charset="0"/>
                          <a:cs typeface="Arial" panose="020B0604020202020204" pitchFamily="34" charset="0"/>
                        </a:rPr>
                        <a:t>MEC’s office to give progress</a:t>
                      </a:r>
                    </a:p>
                    <a:p>
                      <a:pPr>
                        <a:lnSpc>
                          <a:spcPct val="150000"/>
                        </a:lnSpc>
                      </a:pPr>
                      <a:endParaRPr lang="en-ZA" sz="1200" dirty="0">
                        <a:effectLst/>
                        <a:latin typeface="Arial" panose="020B0604020202020204" pitchFamily="34" charset="0"/>
                        <a:cs typeface="Arial" panose="020B0604020202020204" pitchFamily="34" charset="0"/>
                      </a:endParaRPr>
                    </a:p>
                    <a:p>
                      <a:pPr>
                        <a:lnSpc>
                          <a:spcPct val="150000"/>
                        </a:lnSpc>
                      </a:pP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extLst>
                  <a:ext uri="{0D108BD9-81ED-4DB2-BD59-A6C34878D82A}">
                    <a16:rowId xmlns:a16="http://schemas.microsoft.com/office/drawing/2014/main" val="1857538235"/>
                  </a:ext>
                </a:extLst>
              </a:tr>
              <a:tr h="402851">
                <a:tc gridSpan="5">
                  <a:txBody>
                    <a:bodyPr/>
                    <a:lstStyle/>
                    <a:p>
                      <a:pPr>
                        <a:lnSpc>
                          <a:spcPct val="150000"/>
                        </a:lnSpc>
                      </a:pPr>
                      <a:r>
                        <a:rPr lang="en-ZA" sz="1200" b="1" dirty="0">
                          <a:solidFill>
                            <a:srgbClr val="000000"/>
                          </a:solidFill>
                          <a:effectLst/>
                          <a:latin typeface="Arial" panose="020B0604020202020204" pitchFamily="34" charset="0"/>
                          <a:cs typeface="Arial" panose="020B0604020202020204" pitchFamily="34" charset="0"/>
                        </a:rPr>
                        <a:t>Total number of Petitions received from GPL during this Quarter</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a:txBody>
                    <a:bodyPr/>
                    <a:lstStyle/>
                    <a:p>
                      <a:pPr algn="ctr">
                        <a:lnSpc>
                          <a:spcPct val="150000"/>
                        </a:lnSpc>
                      </a:pPr>
                      <a:r>
                        <a:rPr lang="en-ZA" sz="1200" dirty="0">
                          <a:effectLst/>
                          <a:latin typeface="Arial" panose="020B0604020202020204" pitchFamily="34" charset="0"/>
                          <a:cs typeface="Arial" panose="020B0604020202020204" pitchFamily="34" charset="0"/>
                        </a:rPr>
                        <a:t>1</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extLst>
                  <a:ext uri="{0D108BD9-81ED-4DB2-BD59-A6C34878D82A}">
                    <a16:rowId xmlns:a16="http://schemas.microsoft.com/office/drawing/2014/main" val="843500592"/>
                  </a:ext>
                </a:extLst>
              </a:tr>
              <a:tr h="402851">
                <a:tc gridSpan="5">
                  <a:txBody>
                    <a:bodyPr/>
                    <a:lstStyle/>
                    <a:p>
                      <a:pPr>
                        <a:lnSpc>
                          <a:spcPct val="150000"/>
                        </a:lnSpc>
                      </a:pPr>
                      <a:r>
                        <a:rPr lang="en-ZA" sz="1200" b="1" dirty="0">
                          <a:solidFill>
                            <a:srgbClr val="000000"/>
                          </a:solidFill>
                          <a:effectLst/>
                          <a:latin typeface="Arial" panose="020B0604020202020204" pitchFamily="34" charset="0"/>
                          <a:cs typeface="Arial" panose="020B0604020202020204" pitchFamily="34" charset="0"/>
                        </a:rPr>
                        <a:t>Total number of Petitions responses due to GPL during this Quarter</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a:txBody>
                    <a:bodyPr/>
                    <a:lstStyle/>
                    <a:p>
                      <a:pPr algn="ctr">
                        <a:lnSpc>
                          <a:spcPct val="150000"/>
                        </a:lnSpc>
                      </a:pPr>
                      <a:r>
                        <a:rPr lang="en-ZA" sz="1200" dirty="0">
                          <a:effectLst/>
                          <a:latin typeface="Arial" panose="020B0604020202020204" pitchFamily="34" charset="0"/>
                          <a:cs typeface="Arial" panose="020B0604020202020204" pitchFamily="34" charset="0"/>
                        </a:rPr>
                        <a:t>1</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extLst>
                  <a:ext uri="{0D108BD9-81ED-4DB2-BD59-A6C34878D82A}">
                    <a16:rowId xmlns:a16="http://schemas.microsoft.com/office/drawing/2014/main" val="965529953"/>
                  </a:ext>
                </a:extLst>
              </a:tr>
              <a:tr h="402851">
                <a:tc gridSpan="5">
                  <a:txBody>
                    <a:bodyPr/>
                    <a:lstStyle/>
                    <a:p>
                      <a:pPr>
                        <a:lnSpc>
                          <a:spcPct val="150000"/>
                        </a:lnSpc>
                      </a:pPr>
                      <a:r>
                        <a:rPr lang="en-ZA" sz="1200" b="1" dirty="0">
                          <a:solidFill>
                            <a:srgbClr val="000000"/>
                          </a:solidFill>
                          <a:effectLst/>
                          <a:latin typeface="Arial" panose="020B0604020202020204" pitchFamily="34" charset="0"/>
                          <a:cs typeface="Arial" panose="020B0604020202020204" pitchFamily="34" charset="0"/>
                        </a:rPr>
                        <a:t>Total number of Petitions responded to and submitted back to GPL during this Quarter</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a:txBody>
                    <a:bodyPr/>
                    <a:lstStyle/>
                    <a:p>
                      <a:pPr algn="ctr">
                        <a:lnSpc>
                          <a:spcPct val="150000"/>
                        </a:lnSpc>
                      </a:pPr>
                      <a:r>
                        <a:rPr lang="en-ZA" sz="1200" dirty="0">
                          <a:effectLst/>
                          <a:latin typeface="Arial" panose="020B0604020202020204" pitchFamily="34" charset="0"/>
                          <a:cs typeface="Arial" panose="020B0604020202020204" pitchFamily="34" charset="0"/>
                        </a:rPr>
                        <a:t>0</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9853" marR="59853" marT="0" marB="0"/>
                </a:tc>
                <a:extLst>
                  <a:ext uri="{0D108BD9-81ED-4DB2-BD59-A6C34878D82A}">
                    <a16:rowId xmlns:a16="http://schemas.microsoft.com/office/drawing/2014/main" val="2119649947"/>
                  </a:ext>
                </a:extLst>
              </a:tr>
            </a:tbl>
          </a:graphicData>
        </a:graphic>
      </p:graphicFrame>
    </p:spTree>
    <p:extLst>
      <p:ext uri="{BB962C8B-B14F-4D97-AF65-F5344CB8AC3E}">
        <p14:creationId xmlns:p14="http://schemas.microsoft.com/office/powerpoint/2010/main" val="42561296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49</a:t>
            </a:fld>
            <a:endParaRPr lang="en-US" dirty="0">
              <a:solidFill>
                <a:prstClr val="black">
                  <a:tint val="75000"/>
                </a:prstClr>
              </a:solidFill>
              <a:latin typeface="Calibri"/>
            </a:endParaRPr>
          </a:p>
        </p:txBody>
      </p:sp>
      <p:sp>
        <p:nvSpPr>
          <p:cNvPr id="4" name="Title 4">
            <a:extLst>
              <a:ext uri="{FF2B5EF4-FFF2-40B4-BE49-F238E27FC236}">
                <a16:creationId xmlns:a16="http://schemas.microsoft.com/office/drawing/2014/main" id="{B9AAF5D0-DEBF-94D0-26A1-A73AA50ADA9F}"/>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2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Auditor–General &amp; PSC Requests </a:t>
            </a:r>
          </a:p>
        </p:txBody>
      </p:sp>
      <p:graphicFrame>
        <p:nvGraphicFramePr>
          <p:cNvPr id="6" name="Content Placeholder 7">
            <a:extLst>
              <a:ext uri="{FF2B5EF4-FFF2-40B4-BE49-F238E27FC236}">
                <a16:creationId xmlns:a16="http://schemas.microsoft.com/office/drawing/2014/main" id="{57ECC373-1DA6-319C-8B8B-208802459C8D}"/>
              </a:ext>
            </a:extLst>
          </p:cNvPr>
          <p:cNvGraphicFramePr>
            <a:graphicFrameLocks noGrp="1"/>
          </p:cNvGraphicFramePr>
          <p:nvPr>
            <p:ph idx="1"/>
            <p:extLst>
              <p:ext uri="{D42A27DB-BD31-4B8C-83A1-F6EECF244321}">
                <p14:modId xmlns:p14="http://schemas.microsoft.com/office/powerpoint/2010/main" val="1638544511"/>
              </p:ext>
            </p:extLst>
          </p:nvPr>
        </p:nvGraphicFramePr>
        <p:xfrm>
          <a:off x="1045510" y="1703752"/>
          <a:ext cx="7927958" cy="1873472"/>
        </p:xfrm>
        <a:graphic>
          <a:graphicData uri="http://schemas.openxmlformats.org/drawingml/2006/table">
            <a:tbl>
              <a:tblPr firstRow="1" firstCol="1" bandRow="1">
                <a:tableStyleId>{B301B821-A1FF-4177-AEE7-76D212191A09}</a:tableStyleId>
              </a:tblPr>
              <a:tblGrid>
                <a:gridCol w="332002">
                  <a:extLst>
                    <a:ext uri="{9D8B030D-6E8A-4147-A177-3AD203B41FA5}">
                      <a16:colId xmlns:a16="http://schemas.microsoft.com/office/drawing/2014/main" val="2096448896"/>
                    </a:ext>
                  </a:extLst>
                </a:gridCol>
                <a:gridCol w="6899994">
                  <a:extLst>
                    <a:ext uri="{9D8B030D-6E8A-4147-A177-3AD203B41FA5}">
                      <a16:colId xmlns:a16="http://schemas.microsoft.com/office/drawing/2014/main" val="3982408022"/>
                    </a:ext>
                  </a:extLst>
                </a:gridCol>
                <a:gridCol w="695962">
                  <a:extLst>
                    <a:ext uri="{9D8B030D-6E8A-4147-A177-3AD203B41FA5}">
                      <a16:colId xmlns:a16="http://schemas.microsoft.com/office/drawing/2014/main" val="3655755952"/>
                    </a:ext>
                  </a:extLst>
                </a:gridCol>
              </a:tblGrid>
              <a:tr h="234685">
                <a:tc gridSpan="3">
                  <a:txBody>
                    <a:bodyPr/>
                    <a:lstStyle/>
                    <a:p>
                      <a:pPr>
                        <a:lnSpc>
                          <a:spcPct val="150000"/>
                        </a:lnSpc>
                      </a:pPr>
                      <a:r>
                        <a:rPr lang="en-US" sz="1200" dirty="0">
                          <a:effectLst/>
                        </a:rPr>
                        <a:t>Auditor – General REQUESTS FOR INFORMATION RECEIVED DURING THE PERIOD UNDER REVIEW]</a:t>
                      </a:r>
                    </a:p>
                    <a:p>
                      <a:pPr>
                        <a:lnSpc>
                          <a:spcPct val="150000"/>
                        </a:lnSpc>
                      </a:pPr>
                      <a:endParaRPr lang="en-US" sz="1200" dirty="0">
                        <a:effectLst/>
                        <a:latin typeface="Arial" panose="020B0604020202020204" pitchFamily="34" charset="0"/>
                        <a:cs typeface="Arial" panose="020B0604020202020204" pitchFamily="34" charset="0"/>
                      </a:endParaRPr>
                    </a:p>
                  </a:txBody>
                  <a:tcPr marL="60928" marR="60928" marT="0" marB="0"/>
                </a:tc>
                <a:tc hMerge="1">
                  <a:txBody>
                    <a:bodyPr/>
                    <a:lstStyle/>
                    <a:p>
                      <a:endParaRPr lang="en-ZA"/>
                    </a:p>
                  </a:txBody>
                  <a:tcPr/>
                </a:tc>
                <a:tc hMerge="1">
                  <a:txBody>
                    <a:bodyPr/>
                    <a:lstStyle/>
                    <a:p>
                      <a:r>
                        <a:rPr lang="en-ZA" sz="1200" dirty="0">
                          <a:effectLst/>
                          <a:latin typeface="Arial" panose="020B0604020202020204" pitchFamily="34" charset="0"/>
                          <a:cs typeface="Arial" panose="020B0604020202020204" pitchFamily="34" charset="0"/>
                        </a:rPr>
                        <a:t> </a:t>
                      </a:r>
                      <a:endParaRPr lang="en-ZA" sz="1200" dirty="0">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392398682"/>
                  </a:ext>
                </a:extLst>
              </a:tr>
              <a:tr h="419782">
                <a:tc>
                  <a:txBody>
                    <a:bodyPr/>
                    <a:lstStyle/>
                    <a:p>
                      <a:r>
                        <a:rPr lang="en-ZA" sz="1200" dirty="0">
                          <a:effectLst/>
                        </a:rPr>
                        <a:t> </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nSpc>
                          <a:spcPct val="150000"/>
                        </a:lnSpc>
                      </a:pPr>
                      <a:r>
                        <a:rPr lang="en-ZA" sz="1200" dirty="0">
                          <a:effectLst/>
                        </a:rPr>
                        <a:t>Total number of AGSA Requests for Information received from AGSA during this Quarter</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928" marR="60928" marT="0" marB="0"/>
                </a:tc>
                <a:tc>
                  <a:txBody>
                    <a:bodyPr/>
                    <a:lstStyle/>
                    <a:p>
                      <a:pPr algn="ctr">
                        <a:lnSpc>
                          <a:spcPct val="115000"/>
                        </a:lnSpc>
                      </a:pPr>
                      <a:r>
                        <a:rPr lang="en-ZA" sz="1100" dirty="0">
                          <a:effectLst/>
                        </a:rPr>
                        <a:t>53</a:t>
                      </a: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51332535"/>
                  </a:ext>
                </a:extLst>
              </a:tr>
              <a:tr h="419782">
                <a:tc>
                  <a:txBody>
                    <a:bodyPr/>
                    <a:lstStyle/>
                    <a:p>
                      <a:r>
                        <a:rPr lang="en-ZA" sz="1200" dirty="0">
                          <a:effectLst/>
                        </a:rPr>
                        <a:t> </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nSpc>
                          <a:spcPct val="150000"/>
                        </a:lnSpc>
                      </a:pPr>
                      <a:r>
                        <a:rPr lang="en-ZA" sz="1200" dirty="0">
                          <a:effectLst/>
                        </a:rPr>
                        <a:t>Total number of AGSA Requests for Information due during this Quarter</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928" marR="60928" marT="0" marB="0"/>
                </a:tc>
                <a:tc>
                  <a:txBody>
                    <a:bodyPr/>
                    <a:lstStyle/>
                    <a:p>
                      <a:pPr algn="ctr">
                        <a:lnSpc>
                          <a:spcPct val="115000"/>
                        </a:lnSpc>
                      </a:pPr>
                      <a:r>
                        <a:rPr lang="en-ZA" sz="1100" dirty="0">
                          <a:effectLst/>
                        </a:rPr>
                        <a:t>51</a:t>
                      </a: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832404325"/>
                  </a:ext>
                </a:extLst>
              </a:tr>
              <a:tr h="419782">
                <a:tc>
                  <a:txBody>
                    <a:bodyPr/>
                    <a:lstStyle/>
                    <a:p>
                      <a:r>
                        <a:rPr lang="en-ZA" sz="1200" dirty="0">
                          <a:effectLst/>
                        </a:rPr>
                        <a:t> </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nSpc>
                          <a:spcPct val="150000"/>
                        </a:lnSpc>
                      </a:pPr>
                      <a:r>
                        <a:rPr lang="en-ZA" sz="1200" dirty="0">
                          <a:effectLst/>
                        </a:rPr>
                        <a:t>Total number of AGSA Requests for Information responded to and submitted back to AGSA during this Quarter</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928" marR="60928" marT="0" marB="0"/>
                </a:tc>
                <a:tc>
                  <a:txBody>
                    <a:bodyPr/>
                    <a:lstStyle/>
                    <a:p>
                      <a:pPr algn="ctr">
                        <a:lnSpc>
                          <a:spcPct val="115000"/>
                        </a:lnSpc>
                      </a:pPr>
                      <a:r>
                        <a:rPr lang="en-ZA" sz="1100" dirty="0">
                          <a:effectLst/>
                        </a:rPr>
                        <a:t>49</a:t>
                      </a:r>
                      <a:endParaRPr lang="en-ZA"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632964542"/>
                  </a:ext>
                </a:extLst>
              </a:tr>
            </a:tbl>
          </a:graphicData>
        </a:graphic>
      </p:graphicFrame>
      <p:sp>
        <p:nvSpPr>
          <p:cNvPr id="7" name="Rectangle 6">
            <a:extLst>
              <a:ext uri="{FF2B5EF4-FFF2-40B4-BE49-F238E27FC236}">
                <a16:creationId xmlns:a16="http://schemas.microsoft.com/office/drawing/2014/main" id="{29A828DA-2FCF-FBA0-C7FA-7C176350B96C}"/>
              </a:ext>
            </a:extLst>
          </p:cNvPr>
          <p:cNvSpPr/>
          <p:nvPr/>
        </p:nvSpPr>
        <p:spPr>
          <a:xfrm>
            <a:off x="1045510" y="3682401"/>
            <a:ext cx="7927958" cy="375552"/>
          </a:xfrm>
          <a:prstGeom prst="rect">
            <a:avLst/>
          </a:prstGeom>
        </p:spPr>
        <p:txBody>
          <a:bodyPr wrap="square">
            <a:spAutoFit/>
          </a:bodyPr>
          <a:lstStyle/>
          <a:p>
            <a:pPr marL="365125" lvl="1" indent="-98425">
              <a:lnSpc>
                <a:spcPct val="150000"/>
              </a:lnSpc>
              <a:spcBef>
                <a:spcPts val="1200"/>
              </a:spcBef>
              <a:defRPr/>
            </a:pPr>
            <a:r>
              <a:rPr lang="en-ZA" sz="1400" b="1" kern="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PSC REQUESTS FOR INFORMATION</a:t>
            </a:r>
            <a:endParaRPr lang="en-GB" sz="1400" b="1" kern="0"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848F2684-8ADE-B0A1-4C77-785580DFFD40}"/>
              </a:ext>
            </a:extLst>
          </p:cNvPr>
          <p:cNvGraphicFramePr>
            <a:graphicFrameLocks noGrp="1"/>
          </p:cNvGraphicFramePr>
          <p:nvPr>
            <p:extLst>
              <p:ext uri="{D42A27DB-BD31-4B8C-83A1-F6EECF244321}">
                <p14:modId xmlns:p14="http://schemas.microsoft.com/office/powerpoint/2010/main" val="3153727104"/>
              </p:ext>
            </p:extLst>
          </p:nvPr>
        </p:nvGraphicFramePr>
        <p:xfrm>
          <a:off x="905866" y="4197846"/>
          <a:ext cx="8067602" cy="2185001"/>
        </p:xfrm>
        <a:graphic>
          <a:graphicData uri="http://schemas.openxmlformats.org/drawingml/2006/table">
            <a:tbl>
              <a:tblPr firstRow="1" firstCol="1" bandRow="1">
                <a:tableStyleId>{B301B821-A1FF-4177-AEE7-76D212191A09}</a:tableStyleId>
              </a:tblPr>
              <a:tblGrid>
                <a:gridCol w="146178">
                  <a:extLst>
                    <a:ext uri="{9D8B030D-6E8A-4147-A177-3AD203B41FA5}">
                      <a16:colId xmlns:a16="http://schemas.microsoft.com/office/drawing/2014/main" val="2844297344"/>
                    </a:ext>
                  </a:extLst>
                </a:gridCol>
                <a:gridCol w="7168575">
                  <a:extLst>
                    <a:ext uri="{9D8B030D-6E8A-4147-A177-3AD203B41FA5}">
                      <a16:colId xmlns:a16="http://schemas.microsoft.com/office/drawing/2014/main" val="3043441546"/>
                    </a:ext>
                  </a:extLst>
                </a:gridCol>
                <a:gridCol w="752849">
                  <a:extLst>
                    <a:ext uri="{9D8B030D-6E8A-4147-A177-3AD203B41FA5}">
                      <a16:colId xmlns:a16="http://schemas.microsoft.com/office/drawing/2014/main" val="3158257819"/>
                    </a:ext>
                  </a:extLst>
                </a:gridCol>
              </a:tblGrid>
              <a:tr h="488464">
                <a:tc gridSpan="3">
                  <a:txBody>
                    <a:bodyPr/>
                    <a:lstStyle/>
                    <a:p>
                      <a:pPr>
                        <a:lnSpc>
                          <a:spcPct val="150000"/>
                        </a:lnSpc>
                      </a:pPr>
                      <a:r>
                        <a:rPr lang="en-US" sz="1200" dirty="0">
                          <a:effectLst/>
                        </a:rPr>
                        <a:t>Public Service Commission REQUESTS FOR INFORMATION RECEIVED DURING THE PERIOD UNDER REVIEW]</a:t>
                      </a:r>
                      <a:endParaRPr lang="en-US" sz="1200" dirty="0">
                        <a:effectLst/>
                        <a:latin typeface="Arial" panose="020B0604020202020204" pitchFamily="34" charset="0"/>
                        <a:cs typeface="Arial" panose="020B0604020202020204" pitchFamily="34" charset="0"/>
                      </a:endParaRPr>
                    </a:p>
                  </a:txBody>
                  <a:tcPr marL="60354" marR="60354" marT="0" marB="0"/>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59192268"/>
                  </a:ext>
                </a:extLst>
              </a:tr>
              <a:tr h="319763">
                <a:tc>
                  <a:txBody>
                    <a:bodyPr/>
                    <a:lstStyle/>
                    <a:p>
                      <a:r>
                        <a:rPr lang="en-ZA" sz="1200" dirty="0">
                          <a:effectLst/>
                        </a:rPr>
                        <a:t> </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nSpc>
                          <a:spcPct val="150000"/>
                        </a:lnSpc>
                      </a:pPr>
                      <a:r>
                        <a:rPr lang="en-ZA" sz="1200" dirty="0">
                          <a:effectLst/>
                        </a:rPr>
                        <a:t>Total number of PSC Requests for Information received from the PSC during this Quarter</a:t>
                      </a:r>
                    </a:p>
                    <a:p>
                      <a:pPr>
                        <a:lnSpc>
                          <a:spcPct val="150000"/>
                        </a:lnSpc>
                      </a:pP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354" marR="60354" marT="0" marB="0"/>
                </a:tc>
                <a:tc>
                  <a:txBody>
                    <a:bodyPr/>
                    <a:lstStyle/>
                    <a:p>
                      <a:pPr algn="ctr">
                        <a:lnSpc>
                          <a:spcPct val="150000"/>
                        </a:lnSpc>
                      </a:pPr>
                      <a:r>
                        <a:rPr lang="en-ZA" sz="1200" dirty="0">
                          <a:effectLst/>
                        </a:rPr>
                        <a:t>1</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354" marR="60354" marT="0" marB="0"/>
                </a:tc>
                <a:extLst>
                  <a:ext uri="{0D108BD9-81ED-4DB2-BD59-A6C34878D82A}">
                    <a16:rowId xmlns:a16="http://schemas.microsoft.com/office/drawing/2014/main" val="1877194802"/>
                  </a:ext>
                </a:extLst>
              </a:tr>
              <a:tr h="497212">
                <a:tc>
                  <a:txBody>
                    <a:bodyPr/>
                    <a:lstStyle/>
                    <a:p>
                      <a:r>
                        <a:rPr lang="en-ZA" sz="1200" dirty="0">
                          <a:effectLst/>
                        </a:rPr>
                        <a:t> </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nSpc>
                          <a:spcPct val="150000"/>
                        </a:lnSpc>
                      </a:pPr>
                      <a:r>
                        <a:rPr lang="en-ZA" sz="1200" dirty="0">
                          <a:effectLst/>
                        </a:rPr>
                        <a:t>Total number of PSC Requests for Information due during this Quarter</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354" marR="60354" marT="0" marB="0"/>
                </a:tc>
                <a:tc>
                  <a:txBody>
                    <a:bodyPr/>
                    <a:lstStyle/>
                    <a:p>
                      <a:pPr algn="ctr">
                        <a:lnSpc>
                          <a:spcPct val="150000"/>
                        </a:lnSpc>
                      </a:pPr>
                      <a:r>
                        <a:rPr lang="en-ZA" sz="1200" dirty="0">
                          <a:effectLst/>
                        </a:rPr>
                        <a:t>1</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354" marR="60354" marT="0" marB="0"/>
                </a:tc>
                <a:extLst>
                  <a:ext uri="{0D108BD9-81ED-4DB2-BD59-A6C34878D82A}">
                    <a16:rowId xmlns:a16="http://schemas.microsoft.com/office/drawing/2014/main" val="1280813218"/>
                  </a:ext>
                </a:extLst>
              </a:tr>
              <a:tr h="684530">
                <a:tc>
                  <a:txBody>
                    <a:bodyPr/>
                    <a:lstStyle/>
                    <a:p>
                      <a:r>
                        <a:rPr lang="en-ZA" sz="1200" dirty="0">
                          <a:effectLst/>
                        </a:rPr>
                        <a:t> </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nSpc>
                          <a:spcPct val="150000"/>
                        </a:lnSpc>
                      </a:pPr>
                      <a:r>
                        <a:rPr lang="en-ZA" sz="1200" dirty="0">
                          <a:effectLst/>
                        </a:rPr>
                        <a:t>Total number of PSC Requests for Information responded to and submitted back to the PSC during this Quarter</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354" marR="60354" marT="0" marB="0"/>
                </a:tc>
                <a:tc>
                  <a:txBody>
                    <a:bodyPr/>
                    <a:lstStyle/>
                    <a:p>
                      <a:pPr algn="ctr">
                        <a:lnSpc>
                          <a:spcPct val="150000"/>
                        </a:lnSpc>
                      </a:pPr>
                      <a:r>
                        <a:rPr lang="en-ZA" sz="1200" dirty="0">
                          <a:effectLst/>
                        </a:rPr>
                        <a:t>1</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354" marR="60354" marT="0" marB="0"/>
                </a:tc>
                <a:extLst>
                  <a:ext uri="{0D108BD9-81ED-4DB2-BD59-A6C34878D82A}">
                    <a16:rowId xmlns:a16="http://schemas.microsoft.com/office/drawing/2014/main" val="1071368195"/>
                  </a:ext>
                </a:extLst>
              </a:tr>
            </a:tbl>
          </a:graphicData>
        </a:graphic>
      </p:graphicFrame>
    </p:spTree>
    <p:extLst>
      <p:ext uri="{BB962C8B-B14F-4D97-AF65-F5344CB8AC3E}">
        <p14:creationId xmlns:p14="http://schemas.microsoft.com/office/powerpoint/2010/main" val="1386274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5</a:t>
            </a:fld>
            <a:endParaRPr lang="en-US" dirty="0">
              <a:solidFill>
                <a:prstClr val="black">
                  <a:tint val="75000"/>
                </a:prstClr>
              </a:solidFill>
              <a:latin typeface="Calibri"/>
            </a:endParaRPr>
          </a:p>
        </p:txBody>
      </p:sp>
      <p:sp>
        <p:nvSpPr>
          <p:cNvPr id="6" name="Content Placeholder 2">
            <a:extLst>
              <a:ext uri="{FF2B5EF4-FFF2-40B4-BE49-F238E27FC236}">
                <a16:creationId xmlns:a16="http://schemas.microsoft.com/office/drawing/2014/main" id="{740B6366-1693-420D-BEA8-DC70D6FA4FCB}"/>
              </a:ext>
            </a:extLst>
          </p:cNvPr>
          <p:cNvSpPr txBox="1">
            <a:spLocks/>
          </p:cNvSpPr>
          <p:nvPr/>
        </p:nvSpPr>
        <p:spPr>
          <a:xfrm>
            <a:off x="1036056" y="1584713"/>
            <a:ext cx="7848600" cy="787657"/>
          </a:xfrm>
          <a:prstGeom prst="rect">
            <a:avLst/>
          </a:prstGeom>
        </p:spPr>
        <p:txBody>
          <a:bodyPr vert="horz" lIns="91440" tIns="45720" rIns="91440" bIns="45720" rtlCol="0">
            <a:norm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189" rtl="0" eaLnBrk="1" fontAlgn="auto" latinLnBrk="0" hangingPunct="1">
              <a:lnSpc>
                <a:spcPct val="100000"/>
              </a:lnSpc>
              <a:spcBef>
                <a:spcPct val="20000"/>
              </a:spcBef>
              <a:spcAft>
                <a:spcPts val="0"/>
              </a:spcAft>
              <a:buClrTx/>
              <a:buSzTx/>
              <a:buFont typeface="Arial"/>
              <a:buNone/>
              <a:tabLst/>
              <a:defRPr/>
            </a:pPr>
            <a:r>
              <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performance for the Department is disaggregated according to the threshold represented </a:t>
            </a:r>
            <a:r>
              <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by the following ratings categories and definitions</a:t>
            </a:r>
            <a:r>
              <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p>
          <a:p>
            <a:pPr marL="0" marR="0" lvl="0" indent="0" algn="l" defTabSz="457189" rtl="0" eaLnBrk="1" fontAlgn="auto" latinLnBrk="0" hangingPunct="1">
              <a:lnSpc>
                <a:spcPct val="100000"/>
              </a:lnSpc>
              <a:spcBef>
                <a:spcPct val="20000"/>
              </a:spcBef>
              <a:spcAft>
                <a:spcPts val="0"/>
              </a:spcAft>
              <a:buClrTx/>
              <a:buSzTx/>
              <a:buFont typeface="Arial"/>
              <a:buNone/>
              <a:tabLst/>
              <a:defRPr/>
            </a:pPr>
            <a:endParaRPr kumimoji="0" lang="en-US" altLang="en-US" sz="2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graphicFrame>
        <p:nvGraphicFramePr>
          <p:cNvPr id="7" name="Table 6">
            <a:extLst>
              <a:ext uri="{FF2B5EF4-FFF2-40B4-BE49-F238E27FC236}">
                <a16:creationId xmlns:a16="http://schemas.microsoft.com/office/drawing/2014/main" id="{64B17FB6-2495-66F2-3471-2EA4AA99FC3E}"/>
              </a:ext>
            </a:extLst>
          </p:cNvPr>
          <p:cNvGraphicFramePr>
            <a:graphicFrameLocks noGrp="1"/>
          </p:cNvGraphicFramePr>
          <p:nvPr>
            <p:extLst>
              <p:ext uri="{D42A27DB-BD31-4B8C-83A1-F6EECF244321}">
                <p14:modId xmlns:p14="http://schemas.microsoft.com/office/powerpoint/2010/main" val="4116401063"/>
              </p:ext>
            </p:extLst>
          </p:nvPr>
        </p:nvGraphicFramePr>
        <p:xfrm>
          <a:off x="899869" y="2348881"/>
          <a:ext cx="8120975" cy="3810314"/>
        </p:xfrm>
        <a:graphic>
          <a:graphicData uri="http://schemas.openxmlformats.org/drawingml/2006/table">
            <a:tbl>
              <a:tblPr firstRow="1" firstCol="1" bandRow="1"/>
              <a:tblGrid>
                <a:gridCol w="1398544">
                  <a:extLst>
                    <a:ext uri="{9D8B030D-6E8A-4147-A177-3AD203B41FA5}">
                      <a16:colId xmlns:a16="http://schemas.microsoft.com/office/drawing/2014/main" val="20000"/>
                    </a:ext>
                  </a:extLst>
                </a:gridCol>
                <a:gridCol w="2827363">
                  <a:extLst>
                    <a:ext uri="{9D8B030D-6E8A-4147-A177-3AD203B41FA5}">
                      <a16:colId xmlns:a16="http://schemas.microsoft.com/office/drawing/2014/main" val="20001"/>
                    </a:ext>
                  </a:extLst>
                </a:gridCol>
                <a:gridCol w="3895068">
                  <a:extLst>
                    <a:ext uri="{9D8B030D-6E8A-4147-A177-3AD203B41FA5}">
                      <a16:colId xmlns:a16="http://schemas.microsoft.com/office/drawing/2014/main" val="20002"/>
                    </a:ext>
                  </a:extLst>
                </a:gridCol>
              </a:tblGrid>
              <a:tr h="576063">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200" b="1" dirty="0">
                          <a:effectLst/>
                          <a:latin typeface="Arial" panose="020B0604020202020204" pitchFamily="34" charset="0"/>
                          <a:ea typeface="Calibri"/>
                          <a:cs typeface="Arial" panose="020B0604020202020204" pitchFamily="34" charset="0"/>
                        </a:rPr>
                        <a:t>Rating Symbol</a:t>
                      </a:r>
                      <a:endParaRPr lang="en-ZA"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200" b="1" dirty="0">
                          <a:effectLst/>
                          <a:latin typeface="Arial" panose="020B0604020202020204" pitchFamily="34" charset="0"/>
                          <a:ea typeface="Calibri"/>
                          <a:cs typeface="Arial" panose="020B0604020202020204" pitchFamily="34" charset="0"/>
                        </a:rPr>
                        <a:t>Rating Category</a:t>
                      </a:r>
                      <a:endParaRPr lang="en-ZA"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200" b="1" dirty="0">
                          <a:effectLst/>
                          <a:latin typeface="Arial" panose="020B0604020202020204" pitchFamily="34" charset="0"/>
                          <a:ea typeface="Calibri"/>
                          <a:cs typeface="Arial" panose="020B0604020202020204" pitchFamily="34" charset="0"/>
                        </a:rPr>
                        <a:t>Value	</a:t>
                      </a:r>
                      <a:endParaRPr lang="en-ZA"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extLst>
                  <a:ext uri="{0D108BD9-81ED-4DB2-BD59-A6C34878D82A}">
                    <a16:rowId xmlns:a16="http://schemas.microsoft.com/office/drawing/2014/main" val="10000"/>
                  </a:ext>
                </a:extLst>
              </a:tr>
              <a:tr h="391555">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Achieved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100% and greater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51735">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B"/>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Not Achieved: Good progress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76% - 99%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03420">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pattFill prst="upDiag">
                      <a:fgClr>
                        <a:srgbClr val="00B050"/>
                      </a:fgClr>
                      <a:bgClr>
                        <a:srgbClr val="B4DB39"/>
                      </a:bgClr>
                    </a:patt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Not Achieved: Fair progress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51% - 75%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76589">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pattFill prst="dnDiag">
                      <a:fgClr>
                        <a:srgbClr val="FF0000"/>
                      </a:fgClr>
                      <a:bgClr>
                        <a:srgbClr val="FFB400"/>
                      </a:bgClr>
                    </a:patt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Not Achieved: Poor  Progress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26% - 50%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612813">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Not Achieved: Very Poor Progress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Less than 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798139">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Not targeted for the Q</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nSpc>
                          <a:spcPct val="115000"/>
                        </a:lnSpc>
                        <a:spcAft>
                          <a:spcPts val="1000"/>
                        </a:spcAft>
                      </a:pPr>
                      <a:r>
                        <a:rPr lang="en-ZA" sz="1500" dirty="0">
                          <a:effectLst/>
                          <a:latin typeface="Arial" panose="020B0604020202020204" pitchFamily="34" charset="0"/>
                          <a:ea typeface="Calibri"/>
                          <a:cs typeface="Arial" panose="020B0604020202020204" pitchFamily="34" charset="0"/>
                        </a:rPr>
                        <a:t>No quarterly targets set for the quarter under review.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8" name="Title 2">
            <a:extLst>
              <a:ext uri="{FF2B5EF4-FFF2-40B4-BE49-F238E27FC236}">
                <a16:creationId xmlns:a16="http://schemas.microsoft.com/office/drawing/2014/main" id="{0E04F5EE-F6F2-3329-082C-B9AE6D5D5B75}"/>
              </a:ext>
            </a:extLst>
          </p:cNvPr>
          <p:cNvSpPr txBox="1">
            <a:spLocks/>
          </p:cNvSpPr>
          <p:nvPr/>
        </p:nvSpPr>
        <p:spPr>
          <a:xfrm>
            <a:off x="1002382" y="1166030"/>
            <a:ext cx="8018462" cy="342900"/>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Rating Categories  </a:t>
            </a:r>
          </a:p>
        </p:txBody>
      </p:sp>
    </p:spTree>
    <p:extLst>
      <p:ext uri="{BB962C8B-B14F-4D97-AF65-F5344CB8AC3E}">
        <p14:creationId xmlns:p14="http://schemas.microsoft.com/office/powerpoint/2010/main" val="39023547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50</a:t>
            </a:fld>
            <a:endParaRPr lang="en-US" dirty="0">
              <a:solidFill>
                <a:prstClr val="black">
                  <a:tint val="75000"/>
                </a:prstClr>
              </a:solidFill>
              <a:latin typeface="Calibri"/>
            </a:endParaRPr>
          </a:p>
        </p:txBody>
      </p:sp>
      <p:sp>
        <p:nvSpPr>
          <p:cNvPr id="4" name="Title 4">
            <a:extLst>
              <a:ext uri="{FF2B5EF4-FFF2-40B4-BE49-F238E27FC236}">
                <a16:creationId xmlns:a16="http://schemas.microsoft.com/office/drawing/2014/main" id="{B5BC7B53-30DC-A3E9-7D48-9BA8EE559CCB}"/>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Departmental Achievement on Actual GEYODI Empowerment</a:t>
            </a:r>
            <a:endParaRPr kumimoji="0" lang="en-ZA"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5">
            <a:extLst>
              <a:ext uri="{FF2B5EF4-FFF2-40B4-BE49-F238E27FC236}">
                <a16:creationId xmlns:a16="http://schemas.microsoft.com/office/drawing/2014/main" id="{DA113E7C-5F61-253A-AB0E-F9992CB07E7E}"/>
              </a:ext>
            </a:extLst>
          </p:cNvPr>
          <p:cNvGraphicFramePr>
            <a:graphicFrameLocks noGrp="1"/>
          </p:cNvGraphicFramePr>
          <p:nvPr>
            <p:ph idx="1"/>
            <p:extLst>
              <p:ext uri="{D42A27DB-BD31-4B8C-83A1-F6EECF244321}">
                <p14:modId xmlns:p14="http://schemas.microsoft.com/office/powerpoint/2010/main" val="136483108"/>
              </p:ext>
            </p:extLst>
          </p:nvPr>
        </p:nvGraphicFramePr>
        <p:xfrm>
          <a:off x="887896" y="1639330"/>
          <a:ext cx="8132946" cy="4783288"/>
        </p:xfrm>
        <a:graphic>
          <a:graphicData uri="http://schemas.openxmlformats.org/drawingml/2006/table">
            <a:tbl>
              <a:tblPr firstRow="1" firstCol="1" bandRow="1">
                <a:tableStyleId>{5C22544A-7EE6-4342-B048-85BDC9FD1C3A}</a:tableStyleId>
              </a:tblPr>
              <a:tblGrid>
                <a:gridCol w="1629408">
                  <a:extLst>
                    <a:ext uri="{9D8B030D-6E8A-4147-A177-3AD203B41FA5}">
                      <a16:colId xmlns:a16="http://schemas.microsoft.com/office/drawing/2014/main" val="735807353"/>
                    </a:ext>
                  </a:extLst>
                </a:gridCol>
                <a:gridCol w="929077">
                  <a:extLst>
                    <a:ext uri="{9D8B030D-6E8A-4147-A177-3AD203B41FA5}">
                      <a16:colId xmlns:a16="http://schemas.microsoft.com/office/drawing/2014/main" val="1244704816"/>
                    </a:ext>
                  </a:extLst>
                </a:gridCol>
                <a:gridCol w="817202">
                  <a:extLst>
                    <a:ext uri="{9D8B030D-6E8A-4147-A177-3AD203B41FA5}">
                      <a16:colId xmlns:a16="http://schemas.microsoft.com/office/drawing/2014/main" val="4154283682"/>
                    </a:ext>
                  </a:extLst>
                </a:gridCol>
                <a:gridCol w="1040951">
                  <a:extLst>
                    <a:ext uri="{9D8B030D-6E8A-4147-A177-3AD203B41FA5}">
                      <a16:colId xmlns:a16="http://schemas.microsoft.com/office/drawing/2014/main" val="3103718846"/>
                    </a:ext>
                  </a:extLst>
                </a:gridCol>
                <a:gridCol w="929077">
                  <a:extLst>
                    <a:ext uri="{9D8B030D-6E8A-4147-A177-3AD203B41FA5}">
                      <a16:colId xmlns:a16="http://schemas.microsoft.com/office/drawing/2014/main" val="3784511109"/>
                    </a:ext>
                  </a:extLst>
                </a:gridCol>
                <a:gridCol w="929077">
                  <a:extLst>
                    <a:ext uri="{9D8B030D-6E8A-4147-A177-3AD203B41FA5}">
                      <a16:colId xmlns:a16="http://schemas.microsoft.com/office/drawing/2014/main" val="1184786940"/>
                    </a:ext>
                  </a:extLst>
                </a:gridCol>
                <a:gridCol w="1093416">
                  <a:extLst>
                    <a:ext uri="{9D8B030D-6E8A-4147-A177-3AD203B41FA5}">
                      <a16:colId xmlns:a16="http://schemas.microsoft.com/office/drawing/2014/main" val="945954028"/>
                    </a:ext>
                  </a:extLst>
                </a:gridCol>
                <a:gridCol w="764738">
                  <a:extLst>
                    <a:ext uri="{9D8B030D-6E8A-4147-A177-3AD203B41FA5}">
                      <a16:colId xmlns:a16="http://schemas.microsoft.com/office/drawing/2014/main" val="904804983"/>
                    </a:ext>
                  </a:extLst>
                </a:gridCol>
              </a:tblGrid>
              <a:tr h="347975">
                <a:tc gridSpan="8">
                  <a:txBody>
                    <a:bodyPr/>
                    <a:lstStyle/>
                    <a:p>
                      <a:pPr>
                        <a:lnSpc>
                          <a:spcPct val="115000"/>
                        </a:lnSpc>
                      </a:pPr>
                      <a:r>
                        <a:rPr lang="en-ZA" sz="1400" dirty="0">
                          <a:solidFill>
                            <a:schemeClr val="bg1"/>
                          </a:solidFill>
                          <a:effectLst/>
                          <a:latin typeface="Arial" panose="020B0604020202020204" pitchFamily="34" charset="0"/>
                          <a:cs typeface="Arial" panose="020B0604020202020204" pitchFamily="34" charset="0"/>
                        </a:rPr>
                        <a:t>GENDER</a:t>
                      </a:r>
                      <a:endParaRPr lang="en-ZA" sz="1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nchor="ctr"/>
                </a:tc>
                <a:tc hMerge="1">
                  <a:txBody>
                    <a:bodyPr/>
                    <a:lstStyle/>
                    <a:p>
                      <a:endParaRPr lang="en-ZA" sz="1700" dirty="0"/>
                    </a:p>
                  </a:txBody>
                  <a:tcPr marL="65245" marR="65245" marT="0" marB="0"/>
                </a:tc>
                <a:tc hMerge="1">
                  <a:txBody>
                    <a:bodyPr/>
                    <a:lstStyle/>
                    <a:p>
                      <a:endParaRPr lang="en-ZA" sz="1700" dirty="0"/>
                    </a:p>
                  </a:txBody>
                  <a:tcPr marL="86994" marR="86994" marT="43497" marB="43497"/>
                </a:tc>
                <a:tc hMerge="1">
                  <a:txBody>
                    <a:bodyPr/>
                    <a:lstStyle/>
                    <a:p>
                      <a:endParaRPr lang="en-ZA" sz="1700" dirty="0"/>
                    </a:p>
                  </a:txBody>
                  <a:tcPr marL="86994" marR="86994" marT="43497" marB="43497"/>
                </a:tc>
                <a:tc hMerge="1">
                  <a:txBody>
                    <a:bodyPr/>
                    <a:lstStyle/>
                    <a:p>
                      <a:endParaRPr lang="en-ZA" sz="1700" dirty="0"/>
                    </a:p>
                  </a:txBody>
                  <a:tcPr marL="86994" marR="86994" marT="43497" marB="43497"/>
                </a:tc>
                <a:tc hMerge="1">
                  <a:txBody>
                    <a:bodyPr/>
                    <a:lstStyle/>
                    <a:p>
                      <a:endParaRPr lang="en-ZA" sz="1700" dirty="0"/>
                    </a:p>
                  </a:txBody>
                  <a:tcPr marL="86994" marR="86994" marT="43497" marB="43497"/>
                </a:tc>
                <a:tc hMerge="1">
                  <a:txBody>
                    <a:bodyPr/>
                    <a:lstStyle/>
                    <a:p>
                      <a:endParaRPr lang="en-ZA" sz="1700" dirty="0"/>
                    </a:p>
                  </a:txBody>
                  <a:tcPr marL="86994" marR="86994" marT="43497" marB="43497"/>
                </a:tc>
                <a:tc hMerge="1">
                  <a:txBody>
                    <a:bodyPr/>
                    <a:lstStyle/>
                    <a:p>
                      <a:endParaRPr lang="en-ZA" sz="1700" dirty="0"/>
                    </a:p>
                  </a:txBody>
                  <a:tcPr marL="86994" marR="86994" marT="43497" marB="43497"/>
                </a:tc>
                <a:extLst>
                  <a:ext uri="{0D108BD9-81ED-4DB2-BD59-A6C34878D82A}">
                    <a16:rowId xmlns:a16="http://schemas.microsoft.com/office/drawing/2014/main" val="2499140899"/>
                  </a:ext>
                </a:extLst>
              </a:tr>
              <a:tr h="437843">
                <a:tc>
                  <a:txBody>
                    <a:bodyPr/>
                    <a:lstStyle/>
                    <a:p>
                      <a:pPr>
                        <a:lnSpc>
                          <a:spcPct val="115000"/>
                        </a:lnSpc>
                      </a:pPr>
                      <a:r>
                        <a:rPr lang="en-ZA" sz="1200" b="1" dirty="0">
                          <a:effectLst/>
                          <a:latin typeface="Arial" panose="020B0604020202020204" pitchFamily="34" charset="0"/>
                          <a:cs typeface="Arial" panose="020B0604020202020204" pitchFamily="34" charset="0"/>
                        </a:rPr>
                        <a:t>Indicator</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Male</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Female</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Undisclosed</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LGBTQIA+ </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Youth</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Persons with Disabilities</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Total</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extLst>
                  <a:ext uri="{0D108BD9-81ED-4DB2-BD59-A6C34878D82A}">
                    <a16:rowId xmlns:a16="http://schemas.microsoft.com/office/drawing/2014/main" val="1953092538"/>
                  </a:ext>
                </a:extLst>
              </a:tr>
              <a:tr h="666245">
                <a:tc>
                  <a:txBody>
                    <a:bodyPr/>
                    <a:lstStyle/>
                    <a:p>
                      <a:pPr>
                        <a:lnSpc>
                          <a:spcPct val="115000"/>
                        </a:lnSpc>
                      </a:pPr>
                      <a:r>
                        <a:rPr lang="en-ZA" sz="1200" dirty="0">
                          <a:effectLst/>
                          <a:latin typeface="Arial" panose="020B0604020202020204" pitchFamily="34" charset="0"/>
                          <a:cs typeface="Arial" panose="020B0604020202020204" pitchFamily="34" charset="0"/>
                        </a:rPr>
                        <a:t>HIV/AIDS programmes</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582 579</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(33%)</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1 196 527</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(67%)</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131</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351 848</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14 895</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1 779</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237</a:t>
                      </a:r>
                    </a:p>
                  </a:txBody>
                  <a:tcPr marL="68580" marR="68580" marT="0" marB="0" anchor="ctr"/>
                </a:tc>
                <a:extLst>
                  <a:ext uri="{0D108BD9-81ED-4DB2-BD59-A6C34878D82A}">
                    <a16:rowId xmlns:a16="http://schemas.microsoft.com/office/drawing/2014/main" val="2052533989"/>
                  </a:ext>
                </a:extLst>
              </a:tr>
              <a:tr h="666245">
                <a:tc>
                  <a:txBody>
                    <a:bodyPr/>
                    <a:lstStyle/>
                    <a:p>
                      <a:pPr>
                        <a:lnSpc>
                          <a:spcPct val="115000"/>
                        </a:lnSpc>
                      </a:pPr>
                      <a:r>
                        <a:rPr lang="en-ZA" sz="1200" dirty="0">
                          <a:effectLst/>
                          <a:latin typeface="Arial" panose="020B0604020202020204" pitchFamily="34" charset="0"/>
                          <a:cs typeface="Arial" panose="020B0604020202020204" pitchFamily="34" charset="0"/>
                        </a:rPr>
                        <a:t>Victim Empowerment Programme</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298 819 (11%)</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955 098</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(34%)</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1 549 922</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(55%)</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979</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162 445</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6 478</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2 804 818</a:t>
                      </a:r>
                    </a:p>
                  </a:txBody>
                  <a:tcPr marL="68580" marR="68580" marT="0" marB="0" anchor="ctr"/>
                </a:tc>
                <a:extLst>
                  <a:ext uri="{0D108BD9-81ED-4DB2-BD59-A6C34878D82A}">
                    <a16:rowId xmlns:a16="http://schemas.microsoft.com/office/drawing/2014/main" val="2136078162"/>
                  </a:ext>
                </a:extLst>
              </a:tr>
              <a:tr h="666245">
                <a:tc>
                  <a:txBody>
                    <a:bodyPr/>
                    <a:lstStyle/>
                    <a:p>
                      <a:pPr>
                        <a:lnSpc>
                          <a:spcPct val="115000"/>
                        </a:lnSpc>
                      </a:pPr>
                      <a:r>
                        <a:rPr lang="en-ZA" sz="1200" dirty="0">
                          <a:effectLst/>
                          <a:latin typeface="Arial" panose="020B0604020202020204" pitchFamily="34" charset="0"/>
                          <a:cs typeface="Arial" panose="020B0604020202020204" pitchFamily="34" charset="0"/>
                        </a:rPr>
                        <a:t>Poverty Alleviation and Sustainable Livelihoods</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1 085 920</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(43%)</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1 414 095 (57%)</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4 201 (0%)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822 542 (33%)</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19 190</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2 504 216</a:t>
                      </a:r>
                    </a:p>
                  </a:txBody>
                  <a:tcPr marL="68580" marR="68580" marT="0" marB="0" anchor="ctr"/>
                </a:tc>
                <a:extLst>
                  <a:ext uri="{0D108BD9-81ED-4DB2-BD59-A6C34878D82A}">
                    <a16:rowId xmlns:a16="http://schemas.microsoft.com/office/drawing/2014/main" val="1471079861"/>
                  </a:ext>
                </a:extLst>
              </a:tr>
              <a:tr h="666245">
                <a:tc>
                  <a:txBody>
                    <a:bodyPr/>
                    <a:lstStyle/>
                    <a:p>
                      <a:pPr>
                        <a:lnSpc>
                          <a:spcPct val="115000"/>
                        </a:lnSpc>
                      </a:pPr>
                      <a:r>
                        <a:rPr lang="en-ZA" sz="1200" dirty="0">
                          <a:effectLst/>
                          <a:latin typeface="Arial" panose="020B0604020202020204" pitchFamily="34" charset="0"/>
                          <a:cs typeface="Arial" panose="020B0604020202020204" pitchFamily="34" charset="0"/>
                        </a:rPr>
                        <a:t>Women Development Programme</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47 926</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45 362</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(95%)</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143</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47 926</a:t>
                      </a:r>
                    </a:p>
                  </a:txBody>
                  <a:tcPr marL="68580" marR="68580" marT="0" marB="0" anchor="ctr"/>
                </a:tc>
                <a:extLst>
                  <a:ext uri="{0D108BD9-81ED-4DB2-BD59-A6C34878D82A}">
                    <a16:rowId xmlns:a16="http://schemas.microsoft.com/office/drawing/2014/main" val="2606859954"/>
                  </a:ext>
                </a:extLst>
              </a:tr>
              <a:tr h="666245">
                <a:tc>
                  <a:txBody>
                    <a:bodyPr/>
                    <a:lstStyle/>
                    <a:p>
                      <a:pPr>
                        <a:lnSpc>
                          <a:spcPct val="115000"/>
                        </a:lnSpc>
                      </a:pPr>
                      <a:r>
                        <a:rPr lang="en-ZA" sz="1200" dirty="0">
                          <a:effectLst/>
                          <a:latin typeface="Arial" panose="020B0604020202020204" pitchFamily="34" charset="0"/>
                          <a:cs typeface="Arial" panose="020B0604020202020204" pitchFamily="34" charset="0"/>
                        </a:rPr>
                        <a:t>16 Days of Activism</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32 2180 </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440 696</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(13%)</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2 731 292</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(78%)</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402 </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304 087 (9%)</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5 714 </a:t>
                      </a:r>
                    </a:p>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p>
                  </a:txBody>
                  <a:tcPr marL="68580" marR="68580" marT="0" marB="0" anchor="ctr"/>
                </a:tc>
                <a:tc>
                  <a:txBody>
                    <a:bodyPr/>
                    <a:lstStyle/>
                    <a:p>
                      <a:pPr algn="ctr"/>
                      <a:r>
                        <a:rPr lang="en-ZA"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3 494 570</a:t>
                      </a:r>
                    </a:p>
                  </a:txBody>
                  <a:tcPr marL="68580" marR="68580" marT="0" marB="0" anchor="ctr"/>
                </a:tc>
                <a:extLst>
                  <a:ext uri="{0D108BD9-81ED-4DB2-BD59-A6C34878D82A}">
                    <a16:rowId xmlns:a16="http://schemas.microsoft.com/office/drawing/2014/main" val="3812321790"/>
                  </a:ext>
                </a:extLst>
              </a:tr>
              <a:tr h="666245">
                <a:tc>
                  <a:txBody>
                    <a:bodyPr/>
                    <a:lstStyle/>
                    <a:p>
                      <a:pPr>
                        <a:lnSpc>
                          <a:spcPct val="115000"/>
                        </a:lnSpc>
                      </a:pPr>
                      <a:r>
                        <a:rPr lang="en-ZA" sz="1200" dirty="0">
                          <a:effectLst/>
                          <a:latin typeface="Arial" panose="020B0604020202020204" pitchFamily="34" charset="0"/>
                          <a:cs typeface="Arial" panose="020B0604020202020204" pitchFamily="34" charset="0"/>
                        </a:rPr>
                        <a:t> </a:t>
                      </a:r>
                    </a:p>
                    <a:p>
                      <a:pPr>
                        <a:lnSpc>
                          <a:spcPct val="115000"/>
                        </a:lnSpc>
                      </a:pPr>
                      <a:r>
                        <a:rPr lang="en-ZA" sz="1200" dirty="0">
                          <a:effectLst/>
                          <a:latin typeface="Arial" panose="020B0604020202020204" pitchFamily="34" charset="0"/>
                          <a:cs typeface="Arial" panose="020B0604020202020204" pitchFamily="34" charset="0"/>
                        </a:rPr>
                        <a:t>Grand Total</a:t>
                      </a:r>
                    </a:p>
                    <a:p>
                      <a:pPr>
                        <a:lnSpc>
                          <a:spcPct val="115000"/>
                        </a:lnSpc>
                      </a:pPr>
                      <a:r>
                        <a:rPr lang="en-ZA" sz="1200" dirty="0">
                          <a:effectLst/>
                          <a:latin typeface="Arial" panose="020B0604020202020204" pitchFamily="34" charset="0"/>
                          <a:cs typeface="Arial" panose="020B0604020202020204" pitchFamily="34" charset="0"/>
                        </a:rPr>
                        <a:t> </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gn="ctr"/>
                      <a:r>
                        <a:rPr lang="en-ZA"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2 289 498</a:t>
                      </a:r>
                    </a:p>
                    <a:p>
                      <a:pPr algn="ctr"/>
                      <a:r>
                        <a:rPr lang="en-ZA"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(22%)</a:t>
                      </a:r>
                    </a:p>
                  </a:txBody>
                  <a:tcPr marL="68580" marR="68580" marT="0" marB="0" anchor="ctr"/>
                </a:tc>
                <a:tc>
                  <a:txBody>
                    <a:bodyPr/>
                    <a:lstStyle/>
                    <a:p>
                      <a:pPr algn="ctr"/>
                      <a:r>
                        <a:rPr lang="en-ZA"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4 054 342</a:t>
                      </a:r>
                    </a:p>
                    <a:p>
                      <a:pPr algn="ctr"/>
                      <a:r>
                        <a:rPr lang="en-ZA"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(38%)</a:t>
                      </a:r>
                    </a:p>
                  </a:txBody>
                  <a:tcPr marL="68580" marR="68580" marT="0" marB="0" anchor="ctr"/>
                </a:tc>
                <a:tc>
                  <a:txBody>
                    <a:bodyPr/>
                    <a:lstStyle/>
                    <a:p>
                      <a:pPr algn="ctr"/>
                      <a:r>
                        <a:rPr lang="en-ZA"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4 285 546 </a:t>
                      </a:r>
                    </a:p>
                    <a:p>
                      <a:pPr algn="ctr"/>
                      <a:r>
                        <a:rPr lang="en-ZA"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(40%)</a:t>
                      </a:r>
                    </a:p>
                  </a:txBody>
                  <a:tcPr marL="68580" marR="68580" marT="0" marB="0" anchor="ctr"/>
                </a:tc>
                <a:tc>
                  <a:txBody>
                    <a:bodyPr/>
                    <a:lstStyle/>
                    <a:p>
                      <a:pPr algn="ctr"/>
                      <a:r>
                        <a:rPr lang="en-ZA"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1 381</a:t>
                      </a:r>
                    </a:p>
                    <a:p>
                      <a:pPr algn="ctr"/>
                      <a:r>
                        <a:rPr lang="en-ZA"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p>
                  </a:txBody>
                  <a:tcPr marL="68580" marR="68580" marT="0" marB="0" anchor="ctr"/>
                </a:tc>
                <a:tc>
                  <a:txBody>
                    <a:bodyPr/>
                    <a:lstStyle/>
                    <a:p>
                      <a:pPr algn="ctr"/>
                      <a:r>
                        <a:rPr lang="en-ZA"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1 686 284</a:t>
                      </a:r>
                    </a:p>
                    <a:p>
                      <a:pPr algn="ctr"/>
                      <a:r>
                        <a:rPr lang="en-ZA"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(16%)</a:t>
                      </a:r>
                    </a:p>
                  </a:txBody>
                  <a:tcPr marL="68580" marR="68580" marT="0" marB="0" anchor="ctr"/>
                </a:tc>
                <a:tc>
                  <a:txBody>
                    <a:bodyPr/>
                    <a:lstStyle/>
                    <a:p>
                      <a:pPr algn="ctr"/>
                      <a:r>
                        <a:rPr lang="en-ZA"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46 420</a:t>
                      </a:r>
                    </a:p>
                    <a:p>
                      <a:pPr algn="ctr"/>
                      <a:r>
                        <a:rPr lang="en-ZA"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p>
                  </a:txBody>
                  <a:tcPr marL="68580" marR="68580" marT="0" marB="0" anchor="ctr"/>
                </a:tc>
                <a:tc>
                  <a:txBody>
                    <a:bodyPr/>
                    <a:lstStyle/>
                    <a:p>
                      <a:pPr algn="ctr"/>
                      <a:r>
                        <a:rPr lang="en-ZA"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10 630 767</a:t>
                      </a:r>
                    </a:p>
                  </a:txBody>
                  <a:tcPr marL="68580" marR="68580" marT="0" marB="0" anchor="ctr"/>
                </a:tc>
                <a:extLst>
                  <a:ext uri="{0D108BD9-81ED-4DB2-BD59-A6C34878D82A}">
                    <a16:rowId xmlns:a16="http://schemas.microsoft.com/office/drawing/2014/main" val="1905647175"/>
                  </a:ext>
                </a:extLst>
              </a:tr>
            </a:tbl>
          </a:graphicData>
        </a:graphic>
      </p:graphicFrame>
    </p:spTree>
    <p:extLst>
      <p:ext uri="{BB962C8B-B14F-4D97-AF65-F5344CB8AC3E}">
        <p14:creationId xmlns:p14="http://schemas.microsoft.com/office/powerpoint/2010/main" val="41919274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51</a:t>
            </a:fld>
            <a:endParaRPr lang="en-US" dirty="0">
              <a:solidFill>
                <a:prstClr val="black">
                  <a:tint val="75000"/>
                </a:prstClr>
              </a:solidFill>
              <a:latin typeface="Calibri"/>
            </a:endParaRPr>
          </a:p>
        </p:txBody>
      </p:sp>
      <p:sp>
        <p:nvSpPr>
          <p:cNvPr id="4" name="Title 4">
            <a:extLst>
              <a:ext uri="{FF2B5EF4-FFF2-40B4-BE49-F238E27FC236}">
                <a16:creationId xmlns:a16="http://schemas.microsoft.com/office/drawing/2014/main" id="{24D214FA-A5F1-FB38-D4D3-2BE66F070ADA}"/>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Departmental Achievement on Actual GEYODI Empowerment</a:t>
            </a:r>
            <a:endParaRPr kumimoji="0" lang="en-ZA"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8" name="Content Placeholder 5">
            <a:extLst>
              <a:ext uri="{FF2B5EF4-FFF2-40B4-BE49-F238E27FC236}">
                <a16:creationId xmlns:a16="http://schemas.microsoft.com/office/drawing/2014/main" id="{9D7F87CD-394D-0E27-CD04-9121B13BD477}"/>
              </a:ext>
            </a:extLst>
          </p:cNvPr>
          <p:cNvGraphicFramePr>
            <a:graphicFrameLocks noGrp="1"/>
          </p:cNvGraphicFramePr>
          <p:nvPr>
            <p:ph idx="1"/>
            <p:extLst>
              <p:ext uri="{D42A27DB-BD31-4B8C-83A1-F6EECF244321}">
                <p14:modId xmlns:p14="http://schemas.microsoft.com/office/powerpoint/2010/main" val="41967005"/>
              </p:ext>
            </p:extLst>
          </p:nvPr>
        </p:nvGraphicFramePr>
        <p:xfrm>
          <a:off x="1007181" y="1675024"/>
          <a:ext cx="8013662" cy="4216797"/>
        </p:xfrm>
        <a:graphic>
          <a:graphicData uri="http://schemas.openxmlformats.org/drawingml/2006/table">
            <a:tbl>
              <a:tblPr firstRow="1" firstCol="1" bandRow="1">
                <a:tableStyleId>{5C22544A-7EE6-4342-B048-85BDC9FD1C3A}</a:tableStyleId>
              </a:tblPr>
              <a:tblGrid>
                <a:gridCol w="1950304">
                  <a:extLst>
                    <a:ext uri="{9D8B030D-6E8A-4147-A177-3AD203B41FA5}">
                      <a16:colId xmlns:a16="http://schemas.microsoft.com/office/drawing/2014/main" val="3833035763"/>
                    </a:ext>
                  </a:extLst>
                </a:gridCol>
                <a:gridCol w="726619">
                  <a:extLst>
                    <a:ext uri="{9D8B030D-6E8A-4147-A177-3AD203B41FA5}">
                      <a16:colId xmlns:a16="http://schemas.microsoft.com/office/drawing/2014/main" val="3776186796"/>
                    </a:ext>
                  </a:extLst>
                </a:gridCol>
                <a:gridCol w="728870">
                  <a:extLst>
                    <a:ext uri="{9D8B030D-6E8A-4147-A177-3AD203B41FA5}">
                      <a16:colId xmlns:a16="http://schemas.microsoft.com/office/drawing/2014/main" val="4261599010"/>
                    </a:ext>
                  </a:extLst>
                </a:gridCol>
                <a:gridCol w="1143093">
                  <a:extLst>
                    <a:ext uri="{9D8B030D-6E8A-4147-A177-3AD203B41FA5}">
                      <a16:colId xmlns:a16="http://schemas.microsoft.com/office/drawing/2014/main" val="3473783613"/>
                    </a:ext>
                  </a:extLst>
                </a:gridCol>
                <a:gridCol w="990507">
                  <a:extLst>
                    <a:ext uri="{9D8B030D-6E8A-4147-A177-3AD203B41FA5}">
                      <a16:colId xmlns:a16="http://schemas.microsoft.com/office/drawing/2014/main" val="1361802662"/>
                    </a:ext>
                  </a:extLst>
                </a:gridCol>
                <a:gridCol w="741881">
                  <a:extLst>
                    <a:ext uri="{9D8B030D-6E8A-4147-A177-3AD203B41FA5}">
                      <a16:colId xmlns:a16="http://schemas.microsoft.com/office/drawing/2014/main" val="3072195499"/>
                    </a:ext>
                  </a:extLst>
                </a:gridCol>
                <a:gridCol w="1007406">
                  <a:extLst>
                    <a:ext uri="{9D8B030D-6E8A-4147-A177-3AD203B41FA5}">
                      <a16:colId xmlns:a16="http://schemas.microsoft.com/office/drawing/2014/main" val="3947701700"/>
                    </a:ext>
                  </a:extLst>
                </a:gridCol>
                <a:gridCol w="724982">
                  <a:extLst>
                    <a:ext uri="{9D8B030D-6E8A-4147-A177-3AD203B41FA5}">
                      <a16:colId xmlns:a16="http://schemas.microsoft.com/office/drawing/2014/main" val="2454016410"/>
                    </a:ext>
                  </a:extLst>
                </a:gridCol>
              </a:tblGrid>
              <a:tr h="263304">
                <a:tc gridSpan="8">
                  <a:txBody>
                    <a:bodyPr/>
                    <a:lstStyle/>
                    <a:p>
                      <a:pPr>
                        <a:lnSpc>
                          <a:spcPct val="115000"/>
                        </a:lnSpc>
                      </a:pPr>
                      <a:r>
                        <a:rPr lang="en-ZA" sz="1400" dirty="0">
                          <a:solidFill>
                            <a:schemeClr val="bg1"/>
                          </a:solidFill>
                          <a:effectLst/>
                          <a:latin typeface="Arial" panose="020B0604020202020204" pitchFamily="34" charset="0"/>
                          <a:cs typeface="Arial" panose="020B0604020202020204" pitchFamily="34" charset="0"/>
                        </a:rPr>
                        <a:t>YOUTH</a:t>
                      </a:r>
                      <a:endParaRPr lang="en-ZA" sz="1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tc hMerge="1">
                  <a:txBody>
                    <a:bodyPr/>
                    <a:lstStyle/>
                    <a:p>
                      <a:endParaRPr lang="en-ZA" sz="1600" dirty="0"/>
                    </a:p>
                  </a:txBody>
                  <a:tcPr marL="60058" marR="60058" marT="0" marB="0"/>
                </a:tc>
                <a:tc hMerge="1">
                  <a:txBody>
                    <a:bodyPr/>
                    <a:lstStyle/>
                    <a:p>
                      <a:endParaRPr lang="en-ZA" sz="1600" dirty="0"/>
                    </a:p>
                  </a:txBody>
                  <a:tcPr marL="80077" marR="80077" marT="40038" marB="40038"/>
                </a:tc>
                <a:tc hMerge="1">
                  <a:txBody>
                    <a:bodyPr/>
                    <a:lstStyle/>
                    <a:p>
                      <a:endParaRPr lang="en-ZA" sz="1600" dirty="0"/>
                    </a:p>
                  </a:txBody>
                  <a:tcPr marL="80077" marR="80077" marT="40038" marB="40038"/>
                </a:tc>
                <a:tc hMerge="1">
                  <a:txBody>
                    <a:bodyPr/>
                    <a:lstStyle/>
                    <a:p>
                      <a:endParaRPr lang="en-ZA" sz="1600" dirty="0"/>
                    </a:p>
                  </a:txBody>
                  <a:tcPr marL="80077" marR="80077" marT="40038" marB="40038"/>
                </a:tc>
                <a:tc hMerge="1">
                  <a:txBody>
                    <a:bodyPr/>
                    <a:lstStyle/>
                    <a:p>
                      <a:endParaRPr lang="en-ZA" sz="1600" dirty="0"/>
                    </a:p>
                  </a:txBody>
                  <a:tcPr marL="80077" marR="80077" marT="40038" marB="40038"/>
                </a:tc>
                <a:tc hMerge="1">
                  <a:txBody>
                    <a:bodyPr/>
                    <a:lstStyle/>
                    <a:p>
                      <a:endParaRPr lang="en-ZA" sz="1600" dirty="0"/>
                    </a:p>
                  </a:txBody>
                  <a:tcPr marL="80077" marR="80077" marT="40038" marB="40038"/>
                </a:tc>
                <a:tc hMerge="1">
                  <a:txBody>
                    <a:bodyPr/>
                    <a:lstStyle/>
                    <a:p>
                      <a:endParaRPr lang="en-ZA" sz="1600" dirty="0"/>
                    </a:p>
                  </a:txBody>
                  <a:tcPr marL="80077" marR="80077" marT="40038" marB="40038"/>
                </a:tc>
                <a:extLst>
                  <a:ext uri="{0D108BD9-81ED-4DB2-BD59-A6C34878D82A}">
                    <a16:rowId xmlns:a16="http://schemas.microsoft.com/office/drawing/2014/main" val="2184102143"/>
                  </a:ext>
                </a:extLst>
              </a:tr>
              <a:tr h="399395">
                <a:tc>
                  <a:txBody>
                    <a:bodyPr/>
                    <a:lstStyle/>
                    <a:p>
                      <a:pPr>
                        <a:lnSpc>
                          <a:spcPct val="115000"/>
                        </a:lnSpc>
                      </a:pPr>
                      <a:r>
                        <a:rPr lang="en-ZA" sz="1200" b="1" dirty="0">
                          <a:effectLst/>
                          <a:latin typeface="Arial" panose="020B0604020202020204" pitchFamily="34" charset="0"/>
                          <a:cs typeface="Arial" panose="020B0604020202020204" pitchFamily="34" charset="0"/>
                        </a:rPr>
                        <a:t>Indicator</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Male</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Female</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Undisclosed</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LGBTQIA+</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Youth</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Persons with Disabilities</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Total</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extLst>
                  <a:ext uri="{0D108BD9-81ED-4DB2-BD59-A6C34878D82A}">
                    <a16:rowId xmlns:a16="http://schemas.microsoft.com/office/drawing/2014/main" val="3038054242"/>
                  </a:ext>
                </a:extLst>
              </a:tr>
              <a:tr h="668080">
                <a:tc>
                  <a:txBody>
                    <a:bodyPr/>
                    <a:lstStyle/>
                    <a:p>
                      <a:pPr>
                        <a:lnSpc>
                          <a:spcPct val="115000"/>
                        </a:lnSpc>
                      </a:pPr>
                      <a:r>
                        <a:rPr lang="en-ZA" sz="1200" dirty="0">
                          <a:effectLst/>
                          <a:latin typeface="Arial" panose="020B0604020202020204" pitchFamily="34" charset="0"/>
                          <a:cs typeface="Arial" panose="020B0604020202020204" pitchFamily="34" charset="0"/>
                        </a:rPr>
                        <a:t>All beneficiaries in Child &amp; Youth Care Centres</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2 164</a:t>
                      </a:r>
                    </a:p>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(50%)</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2 177 </a:t>
                      </a:r>
                    </a:p>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(50%)</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2(0%)</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117</a:t>
                      </a:r>
                    </a:p>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504</a:t>
                      </a:r>
                    </a:p>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4 343</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81389613"/>
                  </a:ext>
                </a:extLst>
              </a:tr>
              <a:tr h="668080">
                <a:tc>
                  <a:txBody>
                    <a:bodyPr/>
                    <a:lstStyle/>
                    <a:p>
                      <a:pPr>
                        <a:lnSpc>
                          <a:spcPct val="115000"/>
                        </a:lnSpc>
                      </a:pPr>
                      <a:r>
                        <a:rPr lang="en-ZA" sz="1200" dirty="0">
                          <a:effectLst/>
                          <a:latin typeface="Arial" panose="020B0604020202020204" pitchFamily="34" charset="0"/>
                          <a:cs typeface="Arial" panose="020B0604020202020204" pitchFamily="34" charset="0"/>
                        </a:rPr>
                        <a:t>Youth Development Programme</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29 419</a:t>
                      </a:r>
                    </a:p>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35 968</a:t>
                      </a:r>
                    </a:p>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(15%)</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170 420</a:t>
                      </a:r>
                    </a:p>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(72%)</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235 807</a:t>
                      </a:r>
                    </a:p>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236 (0%)</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235 807</a:t>
                      </a:r>
                      <a:endParaRPr lang="en-ZA"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96963229"/>
                  </a:ext>
                </a:extLst>
              </a:tr>
              <a:tr h="668080">
                <a:tc>
                  <a:txBody>
                    <a:bodyPr/>
                    <a:lstStyle/>
                    <a:p>
                      <a:pPr>
                        <a:lnSpc>
                          <a:spcPct val="115000"/>
                        </a:lnSpc>
                      </a:pPr>
                      <a:r>
                        <a:rPr lang="en-ZA" sz="1200" dirty="0">
                          <a:effectLst/>
                          <a:latin typeface="Arial" panose="020B0604020202020204" pitchFamily="34" charset="0"/>
                          <a:cs typeface="Arial" panose="020B0604020202020204" pitchFamily="34" charset="0"/>
                        </a:rPr>
                        <a:t>Crime Prevention Programme</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319 586</a:t>
                      </a:r>
                    </a:p>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(7%)</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358 093</a:t>
                      </a:r>
                    </a:p>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3 963 866</a:t>
                      </a:r>
                    </a:p>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(85%)</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149 794</a:t>
                      </a:r>
                    </a:p>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6 937 (0%)</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4 641 545</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166796388"/>
                  </a:ext>
                </a:extLst>
              </a:tr>
              <a:tr h="668080">
                <a:tc>
                  <a:txBody>
                    <a:bodyPr/>
                    <a:lstStyle/>
                    <a:p>
                      <a:pPr>
                        <a:lnSpc>
                          <a:spcPct val="115000"/>
                        </a:lnSpc>
                      </a:pPr>
                      <a:r>
                        <a:rPr lang="en-ZA" sz="1200" dirty="0">
                          <a:effectLst/>
                          <a:latin typeface="Arial" panose="020B0604020202020204" pitchFamily="34" charset="0"/>
                          <a:cs typeface="Arial" panose="020B0604020202020204" pitchFamily="34" charset="0"/>
                        </a:rPr>
                        <a:t>Substance Abuse Prevention, Treatment &amp; Rehabilitation</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2 078 166</a:t>
                      </a:r>
                    </a:p>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(18%)</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2 481 370</a:t>
                      </a:r>
                    </a:p>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(21%)</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7 274 477</a:t>
                      </a:r>
                    </a:p>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(61%)</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1 684 383 (14%)</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24 923</a:t>
                      </a:r>
                    </a:p>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1 1834 013</a:t>
                      </a:r>
                      <a:endPar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746118430"/>
                  </a:ext>
                </a:extLst>
              </a:tr>
              <a:tr h="668080">
                <a:tc>
                  <a:txBody>
                    <a:bodyPr/>
                    <a:lstStyle/>
                    <a:p>
                      <a:pPr>
                        <a:lnSpc>
                          <a:spcPct val="115000"/>
                        </a:lnSpc>
                      </a:pPr>
                      <a:r>
                        <a:rPr lang="en-ZA" sz="1200" dirty="0">
                          <a:effectLst/>
                          <a:latin typeface="Arial" panose="020B0604020202020204" pitchFamily="34" charset="0"/>
                          <a:cs typeface="Arial" panose="020B0604020202020204" pitchFamily="34" charset="0"/>
                        </a:rPr>
                        <a:t>Grand Total</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0058" marR="60058" marT="0" marB="0"/>
                </a:tc>
                <a:tc>
                  <a:txBody>
                    <a:bodyPr/>
                    <a:lstStyle/>
                    <a:p>
                      <a:pPr algn="ctr"/>
                      <a:r>
                        <a:rPr lang="en-US"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2 429 335</a:t>
                      </a:r>
                    </a:p>
                    <a:p>
                      <a:pPr algn="ctr"/>
                      <a:r>
                        <a:rPr lang="en-US"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(15%)</a:t>
                      </a:r>
                      <a:endParaRPr lang="en-ZA"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2 877 608</a:t>
                      </a:r>
                    </a:p>
                    <a:p>
                      <a:pPr algn="ctr"/>
                      <a:r>
                        <a:rPr lang="en-US"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(17%)</a:t>
                      </a:r>
                      <a:endParaRPr lang="en-ZA"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11 408 765</a:t>
                      </a:r>
                    </a:p>
                    <a:p>
                      <a:pPr algn="ctr"/>
                      <a:r>
                        <a:rPr lang="en-US"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(68%)</a:t>
                      </a:r>
                      <a:endParaRPr lang="en-ZA"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a:t>
                      </a:r>
                      <a:endParaRPr lang="en-ZA"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2 070 101</a:t>
                      </a:r>
                    </a:p>
                    <a:p>
                      <a:pPr algn="ctr"/>
                      <a:r>
                        <a:rPr lang="en-US"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a:t>
                      </a:r>
                      <a:endParaRPr lang="en-ZA"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32 600</a:t>
                      </a:r>
                    </a:p>
                    <a:p>
                      <a:pPr algn="ctr"/>
                      <a:r>
                        <a:rPr lang="en-US"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endParaRPr lang="en-ZA"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lang="en-US"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16 715 708</a:t>
                      </a:r>
                      <a:endParaRPr lang="en-ZA" sz="11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50942645"/>
                  </a:ext>
                </a:extLst>
              </a:tr>
            </a:tbl>
          </a:graphicData>
        </a:graphic>
      </p:graphicFrame>
    </p:spTree>
    <p:extLst>
      <p:ext uri="{BB962C8B-B14F-4D97-AF65-F5344CB8AC3E}">
        <p14:creationId xmlns:p14="http://schemas.microsoft.com/office/powerpoint/2010/main" val="37141995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52</a:t>
            </a:fld>
            <a:endParaRPr lang="en-US" dirty="0">
              <a:solidFill>
                <a:prstClr val="black">
                  <a:tint val="75000"/>
                </a:prstClr>
              </a:solidFill>
              <a:latin typeface="Calibri"/>
            </a:endParaRPr>
          </a:p>
        </p:txBody>
      </p:sp>
      <p:sp>
        <p:nvSpPr>
          <p:cNvPr id="4" name="Title 4">
            <a:extLst>
              <a:ext uri="{FF2B5EF4-FFF2-40B4-BE49-F238E27FC236}">
                <a16:creationId xmlns:a16="http://schemas.microsoft.com/office/drawing/2014/main" id="{A71813D1-DE83-FEF0-FA47-4551F79D7D3B}"/>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Departmental Achievement on Actual GEYODI Empowerment</a:t>
            </a:r>
            <a:endParaRPr kumimoji="0" lang="en-ZA"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5">
            <a:extLst>
              <a:ext uri="{FF2B5EF4-FFF2-40B4-BE49-F238E27FC236}">
                <a16:creationId xmlns:a16="http://schemas.microsoft.com/office/drawing/2014/main" id="{A3DF06E4-7A29-03F6-660D-3555A631B588}"/>
              </a:ext>
            </a:extLst>
          </p:cNvPr>
          <p:cNvGraphicFramePr>
            <a:graphicFrameLocks noGrp="1"/>
          </p:cNvGraphicFramePr>
          <p:nvPr>
            <p:ph idx="1"/>
            <p:extLst>
              <p:ext uri="{D42A27DB-BD31-4B8C-83A1-F6EECF244321}">
                <p14:modId xmlns:p14="http://schemas.microsoft.com/office/powerpoint/2010/main" val="3029905112"/>
              </p:ext>
            </p:extLst>
          </p:nvPr>
        </p:nvGraphicFramePr>
        <p:xfrm>
          <a:off x="1006475" y="1703752"/>
          <a:ext cx="8013694" cy="4543976"/>
        </p:xfrm>
        <a:graphic>
          <a:graphicData uri="http://schemas.openxmlformats.org/drawingml/2006/table">
            <a:tbl>
              <a:tblPr firstRow="1" firstCol="1" bandRow="1">
                <a:tableStyleId>{5C22544A-7EE6-4342-B048-85BDC9FD1C3A}</a:tableStyleId>
              </a:tblPr>
              <a:tblGrid>
                <a:gridCol w="1873203">
                  <a:extLst>
                    <a:ext uri="{9D8B030D-6E8A-4147-A177-3AD203B41FA5}">
                      <a16:colId xmlns:a16="http://schemas.microsoft.com/office/drawing/2014/main" val="2456676666"/>
                    </a:ext>
                  </a:extLst>
                </a:gridCol>
                <a:gridCol w="877213">
                  <a:extLst>
                    <a:ext uri="{9D8B030D-6E8A-4147-A177-3AD203B41FA5}">
                      <a16:colId xmlns:a16="http://schemas.microsoft.com/office/drawing/2014/main" val="1474169326"/>
                    </a:ext>
                  </a:extLst>
                </a:gridCol>
                <a:gridCol w="682587">
                  <a:extLst>
                    <a:ext uri="{9D8B030D-6E8A-4147-A177-3AD203B41FA5}">
                      <a16:colId xmlns:a16="http://schemas.microsoft.com/office/drawing/2014/main" val="2491342482"/>
                    </a:ext>
                  </a:extLst>
                </a:gridCol>
                <a:gridCol w="1071839">
                  <a:extLst>
                    <a:ext uri="{9D8B030D-6E8A-4147-A177-3AD203B41FA5}">
                      <a16:colId xmlns:a16="http://schemas.microsoft.com/office/drawing/2014/main" val="1759688309"/>
                    </a:ext>
                  </a:extLst>
                </a:gridCol>
                <a:gridCol w="1022005">
                  <a:extLst>
                    <a:ext uri="{9D8B030D-6E8A-4147-A177-3AD203B41FA5}">
                      <a16:colId xmlns:a16="http://schemas.microsoft.com/office/drawing/2014/main" val="3552173662"/>
                    </a:ext>
                  </a:extLst>
                </a:gridCol>
                <a:gridCol w="732421">
                  <a:extLst>
                    <a:ext uri="{9D8B030D-6E8A-4147-A177-3AD203B41FA5}">
                      <a16:colId xmlns:a16="http://schemas.microsoft.com/office/drawing/2014/main" val="1967979946"/>
                    </a:ext>
                  </a:extLst>
                </a:gridCol>
                <a:gridCol w="1030118">
                  <a:extLst>
                    <a:ext uri="{9D8B030D-6E8A-4147-A177-3AD203B41FA5}">
                      <a16:colId xmlns:a16="http://schemas.microsoft.com/office/drawing/2014/main" val="36243738"/>
                    </a:ext>
                  </a:extLst>
                </a:gridCol>
                <a:gridCol w="724308">
                  <a:extLst>
                    <a:ext uri="{9D8B030D-6E8A-4147-A177-3AD203B41FA5}">
                      <a16:colId xmlns:a16="http://schemas.microsoft.com/office/drawing/2014/main" val="980928493"/>
                    </a:ext>
                  </a:extLst>
                </a:gridCol>
              </a:tblGrid>
              <a:tr h="423148">
                <a:tc gridSpan="8">
                  <a:txBody>
                    <a:bodyPr/>
                    <a:lstStyle/>
                    <a:p>
                      <a:pPr>
                        <a:lnSpc>
                          <a:spcPct val="115000"/>
                        </a:lnSpc>
                      </a:pPr>
                      <a:r>
                        <a:rPr lang="en-ZA" sz="1400" dirty="0">
                          <a:solidFill>
                            <a:schemeClr val="bg1"/>
                          </a:solidFill>
                          <a:effectLst/>
                          <a:latin typeface="Arial" panose="020B0604020202020204" pitchFamily="34" charset="0"/>
                          <a:cs typeface="Arial" panose="020B0604020202020204" pitchFamily="34" charset="0"/>
                        </a:rPr>
                        <a:t>DISABLED</a:t>
                      </a:r>
                      <a:endParaRPr lang="en-ZA" sz="1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hMerge="1">
                  <a:txBody>
                    <a:bodyPr/>
                    <a:lstStyle/>
                    <a:p>
                      <a:endParaRPr lang="en-ZA" sz="1200" dirty="0">
                        <a:latin typeface="Arial" panose="020B0604020202020204" pitchFamily="34" charset="0"/>
                        <a:cs typeface="Arial" panose="020B0604020202020204" pitchFamily="34" charset="0"/>
                      </a:endParaRPr>
                    </a:p>
                  </a:txBody>
                  <a:tcPr marL="65245" marR="65245" marT="0" marB="0"/>
                </a:tc>
                <a:tc hMerge="1">
                  <a:txBody>
                    <a:bodyPr/>
                    <a:lstStyle/>
                    <a:p>
                      <a:endParaRPr lang="en-ZA" sz="1200" dirty="0">
                        <a:latin typeface="Arial" panose="020B0604020202020204" pitchFamily="34" charset="0"/>
                        <a:cs typeface="Arial" panose="020B0604020202020204" pitchFamily="34" charset="0"/>
                      </a:endParaRPr>
                    </a:p>
                  </a:txBody>
                  <a:tcPr marL="86994" marR="86994" marT="43497" marB="43497"/>
                </a:tc>
                <a:tc hMerge="1">
                  <a:txBody>
                    <a:bodyPr/>
                    <a:lstStyle/>
                    <a:p>
                      <a:endParaRPr lang="en-US"/>
                    </a:p>
                  </a:txBody>
                  <a:tcPr/>
                </a:tc>
                <a:tc hMerge="1">
                  <a:txBody>
                    <a:bodyPr/>
                    <a:lstStyle/>
                    <a:p>
                      <a:endParaRPr lang="en-ZA" sz="1200" dirty="0">
                        <a:latin typeface="Arial" panose="020B0604020202020204" pitchFamily="34" charset="0"/>
                        <a:cs typeface="Arial" panose="020B0604020202020204" pitchFamily="34" charset="0"/>
                      </a:endParaRPr>
                    </a:p>
                  </a:txBody>
                  <a:tcPr marL="86994" marR="86994" marT="43497" marB="43497"/>
                </a:tc>
                <a:tc hMerge="1">
                  <a:txBody>
                    <a:bodyPr/>
                    <a:lstStyle/>
                    <a:p>
                      <a:endParaRPr lang="en-US"/>
                    </a:p>
                  </a:txBody>
                  <a:tcPr/>
                </a:tc>
                <a:tc hMerge="1">
                  <a:txBody>
                    <a:bodyPr/>
                    <a:lstStyle/>
                    <a:p>
                      <a:endParaRPr lang="en-ZA" sz="1200" dirty="0">
                        <a:latin typeface="Arial" panose="020B0604020202020204" pitchFamily="34" charset="0"/>
                        <a:cs typeface="Arial" panose="020B0604020202020204" pitchFamily="34" charset="0"/>
                      </a:endParaRPr>
                    </a:p>
                  </a:txBody>
                  <a:tcPr marL="86994" marR="86994" marT="43497" marB="43497"/>
                </a:tc>
                <a:tc hMerge="1">
                  <a:txBody>
                    <a:bodyPr/>
                    <a:lstStyle/>
                    <a:p>
                      <a:pPr>
                        <a:lnSpc>
                          <a:spcPct val="115000"/>
                        </a:lnSpc>
                      </a:pPr>
                      <a:endParaRPr lang="en-ZA" sz="1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extLst>
                  <a:ext uri="{0D108BD9-81ED-4DB2-BD59-A6C34878D82A}">
                    <a16:rowId xmlns:a16="http://schemas.microsoft.com/office/drawing/2014/main" val="2037887798"/>
                  </a:ext>
                </a:extLst>
              </a:tr>
              <a:tr h="963107">
                <a:tc>
                  <a:txBody>
                    <a:bodyPr/>
                    <a:lstStyle/>
                    <a:p>
                      <a:pPr>
                        <a:lnSpc>
                          <a:spcPct val="115000"/>
                        </a:lnSpc>
                      </a:pPr>
                      <a:r>
                        <a:rPr lang="en-ZA" sz="1200" b="1" dirty="0">
                          <a:effectLst/>
                          <a:latin typeface="Arial" panose="020B0604020202020204" pitchFamily="34" charset="0"/>
                          <a:cs typeface="Arial" panose="020B0604020202020204" pitchFamily="34" charset="0"/>
                        </a:rPr>
                        <a:t>Indicator</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Male</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Female</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Undisclosed</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LGBTQIA+</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Youth</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Persons with Disabilities</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Total</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extLst>
                  <a:ext uri="{0D108BD9-81ED-4DB2-BD59-A6C34878D82A}">
                    <a16:rowId xmlns:a16="http://schemas.microsoft.com/office/drawing/2014/main" val="278013474"/>
                  </a:ext>
                </a:extLst>
              </a:tr>
              <a:tr h="985804">
                <a:tc>
                  <a:txBody>
                    <a:bodyPr/>
                    <a:lstStyle/>
                    <a:p>
                      <a:pPr>
                        <a:lnSpc>
                          <a:spcPct val="115000"/>
                        </a:lnSpc>
                      </a:pPr>
                      <a:r>
                        <a:rPr lang="en-ZA" sz="1200" dirty="0">
                          <a:effectLst/>
                          <a:latin typeface="Arial" panose="020B0604020202020204" pitchFamily="34" charset="0"/>
                          <a:cs typeface="Arial" panose="020B0604020202020204" pitchFamily="34" charset="0"/>
                        </a:rPr>
                        <a:t>Services to Persons with Disabilities</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64 602</a:t>
                      </a:r>
                    </a:p>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p>
                  </a:txBody>
                  <a:tcPr marL="68580" marR="68580" marT="0" marB="0" anchor="ctr"/>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75 844</a:t>
                      </a:r>
                    </a:p>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p>
                  </a:txBody>
                  <a:tcPr marL="68580" marR="68580" marT="0" marB="0" anchor="ctr"/>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22 288 759</a:t>
                      </a:r>
                    </a:p>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a:t>
                      </a:r>
                    </a:p>
                  </a:txBody>
                  <a:tcPr marL="68580" marR="68580" marT="0" marB="0" anchor="ctr"/>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a:t>
                      </a:r>
                    </a:p>
                  </a:txBody>
                  <a:tcPr marL="68580" marR="68580" marT="0" marB="0" anchor="ctr"/>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54 910</a:t>
                      </a:r>
                    </a:p>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p>
                  </a:txBody>
                  <a:tcPr marL="68580" marR="68580" marT="0" marB="0" anchor="ctr"/>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72 007 (0%)</a:t>
                      </a:r>
                    </a:p>
                  </a:txBody>
                  <a:tcPr marL="68580" marR="68580" marT="0" marB="0" anchor="ctr"/>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22 429 205</a:t>
                      </a:r>
                    </a:p>
                  </a:txBody>
                  <a:tcPr marL="68580" marR="68580" marT="0" marB="0" anchor="ctr"/>
                </a:tc>
                <a:extLst>
                  <a:ext uri="{0D108BD9-81ED-4DB2-BD59-A6C34878D82A}">
                    <a16:rowId xmlns:a16="http://schemas.microsoft.com/office/drawing/2014/main" val="523486514"/>
                  </a:ext>
                </a:extLst>
              </a:tr>
              <a:tr h="502644">
                <a:tc gridSpan="8">
                  <a:txBody>
                    <a:bodyPr/>
                    <a:lstStyle/>
                    <a:p>
                      <a:pPr>
                        <a:lnSpc>
                          <a:spcPct val="115000"/>
                        </a:lnSpc>
                      </a:pPr>
                      <a:r>
                        <a:rPr lang="en-ZA" sz="1400" dirty="0">
                          <a:effectLst/>
                          <a:latin typeface="Arial" panose="020B0604020202020204" pitchFamily="34" charset="0"/>
                          <a:cs typeface="Arial" panose="020B0604020202020204" pitchFamily="34" charset="0"/>
                        </a:rPr>
                        <a:t>SENIOR CITIZENS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hMerge="1">
                  <a:txBody>
                    <a:bodyPr/>
                    <a:lstStyle/>
                    <a:p>
                      <a:endParaRPr lang="en-ZA" sz="1200" dirty="0">
                        <a:latin typeface="Arial" panose="020B0604020202020204" pitchFamily="34" charset="0"/>
                        <a:cs typeface="Arial" panose="020B0604020202020204" pitchFamily="34" charset="0"/>
                      </a:endParaRPr>
                    </a:p>
                  </a:txBody>
                  <a:tcPr marL="65245" marR="65245" marT="0" marB="0"/>
                </a:tc>
                <a:tc hMerge="1">
                  <a:txBody>
                    <a:bodyPr/>
                    <a:lstStyle/>
                    <a:p>
                      <a:endParaRPr lang="en-ZA" sz="1200" dirty="0">
                        <a:latin typeface="Arial" panose="020B0604020202020204" pitchFamily="34" charset="0"/>
                        <a:cs typeface="Arial" panose="020B0604020202020204" pitchFamily="34" charset="0"/>
                      </a:endParaRPr>
                    </a:p>
                  </a:txBody>
                  <a:tcPr marL="86994" marR="86994" marT="43497" marB="43497"/>
                </a:tc>
                <a:tc hMerge="1">
                  <a:txBody>
                    <a:bodyPr/>
                    <a:lstStyle/>
                    <a:p>
                      <a:endParaRPr lang="en-US"/>
                    </a:p>
                  </a:txBody>
                  <a:tcPr/>
                </a:tc>
                <a:tc hMerge="1">
                  <a:txBody>
                    <a:bodyPr/>
                    <a:lstStyle/>
                    <a:p>
                      <a:endParaRPr lang="en-ZA" sz="1200" dirty="0">
                        <a:latin typeface="Arial" panose="020B0604020202020204" pitchFamily="34" charset="0"/>
                        <a:cs typeface="Arial" panose="020B0604020202020204" pitchFamily="34" charset="0"/>
                      </a:endParaRPr>
                    </a:p>
                  </a:txBody>
                  <a:tcPr marL="86994" marR="86994" marT="43497" marB="43497"/>
                </a:tc>
                <a:tc hMerge="1">
                  <a:txBody>
                    <a:bodyPr/>
                    <a:lstStyle/>
                    <a:p>
                      <a:endParaRPr lang="en-US"/>
                    </a:p>
                  </a:txBody>
                  <a:tcPr/>
                </a:tc>
                <a:tc hMerge="1">
                  <a:txBody>
                    <a:bodyPr/>
                    <a:lstStyle/>
                    <a:p>
                      <a:endParaRPr lang="en-ZA" sz="1200" dirty="0">
                        <a:latin typeface="Arial" panose="020B0604020202020204" pitchFamily="34" charset="0"/>
                        <a:cs typeface="Arial" panose="020B0604020202020204" pitchFamily="34" charset="0"/>
                      </a:endParaRPr>
                    </a:p>
                  </a:txBody>
                  <a:tcPr marL="86994" marR="86994" marT="43497" marB="43497"/>
                </a:tc>
                <a:tc hMerge="1">
                  <a:txBody>
                    <a:bodyPr/>
                    <a:lstStyle/>
                    <a:p>
                      <a:pPr>
                        <a:lnSpc>
                          <a:spcPct val="115000"/>
                        </a:lnSpc>
                      </a:pP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extLst>
                  <a:ext uri="{0D108BD9-81ED-4DB2-BD59-A6C34878D82A}">
                    <a16:rowId xmlns:a16="http://schemas.microsoft.com/office/drawing/2014/main" val="2268124725"/>
                  </a:ext>
                </a:extLst>
              </a:tr>
              <a:tr h="904475">
                <a:tc>
                  <a:txBody>
                    <a:bodyPr/>
                    <a:lstStyle/>
                    <a:p>
                      <a:pPr>
                        <a:lnSpc>
                          <a:spcPct val="115000"/>
                        </a:lnSpc>
                      </a:pPr>
                      <a:r>
                        <a:rPr lang="en-ZA" sz="1200" dirty="0">
                          <a:effectLst/>
                          <a:latin typeface="Arial" panose="020B0604020202020204" pitchFamily="34" charset="0"/>
                          <a:cs typeface="Arial" panose="020B0604020202020204" pitchFamily="34" charset="0"/>
                        </a:rPr>
                        <a:t>Indicator</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Male</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Female</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Undisclosed</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LGBTQIA+</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Youth</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Persons with Disabilities</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nSpc>
                          <a:spcPct val="115000"/>
                        </a:lnSpc>
                      </a:pPr>
                      <a:r>
                        <a:rPr lang="en-ZA" sz="1200" b="1" dirty="0">
                          <a:effectLst/>
                          <a:latin typeface="Arial" panose="020B0604020202020204" pitchFamily="34" charset="0"/>
                          <a:cs typeface="Arial" panose="020B0604020202020204" pitchFamily="34" charset="0"/>
                        </a:rPr>
                        <a:t>Total</a:t>
                      </a:r>
                      <a:endParaRPr lang="en-ZA"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extLst>
                  <a:ext uri="{0D108BD9-81ED-4DB2-BD59-A6C34878D82A}">
                    <a16:rowId xmlns:a16="http://schemas.microsoft.com/office/drawing/2014/main" val="3113015678"/>
                  </a:ext>
                </a:extLst>
              </a:tr>
              <a:tr h="764798">
                <a:tc>
                  <a:txBody>
                    <a:bodyPr/>
                    <a:lstStyle/>
                    <a:p>
                      <a:pPr>
                        <a:lnSpc>
                          <a:spcPct val="115000"/>
                        </a:lnSpc>
                      </a:pPr>
                      <a:r>
                        <a:rPr lang="en-ZA" sz="1200" dirty="0">
                          <a:effectLst/>
                          <a:latin typeface="Arial" panose="020B0604020202020204" pitchFamily="34" charset="0"/>
                          <a:cs typeface="Arial" panose="020B0604020202020204" pitchFamily="34" charset="0"/>
                        </a:rPr>
                        <a:t>Services to Older Persons</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65245" marR="65245" marT="0" marB="0"/>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92 805</a:t>
                      </a:r>
                    </a:p>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a:t>
                      </a:r>
                    </a:p>
                  </a:txBody>
                  <a:tcPr marL="68580" marR="68580" marT="0" marB="0" anchor="ctr"/>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243 440</a:t>
                      </a:r>
                    </a:p>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a:t>
                      </a:r>
                    </a:p>
                  </a:txBody>
                  <a:tcPr marL="68580" marR="68580" marT="0" marB="0" anchor="ctr"/>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2 733 865</a:t>
                      </a:r>
                    </a:p>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(89%)</a:t>
                      </a:r>
                    </a:p>
                  </a:txBody>
                  <a:tcPr marL="68580" marR="68580" marT="0" marB="0" anchor="ctr"/>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a:t>
                      </a:r>
                    </a:p>
                  </a:txBody>
                  <a:tcPr marL="68580" marR="68580" marT="0" marB="0" anchor="ctr"/>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29 566</a:t>
                      </a:r>
                    </a:p>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p>
                  </a:txBody>
                  <a:tcPr marL="68580" marR="68580" marT="0" marB="0" anchor="ctr"/>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28 732</a:t>
                      </a:r>
                    </a:p>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p>
                  </a:txBody>
                  <a:tcPr marL="68580" marR="68580" marT="0" marB="0" anchor="ctr"/>
                </a:tc>
                <a:tc>
                  <a:txBody>
                    <a:bodyPr/>
                    <a:lstStyle/>
                    <a:p>
                      <a:pPr algn="ctr"/>
                      <a:r>
                        <a:rPr lang="en-ZA"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3 070 110</a:t>
                      </a:r>
                    </a:p>
                  </a:txBody>
                  <a:tcPr marL="68580" marR="68580" marT="0" marB="0" anchor="ctr"/>
                </a:tc>
                <a:extLst>
                  <a:ext uri="{0D108BD9-81ED-4DB2-BD59-A6C34878D82A}">
                    <a16:rowId xmlns:a16="http://schemas.microsoft.com/office/drawing/2014/main" val="1097322444"/>
                  </a:ext>
                </a:extLst>
              </a:tr>
            </a:tbl>
          </a:graphicData>
        </a:graphic>
      </p:graphicFrame>
    </p:spTree>
    <p:extLst>
      <p:ext uri="{BB962C8B-B14F-4D97-AF65-F5344CB8AC3E}">
        <p14:creationId xmlns:p14="http://schemas.microsoft.com/office/powerpoint/2010/main" val="22999790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53</a:t>
            </a:fld>
            <a:endParaRPr lang="en-US" dirty="0">
              <a:solidFill>
                <a:prstClr val="black">
                  <a:tint val="75000"/>
                </a:prstClr>
              </a:solidFill>
              <a:latin typeface="Calibri"/>
            </a:endParaRPr>
          </a:p>
        </p:txBody>
      </p:sp>
      <p:sp>
        <p:nvSpPr>
          <p:cNvPr id="4" name="Title 3">
            <a:extLst>
              <a:ext uri="{FF2B5EF4-FFF2-40B4-BE49-F238E27FC236}">
                <a16:creationId xmlns:a16="http://schemas.microsoft.com/office/drawing/2014/main" id="{C3CB062C-B34F-14BC-4839-24C6A92A7B88}"/>
              </a:ext>
            </a:extLst>
          </p:cNvPr>
          <p:cNvSpPr txBox="1">
            <a:spLocks/>
          </p:cNvSpPr>
          <p:nvPr/>
        </p:nvSpPr>
        <p:spPr>
          <a:xfrm>
            <a:off x="1007183" y="1097976"/>
            <a:ext cx="8013659" cy="365125"/>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Governance/ Administration</a:t>
            </a:r>
          </a:p>
        </p:txBody>
      </p:sp>
      <p:sp>
        <p:nvSpPr>
          <p:cNvPr id="6" name="Content Placeholder 1">
            <a:extLst>
              <a:ext uri="{FF2B5EF4-FFF2-40B4-BE49-F238E27FC236}">
                <a16:creationId xmlns:a16="http://schemas.microsoft.com/office/drawing/2014/main" id="{6F90C5D3-F09F-2160-BBF6-3EAAFCB6796B}"/>
              </a:ext>
            </a:extLst>
          </p:cNvPr>
          <p:cNvSpPr txBox="1">
            <a:spLocks/>
          </p:cNvSpPr>
          <p:nvPr/>
        </p:nvSpPr>
        <p:spPr>
          <a:xfrm>
            <a:off x="1007183" y="1703752"/>
            <a:ext cx="8013659" cy="4652601"/>
          </a:xfrm>
          <a:prstGeom prst="rect">
            <a:avLst/>
          </a:prstGeom>
        </p:spPr>
        <p:txBody>
          <a:bodyPr vert="horz" lIns="91440" tIns="45720" rIns="91440" bIns="45720" rtlCol="0">
            <a:norm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342891" marR="0" lvl="0" indent="-342891" algn="just" defTabSz="457189" rtl="0" eaLnBrk="1" fontAlgn="auto" latinLnBrk="0" hangingPunct="1">
              <a:lnSpc>
                <a:spcPct val="150000"/>
              </a:lnSpc>
              <a:spcBef>
                <a:spcPct val="20000"/>
              </a:spcBef>
              <a:spcAft>
                <a:spcPts val="1000"/>
              </a:spcAft>
              <a:buClrTx/>
              <a:buSzTx/>
              <a:buFont typeface="Wingdings" panose="05000000000000000000" pitchFamily="2" charset="2"/>
              <a:buChar char="§"/>
              <a:tabLst/>
              <a:defRPr/>
            </a:pPr>
            <a:r>
              <a:rPr kumimoji="0" lang="en-ZA"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Performance on foster care placements is </a:t>
            </a:r>
            <a:r>
              <a:rPr kumimoji="0" lang="en-ZA" sz="1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due to compliance with Lockdown regulations. Inability to acquire relevant reports from Psychologist &amp; Psychiatric services from DoH, NDSD, as well as relevant legal documents from prospective foster parents for submission to Courts. The achievement of the target is also dependent on the courts.</a:t>
            </a:r>
            <a:r>
              <a:rPr kumimoji="0" lang="en-ZA"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en-ZA" sz="1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The Department will continuously monitor the foster care implementation plan which includes the engagements with the NDSD and other stakeholders.</a:t>
            </a:r>
          </a:p>
          <a:p>
            <a:pPr marL="342891" marR="0" lvl="0" indent="-342891" algn="l" defTabSz="457200" rtl="0" eaLnBrk="1" fontAlgn="t" latinLnBrk="0" hangingPunct="1">
              <a:lnSpc>
                <a:spcPct val="100000"/>
              </a:lnSpc>
              <a:spcBef>
                <a:spcPts val="0"/>
              </a:spcBef>
              <a:spcAft>
                <a:spcPts val="0"/>
              </a:spcAft>
              <a:buClrTx/>
              <a:buSzTx/>
              <a:buFont typeface="Wingdings" panose="05000000000000000000" pitchFamily="2" charset="2"/>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Performance on the provision of dignity packs and school uniform was affected by delays in Supply Chain Management processes. In addition, the Con-Court ruling contributed to low performance. </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Department will resolve SCM issues and fast track implementation.</a:t>
            </a:r>
          </a:p>
          <a:p>
            <a:pPr marL="342891" marR="0" lvl="0" indent="-342891" algn="just" defTabSz="457189" rtl="0" eaLnBrk="1" fontAlgn="auto" latinLnBrk="0" hangingPunct="1">
              <a:lnSpc>
                <a:spcPct val="150000"/>
              </a:lnSpc>
              <a:spcBef>
                <a:spcPct val="20000"/>
              </a:spcBef>
              <a:spcAft>
                <a:spcPts val="1000"/>
              </a:spcAft>
              <a:buClrTx/>
              <a:buSzTx/>
              <a:buFont typeface="Wingdings" panose="05000000000000000000" pitchFamily="2" charset="2"/>
              <a:buChar char="§"/>
              <a:tabLst/>
              <a:defRPr/>
            </a:pPr>
            <a:endParaRPr kumimoji="0" lang="en-ZA" sz="2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098693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54</a:t>
            </a:fld>
            <a:endParaRPr lang="en-US" dirty="0">
              <a:solidFill>
                <a:prstClr val="black">
                  <a:tint val="75000"/>
                </a:prstClr>
              </a:solidFill>
              <a:latin typeface="Calibri"/>
            </a:endParaRPr>
          </a:p>
        </p:txBody>
      </p:sp>
      <p:sp>
        <p:nvSpPr>
          <p:cNvPr id="4" name="Title 3">
            <a:extLst>
              <a:ext uri="{FF2B5EF4-FFF2-40B4-BE49-F238E27FC236}">
                <a16:creationId xmlns:a16="http://schemas.microsoft.com/office/drawing/2014/main" id="{FA449E58-9829-53EC-B991-D63A6E149841}"/>
              </a:ext>
            </a:extLst>
          </p:cNvPr>
          <p:cNvSpPr txBox="1">
            <a:spLocks/>
          </p:cNvSpPr>
          <p:nvPr/>
        </p:nvSpPr>
        <p:spPr>
          <a:xfrm>
            <a:off x="1007183" y="1107538"/>
            <a:ext cx="8013659" cy="365125"/>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Challenges</a:t>
            </a:r>
          </a:p>
        </p:txBody>
      </p:sp>
      <p:graphicFrame>
        <p:nvGraphicFramePr>
          <p:cNvPr id="5" name="Content Placeholder 7">
            <a:extLst>
              <a:ext uri="{FF2B5EF4-FFF2-40B4-BE49-F238E27FC236}">
                <a16:creationId xmlns:a16="http://schemas.microsoft.com/office/drawing/2014/main" id="{873F3661-4DFC-C1A3-1115-69203952005D}"/>
              </a:ext>
            </a:extLst>
          </p:cNvPr>
          <p:cNvGraphicFramePr>
            <a:graphicFrameLocks noGrp="1"/>
          </p:cNvGraphicFramePr>
          <p:nvPr>
            <p:ph idx="1"/>
            <p:extLst>
              <p:ext uri="{D42A27DB-BD31-4B8C-83A1-F6EECF244321}">
                <p14:modId xmlns:p14="http://schemas.microsoft.com/office/powerpoint/2010/main" val="3754427390"/>
              </p:ext>
            </p:extLst>
          </p:nvPr>
        </p:nvGraphicFramePr>
        <p:xfrm>
          <a:off x="418534" y="1659542"/>
          <a:ext cx="8602308" cy="4664129"/>
        </p:xfrm>
        <a:graphic>
          <a:graphicData uri="http://schemas.openxmlformats.org/drawingml/2006/table">
            <a:tbl>
              <a:tblPr firstRow="1" firstCol="1" bandRow="1">
                <a:tableStyleId>{B301B821-A1FF-4177-AEE7-76D212191A09}</a:tableStyleId>
              </a:tblPr>
              <a:tblGrid>
                <a:gridCol w="2480314">
                  <a:extLst>
                    <a:ext uri="{9D8B030D-6E8A-4147-A177-3AD203B41FA5}">
                      <a16:colId xmlns:a16="http://schemas.microsoft.com/office/drawing/2014/main" val="74317983"/>
                    </a:ext>
                  </a:extLst>
                </a:gridCol>
                <a:gridCol w="2538483">
                  <a:extLst>
                    <a:ext uri="{9D8B030D-6E8A-4147-A177-3AD203B41FA5}">
                      <a16:colId xmlns:a16="http://schemas.microsoft.com/office/drawing/2014/main" val="1310983132"/>
                    </a:ext>
                  </a:extLst>
                </a:gridCol>
                <a:gridCol w="3583511">
                  <a:extLst>
                    <a:ext uri="{9D8B030D-6E8A-4147-A177-3AD203B41FA5}">
                      <a16:colId xmlns:a16="http://schemas.microsoft.com/office/drawing/2014/main" val="340991822"/>
                    </a:ext>
                  </a:extLst>
                </a:gridCol>
              </a:tblGrid>
              <a:tr h="257065">
                <a:tc>
                  <a:txBody>
                    <a:bodyPr/>
                    <a:lstStyle/>
                    <a:p>
                      <a:pPr>
                        <a:lnSpc>
                          <a:spcPct val="150000"/>
                        </a:lnSpc>
                      </a:pPr>
                      <a:r>
                        <a:rPr lang="en-US" sz="1050" b="0" dirty="0">
                          <a:solidFill>
                            <a:schemeClr val="bg1"/>
                          </a:solidFill>
                          <a:effectLst/>
                          <a:latin typeface="Arial" panose="020B0604020202020204" pitchFamily="34" charset="0"/>
                          <a:cs typeface="Arial" panose="020B0604020202020204" pitchFamily="34" charset="0"/>
                        </a:rPr>
                        <a:t>Challenge</a:t>
                      </a:r>
                      <a:endParaRPr lang="en-ZA" sz="105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tc>
                  <a:txBody>
                    <a:bodyPr/>
                    <a:lstStyle/>
                    <a:p>
                      <a:pPr>
                        <a:lnSpc>
                          <a:spcPct val="150000"/>
                        </a:lnSpc>
                      </a:pPr>
                      <a:r>
                        <a:rPr lang="en-US" sz="1050" b="0" dirty="0">
                          <a:solidFill>
                            <a:schemeClr val="bg1"/>
                          </a:solidFill>
                          <a:effectLst/>
                          <a:latin typeface="Arial" panose="020B0604020202020204" pitchFamily="34" charset="0"/>
                          <a:cs typeface="Arial" panose="020B0604020202020204" pitchFamily="34" charset="0"/>
                        </a:rPr>
                        <a:t>Consequence</a:t>
                      </a:r>
                      <a:endParaRPr lang="en-ZA" sz="105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tc>
                  <a:txBody>
                    <a:bodyPr/>
                    <a:lstStyle/>
                    <a:p>
                      <a:pPr>
                        <a:lnSpc>
                          <a:spcPct val="150000"/>
                        </a:lnSpc>
                      </a:pPr>
                      <a:r>
                        <a:rPr lang="en-US" sz="1050" b="0" dirty="0">
                          <a:solidFill>
                            <a:schemeClr val="bg1"/>
                          </a:solidFill>
                          <a:effectLst/>
                          <a:latin typeface="Arial" panose="020B0604020202020204" pitchFamily="34" charset="0"/>
                          <a:cs typeface="Arial" panose="020B0604020202020204" pitchFamily="34" charset="0"/>
                        </a:rPr>
                        <a:t>Recommendation</a:t>
                      </a:r>
                    </a:p>
                  </a:txBody>
                  <a:tcPr marL="48359" marR="48359" marT="0" marB="0"/>
                </a:tc>
                <a:extLst>
                  <a:ext uri="{0D108BD9-81ED-4DB2-BD59-A6C34878D82A}">
                    <a16:rowId xmlns:a16="http://schemas.microsoft.com/office/drawing/2014/main" val="1660436983"/>
                  </a:ext>
                </a:extLst>
              </a:tr>
              <a:tr h="773232">
                <a:tc>
                  <a:txBody>
                    <a:bodyPr/>
                    <a:lstStyle/>
                    <a:p>
                      <a:pPr algn="l">
                        <a:lnSpc>
                          <a:spcPct val="150000"/>
                        </a:lnSpc>
                      </a:pPr>
                      <a:r>
                        <a:rPr lang="en-ZA" sz="1050" dirty="0">
                          <a:effectLst/>
                          <a:latin typeface="Arial" panose="020B0604020202020204" pitchFamily="34" charset="0"/>
                          <a:cs typeface="Arial" panose="020B0604020202020204" pitchFamily="34" charset="0"/>
                        </a:rPr>
                        <a:t>Recruitment of designated groups.</a:t>
                      </a:r>
                    </a:p>
                  </a:txBody>
                  <a:tcPr marL="0" marR="0" marT="0" marB="0"/>
                </a:tc>
                <a:tc>
                  <a:txBody>
                    <a:bodyPr/>
                    <a:lstStyle/>
                    <a:p>
                      <a:pPr algn="l">
                        <a:lnSpc>
                          <a:spcPct val="150000"/>
                        </a:lnSpc>
                      </a:pPr>
                      <a:r>
                        <a:rPr lang="en-ZA" sz="1050" dirty="0">
                          <a:effectLst/>
                          <a:latin typeface="Arial" panose="020B0604020202020204" pitchFamily="34" charset="0"/>
                          <a:cs typeface="Arial" panose="020B0604020202020204" pitchFamily="34" charset="0"/>
                        </a:rPr>
                        <a:t>Applicants not meeting the requirements of the adverts.</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tc>
                  <a:txBody>
                    <a:bodyPr/>
                    <a:lstStyle/>
                    <a:p>
                      <a:pPr algn="l">
                        <a:lnSpc>
                          <a:spcPct val="150000"/>
                        </a:lnSpc>
                      </a:pPr>
                      <a:r>
                        <a:rPr lang="en-ZA" sz="1050" dirty="0">
                          <a:effectLst/>
                          <a:latin typeface="Arial" panose="020B0604020202020204" pitchFamily="34" charset="0"/>
                          <a:cs typeface="Arial" panose="020B0604020202020204" pitchFamily="34" charset="0"/>
                        </a:rPr>
                        <a:t>Relax the requirement of the post </a:t>
                      </a:r>
                    </a:p>
                    <a:p>
                      <a:pPr algn="l">
                        <a:lnSpc>
                          <a:spcPct val="150000"/>
                        </a:lnSpc>
                      </a:pPr>
                      <a:r>
                        <a:rPr lang="en-ZA" sz="1050" dirty="0">
                          <a:effectLst/>
                          <a:latin typeface="Arial" panose="020B0604020202020204" pitchFamily="34" charset="0"/>
                          <a:cs typeface="Arial" panose="020B0604020202020204" pitchFamily="34" charset="0"/>
                        </a:rPr>
                        <a:t>Advertise in designated groups. Community media/ centres on entry level posts (Salary Level 1-6).</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extLst>
                  <a:ext uri="{0D108BD9-81ED-4DB2-BD59-A6C34878D82A}">
                    <a16:rowId xmlns:a16="http://schemas.microsoft.com/office/drawing/2014/main" val="972656770"/>
                  </a:ext>
                </a:extLst>
              </a:tr>
              <a:tr h="941257">
                <a:tc>
                  <a:txBody>
                    <a:bodyPr/>
                    <a:lstStyle/>
                    <a:p>
                      <a:pPr algn="l">
                        <a:lnSpc>
                          <a:spcPct val="150000"/>
                        </a:lnSpc>
                      </a:pPr>
                      <a:r>
                        <a:rPr lang="en-ZA" sz="1050" dirty="0">
                          <a:effectLst/>
                          <a:latin typeface="Arial" panose="020B0604020202020204" pitchFamily="34" charset="0"/>
                          <a:cs typeface="Arial" panose="020B0604020202020204" pitchFamily="34" charset="0"/>
                        </a:rPr>
                        <a:t>Implementation of IJS systems (Probation Case Management (PCM) and Child and Youth Care Application (CYCA)</a:t>
                      </a:r>
                    </a:p>
                  </a:txBody>
                  <a:tcPr marL="0" marR="0" marT="0" marB="0"/>
                </a:tc>
                <a:tc>
                  <a:txBody>
                    <a:bodyPr/>
                    <a:lstStyle/>
                    <a:p>
                      <a:pPr algn="l">
                        <a:lnSpc>
                          <a:spcPct val="150000"/>
                        </a:lnSpc>
                      </a:pPr>
                      <a:r>
                        <a:rPr lang="en-ZA" sz="1050" dirty="0">
                          <a:effectLst/>
                          <a:latin typeface="Arial" panose="020B0604020202020204" pitchFamily="34" charset="0"/>
                          <a:cs typeface="Arial" panose="020B0604020202020204" pitchFamily="34" charset="0"/>
                        </a:rPr>
                        <a:t>Discrepancies in the statistics submitted to Parliament at the end of each quarter.</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tc>
                  <a:txBody>
                    <a:bodyPr/>
                    <a:lstStyle/>
                    <a:p>
                      <a:pPr algn="l">
                        <a:lnSpc>
                          <a:spcPct val="150000"/>
                        </a:lnSpc>
                      </a:pPr>
                      <a:r>
                        <a:rPr lang="en-ZA" sz="1050" dirty="0">
                          <a:effectLst/>
                          <a:latin typeface="Arial" panose="020B0604020202020204" pitchFamily="34" charset="0"/>
                          <a:cs typeface="Arial" panose="020B0604020202020204" pitchFamily="34" charset="0"/>
                        </a:rPr>
                        <a:t>Escalation of the matter to National Child Justice Forum.</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extLst>
                  <a:ext uri="{0D108BD9-81ED-4DB2-BD59-A6C34878D82A}">
                    <a16:rowId xmlns:a16="http://schemas.microsoft.com/office/drawing/2014/main" val="2194726548"/>
                  </a:ext>
                </a:extLst>
              </a:tr>
              <a:tr h="508817">
                <a:tc>
                  <a:txBody>
                    <a:bodyPr/>
                    <a:lstStyle/>
                    <a:p>
                      <a:pPr algn="l">
                        <a:lnSpc>
                          <a:spcPct val="150000"/>
                        </a:lnSpc>
                      </a:pPr>
                      <a:r>
                        <a:rPr lang="en-ZA" sz="1050" dirty="0">
                          <a:effectLst/>
                          <a:latin typeface="Arial" panose="020B0604020202020204" pitchFamily="34" charset="0"/>
                          <a:cs typeface="Arial" panose="020B0604020202020204" pitchFamily="34" charset="0"/>
                        </a:rPr>
                        <a:t>Implementation of Section 87(6) of the Child Justice Act 75 of 2008.</a:t>
                      </a:r>
                    </a:p>
                  </a:txBody>
                  <a:tcPr marL="0" marR="0" marT="0" marB="0"/>
                </a:tc>
                <a:tc>
                  <a:txBody>
                    <a:bodyPr/>
                    <a:lstStyle/>
                    <a:p>
                      <a:pPr algn="l">
                        <a:lnSpc>
                          <a:spcPct val="150000"/>
                        </a:lnSpc>
                      </a:pPr>
                      <a:r>
                        <a:rPr lang="en-ZA" sz="1050" dirty="0">
                          <a:effectLst/>
                          <a:latin typeface="Arial" panose="020B0604020202020204" pitchFamily="34" charset="0"/>
                          <a:cs typeface="Arial" panose="020B0604020202020204" pitchFamily="34" charset="0"/>
                        </a:rPr>
                        <a:t>Failure to expunge records for children who attended diversion programs.</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tc>
                  <a:txBody>
                    <a:bodyPr/>
                    <a:lstStyle/>
                    <a:p>
                      <a:pPr algn="l">
                        <a:lnSpc>
                          <a:spcPct val="150000"/>
                        </a:lnSpc>
                      </a:pPr>
                      <a:r>
                        <a:rPr lang="en-ZA" sz="1050" dirty="0">
                          <a:effectLst/>
                          <a:latin typeface="Arial" panose="020B0604020202020204" pitchFamily="34" charset="0"/>
                          <a:cs typeface="Arial" panose="020B0604020202020204" pitchFamily="34" charset="0"/>
                        </a:rPr>
                        <a:t>Implementation of Circular 97 by uploading the compliance reports on PCM for expungement of records by NDSD.</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extLst>
                  <a:ext uri="{0D108BD9-81ED-4DB2-BD59-A6C34878D82A}">
                    <a16:rowId xmlns:a16="http://schemas.microsoft.com/office/drawing/2014/main" val="4212803665"/>
                  </a:ext>
                </a:extLst>
              </a:tr>
              <a:tr h="1378854">
                <a:tc>
                  <a:txBody>
                    <a:bodyPr/>
                    <a:lstStyle/>
                    <a:p>
                      <a:pPr algn="l">
                        <a:lnSpc>
                          <a:spcPct val="150000"/>
                        </a:lnSpc>
                      </a:pPr>
                      <a:r>
                        <a:rPr lang="en-ZA" sz="1050" dirty="0">
                          <a:effectLst/>
                          <a:latin typeface="Arial" panose="020B0604020202020204" pitchFamily="34" charset="0"/>
                          <a:cs typeface="Arial" panose="020B0604020202020204" pitchFamily="34" charset="0"/>
                        </a:rPr>
                        <a:t>Impact of current economic situation, unemployment especially amongst men and how this can be a trigger for Gender based violence. This also has an </a:t>
                      </a:r>
                    </a:p>
                    <a:p>
                      <a:pPr algn="l">
                        <a:lnSpc>
                          <a:spcPct val="150000"/>
                        </a:lnSpc>
                      </a:pPr>
                      <a:r>
                        <a:rPr lang="en-ZA" sz="1050" dirty="0">
                          <a:effectLst/>
                          <a:latin typeface="Arial" panose="020B0604020202020204" pitchFamily="34" charset="0"/>
                          <a:cs typeface="Arial" panose="020B0604020202020204" pitchFamily="34" charset="0"/>
                        </a:rPr>
                        <a:t>impact on funding.</a:t>
                      </a:r>
                    </a:p>
                  </a:txBody>
                  <a:tcPr marL="0" marR="0" marT="0" marB="0"/>
                </a:tc>
                <a:tc>
                  <a:txBody>
                    <a:bodyPr/>
                    <a:lstStyle/>
                    <a:p>
                      <a:pPr algn="l">
                        <a:lnSpc>
                          <a:spcPct val="150000"/>
                        </a:lnSpc>
                      </a:pPr>
                      <a:r>
                        <a:rPr lang="en-ZA" sz="1050" dirty="0">
                          <a:effectLst/>
                          <a:latin typeface="Arial" panose="020B0604020202020204" pitchFamily="34" charset="0"/>
                          <a:cs typeface="Arial" panose="020B0604020202020204" pitchFamily="34" charset="0"/>
                        </a:rPr>
                        <a:t>Increase in Gender based violence and femicide</a:t>
                      </a:r>
                    </a:p>
                    <a:p>
                      <a:pPr algn="l">
                        <a:lnSpc>
                          <a:spcPct val="150000"/>
                        </a:lnSpc>
                      </a:pPr>
                      <a:r>
                        <a:rPr lang="en-ZA" sz="1050" dirty="0">
                          <a:effectLst/>
                          <a:latin typeface="Arial" panose="020B0604020202020204" pitchFamily="34" charset="0"/>
                          <a:cs typeface="Arial" panose="020B0604020202020204" pitchFamily="34" charset="0"/>
                        </a:rPr>
                        <a:t>Rise in fuel hampers NPOs to render effective services.</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tc>
                  <a:txBody>
                    <a:bodyPr/>
                    <a:lstStyle/>
                    <a:p>
                      <a:pPr algn="l">
                        <a:lnSpc>
                          <a:spcPct val="150000"/>
                        </a:lnSpc>
                      </a:pPr>
                      <a:r>
                        <a:rPr lang="en-ZA" sz="1050" dirty="0">
                          <a:effectLst/>
                          <a:latin typeface="Arial" panose="020B0604020202020204" pitchFamily="34" charset="0"/>
                          <a:cs typeface="Arial" panose="020B0604020202020204" pitchFamily="34" charset="0"/>
                        </a:rPr>
                        <a:t>Creation of job opportunities for men older than 35 (All government departments).</a:t>
                      </a:r>
                    </a:p>
                    <a:p>
                      <a:pPr algn="l">
                        <a:lnSpc>
                          <a:spcPct val="150000"/>
                        </a:lnSpc>
                      </a:pPr>
                      <a:r>
                        <a:rPr lang="en-ZA" sz="1050" dirty="0">
                          <a:effectLst/>
                          <a:latin typeface="Arial" panose="020B0604020202020204" pitchFamily="34" charset="0"/>
                          <a:cs typeface="Arial" panose="020B0604020202020204" pitchFamily="34" charset="0"/>
                        </a:rPr>
                        <a:t>Amend current funding criteria to be in line with current demand rise in costs of electricity and fuel. Furthermore, Boards of Governance to make a concerted effort to raise funds from other donors, other than DSD.</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extLst>
                  <a:ext uri="{0D108BD9-81ED-4DB2-BD59-A6C34878D82A}">
                    <a16:rowId xmlns:a16="http://schemas.microsoft.com/office/drawing/2014/main" val="1448337039"/>
                  </a:ext>
                </a:extLst>
              </a:tr>
              <a:tr h="773232">
                <a:tc>
                  <a:txBody>
                    <a:bodyPr/>
                    <a:lstStyle/>
                    <a:p>
                      <a:pPr algn="l">
                        <a:lnSpc>
                          <a:spcPct val="150000"/>
                        </a:lnSpc>
                      </a:pPr>
                      <a:r>
                        <a:rPr lang="en-ZA" sz="1050" dirty="0">
                          <a:effectLst/>
                          <a:latin typeface="Arial" panose="020B0604020202020204" pitchFamily="34" charset="0"/>
                          <a:cs typeface="Arial" panose="020B0604020202020204" pitchFamily="34" charset="0"/>
                        </a:rPr>
                        <a:t>Need for implementation of prevention programs by all Victim Empowerment NPOs and DSD staff.</a:t>
                      </a:r>
                    </a:p>
                  </a:txBody>
                  <a:tcPr marL="0" marR="0" marT="0" marB="0"/>
                </a:tc>
                <a:tc>
                  <a:txBody>
                    <a:bodyPr/>
                    <a:lstStyle/>
                    <a:p>
                      <a:pPr algn="l">
                        <a:lnSpc>
                          <a:spcPct val="150000"/>
                        </a:lnSpc>
                      </a:pPr>
                      <a:r>
                        <a:rPr lang="en-ZA" sz="1050" dirty="0">
                          <a:effectLst/>
                          <a:latin typeface="Arial" panose="020B0604020202020204" pitchFamily="34" charset="0"/>
                          <a:cs typeface="Arial" panose="020B0604020202020204" pitchFamily="34" charset="0"/>
                        </a:rPr>
                        <a:t>In the absence of behaviour change programs, the challenge of GBV will be perpetuated.</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tc>
                  <a:txBody>
                    <a:bodyPr/>
                    <a:lstStyle/>
                    <a:p>
                      <a:pPr algn="l">
                        <a:lnSpc>
                          <a:spcPct val="150000"/>
                        </a:lnSpc>
                      </a:pPr>
                      <a:r>
                        <a:rPr lang="en-ZA" sz="1050" dirty="0">
                          <a:effectLst/>
                          <a:latin typeface="Arial" panose="020B0604020202020204" pitchFamily="34" charset="0"/>
                          <a:cs typeface="Arial" panose="020B0604020202020204" pitchFamily="34" charset="0"/>
                        </a:rPr>
                        <a:t>The Service Level Agreement (SLA) should include the rendering of groupwork/behaviour change programs.</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extLst>
                  <a:ext uri="{0D108BD9-81ED-4DB2-BD59-A6C34878D82A}">
                    <a16:rowId xmlns:a16="http://schemas.microsoft.com/office/drawing/2014/main" val="2146194560"/>
                  </a:ext>
                </a:extLst>
              </a:tr>
            </a:tbl>
          </a:graphicData>
        </a:graphic>
      </p:graphicFrame>
    </p:spTree>
    <p:extLst>
      <p:ext uri="{BB962C8B-B14F-4D97-AF65-F5344CB8AC3E}">
        <p14:creationId xmlns:p14="http://schemas.microsoft.com/office/powerpoint/2010/main" val="24103780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55</a:t>
            </a:fld>
            <a:endParaRPr lang="en-US" dirty="0">
              <a:solidFill>
                <a:prstClr val="black">
                  <a:tint val="75000"/>
                </a:prstClr>
              </a:solidFill>
              <a:latin typeface="Calibri"/>
            </a:endParaRPr>
          </a:p>
        </p:txBody>
      </p:sp>
      <p:sp>
        <p:nvSpPr>
          <p:cNvPr id="4" name="Title 3">
            <a:extLst>
              <a:ext uri="{FF2B5EF4-FFF2-40B4-BE49-F238E27FC236}">
                <a16:creationId xmlns:a16="http://schemas.microsoft.com/office/drawing/2014/main" id="{DDF6C1D2-D21F-01DB-96CB-9A4BC9B2FAF0}"/>
              </a:ext>
            </a:extLst>
          </p:cNvPr>
          <p:cNvSpPr txBox="1">
            <a:spLocks/>
          </p:cNvSpPr>
          <p:nvPr/>
        </p:nvSpPr>
        <p:spPr>
          <a:xfrm>
            <a:off x="1007183" y="1107538"/>
            <a:ext cx="8013659" cy="365125"/>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Challenges</a:t>
            </a:r>
            <a:endParaRPr kumimoji="0" lang="en-ZA" b="1" i="0" u="none" strike="noStrike" kern="1200" cap="none" spc="0" normalizeH="0" baseline="0" noProof="0" dirty="0">
              <a:ln>
                <a:noFill/>
              </a:ln>
              <a:solidFill>
                <a:srgbClr val="FFFF00"/>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7">
            <a:extLst>
              <a:ext uri="{FF2B5EF4-FFF2-40B4-BE49-F238E27FC236}">
                <a16:creationId xmlns:a16="http://schemas.microsoft.com/office/drawing/2014/main" id="{C55315F4-73A3-65CE-3E85-B155F6093E6D}"/>
              </a:ext>
            </a:extLst>
          </p:cNvPr>
          <p:cNvGraphicFramePr>
            <a:graphicFrameLocks noGrp="1"/>
          </p:cNvGraphicFramePr>
          <p:nvPr>
            <p:ph idx="1"/>
            <p:extLst>
              <p:ext uri="{D42A27DB-BD31-4B8C-83A1-F6EECF244321}">
                <p14:modId xmlns:p14="http://schemas.microsoft.com/office/powerpoint/2010/main" val="1368281788"/>
              </p:ext>
            </p:extLst>
          </p:nvPr>
        </p:nvGraphicFramePr>
        <p:xfrm>
          <a:off x="1007184" y="1628209"/>
          <a:ext cx="7912256" cy="4760982"/>
        </p:xfrm>
        <a:graphic>
          <a:graphicData uri="http://schemas.openxmlformats.org/drawingml/2006/table">
            <a:tbl>
              <a:tblPr firstRow="1" firstCol="1" bandRow="1">
                <a:tableStyleId>{B301B821-A1FF-4177-AEE7-76D212191A09}</a:tableStyleId>
              </a:tblPr>
              <a:tblGrid>
                <a:gridCol w="1949000">
                  <a:extLst>
                    <a:ext uri="{9D8B030D-6E8A-4147-A177-3AD203B41FA5}">
                      <a16:colId xmlns:a16="http://schemas.microsoft.com/office/drawing/2014/main" val="74317983"/>
                    </a:ext>
                  </a:extLst>
                </a:gridCol>
                <a:gridCol w="2576264">
                  <a:extLst>
                    <a:ext uri="{9D8B030D-6E8A-4147-A177-3AD203B41FA5}">
                      <a16:colId xmlns:a16="http://schemas.microsoft.com/office/drawing/2014/main" val="1310983132"/>
                    </a:ext>
                  </a:extLst>
                </a:gridCol>
                <a:gridCol w="3313233">
                  <a:extLst>
                    <a:ext uri="{9D8B030D-6E8A-4147-A177-3AD203B41FA5}">
                      <a16:colId xmlns:a16="http://schemas.microsoft.com/office/drawing/2014/main" val="340991822"/>
                    </a:ext>
                  </a:extLst>
                </a:gridCol>
                <a:gridCol w="73759">
                  <a:extLst>
                    <a:ext uri="{9D8B030D-6E8A-4147-A177-3AD203B41FA5}">
                      <a16:colId xmlns:a16="http://schemas.microsoft.com/office/drawing/2014/main" val="1757704402"/>
                    </a:ext>
                  </a:extLst>
                </a:gridCol>
              </a:tblGrid>
              <a:tr h="372869">
                <a:tc>
                  <a:txBody>
                    <a:bodyPr/>
                    <a:lstStyle/>
                    <a:p>
                      <a:pPr>
                        <a:lnSpc>
                          <a:spcPct val="150000"/>
                        </a:lnSpc>
                      </a:pPr>
                      <a:r>
                        <a:rPr lang="en-US" sz="1200" dirty="0">
                          <a:solidFill>
                            <a:schemeClr val="bg1"/>
                          </a:solidFill>
                          <a:effectLst/>
                          <a:latin typeface="Arial" panose="020B0604020202020204" pitchFamily="34" charset="0"/>
                          <a:cs typeface="Arial" panose="020B0604020202020204" pitchFamily="34" charset="0"/>
                        </a:rPr>
                        <a:t>Challenge</a:t>
                      </a:r>
                      <a:endParaRPr lang="en-ZA" sz="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tc>
                  <a:txBody>
                    <a:bodyPr/>
                    <a:lstStyle/>
                    <a:p>
                      <a:pPr>
                        <a:lnSpc>
                          <a:spcPct val="150000"/>
                        </a:lnSpc>
                      </a:pPr>
                      <a:r>
                        <a:rPr lang="en-US" sz="1200" b="1" dirty="0">
                          <a:solidFill>
                            <a:schemeClr val="bg1"/>
                          </a:solidFill>
                          <a:effectLst/>
                          <a:latin typeface="Arial" panose="020B0604020202020204" pitchFamily="34" charset="0"/>
                          <a:cs typeface="Arial" panose="020B0604020202020204" pitchFamily="34" charset="0"/>
                        </a:rPr>
                        <a:t>Consequence</a:t>
                      </a:r>
                      <a:endParaRPr lang="en-ZA" sz="12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tc gridSpan="2">
                  <a:txBody>
                    <a:bodyPr/>
                    <a:lstStyle/>
                    <a:p>
                      <a:pPr>
                        <a:lnSpc>
                          <a:spcPct val="150000"/>
                        </a:lnSpc>
                      </a:pPr>
                      <a:r>
                        <a:rPr lang="en-US" sz="1200" b="1" dirty="0">
                          <a:solidFill>
                            <a:schemeClr val="bg1"/>
                          </a:solidFill>
                          <a:effectLst/>
                          <a:latin typeface="Arial" panose="020B0604020202020204" pitchFamily="34" charset="0"/>
                          <a:cs typeface="Arial" panose="020B0604020202020204" pitchFamily="34" charset="0"/>
                        </a:rPr>
                        <a:t>Recommendation</a:t>
                      </a:r>
                      <a:endParaRPr lang="en-ZA" sz="12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8359" marR="48359" marT="0" marB="0"/>
                </a:tc>
                <a:tc hMerge="1">
                  <a:txBody>
                    <a:bodyPr/>
                    <a:lstStyle/>
                    <a:p>
                      <a:endParaRPr lang="en-ZA"/>
                    </a:p>
                  </a:txBody>
                  <a:tcPr/>
                </a:tc>
                <a:extLst>
                  <a:ext uri="{0D108BD9-81ED-4DB2-BD59-A6C34878D82A}">
                    <a16:rowId xmlns:a16="http://schemas.microsoft.com/office/drawing/2014/main" val="1660436983"/>
                  </a:ext>
                </a:extLst>
              </a:tr>
              <a:tr h="1191666">
                <a:tc>
                  <a:txBody>
                    <a:bodyPr/>
                    <a:lstStyle/>
                    <a:p>
                      <a:pPr algn="l"/>
                      <a:r>
                        <a:rPr lang="en-GB" sz="1200" kern="1200" dirty="0">
                          <a:solidFill>
                            <a:schemeClr val="dk1"/>
                          </a:solidFill>
                          <a:effectLst/>
                          <a:latin typeface="Arial" panose="020B0604020202020204" pitchFamily="34" charset="0"/>
                          <a:cs typeface="Arial" panose="020B0604020202020204" pitchFamily="34" charset="0"/>
                        </a:rPr>
                        <a:t>Dependency on Municipal compliance documents to register Child Youth Care Centres (CYCCs). 	</a:t>
                      </a:r>
                      <a:endParaRPr lang="en-GB" sz="1200" kern="1200" dirty="0">
                        <a:solidFill>
                          <a:schemeClr val="dk1"/>
                        </a:solidFill>
                        <a:effectLst/>
                        <a:latin typeface="Arial" panose="020B0604020202020204" pitchFamily="34" charset="0"/>
                        <a:ea typeface="+mn-ea"/>
                        <a:cs typeface="Arial" panose="020B0604020202020204" pitchFamily="34" charset="0"/>
                      </a:endParaRPr>
                    </a:p>
                  </a:txBody>
                  <a:tcPr marL="0" marR="0" marT="0" marB="0"/>
                </a:tc>
                <a:tc>
                  <a:txBody>
                    <a:bodyPr/>
                    <a:lstStyle/>
                    <a:p>
                      <a:pPr marL="0" algn="l" defTabSz="914400" rtl="0" eaLnBrk="1" latinLnBrk="0" hangingPunct="1"/>
                      <a:r>
                        <a:rPr lang="en-GB" sz="1200" kern="1200" dirty="0">
                          <a:solidFill>
                            <a:schemeClr val="dk1"/>
                          </a:solidFill>
                          <a:effectLst/>
                          <a:latin typeface="Arial" panose="020B0604020202020204" pitchFamily="34" charset="0"/>
                          <a:cs typeface="Arial" panose="020B0604020202020204" pitchFamily="34" charset="0"/>
                        </a:rPr>
                        <a:t>Conditional Registration (12 months) of CYCCs. </a:t>
                      </a:r>
                    </a:p>
                    <a:p>
                      <a:pPr marL="0" algn="l" defTabSz="914400" rtl="0" eaLnBrk="1" latinLnBrk="0" hangingPunct="1"/>
                      <a:endParaRPr lang="en-GB" sz="1200" kern="1200" dirty="0">
                        <a:solidFill>
                          <a:schemeClr val="dk1"/>
                        </a:solidFill>
                        <a:effectLst/>
                        <a:latin typeface="Arial" panose="020B0604020202020204" pitchFamily="34" charset="0"/>
                        <a:cs typeface="Arial" panose="020B0604020202020204" pitchFamily="34" charset="0"/>
                      </a:endParaRPr>
                    </a:p>
                    <a:p>
                      <a:pPr marL="0" algn="l" defTabSz="914400" rtl="0" eaLnBrk="1" latinLnBrk="0" hangingPunct="1"/>
                      <a:r>
                        <a:rPr lang="en-GB" sz="1200" kern="1200" dirty="0">
                          <a:solidFill>
                            <a:schemeClr val="dk1"/>
                          </a:solidFill>
                          <a:effectLst/>
                          <a:latin typeface="Arial" panose="020B0604020202020204" pitchFamily="34" charset="0"/>
                          <a:cs typeface="Arial" panose="020B0604020202020204" pitchFamily="34" charset="0"/>
                        </a:rPr>
                        <a:t>Uncertainty on the stability of children in CYCCs. 	</a:t>
                      </a:r>
                      <a:endParaRPr lang="en-GB" sz="1200" kern="1200" dirty="0">
                        <a:solidFill>
                          <a:schemeClr val="dk1"/>
                        </a:solidFill>
                        <a:effectLst/>
                        <a:latin typeface="Arial" panose="020B0604020202020204" pitchFamily="34" charset="0"/>
                        <a:ea typeface="+mn-ea"/>
                        <a:cs typeface="Arial" panose="020B0604020202020204" pitchFamily="34" charset="0"/>
                      </a:endParaRPr>
                    </a:p>
                  </a:txBody>
                  <a:tcPr marL="48359" marR="48359" marT="0" marB="0"/>
                </a:tc>
                <a:tc>
                  <a:txBody>
                    <a:bodyPr/>
                    <a:lstStyle/>
                    <a:p>
                      <a:pPr marL="0" algn="l" defTabSz="914400" rtl="0" eaLnBrk="1" latinLnBrk="0" hangingPunct="1"/>
                      <a:r>
                        <a:rPr lang="en-ZA" sz="1200" kern="1200" dirty="0">
                          <a:solidFill>
                            <a:schemeClr val="dk1"/>
                          </a:solidFill>
                          <a:effectLst/>
                          <a:latin typeface="Arial" panose="020B0604020202020204" pitchFamily="34" charset="0"/>
                          <a:cs typeface="Arial" panose="020B0604020202020204" pitchFamily="34" charset="0"/>
                        </a:rPr>
                        <a:t>Engagement with Municipalities (IGR). </a:t>
                      </a:r>
                    </a:p>
                    <a:p>
                      <a:pPr marL="0" algn="l" defTabSz="914400" rtl="0" eaLnBrk="1" latinLnBrk="0" hangingPunct="1"/>
                      <a:r>
                        <a:rPr lang="en-GB" sz="1200" kern="1200" dirty="0">
                          <a:solidFill>
                            <a:schemeClr val="dk1"/>
                          </a:solidFill>
                          <a:effectLst/>
                          <a:latin typeface="Arial" panose="020B0604020202020204" pitchFamily="34" charset="0"/>
                          <a:cs typeface="Arial" panose="020B0604020202020204" pitchFamily="34" charset="0"/>
                        </a:rPr>
                        <a:t>Municipalities to issue compliance documents with clear conditions. 	</a:t>
                      </a:r>
                    </a:p>
                    <a:p>
                      <a:pPr marL="0" algn="l" defTabSz="914400" rtl="0" eaLnBrk="1" latinLnBrk="0" hangingPunct="1">
                        <a:lnSpc>
                          <a:spcPct val="150000"/>
                        </a:lnSpc>
                      </a:pPr>
                      <a:endParaRPr lang="en-ZA" sz="1200" kern="1200" dirty="0">
                        <a:solidFill>
                          <a:schemeClr val="dk1"/>
                        </a:solidFill>
                        <a:effectLst/>
                        <a:latin typeface="Arial" panose="020B0604020202020204" pitchFamily="34" charset="0"/>
                        <a:ea typeface="+mn-ea"/>
                        <a:cs typeface="Arial" panose="020B0604020202020204" pitchFamily="34" charset="0"/>
                      </a:endParaRPr>
                    </a:p>
                  </a:txBody>
                  <a:tcPr marL="48359" marR="48359" marT="0" marB="0"/>
                </a:tc>
                <a:tc>
                  <a:txBody>
                    <a:bodyPr/>
                    <a:lstStyle/>
                    <a:p>
                      <a:r>
                        <a:rPr lang="en-ZA" sz="1200" dirty="0">
                          <a:effectLst/>
                          <a:latin typeface="Arial" panose="020B0604020202020204" pitchFamily="34" charset="0"/>
                          <a:cs typeface="Arial" panose="020B0604020202020204" pitchFamily="34" charset="0"/>
                        </a:rPr>
                        <a:t> </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val="972656770"/>
                  </a:ext>
                </a:extLst>
              </a:tr>
              <a:tr h="728973">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GB" sz="1200" kern="1200" dirty="0">
                          <a:solidFill>
                            <a:schemeClr val="dk1"/>
                          </a:solidFill>
                          <a:effectLst/>
                          <a:latin typeface="Arial" panose="020B0604020202020204" pitchFamily="34" charset="0"/>
                          <a:cs typeface="Arial" panose="020B0604020202020204" pitchFamily="34" charset="0"/>
                        </a:rPr>
                        <a:t>Varied interpretations of the NGHC Order on Foster </a:t>
                      </a:r>
                    </a:p>
                    <a:p>
                      <a:pPr marL="0" algn="l" defTabSz="914400" rtl="0" eaLnBrk="1" latinLnBrk="0" hangingPunct="1">
                        <a:lnSpc>
                          <a:spcPct val="150000"/>
                        </a:lnSpc>
                      </a:pPr>
                      <a:r>
                        <a:rPr lang="en-ZA" sz="1200" kern="1200" dirty="0">
                          <a:solidFill>
                            <a:schemeClr val="dk1"/>
                          </a:solidFill>
                          <a:effectLst/>
                          <a:latin typeface="Arial" panose="020B0604020202020204" pitchFamily="34" charset="0"/>
                          <a:cs typeface="Arial" panose="020B0604020202020204" pitchFamily="34" charset="0"/>
                        </a:rPr>
                        <a:t>Care</a:t>
                      </a:r>
                      <a:endParaRPr lang="en-ZA" sz="1200" kern="1200" dirty="0">
                        <a:solidFill>
                          <a:schemeClr val="dk1"/>
                        </a:solidFill>
                        <a:effectLst/>
                        <a:latin typeface="Arial" panose="020B0604020202020204" pitchFamily="34" charset="0"/>
                        <a:ea typeface="+mn-ea"/>
                        <a:cs typeface="Arial" panose="020B0604020202020204" pitchFamily="34" charset="0"/>
                      </a:endParaRPr>
                    </a:p>
                  </a:txBody>
                  <a:tcPr marL="0" marR="0" marT="0" marB="0"/>
                </a:tc>
                <a:tc>
                  <a:txBody>
                    <a:bodyPr/>
                    <a:lstStyle/>
                    <a:p>
                      <a:pPr marL="0" algn="l" defTabSz="914400" rtl="0" eaLnBrk="1" latinLnBrk="0" hangingPunct="1">
                        <a:lnSpc>
                          <a:spcPct val="150000"/>
                        </a:lnSpc>
                      </a:pPr>
                      <a:r>
                        <a:rPr lang="en-ZA" sz="1200" kern="1200" dirty="0">
                          <a:solidFill>
                            <a:schemeClr val="dk1"/>
                          </a:solidFill>
                          <a:effectLst/>
                          <a:latin typeface="Arial" panose="020B0604020202020204" pitchFamily="34" charset="0"/>
                          <a:cs typeface="Arial" panose="020B0604020202020204" pitchFamily="34" charset="0"/>
                        </a:rPr>
                        <a:t>Re-curing Foster Care Backlog. 	</a:t>
                      </a:r>
                      <a:endParaRPr lang="en-ZA" sz="1200" kern="1200" dirty="0">
                        <a:solidFill>
                          <a:schemeClr val="dk1"/>
                        </a:solidFill>
                        <a:effectLst/>
                        <a:latin typeface="Arial" panose="020B0604020202020204" pitchFamily="34" charset="0"/>
                        <a:ea typeface="+mn-ea"/>
                        <a:cs typeface="Arial" panose="020B0604020202020204" pitchFamily="34" charset="0"/>
                      </a:endParaRPr>
                    </a:p>
                  </a:txBody>
                  <a:tcPr marL="48359" marR="48359" marT="0" marB="0"/>
                </a:tc>
                <a:tc>
                  <a:txBody>
                    <a:bodyPr/>
                    <a:lstStyle/>
                    <a:p>
                      <a:pPr marL="0" algn="l" defTabSz="914400" rtl="0" eaLnBrk="1" latinLnBrk="0" hangingPunct="1">
                        <a:lnSpc>
                          <a:spcPct val="150000"/>
                        </a:lnSpc>
                      </a:pPr>
                      <a:r>
                        <a:rPr lang="en-GB" sz="1200" kern="1200" dirty="0">
                          <a:solidFill>
                            <a:schemeClr val="dk1"/>
                          </a:solidFill>
                          <a:effectLst/>
                          <a:latin typeface="Arial" panose="020B0604020202020204" pitchFamily="34" charset="0"/>
                          <a:cs typeface="Arial" panose="020B0604020202020204" pitchFamily="34" charset="0"/>
                        </a:rPr>
                        <a:t>Engagements with Department of Justice and Constitutional Development. 	</a:t>
                      </a:r>
                      <a:endParaRPr lang="en-GB" sz="1200" kern="1200" dirty="0">
                        <a:solidFill>
                          <a:schemeClr val="dk1"/>
                        </a:solidFill>
                        <a:effectLst/>
                        <a:latin typeface="Arial" panose="020B0604020202020204" pitchFamily="34" charset="0"/>
                        <a:ea typeface="+mn-ea"/>
                        <a:cs typeface="Arial" panose="020B0604020202020204" pitchFamily="34" charset="0"/>
                      </a:endParaRPr>
                    </a:p>
                  </a:txBody>
                  <a:tcPr marL="48359" marR="48359" marT="0" marB="0"/>
                </a:tc>
                <a:tc>
                  <a:txBody>
                    <a:bodyPr/>
                    <a:lstStyle/>
                    <a:p>
                      <a:r>
                        <a:rPr lang="en-ZA" sz="1200" dirty="0">
                          <a:effectLst/>
                          <a:latin typeface="Arial" panose="020B0604020202020204" pitchFamily="34" charset="0"/>
                          <a:cs typeface="Arial" panose="020B0604020202020204" pitchFamily="34" charset="0"/>
                        </a:rPr>
                        <a:t> </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val="2194726548"/>
                  </a:ext>
                </a:extLst>
              </a:tr>
              <a:tr h="769865">
                <a:tc>
                  <a:txBody>
                    <a:bodyPr/>
                    <a:lstStyle/>
                    <a:p>
                      <a:pPr algn="l">
                        <a:lnSpc>
                          <a:spcPct val="115000"/>
                        </a:lnSpc>
                      </a:pPr>
                      <a:r>
                        <a:rPr lang="en-ZA" sz="1200" dirty="0">
                          <a:effectLst/>
                          <a:latin typeface="Arial" panose="020B0604020202020204" pitchFamily="34" charset="0"/>
                          <a:cs typeface="Arial" panose="020B0604020202020204" pitchFamily="34" charset="0"/>
                        </a:rPr>
                        <a:t>Load shedding</a:t>
                      </a:r>
                    </a:p>
                  </a:txBody>
                  <a:tcPr marL="0" marR="0" marT="0" marB="0"/>
                </a:tc>
                <a:tc>
                  <a:txBody>
                    <a:bodyPr/>
                    <a:lstStyle/>
                    <a:p>
                      <a:pPr algn="l">
                        <a:lnSpc>
                          <a:spcPct val="115000"/>
                        </a:lnSpc>
                      </a:pPr>
                      <a:r>
                        <a:rPr lang="en-ZA" sz="1200" dirty="0">
                          <a:effectLst/>
                          <a:latin typeface="Arial" panose="020B0604020202020204" pitchFamily="34" charset="0"/>
                          <a:cs typeface="Arial" panose="020B0604020202020204" pitchFamily="34" charset="0"/>
                        </a:rPr>
                        <a:t>Interruptions of workflow affects production levels.</a:t>
                      </a:r>
                    </a:p>
                    <a:p>
                      <a:pPr algn="l">
                        <a:lnSpc>
                          <a:spcPct val="115000"/>
                        </a:lnSpc>
                      </a:pPr>
                      <a:r>
                        <a:rPr lang="en-ZA" sz="1200" dirty="0">
                          <a:effectLst/>
                          <a:latin typeface="Arial" panose="020B0604020202020204" pitchFamily="34" charset="0"/>
                          <a:cs typeface="Arial" panose="020B0604020202020204" pitchFamily="34" charset="0"/>
                        </a:rPr>
                        <a:t>Increase in crime when there is loadshedding.</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1435" marR="51435" marT="0" marB="0"/>
                </a:tc>
                <a:tc>
                  <a:txBody>
                    <a:bodyPr/>
                    <a:lstStyle/>
                    <a:p>
                      <a:pPr algn="l">
                        <a:lnSpc>
                          <a:spcPct val="115000"/>
                        </a:lnSpc>
                      </a:pPr>
                      <a:r>
                        <a:rPr lang="en-ZA" sz="1200" dirty="0">
                          <a:effectLst/>
                          <a:latin typeface="Arial" panose="020B0604020202020204" pitchFamily="34" charset="0"/>
                          <a:cs typeface="Arial" panose="020B0604020202020204" pitchFamily="34" charset="0"/>
                        </a:rPr>
                        <a:t>This is for the attention of the National Government.</a:t>
                      </a:r>
                    </a:p>
                    <a:p>
                      <a:pPr algn="l">
                        <a:lnSpc>
                          <a:spcPct val="115000"/>
                        </a:lnSpc>
                      </a:pPr>
                      <a:r>
                        <a:rPr lang="en-ZA" sz="1200" dirty="0">
                          <a:effectLst/>
                          <a:latin typeface="Arial" panose="020B0604020202020204" pitchFamily="34" charset="0"/>
                          <a:cs typeface="Arial" panose="020B0604020202020204" pitchFamily="34" charset="0"/>
                        </a:rPr>
                        <a:t>Provincial office to procure generations or Uninterrupted Power Supplies (UPS’s).</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1435" marR="51435" marT="0" marB="0"/>
                </a:tc>
                <a:tc>
                  <a:txBody>
                    <a:bodyPr/>
                    <a:lstStyle/>
                    <a:p>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val="288254647"/>
                  </a:ext>
                </a:extLst>
              </a:tr>
              <a:tr h="700576">
                <a:tc>
                  <a:txBody>
                    <a:bodyPr/>
                    <a:lstStyle/>
                    <a:p>
                      <a:pPr algn="l">
                        <a:lnSpc>
                          <a:spcPct val="115000"/>
                        </a:lnSpc>
                      </a:pPr>
                      <a:r>
                        <a:rPr lang="en-ZA" sz="1200" dirty="0">
                          <a:effectLst/>
                          <a:latin typeface="Arial" panose="020B0604020202020204" pitchFamily="34" charset="0"/>
                          <a:cs typeface="Arial" panose="020B0604020202020204" pitchFamily="34" charset="0"/>
                        </a:rPr>
                        <a:t>Harsh economic realities.</a:t>
                      </a:r>
                    </a:p>
                    <a:p>
                      <a:pPr algn="l">
                        <a:lnSpc>
                          <a:spcPct val="115000"/>
                        </a:lnSpc>
                      </a:pPr>
                      <a:r>
                        <a:rPr lang="en-ZA" sz="1200" dirty="0">
                          <a:effectLst/>
                          <a:latin typeface="Arial" panose="020B0604020202020204" pitchFamily="34" charset="0"/>
                          <a:cs typeface="Arial" panose="020B0604020202020204" pitchFamily="34" charset="0"/>
                        </a:rPr>
                        <a:t>Increased unemployment</a:t>
                      </a:r>
                    </a:p>
                  </a:txBody>
                  <a:tcPr marL="0" marR="0" marT="0" marB="0"/>
                </a:tc>
                <a:tc>
                  <a:txBody>
                    <a:bodyPr/>
                    <a:lstStyle/>
                    <a:p>
                      <a:pPr algn="l">
                        <a:lnSpc>
                          <a:spcPct val="115000"/>
                        </a:lnSpc>
                      </a:pPr>
                      <a:r>
                        <a:rPr lang="en-ZA" sz="1200" dirty="0">
                          <a:effectLst/>
                          <a:latin typeface="Arial" panose="020B0604020202020204" pitchFamily="34" charset="0"/>
                          <a:cs typeface="Arial" panose="020B0604020202020204" pitchFamily="34" charset="0"/>
                        </a:rPr>
                        <a:t>Impacts negatively on persons older than 35 years who are deprived of youth opportunities/</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1435" marR="51435" marT="0" marB="0"/>
                </a:tc>
                <a:tc>
                  <a:txBody>
                    <a:bodyPr/>
                    <a:lstStyle/>
                    <a:p>
                      <a:pPr algn="l">
                        <a:lnSpc>
                          <a:spcPct val="115000"/>
                        </a:lnSpc>
                      </a:pPr>
                      <a:r>
                        <a:rPr lang="en-ZA" sz="1200" dirty="0">
                          <a:effectLst/>
                          <a:latin typeface="Arial" panose="020B0604020202020204" pitchFamily="34" charset="0"/>
                          <a:cs typeface="Arial" panose="020B0604020202020204" pitchFamily="34" charset="0"/>
                        </a:rPr>
                        <a:t>National and  provincial governments to make concerted effort to create sustainable inclusive employment programmes.</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1435" marR="51435" marT="0" marB="0"/>
                </a:tc>
                <a:tc>
                  <a:txBody>
                    <a:bodyPr/>
                    <a:lstStyle/>
                    <a:p>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val="1801788118"/>
                  </a:ext>
                </a:extLst>
              </a:tr>
              <a:tr h="883351">
                <a:tc>
                  <a:txBody>
                    <a:bodyPr/>
                    <a:lstStyle/>
                    <a:p>
                      <a:pPr>
                        <a:lnSpc>
                          <a:spcPct val="115000"/>
                        </a:lnSpc>
                      </a:pPr>
                      <a:r>
                        <a:rPr lang="en-ZA" sz="1200" dirty="0">
                          <a:effectLst/>
                          <a:latin typeface="Arial" panose="020B0604020202020204" pitchFamily="34" charset="0"/>
                          <a:cs typeface="Arial" panose="020B0604020202020204" pitchFamily="34" charset="0"/>
                        </a:rPr>
                        <a:t>Financial mismanagement of NPOs</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1435" marR="51435" marT="0" marB="0"/>
                </a:tc>
                <a:tc>
                  <a:txBody>
                    <a:bodyPr/>
                    <a:lstStyle/>
                    <a:p>
                      <a:pPr>
                        <a:lnSpc>
                          <a:spcPct val="115000"/>
                        </a:lnSpc>
                      </a:pPr>
                      <a:r>
                        <a:rPr lang="en-ZA" sz="1200" dirty="0">
                          <a:effectLst/>
                          <a:latin typeface="Arial" panose="020B0604020202020204" pitchFamily="34" charset="0"/>
                          <a:cs typeface="Arial" panose="020B0604020202020204" pitchFamily="34" charset="0"/>
                        </a:rPr>
                        <a:t>Service delivery is interrupted by non-compliant NPOs</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1435" marR="51435" marT="0" marB="0"/>
                </a:tc>
                <a:tc>
                  <a:txBody>
                    <a:bodyPr/>
                    <a:lstStyle/>
                    <a:p>
                      <a:pPr>
                        <a:lnSpc>
                          <a:spcPct val="115000"/>
                        </a:lnSpc>
                      </a:pPr>
                      <a:r>
                        <a:rPr lang="en-ZA" sz="1200" dirty="0">
                          <a:effectLst/>
                          <a:latin typeface="Arial" panose="020B0604020202020204" pitchFamily="34" charset="0"/>
                          <a:cs typeface="Arial" panose="020B0604020202020204" pitchFamily="34" charset="0"/>
                        </a:rPr>
                        <a:t>Need to strengthen NPO monitoring processes and open criminal cases to retrieve funds.</a:t>
                      </a:r>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51435" marR="51435" marT="0" marB="0"/>
                </a:tc>
                <a:tc>
                  <a:txBody>
                    <a:bodyPr/>
                    <a:lstStyle/>
                    <a:p>
                      <a:endParaRPr lang="en-ZA" sz="12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val="510726853"/>
                  </a:ext>
                </a:extLst>
              </a:tr>
            </a:tbl>
          </a:graphicData>
        </a:graphic>
      </p:graphicFrame>
    </p:spTree>
    <p:extLst>
      <p:ext uri="{BB962C8B-B14F-4D97-AF65-F5344CB8AC3E}">
        <p14:creationId xmlns:p14="http://schemas.microsoft.com/office/powerpoint/2010/main" val="20016255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56</a:t>
            </a:fld>
            <a:endParaRPr lang="en-US" dirty="0">
              <a:solidFill>
                <a:prstClr val="black">
                  <a:tint val="75000"/>
                </a:prstClr>
              </a:solidFill>
              <a:latin typeface="Calibri"/>
            </a:endParaRPr>
          </a:p>
        </p:txBody>
      </p:sp>
      <p:sp>
        <p:nvSpPr>
          <p:cNvPr id="4" name="Content Placeholder 2">
            <a:extLst>
              <a:ext uri="{FF2B5EF4-FFF2-40B4-BE49-F238E27FC236}">
                <a16:creationId xmlns:a16="http://schemas.microsoft.com/office/drawing/2014/main" id="{14E955DD-AF4D-22F1-49AA-97DF85D33819}"/>
              </a:ext>
            </a:extLst>
          </p:cNvPr>
          <p:cNvSpPr txBox="1">
            <a:spLocks/>
          </p:cNvSpPr>
          <p:nvPr/>
        </p:nvSpPr>
        <p:spPr>
          <a:xfrm>
            <a:off x="987136" y="1701012"/>
            <a:ext cx="8040750" cy="1500187"/>
          </a:xfrm>
          <a:prstGeom prst="rect">
            <a:avLst/>
          </a:prstGeom>
        </p:spPr>
        <p:txBody>
          <a:bodyPr vert="horz" lIns="91440" tIns="45720" rIns="91440" bIns="45720" rtlCol="0" anchor="b">
            <a:normAutofit fontScale="70000" lnSpcReduction="20000"/>
          </a:bodyPr>
          <a:lstStyle>
            <a:lvl1pPr marL="0" indent="0" algn="l" defTabSz="457189"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1pPr>
            <a:lvl2pPr marL="457189" indent="0" algn="l" defTabSz="457189" rtl="0" eaLnBrk="1" latinLnBrk="0" hangingPunct="1">
              <a:spcBef>
                <a:spcPct val="20000"/>
              </a:spcBef>
              <a:buFont typeface="Arial"/>
              <a:buNone/>
              <a:defRPr sz="1800" kern="1200">
                <a:solidFill>
                  <a:schemeClr val="tx1">
                    <a:tint val="75000"/>
                  </a:schemeClr>
                </a:solidFill>
                <a:latin typeface="Arial" panose="020B0604020202020204" pitchFamily="34" charset="0"/>
                <a:ea typeface="+mn-ea"/>
                <a:cs typeface="Arial" panose="020B0604020202020204" pitchFamily="34" charset="0"/>
              </a:defRPr>
            </a:lvl2pPr>
            <a:lvl3pPr marL="914377" indent="0" algn="l" defTabSz="457189"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3pPr>
            <a:lvl4pPr marL="1371566"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4pPr>
            <a:lvl5pPr marL="1828754"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5pPr>
            <a:lvl6pPr marL="2285943"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131"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320"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509"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32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rPr>
              <a:t>Part B:</a:t>
            </a: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rPr>
              <a:t>Non-financial Performance</a:t>
            </a: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p:txBody>
      </p:sp>
      <p:sp>
        <p:nvSpPr>
          <p:cNvPr id="5" name="Title 3">
            <a:extLst>
              <a:ext uri="{FF2B5EF4-FFF2-40B4-BE49-F238E27FC236}">
                <a16:creationId xmlns:a16="http://schemas.microsoft.com/office/drawing/2014/main" id="{FCEC1696-3EBF-115D-9B9C-4C4417A0A43C}"/>
              </a:ext>
            </a:extLst>
          </p:cNvPr>
          <p:cNvSpPr txBox="1">
            <a:spLocks/>
          </p:cNvSpPr>
          <p:nvPr/>
        </p:nvSpPr>
        <p:spPr>
          <a:xfrm>
            <a:off x="819091" y="3663900"/>
            <a:ext cx="8040750" cy="1821704"/>
          </a:xfrm>
          <a:prstGeom prst="rect">
            <a:avLst/>
          </a:prstGeom>
        </p:spPr>
        <p:txBody>
          <a:bodyPr vert="horz" lIns="91440" tIns="45720" rIns="91440" bIns="45720" rtlCol="0" anchor="t">
            <a:noAutofit/>
          </a:bodyPr>
          <a:lstStyle>
            <a:lvl1pPr algn="l" defTabSz="457189" rtl="0" eaLnBrk="1" latinLnBrk="0" hangingPunct="1">
              <a:spcBef>
                <a:spcPct val="0"/>
              </a:spcBef>
              <a:buNone/>
              <a:defRPr sz="4000" b="1" kern="1200" cap="all">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r>
              <a:rPr kumimoji="0" lang="en-ZA"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t>3. Areas of Significant Deviation from Planned Performance</a:t>
            </a:r>
            <a:br>
              <a:rPr kumimoji="0" lang="en-ZA"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br>
            <a:endParaRPr kumimoji="0" lang="en-ZA" sz="2000" b="0" i="0" u="none" strike="noStrike" kern="1200" cap="all"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067377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57</a:t>
            </a:fld>
            <a:endParaRPr lang="en-US" dirty="0">
              <a:solidFill>
                <a:prstClr val="black">
                  <a:tint val="75000"/>
                </a:prstClr>
              </a:solidFill>
              <a:latin typeface="Calibri"/>
            </a:endParaRPr>
          </a:p>
        </p:txBody>
      </p:sp>
      <p:sp>
        <p:nvSpPr>
          <p:cNvPr id="4" name="Rectangle 2">
            <a:extLst>
              <a:ext uri="{FF2B5EF4-FFF2-40B4-BE49-F238E27FC236}">
                <a16:creationId xmlns:a16="http://schemas.microsoft.com/office/drawing/2014/main" id="{A8199CE2-8E87-8488-2E10-5521DFB91B68}"/>
              </a:ext>
            </a:extLst>
          </p:cNvPr>
          <p:cNvSpPr txBox="1">
            <a:spLocks/>
          </p:cNvSpPr>
          <p:nvPr/>
        </p:nvSpPr>
        <p:spPr>
          <a:xfrm>
            <a:off x="1007181" y="1097972"/>
            <a:ext cx="8013659" cy="505541"/>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 Indicators Showing Performance Below 80%</a:t>
            </a:r>
          </a:p>
        </p:txBody>
      </p:sp>
      <p:graphicFrame>
        <p:nvGraphicFramePr>
          <p:cNvPr id="5" name="Content Placeholder 4">
            <a:extLst>
              <a:ext uri="{FF2B5EF4-FFF2-40B4-BE49-F238E27FC236}">
                <a16:creationId xmlns:a16="http://schemas.microsoft.com/office/drawing/2014/main" id="{645051BD-4D62-685F-B012-A89F210D5AD0}"/>
              </a:ext>
            </a:extLst>
          </p:cNvPr>
          <p:cNvGraphicFramePr>
            <a:graphicFrameLocks noGrp="1"/>
          </p:cNvGraphicFramePr>
          <p:nvPr>
            <p:ph idx="1"/>
            <p:extLst>
              <p:ext uri="{D42A27DB-BD31-4B8C-83A1-F6EECF244321}">
                <p14:modId xmlns:p14="http://schemas.microsoft.com/office/powerpoint/2010/main" val="123175839"/>
              </p:ext>
            </p:extLst>
          </p:nvPr>
        </p:nvGraphicFramePr>
        <p:xfrm>
          <a:off x="1006475" y="1916832"/>
          <a:ext cx="8013700" cy="2761703"/>
        </p:xfrm>
        <a:graphic>
          <a:graphicData uri="http://schemas.openxmlformats.org/drawingml/2006/table">
            <a:tbl>
              <a:tblPr/>
              <a:tblGrid>
                <a:gridCol w="1393687">
                  <a:extLst>
                    <a:ext uri="{9D8B030D-6E8A-4147-A177-3AD203B41FA5}">
                      <a16:colId xmlns:a16="http://schemas.microsoft.com/office/drawing/2014/main" val="3511632548"/>
                    </a:ext>
                  </a:extLst>
                </a:gridCol>
                <a:gridCol w="797887">
                  <a:extLst>
                    <a:ext uri="{9D8B030D-6E8A-4147-A177-3AD203B41FA5}">
                      <a16:colId xmlns:a16="http://schemas.microsoft.com/office/drawing/2014/main" val="2177169662"/>
                    </a:ext>
                  </a:extLst>
                </a:gridCol>
                <a:gridCol w="797887">
                  <a:extLst>
                    <a:ext uri="{9D8B030D-6E8A-4147-A177-3AD203B41FA5}">
                      <a16:colId xmlns:a16="http://schemas.microsoft.com/office/drawing/2014/main" val="2925350683"/>
                    </a:ext>
                  </a:extLst>
                </a:gridCol>
                <a:gridCol w="2160240">
                  <a:extLst>
                    <a:ext uri="{9D8B030D-6E8A-4147-A177-3AD203B41FA5}">
                      <a16:colId xmlns:a16="http://schemas.microsoft.com/office/drawing/2014/main" val="3092308702"/>
                    </a:ext>
                  </a:extLst>
                </a:gridCol>
                <a:gridCol w="2105814">
                  <a:extLst>
                    <a:ext uri="{9D8B030D-6E8A-4147-A177-3AD203B41FA5}">
                      <a16:colId xmlns:a16="http://schemas.microsoft.com/office/drawing/2014/main" val="2547910507"/>
                    </a:ext>
                  </a:extLst>
                </a:gridCol>
                <a:gridCol w="758185">
                  <a:extLst>
                    <a:ext uri="{9D8B030D-6E8A-4147-A177-3AD203B41FA5}">
                      <a16:colId xmlns:a16="http://schemas.microsoft.com/office/drawing/2014/main" val="2754302027"/>
                    </a:ext>
                  </a:extLst>
                </a:gridCol>
              </a:tblGrid>
              <a:tr h="576064">
                <a:tc>
                  <a:txBody>
                    <a:bodyPr/>
                    <a:lstStyle/>
                    <a:p>
                      <a:pPr algn="ctr" rtl="0" fontAlgn="t"/>
                      <a:r>
                        <a:rPr lang="en-ZA" sz="1200" b="1" i="0" u="none" strike="noStrike" dirty="0">
                          <a:solidFill>
                            <a:srgbClr val="000000"/>
                          </a:solidFill>
                          <a:effectLst/>
                          <a:latin typeface="Arial" panose="020B0604020202020204" pitchFamily="34" charset="0"/>
                        </a:rPr>
                        <a:t>Performance Indicator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2022/23 Target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2022/23 Actual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Reason for Deviation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Mitigating measure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 Achieved Annual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3986870583"/>
                  </a:ext>
                </a:extLst>
              </a:tr>
              <a:tr h="2185639">
                <a:tc>
                  <a:txBody>
                    <a:bodyPr/>
                    <a:lstStyle/>
                    <a:p>
                      <a:pPr algn="l" fontAlgn="t"/>
                      <a:r>
                        <a:rPr lang="en-US" sz="1200" b="0" i="0" u="none" strike="noStrike" dirty="0">
                          <a:solidFill>
                            <a:srgbClr val="000000"/>
                          </a:solidFill>
                          <a:effectLst/>
                          <a:latin typeface="Arial" panose="020B0604020202020204" pitchFamily="34" charset="0"/>
                        </a:rPr>
                        <a:t>Number of children with valid foster care orders.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46 426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35 526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1" i="0" u="none" strike="noStrike" dirty="0">
                          <a:solidFill>
                            <a:srgbClr val="000000"/>
                          </a:solidFill>
                          <a:effectLst/>
                          <a:latin typeface="Arial" panose="020B0604020202020204" pitchFamily="34" charset="0"/>
                        </a:rPr>
                        <a:t>Target:</a:t>
                      </a:r>
                      <a:r>
                        <a:rPr lang="en-US" sz="1200" b="0" i="0" u="none" strike="noStrike" dirty="0">
                          <a:solidFill>
                            <a:srgbClr val="000000"/>
                          </a:solidFill>
                          <a:effectLst/>
                          <a:latin typeface="Arial" panose="020B0604020202020204" pitchFamily="34" charset="0"/>
                        </a:rPr>
                        <a:t> Not Achieved                                                                                Performance is due to the delays in some of the courts in issuing out the court orders and the designated CPOs and not concluding the foster care cases.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Arial" panose="020B0604020202020204" pitchFamily="34" charset="0"/>
                        </a:rPr>
                        <a:t>The Department will continuously monitor the foster care management plan, including engagements with the courts and Designated Child Protection Organisations (DCPOs).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1" i="0" u="none" strike="noStrike" dirty="0">
                          <a:solidFill>
                            <a:srgbClr val="000000"/>
                          </a:solidFill>
                          <a:effectLst/>
                          <a:latin typeface="Arial" panose="020B0604020202020204" pitchFamily="34" charset="0"/>
                        </a:rPr>
                        <a:t>77%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4249467205"/>
                  </a:ext>
                </a:extLst>
              </a:tr>
            </a:tbl>
          </a:graphicData>
        </a:graphic>
      </p:graphicFrame>
    </p:spTree>
    <p:extLst>
      <p:ext uri="{BB962C8B-B14F-4D97-AF65-F5344CB8AC3E}">
        <p14:creationId xmlns:p14="http://schemas.microsoft.com/office/powerpoint/2010/main" val="35813594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58</a:t>
            </a:fld>
            <a:endParaRPr lang="en-US" dirty="0">
              <a:solidFill>
                <a:prstClr val="black">
                  <a:tint val="75000"/>
                </a:prstClr>
              </a:solidFill>
              <a:latin typeface="Calibri"/>
            </a:endParaRPr>
          </a:p>
        </p:txBody>
      </p:sp>
      <p:sp>
        <p:nvSpPr>
          <p:cNvPr id="4" name="Rectangle 2">
            <a:extLst>
              <a:ext uri="{FF2B5EF4-FFF2-40B4-BE49-F238E27FC236}">
                <a16:creationId xmlns:a16="http://schemas.microsoft.com/office/drawing/2014/main" id="{7252F4DD-2D59-9F31-13E3-8108D833ADC2}"/>
              </a:ext>
            </a:extLst>
          </p:cNvPr>
          <p:cNvSpPr txBox="1">
            <a:spLocks/>
          </p:cNvSpPr>
          <p:nvPr/>
        </p:nvSpPr>
        <p:spPr>
          <a:xfrm>
            <a:off x="1007178" y="113656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 Indicators Showing Performance Below 75%</a:t>
            </a:r>
          </a:p>
        </p:txBody>
      </p:sp>
      <p:graphicFrame>
        <p:nvGraphicFramePr>
          <p:cNvPr id="5" name="Content Placeholder 4">
            <a:extLst>
              <a:ext uri="{FF2B5EF4-FFF2-40B4-BE49-F238E27FC236}">
                <a16:creationId xmlns:a16="http://schemas.microsoft.com/office/drawing/2014/main" id="{9A0666D2-6038-CBF0-35CE-3BEA79FCAB4F}"/>
              </a:ext>
            </a:extLst>
          </p:cNvPr>
          <p:cNvGraphicFramePr>
            <a:graphicFrameLocks noGrp="1"/>
          </p:cNvGraphicFramePr>
          <p:nvPr>
            <p:ph idx="1"/>
            <p:extLst>
              <p:ext uri="{D42A27DB-BD31-4B8C-83A1-F6EECF244321}">
                <p14:modId xmlns:p14="http://schemas.microsoft.com/office/powerpoint/2010/main" val="1102648070"/>
              </p:ext>
            </p:extLst>
          </p:nvPr>
        </p:nvGraphicFramePr>
        <p:xfrm>
          <a:off x="1007179" y="1672163"/>
          <a:ext cx="8013659" cy="4680398"/>
        </p:xfrm>
        <a:graphic>
          <a:graphicData uri="http://schemas.openxmlformats.org/drawingml/2006/table">
            <a:tbl>
              <a:tblPr/>
              <a:tblGrid>
                <a:gridCol w="1665055">
                  <a:extLst>
                    <a:ext uri="{9D8B030D-6E8A-4147-A177-3AD203B41FA5}">
                      <a16:colId xmlns:a16="http://schemas.microsoft.com/office/drawing/2014/main" val="2509428781"/>
                    </a:ext>
                  </a:extLst>
                </a:gridCol>
                <a:gridCol w="878207">
                  <a:extLst>
                    <a:ext uri="{9D8B030D-6E8A-4147-A177-3AD203B41FA5}">
                      <a16:colId xmlns:a16="http://schemas.microsoft.com/office/drawing/2014/main" val="4169505438"/>
                    </a:ext>
                  </a:extLst>
                </a:gridCol>
                <a:gridCol w="878207">
                  <a:extLst>
                    <a:ext uri="{9D8B030D-6E8A-4147-A177-3AD203B41FA5}">
                      <a16:colId xmlns:a16="http://schemas.microsoft.com/office/drawing/2014/main" val="153706588"/>
                    </a:ext>
                  </a:extLst>
                </a:gridCol>
                <a:gridCol w="2227161">
                  <a:extLst>
                    <a:ext uri="{9D8B030D-6E8A-4147-A177-3AD203B41FA5}">
                      <a16:colId xmlns:a16="http://schemas.microsoft.com/office/drawing/2014/main" val="1230192086"/>
                    </a:ext>
                  </a:extLst>
                </a:gridCol>
                <a:gridCol w="1618545">
                  <a:extLst>
                    <a:ext uri="{9D8B030D-6E8A-4147-A177-3AD203B41FA5}">
                      <a16:colId xmlns:a16="http://schemas.microsoft.com/office/drawing/2014/main" val="4065969243"/>
                    </a:ext>
                  </a:extLst>
                </a:gridCol>
                <a:gridCol w="746484">
                  <a:extLst>
                    <a:ext uri="{9D8B030D-6E8A-4147-A177-3AD203B41FA5}">
                      <a16:colId xmlns:a16="http://schemas.microsoft.com/office/drawing/2014/main" val="3466692879"/>
                    </a:ext>
                  </a:extLst>
                </a:gridCol>
              </a:tblGrid>
              <a:tr h="674202">
                <a:tc>
                  <a:txBody>
                    <a:bodyPr/>
                    <a:lstStyle/>
                    <a:p>
                      <a:pPr algn="ctr" rtl="0" fontAlgn="t"/>
                      <a:r>
                        <a:rPr lang="en-ZA" sz="1200" b="1" i="0" u="none" strike="noStrike" dirty="0">
                          <a:solidFill>
                            <a:srgbClr val="000000"/>
                          </a:solidFill>
                          <a:effectLst/>
                          <a:latin typeface="Arial" panose="020B0604020202020204" pitchFamily="34" charset="0"/>
                        </a:rPr>
                        <a:t>Performance Indicator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2022/23 Target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2022/23 Actual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Reason for Deviation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Mitigating measure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 Achieved Annual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3079865317"/>
                  </a:ext>
                </a:extLst>
              </a:tr>
              <a:tr h="1270013">
                <a:tc>
                  <a:txBody>
                    <a:bodyPr/>
                    <a:lstStyle/>
                    <a:p>
                      <a:pPr algn="l" fontAlgn="t"/>
                      <a:r>
                        <a:rPr lang="en-US" sz="1200" b="0" i="0" u="none" strike="noStrike" dirty="0">
                          <a:solidFill>
                            <a:srgbClr val="000000"/>
                          </a:solidFill>
                          <a:effectLst/>
                          <a:latin typeface="Arial" panose="020B0604020202020204" pitchFamily="34" charset="0"/>
                        </a:rPr>
                        <a:t>Number of written supervision contracts between social work supervisors and supervisees signed.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1 778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1 215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1" i="0" u="none" strike="noStrike" dirty="0">
                          <a:solidFill>
                            <a:srgbClr val="000000"/>
                          </a:solidFill>
                          <a:effectLst/>
                          <a:latin typeface="Arial" panose="020B0604020202020204" pitchFamily="34" charset="0"/>
                        </a:rPr>
                        <a:t>Target: </a:t>
                      </a:r>
                      <a:r>
                        <a:rPr lang="en-US" sz="1200" b="0" i="0" u="none" strike="noStrike" dirty="0">
                          <a:solidFill>
                            <a:srgbClr val="000000"/>
                          </a:solidFill>
                          <a:effectLst/>
                          <a:latin typeface="Arial" panose="020B0604020202020204" pitchFamily="34" charset="0"/>
                        </a:rPr>
                        <a:t>Not Achieved</a:t>
                      </a:r>
                      <a:br>
                        <a:rPr lang="en-US" sz="1200" b="1"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Performance is due to delays in signing the contracts between supervisors and supervisees.</a:t>
                      </a:r>
                      <a:endParaRPr lang="en-US" sz="12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dirty="0">
                          <a:solidFill>
                            <a:srgbClr val="000000"/>
                          </a:solidFill>
                          <a:effectLst/>
                          <a:latin typeface="Arial" panose="020B0604020202020204" pitchFamily="34" charset="0"/>
                        </a:rPr>
                        <a:t>The Department will continue to motivate and capacitate social work supervisors and supervisees to sign contracts.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ZA" sz="1200" b="1" i="0" u="none" strike="noStrike" dirty="0">
                          <a:solidFill>
                            <a:srgbClr val="000000"/>
                          </a:solidFill>
                          <a:effectLst/>
                          <a:latin typeface="Arial" panose="020B0604020202020204" pitchFamily="34" charset="0"/>
                        </a:rPr>
                        <a:t>68%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B050"/>
                      </a:fgClr>
                      <a:bgClr>
                        <a:srgbClr val="FFFF00"/>
                      </a:bgClr>
                    </a:pattFill>
                  </a:tcPr>
                </a:tc>
                <a:extLst>
                  <a:ext uri="{0D108BD9-81ED-4DB2-BD59-A6C34878D82A}">
                    <a16:rowId xmlns:a16="http://schemas.microsoft.com/office/drawing/2014/main" val="2700001574"/>
                  </a:ext>
                </a:extLst>
              </a:tr>
              <a:tr h="1113899">
                <a:tc>
                  <a:txBody>
                    <a:bodyPr/>
                    <a:lstStyle/>
                    <a:p>
                      <a:pPr algn="l" fontAlgn="t"/>
                      <a:r>
                        <a:rPr lang="en-US" sz="1200" b="0" i="0" u="none" strike="noStrike" dirty="0">
                          <a:solidFill>
                            <a:srgbClr val="000000"/>
                          </a:solidFill>
                          <a:effectLst/>
                          <a:latin typeface="Arial" panose="020B0604020202020204" pitchFamily="34" charset="0"/>
                        </a:rPr>
                        <a:t>Number of contracts awarded by the Department to HDI/SMME companies.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47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35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1" i="0" u="none" strike="noStrike" dirty="0">
                          <a:solidFill>
                            <a:srgbClr val="000000"/>
                          </a:solidFill>
                          <a:effectLst/>
                          <a:latin typeface="Arial" panose="020B0604020202020204" pitchFamily="34" charset="0"/>
                        </a:rPr>
                        <a:t>Target</a:t>
                      </a:r>
                      <a:r>
                        <a:rPr lang="en-US" sz="1200" b="0" i="0" u="none" strike="noStrike" dirty="0">
                          <a:solidFill>
                            <a:srgbClr val="000000"/>
                          </a:solidFill>
                          <a:effectLst/>
                          <a:latin typeface="Arial" panose="020B0604020202020204" pitchFamily="34" charset="0"/>
                        </a:rPr>
                        <a:t>: Not Achieved                                   </a:t>
                      </a:r>
                      <a:br>
                        <a:rPr lang="en-US" sz="1200" b="0"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Performance is due to 1 tender was finalised late in December and could not be awarded as planned. 2 tenders are at  final evaluation stage, 2 tenders are at the beginning of the evaluation stage</a:t>
                      </a:r>
                    </a:p>
                    <a:p>
                      <a:pPr algn="l" fontAlgn="t"/>
                      <a:endParaRPr lang="en-US" sz="1200" b="0"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dirty="0">
                          <a:solidFill>
                            <a:srgbClr val="000000"/>
                          </a:solidFill>
                          <a:effectLst/>
                          <a:latin typeface="Arial" panose="020B0604020202020204" pitchFamily="34" charset="0"/>
                        </a:rPr>
                        <a:t>Arrangement of tenders have  commenced as per the guidelines issued by National Treasury on 31 May 2022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ZA" sz="1200" b="1" i="0" u="none" strike="noStrike" dirty="0">
                          <a:solidFill>
                            <a:srgbClr val="000000"/>
                          </a:solidFill>
                          <a:effectLst/>
                          <a:latin typeface="Arial" panose="020B0604020202020204" pitchFamily="34" charset="0"/>
                        </a:rPr>
                        <a:t>74%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B050"/>
                      </a:fgClr>
                      <a:bgClr>
                        <a:srgbClr val="FFFF00"/>
                      </a:bgClr>
                    </a:pattFill>
                  </a:tcPr>
                </a:tc>
                <a:extLst>
                  <a:ext uri="{0D108BD9-81ED-4DB2-BD59-A6C34878D82A}">
                    <a16:rowId xmlns:a16="http://schemas.microsoft.com/office/drawing/2014/main" val="2277335836"/>
                  </a:ext>
                </a:extLst>
              </a:tr>
              <a:tr h="1090263">
                <a:tc>
                  <a:txBody>
                    <a:bodyPr/>
                    <a:lstStyle/>
                    <a:p>
                      <a:pPr algn="l" fontAlgn="t"/>
                      <a:r>
                        <a:rPr lang="en-US" sz="1200" b="0" i="0" u="none" strike="noStrike" dirty="0">
                          <a:solidFill>
                            <a:srgbClr val="000000"/>
                          </a:solidFill>
                          <a:effectLst/>
                          <a:latin typeface="Arial" panose="020B0604020202020204" pitchFamily="34" charset="0"/>
                        </a:rPr>
                        <a:t>Number of dignity packs distributed</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1 628 000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1 100 128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1" i="0" u="none" strike="noStrike" dirty="0">
                          <a:solidFill>
                            <a:srgbClr val="000000"/>
                          </a:solidFill>
                          <a:effectLst/>
                          <a:latin typeface="Arial" panose="020B0604020202020204" pitchFamily="34" charset="0"/>
                        </a:rPr>
                        <a:t>Target:</a:t>
                      </a:r>
                      <a:r>
                        <a:rPr lang="en-US" sz="1200" b="0" i="0" u="none" strike="noStrike" dirty="0">
                          <a:solidFill>
                            <a:srgbClr val="000000"/>
                          </a:solidFill>
                          <a:effectLst/>
                          <a:latin typeface="Arial" panose="020B0604020202020204" pitchFamily="34" charset="0"/>
                        </a:rPr>
                        <a:t> Not Achieved                                                                                 Performance is due to delays in SCM processes which impacted on the implementation of dignity packs initiatives.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dirty="0">
                          <a:solidFill>
                            <a:srgbClr val="000000"/>
                          </a:solidFill>
                          <a:effectLst/>
                          <a:latin typeface="Arial" panose="020B0604020202020204" pitchFamily="34" charset="0"/>
                        </a:rPr>
                        <a:t> The Department will continue to implement the programme within the allocated budget.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ZA" sz="1200" b="1" i="0" u="none" strike="noStrike" dirty="0">
                          <a:solidFill>
                            <a:srgbClr val="000000"/>
                          </a:solidFill>
                          <a:effectLst/>
                          <a:latin typeface="Arial" panose="020B0604020202020204" pitchFamily="34" charset="0"/>
                        </a:rPr>
                        <a:t>67.5%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B050"/>
                      </a:fgClr>
                      <a:bgClr>
                        <a:srgbClr val="FFFF00"/>
                      </a:bgClr>
                    </a:pattFill>
                  </a:tcPr>
                </a:tc>
                <a:extLst>
                  <a:ext uri="{0D108BD9-81ED-4DB2-BD59-A6C34878D82A}">
                    <a16:rowId xmlns:a16="http://schemas.microsoft.com/office/drawing/2014/main" val="2051533358"/>
                  </a:ext>
                </a:extLst>
              </a:tr>
            </a:tbl>
          </a:graphicData>
        </a:graphic>
      </p:graphicFrame>
    </p:spTree>
    <p:extLst>
      <p:ext uri="{BB962C8B-B14F-4D97-AF65-F5344CB8AC3E}">
        <p14:creationId xmlns:p14="http://schemas.microsoft.com/office/powerpoint/2010/main" val="16491441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59</a:t>
            </a:fld>
            <a:endParaRPr lang="en-US" dirty="0">
              <a:solidFill>
                <a:prstClr val="black">
                  <a:tint val="75000"/>
                </a:prstClr>
              </a:solidFill>
              <a:latin typeface="Calibri"/>
            </a:endParaRPr>
          </a:p>
        </p:txBody>
      </p:sp>
      <p:sp>
        <p:nvSpPr>
          <p:cNvPr id="4" name="Rectangle 2">
            <a:extLst>
              <a:ext uri="{FF2B5EF4-FFF2-40B4-BE49-F238E27FC236}">
                <a16:creationId xmlns:a16="http://schemas.microsoft.com/office/drawing/2014/main" id="{F2F3B87B-264E-AA31-F7EE-2047503BE9E5}"/>
              </a:ext>
            </a:extLst>
          </p:cNvPr>
          <p:cNvSpPr txBox="1">
            <a:spLocks/>
          </p:cNvSpPr>
          <p:nvPr/>
        </p:nvSpPr>
        <p:spPr>
          <a:xfrm>
            <a:off x="1007181" y="1097972"/>
            <a:ext cx="8013659" cy="46578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 Indicators Showing Performance Below 50%</a:t>
            </a:r>
          </a:p>
        </p:txBody>
      </p:sp>
      <p:graphicFrame>
        <p:nvGraphicFramePr>
          <p:cNvPr id="5" name="Content Placeholder 4">
            <a:extLst>
              <a:ext uri="{FF2B5EF4-FFF2-40B4-BE49-F238E27FC236}">
                <a16:creationId xmlns:a16="http://schemas.microsoft.com/office/drawing/2014/main" id="{90D28F2C-59A1-1919-CB3B-3D853092077F}"/>
              </a:ext>
            </a:extLst>
          </p:cNvPr>
          <p:cNvGraphicFramePr>
            <a:graphicFrameLocks noGrp="1"/>
          </p:cNvGraphicFramePr>
          <p:nvPr>
            <p:ph idx="1"/>
            <p:extLst>
              <p:ext uri="{D42A27DB-BD31-4B8C-83A1-F6EECF244321}">
                <p14:modId xmlns:p14="http://schemas.microsoft.com/office/powerpoint/2010/main" val="3927030275"/>
              </p:ext>
            </p:extLst>
          </p:nvPr>
        </p:nvGraphicFramePr>
        <p:xfrm>
          <a:off x="1007140" y="1763145"/>
          <a:ext cx="8013700" cy="2196910"/>
        </p:xfrm>
        <a:graphic>
          <a:graphicData uri="http://schemas.openxmlformats.org/drawingml/2006/table">
            <a:tbl>
              <a:tblPr/>
              <a:tblGrid>
                <a:gridCol w="1607634">
                  <a:extLst>
                    <a:ext uri="{9D8B030D-6E8A-4147-A177-3AD203B41FA5}">
                      <a16:colId xmlns:a16="http://schemas.microsoft.com/office/drawing/2014/main" val="730188819"/>
                    </a:ext>
                  </a:extLst>
                </a:gridCol>
                <a:gridCol w="834577">
                  <a:extLst>
                    <a:ext uri="{9D8B030D-6E8A-4147-A177-3AD203B41FA5}">
                      <a16:colId xmlns:a16="http://schemas.microsoft.com/office/drawing/2014/main" val="1307168032"/>
                    </a:ext>
                  </a:extLst>
                </a:gridCol>
                <a:gridCol w="834577">
                  <a:extLst>
                    <a:ext uri="{9D8B030D-6E8A-4147-A177-3AD203B41FA5}">
                      <a16:colId xmlns:a16="http://schemas.microsoft.com/office/drawing/2014/main" val="53584546"/>
                    </a:ext>
                  </a:extLst>
                </a:gridCol>
                <a:gridCol w="2211679">
                  <a:extLst>
                    <a:ext uri="{9D8B030D-6E8A-4147-A177-3AD203B41FA5}">
                      <a16:colId xmlns:a16="http://schemas.microsoft.com/office/drawing/2014/main" val="1564439956"/>
                    </a:ext>
                  </a:extLst>
                </a:gridCol>
                <a:gridCol w="1673701">
                  <a:extLst>
                    <a:ext uri="{9D8B030D-6E8A-4147-A177-3AD203B41FA5}">
                      <a16:colId xmlns:a16="http://schemas.microsoft.com/office/drawing/2014/main" val="1902334013"/>
                    </a:ext>
                  </a:extLst>
                </a:gridCol>
                <a:gridCol w="851532">
                  <a:extLst>
                    <a:ext uri="{9D8B030D-6E8A-4147-A177-3AD203B41FA5}">
                      <a16:colId xmlns:a16="http://schemas.microsoft.com/office/drawing/2014/main" val="1572470721"/>
                    </a:ext>
                  </a:extLst>
                </a:gridCol>
              </a:tblGrid>
              <a:tr h="675972">
                <a:tc>
                  <a:txBody>
                    <a:bodyPr/>
                    <a:lstStyle/>
                    <a:p>
                      <a:pPr algn="ctr" rtl="0" fontAlgn="t"/>
                      <a:r>
                        <a:rPr lang="en-ZA" sz="1200" b="1" i="0" u="none" strike="noStrike" dirty="0">
                          <a:solidFill>
                            <a:srgbClr val="000000"/>
                          </a:solidFill>
                          <a:effectLst/>
                          <a:latin typeface="Arial" panose="020B0604020202020204" pitchFamily="34" charset="0"/>
                        </a:rPr>
                        <a:t>Performance Indicator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2022/23 Target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2022/23 Actual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Reason for Deviation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Mitigating measure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 Achieved Annual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696177102"/>
                  </a:ext>
                </a:extLst>
              </a:tr>
              <a:tr h="1520938">
                <a:tc>
                  <a:txBody>
                    <a:bodyPr/>
                    <a:lstStyle/>
                    <a:p>
                      <a:pPr algn="l" fontAlgn="t"/>
                      <a:r>
                        <a:rPr lang="en-US" sz="1200" b="0" i="0" u="none" strike="noStrike" dirty="0">
                          <a:solidFill>
                            <a:srgbClr val="000000"/>
                          </a:solidFill>
                          <a:effectLst/>
                          <a:latin typeface="Arial" panose="020B0604020202020204" pitchFamily="34" charset="0"/>
                        </a:rPr>
                        <a:t>Number of people benefitting from poverty reduction initiatives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3 505 245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1 714 231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1" i="0" u="none" strike="noStrike" dirty="0">
                          <a:solidFill>
                            <a:srgbClr val="000000"/>
                          </a:solidFill>
                          <a:effectLst/>
                          <a:latin typeface="Arial" panose="020B0604020202020204" pitchFamily="34" charset="0"/>
                        </a:rPr>
                        <a:t>Target:</a:t>
                      </a:r>
                      <a:r>
                        <a:rPr lang="en-US" sz="1200" b="0" i="0" u="none" strike="noStrike" dirty="0">
                          <a:solidFill>
                            <a:srgbClr val="000000"/>
                          </a:solidFill>
                          <a:effectLst/>
                          <a:latin typeface="Arial" panose="020B0604020202020204" pitchFamily="34" charset="0"/>
                        </a:rPr>
                        <a:t> Not Achieved                                                                                 Performance is due to delays in SCM processes which impacted on the implementation of poverty reduction initiatives.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dirty="0">
                          <a:solidFill>
                            <a:srgbClr val="000000"/>
                          </a:solidFill>
                          <a:effectLst/>
                          <a:latin typeface="Arial" panose="020B0604020202020204" pitchFamily="34" charset="0"/>
                        </a:rPr>
                        <a:t>The Department will resolve SCM issues and fast track implementation.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1" i="0" u="none" strike="noStrike" dirty="0">
                          <a:solidFill>
                            <a:srgbClr val="000000"/>
                          </a:solidFill>
                          <a:effectLst/>
                          <a:latin typeface="Arial" panose="020B0604020202020204" pitchFamily="34" charset="0"/>
                        </a:rPr>
                        <a:t>49.0%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DnDiag">
                      <a:fgClr>
                        <a:srgbClr val="FF0000"/>
                      </a:fgClr>
                      <a:bgClr>
                        <a:srgbClr val="FFFF00"/>
                      </a:bgClr>
                    </a:pattFill>
                  </a:tcPr>
                </a:tc>
                <a:extLst>
                  <a:ext uri="{0D108BD9-81ED-4DB2-BD59-A6C34878D82A}">
                    <a16:rowId xmlns:a16="http://schemas.microsoft.com/office/drawing/2014/main" val="635424670"/>
                  </a:ext>
                </a:extLst>
              </a:tr>
            </a:tbl>
          </a:graphicData>
        </a:graphic>
      </p:graphicFrame>
    </p:spTree>
    <p:extLst>
      <p:ext uri="{BB962C8B-B14F-4D97-AF65-F5344CB8AC3E}">
        <p14:creationId xmlns:p14="http://schemas.microsoft.com/office/powerpoint/2010/main" val="3658088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6</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BA32931E-842A-A17A-EE46-71018E349813}"/>
              </a:ext>
            </a:extLst>
          </p:cNvPr>
          <p:cNvSpPr txBox="1">
            <a:spLocks/>
          </p:cNvSpPr>
          <p:nvPr/>
        </p:nvSpPr>
        <p:spPr>
          <a:xfrm>
            <a:off x="1007181" y="1188549"/>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Legend</a:t>
            </a:r>
          </a:p>
        </p:txBody>
      </p:sp>
      <p:pic>
        <p:nvPicPr>
          <p:cNvPr id="5" name="Content Placeholder 5">
            <a:extLst>
              <a:ext uri="{FF2B5EF4-FFF2-40B4-BE49-F238E27FC236}">
                <a16:creationId xmlns:a16="http://schemas.microsoft.com/office/drawing/2014/main" id="{1E2F6AA6-1B5D-2B3A-F825-83F5A0B1D634}"/>
              </a:ext>
            </a:extLst>
          </p:cNvPr>
          <p:cNvPicPr>
            <a:picLocks noChangeAspect="1"/>
          </p:cNvPicPr>
          <p:nvPr/>
        </p:nvPicPr>
        <p:blipFill>
          <a:blip r:embed="rId4"/>
          <a:stretch>
            <a:fillRect/>
          </a:stretch>
        </p:blipFill>
        <p:spPr>
          <a:xfrm>
            <a:off x="1006475" y="1827607"/>
            <a:ext cx="8013700" cy="4290224"/>
          </a:xfrm>
          <a:prstGeom prst="rect">
            <a:avLst/>
          </a:prstGeom>
        </p:spPr>
      </p:pic>
    </p:spTree>
    <p:extLst>
      <p:ext uri="{BB962C8B-B14F-4D97-AF65-F5344CB8AC3E}">
        <p14:creationId xmlns:p14="http://schemas.microsoft.com/office/powerpoint/2010/main" val="18199265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60</a:t>
            </a:fld>
            <a:endParaRPr lang="en-US" dirty="0">
              <a:solidFill>
                <a:prstClr val="black">
                  <a:tint val="75000"/>
                </a:prstClr>
              </a:solidFill>
              <a:latin typeface="Calibri"/>
            </a:endParaRPr>
          </a:p>
        </p:txBody>
      </p:sp>
      <p:sp>
        <p:nvSpPr>
          <p:cNvPr id="4" name="Rectangle 2">
            <a:extLst>
              <a:ext uri="{FF2B5EF4-FFF2-40B4-BE49-F238E27FC236}">
                <a16:creationId xmlns:a16="http://schemas.microsoft.com/office/drawing/2014/main" id="{7F69B553-D19D-09DD-E2EB-38CEFA04DA45}"/>
              </a:ext>
            </a:extLst>
          </p:cNvPr>
          <p:cNvSpPr txBox="1">
            <a:spLocks/>
          </p:cNvSpPr>
          <p:nvPr/>
        </p:nvSpPr>
        <p:spPr>
          <a:xfrm>
            <a:off x="1007181" y="1097972"/>
            <a:ext cx="8013659" cy="47903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 Indicators Showing Performance Below 25%</a:t>
            </a:r>
          </a:p>
        </p:txBody>
      </p:sp>
      <p:graphicFrame>
        <p:nvGraphicFramePr>
          <p:cNvPr id="5" name="Content Placeholder 4">
            <a:extLst>
              <a:ext uri="{FF2B5EF4-FFF2-40B4-BE49-F238E27FC236}">
                <a16:creationId xmlns:a16="http://schemas.microsoft.com/office/drawing/2014/main" id="{AC259866-AC53-B67B-F52F-D0ABF697AFEF}"/>
              </a:ext>
            </a:extLst>
          </p:cNvPr>
          <p:cNvGraphicFramePr>
            <a:graphicFrameLocks noGrp="1"/>
          </p:cNvGraphicFramePr>
          <p:nvPr>
            <p:ph idx="1"/>
            <p:extLst>
              <p:ext uri="{D42A27DB-BD31-4B8C-83A1-F6EECF244321}">
                <p14:modId xmlns:p14="http://schemas.microsoft.com/office/powerpoint/2010/main" val="158087576"/>
              </p:ext>
            </p:extLst>
          </p:nvPr>
        </p:nvGraphicFramePr>
        <p:xfrm>
          <a:off x="1007139" y="1772816"/>
          <a:ext cx="8013700" cy="2950983"/>
        </p:xfrm>
        <a:graphic>
          <a:graphicData uri="http://schemas.openxmlformats.org/drawingml/2006/table">
            <a:tbl>
              <a:tblPr/>
              <a:tblGrid>
                <a:gridCol w="1832877">
                  <a:extLst>
                    <a:ext uri="{9D8B030D-6E8A-4147-A177-3AD203B41FA5}">
                      <a16:colId xmlns:a16="http://schemas.microsoft.com/office/drawing/2014/main" val="1763046714"/>
                    </a:ext>
                  </a:extLst>
                </a:gridCol>
                <a:gridCol w="942466">
                  <a:extLst>
                    <a:ext uri="{9D8B030D-6E8A-4147-A177-3AD203B41FA5}">
                      <a16:colId xmlns:a16="http://schemas.microsoft.com/office/drawing/2014/main" val="298797368"/>
                    </a:ext>
                  </a:extLst>
                </a:gridCol>
                <a:gridCol w="942466">
                  <a:extLst>
                    <a:ext uri="{9D8B030D-6E8A-4147-A177-3AD203B41FA5}">
                      <a16:colId xmlns:a16="http://schemas.microsoft.com/office/drawing/2014/main" val="1106447377"/>
                    </a:ext>
                  </a:extLst>
                </a:gridCol>
                <a:gridCol w="1731507">
                  <a:extLst>
                    <a:ext uri="{9D8B030D-6E8A-4147-A177-3AD203B41FA5}">
                      <a16:colId xmlns:a16="http://schemas.microsoft.com/office/drawing/2014/main" val="1149565718"/>
                    </a:ext>
                  </a:extLst>
                </a:gridCol>
                <a:gridCol w="1610959">
                  <a:extLst>
                    <a:ext uri="{9D8B030D-6E8A-4147-A177-3AD203B41FA5}">
                      <a16:colId xmlns:a16="http://schemas.microsoft.com/office/drawing/2014/main" val="3712829787"/>
                    </a:ext>
                  </a:extLst>
                </a:gridCol>
                <a:gridCol w="953425">
                  <a:extLst>
                    <a:ext uri="{9D8B030D-6E8A-4147-A177-3AD203B41FA5}">
                      <a16:colId xmlns:a16="http://schemas.microsoft.com/office/drawing/2014/main" val="2913444588"/>
                    </a:ext>
                  </a:extLst>
                </a:gridCol>
              </a:tblGrid>
              <a:tr h="756423">
                <a:tc>
                  <a:txBody>
                    <a:bodyPr/>
                    <a:lstStyle/>
                    <a:p>
                      <a:pPr algn="ctr" rtl="0" fontAlgn="t"/>
                      <a:r>
                        <a:rPr lang="en-ZA" sz="1200" b="1" i="0" u="none" strike="noStrike" dirty="0">
                          <a:solidFill>
                            <a:srgbClr val="000000"/>
                          </a:solidFill>
                          <a:effectLst/>
                          <a:latin typeface="Arial" panose="020B0604020202020204" pitchFamily="34" charset="0"/>
                        </a:rPr>
                        <a:t>Performance Indicator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2022/23 Target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2022/23 Actual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Reason for Deviation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Mitigating measure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rtl="0" fontAlgn="t"/>
                      <a:r>
                        <a:rPr lang="en-ZA" sz="1200" b="1" i="0" u="none" strike="noStrike" dirty="0">
                          <a:solidFill>
                            <a:srgbClr val="000000"/>
                          </a:solidFill>
                          <a:effectLst/>
                          <a:latin typeface="Arial" panose="020B0604020202020204" pitchFamily="34" charset="0"/>
                        </a:rPr>
                        <a:t>% Achieved Annual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634030095"/>
                  </a:ext>
                </a:extLst>
              </a:tr>
              <a:tr h="1701952">
                <a:tc>
                  <a:txBody>
                    <a:bodyPr/>
                    <a:lstStyle/>
                    <a:p>
                      <a:pPr algn="l" fontAlgn="t"/>
                      <a:r>
                        <a:rPr lang="en-US" sz="1200" b="0" i="0" u="none" strike="noStrike" dirty="0">
                          <a:solidFill>
                            <a:srgbClr val="000000"/>
                          </a:solidFill>
                          <a:effectLst/>
                          <a:latin typeface="Arial" panose="020B0604020202020204" pitchFamily="34" charset="0"/>
                        </a:rPr>
                        <a:t>Number of school uniform packs distributed</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185 000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0" i="0" u="none" strike="noStrike" dirty="0">
                          <a:solidFill>
                            <a:srgbClr val="000000"/>
                          </a:solidFill>
                          <a:effectLst/>
                          <a:latin typeface="Arial" panose="020B0604020202020204" pitchFamily="34" charset="0"/>
                        </a:rPr>
                        <a:t>5 000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1" i="0" u="none" strike="noStrike" dirty="0">
                          <a:solidFill>
                            <a:srgbClr val="000000"/>
                          </a:solidFill>
                          <a:effectLst/>
                          <a:latin typeface="Arial" panose="020B0604020202020204" pitchFamily="34" charset="0"/>
                        </a:rPr>
                        <a:t>Target:</a:t>
                      </a:r>
                      <a:r>
                        <a:rPr lang="en-US" sz="1200" b="0" i="0" u="none" strike="noStrike" dirty="0">
                          <a:solidFill>
                            <a:srgbClr val="000000"/>
                          </a:solidFill>
                          <a:effectLst/>
                          <a:latin typeface="Arial" panose="020B0604020202020204" pitchFamily="34" charset="0"/>
                        </a:rPr>
                        <a:t> Not Achieved                                                                                 Performance is due to delays in SCM processes which impacted on the implementation of school uniform project. In addition, the Constitutional High Court ruling contributed to low performance.</a:t>
                      </a:r>
                      <a:br>
                        <a:rPr lang="en-US" sz="1200" b="0" i="0" u="none" strike="noStrike" dirty="0">
                          <a:solidFill>
                            <a:srgbClr val="000000"/>
                          </a:solidFill>
                          <a:effectLst/>
                          <a:latin typeface="Arial" panose="020B0604020202020204" pitchFamily="34" charset="0"/>
                        </a:rPr>
                      </a:br>
                      <a:br>
                        <a:rPr lang="en-US" sz="1200" b="0" i="0" u="none" strike="noStrike" dirty="0">
                          <a:solidFill>
                            <a:srgbClr val="000000"/>
                          </a:solidFill>
                          <a:effectLst/>
                          <a:latin typeface="Arial" panose="020B0604020202020204" pitchFamily="34" charset="0"/>
                        </a:rPr>
                      </a:br>
                      <a:endParaRPr lang="en-US" sz="1200" b="0"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dirty="0">
                          <a:solidFill>
                            <a:srgbClr val="000000"/>
                          </a:solidFill>
                          <a:effectLst/>
                          <a:latin typeface="Arial" panose="020B0604020202020204" pitchFamily="34" charset="0"/>
                        </a:rPr>
                        <a:t>The Department will resolve SCM issues and fast track implementation.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200" b="1" i="0" u="none" strike="noStrike" dirty="0">
                          <a:solidFill>
                            <a:srgbClr val="000000"/>
                          </a:solidFill>
                          <a:effectLst/>
                          <a:latin typeface="Arial" panose="020B0604020202020204" pitchFamily="34" charset="0"/>
                        </a:rPr>
                        <a:t>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477830317"/>
                  </a:ext>
                </a:extLst>
              </a:tr>
            </a:tbl>
          </a:graphicData>
        </a:graphic>
      </p:graphicFrame>
    </p:spTree>
    <p:extLst>
      <p:ext uri="{BB962C8B-B14F-4D97-AF65-F5344CB8AC3E}">
        <p14:creationId xmlns:p14="http://schemas.microsoft.com/office/powerpoint/2010/main" val="12845353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61</a:t>
            </a:fld>
            <a:endParaRPr lang="en-US" dirty="0">
              <a:solidFill>
                <a:prstClr val="black">
                  <a:tint val="75000"/>
                </a:prstClr>
              </a:solidFill>
              <a:latin typeface="Calibri"/>
            </a:endParaRPr>
          </a:p>
        </p:txBody>
      </p:sp>
      <p:sp>
        <p:nvSpPr>
          <p:cNvPr id="4" name="Content Placeholder 2">
            <a:extLst>
              <a:ext uri="{FF2B5EF4-FFF2-40B4-BE49-F238E27FC236}">
                <a16:creationId xmlns:a16="http://schemas.microsoft.com/office/drawing/2014/main" id="{604C5B39-B32B-B883-3DDC-ED66A9FCF617}"/>
              </a:ext>
            </a:extLst>
          </p:cNvPr>
          <p:cNvSpPr txBox="1">
            <a:spLocks/>
          </p:cNvSpPr>
          <p:nvPr/>
        </p:nvSpPr>
        <p:spPr>
          <a:xfrm>
            <a:off x="987136" y="1701012"/>
            <a:ext cx="8040750" cy="1500187"/>
          </a:xfrm>
          <a:prstGeom prst="rect">
            <a:avLst/>
          </a:prstGeom>
        </p:spPr>
        <p:txBody>
          <a:bodyPr vert="horz" lIns="91440" tIns="45720" rIns="91440" bIns="45720" rtlCol="0" anchor="b">
            <a:normAutofit fontScale="70000" lnSpcReduction="20000"/>
          </a:bodyPr>
          <a:lstStyle>
            <a:lvl1pPr marL="0" indent="0" algn="l" defTabSz="457189"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1pPr>
            <a:lvl2pPr marL="457189" indent="0" algn="l" defTabSz="457189" rtl="0" eaLnBrk="1" latinLnBrk="0" hangingPunct="1">
              <a:spcBef>
                <a:spcPct val="20000"/>
              </a:spcBef>
              <a:buFont typeface="Arial"/>
              <a:buNone/>
              <a:defRPr sz="1800" kern="1200">
                <a:solidFill>
                  <a:schemeClr val="tx1">
                    <a:tint val="75000"/>
                  </a:schemeClr>
                </a:solidFill>
                <a:latin typeface="Arial" panose="020B0604020202020204" pitchFamily="34" charset="0"/>
                <a:ea typeface="+mn-ea"/>
                <a:cs typeface="Arial" panose="020B0604020202020204" pitchFamily="34" charset="0"/>
              </a:defRPr>
            </a:lvl2pPr>
            <a:lvl3pPr marL="914377" indent="0" algn="l" defTabSz="457189"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3pPr>
            <a:lvl4pPr marL="1371566"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4pPr>
            <a:lvl5pPr marL="1828754"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5pPr>
            <a:lvl6pPr marL="2285943"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131"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320"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509"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32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rPr>
              <a:t>Part B:</a:t>
            </a: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rPr>
              <a:t>Non-financial Performance</a:t>
            </a: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p:txBody>
      </p:sp>
      <p:sp>
        <p:nvSpPr>
          <p:cNvPr id="5" name="Title 3">
            <a:extLst>
              <a:ext uri="{FF2B5EF4-FFF2-40B4-BE49-F238E27FC236}">
                <a16:creationId xmlns:a16="http://schemas.microsoft.com/office/drawing/2014/main" id="{2FB1B9D9-EAA6-49C3-AD55-E5F84FD989AA}"/>
              </a:ext>
            </a:extLst>
          </p:cNvPr>
          <p:cNvSpPr txBox="1">
            <a:spLocks/>
          </p:cNvSpPr>
          <p:nvPr/>
        </p:nvSpPr>
        <p:spPr>
          <a:xfrm>
            <a:off x="819091" y="3663900"/>
            <a:ext cx="8040750" cy="1821704"/>
          </a:xfrm>
          <a:prstGeom prst="rect">
            <a:avLst/>
          </a:prstGeom>
        </p:spPr>
        <p:txBody>
          <a:bodyPr vert="horz" lIns="91440" tIns="45720" rIns="91440" bIns="45720" rtlCol="0" anchor="t">
            <a:noAutofit/>
          </a:bodyPr>
          <a:lstStyle>
            <a:lvl1pPr algn="l" defTabSz="457189" rtl="0" eaLnBrk="1" latinLnBrk="0" hangingPunct="1">
              <a:spcBef>
                <a:spcPct val="0"/>
              </a:spcBef>
              <a:buNone/>
              <a:defRPr sz="4000" b="1" kern="1200" cap="all">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r>
              <a:rPr kumimoji="0" lang="en-ZA"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t>4. Monitoring Of NPOs</a:t>
            </a:r>
            <a:br>
              <a:rPr kumimoji="0" lang="en-ZA"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br>
            <a:br>
              <a:rPr kumimoji="0" lang="en-ZA"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br>
            <a:endParaRPr kumimoji="0" lang="en-ZA" sz="2000" b="0" i="0" u="none" strike="noStrike" kern="1200" cap="all"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9409284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62</a:t>
            </a:fld>
            <a:endParaRPr lang="en-US" dirty="0">
              <a:solidFill>
                <a:prstClr val="black">
                  <a:tint val="75000"/>
                </a:prstClr>
              </a:solidFill>
              <a:latin typeface="Calibri"/>
            </a:endParaRPr>
          </a:p>
        </p:txBody>
      </p:sp>
      <p:sp>
        <p:nvSpPr>
          <p:cNvPr id="4" name="Rectangle 2">
            <a:extLst>
              <a:ext uri="{FF2B5EF4-FFF2-40B4-BE49-F238E27FC236}">
                <a16:creationId xmlns:a16="http://schemas.microsoft.com/office/drawing/2014/main" id="{0D6BAAC4-8133-40A1-37D6-DB368FDA2390}"/>
              </a:ext>
            </a:extLst>
          </p:cNvPr>
          <p:cNvSpPr txBox="1">
            <a:spLocks noChangeArrowheads="1"/>
          </p:cNvSpPr>
          <p:nvPr/>
        </p:nvSpPr>
        <p:spPr>
          <a:xfrm>
            <a:off x="1125538" y="1106487"/>
            <a:ext cx="8018462" cy="470521"/>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Monitoring Of NPOs</a:t>
            </a:r>
          </a:p>
        </p:txBody>
      </p:sp>
      <p:sp>
        <p:nvSpPr>
          <p:cNvPr id="5" name="Content Placeholder 1">
            <a:extLst>
              <a:ext uri="{FF2B5EF4-FFF2-40B4-BE49-F238E27FC236}">
                <a16:creationId xmlns:a16="http://schemas.microsoft.com/office/drawing/2014/main" id="{99255FDC-306F-C724-7008-CF9E70BD7D2B}"/>
              </a:ext>
            </a:extLst>
          </p:cNvPr>
          <p:cNvSpPr txBox="1">
            <a:spLocks/>
          </p:cNvSpPr>
          <p:nvPr/>
        </p:nvSpPr>
        <p:spPr>
          <a:xfrm>
            <a:off x="928470" y="1703752"/>
            <a:ext cx="8092373" cy="4829465"/>
          </a:xfrm>
          <a:prstGeom prst="rect">
            <a:avLst/>
          </a:prstGeom>
        </p:spPr>
        <p:txBody>
          <a:bodyPr vert="horz" lIns="91440" tIns="45720" rIns="91440" bIns="45720" rtlCol="0">
            <a:norm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342891" marR="0" lvl="0" indent="-342891" algn="just" defTabSz="457189" rtl="0" eaLnBrk="1" fontAlgn="auto" latinLnBrk="0" hangingPunct="1">
              <a:lnSpc>
                <a:spcPct val="114000"/>
              </a:lnSpc>
              <a:spcBef>
                <a:spcPct val="20000"/>
              </a:spcBef>
              <a:spcAft>
                <a:spcPts val="900"/>
              </a:spcAft>
              <a:buClrTx/>
              <a:buSzTx/>
              <a:buFont typeface="Arial"/>
              <a:buChar char="•"/>
              <a:tabLst/>
              <a:defRPr/>
            </a:pPr>
            <a:endParaRPr kumimoji="0" lang="en-ZA" sz="22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891" marR="0" lvl="0" indent="-342891" algn="just" defTabSz="457189" rtl="0" eaLnBrk="1" fontAlgn="auto" latinLnBrk="0" hangingPunct="1">
              <a:lnSpc>
                <a:spcPct val="114000"/>
              </a:lnSpc>
              <a:spcBef>
                <a:spcPct val="20000"/>
              </a:spcBef>
              <a:spcAft>
                <a:spcPts val="900"/>
              </a:spcAft>
              <a:buClrTx/>
              <a:buSzTx/>
              <a:buFont typeface="Arial"/>
              <a:buChar char="•"/>
              <a:tabLst/>
              <a:defRPr/>
            </a:pPr>
            <a:r>
              <a:rPr kumimoji="0" lang="en-ZA" sz="22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Department capacitated </a:t>
            </a:r>
            <a:r>
              <a:rPr kumimoji="0" lang="en-ZA" sz="22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1 663 (T:800)  </a:t>
            </a:r>
            <a:r>
              <a:rPr kumimoji="0" lang="en-ZA" sz="22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NPOs</a:t>
            </a:r>
          </a:p>
        </p:txBody>
      </p:sp>
    </p:spTree>
    <p:extLst>
      <p:ext uri="{BB962C8B-B14F-4D97-AF65-F5344CB8AC3E}">
        <p14:creationId xmlns:p14="http://schemas.microsoft.com/office/powerpoint/2010/main" val="5647171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63</a:t>
            </a:fld>
            <a:endParaRPr lang="en-US" dirty="0">
              <a:solidFill>
                <a:prstClr val="black">
                  <a:tint val="75000"/>
                </a:prstClr>
              </a:solidFill>
              <a:latin typeface="Calibri"/>
            </a:endParaRPr>
          </a:p>
        </p:txBody>
      </p:sp>
      <p:sp>
        <p:nvSpPr>
          <p:cNvPr id="4" name="Content Placeholder 2">
            <a:extLst>
              <a:ext uri="{FF2B5EF4-FFF2-40B4-BE49-F238E27FC236}">
                <a16:creationId xmlns:a16="http://schemas.microsoft.com/office/drawing/2014/main" id="{098C1E69-E180-148F-7D95-E99FA6AF3984}"/>
              </a:ext>
            </a:extLst>
          </p:cNvPr>
          <p:cNvSpPr txBox="1">
            <a:spLocks/>
          </p:cNvSpPr>
          <p:nvPr/>
        </p:nvSpPr>
        <p:spPr>
          <a:xfrm>
            <a:off x="987136" y="1701012"/>
            <a:ext cx="8040750" cy="1500187"/>
          </a:xfrm>
          <a:prstGeom prst="rect">
            <a:avLst/>
          </a:prstGeom>
        </p:spPr>
        <p:txBody>
          <a:bodyPr vert="horz" lIns="91440" tIns="45720" rIns="91440" bIns="45720" rtlCol="0" anchor="b">
            <a:normAutofit fontScale="70000" lnSpcReduction="20000"/>
          </a:bodyPr>
          <a:lstStyle>
            <a:lvl1pPr marL="0" indent="0" algn="l" defTabSz="457189"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1pPr>
            <a:lvl2pPr marL="457189" indent="0" algn="l" defTabSz="457189" rtl="0" eaLnBrk="1" latinLnBrk="0" hangingPunct="1">
              <a:spcBef>
                <a:spcPct val="20000"/>
              </a:spcBef>
              <a:buFont typeface="Arial"/>
              <a:buNone/>
              <a:defRPr sz="1800" kern="1200">
                <a:solidFill>
                  <a:schemeClr val="tx1">
                    <a:tint val="75000"/>
                  </a:schemeClr>
                </a:solidFill>
                <a:latin typeface="Arial" panose="020B0604020202020204" pitchFamily="34" charset="0"/>
                <a:ea typeface="+mn-ea"/>
                <a:cs typeface="Arial" panose="020B0604020202020204" pitchFamily="34" charset="0"/>
              </a:defRPr>
            </a:lvl2pPr>
            <a:lvl3pPr marL="914377" indent="0" algn="l" defTabSz="457189"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3pPr>
            <a:lvl4pPr marL="1371566"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4pPr>
            <a:lvl5pPr marL="1828754"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5pPr>
            <a:lvl6pPr marL="2285943"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131"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320"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509"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32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rPr>
              <a:t>Part B:</a:t>
            </a: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rPr>
              <a:t>Non-financial Performance</a:t>
            </a: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p:txBody>
      </p:sp>
      <p:sp>
        <p:nvSpPr>
          <p:cNvPr id="5" name="Title 3">
            <a:extLst>
              <a:ext uri="{FF2B5EF4-FFF2-40B4-BE49-F238E27FC236}">
                <a16:creationId xmlns:a16="http://schemas.microsoft.com/office/drawing/2014/main" id="{DE96FB7A-0AE5-53D9-357D-7D05A0C85E42}"/>
              </a:ext>
            </a:extLst>
          </p:cNvPr>
          <p:cNvSpPr txBox="1">
            <a:spLocks/>
          </p:cNvSpPr>
          <p:nvPr/>
        </p:nvSpPr>
        <p:spPr>
          <a:xfrm>
            <a:off x="819091" y="3663900"/>
            <a:ext cx="8040750" cy="1821704"/>
          </a:xfrm>
          <a:prstGeom prst="rect">
            <a:avLst/>
          </a:prstGeom>
        </p:spPr>
        <p:txBody>
          <a:bodyPr vert="horz" lIns="91440" tIns="45720" rIns="91440" bIns="45720" rtlCol="0" anchor="t">
            <a:noAutofit/>
          </a:bodyPr>
          <a:lstStyle>
            <a:lvl1pPr algn="l" defTabSz="457189" rtl="0" eaLnBrk="1" latinLnBrk="0" hangingPunct="1">
              <a:spcBef>
                <a:spcPct val="0"/>
              </a:spcBef>
              <a:buNone/>
              <a:defRPr sz="4000" b="1" kern="1200" cap="all">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r>
              <a:rPr kumimoji="0" lang="en-ZA"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t>5. Extraordinary Issues</a:t>
            </a:r>
            <a:br>
              <a:rPr kumimoji="0" lang="en-ZA"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br>
            <a:br>
              <a:rPr kumimoji="0" lang="en-ZA"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br>
            <a:br>
              <a:rPr kumimoji="0" lang="en-ZA"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br>
            <a:endParaRPr kumimoji="0" lang="en-ZA" sz="2000" b="0" i="0" u="none" strike="noStrike" kern="1200" cap="all"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40912074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64</a:t>
            </a:fld>
            <a:endParaRPr lang="en-US" dirty="0">
              <a:solidFill>
                <a:prstClr val="black">
                  <a:tint val="75000"/>
                </a:prstClr>
              </a:solidFill>
              <a:latin typeface="Calibri"/>
            </a:endParaRPr>
          </a:p>
        </p:txBody>
      </p:sp>
      <p:sp>
        <p:nvSpPr>
          <p:cNvPr id="4" name="Rectangle 3">
            <a:extLst>
              <a:ext uri="{FF2B5EF4-FFF2-40B4-BE49-F238E27FC236}">
                <a16:creationId xmlns:a16="http://schemas.microsoft.com/office/drawing/2014/main" id="{9F010943-0A9D-8BBC-05B1-E2EEA12E9E4D}"/>
              </a:ext>
            </a:extLst>
          </p:cNvPr>
          <p:cNvSpPr/>
          <p:nvPr/>
        </p:nvSpPr>
        <p:spPr>
          <a:xfrm>
            <a:off x="1045510" y="1010224"/>
            <a:ext cx="6711846"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ZA" altLang="en-US" sz="2800" b="1" i="0" u="none" strike="noStrike" kern="0" cap="none" spc="0" normalizeH="0" baseline="0" noProof="0" dirty="0">
                <a:ln>
                  <a:noFill/>
                </a:ln>
                <a:solidFill>
                  <a:prstClr val="white"/>
                </a:solidFill>
                <a:effectLst/>
                <a:uLnTx/>
                <a:uFillTx/>
              </a:rPr>
              <a:t>Extraordinary Issues</a:t>
            </a:r>
            <a:endParaRPr kumimoji="0" lang="en-ZA" sz="2800" b="0" i="0" u="none" strike="noStrike" kern="0" cap="none" spc="0" normalizeH="0" baseline="0" noProof="0" dirty="0">
              <a:ln>
                <a:noFill/>
              </a:ln>
              <a:solidFill>
                <a:prstClr val="white"/>
              </a:solidFill>
              <a:effectLst/>
              <a:uLnTx/>
              <a:uFillTx/>
            </a:endParaRPr>
          </a:p>
        </p:txBody>
      </p:sp>
      <p:sp>
        <p:nvSpPr>
          <p:cNvPr id="5" name="Content Placeholder 4">
            <a:extLst>
              <a:ext uri="{FF2B5EF4-FFF2-40B4-BE49-F238E27FC236}">
                <a16:creationId xmlns:a16="http://schemas.microsoft.com/office/drawing/2014/main" id="{D330B5E9-6E55-7941-3009-A5D32119D5C5}"/>
              </a:ext>
            </a:extLst>
          </p:cNvPr>
          <p:cNvSpPr txBox="1">
            <a:spLocks/>
          </p:cNvSpPr>
          <p:nvPr/>
        </p:nvSpPr>
        <p:spPr>
          <a:xfrm>
            <a:off x="1007183" y="1703752"/>
            <a:ext cx="8013659" cy="4829464"/>
          </a:xfrm>
          <a:prstGeom prst="rect">
            <a:avLst/>
          </a:prstGeom>
        </p:spPr>
        <p:txBody>
          <a:bodyPr vert="horz" lIns="91440" tIns="45720" rIns="91440" bIns="45720" rtlCol="0">
            <a:norm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342891" marR="0" lvl="0" indent="-342891" algn="l" defTabSz="457189"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There were no extraordinary issues detected during reporting period.</a:t>
            </a:r>
          </a:p>
          <a:p>
            <a:pPr marL="342891" marR="0" lvl="0" indent="-342891" algn="l" defTabSz="457189" rtl="0" eaLnBrk="1" fontAlgn="auto" latinLnBrk="0" hangingPunct="1">
              <a:lnSpc>
                <a:spcPct val="100000"/>
              </a:lnSpc>
              <a:spcBef>
                <a:spcPct val="20000"/>
              </a:spcBef>
              <a:spcAft>
                <a:spcPts val="0"/>
              </a:spcAft>
              <a:buClrTx/>
              <a:buSzTx/>
              <a:buFont typeface="Arial"/>
              <a:buChar char="•"/>
              <a:tabLst/>
              <a:defRPr/>
            </a:pPr>
            <a:endParaRPr kumimoji="0" lang="en-ZA" sz="2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983658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65</a:t>
            </a:fld>
            <a:endParaRPr lang="en-US" dirty="0">
              <a:solidFill>
                <a:prstClr val="black">
                  <a:tint val="75000"/>
                </a:prstClr>
              </a:solidFill>
              <a:latin typeface="Calibri"/>
            </a:endParaRPr>
          </a:p>
        </p:txBody>
      </p:sp>
      <p:sp>
        <p:nvSpPr>
          <p:cNvPr id="4" name="Rectangle 2">
            <a:extLst>
              <a:ext uri="{FF2B5EF4-FFF2-40B4-BE49-F238E27FC236}">
                <a16:creationId xmlns:a16="http://schemas.microsoft.com/office/drawing/2014/main" id="{DDFB78BC-FA66-274B-36A2-66AB672BF083}"/>
              </a:ext>
            </a:extLst>
          </p:cNvPr>
          <p:cNvSpPr txBox="1">
            <a:spLocks noChangeArrowheads="1"/>
          </p:cNvSpPr>
          <p:nvPr/>
        </p:nvSpPr>
        <p:spPr>
          <a:xfrm>
            <a:off x="1125538" y="1106487"/>
            <a:ext cx="8018462" cy="483773"/>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Key Success Stories</a:t>
            </a:r>
          </a:p>
        </p:txBody>
      </p:sp>
      <p:graphicFrame>
        <p:nvGraphicFramePr>
          <p:cNvPr id="5" name="Table 4">
            <a:extLst>
              <a:ext uri="{FF2B5EF4-FFF2-40B4-BE49-F238E27FC236}">
                <a16:creationId xmlns:a16="http://schemas.microsoft.com/office/drawing/2014/main" id="{FE9CE945-7CAF-D90E-5557-FFC561B03975}"/>
              </a:ext>
            </a:extLst>
          </p:cNvPr>
          <p:cNvGraphicFramePr>
            <a:graphicFrameLocks noGrp="1"/>
          </p:cNvGraphicFramePr>
          <p:nvPr>
            <p:extLst>
              <p:ext uri="{D42A27DB-BD31-4B8C-83A1-F6EECF244321}">
                <p14:modId xmlns:p14="http://schemas.microsoft.com/office/powerpoint/2010/main" val="3302973807"/>
              </p:ext>
            </p:extLst>
          </p:nvPr>
        </p:nvGraphicFramePr>
        <p:xfrm>
          <a:off x="981160" y="1703752"/>
          <a:ext cx="8018462" cy="5017726"/>
        </p:xfrm>
        <a:graphic>
          <a:graphicData uri="http://schemas.openxmlformats.org/drawingml/2006/table">
            <a:tbl>
              <a:tblPr firstRow="1" bandRow="1">
                <a:tableStyleId>{5940675A-B579-460E-94D1-54222C63F5DA}</a:tableStyleId>
              </a:tblPr>
              <a:tblGrid>
                <a:gridCol w="2028616">
                  <a:extLst>
                    <a:ext uri="{9D8B030D-6E8A-4147-A177-3AD203B41FA5}">
                      <a16:colId xmlns:a16="http://schemas.microsoft.com/office/drawing/2014/main" val="20000"/>
                    </a:ext>
                  </a:extLst>
                </a:gridCol>
                <a:gridCol w="5989846">
                  <a:extLst>
                    <a:ext uri="{9D8B030D-6E8A-4147-A177-3AD203B41FA5}">
                      <a16:colId xmlns:a16="http://schemas.microsoft.com/office/drawing/2014/main" val="20001"/>
                    </a:ext>
                  </a:extLst>
                </a:gridCol>
              </a:tblGrid>
              <a:tr h="2373393">
                <a:tc>
                  <a:txBody>
                    <a:bodyPr/>
                    <a:lstStyle/>
                    <a:p>
                      <a:r>
                        <a:rPr lang="en-US" sz="1100" b="1" dirty="0">
                          <a:solidFill>
                            <a:schemeClr val="tx1"/>
                          </a:solidFill>
                          <a:latin typeface="Arial" panose="020B0604020202020204" pitchFamily="34" charset="0"/>
                          <a:cs typeface="Arial" panose="020B0604020202020204" pitchFamily="34" charset="0"/>
                        </a:rPr>
                        <a:t>Over 320 homeless people benefit from Department funded Manger Care Centre</a:t>
                      </a:r>
                    </a:p>
                    <a:p>
                      <a:endParaRPr lang="en-US" sz="1100" b="1" dirty="0">
                        <a:solidFill>
                          <a:schemeClr val="tx1"/>
                        </a:solidFill>
                        <a:latin typeface="Arial" panose="020B0604020202020204" pitchFamily="34" charset="0"/>
                        <a:cs typeface="Arial" panose="020B0604020202020204" pitchFamily="34" charset="0"/>
                      </a:endParaRPr>
                    </a:p>
                    <a:p>
                      <a:r>
                        <a:rPr lang="en-US" sz="1100" b="1" i="1" dirty="0">
                          <a:solidFill>
                            <a:schemeClr val="tx1"/>
                          </a:solidFill>
                          <a:latin typeface="Arial" panose="020B0604020202020204" pitchFamily="34" charset="0"/>
                          <a:cs typeface="Arial" panose="020B0604020202020204" pitchFamily="34" charset="0"/>
                        </a:rPr>
                        <a:t>“Homelessness cannot be eradicated completely, but what remains critical is to have a well-functioning integrated System”</a:t>
                      </a:r>
                    </a:p>
                  </a:txBody>
                  <a:tcPr/>
                </a:tc>
                <a:tc>
                  <a:txBody>
                    <a:bodyPr/>
                    <a:lstStyle/>
                    <a:p>
                      <a:pPr algn="just"/>
                      <a:r>
                        <a:rPr lang="en-US" sz="1100" b="0" dirty="0">
                          <a:solidFill>
                            <a:schemeClr val="tx1"/>
                          </a:solidFill>
                          <a:latin typeface="Arial" panose="020B0604020202020204" pitchFamily="34" charset="0"/>
                          <a:cs typeface="Arial" panose="020B0604020202020204" pitchFamily="34" charset="0"/>
                        </a:rPr>
                        <a:t>The Gauteng Department of Social Development officially opened the Manger Care Centre, a shelter for homeless people at Brentwood, in Benoni, Ekurhuleni.</a:t>
                      </a:r>
                    </a:p>
                    <a:p>
                      <a:pPr algn="just"/>
                      <a:endParaRPr lang="en-US" sz="1100" b="0" dirty="0">
                        <a:solidFill>
                          <a:schemeClr val="tx1"/>
                        </a:solidFill>
                        <a:latin typeface="Arial" panose="020B0604020202020204" pitchFamily="34" charset="0"/>
                        <a:cs typeface="Arial" panose="020B0604020202020204" pitchFamily="34" charset="0"/>
                      </a:endParaRPr>
                    </a:p>
                    <a:p>
                      <a:pPr algn="just"/>
                      <a:r>
                        <a:rPr lang="en-US" sz="1100" b="0" dirty="0">
                          <a:solidFill>
                            <a:schemeClr val="tx1"/>
                          </a:solidFill>
                          <a:latin typeface="Arial" panose="020B0604020202020204" pitchFamily="34" charset="0"/>
                          <a:cs typeface="Arial" panose="020B0604020202020204" pitchFamily="34" charset="0"/>
                        </a:rPr>
                        <a:t>The centre has given lifeline to over three hundred and twenty (320) homeless beneficiaries since the advent of the Covid-19 pandemic that has left many people living on the streets devastated.</a:t>
                      </a:r>
                    </a:p>
                    <a:p>
                      <a:pPr algn="just"/>
                      <a:endParaRPr lang="en-US" sz="1100" b="0" dirty="0">
                        <a:solidFill>
                          <a:schemeClr val="tx1"/>
                        </a:solidFill>
                        <a:latin typeface="Arial" panose="020B0604020202020204" pitchFamily="34" charset="0"/>
                        <a:cs typeface="Arial" panose="020B0604020202020204" pitchFamily="34" charset="0"/>
                      </a:endParaRPr>
                    </a:p>
                    <a:p>
                      <a:pPr algn="just"/>
                      <a:r>
                        <a:rPr lang="en-US" sz="1100" b="0" dirty="0">
                          <a:solidFill>
                            <a:schemeClr val="tx1"/>
                          </a:solidFill>
                          <a:latin typeface="Arial" panose="020B0604020202020204" pitchFamily="34" charset="0"/>
                          <a:cs typeface="Arial" panose="020B0604020202020204" pitchFamily="34" charset="0"/>
                        </a:rPr>
                        <a:t>The project, which was established in July 2021, has restored hope for homeless people and provided skills in clothing and textile, carpentry and upholstery, and various agricultural projects that will ensure that beneficiaries become self-reliant after exiting the shelter.</a:t>
                      </a:r>
                    </a:p>
                  </a:txBody>
                  <a:tcPr/>
                </a:tc>
                <a:extLst>
                  <a:ext uri="{0D108BD9-81ED-4DB2-BD59-A6C34878D82A}">
                    <a16:rowId xmlns:a16="http://schemas.microsoft.com/office/drawing/2014/main" val="10001"/>
                  </a:ext>
                </a:extLst>
              </a:tr>
              <a:tr h="2644333">
                <a:tc>
                  <a:txBody>
                    <a:bodyPr/>
                    <a:lstStyle/>
                    <a:p>
                      <a:r>
                        <a:rPr lang="en-US" sz="1100" b="1" dirty="0">
                          <a:latin typeface="Arial" panose="020B0604020202020204" pitchFamily="34" charset="0"/>
                          <a:cs typeface="Arial" panose="020B0604020202020204" pitchFamily="34" charset="0"/>
                        </a:rPr>
                        <a:t>Former Beauty Hub Student Applies Skills Development Program To Grow Own Hair Salon</a:t>
                      </a:r>
                    </a:p>
                    <a:p>
                      <a:endParaRPr lang="en-US" sz="1100" b="1" dirty="0">
                        <a:latin typeface="Arial" panose="020B0604020202020204" pitchFamily="34" charset="0"/>
                        <a:cs typeface="Arial" panose="020B0604020202020204" pitchFamily="34" charset="0"/>
                      </a:endParaRPr>
                    </a:p>
                    <a:p>
                      <a:r>
                        <a:rPr lang="en-US" sz="1100" b="1" i="1" dirty="0">
                          <a:latin typeface="Arial" panose="020B0604020202020204" pitchFamily="34" charset="0"/>
                          <a:cs typeface="Arial" panose="020B0604020202020204" pitchFamily="34" charset="0"/>
                        </a:rPr>
                        <a:t>“My reasons for joining The Beauty Hub were to improve my skills and grow my business”</a:t>
                      </a:r>
                    </a:p>
                  </a:txBody>
                  <a:tcPr/>
                </a:tc>
                <a:tc>
                  <a:txBody>
                    <a:bodyPr/>
                    <a:lstStyle/>
                    <a:p>
                      <a:pPr algn="just"/>
                      <a:r>
                        <a:rPr lang="en-US" sz="1100" dirty="0">
                          <a:latin typeface="Arial" panose="020B0604020202020204" pitchFamily="34" charset="0"/>
                          <a:cs typeface="Arial" panose="020B0604020202020204" pitchFamily="34" charset="0"/>
                        </a:rPr>
                        <a:t>A graduate of the Gauteng Department of Social Development beauty hub training program, 30-year-old Philisile Sibiya, recently founded her salon, Philly’s Hair Clinic in Emndeni, Soweto. Sibiya started hairdressing in 2014 as a self-taught hairdresser but felt she needed professional insight about the different types of hair. Fortunately and soon enough she was referred to “The Beauty Hub” by a friend in 2021 on the skills development program funded by Sustainable Livelihoods Directorate.</a:t>
                      </a:r>
                    </a:p>
                    <a:p>
                      <a:pPr algn="just"/>
                      <a:endParaRPr lang="en-US" sz="1100" dirty="0">
                        <a:latin typeface="Arial" panose="020B0604020202020204" pitchFamily="34" charset="0"/>
                        <a:cs typeface="Arial" panose="020B0604020202020204" pitchFamily="34" charset="0"/>
                      </a:endParaRPr>
                    </a:p>
                    <a:p>
                      <a:pPr algn="just"/>
                      <a:r>
                        <a:rPr lang="en-US" sz="1100" dirty="0">
                          <a:latin typeface="Arial" panose="020B0604020202020204" pitchFamily="34" charset="0"/>
                          <a:cs typeface="Arial" panose="020B0604020202020204" pitchFamily="34" charset="0"/>
                        </a:rPr>
                        <a:t>Sibiya is currently doing trade tests on hairdressing. Her salon, the Philly’s Hair Clinic specializes in hair, with clientele of all ages and genders, while offering makeup services as an expansion of her business. She currently employs one person whom she has been grooming from the age of sixteen and stated that </a:t>
                      </a:r>
                      <a:r>
                        <a:rPr lang="en-US" sz="1100" i="1" dirty="0">
                          <a:latin typeface="Arial" panose="020B0604020202020204" pitchFamily="34" charset="0"/>
                          <a:cs typeface="Arial" panose="020B0604020202020204" pitchFamily="34" charset="0"/>
                        </a:rPr>
                        <a:t>“The goal is to create employment for more young people who are interested in this field of work.”</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507732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66</a:t>
            </a:fld>
            <a:endParaRPr lang="en-US" dirty="0">
              <a:solidFill>
                <a:prstClr val="black">
                  <a:tint val="75000"/>
                </a:prstClr>
              </a:solidFill>
              <a:latin typeface="Calibri"/>
            </a:endParaRPr>
          </a:p>
        </p:txBody>
      </p:sp>
      <p:sp>
        <p:nvSpPr>
          <p:cNvPr id="4" name="Rectangle 2">
            <a:extLst>
              <a:ext uri="{FF2B5EF4-FFF2-40B4-BE49-F238E27FC236}">
                <a16:creationId xmlns:a16="http://schemas.microsoft.com/office/drawing/2014/main" id="{948AC44B-7E0D-B510-1457-D02AED3FF1BC}"/>
              </a:ext>
            </a:extLst>
          </p:cNvPr>
          <p:cNvSpPr txBox="1">
            <a:spLocks noChangeArrowheads="1"/>
          </p:cNvSpPr>
          <p:nvPr/>
        </p:nvSpPr>
        <p:spPr>
          <a:xfrm>
            <a:off x="1045510" y="1106487"/>
            <a:ext cx="8018462" cy="365125"/>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Key Success Stories</a:t>
            </a:r>
          </a:p>
        </p:txBody>
      </p:sp>
      <p:graphicFrame>
        <p:nvGraphicFramePr>
          <p:cNvPr id="5" name="Table 4">
            <a:extLst>
              <a:ext uri="{FF2B5EF4-FFF2-40B4-BE49-F238E27FC236}">
                <a16:creationId xmlns:a16="http://schemas.microsoft.com/office/drawing/2014/main" id="{EA8EDD4C-844B-543F-EE6C-65A7B366492B}"/>
              </a:ext>
            </a:extLst>
          </p:cNvPr>
          <p:cNvGraphicFramePr>
            <a:graphicFrameLocks noGrp="1"/>
          </p:cNvGraphicFramePr>
          <p:nvPr>
            <p:extLst>
              <p:ext uri="{D42A27DB-BD31-4B8C-83A1-F6EECF244321}">
                <p14:modId xmlns:p14="http://schemas.microsoft.com/office/powerpoint/2010/main" val="1366937314"/>
              </p:ext>
            </p:extLst>
          </p:nvPr>
        </p:nvGraphicFramePr>
        <p:xfrm>
          <a:off x="981158" y="1703752"/>
          <a:ext cx="8018463" cy="4939135"/>
        </p:xfrm>
        <a:graphic>
          <a:graphicData uri="http://schemas.openxmlformats.org/drawingml/2006/table">
            <a:tbl>
              <a:tblPr firstRow="1" bandRow="1">
                <a:tableStyleId>{5940675A-B579-460E-94D1-54222C63F5DA}</a:tableStyleId>
              </a:tblPr>
              <a:tblGrid>
                <a:gridCol w="2178544">
                  <a:extLst>
                    <a:ext uri="{9D8B030D-6E8A-4147-A177-3AD203B41FA5}">
                      <a16:colId xmlns:a16="http://schemas.microsoft.com/office/drawing/2014/main" val="20000"/>
                    </a:ext>
                  </a:extLst>
                </a:gridCol>
                <a:gridCol w="5839919">
                  <a:extLst>
                    <a:ext uri="{9D8B030D-6E8A-4147-A177-3AD203B41FA5}">
                      <a16:colId xmlns:a16="http://schemas.microsoft.com/office/drawing/2014/main" val="20001"/>
                    </a:ext>
                  </a:extLst>
                </a:gridCol>
              </a:tblGrid>
              <a:tr h="1675552">
                <a:tc>
                  <a:txBody>
                    <a:bodyPr/>
                    <a:lstStyle/>
                    <a:p>
                      <a:pPr algn="l">
                        <a:lnSpc>
                          <a:spcPct val="150000"/>
                        </a:lnSpc>
                      </a:pPr>
                      <a:r>
                        <a:rPr lang="en-US" sz="1000" b="1" i="0" u="none" strike="noStrike" kern="1200" baseline="0" dirty="0">
                          <a:solidFill>
                            <a:schemeClr val="tx1"/>
                          </a:solidFill>
                          <a:latin typeface="Arial" panose="020B0604020202020204" pitchFamily="34" charset="0"/>
                          <a:ea typeface="+mn-ea"/>
                          <a:cs typeface="Arial" panose="020B0604020202020204" pitchFamily="34" charset="0"/>
                        </a:rPr>
                        <a:t>Bokamoso gave Mhlongo hope for the future.</a:t>
                      </a:r>
                    </a:p>
                    <a:p>
                      <a:pPr algn="l">
                        <a:lnSpc>
                          <a:spcPct val="150000"/>
                        </a:lnSpc>
                      </a:pPr>
                      <a:r>
                        <a:rPr lang="en-US" sz="1000" b="1" i="1" u="none" strike="noStrike" kern="1200" baseline="0" dirty="0">
                          <a:solidFill>
                            <a:schemeClr val="tx1"/>
                          </a:solidFill>
                          <a:latin typeface="Arial" panose="020B0604020202020204" pitchFamily="34" charset="0"/>
                          <a:ea typeface="+mn-ea"/>
                          <a:cs typeface="Arial" panose="020B0604020202020204" pitchFamily="34" charset="0"/>
                        </a:rPr>
                        <a:t>“This is what I have always wanted to do, to have my own business and to be able to employ other young people who are unable to find jobs”.</a:t>
                      </a:r>
                    </a:p>
                  </a:txBody>
                  <a:tcPr/>
                </a:tc>
                <a:tc>
                  <a:txBody>
                    <a:bodyPr/>
                    <a:lstStyle/>
                    <a:p>
                      <a:pPr algn="l">
                        <a:lnSpc>
                          <a:spcPct val="150000"/>
                        </a:lnSpc>
                      </a:pPr>
                      <a:r>
                        <a:rPr lang="en-US" sz="1000" b="0" i="0" u="none" strike="noStrike" kern="1200" baseline="0" dirty="0">
                          <a:solidFill>
                            <a:schemeClr val="tx1"/>
                          </a:solidFill>
                          <a:latin typeface="Arial" panose="020B0604020202020204" pitchFamily="34" charset="0"/>
                          <a:ea typeface="+mn-ea"/>
                          <a:cs typeface="Arial" panose="020B0604020202020204" pitchFamily="34" charset="0"/>
                        </a:rPr>
                        <a:t>29 years old Lindiwe Mhlongo, a mother of three from Small Farm in Evaton, recently graduated from an artisan’s program offered by the Gauteng Department of Social Development in partnership with Bokamoso Centre of Excellence. Mhlongo said she is grateful that the centre gave her much hope for the future; adding that it also made it possible for her to become a qualified bricklayer. She said she was looking forward to utilizing her skill to benefit herself and others.</a:t>
                      </a:r>
                    </a:p>
                    <a:p>
                      <a:pPr algn="l">
                        <a:lnSpc>
                          <a:spcPct val="150000"/>
                        </a:lnSpc>
                      </a:pPr>
                      <a:r>
                        <a:rPr lang="en-US" sz="1000" b="0" i="1" u="none" strike="noStrike" kern="1200" baseline="0" dirty="0">
                          <a:solidFill>
                            <a:schemeClr val="tx1"/>
                          </a:solidFill>
                          <a:latin typeface="Arial" panose="020B0604020202020204" pitchFamily="34" charset="0"/>
                          <a:ea typeface="+mn-ea"/>
                          <a:cs typeface="Arial" panose="020B0604020202020204" pitchFamily="34" charset="0"/>
                        </a:rPr>
                        <a:t>“I heard about Bokamoso from one of my friends that there is a skills programs at the centre where they assist mostly young people and the programs are accredited”, </a:t>
                      </a:r>
                      <a:r>
                        <a:rPr lang="en-US" sz="1000" b="0" i="0" u="none" strike="noStrike" kern="1200" baseline="0" dirty="0">
                          <a:solidFill>
                            <a:schemeClr val="tx1"/>
                          </a:solidFill>
                          <a:latin typeface="Arial" panose="020B0604020202020204" pitchFamily="34" charset="0"/>
                          <a:ea typeface="+mn-ea"/>
                          <a:cs typeface="Arial" panose="020B0604020202020204" pitchFamily="34" charset="0"/>
                        </a:rPr>
                        <a:t>she added.</a:t>
                      </a:r>
                      <a:endParaRPr lang="en-GB" sz="10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1"/>
                  </a:ext>
                </a:extLst>
              </a:tr>
              <a:tr h="2877064">
                <a:tc>
                  <a:txBody>
                    <a:bodyPr/>
                    <a:lstStyle/>
                    <a:p>
                      <a:pPr algn="l">
                        <a:lnSpc>
                          <a:spcPct val="150000"/>
                        </a:lnSpc>
                      </a:pPr>
                      <a:r>
                        <a:rPr lang="en-US" sz="1000" b="1" i="0" u="none" strike="noStrike" kern="1200" baseline="0" dirty="0">
                          <a:solidFill>
                            <a:schemeClr val="tx1"/>
                          </a:solidFill>
                          <a:latin typeface="Arial" panose="020B0604020202020204" pitchFamily="34" charset="0"/>
                          <a:ea typeface="+mn-ea"/>
                          <a:cs typeface="Arial" panose="020B0604020202020204" pitchFamily="34" charset="0"/>
                        </a:rPr>
                        <a:t>Gauteng Government continues with efforts to fight against poverty.</a:t>
                      </a:r>
                    </a:p>
                    <a:p>
                      <a:pPr algn="l">
                        <a:lnSpc>
                          <a:spcPct val="150000"/>
                        </a:lnSpc>
                      </a:pPr>
                      <a:r>
                        <a:rPr lang="en-US" sz="1000" b="1" i="1" u="none" strike="noStrike" kern="1200" baseline="0" dirty="0">
                          <a:solidFill>
                            <a:schemeClr val="tx1"/>
                          </a:solidFill>
                          <a:latin typeface="Arial" panose="020B0604020202020204" pitchFamily="34" charset="0"/>
                          <a:ea typeface="+mn-ea"/>
                          <a:cs typeface="Arial" panose="020B0604020202020204" pitchFamily="34" charset="0"/>
                        </a:rPr>
                        <a:t>“The level of unemployment in our community is high, this opportunity will create employment and empower others”.</a:t>
                      </a:r>
                      <a:endParaRPr lang="en-US" sz="10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just">
                        <a:lnSpc>
                          <a:spcPct val="150000"/>
                        </a:lnSpc>
                      </a:pPr>
                      <a:r>
                        <a:rPr lang="en-US" sz="1000" b="0" i="0" u="none" strike="noStrike" kern="1200" baseline="0" dirty="0">
                          <a:solidFill>
                            <a:schemeClr val="tx1"/>
                          </a:solidFill>
                          <a:latin typeface="Arial" panose="020B0604020202020204" pitchFamily="34" charset="0"/>
                          <a:ea typeface="+mn-ea"/>
                          <a:cs typeface="Arial" panose="020B0604020202020204" pitchFamily="34" charset="0"/>
                        </a:rPr>
                        <a:t>According to a household survey conducted by the Gauteng Department of Social Development in Muldersdrift, it was found that food security and nutrition were some of the major challenges facing this community. This led to the creation of a Community Nutrition Development Centre (CNDC). The centre is the initiative of Gauteng Departments of Social Development and Agriculture, Rural Development and Environment in partnership with the Non-Profit Organization, Umnotho for Empowerment funded by Social Development. The Centre is run by Umnotho, it was launched on the 18</a:t>
                      </a:r>
                      <a:r>
                        <a:rPr lang="en-US" sz="1000" b="0" i="0" u="none" strike="noStrike" kern="1200" baseline="30000" dirty="0">
                          <a:solidFill>
                            <a:schemeClr val="tx1"/>
                          </a:solidFill>
                          <a:latin typeface="Arial" panose="020B0604020202020204" pitchFamily="34" charset="0"/>
                          <a:ea typeface="+mn-ea"/>
                          <a:cs typeface="Arial" panose="020B0604020202020204" pitchFamily="34" charset="0"/>
                        </a:rPr>
                        <a:t>th</a:t>
                      </a:r>
                      <a:r>
                        <a:rPr lang="en-US" sz="1000" b="0" i="0" u="none" strike="noStrike" kern="1200" baseline="0" dirty="0">
                          <a:solidFill>
                            <a:schemeClr val="tx1"/>
                          </a:solidFill>
                          <a:latin typeface="Arial" panose="020B0604020202020204" pitchFamily="34" charset="0"/>
                          <a:ea typeface="+mn-ea"/>
                          <a:cs typeface="Arial" panose="020B0604020202020204" pitchFamily="34" charset="0"/>
                        </a:rPr>
                        <a:t> of July 2022, and it provides nutritious meals 5 days a week to disadvantaged community members. </a:t>
                      </a:r>
                      <a:r>
                        <a:rPr lang="en-US" sz="1000" b="0" i="1" u="none" strike="noStrike" kern="1200" baseline="0" dirty="0">
                          <a:solidFill>
                            <a:schemeClr val="tx1"/>
                          </a:solidFill>
                          <a:latin typeface="Arial" panose="020B0604020202020204" pitchFamily="34" charset="0"/>
                          <a:ea typeface="+mn-ea"/>
                          <a:cs typeface="Arial" panose="020B0604020202020204" pitchFamily="34" charset="0"/>
                        </a:rPr>
                        <a:t>“I had never thought that one day I will be co-owner of a farming business”. </a:t>
                      </a:r>
                      <a:r>
                        <a:rPr lang="en-US" sz="1000" b="0" i="0" u="none" strike="noStrike" kern="1200" baseline="0" dirty="0">
                          <a:solidFill>
                            <a:schemeClr val="tx1"/>
                          </a:solidFill>
                          <a:latin typeface="Arial" panose="020B0604020202020204" pitchFamily="34" charset="0"/>
                          <a:ea typeface="+mn-ea"/>
                          <a:cs typeface="Arial" panose="020B0604020202020204" pitchFamily="34" charset="0"/>
                        </a:rPr>
                        <a:t>These were the words of 23-year-old Nancy Madzinga from Video Informal Settlement in Muldersdrift, West Rand. Madzinga was speaking at an event where the Gauteng Provincial Government handed over a huge farm to Thusanang Vegetables Farming cooperative, which Madzinga is a member. “We are grateful to both Gauteng Departments of Social Development and Agriculture, Rural Development and Environment in partnership with the Umnotho for empowering and giving us the space’’ added Madzinga.</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12470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67</a:t>
            </a:fld>
            <a:endParaRPr lang="en-US" dirty="0">
              <a:solidFill>
                <a:prstClr val="black">
                  <a:tint val="75000"/>
                </a:prstClr>
              </a:solidFill>
              <a:latin typeface="Calibri"/>
            </a:endParaRPr>
          </a:p>
        </p:txBody>
      </p:sp>
      <p:sp>
        <p:nvSpPr>
          <p:cNvPr id="4" name="Content Placeholder 2">
            <a:extLst>
              <a:ext uri="{FF2B5EF4-FFF2-40B4-BE49-F238E27FC236}">
                <a16:creationId xmlns:a16="http://schemas.microsoft.com/office/drawing/2014/main" id="{050BEADB-5941-DC2C-1EF0-D389A17A1D61}"/>
              </a:ext>
            </a:extLst>
          </p:cNvPr>
          <p:cNvSpPr txBox="1">
            <a:spLocks/>
          </p:cNvSpPr>
          <p:nvPr/>
        </p:nvSpPr>
        <p:spPr>
          <a:xfrm>
            <a:off x="987136" y="1701011"/>
            <a:ext cx="7921336" cy="2136557"/>
          </a:xfrm>
          <a:prstGeom prst="rect">
            <a:avLst/>
          </a:prstGeom>
        </p:spPr>
        <p:txBody>
          <a:bodyPr vert="horz" lIns="91440" tIns="45720" rIns="91440" bIns="45720" rtlCol="0" anchor="b">
            <a:normAutofit/>
          </a:bodyPr>
          <a:lstStyle>
            <a:lvl1pPr marL="0" indent="0" algn="l" defTabSz="457189"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1pPr>
            <a:lvl2pPr marL="457189" indent="0" algn="l" defTabSz="457189" rtl="0" eaLnBrk="1" latinLnBrk="0" hangingPunct="1">
              <a:spcBef>
                <a:spcPct val="20000"/>
              </a:spcBef>
              <a:buFont typeface="Arial"/>
              <a:buNone/>
              <a:defRPr sz="1800" kern="1200">
                <a:solidFill>
                  <a:schemeClr val="tx1">
                    <a:tint val="75000"/>
                  </a:schemeClr>
                </a:solidFill>
                <a:latin typeface="Arial" panose="020B0604020202020204" pitchFamily="34" charset="0"/>
                <a:ea typeface="+mn-ea"/>
                <a:cs typeface="Arial" panose="020B0604020202020204" pitchFamily="34" charset="0"/>
              </a:defRPr>
            </a:lvl2pPr>
            <a:lvl3pPr marL="914377" indent="0" algn="l" defTabSz="457189"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3pPr>
            <a:lvl4pPr marL="1371566"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4pPr>
            <a:lvl5pPr marL="1828754"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5pPr>
            <a:lvl6pPr marL="2285943"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131"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320"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509"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20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20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rPr>
              <a:t>PART C</a:t>
            </a: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22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Financial Performance</a:t>
            </a: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rPr>
              <a:t> </a:t>
            </a: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20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endParaRPr>
          </a:p>
        </p:txBody>
      </p:sp>
      <p:sp>
        <p:nvSpPr>
          <p:cNvPr id="5" name="Title 1">
            <a:extLst>
              <a:ext uri="{FF2B5EF4-FFF2-40B4-BE49-F238E27FC236}">
                <a16:creationId xmlns:a16="http://schemas.microsoft.com/office/drawing/2014/main" id="{9A3DDD86-E3B5-8254-38C6-6655F30D7677}"/>
              </a:ext>
            </a:extLst>
          </p:cNvPr>
          <p:cNvSpPr txBox="1">
            <a:spLocks/>
          </p:cNvSpPr>
          <p:nvPr/>
        </p:nvSpPr>
        <p:spPr>
          <a:xfrm>
            <a:off x="838200" y="4209143"/>
            <a:ext cx="7921336" cy="1734458"/>
          </a:xfrm>
          <a:prstGeom prst="rect">
            <a:avLst/>
          </a:prstGeom>
        </p:spPr>
        <p:txBody>
          <a:bodyPr vert="horz" lIns="91440" tIns="45720" rIns="91440" bIns="45720" rtlCol="0" anchor="t">
            <a:noAutofit/>
          </a:bodyPr>
          <a:lstStyle>
            <a:lvl1pPr algn="l" defTabSz="457189" rtl="0" eaLnBrk="1" latinLnBrk="0" hangingPunct="1">
              <a:spcBef>
                <a:spcPct val="0"/>
              </a:spcBef>
              <a:buNone/>
              <a:defRPr sz="4000" b="1" kern="1200" cap="all">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br>
              <a:rPr kumimoji="0" lang="en-US" altLang="en-US" sz="2000" b="1"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br>
            <a:br>
              <a:rPr kumimoji="0" lang="en-US" altLang="en-US" sz="2000" b="1"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br>
            <a:br>
              <a:rPr kumimoji="0" lang="en-US" altLang="en-US" sz="2000" b="1"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br>
            <a:r>
              <a:rPr kumimoji="0" lang="en-US" altLang="en-US" sz="2000" b="1"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t>Financial Report</a:t>
            </a:r>
            <a:br>
              <a:rPr kumimoji="0" lang="en-US" altLang="en-US" sz="2000" b="1"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br>
            <a:br>
              <a:rPr kumimoji="0" lang="en-US" altLang="en-US" sz="20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br>
            <a:br>
              <a:rPr kumimoji="0" lang="en-US" altLang="en-US" sz="2000" b="1" i="0" u="none" strike="noStrike" kern="1200" cap="none" spc="0" normalizeH="0" baseline="0" noProof="0" dirty="0">
                <a:ln>
                  <a:noFill/>
                </a:ln>
                <a:solidFill>
                  <a:prstClr val="white">
                    <a:lumMod val="50000"/>
                  </a:prstClr>
                </a:solidFill>
                <a:effectLst/>
                <a:uLnTx/>
                <a:uFillTx/>
                <a:latin typeface="Arial" panose="020B0604020202020204" pitchFamily="34" charset="0"/>
                <a:ea typeface="+mj-ea"/>
                <a:cs typeface="Arial" panose="020B0604020202020204" pitchFamily="34" charset="0"/>
              </a:rPr>
            </a:br>
            <a:endParaRPr kumimoji="0" lang="en-ZA" sz="4000" b="1" i="0" u="none" strike="noStrike" kern="1200" cap="all" spc="0" normalizeH="0" baseline="0" noProof="0" dirty="0">
              <a:ln>
                <a:noFill/>
              </a:ln>
              <a:solidFill>
                <a:srgbClr val="4F81BD">
                  <a:lumMod val="20000"/>
                  <a:lumOff val="80000"/>
                </a:srgbClr>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46161686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68</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58A8A662-AA6D-0977-32B0-3B99618B45EE}"/>
              </a:ext>
            </a:extLst>
          </p:cNvPr>
          <p:cNvSpPr txBox="1">
            <a:spLocks/>
          </p:cNvSpPr>
          <p:nvPr/>
        </p:nvSpPr>
        <p:spPr>
          <a:xfrm>
            <a:off x="944124" y="1165262"/>
            <a:ext cx="8076717" cy="46196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200" kern="1200">
                <a:solidFill>
                  <a:srgbClr val="FFFFFF"/>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1400" b="1"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DEPARTMENTAL EXPENDITURE AS AT </a:t>
            </a:r>
            <a:r>
              <a:rPr kumimoji="0" lang="en-US" sz="1400" b="1"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31 MARCH 2023</a:t>
            </a:r>
            <a:r>
              <a:rPr kumimoji="0" lang="en-ZA" sz="1400" b="1"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 : ECONOMIC CLASSIFICATION</a:t>
            </a:r>
            <a:endParaRPr kumimoji="0" lang="en-US" sz="14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A542DAC3-62EE-D3A0-E5BE-C2F8802209EF}"/>
              </a:ext>
            </a:extLst>
          </p:cNvPr>
          <p:cNvGraphicFramePr>
            <a:graphicFrameLocks noGrp="1"/>
          </p:cNvGraphicFramePr>
          <p:nvPr>
            <p:extLst>
              <p:ext uri="{D42A27DB-BD31-4B8C-83A1-F6EECF244321}">
                <p14:modId xmlns:p14="http://schemas.microsoft.com/office/powerpoint/2010/main" val="2310041253"/>
              </p:ext>
            </p:extLst>
          </p:nvPr>
        </p:nvGraphicFramePr>
        <p:xfrm>
          <a:off x="944123" y="1627227"/>
          <a:ext cx="7987840" cy="4412973"/>
        </p:xfrm>
        <a:graphic>
          <a:graphicData uri="http://schemas.openxmlformats.org/drawingml/2006/table">
            <a:tbl>
              <a:tblPr firstRow="1" bandRow="1" bandCol="1">
                <a:tableStyleId>{5C22544A-7EE6-4342-B048-85BDC9FD1C3A}</a:tableStyleId>
              </a:tblPr>
              <a:tblGrid>
                <a:gridCol w="1239713">
                  <a:extLst>
                    <a:ext uri="{9D8B030D-6E8A-4147-A177-3AD203B41FA5}">
                      <a16:colId xmlns:a16="http://schemas.microsoft.com/office/drawing/2014/main" val="3904669153"/>
                    </a:ext>
                  </a:extLst>
                </a:gridCol>
                <a:gridCol w="1199773">
                  <a:extLst>
                    <a:ext uri="{9D8B030D-6E8A-4147-A177-3AD203B41FA5}">
                      <a16:colId xmlns:a16="http://schemas.microsoft.com/office/drawing/2014/main" val="2102653169"/>
                    </a:ext>
                  </a:extLst>
                </a:gridCol>
                <a:gridCol w="1075164">
                  <a:extLst>
                    <a:ext uri="{9D8B030D-6E8A-4147-A177-3AD203B41FA5}">
                      <a16:colId xmlns:a16="http://schemas.microsoft.com/office/drawing/2014/main" val="2778877941"/>
                    </a:ext>
                  </a:extLst>
                </a:gridCol>
                <a:gridCol w="1199773">
                  <a:extLst>
                    <a:ext uri="{9D8B030D-6E8A-4147-A177-3AD203B41FA5}">
                      <a16:colId xmlns:a16="http://schemas.microsoft.com/office/drawing/2014/main" val="3320419830"/>
                    </a:ext>
                  </a:extLst>
                </a:gridCol>
                <a:gridCol w="1199773">
                  <a:extLst>
                    <a:ext uri="{9D8B030D-6E8A-4147-A177-3AD203B41FA5}">
                      <a16:colId xmlns:a16="http://schemas.microsoft.com/office/drawing/2014/main" val="3261733986"/>
                    </a:ext>
                  </a:extLst>
                </a:gridCol>
                <a:gridCol w="1124688">
                  <a:extLst>
                    <a:ext uri="{9D8B030D-6E8A-4147-A177-3AD203B41FA5}">
                      <a16:colId xmlns:a16="http://schemas.microsoft.com/office/drawing/2014/main" val="4168300664"/>
                    </a:ext>
                  </a:extLst>
                </a:gridCol>
                <a:gridCol w="948956">
                  <a:extLst>
                    <a:ext uri="{9D8B030D-6E8A-4147-A177-3AD203B41FA5}">
                      <a16:colId xmlns:a16="http://schemas.microsoft.com/office/drawing/2014/main" val="4255374663"/>
                    </a:ext>
                  </a:extLst>
                </a:gridCol>
              </a:tblGrid>
              <a:tr h="283679">
                <a:tc rowSpan="2">
                  <a:txBody>
                    <a:bodyPr/>
                    <a:lstStyle/>
                    <a:p>
                      <a:pPr>
                        <a:lnSpc>
                          <a:spcPct val="115000"/>
                        </a:lnSpc>
                        <a:spcBef>
                          <a:spcPts val="300"/>
                        </a:spcBef>
                        <a:spcAft>
                          <a:spcPts val="300"/>
                        </a:spcAft>
                      </a:pPr>
                      <a:r>
                        <a:rPr lang="en-GB" sz="1050" b="1" spc="-25" dirty="0">
                          <a:effectLst/>
                          <a:latin typeface="Arial" panose="020B0604020202020204" pitchFamily="34" charset="0"/>
                          <a:cs typeface="Arial" panose="020B0604020202020204" pitchFamily="34" charset="0"/>
                        </a:rPr>
                        <a:t>Programme Name</a:t>
                      </a:r>
                      <a:endParaRPr lang="en-ZA" sz="105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gridSpan="3">
                  <a:txBody>
                    <a:bodyPr/>
                    <a:lstStyle/>
                    <a:p>
                      <a:pPr marL="228600" algn="ctr">
                        <a:lnSpc>
                          <a:spcPct val="115000"/>
                        </a:lnSpc>
                        <a:spcBef>
                          <a:spcPts val="300"/>
                        </a:spcBef>
                        <a:spcAft>
                          <a:spcPts val="300"/>
                        </a:spcAft>
                      </a:pPr>
                      <a:r>
                        <a:rPr lang="en-GB" sz="1100" b="1" spc="-25" dirty="0">
                          <a:effectLst/>
                          <a:latin typeface="Arial" panose="020B0604020202020204" pitchFamily="34" charset="0"/>
                          <a:cs typeface="Arial" panose="020B0604020202020204" pitchFamily="34" charset="0"/>
                        </a:rPr>
                        <a:t>2022/2023</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en-ZA"/>
                    </a:p>
                  </a:txBody>
                  <a:tcPr/>
                </a:tc>
                <a:tc hMerge="1">
                  <a:txBody>
                    <a:bodyPr/>
                    <a:lstStyle/>
                    <a:p>
                      <a:endParaRPr lang="en-ZA"/>
                    </a:p>
                  </a:txBody>
                  <a:tcPr/>
                </a:tc>
                <a:tc gridSpan="3">
                  <a:txBody>
                    <a:bodyPr/>
                    <a:lstStyle/>
                    <a:p>
                      <a:pPr marL="228600" algn="ctr">
                        <a:lnSpc>
                          <a:spcPct val="115000"/>
                        </a:lnSpc>
                        <a:spcBef>
                          <a:spcPts val="300"/>
                        </a:spcBef>
                        <a:spcAft>
                          <a:spcPts val="300"/>
                        </a:spcAft>
                      </a:pPr>
                      <a:r>
                        <a:rPr lang="en-GB" sz="1100" b="1" spc="-25" dirty="0">
                          <a:effectLst/>
                          <a:latin typeface="Arial" panose="020B0604020202020204" pitchFamily="34" charset="0"/>
                          <a:cs typeface="Arial" panose="020B0604020202020204" pitchFamily="34" charset="0"/>
                        </a:rPr>
                        <a:t>2021/2022</a:t>
                      </a:r>
                      <a:endParaRPr lang="en-ZA"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4156430581"/>
                  </a:ext>
                </a:extLst>
              </a:tr>
              <a:tr h="903633">
                <a:tc vMerge="1">
                  <a:txBody>
                    <a:bodyPr/>
                    <a:lstStyle/>
                    <a:p>
                      <a:endParaRPr lang="en-ZA"/>
                    </a:p>
                  </a:txBody>
                  <a:tcPr/>
                </a:tc>
                <a:tc>
                  <a:txBody>
                    <a:bodyPr/>
                    <a:lstStyle/>
                    <a:p>
                      <a:pPr marL="20955" algn="ctr">
                        <a:lnSpc>
                          <a:spcPct val="115000"/>
                        </a:lnSpc>
                        <a:spcBef>
                          <a:spcPts val="300"/>
                        </a:spcBef>
                        <a:spcAft>
                          <a:spcPts val="300"/>
                        </a:spcAft>
                      </a:pPr>
                      <a:r>
                        <a:rPr lang="en-GB" sz="1050" b="1" spc="-25" dirty="0">
                          <a:effectLst/>
                          <a:latin typeface="Arial" panose="020B0604020202020204" pitchFamily="34" charset="0"/>
                          <a:cs typeface="Arial" panose="020B0604020202020204" pitchFamily="34" charset="0"/>
                        </a:rPr>
                        <a:t>Final</a:t>
                      </a:r>
                      <a:br>
                        <a:rPr lang="en-GB" sz="1050" b="1" spc="-25" dirty="0">
                          <a:effectLst/>
                          <a:latin typeface="Arial" panose="020B0604020202020204" pitchFamily="34" charset="0"/>
                          <a:cs typeface="Arial" panose="020B0604020202020204" pitchFamily="34" charset="0"/>
                        </a:rPr>
                      </a:br>
                      <a:r>
                        <a:rPr lang="en-GB" sz="1050" b="1" spc="-25" dirty="0">
                          <a:effectLst/>
                          <a:latin typeface="Arial" panose="020B0604020202020204" pitchFamily="34" charset="0"/>
                          <a:cs typeface="Arial" panose="020B0604020202020204" pitchFamily="34" charset="0"/>
                        </a:rPr>
                        <a:t>Appropriation</a:t>
                      </a:r>
                      <a:endParaRPr lang="en-ZA" sz="105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20955" algn="ctr">
                        <a:lnSpc>
                          <a:spcPct val="115000"/>
                        </a:lnSpc>
                        <a:spcBef>
                          <a:spcPts val="300"/>
                        </a:spcBef>
                        <a:spcAft>
                          <a:spcPts val="300"/>
                        </a:spcAft>
                      </a:pPr>
                      <a:r>
                        <a:rPr lang="en-GB" sz="1050" b="1" spc="-25" dirty="0">
                          <a:effectLst/>
                          <a:latin typeface="Arial" panose="020B0604020202020204" pitchFamily="34" charset="0"/>
                          <a:cs typeface="Arial" panose="020B0604020202020204" pitchFamily="34" charset="0"/>
                        </a:rPr>
                        <a:t>Actual </a:t>
                      </a:r>
                      <a:endParaRPr lang="en-ZA" sz="1050" b="1" dirty="0">
                        <a:effectLst/>
                        <a:latin typeface="Arial" panose="020B0604020202020204" pitchFamily="34" charset="0"/>
                        <a:cs typeface="Arial" panose="020B0604020202020204" pitchFamily="34" charset="0"/>
                      </a:endParaRPr>
                    </a:p>
                    <a:p>
                      <a:pPr marL="20955" algn="ctr">
                        <a:lnSpc>
                          <a:spcPct val="115000"/>
                        </a:lnSpc>
                        <a:spcBef>
                          <a:spcPts val="300"/>
                        </a:spcBef>
                        <a:spcAft>
                          <a:spcPts val="300"/>
                        </a:spcAft>
                      </a:pPr>
                      <a:r>
                        <a:rPr lang="en-GB" sz="1050" b="1" spc="-25" dirty="0">
                          <a:effectLst/>
                          <a:latin typeface="Arial" panose="020B0604020202020204" pitchFamily="34" charset="0"/>
                          <a:cs typeface="Arial" panose="020B0604020202020204" pitchFamily="34" charset="0"/>
                        </a:rPr>
                        <a:t>Expenditure</a:t>
                      </a:r>
                      <a:endParaRPr lang="en-ZA" sz="105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20955" algn="ctr">
                        <a:lnSpc>
                          <a:spcPct val="115000"/>
                        </a:lnSpc>
                        <a:spcBef>
                          <a:spcPts val="300"/>
                        </a:spcBef>
                        <a:spcAft>
                          <a:spcPts val="300"/>
                        </a:spcAft>
                      </a:pPr>
                      <a:r>
                        <a:rPr lang="en-GB" sz="1050" b="1" spc="-25" dirty="0">
                          <a:effectLst/>
                          <a:latin typeface="Arial" panose="020B0604020202020204" pitchFamily="34" charset="0"/>
                          <a:cs typeface="Arial" panose="020B0604020202020204" pitchFamily="34" charset="0"/>
                        </a:rPr>
                        <a:t>(Over)/ Under Expenditure </a:t>
                      </a:r>
                      <a:endParaRPr lang="en-ZA" sz="105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20955" algn="ctr">
                        <a:lnSpc>
                          <a:spcPct val="115000"/>
                        </a:lnSpc>
                        <a:spcBef>
                          <a:spcPts val="300"/>
                        </a:spcBef>
                        <a:spcAft>
                          <a:spcPts val="300"/>
                        </a:spcAft>
                      </a:pPr>
                      <a:r>
                        <a:rPr lang="en-GB" sz="1050" b="1" spc="-25" dirty="0">
                          <a:effectLst/>
                          <a:latin typeface="Arial" panose="020B0604020202020204" pitchFamily="34" charset="0"/>
                          <a:cs typeface="Arial" panose="020B0604020202020204" pitchFamily="34" charset="0"/>
                        </a:rPr>
                        <a:t>Final</a:t>
                      </a:r>
                      <a:br>
                        <a:rPr lang="en-GB" sz="1050" b="1" spc="-25" dirty="0">
                          <a:effectLst/>
                          <a:latin typeface="Arial" panose="020B0604020202020204" pitchFamily="34" charset="0"/>
                          <a:cs typeface="Arial" panose="020B0604020202020204" pitchFamily="34" charset="0"/>
                        </a:rPr>
                      </a:br>
                      <a:r>
                        <a:rPr lang="en-GB" sz="1050" b="1" spc="-25" dirty="0">
                          <a:effectLst/>
                          <a:latin typeface="Arial" panose="020B0604020202020204" pitchFamily="34" charset="0"/>
                          <a:cs typeface="Arial" panose="020B0604020202020204" pitchFamily="34" charset="0"/>
                        </a:rPr>
                        <a:t>Appropriation</a:t>
                      </a:r>
                      <a:endParaRPr lang="en-ZA" sz="105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20955" algn="ctr">
                        <a:lnSpc>
                          <a:spcPct val="115000"/>
                        </a:lnSpc>
                        <a:spcBef>
                          <a:spcPts val="300"/>
                        </a:spcBef>
                        <a:spcAft>
                          <a:spcPts val="300"/>
                        </a:spcAft>
                      </a:pPr>
                      <a:r>
                        <a:rPr lang="en-GB" sz="1050" b="1" spc="-25" dirty="0">
                          <a:effectLst/>
                          <a:latin typeface="Arial" panose="020B0604020202020204" pitchFamily="34" charset="0"/>
                          <a:cs typeface="Arial" panose="020B0604020202020204" pitchFamily="34" charset="0"/>
                        </a:rPr>
                        <a:t>Actual </a:t>
                      </a:r>
                      <a:endParaRPr lang="en-ZA" sz="1050" b="1" dirty="0">
                        <a:effectLst/>
                        <a:latin typeface="Arial" panose="020B0604020202020204" pitchFamily="34" charset="0"/>
                        <a:cs typeface="Arial" panose="020B0604020202020204" pitchFamily="34" charset="0"/>
                      </a:endParaRPr>
                    </a:p>
                    <a:p>
                      <a:pPr marL="20955" algn="ctr">
                        <a:lnSpc>
                          <a:spcPct val="115000"/>
                        </a:lnSpc>
                        <a:spcBef>
                          <a:spcPts val="300"/>
                        </a:spcBef>
                        <a:spcAft>
                          <a:spcPts val="300"/>
                        </a:spcAft>
                      </a:pPr>
                      <a:r>
                        <a:rPr lang="en-GB" sz="1050" b="1" spc="-25" dirty="0">
                          <a:effectLst/>
                          <a:latin typeface="Arial" panose="020B0604020202020204" pitchFamily="34" charset="0"/>
                          <a:cs typeface="Arial" panose="020B0604020202020204" pitchFamily="34" charset="0"/>
                        </a:rPr>
                        <a:t>Expenditure</a:t>
                      </a:r>
                      <a:endParaRPr lang="en-ZA" sz="105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20955" algn="ctr">
                        <a:lnSpc>
                          <a:spcPct val="115000"/>
                        </a:lnSpc>
                        <a:spcBef>
                          <a:spcPts val="300"/>
                        </a:spcBef>
                        <a:spcAft>
                          <a:spcPts val="300"/>
                        </a:spcAft>
                      </a:pPr>
                      <a:r>
                        <a:rPr lang="en-GB" sz="1050" b="1" spc="-25" dirty="0">
                          <a:effectLst/>
                          <a:latin typeface="Arial" panose="020B0604020202020204" pitchFamily="34" charset="0"/>
                          <a:cs typeface="Arial" panose="020B0604020202020204" pitchFamily="34" charset="0"/>
                        </a:rPr>
                        <a:t>(Over)/Under Expenditure </a:t>
                      </a:r>
                      <a:endParaRPr lang="en-ZA" sz="105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666074753"/>
                  </a:ext>
                </a:extLst>
              </a:tr>
              <a:tr h="283679">
                <a:tc>
                  <a:txBody>
                    <a:bodyPr/>
                    <a:lstStyle/>
                    <a:p>
                      <a:pPr marL="228600">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 </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20955" algn="ct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R’000</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20955" algn="ct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R’000</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20955" algn="ct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R’000</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20955" algn="ct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R’000</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20955" algn="ct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R’000</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20955" algn="ct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R’000</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504659666"/>
                  </a:ext>
                </a:extLst>
              </a:tr>
              <a:tr h="283679">
                <a:tc>
                  <a:txBody>
                    <a:bodyPr/>
                    <a:lstStyle/>
                    <a:p>
                      <a:pP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Administration</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805 493</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800 070</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5 423</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767 712</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767 712</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193338655"/>
                  </a:ext>
                </a:extLst>
              </a:tr>
              <a:tr h="593656">
                <a:tc>
                  <a:txBody>
                    <a:bodyPr/>
                    <a:lstStyle/>
                    <a:p>
                      <a:pP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Social Welfare Services</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1 048 013</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1 048 013</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1 004 446</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1 004 045</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401</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995195508"/>
                  </a:ext>
                </a:extLst>
              </a:tr>
              <a:tr h="593656">
                <a:tc>
                  <a:txBody>
                    <a:bodyPr/>
                    <a:lstStyle/>
                    <a:p>
                      <a:pPr>
                        <a:lnSpc>
                          <a:spcPct val="115000"/>
                        </a:lnSpc>
                        <a:spcBef>
                          <a:spcPts val="300"/>
                        </a:spcBef>
                        <a:spcAft>
                          <a:spcPts val="300"/>
                        </a:spcAft>
                        <a:tabLst>
                          <a:tab pos="355600" algn="l"/>
                        </a:tabLst>
                      </a:pPr>
                      <a:r>
                        <a:rPr lang="en-GB" sz="1050" spc="-25" dirty="0">
                          <a:effectLst/>
                          <a:latin typeface="Arial" panose="020B0604020202020204" pitchFamily="34" charset="0"/>
                          <a:cs typeface="Arial" panose="020B0604020202020204" pitchFamily="34" charset="0"/>
                        </a:rPr>
                        <a:t>Children and Families</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1 951 449</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1 935 055</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16 394</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2 677 198</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2 589 094</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88 104</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370363437"/>
                  </a:ext>
                </a:extLst>
              </a:tr>
              <a:tr h="593656">
                <a:tc>
                  <a:txBody>
                    <a:bodyPr/>
                    <a:lstStyle/>
                    <a:p>
                      <a:pP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Restorative Services</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885 181</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793 442</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91 739</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794 349</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794 349</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715049565"/>
                  </a:ext>
                </a:extLst>
              </a:tr>
              <a:tr h="593656">
                <a:tc>
                  <a:txBody>
                    <a:bodyPr/>
                    <a:lstStyle/>
                    <a:p>
                      <a:pP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Development and Research</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846 901</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842 649</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4 252</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904 852</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870 366</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34 486</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15037947"/>
                  </a:ext>
                </a:extLst>
              </a:tr>
              <a:tr h="283679">
                <a:tc>
                  <a:txBody>
                    <a:bodyPr/>
                    <a:lstStyle/>
                    <a:p>
                      <a:pP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Total</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5 537 037</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5 419 229</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117 808</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6 148 557</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6 025 566</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228600" algn="r">
                        <a:lnSpc>
                          <a:spcPct val="115000"/>
                        </a:lnSpc>
                        <a:spcBef>
                          <a:spcPts val="300"/>
                        </a:spcBef>
                        <a:spcAft>
                          <a:spcPts val="300"/>
                        </a:spcAft>
                      </a:pPr>
                      <a:r>
                        <a:rPr lang="en-GB" sz="1050" spc="-25" dirty="0">
                          <a:effectLst/>
                          <a:latin typeface="Arial" panose="020B0604020202020204" pitchFamily="34" charset="0"/>
                          <a:cs typeface="Arial" panose="020B0604020202020204" pitchFamily="34" charset="0"/>
                        </a:rPr>
                        <a:t>122 991</a:t>
                      </a:r>
                      <a:endParaRPr lang="en-ZA" sz="105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932399378"/>
                  </a:ext>
                </a:extLst>
              </a:tr>
            </a:tbl>
          </a:graphicData>
        </a:graphic>
      </p:graphicFrame>
    </p:spTree>
    <p:extLst>
      <p:ext uri="{BB962C8B-B14F-4D97-AF65-F5344CB8AC3E}">
        <p14:creationId xmlns:p14="http://schemas.microsoft.com/office/powerpoint/2010/main" val="249131235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69</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DA75BC20-5669-BD74-8329-EA412B3F9BF0}"/>
              </a:ext>
            </a:extLst>
          </p:cNvPr>
          <p:cNvSpPr txBox="1">
            <a:spLocks/>
          </p:cNvSpPr>
          <p:nvPr/>
        </p:nvSpPr>
        <p:spPr>
          <a:xfrm>
            <a:off x="1045510" y="1068435"/>
            <a:ext cx="6256438" cy="46632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200" kern="1200">
                <a:solidFill>
                  <a:srgbClr val="FFFFFF"/>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1800" b="1" i="0" u="none" strike="noStrike" kern="1200" cap="none" spc="0" normalizeH="0" baseline="0" noProof="0" dirty="0">
                <a:ln>
                  <a:noFill/>
                </a:ln>
                <a:solidFill>
                  <a:srgbClr val="FFFFFF"/>
                </a:solidFill>
                <a:effectLst/>
                <a:uLnTx/>
                <a:uFillTx/>
                <a:latin typeface="Calibri"/>
                <a:ea typeface="+mj-ea"/>
                <a:cs typeface="+mj-cs"/>
              </a:rPr>
              <a:t>REASONS FOR DEVIATION - SUMMARY PER PROGRAMME</a:t>
            </a:r>
            <a:endParaRPr kumimoji="0" lang="en-US" sz="1800" b="0" i="0" u="none" strike="noStrike" kern="1200" cap="none" spc="0" normalizeH="0" baseline="0" noProof="0" dirty="0">
              <a:ln>
                <a:noFill/>
              </a:ln>
              <a:solidFill>
                <a:srgbClr val="FFFFFF"/>
              </a:solidFill>
              <a:effectLst/>
              <a:uLnTx/>
              <a:uFillTx/>
              <a:latin typeface="Calibri"/>
              <a:ea typeface="+mj-ea"/>
              <a:cs typeface="+mj-cs"/>
            </a:endParaRPr>
          </a:p>
        </p:txBody>
      </p:sp>
      <p:sp>
        <p:nvSpPr>
          <p:cNvPr id="5" name="Content Placeholder 4">
            <a:extLst>
              <a:ext uri="{FF2B5EF4-FFF2-40B4-BE49-F238E27FC236}">
                <a16:creationId xmlns:a16="http://schemas.microsoft.com/office/drawing/2014/main" id="{F436B39F-1801-E4A8-037F-13E8BEBB76CD}"/>
              </a:ext>
            </a:extLst>
          </p:cNvPr>
          <p:cNvSpPr txBox="1">
            <a:spLocks/>
          </p:cNvSpPr>
          <p:nvPr/>
        </p:nvSpPr>
        <p:spPr>
          <a:xfrm>
            <a:off x="1045510" y="1703752"/>
            <a:ext cx="7974665" cy="4963748"/>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just" defTabSz="457200" rtl="0" eaLnBrk="1" fontAlgn="auto" latinLnBrk="0" hangingPunct="1">
              <a:lnSpc>
                <a:spcPct val="120000"/>
              </a:lnSpc>
              <a:spcBef>
                <a:spcPct val="20000"/>
              </a:spcBef>
              <a:spcAft>
                <a:spcPts val="0"/>
              </a:spcAft>
              <a:buClrTx/>
              <a:buSzTx/>
              <a:buFont typeface="Arial"/>
              <a:buNone/>
              <a:tabLst/>
              <a:defRPr/>
            </a:pPr>
            <a:r>
              <a:rPr kumimoji="0" lang="en-ZA" sz="4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Programme 1: Administration - R5 423 000</a:t>
            </a:r>
          </a:p>
          <a:p>
            <a:pPr marL="0" marR="0" lvl="0" indent="0" algn="just" defTabSz="457200" rtl="0" eaLnBrk="1" fontAlgn="auto" latinLnBrk="0" hangingPunct="1">
              <a:lnSpc>
                <a:spcPct val="120000"/>
              </a:lnSpc>
              <a:spcBef>
                <a:spcPct val="20000"/>
              </a:spcBef>
              <a:spcAft>
                <a:spcPts val="0"/>
              </a:spcAft>
              <a:buClrTx/>
              <a:buSzTx/>
              <a:buFont typeface="Arial"/>
              <a:buNone/>
              <a:tabLst/>
              <a:defRPr/>
            </a:pPr>
            <a:r>
              <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p>
          <a:p>
            <a:pPr marL="0" marR="0" lvl="0" indent="0" algn="just" defTabSz="457200" rtl="0" eaLnBrk="1" fontAlgn="auto" latinLnBrk="0" hangingPunct="1">
              <a:lnSpc>
                <a:spcPct val="120000"/>
              </a:lnSpc>
              <a:spcBef>
                <a:spcPct val="20000"/>
              </a:spcBef>
              <a:spcAft>
                <a:spcPts val="0"/>
              </a:spcAft>
              <a:buClrTx/>
              <a:buSzTx/>
              <a:buFont typeface="Arial"/>
              <a:buNone/>
              <a:tabLst/>
              <a:defRPr/>
            </a:pPr>
            <a:r>
              <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under spending in this Programme is affected due to vacant posts not being filled by end of the financial year.</a:t>
            </a:r>
          </a:p>
          <a:p>
            <a:pPr marL="0" marR="0" lvl="0" indent="0" algn="just" defTabSz="457200" rtl="0" eaLnBrk="1" fontAlgn="auto" latinLnBrk="0" hangingPunct="1">
              <a:lnSpc>
                <a:spcPct val="120000"/>
              </a:lnSpc>
              <a:spcBef>
                <a:spcPct val="20000"/>
              </a:spcBef>
              <a:spcAft>
                <a:spcPts val="0"/>
              </a:spcAft>
              <a:buClrTx/>
              <a:buSzTx/>
              <a:buFont typeface="Arial"/>
              <a:buNone/>
              <a:tabLst/>
              <a:defRPr/>
            </a:pPr>
            <a:r>
              <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p>
          <a:p>
            <a:pPr marL="0" marR="0" lvl="0" indent="0" algn="just" defTabSz="457200" rtl="0" eaLnBrk="1" fontAlgn="auto" latinLnBrk="0" hangingPunct="1">
              <a:lnSpc>
                <a:spcPct val="120000"/>
              </a:lnSpc>
              <a:spcBef>
                <a:spcPct val="20000"/>
              </a:spcBef>
              <a:spcAft>
                <a:spcPts val="0"/>
              </a:spcAft>
              <a:buClrTx/>
              <a:buSzTx/>
              <a:buFont typeface="Arial"/>
              <a:buNone/>
              <a:tabLst/>
              <a:defRPr/>
            </a:pPr>
            <a:r>
              <a:rPr kumimoji="0" lang="en-ZA" sz="4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Programme 2: Social Welfare Services </a:t>
            </a:r>
          </a:p>
          <a:p>
            <a:pPr marL="0" marR="0" lvl="0" indent="0" algn="just" defTabSz="457200" rtl="0" eaLnBrk="1" fontAlgn="auto" latinLnBrk="0" hangingPunct="1">
              <a:lnSpc>
                <a:spcPct val="120000"/>
              </a:lnSpc>
              <a:spcBef>
                <a:spcPct val="20000"/>
              </a:spcBef>
              <a:spcAft>
                <a:spcPts val="0"/>
              </a:spcAft>
              <a:buClrTx/>
              <a:buSzTx/>
              <a:buFont typeface="Arial"/>
              <a:buNone/>
              <a:tabLst/>
              <a:defRPr/>
            </a:pPr>
            <a:r>
              <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p>
          <a:p>
            <a:pPr marL="0" marR="0" lvl="0" indent="0" algn="just" defTabSz="457200" rtl="0" eaLnBrk="1" fontAlgn="auto" latinLnBrk="0" hangingPunct="1">
              <a:lnSpc>
                <a:spcPct val="120000"/>
              </a:lnSpc>
              <a:spcBef>
                <a:spcPct val="20000"/>
              </a:spcBef>
              <a:spcAft>
                <a:spcPts val="0"/>
              </a:spcAft>
              <a:buClrTx/>
              <a:buSzTx/>
              <a:buFont typeface="Arial"/>
              <a:buNone/>
              <a:tabLst/>
              <a:defRPr/>
            </a:pPr>
            <a:r>
              <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Programme has spent 100 percent of the budget allocation for the 2022/23 financial year.</a:t>
            </a:r>
          </a:p>
          <a:p>
            <a:pPr marL="0" marR="0" lvl="0" indent="0" algn="just" defTabSz="457200" rtl="0" eaLnBrk="1" fontAlgn="auto" latinLnBrk="0" hangingPunct="1">
              <a:lnSpc>
                <a:spcPct val="120000"/>
              </a:lnSpc>
              <a:spcBef>
                <a:spcPct val="20000"/>
              </a:spcBef>
              <a:spcAft>
                <a:spcPts val="0"/>
              </a:spcAft>
              <a:buClrTx/>
              <a:buSzTx/>
              <a:buFont typeface="Arial"/>
              <a:buNone/>
              <a:tabLst>
                <a:tab pos="457200" algn="l"/>
              </a:tabLst>
              <a:defRPr/>
            </a:pPr>
            <a:r>
              <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p>
          <a:p>
            <a:pPr marL="0" marR="0" lvl="0" indent="0" algn="just" defTabSz="457200" rtl="0" eaLnBrk="1" fontAlgn="auto" latinLnBrk="0" hangingPunct="1">
              <a:lnSpc>
                <a:spcPct val="120000"/>
              </a:lnSpc>
              <a:spcBef>
                <a:spcPct val="20000"/>
              </a:spcBef>
              <a:spcAft>
                <a:spcPts val="0"/>
              </a:spcAft>
              <a:buClrTx/>
              <a:buSzTx/>
              <a:buFont typeface="Arial"/>
              <a:buNone/>
              <a:tabLst/>
              <a:defRPr/>
            </a:pPr>
            <a:r>
              <a:rPr kumimoji="0" lang="en-ZA" sz="4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Programme 3: Children and Families - R16 394 000</a:t>
            </a:r>
          </a:p>
          <a:p>
            <a:pPr marL="0" marR="0" lvl="0" indent="0" algn="just" defTabSz="457200" rtl="0" eaLnBrk="1" fontAlgn="auto" latinLnBrk="0" hangingPunct="1">
              <a:lnSpc>
                <a:spcPct val="120000"/>
              </a:lnSpc>
              <a:spcBef>
                <a:spcPct val="20000"/>
              </a:spcBef>
              <a:spcAft>
                <a:spcPts val="0"/>
              </a:spcAft>
              <a:buClrTx/>
              <a:buSzTx/>
              <a:buFont typeface="Arial"/>
              <a:buNone/>
              <a:tabLst/>
              <a:defRPr/>
            </a:pPr>
            <a:r>
              <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p>
          <a:p>
            <a:pPr marL="0" marR="0" lvl="0" indent="0" algn="just" defTabSz="457200" rtl="0" eaLnBrk="1" fontAlgn="auto" latinLnBrk="0" hangingPunct="1">
              <a:lnSpc>
                <a:spcPct val="120000"/>
              </a:lnSpc>
              <a:spcBef>
                <a:spcPct val="20000"/>
              </a:spcBef>
              <a:spcAft>
                <a:spcPts val="0"/>
              </a:spcAft>
              <a:buClrTx/>
              <a:buSzTx/>
              <a:buFont typeface="Arial"/>
              <a:buNone/>
              <a:tabLst/>
              <a:defRPr/>
            </a:pPr>
            <a:r>
              <a:rPr kumimoji="0" lang="en-US"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Vacant posts not filled by the end of the financial year and delays in the implementation of infrastructure projects (</a:t>
            </a:r>
            <a:r>
              <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upgrade, rehabilitation, and new construction) contributed to the under spending in the Programme.</a:t>
            </a:r>
          </a:p>
          <a:p>
            <a:pPr marL="0" marR="0" lvl="0" indent="0" algn="just" defTabSz="457200" rtl="0" eaLnBrk="1" fontAlgn="auto" latinLnBrk="0" hangingPunct="1">
              <a:lnSpc>
                <a:spcPct val="120000"/>
              </a:lnSpc>
              <a:spcBef>
                <a:spcPct val="20000"/>
              </a:spcBef>
              <a:spcAft>
                <a:spcPts val="0"/>
              </a:spcAft>
              <a:buClrTx/>
              <a:buSzTx/>
              <a:buFont typeface="Arial"/>
              <a:buNone/>
              <a:tabLst>
                <a:tab pos="457200" algn="l"/>
              </a:tabLst>
              <a:defRPr/>
            </a:pPr>
            <a:r>
              <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p>
          <a:p>
            <a:pPr marL="0" marR="0" lvl="0" indent="0" algn="just" defTabSz="457200" rtl="0" eaLnBrk="1" fontAlgn="auto" latinLnBrk="0" hangingPunct="1">
              <a:lnSpc>
                <a:spcPct val="120000"/>
              </a:lnSpc>
              <a:spcBef>
                <a:spcPct val="20000"/>
              </a:spcBef>
              <a:spcAft>
                <a:spcPts val="0"/>
              </a:spcAft>
              <a:buClrTx/>
              <a:buSzTx/>
              <a:buFont typeface="Arial"/>
              <a:buNone/>
              <a:tabLst>
                <a:tab pos="457200" algn="l"/>
              </a:tabLst>
              <a:defRPr/>
            </a:pPr>
            <a:r>
              <a:rPr kumimoji="0" lang="en-ZA" sz="4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Programme 4: Restorative Services - R91 739 000</a:t>
            </a:r>
          </a:p>
          <a:p>
            <a:pPr marL="0" marR="0" lvl="0" indent="0" algn="just" defTabSz="457200" rtl="0" eaLnBrk="1" fontAlgn="auto" latinLnBrk="0" hangingPunct="1">
              <a:lnSpc>
                <a:spcPct val="120000"/>
              </a:lnSpc>
              <a:spcBef>
                <a:spcPct val="20000"/>
              </a:spcBef>
              <a:spcAft>
                <a:spcPts val="0"/>
              </a:spcAft>
              <a:buClrTx/>
              <a:buSzTx/>
              <a:buFont typeface="Arial"/>
              <a:buNone/>
              <a:tabLst>
                <a:tab pos="457200" algn="l"/>
              </a:tabLst>
              <a:defRPr/>
            </a:pPr>
            <a:r>
              <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p>
          <a:p>
            <a:pPr marL="0" marR="0" lvl="0" indent="0" algn="just" defTabSz="457200" rtl="0" eaLnBrk="1" fontAlgn="auto" latinLnBrk="0" hangingPunct="1">
              <a:lnSpc>
                <a:spcPct val="120000"/>
              </a:lnSpc>
              <a:spcBef>
                <a:spcPct val="20000"/>
              </a:spcBef>
              <a:spcAft>
                <a:spcPts val="0"/>
              </a:spcAft>
              <a:buClrTx/>
              <a:buSzTx/>
              <a:buFont typeface="Arial"/>
              <a:buNone/>
              <a:tabLst/>
              <a:defRPr/>
            </a:pPr>
            <a:r>
              <a:rPr kumimoji="0" lang="en-US"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programme budget was under spent due to delays in </a:t>
            </a:r>
            <a:r>
              <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filling of vacant posts and the NPOs budget for the expansion of bed capacity for in-patient treatment centres</a:t>
            </a:r>
            <a:r>
              <a:rPr kumimoji="0" lang="en-US"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diversion programmes and victim empowerment was not spent in full by the end of the financial year.</a:t>
            </a:r>
            <a:endPar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just" defTabSz="457200" rtl="0" eaLnBrk="1" fontAlgn="auto" latinLnBrk="0" hangingPunct="1">
              <a:lnSpc>
                <a:spcPct val="120000"/>
              </a:lnSpc>
              <a:spcBef>
                <a:spcPct val="20000"/>
              </a:spcBef>
              <a:spcAft>
                <a:spcPts val="0"/>
              </a:spcAft>
              <a:buClrTx/>
              <a:buSzTx/>
              <a:buFont typeface="Arial"/>
              <a:buNone/>
              <a:tabLst/>
              <a:defRPr/>
            </a:pPr>
            <a:r>
              <a:rPr kumimoji="0" lang="en-US"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endPar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just" defTabSz="457200" rtl="0" eaLnBrk="1" fontAlgn="auto" latinLnBrk="0" hangingPunct="1">
              <a:lnSpc>
                <a:spcPct val="120000"/>
              </a:lnSpc>
              <a:spcBef>
                <a:spcPct val="20000"/>
              </a:spcBef>
              <a:spcAft>
                <a:spcPts val="0"/>
              </a:spcAft>
              <a:buClrTx/>
              <a:buSzTx/>
              <a:buFont typeface="Arial"/>
              <a:buNone/>
              <a:tabLst>
                <a:tab pos="457200" algn="l"/>
              </a:tabLst>
              <a:defRPr/>
            </a:pPr>
            <a:r>
              <a:rPr kumimoji="0" lang="en-ZA" sz="4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Programme 5: Development and Research - R4 252 000</a:t>
            </a:r>
          </a:p>
          <a:p>
            <a:pPr marL="0" marR="0" lvl="0" indent="0" algn="just" defTabSz="457200" rtl="0" eaLnBrk="1" fontAlgn="auto" latinLnBrk="0" hangingPunct="1">
              <a:lnSpc>
                <a:spcPct val="120000"/>
              </a:lnSpc>
              <a:spcBef>
                <a:spcPct val="20000"/>
              </a:spcBef>
              <a:spcAft>
                <a:spcPts val="0"/>
              </a:spcAft>
              <a:buClrTx/>
              <a:buSzTx/>
              <a:buFont typeface="Arial"/>
              <a:buNone/>
              <a:tabLst>
                <a:tab pos="457200" algn="l"/>
              </a:tabLst>
              <a:defRPr/>
            </a:pPr>
            <a:r>
              <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p>
          <a:p>
            <a:pPr marL="0" marR="0" lvl="0" indent="0" algn="just" defTabSz="457200" rtl="0" eaLnBrk="1" fontAlgn="auto" latinLnBrk="0" hangingPunct="1">
              <a:lnSpc>
                <a:spcPct val="120000"/>
              </a:lnSpc>
              <a:spcBef>
                <a:spcPct val="20000"/>
              </a:spcBef>
              <a:spcAft>
                <a:spcPts val="0"/>
              </a:spcAft>
              <a:buClrTx/>
              <a:buSzTx/>
              <a:buFont typeface="Arial"/>
              <a:buNone/>
              <a:tabLst/>
              <a:defRPr/>
            </a:pPr>
            <a:r>
              <a:rPr kumimoji="0" lang="en-ZA" sz="4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under-spending in this Programme is affected by vacant posts not filled by end of the financial year.</a:t>
            </a:r>
          </a:p>
          <a:p>
            <a:pPr marL="0" marR="0" lvl="0" indent="0" algn="just" defTabSz="457200" rtl="0" eaLnBrk="1" fontAlgn="auto" latinLnBrk="0" hangingPunct="1">
              <a:lnSpc>
                <a:spcPct val="170000"/>
              </a:lnSpc>
              <a:spcBef>
                <a:spcPct val="20000"/>
              </a:spcBef>
              <a:spcAft>
                <a:spcPts val="0"/>
              </a:spcAft>
              <a:buClrTx/>
              <a:buSzTx/>
              <a:buFont typeface="Arial"/>
              <a:buNone/>
              <a:tabLst/>
              <a:defRPr/>
            </a:pPr>
            <a:r>
              <a:rPr kumimoji="0" lang="en-ZA" sz="3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p>
          <a:p>
            <a:pPr marL="0" marR="0" lvl="0" indent="0" algn="just" defTabSz="457200" rtl="0" eaLnBrk="1" fontAlgn="auto" latinLnBrk="0" hangingPunct="1">
              <a:lnSpc>
                <a:spcPct val="170000"/>
              </a:lnSpc>
              <a:spcBef>
                <a:spcPct val="20000"/>
              </a:spcBef>
              <a:spcAft>
                <a:spcPts val="0"/>
              </a:spcAft>
              <a:buClrTx/>
              <a:buSzTx/>
              <a:buFont typeface="Arial"/>
              <a:buNone/>
              <a:tabLst/>
              <a:defRPr/>
            </a:pPr>
            <a:r>
              <a:rPr kumimoji="0" lang="en-ZA" sz="3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p>
          <a:p>
            <a:pPr marL="0" marR="0" lvl="0" indent="0" algn="just" defTabSz="457200" rtl="0" eaLnBrk="1" fontAlgn="auto" latinLnBrk="0" hangingPunct="1">
              <a:lnSpc>
                <a:spcPct val="170000"/>
              </a:lnSpc>
              <a:spcBef>
                <a:spcPct val="20000"/>
              </a:spcBef>
              <a:spcAft>
                <a:spcPts val="0"/>
              </a:spcAft>
              <a:buClrTx/>
              <a:buSzTx/>
              <a:buFont typeface="Arial"/>
              <a:buNone/>
              <a:tabLst/>
              <a:defRPr/>
            </a:pPr>
            <a:r>
              <a:rPr kumimoji="0" lang="en-ZA" sz="3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p>
          <a:p>
            <a:pPr marL="0" marR="0" lvl="0" indent="0" algn="just" defTabSz="457200" rtl="0" eaLnBrk="1" fontAlgn="auto" latinLnBrk="0" hangingPunct="1">
              <a:lnSpc>
                <a:spcPct val="170000"/>
              </a:lnSpc>
              <a:spcBef>
                <a:spcPct val="20000"/>
              </a:spcBef>
              <a:spcAft>
                <a:spcPts val="0"/>
              </a:spcAft>
              <a:buClrTx/>
              <a:buSzTx/>
              <a:buFont typeface="Arial"/>
              <a:buNone/>
              <a:tabLst/>
              <a:defRPr/>
            </a:pPr>
            <a:r>
              <a:rPr kumimoji="0" lang="en-ZA" sz="3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32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1173304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7</a:t>
            </a:fld>
            <a:endParaRPr lang="en-US" dirty="0">
              <a:solidFill>
                <a:prstClr val="black">
                  <a:tint val="75000"/>
                </a:prstClr>
              </a:solidFill>
              <a:latin typeface="Calibri"/>
            </a:endParaRPr>
          </a:p>
        </p:txBody>
      </p:sp>
      <p:graphicFrame>
        <p:nvGraphicFramePr>
          <p:cNvPr id="7" name="Content Placeholder 3">
            <a:extLst>
              <a:ext uri="{FF2B5EF4-FFF2-40B4-BE49-F238E27FC236}">
                <a16:creationId xmlns:a16="http://schemas.microsoft.com/office/drawing/2014/main" id="{A7660C55-9D6D-BA3B-63A2-BB6357161C44}"/>
              </a:ext>
            </a:extLst>
          </p:cNvPr>
          <p:cNvGraphicFramePr>
            <a:graphicFrameLocks noGrp="1"/>
          </p:cNvGraphicFramePr>
          <p:nvPr>
            <p:ph idx="1"/>
            <p:extLst>
              <p:ext uri="{D42A27DB-BD31-4B8C-83A1-F6EECF244321}">
                <p14:modId xmlns:p14="http://schemas.microsoft.com/office/powerpoint/2010/main" val="3003676396"/>
              </p:ext>
            </p:extLst>
          </p:nvPr>
        </p:nvGraphicFramePr>
        <p:xfrm>
          <a:off x="1006475" y="1601790"/>
          <a:ext cx="8013700" cy="5119688"/>
        </p:xfrm>
        <a:graphic>
          <a:graphicData uri="http://schemas.openxmlformats.org/drawingml/2006/chart">
            <c:chart xmlns:c="http://schemas.openxmlformats.org/drawingml/2006/chart" xmlns:r="http://schemas.openxmlformats.org/officeDocument/2006/relationships" r:id="rId4"/>
          </a:graphicData>
        </a:graphic>
      </p:graphicFrame>
      <p:sp>
        <p:nvSpPr>
          <p:cNvPr id="8" name="Title 1">
            <a:extLst>
              <a:ext uri="{FF2B5EF4-FFF2-40B4-BE49-F238E27FC236}">
                <a16:creationId xmlns:a16="http://schemas.microsoft.com/office/drawing/2014/main" id="{E6C7340A-A7A8-5C9D-F95C-0A3410CCA27F}"/>
              </a:ext>
            </a:extLst>
          </p:cNvPr>
          <p:cNvSpPr txBox="1">
            <a:spLocks/>
          </p:cNvSpPr>
          <p:nvPr/>
        </p:nvSpPr>
        <p:spPr>
          <a:xfrm>
            <a:off x="1007181" y="1164406"/>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Non-Financial Performance</a:t>
            </a:r>
            <a:endPar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3618985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70</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0F2D3858-452B-BF11-A002-430950866EA0}"/>
              </a:ext>
            </a:extLst>
          </p:cNvPr>
          <p:cNvSpPr txBox="1">
            <a:spLocks/>
          </p:cNvSpPr>
          <p:nvPr/>
        </p:nvSpPr>
        <p:spPr>
          <a:xfrm>
            <a:off x="1007182" y="1141512"/>
            <a:ext cx="8013659" cy="3651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200" kern="1200">
                <a:solidFill>
                  <a:srgbClr val="FFFFFF"/>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br>
              <a:rPr kumimoji="0" lang="en-ZA" sz="2000" b="1" i="0" u="none" strike="noStrike" kern="1200" cap="none" spc="0" normalizeH="0" baseline="0" noProof="0" dirty="0">
                <a:ln>
                  <a:noFill/>
                </a:ln>
                <a:solidFill>
                  <a:srgbClr val="FFFFFF"/>
                </a:solidFill>
                <a:effectLst/>
                <a:uLnTx/>
                <a:uFillTx/>
                <a:latin typeface="Calibri"/>
                <a:ea typeface="+mj-ea"/>
                <a:cs typeface="+mj-cs"/>
              </a:rPr>
            </a:br>
            <a:r>
              <a:rPr kumimoji="0" lang="en-ZA" sz="2000" b="1" i="0" u="none" strike="noStrike" kern="1200" cap="none" spc="0" normalizeH="0" baseline="0" noProof="0" dirty="0">
                <a:ln>
                  <a:noFill/>
                </a:ln>
                <a:solidFill>
                  <a:srgbClr val="FFFFFF"/>
                </a:solidFill>
                <a:effectLst/>
                <a:uLnTx/>
                <a:uFillTx/>
                <a:latin typeface="Calibri"/>
                <a:ea typeface="+mj-ea"/>
                <a:cs typeface="+mj-cs"/>
              </a:rPr>
              <a:t>CONDITIONAL GRANT AS AT </a:t>
            </a:r>
            <a:r>
              <a:rPr kumimoji="0" lang="en-US" sz="2000" b="1" i="0" u="none" strike="noStrike" kern="1200" cap="none" spc="0" normalizeH="0" baseline="0" noProof="0" dirty="0">
                <a:ln>
                  <a:noFill/>
                </a:ln>
                <a:solidFill>
                  <a:srgbClr val="FFFFFF"/>
                </a:solidFill>
                <a:effectLst/>
                <a:uLnTx/>
                <a:uFillTx/>
                <a:latin typeface="Calibri"/>
                <a:ea typeface="+mj-ea"/>
                <a:cs typeface="+mj-cs"/>
              </a:rPr>
              <a:t>31 MARCH 2023</a:t>
            </a:r>
            <a:r>
              <a:rPr kumimoji="0" lang="en-ZA" sz="2000" b="1" i="0" u="none" strike="noStrike" kern="1200" cap="none" spc="0" normalizeH="0" baseline="0" noProof="0" dirty="0">
                <a:ln>
                  <a:noFill/>
                </a:ln>
                <a:solidFill>
                  <a:srgbClr val="FFFFFF"/>
                </a:solidFill>
                <a:effectLst/>
                <a:uLnTx/>
                <a:uFillTx/>
                <a:latin typeface="Calibri"/>
                <a:ea typeface="+mj-ea"/>
                <a:cs typeface="+mj-cs"/>
              </a:rPr>
              <a:t> </a:t>
            </a:r>
            <a:br>
              <a:rPr kumimoji="0" lang="en-ZA" sz="2000" b="1" i="0" u="none" strike="noStrike" kern="1200" cap="none" spc="0" normalizeH="0" baseline="0" noProof="0" dirty="0">
                <a:ln>
                  <a:noFill/>
                </a:ln>
                <a:solidFill>
                  <a:srgbClr val="FFFFFF"/>
                </a:solidFill>
                <a:effectLst/>
                <a:uLnTx/>
                <a:uFillTx/>
                <a:latin typeface="Calibri"/>
                <a:ea typeface="+mj-ea"/>
                <a:cs typeface="+mj-cs"/>
              </a:rPr>
            </a:br>
            <a:endParaRPr kumimoji="0" lang="en-ZA" sz="2000" b="0" i="0" u="none" strike="noStrike" kern="1200" cap="none" spc="0" normalizeH="0" baseline="0" noProof="0" dirty="0">
              <a:ln>
                <a:noFill/>
              </a:ln>
              <a:solidFill>
                <a:srgbClr val="FFFFFF"/>
              </a:solidFill>
              <a:effectLst/>
              <a:uLnTx/>
              <a:uFillTx/>
              <a:latin typeface="Calibri"/>
              <a:ea typeface="+mj-ea"/>
              <a:cs typeface="+mj-cs"/>
            </a:endParaRPr>
          </a:p>
        </p:txBody>
      </p:sp>
      <p:pic>
        <p:nvPicPr>
          <p:cNvPr id="5" name="Content Placeholder 7">
            <a:extLst>
              <a:ext uri="{FF2B5EF4-FFF2-40B4-BE49-F238E27FC236}">
                <a16:creationId xmlns:a16="http://schemas.microsoft.com/office/drawing/2014/main" id="{79E9846D-743D-CF0A-A39C-889FBD4D7551}"/>
              </a:ext>
            </a:extLst>
          </p:cNvPr>
          <p:cNvPicPr>
            <a:picLocks noChangeAspect="1"/>
          </p:cNvPicPr>
          <p:nvPr/>
        </p:nvPicPr>
        <p:blipFill>
          <a:blip r:embed="rId4"/>
          <a:stretch>
            <a:fillRect/>
          </a:stretch>
        </p:blipFill>
        <p:spPr>
          <a:xfrm>
            <a:off x="1028403" y="1692512"/>
            <a:ext cx="8013700" cy="2347675"/>
          </a:xfrm>
          <a:prstGeom prst="rect">
            <a:avLst/>
          </a:prstGeom>
        </p:spPr>
      </p:pic>
      <p:sp>
        <p:nvSpPr>
          <p:cNvPr id="6" name="TextBox 5">
            <a:extLst>
              <a:ext uri="{FF2B5EF4-FFF2-40B4-BE49-F238E27FC236}">
                <a16:creationId xmlns:a16="http://schemas.microsoft.com/office/drawing/2014/main" id="{DCED15E0-77F0-6DCF-482C-4E467F437D82}"/>
              </a:ext>
            </a:extLst>
          </p:cNvPr>
          <p:cNvSpPr txBox="1"/>
          <p:nvPr/>
        </p:nvSpPr>
        <p:spPr>
          <a:xfrm>
            <a:off x="1007182" y="4450209"/>
            <a:ext cx="8034921"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rPr>
              <a:t>Conditional grant budget was spent in full by end of the financial year</a:t>
            </a:r>
          </a:p>
        </p:txBody>
      </p:sp>
    </p:spTree>
    <p:extLst>
      <p:ext uri="{BB962C8B-B14F-4D97-AF65-F5344CB8AC3E}">
        <p14:creationId xmlns:p14="http://schemas.microsoft.com/office/powerpoint/2010/main" val="369592881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71</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DF57DD45-19A5-2311-DCEC-473951250814}"/>
              </a:ext>
            </a:extLst>
          </p:cNvPr>
          <p:cNvSpPr txBox="1">
            <a:spLocks/>
          </p:cNvSpPr>
          <p:nvPr/>
        </p:nvSpPr>
        <p:spPr>
          <a:xfrm>
            <a:off x="1007181"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algn="ctr"/>
            <a:r>
              <a:rPr lang="en-US" sz="2000" dirty="0">
                <a:latin typeface="Calibri" panose="020F0502020204030204" pitchFamily="34" charset="0"/>
                <a:cs typeface="+mj-cs"/>
              </a:rPr>
              <a:t>PAYMENT OF INVOICES WITHIN 30 DAYS	</a:t>
            </a:r>
            <a:endParaRPr lang="en-ZA" sz="2000" dirty="0">
              <a:latin typeface="Calibri" panose="020F0502020204030204" pitchFamily="34" charset="0"/>
              <a:cs typeface="+mj-cs"/>
            </a:endParaRPr>
          </a:p>
        </p:txBody>
      </p:sp>
      <p:pic>
        <p:nvPicPr>
          <p:cNvPr id="5" name="Content Placeholder 6">
            <a:extLst>
              <a:ext uri="{FF2B5EF4-FFF2-40B4-BE49-F238E27FC236}">
                <a16:creationId xmlns:a16="http://schemas.microsoft.com/office/drawing/2014/main" id="{C2CFBB1F-0EAB-6464-76A9-C1B9A4F3C69A}"/>
              </a:ext>
            </a:extLst>
          </p:cNvPr>
          <p:cNvPicPr>
            <a:picLocks noChangeAspect="1"/>
          </p:cNvPicPr>
          <p:nvPr/>
        </p:nvPicPr>
        <p:blipFill>
          <a:blip r:embed="rId4"/>
          <a:stretch>
            <a:fillRect/>
          </a:stretch>
        </p:blipFill>
        <p:spPr>
          <a:xfrm>
            <a:off x="1007181" y="1742902"/>
            <a:ext cx="8013659" cy="2871465"/>
          </a:xfrm>
          <a:prstGeom prst="rect">
            <a:avLst/>
          </a:prstGeom>
        </p:spPr>
      </p:pic>
    </p:spTree>
    <p:extLst>
      <p:ext uri="{BB962C8B-B14F-4D97-AF65-F5344CB8AC3E}">
        <p14:creationId xmlns:p14="http://schemas.microsoft.com/office/powerpoint/2010/main" val="70175764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72</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ECB2F5E0-A672-FBB5-4481-4E791E9B2491}"/>
              </a:ext>
            </a:extLst>
          </p:cNvPr>
          <p:cNvSpPr txBox="1">
            <a:spLocks/>
          </p:cNvSpPr>
          <p:nvPr/>
        </p:nvSpPr>
        <p:spPr>
          <a:xfrm>
            <a:off x="1045510" y="1097972"/>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algn="ctr"/>
            <a:r>
              <a:rPr lang="en-US" sz="2000" dirty="0">
                <a:latin typeface="Calibri" panose="020F0502020204030204" pitchFamily="34" charset="0"/>
                <a:cs typeface="+mj-cs"/>
              </a:rPr>
              <a:t>PAYMENT OF INVOICES WITHIN 15 DAYS	</a:t>
            </a:r>
            <a:endParaRPr lang="en-ZA" sz="2000" dirty="0">
              <a:latin typeface="Calibri" panose="020F0502020204030204" pitchFamily="34" charset="0"/>
              <a:cs typeface="+mj-cs"/>
            </a:endParaRPr>
          </a:p>
        </p:txBody>
      </p:sp>
      <p:pic>
        <p:nvPicPr>
          <p:cNvPr id="5" name="Content Placeholder 6">
            <a:extLst>
              <a:ext uri="{FF2B5EF4-FFF2-40B4-BE49-F238E27FC236}">
                <a16:creationId xmlns:a16="http://schemas.microsoft.com/office/drawing/2014/main" id="{002A427A-20D4-8BD4-7E31-C5CEC5046A9A}"/>
              </a:ext>
            </a:extLst>
          </p:cNvPr>
          <p:cNvPicPr>
            <a:picLocks noChangeAspect="1"/>
          </p:cNvPicPr>
          <p:nvPr/>
        </p:nvPicPr>
        <p:blipFill>
          <a:blip r:embed="rId4"/>
          <a:stretch>
            <a:fillRect/>
          </a:stretch>
        </p:blipFill>
        <p:spPr>
          <a:xfrm>
            <a:off x="1006475" y="1780674"/>
            <a:ext cx="8013700" cy="3671450"/>
          </a:xfrm>
          <a:prstGeom prst="rect">
            <a:avLst/>
          </a:prstGeom>
        </p:spPr>
      </p:pic>
    </p:spTree>
    <p:extLst>
      <p:ext uri="{BB962C8B-B14F-4D97-AF65-F5344CB8AC3E}">
        <p14:creationId xmlns:p14="http://schemas.microsoft.com/office/powerpoint/2010/main" val="361316329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73</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1F404B71-7EAD-53CF-154D-0A3D072E833A}"/>
              </a:ext>
            </a:extLst>
          </p:cNvPr>
          <p:cNvSpPr txBox="1">
            <a:spLocks/>
          </p:cNvSpPr>
          <p:nvPr/>
        </p:nvSpPr>
        <p:spPr>
          <a:xfrm>
            <a:off x="1007182" y="1109076"/>
            <a:ext cx="8013659" cy="427001"/>
          </a:xfrm>
          <a:prstGeom prst="rect">
            <a:avLst/>
          </a:prstGeom>
        </p:spPr>
        <p:txBody>
          <a:bodyPr vert="horz" lIns="91440" tIns="45720" rIns="91440" bIns="45720" rtlCol="0" anchor="ctr">
            <a:normAutofit fontScale="90000"/>
          </a:bodyPr>
          <a:lstStyle>
            <a:lvl1pPr algn="ctr" defTabSz="457200" rtl="0" eaLnBrk="1" latinLnBrk="0" hangingPunct="1">
              <a:spcBef>
                <a:spcPct val="0"/>
              </a:spcBef>
              <a:buNone/>
              <a:defRPr sz="3200" kern="1200">
                <a:solidFill>
                  <a:srgbClr val="FFFFFF"/>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ZA" sz="2000" b="1" i="0" u="none" strike="noStrike" kern="1200" cap="none" spc="0" normalizeH="0" baseline="0" noProof="0" dirty="0">
                <a:ln>
                  <a:noFill/>
                </a:ln>
                <a:solidFill>
                  <a:srgbClr val="FFFFFF"/>
                </a:solidFill>
                <a:effectLst/>
                <a:uLnTx/>
                <a:uFillTx/>
                <a:latin typeface="Calibri"/>
                <a:ea typeface="+mj-ea"/>
                <a:cs typeface="+mj-cs"/>
              </a:rPr>
              <a:t>PREFERENTIAL PROCUREMENT  SPEND</a:t>
            </a:r>
            <a:r>
              <a:rPr kumimoji="0" lang="en-US" sz="2000" b="1" i="0" u="none" strike="noStrike" kern="1200" cap="none" spc="0" normalizeH="0" baseline="0" noProof="0" dirty="0">
                <a:ln>
                  <a:noFill/>
                </a:ln>
                <a:solidFill>
                  <a:srgbClr val="FFFFFF"/>
                </a:solidFill>
                <a:effectLst/>
                <a:uLnTx/>
                <a:uFillTx/>
                <a:latin typeface="Calibri"/>
                <a:ea typeface="+mj-ea"/>
                <a:cs typeface="+mj-cs"/>
              </a:rPr>
              <a:t>:  01 JANUARY 2023 - 31 MARCH 2023</a:t>
            </a:r>
            <a:endParaRPr kumimoji="0" lang="en-ZA" sz="2000" b="0" i="0" u="none" strike="noStrike" kern="1200" cap="none" spc="0" normalizeH="0" baseline="0" noProof="0" dirty="0">
              <a:ln>
                <a:noFill/>
              </a:ln>
              <a:solidFill>
                <a:srgbClr val="FFFFFF"/>
              </a:solidFill>
              <a:effectLst/>
              <a:uLnTx/>
              <a:uFillTx/>
              <a:latin typeface="Calibri"/>
              <a:ea typeface="+mj-ea"/>
              <a:cs typeface="+mj-cs"/>
            </a:endParaRPr>
          </a:p>
        </p:txBody>
      </p:sp>
      <p:pic>
        <p:nvPicPr>
          <p:cNvPr id="5" name="Content Placeholder 8">
            <a:extLst>
              <a:ext uri="{FF2B5EF4-FFF2-40B4-BE49-F238E27FC236}">
                <a16:creationId xmlns:a16="http://schemas.microsoft.com/office/drawing/2014/main" id="{53803799-4CC4-D895-C6A2-459FD99D9365}"/>
              </a:ext>
            </a:extLst>
          </p:cNvPr>
          <p:cNvPicPr>
            <a:picLocks noChangeAspect="1"/>
          </p:cNvPicPr>
          <p:nvPr/>
        </p:nvPicPr>
        <p:blipFill>
          <a:blip r:embed="rId4"/>
          <a:stretch>
            <a:fillRect/>
          </a:stretch>
        </p:blipFill>
        <p:spPr>
          <a:xfrm>
            <a:off x="1007183" y="1636316"/>
            <a:ext cx="8013656" cy="3798277"/>
          </a:xfrm>
          <a:prstGeom prst="rect">
            <a:avLst/>
          </a:prstGeom>
        </p:spPr>
      </p:pic>
    </p:spTree>
    <p:extLst>
      <p:ext uri="{BB962C8B-B14F-4D97-AF65-F5344CB8AC3E}">
        <p14:creationId xmlns:p14="http://schemas.microsoft.com/office/powerpoint/2010/main" val="36513004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74</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78C19C5F-0960-FF77-F9B5-C22D7115DF85}"/>
              </a:ext>
            </a:extLst>
          </p:cNvPr>
          <p:cNvSpPr txBox="1">
            <a:spLocks/>
          </p:cNvSpPr>
          <p:nvPr/>
        </p:nvSpPr>
        <p:spPr>
          <a:xfrm>
            <a:off x="1007182" y="1082572"/>
            <a:ext cx="8013659" cy="427001"/>
          </a:xfrm>
          <a:prstGeom prst="rect">
            <a:avLst/>
          </a:prstGeom>
        </p:spPr>
        <p:txBody>
          <a:bodyPr vert="horz" lIns="91440" tIns="45720" rIns="91440" bIns="45720" rtlCol="0" anchor="ctr">
            <a:normAutofit fontScale="90000"/>
          </a:bodyPr>
          <a:lstStyle>
            <a:lvl1pPr algn="ctr" defTabSz="457200" rtl="0" eaLnBrk="1" latinLnBrk="0" hangingPunct="1">
              <a:spcBef>
                <a:spcPct val="0"/>
              </a:spcBef>
              <a:buNone/>
              <a:defRPr sz="3200" kern="1200">
                <a:solidFill>
                  <a:srgbClr val="FFFFFF"/>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000" b="1" i="0" u="none" strike="noStrike" kern="1200" cap="none" spc="0" normalizeH="0" baseline="0" noProof="0" dirty="0">
                <a:ln>
                  <a:noFill/>
                </a:ln>
                <a:solidFill>
                  <a:srgbClr val="FFFFFF"/>
                </a:solidFill>
                <a:effectLst/>
                <a:uLnTx/>
                <a:uFillTx/>
                <a:latin typeface="Calibri"/>
                <a:ea typeface="+mj-ea"/>
                <a:cs typeface="+mj-cs"/>
              </a:rPr>
              <a:t>TOWNSHIP ECONOMY REVITILISATION SPEND</a:t>
            </a:r>
            <a:r>
              <a:rPr kumimoji="0" lang="en-US" sz="2000" b="1" i="0" u="none" strike="noStrike" kern="1200" cap="none" spc="0" normalizeH="0" baseline="0" noProof="0" dirty="0">
                <a:ln>
                  <a:noFill/>
                </a:ln>
                <a:solidFill>
                  <a:srgbClr val="FFFFFF"/>
                </a:solidFill>
                <a:effectLst/>
                <a:uLnTx/>
                <a:uFillTx/>
                <a:latin typeface="Calibri"/>
                <a:ea typeface="+mj-ea"/>
                <a:cs typeface="+mj-cs"/>
              </a:rPr>
              <a:t>: 01 JAN 2023 – 31 MARCH 2023</a:t>
            </a:r>
            <a:endParaRPr kumimoji="0" lang="en-ZA" sz="2000" b="0" i="0" u="none" strike="noStrike" kern="1200" cap="none" spc="0" normalizeH="0" baseline="0" noProof="0" dirty="0">
              <a:ln>
                <a:noFill/>
              </a:ln>
              <a:solidFill>
                <a:srgbClr val="FFFFFF"/>
              </a:solidFill>
              <a:effectLst/>
              <a:uLnTx/>
              <a:uFillTx/>
              <a:latin typeface="Calibri"/>
              <a:ea typeface="+mj-ea"/>
              <a:cs typeface="+mj-cs"/>
            </a:endParaRPr>
          </a:p>
        </p:txBody>
      </p:sp>
      <p:pic>
        <p:nvPicPr>
          <p:cNvPr id="5" name="Content Placeholder 7">
            <a:extLst>
              <a:ext uri="{FF2B5EF4-FFF2-40B4-BE49-F238E27FC236}">
                <a16:creationId xmlns:a16="http://schemas.microsoft.com/office/drawing/2014/main" id="{E1E13A67-96AC-365A-B2EF-D8FAD45DB5A5}"/>
              </a:ext>
            </a:extLst>
          </p:cNvPr>
          <p:cNvPicPr>
            <a:picLocks noChangeAspect="1"/>
          </p:cNvPicPr>
          <p:nvPr/>
        </p:nvPicPr>
        <p:blipFill>
          <a:blip r:embed="rId4"/>
          <a:stretch>
            <a:fillRect/>
          </a:stretch>
        </p:blipFill>
        <p:spPr>
          <a:xfrm>
            <a:off x="1007141" y="1808864"/>
            <a:ext cx="8013700" cy="1191007"/>
          </a:xfrm>
          <a:prstGeom prst="rect">
            <a:avLst/>
          </a:prstGeom>
        </p:spPr>
      </p:pic>
      <p:pic>
        <p:nvPicPr>
          <p:cNvPr id="6" name="Picture 5">
            <a:extLst>
              <a:ext uri="{FF2B5EF4-FFF2-40B4-BE49-F238E27FC236}">
                <a16:creationId xmlns:a16="http://schemas.microsoft.com/office/drawing/2014/main" id="{4ADAA3B8-32E0-A877-B26F-B844258DD312}"/>
              </a:ext>
            </a:extLst>
          </p:cNvPr>
          <p:cNvPicPr>
            <a:picLocks noChangeAspect="1"/>
          </p:cNvPicPr>
          <p:nvPr/>
        </p:nvPicPr>
        <p:blipFill>
          <a:blip r:embed="rId5"/>
          <a:stretch>
            <a:fillRect/>
          </a:stretch>
        </p:blipFill>
        <p:spPr>
          <a:xfrm>
            <a:off x="1007182" y="3429000"/>
            <a:ext cx="7978182" cy="804742"/>
          </a:xfrm>
          <a:prstGeom prst="rect">
            <a:avLst/>
          </a:prstGeom>
        </p:spPr>
      </p:pic>
    </p:spTree>
    <p:extLst>
      <p:ext uri="{BB962C8B-B14F-4D97-AF65-F5344CB8AC3E}">
        <p14:creationId xmlns:p14="http://schemas.microsoft.com/office/powerpoint/2010/main" val="182535012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75</a:t>
            </a:fld>
            <a:endParaRPr lang="en-US" dirty="0">
              <a:solidFill>
                <a:prstClr val="black">
                  <a:tint val="75000"/>
                </a:prstClr>
              </a:solidFill>
              <a:latin typeface="Calibri"/>
            </a:endParaRPr>
          </a:p>
        </p:txBody>
      </p:sp>
      <p:sp>
        <p:nvSpPr>
          <p:cNvPr id="4" name="Text Placeholder 4">
            <a:extLst>
              <a:ext uri="{FF2B5EF4-FFF2-40B4-BE49-F238E27FC236}">
                <a16:creationId xmlns:a16="http://schemas.microsoft.com/office/drawing/2014/main" id="{D2D66D79-C335-2D82-023C-20DC33B32A3C}"/>
              </a:ext>
            </a:extLst>
          </p:cNvPr>
          <p:cNvSpPr txBox="1">
            <a:spLocks/>
          </p:cNvSpPr>
          <p:nvPr/>
        </p:nvSpPr>
        <p:spPr>
          <a:xfrm>
            <a:off x="1007183" y="1703752"/>
            <a:ext cx="8013659" cy="4829464"/>
          </a:xfrm>
          <a:prstGeom prst="rect">
            <a:avLst/>
          </a:prstGeom>
        </p:spPr>
        <p:txBody>
          <a:bodyPr vert="horz" lIns="91440" tIns="45720" rIns="91440" bIns="45720" rtlCol="0" anchor="t">
            <a:normAutofit/>
          </a:bodyPr>
          <a:lst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342891" marR="0" lvl="0" indent="-342891" algn="l" defTabSz="457189" rtl="0" eaLnBrk="1" fontAlgn="auto" latinLnBrk="0" hangingPunct="1">
              <a:lnSpc>
                <a:spcPct val="100000"/>
              </a:lnSpc>
              <a:spcBef>
                <a:spcPct val="20000"/>
              </a:spcBef>
              <a:spcAft>
                <a:spcPts val="0"/>
              </a:spcAft>
              <a:buClrTx/>
              <a:buSzTx/>
              <a:buFont typeface="Arial"/>
              <a:buChar char="•"/>
              <a:tabLst/>
              <a:defRPr/>
            </a:pPr>
            <a:r>
              <a:rPr kumimoji="0" lang="en-ZA" sz="25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It is recommended that the Portfolio Committee note the GDSD 2022/2023 </a:t>
            </a:r>
            <a:r>
              <a:rPr kumimoji="0" lang="en-ZA"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performance </a:t>
            </a:r>
            <a:r>
              <a:rPr kumimoji="0" lang="en-ZA" sz="25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report as presented.</a:t>
            </a:r>
          </a:p>
        </p:txBody>
      </p:sp>
      <p:sp>
        <p:nvSpPr>
          <p:cNvPr id="5" name="Title 1">
            <a:extLst>
              <a:ext uri="{FF2B5EF4-FFF2-40B4-BE49-F238E27FC236}">
                <a16:creationId xmlns:a16="http://schemas.microsoft.com/office/drawing/2014/main" id="{CF187F64-CB71-6889-5246-480FD2484D11}"/>
              </a:ext>
            </a:extLst>
          </p:cNvPr>
          <p:cNvSpPr txBox="1">
            <a:spLocks/>
          </p:cNvSpPr>
          <p:nvPr/>
        </p:nvSpPr>
        <p:spPr>
          <a:xfrm>
            <a:off x="1125538" y="1106488"/>
            <a:ext cx="8018462" cy="409002"/>
          </a:xfrm>
          <a:prstGeom prst="rect">
            <a:avLst/>
          </a:prstGeom>
        </p:spPr>
        <p:txBody>
          <a:bodyPr vert="horz" lIns="91440" tIns="45720" rIns="91440" bIns="45720" rtlCol="0" anchor="ctr">
            <a:noAutofit/>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Recommendation</a:t>
            </a:r>
          </a:p>
        </p:txBody>
      </p:sp>
    </p:spTree>
    <p:extLst>
      <p:ext uri="{BB962C8B-B14F-4D97-AF65-F5344CB8AC3E}">
        <p14:creationId xmlns:p14="http://schemas.microsoft.com/office/powerpoint/2010/main" val="5542478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76</a:t>
            </a:fld>
            <a:endParaRPr lang="en-US" dirty="0">
              <a:solidFill>
                <a:prstClr val="black">
                  <a:tint val="75000"/>
                </a:prstClr>
              </a:solidFill>
              <a:latin typeface="Calibri"/>
            </a:endParaRPr>
          </a:p>
        </p:txBody>
      </p:sp>
      <p:pic>
        <p:nvPicPr>
          <p:cNvPr id="4" name="Picture 3">
            <a:extLst>
              <a:ext uri="{FF2B5EF4-FFF2-40B4-BE49-F238E27FC236}">
                <a16:creationId xmlns:a16="http://schemas.microsoft.com/office/drawing/2014/main" id="{767E5899-7551-AC1A-EF88-7B59231657C9}"/>
              </a:ext>
            </a:extLst>
          </p:cNvPr>
          <p:cNvPicPr>
            <a:picLocks noChangeAspect="1"/>
          </p:cNvPicPr>
          <p:nvPr/>
        </p:nvPicPr>
        <p:blipFill>
          <a:blip r:embed="rId4"/>
          <a:stretch>
            <a:fillRect/>
          </a:stretch>
        </p:blipFill>
        <p:spPr>
          <a:xfrm>
            <a:off x="874643" y="1662115"/>
            <a:ext cx="8030818" cy="4694238"/>
          </a:xfrm>
          <a:prstGeom prst="rect">
            <a:avLst/>
          </a:prstGeom>
        </p:spPr>
      </p:pic>
    </p:spTree>
    <p:extLst>
      <p:ext uri="{BB962C8B-B14F-4D97-AF65-F5344CB8AC3E}">
        <p14:creationId xmlns:p14="http://schemas.microsoft.com/office/powerpoint/2010/main" val="2464822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8</a:t>
            </a:fld>
            <a:endParaRPr lang="en-US" dirty="0">
              <a:solidFill>
                <a:prstClr val="black">
                  <a:tint val="75000"/>
                </a:prstClr>
              </a:solidFill>
              <a:latin typeface="Calibri"/>
            </a:endParaRPr>
          </a:p>
        </p:txBody>
      </p:sp>
      <p:graphicFrame>
        <p:nvGraphicFramePr>
          <p:cNvPr id="6" name="Chart 5">
            <a:extLst>
              <a:ext uri="{FF2B5EF4-FFF2-40B4-BE49-F238E27FC236}">
                <a16:creationId xmlns:a16="http://schemas.microsoft.com/office/drawing/2014/main" id="{27D96F66-D3E7-92C4-BEA4-86CA41E2F411}"/>
              </a:ext>
            </a:extLst>
          </p:cNvPr>
          <p:cNvGraphicFramePr>
            <a:graphicFrameLocks/>
          </p:cNvGraphicFramePr>
          <p:nvPr>
            <p:extLst>
              <p:ext uri="{D42A27DB-BD31-4B8C-83A1-F6EECF244321}">
                <p14:modId xmlns:p14="http://schemas.microsoft.com/office/powerpoint/2010/main" val="2808726967"/>
              </p:ext>
            </p:extLst>
          </p:nvPr>
        </p:nvGraphicFramePr>
        <p:xfrm>
          <a:off x="1007181" y="1590261"/>
          <a:ext cx="7873583" cy="4956404"/>
        </p:xfrm>
        <a:graphic>
          <a:graphicData uri="http://schemas.openxmlformats.org/drawingml/2006/chart">
            <c:chart xmlns:c="http://schemas.openxmlformats.org/drawingml/2006/chart" xmlns:r="http://schemas.openxmlformats.org/officeDocument/2006/relationships" r:id="rId4"/>
          </a:graphicData>
        </a:graphic>
      </p:graphicFrame>
      <p:sp>
        <p:nvSpPr>
          <p:cNvPr id="9" name="Title 1">
            <a:extLst>
              <a:ext uri="{FF2B5EF4-FFF2-40B4-BE49-F238E27FC236}">
                <a16:creationId xmlns:a16="http://schemas.microsoft.com/office/drawing/2014/main" id="{D312D673-5900-D909-E8C6-860F1EA80B15}"/>
              </a:ext>
            </a:extLst>
          </p:cNvPr>
          <p:cNvSpPr txBox="1">
            <a:spLocks/>
          </p:cNvSpPr>
          <p:nvPr/>
        </p:nvSpPr>
        <p:spPr>
          <a:xfrm>
            <a:off x="1007181" y="1158641"/>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GDSD 2013 – 2023 Performance Trend</a:t>
            </a:r>
            <a:endParaRPr kumimoji="0" lang="en-ZA" sz="20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364745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9</a:t>
            </a:fld>
            <a:endParaRPr lang="en-US" dirty="0">
              <a:solidFill>
                <a:prstClr val="black">
                  <a:tint val="75000"/>
                </a:prstClr>
              </a:solidFill>
              <a:latin typeface="Calibri"/>
            </a:endParaRPr>
          </a:p>
        </p:txBody>
      </p:sp>
      <p:graphicFrame>
        <p:nvGraphicFramePr>
          <p:cNvPr id="4" name="Content Placeholder 6">
            <a:extLst>
              <a:ext uri="{FF2B5EF4-FFF2-40B4-BE49-F238E27FC236}">
                <a16:creationId xmlns:a16="http://schemas.microsoft.com/office/drawing/2014/main" id="{47284402-C036-4F0F-7274-3D92E2EA83A1}"/>
              </a:ext>
            </a:extLst>
          </p:cNvPr>
          <p:cNvGraphicFramePr>
            <a:graphicFrameLocks noGrp="1"/>
          </p:cNvGraphicFramePr>
          <p:nvPr>
            <p:ph idx="1"/>
            <p:extLst>
              <p:ext uri="{D42A27DB-BD31-4B8C-83A1-F6EECF244321}">
                <p14:modId xmlns:p14="http://schemas.microsoft.com/office/powerpoint/2010/main" val="1987153662"/>
              </p:ext>
            </p:extLst>
          </p:nvPr>
        </p:nvGraphicFramePr>
        <p:xfrm>
          <a:off x="1006475" y="1596682"/>
          <a:ext cx="8013700" cy="5119688"/>
        </p:xfrm>
        <a:graphic>
          <a:graphicData uri="http://schemas.openxmlformats.org/drawingml/2006/chart">
            <c:chart xmlns:c="http://schemas.openxmlformats.org/drawingml/2006/chart" xmlns:r="http://schemas.openxmlformats.org/officeDocument/2006/relationships" r:id="rId4"/>
          </a:graphicData>
        </a:graphic>
      </p:graphicFrame>
      <p:sp>
        <p:nvSpPr>
          <p:cNvPr id="5" name="Title 1">
            <a:extLst>
              <a:ext uri="{FF2B5EF4-FFF2-40B4-BE49-F238E27FC236}">
                <a16:creationId xmlns:a16="http://schemas.microsoft.com/office/drawing/2014/main" id="{7E992DE7-88D6-0EC1-2D07-24CFDE81DF78}"/>
              </a:ext>
            </a:extLst>
          </p:cNvPr>
          <p:cNvSpPr txBox="1">
            <a:spLocks/>
          </p:cNvSpPr>
          <p:nvPr/>
        </p:nvSpPr>
        <p:spPr>
          <a:xfrm>
            <a:off x="1007181" y="116185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Department Programme 1-5 Performance Overview</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702413537"/>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ial GPG  template  -  Read-Only" id="{08CEC488-1137-434A-9E0B-1949044B502E}" vid="{F66761AB-FEBB-4206-9CAC-EE9B769FB6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Theme GPG 2019</Template>
  <TotalTime>51449</TotalTime>
  <Words>7477</Words>
  <Application>Microsoft Office PowerPoint</Application>
  <PresentationFormat>On-screen Show (4:3)</PresentationFormat>
  <Paragraphs>1326</Paragraphs>
  <Slides>76</Slides>
  <Notes>75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76</vt:i4>
      </vt:variant>
    </vt:vector>
  </HeadingPairs>
  <TitlesOfParts>
    <vt:vector size="82" baseType="lpstr">
      <vt:lpstr>Arial</vt:lpstr>
      <vt:lpstr>Calibri</vt:lpstr>
      <vt:lpstr>Calibri Light</vt:lpstr>
      <vt:lpstr>Times New Roman</vt:lpstr>
      <vt:lpstr>Wingdings</vt:lpstr>
      <vt:lpstr>3_Office Theme</vt:lpstr>
      <vt:lpstr>PowerPoint Presentation</vt:lpstr>
      <vt:lpstr>Edit </vt:lpstr>
      <vt:lpstr>PowerPoint Presentation</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PowerPoint Presentation</vt:lpstr>
      <vt:lpstr>Edit </vt:lpstr>
      <vt:lpstr>Edit </vt:lpstr>
      <vt:lpstr>Edit </vt:lpstr>
      <vt:lpstr>Edit </vt:lpstr>
      <vt:lpstr>Edit </vt:lpstr>
      <vt:lpstr>Edit </vt:lpstr>
      <vt:lpstr>Edit </vt:lpstr>
      <vt:lpstr>Edit </vt:lpstr>
      <vt:lpstr>Edit </vt:lpstr>
      <vt:lpstr>PowerPoint Presentation</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vector>
  </TitlesOfParts>
  <Company>Office of the Premier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Noble Mufhandu</dc:creator>
  <cp:lastModifiedBy>Sipho Nqwala</cp:lastModifiedBy>
  <cp:revision>1632</cp:revision>
  <cp:lastPrinted>2017-12-11T10:17:11Z</cp:lastPrinted>
  <dcterms:created xsi:type="dcterms:W3CDTF">2014-10-09T09:11:33Z</dcterms:created>
  <dcterms:modified xsi:type="dcterms:W3CDTF">2023-10-19T17:36:19Z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a00853-e5cc-480d-8b74-afcdbe2c705a_Enabled">
    <vt:lpwstr>true</vt:lpwstr>
  </property>
  <property fmtid="{D5CDD505-2E9C-101B-9397-08002B2CF9AE}" pid="3" name="MSIP_Label_41a00853-e5cc-480d-8b74-afcdbe2c705a_SetDate">
    <vt:lpwstr>2023-10-19T17:36:02Z</vt:lpwstr>
  </property>
  <property fmtid="{D5CDD505-2E9C-101B-9397-08002B2CF9AE}" pid="4" name="MSIP_Label_41a00853-e5cc-480d-8b74-afcdbe2c705a_Method">
    <vt:lpwstr>Standard</vt:lpwstr>
  </property>
  <property fmtid="{D5CDD505-2E9C-101B-9397-08002B2CF9AE}" pid="5" name="MSIP_Label_41a00853-e5cc-480d-8b74-afcdbe2c705a_Name">
    <vt:lpwstr>defa4170-0d19-0005-0004-bc88714345d2</vt:lpwstr>
  </property>
  <property fmtid="{D5CDD505-2E9C-101B-9397-08002B2CF9AE}" pid="6" name="MSIP_Label_41a00853-e5cc-480d-8b74-afcdbe2c705a_SiteId">
    <vt:lpwstr>4a3d1c5b-66b2-47c2-88d1-7eaa8d27e6cf</vt:lpwstr>
  </property>
  <property fmtid="{D5CDD505-2E9C-101B-9397-08002B2CF9AE}" pid="7" name="MSIP_Label_41a00853-e5cc-480d-8b74-afcdbe2c705a_ActionId">
    <vt:lpwstr>95efb18d-cf0c-4421-a89c-636f131258fc</vt:lpwstr>
  </property>
  <property fmtid="{D5CDD505-2E9C-101B-9397-08002B2CF9AE}" pid="8" name="MSIP_Label_41a00853-e5cc-480d-8b74-afcdbe2c705a_ContentBits">
    <vt:lpwstr>0</vt:lpwstr>
  </property>
</Properties>
</file>