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274" r:id="rId1"/>
  </p:sldMasterIdLst>
  <p:notesMasterIdLst>
    <p:notesMasterId r:id="rId25"/>
  </p:notesMasterIdLst>
  <p:handoutMasterIdLst>
    <p:handoutMasterId r:id="rId26"/>
  </p:handoutMasterIdLst>
  <p:sldIdLst>
    <p:sldId id="2666" r:id="rId2"/>
    <p:sldId id="2766" r:id="rId3"/>
    <p:sldId id="2767" r:id="rId4"/>
    <p:sldId id="2768" r:id="rId5"/>
    <p:sldId id="2769" r:id="rId6"/>
    <p:sldId id="2770" r:id="rId7"/>
    <p:sldId id="2771" r:id="rId8"/>
    <p:sldId id="2772" r:id="rId9"/>
    <p:sldId id="2773" r:id="rId10"/>
    <p:sldId id="2774" r:id="rId11"/>
    <p:sldId id="2775" r:id="rId12"/>
    <p:sldId id="2776" r:id="rId13"/>
    <p:sldId id="2777" r:id="rId14"/>
    <p:sldId id="2778" r:id="rId15"/>
    <p:sldId id="2779" r:id="rId16"/>
    <p:sldId id="2780" r:id="rId17"/>
    <p:sldId id="2781" r:id="rId18"/>
    <p:sldId id="2782" r:id="rId19"/>
    <p:sldId id="2783" r:id="rId20"/>
    <p:sldId id="2784" r:id="rId21"/>
    <p:sldId id="2785" r:id="rId22"/>
    <p:sldId id="2786" r:id="rId23"/>
    <p:sldId id="2787" r:id="rId24"/>
  </p:sldIdLst>
  <p:sldSz cx="9144000" cy="6858000" type="screen4x3"/>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2" autoAdjust="0"/>
    <p:restoredTop sz="94173" autoAdjust="0"/>
  </p:normalViewPr>
  <p:slideViewPr>
    <p:cSldViewPr snapToGrid="0" snapToObjects="1">
      <p:cViewPr varScale="1">
        <p:scale>
          <a:sx n="59" d="100"/>
          <a:sy n="59" d="100"/>
        </p:scale>
        <p:origin x="1488" y="60"/>
      </p:cViewPr>
      <p:guideLst>
        <p:guide orient="horz" pos="2160"/>
        <p:guide pos="2880"/>
      </p:guideLst>
    </p:cSldViewPr>
  </p:slideViewPr>
  <p:outlineViewPr>
    <p:cViewPr>
      <p:scale>
        <a:sx n="33" d="100"/>
        <a:sy n="33" d="100"/>
      </p:scale>
      <p:origin x="0" y="3036"/>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189" cy="493001"/>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ZA" dirty="0"/>
          </a:p>
        </p:txBody>
      </p:sp>
      <p:sp>
        <p:nvSpPr>
          <p:cNvPr id="3" name="Date Placeholder 2"/>
          <p:cNvSpPr>
            <a:spLocks noGrp="1"/>
          </p:cNvSpPr>
          <p:nvPr>
            <p:ph type="dt" sz="quarter" idx="1"/>
          </p:nvPr>
        </p:nvSpPr>
        <p:spPr>
          <a:xfrm>
            <a:off x="3849899" y="0"/>
            <a:ext cx="2946189" cy="493001"/>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B43B0EBF-4BE1-41DA-B5B5-E857823F230A}" type="datetimeFigureOut">
              <a:rPr lang="en-ZA"/>
              <a:pPr>
                <a:defRPr/>
              </a:pPr>
              <a:t>2023/10/19</a:t>
            </a:fld>
            <a:endParaRPr lang="en-ZA" dirty="0"/>
          </a:p>
        </p:txBody>
      </p:sp>
      <p:sp>
        <p:nvSpPr>
          <p:cNvPr id="4" name="Footer Placeholder 3"/>
          <p:cNvSpPr>
            <a:spLocks noGrp="1"/>
          </p:cNvSpPr>
          <p:nvPr>
            <p:ph type="ftr" sz="quarter" idx="2"/>
          </p:nvPr>
        </p:nvSpPr>
        <p:spPr>
          <a:xfrm>
            <a:off x="1" y="9378083"/>
            <a:ext cx="2946189" cy="493001"/>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ZA" dirty="0"/>
          </a:p>
        </p:txBody>
      </p:sp>
      <p:sp>
        <p:nvSpPr>
          <p:cNvPr id="5" name="Slide Number Placeholder 4"/>
          <p:cNvSpPr>
            <a:spLocks noGrp="1"/>
          </p:cNvSpPr>
          <p:nvPr>
            <p:ph type="sldNum" sz="quarter" idx="3"/>
          </p:nvPr>
        </p:nvSpPr>
        <p:spPr>
          <a:xfrm>
            <a:off x="3849899" y="9378083"/>
            <a:ext cx="2946189" cy="493001"/>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9D3077B-9552-4129-A5DF-6FB1A637DABF}" type="slidenum">
              <a:rPr lang="en-ZA"/>
              <a:pPr>
                <a:defRPr/>
              </a:pPr>
              <a:t>‹#›</a:t>
            </a:fld>
            <a:endParaRPr lang="en-ZA" dirty="0"/>
          </a:p>
        </p:txBody>
      </p:sp>
    </p:spTree>
    <p:extLst>
      <p:ext uri="{BB962C8B-B14F-4D97-AF65-F5344CB8AC3E}">
        <p14:creationId xmlns:p14="http://schemas.microsoft.com/office/powerpoint/2010/main" val="39451468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189" cy="493001"/>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dirty="0"/>
          </a:p>
        </p:txBody>
      </p:sp>
      <p:sp>
        <p:nvSpPr>
          <p:cNvPr id="3" name="Date Placeholder 2"/>
          <p:cNvSpPr>
            <a:spLocks noGrp="1"/>
          </p:cNvSpPr>
          <p:nvPr>
            <p:ph type="dt" idx="1"/>
          </p:nvPr>
        </p:nvSpPr>
        <p:spPr>
          <a:xfrm>
            <a:off x="3849899" y="0"/>
            <a:ext cx="2946189" cy="493001"/>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A9D5DA0-98AB-45E3-9B42-46EE4B69F94A}" type="datetimeFigureOut">
              <a:rPr lang="en-US"/>
              <a:pPr>
                <a:defRPr/>
              </a:pPr>
              <a:t>10/19/2023</a:t>
            </a:fld>
            <a:endParaRPr lang="en-US" dirty="0"/>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79768" y="4689831"/>
            <a:ext cx="5438140" cy="444175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9378083"/>
            <a:ext cx="2946189" cy="493001"/>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49899" y="9378083"/>
            <a:ext cx="2946189" cy="493001"/>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EC57948-A865-470F-AFC8-ECAC0F0D199D}" type="slidenum">
              <a:rPr lang="en-US"/>
              <a:pPr>
                <a:defRPr/>
              </a:pPr>
              <a:t>‹#›</a:t>
            </a:fld>
            <a:endParaRPr lang="en-US" dirty="0"/>
          </a:p>
        </p:txBody>
      </p:sp>
    </p:spTree>
    <p:extLst>
      <p:ext uri="{BB962C8B-B14F-4D97-AF65-F5344CB8AC3E}">
        <p14:creationId xmlns:p14="http://schemas.microsoft.com/office/powerpoint/2010/main" val="2128244946"/>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3817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73757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68458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89908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26673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91103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446075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690571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6970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158723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62504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446848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74377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35967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57133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05737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194464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55775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81439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67696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33895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2CC1EB-D907-4FFE-830A-076D1AF018D6}"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ZA"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73079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D0E40-B734-5C4F-A779-8A1C3D884474}"/>
              </a:ext>
            </a:extLst>
          </p:cNvPr>
          <p:cNvSpPr>
            <a:spLocks noGrp="1"/>
          </p:cNvSpPr>
          <p:nvPr>
            <p:ph type="ctrTitle"/>
          </p:nvPr>
        </p:nvSpPr>
        <p:spPr>
          <a:xfrm>
            <a:off x="1143000" y="1122363"/>
            <a:ext cx="6858000" cy="2387600"/>
          </a:xfrm>
        </p:spPr>
        <p:txBody>
          <a:bodyPr anchor="b"/>
          <a:lstStyle>
            <a:lvl1pPr algn="ctr">
              <a:defRPr sz="3375"/>
            </a:lvl1pPr>
          </a:lstStyle>
          <a:p>
            <a:r>
              <a:rPr lang="en-US"/>
              <a:t>Click to edit Master title style</a:t>
            </a:r>
          </a:p>
        </p:txBody>
      </p:sp>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143000" y="3602038"/>
            <a:ext cx="6858000" cy="1655762"/>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p>
        </p:txBody>
      </p:sp>
      <p:sp>
        <p:nvSpPr>
          <p:cNvPr id="4" name="Date Placeholder 3">
            <a:extLst>
              <a:ext uri="{FF2B5EF4-FFF2-40B4-BE49-F238E27FC236}">
                <a16:creationId xmlns:a16="http://schemas.microsoft.com/office/drawing/2014/main" id="{958AC228-7A4D-444C-B4DB-C8C4FEF58CE8}"/>
              </a:ext>
            </a:extLst>
          </p:cNvPr>
          <p:cNvSpPr>
            <a:spLocks noGrp="1"/>
          </p:cNvSpPr>
          <p:nvPr>
            <p:ph type="dt" sz="half" idx="10"/>
          </p:nvPr>
        </p:nvSpPr>
        <p:spPr/>
        <p:txBody>
          <a:bodyPr/>
          <a:lstStyle/>
          <a:p>
            <a:fld id="{282CE925-B52D-4F39-B9A6-497A2CD5C10E}" type="datetime1">
              <a:rPr lang="en-US" smtClean="0"/>
              <a:pPr/>
              <a:t>10/19/2023</a:t>
            </a:fld>
            <a:endParaRPr lang="en-US" dirty="0"/>
          </a:p>
        </p:txBody>
      </p:sp>
      <p:sp>
        <p:nvSpPr>
          <p:cNvPr id="5" name="Footer Placeholder 4">
            <a:extLst>
              <a:ext uri="{FF2B5EF4-FFF2-40B4-BE49-F238E27FC236}">
                <a16:creationId xmlns:a16="http://schemas.microsoft.com/office/drawing/2014/main" id="{9A2296C4-46E2-0249-8326-A17EF63D7A1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AD3E94-F3B7-9142-985F-1C9BC8C8B2C0}"/>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3274057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140DD-B301-CE47-8EBA-F1968330B8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36CC58-A0C6-1D49-AF4F-FA15B02A69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36E7D5-7962-9943-9C51-8DEE3898596F}"/>
              </a:ext>
            </a:extLst>
          </p:cNvPr>
          <p:cNvSpPr>
            <a:spLocks noGrp="1"/>
          </p:cNvSpPr>
          <p:nvPr>
            <p:ph type="dt" sz="half" idx="10"/>
          </p:nvPr>
        </p:nvSpPr>
        <p:spPr/>
        <p:txBody>
          <a:bodyPr/>
          <a:lstStyle/>
          <a:p>
            <a:fld id="{F456373C-2FE5-4BD6-AC21-0D42C24D8781}" type="datetime1">
              <a:rPr lang="en-US" smtClean="0"/>
              <a:pPr/>
              <a:t>10/19/2023</a:t>
            </a:fld>
            <a:endParaRPr lang="en-US" dirty="0"/>
          </a:p>
        </p:txBody>
      </p:sp>
      <p:sp>
        <p:nvSpPr>
          <p:cNvPr id="5" name="Footer Placeholder 4">
            <a:extLst>
              <a:ext uri="{FF2B5EF4-FFF2-40B4-BE49-F238E27FC236}">
                <a16:creationId xmlns:a16="http://schemas.microsoft.com/office/drawing/2014/main" id="{072FFB0C-1476-E144-A21F-257C130051E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E54D7F3-91CE-094B-9245-32A82FE66840}"/>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1725390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3E9BE9-E661-9C44-A08F-6E8D10ED92E8}"/>
              </a:ext>
            </a:extLst>
          </p:cNvPr>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A2B67C-8A2E-9C41-9C83-C257E7253F14}"/>
              </a:ext>
            </a:extLst>
          </p:cNvPr>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475CA7-BB76-9D47-83FF-28D883B909B4}"/>
              </a:ext>
            </a:extLst>
          </p:cNvPr>
          <p:cNvSpPr>
            <a:spLocks noGrp="1"/>
          </p:cNvSpPr>
          <p:nvPr>
            <p:ph type="dt" sz="half" idx="10"/>
          </p:nvPr>
        </p:nvSpPr>
        <p:spPr/>
        <p:txBody>
          <a:bodyPr/>
          <a:lstStyle/>
          <a:p>
            <a:fld id="{6DB32C16-27A3-4F80-860F-F5E2EA4E6CE7}" type="datetime1">
              <a:rPr lang="en-US" smtClean="0"/>
              <a:pPr/>
              <a:t>10/19/2023</a:t>
            </a:fld>
            <a:endParaRPr lang="en-US" dirty="0"/>
          </a:p>
        </p:txBody>
      </p:sp>
      <p:sp>
        <p:nvSpPr>
          <p:cNvPr id="5" name="Footer Placeholder 4">
            <a:extLst>
              <a:ext uri="{FF2B5EF4-FFF2-40B4-BE49-F238E27FC236}">
                <a16:creationId xmlns:a16="http://schemas.microsoft.com/office/drawing/2014/main" id="{7FE8CC69-2B58-A54A-9FD7-C51C0C504EA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DD0B03F-3F45-9942-8CEC-4BB7C2CB01C3}"/>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1151615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F79E92-3FDF-A240-B6CE-70E6265305DD}"/>
              </a:ext>
            </a:extLst>
          </p:cNvPr>
          <p:cNvSpPr>
            <a:spLocks noGrp="1"/>
          </p:cNvSpPr>
          <p:nvPr>
            <p:ph type="dt" sz="half" idx="10"/>
          </p:nvPr>
        </p:nvSpPr>
        <p:spPr/>
        <p:txBody>
          <a:bodyPr/>
          <a:lstStyle/>
          <a:p>
            <a:fld id="{4E3B2583-611B-484B-968C-BDE148243567}" type="datetime1">
              <a:rPr lang="en-US" smtClean="0"/>
              <a:pPr/>
              <a:t>10/19/2023</a:t>
            </a:fld>
            <a:endParaRPr lang="en-US" dirty="0"/>
          </a:p>
        </p:txBody>
      </p:sp>
      <p:sp>
        <p:nvSpPr>
          <p:cNvPr id="5" name="Footer Placeholder 4">
            <a:extLst>
              <a:ext uri="{FF2B5EF4-FFF2-40B4-BE49-F238E27FC236}">
                <a16:creationId xmlns:a16="http://schemas.microsoft.com/office/drawing/2014/main" id="{A3071710-2810-9D43-87D5-A169F601A8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3E31593-6630-AB46-A8DA-AF59781E34D6}"/>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1776631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E06F0-B307-9C4F-8BBD-347F997A2849}"/>
              </a:ext>
            </a:extLst>
          </p:cNvPr>
          <p:cNvSpPr>
            <a:spLocks noGrp="1"/>
          </p:cNvSpPr>
          <p:nvPr>
            <p:ph type="title"/>
          </p:nvPr>
        </p:nvSpPr>
        <p:spPr>
          <a:xfrm>
            <a:off x="623888" y="1709741"/>
            <a:ext cx="7886700" cy="2852737"/>
          </a:xfrm>
        </p:spPr>
        <p:txBody>
          <a:bodyPr anchor="b"/>
          <a:lstStyle>
            <a:lvl1pPr>
              <a:defRPr sz="3375"/>
            </a:lvl1pPr>
          </a:lstStyle>
          <a:p>
            <a:r>
              <a:rPr lang="en-US"/>
              <a:t>Click to edit Master title style</a:t>
            </a:r>
          </a:p>
        </p:txBody>
      </p:sp>
      <p:sp>
        <p:nvSpPr>
          <p:cNvPr id="3" name="Text Placeholder 2">
            <a:extLst>
              <a:ext uri="{FF2B5EF4-FFF2-40B4-BE49-F238E27FC236}">
                <a16:creationId xmlns:a16="http://schemas.microsoft.com/office/drawing/2014/main" id="{7F036F73-99FF-B04A-8A26-482AA3BB2E5D}"/>
              </a:ext>
            </a:extLst>
          </p:cNvPr>
          <p:cNvSpPr>
            <a:spLocks noGrp="1"/>
          </p:cNvSpPr>
          <p:nvPr>
            <p:ph type="body" idx="1"/>
          </p:nvPr>
        </p:nvSpPr>
        <p:spPr>
          <a:xfrm>
            <a:off x="623888" y="4589466"/>
            <a:ext cx="7886700" cy="150018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FB28FF-E219-364C-858F-612F98B88939}"/>
              </a:ext>
            </a:extLst>
          </p:cNvPr>
          <p:cNvSpPr>
            <a:spLocks noGrp="1"/>
          </p:cNvSpPr>
          <p:nvPr>
            <p:ph type="dt" sz="half" idx="10"/>
          </p:nvPr>
        </p:nvSpPr>
        <p:spPr/>
        <p:txBody>
          <a:bodyPr/>
          <a:lstStyle/>
          <a:p>
            <a:fld id="{41A3E91D-25B9-40FC-BF73-5A156C24AEF4}" type="datetime1">
              <a:rPr lang="en-US" smtClean="0"/>
              <a:pPr/>
              <a:t>10/19/2023</a:t>
            </a:fld>
            <a:endParaRPr lang="en-US" dirty="0"/>
          </a:p>
        </p:txBody>
      </p:sp>
      <p:sp>
        <p:nvSpPr>
          <p:cNvPr id="5" name="Footer Placeholder 4">
            <a:extLst>
              <a:ext uri="{FF2B5EF4-FFF2-40B4-BE49-F238E27FC236}">
                <a16:creationId xmlns:a16="http://schemas.microsoft.com/office/drawing/2014/main" id="{EB7E407B-025D-B547-A7DF-1DE211CE19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AD05565-D9C1-A44E-A8B7-EF35B573F856}"/>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3865726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A4AA1-7BEB-3449-A88C-5860C94C43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6042E4-655F-B446-BC2D-8471BFD8FBE0}"/>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F4B82B-4F3B-7D46-90A6-84D18C62BF12}"/>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C0E3CB9-E9BA-9F42-93A8-D17955065B6E}"/>
              </a:ext>
            </a:extLst>
          </p:cNvPr>
          <p:cNvSpPr>
            <a:spLocks noGrp="1"/>
          </p:cNvSpPr>
          <p:nvPr>
            <p:ph type="dt" sz="half" idx="10"/>
          </p:nvPr>
        </p:nvSpPr>
        <p:spPr/>
        <p:txBody>
          <a:bodyPr/>
          <a:lstStyle/>
          <a:p>
            <a:fld id="{A0AB9E4B-33E6-41E8-9D79-ED6F91D752D9}" type="datetime1">
              <a:rPr lang="en-US" smtClean="0"/>
              <a:pPr/>
              <a:t>10/19/2023</a:t>
            </a:fld>
            <a:endParaRPr lang="en-US" dirty="0"/>
          </a:p>
        </p:txBody>
      </p:sp>
      <p:sp>
        <p:nvSpPr>
          <p:cNvPr id="6" name="Footer Placeholder 5">
            <a:extLst>
              <a:ext uri="{FF2B5EF4-FFF2-40B4-BE49-F238E27FC236}">
                <a16:creationId xmlns:a16="http://schemas.microsoft.com/office/drawing/2014/main" id="{B0F98063-1220-F04D-B7AC-6AF00BC8A9A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B5CDCBF-A87F-3447-B383-1CF04308C638}"/>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1621569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5A6B9-1CD8-B74C-B440-1E3535442667}"/>
              </a:ext>
            </a:extLst>
          </p:cNvPr>
          <p:cNvSpPr>
            <a:spLocks noGrp="1"/>
          </p:cNvSpPr>
          <p:nvPr>
            <p:ph type="title"/>
          </p:nvPr>
        </p:nvSpPr>
        <p:spPr>
          <a:xfrm>
            <a:off x="629841"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6C2597-EA4A-314F-A04F-5329B1EED2FE}"/>
              </a:ext>
            </a:extLst>
          </p:cNvPr>
          <p:cNvSpPr>
            <a:spLocks noGrp="1"/>
          </p:cNvSpPr>
          <p:nvPr>
            <p:ph type="body" idx="1"/>
          </p:nvPr>
        </p:nvSpPr>
        <p:spPr>
          <a:xfrm>
            <a:off x="629842" y="1681163"/>
            <a:ext cx="3868340"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a:extLst>
              <a:ext uri="{FF2B5EF4-FFF2-40B4-BE49-F238E27FC236}">
                <a16:creationId xmlns:a16="http://schemas.microsoft.com/office/drawing/2014/main" id="{FA174A36-EBEB-4346-B050-58ECEB04C94B}"/>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85912A-64A9-6740-A984-DAAFED9DB0EA}"/>
              </a:ext>
            </a:extLst>
          </p:cNvPr>
          <p:cNvSpPr>
            <a:spLocks noGrp="1"/>
          </p:cNvSpPr>
          <p:nvPr>
            <p:ph type="body" sz="quarter" idx="3"/>
          </p:nvPr>
        </p:nvSpPr>
        <p:spPr>
          <a:xfrm>
            <a:off x="4629151" y="1681163"/>
            <a:ext cx="3887391" cy="82391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a:extLst>
              <a:ext uri="{FF2B5EF4-FFF2-40B4-BE49-F238E27FC236}">
                <a16:creationId xmlns:a16="http://schemas.microsoft.com/office/drawing/2014/main" id="{A2AFB61E-57EA-3B4F-89CC-548D05913BAB}"/>
              </a:ext>
            </a:extLst>
          </p:cNvPr>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792DFC3-7BA8-5144-81C6-BB942C6767F7}"/>
              </a:ext>
            </a:extLst>
          </p:cNvPr>
          <p:cNvSpPr>
            <a:spLocks noGrp="1"/>
          </p:cNvSpPr>
          <p:nvPr>
            <p:ph type="dt" sz="half" idx="10"/>
          </p:nvPr>
        </p:nvSpPr>
        <p:spPr/>
        <p:txBody>
          <a:bodyPr/>
          <a:lstStyle/>
          <a:p>
            <a:fld id="{1BF35C0B-9E0F-4F23-A07B-F8495733C7BB}" type="datetime1">
              <a:rPr lang="en-US" smtClean="0"/>
              <a:pPr/>
              <a:t>10/19/2023</a:t>
            </a:fld>
            <a:endParaRPr lang="en-US" dirty="0"/>
          </a:p>
        </p:txBody>
      </p:sp>
      <p:sp>
        <p:nvSpPr>
          <p:cNvPr id="8" name="Footer Placeholder 7">
            <a:extLst>
              <a:ext uri="{FF2B5EF4-FFF2-40B4-BE49-F238E27FC236}">
                <a16:creationId xmlns:a16="http://schemas.microsoft.com/office/drawing/2014/main" id="{020D7DF1-662A-5840-B104-EED1A5D04F5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656DF1A-7318-304C-AD25-AE777CB607D2}"/>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2330923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2C41D-AC01-C445-A198-59F66105BE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E029B8-1DF3-054D-995C-8EF72D5E0BBA}"/>
              </a:ext>
            </a:extLst>
          </p:cNvPr>
          <p:cNvSpPr>
            <a:spLocks noGrp="1"/>
          </p:cNvSpPr>
          <p:nvPr>
            <p:ph type="dt" sz="half" idx="10"/>
          </p:nvPr>
        </p:nvSpPr>
        <p:spPr/>
        <p:txBody>
          <a:bodyPr/>
          <a:lstStyle/>
          <a:p>
            <a:fld id="{9EBAE8B0-C256-429E-8E6F-7DE37B8A6338}" type="datetime1">
              <a:rPr lang="en-US" smtClean="0"/>
              <a:pPr/>
              <a:t>10/19/2023</a:t>
            </a:fld>
            <a:endParaRPr lang="en-US" dirty="0"/>
          </a:p>
        </p:txBody>
      </p:sp>
      <p:sp>
        <p:nvSpPr>
          <p:cNvPr id="4" name="Footer Placeholder 3">
            <a:extLst>
              <a:ext uri="{FF2B5EF4-FFF2-40B4-BE49-F238E27FC236}">
                <a16:creationId xmlns:a16="http://schemas.microsoft.com/office/drawing/2014/main" id="{33C4D052-59AE-0342-BF9E-15C92025EFB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83C3EBE-99DB-7B41-9B2F-DF7F6F713DA6}"/>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1269771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B44514-69C8-1949-BD14-DA2B51E338C4}"/>
              </a:ext>
            </a:extLst>
          </p:cNvPr>
          <p:cNvSpPr>
            <a:spLocks noGrp="1"/>
          </p:cNvSpPr>
          <p:nvPr>
            <p:ph type="dt" sz="half" idx="10"/>
          </p:nvPr>
        </p:nvSpPr>
        <p:spPr/>
        <p:txBody>
          <a:bodyPr/>
          <a:lstStyle/>
          <a:p>
            <a:fld id="{1E0618DE-DD48-42AB-AD54-42EC5D915B15}" type="datetime1">
              <a:rPr lang="en-US" smtClean="0"/>
              <a:pPr/>
              <a:t>10/19/2023</a:t>
            </a:fld>
            <a:endParaRPr lang="en-US" dirty="0"/>
          </a:p>
        </p:txBody>
      </p:sp>
      <p:sp>
        <p:nvSpPr>
          <p:cNvPr id="3" name="Footer Placeholder 2">
            <a:extLst>
              <a:ext uri="{FF2B5EF4-FFF2-40B4-BE49-F238E27FC236}">
                <a16:creationId xmlns:a16="http://schemas.microsoft.com/office/drawing/2014/main" id="{CA322A42-9D9A-7F42-B4C5-DB13A8E4ADD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F9DFB4F-58B2-E347-A756-CD5720AEA04E}"/>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4006504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F4F57-8F76-8142-9860-912567520755}"/>
              </a:ext>
            </a:extLst>
          </p:cNvPr>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Content Placeholder 2">
            <a:extLst>
              <a:ext uri="{FF2B5EF4-FFF2-40B4-BE49-F238E27FC236}">
                <a16:creationId xmlns:a16="http://schemas.microsoft.com/office/drawing/2014/main" id="{9AD233FE-862A-CC42-A993-A6D75B88A392}"/>
              </a:ext>
            </a:extLst>
          </p:cNvPr>
          <p:cNvSpPr>
            <a:spLocks noGrp="1"/>
          </p:cNvSpPr>
          <p:nvPr>
            <p:ph idx="1"/>
          </p:nvPr>
        </p:nvSpPr>
        <p:spPr>
          <a:xfrm>
            <a:off x="3887391" y="987428"/>
            <a:ext cx="462915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FC4CA7-E2CE-304C-9476-1D8CB617CCE8}"/>
              </a:ext>
            </a:extLst>
          </p:cNvPr>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1BB6B9B7-3721-B04A-895E-7056BCC6DF83}"/>
              </a:ext>
            </a:extLst>
          </p:cNvPr>
          <p:cNvSpPr>
            <a:spLocks noGrp="1"/>
          </p:cNvSpPr>
          <p:nvPr>
            <p:ph type="dt" sz="half" idx="10"/>
          </p:nvPr>
        </p:nvSpPr>
        <p:spPr/>
        <p:txBody>
          <a:bodyPr/>
          <a:lstStyle/>
          <a:p>
            <a:fld id="{B69C2E6F-ED2C-4233-95EA-3BFF499BD1C9}" type="datetime1">
              <a:rPr lang="en-US" smtClean="0"/>
              <a:pPr/>
              <a:t>10/19/2023</a:t>
            </a:fld>
            <a:endParaRPr lang="en-US" dirty="0"/>
          </a:p>
        </p:txBody>
      </p:sp>
      <p:sp>
        <p:nvSpPr>
          <p:cNvPr id="6" name="Footer Placeholder 5">
            <a:extLst>
              <a:ext uri="{FF2B5EF4-FFF2-40B4-BE49-F238E27FC236}">
                <a16:creationId xmlns:a16="http://schemas.microsoft.com/office/drawing/2014/main" id="{7273E616-F77B-6B45-BEFB-56A88081688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EE5F501-FE20-BF44-9734-F9C22C235DE3}"/>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169111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FCB5C-10CE-0B4A-8187-5AC4A7DAE466}"/>
              </a:ext>
            </a:extLst>
          </p:cNvPr>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Picture Placeholder 2">
            <a:extLst>
              <a:ext uri="{FF2B5EF4-FFF2-40B4-BE49-F238E27FC236}">
                <a16:creationId xmlns:a16="http://schemas.microsoft.com/office/drawing/2014/main" id="{24BADF69-BAF3-0642-9AD0-A2501E8EBBC4}"/>
              </a:ext>
            </a:extLst>
          </p:cNvPr>
          <p:cNvSpPr>
            <a:spLocks noGrp="1"/>
          </p:cNvSpPr>
          <p:nvPr>
            <p:ph type="pic" idx="1"/>
          </p:nvPr>
        </p:nvSpPr>
        <p:spPr>
          <a:xfrm>
            <a:off x="3887391" y="987428"/>
            <a:ext cx="462915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dirty="0"/>
              <a:t>Click icon to add picture</a:t>
            </a:r>
          </a:p>
        </p:txBody>
      </p:sp>
      <p:sp>
        <p:nvSpPr>
          <p:cNvPr id="4" name="Text Placeholder 3">
            <a:extLst>
              <a:ext uri="{FF2B5EF4-FFF2-40B4-BE49-F238E27FC236}">
                <a16:creationId xmlns:a16="http://schemas.microsoft.com/office/drawing/2014/main" id="{59765372-C29A-9E4F-A3FA-89BE60828C70}"/>
              </a:ext>
            </a:extLst>
          </p:cNvPr>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a:extLst>
              <a:ext uri="{FF2B5EF4-FFF2-40B4-BE49-F238E27FC236}">
                <a16:creationId xmlns:a16="http://schemas.microsoft.com/office/drawing/2014/main" id="{B89AF9B6-148F-9A4E-8E96-9EE109396E49}"/>
              </a:ext>
            </a:extLst>
          </p:cNvPr>
          <p:cNvSpPr>
            <a:spLocks noGrp="1"/>
          </p:cNvSpPr>
          <p:nvPr>
            <p:ph type="dt" sz="half" idx="10"/>
          </p:nvPr>
        </p:nvSpPr>
        <p:spPr/>
        <p:txBody>
          <a:bodyPr/>
          <a:lstStyle/>
          <a:p>
            <a:fld id="{4993C766-E7BC-4624-9A87-316D9D1BD760}" type="datetime1">
              <a:rPr lang="en-US" smtClean="0"/>
              <a:pPr/>
              <a:t>10/19/2023</a:t>
            </a:fld>
            <a:endParaRPr lang="en-US" dirty="0"/>
          </a:p>
        </p:txBody>
      </p:sp>
      <p:sp>
        <p:nvSpPr>
          <p:cNvPr id="6" name="Footer Placeholder 5">
            <a:extLst>
              <a:ext uri="{FF2B5EF4-FFF2-40B4-BE49-F238E27FC236}">
                <a16:creationId xmlns:a16="http://schemas.microsoft.com/office/drawing/2014/main" id="{7ABFEBB7-D2DC-B243-B20F-DB10DE2547E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4751723-A71D-CF41-9B04-729288AF03BF}"/>
              </a:ext>
            </a:extLst>
          </p:cNvPr>
          <p:cNvSpPr>
            <a:spLocks noGrp="1"/>
          </p:cNvSpPr>
          <p:nvPr>
            <p:ph type="sldNum" sz="quarter" idx="12"/>
          </p:nvPr>
        </p:nvSpPr>
        <p:spPr/>
        <p:txBody>
          <a:body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477961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718450-D14F-AA4B-B7ED-60AF89AF83C3}"/>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675">
                <a:solidFill>
                  <a:schemeClr val="tx1">
                    <a:tint val="75000"/>
                  </a:schemeClr>
                </a:solidFill>
              </a:defRPr>
            </a:lvl1pPr>
          </a:lstStyle>
          <a:p>
            <a:fld id="{107A75FC-F0A0-46E1-BE30-1CFC52640B2E}" type="datetime1">
              <a:rPr lang="en-US" smtClean="0"/>
              <a:pPr/>
              <a:t>10/19/2023</a:t>
            </a:fld>
            <a:endParaRPr lang="en-US" dirty="0"/>
          </a:p>
        </p:txBody>
      </p:sp>
      <p:sp>
        <p:nvSpPr>
          <p:cNvPr id="5" name="Footer Placeholder 4">
            <a:extLst>
              <a:ext uri="{FF2B5EF4-FFF2-40B4-BE49-F238E27FC236}">
                <a16:creationId xmlns:a16="http://schemas.microsoft.com/office/drawing/2014/main" id="{1A61A729-5833-3C48-AD8A-FBA934893F04}"/>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F139953-471C-D545-9C3C-AA30F07052CA}"/>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22F75B58-574D-2C4D-B57C-2E4EC4916D89}" type="slidenum">
              <a:rPr lang="en-US" smtClean="0"/>
              <a:pPr/>
              <a:t>‹#›</a:t>
            </a:fld>
            <a:endParaRPr lang="en-US" dirty="0"/>
          </a:p>
        </p:txBody>
      </p:sp>
    </p:spTree>
    <p:extLst>
      <p:ext uri="{BB962C8B-B14F-4D97-AF65-F5344CB8AC3E}">
        <p14:creationId xmlns:p14="http://schemas.microsoft.com/office/powerpoint/2010/main" val="1706785879"/>
      </p:ext>
    </p:extLst>
  </p:cSld>
  <p:clrMap bg1="lt1" tx1="dk1" bg2="lt2" tx2="dk2" accent1="accent1" accent2="accent2" accent3="accent3" accent4="accent4" accent5="accent5" accent6="accent6" hlink="hlink" folHlink="folHlink"/>
  <p:sldLayoutIdLst>
    <p:sldLayoutId id="2147484275" r:id="rId1"/>
    <p:sldLayoutId id="2147484276" r:id="rId2"/>
    <p:sldLayoutId id="2147484277" r:id="rId3"/>
    <p:sldLayoutId id="2147484278" r:id="rId4"/>
    <p:sldLayoutId id="2147484279" r:id="rId5"/>
    <p:sldLayoutId id="2147484280" r:id="rId6"/>
    <p:sldLayoutId id="2147484281" r:id="rId7"/>
    <p:sldLayoutId id="2147484282" r:id="rId8"/>
    <p:sldLayoutId id="2147484283" r:id="rId9"/>
    <p:sldLayoutId id="2147484284" r:id="rId10"/>
    <p:sldLayoutId id="2147484285" r:id="rId11"/>
  </p:sldLayoutIdLst>
  <p:hf hdr="0" ftr="0" dt="0"/>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782E890-741E-4097-966A-5CDCB0B8588B}"/>
              </a:ext>
            </a:extLst>
          </p:cNvPr>
          <p:cNvSpPr>
            <a:spLocks noGrp="1"/>
          </p:cNvSpPr>
          <p:nvPr>
            <p:ph type="sldNum" sz="quarter" idx="12"/>
          </p:nvPr>
        </p:nvSpPr>
        <p:spPr>
          <a:xfrm>
            <a:off x="7086600" y="5726907"/>
            <a:ext cx="2057400" cy="273844"/>
          </a:xfrm>
        </p:spPr>
        <p:txBody>
          <a:bodyPr/>
          <a:lstStyle/>
          <a:p>
            <a:pPr defTabSz="685800">
              <a:defRPr/>
            </a:pPr>
            <a:fld id="{22F75B58-574D-2C4D-B57C-2E4EC4916D89}" type="slidenum">
              <a:rPr lang="en-US">
                <a:solidFill>
                  <a:prstClr val="black">
                    <a:tint val="75000"/>
                  </a:prstClr>
                </a:solidFill>
                <a:latin typeface="Calibri"/>
              </a:rPr>
              <a:pPr defTabSz="685800">
                <a:defRPr/>
              </a:pPr>
              <a:t>1</a:t>
            </a:fld>
            <a:endParaRPr lang="en-US" dirty="0">
              <a:solidFill>
                <a:prstClr val="black">
                  <a:tint val="75000"/>
                </a:prstClr>
              </a:solidFill>
              <a:latin typeface="Calibri"/>
            </a:endParaRPr>
          </a:p>
        </p:txBody>
      </p:sp>
      <p:sp>
        <p:nvSpPr>
          <p:cNvPr id="10" name="Title 1">
            <a:extLst>
              <a:ext uri="{FF2B5EF4-FFF2-40B4-BE49-F238E27FC236}">
                <a16:creationId xmlns:a16="http://schemas.microsoft.com/office/drawing/2014/main" id="{B0858ABE-34E4-E8A4-05DB-FD521A726DE6}"/>
              </a:ext>
            </a:extLst>
          </p:cNvPr>
          <p:cNvSpPr txBox="1">
            <a:spLocks/>
          </p:cNvSpPr>
          <p:nvPr/>
        </p:nvSpPr>
        <p:spPr>
          <a:xfrm>
            <a:off x="712693" y="314794"/>
            <a:ext cx="7902670" cy="2970192"/>
          </a:xfrm>
          <a:prstGeom prst="rect">
            <a:avLst/>
          </a:prstGeom>
        </p:spPr>
        <p:txBody>
          <a:bodyPr vert="horz" lIns="91440" tIns="45720" rIns="91440" bIns="45720" rtlCol="0" anchor="ctr">
            <a:normAutofit fontScale="97500"/>
          </a:bodyPr>
          <a:lstStyle>
            <a:lvl1pPr algn="l" defTabSz="457189" rtl="0" eaLnBrk="1" latinLnBrk="0" hangingPunct="1">
              <a:spcBef>
                <a:spcPct val="0"/>
              </a:spcBef>
              <a:buNone/>
              <a:defRPr sz="20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r>
              <a:rPr kumimoji="0" lang="en-ZA" sz="24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t>GAUTENG DEPARTMENT OF SOCIAL DEVELOPMENT</a:t>
            </a:r>
            <a:br>
              <a:rPr kumimoji="0" lang="en-ZA" sz="28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br>
            <a:br>
              <a:rPr kumimoji="0" lang="en-ZA" sz="28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br>
            <a:r>
              <a:rPr kumimoji="0" lang="en-ZA" sz="2100" b="1" i="0" u="none" strike="noStrike" kern="1200" cap="none" spc="0" normalizeH="0" baseline="0" noProof="0" dirty="0">
                <a:ln>
                  <a:noFill/>
                </a:ln>
                <a:solidFill>
                  <a:sysClr val="window" lastClr="FFFFFF">
                    <a:lumMod val="85000"/>
                  </a:sysClr>
                </a:solidFill>
                <a:effectLst/>
                <a:uLnTx/>
                <a:uFillTx/>
                <a:latin typeface="Arial" panose="020B0604020202020204" pitchFamily="34" charset="0"/>
                <a:ea typeface="+mj-ea"/>
                <a:cs typeface="Arial" panose="020B0604020202020204" pitchFamily="34" charset="0"/>
              </a:rPr>
              <a:t>2022/23FY PERFORMANCE MONITORING REPORT:</a:t>
            </a:r>
            <a:br>
              <a:rPr kumimoji="0" lang="en-ZA" sz="2100" b="1" i="0" u="none" strike="noStrike" kern="1200" cap="none" spc="0" normalizeH="0" baseline="0" noProof="0" dirty="0">
                <a:ln>
                  <a:noFill/>
                </a:ln>
                <a:solidFill>
                  <a:sysClr val="window" lastClr="FFFFFF">
                    <a:lumMod val="85000"/>
                  </a:sysClr>
                </a:solidFill>
                <a:effectLst/>
                <a:uLnTx/>
                <a:uFillTx/>
                <a:latin typeface="Arial" panose="020B0604020202020204" pitchFamily="34" charset="0"/>
                <a:ea typeface="+mj-ea"/>
                <a:cs typeface="Arial" panose="020B0604020202020204" pitchFamily="34" charset="0"/>
              </a:rPr>
            </a:br>
            <a:br>
              <a:rPr kumimoji="0" lang="en-ZA" sz="2100" b="1" i="0" u="none" strike="noStrike" kern="1200" cap="none" spc="0" normalizeH="0" baseline="0" noProof="0" dirty="0">
                <a:ln>
                  <a:noFill/>
                </a:ln>
                <a:solidFill>
                  <a:sysClr val="window" lastClr="FFFFFF">
                    <a:lumMod val="85000"/>
                  </a:sysClr>
                </a:solidFill>
                <a:effectLst/>
                <a:uLnTx/>
                <a:uFillTx/>
                <a:latin typeface="Arial" panose="020B0604020202020204" pitchFamily="34" charset="0"/>
                <a:ea typeface="+mj-ea"/>
                <a:cs typeface="Arial" panose="020B0604020202020204" pitchFamily="34" charset="0"/>
              </a:rPr>
            </a:br>
            <a:r>
              <a:rPr kumimoji="0" lang="en-ZA" sz="2100" b="1" i="0" u="none" strike="noStrike" kern="1200" cap="none" spc="0" normalizeH="0" baseline="0" noProof="0" dirty="0">
                <a:ln>
                  <a:noFill/>
                </a:ln>
                <a:solidFill>
                  <a:sysClr val="window" lastClr="FFFFFF">
                    <a:lumMod val="85000"/>
                  </a:sysClr>
                </a:solidFill>
                <a:effectLst/>
                <a:uLnTx/>
                <a:uFillTx/>
                <a:latin typeface="Arial" panose="020B0604020202020204" pitchFamily="34" charset="0"/>
                <a:ea typeface="+mj-ea"/>
                <a:cs typeface="Arial" panose="020B0604020202020204" pitchFamily="34" charset="0"/>
              </a:rPr>
              <a:t>ANALYSIS OF PERFORMANCE </a:t>
            </a:r>
            <a:br>
              <a:rPr kumimoji="0" lang="en-ZA" sz="2200" b="1"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rPr>
            </a:br>
            <a:br>
              <a:rPr kumimoji="0" lang="en-ZA" sz="22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br>
            <a:endParaRPr kumimoji="0" lang="en-US" sz="2200" b="0"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endParaRPr>
          </a:p>
        </p:txBody>
      </p:sp>
      <p:sp>
        <p:nvSpPr>
          <p:cNvPr id="11" name="Subtitle 2">
            <a:extLst>
              <a:ext uri="{FF2B5EF4-FFF2-40B4-BE49-F238E27FC236}">
                <a16:creationId xmlns:a16="http://schemas.microsoft.com/office/drawing/2014/main" id="{C6D1D1EF-F1C4-E91C-E77B-6BB0339D0737}"/>
              </a:ext>
            </a:extLst>
          </p:cNvPr>
          <p:cNvSpPr txBox="1">
            <a:spLocks/>
          </p:cNvSpPr>
          <p:nvPr/>
        </p:nvSpPr>
        <p:spPr>
          <a:xfrm>
            <a:off x="777828" y="2924943"/>
            <a:ext cx="7772399" cy="1296144"/>
          </a:xfrm>
          <a:prstGeom prst="rect">
            <a:avLst/>
          </a:prstGeom>
        </p:spPr>
        <p:txBody>
          <a:bodyPr vert="horz" lIns="91440" tIns="45720" rIns="91440" bIns="45720" rtlCol="0">
            <a:normAutofit lnSpcReduction="10000"/>
          </a:bodyPr>
          <a:lstStyle>
            <a:lvl1pPr marL="0" indent="0" algn="ctr" defTabSz="457189" rtl="0" eaLnBrk="1" latinLnBrk="0" hangingPunct="1">
              <a:spcBef>
                <a:spcPct val="20000"/>
              </a:spcBef>
              <a:buFont typeface="Arial"/>
              <a:buNone/>
              <a:defRPr sz="2400" kern="1200">
                <a:solidFill>
                  <a:schemeClr val="tx1">
                    <a:tint val="75000"/>
                  </a:schemeClr>
                </a:solidFill>
                <a:latin typeface="Arial" panose="020B0604020202020204" pitchFamily="34" charset="0"/>
                <a:ea typeface="+mn-ea"/>
                <a:cs typeface="Arial" panose="020B0604020202020204" pitchFamily="34" charset="0"/>
              </a:defRPr>
            </a:lvl1pPr>
            <a:lvl2pPr marL="457189" indent="0" algn="ctr" defTabSz="457189" rtl="0" eaLnBrk="1" latinLnBrk="0" hangingPunct="1">
              <a:spcBef>
                <a:spcPct val="20000"/>
              </a:spcBef>
              <a:buFont typeface="Arial"/>
              <a:buNone/>
              <a:defRPr sz="2000" kern="1200">
                <a:solidFill>
                  <a:schemeClr val="tx1">
                    <a:tint val="75000"/>
                  </a:schemeClr>
                </a:solidFill>
                <a:latin typeface="Arial" panose="020B0604020202020204" pitchFamily="34" charset="0"/>
                <a:ea typeface="+mn-ea"/>
                <a:cs typeface="Arial" panose="020B0604020202020204" pitchFamily="34" charset="0"/>
              </a:defRPr>
            </a:lvl2pPr>
            <a:lvl3pPr marL="914377" indent="0" algn="ctr" defTabSz="457189" rtl="0" eaLnBrk="1" latinLnBrk="0" hangingPunct="1">
              <a:spcBef>
                <a:spcPct val="20000"/>
              </a:spcBef>
              <a:buFont typeface="Arial"/>
              <a:buNone/>
              <a:defRPr sz="1800" kern="1200">
                <a:solidFill>
                  <a:schemeClr val="tx1">
                    <a:tint val="75000"/>
                  </a:schemeClr>
                </a:solidFill>
                <a:latin typeface="Arial" panose="020B0604020202020204" pitchFamily="34" charset="0"/>
                <a:ea typeface="+mn-ea"/>
                <a:cs typeface="Arial" panose="020B0604020202020204" pitchFamily="34" charset="0"/>
              </a:defRPr>
            </a:lvl3pPr>
            <a:lvl4pPr marL="1371566" indent="0" algn="ctr" defTabSz="457189" rtl="0" eaLnBrk="1" latinLnBrk="0" hangingPunct="1">
              <a:spcBef>
                <a:spcPct val="20000"/>
              </a:spcBef>
              <a:buFont typeface="Arial"/>
              <a:buNone/>
              <a:defRPr sz="1600" kern="1200">
                <a:solidFill>
                  <a:schemeClr val="tx1">
                    <a:tint val="75000"/>
                  </a:schemeClr>
                </a:solidFill>
                <a:latin typeface="Arial" panose="020B0604020202020204" pitchFamily="34" charset="0"/>
                <a:ea typeface="+mn-ea"/>
                <a:cs typeface="Arial" panose="020B0604020202020204" pitchFamily="34" charset="0"/>
              </a:defRPr>
            </a:lvl4pPr>
            <a:lvl5pPr marL="1828754" indent="0" algn="ctr" defTabSz="457189" rtl="0" eaLnBrk="1" latinLnBrk="0" hangingPunct="1">
              <a:spcBef>
                <a:spcPct val="20000"/>
              </a:spcBef>
              <a:buFont typeface="Arial"/>
              <a:buNone/>
              <a:defRPr sz="1600" kern="1200">
                <a:solidFill>
                  <a:schemeClr val="tx1">
                    <a:tint val="75000"/>
                  </a:schemeClr>
                </a:solidFill>
                <a:latin typeface="Arial" panose="020B0604020202020204" pitchFamily="34" charset="0"/>
                <a:ea typeface="+mn-ea"/>
                <a:cs typeface="Arial" panose="020B0604020202020204" pitchFamily="34" charset="0"/>
              </a:defRPr>
            </a:lvl5pPr>
            <a:lvl6pPr marL="2285943"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131"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320"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509" indent="0" algn="ctr" defTabSz="457189"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lvl="0" indent="0" algn="l" defTabSz="457189" rtl="0" eaLnBrk="1" fontAlgn="auto" latinLnBrk="0" hangingPunct="1">
              <a:lnSpc>
                <a:spcPct val="100000"/>
              </a:lnSpc>
              <a:spcBef>
                <a:spcPct val="20000"/>
              </a:spcBef>
              <a:spcAft>
                <a:spcPts val="0"/>
              </a:spcAft>
              <a:buClrTx/>
              <a:buSzTx/>
              <a:buFont typeface="Arial"/>
              <a:buNone/>
              <a:tabLst/>
              <a:defRPr/>
            </a:pPr>
            <a:endParaRPr kumimoji="0" lang="en-ZA" sz="1800" b="0" i="0" u="none" strike="noStrike" kern="120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sz="1800" b="0" i="0" u="none" strike="noStrike" kern="120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SOCIAL DEVELOPMENT PORTFOLIO COMMITTEE</a:t>
            </a: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sz="1800" b="0" i="0" u="none" strike="noStrike" kern="120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2023</a:t>
            </a: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sz="1800" b="0" i="0" u="none" strike="noStrike" kern="120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rPr>
              <a:t>ANNEXURE</a:t>
            </a:r>
          </a:p>
          <a:p>
            <a:pPr marL="0" marR="0" lvl="0" indent="0" algn="l" defTabSz="457189" rtl="0" eaLnBrk="1" fontAlgn="auto" latinLnBrk="0" hangingPunct="1">
              <a:lnSpc>
                <a:spcPct val="100000"/>
              </a:lnSpc>
              <a:spcBef>
                <a:spcPct val="20000"/>
              </a:spcBef>
              <a:spcAft>
                <a:spcPts val="0"/>
              </a:spcAft>
              <a:buClrTx/>
              <a:buSzTx/>
              <a:buFont typeface="Arial"/>
              <a:buNone/>
              <a:tabLst/>
              <a:defRPr/>
            </a:pPr>
            <a:endParaRPr kumimoji="0" lang="en-US" sz="1800" b="0" i="0" u="none" strike="noStrike" kern="1200" cap="none" spc="0" normalizeH="0" baseline="0" noProof="0" dirty="0">
              <a:ln>
                <a:noFill/>
              </a:ln>
              <a:solidFill>
                <a:sysClr val="window" lastClr="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26122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10</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4A5D86EE-A14A-6C11-C1AB-0016BC805805}"/>
              </a:ext>
            </a:extLst>
          </p:cNvPr>
          <p:cNvSpPr txBox="1">
            <a:spLocks/>
          </p:cNvSpPr>
          <p:nvPr/>
        </p:nvSpPr>
        <p:spPr>
          <a:xfrm>
            <a:off x="1007180" y="1097970"/>
            <a:ext cx="8013659" cy="46578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Desired Outcome: Youth Development</a:t>
            </a:r>
            <a:endParaRPr kumimoji="0" lang="en-ZA" altLang="en-US" sz="25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sp>
        <p:nvSpPr>
          <p:cNvPr id="5" name="Content Placeholder 2">
            <a:extLst>
              <a:ext uri="{FF2B5EF4-FFF2-40B4-BE49-F238E27FC236}">
                <a16:creationId xmlns:a16="http://schemas.microsoft.com/office/drawing/2014/main" id="{F4B9E930-8D5D-7B7F-EF78-09FF9D7C3167}"/>
              </a:ext>
            </a:extLst>
          </p:cNvPr>
          <p:cNvSpPr txBox="1">
            <a:spLocks/>
          </p:cNvSpPr>
          <p:nvPr/>
        </p:nvSpPr>
        <p:spPr>
          <a:xfrm>
            <a:off x="1007180" y="1703752"/>
            <a:ext cx="8013659" cy="482946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Youth with skills are able to penetrate the labour market, and those with entrepreneurship skills are able to start and sustain their small businesses and also absorb other youth. This happen especially in the townships. </a:t>
            </a:r>
          </a:p>
        </p:txBody>
      </p:sp>
    </p:spTree>
    <p:extLst>
      <p:ext uri="{BB962C8B-B14F-4D97-AF65-F5344CB8AC3E}">
        <p14:creationId xmlns:p14="http://schemas.microsoft.com/office/powerpoint/2010/main" val="1279341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11</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2AD95021-B9E9-991C-BBFD-C709A138B8D3}"/>
              </a:ext>
            </a:extLst>
          </p:cNvPr>
          <p:cNvSpPr txBox="1">
            <a:spLocks/>
          </p:cNvSpPr>
          <p:nvPr/>
        </p:nvSpPr>
        <p:spPr>
          <a:xfrm>
            <a:off x="1006475" y="1076075"/>
            <a:ext cx="8013700" cy="423102"/>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altLang="en-US" sz="18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Desired Outcomes:  Women Empowerment</a:t>
            </a:r>
          </a:p>
        </p:txBody>
      </p:sp>
      <p:sp>
        <p:nvSpPr>
          <p:cNvPr id="5" name="Content Placeholder 1">
            <a:extLst>
              <a:ext uri="{FF2B5EF4-FFF2-40B4-BE49-F238E27FC236}">
                <a16:creationId xmlns:a16="http://schemas.microsoft.com/office/drawing/2014/main" id="{A885A833-4F0A-2AFD-DA41-307A50B47694}"/>
              </a:ext>
            </a:extLst>
          </p:cNvPr>
          <p:cNvSpPr txBox="1">
            <a:spLocks/>
          </p:cNvSpPr>
          <p:nvPr/>
        </p:nvSpPr>
        <p:spPr>
          <a:xfrm>
            <a:off x="1007180" y="1703752"/>
            <a:ext cx="8013659" cy="482946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In an effort  to  reduce  dependency on  social  grants,  the  department  is  empowering  women on  child  support  grants  to  become  members  of  cooperatives,  as  well  as  strengthening  access  to  skills  development.  </a:t>
            </a: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Victim/s of GBV are  linked  to  economic  opportunities  and  activities  through  cooperatives  and  NPOs where  they  participate  in  various  programmes  including  income  generating</a:t>
            </a:r>
            <a:endPar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49322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12</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D111362A-B1F6-010A-B5FF-298F6BD27AFA}"/>
              </a:ext>
            </a:extLst>
          </p:cNvPr>
          <p:cNvSpPr txBox="1">
            <a:spLocks/>
          </p:cNvSpPr>
          <p:nvPr/>
        </p:nvSpPr>
        <p:spPr>
          <a:xfrm>
            <a:off x="1007180" y="1097970"/>
            <a:ext cx="8013659" cy="492291"/>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Non-Financial Performance</a:t>
            </a:r>
            <a:endPar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34760F20-2F40-60C1-D5D7-4B77E016004D}"/>
              </a:ext>
            </a:extLst>
          </p:cNvPr>
          <p:cNvGraphicFramePr>
            <a:graphicFrameLocks noGrp="1"/>
          </p:cNvGraphicFramePr>
          <p:nvPr>
            <p:ph idx="1"/>
            <p:extLst>
              <p:ext uri="{D42A27DB-BD31-4B8C-83A1-F6EECF244321}">
                <p14:modId xmlns:p14="http://schemas.microsoft.com/office/powerpoint/2010/main" val="1164880874"/>
              </p:ext>
            </p:extLst>
          </p:nvPr>
        </p:nvGraphicFramePr>
        <p:xfrm>
          <a:off x="1007180" y="1590261"/>
          <a:ext cx="8013661" cy="4868808"/>
        </p:xfrm>
        <a:graphic>
          <a:graphicData uri="http://schemas.openxmlformats.org/drawingml/2006/table">
            <a:tbl>
              <a:tblPr/>
              <a:tblGrid>
                <a:gridCol w="2435089">
                  <a:extLst>
                    <a:ext uri="{9D8B030D-6E8A-4147-A177-3AD203B41FA5}">
                      <a16:colId xmlns:a16="http://schemas.microsoft.com/office/drawing/2014/main" val="3298451973"/>
                    </a:ext>
                  </a:extLst>
                </a:gridCol>
                <a:gridCol w="929762">
                  <a:extLst>
                    <a:ext uri="{9D8B030D-6E8A-4147-A177-3AD203B41FA5}">
                      <a16:colId xmlns:a16="http://schemas.microsoft.com/office/drawing/2014/main" val="3977832942"/>
                    </a:ext>
                  </a:extLst>
                </a:gridCol>
                <a:gridCol w="929762">
                  <a:extLst>
                    <a:ext uri="{9D8B030D-6E8A-4147-A177-3AD203B41FA5}">
                      <a16:colId xmlns:a16="http://schemas.microsoft.com/office/drawing/2014/main" val="2796561232"/>
                    </a:ext>
                  </a:extLst>
                </a:gridCol>
                <a:gridCol w="929762">
                  <a:extLst>
                    <a:ext uri="{9D8B030D-6E8A-4147-A177-3AD203B41FA5}">
                      <a16:colId xmlns:a16="http://schemas.microsoft.com/office/drawing/2014/main" val="1192089240"/>
                    </a:ext>
                  </a:extLst>
                </a:gridCol>
                <a:gridCol w="929762">
                  <a:extLst>
                    <a:ext uri="{9D8B030D-6E8A-4147-A177-3AD203B41FA5}">
                      <a16:colId xmlns:a16="http://schemas.microsoft.com/office/drawing/2014/main" val="1728629547"/>
                    </a:ext>
                  </a:extLst>
                </a:gridCol>
                <a:gridCol w="929762">
                  <a:extLst>
                    <a:ext uri="{9D8B030D-6E8A-4147-A177-3AD203B41FA5}">
                      <a16:colId xmlns:a16="http://schemas.microsoft.com/office/drawing/2014/main" val="3542227050"/>
                    </a:ext>
                  </a:extLst>
                </a:gridCol>
                <a:gridCol w="929762">
                  <a:extLst>
                    <a:ext uri="{9D8B030D-6E8A-4147-A177-3AD203B41FA5}">
                      <a16:colId xmlns:a16="http://schemas.microsoft.com/office/drawing/2014/main" val="719777573"/>
                    </a:ext>
                  </a:extLst>
                </a:gridCol>
              </a:tblGrid>
              <a:tr h="452232">
                <a:tc>
                  <a:txBody>
                    <a:bodyPr/>
                    <a:lstStyle/>
                    <a:p>
                      <a:pPr algn="l" fontAlgn="t"/>
                      <a:r>
                        <a:rPr lang="en-ZA" sz="1000" b="1" i="0" u="none" strike="noStrike" dirty="0">
                          <a:solidFill>
                            <a:srgbClr val="000000"/>
                          </a:solidFill>
                          <a:effectLst/>
                          <a:latin typeface="Calibri" panose="020F0502020204030204" pitchFamily="34" charset="0"/>
                        </a:rPr>
                        <a:t> </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ZA" sz="1000" b="1" i="0" u="none" strike="noStrike" dirty="0">
                          <a:solidFill>
                            <a:srgbClr val="000000"/>
                          </a:solidFill>
                          <a:effectLst/>
                          <a:latin typeface="Calibri" panose="020F0502020204030204" pitchFamily="34" charset="0"/>
                        </a:rPr>
                        <a:t>Achieved (100%  and greater)</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US" sz="1000" b="1" i="0" u="none" strike="noStrike" dirty="0">
                          <a:solidFill>
                            <a:srgbClr val="000000"/>
                          </a:solidFill>
                          <a:effectLst/>
                          <a:latin typeface="Calibri" panose="020F0502020204030204" pitchFamily="34" charset="0"/>
                        </a:rPr>
                        <a:t>Good Progress (greater than 75%</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en-ZA" sz="1000" b="1" i="0" u="none" strike="noStrike" dirty="0">
                          <a:solidFill>
                            <a:srgbClr val="000000"/>
                          </a:solidFill>
                          <a:effectLst/>
                          <a:latin typeface="Calibri" panose="020F0502020204030204" pitchFamily="34" charset="0"/>
                        </a:rPr>
                        <a:t>Fair Progress (51% - 75%)</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l" fontAlgn="t"/>
                      <a:r>
                        <a:rPr lang="en-ZA" sz="1000" b="1" i="0" u="none" strike="noStrike" dirty="0">
                          <a:solidFill>
                            <a:srgbClr val="000000"/>
                          </a:solidFill>
                          <a:effectLst/>
                          <a:latin typeface="Calibri" panose="020F0502020204030204" pitchFamily="34" charset="0"/>
                        </a:rPr>
                        <a:t>Poor Progress (26% - 50%)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l" fontAlgn="t"/>
                      <a:r>
                        <a:rPr lang="en-US" sz="1000" b="1" i="0" u="none" strike="noStrike" dirty="0">
                          <a:solidFill>
                            <a:srgbClr val="000000"/>
                          </a:solidFill>
                          <a:effectLst/>
                          <a:latin typeface="Calibri" panose="020F0502020204030204" pitchFamily="34" charset="0"/>
                        </a:rPr>
                        <a:t>Very Poor Progress (Less than 25%)</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ZA" sz="1000" b="1" i="0" u="none" strike="noStrike" dirty="0">
                          <a:solidFill>
                            <a:srgbClr val="000000"/>
                          </a:solidFill>
                          <a:effectLst/>
                          <a:latin typeface="Calibri" panose="020F0502020204030204" pitchFamily="34" charset="0"/>
                        </a:rPr>
                        <a:t>Not Targeted</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5880065"/>
                  </a:ext>
                </a:extLst>
              </a:tr>
              <a:tr h="214272">
                <a:tc>
                  <a:txBody>
                    <a:bodyPr/>
                    <a:lstStyle/>
                    <a:p>
                      <a:pPr algn="l" fontAlgn="t"/>
                      <a:r>
                        <a:rPr lang="en-ZA" sz="1000" b="1" i="0" u="none" strike="noStrike" dirty="0">
                          <a:solidFill>
                            <a:srgbClr val="000000"/>
                          </a:solidFill>
                          <a:effectLst/>
                          <a:latin typeface="Calibri" panose="020F0502020204030204" pitchFamily="34" charset="0"/>
                        </a:rPr>
                        <a:t>PROG 1: ADMINISTRATION</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13</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6</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2</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4263384"/>
                  </a:ext>
                </a:extLst>
              </a:tr>
              <a:tr h="0">
                <a:tc>
                  <a:txBody>
                    <a:bodyPr/>
                    <a:lstStyle/>
                    <a:p>
                      <a:pPr algn="l" fontAlgn="t"/>
                      <a:r>
                        <a:rPr lang="en-ZA" sz="1000" b="1" i="0" u="none" strike="noStrike" dirty="0">
                          <a:solidFill>
                            <a:srgbClr val="000000"/>
                          </a:solidFill>
                          <a:effectLst/>
                          <a:latin typeface="Calibri" panose="020F0502020204030204" pitchFamily="34" charset="0"/>
                        </a:rPr>
                        <a:t>PROG 1: ADMINISTRATION</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62%</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29%</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10%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3194445187"/>
                  </a:ext>
                </a:extLst>
              </a:tr>
              <a:tr h="131376">
                <a:tc>
                  <a:txBody>
                    <a:bodyPr/>
                    <a:lstStyle/>
                    <a:p>
                      <a:pPr algn="l"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4457087"/>
                  </a:ext>
                </a:extLst>
              </a:tr>
              <a:tr h="340758">
                <a:tc>
                  <a:txBody>
                    <a:bodyPr/>
                    <a:lstStyle/>
                    <a:p>
                      <a:pPr algn="l" fontAlgn="t"/>
                      <a:r>
                        <a:rPr lang="en-US" sz="1000" b="1" i="0" u="none" strike="noStrike" dirty="0">
                          <a:solidFill>
                            <a:srgbClr val="000000"/>
                          </a:solidFill>
                          <a:effectLst/>
                          <a:latin typeface="Calibri" panose="020F0502020204030204" pitchFamily="34" charset="0"/>
                        </a:rPr>
                        <a:t>PROG 2: SOCIAL WELFARE SERVICES</a:t>
                      </a:r>
                      <a:br>
                        <a:rPr lang="en-US" sz="1000" b="1" i="0" u="none" strike="noStrike" dirty="0">
                          <a:solidFill>
                            <a:srgbClr val="000000"/>
                          </a:solidFill>
                          <a:effectLst/>
                          <a:latin typeface="Calibri" panose="020F0502020204030204" pitchFamily="34" charset="0"/>
                        </a:rPr>
                      </a:br>
                      <a:endParaRPr lang="en-US" sz="1000" b="1" i="0" u="none" strike="noStrike" dirty="0">
                        <a:solidFill>
                          <a:srgbClr val="000000"/>
                        </a:solidFill>
                        <a:effectLst/>
                        <a:latin typeface="Calibri" panose="020F0502020204030204" pitchFamily="34" charset="0"/>
                      </a:endParaRP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5</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5</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0557270"/>
                  </a:ext>
                </a:extLst>
              </a:tr>
              <a:tr h="340758">
                <a:tc>
                  <a:txBody>
                    <a:bodyPr/>
                    <a:lstStyle/>
                    <a:p>
                      <a:pPr algn="l" fontAlgn="t"/>
                      <a:r>
                        <a:rPr lang="en-US" sz="1000" b="1" i="0" u="none" strike="noStrike" dirty="0">
                          <a:solidFill>
                            <a:srgbClr val="000000"/>
                          </a:solidFill>
                          <a:effectLst/>
                          <a:latin typeface="Calibri" panose="020F0502020204030204" pitchFamily="34" charset="0"/>
                        </a:rPr>
                        <a:t>PROG 2: SOCIAL WELFARE SERVICES</a:t>
                      </a:r>
                      <a:br>
                        <a:rPr lang="en-US" sz="1000" b="1" i="0" u="none" strike="noStrike" dirty="0">
                          <a:solidFill>
                            <a:srgbClr val="000000"/>
                          </a:solidFill>
                          <a:effectLst/>
                          <a:latin typeface="Calibri" panose="020F0502020204030204" pitchFamily="34" charset="0"/>
                        </a:rPr>
                      </a:br>
                      <a:endParaRPr lang="en-US" sz="1000" b="1" i="0" u="none" strike="noStrike" dirty="0">
                        <a:solidFill>
                          <a:srgbClr val="000000"/>
                        </a:solidFill>
                        <a:effectLst/>
                        <a:latin typeface="Calibri" panose="020F0502020204030204" pitchFamily="34" charset="0"/>
                      </a:endParaRP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50%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50%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895767452"/>
                  </a:ext>
                </a:extLst>
              </a:tr>
              <a:tr h="119903">
                <a:tc>
                  <a:txBody>
                    <a:bodyPr/>
                    <a:lstStyle/>
                    <a:p>
                      <a:pPr algn="l"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1353054"/>
                  </a:ext>
                </a:extLst>
              </a:tr>
              <a:tr h="301175">
                <a:tc>
                  <a:txBody>
                    <a:bodyPr/>
                    <a:lstStyle/>
                    <a:p>
                      <a:pPr algn="l" fontAlgn="t"/>
                      <a:r>
                        <a:rPr lang="en-US" sz="1000" b="1" i="0" u="none" strike="noStrike" dirty="0">
                          <a:solidFill>
                            <a:srgbClr val="000000"/>
                          </a:solidFill>
                          <a:effectLst/>
                          <a:latin typeface="Calibri" panose="020F0502020204030204" pitchFamily="34" charset="0"/>
                        </a:rPr>
                        <a:t>PROG 3: CHILDREN AND FAMILIES</a:t>
                      </a:r>
                      <a:br>
                        <a:rPr lang="en-US" sz="1000" b="1" i="0" u="none" strike="noStrike" dirty="0">
                          <a:solidFill>
                            <a:srgbClr val="000000"/>
                          </a:solidFill>
                          <a:effectLst/>
                          <a:latin typeface="Calibri" panose="020F0502020204030204" pitchFamily="34" charset="0"/>
                        </a:rPr>
                      </a:br>
                      <a:endParaRPr lang="en-US" sz="1000" b="1" i="0" u="none" strike="noStrike" dirty="0">
                        <a:solidFill>
                          <a:srgbClr val="000000"/>
                        </a:solidFill>
                        <a:effectLst/>
                        <a:latin typeface="Calibri" panose="020F0502020204030204" pitchFamily="34" charset="0"/>
                      </a:endParaRP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8</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3</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2838086"/>
                  </a:ext>
                </a:extLst>
              </a:tr>
              <a:tr h="301175">
                <a:tc>
                  <a:txBody>
                    <a:bodyPr/>
                    <a:lstStyle/>
                    <a:p>
                      <a:pPr algn="l" fontAlgn="t"/>
                      <a:r>
                        <a:rPr lang="en-US" sz="1000" b="1" i="0" u="none" strike="noStrike" dirty="0">
                          <a:solidFill>
                            <a:srgbClr val="000000"/>
                          </a:solidFill>
                          <a:effectLst/>
                          <a:latin typeface="Calibri" panose="020F0502020204030204" pitchFamily="34" charset="0"/>
                        </a:rPr>
                        <a:t>PROG 3: CHILDREN AND FAMILIES</a:t>
                      </a:r>
                      <a:br>
                        <a:rPr lang="en-US" sz="1000" b="1" i="0" u="none" strike="noStrike" dirty="0">
                          <a:solidFill>
                            <a:srgbClr val="000000"/>
                          </a:solidFill>
                          <a:effectLst/>
                          <a:latin typeface="Calibri" panose="020F0502020204030204" pitchFamily="34" charset="0"/>
                        </a:rPr>
                      </a:br>
                      <a:endParaRPr lang="en-US" sz="1000" b="1" i="0" u="none" strike="noStrike" dirty="0">
                        <a:solidFill>
                          <a:srgbClr val="000000"/>
                        </a:solidFill>
                        <a:effectLst/>
                        <a:latin typeface="Calibri" panose="020F0502020204030204" pitchFamily="34" charset="0"/>
                      </a:endParaRP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73%</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27%</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962055474"/>
                  </a:ext>
                </a:extLst>
              </a:tr>
              <a:tr h="153972">
                <a:tc>
                  <a:txBody>
                    <a:bodyPr/>
                    <a:lstStyle/>
                    <a:p>
                      <a:pPr algn="l"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654583"/>
                  </a:ext>
                </a:extLst>
              </a:tr>
              <a:tr h="301175">
                <a:tc>
                  <a:txBody>
                    <a:bodyPr/>
                    <a:lstStyle/>
                    <a:p>
                      <a:pPr algn="l" fontAlgn="t"/>
                      <a:r>
                        <a:rPr lang="en-ZA" sz="1000" b="1" i="0" u="none" strike="noStrike" dirty="0">
                          <a:solidFill>
                            <a:srgbClr val="000000"/>
                          </a:solidFill>
                          <a:effectLst/>
                          <a:latin typeface="Calibri" panose="020F0502020204030204" pitchFamily="34" charset="0"/>
                        </a:rPr>
                        <a:t>PROG 4: RESTORATIVE SERVICES</a:t>
                      </a:r>
                      <a:br>
                        <a:rPr lang="en-ZA" sz="1000" b="1" i="0" u="none" strike="noStrike" dirty="0">
                          <a:solidFill>
                            <a:srgbClr val="000000"/>
                          </a:solidFill>
                          <a:effectLst/>
                          <a:latin typeface="Calibri" panose="020F0502020204030204" pitchFamily="34" charset="0"/>
                        </a:rPr>
                      </a:br>
                      <a:endParaRPr lang="en-ZA" sz="1000" b="1" i="0" u="none" strike="noStrike" dirty="0">
                        <a:solidFill>
                          <a:srgbClr val="000000"/>
                        </a:solidFill>
                        <a:effectLst/>
                        <a:latin typeface="Calibri" panose="020F0502020204030204" pitchFamily="34" charset="0"/>
                      </a:endParaRP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19</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2287925"/>
                  </a:ext>
                </a:extLst>
              </a:tr>
              <a:tr h="301175">
                <a:tc>
                  <a:txBody>
                    <a:bodyPr/>
                    <a:lstStyle/>
                    <a:p>
                      <a:pPr algn="l" fontAlgn="t"/>
                      <a:r>
                        <a:rPr lang="en-ZA" sz="1000" b="1" i="0" u="none" strike="noStrike" dirty="0">
                          <a:solidFill>
                            <a:srgbClr val="000000"/>
                          </a:solidFill>
                          <a:effectLst/>
                          <a:latin typeface="Calibri" panose="020F0502020204030204" pitchFamily="34" charset="0"/>
                        </a:rPr>
                        <a:t>PROG 4: RESTORATIVE SERVICES</a:t>
                      </a:r>
                      <a:br>
                        <a:rPr lang="en-ZA" sz="1000" b="1" i="0" u="none" strike="noStrike" dirty="0">
                          <a:solidFill>
                            <a:srgbClr val="000000"/>
                          </a:solidFill>
                          <a:effectLst/>
                          <a:latin typeface="Calibri" panose="020F0502020204030204" pitchFamily="34" charset="0"/>
                        </a:rPr>
                      </a:br>
                      <a:endParaRPr lang="en-ZA" sz="1000" b="1" i="0" u="none" strike="noStrike" dirty="0">
                        <a:solidFill>
                          <a:srgbClr val="000000"/>
                        </a:solidFill>
                        <a:effectLst/>
                        <a:latin typeface="Calibri" panose="020F0502020204030204" pitchFamily="34" charset="0"/>
                      </a:endParaRP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100%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576084756"/>
                  </a:ext>
                </a:extLst>
              </a:tr>
              <a:tr h="153972">
                <a:tc>
                  <a:txBody>
                    <a:bodyPr/>
                    <a:lstStyle/>
                    <a:p>
                      <a:pPr algn="l"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endParaRPr lang="en-ZA" sz="1000" b="0" i="0" u="none" strike="noStrike" dirty="0">
                        <a:solidFill>
                          <a:srgbClr val="000000"/>
                        </a:solidFill>
                        <a:effectLst/>
                        <a:latin typeface="Calibri" panose="020F0502020204030204" pitchFamily="34" charset="0"/>
                      </a:endParaRPr>
                    </a:p>
                  </a:txBody>
                  <a:tcPr marL="7008" marR="7008" marT="7008"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4636003"/>
                  </a:ext>
                </a:extLst>
              </a:tr>
              <a:tr h="340758">
                <a:tc>
                  <a:txBody>
                    <a:bodyPr/>
                    <a:lstStyle/>
                    <a:p>
                      <a:pPr algn="l" fontAlgn="t"/>
                      <a:r>
                        <a:rPr lang="en-US" sz="1000" b="1" i="0" u="none" strike="noStrike" dirty="0">
                          <a:solidFill>
                            <a:srgbClr val="000000"/>
                          </a:solidFill>
                          <a:effectLst/>
                          <a:latin typeface="Calibri" panose="020F0502020204030204" pitchFamily="34" charset="0"/>
                        </a:rPr>
                        <a:t>PROG 5: DEVELOPMENT AND RESEARCH</a:t>
                      </a:r>
                      <a:br>
                        <a:rPr lang="en-US" sz="1000" b="1" i="0" u="none" strike="noStrike" dirty="0">
                          <a:solidFill>
                            <a:srgbClr val="000000"/>
                          </a:solidFill>
                          <a:effectLst/>
                          <a:latin typeface="Calibri" panose="020F0502020204030204" pitchFamily="34" charset="0"/>
                        </a:rPr>
                      </a:br>
                      <a:endParaRPr lang="en-US" sz="1000" b="1" i="0" u="none" strike="noStrike" dirty="0">
                        <a:solidFill>
                          <a:srgbClr val="000000"/>
                        </a:solidFill>
                        <a:effectLst/>
                        <a:latin typeface="Calibri" panose="020F0502020204030204" pitchFamily="34" charset="0"/>
                      </a:endParaRP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23</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2822442"/>
                  </a:ext>
                </a:extLst>
              </a:tr>
              <a:tr h="340758">
                <a:tc>
                  <a:txBody>
                    <a:bodyPr/>
                    <a:lstStyle/>
                    <a:p>
                      <a:pPr algn="l" fontAlgn="t"/>
                      <a:r>
                        <a:rPr lang="en-US" sz="1000" b="1" i="0" u="none" strike="noStrike" dirty="0">
                          <a:solidFill>
                            <a:srgbClr val="000000"/>
                          </a:solidFill>
                          <a:effectLst/>
                          <a:latin typeface="Calibri" panose="020F0502020204030204" pitchFamily="34" charset="0"/>
                        </a:rPr>
                        <a:t>PROG 5: DEVELOPMENT AND RESEARCH</a:t>
                      </a:r>
                      <a:br>
                        <a:rPr lang="en-US" sz="1000" b="1" i="0" u="none" strike="noStrike" dirty="0">
                          <a:solidFill>
                            <a:srgbClr val="000000"/>
                          </a:solidFill>
                          <a:effectLst/>
                          <a:latin typeface="Calibri" panose="020F0502020204030204" pitchFamily="34" charset="0"/>
                        </a:rPr>
                      </a:br>
                      <a:endParaRPr lang="en-US" sz="1000" b="1" i="0" u="none" strike="noStrike" dirty="0">
                        <a:solidFill>
                          <a:srgbClr val="000000"/>
                        </a:solidFill>
                        <a:effectLst/>
                        <a:latin typeface="Calibri" panose="020F0502020204030204" pitchFamily="34" charset="0"/>
                      </a:endParaRP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85%</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4%</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4%</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4%</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4%</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509539719"/>
                  </a:ext>
                </a:extLst>
              </a:tr>
              <a:tr h="153972">
                <a:tc>
                  <a:txBody>
                    <a:bodyPr/>
                    <a:lstStyle/>
                    <a:p>
                      <a:pPr algn="l" fontAlgn="b"/>
                      <a:endParaRPr lang="en-ZA" sz="1000" b="0" i="0" u="none" strike="noStrike" dirty="0">
                        <a:solidFill>
                          <a:srgbClr val="000000"/>
                        </a:solidFill>
                        <a:effectLst/>
                        <a:latin typeface="Calibri" panose="020F0502020204030204" pitchFamily="34" charset="0"/>
                      </a:endParaRPr>
                    </a:p>
                  </a:txBody>
                  <a:tcPr marL="7008" marR="7008" marT="70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7008" marR="7008" marT="70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7008" marR="7008" marT="70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7008" marR="7008" marT="70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7008" marR="7008" marT="70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7008" marR="7008" marT="70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ZA" sz="1000" b="0" i="0" u="none" strike="noStrike" dirty="0">
                        <a:solidFill>
                          <a:srgbClr val="000000"/>
                        </a:solidFill>
                        <a:effectLst/>
                        <a:latin typeface="Calibri" panose="020F0502020204030204" pitchFamily="34" charset="0"/>
                      </a:endParaRPr>
                    </a:p>
                  </a:txBody>
                  <a:tcPr marL="7008" marR="7008" marT="70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7475419"/>
                  </a:ext>
                </a:extLst>
              </a:tr>
              <a:tr h="301175">
                <a:tc>
                  <a:txBody>
                    <a:bodyPr/>
                    <a:lstStyle/>
                    <a:p>
                      <a:pPr algn="l" fontAlgn="t"/>
                      <a:r>
                        <a:rPr lang="en-ZA" sz="1000" b="1" i="0" u="none" strike="noStrike" dirty="0">
                          <a:solidFill>
                            <a:srgbClr val="548235"/>
                          </a:solidFill>
                          <a:effectLst/>
                          <a:latin typeface="Calibri" panose="020F0502020204030204" pitchFamily="34" charset="0"/>
                        </a:rPr>
                        <a:t>OVERALL PERFORMANCE</a:t>
                      </a:r>
                      <a:br>
                        <a:rPr lang="en-ZA" sz="1000" b="1" i="0" u="none" strike="noStrike" dirty="0">
                          <a:solidFill>
                            <a:srgbClr val="548235"/>
                          </a:solidFill>
                          <a:effectLst/>
                          <a:latin typeface="Calibri" panose="020F0502020204030204" pitchFamily="34" charset="0"/>
                        </a:rPr>
                      </a:br>
                      <a:endParaRPr lang="en-ZA" sz="1000" b="1" i="0" u="none" strike="noStrike" dirty="0">
                        <a:solidFill>
                          <a:srgbClr val="548235"/>
                        </a:solidFill>
                        <a:effectLst/>
                        <a:latin typeface="Calibri" panose="020F0502020204030204" pitchFamily="34" charset="0"/>
                      </a:endParaRP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68</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15</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3</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1</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1</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3976835"/>
                  </a:ext>
                </a:extLst>
              </a:tr>
              <a:tr h="301175">
                <a:tc>
                  <a:txBody>
                    <a:bodyPr/>
                    <a:lstStyle/>
                    <a:p>
                      <a:pPr algn="l" fontAlgn="t"/>
                      <a:r>
                        <a:rPr lang="en-ZA" sz="1000" b="1" i="0" u="none" strike="noStrike" dirty="0">
                          <a:solidFill>
                            <a:srgbClr val="548235"/>
                          </a:solidFill>
                          <a:effectLst/>
                          <a:latin typeface="Calibri" panose="020F0502020204030204" pitchFamily="34" charset="0"/>
                        </a:rPr>
                        <a:t>OVERALL PERFORMANCE</a:t>
                      </a:r>
                      <a:br>
                        <a:rPr lang="en-ZA" sz="1000" b="1" i="0" u="none" strike="noStrike" dirty="0">
                          <a:solidFill>
                            <a:srgbClr val="548235"/>
                          </a:solidFill>
                          <a:effectLst/>
                          <a:latin typeface="Calibri" panose="020F0502020204030204" pitchFamily="34" charset="0"/>
                        </a:rPr>
                      </a:br>
                      <a:endParaRPr lang="en-ZA" sz="1000" b="1" i="0" u="none" strike="noStrike" dirty="0">
                        <a:solidFill>
                          <a:srgbClr val="548235"/>
                        </a:solidFill>
                        <a:effectLst/>
                        <a:latin typeface="Calibri" panose="020F0502020204030204" pitchFamily="34" charset="0"/>
                      </a:endParaRP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548235"/>
                          </a:solidFill>
                          <a:effectLst/>
                          <a:latin typeface="Calibri" panose="020F0502020204030204" pitchFamily="34" charset="0"/>
                        </a:rPr>
                        <a:t>77%</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548235"/>
                          </a:solidFill>
                          <a:effectLst/>
                          <a:latin typeface="Calibri" panose="020F0502020204030204" pitchFamily="34" charset="0"/>
                        </a:rPr>
                        <a:t>17%</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548235"/>
                          </a:solidFill>
                          <a:effectLst/>
                          <a:latin typeface="Calibri" panose="020F0502020204030204" pitchFamily="34" charset="0"/>
                        </a:rPr>
                        <a:t>3%</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548235"/>
                          </a:solidFill>
                          <a:effectLst/>
                          <a:latin typeface="Calibri" panose="020F0502020204030204" pitchFamily="34" charset="0"/>
                        </a:rPr>
                        <a:t>1%</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548235"/>
                          </a:solidFill>
                          <a:effectLst/>
                          <a:latin typeface="Calibri" panose="020F0502020204030204" pitchFamily="34" charset="0"/>
                        </a:rPr>
                        <a:t>1%</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t"/>
                      <a:r>
                        <a:rPr lang="en-ZA" sz="1000" b="1" i="0" u="none" strike="noStrike" dirty="0">
                          <a:solidFill>
                            <a:srgbClr val="548235"/>
                          </a:solidFill>
                          <a:effectLst/>
                          <a:latin typeface="Calibri" panose="020F0502020204030204" pitchFamily="34" charset="0"/>
                        </a:rPr>
                        <a:t>0%</a:t>
                      </a:r>
                    </a:p>
                  </a:txBody>
                  <a:tcPr marL="7008" marR="7008" marT="700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extLst>
                  <a:ext uri="{0D108BD9-81ED-4DB2-BD59-A6C34878D82A}">
                    <a16:rowId xmlns:a16="http://schemas.microsoft.com/office/drawing/2014/main" val="2458362826"/>
                  </a:ext>
                </a:extLst>
              </a:tr>
            </a:tbl>
          </a:graphicData>
        </a:graphic>
      </p:graphicFrame>
    </p:spTree>
    <p:extLst>
      <p:ext uri="{BB962C8B-B14F-4D97-AF65-F5344CB8AC3E}">
        <p14:creationId xmlns:p14="http://schemas.microsoft.com/office/powerpoint/2010/main" val="2944370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13</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A14C344A-3877-1126-E38B-71B33780D212}"/>
              </a:ext>
            </a:extLst>
          </p:cNvPr>
          <p:cNvSpPr txBox="1">
            <a:spLocks/>
          </p:cNvSpPr>
          <p:nvPr/>
        </p:nvSpPr>
        <p:spPr>
          <a:xfrm>
            <a:off x="1007180" y="1097970"/>
            <a:ext cx="8013659" cy="46578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Non-Financial Performance: Prog 1</a:t>
            </a:r>
            <a:endPar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3">
            <a:extLst>
              <a:ext uri="{FF2B5EF4-FFF2-40B4-BE49-F238E27FC236}">
                <a16:creationId xmlns:a16="http://schemas.microsoft.com/office/drawing/2014/main" id="{41093CA7-CC59-BC71-F56D-31790F8D0AF9}"/>
              </a:ext>
            </a:extLst>
          </p:cNvPr>
          <p:cNvGraphicFramePr>
            <a:graphicFrameLocks/>
          </p:cNvGraphicFramePr>
          <p:nvPr>
            <p:extLst>
              <p:ext uri="{D42A27DB-BD31-4B8C-83A1-F6EECF244321}">
                <p14:modId xmlns:p14="http://schemas.microsoft.com/office/powerpoint/2010/main" val="1672687626"/>
              </p:ext>
            </p:extLst>
          </p:nvPr>
        </p:nvGraphicFramePr>
        <p:xfrm>
          <a:off x="1007180" y="1671468"/>
          <a:ext cx="7957433" cy="4828812"/>
        </p:xfrm>
        <a:graphic>
          <a:graphicData uri="http://schemas.openxmlformats.org/drawingml/2006/table">
            <a:tbl>
              <a:tblPr/>
              <a:tblGrid>
                <a:gridCol w="2418005">
                  <a:extLst>
                    <a:ext uri="{9D8B030D-6E8A-4147-A177-3AD203B41FA5}">
                      <a16:colId xmlns:a16="http://schemas.microsoft.com/office/drawing/2014/main" val="807254379"/>
                    </a:ext>
                  </a:extLst>
                </a:gridCol>
                <a:gridCol w="923238">
                  <a:extLst>
                    <a:ext uri="{9D8B030D-6E8A-4147-A177-3AD203B41FA5}">
                      <a16:colId xmlns:a16="http://schemas.microsoft.com/office/drawing/2014/main" val="412025580"/>
                    </a:ext>
                  </a:extLst>
                </a:gridCol>
                <a:gridCol w="923238">
                  <a:extLst>
                    <a:ext uri="{9D8B030D-6E8A-4147-A177-3AD203B41FA5}">
                      <a16:colId xmlns:a16="http://schemas.microsoft.com/office/drawing/2014/main" val="1457412885"/>
                    </a:ext>
                  </a:extLst>
                </a:gridCol>
                <a:gridCol w="923238">
                  <a:extLst>
                    <a:ext uri="{9D8B030D-6E8A-4147-A177-3AD203B41FA5}">
                      <a16:colId xmlns:a16="http://schemas.microsoft.com/office/drawing/2014/main" val="1551106844"/>
                    </a:ext>
                  </a:extLst>
                </a:gridCol>
                <a:gridCol w="923238">
                  <a:extLst>
                    <a:ext uri="{9D8B030D-6E8A-4147-A177-3AD203B41FA5}">
                      <a16:colId xmlns:a16="http://schemas.microsoft.com/office/drawing/2014/main" val="3273189990"/>
                    </a:ext>
                  </a:extLst>
                </a:gridCol>
                <a:gridCol w="923238">
                  <a:extLst>
                    <a:ext uri="{9D8B030D-6E8A-4147-A177-3AD203B41FA5}">
                      <a16:colId xmlns:a16="http://schemas.microsoft.com/office/drawing/2014/main" val="1608204938"/>
                    </a:ext>
                  </a:extLst>
                </a:gridCol>
                <a:gridCol w="923238">
                  <a:extLst>
                    <a:ext uri="{9D8B030D-6E8A-4147-A177-3AD203B41FA5}">
                      <a16:colId xmlns:a16="http://schemas.microsoft.com/office/drawing/2014/main" val="3566195697"/>
                    </a:ext>
                  </a:extLst>
                </a:gridCol>
              </a:tblGrid>
              <a:tr h="829692">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ctr"/>
                      <a:r>
                        <a:rPr lang="en-ZA" sz="1000" b="1" i="0" u="none" strike="noStrike" dirty="0">
                          <a:solidFill>
                            <a:srgbClr val="000000"/>
                          </a:solidFill>
                          <a:effectLst/>
                          <a:latin typeface="Calibri" panose="020F0502020204030204" pitchFamily="34" charset="0"/>
                        </a:rPr>
                        <a:t>PROGRAMME 1: ADMINISTRATION</a:t>
                      </a:r>
                    </a:p>
                  </a:txBody>
                  <a:tcPr marL="8797" marR="8797" marT="87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000" b="1" i="0" u="none" strike="noStrike" dirty="0">
                          <a:solidFill>
                            <a:srgbClr val="000000"/>
                          </a:solidFill>
                          <a:effectLst/>
                          <a:latin typeface="Calibri" panose="020F0502020204030204" pitchFamily="34" charset="0"/>
                        </a:rPr>
                        <a:t>Achieved (100%  and greater)</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000" b="1" i="0" u="none" strike="noStrike" dirty="0">
                          <a:solidFill>
                            <a:srgbClr val="000000"/>
                          </a:solidFill>
                          <a:effectLst/>
                          <a:latin typeface="Calibri" panose="020F0502020204030204" pitchFamily="34" charset="0"/>
                        </a:rPr>
                        <a:t>Good Progress (greater than 75%</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6E0B4"/>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Fair Progress (51% - 75%)</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pattFill prst="upDiag">
                      <a:fgClr>
                        <a:srgbClr val="FFFF00"/>
                      </a:fgClr>
                      <a:bgClr>
                        <a:srgbClr val="00B050"/>
                      </a:bgClr>
                    </a:patt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000" b="1" i="0" u="none" strike="noStrike" dirty="0">
                          <a:solidFill>
                            <a:srgbClr val="000000"/>
                          </a:solidFill>
                          <a:effectLst/>
                          <a:latin typeface="Calibri" panose="020F0502020204030204" pitchFamily="34" charset="0"/>
                        </a:rPr>
                        <a:t>Poor Progress (26% - 50%)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pattFill prst="dnDiag">
                      <a:fgClr>
                        <a:srgbClr val="FFFF00"/>
                      </a:fgClr>
                      <a:bgClr>
                        <a:srgbClr val="FF0000"/>
                      </a:bgClr>
                    </a:patt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000" b="1" i="0" u="none" strike="noStrike" dirty="0">
                          <a:solidFill>
                            <a:srgbClr val="000000"/>
                          </a:solidFill>
                          <a:effectLst/>
                          <a:latin typeface="Calibri" panose="020F0502020204030204" pitchFamily="34" charset="0"/>
                        </a:rPr>
                        <a:t>Very Poor Progress (Less than 25%)</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000" b="1" i="0" u="none" strike="noStrike" dirty="0">
                          <a:solidFill>
                            <a:srgbClr val="000000"/>
                          </a:solidFill>
                          <a:effectLst/>
                          <a:latin typeface="Calibri" panose="020F0502020204030204" pitchFamily="34" charset="0"/>
                        </a:rPr>
                        <a:t>Not Targeted</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1235369668"/>
                  </a:ext>
                </a:extLst>
              </a:tr>
              <a:tr h="340174">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000" b="0" i="0" u="none" strike="noStrike" dirty="0">
                          <a:solidFill>
                            <a:srgbClr val="000000"/>
                          </a:solidFill>
                          <a:effectLst/>
                          <a:latin typeface="Calibri" panose="020F0502020204030204" pitchFamily="34" charset="0"/>
                        </a:rPr>
                        <a:t>1.2.1  Human Resources Management</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4</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1</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1</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0289510"/>
                  </a:ext>
                </a:extLst>
              </a:tr>
              <a:tr h="340174">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000" b="0" i="0" u="none" strike="noStrike" dirty="0">
                          <a:solidFill>
                            <a:srgbClr val="000000"/>
                          </a:solidFill>
                          <a:effectLst/>
                          <a:latin typeface="Calibri" panose="020F0502020204030204" pitchFamily="34" charset="0"/>
                        </a:rPr>
                        <a:t>1.2.1  Human Resources Management</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67%</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17%</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17%</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193665507"/>
                  </a:ext>
                </a:extLst>
              </a:tr>
              <a:tr h="340174">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000" b="0" i="0" u="none" strike="noStrike" dirty="0">
                          <a:solidFill>
                            <a:srgbClr val="000000"/>
                          </a:solidFill>
                          <a:effectLst/>
                          <a:latin typeface="Calibri" panose="020F0502020204030204" pitchFamily="34" charset="0"/>
                        </a:rPr>
                        <a:t>1.2.2 Facilities Management</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2</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3</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828851"/>
                  </a:ext>
                </a:extLst>
              </a:tr>
              <a:tr h="340174">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000" b="0" i="0" u="none" strike="noStrike" dirty="0">
                          <a:solidFill>
                            <a:srgbClr val="000000"/>
                          </a:solidFill>
                          <a:effectLst/>
                          <a:latin typeface="Calibri" panose="020F0502020204030204" pitchFamily="34" charset="0"/>
                        </a:rPr>
                        <a:t>1.2.2 Facilities Management</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40%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60%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878665948"/>
                  </a:ext>
                </a:extLst>
              </a:tr>
              <a:tr h="340174">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000" b="0" i="0" u="none" strike="noStrike" dirty="0">
                          <a:solidFill>
                            <a:srgbClr val="000000"/>
                          </a:solidFill>
                          <a:effectLst/>
                          <a:latin typeface="Calibri" panose="020F0502020204030204" pitchFamily="34" charset="0"/>
                        </a:rPr>
                        <a:t>1.2.3 Fraud Prevention &amp; Risk Management</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2</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4058675"/>
                  </a:ext>
                </a:extLst>
              </a:tr>
              <a:tr h="340174">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000" b="0" i="0" u="none" strike="noStrike" dirty="0">
                          <a:solidFill>
                            <a:srgbClr val="000000"/>
                          </a:solidFill>
                          <a:effectLst/>
                          <a:latin typeface="Calibri" panose="020F0502020204030204" pitchFamily="34" charset="0"/>
                        </a:rPr>
                        <a:t>1.2.3 Fraud Prevention &amp; Risk Management</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100%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4078813328"/>
                  </a:ext>
                </a:extLst>
              </a:tr>
              <a:tr h="340174">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000" b="0" i="0" u="none" strike="noStrike" dirty="0">
                          <a:solidFill>
                            <a:srgbClr val="000000"/>
                          </a:solidFill>
                          <a:effectLst/>
                          <a:latin typeface="Calibri" panose="020F0502020204030204" pitchFamily="34" charset="0"/>
                        </a:rPr>
                        <a:t>1.2.4 Supply Chain Management</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3</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1</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1</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8491194"/>
                  </a:ext>
                </a:extLst>
              </a:tr>
              <a:tr h="340174">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000" b="0" i="0" u="none" strike="noStrike" dirty="0">
                          <a:solidFill>
                            <a:srgbClr val="000000"/>
                          </a:solidFill>
                          <a:effectLst/>
                          <a:latin typeface="Calibri" panose="020F0502020204030204" pitchFamily="34" charset="0"/>
                        </a:rPr>
                        <a:t>1.2.4 Supply Chain Management</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60%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20%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20%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3995544319"/>
                  </a:ext>
                </a:extLst>
              </a:tr>
              <a:tr h="340174">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000" b="0" i="0" u="none" strike="noStrike" dirty="0">
                          <a:solidFill>
                            <a:srgbClr val="000000"/>
                          </a:solidFill>
                          <a:effectLst/>
                          <a:latin typeface="Calibri" panose="020F0502020204030204" pitchFamily="34" charset="0"/>
                        </a:rPr>
                        <a:t>1.2.5 Financial Management</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2</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1</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0"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07901405"/>
                  </a:ext>
                </a:extLst>
              </a:tr>
              <a:tr h="340174">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000" b="0" i="0" u="none" strike="noStrike" dirty="0">
                          <a:solidFill>
                            <a:srgbClr val="000000"/>
                          </a:solidFill>
                          <a:effectLst/>
                          <a:latin typeface="Calibri" panose="020F0502020204030204" pitchFamily="34" charset="0"/>
                        </a:rPr>
                        <a:t>1.2.5 Financial Management</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67%</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33%</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148206031"/>
                  </a:ext>
                </a:extLst>
              </a:tr>
              <a:tr h="298690">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000" b="1" i="0" u="none" strike="noStrike" dirty="0">
                          <a:solidFill>
                            <a:srgbClr val="000000"/>
                          </a:solidFill>
                          <a:effectLst/>
                          <a:latin typeface="Calibri" panose="020F0502020204030204" pitchFamily="34" charset="0"/>
                        </a:rPr>
                        <a:t>Total Indicators</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13</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6</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2</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027951"/>
                  </a:ext>
                </a:extLst>
              </a:tr>
              <a:tr h="298690">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000" b="1" i="0" u="none" strike="noStrike" dirty="0">
                          <a:solidFill>
                            <a:srgbClr val="000000"/>
                          </a:solidFill>
                          <a:effectLst/>
                          <a:latin typeface="Calibri" panose="020F0502020204030204" pitchFamily="34" charset="0"/>
                        </a:rPr>
                        <a:t>% Indicators</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62%</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29%</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10%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000" b="1" i="0" u="none" strike="noStrike" dirty="0">
                          <a:solidFill>
                            <a:srgbClr val="000000"/>
                          </a:solidFill>
                          <a:effectLst/>
                          <a:latin typeface="Calibri" panose="020F0502020204030204" pitchFamily="34" charset="0"/>
                        </a:rPr>
                        <a:t>0%</a:t>
                      </a:r>
                    </a:p>
                  </a:txBody>
                  <a:tcPr marL="8797" marR="8797" marT="87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182724848"/>
                  </a:ext>
                </a:extLst>
              </a:tr>
            </a:tbl>
          </a:graphicData>
        </a:graphic>
      </p:graphicFrame>
    </p:spTree>
    <p:extLst>
      <p:ext uri="{BB962C8B-B14F-4D97-AF65-F5344CB8AC3E}">
        <p14:creationId xmlns:p14="http://schemas.microsoft.com/office/powerpoint/2010/main" val="1784096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14</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357CDB41-0A40-09AC-7594-305291E2D940}"/>
              </a:ext>
            </a:extLst>
          </p:cNvPr>
          <p:cNvSpPr txBox="1">
            <a:spLocks/>
          </p:cNvSpPr>
          <p:nvPr/>
        </p:nvSpPr>
        <p:spPr>
          <a:xfrm>
            <a:off x="1007180" y="1092248"/>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Non-Financial Performance: Prog 2</a:t>
            </a:r>
            <a:endPar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F90AA740-2A34-16FA-2E20-F04BFD83BFF7}"/>
              </a:ext>
            </a:extLst>
          </p:cNvPr>
          <p:cNvGraphicFramePr>
            <a:graphicFrameLocks/>
          </p:cNvGraphicFramePr>
          <p:nvPr>
            <p:extLst>
              <p:ext uri="{D42A27DB-BD31-4B8C-83A1-F6EECF244321}">
                <p14:modId xmlns:p14="http://schemas.microsoft.com/office/powerpoint/2010/main" val="2281862507"/>
              </p:ext>
            </p:extLst>
          </p:nvPr>
        </p:nvGraphicFramePr>
        <p:xfrm>
          <a:off x="1007180" y="1703752"/>
          <a:ext cx="7877510" cy="4202798"/>
        </p:xfrm>
        <a:graphic>
          <a:graphicData uri="http://schemas.openxmlformats.org/drawingml/2006/table">
            <a:tbl>
              <a:tblPr/>
              <a:tblGrid>
                <a:gridCol w="2393720">
                  <a:extLst>
                    <a:ext uri="{9D8B030D-6E8A-4147-A177-3AD203B41FA5}">
                      <a16:colId xmlns:a16="http://schemas.microsoft.com/office/drawing/2014/main" val="2776380271"/>
                    </a:ext>
                  </a:extLst>
                </a:gridCol>
                <a:gridCol w="913965">
                  <a:extLst>
                    <a:ext uri="{9D8B030D-6E8A-4147-A177-3AD203B41FA5}">
                      <a16:colId xmlns:a16="http://schemas.microsoft.com/office/drawing/2014/main" val="1634792661"/>
                    </a:ext>
                  </a:extLst>
                </a:gridCol>
                <a:gridCol w="913965">
                  <a:extLst>
                    <a:ext uri="{9D8B030D-6E8A-4147-A177-3AD203B41FA5}">
                      <a16:colId xmlns:a16="http://schemas.microsoft.com/office/drawing/2014/main" val="2992334888"/>
                    </a:ext>
                  </a:extLst>
                </a:gridCol>
                <a:gridCol w="913965">
                  <a:extLst>
                    <a:ext uri="{9D8B030D-6E8A-4147-A177-3AD203B41FA5}">
                      <a16:colId xmlns:a16="http://schemas.microsoft.com/office/drawing/2014/main" val="1038642140"/>
                    </a:ext>
                  </a:extLst>
                </a:gridCol>
                <a:gridCol w="913965">
                  <a:extLst>
                    <a:ext uri="{9D8B030D-6E8A-4147-A177-3AD203B41FA5}">
                      <a16:colId xmlns:a16="http://schemas.microsoft.com/office/drawing/2014/main" val="3594300347"/>
                    </a:ext>
                  </a:extLst>
                </a:gridCol>
                <a:gridCol w="913965">
                  <a:extLst>
                    <a:ext uri="{9D8B030D-6E8A-4147-A177-3AD203B41FA5}">
                      <a16:colId xmlns:a16="http://schemas.microsoft.com/office/drawing/2014/main" val="2570470613"/>
                    </a:ext>
                  </a:extLst>
                </a:gridCol>
                <a:gridCol w="913965">
                  <a:extLst>
                    <a:ext uri="{9D8B030D-6E8A-4147-A177-3AD203B41FA5}">
                      <a16:colId xmlns:a16="http://schemas.microsoft.com/office/drawing/2014/main" val="3645828254"/>
                    </a:ext>
                  </a:extLst>
                </a:gridCol>
              </a:tblGrid>
              <a:tr h="963524">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ctr"/>
                      <a:r>
                        <a:rPr lang="en-US" sz="1100" b="1" i="0" u="none" strike="noStrike" dirty="0">
                          <a:solidFill>
                            <a:srgbClr val="000000"/>
                          </a:solidFill>
                          <a:effectLst/>
                          <a:latin typeface="Calibri" panose="020F0502020204030204" pitchFamily="34" charset="0"/>
                        </a:rPr>
                        <a:t>PROGRAMME 2: SOCIAL WELFARE SERVICES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1" i="0" u="none" strike="noStrike" dirty="0">
                          <a:solidFill>
                            <a:srgbClr val="000000"/>
                          </a:solidFill>
                          <a:effectLst/>
                          <a:latin typeface="Calibri" panose="020F0502020204030204" pitchFamily="34" charset="0"/>
                        </a:rPr>
                        <a:t>Good Progress (greater than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6E0B4"/>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pattFill prst="upDiag">
                      <a:fgClr>
                        <a:srgbClr val="FFFF00"/>
                      </a:fgClr>
                      <a:bgClr>
                        <a:srgbClr val="00B050"/>
                      </a:bgClr>
                    </a:patt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pattFill prst="dnDiag">
                      <a:fgClr>
                        <a:srgbClr val="FFFF00"/>
                      </a:fgClr>
                      <a:bgClr>
                        <a:srgbClr val="FF0000"/>
                      </a:bgClr>
                    </a:patt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Not Targeted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1626845985"/>
                  </a:ext>
                </a:extLst>
              </a:tr>
              <a:tr h="401468">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0" i="0" u="none" strike="noStrike" dirty="0">
                          <a:solidFill>
                            <a:srgbClr val="000000"/>
                          </a:solidFill>
                          <a:effectLst/>
                          <a:latin typeface="Calibri" panose="020F0502020204030204" pitchFamily="34" charset="0"/>
                        </a:rPr>
                        <a:t>2.2 Services to Older Persons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72399364"/>
                  </a:ext>
                </a:extLst>
              </a:tr>
              <a:tr h="401468">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0" i="0" u="none" strike="noStrike" dirty="0">
                          <a:solidFill>
                            <a:srgbClr val="000000"/>
                          </a:solidFill>
                          <a:effectLst/>
                          <a:latin typeface="Calibri" panose="020F0502020204030204" pitchFamily="34" charset="0"/>
                        </a:rPr>
                        <a:t>2.2 Services to Older Persons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454209764"/>
                  </a:ext>
                </a:extLst>
              </a:tr>
              <a:tr h="415233">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0" i="0" u="none" strike="noStrike" dirty="0">
                          <a:solidFill>
                            <a:srgbClr val="000000"/>
                          </a:solidFill>
                          <a:effectLst/>
                          <a:latin typeface="Calibri" panose="020F0502020204030204" pitchFamily="34" charset="0"/>
                        </a:rPr>
                        <a:t>2.3 Services to the Persons with Disabilities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96157364"/>
                  </a:ext>
                </a:extLst>
              </a:tr>
              <a:tr h="415233">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0" i="0" u="none" strike="noStrike" dirty="0">
                          <a:solidFill>
                            <a:srgbClr val="000000"/>
                          </a:solidFill>
                          <a:effectLst/>
                          <a:latin typeface="Calibri" panose="020F0502020204030204" pitchFamily="34" charset="0"/>
                        </a:rPr>
                        <a:t>2.3 Services to the Persons with Disabilities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2621132182"/>
                  </a:ext>
                </a:extLst>
              </a:tr>
              <a:tr h="401468">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0" i="0" u="none" strike="noStrike" dirty="0">
                          <a:solidFill>
                            <a:srgbClr val="000000"/>
                          </a:solidFill>
                          <a:effectLst/>
                          <a:latin typeface="Calibri" panose="020F0502020204030204" pitchFamily="34" charset="0"/>
                        </a:rPr>
                        <a:t>2.4 HIV and AIDS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2632256"/>
                  </a:ext>
                </a:extLst>
              </a:tr>
              <a:tr h="401468">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0" i="0" u="none" strike="noStrike" dirty="0">
                          <a:solidFill>
                            <a:srgbClr val="000000"/>
                          </a:solidFill>
                          <a:effectLst/>
                          <a:latin typeface="Calibri" panose="020F0502020204030204" pitchFamily="34" charset="0"/>
                        </a:rPr>
                        <a:t>2.4 HIV and AIDS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3991600062"/>
                  </a:ext>
                </a:extLst>
              </a:tr>
              <a:tr h="401468">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Total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6720377"/>
                  </a:ext>
                </a:extLst>
              </a:tr>
              <a:tr h="401468">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28227730"/>
                  </a:ext>
                </a:extLst>
              </a:tr>
            </a:tbl>
          </a:graphicData>
        </a:graphic>
      </p:graphicFrame>
    </p:spTree>
    <p:extLst>
      <p:ext uri="{BB962C8B-B14F-4D97-AF65-F5344CB8AC3E}">
        <p14:creationId xmlns:p14="http://schemas.microsoft.com/office/powerpoint/2010/main" val="3620115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15</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F05A5F64-CE76-4C28-1589-12361CFC311C}"/>
              </a:ext>
            </a:extLst>
          </p:cNvPr>
          <p:cNvSpPr txBox="1">
            <a:spLocks/>
          </p:cNvSpPr>
          <p:nvPr/>
        </p:nvSpPr>
        <p:spPr>
          <a:xfrm>
            <a:off x="1045510" y="1097970"/>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Non-Financial Performance: Prog 3</a:t>
            </a:r>
            <a:endPar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74A07254-D8EF-0E7C-8E6E-420720C70578}"/>
              </a:ext>
            </a:extLst>
          </p:cNvPr>
          <p:cNvGraphicFramePr>
            <a:graphicFrameLocks/>
          </p:cNvGraphicFramePr>
          <p:nvPr>
            <p:extLst>
              <p:ext uri="{D42A27DB-BD31-4B8C-83A1-F6EECF244321}">
                <p14:modId xmlns:p14="http://schemas.microsoft.com/office/powerpoint/2010/main" val="549220160"/>
              </p:ext>
            </p:extLst>
          </p:nvPr>
        </p:nvGraphicFramePr>
        <p:xfrm>
          <a:off x="1007180" y="1703752"/>
          <a:ext cx="8013657" cy="4551755"/>
        </p:xfrm>
        <a:graphic>
          <a:graphicData uri="http://schemas.openxmlformats.org/drawingml/2006/table">
            <a:tbl>
              <a:tblPr/>
              <a:tblGrid>
                <a:gridCol w="2435091">
                  <a:extLst>
                    <a:ext uri="{9D8B030D-6E8A-4147-A177-3AD203B41FA5}">
                      <a16:colId xmlns:a16="http://schemas.microsoft.com/office/drawing/2014/main" val="737038631"/>
                    </a:ext>
                  </a:extLst>
                </a:gridCol>
                <a:gridCol w="929761">
                  <a:extLst>
                    <a:ext uri="{9D8B030D-6E8A-4147-A177-3AD203B41FA5}">
                      <a16:colId xmlns:a16="http://schemas.microsoft.com/office/drawing/2014/main" val="3133161330"/>
                    </a:ext>
                  </a:extLst>
                </a:gridCol>
                <a:gridCol w="929761">
                  <a:extLst>
                    <a:ext uri="{9D8B030D-6E8A-4147-A177-3AD203B41FA5}">
                      <a16:colId xmlns:a16="http://schemas.microsoft.com/office/drawing/2014/main" val="783302566"/>
                    </a:ext>
                  </a:extLst>
                </a:gridCol>
                <a:gridCol w="929761">
                  <a:extLst>
                    <a:ext uri="{9D8B030D-6E8A-4147-A177-3AD203B41FA5}">
                      <a16:colId xmlns:a16="http://schemas.microsoft.com/office/drawing/2014/main" val="1897952805"/>
                    </a:ext>
                  </a:extLst>
                </a:gridCol>
                <a:gridCol w="929761">
                  <a:extLst>
                    <a:ext uri="{9D8B030D-6E8A-4147-A177-3AD203B41FA5}">
                      <a16:colId xmlns:a16="http://schemas.microsoft.com/office/drawing/2014/main" val="3243310729"/>
                    </a:ext>
                  </a:extLst>
                </a:gridCol>
                <a:gridCol w="929761">
                  <a:extLst>
                    <a:ext uri="{9D8B030D-6E8A-4147-A177-3AD203B41FA5}">
                      <a16:colId xmlns:a16="http://schemas.microsoft.com/office/drawing/2014/main" val="2153134349"/>
                    </a:ext>
                  </a:extLst>
                </a:gridCol>
                <a:gridCol w="929761">
                  <a:extLst>
                    <a:ext uri="{9D8B030D-6E8A-4147-A177-3AD203B41FA5}">
                      <a16:colId xmlns:a16="http://schemas.microsoft.com/office/drawing/2014/main" val="204612897"/>
                    </a:ext>
                  </a:extLst>
                </a:gridCol>
              </a:tblGrid>
              <a:tr h="842175">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ctr"/>
                      <a:r>
                        <a:rPr lang="en-US" sz="1100" b="1" i="0" u="none" strike="noStrike" dirty="0">
                          <a:solidFill>
                            <a:srgbClr val="000000"/>
                          </a:solidFill>
                          <a:effectLst/>
                          <a:latin typeface="Calibri" panose="020F0502020204030204" pitchFamily="34" charset="0"/>
                        </a:rPr>
                        <a:t>PROGRAMME 3: CHILDREN AND FAMILIES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1" i="0" u="none" strike="noStrike" dirty="0">
                          <a:solidFill>
                            <a:srgbClr val="000000"/>
                          </a:solidFill>
                          <a:effectLst/>
                          <a:latin typeface="Calibri" panose="020F0502020204030204" pitchFamily="34" charset="0"/>
                        </a:rPr>
                        <a:t>Good Progress (greater than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6E0B4"/>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pattFill prst="upDiag">
                      <a:fgClr>
                        <a:srgbClr val="FFFF00"/>
                      </a:fgClr>
                      <a:bgClr>
                        <a:srgbClr val="00B050"/>
                      </a:bgClr>
                    </a:patt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pattFill prst="dnDiag">
                      <a:fgClr>
                        <a:srgbClr val="FFFF00"/>
                      </a:fgClr>
                      <a:bgClr>
                        <a:srgbClr val="FF0000"/>
                      </a:bgClr>
                    </a:patt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Not Targeted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2942858235"/>
                  </a:ext>
                </a:extLst>
              </a:tr>
              <a:tr h="370958">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0" i="0" u="none" strike="noStrike" dirty="0">
                          <a:solidFill>
                            <a:srgbClr val="000000"/>
                          </a:solidFill>
                          <a:effectLst/>
                          <a:latin typeface="Calibri" panose="020F0502020204030204" pitchFamily="34" charset="0"/>
                        </a:rPr>
                        <a:t>3.2  Care and Services to Families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7186383"/>
                  </a:ext>
                </a:extLst>
              </a:tr>
              <a:tr h="370958">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0" i="0" u="none" strike="noStrike" dirty="0">
                          <a:solidFill>
                            <a:srgbClr val="000000"/>
                          </a:solidFill>
                          <a:effectLst/>
                          <a:latin typeface="Calibri" panose="020F0502020204030204" pitchFamily="34" charset="0"/>
                        </a:rPr>
                        <a:t>3.2  Care and Services to Families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3015959371"/>
                  </a:ext>
                </a:extLst>
              </a:tr>
              <a:tr h="370958">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0" i="0" u="none" strike="noStrike" dirty="0">
                          <a:solidFill>
                            <a:srgbClr val="000000"/>
                          </a:solidFill>
                          <a:effectLst/>
                          <a:latin typeface="Calibri" panose="020F0502020204030204" pitchFamily="34" charset="0"/>
                        </a:rPr>
                        <a:t>3.3 Child Care and Protection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36746275"/>
                  </a:ext>
                </a:extLst>
              </a:tr>
              <a:tr h="370958">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0" i="0" u="none" strike="noStrike" dirty="0">
                          <a:solidFill>
                            <a:srgbClr val="000000"/>
                          </a:solidFill>
                          <a:effectLst/>
                          <a:latin typeface="Calibri" panose="020F0502020204030204" pitchFamily="34" charset="0"/>
                        </a:rPr>
                        <a:t>3.3 Child Care and Protection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373584956"/>
                  </a:ext>
                </a:extLst>
              </a:tr>
              <a:tr h="370958">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0" i="0" u="none" strike="noStrike" dirty="0">
                          <a:solidFill>
                            <a:srgbClr val="000000"/>
                          </a:solidFill>
                          <a:effectLst/>
                          <a:latin typeface="Calibri" panose="020F0502020204030204" pitchFamily="34" charset="0"/>
                        </a:rPr>
                        <a:t>3.4 Child and Youth Care Centres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6286749"/>
                  </a:ext>
                </a:extLst>
              </a:tr>
              <a:tr h="370958">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0" i="0" u="none" strike="noStrike" dirty="0">
                          <a:solidFill>
                            <a:srgbClr val="000000"/>
                          </a:solidFill>
                          <a:effectLst/>
                          <a:latin typeface="Calibri" panose="020F0502020204030204" pitchFamily="34" charset="0"/>
                        </a:rPr>
                        <a:t>3.4 Child and Youth Care Centres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389902096"/>
                  </a:ext>
                </a:extLst>
              </a:tr>
              <a:tr h="370958">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0" i="0" u="none" strike="noStrike" dirty="0">
                          <a:solidFill>
                            <a:srgbClr val="000000"/>
                          </a:solidFill>
                          <a:effectLst/>
                          <a:latin typeface="Calibri" panose="020F0502020204030204" pitchFamily="34" charset="0"/>
                        </a:rPr>
                        <a:t>3.5 Community-Based Care Services for children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4716656"/>
                  </a:ext>
                </a:extLst>
              </a:tr>
              <a:tr h="370958">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0" i="0" u="none" strike="noStrike" dirty="0">
                          <a:solidFill>
                            <a:srgbClr val="000000"/>
                          </a:solidFill>
                          <a:effectLst/>
                          <a:latin typeface="Calibri" panose="020F0502020204030204" pitchFamily="34" charset="0"/>
                        </a:rPr>
                        <a:t>3.5 Community-Based Care Services for children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920124225"/>
                  </a:ext>
                </a:extLst>
              </a:tr>
              <a:tr h="370958">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Total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0656338"/>
                  </a:ext>
                </a:extLst>
              </a:tr>
              <a:tr h="370958">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73%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27%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1117741"/>
                  </a:ext>
                </a:extLst>
              </a:tr>
            </a:tbl>
          </a:graphicData>
        </a:graphic>
      </p:graphicFrame>
    </p:spTree>
    <p:extLst>
      <p:ext uri="{BB962C8B-B14F-4D97-AF65-F5344CB8AC3E}">
        <p14:creationId xmlns:p14="http://schemas.microsoft.com/office/powerpoint/2010/main" val="2157311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16</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AF1DEFF3-1ECE-0BF4-699C-4D37C706B408}"/>
              </a:ext>
            </a:extLst>
          </p:cNvPr>
          <p:cNvSpPr txBox="1">
            <a:spLocks/>
          </p:cNvSpPr>
          <p:nvPr/>
        </p:nvSpPr>
        <p:spPr>
          <a:xfrm>
            <a:off x="1007180" y="1097970"/>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Non-Financial Performance: Prog 4</a:t>
            </a:r>
            <a:endPar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3">
            <a:extLst>
              <a:ext uri="{FF2B5EF4-FFF2-40B4-BE49-F238E27FC236}">
                <a16:creationId xmlns:a16="http://schemas.microsoft.com/office/drawing/2014/main" id="{77CDE863-12EE-8871-B175-DAB77DCEFD80}"/>
              </a:ext>
            </a:extLst>
          </p:cNvPr>
          <p:cNvGraphicFramePr>
            <a:graphicFrameLocks/>
          </p:cNvGraphicFramePr>
          <p:nvPr>
            <p:extLst>
              <p:ext uri="{D42A27DB-BD31-4B8C-83A1-F6EECF244321}">
                <p14:modId xmlns:p14="http://schemas.microsoft.com/office/powerpoint/2010/main" val="3704643453"/>
              </p:ext>
            </p:extLst>
          </p:nvPr>
        </p:nvGraphicFramePr>
        <p:xfrm>
          <a:off x="1007180" y="1641169"/>
          <a:ext cx="8013657" cy="4537109"/>
        </p:xfrm>
        <a:graphic>
          <a:graphicData uri="http://schemas.openxmlformats.org/drawingml/2006/table">
            <a:tbl>
              <a:tblPr/>
              <a:tblGrid>
                <a:gridCol w="2435091">
                  <a:extLst>
                    <a:ext uri="{9D8B030D-6E8A-4147-A177-3AD203B41FA5}">
                      <a16:colId xmlns:a16="http://schemas.microsoft.com/office/drawing/2014/main" val="1583542773"/>
                    </a:ext>
                  </a:extLst>
                </a:gridCol>
                <a:gridCol w="929761">
                  <a:extLst>
                    <a:ext uri="{9D8B030D-6E8A-4147-A177-3AD203B41FA5}">
                      <a16:colId xmlns:a16="http://schemas.microsoft.com/office/drawing/2014/main" val="696828831"/>
                    </a:ext>
                  </a:extLst>
                </a:gridCol>
                <a:gridCol w="929761">
                  <a:extLst>
                    <a:ext uri="{9D8B030D-6E8A-4147-A177-3AD203B41FA5}">
                      <a16:colId xmlns:a16="http://schemas.microsoft.com/office/drawing/2014/main" val="803617668"/>
                    </a:ext>
                  </a:extLst>
                </a:gridCol>
                <a:gridCol w="929761">
                  <a:extLst>
                    <a:ext uri="{9D8B030D-6E8A-4147-A177-3AD203B41FA5}">
                      <a16:colId xmlns:a16="http://schemas.microsoft.com/office/drawing/2014/main" val="3812188540"/>
                    </a:ext>
                  </a:extLst>
                </a:gridCol>
                <a:gridCol w="929761">
                  <a:extLst>
                    <a:ext uri="{9D8B030D-6E8A-4147-A177-3AD203B41FA5}">
                      <a16:colId xmlns:a16="http://schemas.microsoft.com/office/drawing/2014/main" val="1647152104"/>
                    </a:ext>
                  </a:extLst>
                </a:gridCol>
                <a:gridCol w="929761">
                  <a:extLst>
                    <a:ext uri="{9D8B030D-6E8A-4147-A177-3AD203B41FA5}">
                      <a16:colId xmlns:a16="http://schemas.microsoft.com/office/drawing/2014/main" val="3870554654"/>
                    </a:ext>
                  </a:extLst>
                </a:gridCol>
                <a:gridCol w="929761">
                  <a:extLst>
                    <a:ext uri="{9D8B030D-6E8A-4147-A177-3AD203B41FA5}">
                      <a16:colId xmlns:a16="http://schemas.microsoft.com/office/drawing/2014/main" val="2683026928"/>
                    </a:ext>
                  </a:extLst>
                </a:gridCol>
              </a:tblGrid>
              <a:tr h="890461">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PROGRAMME 4: RESTORATIVE SERVICES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1" i="0" u="none" strike="noStrike" dirty="0">
                          <a:solidFill>
                            <a:srgbClr val="000000"/>
                          </a:solidFill>
                          <a:effectLst/>
                          <a:latin typeface="Calibri" panose="020F0502020204030204" pitchFamily="34" charset="0"/>
                        </a:rPr>
                        <a:t>Good Progress (greater than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C6E0B4"/>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pattFill prst="upDiag">
                      <a:fgClr>
                        <a:srgbClr val="FFFF00"/>
                      </a:fgClr>
                      <a:bgClr>
                        <a:srgbClr val="00B050"/>
                      </a:bgClr>
                    </a:patt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pattFill prst="dnDiag">
                      <a:fgClr>
                        <a:srgbClr val="FFFF00"/>
                      </a:fgClr>
                      <a:bgClr>
                        <a:srgbClr val="FF0000"/>
                      </a:bgClr>
                    </a:patt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Not Targeted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extLst>
                  <a:ext uri="{0D108BD9-81ED-4DB2-BD59-A6C34878D82A}">
                    <a16:rowId xmlns:a16="http://schemas.microsoft.com/office/drawing/2014/main" val="2461534626"/>
                  </a:ext>
                </a:extLst>
              </a:tr>
              <a:tr h="455831">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0" i="0" u="none" strike="noStrike" dirty="0">
                          <a:solidFill>
                            <a:srgbClr val="000000"/>
                          </a:solidFill>
                          <a:effectLst/>
                          <a:latin typeface="Calibri" panose="020F0502020204030204" pitchFamily="34" charset="0"/>
                        </a:rPr>
                        <a:t>4.2 Crime Prevention and support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1218963"/>
                  </a:ext>
                </a:extLst>
              </a:tr>
              <a:tr h="455831">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US" sz="1100" b="0" i="0" u="none" strike="noStrike" dirty="0">
                          <a:solidFill>
                            <a:srgbClr val="000000"/>
                          </a:solidFill>
                          <a:effectLst/>
                          <a:latin typeface="Calibri" panose="020F0502020204030204" pitchFamily="34" charset="0"/>
                        </a:rPr>
                        <a:t>4.2 Crime Prevention and support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2856725147"/>
                  </a:ext>
                </a:extLst>
              </a:tr>
              <a:tr h="455831">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0" i="0" u="none" strike="noStrike" dirty="0">
                          <a:solidFill>
                            <a:srgbClr val="000000"/>
                          </a:solidFill>
                          <a:effectLst/>
                          <a:latin typeface="Calibri" panose="020F0502020204030204" pitchFamily="34" charset="0"/>
                        </a:rPr>
                        <a:t>4.3 Victim empowerment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9679852"/>
                  </a:ext>
                </a:extLst>
              </a:tr>
              <a:tr h="455831">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0" i="0" u="none" strike="noStrike" dirty="0">
                          <a:solidFill>
                            <a:srgbClr val="000000"/>
                          </a:solidFill>
                          <a:effectLst/>
                          <a:latin typeface="Calibri" panose="020F0502020204030204" pitchFamily="34" charset="0"/>
                        </a:rPr>
                        <a:t>4.3 Victim empowerment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2032730409"/>
                  </a:ext>
                </a:extLst>
              </a:tr>
              <a:tr h="455831">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0" i="0" u="none" strike="noStrike" dirty="0">
                          <a:solidFill>
                            <a:srgbClr val="000000"/>
                          </a:solidFill>
                          <a:effectLst/>
                          <a:latin typeface="Calibri" panose="020F0502020204030204" pitchFamily="34" charset="0"/>
                        </a:rPr>
                        <a:t>4.4 Substance Abuse, Prevention and Rehabilitation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9435949"/>
                  </a:ext>
                </a:extLst>
              </a:tr>
              <a:tr h="455831">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0" i="0" u="none" strike="noStrike" dirty="0">
                          <a:solidFill>
                            <a:srgbClr val="000000"/>
                          </a:solidFill>
                          <a:effectLst/>
                          <a:latin typeface="Calibri" panose="020F0502020204030204" pitchFamily="34" charset="0"/>
                        </a:rPr>
                        <a:t>4.4 Substance Abuse, Prevention and Rehabilitation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3491120622"/>
                  </a:ext>
                </a:extLst>
              </a:tr>
              <a:tr h="455831">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Total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19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8936607"/>
                  </a:ext>
                </a:extLst>
              </a:tr>
              <a:tr h="455831">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l" fontAlgn="t"/>
                      <a:r>
                        <a:rPr lang="en-ZA" sz="1100" b="1" i="0" u="none" strike="noStrike" dirty="0">
                          <a:solidFill>
                            <a:srgbClr val="000000"/>
                          </a:solidFill>
                          <a:effectLst/>
                          <a:latin typeface="Calibri" panose="020F0502020204030204" pitchFamily="34" charset="0"/>
                        </a:rPr>
                        <a:t>% Indicators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514350" rtl="0" eaLnBrk="1" latinLnBrk="0" hangingPunct="1">
                        <a:defRPr sz="1013" kern="1200">
                          <a:solidFill>
                            <a:schemeClr val="tx1"/>
                          </a:solidFill>
                          <a:latin typeface="Calibri"/>
                        </a:defRPr>
                      </a:lvl1pPr>
                      <a:lvl2pPr marL="257175" algn="l" defTabSz="514350" rtl="0" eaLnBrk="1" latinLnBrk="0" hangingPunct="1">
                        <a:defRPr sz="1013" kern="1200">
                          <a:solidFill>
                            <a:schemeClr val="tx1"/>
                          </a:solidFill>
                          <a:latin typeface="Calibri"/>
                        </a:defRPr>
                      </a:lvl2pPr>
                      <a:lvl3pPr marL="514350" algn="l" defTabSz="514350" rtl="0" eaLnBrk="1" latinLnBrk="0" hangingPunct="1">
                        <a:defRPr sz="1013" kern="1200">
                          <a:solidFill>
                            <a:schemeClr val="tx1"/>
                          </a:solidFill>
                          <a:latin typeface="Calibri"/>
                        </a:defRPr>
                      </a:lvl3pPr>
                      <a:lvl4pPr marL="771525" algn="l" defTabSz="514350" rtl="0" eaLnBrk="1" latinLnBrk="0" hangingPunct="1">
                        <a:defRPr sz="1013" kern="1200">
                          <a:solidFill>
                            <a:schemeClr val="tx1"/>
                          </a:solidFill>
                          <a:latin typeface="Calibri"/>
                        </a:defRPr>
                      </a:lvl4pPr>
                      <a:lvl5pPr marL="1028700" algn="l" defTabSz="514350" rtl="0" eaLnBrk="1" latinLnBrk="0" hangingPunct="1">
                        <a:defRPr sz="1013" kern="1200">
                          <a:solidFill>
                            <a:schemeClr val="tx1"/>
                          </a:solidFill>
                          <a:latin typeface="Calibri"/>
                        </a:defRPr>
                      </a:lvl5pPr>
                      <a:lvl6pPr marL="1285875" algn="l" defTabSz="514350" rtl="0" eaLnBrk="1" latinLnBrk="0" hangingPunct="1">
                        <a:defRPr sz="1013" kern="1200">
                          <a:solidFill>
                            <a:schemeClr val="tx1"/>
                          </a:solidFill>
                          <a:latin typeface="Calibri"/>
                        </a:defRPr>
                      </a:lvl6pPr>
                      <a:lvl7pPr marL="1543050" algn="l" defTabSz="514350" rtl="0" eaLnBrk="1" latinLnBrk="0" hangingPunct="1">
                        <a:defRPr sz="1013" kern="1200">
                          <a:solidFill>
                            <a:schemeClr val="tx1"/>
                          </a:solidFill>
                          <a:latin typeface="Calibri"/>
                        </a:defRPr>
                      </a:lvl7pPr>
                      <a:lvl8pPr marL="1800225" algn="l" defTabSz="514350" rtl="0" eaLnBrk="1" latinLnBrk="0" hangingPunct="1">
                        <a:defRPr sz="1013" kern="1200">
                          <a:solidFill>
                            <a:schemeClr val="tx1"/>
                          </a:solidFill>
                          <a:latin typeface="Calibri"/>
                        </a:defRPr>
                      </a:lvl8pPr>
                      <a:lvl9pPr marL="2057400" algn="l" defTabSz="514350" rtl="0" eaLnBrk="1" latinLnBrk="0" hangingPunct="1">
                        <a:defRPr sz="1013" kern="1200">
                          <a:solidFill>
                            <a:schemeClr val="tx1"/>
                          </a:solidFill>
                          <a:latin typeface="Calibri"/>
                        </a:defRPr>
                      </a:lvl9pPr>
                    </a:lstStyle>
                    <a:p>
                      <a:pPr algn="ctr" fontAlgn="t"/>
                      <a:r>
                        <a:rPr lang="en-ZA" sz="1100" b="1"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2929727854"/>
                  </a:ext>
                </a:extLst>
              </a:tr>
            </a:tbl>
          </a:graphicData>
        </a:graphic>
      </p:graphicFrame>
    </p:spTree>
    <p:extLst>
      <p:ext uri="{BB962C8B-B14F-4D97-AF65-F5344CB8AC3E}">
        <p14:creationId xmlns:p14="http://schemas.microsoft.com/office/powerpoint/2010/main" val="2540808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17</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411E64EF-0D6C-FFF6-8F12-6AB74C3863AB}"/>
              </a:ext>
            </a:extLst>
          </p:cNvPr>
          <p:cNvSpPr txBox="1">
            <a:spLocks/>
          </p:cNvSpPr>
          <p:nvPr/>
        </p:nvSpPr>
        <p:spPr>
          <a:xfrm>
            <a:off x="1007180" y="1097970"/>
            <a:ext cx="8013659" cy="492291"/>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Non-Financial Performance: Prog 5</a:t>
            </a:r>
            <a:endPar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3">
            <a:extLst>
              <a:ext uri="{FF2B5EF4-FFF2-40B4-BE49-F238E27FC236}">
                <a16:creationId xmlns:a16="http://schemas.microsoft.com/office/drawing/2014/main" id="{A26BE3EF-E4A9-95DA-2B80-C9DF97795AD6}"/>
              </a:ext>
            </a:extLst>
          </p:cNvPr>
          <p:cNvGraphicFramePr>
            <a:graphicFrameLocks noGrp="1"/>
          </p:cNvGraphicFramePr>
          <p:nvPr>
            <p:ph idx="1"/>
            <p:extLst>
              <p:ext uri="{D42A27DB-BD31-4B8C-83A1-F6EECF244321}">
                <p14:modId xmlns:p14="http://schemas.microsoft.com/office/powerpoint/2010/main" val="1838085588"/>
              </p:ext>
            </p:extLst>
          </p:nvPr>
        </p:nvGraphicFramePr>
        <p:xfrm>
          <a:off x="818866" y="1626326"/>
          <a:ext cx="8201973" cy="4767289"/>
        </p:xfrm>
        <a:graphic>
          <a:graphicData uri="http://schemas.openxmlformats.org/drawingml/2006/table">
            <a:tbl>
              <a:tblPr/>
              <a:tblGrid>
                <a:gridCol w="2492313">
                  <a:extLst>
                    <a:ext uri="{9D8B030D-6E8A-4147-A177-3AD203B41FA5}">
                      <a16:colId xmlns:a16="http://schemas.microsoft.com/office/drawing/2014/main" val="3076907729"/>
                    </a:ext>
                  </a:extLst>
                </a:gridCol>
                <a:gridCol w="951610">
                  <a:extLst>
                    <a:ext uri="{9D8B030D-6E8A-4147-A177-3AD203B41FA5}">
                      <a16:colId xmlns:a16="http://schemas.microsoft.com/office/drawing/2014/main" val="3137592135"/>
                    </a:ext>
                  </a:extLst>
                </a:gridCol>
                <a:gridCol w="951610">
                  <a:extLst>
                    <a:ext uri="{9D8B030D-6E8A-4147-A177-3AD203B41FA5}">
                      <a16:colId xmlns:a16="http://schemas.microsoft.com/office/drawing/2014/main" val="1219535569"/>
                    </a:ext>
                  </a:extLst>
                </a:gridCol>
                <a:gridCol w="951610">
                  <a:extLst>
                    <a:ext uri="{9D8B030D-6E8A-4147-A177-3AD203B41FA5}">
                      <a16:colId xmlns:a16="http://schemas.microsoft.com/office/drawing/2014/main" val="4164006155"/>
                    </a:ext>
                  </a:extLst>
                </a:gridCol>
                <a:gridCol w="951610">
                  <a:extLst>
                    <a:ext uri="{9D8B030D-6E8A-4147-A177-3AD203B41FA5}">
                      <a16:colId xmlns:a16="http://schemas.microsoft.com/office/drawing/2014/main" val="3591529626"/>
                    </a:ext>
                  </a:extLst>
                </a:gridCol>
                <a:gridCol w="951610">
                  <a:extLst>
                    <a:ext uri="{9D8B030D-6E8A-4147-A177-3AD203B41FA5}">
                      <a16:colId xmlns:a16="http://schemas.microsoft.com/office/drawing/2014/main" val="317159880"/>
                    </a:ext>
                  </a:extLst>
                </a:gridCol>
                <a:gridCol w="951610">
                  <a:extLst>
                    <a:ext uri="{9D8B030D-6E8A-4147-A177-3AD203B41FA5}">
                      <a16:colId xmlns:a16="http://schemas.microsoft.com/office/drawing/2014/main" val="4239148348"/>
                    </a:ext>
                  </a:extLst>
                </a:gridCol>
              </a:tblGrid>
              <a:tr h="463359">
                <a:tc>
                  <a:txBody>
                    <a:bodyPr/>
                    <a:lstStyle/>
                    <a:p>
                      <a:pPr algn="l" fontAlgn="t"/>
                      <a:r>
                        <a:rPr lang="en-US" sz="1000" b="1" i="0" u="none" strike="noStrike" dirty="0">
                          <a:solidFill>
                            <a:srgbClr val="000000"/>
                          </a:solidFill>
                          <a:effectLst/>
                          <a:latin typeface="Calibri" panose="020F0502020204030204" pitchFamily="34" charset="0"/>
                        </a:rPr>
                        <a:t>PROGRAMME 5: DEVELOPMENT AND RESEARCH</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ZA" sz="1000" b="1" i="0" u="none" strike="noStrike" dirty="0">
                          <a:solidFill>
                            <a:srgbClr val="000000"/>
                          </a:solidFill>
                          <a:effectLst/>
                          <a:latin typeface="Calibri" panose="020F0502020204030204" pitchFamily="34" charset="0"/>
                        </a:rPr>
                        <a:t>Achieved (100%  and greater)</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t"/>
                      <a:r>
                        <a:rPr lang="en-US" sz="1000" b="1" i="0" u="none" strike="noStrike" dirty="0">
                          <a:solidFill>
                            <a:srgbClr val="000000"/>
                          </a:solidFill>
                          <a:effectLst/>
                          <a:latin typeface="Calibri" panose="020F0502020204030204" pitchFamily="34" charset="0"/>
                        </a:rPr>
                        <a:t>Good Progress (greater than 75%</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l" fontAlgn="t"/>
                      <a:r>
                        <a:rPr lang="en-ZA" sz="1000" b="1" i="0" u="none" strike="noStrike" dirty="0">
                          <a:solidFill>
                            <a:srgbClr val="000000"/>
                          </a:solidFill>
                          <a:effectLst/>
                          <a:latin typeface="Calibri" panose="020F0502020204030204" pitchFamily="34" charset="0"/>
                        </a:rPr>
                        <a:t>Fair Progress (51% - 75%)</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l" fontAlgn="t"/>
                      <a:r>
                        <a:rPr lang="en-ZA" sz="1000" b="1" i="0" u="none" strike="noStrike" dirty="0">
                          <a:solidFill>
                            <a:srgbClr val="000000"/>
                          </a:solidFill>
                          <a:effectLst/>
                          <a:latin typeface="Calibri" panose="020F0502020204030204" pitchFamily="34" charset="0"/>
                        </a:rPr>
                        <a:t>Poor Progress (26% - 50%)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l" fontAlgn="t"/>
                      <a:r>
                        <a:rPr lang="en-US" sz="1000" b="1" i="0" u="none" strike="noStrike" dirty="0">
                          <a:solidFill>
                            <a:srgbClr val="000000"/>
                          </a:solidFill>
                          <a:effectLst/>
                          <a:latin typeface="Calibri" panose="020F0502020204030204" pitchFamily="34" charset="0"/>
                        </a:rPr>
                        <a:t>Very Poor Progress (Less than 25%)</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ZA" sz="1000" b="1" i="0" u="none" strike="noStrike" dirty="0">
                          <a:solidFill>
                            <a:srgbClr val="000000"/>
                          </a:solidFill>
                          <a:effectLst/>
                          <a:latin typeface="Calibri" panose="020F0502020204030204" pitchFamily="34" charset="0"/>
                        </a:rPr>
                        <a:t>Not Targeted</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879171863"/>
                  </a:ext>
                </a:extLst>
              </a:tr>
              <a:tr h="215610">
                <a:tc>
                  <a:txBody>
                    <a:bodyPr/>
                    <a:lstStyle/>
                    <a:p>
                      <a:pPr algn="l" fontAlgn="t"/>
                      <a:r>
                        <a:rPr lang="en-ZA" sz="1000" b="0" i="0" u="none" strike="noStrike" dirty="0">
                          <a:solidFill>
                            <a:srgbClr val="000000"/>
                          </a:solidFill>
                          <a:effectLst/>
                          <a:latin typeface="Calibri" panose="020F0502020204030204" pitchFamily="34" charset="0"/>
                        </a:rPr>
                        <a:t>5.2 Community Mobilisation</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8628312"/>
                  </a:ext>
                </a:extLst>
              </a:tr>
              <a:tr h="212035">
                <a:tc>
                  <a:txBody>
                    <a:bodyPr/>
                    <a:lstStyle/>
                    <a:p>
                      <a:pPr algn="l" fontAlgn="t"/>
                      <a:r>
                        <a:rPr lang="en-ZA" sz="1000" b="0" i="0" u="none" strike="noStrike" dirty="0">
                          <a:solidFill>
                            <a:srgbClr val="000000"/>
                          </a:solidFill>
                          <a:effectLst/>
                          <a:latin typeface="Calibri" panose="020F0502020204030204" pitchFamily="34" charset="0"/>
                        </a:rPr>
                        <a:t>5.2 Community Mobilisation</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100%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534358121"/>
                  </a:ext>
                </a:extLst>
              </a:tr>
              <a:tr h="299891">
                <a:tc>
                  <a:txBody>
                    <a:bodyPr/>
                    <a:lstStyle/>
                    <a:p>
                      <a:pPr algn="l" fontAlgn="t"/>
                      <a:r>
                        <a:rPr lang="en-US" sz="1000" b="0" i="0" u="none" strike="noStrike" dirty="0">
                          <a:solidFill>
                            <a:srgbClr val="000000"/>
                          </a:solidFill>
                          <a:effectLst/>
                          <a:latin typeface="Calibri" panose="020F0502020204030204" pitchFamily="34" charset="0"/>
                        </a:rPr>
                        <a:t>5.3 Institutional capacity building and support for NPOs</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8278175"/>
                  </a:ext>
                </a:extLst>
              </a:tr>
              <a:tr h="299891">
                <a:tc>
                  <a:txBody>
                    <a:bodyPr/>
                    <a:lstStyle/>
                    <a:p>
                      <a:pPr algn="l" fontAlgn="t"/>
                      <a:r>
                        <a:rPr lang="en-US" sz="1000" b="0" i="0" u="none" strike="noStrike" dirty="0">
                          <a:solidFill>
                            <a:srgbClr val="000000"/>
                          </a:solidFill>
                          <a:effectLst/>
                          <a:latin typeface="Calibri" panose="020F0502020204030204" pitchFamily="34" charset="0"/>
                        </a:rPr>
                        <a:t>5.3 Institutional capacity building and support for NPOs</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100%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557626099"/>
                  </a:ext>
                </a:extLst>
              </a:tr>
              <a:tr h="299891">
                <a:tc>
                  <a:txBody>
                    <a:bodyPr/>
                    <a:lstStyle/>
                    <a:p>
                      <a:pPr algn="l" fontAlgn="t"/>
                      <a:r>
                        <a:rPr lang="en-US" sz="1000" b="0" i="0" u="none" strike="noStrike" dirty="0">
                          <a:solidFill>
                            <a:srgbClr val="000000"/>
                          </a:solidFill>
                          <a:effectLst/>
                          <a:latin typeface="Calibri" panose="020F0502020204030204" pitchFamily="34" charset="0"/>
                        </a:rPr>
                        <a:t>5.4 Poverty Alleviation and Sustainable Livelihoods</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7</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6182086"/>
                  </a:ext>
                </a:extLst>
              </a:tr>
              <a:tr h="299891">
                <a:tc>
                  <a:txBody>
                    <a:bodyPr/>
                    <a:lstStyle/>
                    <a:p>
                      <a:pPr algn="l" fontAlgn="t"/>
                      <a:r>
                        <a:rPr lang="en-US" sz="1000" b="0" i="0" u="none" strike="noStrike" dirty="0">
                          <a:solidFill>
                            <a:srgbClr val="000000"/>
                          </a:solidFill>
                          <a:effectLst/>
                          <a:latin typeface="Calibri" panose="020F0502020204030204" pitchFamily="34" charset="0"/>
                        </a:rPr>
                        <a:t>5.4 Poverty Alleviation and Sustainable Livelihoods</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64%</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9%</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9%</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9%</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9%</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690986921"/>
                  </a:ext>
                </a:extLst>
              </a:tr>
              <a:tr h="211571">
                <a:tc>
                  <a:txBody>
                    <a:bodyPr/>
                    <a:lstStyle/>
                    <a:p>
                      <a:pPr algn="l" fontAlgn="t"/>
                      <a:r>
                        <a:rPr lang="en-US" sz="1000" b="0" i="0" u="none" strike="noStrike" dirty="0">
                          <a:solidFill>
                            <a:srgbClr val="000000"/>
                          </a:solidFill>
                          <a:effectLst/>
                          <a:latin typeface="Calibri" panose="020F0502020204030204" pitchFamily="34" charset="0"/>
                        </a:rPr>
                        <a:t>5.5 Community Based Research and Planning</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2</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0355811"/>
                  </a:ext>
                </a:extLst>
              </a:tr>
              <a:tr h="185531">
                <a:tc>
                  <a:txBody>
                    <a:bodyPr/>
                    <a:lstStyle/>
                    <a:p>
                      <a:pPr algn="l" fontAlgn="t"/>
                      <a:r>
                        <a:rPr lang="en-US" sz="1000" b="0" i="0" u="none" strike="noStrike" dirty="0">
                          <a:solidFill>
                            <a:srgbClr val="000000"/>
                          </a:solidFill>
                          <a:effectLst/>
                          <a:latin typeface="Calibri" panose="020F0502020204030204" pitchFamily="34" charset="0"/>
                        </a:rPr>
                        <a:t>5.5 Community Based Research and Planning</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100%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517180146"/>
                  </a:ext>
                </a:extLst>
              </a:tr>
              <a:tr h="279054">
                <a:tc>
                  <a:txBody>
                    <a:bodyPr/>
                    <a:lstStyle/>
                    <a:p>
                      <a:pPr algn="l" fontAlgn="t"/>
                      <a:r>
                        <a:rPr lang="en-ZA" sz="1000" b="0" i="0" u="none" strike="noStrike" dirty="0">
                          <a:solidFill>
                            <a:srgbClr val="000000"/>
                          </a:solidFill>
                          <a:effectLst/>
                          <a:latin typeface="Calibri" panose="020F0502020204030204" pitchFamily="34" charset="0"/>
                        </a:rPr>
                        <a:t>5.6 Youth development</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5</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5978823"/>
                  </a:ext>
                </a:extLst>
              </a:tr>
              <a:tr h="279054">
                <a:tc>
                  <a:txBody>
                    <a:bodyPr/>
                    <a:lstStyle/>
                    <a:p>
                      <a:pPr algn="l" fontAlgn="t"/>
                      <a:r>
                        <a:rPr lang="en-ZA" sz="1000" b="0" i="0" u="none" strike="noStrike" dirty="0">
                          <a:solidFill>
                            <a:srgbClr val="000000"/>
                          </a:solidFill>
                          <a:effectLst/>
                          <a:latin typeface="Calibri" panose="020F0502020204030204" pitchFamily="34" charset="0"/>
                        </a:rPr>
                        <a:t>5.6 Youth development</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100%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623359672"/>
                  </a:ext>
                </a:extLst>
              </a:tr>
              <a:tr h="279054">
                <a:tc>
                  <a:txBody>
                    <a:bodyPr/>
                    <a:lstStyle/>
                    <a:p>
                      <a:pPr algn="l" fontAlgn="t"/>
                      <a:r>
                        <a:rPr lang="en-ZA" sz="1000" b="0" i="0" u="none" strike="noStrike" dirty="0">
                          <a:solidFill>
                            <a:srgbClr val="000000"/>
                          </a:solidFill>
                          <a:effectLst/>
                          <a:latin typeface="Calibri" panose="020F0502020204030204" pitchFamily="34" charset="0"/>
                        </a:rPr>
                        <a:t>5.7 Women development</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2</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4541635"/>
                  </a:ext>
                </a:extLst>
              </a:tr>
              <a:tr h="279054">
                <a:tc>
                  <a:txBody>
                    <a:bodyPr/>
                    <a:lstStyle/>
                    <a:p>
                      <a:pPr algn="l" fontAlgn="t"/>
                      <a:r>
                        <a:rPr lang="en-ZA" sz="1000" b="0" i="0" u="none" strike="noStrike" dirty="0">
                          <a:solidFill>
                            <a:srgbClr val="000000"/>
                          </a:solidFill>
                          <a:effectLst/>
                          <a:latin typeface="Calibri" panose="020F0502020204030204" pitchFamily="34" charset="0"/>
                        </a:rPr>
                        <a:t>5.7 Women development</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100%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963953838"/>
                  </a:ext>
                </a:extLst>
              </a:tr>
              <a:tr h="279054">
                <a:tc>
                  <a:txBody>
                    <a:bodyPr/>
                    <a:lstStyle/>
                    <a:p>
                      <a:pPr algn="l" fontAlgn="t"/>
                      <a:r>
                        <a:rPr lang="en-ZA" sz="1000" b="0" i="0" u="none" strike="noStrike" dirty="0">
                          <a:solidFill>
                            <a:srgbClr val="000000"/>
                          </a:solidFill>
                          <a:effectLst/>
                          <a:latin typeface="Calibri" panose="020F0502020204030204" pitchFamily="34" charset="0"/>
                        </a:rPr>
                        <a:t>5.8 Population Policy Promotion</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5</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0"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6196513"/>
                  </a:ext>
                </a:extLst>
              </a:tr>
              <a:tr h="279054">
                <a:tc>
                  <a:txBody>
                    <a:bodyPr/>
                    <a:lstStyle/>
                    <a:p>
                      <a:pPr algn="l" fontAlgn="t"/>
                      <a:r>
                        <a:rPr lang="en-ZA" sz="1000" b="0" i="0" u="none" strike="noStrike" dirty="0">
                          <a:solidFill>
                            <a:srgbClr val="000000"/>
                          </a:solidFill>
                          <a:effectLst/>
                          <a:latin typeface="Calibri" panose="020F0502020204030204" pitchFamily="34" charset="0"/>
                        </a:rPr>
                        <a:t>5.8 Population Policy Promotion</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100%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242407397"/>
                  </a:ext>
                </a:extLst>
              </a:tr>
              <a:tr h="279054">
                <a:tc>
                  <a:txBody>
                    <a:bodyPr/>
                    <a:lstStyle/>
                    <a:p>
                      <a:pPr algn="l" fontAlgn="t"/>
                      <a:r>
                        <a:rPr lang="en-ZA" sz="1000" b="1" i="0" u="none" strike="noStrike" dirty="0">
                          <a:solidFill>
                            <a:srgbClr val="000000"/>
                          </a:solidFill>
                          <a:effectLst/>
                          <a:latin typeface="Calibri" panose="020F0502020204030204" pitchFamily="34" charset="0"/>
                        </a:rPr>
                        <a:t>Total Indicators</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23</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1</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2007416"/>
                  </a:ext>
                </a:extLst>
              </a:tr>
              <a:tr h="279054">
                <a:tc>
                  <a:txBody>
                    <a:bodyPr/>
                    <a:lstStyle/>
                    <a:p>
                      <a:pPr algn="l" fontAlgn="t"/>
                      <a:r>
                        <a:rPr lang="en-ZA" sz="1000" b="1" i="0" u="none" strike="noStrike" dirty="0">
                          <a:solidFill>
                            <a:srgbClr val="000000"/>
                          </a:solidFill>
                          <a:effectLst/>
                          <a:latin typeface="Calibri" panose="020F0502020204030204" pitchFamily="34" charset="0"/>
                        </a:rPr>
                        <a:t>% Indicators</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85%</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4%</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4%</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4%</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4%</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t"/>
                      <a:r>
                        <a:rPr lang="en-ZA" sz="1000" b="1" i="0" u="none" strike="noStrike" dirty="0">
                          <a:solidFill>
                            <a:srgbClr val="000000"/>
                          </a:solidFill>
                          <a:effectLst/>
                          <a:latin typeface="Calibri" panose="020F0502020204030204" pitchFamily="34" charset="0"/>
                        </a:rPr>
                        <a:t>0%</a:t>
                      </a:r>
                    </a:p>
                  </a:txBody>
                  <a:tcPr marL="6742" marR="6742" marT="67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240801095"/>
                  </a:ext>
                </a:extLst>
              </a:tr>
            </a:tbl>
          </a:graphicData>
        </a:graphic>
      </p:graphicFrame>
    </p:spTree>
    <p:extLst>
      <p:ext uri="{BB962C8B-B14F-4D97-AF65-F5344CB8AC3E}">
        <p14:creationId xmlns:p14="http://schemas.microsoft.com/office/powerpoint/2010/main" val="3755462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18</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9377EC26-D8AF-7A17-975A-0BBB482C21F8}"/>
              </a:ext>
            </a:extLst>
          </p:cNvPr>
          <p:cNvSpPr txBox="1">
            <a:spLocks/>
          </p:cNvSpPr>
          <p:nvPr/>
        </p:nvSpPr>
        <p:spPr>
          <a:xfrm>
            <a:off x="1045510" y="1097970"/>
            <a:ext cx="8013659" cy="46578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Annual Weighted Performance</a:t>
            </a:r>
            <a:endPar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AB0381C6-ECE9-9F1F-626A-8C745E92A10E}"/>
              </a:ext>
            </a:extLst>
          </p:cNvPr>
          <p:cNvGraphicFramePr>
            <a:graphicFrameLocks noGrp="1"/>
          </p:cNvGraphicFramePr>
          <p:nvPr>
            <p:ph idx="1"/>
            <p:extLst>
              <p:ext uri="{D42A27DB-BD31-4B8C-83A1-F6EECF244321}">
                <p14:modId xmlns:p14="http://schemas.microsoft.com/office/powerpoint/2010/main" val="1609716513"/>
              </p:ext>
            </p:extLst>
          </p:nvPr>
        </p:nvGraphicFramePr>
        <p:xfrm>
          <a:off x="1007181" y="1730952"/>
          <a:ext cx="8013659" cy="4187870"/>
        </p:xfrm>
        <a:graphic>
          <a:graphicData uri="http://schemas.openxmlformats.org/drawingml/2006/table">
            <a:tbl>
              <a:tblPr/>
              <a:tblGrid>
                <a:gridCol w="3644154">
                  <a:extLst>
                    <a:ext uri="{9D8B030D-6E8A-4147-A177-3AD203B41FA5}">
                      <a16:colId xmlns:a16="http://schemas.microsoft.com/office/drawing/2014/main" val="2945259046"/>
                    </a:ext>
                  </a:extLst>
                </a:gridCol>
                <a:gridCol w="1514530">
                  <a:extLst>
                    <a:ext uri="{9D8B030D-6E8A-4147-A177-3AD203B41FA5}">
                      <a16:colId xmlns:a16="http://schemas.microsoft.com/office/drawing/2014/main" val="1802710416"/>
                    </a:ext>
                  </a:extLst>
                </a:gridCol>
                <a:gridCol w="1288221">
                  <a:extLst>
                    <a:ext uri="{9D8B030D-6E8A-4147-A177-3AD203B41FA5}">
                      <a16:colId xmlns:a16="http://schemas.microsoft.com/office/drawing/2014/main" val="2555913496"/>
                    </a:ext>
                  </a:extLst>
                </a:gridCol>
                <a:gridCol w="1566754">
                  <a:extLst>
                    <a:ext uri="{9D8B030D-6E8A-4147-A177-3AD203B41FA5}">
                      <a16:colId xmlns:a16="http://schemas.microsoft.com/office/drawing/2014/main" val="1639579156"/>
                    </a:ext>
                  </a:extLst>
                </a:gridCol>
              </a:tblGrid>
              <a:tr h="232401">
                <a:tc gridSpan="4">
                  <a:txBody>
                    <a:bodyPr/>
                    <a:lstStyle/>
                    <a:p>
                      <a:pPr algn="ctr" fontAlgn="b"/>
                      <a:r>
                        <a:rPr lang="en-ZA" sz="1100" b="0" i="0" u="none" strike="noStrike" dirty="0">
                          <a:solidFill>
                            <a:srgbClr val="000000"/>
                          </a:solidFill>
                          <a:effectLst/>
                          <a:latin typeface="Calibri" panose="020F0502020204030204" pitchFamily="34" charset="0"/>
                        </a:rPr>
                        <a:t>Performance Grid</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3086679518"/>
                  </a:ext>
                </a:extLst>
              </a:tr>
              <a:tr h="420646">
                <a:tc>
                  <a:txBody>
                    <a:bodyPr/>
                    <a:lstStyle/>
                    <a:p>
                      <a:pPr algn="l" fontAlgn="b"/>
                      <a:r>
                        <a:rPr lang="en-ZA" sz="1100" b="0" i="0" u="none" strike="noStrike" dirty="0">
                          <a:solidFill>
                            <a:srgbClr val="000000"/>
                          </a:solidFill>
                          <a:effectLst/>
                          <a:latin typeface="Calibri" panose="020F0502020204030204" pitchFamily="34" charset="0"/>
                        </a:rPr>
                        <a:t>Consolidate rating performance grid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7882609"/>
                  </a:ext>
                </a:extLst>
              </a:tr>
              <a:tr h="232401">
                <a:tc>
                  <a:txBody>
                    <a:bodyPr/>
                    <a:lstStyle/>
                    <a:p>
                      <a:pPr algn="l" fontAlgn="b"/>
                      <a:r>
                        <a:rPr lang="en-ZA"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Score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Count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Total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1991604"/>
                  </a:ext>
                </a:extLst>
              </a:tr>
              <a:tr h="569383">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68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340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8021955"/>
                  </a:ext>
                </a:extLst>
              </a:tr>
              <a:tr h="627483">
                <a:tc>
                  <a:txBody>
                    <a:bodyPr/>
                    <a:lstStyle/>
                    <a:p>
                      <a:pPr algn="l" fontAlgn="t"/>
                      <a:r>
                        <a:rPr lang="en-US" sz="1100" b="1" i="0" u="none" strike="noStrike" dirty="0">
                          <a:solidFill>
                            <a:srgbClr val="000000"/>
                          </a:solidFill>
                          <a:effectLst/>
                          <a:latin typeface="Calibri" panose="020F0502020204030204" pitchFamily="34" charset="0"/>
                        </a:rPr>
                        <a:t>Good Progress (greater than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60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1015320"/>
                  </a:ext>
                </a:extLst>
              </a:tr>
              <a:tr h="348602">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0741602"/>
                  </a:ext>
                </a:extLst>
              </a:tr>
              <a:tr h="511283">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2935211"/>
                  </a:ext>
                </a:extLst>
              </a:tr>
              <a:tr h="420646">
                <a:tc>
                  <a:txBody>
                    <a:body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9567631"/>
                  </a:ext>
                </a:extLst>
              </a:tr>
              <a:tr h="302122">
                <a:tc>
                  <a:txBody>
                    <a:bodyPr/>
                    <a:lstStyle/>
                    <a:p>
                      <a:pPr algn="l" fontAlgn="b"/>
                      <a:r>
                        <a:rPr lang="en-ZA" sz="1100" b="0" i="0" u="none" strike="noStrike" dirty="0">
                          <a:solidFill>
                            <a:srgbClr val="000000"/>
                          </a:solidFill>
                          <a:effectLst/>
                          <a:latin typeface="Calibri" panose="020F0502020204030204" pitchFamily="34"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88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412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3724729"/>
                  </a:ext>
                </a:extLst>
              </a:tr>
              <a:tr h="290502">
                <a:tc>
                  <a:txBody>
                    <a:bodyPr/>
                    <a:lstStyle/>
                    <a:p>
                      <a:pPr algn="l" fontAlgn="b"/>
                      <a:r>
                        <a:rPr lang="en-ZA" sz="1100" b="0" i="0" u="none" strike="noStrike" dirty="0">
                          <a:solidFill>
                            <a:srgbClr val="000000"/>
                          </a:solidFill>
                          <a:effectLst/>
                          <a:latin typeface="Calibri" panose="020F0502020204030204" pitchFamily="34" charset="0"/>
                        </a:rPr>
                        <a:t>Maximum score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440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1761339"/>
                  </a:ext>
                </a:extLst>
              </a:tr>
              <a:tr h="232401">
                <a:tc>
                  <a:txBody>
                    <a:bodyPr/>
                    <a:lstStyle/>
                    <a:p>
                      <a:pPr algn="l" fontAlgn="b"/>
                      <a:r>
                        <a:rPr lang="en-ZA" sz="1100" b="0" i="0" u="none" strike="noStrike" dirty="0">
                          <a:solidFill>
                            <a:srgbClr val="FFFFFF"/>
                          </a:solidFill>
                          <a:effectLst/>
                          <a:latin typeface="Calibri" panose="020F0502020204030204" pitchFamily="34" charset="0"/>
                        </a:rPr>
                        <a:t>Performance per pillar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94%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1264615325"/>
                  </a:ext>
                </a:extLst>
              </a:tr>
            </a:tbl>
          </a:graphicData>
        </a:graphic>
      </p:graphicFrame>
    </p:spTree>
    <p:extLst>
      <p:ext uri="{BB962C8B-B14F-4D97-AF65-F5344CB8AC3E}">
        <p14:creationId xmlns:p14="http://schemas.microsoft.com/office/powerpoint/2010/main" val="1029476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19</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4C0D639B-2596-A6DD-9761-6BE7BA17DEE5}"/>
              </a:ext>
            </a:extLst>
          </p:cNvPr>
          <p:cNvSpPr txBox="1">
            <a:spLocks/>
          </p:cNvSpPr>
          <p:nvPr/>
        </p:nvSpPr>
        <p:spPr>
          <a:xfrm>
            <a:off x="1007180" y="1097970"/>
            <a:ext cx="8013659" cy="426030"/>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Annual Weighted Performance: Prog 1</a:t>
            </a:r>
            <a:endPar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3">
            <a:extLst>
              <a:ext uri="{FF2B5EF4-FFF2-40B4-BE49-F238E27FC236}">
                <a16:creationId xmlns:a16="http://schemas.microsoft.com/office/drawing/2014/main" id="{38C55B19-928F-AFF5-2F84-A1FC97CDE1B7}"/>
              </a:ext>
            </a:extLst>
          </p:cNvPr>
          <p:cNvGraphicFramePr>
            <a:graphicFrameLocks noGrp="1"/>
          </p:cNvGraphicFramePr>
          <p:nvPr>
            <p:ph idx="1"/>
            <p:extLst>
              <p:ext uri="{D42A27DB-BD31-4B8C-83A1-F6EECF244321}">
                <p14:modId xmlns:p14="http://schemas.microsoft.com/office/powerpoint/2010/main" val="4773303"/>
              </p:ext>
            </p:extLst>
          </p:nvPr>
        </p:nvGraphicFramePr>
        <p:xfrm>
          <a:off x="1007180" y="1727587"/>
          <a:ext cx="8013658" cy="4174224"/>
        </p:xfrm>
        <a:graphic>
          <a:graphicData uri="http://schemas.openxmlformats.org/drawingml/2006/table">
            <a:tbl>
              <a:tblPr/>
              <a:tblGrid>
                <a:gridCol w="3895710">
                  <a:extLst>
                    <a:ext uri="{9D8B030D-6E8A-4147-A177-3AD203B41FA5}">
                      <a16:colId xmlns:a16="http://schemas.microsoft.com/office/drawing/2014/main" val="4023786973"/>
                    </a:ext>
                  </a:extLst>
                </a:gridCol>
                <a:gridCol w="1333432">
                  <a:extLst>
                    <a:ext uri="{9D8B030D-6E8A-4147-A177-3AD203B41FA5}">
                      <a16:colId xmlns:a16="http://schemas.microsoft.com/office/drawing/2014/main" val="3443693518"/>
                    </a:ext>
                  </a:extLst>
                </a:gridCol>
                <a:gridCol w="1529523">
                  <a:extLst>
                    <a:ext uri="{9D8B030D-6E8A-4147-A177-3AD203B41FA5}">
                      <a16:colId xmlns:a16="http://schemas.microsoft.com/office/drawing/2014/main" val="3540638564"/>
                    </a:ext>
                  </a:extLst>
                </a:gridCol>
                <a:gridCol w="1254993">
                  <a:extLst>
                    <a:ext uri="{9D8B030D-6E8A-4147-A177-3AD203B41FA5}">
                      <a16:colId xmlns:a16="http://schemas.microsoft.com/office/drawing/2014/main" val="2685426298"/>
                    </a:ext>
                  </a:extLst>
                </a:gridCol>
              </a:tblGrid>
              <a:tr h="231644">
                <a:tc gridSpan="4">
                  <a:txBody>
                    <a:bodyPr/>
                    <a:lstStyle/>
                    <a:p>
                      <a:pPr algn="ctr" fontAlgn="b"/>
                      <a:r>
                        <a:rPr lang="en-ZA" sz="1100" b="0" i="0" u="none" strike="noStrike" dirty="0">
                          <a:solidFill>
                            <a:srgbClr val="000000"/>
                          </a:solidFill>
                          <a:effectLst/>
                          <a:latin typeface="Calibri" panose="020F0502020204030204" pitchFamily="34" charset="0"/>
                        </a:rPr>
                        <a:t>Prog 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2619840240"/>
                  </a:ext>
                </a:extLst>
              </a:tr>
              <a:tr h="419275">
                <a:tc>
                  <a:txBody>
                    <a:bodyPr/>
                    <a:lstStyle/>
                    <a:p>
                      <a:pPr algn="l" fontAlgn="b"/>
                      <a:r>
                        <a:rPr lang="en-ZA" sz="1100" b="0" i="0" u="none" strike="noStrike" dirty="0">
                          <a:solidFill>
                            <a:srgbClr val="000000"/>
                          </a:solidFill>
                          <a:effectLst/>
                          <a:latin typeface="Calibri" panose="020F0502020204030204" pitchFamily="34" charset="0"/>
                        </a:rPr>
                        <a:t>Consolidate rating performance grid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Prog 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1090961"/>
                  </a:ext>
                </a:extLst>
              </a:tr>
              <a:tr h="231644">
                <a:tc>
                  <a:txBody>
                    <a:bodyPr/>
                    <a:lstStyle/>
                    <a:p>
                      <a:pPr algn="l" fontAlgn="b"/>
                      <a:r>
                        <a:rPr lang="en-ZA"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Score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Count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Total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3652796"/>
                  </a:ext>
                </a:extLst>
              </a:tr>
              <a:tr h="567528">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65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2204242"/>
                  </a:ext>
                </a:extLst>
              </a:tr>
              <a:tr h="625439">
                <a:tc>
                  <a:txBody>
                    <a:bodyPr/>
                    <a:lstStyle/>
                    <a:p>
                      <a:pPr algn="l" fontAlgn="t"/>
                      <a:r>
                        <a:rPr lang="en-US" sz="1100" b="1" i="0" u="none" strike="noStrike" dirty="0">
                          <a:solidFill>
                            <a:srgbClr val="000000"/>
                          </a:solidFill>
                          <a:effectLst/>
                          <a:latin typeface="Calibri" panose="020F0502020204030204" pitchFamily="34" charset="0"/>
                        </a:rPr>
                        <a:t>Good Progress (greater than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5640210"/>
                  </a:ext>
                </a:extLst>
              </a:tr>
              <a:tr h="347466">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3073947"/>
                  </a:ext>
                </a:extLst>
              </a:tr>
              <a:tr h="509617">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6494779"/>
                  </a:ext>
                </a:extLst>
              </a:tr>
              <a:tr h="419275">
                <a:tc>
                  <a:txBody>
                    <a:body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8587246"/>
                  </a:ext>
                </a:extLst>
              </a:tr>
              <a:tr h="301137">
                <a:tc>
                  <a:txBody>
                    <a:bodyPr/>
                    <a:lstStyle/>
                    <a:p>
                      <a:pPr algn="l" fontAlgn="b"/>
                      <a:r>
                        <a:rPr lang="en-ZA" sz="1100" b="0" i="0" u="none" strike="noStrike" dirty="0">
                          <a:solidFill>
                            <a:srgbClr val="000000"/>
                          </a:solidFill>
                          <a:effectLst/>
                          <a:latin typeface="Calibri" panose="020F0502020204030204" pitchFamily="34"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95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5662391"/>
                  </a:ext>
                </a:extLst>
              </a:tr>
              <a:tr h="289555">
                <a:tc>
                  <a:txBody>
                    <a:bodyPr/>
                    <a:lstStyle/>
                    <a:p>
                      <a:pPr algn="l" fontAlgn="b"/>
                      <a:r>
                        <a:rPr lang="en-ZA" sz="1100" b="0" i="0" u="none" strike="noStrike" dirty="0">
                          <a:solidFill>
                            <a:srgbClr val="000000"/>
                          </a:solidFill>
                          <a:effectLst/>
                          <a:latin typeface="Calibri" panose="020F0502020204030204" pitchFamily="34" charset="0"/>
                        </a:rPr>
                        <a:t>Maximum score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105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9201887"/>
                  </a:ext>
                </a:extLst>
              </a:tr>
              <a:tr h="231644">
                <a:tc>
                  <a:txBody>
                    <a:bodyPr/>
                    <a:lstStyle/>
                    <a:p>
                      <a:pPr algn="l" fontAlgn="b"/>
                      <a:r>
                        <a:rPr lang="en-ZA" sz="1100" b="0" i="0" u="none" strike="noStrike" dirty="0">
                          <a:solidFill>
                            <a:srgbClr val="FFFFFF"/>
                          </a:solidFill>
                          <a:effectLst/>
                          <a:latin typeface="Calibri" panose="020F0502020204030204" pitchFamily="34" charset="0"/>
                        </a:rPr>
                        <a:t>Performance per pillar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90%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3987839227"/>
                  </a:ext>
                </a:extLst>
              </a:tr>
            </a:tbl>
          </a:graphicData>
        </a:graphic>
      </p:graphicFrame>
    </p:spTree>
    <p:extLst>
      <p:ext uri="{BB962C8B-B14F-4D97-AF65-F5344CB8AC3E}">
        <p14:creationId xmlns:p14="http://schemas.microsoft.com/office/powerpoint/2010/main" val="3203057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2</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10F12334-349B-CC79-8031-ED8AB7107145}"/>
              </a:ext>
            </a:extLst>
          </p:cNvPr>
          <p:cNvSpPr txBox="1">
            <a:spLocks/>
          </p:cNvSpPr>
          <p:nvPr/>
        </p:nvSpPr>
        <p:spPr>
          <a:xfrm>
            <a:off x="1007180" y="1097970"/>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Table Of Contents</a:t>
            </a:r>
            <a:endParaRPr kumimoji="0" 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sp>
        <p:nvSpPr>
          <p:cNvPr id="5" name="Content Placeholder 2">
            <a:extLst>
              <a:ext uri="{FF2B5EF4-FFF2-40B4-BE49-F238E27FC236}">
                <a16:creationId xmlns:a16="http://schemas.microsoft.com/office/drawing/2014/main" id="{A58F19E2-A9F7-8550-45CA-E42693166A44}"/>
              </a:ext>
            </a:extLst>
          </p:cNvPr>
          <p:cNvSpPr txBox="1">
            <a:spLocks/>
          </p:cNvSpPr>
          <p:nvPr/>
        </p:nvSpPr>
        <p:spPr>
          <a:xfrm>
            <a:off x="756745" y="1494971"/>
            <a:ext cx="8263430" cy="517252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marR="0" lvl="1" indent="0" algn="l" defTabSz="457200" rtl="0" eaLnBrk="1" fontAlgn="auto" latinLnBrk="0" hangingPunct="1">
              <a:lnSpc>
                <a:spcPct val="100000"/>
              </a:lnSpc>
              <a:spcBef>
                <a:spcPct val="20000"/>
              </a:spcBef>
              <a:spcAft>
                <a:spcPts val="0"/>
              </a:spcAft>
              <a:buClrTx/>
              <a:buSzTx/>
              <a:buFont typeface="Arial"/>
              <a:buNone/>
              <a:tabLst/>
              <a:defRPr/>
            </a:pPr>
            <a:endParaRPr kumimoji="0" lang="en-ZA"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457200" marR="0" lvl="1" indent="0" algn="l" defTabSz="457200" rtl="0" eaLnBrk="1" fontAlgn="auto" latinLnBrk="0" hangingPunct="1">
              <a:lnSpc>
                <a:spcPct val="100000"/>
              </a:lnSpc>
              <a:spcBef>
                <a:spcPct val="20000"/>
              </a:spcBef>
              <a:spcAft>
                <a:spcPts val="0"/>
              </a:spcAft>
              <a:buClrTx/>
              <a:buSzTx/>
              <a:buFont typeface="Arial"/>
              <a:buNone/>
              <a:tabLst/>
              <a:defRPr/>
            </a:pPr>
            <a:r>
              <a:rPr kumimoji="0" lang="en-ZA" altLang="en-US" sz="18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PART D:	 </a:t>
            </a:r>
            <a:r>
              <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ANNEXURES</a:t>
            </a:r>
          </a:p>
          <a:p>
            <a:pPr marL="457200" marR="0" lvl="1" indent="0" algn="l" defTabSz="457200" rtl="0" eaLnBrk="1" fontAlgn="auto" latinLnBrk="0" hangingPunct="1">
              <a:lnSpc>
                <a:spcPct val="100000"/>
              </a:lnSpc>
              <a:spcBef>
                <a:spcPct val="20000"/>
              </a:spcBef>
              <a:spcAft>
                <a:spcPts val="0"/>
              </a:spcAft>
              <a:buClrTx/>
              <a:buSzTx/>
              <a:buFont typeface="Arial" charset="0"/>
              <a:buNone/>
              <a:tabLst/>
              <a:defRPr/>
            </a:pPr>
            <a:endParaRPr kumimoji="0" lang="en-ZA"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457200" marR="0" lvl="1" indent="0" algn="l" defTabSz="457200" rtl="0" eaLnBrk="1" fontAlgn="auto" latinLnBrk="0" hangingPunct="1">
              <a:lnSpc>
                <a:spcPct val="100000"/>
              </a:lnSpc>
              <a:spcBef>
                <a:spcPct val="20000"/>
              </a:spcBef>
              <a:spcAft>
                <a:spcPts val="0"/>
              </a:spcAft>
              <a:buClrTx/>
              <a:buSzTx/>
              <a:buFont typeface="Arial" charset="0"/>
              <a:buNone/>
              <a:tabLst/>
              <a:defRPr/>
            </a:pPr>
            <a:endPar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alt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09035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20</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8155BF09-DAD2-495E-B8D5-EDAAFA11EA89}"/>
              </a:ext>
            </a:extLst>
          </p:cNvPr>
          <p:cNvSpPr txBox="1">
            <a:spLocks/>
          </p:cNvSpPr>
          <p:nvPr/>
        </p:nvSpPr>
        <p:spPr>
          <a:xfrm>
            <a:off x="1007180" y="1097970"/>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Annual Weighted Performance: Prog 2</a:t>
            </a:r>
            <a:endPar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3">
            <a:extLst>
              <a:ext uri="{FF2B5EF4-FFF2-40B4-BE49-F238E27FC236}">
                <a16:creationId xmlns:a16="http://schemas.microsoft.com/office/drawing/2014/main" id="{242D71F1-E421-9800-087E-FC1AA7F2173D}"/>
              </a:ext>
            </a:extLst>
          </p:cNvPr>
          <p:cNvGraphicFramePr>
            <a:graphicFrameLocks noGrp="1"/>
          </p:cNvGraphicFramePr>
          <p:nvPr>
            <p:ph idx="1"/>
            <p:extLst>
              <p:ext uri="{D42A27DB-BD31-4B8C-83A1-F6EECF244321}">
                <p14:modId xmlns:p14="http://schemas.microsoft.com/office/powerpoint/2010/main" val="1531719449"/>
              </p:ext>
            </p:extLst>
          </p:nvPr>
        </p:nvGraphicFramePr>
        <p:xfrm>
          <a:off x="1007179" y="1722345"/>
          <a:ext cx="8013659" cy="4313302"/>
        </p:xfrm>
        <a:graphic>
          <a:graphicData uri="http://schemas.openxmlformats.org/drawingml/2006/table">
            <a:tbl>
              <a:tblPr/>
              <a:tblGrid>
                <a:gridCol w="3644154">
                  <a:extLst>
                    <a:ext uri="{9D8B030D-6E8A-4147-A177-3AD203B41FA5}">
                      <a16:colId xmlns:a16="http://schemas.microsoft.com/office/drawing/2014/main" val="161890885"/>
                    </a:ext>
                  </a:extLst>
                </a:gridCol>
                <a:gridCol w="1514530">
                  <a:extLst>
                    <a:ext uri="{9D8B030D-6E8A-4147-A177-3AD203B41FA5}">
                      <a16:colId xmlns:a16="http://schemas.microsoft.com/office/drawing/2014/main" val="1987839315"/>
                    </a:ext>
                  </a:extLst>
                </a:gridCol>
                <a:gridCol w="1288221">
                  <a:extLst>
                    <a:ext uri="{9D8B030D-6E8A-4147-A177-3AD203B41FA5}">
                      <a16:colId xmlns:a16="http://schemas.microsoft.com/office/drawing/2014/main" val="1745379701"/>
                    </a:ext>
                  </a:extLst>
                </a:gridCol>
                <a:gridCol w="1566754">
                  <a:extLst>
                    <a:ext uri="{9D8B030D-6E8A-4147-A177-3AD203B41FA5}">
                      <a16:colId xmlns:a16="http://schemas.microsoft.com/office/drawing/2014/main" val="3303594366"/>
                    </a:ext>
                  </a:extLst>
                </a:gridCol>
              </a:tblGrid>
              <a:tr h="216640">
                <a:tc gridSpan="4">
                  <a:txBody>
                    <a:bodyPr/>
                    <a:lstStyle/>
                    <a:p>
                      <a:pPr algn="ctr" fontAlgn="b"/>
                      <a:r>
                        <a:rPr lang="en-ZA" sz="1100" b="0" i="0" u="none" strike="noStrike" dirty="0">
                          <a:solidFill>
                            <a:srgbClr val="000000"/>
                          </a:solidFill>
                          <a:effectLst/>
                          <a:latin typeface="Calibri" panose="020F0502020204030204" pitchFamily="34" charset="0"/>
                        </a:rPr>
                        <a:t>Prog 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2543534449"/>
                  </a:ext>
                </a:extLst>
              </a:tr>
              <a:tr h="392118">
                <a:tc>
                  <a:txBody>
                    <a:bodyPr/>
                    <a:lstStyle/>
                    <a:p>
                      <a:pPr algn="l" fontAlgn="b"/>
                      <a:r>
                        <a:rPr lang="en-ZA" sz="1100" b="0" i="0" u="none" strike="noStrike" dirty="0">
                          <a:solidFill>
                            <a:srgbClr val="000000"/>
                          </a:solidFill>
                          <a:effectLst/>
                          <a:latin typeface="Calibri" panose="020F0502020204030204" pitchFamily="34" charset="0"/>
                        </a:rPr>
                        <a:t>Consolidate rating performance grid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3220830"/>
                  </a:ext>
                </a:extLst>
              </a:tr>
              <a:tr h="509104">
                <a:tc>
                  <a:txBody>
                    <a:bodyPr/>
                    <a:lstStyle/>
                    <a:p>
                      <a:pPr algn="l" fontAlgn="b"/>
                      <a:r>
                        <a:rPr lang="en-ZA"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Score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Count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Total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3919864"/>
                  </a:ext>
                </a:extLst>
              </a:tr>
              <a:tr h="509104">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4835434"/>
                  </a:ext>
                </a:extLst>
              </a:tr>
              <a:tr h="509104">
                <a:tc>
                  <a:txBody>
                    <a:bodyPr/>
                    <a:lstStyle/>
                    <a:p>
                      <a:pPr algn="l" fontAlgn="t"/>
                      <a:r>
                        <a:rPr lang="en-US" sz="1100" b="1" i="0" u="none" strike="noStrike" dirty="0">
                          <a:solidFill>
                            <a:srgbClr val="000000"/>
                          </a:solidFill>
                          <a:effectLst/>
                          <a:latin typeface="Calibri" panose="020F0502020204030204" pitchFamily="34" charset="0"/>
                        </a:rPr>
                        <a:t>Good Progress (greater than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0635951"/>
                  </a:ext>
                </a:extLst>
              </a:tr>
              <a:tr h="509104">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9717167"/>
                  </a:ext>
                </a:extLst>
              </a:tr>
              <a:tr h="509104">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2706435"/>
                  </a:ext>
                </a:extLst>
              </a:tr>
              <a:tr h="509104">
                <a:tc>
                  <a:txBody>
                    <a:body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5234341"/>
                  </a:ext>
                </a:extLst>
              </a:tr>
              <a:tr h="216640">
                <a:tc>
                  <a:txBody>
                    <a:bodyPr/>
                    <a:lstStyle/>
                    <a:p>
                      <a:pPr algn="l" fontAlgn="b"/>
                      <a:r>
                        <a:rPr lang="en-ZA" sz="1100" b="0" i="0" u="none" strike="noStrike" dirty="0">
                          <a:solidFill>
                            <a:srgbClr val="000000"/>
                          </a:solidFill>
                          <a:effectLst/>
                          <a:latin typeface="Calibri" panose="020F0502020204030204" pitchFamily="34"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45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9263826"/>
                  </a:ext>
                </a:extLst>
              </a:tr>
              <a:tr h="216640">
                <a:tc>
                  <a:txBody>
                    <a:bodyPr/>
                    <a:lstStyle/>
                    <a:p>
                      <a:pPr algn="l" fontAlgn="b"/>
                      <a:r>
                        <a:rPr lang="en-ZA" sz="1100" b="0" i="0" u="none" strike="noStrike" dirty="0">
                          <a:solidFill>
                            <a:srgbClr val="000000"/>
                          </a:solidFill>
                          <a:effectLst/>
                          <a:latin typeface="Calibri" panose="020F0502020204030204" pitchFamily="34" charset="0"/>
                        </a:rPr>
                        <a:t>Maximum score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3090596"/>
                  </a:ext>
                </a:extLst>
              </a:tr>
              <a:tr h="216640">
                <a:tc>
                  <a:txBody>
                    <a:bodyPr/>
                    <a:lstStyle/>
                    <a:p>
                      <a:pPr algn="l" fontAlgn="b"/>
                      <a:r>
                        <a:rPr lang="en-ZA" sz="1100" b="0" i="0" u="none" strike="noStrike" dirty="0">
                          <a:solidFill>
                            <a:srgbClr val="FFFFFF"/>
                          </a:solidFill>
                          <a:effectLst/>
                          <a:latin typeface="Calibri" panose="020F0502020204030204" pitchFamily="34" charset="0"/>
                        </a:rPr>
                        <a:t>Performance per pillar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90%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2157037371"/>
                  </a:ext>
                </a:extLst>
              </a:tr>
            </a:tbl>
          </a:graphicData>
        </a:graphic>
      </p:graphicFrame>
    </p:spTree>
    <p:extLst>
      <p:ext uri="{BB962C8B-B14F-4D97-AF65-F5344CB8AC3E}">
        <p14:creationId xmlns:p14="http://schemas.microsoft.com/office/powerpoint/2010/main" val="3562794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21</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022F417D-0A24-B696-21B7-F589C0478C7C}"/>
              </a:ext>
            </a:extLst>
          </p:cNvPr>
          <p:cNvSpPr txBox="1">
            <a:spLocks/>
          </p:cNvSpPr>
          <p:nvPr/>
        </p:nvSpPr>
        <p:spPr>
          <a:xfrm>
            <a:off x="1007180" y="1097970"/>
            <a:ext cx="8013659" cy="479039"/>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Annual Weighted Performance: Prog 3</a:t>
            </a:r>
            <a:endPar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6" name="Content Placeholder 3">
            <a:extLst>
              <a:ext uri="{FF2B5EF4-FFF2-40B4-BE49-F238E27FC236}">
                <a16:creationId xmlns:a16="http://schemas.microsoft.com/office/drawing/2014/main" id="{B53A41BB-9A11-E453-AF11-99A1B22D4621}"/>
              </a:ext>
            </a:extLst>
          </p:cNvPr>
          <p:cNvGraphicFramePr>
            <a:graphicFrameLocks noGrp="1"/>
          </p:cNvGraphicFramePr>
          <p:nvPr>
            <p:ph idx="1"/>
            <p:extLst>
              <p:ext uri="{D42A27DB-BD31-4B8C-83A1-F6EECF244321}">
                <p14:modId xmlns:p14="http://schemas.microsoft.com/office/powerpoint/2010/main" val="4085534140"/>
              </p:ext>
            </p:extLst>
          </p:nvPr>
        </p:nvGraphicFramePr>
        <p:xfrm>
          <a:off x="1007180" y="1767207"/>
          <a:ext cx="7904808" cy="4354246"/>
        </p:xfrm>
        <a:graphic>
          <a:graphicData uri="http://schemas.openxmlformats.org/drawingml/2006/table">
            <a:tbl>
              <a:tblPr/>
              <a:tblGrid>
                <a:gridCol w="3842794">
                  <a:extLst>
                    <a:ext uri="{9D8B030D-6E8A-4147-A177-3AD203B41FA5}">
                      <a16:colId xmlns:a16="http://schemas.microsoft.com/office/drawing/2014/main" val="4228770849"/>
                    </a:ext>
                  </a:extLst>
                </a:gridCol>
                <a:gridCol w="1315320">
                  <a:extLst>
                    <a:ext uri="{9D8B030D-6E8A-4147-A177-3AD203B41FA5}">
                      <a16:colId xmlns:a16="http://schemas.microsoft.com/office/drawing/2014/main" val="2124005599"/>
                    </a:ext>
                  </a:extLst>
                </a:gridCol>
                <a:gridCol w="1508748">
                  <a:extLst>
                    <a:ext uri="{9D8B030D-6E8A-4147-A177-3AD203B41FA5}">
                      <a16:colId xmlns:a16="http://schemas.microsoft.com/office/drawing/2014/main" val="3235142379"/>
                    </a:ext>
                  </a:extLst>
                </a:gridCol>
                <a:gridCol w="1237946">
                  <a:extLst>
                    <a:ext uri="{9D8B030D-6E8A-4147-A177-3AD203B41FA5}">
                      <a16:colId xmlns:a16="http://schemas.microsoft.com/office/drawing/2014/main" val="1389367198"/>
                    </a:ext>
                  </a:extLst>
                </a:gridCol>
              </a:tblGrid>
              <a:tr h="218696">
                <a:tc gridSpan="4">
                  <a:txBody>
                    <a:bodyPr/>
                    <a:lstStyle/>
                    <a:p>
                      <a:pPr algn="ctr" fontAlgn="b"/>
                      <a:r>
                        <a:rPr lang="en-ZA" sz="1100" b="0" i="0" u="none" strike="noStrike" dirty="0">
                          <a:solidFill>
                            <a:srgbClr val="000000"/>
                          </a:solidFill>
                          <a:effectLst/>
                          <a:latin typeface="Calibri" panose="020F0502020204030204" pitchFamily="34" charset="0"/>
                        </a:rPr>
                        <a:t>Prog 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3442935179"/>
                  </a:ext>
                </a:extLst>
              </a:tr>
              <a:tr h="395840">
                <a:tc>
                  <a:txBody>
                    <a:bodyPr/>
                    <a:lstStyle/>
                    <a:p>
                      <a:pPr algn="l" fontAlgn="b"/>
                      <a:r>
                        <a:rPr lang="en-ZA" sz="1100" b="0" i="0" u="none" strike="noStrike" dirty="0">
                          <a:solidFill>
                            <a:srgbClr val="000000"/>
                          </a:solidFill>
                          <a:effectLst/>
                          <a:latin typeface="Calibri" panose="020F0502020204030204" pitchFamily="34" charset="0"/>
                        </a:rPr>
                        <a:t>Consolidate rating performance grid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6692614"/>
                  </a:ext>
                </a:extLst>
              </a:tr>
              <a:tr h="513937">
                <a:tc>
                  <a:txBody>
                    <a:bodyPr/>
                    <a:lstStyle/>
                    <a:p>
                      <a:pPr algn="l" fontAlgn="b"/>
                      <a:r>
                        <a:rPr lang="en-ZA"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Score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Count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Total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704554"/>
                  </a:ext>
                </a:extLst>
              </a:tr>
              <a:tr h="513937">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40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2170178"/>
                  </a:ext>
                </a:extLst>
              </a:tr>
              <a:tr h="513937">
                <a:tc>
                  <a:txBody>
                    <a:bodyPr/>
                    <a:lstStyle/>
                    <a:p>
                      <a:pPr algn="l" fontAlgn="t"/>
                      <a:r>
                        <a:rPr lang="en-US" sz="1100" b="1" i="0" u="none" strike="noStrike" dirty="0">
                          <a:solidFill>
                            <a:srgbClr val="000000"/>
                          </a:solidFill>
                          <a:effectLst/>
                          <a:latin typeface="Calibri" panose="020F0502020204030204" pitchFamily="34" charset="0"/>
                        </a:rPr>
                        <a:t>Good Progress (greater than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8250795"/>
                  </a:ext>
                </a:extLst>
              </a:tr>
              <a:tr h="513937">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2289933"/>
                  </a:ext>
                </a:extLst>
              </a:tr>
              <a:tr h="513937">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7229871"/>
                  </a:ext>
                </a:extLst>
              </a:tr>
              <a:tr h="513937">
                <a:tc>
                  <a:txBody>
                    <a:body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327995"/>
                  </a:ext>
                </a:extLst>
              </a:tr>
              <a:tr h="218696">
                <a:tc>
                  <a:txBody>
                    <a:bodyPr/>
                    <a:lstStyle/>
                    <a:p>
                      <a:pPr algn="l" fontAlgn="b"/>
                      <a:r>
                        <a:rPr lang="en-ZA" sz="1100" b="0" i="0" u="none" strike="noStrike" dirty="0">
                          <a:solidFill>
                            <a:srgbClr val="000000"/>
                          </a:solidFill>
                          <a:effectLst/>
                          <a:latin typeface="Calibri" panose="020F0502020204030204" pitchFamily="34"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7339338"/>
                  </a:ext>
                </a:extLst>
              </a:tr>
              <a:tr h="218696">
                <a:tc>
                  <a:txBody>
                    <a:bodyPr/>
                    <a:lstStyle/>
                    <a:p>
                      <a:pPr algn="l" fontAlgn="b"/>
                      <a:r>
                        <a:rPr lang="en-ZA" sz="1100" b="0" i="0" u="none" strike="noStrike" dirty="0">
                          <a:solidFill>
                            <a:srgbClr val="000000"/>
                          </a:solidFill>
                          <a:effectLst/>
                          <a:latin typeface="Calibri" panose="020F0502020204030204" pitchFamily="34" charset="0"/>
                        </a:rPr>
                        <a:t>Maximum score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5682554"/>
                  </a:ext>
                </a:extLst>
              </a:tr>
              <a:tr h="218696">
                <a:tc>
                  <a:txBody>
                    <a:bodyPr/>
                    <a:lstStyle/>
                    <a:p>
                      <a:pPr algn="l" fontAlgn="b"/>
                      <a:r>
                        <a:rPr lang="en-ZA" sz="1100" b="0" i="0" u="none" strike="noStrike" dirty="0">
                          <a:solidFill>
                            <a:srgbClr val="FFFFFF"/>
                          </a:solidFill>
                          <a:effectLst/>
                          <a:latin typeface="Calibri" panose="020F0502020204030204" pitchFamily="34" charset="0"/>
                        </a:rPr>
                        <a:t>Performance per pillar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95%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1166963666"/>
                  </a:ext>
                </a:extLst>
              </a:tr>
            </a:tbl>
          </a:graphicData>
        </a:graphic>
      </p:graphicFrame>
    </p:spTree>
    <p:extLst>
      <p:ext uri="{BB962C8B-B14F-4D97-AF65-F5344CB8AC3E}">
        <p14:creationId xmlns:p14="http://schemas.microsoft.com/office/powerpoint/2010/main" val="3998401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22</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09372E24-DB8F-1FE1-D2F4-46F35458D9E9}"/>
              </a:ext>
            </a:extLst>
          </p:cNvPr>
          <p:cNvSpPr txBox="1">
            <a:spLocks/>
          </p:cNvSpPr>
          <p:nvPr/>
        </p:nvSpPr>
        <p:spPr>
          <a:xfrm>
            <a:off x="1007180" y="1097970"/>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Annual Weighted Performance: Prog 4</a:t>
            </a:r>
            <a:endPar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3">
            <a:extLst>
              <a:ext uri="{FF2B5EF4-FFF2-40B4-BE49-F238E27FC236}">
                <a16:creationId xmlns:a16="http://schemas.microsoft.com/office/drawing/2014/main" id="{018BBB08-D990-F96A-299E-D6080D4426AB}"/>
              </a:ext>
            </a:extLst>
          </p:cNvPr>
          <p:cNvGraphicFramePr>
            <a:graphicFrameLocks noGrp="1"/>
          </p:cNvGraphicFramePr>
          <p:nvPr>
            <p:ph idx="1"/>
            <p:extLst>
              <p:ext uri="{D42A27DB-BD31-4B8C-83A1-F6EECF244321}">
                <p14:modId xmlns:p14="http://schemas.microsoft.com/office/powerpoint/2010/main" val="2965881763"/>
              </p:ext>
            </p:extLst>
          </p:nvPr>
        </p:nvGraphicFramePr>
        <p:xfrm>
          <a:off x="1007180" y="1681006"/>
          <a:ext cx="7891159" cy="4525053"/>
        </p:xfrm>
        <a:graphic>
          <a:graphicData uri="http://schemas.openxmlformats.org/drawingml/2006/table">
            <a:tbl>
              <a:tblPr/>
              <a:tblGrid>
                <a:gridCol w="3588448">
                  <a:extLst>
                    <a:ext uri="{9D8B030D-6E8A-4147-A177-3AD203B41FA5}">
                      <a16:colId xmlns:a16="http://schemas.microsoft.com/office/drawing/2014/main" val="4057845882"/>
                    </a:ext>
                  </a:extLst>
                </a:gridCol>
                <a:gridCol w="1491378">
                  <a:extLst>
                    <a:ext uri="{9D8B030D-6E8A-4147-A177-3AD203B41FA5}">
                      <a16:colId xmlns:a16="http://schemas.microsoft.com/office/drawing/2014/main" val="3031239092"/>
                    </a:ext>
                  </a:extLst>
                </a:gridCol>
                <a:gridCol w="1268529">
                  <a:extLst>
                    <a:ext uri="{9D8B030D-6E8A-4147-A177-3AD203B41FA5}">
                      <a16:colId xmlns:a16="http://schemas.microsoft.com/office/drawing/2014/main" val="4050125113"/>
                    </a:ext>
                  </a:extLst>
                </a:gridCol>
                <a:gridCol w="1542804">
                  <a:extLst>
                    <a:ext uri="{9D8B030D-6E8A-4147-A177-3AD203B41FA5}">
                      <a16:colId xmlns:a16="http://schemas.microsoft.com/office/drawing/2014/main" val="1424816714"/>
                    </a:ext>
                  </a:extLst>
                </a:gridCol>
              </a:tblGrid>
              <a:tr h="209882">
                <a:tc gridSpan="4">
                  <a:txBody>
                    <a:bodyPr/>
                    <a:lstStyle/>
                    <a:p>
                      <a:pPr algn="ctr" fontAlgn="b"/>
                      <a:r>
                        <a:rPr lang="en-ZA" sz="1100" b="0" i="0" u="none" strike="noStrike" dirty="0">
                          <a:solidFill>
                            <a:srgbClr val="000000"/>
                          </a:solidFill>
                          <a:effectLst/>
                          <a:latin typeface="Calibri" panose="020F0502020204030204" pitchFamily="34" charset="0"/>
                        </a:rPr>
                        <a:t>Prog 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2482119557"/>
                  </a:ext>
                </a:extLst>
              </a:tr>
              <a:tr h="379886">
                <a:tc>
                  <a:txBody>
                    <a:bodyPr/>
                    <a:lstStyle/>
                    <a:p>
                      <a:pPr algn="l" fontAlgn="b"/>
                      <a:r>
                        <a:rPr lang="en-ZA" sz="1100" b="0" i="0" u="none" strike="noStrike" dirty="0">
                          <a:solidFill>
                            <a:srgbClr val="000000"/>
                          </a:solidFill>
                          <a:effectLst/>
                          <a:latin typeface="Calibri" panose="020F0502020204030204" pitchFamily="34" charset="0"/>
                        </a:rPr>
                        <a:t>Consolidate rating performance grid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6745593"/>
                  </a:ext>
                </a:extLst>
              </a:tr>
              <a:tr h="419764">
                <a:tc>
                  <a:txBody>
                    <a:bodyPr/>
                    <a:lstStyle/>
                    <a:p>
                      <a:pPr algn="l" fontAlgn="b"/>
                      <a:r>
                        <a:rPr lang="en-ZA"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Score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Count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Total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6609030"/>
                  </a:ext>
                </a:extLst>
              </a:tr>
              <a:tr h="577175">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95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7836526"/>
                  </a:ext>
                </a:extLst>
              </a:tr>
              <a:tr h="577175">
                <a:tc>
                  <a:txBody>
                    <a:bodyPr/>
                    <a:lstStyle/>
                    <a:p>
                      <a:pPr algn="l" fontAlgn="t"/>
                      <a:r>
                        <a:rPr lang="en-US" sz="1100" b="1" i="0" u="none" strike="noStrike" dirty="0">
                          <a:solidFill>
                            <a:srgbClr val="000000"/>
                          </a:solidFill>
                          <a:effectLst/>
                          <a:latin typeface="Calibri" panose="020F0502020204030204" pitchFamily="34" charset="0"/>
                        </a:rPr>
                        <a:t>Good Progress (greater than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2185318"/>
                  </a:ext>
                </a:extLst>
              </a:tr>
              <a:tr h="577175">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2583929"/>
                  </a:ext>
                </a:extLst>
              </a:tr>
              <a:tr h="577175">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0501667"/>
                  </a:ext>
                </a:extLst>
              </a:tr>
              <a:tr h="577175">
                <a:tc>
                  <a:txBody>
                    <a:body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1615627"/>
                  </a:ext>
                </a:extLst>
              </a:tr>
              <a:tr h="209882">
                <a:tc>
                  <a:txBody>
                    <a:bodyPr/>
                    <a:lstStyle/>
                    <a:p>
                      <a:pPr algn="l" fontAlgn="b"/>
                      <a:r>
                        <a:rPr lang="en-ZA" sz="1100" b="0" i="0" u="none" strike="noStrike" dirty="0">
                          <a:solidFill>
                            <a:srgbClr val="000000"/>
                          </a:solidFill>
                          <a:effectLst/>
                          <a:latin typeface="Calibri" panose="020F0502020204030204" pitchFamily="34"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95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665855"/>
                  </a:ext>
                </a:extLst>
              </a:tr>
              <a:tr h="209882">
                <a:tc>
                  <a:txBody>
                    <a:bodyPr/>
                    <a:lstStyle/>
                    <a:p>
                      <a:pPr algn="l" fontAlgn="b"/>
                      <a:r>
                        <a:rPr lang="en-ZA" sz="1100" b="0" i="0" u="none" strike="noStrike" dirty="0">
                          <a:solidFill>
                            <a:srgbClr val="000000"/>
                          </a:solidFill>
                          <a:effectLst/>
                          <a:latin typeface="Calibri" panose="020F0502020204030204" pitchFamily="34" charset="0"/>
                        </a:rPr>
                        <a:t>Maximum score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95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7855753"/>
                  </a:ext>
                </a:extLst>
              </a:tr>
              <a:tr h="209882">
                <a:tc>
                  <a:txBody>
                    <a:bodyPr/>
                    <a:lstStyle/>
                    <a:p>
                      <a:pPr algn="l" fontAlgn="b"/>
                      <a:r>
                        <a:rPr lang="en-ZA" sz="1100" b="0" i="0" u="none" strike="noStrike" dirty="0">
                          <a:solidFill>
                            <a:srgbClr val="FFFFFF"/>
                          </a:solidFill>
                          <a:effectLst/>
                          <a:latin typeface="Calibri" panose="020F0502020204030204" pitchFamily="34" charset="0"/>
                        </a:rPr>
                        <a:t>Performance per pillar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100%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2223688748"/>
                  </a:ext>
                </a:extLst>
              </a:tr>
            </a:tbl>
          </a:graphicData>
        </a:graphic>
      </p:graphicFrame>
    </p:spTree>
    <p:extLst>
      <p:ext uri="{BB962C8B-B14F-4D97-AF65-F5344CB8AC3E}">
        <p14:creationId xmlns:p14="http://schemas.microsoft.com/office/powerpoint/2010/main" val="31434674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23</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DA603526-2437-858F-8F4B-96E8F07C77DE}"/>
              </a:ext>
            </a:extLst>
          </p:cNvPr>
          <p:cNvSpPr txBox="1">
            <a:spLocks/>
          </p:cNvSpPr>
          <p:nvPr/>
        </p:nvSpPr>
        <p:spPr>
          <a:xfrm>
            <a:off x="1007180" y="1097970"/>
            <a:ext cx="8013659" cy="46578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Overview Of Annual Weighted Performance: Prog 5</a:t>
            </a:r>
            <a:endParaRPr kumimoji="0" lang="en-ZA" altLang="en-US" sz="23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graphicFrame>
        <p:nvGraphicFramePr>
          <p:cNvPr id="5" name="Content Placeholder 3">
            <a:extLst>
              <a:ext uri="{FF2B5EF4-FFF2-40B4-BE49-F238E27FC236}">
                <a16:creationId xmlns:a16="http://schemas.microsoft.com/office/drawing/2014/main" id="{F0E6F6ED-8325-9D3A-B5B7-4CFECDEAB2A5}"/>
              </a:ext>
            </a:extLst>
          </p:cNvPr>
          <p:cNvGraphicFramePr>
            <a:graphicFrameLocks noGrp="1"/>
          </p:cNvGraphicFramePr>
          <p:nvPr>
            <p:ph idx="1"/>
            <p:extLst>
              <p:ext uri="{D42A27DB-BD31-4B8C-83A1-F6EECF244321}">
                <p14:modId xmlns:p14="http://schemas.microsoft.com/office/powerpoint/2010/main" val="2592318395"/>
              </p:ext>
            </p:extLst>
          </p:nvPr>
        </p:nvGraphicFramePr>
        <p:xfrm>
          <a:off x="1007180" y="1722944"/>
          <a:ext cx="7754682" cy="4484112"/>
        </p:xfrm>
        <a:graphic>
          <a:graphicData uri="http://schemas.openxmlformats.org/drawingml/2006/table">
            <a:tbl>
              <a:tblPr/>
              <a:tblGrid>
                <a:gridCol w="3769813">
                  <a:extLst>
                    <a:ext uri="{9D8B030D-6E8A-4147-A177-3AD203B41FA5}">
                      <a16:colId xmlns:a16="http://schemas.microsoft.com/office/drawing/2014/main" val="3898302493"/>
                    </a:ext>
                  </a:extLst>
                </a:gridCol>
                <a:gridCol w="1290340">
                  <a:extLst>
                    <a:ext uri="{9D8B030D-6E8A-4147-A177-3AD203B41FA5}">
                      <a16:colId xmlns:a16="http://schemas.microsoft.com/office/drawing/2014/main" val="3941901238"/>
                    </a:ext>
                  </a:extLst>
                </a:gridCol>
                <a:gridCol w="1480094">
                  <a:extLst>
                    <a:ext uri="{9D8B030D-6E8A-4147-A177-3AD203B41FA5}">
                      <a16:colId xmlns:a16="http://schemas.microsoft.com/office/drawing/2014/main" val="3017258821"/>
                    </a:ext>
                  </a:extLst>
                </a:gridCol>
                <a:gridCol w="1214435">
                  <a:extLst>
                    <a:ext uri="{9D8B030D-6E8A-4147-A177-3AD203B41FA5}">
                      <a16:colId xmlns:a16="http://schemas.microsoft.com/office/drawing/2014/main" val="1662465266"/>
                    </a:ext>
                  </a:extLst>
                </a:gridCol>
              </a:tblGrid>
              <a:tr h="207983">
                <a:tc gridSpan="4">
                  <a:txBody>
                    <a:bodyPr/>
                    <a:lstStyle/>
                    <a:p>
                      <a:pPr algn="ctr" fontAlgn="b"/>
                      <a:r>
                        <a:rPr lang="en-ZA" sz="1100" b="0" i="0" u="none" strike="noStrike" dirty="0">
                          <a:solidFill>
                            <a:srgbClr val="000000"/>
                          </a:solidFill>
                          <a:effectLst/>
                          <a:latin typeface="Calibri" panose="020F0502020204030204" pitchFamily="34" charset="0"/>
                        </a:rPr>
                        <a:t>Prog 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2270310317"/>
                  </a:ext>
                </a:extLst>
              </a:tr>
              <a:tr h="376449">
                <a:tc>
                  <a:txBody>
                    <a:bodyPr/>
                    <a:lstStyle/>
                    <a:p>
                      <a:pPr algn="l" fontAlgn="b"/>
                      <a:r>
                        <a:rPr lang="en-ZA" sz="1100" b="0" i="0" u="none" strike="noStrike" dirty="0">
                          <a:solidFill>
                            <a:srgbClr val="000000"/>
                          </a:solidFill>
                          <a:effectLst/>
                          <a:latin typeface="Calibri" panose="020F0502020204030204" pitchFamily="34" charset="0"/>
                        </a:rPr>
                        <a:t>Consolidate rating performance grid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6687323"/>
                  </a:ext>
                </a:extLst>
              </a:tr>
              <a:tr h="415966">
                <a:tc>
                  <a:txBody>
                    <a:bodyPr/>
                    <a:lstStyle/>
                    <a:p>
                      <a:pPr algn="l" fontAlgn="b"/>
                      <a:r>
                        <a:rPr lang="en-ZA"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Score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Count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Total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0467855"/>
                  </a:ext>
                </a:extLst>
              </a:tr>
              <a:tr h="571953">
                <a:tc>
                  <a:txBody>
                    <a:bodyPr/>
                    <a:lstStyle/>
                    <a:p>
                      <a:pPr algn="l" fontAlgn="t"/>
                      <a:r>
                        <a:rPr lang="en-ZA" sz="1100" b="1" i="0" u="none" strike="noStrike" dirty="0">
                          <a:solidFill>
                            <a:srgbClr val="000000"/>
                          </a:solidFill>
                          <a:effectLst/>
                          <a:latin typeface="Calibri" panose="020F0502020204030204" pitchFamily="34" charset="0"/>
                        </a:rPr>
                        <a:t>Achieved (100%  and greater)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115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1074161"/>
                  </a:ext>
                </a:extLst>
              </a:tr>
              <a:tr h="571953">
                <a:tc>
                  <a:txBody>
                    <a:bodyPr/>
                    <a:lstStyle/>
                    <a:p>
                      <a:pPr algn="l" fontAlgn="t"/>
                      <a:r>
                        <a:rPr lang="en-US" sz="1100" b="1" i="0" u="none" strike="noStrike" dirty="0">
                          <a:solidFill>
                            <a:srgbClr val="000000"/>
                          </a:solidFill>
                          <a:effectLst/>
                          <a:latin typeface="Calibri" panose="020F0502020204030204" pitchFamily="34" charset="0"/>
                        </a:rPr>
                        <a:t>Good Progress (greater than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2121876"/>
                  </a:ext>
                </a:extLst>
              </a:tr>
              <a:tr h="571953">
                <a:tc>
                  <a:txBody>
                    <a:bodyPr/>
                    <a:lstStyle/>
                    <a:p>
                      <a:pPr algn="l" fontAlgn="t"/>
                      <a:r>
                        <a:rPr lang="en-ZA" sz="1200" b="1" i="0" u="none" strike="noStrike" dirty="0">
                          <a:solidFill>
                            <a:srgbClr val="000000"/>
                          </a:solidFill>
                          <a:effectLst/>
                          <a:latin typeface="Calibri" panose="020F0502020204030204" pitchFamily="34" charset="0"/>
                        </a:rPr>
                        <a:t>Fair Progress (51% - 75%)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00"/>
                      </a:fgClr>
                      <a:bgClr>
                        <a:srgbClr val="00B050"/>
                      </a:bgClr>
                    </a:pattFill>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4364588"/>
                  </a:ext>
                </a:extLst>
              </a:tr>
              <a:tr h="571953">
                <a:tc>
                  <a:txBody>
                    <a:bodyPr/>
                    <a:lstStyle/>
                    <a:p>
                      <a:pPr algn="l" fontAlgn="t"/>
                      <a:r>
                        <a:rPr lang="en-ZA" sz="1100" b="1" i="0" u="none" strike="noStrike" dirty="0">
                          <a:solidFill>
                            <a:srgbClr val="000000"/>
                          </a:solidFill>
                          <a:effectLst/>
                          <a:latin typeface="Calibri" panose="020F0502020204030204" pitchFamily="34" charset="0"/>
                        </a:rPr>
                        <a:t>Poor Progress (26% - 50%)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nDiag">
                      <a:fgClr>
                        <a:srgbClr val="FFFF00"/>
                      </a:fgClr>
                      <a:bgClr>
                        <a:srgbClr val="FF0000"/>
                      </a:bgClr>
                    </a:pattFill>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1643893"/>
                  </a:ext>
                </a:extLst>
              </a:tr>
              <a:tr h="571953">
                <a:tc>
                  <a:txBody>
                    <a:bodyPr/>
                    <a:lstStyle/>
                    <a:p>
                      <a:pPr algn="l" fontAlgn="t"/>
                      <a:r>
                        <a:rPr lang="en-US" sz="1100" b="1" i="0" u="none" strike="noStrike" dirty="0">
                          <a:solidFill>
                            <a:srgbClr val="000000"/>
                          </a:solidFill>
                          <a:effectLst/>
                          <a:latin typeface="Calibri" panose="020F0502020204030204" pitchFamily="34" charset="0"/>
                        </a:rPr>
                        <a:t>Very Poor Progress (Less than 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770635"/>
                  </a:ext>
                </a:extLst>
              </a:tr>
              <a:tr h="207983">
                <a:tc>
                  <a:txBody>
                    <a:bodyPr/>
                    <a:lstStyle/>
                    <a:p>
                      <a:pPr algn="l" fontAlgn="b"/>
                      <a:r>
                        <a:rPr lang="en-ZA" sz="1100" b="0" i="0" u="none" strike="noStrike" dirty="0">
                          <a:solidFill>
                            <a:srgbClr val="000000"/>
                          </a:solidFill>
                          <a:effectLst/>
                          <a:latin typeface="Calibri" panose="020F0502020204030204" pitchFamily="34"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27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924730"/>
                  </a:ext>
                </a:extLst>
              </a:tr>
              <a:tr h="207983">
                <a:tc>
                  <a:txBody>
                    <a:bodyPr/>
                    <a:lstStyle/>
                    <a:p>
                      <a:pPr algn="l" fontAlgn="b"/>
                      <a:r>
                        <a:rPr lang="en-ZA" sz="1100" b="0" i="0" u="none" strike="noStrike" dirty="0">
                          <a:solidFill>
                            <a:srgbClr val="000000"/>
                          </a:solidFill>
                          <a:effectLst/>
                          <a:latin typeface="Calibri" panose="020F0502020204030204" pitchFamily="34" charset="0"/>
                        </a:rPr>
                        <a:t>Maximum score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ZA" sz="1100" b="0" i="0" u="none" strike="noStrike" dirty="0">
                          <a:solidFill>
                            <a:srgbClr val="000000"/>
                          </a:solidFill>
                          <a:effectLst/>
                          <a:latin typeface="Calibri" panose="020F0502020204030204" pitchFamily="34" charset="0"/>
                        </a:rPr>
                        <a:t>135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9520281"/>
                  </a:ext>
                </a:extLst>
              </a:tr>
              <a:tr h="207983">
                <a:tc>
                  <a:txBody>
                    <a:bodyPr/>
                    <a:lstStyle/>
                    <a:p>
                      <a:pPr algn="l" fontAlgn="b"/>
                      <a:r>
                        <a:rPr lang="en-ZA" sz="1100" b="0" i="0" u="none" strike="noStrike" dirty="0">
                          <a:solidFill>
                            <a:srgbClr val="FFFFFF"/>
                          </a:solidFill>
                          <a:effectLst/>
                          <a:latin typeface="Calibri" panose="020F0502020204030204" pitchFamily="34" charset="0"/>
                        </a:rPr>
                        <a:t>Performance per pillar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tc>
                  <a:txBody>
                    <a:bodyPr/>
                    <a:lstStyle/>
                    <a:p>
                      <a:pPr algn="ctr" fontAlgn="t"/>
                      <a:r>
                        <a:rPr lang="en-ZA" sz="1100" b="0" i="0" u="none" strike="noStrike" dirty="0">
                          <a:solidFill>
                            <a:srgbClr val="FFFFFF"/>
                          </a:solidFill>
                          <a:effectLst/>
                          <a:latin typeface="Calibri" panose="020F0502020204030204" pitchFamily="34" charset="0"/>
                        </a:rPr>
                        <a:t>93%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05496"/>
                    </a:solidFill>
                  </a:tcPr>
                </a:tc>
                <a:extLst>
                  <a:ext uri="{0D108BD9-81ED-4DB2-BD59-A6C34878D82A}">
                    <a16:rowId xmlns:a16="http://schemas.microsoft.com/office/drawing/2014/main" val="18801535"/>
                  </a:ext>
                </a:extLst>
              </a:tr>
            </a:tbl>
          </a:graphicData>
        </a:graphic>
      </p:graphicFrame>
    </p:spTree>
    <p:extLst>
      <p:ext uri="{BB962C8B-B14F-4D97-AF65-F5344CB8AC3E}">
        <p14:creationId xmlns:p14="http://schemas.microsoft.com/office/powerpoint/2010/main" val="4129267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3</a:t>
            </a:fld>
            <a:endParaRPr lang="en-US" dirty="0">
              <a:solidFill>
                <a:prstClr val="black">
                  <a:tint val="75000"/>
                </a:prstClr>
              </a:solidFill>
              <a:latin typeface="Calibri"/>
            </a:endParaRPr>
          </a:p>
        </p:txBody>
      </p:sp>
      <p:sp>
        <p:nvSpPr>
          <p:cNvPr id="4" name="Content Placeholder 2">
            <a:extLst>
              <a:ext uri="{FF2B5EF4-FFF2-40B4-BE49-F238E27FC236}">
                <a16:creationId xmlns:a16="http://schemas.microsoft.com/office/drawing/2014/main" id="{D0727FDB-B67F-AD2A-04D2-F0D140261E18}"/>
              </a:ext>
            </a:extLst>
          </p:cNvPr>
          <p:cNvSpPr txBox="1">
            <a:spLocks/>
          </p:cNvSpPr>
          <p:nvPr/>
        </p:nvSpPr>
        <p:spPr>
          <a:xfrm>
            <a:off x="987136" y="1701010"/>
            <a:ext cx="8040750" cy="1500187"/>
          </a:xfrm>
          <a:prstGeom prst="rect">
            <a:avLst/>
          </a:prstGeom>
        </p:spPr>
        <p:txBody>
          <a:bodyPr vert="horz" lIns="91440" tIns="45720" rIns="91440" bIns="45720" rtlCol="0" anchor="b">
            <a:normAutofit fontScale="70000" lnSpcReduction="20000"/>
          </a:bodyPr>
          <a:lstStyle>
            <a:lvl1pPr marL="0" indent="0" algn="l" defTabSz="457189" rtl="0" eaLnBrk="1" latinLnBrk="0" hangingPunct="1">
              <a:spcBef>
                <a:spcPct val="20000"/>
              </a:spcBef>
              <a:buFont typeface="Arial"/>
              <a:buNone/>
              <a:defRPr sz="2000" kern="1200">
                <a:solidFill>
                  <a:schemeClr val="tx1">
                    <a:tint val="75000"/>
                  </a:schemeClr>
                </a:solidFill>
                <a:latin typeface="Arial" panose="020B0604020202020204" pitchFamily="34" charset="0"/>
                <a:ea typeface="+mn-ea"/>
                <a:cs typeface="Arial" panose="020B0604020202020204" pitchFamily="34" charset="0"/>
              </a:defRPr>
            </a:lvl1pPr>
            <a:lvl2pPr marL="457189" indent="0" algn="l" defTabSz="457189" rtl="0" eaLnBrk="1" latinLnBrk="0" hangingPunct="1">
              <a:spcBef>
                <a:spcPct val="20000"/>
              </a:spcBef>
              <a:buFont typeface="Arial"/>
              <a:buNone/>
              <a:defRPr sz="1800" kern="1200">
                <a:solidFill>
                  <a:schemeClr val="tx1">
                    <a:tint val="75000"/>
                  </a:schemeClr>
                </a:solidFill>
                <a:latin typeface="Arial" panose="020B0604020202020204" pitchFamily="34" charset="0"/>
                <a:ea typeface="+mn-ea"/>
                <a:cs typeface="Arial" panose="020B0604020202020204" pitchFamily="34" charset="0"/>
              </a:defRPr>
            </a:lvl2pPr>
            <a:lvl3pPr marL="914377" indent="0" algn="l" defTabSz="457189" rtl="0" eaLnBrk="1" latinLnBrk="0" hangingPunct="1">
              <a:spcBef>
                <a:spcPct val="20000"/>
              </a:spcBef>
              <a:buFont typeface="Arial"/>
              <a:buNone/>
              <a:defRPr sz="1600" kern="1200">
                <a:solidFill>
                  <a:schemeClr val="tx1">
                    <a:tint val="75000"/>
                  </a:schemeClr>
                </a:solidFill>
                <a:latin typeface="Arial" panose="020B0604020202020204" pitchFamily="34" charset="0"/>
                <a:ea typeface="+mn-ea"/>
                <a:cs typeface="Arial" panose="020B0604020202020204" pitchFamily="34" charset="0"/>
              </a:defRPr>
            </a:lvl3pPr>
            <a:lvl4pPr marL="1371566" indent="0" algn="l" defTabSz="457189"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4pPr>
            <a:lvl5pPr marL="1828754" indent="0" algn="l" defTabSz="457189" rtl="0" eaLnBrk="1" latinLnBrk="0" hangingPunct="1">
              <a:spcBef>
                <a:spcPct val="20000"/>
              </a:spcBef>
              <a:buFont typeface="Arial"/>
              <a:buNone/>
              <a:defRPr sz="1400" kern="1200">
                <a:solidFill>
                  <a:schemeClr val="tx1">
                    <a:tint val="75000"/>
                  </a:schemeClr>
                </a:solidFill>
                <a:latin typeface="Arial" panose="020B0604020202020204" pitchFamily="34" charset="0"/>
                <a:ea typeface="+mn-ea"/>
                <a:cs typeface="Arial" panose="020B0604020202020204" pitchFamily="34" charset="0"/>
              </a:defRPr>
            </a:lvl5pPr>
            <a:lvl6pPr marL="2285943"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131"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320"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509" indent="0" algn="l" defTabSz="457189"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3200" b="0" i="0" u="none" strike="noStrike" kern="1200" cap="none" spc="0" normalizeH="0" baseline="0" noProof="0" dirty="0">
                <a:ln>
                  <a:noFill/>
                </a:ln>
                <a:solidFill>
                  <a:srgbClr val="F79646"/>
                </a:solidFill>
                <a:effectLst/>
                <a:uLnTx/>
                <a:uFillTx/>
                <a:latin typeface="Arial" panose="020B0604020202020204" pitchFamily="34" charset="0"/>
                <a:ea typeface="+mn-ea"/>
                <a:cs typeface="Arial" panose="020B0604020202020204" pitchFamily="34" charset="0"/>
              </a:rPr>
              <a:t>Part D:</a:t>
            </a:r>
          </a:p>
          <a:p>
            <a:pPr marL="0" marR="0" lvl="0" indent="0" algn="r" defTabSz="457189" rtl="0" eaLnBrk="1" fontAlgn="auto" latinLnBrk="0" hangingPunct="1">
              <a:lnSpc>
                <a:spcPct val="100000"/>
              </a:lnSpc>
              <a:spcBef>
                <a:spcPct val="20000"/>
              </a:spcBef>
              <a:spcAft>
                <a:spcPts val="0"/>
              </a:spcAft>
              <a:buClrTx/>
              <a:buSzTx/>
              <a:buFont typeface="Arial"/>
              <a:buNone/>
              <a:tabLst/>
              <a:defRPr/>
            </a:pPr>
            <a:r>
              <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rPr>
              <a:t>Annexures</a:t>
            </a: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a:p>
            <a:pPr marL="0" marR="0" lvl="0" indent="0" algn="r" defTabSz="457189" rtl="0" eaLnBrk="1" fontAlgn="auto" latinLnBrk="0" hangingPunct="1">
              <a:lnSpc>
                <a:spcPct val="100000"/>
              </a:lnSpc>
              <a:spcBef>
                <a:spcPct val="20000"/>
              </a:spcBef>
              <a:spcAft>
                <a:spcPts val="0"/>
              </a:spcAft>
              <a:buClrTx/>
              <a:buSzTx/>
              <a:buFont typeface="Arial"/>
              <a:buNone/>
              <a:tabLst/>
              <a:defRPr/>
            </a:pPr>
            <a:endParaRPr kumimoji="0" lang="en-ZA" altLang="en-US" sz="32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n-ea"/>
              <a:cs typeface="Arial" panose="020B0604020202020204" pitchFamily="34" charset="0"/>
            </a:endParaRPr>
          </a:p>
        </p:txBody>
      </p:sp>
      <p:sp>
        <p:nvSpPr>
          <p:cNvPr id="5" name="Title 3">
            <a:extLst>
              <a:ext uri="{FF2B5EF4-FFF2-40B4-BE49-F238E27FC236}">
                <a16:creationId xmlns:a16="http://schemas.microsoft.com/office/drawing/2014/main" id="{7E16EE65-6181-318F-3AA5-C23BDBDFA193}"/>
              </a:ext>
            </a:extLst>
          </p:cNvPr>
          <p:cNvSpPr txBox="1">
            <a:spLocks/>
          </p:cNvSpPr>
          <p:nvPr/>
        </p:nvSpPr>
        <p:spPr>
          <a:xfrm>
            <a:off x="819091" y="3663900"/>
            <a:ext cx="8040750" cy="1821704"/>
          </a:xfrm>
          <a:prstGeom prst="rect">
            <a:avLst/>
          </a:prstGeom>
        </p:spPr>
        <p:txBody>
          <a:bodyPr vert="horz" lIns="91440" tIns="45720" rIns="91440" bIns="45720" rtlCol="0" anchor="t">
            <a:noAutofit/>
          </a:bodyPr>
          <a:lstStyle>
            <a:lvl1pPr algn="l" defTabSz="457189" rtl="0" eaLnBrk="1" latinLnBrk="0" hangingPunct="1">
              <a:spcBef>
                <a:spcPct val="0"/>
              </a:spcBef>
              <a:buNone/>
              <a:defRPr sz="4000" b="1" kern="1200" cap="all">
                <a:solidFill>
                  <a:srgbClr val="FFFFFF"/>
                </a:solidFill>
                <a:latin typeface="Arial" panose="020B0604020202020204" pitchFamily="34" charset="0"/>
                <a:ea typeface="+mj-ea"/>
                <a:cs typeface="Arial" panose="020B0604020202020204" pitchFamily="34" charset="0"/>
              </a:defRPr>
            </a:lvl1pPr>
          </a:lstStyle>
          <a:p>
            <a:pPr marL="0" marR="0" lvl="0" indent="0" algn="l" defTabSz="457189" rtl="0" eaLnBrk="1" fontAlgn="auto" latinLnBrk="0" hangingPunct="1">
              <a:lnSpc>
                <a:spcPct val="100000"/>
              </a:lnSpc>
              <a:spcBef>
                <a:spcPct val="0"/>
              </a:spcBef>
              <a:spcAft>
                <a:spcPts val="0"/>
              </a:spcAft>
              <a:buClrTx/>
              <a:buSzTx/>
              <a:buFontTx/>
              <a:buNone/>
              <a:tabLst/>
              <a:defRPr/>
            </a:pP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br>
              <a:rPr kumimoji="0" lang="en-ZA" sz="2000" b="1" i="0" u="none" strike="noStrike" kern="1200" cap="all" spc="0" normalizeH="0" baseline="0" noProof="0" dirty="0">
                <a:ln>
                  <a:noFill/>
                </a:ln>
                <a:solidFill>
                  <a:srgbClr val="C0504D">
                    <a:lumMod val="60000"/>
                    <a:lumOff val="40000"/>
                  </a:srgbClr>
                </a:solidFill>
                <a:effectLst/>
                <a:uLnTx/>
                <a:uFillTx/>
                <a:latin typeface="Arial" panose="020B0604020202020204" pitchFamily="34" charset="0"/>
                <a:ea typeface="+mj-ea"/>
                <a:cs typeface="Arial" panose="020B0604020202020204" pitchFamily="34" charset="0"/>
              </a:rPr>
            </a:br>
            <a:r>
              <a:rPr kumimoji="0" lang="en-ZA" sz="2000" b="0" i="0" u="none" strike="noStrike" kern="1200" cap="none"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rPr>
              <a:t>2. Non-Financial Performance</a:t>
            </a:r>
            <a:endParaRPr kumimoji="0" lang="en-ZA" sz="2000" b="0" i="0" u="none" strike="noStrike" kern="1200" cap="all" spc="0" normalizeH="0" baseline="0" noProof="0" dirty="0">
              <a:ln>
                <a:noFill/>
              </a:ln>
              <a:solidFill>
                <a:sysClr val="window" lastClr="FFFFFF">
                  <a:lumMod val="50000"/>
                </a:sysClr>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139705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4</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DEB2A08B-6EE7-8014-8CD1-286914D9A8C6}"/>
              </a:ext>
            </a:extLst>
          </p:cNvPr>
          <p:cNvSpPr txBox="1">
            <a:spLocks/>
          </p:cNvSpPr>
          <p:nvPr/>
        </p:nvSpPr>
        <p:spPr>
          <a:xfrm>
            <a:off x="1006475" y="1116806"/>
            <a:ext cx="8013700" cy="42703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Desired Outcomes: Care And Service To Older Persons </a:t>
            </a:r>
            <a:endParaRPr kumimoji="0" lang="en-ZA" altLang="en-US" sz="25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sp>
        <p:nvSpPr>
          <p:cNvPr id="5" name="Content Placeholder 1">
            <a:extLst>
              <a:ext uri="{FF2B5EF4-FFF2-40B4-BE49-F238E27FC236}">
                <a16:creationId xmlns:a16="http://schemas.microsoft.com/office/drawing/2014/main" id="{E0AA3646-212B-A977-FCED-D709273B40BF}"/>
              </a:ext>
            </a:extLst>
          </p:cNvPr>
          <p:cNvSpPr txBox="1">
            <a:spLocks/>
          </p:cNvSpPr>
          <p:nvPr/>
        </p:nvSpPr>
        <p:spPr>
          <a:xfrm>
            <a:off x="1007180" y="1703752"/>
            <a:ext cx="8013659" cy="4652601"/>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Community-based care and support services have enhanced the length and quality of life of older persons, improved resilience to health conditions affecting older persons such as frailty, chronic illness and diseases, dementia, diabetes and heart diseases. Older persons are able to remain within their communities for longer periods without requiring specialised care. </a:t>
            </a: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Department render active aging programmes as part of the community based care and support programme are aimed at promoting healthy lifestyles for older persons</a:t>
            </a: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provision of residential facilities for older persons is a response to the needs and rights of older persons unable to live independently in their communities as well as ensuring their safety and security.</a:t>
            </a: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99221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5</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7D9F87D5-1669-5A9B-E243-5714338B616A}"/>
              </a:ext>
            </a:extLst>
          </p:cNvPr>
          <p:cNvSpPr txBox="1">
            <a:spLocks/>
          </p:cNvSpPr>
          <p:nvPr/>
        </p:nvSpPr>
        <p:spPr>
          <a:xfrm>
            <a:off x="1007180" y="1097970"/>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Desired Outcomes: Services To Persons  With Disabilities</a:t>
            </a:r>
            <a:endParaRPr kumimoji="0" lang="en-ZA" altLang="en-US" sz="25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sp>
        <p:nvSpPr>
          <p:cNvPr id="5" name="Content Placeholder 1">
            <a:extLst>
              <a:ext uri="{FF2B5EF4-FFF2-40B4-BE49-F238E27FC236}">
                <a16:creationId xmlns:a16="http://schemas.microsoft.com/office/drawing/2014/main" id="{1920F1CF-C5E8-84BC-A350-B89B19864DF6}"/>
              </a:ext>
            </a:extLst>
          </p:cNvPr>
          <p:cNvSpPr txBox="1">
            <a:spLocks/>
          </p:cNvSpPr>
          <p:nvPr/>
        </p:nvSpPr>
        <p:spPr>
          <a:xfrm>
            <a:off x="1007180" y="1703752"/>
            <a:ext cx="8013659" cy="465260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Protective workshops have improved the quality of life of persons with disabilities by increasing access to economic opportunities and improving skills .This increases the independence of persons with disabilities.</a:t>
            </a:r>
            <a:endPar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36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2303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6</a:t>
            </a:fld>
            <a:endParaRPr lang="en-US" dirty="0">
              <a:solidFill>
                <a:prstClr val="black">
                  <a:tint val="75000"/>
                </a:prstClr>
              </a:solidFill>
              <a:latin typeface="Calibri"/>
            </a:endParaRPr>
          </a:p>
        </p:txBody>
      </p:sp>
      <p:sp>
        <p:nvSpPr>
          <p:cNvPr id="4" name="Content Placeholder 1">
            <a:extLst>
              <a:ext uri="{FF2B5EF4-FFF2-40B4-BE49-F238E27FC236}">
                <a16:creationId xmlns:a16="http://schemas.microsoft.com/office/drawing/2014/main" id="{4399ECC4-E067-16E5-A839-481D7CE8BB04}"/>
              </a:ext>
            </a:extLst>
          </p:cNvPr>
          <p:cNvSpPr txBox="1">
            <a:spLocks/>
          </p:cNvSpPr>
          <p:nvPr/>
        </p:nvSpPr>
        <p:spPr>
          <a:xfrm>
            <a:off x="1007180" y="1680137"/>
            <a:ext cx="8013659" cy="4829464"/>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provision of food parcels and daily meals reduce food insecurity and malnutrition; this in turn has reduced the engagement in risky behaviour by children which include transactional sex and dropping out of school; also; reduces hunger among infected and affected people.</a:t>
            </a: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1"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a:t>
            </a:r>
            <a:r>
              <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HIV prevention programmes (Social Behavior Change Interventions) </a:t>
            </a:r>
            <a:r>
              <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are about empowerment of communities with information which improves their resilience to deal with social problems they may face.</a:t>
            </a:r>
          </a:p>
          <a:p>
            <a:pPr marL="342900" marR="0" lvl="1"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1"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EPWP initiatives are aimed at drawing significant numbers of unemployed youth into productive work, in a manner that will enable them to gain skills and increase their capacity to earn income when they exit the programme.</a:t>
            </a:r>
          </a:p>
          <a:p>
            <a:pPr marL="342900" marR="0" lvl="1" indent="-342900" algn="just" defTabSz="457200" rtl="0" eaLnBrk="1" fontAlgn="auto" latinLnBrk="0" hangingPunct="1">
              <a:lnSpc>
                <a:spcPct val="100000"/>
              </a:lnSpc>
              <a:spcBef>
                <a:spcPct val="20000"/>
              </a:spcBef>
              <a:spcAft>
                <a:spcPts val="0"/>
              </a:spcAft>
              <a:buClrTx/>
              <a:buSzTx/>
              <a:buFont typeface="Arial" charset="0"/>
              <a:buChar char="•"/>
              <a:tabLst/>
              <a:defRPr/>
            </a:pPr>
            <a:endPar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Arial"/>
              <a:buChar char="•"/>
              <a:tabLst/>
              <a:defRPr/>
            </a:pPr>
            <a:endPar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5" name="Title 1">
            <a:extLst>
              <a:ext uri="{FF2B5EF4-FFF2-40B4-BE49-F238E27FC236}">
                <a16:creationId xmlns:a16="http://schemas.microsoft.com/office/drawing/2014/main" id="{3978F36A-6B42-E46E-F32A-27DDACE8F970}"/>
              </a:ext>
            </a:extLst>
          </p:cNvPr>
          <p:cNvSpPr txBox="1">
            <a:spLocks/>
          </p:cNvSpPr>
          <p:nvPr/>
        </p:nvSpPr>
        <p:spPr>
          <a:xfrm>
            <a:off x="1045510" y="1179964"/>
            <a:ext cx="8013659" cy="325577"/>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Desired Outcomes: HIV And AIDS</a:t>
            </a:r>
            <a:endParaRPr kumimoji="0" lang="en-ZA" altLang="en-US" sz="25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382421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7</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ABF668FB-39EE-539F-5E98-9B82E7BCC019}"/>
              </a:ext>
            </a:extLst>
          </p:cNvPr>
          <p:cNvSpPr txBox="1">
            <a:spLocks/>
          </p:cNvSpPr>
          <p:nvPr/>
        </p:nvSpPr>
        <p:spPr>
          <a:xfrm>
            <a:off x="1007180" y="1097970"/>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Desired Outcomes: Child Care And Protection</a:t>
            </a:r>
            <a:endParaRPr kumimoji="0" lang="en-GB"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endParaRPr>
          </a:p>
        </p:txBody>
      </p:sp>
      <p:sp>
        <p:nvSpPr>
          <p:cNvPr id="5" name="Content Placeholder 3">
            <a:extLst>
              <a:ext uri="{FF2B5EF4-FFF2-40B4-BE49-F238E27FC236}">
                <a16:creationId xmlns:a16="http://schemas.microsoft.com/office/drawing/2014/main" id="{79913B7E-C30E-ADBD-7B3C-6EBD7F54E61B}"/>
              </a:ext>
            </a:extLst>
          </p:cNvPr>
          <p:cNvSpPr txBox="1">
            <a:spLocks/>
          </p:cNvSpPr>
          <p:nvPr/>
        </p:nvSpPr>
        <p:spPr>
          <a:xfrm>
            <a:off x="1007180" y="1412384"/>
            <a:ext cx="8013659" cy="512083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GB"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By placing children in CYCCs and in foster care the department has reduced their vulnerability to abuse; neglect and exploitation</a:t>
            </a:r>
            <a:r>
              <a:rPr kumimoji="0" lang="en-GB"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Foster care children receive all the necessary and parental care from the foster parents. </a:t>
            </a:r>
            <a:endPar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Arial"/>
              <a:buChar char="•"/>
              <a:tabLst/>
              <a:defRPr/>
            </a:pPr>
            <a:endParaRPr kumimoji="0" lang="en-GB"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0" fontAlgn="auto" latinLnBrk="0" hangingPunct="0">
              <a:lnSpc>
                <a:spcPct val="100000"/>
              </a:lnSpc>
              <a:spcBef>
                <a:spcPct val="20000"/>
              </a:spcBef>
              <a:spcAft>
                <a:spcPts val="0"/>
              </a:spcAft>
              <a:buClrTx/>
              <a:buSzTx/>
              <a:buFont typeface="Wingdings" panose="05000000000000000000" pitchFamily="2" charset="2"/>
              <a:buChar char="§"/>
              <a:tabLst/>
              <a:defRPr/>
            </a:pPr>
            <a:endPar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Arial"/>
              <a:buChar char="•"/>
              <a:tabLst/>
              <a:defRPr/>
            </a:pPr>
            <a:endParaRPr kumimoji="0" lang="en-ZA"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96897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8</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A5B42402-84BC-215E-8F97-8BEED98762A1}"/>
              </a:ext>
            </a:extLst>
          </p:cNvPr>
          <p:cNvSpPr txBox="1">
            <a:spLocks/>
          </p:cNvSpPr>
          <p:nvPr/>
        </p:nvSpPr>
        <p:spPr>
          <a:xfrm>
            <a:off x="1007180" y="1097970"/>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ZA" altLang="en-US" sz="20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Desired Outcomes: Restorative Services</a:t>
            </a:r>
          </a:p>
        </p:txBody>
      </p:sp>
      <p:sp>
        <p:nvSpPr>
          <p:cNvPr id="5" name="Content Placeholder 1">
            <a:extLst>
              <a:ext uri="{FF2B5EF4-FFF2-40B4-BE49-F238E27FC236}">
                <a16:creationId xmlns:a16="http://schemas.microsoft.com/office/drawing/2014/main" id="{3D904328-56DA-0D17-C56C-0421AB0FF4AA}"/>
              </a:ext>
            </a:extLst>
          </p:cNvPr>
          <p:cNvSpPr txBox="1">
            <a:spLocks/>
          </p:cNvSpPr>
          <p:nvPr/>
        </p:nvSpPr>
        <p:spPr>
          <a:xfrm>
            <a:off x="1007180" y="1703752"/>
            <a:ext cx="8013659" cy="4829464"/>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Social Crime Prevention programmes reduced vulnerability of women, children, youth, elderly, persons with disabilities, violence and abuse through addressing risk factors, strengthening protective factors, and increasing resilience and coping skills.</a:t>
            </a: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Diversion programme for children in conflict with the law is restorative by nature and afford the child to be accountable for his or her actions. Furthermore, children who could have been in jail (adult correctional facilities) and be vulnerable to abuse by hardened criminals are kept in secure care facilities</a:t>
            </a: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Women in shelters have had improved access to economic opportunities and empowerment programmes such as income generating programmes, welfare to work programme. This has led to improved self-confidence and less dependence on abusive partners</a:t>
            </a: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prevention and awareness of substance result in reduction in the use of substances and beneficiaries who completed substance inpatient treatment services benefit from after-care programme to ensure they maintain sobriety or abstinence, and some are linked to economic opportunities such as skills development and entrepreneurship programme. </a:t>
            </a: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2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90522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AE3-C4E3-7648-9B5A-D724B79884AB}"/>
              </a:ext>
            </a:extLst>
          </p:cNvPr>
          <p:cNvSpPr>
            <a:spLocks noGrp="1"/>
          </p:cNvSpPr>
          <p:nvPr>
            <p:ph type="title"/>
          </p:nvPr>
        </p:nvSpPr>
        <p:spPr>
          <a:xfrm>
            <a:off x="1045510" y="1703752"/>
            <a:ext cx="6539987" cy="274790"/>
          </a:xfrm>
        </p:spPr>
        <p:txBody>
          <a:bodyPr>
            <a:noAutofit/>
          </a:bodyPr>
          <a:lstStyle/>
          <a:p>
            <a:pPr defTabSz="685800">
              <a:lnSpc>
                <a:spcPct val="100000"/>
              </a:lnSpc>
              <a:spcBef>
                <a:spcPts val="0"/>
              </a:spcBef>
              <a:defRPr/>
            </a:pPr>
            <a:r>
              <a:rPr lang="en-US" sz="2100" b="1" dirty="0">
                <a:solidFill>
                  <a:prstClr val="white"/>
                </a:solidFill>
                <a:latin typeface="Arial" panose="020B0604020202020204" pitchFamily="34" charset="0"/>
                <a:ea typeface="+mn-ea"/>
                <a:cs typeface="Arial" panose="020B0604020202020204" pitchFamily="34" charset="0"/>
              </a:rPr>
              <a:t>Edit </a:t>
            </a:r>
          </a:p>
        </p:txBody>
      </p:sp>
      <p:sp>
        <p:nvSpPr>
          <p:cNvPr id="3" name="Slide Number Placeholder 2">
            <a:extLst>
              <a:ext uri="{FF2B5EF4-FFF2-40B4-BE49-F238E27FC236}">
                <a16:creationId xmlns:a16="http://schemas.microsoft.com/office/drawing/2014/main" id="{B7978E16-D7E6-47AC-A32A-886A7A863020}"/>
              </a:ext>
            </a:extLst>
          </p:cNvPr>
          <p:cNvSpPr>
            <a:spLocks noGrp="1"/>
          </p:cNvSpPr>
          <p:nvPr>
            <p:ph type="sldNum" sz="quarter" idx="12"/>
          </p:nvPr>
        </p:nvSpPr>
        <p:spPr/>
        <p:txBody>
          <a:bodyPr/>
          <a:lstStyle/>
          <a:p>
            <a:pPr defTabSz="685800">
              <a:defRPr/>
            </a:pPr>
            <a:fld id="{22F75B58-574D-2C4D-B57C-2E4EC4916D89}" type="slidenum">
              <a:rPr lang="en-US">
                <a:solidFill>
                  <a:prstClr val="black">
                    <a:tint val="75000"/>
                  </a:prstClr>
                </a:solidFill>
                <a:latin typeface="Calibri"/>
              </a:rPr>
              <a:pPr defTabSz="685800">
                <a:defRPr/>
              </a:pPr>
              <a:t>9</a:t>
            </a:fld>
            <a:endParaRPr lang="en-US" dirty="0">
              <a:solidFill>
                <a:prstClr val="black">
                  <a:tint val="75000"/>
                </a:prstClr>
              </a:solidFill>
              <a:latin typeface="Calibri"/>
            </a:endParaRPr>
          </a:p>
        </p:txBody>
      </p:sp>
      <p:sp>
        <p:nvSpPr>
          <p:cNvPr id="4" name="Title 1">
            <a:extLst>
              <a:ext uri="{FF2B5EF4-FFF2-40B4-BE49-F238E27FC236}">
                <a16:creationId xmlns:a16="http://schemas.microsoft.com/office/drawing/2014/main" id="{A7EA0B9C-C0F6-BC46-B954-1D182DE227E9}"/>
              </a:ext>
            </a:extLst>
          </p:cNvPr>
          <p:cNvSpPr txBox="1">
            <a:spLocks/>
          </p:cNvSpPr>
          <p:nvPr/>
        </p:nvSpPr>
        <p:spPr>
          <a:xfrm>
            <a:off x="1007180" y="1097970"/>
            <a:ext cx="8013659" cy="36512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500" b="1" kern="1200">
                <a:solidFill>
                  <a:srgbClr val="FFFFFF"/>
                </a:solidFill>
                <a:latin typeface="Arial" panose="020B0604020202020204" pitchFamily="34" charset="0"/>
                <a:ea typeface="+mj-ea"/>
                <a:cs typeface="Arial" panose="020B0604020202020204" pitchFamily="34" charset="0"/>
              </a:defRPr>
            </a:lvl1pPr>
          </a:lstStyle>
          <a:p>
            <a:pPr marL="0" marR="0" lvl="0" indent="0" algn="just" defTabSz="457200" rtl="0" eaLnBrk="1" fontAlgn="auto" latinLnBrk="0" hangingPunct="1">
              <a:lnSpc>
                <a:spcPct val="100000"/>
              </a:lnSpc>
              <a:spcBef>
                <a:spcPct val="0"/>
              </a:spcBef>
              <a:spcAft>
                <a:spcPts val="0"/>
              </a:spcAft>
              <a:buClrTx/>
              <a:buSzTx/>
              <a:buFontTx/>
              <a:buNone/>
              <a:tabLst/>
              <a:defRPr/>
            </a:pPr>
            <a:r>
              <a:rPr kumimoji="0" lang="en-ZA" altLang="en-US" sz="1800" b="1" i="0" u="none" strike="noStrike" kern="1200" cap="none" spc="0" normalizeH="0" baseline="0" noProof="0" dirty="0">
                <a:ln>
                  <a:noFill/>
                </a:ln>
                <a:solidFill>
                  <a:srgbClr val="FFFFFF"/>
                </a:solidFill>
                <a:effectLst/>
                <a:uLnTx/>
                <a:uFillTx/>
                <a:latin typeface="Arial" panose="020B0604020202020204" pitchFamily="34" charset="0"/>
                <a:ea typeface="+mj-ea"/>
                <a:cs typeface="Arial" panose="020B0604020202020204" pitchFamily="34" charset="0"/>
              </a:rPr>
              <a:t>Desired Outcomes: Poverty Alleviation And Sustainable Livelihoods</a:t>
            </a:r>
          </a:p>
        </p:txBody>
      </p:sp>
      <p:sp>
        <p:nvSpPr>
          <p:cNvPr id="5" name="Content Placeholder 2">
            <a:extLst>
              <a:ext uri="{FF2B5EF4-FFF2-40B4-BE49-F238E27FC236}">
                <a16:creationId xmlns:a16="http://schemas.microsoft.com/office/drawing/2014/main" id="{EEC94921-FFA1-D1B8-1712-01AD5F425489}"/>
              </a:ext>
            </a:extLst>
          </p:cNvPr>
          <p:cNvSpPr txBox="1">
            <a:spLocks/>
          </p:cNvSpPr>
          <p:nvPr/>
        </p:nvSpPr>
        <p:spPr>
          <a:xfrm>
            <a:off x="1006475" y="1603513"/>
            <a:ext cx="8013700" cy="511796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19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Provision of dignity packs </a:t>
            </a:r>
            <a:r>
              <a:rPr kumimoji="0" lang="en-US" sz="19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and school uniform </a:t>
            </a:r>
            <a:r>
              <a:rPr kumimoji="0" lang="en-ZA" sz="19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contribute towards good results as </a:t>
            </a:r>
            <a:r>
              <a:rPr kumimoji="0" lang="en-US" sz="19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children attended school more regularly, performed better and openly participated in the classrooms and extra mural activities.</a:t>
            </a: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US" sz="19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19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The improvement of household food and nutrition deals with the immediate and visible effects of poverty, as provision of food parcels and daily meals reduce food insecurity and malnutrition.</a:t>
            </a: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19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285750" marR="0" lvl="1" indent="-28575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altLang="en-US" sz="19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rPr>
              <a:t>Welfare to work programme </a:t>
            </a:r>
            <a:r>
              <a:rPr kumimoji="0" lang="en-US" sz="19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to ensure the upliftment of youth to enable them to exit the welfare system.</a:t>
            </a:r>
          </a:p>
          <a:p>
            <a:pPr marL="285750" marR="0" lvl="1" indent="-28575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sz="19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ZA" sz="19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Social cooperatives are intended to bring in the element of social cohesion and play an increasing significant role in helping people to find solutions on how to cooperate out of poverty by tapping their own resources, knowledge and strengths. </a:t>
            </a:r>
          </a:p>
          <a:p>
            <a:pPr marL="342900" marR="0" lvl="0" indent="-342900" algn="just" defTabSz="4572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n-ZA" altLang="en-US" sz="19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charset="0"/>
            </a:endParaRPr>
          </a:p>
        </p:txBody>
      </p:sp>
    </p:spTree>
    <p:extLst>
      <p:ext uri="{BB962C8B-B14F-4D97-AF65-F5344CB8AC3E}">
        <p14:creationId xmlns:p14="http://schemas.microsoft.com/office/powerpoint/2010/main" val="180708679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ial GPG  template  -  Read-Only" id="{08CEC488-1137-434A-9E0B-1949044B502E}" vid="{F66761AB-FEBB-4206-9CAC-EE9B769FB61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 GPG 2019</Template>
  <TotalTime>17302</TotalTime>
  <Words>2601</Words>
  <Application>Microsoft Office PowerPoint</Application>
  <PresentationFormat>On-screen Show (4:3)</PresentationFormat>
  <Paragraphs>883</Paragraphs>
  <Slides>23</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Wingdings</vt:lpstr>
      <vt:lpstr>1_Office Theme</vt:lpstr>
      <vt:lpstr>PowerPoint Presentation</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lpstr>Edit </vt:lpstr>
    </vt:vector>
  </TitlesOfParts>
  <Company>Office of the Premier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Noble Mufhandu</dc:creator>
  <cp:lastModifiedBy>Sipho Nqwala</cp:lastModifiedBy>
  <cp:revision>764</cp:revision>
  <cp:lastPrinted>2017-12-11T10:17:11Z</cp:lastPrinted>
  <dcterms:created xsi:type="dcterms:W3CDTF">2014-10-09T09:11:33Z</dcterms:created>
  <dcterms:modified xsi:type="dcterms:W3CDTF">2023-10-19T17:36:54Z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a00853-e5cc-480d-8b74-afcdbe2c705a_Enabled">
    <vt:lpwstr>true</vt:lpwstr>
  </property>
  <property fmtid="{D5CDD505-2E9C-101B-9397-08002B2CF9AE}" pid="3" name="MSIP_Label_41a00853-e5cc-480d-8b74-afcdbe2c705a_SetDate">
    <vt:lpwstr>2023-10-19T17:36:44Z</vt:lpwstr>
  </property>
  <property fmtid="{D5CDD505-2E9C-101B-9397-08002B2CF9AE}" pid="4" name="MSIP_Label_41a00853-e5cc-480d-8b74-afcdbe2c705a_Method">
    <vt:lpwstr>Standard</vt:lpwstr>
  </property>
  <property fmtid="{D5CDD505-2E9C-101B-9397-08002B2CF9AE}" pid="5" name="MSIP_Label_41a00853-e5cc-480d-8b74-afcdbe2c705a_Name">
    <vt:lpwstr>defa4170-0d19-0005-0004-bc88714345d2</vt:lpwstr>
  </property>
  <property fmtid="{D5CDD505-2E9C-101B-9397-08002B2CF9AE}" pid="6" name="MSIP_Label_41a00853-e5cc-480d-8b74-afcdbe2c705a_SiteId">
    <vt:lpwstr>4a3d1c5b-66b2-47c2-88d1-7eaa8d27e6cf</vt:lpwstr>
  </property>
  <property fmtid="{D5CDD505-2E9C-101B-9397-08002B2CF9AE}" pid="7" name="MSIP_Label_41a00853-e5cc-480d-8b74-afcdbe2c705a_ActionId">
    <vt:lpwstr>d60f8cba-6706-4e3a-bf3c-5dde883cfc83</vt:lpwstr>
  </property>
  <property fmtid="{D5CDD505-2E9C-101B-9397-08002B2CF9AE}" pid="8" name="MSIP_Label_41a00853-e5cc-480d-8b74-afcdbe2c705a_ContentBits">
    <vt:lpwstr>0</vt:lpwstr>
  </property>
</Properties>
</file>