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4B24"/>
    <a:srgbClr val="8C3F15"/>
    <a:srgbClr val="FAF5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p:restoredTop sz="96327"/>
  </p:normalViewPr>
  <p:slideViewPr>
    <p:cSldViewPr snapToGrid="0" snapToObjects="1">
      <p:cViewPr varScale="1">
        <p:scale>
          <a:sx n="49" d="100"/>
          <a:sy n="49" d="100"/>
        </p:scale>
        <p:origin x="1193"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56663"/>
            <a:ext cx="7772400" cy="822009"/>
          </a:xfrm>
        </p:spPr>
        <p:txBody>
          <a:bodyPr anchor="ctr">
            <a:normAutofit/>
          </a:bodyPr>
          <a:lstStyle>
            <a:lvl1pPr algn="ctr">
              <a:defRPr sz="3200"/>
            </a:lvl1pPr>
          </a:lstStyle>
          <a:p>
            <a:r>
              <a:rPr lang="en-GB" dirty="0"/>
              <a:t>Click to edit Master title style</a:t>
            </a:r>
            <a:endParaRPr lang="en-US" dirty="0"/>
          </a:p>
        </p:txBody>
      </p:sp>
      <p:sp>
        <p:nvSpPr>
          <p:cNvPr id="3" name="Subtitle 2"/>
          <p:cNvSpPr>
            <a:spLocks noGrp="1"/>
          </p:cNvSpPr>
          <p:nvPr>
            <p:ph type="subTitle" idx="1"/>
          </p:nvPr>
        </p:nvSpPr>
        <p:spPr>
          <a:xfrm>
            <a:off x="1143000" y="4845373"/>
            <a:ext cx="6858000" cy="822009"/>
          </a:xfrm>
        </p:spPr>
        <p:txBody>
          <a:bodyPr/>
          <a:lstStyle>
            <a:lvl1pPr marL="0" indent="0" algn="ctr">
              <a:buNone/>
              <a:defRPr sz="2400" b="1">
                <a:solidFill>
                  <a:srgbClr val="154B2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6" name="Picture 5" descr="Text&#10;&#10;Description automatically generated">
            <a:extLst>
              <a:ext uri="{FF2B5EF4-FFF2-40B4-BE49-F238E27FC236}">
                <a16:creationId xmlns:a16="http://schemas.microsoft.com/office/drawing/2014/main" id="{55DC4A57-F8FB-2A47-AE9D-A16D244385FB}"/>
              </a:ext>
            </a:extLst>
          </p:cNvPr>
          <p:cNvPicPr>
            <a:picLocks noChangeAspect="1"/>
          </p:cNvPicPr>
          <p:nvPr userDrawn="1"/>
        </p:nvPicPr>
        <p:blipFill>
          <a:blip r:embed="rId2"/>
          <a:stretch>
            <a:fillRect/>
          </a:stretch>
        </p:blipFill>
        <p:spPr>
          <a:xfrm>
            <a:off x="0" y="0"/>
            <a:ext cx="9144000" cy="3213100"/>
          </a:xfrm>
          <a:prstGeom prst="rect">
            <a:avLst/>
          </a:prstGeom>
        </p:spPr>
      </p:pic>
    </p:spTree>
    <p:extLst>
      <p:ext uri="{BB962C8B-B14F-4D97-AF65-F5344CB8AC3E}">
        <p14:creationId xmlns:p14="http://schemas.microsoft.com/office/powerpoint/2010/main" val="270972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399897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412152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70635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155039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2897916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8" name="Footer Placeholder 7"/>
          <p:cNvSpPr>
            <a:spLocks noGrp="1"/>
          </p:cNvSpPr>
          <p:nvPr>
            <p:ph type="ftr" sz="quarter" idx="11"/>
          </p:nvPr>
        </p:nvSpPr>
        <p:spPr>
          <a:xfrm>
            <a:off x="3028950" y="6356353"/>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329722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4" name="Footer Placeholder 3"/>
          <p:cNvSpPr>
            <a:spLocks noGrp="1"/>
          </p:cNvSpPr>
          <p:nvPr>
            <p:ph type="ftr" sz="quarter" idx="11"/>
          </p:nvPr>
        </p:nvSpPr>
        <p:spPr>
          <a:xfrm>
            <a:off x="3028950" y="6356353"/>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294674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3" name="Footer Placeholder 2"/>
          <p:cNvSpPr>
            <a:spLocks noGrp="1"/>
          </p:cNvSpPr>
          <p:nvPr>
            <p:ph type="ftr" sz="quarter" idx="11"/>
          </p:nvPr>
        </p:nvSpPr>
        <p:spPr>
          <a:xfrm>
            <a:off x="3028950" y="6356353"/>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252037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275377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FFA7CAD5-CF58-4945-AEAC-9A8642974FAE}" type="datetimeFigureOut">
              <a:rPr lang="en-US" smtClean="0"/>
              <a:t>9/20/2023</a:t>
            </a:fld>
            <a:endParaRPr lang="en-US"/>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0AE37AA-8584-A54C-BECD-BC59CBA32CED}" type="slidenum">
              <a:rPr lang="en-US" smtClean="0"/>
              <a:t>‹#›</a:t>
            </a:fld>
            <a:endParaRPr lang="en-US"/>
          </a:p>
        </p:txBody>
      </p:sp>
    </p:spTree>
    <p:extLst>
      <p:ext uri="{BB962C8B-B14F-4D97-AF65-F5344CB8AC3E}">
        <p14:creationId xmlns:p14="http://schemas.microsoft.com/office/powerpoint/2010/main" val="2034077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D4A364-303E-D04F-AFA6-E9DCD56AE1DC}"/>
              </a:ext>
            </a:extLst>
          </p:cNvPr>
          <p:cNvSpPr/>
          <p:nvPr userDrawn="1"/>
        </p:nvSpPr>
        <p:spPr>
          <a:xfrm>
            <a:off x="0" y="1259840"/>
            <a:ext cx="9144000" cy="5090160"/>
          </a:xfrm>
          <a:prstGeom prst="rect">
            <a:avLst/>
          </a:prstGeom>
          <a:solidFill>
            <a:srgbClr val="FAF5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5" name="Picture 4">
            <a:extLst>
              <a:ext uri="{FF2B5EF4-FFF2-40B4-BE49-F238E27FC236}">
                <a16:creationId xmlns:a16="http://schemas.microsoft.com/office/drawing/2014/main" id="{35496B3B-DD99-7143-AB60-8B83CC1D2A11}"/>
              </a:ext>
            </a:extLst>
          </p:cNvPr>
          <p:cNvPicPr>
            <a:picLocks noChangeAspect="1"/>
          </p:cNvPicPr>
          <p:nvPr userDrawn="1"/>
        </p:nvPicPr>
        <p:blipFill>
          <a:blip r:embed="rId13"/>
          <a:stretch>
            <a:fillRect/>
          </a:stretch>
        </p:blipFill>
        <p:spPr>
          <a:xfrm>
            <a:off x="0" y="0"/>
            <a:ext cx="9144000" cy="1092200"/>
          </a:xfrm>
          <a:prstGeom prst="rect">
            <a:avLst/>
          </a:prstGeom>
        </p:spPr>
      </p:pic>
      <p:sp>
        <p:nvSpPr>
          <p:cNvPr id="2" name="Title Placeholder 1"/>
          <p:cNvSpPr>
            <a:spLocks noGrp="1"/>
          </p:cNvSpPr>
          <p:nvPr>
            <p:ph type="title"/>
          </p:nvPr>
        </p:nvSpPr>
        <p:spPr>
          <a:xfrm>
            <a:off x="628650" y="321709"/>
            <a:ext cx="6036310" cy="613569"/>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28650" y="1492408"/>
            <a:ext cx="7886700" cy="46340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a:extLst>
              <a:ext uri="{FF2B5EF4-FFF2-40B4-BE49-F238E27FC236}">
                <a16:creationId xmlns:a16="http://schemas.microsoft.com/office/drawing/2014/main" id="{A1D20F48-5D35-F347-A630-EB0BF89BF3D8}"/>
              </a:ext>
            </a:extLst>
          </p:cNvPr>
          <p:cNvPicPr>
            <a:picLocks noChangeAspect="1"/>
          </p:cNvPicPr>
          <p:nvPr userDrawn="1"/>
        </p:nvPicPr>
        <p:blipFill>
          <a:blip r:embed="rId14"/>
          <a:stretch>
            <a:fillRect/>
          </a:stretch>
        </p:blipFill>
        <p:spPr>
          <a:xfrm>
            <a:off x="0" y="6350000"/>
            <a:ext cx="9144000" cy="508000"/>
          </a:xfrm>
          <a:prstGeom prst="rect">
            <a:avLst/>
          </a:prstGeom>
        </p:spPr>
      </p:pic>
    </p:spTree>
    <p:extLst>
      <p:ext uri="{BB962C8B-B14F-4D97-AF65-F5344CB8AC3E}">
        <p14:creationId xmlns:p14="http://schemas.microsoft.com/office/powerpoint/2010/main" val="4014072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2400" b="1" kern="1200">
          <a:solidFill>
            <a:srgbClr val="8C3F15"/>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46EC-D687-2248-B5CC-82BB6A9D551B}"/>
              </a:ext>
            </a:extLst>
          </p:cNvPr>
          <p:cNvSpPr>
            <a:spLocks noGrp="1"/>
          </p:cNvSpPr>
          <p:nvPr>
            <p:ph type="ctrTitle"/>
          </p:nvPr>
        </p:nvSpPr>
        <p:spPr>
          <a:xfrm>
            <a:off x="685800" y="3429000"/>
            <a:ext cx="7772400" cy="1149673"/>
          </a:xfrm>
        </p:spPr>
        <p:txBody>
          <a:bodyPr>
            <a:normAutofit fontScale="90000"/>
          </a:bodyPr>
          <a:lstStyle/>
          <a:p>
            <a:pPr algn="ctr"/>
            <a:br>
              <a:rPr lang="en-US" sz="1800" dirty="0">
                <a:solidFill>
                  <a:srgbClr val="1E4C22"/>
                </a:solidFill>
                <a:ea typeface="Calibri" panose="020F0502020204030204" pitchFamily="34" charset="0"/>
                <a:cs typeface="Times New Roman" panose="02020603050405020304" pitchFamily="18" charset="0"/>
              </a:rPr>
            </a:br>
            <a:br>
              <a:rPr lang="en-US" sz="1800" dirty="0">
                <a:solidFill>
                  <a:srgbClr val="1E4C22"/>
                </a:solidFill>
                <a:ea typeface="Calibri" panose="020F0502020204030204" pitchFamily="34" charset="0"/>
                <a:cs typeface="Times New Roman" panose="02020603050405020304" pitchFamily="18" charset="0"/>
              </a:rPr>
            </a:br>
            <a:r>
              <a:rPr lang="en-US" sz="1800" b="1" dirty="0">
                <a:solidFill>
                  <a:srgbClr val="1E4C22"/>
                </a:solidFill>
                <a:effectLst/>
                <a:latin typeface="Arial" panose="020B0604020202020204" pitchFamily="34" charset="0"/>
                <a:ea typeface="Calibri" panose="020F0502020204030204" pitchFamily="34" charset="0"/>
                <a:cs typeface="Times New Roman" panose="02020603050405020304" pitchFamily="18" charset="0"/>
              </a:rPr>
              <a:t>RESEARCH ANALYSIS OF THE ANNUAL REPORT OF THE GAUTENG PROVINCIAL LEGISLATURE</a:t>
            </a:r>
            <a:br>
              <a:rPr lang="en-ZA" sz="1800" dirty="0">
                <a:effectLst/>
                <a:latin typeface="Calibri" panose="020F0502020204030204" pitchFamily="34" charset="0"/>
                <a:ea typeface="Calibri" panose="020F0502020204030204" pitchFamily="34" charset="0"/>
                <a:cs typeface="Times New Roman" panose="02020603050405020304" pitchFamily="18" charset="0"/>
              </a:rPr>
            </a:br>
            <a:br>
              <a:rPr lang="en-ZA"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solidFill>
                  <a:srgbClr val="1E4C22"/>
                </a:solidFill>
                <a:effectLst/>
                <a:latin typeface="Arial" panose="020B0604020202020204" pitchFamily="34" charset="0"/>
                <a:ea typeface="Calibri" panose="020F0502020204030204" pitchFamily="34" charset="0"/>
                <a:cs typeface="Times New Roman" panose="02020603050405020304" pitchFamily="18" charset="0"/>
              </a:rPr>
              <a:t>2022-23FY</a:t>
            </a:r>
            <a:br>
              <a:rPr lang="en-ZA" sz="1800" dirty="0">
                <a:effectLst/>
                <a:latin typeface="Calibri" panose="020F0502020204030204" pitchFamily="34" charset="0"/>
                <a:ea typeface="Calibri" panose="020F0502020204030204" pitchFamily="34" charset="0"/>
                <a:cs typeface="Times New Roman" panose="02020603050405020304" pitchFamily="18" charset="0"/>
              </a:rPr>
            </a:br>
            <a:br>
              <a:rPr lang="en-ZA" sz="1800" dirty="0">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Subtitle 2">
            <a:extLst>
              <a:ext uri="{FF2B5EF4-FFF2-40B4-BE49-F238E27FC236}">
                <a16:creationId xmlns:a16="http://schemas.microsoft.com/office/drawing/2014/main" id="{56DEEAEE-2305-164E-B2C1-DA478A6C6C53}"/>
              </a:ext>
            </a:extLst>
          </p:cNvPr>
          <p:cNvSpPr>
            <a:spLocks noGrp="1"/>
          </p:cNvSpPr>
          <p:nvPr>
            <p:ph type="subTitle" idx="1"/>
          </p:nvPr>
        </p:nvSpPr>
        <p:spPr>
          <a:xfrm>
            <a:off x="685800" y="4712234"/>
            <a:ext cx="7772400" cy="1370516"/>
          </a:xfrm>
        </p:spPr>
        <p:txBody>
          <a:bodyPr>
            <a:normAutofit fontScale="85000" lnSpcReduction="20000"/>
          </a:bodyPr>
          <a:lstStyle/>
          <a:p>
            <a:pPr algn="ctr"/>
            <a:r>
              <a:rPr lang="en-US" sz="1800" dirty="0">
                <a:solidFill>
                  <a:srgbClr val="894115"/>
                </a:solidFill>
                <a:ea typeface="Calibri" panose="020F0502020204030204" pitchFamily="34" charset="0"/>
                <a:cs typeface="Times New Roman" panose="02020603050405020304" pitchFamily="18" charset="0"/>
              </a:rPr>
              <a:t>PRESENTED TO THE </a:t>
            </a:r>
            <a:endParaRPr lang="en-ZA" sz="18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800" dirty="0">
                <a:solidFill>
                  <a:srgbClr val="894115"/>
                </a:solidFill>
                <a:ea typeface="Calibri" panose="020F0502020204030204" pitchFamily="34" charset="0"/>
                <a:cs typeface="Times New Roman" panose="02020603050405020304" pitchFamily="18" charset="0"/>
              </a:rPr>
              <a:t> </a:t>
            </a:r>
            <a:r>
              <a:rPr lang="en-US" sz="1800" dirty="0">
                <a:solidFill>
                  <a:srgbClr val="1E4C22"/>
                </a:solidFill>
                <a:ea typeface="Calibri" panose="020F0502020204030204" pitchFamily="34" charset="0"/>
                <a:cs typeface="Times New Roman" panose="02020603050405020304" pitchFamily="18" charset="0"/>
              </a:rPr>
              <a:t>OVERSIGHT COMMITTEE ON THE PREMIER’S OFFICE AND LEGISLATURE (OCPOL)</a:t>
            </a:r>
            <a:endParaRPr lang="en-ZA" sz="18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800" dirty="0">
                <a:solidFill>
                  <a:srgbClr val="894115"/>
                </a:solidFill>
                <a:ea typeface="Calibri" panose="020F0502020204030204" pitchFamily="34" charset="0"/>
                <a:cs typeface="Times New Roman" panose="02020603050405020304" pitchFamily="18" charset="0"/>
              </a:rPr>
              <a:t>OBAKENG MOGOLE: COMMITTEE RESEARCHER</a:t>
            </a:r>
            <a:endParaRPr lang="en-ZA" sz="1800" dirty="0">
              <a:latin typeface="Calibri" panose="020F0502020204030204" pitchFamily="34" charset="0"/>
              <a:ea typeface="Calibri" panose="020F0502020204030204" pitchFamily="34" charset="0"/>
              <a:cs typeface="Times New Roman" panose="02020603050405020304" pitchFamily="18" charset="0"/>
            </a:endParaRPr>
          </a:p>
          <a:p>
            <a:pPr algn="ctr"/>
            <a:r>
              <a:rPr lang="en-ZA" sz="1800" dirty="0">
                <a:latin typeface="Calibri" panose="020F0502020204030204" pitchFamily="34" charset="0"/>
                <a:ea typeface="Calibri" panose="020F0502020204030204" pitchFamily="34" charset="0"/>
                <a:cs typeface="Times New Roman" panose="02020603050405020304" pitchFamily="18" charset="0"/>
              </a:rPr>
              <a:t>21 September 2023</a:t>
            </a:r>
          </a:p>
          <a:p>
            <a:endParaRPr lang="en-US" dirty="0"/>
          </a:p>
        </p:txBody>
      </p:sp>
      <p:cxnSp>
        <p:nvCxnSpPr>
          <p:cNvPr id="4" name="Straight Connector 3">
            <a:extLst>
              <a:ext uri="{FF2B5EF4-FFF2-40B4-BE49-F238E27FC236}">
                <a16:creationId xmlns:a16="http://schemas.microsoft.com/office/drawing/2014/main" id="{C9FE5C69-4A0C-0340-AD9B-E12778DE8246}"/>
              </a:ext>
            </a:extLst>
          </p:cNvPr>
          <p:cNvCxnSpPr>
            <a:cxnSpLocks/>
          </p:cNvCxnSpPr>
          <p:nvPr/>
        </p:nvCxnSpPr>
        <p:spPr>
          <a:xfrm>
            <a:off x="685800" y="4712232"/>
            <a:ext cx="7772400" cy="0"/>
          </a:xfrm>
          <a:prstGeom prst="line">
            <a:avLst/>
          </a:prstGeom>
          <a:ln>
            <a:solidFill>
              <a:srgbClr val="154B24"/>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9599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84431-DCD1-7D34-8BA4-773E4603530B}"/>
              </a:ext>
            </a:extLst>
          </p:cNvPr>
          <p:cNvSpPr>
            <a:spLocks noGrp="1"/>
          </p:cNvSpPr>
          <p:nvPr>
            <p:ph type="title"/>
          </p:nvPr>
        </p:nvSpPr>
        <p:spPr/>
        <p:txBody>
          <a:bodyPr/>
          <a:lstStyle/>
          <a:p>
            <a:r>
              <a:rPr lang="en-ZA" dirty="0"/>
              <a:t>OVERALL ASSESSMENT OF THE GPL…</a:t>
            </a:r>
          </a:p>
        </p:txBody>
      </p:sp>
      <p:sp>
        <p:nvSpPr>
          <p:cNvPr id="3" name="Content Placeholder 2">
            <a:extLst>
              <a:ext uri="{FF2B5EF4-FFF2-40B4-BE49-F238E27FC236}">
                <a16:creationId xmlns:a16="http://schemas.microsoft.com/office/drawing/2014/main" id="{08E46829-5390-BABD-02EB-2E44507F9976}"/>
              </a:ext>
            </a:extLst>
          </p:cNvPr>
          <p:cNvSpPr>
            <a:spLocks noGrp="1"/>
          </p:cNvSpPr>
          <p:nvPr>
            <p:ph idx="1"/>
          </p:nvPr>
        </p:nvSpPr>
        <p:spPr/>
        <p:txBody>
          <a:bodyPr>
            <a:normAutofit fontScale="85000" lnSpcReduction="10000"/>
          </a:bodyPr>
          <a:lstStyle/>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 terms of Strategic Objective 04: Improved alignment and collaboration between organs of the state, the GPL continued to collaborate with various organs of state during the period under review.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At the centre of such activities was a way of strengthening the legislative sector.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With respect to Strategic Objective 05: Enhanced compliance with all relevant fiduciary requirements and principles of good governance, the GPL achieved and maintained an Unqualified Opinion without material findings.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As part of entrenching ethical conduct, the GPL conducted an e-disclosure of all public officials as well declaration of interest of MPLs.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Another observation is that the Annual Report does not reflect on outcomes and impact but rather on inputs and outputs which are administrative in nature. The Committee should then express a concern.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68101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DDA40-5952-0CFD-4772-5FCE7029A5D8}"/>
              </a:ext>
            </a:extLst>
          </p:cNvPr>
          <p:cNvSpPr>
            <a:spLocks noGrp="1"/>
          </p:cNvSpPr>
          <p:nvPr>
            <p:ph type="title"/>
          </p:nvPr>
        </p:nvSpPr>
        <p:spPr/>
        <p:txBody>
          <a:bodyPr>
            <a:normAutofit fontScale="90000"/>
          </a:bodyPr>
          <a:lstStyle/>
          <a:p>
            <a:r>
              <a:rPr lang="en-ZA" dirty="0"/>
              <a:t>LEGISLATIVE AND POLICY FRAMEWORK</a:t>
            </a:r>
          </a:p>
        </p:txBody>
      </p:sp>
      <p:sp>
        <p:nvSpPr>
          <p:cNvPr id="3" name="Content Placeholder 2">
            <a:extLst>
              <a:ext uri="{FF2B5EF4-FFF2-40B4-BE49-F238E27FC236}">
                <a16:creationId xmlns:a16="http://schemas.microsoft.com/office/drawing/2014/main" id="{4A65D48B-1436-79A0-6193-A06570B50DFC}"/>
              </a:ext>
            </a:extLst>
          </p:cNvPr>
          <p:cNvSpPr>
            <a:spLocks noGrp="1"/>
          </p:cNvSpPr>
          <p:nvPr>
            <p:ph idx="1"/>
          </p:nvPr>
        </p:nvSpPr>
        <p:spPr/>
        <p:txBody>
          <a:bodyPr/>
          <a:lstStyle/>
          <a:p>
            <a:r>
              <a:rPr lang="en-ZA" dirty="0"/>
              <a:t>The Doctrine of Separation of Powers</a:t>
            </a:r>
          </a:p>
          <a:p>
            <a:r>
              <a:rPr lang="en-ZA" dirty="0"/>
              <a:t>The Constitution of the Republic of South Africa</a:t>
            </a:r>
          </a:p>
          <a:p>
            <a:r>
              <a:rPr lang="en-ZA" dirty="0"/>
              <a:t>The Financial Management of Parliament and Provincial Legislatures Act</a:t>
            </a:r>
          </a:p>
          <a:p>
            <a:r>
              <a:rPr lang="en-ZA" dirty="0"/>
              <a:t>The Legislative Sector Oversight Model</a:t>
            </a:r>
          </a:p>
          <a:p>
            <a:r>
              <a:rPr lang="en-ZA" dirty="0"/>
              <a:t>The six Pillars of an Activist and Transformative Legislature</a:t>
            </a:r>
          </a:p>
          <a:p>
            <a:r>
              <a:rPr lang="en-ZA" dirty="0"/>
              <a:t>Sustainable Development Goals</a:t>
            </a:r>
          </a:p>
          <a:p>
            <a:r>
              <a:rPr lang="en-ZA" dirty="0"/>
              <a:t>Agenda 2063</a:t>
            </a:r>
          </a:p>
          <a:p>
            <a:r>
              <a:rPr lang="en-ZA" dirty="0"/>
              <a:t>National Development Plan</a:t>
            </a:r>
          </a:p>
          <a:p>
            <a:endParaRPr lang="en-ZA" dirty="0"/>
          </a:p>
        </p:txBody>
      </p:sp>
    </p:spTree>
    <p:extLst>
      <p:ext uri="{BB962C8B-B14F-4D97-AF65-F5344CB8AC3E}">
        <p14:creationId xmlns:p14="http://schemas.microsoft.com/office/powerpoint/2010/main" val="231846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B9057-6D9A-D1AA-06FD-C3C413D9DFE4}"/>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ED21D559-64DF-BE59-29AA-537D0B72160C}"/>
              </a:ext>
            </a:extLst>
          </p:cNvPr>
          <p:cNvSpPr>
            <a:spLocks noGrp="1"/>
          </p:cNvSpPr>
          <p:nvPr>
            <p:ph idx="1"/>
          </p:nvPr>
        </p:nvSpPr>
        <p:spPr/>
        <p:txBody>
          <a:bodyPr/>
          <a:lstStyle/>
          <a:p>
            <a:r>
              <a:rPr lang="en-ZA" dirty="0"/>
              <a:t>PROGRAMME ANALYSIS</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section focuses on the relationship between planned targets as articulated in the APP and the Annual Report.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Information on the Department performance per Programme for the period under review:</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During the 2022/23 financial year the GPL set </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23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targets and it managed to achieve </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19</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and this translates to </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83</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of the planned targets.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93092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B31E-2F3B-98B5-2262-489D8CDC87E9}"/>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CB852CEA-DF53-665C-F16C-6F52146D7A9E}"/>
              </a:ext>
            </a:extLst>
          </p:cNvPr>
          <p:cNvSpPr>
            <a:spLocks noGrp="1"/>
          </p:cNvSpPr>
          <p:nvPr>
            <p:ph idx="1"/>
          </p:nvPr>
        </p:nvSpPr>
        <p:spPr/>
        <p:txBody>
          <a:bodyPr>
            <a:normAutofit fontScale="77500" lnSpcReduction="20000"/>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Calibri" panose="020F0502020204030204" pitchFamily="34" charset="0"/>
              </a:rPr>
              <a:t>This programme is charged with the responsibility of providing overall political and strategic leadership within the GPL. It manages the programme of the House and Committees.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This is done through three directorates, namely: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Administrative Operations, this supports offices of the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en-US" sz="1800" dirty="0">
                <a:effectLst/>
                <a:latin typeface="Arial" panose="020B0604020202020204" pitchFamily="34" charset="0"/>
                <a:ea typeface="Calibri" panose="020F0502020204030204" pitchFamily="34" charset="0"/>
                <a:cs typeface="Times New Roman" panose="02020603050405020304" pitchFamily="18" charset="0"/>
              </a:rPr>
              <a:t>Office of the Speaker,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en-US" sz="1800" dirty="0">
                <a:effectLst/>
                <a:latin typeface="Arial" panose="020B0604020202020204" pitchFamily="34" charset="0"/>
                <a:ea typeface="Calibri" panose="020F0502020204030204" pitchFamily="34" charset="0"/>
                <a:cs typeface="Times New Roman" panose="02020603050405020304" pitchFamily="18" charset="0"/>
              </a:rPr>
              <a:t>Office of the Deputy Speaker,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en-US" sz="1800" dirty="0">
                <a:effectLst/>
                <a:latin typeface="Arial" panose="020B0604020202020204" pitchFamily="34" charset="0"/>
                <a:ea typeface="Calibri" panose="020F0502020204030204" pitchFamily="34" charset="0"/>
                <a:cs typeface="Times New Roman" panose="02020603050405020304" pitchFamily="18" charset="0"/>
              </a:rPr>
              <a:t>Legislature Services Board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Oversight and Strategic Liaison, this supports the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en-US" sz="1800" dirty="0">
                <a:effectLst/>
                <a:latin typeface="Arial" panose="020B0604020202020204" pitchFamily="34" charset="0"/>
                <a:ea typeface="Calibri" panose="020F0502020204030204" pitchFamily="34" charset="0"/>
                <a:cs typeface="Times New Roman" panose="02020603050405020304" pitchFamily="18" charset="0"/>
              </a:rPr>
              <a:t>Office of the Chairperson of Committee and the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en-US" sz="1800" dirty="0">
                <a:effectLst/>
                <a:latin typeface="Arial" panose="020B0604020202020204" pitchFamily="34" charset="0"/>
                <a:ea typeface="Calibri" panose="020F0502020204030204" pitchFamily="34" charset="0"/>
                <a:cs typeface="Times New Roman" panose="02020603050405020304" pitchFamily="18" charset="0"/>
              </a:rPr>
              <a:t>Deputy Chairperson of Committees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Inter-Legislature Relations directorate is responsible for the sector wide coordination and collaboration and rendering protocol services. </a:t>
            </a:r>
            <a:endParaRPr lang="en-ZA" dirty="0"/>
          </a:p>
        </p:txBody>
      </p:sp>
    </p:spTree>
    <p:extLst>
      <p:ext uri="{BB962C8B-B14F-4D97-AF65-F5344CB8AC3E}">
        <p14:creationId xmlns:p14="http://schemas.microsoft.com/office/powerpoint/2010/main" val="21353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D8A33-CE2B-A4E2-B4C9-7465DE3E04B9}"/>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4A11BCE8-4CC6-FE65-9B57-B155CA7B52C5}"/>
              </a:ext>
            </a:extLst>
          </p:cNvPr>
          <p:cNvSpPr>
            <a:spLocks noGrp="1"/>
          </p:cNvSpPr>
          <p:nvPr>
            <p:ph idx="1"/>
          </p:nvPr>
        </p:nvSpPr>
        <p:spPr/>
        <p:txBody>
          <a:bodyPr>
            <a:normAutofit lnSpcReduction="10000"/>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Although this programme contributes to all GPL strategic objectives, during the period under review it contributed to four strategic objectives. This programme achieved all its set targets.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pPr>
            <a:r>
              <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rPr>
              <a:t>Strategic Objective One:  Improved Accountability by the Executive to the Legislature in respect of service delivery</a:t>
            </a:r>
            <a:endParaRPr lang="en-ZA"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committees of the House are core to the mandate of the legislature as they oversee service delivery by the Executive to the people of the province. This strategic objective is aimed at ensuring that the GPL mandate to conduct oversight and scrutiny over the Executive is discharged.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pP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136742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C61D8-1BDD-5719-885F-42D65BA6D82E}"/>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79F3241A-5123-52BF-B9E1-8D065A883CF2}"/>
              </a:ext>
            </a:extLst>
          </p:cNvPr>
          <p:cNvSpPr>
            <a:spLocks noGrp="1"/>
          </p:cNvSpPr>
          <p:nvPr>
            <p:ph idx="1"/>
          </p:nvPr>
        </p:nvSpPr>
        <p:spPr/>
        <p:txBody>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p>
          <a:p>
            <a:pPr>
              <a:lnSpc>
                <a:spcPct val="107000"/>
              </a:lnSpc>
              <a:spcBef>
                <a:spcPts val="200"/>
              </a:spcBef>
            </a:pPr>
            <a:r>
              <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rPr>
              <a:t>Strategic Objective One:  Improved Accountability by the Executive to the Legislature in respect of service delivery</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Calibri" panose="020F0502020204030204" pitchFamily="34" charset="0"/>
              </a:rPr>
              <a:t>During the period under review, the GPL was able to ensure that hybrid and virtual House and Committees discharged their oversight, public participation and law-making functions properly. </a:t>
            </a:r>
          </a:p>
          <a:p>
            <a:r>
              <a:rPr lang="en-ZA" sz="1800" dirty="0">
                <a:effectLst/>
                <a:latin typeface="Arial" panose="020B0604020202020204" pitchFamily="34" charset="0"/>
                <a:ea typeface="Calibri" panose="020F0502020204030204" pitchFamily="34" charset="0"/>
              </a:rPr>
              <a:t>This was in line with the parliamentary programme and addressed key activities that emanated from the NCOP. T</a:t>
            </a:r>
          </a:p>
          <a:p>
            <a:r>
              <a:rPr lang="en-ZA" sz="1800" dirty="0">
                <a:effectLst/>
                <a:latin typeface="Arial" panose="020B0604020202020204" pitchFamily="34" charset="0"/>
                <a:ea typeface="Calibri" panose="020F0502020204030204" pitchFamily="34" charset="0"/>
              </a:rPr>
              <a:t>he GPL applied its oversight tools such as committees’ inquiries, questions, motions, oversight visits, resolution tracking mechanism and conducted </a:t>
            </a:r>
            <a:r>
              <a:rPr lang="en-ZA" sz="1800" dirty="0" err="1">
                <a:effectLst/>
                <a:latin typeface="Arial" panose="020B0604020202020204" pitchFamily="34" charset="0"/>
                <a:ea typeface="Calibri" panose="020F0502020204030204" pitchFamily="34" charset="0"/>
              </a:rPr>
              <a:t>FISes</a:t>
            </a:r>
            <a:r>
              <a:rPr lang="en-ZA" sz="1800" dirty="0">
                <a:effectLst/>
                <a:latin typeface="Arial" panose="020B0604020202020204" pitchFamily="34" charset="0"/>
                <a:ea typeface="Calibri" panose="020F0502020204030204" pitchFamily="34" charset="0"/>
              </a:rPr>
              <a:t>. </a:t>
            </a:r>
          </a:p>
          <a:p>
            <a:r>
              <a:rPr lang="en-ZA" sz="1800" dirty="0">
                <a:effectLst/>
                <a:latin typeface="Arial" panose="020B0604020202020204" pitchFamily="34" charset="0"/>
                <a:ea typeface="Calibri" panose="020F0502020204030204" pitchFamily="34" charset="0"/>
              </a:rPr>
              <a:t>There was also an increased application of unannounced visits as a way of validating information provided by the Executive</a:t>
            </a:r>
            <a:endParaRPr lang="en-ZA" dirty="0"/>
          </a:p>
        </p:txBody>
      </p:sp>
    </p:spTree>
    <p:extLst>
      <p:ext uri="{BB962C8B-B14F-4D97-AF65-F5344CB8AC3E}">
        <p14:creationId xmlns:p14="http://schemas.microsoft.com/office/powerpoint/2010/main" val="408761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2348-3DBD-FB7F-5129-72E43BBCDF5F}"/>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DB3CDB4A-2EE0-7354-1EDD-46D965E57963}"/>
              </a:ext>
            </a:extLst>
          </p:cNvPr>
          <p:cNvSpPr>
            <a:spLocks noGrp="1"/>
          </p:cNvSpPr>
          <p:nvPr>
            <p:ph idx="1"/>
          </p:nvPr>
        </p:nvSpPr>
        <p:spPr/>
        <p:txBody>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p>
          <a:p>
            <a:pPr>
              <a:lnSpc>
                <a:spcPct val="107000"/>
              </a:lnSpc>
              <a:spcBef>
                <a:spcPts val="200"/>
              </a:spcBef>
            </a:pPr>
            <a:r>
              <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ZA"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During the period under review the GPL put several mechanisms in place to process a number of Section 76 and 77 as well as Provincial bills.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27 bills were processed and 4 of these were enacted into law.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565202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BC1C8-165D-623E-C7F1-8451A57C793E}"/>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C9B656CF-B341-7878-617E-A3102CBC3580}"/>
              </a:ext>
            </a:extLst>
          </p:cNvPr>
          <p:cNvSpPr>
            <a:spLocks noGrp="1"/>
          </p:cNvSpPr>
          <p:nvPr>
            <p:ph idx="1"/>
          </p:nvPr>
        </p:nvSpPr>
        <p:spPr/>
        <p:txBody>
          <a:bodyPr>
            <a:normAutofit fontScale="85000" lnSpcReduction="10000"/>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p>
          <a:p>
            <a:pPr>
              <a:lnSpc>
                <a:spcPct val="107000"/>
              </a:lnSpc>
              <a:spcBef>
                <a:spcPts val="200"/>
              </a:spcBef>
            </a:pPr>
            <a:r>
              <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rPr>
              <a:t>Strategic Objective Four: Improved alignment and collaboration between organs of state</a:t>
            </a:r>
            <a:endParaRPr lang="en-ZA"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GPL, guided by the Inter-Institutional Relations strategy, participated at various several inter legislature activities both locally and internationally.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This came after the lifting of the national state of the disaster in April 2022. Travel and physical engagements were facilitated within and beyond the borders of the country.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this reporting period, the legislature participated in the National Speakers’ Forum, SALSA and LSS Task Team meetings, Gauteng Speakers forum as well as it held various engagements with academia, civil society formations and consulates as part of collaborative and transformed legislative sector.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184650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47728-2AC9-F80F-66F5-3E74810E3092}"/>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5A74B5D7-57DF-AB11-BC0C-9620A85868D9}"/>
              </a:ext>
            </a:extLst>
          </p:cNvPr>
          <p:cNvSpPr>
            <a:spLocks noGrp="1"/>
          </p:cNvSpPr>
          <p:nvPr>
            <p:ph idx="1"/>
          </p:nvPr>
        </p:nvSpPr>
        <p:spPr/>
        <p:txBody>
          <a:bodyPr>
            <a:normAutofit fontScale="85000" lnSpcReduction="20000"/>
          </a:bodyPr>
          <a:lstStyle/>
          <a:p>
            <a:r>
              <a:rPr lang="en-ZA" dirty="0"/>
              <a:t>PROGRAMME INFORMATION</a:t>
            </a: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One: Leadership and Governance</a:t>
            </a:r>
            <a:endPar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1F3763"/>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all relevant fiduciary requirements and principles of good governance </a:t>
            </a:r>
            <a:endParaRPr lang="en-ZA"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During the period under review, the GPL held an Ethics workshop in collaboration with the National Prosecuting Authority (NPA). This workshop was led by the Deputy Speaker and the Integrity Commissioner. Furthermore, the GPL achieved the e-disclosure of staff, publication of the Members’ Register and fraud prevention awareness as part of promoting ethical conduct within the GPL community.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ZA" sz="1800" dirty="0">
                <a:effectLst/>
                <a:latin typeface="Arial" panose="020B0604020202020204" pitchFamily="34" charset="0"/>
                <a:ea typeface="Calibri" panose="020F0502020204030204" pitchFamily="34" charset="0"/>
                <a:cs typeface="Times New Roman" panose="02020603050405020304" pitchFamily="18" charset="0"/>
              </a:rPr>
              <a:t>Under the fraud risk awareness initiative, several activities were undertaken which include, among others, the review of the Fraud Risk Management Policy and GPL Code of Conduct, compilation of a control assessment report on the fraud risk register for the 2021/2022 financial year, and compilation of the fraud risk register for the 2022/23 financial year. The Register for Members’ Interest was successfully published, and e-disclosure forms were administered accordingly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5631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212C7-9C8A-47C4-E62C-FB1F08C136D4}"/>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E68D839A-B6A8-205E-8290-C2D9C1863B3D}"/>
              </a:ext>
            </a:extLst>
          </p:cNvPr>
          <p:cNvSpPr>
            <a:spLocks noGrp="1"/>
          </p:cNvSpPr>
          <p:nvPr>
            <p:ph idx="1"/>
          </p:nvPr>
        </p:nvSpPr>
        <p:spPr/>
        <p:txBody>
          <a:bodyPr/>
          <a:lstStyle/>
          <a:p>
            <a:r>
              <a:rPr lang="en-ZA" dirty="0"/>
              <a:t>PROGRAMME INFORMATION</a:t>
            </a:r>
          </a:p>
          <a:p>
            <a:pPr>
              <a:lnSpc>
                <a:spcPct val="107000"/>
              </a:lnSpc>
              <a:spcBef>
                <a:spcPts val="1200"/>
              </a:spcBef>
              <a:tabLst>
                <a:tab pos="3330575" algn="l"/>
              </a:tabLst>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Two: Office of the Secretary</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Times New Roman" panose="02020603050405020304" pitchFamily="18" charset="0"/>
              </a:rPr>
              <a:t>The Office of the Secretary is responsible for the overall administrative functions within the GPL. The strategic objective of this programme is to ensure that there is the implementation of the institutional mandate of oversight and scrutiny, law making, public participation and cooperative governance.</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programme contributes to all strategic objectives. It ensures alignment of strategy to operational plans, monitor GPL programmes in their performance and directly responds to Strategic Objectives 5: Enhanced compliance with all relevant fiduciary requirements and principles of good governance.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All</a:t>
            </a:r>
            <a:r>
              <a:rPr lang="en-ZA" sz="1800" dirty="0">
                <a:effectLst/>
                <a:latin typeface="Arial" panose="020B0604020202020204" pitchFamily="34" charset="0"/>
                <a:ea typeface="Calibri" panose="020F0502020204030204" pitchFamily="34" charset="0"/>
                <a:cs typeface="Times New Roman" panose="02020603050405020304" pitchFamily="18" charset="0"/>
              </a:rPr>
              <a:t> three performance indicators and targets that were planned were achieved.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a:p>
            <a:endParaRPr lang="en-ZA" dirty="0"/>
          </a:p>
        </p:txBody>
      </p:sp>
    </p:spTree>
    <p:extLst>
      <p:ext uri="{BB962C8B-B14F-4D97-AF65-F5344CB8AC3E}">
        <p14:creationId xmlns:p14="http://schemas.microsoft.com/office/powerpoint/2010/main" val="280646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E521ED9-3BED-9A4C-918A-C64BC880D459}"/>
              </a:ext>
            </a:extLst>
          </p:cNvPr>
          <p:cNvSpPr>
            <a:spLocks noGrp="1"/>
          </p:cNvSpPr>
          <p:nvPr>
            <p:ph idx="1"/>
          </p:nvPr>
        </p:nvSpPr>
        <p:spPr>
          <a:xfrm>
            <a:off x="4119938" y="1438383"/>
            <a:ext cx="4428163" cy="4705564"/>
          </a:xfrm>
        </p:spPr>
        <p:txBody>
          <a:bodyPr anchor="ctr">
            <a:normAutofit/>
          </a:bodyPr>
          <a:lstStyle/>
          <a:p>
            <a:pPr marL="342891" indent="-342891">
              <a:lnSpc>
                <a:spcPct val="150000"/>
              </a:lnSpc>
              <a:buAutoNum type="arabicPeriod"/>
            </a:pPr>
            <a:r>
              <a:rPr lang="en-ZA" sz="1400" b="1" dirty="0"/>
              <a:t>Introduction</a:t>
            </a:r>
          </a:p>
          <a:p>
            <a:pPr marL="342891" indent="-342891">
              <a:lnSpc>
                <a:spcPct val="150000"/>
              </a:lnSpc>
              <a:buAutoNum type="arabicPeriod"/>
            </a:pPr>
            <a:r>
              <a:rPr lang="en-ZA" sz="1400" b="1" dirty="0"/>
              <a:t>Overall Assessment of the GPL Annual Report</a:t>
            </a:r>
          </a:p>
          <a:p>
            <a:pPr marL="342891" indent="-342891">
              <a:lnSpc>
                <a:spcPct val="150000"/>
              </a:lnSpc>
              <a:buAutoNum type="arabicPeriod"/>
            </a:pPr>
            <a:r>
              <a:rPr lang="en-ZA" sz="1400" b="1" dirty="0"/>
              <a:t>Policy Framework</a:t>
            </a:r>
          </a:p>
          <a:p>
            <a:pPr marL="342891" indent="-342891">
              <a:lnSpc>
                <a:spcPct val="150000"/>
              </a:lnSpc>
              <a:buAutoNum type="arabicPeriod"/>
            </a:pPr>
            <a:r>
              <a:rPr lang="en-ZA" sz="1400" b="1" dirty="0"/>
              <a:t>Macro Analysis</a:t>
            </a:r>
          </a:p>
          <a:p>
            <a:pPr marL="342891" indent="-342891">
              <a:lnSpc>
                <a:spcPct val="150000"/>
              </a:lnSpc>
              <a:buAutoNum type="arabicPeriod"/>
            </a:pPr>
            <a:r>
              <a:rPr lang="en-ZA" sz="1400" b="1" dirty="0"/>
              <a:t>Micro Analysis</a:t>
            </a:r>
          </a:p>
          <a:p>
            <a:pPr marL="342891" indent="-342891">
              <a:lnSpc>
                <a:spcPct val="150000"/>
              </a:lnSpc>
              <a:buAutoNum type="arabicPeriod"/>
            </a:pPr>
            <a:r>
              <a:rPr lang="en-ZA" sz="1400" b="1" dirty="0"/>
              <a:t>Auditor General Report: GPL</a:t>
            </a:r>
          </a:p>
          <a:p>
            <a:pPr marL="342891" indent="-342891">
              <a:lnSpc>
                <a:spcPct val="150000"/>
              </a:lnSpc>
              <a:buAutoNum type="arabicPeriod"/>
            </a:pPr>
            <a:r>
              <a:rPr lang="en-ZA" sz="1400" b="1" dirty="0"/>
              <a:t>Questions for Consideration</a:t>
            </a:r>
          </a:p>
        </p:txBody>
      </p:sp>
      <p:sp>
        <p:nvSpPr>
          <p:cNvPr id="5" name="Title 1">
            <a:extLst>
              <a:ext uri="{FF2B5EF4-FFF2-40B4-BE49-F238E27FC236}">
                <a16:creationId xmlns:a16="http://schemas.microsoft.com/office/drawing/2014/main" id="{93E0D47E-7230-D24B-9A5D-072950EE7D8D}"/>
              </a:ext>
            </a:extLst>
          </p:cNvPr>
          <p:cNvSpPr txBox="1">
            <a:spLocks/>
          </p:cNvSpPr>
          <p:nvPr/>
        </p:nvSpPr>
        <p:spPr bwMode="auto">
          <a:xfrm>
            <a:off x="3" y="1253448"/>
            <a:ext cx="3924729" cy="5106256"/>
          </a:xfrm>
          <a:prstGeom prst="rect">
            <a:avLst/>
          </a:prstGeom>
          <a:solidFill>
            <a:srgbClr val="EAE2DB"/>
          </a:solidFill>
          <a:ln>
            <a:noFill/>
          </a:ln>
        </p:spPr>
        <p:txBody>
          <a:bodyPr vert="horz" wrap="square" lIns="90000" tIns="45720" rIns="396000" bIns="45720" numCol="1" anchor="ctr" anchorCtr="0" compatLnSpc="1">
            <a:prstTxWarp prst="textNoShape">
              <a:avLst/>
            </a:prstTxWarp>
            <a:normAutofit/>
          </a:bodyPr>
          <a:lstStyle>
            <a:lvl1pPr algn="ctr" defTabSz="457200" rtl="0" eaLnBrk="0" fontAlgn="base" hangingPunct="0">
              <a:spcBef>
                <a:spcPct val="0"/>
              </a:spcBef>
              <a:spcAft>
                <a:spcPct val="0"/>
              </a:spcAft>
              <a:defRPr sz="3200" b="1" kern="1200">
                <a:solidFill>
                  <a:srgbClr val="86411E"/>
                </a:solidFill>
                <a:latin typeface="Arial"/>
                <a:ea typeface="Arial" charset="0"/>
                <a:cs typeface="Arial"/>
              </a:defRPr>
            </a:lvl1pPr>
            <a:lvl2pPr algn="ctr" defTabSz="457200" rtl="0" eaLnBrk="0" fontAlgn="base" hangingPunct="0">
              <a:spcBef>
                <a:spcPct val="0"/>
              </a:spcBef>
              <a:spcAft>
                <a:spcPct val="0"/>
              </a:spcAft>
              <a:defRPr sz="4400">
                <a:solidFill>
                  <a:schemeClr val="tx1"/>
                </a:solidFill>
                <a:latin typeface="Arial" charset="0"/>
                <a:ea typeface="Arial" charset="0"/>
                <a:cs typeface="Arial" charset="0"/>
              </a:defRPr>
            </a:lvl2pPr>
            <a:lvl3pPr algn="ctr" defTabSz="457200" rtl="0" eaLnBrk="0" fontAlgn="base" hangingPunct="0">
              <a:spcBef>
                <a:spcPct val="0"/>
              </a:spcBef>
              <a:spcAft>
                <a:spcPct val="0"/>
              </a:spcAft>
              <a:defRPr sz="4400">
                <a:solidFill>
                  <a:schemeClr val="tx1"/>
                </a:solidFill>
                <a:latin typeface="Arial" charset="0"/>
                <a:ea typeface="Arial" charset="0"/>
                <a:cs typeface="Arial" charset="0"/>
              </a:defRPr>
            </a:lvl3pPr>
            <a:lvl4pPr algn="ctr" defTabSz="457200" rtl="0" eaLnBrk="0" fontAlgn="base" hangingPunct="0">
              <a:spcBef>
                <a:spcPct val="0"/>
              </a:spcBef>
              <a:spcAft>
                <a:spcPct val="0"/>
              </a:spcAft>
              <a:defRPr sz="4400">
                <a:solidFill>
                  <a:schemeClr val="tx1"/>
                </a:solidFill>
                <a:latin typeface="Arial" charset="0"/>
                <a:ea typeface="Arial" charset="0"/>
                <a:cs typeface="Arial" charset="0"/>
              </a:defRPr>
            </a:lvl4pPr>
            <a:lvl5pPr algn="ctr" defTabSz="457200" rtl="0" eaLnBrk="0" fontAlgn="base" hangingPunct="0">
              <a:spcBef>
                <a:spcPct val="0"/>
              </a:spcBef>
              <a:spcAft>
                <a:spcPct val="0"/>
              </a:spcAft>
              <a:defRPr sz="4400">
                <a:solidFill>
                  <a:schemeClr val="tx1"/>
                </a:solidFill>
                <a:latin typeface="Arial" charset="0"/>
                <a:ea typeface="Arial" charset="0"/>
                <a:cs typeface="Arial" charset="0"/>
              </a:defRPr>
            </a:lvl5pPr>
            <a:lvl6pPr marL="457200" algn="ctr" defTabSz="457200" rtl="0" fontAlgn="base">
              <a:spcBef>
                <a:spcPct val="0"/>
              </a:spcBef>
              <a:spcAft>
                <a:spcPct val="0"/>
              </a:spcAft>
              <a:defRPr sz="4400">
                <a:solidFill>
                  <a:schemeClr val="tx1"/>
                </a:solidFill>
                <a:latin typeface="Arial" charset="0"/>
                <a:ea typeface="Arial" charset="0"/>
                <a:cs typeface="Arial" charset="0"/>
              </a:defRPr>
            </a:lvl6pPr>
            <a:lvl7pPr marL="914400" algn="ctr" defTabSz="457200" rtl="0" fontAlgn="base">
              <a:spcBef>
                <a:spcPct val="0"/>
              </a:spcBef>
              <a:spcAft>
                <a:spcPct val="0"/>
              </a:spcAft>
              <a:defRPr sz="4400">
                <a:solidFill>
                  <a:schemeClr val="tx1"/>
                </a:solidFill>
                <a:latin typeface="Arial" charset="0"/>
                <a:ea typeface="Arial" charset="0"/>
                <a:cs typeface="Arial" charset="0"/>
              </a:defRPr>
            </a:lvl7pPr>
            <a:lvl8pPr marL="1371600" algn="ctr" defTabSz="457200" rtl="0" fontAlgn="base">
              <a:spcBef>
                <a:spcPct val="0"/>
              </a:spcBef>
              <a:spcAft>
                <a:spcPct val="0"/>
              </a:spcAft>
              <a:defRPr sz="4400">
                <a:solidFill>
                  <a:schemeClr val="tx1"/>
                </a:solidFill>
                <a:latin typeface="Arial" charset="0"/>
                <a:ea typeface="Arial" charset="0"/>
                <a:cs typeface="Arial" charset="0"/>
              </a:defRPr>
            </a:lvl8pPr>
            <a:lvl9pPr marL="1828800" algn="ctr" defTabSz="457200" rtl="0" fontAlgn="base">
              <a:spcBef>
                <a:spcPct val="0"/>
              </a:spcBef>
              <a:spcAft>
                <a:spcPct val="0"/>
              </a:spcAft>
              <a:defRPr sz="4400">
                <a:solidFill>
                  <a:schemeClr val="tx1"/>
                </a:solidFill>
                <a:latin typeface="Arial" charset="0"/>
                <a:ea typeface="Arial" charset="0"/>
                <a:cs typeface="Arial" charset="0"/>
              </a:defRPr>
            </a:lvl9pPr>
          </a:lstStyle>
          <a:p>
            <a:pPr algn="r">
              <a:tabLst>
                <a:tab pos="3727357" algn="l"/>
              </a:tabLst>
            </a:pPr>
            <a:r>
              <a:rPr lang="en-US" dirty="0">
                <a:solidFill>
                  <a:srgbClr val="154B24"/>
                </a:solidFill>
              </a:rPr>
              <a:t>PRESENTATION OUTLINE</a:t>
            </a:r>
            <a:endParaRPr lang="en-ZA" dirty="0">
              <a:solidFill>
                <a:srgbClr val="154B24"/>
              </a:solidFill>
            </a:endParaRPr>
          </a:p>
        </p:txBody>
      </p:sp>
    </p:spTree>
    <p:extLst>
      <p:ext uri="{BB962C8B-B14F-4D97-AF65-F5344CB8AC3E}">
        <p14:creationId xmlns:p14="http://schemas.microsoft.com/office/powerpoint/2010/main" val="3767151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D18E-385F-FBC0-FFC0-D0871ACD5AB2}"/>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B7518234-7863-4100-41B2-BDD2878ED963}"/>
              </a:ext>
            </a:extLst>
          </p:cNvPr>
          <p:cNvSpPr>
            <a:spLocks noGrp="1"/>
          </p:cNvSpPr>
          <p:nvPr>
            <p:ph idx="1"/>
          </p:nvPr>
        </p:nvSpPr>
        <p:spPr/>
        <p:txBody>
          <a:bodyPr>
            <a:normAutofit fontScale="92500" lnSpcReduction="20000"/>
          </a:bodyPr>
          <a:lstStyle/>
          <a:p>
            <a:r>
              <a:rPr lang="en-ZA" dirty="0"/>
              <a:t>PROGRAMME INFORMATION</a:t>
            </a:r>
          </a:p>
          <a:p>
            <a:pPr>
              <a:lnSpc>
                <a:spcPct val="107000"/>
              </a:lnSpc>
              <a:spcBef>
                <a:spcPts val="1200"/>
              </a:spcBef>
              <a:tabLst>
                <a:tab pos="3330575" algn="l"/>
              </a:tabLst>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Two: Office of the Secretary</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line with the Financial Management of Parliament and Provincial Legislatures Act (FMPPLA), the programme ensured that the institution complies with the prescripts of this Act by ensuring that six performance reports (that is, four quarter reports, one mid-year, and one annual report) are compiled and submitted to the Executive Authority timeously.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Additionally, the institutional planning support for the 2022/23 financial year was provided to committees as well as Administration programmes and the reports thereof were subsequently tabled before all the oversight structures for approval.</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60713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79B5-2A71-C3C2-1119-F54A1F8A99F3}"/>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53FDD97D-C9E0-2DBD-0DE9-8457638F1137}"/>
              </a:ext>
            </a:extLst>
          </p:cNvPr>
          <p:cNvSpPr>
            <a:spLocks noGrp="1"/>
          </p:cNvSpPr>
          <p:nvPr>
            <p:ph idx="1"/>
          </p:nvPr>
        </p:nvSpPr>
        <p:spPr/>
        <p:txBody>
          <a:bodyPr>
            <a:normAutofit lnSpcReduction="10000"/>
          </a:bodyPr>
          <a:lstStyle/>
          <a:p>
            <a:r>
              <a:rPr lang="en-ZA" dirty="0"/>
              <a:t>PROGRAMME INFORMATION</a:t>
            </a:r>
          </a:p>
          <a:p>
            <a:pPr>
              <a:lnSpc>
                <a:spcPct val="107000"/>
              </a:lnSpc>
              <a:spcBef>
                <a:spcPts val="1200"/>
              </a:spcBef>
              <a:tabLst>
                <a:tab pos="3330575" algn="l"/>
              </a:tabLst>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Two: Office of the Secretary</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p>
          <a:p>
            <a:pPr>
              <a:lnSpc>
                <a:spcPct val="107000"/>
              </a:lnSpc>
              <a:spcBef>
                <a:spcPts val="200"/>
              </a:spcBef>
            </a:pPr>
            <a:r>
              <a:rPr lang="en-ZA" sz="1800" dirty="0">
                <a:effectLst/>
                <a:latin typeface="Arial" panose="020B0604020202020204" pitchFamily="34" charset="0"/>
                <a:ea typeface="Calibri" panose="020F0502020204030204" pitchFamily="34" charset="0"/>
                <a:cs typeface="Times New Roman" panose="02020603050405020304" pitchFamily="18" charset="0"/>
              </a:rPr>
              <a:t>The Office of the Secretary ensured that there was an implementation of the GPL Strategy through tracking decisions of Presiding Officers and Office bearers. </a:t>
            </a:r>
          </a:p>
          <a:p>
            <a:pPr>
              <a:lnSpc>
                <a:spcPct val="107000"/>
              </a:lnSpc>
              <a:spcBef>
                <a:spcPts val="200"/>
              </a:spcBef>
            </a:pPr>
            <a:r>
              <a:rPr lang="en-ZA" sz="1800" dirty="0">
                <a:effectLst/>
                <a:latin typeface="Arial" panose="020B0604020202020204" pitchFamily="34" charset="0"/>
                <a:ea typeface="Calibri" panose="020F0502020204030204" pitchFamily="34" charset="0"/>
                <a:cs typeface="Times New Roman" panose="02020603050405020304" pitchFamily="18" charset="0"/>
              </a:rPr>
              <a:t>In addition, the GPL implemented the 2022/23 APP as raised by the AG during the 2020/21 findings. </a:t>
            </a:r>
          </a:p>
          <a:p>
            <a:pPr>
              <a:lnSpc>
                <a:spcPct val="107000"/>
              </a:lnSpc>
              <a:spcBef>
                <a:spcPts val="200"/>
              </a:spcBef>
            </a:pPr>
            <a:r>
              <a:rPr lang="en-ZA" sz="1800" dirty="0">
                <a:effectLst/>
                <a:latin typeface="Arial" panose="020B0604020202020204" pitchFamily="34" charset="0"/>
                <a:ea typeface="Calibri" panose="020F0502020204030204" pitchFamily="34" charset="0"/>
                <a:cs typeface="Times New Roman" panose="02020603050405020304" pitchFamily="18" charset="0"/>
              </a:rPr>
              <a:t>Furthermore, the 2023/24 draft APP and operational plans were developed and submitted as per the legislative prescripts. </a:t>
            </a:r>
          </a:p>
          <a:p>
            <a:pPr>
              <a:lnSpc>
                <a:spcPct val="107000"/>
              </a:lnSpc>
              <a:spcBef>
                <a:spcPts val="200"/>
              </a:spcBef>
            </a:pPr>
            <a:r>
              <a:rPr lang="en-ZA" sz="1800" dirty="0">
                <a:effectLst/>
                <a:latin typeface="Arial" panose="020B0604020202020204" pitchFamily="34" charset="0"/>
                <a:ea typeface="Calibri" panose="020F0502020204030204" pitchFamily="34" charset="0"/>
                <a:cs typeface="Times New Roman" panose="02020603050405020304" pitchFamily="18" charset="0"/>
              </a:rPr>
              <a:t>During the period under review the Secretariat deliberated and adopted various policies and reports related to planning, reporting and financial management. </a:t>
            </a:r>
          </a:p>
          <a:p>
            <a:pPr>
              <a:lnSpc>
                <a:spcPct val="107000"/>
              </a:lnSpc>
              <a:spcBef>
                <a:spcPts val="200"/>
              </a:spcBef>
            </a:pPr>
            <a:r>
              <a:rPr lang="en-ZA" sz="1800" dirty="0">
                <a:effectLst/>
                <a:latin typeface="Arial" panose="020B0604020202020204" pitchFamily="34" charset="0"/>
                <a:ea typeface="Calibri" panose="020F0502020204030204" pitchFamily="34" charset="0"/>
                <a:cs typeface="Times New Roman" panose="02020603050405020304" pitchFamily="18" charset="0"/>
              </a:rPr>
              <a:t>Monthly and quarterly financial reports were considered and approved during the period under reviewed.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pP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914766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2B3-D9D6-75E5-5F9F-C1DA641EC487}"/>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B2B51E8C-6CDF-9F4C-82F9-678D6EEC7845}"/>
              </a:ext>
            </a:extLst>
          </p:cNvPr>
          <p:cNvSpPr>
            <a:spLocks noGrp="1"/>
          </p:cNvSpPr>
          <p:nvPr>
            <p:ph idx="1"/>
          </p:nvPr>
        </p:nvSpPr>
        <p:spPr/>
        <p:txBody>
          <a:bodyPr>
            <a:normAutofit fontScale="77500" lnSpcReduction="20000"/>
          </a:bodyPr>
          <a:lstStyle/>
          <a:p>
            <a:r>
              <a:rPr lang="en-ZA" dirty="0"/>
              <a:t>PROGRAMME INFORMATION</a:t>
            </a:r>
          </a:p>
          <a:p>
            <a:pPr>
              <a:lnSpc>
                <a:spcPct val="107000"/>
              </a:lnSpc>
              <a:spcBef>
                <a:spcPts val="1200"/>
              </a:spcBef>
              <a:tabLst>
                <a:tab pos="3330575" algn="l"/>
              </a:tabLst>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Two: Office of the Secretary</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compliance with the contract management framework, the status of all contracts was monitored and tracked to ensure that the decisions of the Legislature Acquisition Council were properly adhered to.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programme also continued to provide oversight and ensured seamless planning, budgeting and reporting throughout the year under review.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It should also be noted that the transversal mainstreaming was embedded within the institution. All the transversal mainstreaming trainings were held as part of building capacity on issues of marginalised groups.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Five (5) training sessions were successfully conducted. The Committee should be appraised on how these planned targets were achieved even though there is a vacancy of a gender focal point person and how this vacancy is affecting the issues that reside within that space.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3026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FB9D5-7EA2-9C8C-DB53-3196F9FEA84E}"/>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D20D32E5-13DB-BFB3-6FD3-DC40FEC9FD98}"/>
              </a:ext>
            </a:extLst>
          </p:cNvPr>
          <p:cNvSpPr>
            <a:spLocks noGrp="1"/>
          </p:cNvSpPr>
          <p:nvPr>
            <p:ph idx="1"/>
          </p:nvPr>
        </p:nvSpPr>
        <p:spPr/>
        <p:txBody>
          <a:bodyPr/>
          <a:lstStyle/>
          <a:p>
            <a:r>
              <a:rPr lang="en-ZA" dirty="0"/>
              <a:t>PROGRAMME INFORMATION</a:t>
            </a:r>
          </a:p>
          <a:p>
            <a:pPr>
              <a:lnSpc>
                <a:spcPct val="107000"/>
              </a:lnSpc>
              <a:spcBef>
                <a:spcPts val="1200"/>
              </a:spcBef>
              <a:tabLst>
                <a:tab pos="3330575" algn="l"/>
              </a:tabLst>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Two: Office of the Secretary</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p>
          <a:p>
            <a:r>
              <a:rPr lang="en-ZA" sz="1800" dirty="0">
                <a:effectLst/>
                <a:latin typeface="Arial" panose="020B0604020202020204" pitchFamily="34" charset="0"/>
                <a:ea typeface="Calibri" panose="020F0502020204030204" pitchFamily="34" charset="0"/>
                <a:cs typeface="Times New Roman" panose="02020603050405020304" pitchFamily="18" charset="0"/>
              </a:rPr>
              <a:t>Through the Project Governance Office, the GPL was able to play leadership and oversight on institutional projects such as the Space optimisation, records management and money bills. </a:t>
            </a:r>
          </a:p>
          <a:p>
            <a:r>
              <a:rPr lang="en-ZA" sz="1800" dirty="0">
                <a:effectLst/>
                <a:latin typeface="Arial" panose="020B0604020202020204" pitchFamily="34" charset="0"/>
                <a:ea typeface="Calibri" panose="020F0502020204030204" pitchFamily="34" charset="0"/>
                <a:cs typeface="Times New Roman" panose="02020603050405020304" pitchFamily="18" charset="0"/>
              </a:rPr>
              <a:t>It would be in the interest of the Committee to be appraised on the progress of these projects.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159160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F6D-4F24-F0C2-3849-BB77D55BCC69}"/>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EF84DE45-EEC8-6108-3B53-E44F3C4CD698}"/>
              </a:ext>
            </a:extLst>
          </p:cNvPr>
          <p:cNvSpPr>
            <a:spLocks noGrp="1"/>
          </p:cNvSpPr>
          <p:nvPr>
            <p:ph idx="1"/>
          </p:nvPr>
        </p:nvSpPr>
        <p:spPr/>
        <p:txBody>
          <a:bodyPr>
            <a:normAutofit fontScale="85000" lnSpcReduction="1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Three: Corporate Support Services</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Times New Roman" panose="02020603050405020304" pitchFamily="18" charset="0"/>
              </a:rPr>
              <a:t>This programme gives support within areas of Human Resources, ICT, Security, Building and Administration. This programme is sub divided four sub-programme, namely Office of the Executive Director, Members Affairs, Institutional Support Services and Operational Support Services.</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programme coordinates the implementation of two Strategic Objectives 5 (enhanced compliance with relevant fiduciary requirements and principles of good governance).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dirty="0">
                <a:effectLst/>
                <a:latin typeface="Arial" panose="020B0604020202020204" pitchFamily="34" charset="0"/>
                <a:ea typeface="Calibri" panose="020F0502020204030204" pitchFamily="34" charset="0"/>
              </a:rPr>
              <a:t>For the period under review, the two performance targets were not realised are 100% implementation of the milestones of the five-year Human Resource Strategy and Implementation Plan, and the leadership initiatives. </a:t>
            </a:r>
          </a:p>
          <a:p>
            <a:r>
              <a:rPr lang="en-ZA" sz="1800" dirty="0">
                <a:effectLst/>
                <a:latin typeface="Arial" panose="020B0604020202020204" pitchFamily="34" charset="0"/>
                <a:ea typeface="Calibri" panose="020F0502020204030204" pitchFamily="34" charset="0"/>
              </a:rPr>
              <a:t>The Committee should be provided with reasons for the non-attainment of the above targets as these were also not achieved during the quarterly reporting periods. </a:t>
            </a:r>
          </a:p>
          <a:p>
            <a:r>
              <a:rPr lang="en-ZA" sz="1800" dirty="0">
                <a:effectLst/>
                <a:latin typeface="Arial" panose="020B0604020202020204" pitchFamily="34" charset="0"/>
                <a:ea typeface="Calibri" panose="020F0502020204030204" pitchFamily="34" charset="0"/>
              </a:rPr>
              <a:t>Of importance in areas of HR would be the talent management and the value creation project which the Committee should be taken into confidence on the progress or lack thereof.</a:t>
            </a:r>
            <a:endParaRPr lang="en-ZA" dirty="0"/>
          </a:p>
        </p:txBody>
      </p:sp>
    </p:spTree>
    <p:extLst>
      <p:ext uri="{BB962C8B-B14F-4D97-AF65-F5344CB8AC3E}">
        <p14:creationId xmlns:p14="http://schemas.microsoft.com/office/powerpoint/2010/main" val="482084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3968C-E06D-BD1E-1DC0-5025CDA34F8A}"/>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89674DA0-6DF3-FFD4-8C98-8693DCAD6CF1}"/>
              </a:ext>
            </a:extLst>
          </p:cNvPr>
          <p:cNvSpPr>
            <a:spLocks noGrp="1"/>
          </p:cNvSpPr>
          <p:nvPr>
            <p:ph idx="1"/>
          </p:nvPr>
        </p:nvSpPr>
        <p:spPr/>
        <p:txBody>
          <a:bodyPr>
            <a:normAutofit fontScale="85000" lnSpcReduction="1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Three: Corporate Support Services</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contribution towards the enhanced compliance with relevant fiduciary requirements and principles of good governance the legislature continued to provide support to Members by rolling out capacity building, wellness and social responsibility campaigns. All six (6) planned training initiatives were rolled out. Personal development programmes were disaggregated into personal courses conducted through distance learning.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Furthermore, party funds and constituency allowances were paid in time in line with the legislative prescripts. Financial audits were conducted to all political parties, and all received clean audits. This was also achieved in the last financial year.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740076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23C5-BBB5-C492-ED3F-46556D5F4967}"/>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C5D1B92F-5315-BB1D-D8D8-9A511637CBDA}"/>
              </a:ext>
            </a:extLst>
          </p:cNvPr>
          <p:cNvSpPr>
            <a:spLocks noGrp="1"/>
          </p:cNvSpPr>
          <p:nvPr>
            <p:ph idx="1"/>
          </p:nvPr>
        </p:nvSpPr>
        <p:spPr/>
        <p:txBody>
          <a:bodyPr>
            <a:normAutofit fontScale="85000" lnSpcReduction="2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Three: Corporate Support Services</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p>
          <a:p>
            <a:pPr algn="just">
              <a:lnSpc>
                <a:spcPct val="150000"/>
              </a:lnSpc>
              <a:spcAft>
                <a:spcPts val="800"/>
              </a:spcAft>
            </a:pPr>
            <a:r>
              <a:rPr lang="en-ZA" sz="1800" dirty="0">
                <a:effectLst/>
                <a:latin typeface="Arial" panose="020B0604020202020204" pitchFamily="34" charset="0"/>
                <a:ea typeface="Calibri" panose="020F0502020204030204" pitchFamily="34" charset="0"/>
                <a:cs typeface="Times New Roman" panose="02020603050405020304" pitchFamily="18" charset="0"/>
              </a:rPr>
              <a:t>To ensure that governance remains intact in the institution, the Policy Committee approved six (6) policies in total. These include the Integrated Performance Management System Policy, ICT Policy, Fraud and Risk Management Policy, Gift Policy, and Sport, Recreation and Arts Policy. Furthermore, the LSB approved the Leave Policy and Funeral Policy during the reporting period.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terms of targets under the ICT, the 5-year ICT strategy was implemented as planned. Several key initiatives were prioritised for implementation in this reporting period. These included the Digital Legislature, the digitisation of the records management of the institution, automation of the business processes, and improvements in the areas of the Information Technology facilities (Cloud) and information management controls (COBIT).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pP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4234048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1CC58-7C24-E7CF-FA42-17726BA325D2}"/>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A13C550D-670E-4F0C-74D3-5E0290573F9E}"/>
              </a:ext>
            </a:extLst>
          </p:cNvPr>
          <p:cNvSpPr>
            <a:spLocks noGrp="1"/>
          </p:cNvSpPr>
          <p:nvPr>
            <p:ph idx="1"/>
          </p:nvPr>
        </p:nvSpPr>
        <p:spPr/>
        <p:txBody>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Three: Corporate Support Services</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relevant fiduciary requirements and principles of good governance</a:t>
            </a:r>
            <a:endParaRPr lang="en-ZA"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GPL continued to provide a conducive working environment to both MPLs and staff.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However, it should be noted that the Committee had raised sharply during the quarterly reporting periods a number of safety, cleanliness and health hazards issues.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846587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AEF6-9A14-BB10-90AE-277BFF011C6D}"/>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E8574356-74A0-1FC5-0EDA-E34F453B8D19}"/>
              </a:ext>
            </a:extLst>
          </p:cNvPr>
          <p:cNvSpPr>
            <a:spLocks noGrp="1"/>
          </p:cNvSpPr>
          <p:nvPr>
            <p:ph idx="1"/>
          </p:nvPr>
        </p:nvSpPr>
        <p:spPr/>
        <p:txBody>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1800" dirty="0">
                <a:effectLst/>
                <a:latin typeface="Arial" panose="020B0604020202020204" pitchFamily="34" charset="0"/>
                <a:ea typeface="Times New Roman" panose="02020603050405020304" pitchFamily="18" charset="0"/>
              </a:rPr>
              <a:t>Core Business is at the heart of the legislative business as it supports the work of Committees and the House</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This programme coordinates the implementation of three strategic objectives. Two targets that were not achieved are</a:t>
            </a:r>
            <a:r>
              <a:rPr lang="en-ZA" sz="1800" dirty="0">
                <a:effectLst/>
                <a:latin typeface="Arial" panose="020B0604020202020204" pitchFamily="34" charset="0"/>
                <a:ea typeface="Calibri" panose="020F0502020204030204" pitchFamily="34" charset="0"/>
                <a:cs typeface="Times New Roman" panose="02020603050405020304" pitchFamily="18" charset="0"/>
              </a:rPr>
              <a:t>, the adoption of one Committee Inquiry report and the Communications Strategy and the PPP implementation plan. The Committee should be provided with reasons for not meeting these targets. </a:t>
            </a:r>
          </a:p>
          <a:p>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060782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E2DE-7B72-7411-C0E9-0108C0D652F3}"/>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C2BC9F61-409B-FB88-2732-B9A6CC69333B}"/>
              </a:ext>
            </a:extLst>
          </p:cNvPr>
          <p:cNvSpPr>
            <a:spLocks noGrp="1"/>
          </p:cNvSpPr>
          <p:nvPr>
            <p:ph idx="1"/>
          </p:nvPr>
        </p:nvSpPr>
        <p:spPr/>
        <p:txBody>
          <a:bodyPr>
            <a:normAutofit fontScale="92500" lnSpcReduction="2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One: Improved Accountability by the Executive to the Legislature in respect of service delivery</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GPL through its committees processed 159 oversight reports on the financial and non-financial performance of the provincial departments, comprising 64 quarterly, 43 annual, 49 budget, and 21 focused intervention study reports. </a:t>
            </a:r>
          </a:p>
          <a:p>
            <a:pPr>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All these reports were adopted and culminated in 352 resolutions that communicated to the Executive for further processing.  </a:t>
            </a:r>
          </a:p>
          <a:p>
            <a:pPr>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addition, a total of 5 Motions were passed by the House.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n-ZA" sz="1800" dirty="0">
                <a:effectLst/>
                <a:latin typeface="Arial" panose="020B060402020202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17529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285E-1367-8546-C9D3-71FEDCD137B8}"/>
              </a:ext>
            </a:extLst>
          </p:cNvPr>
          <p:cNvSpPr>
            <a:spLocks noGrp="1"/>
          </p:cNvSpPr>
          <p:nvPr>
            <p:ph type="title"/>
          </p:nvPr>
        </p:nvSpPr>
        <p:spPr/>
        <p:txBody>
          <a:bodyPr/>
          <a:lstStyle/>
          <a:p>
            <a:r>
              <a:rPr lang="en-ZA" dirty="0"/>
              <a:t>INTRODUCTION</a:t>
            </a:r>
          </a:p>
        </p:txBody>
      </p:sp>
      <p:sp>
        <p:nvSpPr>
          <p:cNvPr id="3" name="Content Placeholder 2">
            <a:extLst>
              <a:ext uri="{FF2B5EF4-FFF2-40B4-BE49-F238E27FC236}">
                <a16:creationId xmlns:a16="http://schemas.microsoft.com/office/drawing/2014/main" id="{DB62F3F3-5062-59B1-0904-B0B2ABCC18DE}"/>
              </a:ext>
            </a:extLst>
          </p:cNvPr>
          <p:cNvSpPr>
            <a:spLocks noGrp="1"/>
          </p:cNvSpPr>
          <p:nvPr>
            <p:ph idx="1"/>
          </p:nvPr>
        </p:nvSpPr>
        <p:spPr/>
        <p:txBody>
          <a:bodyPr>
            <a:normAutofit fontScale="92500"/>
          </a:bodyPr>
          <a:lstStyle/>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presentation provides an analysis of the performance of the Gauteng Provincial Legislature during the 2022/23 financial year in relation to the budget and targets contained in the Annual Performance Plan (APP).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Firstly, this brief will undertake a comparison of both non-financial (outputs) and financial (inputs) indicators of the GPL during the period under review.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Second, this brief assesses whether the institution was able to adhere to principles of efficiency and effectiveness during the period under review.</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Furthermore, there is an overall discussion of the performance of the GPL. It is thus worth stating that the relationship between plans and budgets indicates operational effectiveness and efficiency.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8732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047B-43B6-18E4-E5AF-1FCDE2CC8B68}"/>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75AEADAF-BAE5-B23C-2E60-315728C1A9FD}"/>
              </a:ext>
            </a:extLst>
          </p:cNvPr>
          <p:cNvSpPr>
            <a:spLocks noGrp="1"/>
          </p:cNvSpPr>
          <p:nvPr>
            <p:ph idx="1"/>
          </p:nvPr>
        </p:nvSpPr>
        <p:spPr/>
        <p:txBody>
          <a:bodyPr>
            <a:normAutofit fontScale="85000" lnSpcReduction="1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On the law-making front the GPL processed a laws, bills as well regulations during the period under review. </a:t>
            </a: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total of five regulations, as listed below, were approved: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Public Transport Regulatory Entity Amendment Regulation, 2022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Revision of Uniform Patient Fee Schedule relating to Hospital Mortuary, 2022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Revision of Uniform Patient Fee Schedule relating to Ambulances, 2022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Revision of Uniform Patient Fee Schedule relating to Classification of and Fees Payable by Patients at Provincial Hospitals, 2022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Gambling Amendment Regulation, 2023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816481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FB42-517E-A574-7CFF-EE455DE7C87F}"/>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5EA1FEB6-8CAC-0A67-4E93-3CD8AD5E6C01}"/>
              </a:ext>
            </a:extLst>
          </p:cNvPr>
          <p:cNvSpPr>
            <a:spLocks noGrp="1"/>
          </p:cNvSpPr>
          <p:nvPr>
            <p:ph idx="1"/>
          </p:nvPr>
        </p:nvSpPr>
        <p:spPr/>
        <p:txBody>
          <a:bodyPr>
            <a:normAutofit lnSpcReduction="10000"/>
          </a:bodyPr>
          <a:lstStyle/>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Furthermore, a total four (4) Bills that will be signed into law by the Premier of Gauteng were adopted as listed below:</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Provincial Appropriation Bill for the 2022/2023FY;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Provincial Unauthorised Expenditure Bill;</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Provincial Adjustment Appropriation Bill for the 2022/2023 FY; and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Gauteng Provincial Second Adjustment Appropriation Bill for the 2022/2023 FY.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01725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801BE-D80D-A273-DCB5-736159F188B2}"/>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DF604410-AC1A-5FCC-B980-ACBE21D24627}"/>
              </a:ext>
            </a:extLst>
          </p:cNvPr>
          <p:cNvSpPr>
            <a:spLocks noGrp="1"/>
          </p:cNvSpPr>
          <p:nvPr>
            <p:ph idx="1"/>
          </p:nvPr>
        </p:nvSpPr>
        <p:spPr/>
        <p:txBody>
          <a:bodyPr>
            <a:normAutofit fontScale="92500" lnSpcReduction="20000"/>
          </a:bodyPr>
          <a:lstStyle/>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third aspect of discharging the law-making mandate to ensure laws meet the needs of the people of Gauteng is the processing of Bills from the National Council of Provinces, private Members and the Executive. </a:t>
            </a:r>
          </a:p>
          <a:p>
            <a:pPr algn="just">
              <a:lnSpc>
                <a:spcPct val="150000"/>
              </a:lnSpc>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legislature actively participates in the National Council of Provinces (NCOP) to ensure that all the Bills passed by the National Parliament represent the interests and needs of the people of Gauteng. </a:t>
            </a:r>
          </a:p>
          <a:p>
            <a:pPr algn="just">
              <a:lnSpc>
                <a:spcPct val="150000"/>
              </a:lnSpc>
            </a:pPr>
            <a:r>
              <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this end, the committees considered a total of 27 Bills, comprising 17 Section 76, three Section 77 and seven Provincial Bills.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154636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4E80A-607D-0E86-22F1-A8886CD0CE9F}"/>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C74671AA-DF84-1DAF-5A39-686D843EEEBF}"/>
              </a:ext>
            </a:extLst>
          </p:cNvPr>
          <p:cNvSpPr>
            <a:spLocks noGrp="1"/>
          </p:cNvSpPr>
          <p:nvPr>
            <p:ph idx="1"/>
          </p:nvPr>
        </p:nvSpPr>
        <p:spPr/>
        <p:txBody>
          <a:bodyPr>
            <a:normAutofit fontScale="92500" lnSpcReduction="20000"/>
          </a:bodyPr>
          <a:lstStyle/>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ZA"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terms of targets under public participation, a total of 107 public education workshops were undertaken throughout the province as part of profiling the work of the House and the Committees.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Preparatory workshops with identified stakeholders of the Childrens, Youth and Women’s sectoral parliaments. An economic seminar was also held as part of stakeholder engagement.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Both social and traditional media was used to promote the work done by the GPL and its Committees. Virtual and face to face interactions were intensified during the period under review as a result of lifting of the state of disaster during the period under review. This was to ensure that the people of the province participated in the business of the legislature.</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661629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BFD30-F1F3-DC39-89CB-5C6D1D51C05B}"/>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A8B04963-567D-B1C9-834B-C4A63F849851}"/>
              </a:ext>
            </a:extLst>
          </p:cNvPr>
          <p:cNvSpPr>
            <a:spLocks noGrp="1"/>
          </p:cNvSpPr>
          <p:nvPr>
            <p:ph idx="1"/>
          </p:nvPr>
        </p:nvSpPr>
        <p:spPr/>
        <p:txBody>
          <a:bodyPr/>
          <a:lstStyle/>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Four: Core Business</a:t>
            </a:r>
            <a:endPar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Two: Improved responsiveness of laws to meet the needs of the people.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cs typeface="Times New Roman" panose="02020603050405020304" pitchFamily="18" charset="0"/>
              </a:rPr>
              <a:t>The Gauteng Petitions Act requires that the GPL provides a platform for the people of the province to submit their petitions to the legislature.</a:t>
            </a:r>
          </a:p>
          <a:p>
            <a:r>
              <a:rPr lang="en-ZA" sz="1800" dirty="0">
                <a:effectLst/>
                <a:latin typeface="Arial" panose="020B0604020202020204" pitchFamily="34" charset="0"/>
                <a:ea typeface="Calibri" panose="020F0502020204030204" pitchFamily="34" charset="0"/>
                <a:cs typeface="Times New Roman" panose="02020603050405020304" pitchFamily="18" charset="0"/>
              </a:rPr>
              <a:t>In the period under review, a total of 128 petitions were tabled before the PSC for consideration. Of these, 117 petitions were adopted, 9 were not adopted, 2 were deferred.</a:t>
            </a:r>
          </a:p>
          <a:p>
            <a:r>
              <a:rPr lang="en-US" sz="1800" dirty="0">
                <a:effectLst/>
                <a:latin typeface="Arial" panose="020B0604020202020204" pitchFamily="34" charset="0"/>
                <a:ea typeface="Calibri" panose="020F0502020204030204" pitchFamily="34" charset="0"/>
                <a:cs typeface="Times New Roman" panose="02020603050405020304" pitchFamily="18" charset="0"/>
              </a:rPr>
              <a:t>Sectoral parliaments remain a tool that the GPL uses to enhance it public participation by involving specific targeted groups. For the period under review a total 5 sectoral parliaments i.e. Interfaith, Women’s, Youth, Senior citizens as well as Childrens.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705565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B65BB-6DF9-ECA5-0AE9-6DA91D1D240F}"/>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A92475CF-CF8E-558E-F150-774222BDFB0F}"/>
              </a:ext>
            </a:extLst>
          </p:cNvPr>
          <p:cNvSpPr>
            <a:spLocks noGrp="1"/>
          </p:cNvSpPr>
          <p:nvPr>
            <p:ph idx="1"/>
          </p:nvPr>
        </p:nvSpPr>
        <p:spPr/>
        <p:txBody>
          <a:bodyPr>
            <a:normAutofit fontScale="77500" lnSpcReduction="2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Five: Chief Financial Officer</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r>
              <a:rPr lang="en-ZA" sz="1800" dirty="0">
                <a:effectLst/>
                <a:latin typeface="Arial" panose="020B0604020202020204" pitchFamily="34" charset="0"/>
                <a:ea typeface="Times New Roman" panose="02020603050405020304" pitchFamily="18" charset="0"/>
              </a:rPr>
              <a:t>The Office of the Chief Financial Officer is responsible for the provision of financial, risk and supply chain services to the GPL.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programme coordinates the implementation of strategic objective five.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all relevant fiduciary requirements and principles of good governance.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Through this strategic objective the GPL intends to achieve and maintain a Clean Audit.</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For the period under review the GPL received a clean audit which is a third year in succession.  </a:t>
            </a:r>
            <a:r>
              <a:rPr lang="en-ZA"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en-ZA" sz="1800" dirty="0">
                <a:effectLst/>
                <a:latin typeface="Arial" panose="020B0604020202020204" pitchFamily="34" charset="0"/>
                <a:ea typeface="Calibri" panose="020F0502020204030204" pitchFamily="34" charset="0"/>
                <a:cs typeface="Times New Roman" panose="02020603050405020304" pitchFamily="18" charset="0"/>
              </a:rPr>
              <a:t>This is the programme that is responsible for ensuring that the institution adheres to prudent financial management, and this was done during the period under review.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This programme achieved 99% of the targets contained in the APP.  For the period under review the GPL processed and effected monthly payments with no incidents of inaccuracies. </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All claims were paid within the stipulated timeframes. Furthermore, all suppliers were paid within 30 days of receipts of invoice.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59432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B20C-C5DE-F671-A8A4-2709D42CB8EC}"/>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51DA46E1-69D1-3D25-5455-924BEE3C7EC6}"/>
              </a:ext>
            </a:extLst>
          </p:cNvPr>
          <p:cNvSpPr>
            <a:spLocks noGrp="1"/>
          </p:cNvSpPr>
          <p:nvPr>
            <p:ph idx="1"/>
          </p:nvPr>
        </p:nvSpPr>
        <p:spPr/>
        <p:txBody>
          <a:bodyPr>
            <a:normAutofit fontScale="62500" lnSpcReduction="2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Five: Chief Financial Officer</a:t>
            </a:r>
          </a:p>
          <a:p>
            <a:pPr>
              <a:lnSpc>
                <a:spcPct val="107000"/>
              </a:lnSpc>
              <a:spcBef>
                <a:spcPts val="1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all relevant fiduciary requirements and principles of good governance.</a:t>
            </a:r>
            <a:endParaRPr lang="en-ZA"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The GPL produced monthly, quarterly and biannual financial reports in line with agreed timelines. Annual financial statements were completed timeously,</a:t>
            </a:r>
            <a:r>
              <a:rPr lang="en-ZA" sz="1800" b="1" dirty="0">
                <a:effectLst/>
                <a:latin typeface="Arial" panose="020B0604020202020204" pitchFamily="34" charset="0"/>
                <a:ea typeface="Calibri" panose="020F0502020204030204" pitchFamily="34" charset="0"/>
                <a:cs typeface="Times New Roman" panose="02020603050405020304" pitchFamily="18" charset="0"/>
              </a:rPr>
              <a:t> </a:t>
            </a:r>
            <a:r>
              <a:rPr lang="en-ZA" sz="1800" dirty="0">
                <a:effectLst/>
                <a:latin typeface="Arial" panose="020B0604020202020204" pitchFamily="34" charset="0"/>
                <a:ea typeface="Calibri" panose="020F0502020204030204" pitchFamily="34" charset="0"/>
                <a:cs typeface="Times New Roman" panose="02020603050405020304" pitchFamily="18" charset="0"/>
              </a:rPr>
              <a:t>and the GPL 2019/20 budget was compiled in line with FMPLA. Furthermore, there was efficient procurement of goods and services in the most economical manner that aligns with preferential procurement targets. In line with meeting the BBBEEE targets, for the period under review the GPL did not achieve two critical targets on women and youth. These were in respect to doing business with the following service providers: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b="1" dirty="0">
                <a:effectLst/>
                <a:latin typeface="Arial" panose="020B0604020202020204" pitchFamily="34" charset="0"/>
                <a:ea typeface="Calibri" panose="020F0502020204030204" pitchFamily="34" charset="0"/>
                <a:cs typeface="Times New Roman" panose="02020603050405020304" pitchFamily="18" charset="0"/>
              </a:rPr>
              <a:t>HDI</a:t>
            </a:r>
            <a:r>
              <a:rPr lang="en-ZA" sz="1800" dirty="0">
                <a:effectLst/>
                <a:latin typeface="Arial" panose="020B0604020202020204" pitchFamily="34" charset="0"/>
                <a:ea typeface="Calibri" panose="020F0502020204030204" pitchFamily="34" charset="0"/>
                <a:cs typeface="Times New Roman" panose="02020603050405020304" pitchFamily="18" charset="0"/>
              </a:rPr>
              <a:t>-63.01% against a 60% target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b="1" dirty="0">
                <a:effectLst/>
                <a:latin typeface="Arial" panose="020B0604020202020204" pitchFamily="34" charset="0"/>
                <a:ea typeface="Calibri" panose="020F0502020204030204" pitchFamily="34" charset="0"/>
                <a:cs typeface="Times New Roman" panose="02020603050405020304" pitchFamily="18" charset="0"/>
              </a:rPr>
              <a:t>Wome</a:t>
            </a:r>
            <a:r>
              <a:rPr lang="en-ZA" sz="1800" dirty="0">
                <a:effectLst/>
                <a:latin typeface="Arial" panose="020B0604020202020204" pitchFamily="34" charset="0"/>
                <a:ea typeface="Calibri" panose="020F0502020204030204" pitchFamily="34" charset="0"/>
                <a:cs typeface="Times New Roman" panose="02020603050405020304" pitchFamily="18" charset="0"/>
              </a:rPr>
              <a:t>n-29.7 against 30% target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b="1" dirty="0">
                <a:effectLst/>
                <a:latin typeface="Arial" panose="020B0604020202020204" pitchFamily="34" charset="0"/>
                <a:ea typeface="Calibri" panose="020F0502020204030204" pitchFamily="34" charset="0"/>
                <a:cs typeface="Times New Roman" panose="02020603050405020304" pitchFamily="18" charset="0"/>
              </a:rPr>
              <a:t>Youth</a:t>
            </a:r>
            <a:r>
              <a:rPr lang="en-ZA" sz="1800" dirty="0">
                <a:effectLst/>
                <a:latin typeface="Arial" panose="020B0604020202020204" pitchFamily="34" charset="0"/>
                <a:ea typeface="Calibri" panose="020F0502020204030204" pitchFamily="34" charset="0"/>
                <a:cs typeface="Times New Roman" panose="02020603050405020304" pitchFamily="18" charset="0"/>
              </a:rPr>
              <a:t>-9.4 against 10% target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b="1" dirty="0">
                <a:effectLst/>
                <a:latin typeface="Arial" panose="020B0604020202020204" pitchFamily="34" charset="0"/>
                <a:ea typeface="Calibri" panose="020F0502020204030204" pitchFamily="34" charset="0"/>
                <a:cs typeface="Times New Roman" panose="02020603050405020304" pitchFamily="18" charset="0"/>
              </a:rPr>
              <a:t>PwD</a:t>
            </a:r>
            <a:r>
              <a:rPr lang="en-ZA" sz="1800" dirty="0">
                <a:effectLst/>
                <a:latin typeface="Arial" panose="020B0604020202020204" pitchFamily="34" charset="0"/>
                <a:ea typeface="Calibri" panose="020F0502020204030204" pitchFamily="34" charset="0"/>
                <a:cs typeface="Times New Roman" panose="02020603050405020304" pitchFamily="18" charset="0"/>
              </a:rPr>
              <a:t>-1.5%against 0.2% target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b="1" dirty="0">
                <a:effectLst/>
                <a:latin typeface="Arial" panose="020B0604020202020204" pitchFamily="34" charset="0"/>
                <a:ea typeface="Calibri" panose="020F0502020204030204" pitchFamily="34" charset="0"/>
                <a:cs typeface="Times New Roman" panose="02020603050405020304" pitchFamily="18" charset="0"/>
              </a:rPr>
              <a:t>Township Economy</a:t>
            </a:r>
            <a:r>
              <a:rPr lang="en-ZA" sz="1800" dirty="0">
                <a:effectLst/>
                <a:latin typeface="Arial" panose="020B0604020202020204" pitchFamily="34" charset="0"/>
                <a:ea typeface="Calibri" panose="020F0502020204030204" pitchFamily="34" charset="0"/>
                <a:cs typeface="Times New Roman" panose="02020603050405020304" pitchFamily="18" charset="0"/>
              </a:rPr>
              <a:t>- 54.9 against 10% </a:t>
            </a:r>
            <a:r>
              <a:rPr lang="en-ZA" sz="1800" dirty="0" err="1">
                <a:effectLst/>
                <a:latin typeface="Arial" panose="020B0604020202020204" pitchFamily="34" charset="0"/>
                <a:ea typeface="Calibri" panose="020F0502020204030204" pitchFamily="34" charset="0"/>
                <a:cs typeface="Times New Roman" panose="02020603050405020304" pitchFamily="18" charset="0"/>
              </a:rPr>
              <a:t>targeT</a:t>
            </a:r>
            <a:endParaRPr lang="en-ZA"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719919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428BA-0E9D-A3C0-47E6-251FAAF6A381}"/>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20336174-F1B7-89B1-CB08-7CC41B6F8AEB}"/>
              </a:ext>
            </a:extLst>
          </p:cNvPr>
          <p:cNvSpPr>
            <a:spLocks noGrp="1"/>
          </p:cNvSpPr>
          <p:nvPr>
            <p:ph idx="1"/>
          </p:nvPr>
        </p:nvSpPr>
        <p:spPr/>
        <p:txBody>
          <a:bodyPr>
            <a:normAutofit fontScale="85000" lnSpcReduction="20000"/>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Five: Chief Financial Officer</a:t>
            </a:r>
          </a:p>
          <a:p>
            <a:pPr>
              <a:lnSpc>
                <a:spcPct val="107000"/>
              </a:lnSpc>
              <a:spcBef>
                <a:spcPts val="1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all relevant fiduciary requirements and principles of good governance.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ZA" sz="1800" dirty="0">
                <a:effectLst/>
                <a:latin typeface="Arial" panose="020B0604020202020204" pitchFamily="34" charset="0"/>
                <a:ea typeface="Calibri" panose="020F0502020204030204" pitchFamily="34" charset="0"/>
                <a:cs typeface="Times New Roman" panose="02020603050405020304" pitchFamily="18" charset="0"/>
              </a:rPr>
              <a:t>The SCM policy adhered to as all services sourced, and payments effected in line with contracts and service level agreements. All goods and services were acquired in line with business plans and applicable SCM processes. Existing suppliers were vetted and those who were not in compliance with legislative prescripts were removed from the database.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In terms of the provision of effective, efficient and transparent systems of risk management and internal control for the identification and avoidance of risks within the institution. The Strategic risk management assessment was concluded and adopted by the audit and risk committee. Resultant to that the operational risk assessments were concluded.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7197303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0E8FB-66AD-27AA-2F5A-83F35F445688}"/>
              </a:ext>
            </a:extLst>
          </p:cNvPr>
          <p:cNvSpPr>
            <a:spLocks noGrp="1"/>
          </p:cNvSpPr>
          <p:nvPr>
            <p:ph type="title"/>
          </p:nvPr>
        </p:nvSpPr>
        <p:spPr/>
        <p:txBody>
          <a:bodyPr/>
          <a:lstStyle/>
          <a:p>
            <a:r>
              <a:rPr lang="en-ZA" dirty="0"/>
              <a:t>MACRO ANALYSIS</a:t>
            </a:r>
          </a:p>
        </p:txBody>
      </p:sp>
      <p:sp>
        <p:nvSpPr>
          <p:cNvPr id="3" name="Content Placeholder 2">
            <a:extLst>
              <a:ext uri="{FF2B5EF4-FFF2-40B4-BE49-F238E27FC236}">
                <a16:creationId xmlns:a16="http://schemas.microsoft.com/office/drawing/2014/main" id="{1EA479E9-1621-EA9D-707F-38E7EEFA68F8}"/>
              </a:ext>
            </a:extLst>
          </p:cNvPr>
          <p:cNvSpPr>
            <a:spLocks noGrp="1"/>
          </p:cNvSpPr>
          <p:nvPr>
            <p:ph idx="1"/>
          </p:nvPr>
        </p:nvSpPr>
        <p:spPr/>
        <p:txBody>
          <a:bodyPr/>
          <a:lstStyle/>
          <a:p>
            <a:r>
              <a:rPr lang="en-ZA" dirty="0"/>
              <a:t>PROGRAMME INFORMATION</a:t>
            </a:r>
          </a:p>
          <a:p>
            <a:pPr>
              <a:lnSpc>
                <a:spcPct val="107000"/>
              </a:lnSpc>
              <a:spcBef>
                <a:spcPts val="1200"/>
              </a:spcBef>
            </a:pPr>
            <a:r>
              <a:rPr lang="en-ZA" sz="18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Programme Five: Chief Financial Officer</a:t>
            </a:r>
          </a:p>
          <a:p>
            <a:pPr>
              <a:lnSpc>
                <a:spcPct val="107000"/>
              </a:lnSpc>
              <a:spcBef>
                <a:spcPts val="1200"/>
              </a:spcBef>
            </a:pPr>
            <a:r>
              <a:rPr lang="en-ZA"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Strategic Objective Five: Enhanced compliance with all relevant fiduciary requirements and principles of good governance.</a:t>
            </a:r>
            <a:endParaRPr lang="en-ZA" sz="1800" dirty="0">
              <a:effectLst/>
              <a:latin typeface="Arial" panose="020B0604020202020204" pitchFamily="34" charset="0"/>
              <a:ea typeface="Calibri" panose="020F0502020204030204" pitchFamily="34" charset="0"/>
              <a:cs typeface="Times New Roman" panose="02020603050405020304" pitchFamily="18" charset="0"/>
            </a:endParaRPr>
          </a:p>
          <a:p>
            <a:r>
              <a:rPr lang="en-ZA" sz="1800" dirty="0">
                <a:effectLst/>
                <a:latin typeface="Arial" panose="020B0604020202020204" pitchFamily="34" charset="0"/>
                <a:ea typeface="Calibri" panose="020F0502020204030204" pitchFamily="34" charset="0"/>
                <a:cs typeface="Times New Roman" panose="02020603050405020304" pitchFamily="18" charset="0"/>
              </a:rPr>
              <a:t>During the period under review the 2022/23</a:t>
            </a:r>
            <a:r>
              <a:rPr lang="en-ZA" sz="1800" b="1" dirty="0">
                <a:effectLst/>
                <a:latin typeface="Arial" panose="020B0604020202020204" pitchFamily="34" charset="0"/>
                <a:ea typeface="Calibri" panose="020F0502020204030204" pitchFamily="34" charset="0"/>
                <a:cs typeface="Times New Roman" panose="02020603050405020304" pitchFamily="18" charset="0"/>
              </a:rPr>
              <a:t> </a:t>
            </a:r>
            <a:r>
              <a:rPr lang="en-ZA" sz="1800" dirty="0">
                <a:effectLst/>
                <a:latin typeface="Arial" panose="020B0604020202020204" pitchFamily="34" charset="0"/>
                <a:ea typeface="Calibri" panose="020F0502020204030204" pitchFamily="34" charset="0"/>
                <a:cs typeface="Times New Roman" panose="02020603050405020304" pitchFamily="18" charset="0"/>
              </a:rPr>
              <a:t>external risk audit was concluded. </a:t>
            </a:r>
          </a:p>
          <a:p>
            <a:r>
              <a:rPr lang="en-ZA" sz="1800" dirty="0">
                <a:effectLst/>
                <a:latin typeface="Arial" panose="020B0604020202020204" pitchFamily="34" charset="0"/>
                <a:ea typeface="Calibri" panose="020F0502020204030204" pitchFamily="34" charset="0"/>
                <a:cs typeface="Times New Roman" panose="02020603050405020304" pitchFamily="18" charset="0"/>
              </a:rPr>
              <a:t>Furthermore, three quarterly fraud prevention committee meetings were convened, and one annual meeting workshop was held. </a:t>
            </a:r>
          </a:p>
          <a:p>
            <a:r>
              <a:rPr lang="en-ZA" sz="1800" dirty="0">
                <a:effectLst/>
                <a:latin typeface="Arial" panose="020B0604020202020204" pitchFamily="34" charset="0"/>
                <a:ea typeface="Calibri" panose="020F0502020204030204" pitchFamily="34" charset="0"/>
                <a:cs typeface="Times New Roman" panose="02020603050405020304" pitchFamily="18" charset="0"/>
              </a:rPr>
              <a:t>Lastly an audit tracking report updated quarterly as a way of improving internal control, risk management and governance processes.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304434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12444-D922-A323-B319-F2E257FBE3C9}"/>
              </a:ext>
            </a:extLst>
          </p:cNvPr>
          <p:cNvSpPr>
            <a:spLocks noGrp="1"/>
          </p:cNvSpPr>
          <p:nvPr>
            <p:ph type="title"/>
          </p:nvPr>
        </p:nvSpPr>
        <p:spPr/>
        <p:txBody>
          <a:bodyPr/>
          <a:lstStyle/>
          <a:p>
            <a:r>
              <a:rPr lang="en-ZA" dirty="0"/>
              <a:t>MICRO ANALYSIS</a:t>
            </a:r>
          </a:p>
        </p:txBody>
      </p:sp>
      <p:sp>
        <p:nvSpPr>
          <p:cNvPr id="3" name="Content Placeholder 2">
            <a:extLst>
              <a:ext uri="{FF2B5EF4-FFF2-40B4-BE49-F238E27FC236}">
                <a16:creationId xmlns:a16="http://schemas.microsoft.com/office/drawing/2014/main" id="{F5E6E122-4903-0126-5D6A-64C012AB2828}"/>
              </a:ext>
            </a:extLst>
          </p:cNvPr>
          <p:cNvSpPr>
            <a:spLocks noGrp="1"/>
          </p:cNvSpPr>
          <p:nvPr>
            <p:ph idx="1"/>
          </p:nvPr>
        </p:nvSpPr>
        <p:spPr/>
        <p:txBody>
          <a:bodyPr>
            <a:normAutofit fontScale="85000" lnSpcReduction="20000"/>
          </a:bodyPr>
          <a:lstStyle/>
          <a:p>
            <a:pPr marL="41910"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section focuses on the budget expenditure of the Gauteng Provincial Legislature for the year under review.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eriod"/>
              <a:tabLst>
                <a:tab pos="457200" algn="l"/>
              </a:tabLst>
            </a:pP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Departmental Budget Expenditure</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romanLcPeriod"/>
              <a:tabLst>
                <a:tab pos="457200" algn="l"/>
              </a:tabLs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For the period under review the GPL was allocated a total amount of R825.16</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million and it managed to spend R756</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million. Materially underspending by R68.97 million.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romanLcPeriod"/>
              <a:tabLst>
                <a:tab pos="457200" algn="l"/>
              </a:tabLs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represents 91.6</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 expenditure pattern for the period under review.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romanLcPeriod"/>
              <a:tabLst>
                <a:tab pos="457200" algn="l"/>
              </a:tabLs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GPL had been consistently underspending during the financial year and this should be a serious concern to the Committee.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romanLcPeriod"/>
              <a:tabLst>
                <a:tab pos="457200" algn="l"/>
              </a:tabLs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Reasons provided for underspending are related to:</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Personnel expenditure consequential to approved positions not filled, the Committee should express its concern as this has been continuing since the beginning of the political term.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561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9C1D7-C718-162F-3EF1-AC462CED1C55}"/>
              </a:ext>
            </a:extLst>
          </p:cNvPr>
          <p:cNvSpPr>
            <a:spLocks noGrp="1"/>
          </p:cNvSpPr>
          <p:nvPr>
            <p:ph type="title"/>
          </p:nvPr>
        </p:nvSpPr>
        <p:spPr/>
        <p:txBody>
          <a:bodyPr/>
          <a:lstStyle/>
          <a:p>
            <a:r>
              <a:rPr lang="en-ZA" dirty="0"/>
              <a:t>INTRODUCTION…</a:t>
            </a:r>
          </a:p>
        </p:txBody>
      </p:sp>
      <p:sp>
        <p:nvSpPr>
          <p:cNvPr id="3" name="Content Placeholder 2">
            <a:extLst>
              <a:ext uri="{FF2B5EF4-FFF2-40B4-BE49-F238E27FC236}">
                <a16:creationId xmlns:a16="http://schemas.microsoft.com/office/drawing/2014/main" id="{898043F5-F879-B3E5-19E6-B3B38EB9F67C}"/>
              </a:ext>
            </a:extLst>
          </p:cNvPr>
          <p:cNvSpPr>
            <a:spLocks noGrp="1"/>
          </p:cNvSpPr>
          <p:nvPr>
            <p:ph idx="1"/>
          </p:nvPr>
        </p:nvSpPr>
        <p:spPr/>
        <p:txBody>
          <a:bodyPr>
            <a:normAutofit fontScale="92500" lnSpcReduction="20000"/>
          </a:bodyPr>
          <a:lstStyle/>
          <a:p>
            <a:pPr algn="just">
              <a:lnSpc>
                <a:spcPct val="150000"/>
              </a:lnSpc>
            </a:pPr>
            <a:r>
              <a:rPr lang="en-ZA" sz="1700" dirty="0">
                <a:effectLst/>
                <a:ea typeface="Times New Roman" panose="02020603050405020304" pitchFamily="18" charset="0"/>
              </a:rPr>
              <a:t>Annual reports remain key reporting instruments for departments and all accounting entities to report their performance targets and spending on the budget against the strategic plans. </a:t>
            </a:r>
          </a:p>
          <a:p>
            <a:pPr algn="just">
              <a:lnSpc>
                <a:spcPct val="150000"/>
              </a:lnSpc>
            </a:pPr>
            <a:r>
              <a:rPr lang="en-ZA" sz="1700" dirty="0">
                <a:effectLst/>
                <a:ea typeface="Times New Roman" panose="02020603050405020304" pitchFamily="18" charset="0"/>
              </a:rPr>
              <a:t>This brief was developed in accordance with the Sector Oversight Model (SOM). This conceptual model provides that the annual report process will assist the Committee to formulate ideas for the coming budget. </a:t>
            </a:r>
          </a:p>
          <a:p>
            <a:pPr algn="just">
              <a:lnSpc>
                <a:spcPct val="150000"/>
              </a:lnSpc>
            </a:pPr>
            <a:r>
              <a:rPr lang="en-ZA" sz="1700" dirty="0">
                <a:effectLst/>
                <a:ea typeface="Times New Roman" panose="02020603050405020304" pitchFamily="18" charset="0"/>
              </a:rPr>
              <a:t>The committee should be able to develop an idea of the state of affairs for a given priority. </a:t>
            </a:r>
            <a:endParaRPr lang="en-ZA" sz="1700" dirty="0">
              <a:effectLst/>
              <a:ea typeface="Calibri" panose="020F0502020204030204" pitchFamily="34" charset="0"/>
            </a:endParaRPr>
          </a:p>
          <a:p>
            <a:pPr>
              <a:lnSpc>
                <a:spcPct val="150000"/>
              </a:lnSpc>
            </a:pPr>
            <a:r>
              <a:rPr lang="en-ZA" sz="1700" dirty="0">
                <a:effectLst/>
                <a:ea typeface="Times New Roman" panose="02020603050405020304" pitchFamily="18" charset="0"/>
              </a:rPr>
              <a:t>This report is presented at the year that the country is celebrating 29 years of democracy. </a:t>
            </a:r>
          </a:p>
          <a:p>
            <a:pPr>
              <a:lnSpc>
                <a:spcPct val="150000"/>
              </a:lnSpc>
            </a:pPr>
            <a:r>
              <a:rPr lang="en-ZA" sz="1700" dirty="0">
                <a:effectLst/>
                <a:ea typeface="Times New Roman" panose="02020603050405020304" pitchFamily="18" charset="0"/>
              </a:rPr>
              <a:t>As indicated above, the analysis evaluates whether the GPL has delivered on the commitments made in its Annual Performance Plans (APP) against the budget.</a:t>
            </a:r>
            <a:r>
              <a:rPr lang="en-ZA" sz="1700" dirty="0">
                <a:effectLst/>
              </a:rPr>
              <a:t> </a:t>
            </a:r>
            <a:endParaRPr lang="en-ZA" sz="1700" dirty="0">
              <a:effectLst/>
              <a:ea typeface="Times New Roman" panose="02020603050405020304" pitchFamily="18" charset="0"/>
            </a:endParaRPr>
          </a:p>
          <a:p>
            <a:endParaRPr lang="en-ZA" dirty="0"/>
          </a:p>
        </p:txBody>
      </p:sp>
    </p:spTree>
    <p:extLst>
      <p:ext uri="{BB962C8B-B14F-4D97-AF65-F5344CB8AC3E}">
        <p14:creationId xmlns:p14="http://schemas.microsoft.com/office/powerpoint/2010/main" val="17648150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F709D-A0FF-5E5F-B7A9-D40F717111B0}"/>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2800" kern="1200">
                <a:solidFill>
                  <a:schemeClr val="bg1"/>
                </a:solidFill>
                <a:latin typeface="+mj-lt"/>
                <a:ea typeface="+mj-ea"/>
                <a:cs typeface="+mj-cs"/>
              </a:rPr>
              <a:t>MICRO ANALYSIS</a:t>
            </a:r>
          </a:p>
        </p:txBody>
      </p:sp>
      <p:pic>
        <p:nvPicPr>
          <p:cNvPr id="4" name="Content Placeholder 3">
            <a:extLst>
              <a:ext uri="{FF2B5EF4-FFF2-40B4-BE49-F238E27FC236}">
                <a16:creationId xmlns:a16="http://schemas.microsoft.com/office/drawing/2014/main" id="{6F5499B1-0FBD-4FCA-303E-AE3D04A58613}"/>
              </a:ext>
            </a:extLst>
          </p:cNvPr>
          <p:cNvPicPr>
            <a:picLocks noGrp="1" noChangeAspect="1"/>
          </p:cNvPicPr>
          <p:nvPr>
            <p:ph idx="1"/>
          </p:nvPr>
        </p:nvPicPr>
        <p:blipFill>
          <a:blip r:embed="rId2"/>
          <a:stretch>
            <a:fillRect/>
          </a:stretch>
        </p:blipFill>
        <p:spPr>
          <a:xfrm>
            <a:off x="482600" y="2590720"/>
            <a:ext cx="8178799" cy="2563212"/>
          </a:xfrm>
          <a:prstGeom prst="rect">
            <a:avLst/>
          </a:prstGeom>
        </p:spPr>
      </p:pic>
    </p:spTree>
    <p:extLst>
      <p:ext uri="{BB962C8B-B14F-4D97-AF65-F5344CB8AC3E}">
        <p14:creationId xmlns:p14="http://schemas.microsoft.com/office/powerpoint/2010/main" val="4166379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1987DF-3BFF-49C1-A0B8-15D8CE9E0337}"/>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r>
              <a:rPr lang="en-US" sz="2800" kern="1200">
                <a:solidFill>
                  <a:schemeClr val="bg1"/>
                </a:solidFill>
                <a:latin typeface="+mj-lt"/>
                <a:ea typeface="+mj-ea"/>
                <a:cs typeface="+mj-cs"/>
              </a:rPr>
              <a:t>AUDITOR GENERAL REPORT: GPL</a:t>
            </a:r>
          </a:p>
        </p:txBody>
      </p:sp>
      <p:pic>
        <p:nvPicPr>
          <p:cNvPr id="4" name="Content Placeholder 3">
            <a:extLst>
              <a:ext uri="{FF2B5EF4-FFF2-40B4-BE49-F238E27FC236}">
                <a16:creationId xmlns:a16="http://schemas.microsoft.com/office/drawing/2014/main" id="{8A488DCD-36EA-9082-B600-DB7F27248FBC}"/>
              </a:ext>
            </a:extLst>
          </p:cNvPr>
          <p:cNvPicPr>
            <a:picLocks noGrp="1" noChangeAspect="1"/>
          </p:cNvPicPr>
          <p:nvPr>
            <p:ph idx="1"/>
          </p:nvPr>
        </p:nvPicPr>
        <p:blipFill>
          <a:blip r:embed="rId2"/>
          <a:stretch>
            <a:fillRect/>
          </a:stretch>
        </p:blipFill>
        <p:spPr>
          <a:xfrm>
            <a:off x="715992" y="1675227"/>
            <a:ext cx="7573993" cy="4394199"/>
          </a:xfrm>
          <a:prstGeom prst="rect">
            <a:avLst/>
          </a:prstGeom>
        </p:spPr>
      </p:pic>
    </p:spTree>
    <p:extLst>
      <p:ext uri="{BB962C8B-B14F-4D97-AF65-F5344CB8AC3E}">
        <p14:creationId xmlns:p14="http://schemas.microsoft.com/office/powerpoint/2010/main" val="18797334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D6E8-7ED1-3217-92DC-1E35C893D092}"/>
              </a:ext>
            </a:extLst>
          </p:cNvPr>
          <p:cNvSpPr>
            <a:spLocks noGrp="1"/>
          </p:cNvSpPr>
          <p:nvPr>
            <p:ph type="title"/>
          </p:nvPr>
        </p:nvSpPr>
        <p:spPr/>
        <p:txBody>
          <a:bodyPr>
            <a:normAutofit fontScale="90000"/>
          </a:bodyPr>
          <a:lstStyle/>
          <a:p>
            <a:r>
              <a:rPr lang="en-ZA" dirty="0"/>
              <a:t>QUESTIONS TO BE ADDRESSED BY THE GPL</a:t>
            </a:r>
          </a:p>
        </p:txBody>
      </p:sp>
      <p:sp>
        <p:nvSpPr>
          <p:cNvPr id="3" name="Content Placeholder 2">
            <a:extLst>
              <a:ext uri="{FF2B5EF4-FFF2-40B4-BE49-F238E27FC236}">
                <a16:creationId xmlns:a16="http://schemas.microsoft.com/office/drawing/2014/main" id="{B97FA486-D061-892D-E4C8-D7C81E232DB5}"/>
              </a:ext>
            </a:extLst>
          </p:cNvPr>
          <p:cNvSpPr>
            <a:spLocks noGrp="1"/>
          </p:cNvSpPr>
          <p:nvPr>
            <p:ph idx="1"/>
          </p:nvPr>
        </p:nvSpPr>
        <p:spPr/>
        <p:txBody>
          <a:bodyPr/>
          <a:lstStyle/>
          <a:p>
            <a:pPr marL="742950" lvl="1" indent="-285750" algn="just">
              <a:lnSpc>
                <a:spcPct val="150000"/>
              </a:lnSpc>
              <a:spcAft>
                <a:spcPts val="600"/>
              </a:spcAft>
              <a:buFont typeface="+mj-lt"/>
              <a:buAutoNum type="arabicPeriod"/>
            </a:pPr>
            <a:r>
              <a:rPr lang="en-CA" sz="2000" dirty="0">
                <a:effectLst/>
                <a:ea typeface="Times New Roman" panose="02020603050405020304" pitchFamily="18" charset="0"/>
              </a:rPr>
              <a:t>What is the reason for the GPL not to attain all planned targets? </a:t>
            </a:r>
            <a:endParaRPr lang="en-ZA" sz="2000" dirty="0">
              <a:effectLst/>
              <a:ea typeface="Calibri" panose="020F0502020204030204" pitchFamily="34" charset="0"/>
            </a:endParaRPr>
          </a:p>
          <a:p>
            <a:pPr marL="742950" lvl="1" indent="-285750" algn="just">
              <a:lnSpc>
                <a:spcPct val="150000"/>
              </a:lnSpc>
              <a:buFont typeface="+mj-lt"/>
              <a:buAutoNum type="arabicPeriod"/>
            </a:pPr>
            <a:r>
              <a:rPr lang="en-CA" sz="2000" dirty="0">
                <a:effectLst/>
                <a:ea typeface="Times New Roman" panose="02020603050405020304" pitchFamily="18" charset="0"/>
              </a:rPr>
              <a:t>The GPL is reported to have underspent by R68.9 million, what is the reason for not utilising all the allocated resources.</a:t>
            </a:r>
            <a:endParaRPr lang="en-ZA" sz="2000" dirty="0">
              <a:effectLst/>
              <a:ea typeface="Calibri" panose="020F0502020204030204" pitchFamily="34" charset="0"/>
            </a:endParaRPr>
          </a:p>
          <a:p>
            <a:pPr marL="742950" lvl="1" indent="-285750" algn="just">
              <a:lnSpc>
                <a:spcPct val="150000"/>
              </a:lnSpc>
              <a:buFont typeface="+mj-lt"/>
              <a:buAutoNum type="arabicPeriod"/>
            </a:pPr>
            <a:r>
              <a:rPr lang="en-CA" sz="2000" dirty="0">
                <a:effectLst/>
                <a:ea typeface="Times New Roman" panose="02020603050405020304" pitchFamily="18" charset="0"/>
              </a:rPr>
              <a:t>How much did the GPL underspend under personnel cost driver?</a:t>
            </a:r>
            <a:endParaRPr lang="en-ZA" sz="2000" dirty="0">
              <a:effectLst/>
              <a:ea typeface="Calibri" panose="020F0502020204030204" pitchFamily="34" charset="0"/>
            </a:endParaRPr>
          </a:p>
          <a:p>
            <a:pPr marL="914400" lvl="2" indent="0" algn="just">
              <a:lnSpc>
                <a:spcPct val="150000"/>
              </a:lnSpc>
              <a:buNone/>
            </a:pPr>
            <a:r>
              <a:rPr lang="en-CA" sz="2000" dirty="0">
                <a:effectLst/>
                <a:ea typeface="Times New Roman" panose="02020603050405020304" pitchFamily="18" charset="0"/>
              </a:rPr>
              <a:t>3.1. How many vacancies does the Institution have?</a:t>
            </a:r>
            <a:endParaRPr lang="en-ZA" sz="2000" dirty="0">
              <a:effectLst/>
              <a:ea typeface="Calibri" panose="020F0502020204030204" pitchFamily="34" charset="0"/>
            </a:endParaRPr>
          </a:p>
          <a:p>
            <a:pPr marL="914400" lvl="2" indent="0" algn="just">
              <a:lnSpc>
                <a:spcPct val="150000"/>
              </a:lnSpc>
              <a:buNone/>
            </a:pPr>
            <a:r>
              <a:rPr lang="en-CA" sz="2000" dirty="0">
                <a:effectLst/>
                <a:ea typeface="Times New Roman" panose="02020603050405020304" pitchFamily="18" charset="0"/>
              </a:rPr>
              <a:t>3.2. What plans has the GPL put in place to expedite filling of these vacancies?</a:t>
            </a:r>
            <a:endParaRPr lang="en-ZA" sz="2000" dirty="0">
              <a:effectLst/>
              <a:ea typeface="Calibri" panose="020F0502020204030204" pitchFamily="34" charset="0"/>
            </a:endParaRPr>
          </a:p>
          <a:p>
            <a:endParaRPr lang="en-ZA" dirty="0"/>
          </a:p>
        </p:txBody>
      </p:sp>
    </p:spTree>
    <p:extLst>
      <p:ext uri="{BB962C8B-B14F-4D97-AF65-F5344CB8AC3E}">
        <p14:creationId xmlns:p14="http://schemas.microsoft.com/office/powerpoint/2010/main" val="4137441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DAFC2-C6F5-F0D5-DF62-24D8A9E6E51F}"/>
              </a:ext>
            </a:extLst>
          </p:cNvPr>
          <p:cNvSpPr>
            <a:spLocks noGrp="1"/>
          </p:cNvSpPr>
          <p:nvPr>
            <p:ph type="title"/>
          </p:nvPr>
        </p:nvSpPr>
        <p:spPr/>
        <p:txBody>
          <a:bodyPr>
            <a:normAutofit fontScale="90000"/>
          </a:bodyPr>
          <a:lstStyle/>
          <a:p>
            <a:r>
              <a:rPr lang="en-ZA" dirty="0"/>
              <a:t>QUESTIONS TO BE ADDRESSED BY THE GPL</a:t>
            </a:r>
          </a:p>
        </p:txBody>
      </p:sp>
      <p:sp>
        <p:nvSpPr>
          <p:cNvPr id="3" name="Content Placeholder 2">
            <a:extLst>
              <a:ext uri="{FF2B5EF4-FFF2-40B4-BE49-F238E27FC236}">
                <a16:creationId xmlns:a16="http://schemas.microsoft.com/office/drawing/2014/main" id="{C02C2968-0D8B-D056-5B37-0343ED7FB94A}"/>
              </a:ext>
            </a:extLst>
          </p:cNvPr>
          <p:cNvSpPr>
            <a:spLocks noGrp="1"/>
          </p:cNvSpPr>
          <p:nvPr>
            <p:ph idx="1"/>
          </p:nvPr>
        </p:nvSpPr>
        <p:spPr/>
        <p:txBody>
          <a:bodyPr>
            <a:normAutofit fontScale="92500" lnSpcReduction="20000"/>
          </a:bodyPr>
          <a:lstStyle/>
          <a:p>
            <a:pPr marL="457200" lvl="1" indent="0" algn="just">
              <a:lnSpc>
                <a:spcPct val="150000"/>
              </a:lnSpc>
              <a:spcAft>
                <a:spcPts val="600"/>
              </a:spcAft>
              <a:buNone/>
            </a:pPr>
            <a:r>
              <a:rPr lang="en-CA" sz="1200" dirty="0">
                <a:effectLst/>
                <a:latin typeface="Arial" panose="020B0604020202020204" pitchFamily="34" charset="0"/>
                <a:ea typeface="Times New Roman" panose="02020603050405020304" pitchFamily="18" charset="0"/>
                <a:cs typeface="Times New Roman" panose="02020603050405020304" pitchFamily="18" charset="0"/>
              </a:rPr>
              <a:t>4. </a:t>
            </a:r>
            <a:r>
              <a:rPr lang="en-CA" sz="2000" dirty="0">
                <a:effectLst/>
                <a:ea typeface="Times New Roman" panose="02020603050405020304" pitchFamily="18" charset="0"/>
              </a:rPr>
              <a:t>Please provide the Committee with the status on the payment of IPMS to levels P7-P8 as per the target</a:t>
            </a:r>
            <a:endParaRPr lang="en-ZA" sz="2000" dirty="0">
              <a:effectLst/>
              <a:ea typeface="Calibri" panose="020F0502020204030204" pitchFamily="34" charset="0"/>
            </a:endParaRPr>
          </a:p>
          <a:p>
            <a:pPr marL="457200" lvl="1" indent="0" algn="just">
              <a:lnSpc>
                <a:spcPct val="150000"/>
              </a:lnSpc>
              <a:buNone/>
            </a:pPr>
            <a:r>
              <a:rPr lang="en-US" sz="2000" dirty="0">
                <a:effectLst/>
                <a:ea typeface="Times New Roman" panose="02020603050405020304" pitchFamily="18" charset="0"/>
              </a:rPr>
              <a:t>5. Please appraise the Committee with the status of the following institutional projects</a:t>
            </a:r>
            <a:endParaRPr lang="en-ZA" sz="2000" dirty="0">
              <a:effectLst/>
              <a:ea typeface="Calibri" panose="020F0502020204030204" pitchFamily="34" charset="0"/>
            </a:endParaRPr>
          </a:p>
          <a:p>
            <a:pPr marL="1143000" lvl="2" indent="-228600" algn="just">
              <a:lnSpc>
                <a:spcPct val="150000"/>
              </a:lnSpc>
              <a:spcAft>
                <a:spcPts val="600"/>
              </a:spcAft>
              <a:buFont typeface="+mj-lt"/>
              <a:buAutoNum type="arabicPeriod"/>
            </a:pPr>
            <a:r>
              <a:rPr lang="en-US" sz="2000" dirty="0">
                <a:effectLst/>
                <a:ea typeface="Times New Roman" panose="02020603050405020304" pitchFamily="18" charset="0"/>
              </a:rPr>
              <a:t>Space </a:t>
            </a:r>
            <a:r>
              <a:rPr lang="en-US" sz="2000" dirty="0" err="1">
                <a:effectLst/>
                <a:ea typeface="Times New Roman" panose="02020603050405020304" pitchFamily="18" charset="0"/>
              </a:rPr>
              <a:t>Optimisation</a:t>
            </a:r>
            <a:endParaRPr lang="en-ZA" sz="2000" dirty="0">
              <a:effectLst/>
              <a:ea typeface="Calibri" panose="020F0502020204030204" pitchFamily="34" charset="0"/>
            </a:endParaRPr>
          </a:p>
          <a:p>
            <a:pPr marL="1143000" lvl="2" indent="-228600" algn="just">
              <a:lnSpc>
                <a:spcPct val="150000"/>
              </a:lnSpc>
              <a:spcAft>
                <a:spcPts val="600"/>
              </a:spcAft>
              <a:buFont typeface="+mj-lt"/>
              <a:buAutoNum type="arabicPeriod"/>
            </a:pPr>
            <a:r>
              <a:rPr lang="en-US" sz="2000" dirty="0">
                <a:effectLst/>
                <a:ea typeface="Times New Roman" panose="02020603050405020304" pitchFamily="18" charset="0"/>
              </a:rPr>
              <a:t>Value Creation </a:t>
            </a:r>
            <a:endParaRPr lang="en-ZA" sz="2000" dirty="0">
              <a:effectLst/>
              <a:ea typeface="Calibri" panose="020F0502020204030204" pitchFamily="34" charset="0"/>
            </a:endParaRPr>
          </a:p>
          <a:p>
            <a:pPr marL="457200" lvl="1" indent="0" algn="just">
              <a:lnSpc>
                <a:spcPct val="150000"/>
              </a:lnSpc>
              <a:spcAft>
                <a:spcPts val="600"/>
              </a:spcAft>
              <a:buNone/>
            </a:pPr>
            <a:r>
              <a:rPr lang="en-CA" sz="2000" dirty="0">
                <a:effectLst/>
                <a:ea typeface="Times New Roman" panose="02020603050405020304" pitchFamily="18" charset="0"/>
              </a:rPr>
              <a:t>6. The GPL is reported to have paid performance bonuses to senior management. Please explain how much was paid when Treasury instructed that these should not be paid?</a:t>
            </a:r>
            <a:endParaRPr lang="en-ZA" sz="2000" dirty="0">
              <a:effectLst/>
              <a:ea typeface="Calibri" panose="020F0502020204030204" pitchFamily="34" charset="0"/>
            </a:endParaRPr>
          </a:p>
          <a:p>
            <a:r>
              <a:rPr lang="en-US" sz="2000" b="1" dirty="0">
                <a:effectLst/>
                <a:ea typeface="Calibri" panose="020F0502020204030204" pitchFamily="34" charset="0"/>
              </a:rPr>
              <a:t> </a:t>
            </a:r>
            <a:endParaRPr lang="en-ZA" sz="2000" dirty="0">
              <a:effectLst/>
              <a:ea typeface="Calibri" panose="020F0502020204030204" pitchFamily="34" charset="0"/>
            </a:endParaRPr>
          </a:p>
          <a:p>
            <a:endParaRPr lang="en-ZA" dirty="0"/>
          </a:p>
        </p:txBody>
      </p:sp>
    </p:spTree>
    <p:extLst>
      <p:ext uri="{BB962C8B-B14F-4D97-AF65-F5344CB8AC3E}">
        <p14:creationId xmlns:p14="http://schemas.microsoft.com/office/powerpoint/2010/main" val="6712915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1EC14-7D4F-92C1-7DF0-A2A5B1D47F4E}"/>
              </a:ext>
            </a:extLst>
          </p:cNvPr>
          <p:cNvSpPr>
            <a:spLocks noGrp="1"/>
          </p:cNvSpPr>
          <p:nvPr>
            <p:ph type="title"/>
          </p:nvPr>
        </p:nvSpPr>
        <p:spPr/>
        <p:txBody>
          <a:bodyPr/>
          <a:lstStyle/>
          <a:p>
            <a:r>
              <a:rPr lang="en-ZA" dirty="0"/>
              <a:t>I THANK YOU FOR YOUR ATTENTION</a:t>
            </a:r>
          </a:p>
        </p:txBody>
      </p:sp>
      <p:sp>
        <p:nvSpPr>
          <p:cNvPr id="3" name="Content Placeholder 2">
            <a:extLst>
              <a:ext uri="{FF2B5EF4-FFF2-40B4-BE49-F238E27FC236}">
                <a16:creationId xmlns:a16="http://schemas.microsoft.com/office/drawing/2014/main" id="{76F760E7-AA74-4B31-F4ED-F79569189439}"/>
              </a:ext>
            </a:extLst>
          </p:cNvPr>
          <p:cNvSpPr>
            <a:spLocks noGrp="1"/>
          </p:cNvSpPr>
          <p:nvPr>
            <p:ph idx="1"/>
          </p:nvPr>
        </p:nvSpPr>
        <p:spPr/>
        <p:txBody>
          <a:bodyPr/>
          <a:lstStyle/>
          <a:p>
            <a:endParaRPr lang="en-ZA"/>
          </a:p>
        </p:txBody>
      </p:sp>
    </p:spTree>
    <p:extLst>
      <p:ext uri="{BB962C8B-B14F-4D97-AF65-F5344CB8AC3E}">
        <p14:creationId xmlns:p14="http://schemas.microsoft.com/office/powerpoint/2010/main" val="33071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0BA87-7664-FDD3-586E-2D5393F06A30}"/>
              </a:ext>
            </a:extLst>
          </p:cNvPr>
          <p:cNvSpPr>
            <a:spLocks noGrp="1"/>
          </p:cNvSpPr>
          <p:nvPr>
            <p:ph type="title"/>
          </p:nvPr>
        </p:nvSpPr>
        <p:spPr/>
        <p:txBody>
          <a:bodyPr/>
          <a:lstStyle/>
          <a:p>
            <a:r>
              <a:rPr lang="en-ZA" dirty="0"/>
              <a:t>INTRODUCTION…</a:t>
            </a:r>
          </a:p>
        </p:txBody>
      </p:sp>
      <p:sp>
        <p:nvSpPr>
          <p:cNvPr id="3" name="Content Placeholder 2">
            <a:extLst>
              <a:ext uri="{FF2B5EF4-FFF2-40B4-BE49-F238E27FC236}">
                <a16:creationId xmlns:a16="http://schemas.microsoft.com/office/drawing/2014/main" id="{D5DEBE26-FEFE-E793-54BB-809A0858BE02}"/>
              </a:ext>
            </a:extLst>
          </p:cNvPr>
          <p:cNvSpPr>
            <a:spLocks noGrp="1"/>
          </p:cNvSpPr>
          <p:nvPr>
            <p:ph idx="1"/>
          </p:nvPr>
        </p:nvSpPr>
        <p:spPr/>
        <p:txBody>
          <a:bodyPr>
            <a:normAutofit fontScale="92500"/>
          </a:bodyPr>
          <a:lstStyle/>
          <a:p>
            <a:pPr algn="just">
              <a:lnSpc>
                <a:spcPct val="150000"/>
              </a:lnSpc>
              <a:spcAft>
                <a:spcPts val="1000"/>
              </a:spcAft>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 terms of analysing the GPL Annual Report the following documents were used: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Gauteng Provincial Legislature: Approved 2020-2025 Strategic Plan</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Gauteng Provincial Legislature: APP 2022/23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Gauteng Provincial Legislature: Annual Report 2022/23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SOM Tools utilised: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Budget Variance Tool</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Which examines the variances between estimates, budgets, adjustments and actual expenditure, with a view to ascertaining the quality of a department’s planning in respect of a program and sub-program.</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414587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D9805-629F-CDCB-28AB-BC9BB8D88869}"/>
              </a:ext>
            </a:extLst>
          </p:cNvPr>
          <p:cNvSpPr>
            <a:spLocks noGrp="1"/>
          </p:cNvSpPr>
          <p:nvPr>
            <p:ph type="title"/>
          </p:nvPr>
        </p:nvSpPr>
        <p:spPr/>
        <p:txBody>
          <a:bodyPr/>
          <a:lstStyle/>
          <a:p>
            <a:r>
              <a:rPr lang="en-ZA" dirty="0"/>
              <a:t>INTRODUCTION…</a:t>
            </a:r>
          </a:p>
        </p:txBody>
      </p:sp>
      <p:sp>
        <p:nvSpPr>
          <p:cNvPr id="3" name="Content Placeholder 2">
            <a:extLst>
              <a:ext uri="{FF2B5EF4-FFF2-40B4-BE49-F238E27FC236}">
                <a16:creationId xmlns:a16="http://schemas.microsoft.com/office/drawing/2014/main" id="{95F73017-BF61-B356-4427-4B399E0FC08D}"/>
              </a:ext>
            </a:extLst>
          </p:cNvPr>
          <p:cNvSpPr>
            <a:spLocks noGrp="1"/>
          </p:cNvSpPr>
          <p:nvPr>
            <p:ph idx="1"/>
          </p:nvPr>
        </p:nvSpPr>
        <p:spPr/>
        <p:txBody>
          <a:bodyPr>
            <a:normAutofit fontScale="77500" lnSpcReduction="20000"/>
          </a:bodyPr>
          <a:lstStyle/>
          <a:p>
            <a:pPr marL="342900" lvl="0" indent="-342900" algn="just">
              <a:lnSpc>
                <a:spcPct val="150000"/>
              </a:lnSpc>
              <a:buFont typeface="Wingdings" panose="05000000000000000000" pitchFamily="2" charset="2"/>
              <a:buChar char=""/>
            </a:pP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Interdependent Priorities Tool</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Annual Performance Plan (APP)/ Budget and Annual Report for evidence of cooperation with other Departments; to find evidence of how the Dept. has leveraged off others’ resources vis-à-vis certain Priorities;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The Programmatic Continuity Tool</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This tool tracks program lifespan and continuity to determine renamed or dropped programmes.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Information Level Test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-This tool assesses the data presented and its reliability and of a good quality.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tools primarily: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offer various approaches to determine effectiveness /efficiency.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highlight potential problems in Dept. submissions, e.g. a budget.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helps frame questions for Committees.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helps to bolster the oversight process.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117767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F239B-049B-7A7E-7CCB-2AF911168C49}"/>
              </a:ext>
            </a:extLst>
          </p:cNvPr>
          <p:cNvSpPr>
            <a:spLocks noGrp="1"/>
          </p:cNvSpPr>
          <p:nvPr>
            <p:ph type="title"/>
          </p:nvPr>
        </p:nvSpPr>
        <p:spPr/>
        <p:txBody>
          <a:bodyPr>
            <a:normAutofit fontScale="90000"/>
          </a:bodyPr>
          <a:lstStyle/>
          <a:p>
            <a:r>
              <a:rPr lang="en-ZA" dirty="0"/>
              <a:t>OVERALL ASSESSMENT OF THE GPL ANNUAL REPORT</a:t>
            </a:r>
          </a:p>
        </p:txBody>
      </p:sp>
      <p:sp>
        <p:nvSpPr>
          <p:cNvPr id="3" name="Content Placeholder 2">
            <a:extLst>
              <a:ext uri="{FF2B5EF4-FFF2-40B4-BE49-F238E27FC236}">
                <a16:creationId xmlns:a16="http://schemas.microsoft.com/office/drawing/2014/main" id="{A6F09C51-2F18-C3B8-A5BF-7B627C76F9B3}"/>
              </a:ext>
            </a:extLst>
          </p:cNvPr>
          <p:cNvSpPr>
            <a:spLocks noGrp="1"/>
          </p:cNvSpPr>
          <p:nvPr>
            <p:ph idx="1"/>
          </p:nvPr>
        </p:nvSpPr>
        <p:spPr/>
        <p:txBody>
          <a:bodyPr>
            <a:normAutofit fontScale="85000" lnSpcReduction="10000"/>
          </a:bodyPr>
          <a:lstStyle/>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It is evident from the analysis that the GPL achieved a Clean Audit during the period under review. </a:t>
            </a:r>
            <a:r>
              <a:rPr lang="en-ZA" sz="1800" b="1" dirty="0">
                <a:effectLst/>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This is third year running that the GPL has achieved a Clean Audit finding.</a:t>
            </a:r>
          </a:p>
          <a:p>
            <a:pPr algn="just">
              <a:lnSpc>
                <a:spcPct val="150000"/>
              </a:lnSpc>
            </a:pPr>
            <a:r>
              <a:rPr lang="en-ZA" sz="1800" dirty="0">
                <a:effectLst/>
                <a:latin typeface="Arial" panose="020B0604020202020204" pitchFamily="34" charset="0"/>
                <a:ea typeface="Calibri" panose="020F0502020204030204" pitchFamily="34" charset="0"/>
                <a:cs typeface="Times New Roman" panose="02020603050405020304" pitchFamily="18" charset="0"/>
              </a:rPr>
              <a:t>It should be noted that the overall institutional performance has achieved 83%, whereby 19 out of the 23 planned performance indicators/targets were achieved </a:t>
            </a:r>
            <a:r>
              <a:rPr lang="en-ZA" sz="1800" dirty="0">
                <a:effectLst/>
                <a:latin typeface="Arial" panose="020B0604020202020204" pitchFamily="34" charset="0"/>
                <a:ea typeface="Times New Roman" panose="02020603050405020304" pitchFamily="18" charset="0"/>
                <a:cs typeface="Times New Roman" panose="02020603050405020304" pitchFamily="18" charset="0"/>
              </a:rPr>
              <a:t>during the year under review.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In terms of the budget expenditure performance the GPL was allocated a budget of R825.16 million and it spent R756 million, and this represented 91.6% expenditure pattern.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It underspent by R68.97 million and this is attributed to: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Personnel expenditure consequential to approved positions not filled.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dirty="0">
                <a:effectLst/>
                <a:latin typeface="Arial" panose="020B0604020202020204" pitchFamily="34" charset="0"/>
                <a:ea typeface="Times New Roman" panose="02020603050405020304" pitchFamily="18" charset="0"/>
              </a:rPr>
              <a:t>Planned but not executed activities</a:t>
            </a:r>
            <a:endParaRPr lang="en-ZA" dirty="0"/>
          </a:p>
        </p:txBody>
      </p:sp>
    </p:spTree>
    <p:extLst>
      <p:ext uri="{BB962C8B-B14F-4D97-AF65-F5344CB8AC3E}">
        <p14:creationId xmlns:p14="http://schemas.microsoft.com/office/powerpoint/2010/main" val="369405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468DC-5CB0-D3B1-52FA-7C92BF4A7A1B}"/>
              </a:ext>
            </a:extLst>
          </p:cNvPr>
          <p:cNvSpPr>
            <a:spLocks noGrp="1"/>
          </p:cNvSpPr>
          <p:nvPr>
            <p:ph type="title"/>
          </p:nvPr>
        </p:nvSpPr>
        <p:spPr/>
        <p:txBody>
          <a:bodyPr/>
          <a:lstStyle/>
          <a:p>
            <a:r>
              <a:rPr lang="en-ZA" dirty="0"/>
              <a:t>OVERALL ASSESSMENT OF THE GPL…</a:t>
            </a:r>
          </a:p>
        </p:txBody>
      </p:sp>
      <p:sp>
        <p:nvSpPr>
          <p:cNvPr id="3" name="Content Placeholder 2">
            <a:extLst>
              <a:ext uri="{FF2B5EF4-FFF2-40B4-BE49-F238E27FC236}">
                <a16:creationId xmlns:a16="http://schemas.microsoft.com/office/drawing/2014/main" id="{31B65E59-D40B-080C-180C-3A94BC8AB261}"/>
              </a:ext>
            </a:extLst>
          </p:cNvPr>
          <p:cNvSpPr>
            <a:spLocks noGrp="1"/>
          </p:cNvSpPr>
          <p:nvPr>
            <p:ph idx="1"/>
          </p:nvPr>
        </p:nvSpPr>
        <p:spPr/>
        <p:txBody>
          <a:bodyPr>
            <a:normAutofit fontScale="85000" lnSpcReduction="10000"/>
          </a:bodyPr>
          <a:lstStyle/>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above provided reasons for budget underperformance are the same ones that were provided during the quarterly and the 2020/21 annual reporting periods.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Committee should be concerned with this recurring variance on the budget spending.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During the period under review, the GPL continued to hold the Executive to account through a myriad imperatives of the SOM. </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These were done through the achievements on the Strategic Outcomes. With respect to Strategic Objective 01: Enhanced Oversight and Accountability towards service delivery: The GPL continued to discharge its oversight and scrutiny on the work of the Executive.</a:t>
            </a:r>
          </a:p>
          <a:p>
            <a:pPr algn="just">
              <a:lnSpc>
                <a:spcPct val="150000"/>
              </a:lnSpc>
            </a:pPr>
            <a:r>
              <a:rPr lang="en-ZA" sz="1800" dirty="0">
                <a:effectLst/>
                <a:latin typeface="Arial" panose="020B0604020202020204" pitchFamily="34" charset="0"/>
                <a:ea typeface="Times New Roman" panose="02020603050405020304" pitchFamily="18" charset="0"/>
                <a:cs typeface="Times New Roman" panose="02020603050405020304" pitchFamily="18" charset="0"/>
              </a:rPr>
              <a:t>Quarterly, budget and annual as well as FIS reports were adopted. Furthermore, question papers were produced and communicated to all MPLs. There was an improved consideration of responses to resolutions of the House.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69754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04871-1CC6-029F-B3C7-40A963A21B80}"/>
              </a:ext>
            </a:extLst>
          </p:cNvPr>
          <p:cNvSpPr>
            <a:spLocks noGrp="1"/>
          </p:cNvSpPr>
          <p:nvPr>
            <p:ph type="title"/>
          </p:nvPr>
        </p:nvSpPr>
        <p:spPr/>
        <p:txBody>
          <a:bodyPr/>
          <a:lstStyle/>
          <a:p>
            <a:r>
              <a:rPr lang="en-ZA" dirty="0"/>
              <a:t>OVERALL ASSESSMENT OF THE GPL…</a:t>
            </a:r>
          </a:p>
        </p:txBody>
      </p:sp>
      <p:sp>
        <p:nvSpPr>
          <p:cNvPr id="3" name="Content Placeholder 2">
            <a:extLst>
              <a:ext uri="{FF2B5EF4-FFF2-40B4-BE49-F238E27FC236}">
                <a16:creationId xmlns:a16="http://schemas.microsoft.com/office/drawing/2014/main" id="{C7306A18-FC40-8687-6CE1-C6F20F253BC2}"/>
              </a:ext>
            </a:extLst>
          </p:cNvPr>
          <p:cNvSpPr>
            <a:spLocks noGrp="1"/>
          </p:cNvSpPr>
          <p:nvPr>
            <p:ph idx="1"/>
          </p:nvPr>
        </p:nvSpPr>
        <p:spPr/>
        <p:txBody>
          <a:bodyPr>
            <a:normAutofit fontScale="92500" lnSpcReduction="20000"/>
          </a:bodyPr>
          <a:lstStyle/>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With respect to Strategic Objective 02: Increased Responsiveness of Laws to meet need of the people of Gauteng: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The GPL was able to process a number of Bills, these were Section 76 and 77 as well as Provincial Bills.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In terms of the Strategic Objective 03: Enhanced Meaningful Public Participation, the GPL was able to undertake public participation and stakeholder engagements throughout the province.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Several civic education initiatives were held as part of raising awareness of the work of House and Committees.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Preparatory workshops with identified stakeholders of the Childrens, Youth and Women’s Sectoral Parliaments.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An economic seminar was also held as part of stakeholder engagement.</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Both social and traditional media used to promote the work done by the GPL and its Committees. </a:t>
            </a:r>
          </a:p>
          <a:p>
            <a:r>
              <a:rPr lang="en-ZA" sz="1800" dirty="0">
                <a:effectLst/>
                <a:latin typeface="Arial" panose="020B0604020202020204" pitchFamily="34" charset="0"/>
                <a:ea typeface="Times New Roman" panose="02020603050405020304" pitchFamily="18" charset="0"/>
                <a:cs typeface="Times New Roman" panose="02020603050405020304" pitchFamily="18" charset="0"/>
              </a:rPr>
              <a:t>Virtual and face to face interactions were intensified during the period under review as a result of lifting of the state of disaster during the period under review. This was to ensure that the people of the province participated in the business of the legislature.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6729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1439</TotalTime>
  <Words>4668</Words>
  <Application>Microsoft Office PowerPoint</Application>
  <PresentationFormat>On-screen Show (4:3)</PresentationFormat>
  <Paragraphs>297</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Symbol</vt:lpstr>
      <vt:lpstr>Wingdings</vt:lpstr>
      <vt:lpstr>Office Theme</vt:lpstr>
      <vt:lpstr>  RESEARCH ANALYSIS OF THE ANNUAL REPORT OF THE GAUTENG PROVINCIAL LEGISLATURE  2022-23FY  </vt:lpstr>
      <vt:lpstr>PowerPoint Presentation</vt:lpstr>
      <vt:lpstr>INTRODUCTION</vt:lpstr>
      <vt:lpstr>INTRODUCTION…</vt:lpstr>
      <vt:lpstr>INTRODUCTION…</vt:lpstr>
      <vt:lpstr>INTRODUCTION…</vt:lpstr>
      <vt:lpstr>OVERALL ASSESSMENT OF THE GPL ANNUAL REPORT</vt:lpstr>
      <vt:lpstr>OVERALL ASSESSMENT OF THE GPL…</vt:lpstr>
      <vt:lpstr>OVERALL ASSESSMENT OF THE GPL…</vt:lpstr>
      <vt:lpstr>OVERALL ASSESSMENT OF THE GPL…</vt:lpstr>
      <vt:lpstr>LEGISLATIVE AND POLICY FRAMEWORK</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MACRO ANALYSIS</vt:lpstr>
      <vt:lpstr>MICRO ANALYSIS</vt:lpstr>
      <vt:lpstr>MICRO ANALYSIS</vt:lpstr>
      <vt:lpstr>AUDITOR GENERAL REPORT: GPL</vt:lpstr>
      <vt:lpstr>QUESTIONS TO BE ADDRESSED BY THE GPL</vt:lpstr>
      <vt:lpstr>QUESTIONS TO BE ADDRESSED BY THE GPL</vt:lpstr>
      <vt:lpstr>I 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Leene Mogobe</dc:creator>
  <cp:lastModifiedBy>Xolani Sithole</cp:lastModifiedBy>
  <cp:revision>23</cp:revision>
  <dcterms:created xsi:type="dcterms:W3CDTF">2021-03-31T13:40:25Z</dcterms:created>
  <dcterms:modified xsi:type="dcterms:W3CDTF">2023-09-20T12:16:09Z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a00853-e5cc-480d-8b74-afcdbe2c705a_Enabled">
    <vt:lpwstr>true</vt:lpwstr>
  </property>
  <property fmtid="{D5CDD505-2E9C-101B-9397-08002B2CF9AE}" pid="3" name="MSIP_Label_41a00853-e5cc-480d-8b74-afcdbe2c705a_SetDate">
    <vt:lpwstr>2023-04-20T05:00:48Z</vt:lpwstr>
  </property>
  <property fmtid="{D5CDD505-2E9C-101B-9397-08002B2CF9AE}" pid="4" name="MSIP_Label_41a00853-e5cc-480d-8b74-afcdbe2c705a_Method">
    <vt:lpwstr>Standard</vt:lpwstr>
  </property>
  <property fmtid="{D5CDD505-2E9C-101B-9397-08002B2CF9AE}" pid="5" name="MSIP_Label_41a00853-e5cc-480d-8b74-afcdbe2c705a_Name">
    <vt:lpwstr>defa4170-0d19-0005-0004-bc88714345d2</vt:lpwstr>
  </property>
  <property fmtid="{D5CDD505-2E9C-101B-9397-08002B2CF9AE}" pid="6" name="MSIP_Label_41a00853-e5cc-480d-8b74-afcdbe2c705a_SiteId">
    <vt:lpwstr>4a3d1c5b-66b2-47c2-88d1-7eaa8d27e6cf</vt:lpwstr>
  </property>
  <property fmtid="{D5CDD505-2E9C-101B-9397-08002B2CF9AE}" pid="7" name="MSIP_Label_41a00853-e5cc-480d-8b74-afcdbe2c705a_ActionId">
    <vt:lpwstr>bce8e51c-efda-4e21-a263-866eb7896f95</vt:lpwstr>
  </property>
  <property fmtid="{D5CDD505-2E9C-101B-9397-08002B2CF9AE}" pid="8" name="MSIP_Label_41a00853-e5cc-480d-8b74-afcdbe2c705a_ContentBits">
    <vt:lpwstr>0</vt:lpwstr>
  </property>
</Properties>
</file>