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92" r:id="rId3"/>
    <p:sldId id="293" r:id="rId4"/>
    <p:sldId id="330" r:id="rId5"/>
    <p:sldId id="331" r:id="rId6"/>
    <p:sldId id="333" r:id="rId7"/>
    <p:sldId id="33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47646-93FA-49CC-922F-AAB8598B043A}" type="datetimeFigureOut">
              <a:rPr lang="en-ZA" smtClean="0"/>
              <a:t>2023/06/19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A1749-3760-4C80-B31A-9C86E5D6526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4797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F8592-633F-440F-8469-923C65C53A94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0580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614497-BADA-664B-AA7E-10A3B1B172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91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2707" y="2130426"/>
            <a:ext cx="997489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343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2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13164"/>
            <a:ext cx="2743200" cy="4712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8473" y="1413164"/>
            <a:ext cx="7347527" cy="471299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25ACE83-0F60-CC47-802A-4D891EAD32D2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766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907" y="1412384"/>
            <a:ext cx="10684879" cy="51208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8913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85551" y="6533217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8612" y="6546664"/>
            <a:ext cx="606749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093862CD-2CE4-D846-9F15-15300DCE1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353406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6181" y="170100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3C3B79-85AB-484C-B635-28E848BDA4E5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009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2906" y="1600200"/>
            <a:ext cx="511331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7425" y="1600200"/>
            <a:ext cx="523036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5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2906" y="2174875"/>
            <a:ext cx="51548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1724890"/>
            <a:ext cx="5310832" cy="44998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2174875"/>
            <a:ext cx="53108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07" y="925150"/>
            <a:ext cx="10684879" cy="3651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1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CE6F17-BA95-494B-91A3-DCBD7606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907" y="935183"/>
            <a:ext cx="10684879" cy="32557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97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474" y="1435101"/>
            <a:ext cx="4932217" cy="365125"/>
          </a:xfrm>
        </p:spPr>
        <p:txBody>
          <a:bodyPr anchor="b"/>
          <a:lstStyle>
            <a:lvl1pPr algn="l">
              <a:defRPr sz="20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1532" y="1435101"/>
            <a:ext cx="5680357" cy="4691063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8473" y="1800226"/>
            <a:ext cx="4932216" cy="4325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DB4AA36-669E-864D-BF7E-6DED31BC9FB0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168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1" y="4800600"/>
            <a:ext cx="1070956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16181" y="1350818"/>
            <a:ext cx="10709564" cy="33767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6181" y="5367338"/>
            <a:ext cx="1070956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13th June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93862CD-2CE4-D846-9F15-15300DCE1B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581F9D-C64A-BB4C-8033-7795EA41917D}"/>
              </a:ext>
            </a:extLst>
          </p:cNvPr>
          <p:cNvSpPr txBox="1">
            <a:spLocks/>
          </p:cNvSpPr>
          <p:nvPr userDrawn="1"/>
        </p:nvSpPr>
        <p:spPr>
          <a:xfrm>
            <a:off x="1342907" y="935183"/>
            <a:ext cx="10684879" cy="325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500" b="1" kern="120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98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2907" y="955965"/>
            <a:ext cx="10684879" cy="303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907" y="1412384"/>
            <a:ext cx="10684879" cy="52553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34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6693" y="962742"/>
            <a:ext cx="7772400" cy="17776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PRESENTATION TO PORTFOLIO COMMITTEE ON GDARDE VIEWS ON DRAFT APSA BILL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6694" y="2740379"/>
            <a:ext cx="7772399" cy="1752600"/>
          </a:xfrm>
        </p:spPr>
        <p:txBody>
          <a:bodyPr>
            <a:normAutofit/>
          </a:bodyPr>
          <a:lstStyle/>
          <a:p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19 JUNE 2023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36694" y="874455"/>
            <a:ext cx="614530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br>
              <a:rPr lang="en-US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ZA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A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93862CD-2CE4-D846-9F15-15300DCE1BBC}" type="slidenum">
              <a:rPr lang="en-US">
                <a:solidFill>
                  <a:prstClr val="black"/>
                </a:solidFill>
                <a:latin typeface="Calibri"/>
              </a:rPr>
              <a:pPr defTabSz="457200"/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695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1181" y="935183"/>
            <a:ext cx="8013659" cy="325577"/>
          </a:xfrm>
        </p:spPr>
        <p:txBody>
          <a:bodyPr/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</a:pPr>
            <a:r>
              <a:rPr lang="en-US" sz="2400" dirty="0"/>
              <a:t>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539" y="1514902"/>
            <a:ext cx="10664455" cy="4121065"/>
          </a:xfrm>
        </p:spPr>
        <p:txBody>
          <a:bodyPr>
            <a:normAutofit/>
          </a:bodyPr>
          <a:lstStyle/>
          <a:p>
            <a:pPr marL="1344613" indent="-1344613">
              <a:lnSpc>
                <a:spcPct val="150000"/>
              </a:lnSpc>
              <a:buNone/>
            </a:pPr>
            <a:r>
              <a:rPr lang="en-US" sz="2000" b="1" dirty="0">
                <a:latin typeface="Arial Narrow" panose="020B0606020202030204" pitchFamily="34" charset="0"/>
              </a:rPr>
              <a:t>APSA Bill      </a:t>
            </a:r>
            <a:r>
              <a:rPr lang="en-US" sz="2000" dirty="0">
                <a:latin typeface="Arial Narrow" panose="020B0606020202030204" pitchFamily="34" charset="0"/>
              </a:rPr>
              <a:t>Agricultural Products Standards Amendment Bill</a:t>
            </a:r>
          </a:p>
          <a:p>
            <a:pPr marL="1344613" indent="-1344613">
              <a:lnSpc>
                <a:spcPct val="150000"/>
              </a:lnSpc>
              <a:buNone/>
            </a:pPr>
            <a:r>
              <a:rPr lang="en-US" sz="2000" b="1" dirty="0">
                <a:latin typeface="Arial Narrow" panose="020B0606020202030204" pitchFamily="34" charset="0"/>
              </a:rPr>
              <a:t>DALRRD</a:t>
            </a:r>
            <a:r>
              <a:rPr lang="en-US" sz="2000" dirty="0">
                <a:latin typeface="Arial Narrow" panose="020B0606020202030204" pitchFamily="34" charset="0"/>
              </a:rPr>
              <a:t>       Department of Agriculture, Land Reform and Rural Development</a:t>
            </a:r>
            <a:endParaRPr lang="en-ZA" sz="2000" dirty="0">
              <a:latin typeface="Arial Narrow" panose="020B0606020202030204" pitchFamily="34" charset="0"/>
            </a:endParaRPr>
          </a:p>
          <a:p>
            <a:pPr marL="1344613" indent="-1344613">
              <a:lnSpc>
                <a:spcPct val="150000"/>
              </a:lnSpc>
              <a:buNone/>
            </a:pPr>
            <a:r>
              <a:rPr lang="en-US" sz="2000" b="1" dirty="0">
                <a:latin typeface="Arial Narrow" panose="020B0606020202030204" pitchFamily="34" charset="0"/>
              </a:rPr>
              <a:t>MEC              </a:t>
            </a:r>
            <a:r>
              <a:rPr lang="en-US" sz="2000" dirty="0">
                <a:latin typeface="Arial Narrow" panose="020B0606020202030204" pitchFamily="34" charset="0"/>
              </a:rPr>
              <a:t>Member of Executive Council</a:t>
            </a:r>
          </a:p>
          <a:p>
            <a:pPr marL="1344613" indent="-1344613">
              <a:lnSpc>
                <a:spcPct val="150000"/>
              </a:lnSpc>
              <a:buNone/>
            </a:pPr>
            <a:r>
              <a:rPr lang="en-US" sz="2000" b="1" dirty="0">
                <a:latin typeface="Arial Narrow" panose="020B0606020202030204" pitchFamily="34" charset="0"/>
              </a:rPr>
              <a:t>NCOP            </a:t>
            </a:r>
            <a:r>
              <a:rPr lang="en-US" sz="2000" dirty="0">
                <a:latin typeface="Arial Narrow" panose="020B0606020202030204" pitchFamily="34" charset="0"/>
              </a:rPr>
              <a:t>National Council of Provinces</a:t>
            </a:r>
          </a:p>
          <a:p>
            <a:pPr marL="1344613" indent="-1344613">
              <a:lnSpc>
                <a:spcPct val="120000"/>
              </a:lnSpc>
              <a:buNone/>
            </a:pPr>
            <a:endParaRPr lang="en-ZA" sz="6400" dirty="0">
              <a:latin typeface="Arial Narrow" panose="020B0606020202030204" pitchFamily="34" charset="0"/>
            </a:endParaRPr>
          </a:p>
          <a:p>
            <a:pPr marL="1344613" indent="-1344613">
              <a:buNone/>
            </a:pPr>
            <a:endParaRPr lang="en-ZA" sz="3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9E107A0-7B7C-8743-BC43-85A450895BAC}" type="slidenum">
              <a:rPr lang="en-US">
                <a:solidFill>
                  <a:prstClr val="black"/>
                </a:solidFill>
                <a:latin typeface="Calibri"/>
              </a:rPr>
              <a:pPr defTabSz="457200"/>
              <a:t>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8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eaLnBrk="0" fontAlgn="base" hangingPunct="0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</a:pPr>
            <a:r>
              <a:rPr lang="en-US" altLang="en-US" sz="2400" dirty="0">
                <a:solidFill>
                  <a:schemeClr val="bg1"/>
                </a:solidFill>
                <a:ea typeface="+mn-ea"/>
              </a:rPr>
              <a:t>APSA</a:t>
            </a:r>
            <a:r>
              <a:rPr lang="en-US" altLang="en-US" sz="2000" dirty="0">
                <a:solidFill>
                  <a:schemeClr val="bg1"/>
                </a:solidFill>
                <a:ea typeface="+mn-ea"/>
              </a:rPr>
              <a:t> </a:t>
            </a:r>
            <a:r>
              <a:rPr lang="en-US" altLang="en-US" sz="2400" dirty="0">
                <a:solidFill>
                  <a:schemeClr val="bg1"/>
                </a:solidFill>
                <a:ea typeface="+mn-ea"/>
              </a:rPr>
              <a:t>BILL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642" y="1364344"/>
            <a:ext cx="10773144" cy="3294743"/>
          </a:xfrm>
        </p:spPr>
        <p:txBody>
          <a:bodyPr>
            <a:normAutofit/>
          </a:bodyPr>
          <a:lstStyle/>
          <a:p>
            <a:pPr marL="273050" indent="-273050">
              <a:lnSpc>
                <a:spcPct val="170000"/>
              </a:lnSpc>
              <a:spcBef>
                <a:spcPts val="0"/>
              </a:spcBef>
            </a:pPr>
            <a:r>
              <a:rPr lang="en-ZA" sz="2000" dirty="0">
                <a:latin typeface="Arial Narrow" panose="020B0606020202030204" pitchFamily="34" charset="0"/>
              </a:rPr>
              <a:t>APSA Bill [B15B-2021] aiming to amend the Agricultural Products Standards Act 119 of 1990</a:t>
            </a:r>
            <a:endParaRPr lang="en-US" sz="2000" dirty="0">
              <a:latin typeface="Arial Narrow" panose="020B0606020202030204" pitchFamily="34" charset="0"/>
            </a:endParaRPr>
          </a:p>
          <a:p>
            <a:pPr marL="273050" indent="-273050">
              <a:lnSpc>
                <a:spcPct val="170000"/>
              </a:lnSpc>
              <a:spcBef>
                <a:spcPts val="0"/>
              </a:spcBef>
            </a:pPr>
            <a:r>
              <a:rPr lang="en-ZA" sz="2000" dirty="0">
                <a:latin typeface="Arial Narrow" panose="020B0606020202030204" pitchFamily="34" charset="0"/>
                <a:ea typeface="Calibri" panose="020F0502020204030204" pitchFamily="34" charset="0"/>
              </a:rPr>
              <a:t>Bill have been tagged as a Section 76 Bill affecting provinces</a:t>
            </a:r>
          </a:p>
          <a:p>
            <a:pPr marL="273050" indent="-273050">
              <a:lnSpc>
                <a:spcPct val="170000"/>
              </a:lnSpc>
              <a:spcBef>
                <a:spcPts val="0"/>
              </a:spcBef>
            </a:pPr>
            <a:r>
              <a:rPr lang="en-ZA" sz="2000" dirty="0">
                <a:latin typeface="Arial Narrow" panose="020B0606020202030204" pitchFamily="34" charset="0"/>
                <a:ea typeface="Calibri" panose="020F0502020204030204" pitchFamily="34" charset="0"/>
              </a:rPr>
              <a:t>Hence referred by the NCOP to the provincial legislatures for provincial inputs</a:t>
            </a:r>
          </a:p>
          <a:p>
            <a:pPr marL="273050" indent="-273050">
              <a:lnSpc>
                <a:spcPct val="170000"/>
              </a:lnSpc>
              <a:spcBef>
                <a:spcPts val="0"/>
              </a:spcBef>
            </a:pPr>
            <a:r>
              <a:rPr lang="en-ZA" sz="2000" dirty="0">
                <a:latin typeface="Arial Narrow" panose="020B0606020202030204" pitchFamily="34" charset="0"/>
                <a:ea typeface="Calibri" panose="020F0502020204030204" pitchFamily="34" charset="0"/>
              </a:rPr>
              <a:t>APSA champion is the DALRRD</a:t>
            </a:r>
          </a:p>
          <a:p>
            <a:pPr marL="0" indent="0">
              <a:lnSpc>
                <a:spcPct val="120000"/>
              </a:lnSpc>
              <a:buNone/>
            </a:pPr>
            <a:endParaRPr lang="en-ZA" sz="72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endParaRPr lang="en-ZA" sz="16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9E107A0-7B7C-8743-BC43-85A450895BAC}" type="slidenum">
              <a:rPr lang="en-US">
                <a:solidFill>
                  <a:prstClr val="black"/>
                </a:solidFill>
                <a:latin typeface="Calibri"/>
              </a:rPr>
              <a:pPr defTabSz="457200"/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82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278B1-AFDF-05C7-7956-DFB8D15E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sz="2400" dirty="0"/>
              <a:t>APSA BILL: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C7F69-D6ED-1E15-C414-3D6905B01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Various deficiencies in the Act which necessitated the amendments, were identified.</a:t>
            </a:r>
          </a:p>
          <a:p>
            <a:pPr lvl="1">
              <a:lnSpc>
                <a:spcPct val="150000"/>
              </a:lnSpc>
            </a:pPr>
            <a:r>
              <a:rPr lang="en-US" sz="1600" b="0" i="0" u="none" strike="noStrike" baseline="0" dirty="0">
                <a:latin typeface="Arial Narrow" panose="020B0606020202030204" pitchFamily="34" charset="0"/>
              </a:rPr>
              <a:t>A key deficiency: the current definition of “management control</a:t>
            </a:r>
            <a:r>
              <a:rPr lang="en-US" sz="1600" dirty="0">
                <a:latin typeface="Arial Narrow" panose="020B0606020202030204" pitchFamily="34" charset="0"/>
              </a:rPr>
              <a:t> </a:t>
            </a:r>
            <a:r>
              <a:rPr lang="en-US" sz="1600" b="0" i="0" u="none" strike="noStrike" baseline="0" dirty="0">
                <a:latin typeface="Arial Narrow" panose="020B0606020202030204" pitchFamily="34" charset="0"/>
              </a:rPr>
              <a:t>system”, which covers all management systems pertaining to inspection, auditing and production practices. </a:t>
            </a:r>
            <a:endParaRPr lang="en-US" sz="1600" dirty="0">
              <a:latin typeface="Arial Narrow" panose="020B0606020202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b="0" i="0" u="none" strike="noStrike" baseline="0" dirty="0">
                <a:latin typeface="Arial Narrow" panose="020B0606020202030204" pitchFamily="34" charset="0"/>
              </a:rPr>
              <a:t>This definition was found to not have been correctly captured in order to fully address what was intended. </a:t>
            </a:r>
          </a:p>
          <a:p>
            <a:pPr algn="l"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This came to light when the Organic </a:t>
            </a:r>
            <a:r>
              <a:rPr lang="en-US" sz="2000" dirty="0">
                <a:latin typeface="Arial Narrow" panose="020B0606020202030204" pitchFamily="34" charset="0"/>
              </a:rPr>
              <a:t>R</a:t>
            </a: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egulations were developed, which regulations were eventually found to be </a:t>
            </a:r>
            <a:r>
              <a:rPr lang="en-US" sz="2000" b="0" i="1" u="none" strike="noStrike" baseline="0" dirty="0">
                <a:latin typeface="Arial Narrow" panose="020B0606020202030204" pitchFamily="34" charset="0"/>
              </a:rPr>
              <a:t>ultra vires </a:t>
            </a: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(beyond the scope of the Act) by the State Law Advisers.</a:t>
            </a:r>
            <a:endParaRPr lang="en-ZA" sz="20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EC2DA-1E3C-B49E-B517-CDFA660F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862CD-2CE4-D846-9F15-15300DCE1BB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400" dirty="0">
                <a:solidFill>
                  <a:schemeClr val="bg1"/>
                </a:solidFill>
              </a:rPr>
              <a:t>OBJECTIVES OF APSA BILL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907" y="1417638"/>
            <a:ext cx="10684879" cy="4227944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150000"/>
              </a:lnSpc>
              <a:spcAft>
                <a:spcPct val="0"/>
              </a:spcAft>
              <a:buNone/>
              <a:defRPr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The Bill seeks to amend the Agricultural Products Standards Act, 1990, so as to:</a:t>
            </a:r>
            <a:br>
              <a:rPr lang="en-US" sz="2000" dirty="0">
                <a:latin typeface="Arial Narrow" panose="020B0606020202030204" pitchFamily="34" charset="0"/>
              </a:rPr>
            </a:br>
            <a:r>
              <a:rPr lang="en-US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• insert definitions and substitute others;</a:t>
            </a:r>
            <a:br>
              <a:rPr lang="en-US" sz="2000" dirty="0">
                <a:latin typeface="Arial Narrow" panose="020B0606020202030204" pitchFamily="34" charset="0"/>
              </a:rPr>
            </a:br>
            <a:r>
              <a:rPr lang="en-US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• provide for inspection of a product for quality control;</a:t>
            </a:r>
          </a:p>
          <a:p>
            <a:pPr marL="0" indent="0" eaLnBrk="0" fontAlgn="base" hangingPunct="0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 Narrow" panose="020B0606020202030204" pitchFamily="34" charset="0"/>
              </a:rPr>
              <a:t> provide for auditing for management control system [purposes(?)];</a:t>
            </a:r>
            <a:br>
              <a:rPr lang="en-US" sz="2000" dirty="0">
                <a:latin typeface="Arial Narrow" panose="020B0606020202030204" pitchFamily="34" charset="0"/>
              </a:rPr>
            </a:br>
            <a:r>
              <a:rPr lang="en-US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• make provision for the setting of tariffs by assignees on a cost-recovery basis; and</a:t>
            </a:r>
            <a:br>
              <a:rPr lang="en-US" sz="2000" dirty="0">
                <a:latin typeface="Arial Narrow" panose="020B0606020202030204" pitchFamily="34" charset="0"/>
              </a:rPr>
            </a:br>
            <a:r>
              <a:rPr lang="en-US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• make further provision for the Minister to make regulations pertaining to audit and management control systems; and to provide for matters connected therewith.</a:t>
            </a:r>
            <a:endParaRPr lang="en-ZA" sz="20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eaLnBrk="0" fontAlgn="base" hangingPunct="0">
              <a:spcAft>
                <a:spcPct val="0"/>
              </a:spcAft>
              <a:defRPr/>
            </a:pPr>
            <a:endParaRPr lang="en-US" sz="6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lvl="1" eaLnBrk="0" fontAlgn="base" hangingPunct="0">
              <a:spcAft>
                <a:spcPct val="0"/>
              </a:spcAft>
              <a:defRPr/>
            </a:pPr>
            <a:endParaRPr lang="en-US" sz="1100" dirty="0">
              <a:solidFill>
                <a:prstClr val="black"/>
              </a:solidFill>
            </a:endParaRPr>
          </a:p>
          <a:p>
            <a:pPr lvl="1" eaLnBrk="0" fontAlgn="base" hangingPunct="0">
              <a:spcAft>
                <a:spcPct val="0"/>
              </a:spcAft>
              <a:defRPr/>
            </a:pPr>
            <a:endParaRPr lang="en-US" sz="1100" dirty="0">
              <a:solidFill>
                <a:prstClr val="black"/>
              </a:solidFill>
            </a:endParaRPr>
          </a:p>
          <a:p>
            <a:pPr eaLnBrk="0" fontAlgn="base" hangingPunct="0">
              <a:spcAft>
                <a:spcPct val="0"/>
              </a:spcAft>
              <a:defRPr/>
            </a:pPr>
            <a:endParaRPr lang="en-US" sz="1500" dirty="0">
              <a:solidFill>
                <a:prstClr val="black"/>
              </a:solidFill>
            </a:endParaRPr>
          </a:p>
          <a:p>
            <a:pPr eaLnBrk="0" fontAlgn="base" hangingPunct="0">
              <a:spcAft>
                <a:spcPct val="0"/>
              </a:spcAft>
              <a:defRPr/>
            </a:pPr>
            <a:endParaRPr lang="en-US" sz="1500" dirty="0">
              <a:solidFill>
                <a:prstClr val="black"/>
              </a:solidFill>
            </a:endParaRPr>
          </a:p>
          <a:p>
            <a:pPr eaLnBrk="0" fontAlgn="base" hangingPunct="0">
              <a:spcAft>
                <a:spcPct val="0"/>
              </a:spcAft>
              <a:defRPr/>
            </a:pPr>
            <a:endParaRPr lang="en-US" sz="15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107A0-7B7C-8743-BC43-85A450895BA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22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altLang="en-US" sz="2400" dirty="0">
                <a:solidFill>
                  <a:schemeClr val="bg1"/>
                </a:solidFill>
              </a:rPr>
              <a:t>GDARD’s TAKE ON APSA BILL AMENDMENTS</a:t>
            </a:r>
            <a:endParaRPr lang="en-Z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ZA" sz="2000" dirty="0">
                <a:latin typeface="Arial Narrow" panose="020B0606020202030204" pitchFamily="34" charset="0"/>
              </a:rPr>
              <a:t>The GDARD is in support of the proposed amendments:</a:t>
            </a:r>
          </a:p>
          <a:p>
            <a:pPr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Exporters, farmers and sellers may benefit from guarantees that may come with claims such as “organic”, “free range”, amongst others, that may be authenticated. </a:t>
            </a:r>
          </a:p>
          <a:p>
            <a:pPr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Consumers will also benefit from being protected against misleading claims and thereby getting value for their money.</a:t>
            </a:r>
          </a:p>
          <a:p>
            <a:pPr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Quality of products offered for sale will also be enhanced. </a:t>
            </a:r>
          </a:p>
          <a:p>
            <a:pPr>
              <a:lnSpc>
                <a:spcPct val="150000"/>
              </a:lnSpc>
            </a:pPr>
            <a:r>
              <a:rPr lang="en-US" sz="2000" b="0" i="0" u="none" strike="noStrike" baseline="0" dirty="0">
                <a:latin typeface="Arial Narrow" panose="020B0606020202030204" pitchFamily="34" charset="0"/>
              </a:rPr>
              <a:t>South Africa may have a strengthened food control system because of the anticipated proposed changes which will serve as a good base for facilitation of trade and </a:t>
            </a:r>
            <a:r>
              <a:rPr lang="en-ZA" sz="2000" b="0" i="0" u="none" strike="noStrike" baseline="0" dirty="0">
                <a:latin typeface="Arial Narrow" panose="020B0606020202030204" pitchFamily="34" charset="0"/>
              </a:rPr>
              <a:t>market access.</a:t>
            </a:r>
          </a:p>
          <a:p>
            <a:pPr marL="0" indent="0" algn="l">
              <a:buNone/>
            </a:pPr>
            <a:endParaRPr lang="en-ZA" sz="18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3862CD-2CE4-D846-9F15-15300DCE1BB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18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742" y="357113"/>
            <a:ext cx="8229600" cy="1544259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END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62636" y="2853846"/>
            <a:ext cx="8229600" cy="25401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003500"/>
                </a:solidFill>
                <a:latin typeface="Arial Narrow" panose="020B0606020202030204" pitchFamily="34" charset="0"/>
              </a:rPr>
              <a:t>THANK YOU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107A0-7B7C-8743-BC43-85A450895BA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50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2595</TotalTime>
  <Words>407</Words>
  <Application>Microsoft Office PowerPoint</Application>
  <PresentationFormat>Widescreen</PresentationFormat>
  <Paragraphs>45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Calibri</vt:lpstr>
      <vt:lpstr>1_Office Theme</vt:lpstr>
      <vt:lpstr>  PRESENTATION TO PORTFOLIO COMMITTEE ON GDARDE VIEWS ON DRAFT APSA BILL </vt:lpstr>
      <vt:lpstr>ACRONYMS</vt:lpstr>
      <vt:lpstr>APSA BILL</vt:lpstr>
      <vt:lpstr>APSA BILL: PROBLEM STATEMENT</vt:lpstr>
      <vt:lpstr>OBJECTIVES OF APSA BILL</vt:lpstr>
      <vt:lpstr>GDARD’s TAKE ON APSA BILL AMENDMENTS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PORTFOLIO COMMITTEE ON 2 DRAFT BILLS</dc:title>
  <dc:creator>VAN WYK, EKSTEEN (GDARD)</dc:creator>
  <cp:lastModifiedBy>VAN WYK, EKSTEEN (GDARD)</cp:lastModifiedBy>
  <cp:revision>11</cp:revision>
  <dcterms:created xsi:type="dcterms:W3CDTF">2023-05-10T13:19:56Z</dcterms:created>
  <dcterms:modified xsi:type="dcterms:W3CDTF">2023-06-19T12:29:54Z</dcterms:modified>
</cp:coreProperties>
</file>