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78" r:id="rId3"/>
    <p:sldMasterId id="2147483690" r:id="rId4"/>
    <p:sldMasterId id="2147483710" r:id="rId5"/>
    <p:sldMasterId id="2147483767" r:id="rId6"/>
    <p:sldMasterId id="2147483775" r:id="rId7"/>
  </p:sldMasterIdLst>
  <p:notesMasterIdLst>
    <p:notesMasterId r:id="rId68"/>
  </p:notesMasterIdLst>
  <p:sldIdLst>
    <p:sldId id="256" r:id="rId8"/>
    <p:sldId id="4583" r:id="rId9"/>
    <p:sldId id="2147375189" r:id="rId10"/>
    <p:sldId id="4186" r:id="rId11"/>
    <p:sldId id="2709" r:id="rId12"/>
    <p:sldId id="630" r:id="rId13"/>
    <p:sldId id="3630" r:id="rId14"/>
    <p:sldId id="2147375190" r:id="rId15"/>
    <p:sldId id="4699" r:id="rId16"/>
    <p:sldId id="4722" r:id="rId17"/>
    <p:sldId id="3751" r:id="rId18"/>
    <p:sldId id="4688" r:id="rId19"/>
    <p:sldId id="4707" r:id="rId20"/>
    <p:sldId id="4711" r:id="rId21"/>
    <p:sldId id="4702" r:id="rId22"/>
    <p:sldId id="4703" r:id="rId23"/>
    <p:sldId id="4538" r:id="rId24"/>
    <p:sldId id="4190" r:id="rId25"/>
    <p:sldId id="4706" r:id="rId26"/>
    <p:sldId id="2147375203" r:id="rId27"/>
    <p:sldId id="3112" r:id="rId28"/>
    <p:sldId id="3113" r:id="rId29"/>
    <p:sldId id="4691" r:id="rId30"/>
    <p:sldId id="4362" r:id="rId31"/>
    <p:sldId id="2147375225" r:id="rId32"/>
    <p:sldId id="822" r:id="rId33"/>
    <p:sldId id="295" r:id="rId34"/>
    <p:sldId id="823" r:id="rId35"/>
    <p:sldId id="308" r:id="rId36"/>
    <p:sldId id="306" r:id="rId37"/>
    <p:sldId id="317" r:id="rId38"/>
    <p:sldId id="824" r:id="rId39"/>
    <p:sldId id="825" r:id="rId40"/>
    <p:sldId id="826" r:id="rId41"/>
    <p:sldId id="827" r:id="rId42"/>
    <p:sldId id="828" r:id="rId43"/>
    <p:sldId id="829" r:id="rId44"/>
    <p:sldId id="302" r:id="rId45"/>
    <p:sldId id="2147375226" r:id="rId46"/>
    <p:sldId id="2147375227" r:id="rId47"/>
    <p:sldId id="4675" r:id="rId48"/>
    <p:sldId id="4677" r:id="rId49"/>
    <p:sldId id="4678" r:id="rId50"/>
    <p:sldId id="4679" r:id="rId51"/>
    <p:sldId id="4551" r:id="rId52"/>
    <p:sldId id="2147375183" r:id="rId53"/>
    <p:sldId id="2147375182" r:id="rId54"/>
    <p:sldId id="3966" r:id="rId55"/>
    <p:sldId id="2147375222" r:id="rId56"/>
    <p:sldId id="3965" r:id="rId57"/>
    <p:sldId id="2147375223" r:id="rId58"/>
    <p:sldId id="2147375181" r:id="rId59"/>
    <p:sldId id="2147375219" r:id="rId60"/>
    <p:sldId id="2147375184" r:id="rId61"/>
    <p:sldId id="2147375185" r:id="rId62"/>
    <p:sldId id="2147375186" r:id="rId63"/>
    <p:sldId id="2147375187" r:id="rId64"/>
    <p:sldId id="4544" r:id="rId65"/>
    <p:sldId id="3155" r:id="rId66"/>
    <p:sldId id="304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67" userDrawn="1">
          <p15:clr>
            <a:srgbClr val="A4A3A4"/>
          </p15:clr>
        </p15:guide>
        <p15:guide id="3" pos="5450" userDrawn="1">
          <p15:clr>
            <a:srgbClr val="A4A3A4"/>
          </p15:clr>
        </p15:guide>
        <p15:guide id="4" pos="7514" userDrawn="1">
          <p15:clr>
            <a:srgbClr val="A4A3A4"/>
          </p15:clr>
        </p15:guide>
        <p15:guide id="5" orient="horz" pos="2296" userDrawn="1">
          <p15:clr>
            <a:srgbClr val="A4A3A4"/>
          </p15:clr>
        </p15:guide>
        <p15:guide id="6" pos="4112" userDrawn="1">
          <p15:clr>
            <a:srgbClr val="A4A3A4"/>
          </p15:clr>
        </p15:guide>
        <p15:guide id="7" orient="horz" pos="127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1DC54E-E5E5-423A-6F66-B9CC01060E8F}" name="Vuyiswa Stephens (GPDPR)" initials="VS(" userId="S::Vuyiswa.Stephens@gauteng.gov.za::aad8e4fc-6061-4251-89ea-e53b9b9ff7e0" providerId="AD"/>
  <p188:author id="{CADBED65-A26A-5885-6A9C-D779EA61E329}" name="James, Buys (GPDPR)" initials="JB(" userId="S::James.Buys@gauteng.gov.za::3fb4a2ba-5048-4c96-833c-7fc46502fbf4" providerId="AD"/>
  <p188:author id="{EFA48389-230E-BA06-F8F0-2EF264F4772F}" name="Lungile, Mvuka (GPDPR)" initials="LM(" userId="S::Lungile.Mvuka@gauteng.gov.za::7aa301f2-9ad9-4894-9f67-3d8933d7a6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a:srgbClr val="FFFFFF"/>
    <a:srgbClr val="0049A0"/>
    <a:srgbClr val="7FBBB4"/>
    <a:srgbClr val="80AED0"/>
    <a:srgbClr val="FF2F92"/>
    <a:srgbClr val="D67D6F"/>
    <a:srgbClr val="FDFCB2"/>
    <a:srgbClr val="8FD1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6623" autoAdjust="0"/>
  </p:normalViewPr>
  <p:slideViewPr>
    <p:cSldViewPr snapToGrid="0" snapToObjects="1" showGuides="1">
      <p:cViewPr varScale="1">
        <p:scale>
          <a:sx n="49" d="100"/>
          <a:sy n="49" d="100"/>
        </p:scale>
        <p:origin x="963" y="45"/>
      </p:cViewPr>
      <p:guideLst>
        <p:guide pos="4067"/>
        <p:guide pos="5450"/>
        <p:guide pos="7514"/>
        <p:guide orient="horz" pos="2296"/>
        <p:guide pos="4112"/>
        <p:guide orient="horz" pos="1275"/>
      </p:guideLst>
    </p:cSldViewPr>
  </p:slideViewPr>
  <p:outlineViewPr>
    <p:cViewPr>
      <p:scale>
        <a:sx n="33" d="100"/>
        <a:sy n="33" d="100"/>
      </p:scale>
      <p:origin x="0" y="-1016"/>
    </p:cViewPr>
  </p:outlineViewPr>
  <p:notesTextViewPr>
    <p:cViewPr>
      <p:scale>
        <a:sx n="1" d="1"/>
        <a:sy n="1" d="1"/>
      </p:scale>
      <p:origin x="0" y="0"/>
    </p:cViewPr>
  </p:notesTextViewPr>
  <p:sorterViewPr>
    <p:cViewPr>
      <p:scale>
        <a:sx n="45" d="100"/>
        <a:sy n="45" d="100"/>
      </p:scale>
      <p:origin x="0" y="0"/>
    </p:cViewPr>
  </p:sorterViewPr>
  <p:notesViewPr>
    <p:cSldViewPr snapToGrid="0" snapToObjects="1" showGuides="1">
      <p:cViewPr varScale="1">
        <p:scale>
          <a:sx n="81" d="100"/>
          <a:sy n="81" d="100"/>
        </p:scale>
        <p:origin x="338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 /><Relationship Id="rId18" Type="http://schemas.openxmlformats.org/officeDocument/2006/relationships/slide" Target="slides/slide11.xml" /><Relationship Id="rId26" Type="http://schemas.openxmlformats.org/officeDocument/2006/relationships/slide" Target="slides/slide19.xml" /><Relationship Id="rId39" Type="http://schemas.openxmlformats.org/officeDocument/2006/relationships/slide" Target="slides/slide32.xml" /><Relationship Id="rId21" Type="http://schemas.openxmlformats.org/officeDocument/2006/relationships/slide" Target="slides/slide14.xml" /><Relationship Id="rId34" Type="http://schemas.openxmlformats.org/officeDocument/2006/relationships/slide" Target="slides/slide27.xml" /><Relationship Id="rId42" Type="http://schemas.openxmlformats.org/officeDocument/2006/relationships/slide" Target="slides/slide35.xml" /><Relationship Id="rId47" Type="http://schemas.openxmlformats.org/officeDocument/2006/relationships/slide" Target="slides/slide40.xml" /><Relationship Id="rId50" Type="http://schemas.openxmlformats.org/officeDocument/2006/relationships/slide" Target="slides/slide43.xml" /><Relationship Id="rId55" Type="http://schemas.openxmlformats.org/officeDocument/2006/relationships/slide" Target="slides/slide48.xml" /><Relationship Id="rId63" Type="http://schemas.openxmlformats.org/officeDocument/2006/relationships/slide" Target="slides/slide56.xml" /><Relationship Id="rId68" Type="http://schemas.openxmlformats.org/officeDocument/2006/relationships/notesMaster" Target="notesMasters/notesMaster1.xml" /><Relationship Id="rId7" Type="http://schemas.openxmlformats.org/officeDocument/2006/relationships/slideMaster" Target="slideMasters/slideMaster7.xml" /><Relationship Id="rId71"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9.xml" /><Relationship Id="rId29" Type="http://schemas.openxmlformats.org/officeDocument/2006/relationships/slide" Target="slides/slide22.xml" /><Relationship Id="rId11" Type="http://schemas.openxmlformats.org/officeDocument/2006/relationships/slide" Target="slides/slide4.xml" /><Relationship Id="rId24" Type="http://schemas.openxmlformats.org/officeDocument/2006/relationships/slide" Target="slides/slide17.xml" /><Relationship Id="rId32" Type="http://schemas.openxmlformats.org/officeDocument/2006/relationships/slide" Target="slides/slide25.xml" /><Relationship Id="rId37" Type="http://schemas.openxmlformats.org/officeDocument/2006/relationships/slide" Target="slides/slide30.xml" /><Relationship Id="rId40" Type="http://schemas.openxmlformats.org/officeDocument/2006/relationships/slide" Target="slides/slide33.xml" /><Relationship Id="rId45" Type="http://schemas.openxmlformats.org/officeDocument/2006/relationships/slide" Target="slides/slide38.xml" /><Relationship Id="rId53" Type="http://schemas.openxmlformats.org/officeDocument/2006/relationships/slide" Target="slides/slide46.xml" /><Relationship Id="rId58" Type="http://schemas.openxmlformats.org/officeDocument/2006/relationships/slide" Target="slides/slide51.xml" /><Relationship Id="rId66" Type="http://schemas.openxmlformats.org/officeDocument/2006/relationships/slide" Target="slides/slide59.xml" /><Relationship Id="rId5" Type="http://schemas.openxmlformats.org/officeDocument/2006/relationships/slideMaster" Target="slideMasters/slideMaster5.xml" /><Relationship Id="rId15" Type="http://schemas.openxmlformats.org/officeDocument/2006/relationships/slide" Target="slides/slide8.xml" /><Relationship Id="rId23" Type="http://schemas.openxmlformats.org/officeDocument/2006/relationships/slide" Target="slides/slide16.xml" /><Relationship Id="rId28" Type="http://schemas.openxmlformats.org/officeDocument/2006/relationships/slide" Target="slides/slide21.xml" /><Relationship Id="rId36" Type="http://schemas.openxmlformats.org/officeDocument/2006/relationships/slide" Target="slides/slide29.xml" /><Relationship Id="rId49" Type="http://schemas.openxmlformats.org/officeDocument/2006/relationships/slide" Target="slides/slide42.xml" /><Relationship Id="rId57" Type="http://schemas.openxmlformats.org/officeDocument/2006/relationships/slide" Target="slides/slide50.xml" /><Relationship Id="rId61" Type="http://schemas.openxmlformats.org/officeDocument/2006/relationships/slide" Target="slides/slide54.xml" /><Relationship Id="rId10" Type="http://schemas.openxmlformats.org/officeDocument/2006/relationships/slide" Target="slides/slide3.xml" /><Relationship Id="rId19" Type="http://schemas.openxmlformats.org/officeDocument/2006/relationships/slide" Target="slides/slide12.xml" /><Relationship Id="rId31" Type="http://schemas.openxmlformats.org/officeDocument/2006/relationships/slide" Target="slides/slide24.xml" /><Relationship Id="rId44" Type="http://schemas.openxmlformats.org/officeDocument/2006/relationships/slide" Target="slides/slide37.xml" /><Relationship Id="rId52" Type="http://schemas.openxmlformats.org/officeDocument/2006/relationships/slide" Target="slides/slide45.xml" /><Relationship Id="rId60" Type="http://schemas.openxmlformats.org/officeDocument/2006/relationships/slide" Target="slides/slide53.xml" /><Relationship Id="rId65" Type="http://schemas.openxmlformats.org/officeDocument/2006/relationships/slide" Target="slides/slide58.xml" /><Relationship Id="rId73" Type="http://schemas.microsoft.com/office/2018/10/relationships/authors" Target="authors.xml" /><Relationship Id="rId4" Type="http://schemas.openxmlformats.org/officeDocument/2006/relationships/slideMaster" Target="slideMasters/slideMaster4.xml" /><Relationship Id="rId9" Type="http://schemas.openxmlformats.org/officeDocument/2006/relationships/slide" Target="slides/slide2.xml" /><Relationship Id="rId14" Type="http://schemas.openxmlformats.org/officeDocument/2006/relationships/slide" Target="slides/slide7.xml" /><Relationship Id="rId22" Type="http://schemas.openxmlformats.org/officeDocument/2006/relationships/slide" Target="slides/slide15.xml" /><Relationship Id="rId27" Type="http://schemas.openxmlformats.org/officeDocument/2006/relationships/slide" Target="slides/slide20.xml" /><Relationship Id="rId30" Type="http://schemas.openxmlformats.org/officeDocument/2006/relationships/slide" Target="slides/slide23.xml" /><Relationship Id="rId35" Type="http://schemas.openxmlformats.org/officeDocument/2006/relationships/slide" Target="slides/slide28.xml" /><Relationship Id="rId43" Type="http://schemas.openxmlformats.org/officeDocument/2006/relationships/slide" Target="slides/slide36.xml" /><Relationship Id="rId48" Type="http://schemas.openxmlformats.org/officeDocument/2006/relationships/slide" Target="slides/slide41.xml" /><Relationship Id="rId56" Type="http://schemas.openxmlformats.org/officeDocument/2006/relationships/slide" Target="slides/slide49.xml" /><Relationship Id="rId64" Type="http://schemas.openxmlformats.org/officeDocument/2006/relationships/slide" Target="slides/slide57.xml" /><Relationship Id="rId69" Type="http://schemas.openxmlformats.org/officeDocument/2006/relationships/presProps" Target="presProps.xml" /><Relationship Id="rId8" Type="http://schemas.openxmlformats.org/officeDocument/2006/relationships/slide" Target="slides/slide1.xml" /><Relationship Id="rId51" Type="http://schemas.openxmlformats.org/officeDocument/2006/relationships/slide" Target="slides/slide44.xml" /><Relationship Id="rId72" Type="http://schemas.openxmlformats.org/officeDocument/2006/relationships/tableStyles" Target="tableStyles.xml" /><Relationship Id="rId3" Type="http://schemas.openxmlformats.org/officeDocument/2006/relationships/slideMaster" Target="slideMasters/slideMaster3.xml" /><Relationship Id="rId12" Type="http://schemas.openxmlformats.org/officeDocument/2006/relationships/slide" Target="slides/slide5.xml" /><Relationship Id="rId17" Type="http://schemas.openxmlformats.org/officeDocument/2006/relationships/slide" Target="slides/slide10.xml" /><Relationship Id="rId25" Type="http://schemas.openxmlformats.org/officeDocument/2006/relationships/slide" Target="slides/slide18.xml" /><Relationship Id="rId33" Type="http://schemas.openxmlformats.org/officeDocument/2006/relationships/slide" Target="slides/slide26.xml" /><Relationship Id="rId38" Type="http://schemas.openxmlformats.org/officeDocument/2006/relationships/slide" Target="slides/slide31.xml" /><Relationship Id="rId46" Type="http://schemas.openxmlformats.org/officeDocument/2006/relationships/slide" Target="slides/slide39.xml" /><Relationship Id="rId59" Type="http://schemas.openxmlformats.org/officeDocument/2006/relationships/slide" Target="slides/slide52.xml" /><Relationship Id="rId67" Type="http://schemas.openxmlformats.org/officeDocument/2006/relationships/slide" Target="slides/slide60.xml" /><Relationship Id="rId20" Type="http://schemas.openxmlformats.org/officeDocument/2006/relationships/slide" Target="slides/slide13.xml" /><Relationship Id="rId41" Type="http://schemas.openxmlformats.org/officeDocument/2006/relationships/slide" Target="slides/slide34.xml" /><Relationship Id="rId54" Type="http://schemas.openxmlformats.org/officeDocument/2006/relationships/slide" Target="slides/slide47.xml" /><Relationship Id="rId62" Type="http://schemas.openxmlformats.org/officeDocument/2006/relationships/slide" Target="slides/slide55.xml" /><Relationship Id="rId7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Master" Target="slideMasters/slideMaster6.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 /></Relationships>
</file>

<file path=ppt/charts/_rels/chart2.xml.rels><?xml version="1.0" encoding="UTF-8" standalone="yes"?>
<Relationships xmlns="http://schemas.openxmlformats.org/package/2006/relationships"><Relationship Id="rId3" Type="http://schemas.openxmlformats.org/officeDocument/2006/relationships/oleObject" Target="https://gpgonline-my.sharepoint.com/personal/lungile_mvuka_gauteng_gov_za/Documents/Documents/Presentations/Analysis%20Presentations/Copy%20of%20Chart%20in%20Microsoft%20PowerPoint%2012.01.2023.xlsx" TargetMode="External" /><Relationship Id="rId2" Type="http://schemas.microsoft.com/office/2011/relationships/chartColorStyle" Target="colors1.xml" /><Relationship Id="rId1" Type="http://schemas.microsoft.com/office/2011/relationships/chartStyle" Target="style1.xml" /></Relationships>
</file>

<file path=ppt/charts/_rels/chart3.xml.rels><?xml version="1.0" encoding="UTF-8" standalone="yes"?>
<Relationships xmlns="http://schemas.openxmlformats.org/package/2006/relationships"><Relationship Id="rId3" Type="http://schemas.openxmlformats.org/officeDocument/2006/relationships/oleObject" Target="https://gpgonline-my.sharepoint.com/personal/lungile_mvuka_gauteng_gov_za/Documents/Documents/Presentations/Analysis%20Presentations/Copy%20of%20Chart%20in%20Microsoft%20PowerPoint%2012.01.2023.xlsx" TargetMode="External" /><Relationship Id="rId2" Type="http://schemas.microsoft.com/office/2011/relationships/chartColorStyle" Target="colors2.xml" /><Relationship Id="rId1" Type="http://schemas.microsoft.com/office/2011/relationships/chartStyle" Target="style2.xml" /></Relationships>
</file>

<file path=ppt/charts/_rels/chart4.xml.rels><?xml version="1.0" encoding="UTF-8" standalone="yes"?>
<Relationships xmlns="http://schemas.openxmlformats.org/package/2006/relationships"><Relationship Id="rId3" Type="http://schemas.openxmlformats.org/officeDocument/2006/relationships/oleObject" Target="https://gpgonline-my.sharepoint.com/personal/lungile_mvuka_gauteng_gov_za/Documents/Documents/Presentations/Analysis%20Presentations/Copy%20of%20Chart%20in%20Microsoft%20PowerPoint%2012.01.2023.xlsx" TargetMode="External" /><Relationship Id="rId2" Type="http://schemas.microsoft.com/office/2011/relationships/chartColorStyle" Target="colors3.xml" /><Relationship Id="rId1" Type="http://schemas.microsoft.com/office/2011/relationships/chartStyle" Target="style3.xml" /></Relationships>
</file>

<file path=ppt/charts/_rels/chart5.xml.rels><?xml version="1.0" encoding="UTF-8" standalone="yes"?>
<Relationships xmlns="http://schemas.openxmlformats.org/package/2006/relationships"><Relationship Id="rId3" Type="http://schemas.openxmlformats.org/officeDocument/2006/relationships/oleObject" Target="https://gpgonline-my.sharepoint.com/personal/lungile_mvuka_gauteng_gov_za/Documents/Documents/Presentations/Analysis%20Presentations/Copy%20of%20Chart%20in%20Microsoft%20PowerPoint%2012.01.2023.xlsx" TargetMode="External" /><Relationship Id="rId2" Type="http://schemas.microsoft.com/office/2011/relationships/chartColorStyle" Target="colors4.xml" /><Relationship Id="rId1" Type="http://schemas.microsoft.com/office/2011/relationships/chartStyle" Target="style4.xml" /></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microsoft.com/office/2011/relationships/chartColorStyle" Target="colors5.xml" /><Relationship Id="rId1" Type="http://schemas.microsoft.com/office/2011/relationships/chartStyle" Target="style5.xml" /></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 /><Relationship Id="rId2" Type="http://schemas.microsoft.com/office/2011/relationships/chartColorStyle" Target="colors6.xml" /><Relationship Id="rId1" Type="http://schemas.microsoft.com/office/2011/relationships/chartStyle" Target="style6.xml" /></Relationships>
</file>

<file path=ppt/charts/_rels/chart8.xml.rels><?xml version="1.0" encoding="UTF-8" standalone="yes"?>
<Relationships xmlns="http://schemas.openxmlformats.org/package/2006/relationships"><Relationship Id="rId3" Type="http://schemas.openxmlformats.org/officeDocument/2006/relationships/oleObject" Target="file:///10.240.8.5\shares\Change%20and%20Diversity%20Managment\DIVERSITY%20MANAGEMENT\EE%20Statistics\Copy%20of%20GPG%20EE%20Stats%20Apr22.xlsx" TargetMode="External" /><Relationship Id="rId2" Type="http://schemas.microsoft.com/office/2011/relationships/chartColorStyle" Target="colors7.xml" /><Relationship Id="rId1" Type="http://schemas.microsoft.com/office/2011/relationships/chartStyle" Target="style7.xml" /></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 /><Relationship Id="rId2" Type="http://schemas.microsoft.com/office/2011/relationships/chartColorStyle" Target="colors8.xml" /><Relationship Id="rId1" Type="http://schemas.microsoft.com/office/2011/relationships/chartStyle" Target="style8.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Annua</a:t>
            </a:r>
            <a:r>
              <a:rPr lang="en-US" sz="1600" baseline="0" dirty="0"/>
              <a:t>l </a:t>
            </a:r>
            <a:r>
              <a:rPr lang="en-US" sz="1600" dirty="0"/>
              <a:t>Performance </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2554206971270259E-2"/>
          <c:y val="0.15294194514884563"/>
          <c:w val="0.81489158605745948"/>
          <c:h val="0.6130121303067525"/>
        </c:manualLayout>
      </c:layout>
      <c:pie3DChart>
        <c:varyColors val="1"/>
        <c:ser>
          <c:idx val="0"/>
          <c:order val="0"/>
          <c:tx>
            <c:strRef>
              <c:f>Sheet1!$B$1</c:f>
              <c:strCache>
                <c:ptCount val="1"/>
                <c:pt idx="0">
                  <c:v>Q2 Performance </c:v>
                </c:pt>
              </c:strCache>
            </c:strRef>
          </c:tx>
          <c:dPt>
            <c:idx val="0"/>
            <c:bubble3D val="0"/>
            <c:spPr>
              <a:solidFill>
                <a:srgbClr val="FF0000"/>
              </a:solidFill>
            </c:spPr>
            <c:extLst>
              <c:ext xmlns:c16="http://schemas.microsoft.com/office/drawing/2014/chart" uri="{C3380CC4-5D6E-409C-BE32-E72D297353CC}">
                <c16:uniqueId val="{00000001-CBE2-4808-B9A4-8E5DAAB743B8}"/>
              </c:ext>
            </c:extLst>
          </c:dPt>
          <c:dPt>
            <c:idx val="1"/>
            <c:bubble3D val="0"/>
            <c:spPr>
              <a:solidFill>
                <a:srgbClr val="00B050"/>
              </a:solidFill>
            </c:spPr>
            <c:extLst>
              <c:ext xmlns:c16="http://schemas.microsoft.com/office/drawing/2014/chart" uri="{C3380CC4-5D6E-409C-BE32-E72D297353CC}">
                <c16:uniqueId val="{00000003-CBE2-4808-B9A4-8E5DAAB743B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E2-4808-B9A4-8E5DAAB743B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E2-4808-B9A4-8E5DAAB743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 Total Indicators not achieved </c:v>
                </c:pt>
                <c:pt idx="1">
                  <c:v> Total Indicators Achieved</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CBE2-4808-B9A4-8E5DAAB743B8}"/>
            </c:ext>
          </c:extLst>
        </c:ser>
        <c:dLbls>
          <c:showLegendKey val="0"/>
          <c:showVal val="0"/>
          <c:showCatName val="0"/>
          <c:showSerName val="0"/>
          <c:showPercent val="0"/>
          <c:showBubbleSize val="0"/>
          <c:showLeaderLines val="1"/>
        </c:dLbls>
      </c:pie3DChart>
    </c:plotArea>
    <c:legend>
      <c:legendPos val="b"/>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100" b="1" dirty="0"/>
              <a:t>OVERALL</a:t>
            </a:r>
            <a:r>
              <a:rPr lang="en-US" sz="1100" b="1" baseline="0" dirty="0"/>
              <a:t> QUARTER 1 PROGRAMME PERORMANCE</a:t>
            </a:r>
            <a:endParaRPr lang="en-US" sz="11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'Quarter 4 '!$A$4</c:f>
              <c:strCache>
                <c:ptCount val="1"/>
                <c:pt idx="0">
                  <c:v>Q1 Achievement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 '!$B$3:$E$3</c:f>
              <c:strCache>
                <c:ptCount val="4"/>
                <c:pt idx="0">
                  <c:v>Programme 1</c:v>
                </c:pt>
                <c:pt idx="1">
                  <c:v>Programme 2</c:v>
                </c:pt>
                <c:pt idx="2">
                  <c:v>Programme 3</c:v>
                </c:pt>
                <c:pt idx="3">
                  <c:v>Overall Achievement</c:v>
                </c:pt>
              </c:strCache>
            </c:strRef>
          </c:cat>
          <c:val>
            <c:numRef>
              <c:f>'Quarter 4 '!$B$4:$E$4</c:f>
              <c:numCache>
                <c:formatCode>0%</c:formatCode>
                <c:ptCount val="4"/>
                <c:pt idx="0">
                  <c:v>0.2857142857142857</c:v>
                </c:pt>
                <c:pt idx="1">
                  <c:v>0.875</c:v>
                </c:pt>
                <c:pt idx="2">
                  <c:v>0.91666666666666663</c:v>
                </c:pt>
                <c:pt idx="3">
                  <c:v>0.7407407407407407</c:v>
                </c:pt>
              </c:numCache>
            </c:numRef>
          </c:val>
          <c:extLst>
            <c:ext xmlns:c16="http://schemas.microsoft.com/office/drawing/2014/chart" uri="{C3380CC4-5D6E-409C-BE32-E72D297353CC}">
              <c16:uniqueId val="{00000000-99F2-4111-98E1-A661033D8DF9}"/>
            </c:ext>
          </c:extLst>
        </c:ser>
        <c:ser>
          <c:idx val="1"/>
          <c:order val="1"/>
          <c:tx>
            <c:strRef>
              <c:f>'Quarter 4 '!$A$5</c:f>
              <c:strCache>
                <c:ptCount val="1"/>
                <c:pt idx="0">
                  <c:v>Q1 Under-Achievement</c:v>
                </c:pt>
              </c:strCache>
            </c:strRef>
          </c:tx>
          <c:spPr>
            <a:solidFill>
              <a:srgbClr val="FF0000"/>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F2-4111-98E1-A661033D8D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 '!$B$3:$E$3</c:f>
              <c:strCache>
                <c:ptCount val="4"/>
                <c:pt idx="0">
                  <c:v>Programme 1</c:v>
                </c:pt>
                <c:pt idx="1">
                  <c:v>Programme 2</c:v>
                </c:pt>
                <c:pt idx="2">
                  <c:v>Programme 3</c:v>
                </c:pt>
                <c:pt idx="3">
                  <c:v>Overall Achievement</c:v>
                </c:pt>
              </c:strCache>
            </c:strRef>
          </c:cat>
          <c:val>
            <c:numRef>
              <c:f>'Quarter 4 '!$B$5:$E$5</c:f>
              <c:numCache>
                <c:formatCode>0%</c:formatCode>
                <c:ptCount val="4"/>
                <c:pt idx="0">
                  <c:v>-0.7142857142857143</c:v>
                </c:pt>
                <c:pt idx="1">
                  <c:v>-0.125</c:v>
                </c:pt>
                <c:pt idx="2">
                  <c:v>-8.3333333333333329E-2</c:v>
                </c:pt>
                <c:pt idx="3">
                  <c:v>-0.25925925925925924</c:v>
                </c:pt>
              </c:numCache>
            </c:numRef>
          </c:val>
          <c:extLst>
            <c:ext xmlns:c16="http://schemas.microsoft.com/office/drawing/2014/chart" uri="{C3380CC4-5D6E-409C-BE32-E72D297353CC}">
              <c16:uniqueId val="{00000002-99F2-4111-98E1-A661033D8DF9}"/>
            </c:ext>
          </c:extLst>
        </c:ser>
        <c:dLbls>
          <c:dLblPos val="ctr"/>
          <c:showLegendKey val="0"/>
          <c:showVal val="1"/>
          <c:showCatName val="0"/>
          <c:showSerName val="0"/>
          <c:showPercent val="0"/>
          <c:showBubbleSize val="0"/>
        </c:dLbls>
        <c:gapWidth val="150"/>
        <c:overlap val="100"/>
        <c:axId val="1823881087"/>
        <c:axId val="1823884831"/>
      </c:barChart>
      <c:catAx>
        <c:axId val="1823881087"/>
        <c:scaling>
          <c:orientation val="minMax"/>
        </c:scaling>
        <c:delete val="0"/>
        <c:axPos val="b"/>
        <c:numFmt formatCode="General" sourceLinked="1"/>
        <c:majorTickMark val="none"/>
        <c:minorTickMark val="none"/>
        <c:tickLblPos val="low"/>
        <c:spPr>
          <a:noFill/>
          <a:ln w="1905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3884831"/>
        <c:crosses val="autoZero"/>
        <c:auto val="1"/>
        <c:lblAlgn val="ctr"/>
        <c:lblOffset val="100"/>
        <c:noMultiLvlLbl val="0"/>
      </c:catAx>
      <c:valAx>
        <c:axId val="1823884831"/>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3881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dirty="0"/>
              <a:t>QUARTER</a:t>
            </a:r>
            <a:r>
              <a:rPr lang="en-US" sz="1100" b="1" baseline="0" dirty="0"/>
              <a:t> 1 PROGRAMME 1 PERFORMANCE</a:t>
            </a:r>
            <a:endParaRPr lang="en-US" sz="1100" b="1" dirty="0"/>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495271424405267E-2"/>
          <c:y val="0.12410419795791421"/>
          <c:w val="0.8711131941840603"/>
          <c:h val="0.61368591931788874"/>
        </c:manualLayout>
      </c:layout>
      <c:barChart>
        <c:barDir val="col"/>
        <c:grouping val="stacked"/>
        <c:varyColors val="0"/>
        <c:ser>
          <c:idx val="0"/>
          <c:order val="0"/>
          <c:tx>
            <c:strRef>
              <c:f>'Quarter 4 '!$A$16</c:f>
              <c:strCache>
                <c:ptCount val="1"/>
                <c:pt idx="0">
                  <c:v>Q1 Achievement</c:v>
                </c:pt>
              </c:strCache>
            </c:strRef>
          </c:tx>
          <c:spPr>
            <a:solidFill>
              <a:srgbClr val="00B050"/>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78-4C01-A9B8-72EAEE8337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 '!$B$15:$E$15</c:f>
              <c:strCache>
                <c:ptCount val="3"/>
                <c:pt idx="0">
                  <c:v>Security Management</c:v>
                </c:pt>
                <c:pt idx="1">
                  <c:v>Programme Financial Management</c:v>
                </c:pt>
                <c:pt idx="2">
                  <c:v>Overall Achievement</c:v>
                </c:pt>
              </c:strCache>
            </c:strRef>
          </c:cat>
          <c:val>
            <c:numRef>
              <c:f>'Quarter 4 '!$B$16:$E$16</c:f>
              <c:numCache>
                <c:formatCode>0%</c:formatCode>
                <c:ptCount val="4"/>
                <c:pt idx="0">
                  <c:v>1</c:v>
                </c:pt>
                <c:pt idx="1">
                  <c:v>0.16666666666666666</c:v>
                </c:pt>
                <c:pt idx="2">
                  <c:v>0.2857142857142857</c:v>
                </c:pt>
              </c:numCache>
            </c:numRef>
          </c:val>
          <c:extLst>
            <c:ext xmlns:c16="http://schemas.microsoft.com/office/drawing/2014/chart" uri="{C3380CC4-5D6E-409C-BE32-E72D297353CC}">
              <c16:uniqueId val="{00000000-9BEC-4F75-9E9E-6CBA2B116D67}"/>
            </c:ext>
          </c:extLst>
        </c:ser>
        <c:ser>
          <c:idx val="1"/>
          <c:order val="1"/>
          <c:tx>
            <c:strRef>
              <c:f>'Quarter 4 '!$A$17</c:f>
              <c:strCache>
                <c:ptCount val="1"/>
                <c:pt idx="0">
                  <c:v>Q1 Under-Achievement</c:v>
                </c:pt>
              </c:strCache>
            </c:strRef>
          </c:tx>
          <c:spPr>
            <a:solidFill>
              <a:srgbClr val="FF0000"/>
            </a:solid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78-4C01-A9B8-72EAEE8337EE}"/>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EC-4F75-9E9E-6CBA2B116D67}"/>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EC-4F75-9E9E-6CBA2B116D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 '!$B$15:$E$15</c:f>
              <c:strCache>
                <c:ptCount val="3"/>
                <c:pt idx="0">
                  <c:v>Security Management</c:v>
                </c:pt>
                <c:pt idx="1">
                  <c:v>Programme Financial Management</c:v>
                </c:pt>
                <c:pt idx="2">
                  <c:v>Overall Achievement</c:v>
                </c:pt>
              </c:strCache>
            </c:strRef>
          </c:cat>
          <c:val>
            <c:numRef>
              <c:f>'Quarter 4 '!$B$17:$E$17</c:f>
              <c:numCache>
                <c:formatCode>0%</c:formatCode>
                <c:ptCount val="4"/>
                <c:pt idx="0">
                  <c:v>0</c:v>
                </c:pt>
                <c:pt idx="1">
                  <c:v>-0.83333333333333337</c:v>
                </c:pt>
                <c:pt idx="2">
                  <c:v>-0.7142857142857143</c:v>
                </c:pt>
              </c:numCache>
            </c:numRef>
          </c:val>
          <c:extLst>
            <c:ext xmlns:c16="http://schemas.microsoft.com/office/drawing/2014/chart" uri="{C3380CC4-5D6E-409C-BE32-E72D297353CC}">
              <c16:uniqueId val="{00000003-9BEC-4F75-9E9E-6CBA2B116D67}"/>
            </c:ext>
          </c:extLst>
        </c:ser>
        <c:dLbls>
          <c:showLegendKey val="0"/>
          <c:showVal val="0"/>
          <c:showCatName val="0"/>
          <c:showSerName val="0"/>
          <c:showPercent val="0"/>
          <c:showBubbleSize val="0"/>
        </c:dLbls>
        <c:gapWidth val="150"/>
        <c:overlap val="100"/>
        <c:axId val="700419855"/>
        <c:axId val="700403631"/>
      </c:barChart>
      <c:catAx>
        <c:axId val="700419855"/>
        <c:scaling>
          <c:orientation val="minMax"/>
        </c:scaling>
        <c:delete val="0"/>
        <c:axPos val="b"/>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403631"/>
        <c:crosses val="autoZero"/>
        <c:auto val="1"/>
        <c:lblAlgn val="ctr"/>
        <c:lblOffset val="100"/>
        <c:noMultiLvlLbl val="0"/>
      </c:catAx>
      <c:valAx>
        <c:axId val="70040363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419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dirty="0"/>
              <a:t>QUARTER 1 PROGRAMME</a:t>
            </a:r>
            <a:r>
              <a:rPr lang="en-US" sz="1100" b="1" baseline="0" dirty="0"/>
              <a:t> 2 PERFORMANCE </a:t>
            </a:r>
            <a:endParaRPr lang="en-US" sz="1100" b="1" dirty="0"/>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77559055118109"/>
          <c:y val="0.16708333333333336"/>
          <c:w val="0.86466885389326331"/>
          <c:h val="0.51327099737532811"/>
        </c:manualLayout>
      </c:layout>
      <c:barChart>
        <c:barDir val="col"/>
        <c:grouping val="stacked"/>
        <c:varyColors val="0"/>
        <c:ser>
          <c:idx val="0"/>
          <c:order val="0"/>
          <c:tx>
            <c:strRef>
              <c:f>'Quarter 4 '!$A$27</c:f>
              <c:strCache>
                <c:ptCount val="1"/>
                <c:pt idx="0">
                  <c:v>Q1 Achievement</c:v>
                </c:pt>
              </c:strCache>
            </c:strRef>
          </c:tx>
          <c:spPr>
            <a:solidFill>
              <a:srgbClr val="00B05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A74-43CD-AF45-7A1C3EBFF0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 '!$B$26:$F$26</c:f>
              <c:strCache>
                <c:ptCount val="4"/>
                <c:pt idx="0">
                  <c:v>Strategic Human Resources</c:v>
                </c:pt>
                <c:pt idx="1">
                  <c:v>Communication services </c:v>
                </c:pt>
                <c:pt idx="2">
                  <c:v>Service Delivery Interventions</c:v>
                </c:pt>
                <c:pt idx="3">
                  <c:v>Overall Achievement</c:v>
                </c:pt>
              </c:strCache>
            </c:strRef>
          </c:cat>
          <c:val>
            <c:numRef>
              <c:f>'Quarter 4 '!$B$27:$F$27</c:f>
              <c:numCache>
                <c:formatCode>0%</c:formatCode>
                <c:ptCount val="5"/>
                <c:pt idx="0">
                  <c:v>1</c:v>
                </c:pt>
                <c:pt idx="1">
                  <c:v>0</c:v>
                </c:pt>
                <c:pt idx="2">
                  <c:v>1</c:v>
                </c:pt>
                <c:pt idx="3">
                  <c:v>0.875</c:v>
                </c:pt>
              </c:numCache>
            </c:numRef>
          </c:val>
          <c:extLst>
            <c:ext xmlns:c16="http://schemas.microsoft.com/office/drawing/2014/chart" uri="{C3380CC4-5D6E-409C-BE32-E72D297353CC}">
              <c16:uniqueId val="{00000000-FBA1-4F63-B530-25E60AEE73AD}"/>
            </c:ext>
          </c:extLst>
        </c:ser>
        <c:ser>
          <c:idx val="1"/>
          <c:order val="1"/>
          <c:tx>
            <c:strRef>
              <c:f>'Quarter 4 '!$A$28</c:f>
              <c:strCache>
                <c:ptCount val="1"/>
                <c:pt idx="0">
                  <c:v>Q1 Under-Achievement</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A74-43CD-AF45-7A1C3EBFF06F}"/>
                </c:ext>
              </c:extLst>
            </c:dLbl>
            <c:dLbl>
              <c:idx val="2"/>
              <c:delete val="1"/>
              <c:extLst>
                <c:ext xmlns:c15="http://schemas.microsoft.com/office/drawing/2012/chart" uri="{CE6537A1-D6FC-4f65-9D91-7224C49458BB}"/>
                <c:ext xmlns:c16="http://schemas.microsoft.com/office/drawing/2014/chart" uri="{C3380CC4-5D6E-409C-BE32-E72D297353CC}">
                  <c16:uniqueId val="{00000000-8F46-437E-9A46-FF36C1D6D7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 '!$B$26:$F$26</c:f>
              <c:strCache>
                <c:ptCount val="4"/>
                <c:pt idx="0">
                  <c:v>Strategic Human Resources</c:v>
                </c:pt>
                <c:pt idx="1">
                  <c:v>Communication services </c:v>
                </c:pt>
                <c:pt idx="2">
                  <c:v>Service Delivery Interventions</c:v>
                </c:pt>
                <c:pt idx="3">
                  <c:v>Overall Achievement</c:v>
                </c:pt>
              </c:strCache>
            </c:strRef>
          </c:cat>
          <c:val>
            <c:numRef>
              <c:f>'Quarter 4 '!$B$28:$F$28</c:f>
              <c:numCache>
                <c:formatCode>0%</c:formatCode>
                <c:ptCount val="5"/>
                <c:pt idx="0">
                  <c:v>0</c:v>
                </c:pt>
                <c:pt idx="1">
                  <c:v>-1</c:v>
                </c:pt>
                <c:pt idx="2">
                  <c:v>0</c:v>
                </c:pt>
                <c:pt idx="3">
                  <c:v>-0.125</c:v>
                </c:pt>
              </c:numCache>
            </c:numRef>
          </c:val>
          <c:extLst>
            <c:ext xmlns:c16="http://schemas.microsoft.com/office/drawing/2014/chart" uri="{C3380CC4-5D6E-409C-BE32-E72D297353CC}">
              <c16:uniqueId val="{00000002-FBA1-4F63-B530-25E60AEE73AD}"/>
            </c:ext>
          </c:extLst>
        </c:ser>
        <c:dLbls>
          <c:showLegendKey val="0"/>
          <c:showVal val="0"/>
          <c:showCatName val="0"/>
          <c:showSerName val="0"/>
          <c:showPercent val="0"/>
          <c:showBubbleSize val="0"/>
        </c:dLbls>
        <c:gapWidth val="155"/>
        <c:overlap val="100"/>
        <c:axId val="795708895"/>
        <c:axId val="795704735"/>
      </c:barChart>
      <c:catAx>
        <c:axId val="795708895"/>
        <c:scaling>
          <c:orientation val="minMax"/>
        </c:scaling>
        <c:delete val="0"/>
        <c:axPos val="b"/>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704735"/>
        <c:crosses val="autoZero"/>
        <c:auto val="1"/>
        <c:lblAlgn val="ctr"/>
        <c:lblOffset val="100"/>
        <c:noMultiLvlLbl val="0"/>
      </c:catAx>
      <c:valAx>
        <c:axId val="795704735"/>
        <c:scaling>
          <c:orientation val="minMax"/>
          <c:max val="1"/>
          <c:min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70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dirty="0"/>
              <a:t>QUARTER</a:t>
            </a:r>
            <a:r>
              <a:rPr lang="en-US" sz="1100" b="1" baseline="0" dirty="0"/>
              <a:t> 1 PROGRAMME 3 PERFORMANCE</a:t>
            </a:r>
            <a:endParaRPr lang="en-US" sz="1100" b="1" dirty="0"/>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'Quarter 4 '!$A$38</c:f>
              <c:strCache>
                <c:ptCount val="1"/>
                <c:pt idx="0">
                  <c:v>Q1 Achievement</c:v>
                </c:pt>
              </c:strCache>
            </c:strRef>
          </c:tx>
          <c:spPr>
            <a:solidFill>
              <a:srgbClr val="00B050"/>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2B-4DC5-9A90-DDA297B610C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4D-482E-A361-B9E51E8635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 '!$B$37:$I$37</c:f>
              <c:strCache>
                <c:ptCount val="7"/>
                <c:pt idx="0">
                  <c:v>GEYODI &amp; MVO </c:v>
                </c:pt>
                <c:pt idx="1">
                  <c:v>Tshepo 1 Million</c:v>
                </c:pt>
                <c:pt idx="2">
                  <c:v>International Relations </c:v>
                </c:pt>
                <c:pt idx="3">
                  <c:v>Service Delivery and Integrity Management </c:v>
                </c:pt>
                <c:pt idx="4">
                  <c:v>Cluster Management</c:v>
                </c:pt>
                <c:pt idx="5">
                  <c:v>Performance Monitoring and Evaluation </c:v>
                </c:pt>
                <c:pt idx="6">
                  <c:v>Overall Performance</c:v>
                </c:pt>
              </c:strCache>
            </c:strRef>
          </c:cat>
          <c:val>
            <c:numRef>
              <c:f>'Quarter 4 '!$B$38:$I$38</c:f>
              <c:numCache>
                <c:formatCode>0%</c:formatCode>
                <c:ptCount val="8"/>
                <c:pt idx="0">
                  <c:v>1</c:v>
                </c:pt>
                <c:pt idx="1">
                  <c:v>1</c:v>
                </c:pt>
                <c:pt idx="2">
                  <c:v>1</c:v>
                </c:pt>
                <c:pt idx="3">
                  <c:v>0.66666666666666663</c:v>
                </c:pt>
                <c:pt idx="4">
                  <c:v>1</c:v>
                </c:pt>
                <c:pt idx="5">
                  <c:v>1</c:v>
                </c:pt>
                <c:pt idx="6">
                  <c:v>0.91666666666666663</c:v>
                </c:pt>
              </c:numCache>
            </c:numRef>
          </c:val>
          <c:extLst>
            <c:ext xmlns:c16="http://schemas.microsoft.com/office/drawing/2014/chart" uri="{C3380CC4-5D6E-409C-BE32-E72D297353CC}">
              <c16:uniqueId val="{00000000-CE2B-4DC5-9A90-DDA297B610C8}"/>
            </c:ext>
          </c:extLst>
        </c:ser>
        <c:ser>
          <c:idx val="1"/>
          <c:order val="1"/>
          <c:tx>
            <c:strRef>
              <c:f>'Quarter 4 '!$A$39</c:f>
              <c:strCache>
                <c:ptCount val="1"/>
                <c:pt idx="0">
                  <c:v>Q1 Under-Achievement</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CE2B-4DC5-9A90-DDA297B610C8}"/>
                </c:ext>
              </c:extLst>
            </c:dLbl>
            <c:dLbl>
              <c:idx val="1"/>
              <c:delete val="1"/>
              <c:extLst>
                <c:ext xmlns:c15="http://schemas.microsoft.com/office/drawing/2012/chart" uri="{CE6537A1-D6FC-4f65-9D91-7224C49458BB}"/>
                <c:ext xmlns:c16="http://schemas.microsoft.com/office/drawing/2014/chart" uri="{C3380CC4-5D6E-409C-BE32-E72D297353CC}">
                  <c16:uniqueId val="{00000002-CE2B-4DC5-9A90-DDA297B610C8}"/>
                </c:ext>
              </c:extLst>
            </c:dLbl>
            <c:dLbl>
              <c:idx val="2"/>
              <c:delete val="1"/>
              <c:extLst>
                <c:ext xmlns:c15="http://schemas.microsoft.com/office/drawing/2012/chart" uri="{CE6537A1-D6FC-4f65-9D91-7224C49458BB}"/>
                <c:ext xmlns:c16="http://schemas.microsoft.com/office/drawing/2014/chart" uri="{C3380CC4-5D6E-409C-BE32-E72D297353CC}">
                  <c16:uniqueId val="{00000003-CE2B-4DC5-9A90-DDA297B610C8}"/>
                </c:ext>
              </c:extLst>
            </c:dLbl>
            <c:dLbl>
              <c:idx val="4"/>
              <c:delete val="1"/>
              <c:extLst>
                <c:ext xmlns:c15="http://schemas.microsoft.com/office/drawing/2012/chart" uri="{CE6537A1-D6FC-4f65-9D91-7224C49458BB}"/>
                <c:ext xmlns:c16="http://schemas.microsoft.com/office/drawing/2014/chart" uri="{C3380CC4-5D6E-409C-BE32-E72D297353CC}">
                  <c16:uniqueId val="{00000004-CE2B-4DC5-9A90-DDA297B610C8}"/>
                </c:ext>
              </c:extLst>
            </c:dLbl>
            <c:dLbl>
              <c:idx val="5"/>
              <c:delete val="1"/>
              <c:extLst>
                <c:ext xmlns:c15="http://schemas.microsoft.com/office/drawing/2012/chart" uri="{CE6537A1-D6FC-4f65-9D91-7224C49458BB}"/>
                <c:ext xmlns:c16="http://schemas.microsoft.com/office/drawing/2014/chart" uri="{C3380CC4-5D6E-409C-BE32-E72D297353CC}">
                  <c16:uniqueId val="{00000005-CE2B-4DC5-9A90-DDA297B610C8}"/>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2B-4DC5-9A90-DDA297B610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4 '!$B$37:$I$37</c:f>
              <c:strCache>
                <c:ptCount val="7"/>
                <c:pt idx="0">
                  <c:v>GEYODI &amp; MVO </c:v>
                </c:pt>
                <c:pt idx="1">
                  <c:v>Tshepo 1 Million</c:v>
                </c:pt>
                <c:pt idx="2">
                  <c:v>International Relations </c:v>
                </c:pt>
                <c:pt idx="3">
                  <c:v>Service Delivery and Integrity Management </c:v>
                </c:pt>
                <c:pt idx="4">
                  <c:v>Cluster Management</c:v>
                </c:pt>
                <c:pt idx="5">
                  <c:v>Performance Monitoring and Evaluation </c:v>
                </c:pt>
                <c:pt idx="6">
                  <c:v>Overall Performance</c:v>
                </c:pt>
              </c:strCache>
            </c:strRef>
          </c:cat>
          <c:val>
            <c:numRef>
              <c:f>'Quarter 4 '!$B$39:$I$39</c:f>
              <c:numCache>
                <c:formatCode>0%</c:formatCode>
                <c:ptCount val="8"/>
                <c:pt idx="0">
                  <c:v>0</c:v>
                </c:pt>
                <c:pt idx="1">
                  <c:v>0</c:v>
                </c:pt>
                <c:pt idx="2">
                  <c:v>0</c:v>
                </c:pt>
                <c:pt idx="3">
                  <c:v>-0.33333333333333331</c:v>
                </c:pt>
                <c:pt idx="4">
                  <c:v>0</c:v>
                </c:pt>
                <c:pt idx="5">
                  <c:v>0</c:v>
                </c:pt>
                <c:pt idx="6">
                  <c:v>-8.3333333333333329E-2</c:v>
                </c:pt>
              </c:numCache>
            </c:numRef>
          </c:val>
          <c:extLst>
            <c:ext xmlns:c16="http://schemas.microsoft.com/office/drawing/2014/chart" uri="{C3380CC4-5D6E-409C-BE32-E72D297353CC}">
              <c16:uniqueId val="{00000007-CE2B-4DC5-9A90-DDA297B610C8}"/>
            </c:ext>
          </c:extLst>
        </c:ser>
        <c:dLbls>
          <c:dLblPos val="ctr"/>
          <c:showLegendKey val="0"/>
          <c:showVal val="1"/>
          <c:showCatName val="0"/>
          <c:showSerName val="0"/>
          <c:showPercent val="0"/>
          <c:showBubbleSize val="0"/>
        </c:dLbls>
        <c:gapWidth val="150"/>
        <c:overlap val="100"/>
        <c:axId val="797486527"/>
        <c:axId val="797483615"/>
      </c:barChart>
      <c:catAx>
        <c:axId val="797486527"/>
        <c:scaling>
          <c:orientation val="minMax"/>
        </c:scaling>
        <c:delete val="0"/>
        <c:axPos val="b"/>
        <c:numFmt formatCode="General" sourceLinked="1"/>
        <c:majorTickMark val="none"/>
        <c:minorTickMark val="none"/>
        <c:tickLblPos val="low"/>
        <c:spPr>
          <a:noFill/>
          <a:ln w="1905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97483615"/>
        <c:crosses val="autoZero"/>
        <c:auto val="1"/>
        <c:lblAlgn val="ctr"/>
        <c:lblOffset val="100"/>
        <c:noMultiLvlLbl val="0"/>
      </c:catAx>
      <c:valAx>
        <c:axId val="7974836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486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200" b="1" cap="all" baseline="0" dirty="0">
                <a:latin typeface="Arial" panose="020B0604020202020204" pitchFamily="34" charset="0"/>
                <a:cs typeface="Arial" panose="020B0604020202020204" pitchFamily="34" charset="0"/>
              </a:rPr>
              <a:t>Representation of Youth within  GPG workforce as at 30 June 2023</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8EA8-480A-83FE-FAAB5FAE71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Graphics!$A$31:$A$32</c:f>
              <c:strCache>
                <c:ptCount val="2"/>
                <c:pt idx="0">
                  <c:v>Youth Between 18-35 years</c:v>
                </c:pt>
                <c:pt idx="1">
                  <c:v>Employees between 36-65 years</c:v>
                </c:pt>
              </c:strCache>
            </c:strRef>
          </c:cat>
          <c:val>
            <c:numRef>
              <c:f>Graphics!$B$31:$B$32</c:f>
              <c:numCache>
                <c:formatCode>0%</c:formatCode>
                <c:ptCount val="2"/>
                <c:pt idx="0">
                  <c:v>0.28999999999999998</c:v>
                </c:pt>
                <c:pt idx="1">
                  <c:v>0.71</c:v>
                </c:pt>
              </c:numCache>
            </c:numRef>
          </c:val>
          <c:extLst>
            <c:ext xmlns:c16="http://schemas.microsoft.com/office/drawing/2014/chart" uri="{C3380CC4-5D6E-409C-BE32-E72D297353CC}">
              <c16:uniqueId val="{00000000-8EA8-480A-83FE-FAAB5FAE7100}"/>
            </c:ext>
          </c:extLst>
        </c:ser>
        <c:dLbls>
          <c:dLblPos val="outEnd"/>
          <c:showLegendKey val="0"/>
          <c:showVal val="1"/>
          <c:showCatName val="0"/>
          <c:showSerName val="0"/>
          <c:showPercent val="0"/>
          <c:showBubbleSize val="0"/>
        </c:dLbls>
        <c:gapWidth val="219"/>
        <c:overlap val="-27"/>
        <c:axId val="1253094847"/>
        <c:axId val="1253101087"/>
      </c:barChart>
      <c:catAx>
        <c:axId val="125309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3101087"/>
        <c:crosses val="autoZero"/>
        <c:auto val="1"/>
        <c:lblAlgn val="ctr"/>
        <c:lblOffset val="100"/>
        <c:noMultiLvlLbl val="0"/>
      </c:catAx>
      <c:valAx>
        <c:axId val="12531010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53094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cap="all" baseline="0" dirty="0"/>
              <a:t>Percentage representation of persons with </a:t>
            </a:r>
            <a:r>
              <a:rPr lang="en-ZA" cap="all" baseline="0" dirty="0">
                <a:latin typeface="Arial" panose="020B0604020202020204" pitchFamily="34" charset="0"/>
                <a:cs typeface="Arial" panose="020B0604020202020204" pitchFamily="34" charset="0"/>
              </a:rPr>
              <a:t>disabilities</a:t>
            </a:r>
            <a:r>
              <a:rPr lang="en-ZA" cap="all" baseline="0" dirty="0"/>
              <a:t> in GPG Departments as at 30 June 2023</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6-2812-4713-978D-4EC80228510E}"/>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2812-4713-978D-4EC80228510E}"/>
              </c:ext>
            </c:extLst>
          </c:dPt>
          <c:dPt>
            <c:idx val="2"/>
            <c:invertIfNegative val="0"/>
            <c:bubble3D val="0"/>
            <c:spPr>
              <a:solidFill>
                <a:srgbClr val="00B0F0"/>
              </a:solidFill>
              <a:ln>
                <a:noFill/>
              </a:ln>
              <a:effectLst/>
            </c:spPr>
            <c:extLst>
              <c:ext xmlns:c16="http://schemas.microsoft.com/office/drawing/2014/chart" uri="{C3380CC4-5D6E-409C-BE32-E72D297353CC}">
                <c16:uniqueId val="{00000008-2812-4713-978D-4EC80228510E}"/>
              </c:ext>
            </c:extLst>
          </c:dPt>
          <c:dPt>
            <c:idx val="3"/>
            <c:invertIfNegative val="0"/>
            <c:bubble3D val="0"/>
            <c:spPr>
              <a:solidFill>
                <a:srgbClr val="7EB9B1"/>
              </a:solidFill>
              <a:ln>
                <a:noFill/>
              </a:ln>
              <a:effectLst/>
            </c:spPr>
            <c:extLst>
              <c:ext xmlns:c16="http://schemas.microsoft.com/office/drawing/2014/chart" uri="{C3380CC4-5D6E-409C-BE32-E72D297353CC}">
                <c16:uniqueId val="{00000009-2812-4713-978D-4EC80228510E}"/>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A-2812-4713-978D-4EC80228510E}"/>
              </c:ext>
            </c:extLst>
          </c:dPt>
          <c:dPt>
            <c:idx val="5"/>
            <c:invertIfNegative val="0"/>
            <c:bubble3D val="0"/>
            <c:spPr>
              <a:solidFill>
                <a:srgbClr val="0049A0"/>
              </a:solidFill>
              <a:ln>
                <a:noFill/>
              </a:ln>
              <a:effectLst/>
            </c:spPr>
            <c:extLst>
              <c:ext xmlns:c16="http://schemas.microsoft.com/office/drawing/2014/chart" uri="{C3380CC4-5D6E-409C-BE32-E72D297353CC}">
                <c16:uniqueId val="{0000000B-2812-4713-978D-4EC80228510E}"/>
              </c:ext>
            </c:extLst>
          </c:dPt>
          <c:dPt>
            <c:idx val="6"/>
            <c:invertIfNegative val="0"/>
            <c:bubble3D val="0"/>
            <c:spPr>
              <a:solidFill>
                <a:srgbClr val="00B050"/>
              </a:solidFill>
              <a:ln>
                <a:noFill/>
              </a:ln>
              <a:effectLst/>
            </c:spPr>
            <c:extLst>
              <c:ext xmlns:c16="http://schemas.microsoft.com/office/drawing/2014/chart" uri="{C3380CC4-5D6E-409C-BE32-E72D297353CC}">
                <c16:uniqueId val="{00000001-2812-4713-978D-4EC80228510E}"/>
              </c:ext>
            </c:extLst>
          </c:dPt>
          <c:dPt>
            <c:idx val="7"/>
            <c:invertIfNegative val="0"/>
            <c:bubble3D val="0"/>
            <c:spPr>
              <a:solidFill>
                <a:srgbClr val="FF0000"/>
              </a:solidFill>
              <a:ln>
                <a:noFill/>
              </a:ln>
              <a:effectLst/>
            </c:spPr>
            <c:extLst>
              <c:ext xmlns:c16="http://schemas.microsoft.com/office/drawing/2014/chart" uri="{C3380CC4-5D6E-409C-BE32-E72D297353CC}">
                <c16:uniqueId val="{00000003-2812-4713-978D-4EC80228510E}"/>
              </c:ext>
            </c:extLst>
          </c:dPt>
          <c:dPt>
            <c:idx val="8"/>
            <c:invertIfNegative val="0"/>
            <c:bubble3D val="0"/>
            <c:spPr>
              <a:solidFill>
                <a:schemeClr val="bg2">
                  <a:lumMod val="50000"/>
                </a:schemeClr>
              </a:solidFill>
              <a:ln>
                <a:noFill/>
              </a:ln>
              <a:effectLst/>
            </c:spPr>
            <c:extLst>
              <c:ext xmlns:c16="http://schemas.microsoft.com/office/drawing/2014/chart" uri="{C3380CC4-5D6E-409C-BE32-E72D297353CC}">
                <c16:uniqueId val="{0000000C-2812-4713-978D-4EC80228510E}"/>
              </c:ext>
            </c:extLst>
          </c:dPt>
          <c:dPt>
            <c:idx val="9"/>
            <c:invertIfNegative val="0"/>
            <c:bubble3D val="0"/>
            <c:spPr>
              <a:solidFill>
                <a:schemeClr val="tx1"/>
              </a:solidFill>
              <a:ln>
                <a:noFill/>
              </a:ln>
              <a:effectLst/>
            </c:spPr>
            <c:extLst>
              <c:ext xmlns:c16="http://schemas.microsoft.com/office/drawing/2014/chart" uri="{C3380CC4-5D6E-409C-BE32-E72D297353CC}">
                <c16:uniqueId val="{0000000D-2812-4713-978D-4EC80228510E}"/>
              </c:ext>
            </c:extLst>
          </c:dPt>
          <c:dPt>
            <c:idx val="10"/>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2812-4713-978D-4EC80228510E}"/>
              </c:ext>
            </c:extLst>
          </c:dPt>
          <c:dPt>
            <c:idx val="11"/>
            <c:invertIfNegative val="0"/>
            <c:bubble3D val="0"/>
            <c:spPr>
              <a:solidFill>
                <a:srgbClr val="C00000"/>
              </a:solidFill>
              <a:ln>
                <a:noFill/>
              </a:ln>
              <a:effectLst/>
            </c:spPr>
            <c:extLst>
              <c:ext xmlns:c16="http://schemas.microsoft.com/office/drawing/2014/chart" uri="{C3380CC4-5D6E-409C-BE32-E72D297353CC}">
                <c16:uniqueId val="{0000000F-2812-4713-978D-4EC80228510E}"/>
              </c:ext>
            </c:extLst>
          </c:dPt>
          <c:dPt>
            <c:idx val="12"/>
            <c:invertIfNegative val="0"/>
            <c:bubble3D val="0"/>
            <c:spPr>
              <a:solidFill>
                <a:srgbClr val="002060"/>
              </a:solidFill>
              <a:ln>
                <a:noFill/>
              </a:ln>
              <a:effectLst/>
            </c:spPr>
            <c:extLst>
              <c:ext xmlns:c16="http://schemas.microsoft.com/office/drawing/2014/chart" uri="{C3380CC4-5D6E-409C-BE32-E72D297353CC}">
                <c16:uniqueId val="{00000010-2812-4713-978D-4EC80228510E}"/>
              </c:ext>
            </c:extLst>
          </c:dPt>
          <c:dPt>
            <c:idx val="13"/>
            <c:invertIfNegative val="0"/>
            <c:bubble3D val="0"/>
            <c:spPr>
              <a:solidFill>
                <a:srgbClr val="7030A0"/>
              </a:solidFill>
              <a:ln>
                <a:noFill/>
              </a:ln>
              <a:effectLst/>
            </c:spPr>
            <c:extLst>
              <c:ext xmlns:c16="http://schemas.microsoft.com/office/drawing/2014/chart" uri="{C3380CC4-5D6E-409C-BE32-E72D297353CC}">
                <c16:uniqueId val="{00000011-2812-4713-978D-4EC80228510E}"/>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 Representation'!$A$67:$A$80</c:f>
              <c:strCache>
                <c:ptCount val="14"/>
                <c:pt idx="0">
                  <c:v>COGTA</c:v>
                </c:pt>
                <c:pt idx="1">
                  <c:v>HUMAN SETTLEMENTS</c:v>
                </c:pt>
                <c:pt idx="2">
                  <c:v>AGRICULTURE AND RURAL DEVELOPMENT</c:v>
                </c:pt>
                <c:pt idx="3">
                  <c:v>COMMUNITY SAFETY</c:v>
                </c:pt>
                <c:pt idx="4">
                  <c:v>E-GOVERNMENT                </c:v>
                </c:pt>
                <c:pt idx="5">
                  <c:v>ECONOMIC DEVELOPMENT</c:v>
                </c:pt>
                <c:pt idx="6">
                  <c:v>EDUCATION</c:v>
                </c:pt>
                <c:pt idx="7">
                  <c:v>HEALTH</c:v>
                </c:pt>
                <c:pt idx="8">
                  <c:v>INFRASTRUCTURE DEVELOPMENT</c:v>
                </c:pt>
                <c:pt idx="9">
                  <c:v>OFFICE OF THE PREMIER</c:v>
                </c:pt>
                <c:pt idx="10">
                  <c:v>ROADS AND TRANSPORT</c:v>
                </c:pt>
                <c:pt idx="11">
                  <c:v>SOCIAL DEVELOPMENT</c:v>
                </c:pt>
                <c:pt idx="12">
                  <c:v>SPORTS ARTS CULTURE AND RECREATION</c:v>
                </c:pt>
                <c:pt idx="13">
                  <c:v>TREASURY</c:v>
                </c:pt>
              </c:strCache>
            </c:strRef>
          </c:cat>
          <c:val>
            <c:numRef>
              <c:f>'Graphic Representation'!$B$67:$B$80</c:f>
              <c:numCache>
                <c:formatCode>0%</c:formatCode>
                <c:ptCount val="14"/>
                <c:pt idx="0">
                  <c:v>2.5078369905956112E-2</c:v>
                </c:pt>
                <c:pt idx="1">
                  <c:v>2.8449502133712661E-2</c:v>
                </c:pt>
                <c:pt idx="2">
                  <c:v>2.6022304832713755E-2</c:v>
                </c:pt>
                <c:pt idx="3">
                  <c:v>2.2641509433962263E-2</c:v>
                </c:pt>
                <c:pt idx="4">
                  <c:v>3.9092055485498108E-2</c:v>
                </c:pt>
                <c:pt idx="5">
                  <c:v>2.768166089965398E-2</c:v>
                </c:pt>
                <c:pt idx="6">
                  <c:v>2.9186762015632795E-2</c:v>
                </c:pt>
                <c:pt idx="7">
                  <c:v>1.6042850781843421E-2</c:v>
                </c:pt>
                <c:pt idx="8">
                  <c:v>2.5537089582488851E-2</c:v>
                </c:pt>
                <c:pt idx="9">
                  <c:v>1.5151515151515152E-2</c:v>
                </c:pt>
                <c:pt idx="10">
                  <c:v>6.1012812690665044E-3</c:v>
                </c:pt>
                <c:pt idx="11">
                  <c:v>4.6202036021926393E-2</c:v>
                </c:pt>
                <c:pt idx="12">
                  <c:v>2.9059829059829061E-2</c:v>
                </c:pt>
                <c:pt idx="13">
                  <c:v>1.6538037486218304E-2</c:v>
                </c:pt>
              </c:numCache>
            </c:numRef>
          </c:val>
          <c:extLst>
            <c:ext xmlns:c16="http://schemas.microsoft.com/office/drawing/2014/chart" uri="{C3380CC4-5D6E-409C-BE32-E72D297353CC}">
              <c16:uniqueId val="{00000004-2812-4713-978D-4EC80228510E}"/>
            </c:ext>
          </c:extLst>
        </c:ser>
        <c:dLbls>
          <c:dLblPos val="outEnd"/>
          <c:showLegendKey val="0"/>
          <c:showVal val="1"/>
          <c:showCatName val="0"/>
          <c:showSerName val="0"/>
          <c:showPercent val="0"/>
          <c:showBubbleSize val="0"/>
        </c:dLbls>
        <c:gapWidth val="219"/>
        <c:overlap val="-27"/>
        <c:axId val="817971296"/>
        <c:axId val="817973920"/>
      </c:barChart>
      <c:catAx>
        <c:axId val="81797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17973920"/>
        <c:crosses val="autoZero"/>
        <c:auto val="1"/>
        <c:lblAlgn val="ctr"/>
        <c:lblOffset val="100"/>
        <c:noMultiLvlLbl val="0"/>
      </c:catAx>
      <c:valAx>
        <c:axId val="817973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17971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cap="all" baseline="0" dirty="0">
                <a:latin typeface="Arial" panose="020B0604020202020204" pitchFamily="34" charset="0"/>
                <a:cs typeface="Arial" panose="020B0604020202020204" pitchFamily="34" charset="0"/>
              </a:rPr>
              <a:t>Total percentage of women  in SMS in GPG  as at 30 June 2023</a:t>
            </a:r>
            <a:endParaRPr lang="en-ZA" cap="all" baseline="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3E1-44C2-A184-75FFE76C89B4}"/>
              </c:ext>
            </c:extLst>
          </c:dPt>
          <c:dPt>
            <c:idx val="1"/>
            <c:invertIfNegative val="0"/>
            <c:bubble3D val="0"/>
            <c:spPr>
              <a:solidFill>
                <a:srgbClr val="00B050"/>
              </a:solidFill>
              <a:ln>
                <a:noFill/>
              </a:ln>
              <a:effectLst/>
            </c:spPr>
            <c:extLst>
              <c:ext xmlns:c16="http://schemas.microsoft.com/office/drawing/2014/chart" uri="{C3380CC4-5D6E-409C-BE32-E72D297353CC}">
                <c16:uniqueId val="{00000003-D3E1-44C2-A184-75FFE76C89B4}"/>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 Representation'!$A$62:$A$63</c:f>
              <c:strCache>
                <c:ptCount val="2"/>
                <c:pt idx="0">
                  <c:v>Percentage of women in SMS in GPG </c:v>
                </c:pt>
                <c:pt idx="1">
                  <c:v>Percentage of men in SMS in GPG</c:v>
                </c:pt>
              </c:strCache>
            </c:strRef>
          </c:cat>
          <c:val>
            <c:numRef>
              <c:f>'Graphic Representation'!$B$62:$B$63</c:f>
              <c:numCache>
                <c:formatCode>0%</c:formatCode>
                <c:ptCount val="2"/>
                <c:pt idx="0">
                  <c:v>0.47</c:v>
                </c:pt>
                <c:pt idx="1">
                  <c:v>0.53</c:v>
                </c:pt>
              </c:numCache>
            </c:numRef>
          </c:val>
          <c:extLst>
            <c:ext xmlns:c16="http://schemas.microsoft.com/office/drawing/2014/chart" uri="{C3380CC4-5D6E-409C-BE32-E72D297353CC}">
              <c16:uniqueId val="{00000004-D3E1-44C2-A184-75FFE76C89B4}"/>
            </c:ext>
          </c:extLst>
        </c:ser>
        <c:dLbls>
          <c:showLegendKey val="0"/>
          <c:showVal val="0"/>
          <c:showCatName val="0"/>
          <c:showSerName val="0"/>
          <c:showPercent val="0"/>
          <c:showBubbleSize val="0"/>
        </c:dLbls>
        <c:gapWidth val="219"/>
        <c:overlap val="-27"/>
        <c:axId val="734579528"/>
        <c:axId val="734574280"/>
      </c:barChart>
      <c:catAx>
        <c:axId val="73457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4574280"/>
        <c:crosses val="autoZero"/>
        <c:auto val="1"/>
        <c:lblAlgn val="ctr"/>
        <c:lblOffset val="100"/>
        <c:noMultiLvlLbl val="0"/>
      </c:catAx>
      <c:valAx>
        <c:axId val="734574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3457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400" cap="all" baseline="0" dirty="0"/>
              <a:t>Representation of Women in SMS In GPG Departments as of 30 June 2023</a:t>
            </a:r>
          </a:p>
        </c:rich>
      </c:tx>
      <c:layout>
        <c:manualLayout>
          <c:xMode val="edge"/>
          <c:yMode val="edge"/>
          <c:x val="0.17492537313432835"/>
          <c:y val="2.551833703494337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0F1-4802-9FDB-3B766B27810D}"/>
              </c:ext>
            </c:extLst>
          </c:dPt>
          <c:dPt>
            <c:idx val="2"/>
            <c:invertIfNegative val="0"/>
            <c:bubble3D val="0"/>
            <c:spPr>
              <a:solidFill>
                <a:schemeClr val="tx1"/>
              </a:solidFill>
              <a:ln>
                <a:noFill/>
              </a:ln>
              <a:effectLst/>
            </c:spPr>
            <c:extLst>
              <c:ext xmlns:c16="http://schemas.microsoft.com/office/drawing/2014/chart" uri="{C3380CC4-5D6E-409C-BE32-E72D297353CC}">
                <c16:uniqueId val="{00000003-C0F1-4802-9FDB-3B766B27810D}"/>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5-C0F1-4802-9FDB-3B766B27810D}"/>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C0F1-4802-9FDB-3B766B27810D}"/>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9-C0F1-4802-9FDB-3B766B27810D}"/>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0B-C0F1-4802-9FDB-3B766B27810D}"/>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D-C0F1-4802-9FDB-3B766B27810D}"/>
              </c:ext>
            </c:extLst>
          </c:dPt>
          <c:dPt>
            <c:idx val="8"/>
            <c:invertIfNegative val="0"/>
            <c:bubble3D val="0"/>
            <c:spPr>
              <a:solidFill>
                <a:schemeClr val="tx1">
                  <a:lumMod val="95000"/>
                  <a:lumOff val="5000"/>
                </a:schemeClr>
              </a:solidFill>
              <a:ln>
                <a:noFill/>
              </a:ln>
              <a:effectLst/>
            </c:spPr>
            <c:extLst>
              <c:ext xmlns:c16="http://schemas.microsoft.com/office/drawing/2014/chart" uri="{C3380CC4-5D6E-409C-BE32-E72D297353CC}">
                <c16:uniqueId val="{0000000F-C0F1-4802-9FDB-3B766B27810D}"/>
              </c:ext>
            </c:extLst>
          </c:dPt>
          <c:dPt>
            <c:idx val="9"/>
            <c:invertIfNegative val="0"/>
            <c:bubble3D val="0"/>
            <c:spPr>
              <a:solidFill>
                <a:schemeClr val="accent1">
                  <a:lumMod val="50000"/>
                </a:schemeClr>
              </a:solidFill>
              <a:ln>
                <a:noFill/>
              </a:ln>
              <a:effectLst/>
            </c:spPr>
            <c:extLst>
              <c:ext xmlns:c16="http://schemas.microsoft.com/office/drawing/2014/chart" uri="{C3380CC4-5D6E-409C-BE32-E72D297353CC}">
                <c16:uniqueId val="{00000011-C0F1-4802-9FDB-3B766B27810D}"/>
              </c:ext>
            </c:extLst>
          </c:dPt>
          <c:dPt>
            <c:idx val="10"/>
            <c:invertIfNegative val="0"/>
            <c:bubble3D val="0"/>
            <c:spPr>
              <a:solidFill>
                <a:schemeClr val="accent2">
                  <a:lumMod val="50000"/>
                </a:schemeClr>
              </a:solidFill>
              <a:ln>
                <a:noFill/>
              </a:ln>
              <a:effectLst/>
            </c:spPr>
            <c:extLst>
              <c:ext xmlns:c16="http://schemas.microsoft.com/office/drawing/2014/chart" uri="{C3380CC4-5D6E-409C-BE32-E72D297353CC}">
                <c16:uniqueId val="{00000013-C0F1-4802-9FDB-3B766B27810D}"/>
              </c:ext>
            </c:extLst>
          </c:dPt>
          <c:dPt>
            <c:idx val="11"/>
            <c:invertIfNegative val="0"/>
            <c:bubble3D val="0"/>
            <c:spPr>
              <a:solidFill>
                <a:schemeClr val="accent4">
                  <a:lumMod val="50000"/>
                </a:schemeClr>
              </a:solidFill>
              <a:ln>
                <a:noFill/>
              </a:ln>
              <a:effectLst/>
            </c:spPr>
            <c:extLst>
              <c:ext xmlns:c16="http://schemas.microsoft.com/office/drawing/2014/chart" uri="{C3380CC4-5D6E-409C-BE32-E72D297353CC}">
                <c16:uniqueId val="{00000015-C0F1-4802-9FDB-3B766B27810D}"/>
              </c:ext>
            </c:extLst>
          </c:dPt>
          <c:dPt>
            <c:idx val="12"/>
            <c:invertIfNegative val="0"/>
            <c:bubble3D val="0"/>
            <c:spPr>
              <a:solidFill>
                <a:schemeClr val="accent6">
                  <a:lumMod val="50000"/>
                </a:schemeClr>
              </a:solidFill>
              <a:ln>
                <a:noFill/>
              </a:ln>
              <a:effectLst/>
            </c:spPr>
            <c:extLst>
              <c:ext xmlns:c16="http://schemas.microsoft.com/office/drawing/2014/chart" uri="{C3380CC4-5D6E-409C-BE32-E72D297353CC}">
                <c16:uniqueId val="{00000017-C0F1-4802-9FDB-3B766B27810D}"/>
              </c:ext>
            </c:extLst>
          </c:dPt>
          <c:dPt>
            <c:idx val="13"/>
            <c:invertIfNegative val="0"/>
            <c:bubble3D val="0"/>
            <c:spPr>
              <a:solidFill>
                <a:schemeClr val="accent4">
                  <a:lumMod val="75000"/>
                </a:schemeClr>
              </a:solidFill>
              <a:ln>
                <a:noFill/>
              </a:ln>
              <a:effectLst/>
            </c:spPr>
            <c:extLst>
              <c:ext xmlns:c16="http://schemas.microsoft.com/office/drawing/2014/chart" uri="{C3380CC4-5D6E-409C-BE32-E72D297353CC}">
                <c16:uniqueId val="{00000019-C0F1-4802-9FDB-3B766B27810D}"/>
              </c:ext>
            </c:extLst>
          </c:dPt>
          <c:dPt>
            <c:idx val="14"/>
            <c:invertIfNegative val="0"/>
            <c:bubble3D val="0"/>
            <c:spPr>
              <a:solidFill>
                <a:schemeClr val="bg2">
                  <a:lumMod val="50000"/>
                </a:schemeClr>
              </a:solidFill>
              <a:ln>
                <a:noFill/>
              </a:ln>
              <a:effectLst/>
            </c:spPr>
            <c:extLst>
              <c:ext xmlns:c16="http://schemas.microsoft.com/office/drawing/2014/chart" uri="{C3380CC4-5D6E-409C-BE32-E72D297353CC}">
                <c16:uniqueId val="{0000001B-C0F1-4802-9FDB-3B766B27810D}"/>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 Representation'!$A$4:$A$17</c:f>
              <c:strCache>
                <c:ptCount val="14"/>
                <c:pt idx="0">
                  <c:v>COGTA</c:v>
                </c:pt>
                <c:pt idx="1">
                  <c:v>HUMAN SETTLEMENTS</c:v>
                </c:pt>
                <c:pt idx="2">
                  <c:v>AGRICULTURE AND RURAL DEVELOPMENT</c:v>
                </c:pt>
                <c:pt idx="3">
                  <c:v>COMMUNITY SAFETY</c:v>
                </c:pt>
                <c:pt idx="4">
                  <c:v>E-GOVERNMENT                </c:v>
                </c:pt>
                <c:pt idx="5">
                  <c:v>ECONOMIC DEVELOPMENT</c:v>
                </c:pt>
                <c:pt idx="6">
                  <c:v>EDUCATION</c:v>
                </c:pt>
                <c:pt idx="7">
                  <c:v>HEALTH</c:v>
                </c:pt>
                <c:pt idx="8">
                  <c:v>INFRASTRUCTURE DEVELOPMENT</c:v>
                </c:pt>
                <c:pt idx="9">
                  <c:v>OFFICE OF THE PREMIER</c:v>
                </c:pt>
                <c:pt idx="10">
                  <c:v>ROADS AND TRANSPORT</c:v>
                </c:pt>
                <c:pt idx="11">
                  <c:v>SOCIAL DEVELOPMENT</c:v>
                </c:pt>
                <c:pt idx="12">
                  <c:v>SPORTS ARTS CULTURE AND RECREATION</c:v>
                </c:pt>
                <c:pt idx="13">
                  <c:v>TREASURY</c:v>
                </c:pt>
              </c:strCache>
            </c:strRef>
          </c:cat>
          <c:val>
            <c:numRef>
              <c:f>'Graphic Representation'!$B$4:$B$17</c:f>
              <c:numCache>
                <c:formatCode>0%</c:formatCode>
                <c:ptCount val="14"/>
                <c:pt idx="0">
                  <c:v>0.39393939393939392</c:v>
                </c:pt>
                <c:pt idx="1">
                  <c:v>0.57446808510638303</c:v>
                </c:pt>
                <c:pt idx="2">
                  <c:v>0.6</c:v>
                </c:pt>
                <c:pt idx="3">
                  <c:v>0.55555555555555558</c:v>
                </c:pt>
                <c:pt idx="4">
                  <c:v>0.44444444444444442</c:v>
                </c:pt>
                <c:pt idx="5">
                  <c:v>0.37037037037037035</c:v>
                </c:pt>
                <c:pt idx="6">
                  <c:v>0.48421052631578948</c:v>
                </c:pt>
                <c:pt idx="7">
                  <c:v>0.44</c:v>
                </c:pt>
                <c:pt idx="8">
                  <c:v>0.38461538461538464</c:v>
                </c:pt>
                <c:pt idx="9">
                  <c:v>0.5423728813559322</c:v>
                </c:pt>
                <c:pt idx="10">
                  <c:v>0.46938775510204084</c:v>
                </c:pt>
                <c:pt idx="11">
                  <c:v>0.61764705882352944</c:v>
                </c:pt>
                <c:pt idx="12">
                  <c:v>0.5</c:v>
                </c:pt>
                <c:pt idx="13">
                  <c:v>0.44594594594594594</c:v>
                </c:pt>
              </c:numCache>
            </c:numRef>
          </c:val>
          <c:extLst>
            <c:ext xmlns:c16="http://schemas.microsoft.com/office/drawing/2014/chart" uri="{C3380CC4-5D6E-409C-BE32-E72D297353CC}">
              <c16:uniqueId val="{0000001C-C0F1-4802-9FDB-3B766B27810D}"/>
            </c:ext>
          </c:extLst>
        </c:ser>
        <c:dLbls>
          <c:dLblPos val="outEnd"/>
          <c:showLegendKey val="0"/>
          <c:showVal val="1"/>
          <c:showCatName val="0"/>
          <c:showSerName val="0"/>
          <c:showPercent val="0"/>
          <c:showBubbleSize val="0"/>
        </c:dLbls>
        <c:gapWidth val="219"/>
        <c:overlap val="-27"/>
        <c:axId val="739846656"/>
        <c:axId val="739841736"/>
      </c:barChart>
      <c:catAx>
        <c:axId val="73984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9841736"/>
        <c:crosses val="autoZero"/>
        <c:auto val="1"/>
        <c:lblAlgn val="ctr"/>
        <c:lblOffset val="100"/>
        <c:noMultiLvlLbl val="0"/>
      </c:catAx>
      <c:valAx>
        <c:axId val="739841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984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3364A-1721-46B9-A024-7993EB7EF41A}"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n-US"/>
        </a:p>
      </dgm:t>
    </dgm:pt>
    <dgm:pt modelId="{9437A8A3-0FE9-4381-ACE4-44A54AE7B983}">
      <dgm:prSet phldrT="[Text]" custT="1"/>
      <dgm:spPr>
        <a:solidFill>
          <a:schemeClr val="accent1">
            <a:lumMod val="50000"/>
          </a:schemeClr>
        </a:solidFill>
      </dgm:spPr>
      <dgm:t>
        <a:bodyPr/>
        <a:lstStyle/>
        <a:p>
          <a:r>
            <a:rPr lang="en-ZA" sz="1800" dirty="0"/>
            <a:t>Elevated</a:t>
          </a:r>
          <a:r>
            <a:rPr lang="en-ZA" sz="2200" dirty="0"/>
            <a:t> </a:t>
          </a:r>
          <a:r>
            <a:rPr lang="en-ZA" sz="1800" dirty="0"/>
            <a:t>Priorities</a:t>
          </a:r>
        </a:p>
        <a:p>
          <a:r>
            <a:rPr lang="en-ZA" sz="1800" dirty="0"/>
            <a:t>#TISH</a:t>
          </a:r>
          <a:endParaRPr lang="en-US" sz="2200" dirty="0"/>
        </a:p>
      </dgm:t>
    </dgm:pt>
    <dgm:pt modelId="{938F2BE1-A322-4F2C-A2C4-1A08A62739C0}" type="parTrans" cxnId="{9A8C8333-B209-49E2-B2D4-64F960DCFA3C}">
      <dgm:prSet/>
      <dgm:spPr/>
      <dgm:t>
        <a:bodyPr/>
        <a:lstStyle/>
        <a:p>
          <a:endParaRPr lang="en-US"/>
        </a:p>
      </dgm:t>
    </dgm:pt>
    <dgm:pt modelId="{CF886E60-EC45-4192-AB9F-8A485E67B82C}" type="sibTrans" cxnId="{9A8C8333-B209-49E2-B2D4-64F960DCFA3C}">
      <dgm:prSet/>
      <dgm:spPr/>
      <dgm:t>
        <a:bodyPr/>
        <a:lstStyle/>
        <a:p>
          <a:endParaRPr lang="en-US"/>
        </a:p>
      </dgm:t>
    </dgm:pt>
    <dgm:pt modelId="{D3ACE278-207E-47F7-BE4E-E0FB15863CC0}">
      <dgm:prSet phldrT="[Text]" custT="1"/>
      <dgm:spPr>
        <a:solidFill>
          <a:schemeClr val="accent4">
            <a:lumMod val="75000"/>
            <a:alpha val="90000"/>
          </a:schemeClr>
        </a:solidFill>
        <a:ln>
          <a:solidFill>
            <a:schemeClr val="accent1">
              <a:lumMod val="50000"/>
            </a:schemeClr>
          </a:solidFill>
        </a:ln>
      </dgm:spPr>
      <dgm:t>
        <a:bodyPr/>
        <a:lstStyle/>
        <a:p>
          <a:r>
            <a:rPr lang="en-US" sz="1000" dirty="0"/>
            <a:t>Economic recovery and acceleration</a:t>
          </a:r>
        </a:p>
        <a:p>
          <a:r>
            <a:rPr lang="en-US" sz="1000" dirty="0"/>
            <a:t>TISH</a:t>
          </a:r>
        </a:p>
      </dgm:t>
    </dgm:pt>
    <dgm:pt modelId="{7CF0F2B8-1B05-47E2-B60C-9C0850B40F3A}" type="parTrans" cxnId="{EE2C0596-2128-441F-BE0B-E66C4F76BC1F}">
      <dgm:prSet/>
      <dgm:spPr/>
      <dgm:t>
        <a:bodyPr/>
        <a:lstStyle/>
        <a:p>
          <a:endParaRPr lang="en-US"/>
        </a:p>
      </dgm:t>
    </dgm:pt>
    <dgm:pt modelId="{C0DCFCE0-AA65-4C56-B2C0-3415DD93C259}" type="sibTrans" cxnId="{EE2C0596-2128-441F-BE0B-E66C4F76BC1F}">
      <dgm:prSet/>
      <dgm:spPr/>
      <dgm:t>
        <a:bodyPr/>
        <a:lstStyle/>
        <a:p>
          <a:endParaRPr lang="en-US"/>
        </a:p>
      </dgm:t>
    </dgm:pt>
    <dgm:pt modelId="{F6D0ADF3-A512-4DAF-8FDB-0C6E799D06E2}">
      <dgm:prSet phldrT="[Text]" custT="1"/>
      <dgm:spPr>
        <a:solidFill>
          <a:schemeClr val="accent4">
            <a:lumMod val="75000"/>
            <a:alpha val="90000"/>
          </a:schemeClr>
        </a:solidFill>
        <a:ln>
          <a:solidFill>
            <a:schemeClr val="accent1">
              <a:lumMod val="50000"/>
            </a:schemeClr>
          </a:solidFill>
        </a:ln>
      </dgm:spPr>
      <dgm:t>
        <a:bodyPr/>
        <a:lstStyle/>
        <a:p>
          <a:r>
            <a:rPr lang="en-US" sz="1000" b="0" dirty="0"/>
            <a:t>Strengthen the battle against crime, corruption, vandalism, and lawlessness </a:t>
          </a:r>
        </a:p>
      </dgm:t>
    </dgm:pt>
    <dgm:pt modelId="{1B4853A9-A8DE-499F-95BE-55F58C7EFE0D}" type="parTrans" cxnId="{B85926F4-6E11-4086-8D35-EC36522E1104}">
      <dgm:prSet/>
      <dgm:spPr/>
      <dgm:t>
        <a:bodyPr/>
        <a:lstStyle/>
        <a:p>
          <a:endParaRPr lang="en-US"/>
        </a:p>
      </dgm:t>
    </dgm:pt>
    <dgm:pt modelId="{823BA64E-1F89-458F-9961-5EF283CFFE18}" type="sibTrans" cxnId="{B85926F4-6E11-4086-8D35-EC36522E1104}">
      <dgm:prSet/>
      <dgm:spPr/>
      <dgm:t>
        <a:bodyPr/>
        <a:lstStyle/>
        <a:p>
          <a:endParaRPr lang="en-US"/>
        </a:p>
      </dgm:t>
    </dgm:pt>
    <dgm:pt modelId="{A323927C-98ED-42EC-B40E-4D9D853E1314}">
      <dgm:prSet phldrT="[Text]" custT="1"/>
      <dgm:spPr>
        <a:solidFill>
          <a:schemeClr val="accent4">
            <a:lumMod val="75000"/>
            <a:alpha val="90000"/>
          </a:schemeClr>
        </a:solidFill>
        <a:ln>
          <a:solidFill>
            <a:schemeClr val="accent1">
              <a:lumMod val="50000"/>
            </a:schemeClr>
          </a:solidFill>
        </a:ln>
      </dgm:spPr>
      <dgm:t>
        <a:bodyPr/>
        <a:lstStyle/>
        <a:p>
          <a:r>
            <a:rPr lang="en-US" sz="1000" b="0" dirty="0"/>
            <a:t>to improve living conditions in townships, informal settlements, and hostels (TISH)</a:t>
          </a:r>
        </a:p>
      </dgm:t>
    </dgm:pt>
    <dgm:pt modelId="{ACA6CF8C-01B7-4F4D-8B4B-93D8DC70F30C}" type="parTrans" cxnId="{894636AA-CDD5-4FA1-B23B-9862C5536468}">
      <dgm:prSet/>
      <dgm:spPr/>
      <dgm:t>
        <a:bodyPr/>
        <a:lstStyle/>
        <a:p>
          <a:endParaRPr lang="en-US"/>
        </a:p>
      </dgm:t>
    </dgm:pt>
    <dgm:pt modelId="{50D4B8FA-10A1-46D6-9270-D91EA6C42DE3}" type="sibTrans" cxnId="{894636AA-CDD5-4FA1-B23B-9862C5536468}">
      <dgm:prSet/>
      <dgm:spPr/>
      <dgm:t>
        <a:bodyPr/>
        <a:lstStyle/>
        <a:p>
          <a:endParaRPr lang="en-US"/>
        </a:p>
      </dgm:t>
    </dgm:pt>
    <dgm:pt modelId="{357989B1-5173-4B67-9EBF-3BC60158AC54}">
      <dgm:prSet phldrT="[Text]" custT="1"/>
      <dgm:spPr>
        <a:solidFill>
          <a:schemeClr val="accent4">
            <a:lumMod val="75000"/>
            <a:alpha val="90000"/>
          </a:schemeClr>
        </a:solidFill>
        <a:ln>
          <a:solidFill>
            <a:schemeClr val="accent1">
              <a:lumMod val="50000"/>
            </a:schemeClr>
          </a:solidFill>
        </a:ln>
      </dgm:spPr>
      <dgm:t>
        <a:bodyPr/>
        <a:lstStyle/>
        <a:p>
          <a:r>
            <a:rPr lang="en-US" sz="1100" b="0" dirty="0"/>
            <a:t>Prioritization of </a:t>
          </a:r>
          <a:r>
            <a:rPr lang="en-US" sz="1000" dirty="0"/>
            <a:t>health</a:t>
          </a:r>
          <a:r>
            <a:rPr lang="en-US" sz="1100" dirty="0"/>
            <a:t> and wellness of communities</a:t>
          </a:r>
          <a:endParaRPr lang="en-US" sz="1100" b="0" dirty="0"/>
        </a:p>
      </dgm:t>
    </dgm:pt>
    <dgm:pt modelId="{C2281192-F1F1-4DEC-8CFA-63D36FAF0EE8}" type="parTrans" cxnId="{1B105A92-5902-4D15-8B18-275D47823163}">
      <dgm:prSet/>
      <dgm:spPr/>
      <dgm:t>
        <a:bodyPr/>
        <a:lstStyle/>
        <a:p>
          <a:endParaRPr lang="en-US"/>
        </a:p>
      </dgm:t>
    </dgm:pt>
    <dgm:pt modelId="{69DF90E8-DD4D-4B4F-97B2-54FC83EAF8D6}" type="sibTrans" cxnId="{1B105A92-5902-4D15-8B18-275D47823163}">
      <dgm:prSet/>
      <dgm:spPr/>
      <dgm:t>
        <a:bodyPr/>
        <a:lstStyle/>
        <a:p>
          <a:endParaRPr lang="en-US"/>
        </a:p>
      </dgm:t>
    </dgm:pt>
    <dgm:pt modelId="{DCBA7FED-D213-472C-A726-14CB616771C1}">
      <dgm:prSet phldrT="[Text]" custT="1"/>
      <dgm:spPr>
        <a:solidFill>
          <a:schemeClr val="accent4">
            <a:lumMod val="75000"/>
            <a:alpha val="90000"/>
          </a:schemeClr>
        </a:solidFill>
        <a:ln>
          <a:solidFill>
            <a:schemeClr val="accent1">
              <a:lumMod val="50000"/>
            </a:schemeClr>
          </a:solidFill>
        </a:ln>
      </dgm:spPr>
      <dgm:t>
        <a:bodyPr/>
        <a:lstStyle/>
        <a:p>
          <a:r>
            <a:rPr lang="en-US" sz="1000" b="0" dirty="0"/>
            <a:t>Strengthen</a:t>
          </a:r>
          <a:r>
            <a:rPr lang="en-US" sz="1100" b="0" dirty="0"/>
            <a:t> the </a:t>
          </a:r>
          <a:r>
            <a:rPr lang="en-US" sz="1100" dirty="0"/>
            <a:t>capacity of the state to deliver services</a:t>
          </a:r>
          <a:endParaRPr lang="en-US" sz="1100" b="0" dirty="0"/>
        </a:p>
      </dgm:t>
    </dgm:pt>
    <dgm:pt modelId="{FF970CA4-8F07-4F7C-B485-0F02C453DE6C}" type="parTrans" cxnId="{F5E2BDD5-D47C-4131-98F0-618CA6928957}">
      <dgm:prSet/>
      <dgm:spPr/>
      <dgm:t>
        <a:bodyPr/>
        <a:lstStyle/>
        <a:p>
          <a:endParaRPr lang="en-US"/>
        </a:p>
      </dgm:t>
    </dgm:pt>
    <dgm:pt modelId="{7097B13E-D964-4CB8-9ECD-483632A35623}" type="sibTrans" cxnId="{F5E2BDD5-D47C-4131-98F0-618CA6928957}">
      <dgm:prSet/>
      <dgm:spPr/>
      <dgm:t>
        <a:bodyPr/>
        <a:lstStyle/>
        <a:p>
          <a:endParaRPr lang="en-US"/>
        </a:p>
      </dgm:t>
    </dgm:pt>
    <dgm:pt modelId="{EF365B95-DD05-4091-8AC3-ACCC96C8E8D7}" type="pres">
      <dgm:prSet presAssocID="{6AB3364A-1721-46B9-A024-7993EB7EF41A}" presName="diagram" presStyleCnt="0">
        <dgm:presLayoutVars>
          <dgm:chPref val="1"/>
          <dgm:dir/>
          <dgm:animOne val="branch"/>
          <dgm:animLvl val="lvl"/>
          <dgm:resizeHandles/>
        </dgm:presLayoutVars>
      </dgm:prSet>
      <dgm:spPr/>
    </dgm:pt>
    <dgm:pt modelId="{7BA83D30-4BEB-4DC2-BB02-FF0CF545FEB8}" type="pres">
      <dgm:prSet presAssocID="{9437A8A3-0FE9-4381-ACE4-44A54AE7B983}" presName="root" presStyleCnt="0"/>
      <dgm:spPr/>
    </dgm:pt>
    <dgm:pt modelId="{4A11C04B-0ADC-41B7-BD95-B32F9C4C287C}" type="pres">
      <dgm:prSet presAssocID="{9437A8A3-0FE9-4381-ACE4-44A54AE7B983}" presName="rootComposite" presStyleCnt="0"/>
      <dgm:spPr/>
    </dgm:pt>
    <dgm:pt modelId="{35459EB9-08F2-4CD9-A131-14095A89B311}" type="pres">
      <dgm:prSet presAssocID="{9437A8A3-0FE9-4381-ACE4-44A54AE7B983}" presName="rootText" presStyleLbl="node1" presStyleIdx="0" presStyleCnt="1" custScaleX="168282"/>
      <dgm:spPr/>
    </dgm:pt>
    <dgm:pt modelId="{5399CF3C-3834-49CA-B133-DABE05AD4DCE}" type="pres">
      <dgm:prSet presAssocID="{9437A8A3-0FE9-4381-ACE4-44A54AE7B983}" presName="rootConnector" presStyleLbl="node1" presStyleIdx="0" presStyleCnt="1"/>
      <dgm:spPr/>
    </dgm:pt>
    <dgm:pt modelId="{6AAF47EA-A5A1-472B-96EF-3748AC1DA779}" type="pres">
      <dgm:prSet presAssocID="{9437A8A3-0FE9-4381-ACE4-44A54AE7B983}" presName="childShape" presStyleCnt="0"/>
      <dgm:spPr/>
    </dgm:pt>
    <dgm:pt modelId="{FE53AE1A-A8DE-471F-BE1F-8DBAE239EC1D}" type="pres">
      <dgm:prSet presAssocID="{7CF0F2B8-1B05-47E2-B60C-9C0850B40F3A}" presName="Name13" presStyleLbl="parChTrans1D2" presStyleIdx="0" presStyleCnt="5"/>
      <dgm:spPr/>
    </dgm:pt>
    <dgm:pt modelId="{D0CD18D2-F1B7-401C-B2BC-A25777A439A1}" type="pres">
      <dgm:prSet presAssocID="{D3ACE278-207E-47F7-BE4E-E0FB15863CC0}" presName="childText" presStyleLbl="bgAcc1" presStyleIdx="0" presStyleCnt="5" custScaleX="144775">
        <dgm:presLayoutVars>
          <dgm:bulletEnabled val="1"/>
        </dgm:presLayoutVars>
      </dgm:prSet>
      <dgm:spPr/>
    </dgm:pt>
    <dgm:pt modelId="{18616693-8C3A-4B90-AAAD-14634FBD60B2}" type="pres">
      <dgm:prSet presAssocID="{1B4853A9-A8DE-499F-95BE-55F58C7EFE0D}" presName="Name13" presStyleLbl="parChTrans1D2" presStyleIdx="1" presStyleCnt="5"/>
      <dgm:spPr/>
    </dgm:pt>
    <dgm:pt modelId="{CC5C3DFE-6D49-4C0E-ABF4-F9BFC94E9989}" type="pres">
      <dgm:prSet presAssocID="{F6D0ADF3-A512-4DAF-8FDB-0C6E799D06E2}" presName="childText" presStyleLbl="bgAcc1" presStyleIdx="1" presStyleCnt="5" custScaleX="144774">
        <dgm:presLayoutVars>
          <dgm:bulletEnabled val="1"/>
        </dgm:presLayoutVars>
      </dgm:prSet>
      <dgm:spPr/>
    </dgm:pt>
    <dgm:pt modelId="{3D877E4F-1C61-4763-864A-3537227ED17C}" type="pres">
      <dgm:prSet presAssocID="{ACA6CF8C-01B7-4F4D-8B4B-93D8DC70F30C}" presName="Name13" presStyleLbl="parChTrans1D2" presStyleIdx="2" presStyleCnt="5"/>
      <dgm:spPr/>
    </dgm:pt>
    <dgm:pt modelId="{B604BF0A-01A9-459F-A027-D7D3D3C653A6}" type="pres">
      <dgm:prSet presAssocID="{A323927C-98ED-42EC-B40E-4D9D853E1314}" presName="childText" presStyleLbl="bgAcc1" presStyleIdx="2" presStyleCnt="5" custScaleX="144774" custScaleY="104504">
        <dgm:presLayoutVars>
          <dgm:bulletEnabled val="1"/>
        </dgm:presLayoutVars>
      </dgm:prSet>
      <dgm:spPr/>
    </dgm:pt>
    <dgm:pt modelId="{0F01B9B3-D6FB-441F-8E73-BEC0B683B1D6}" type="pres">
      <dgm:prSet presAssocID="{C2281192-F1F1-4DEC-8CFA-63D36FAF0EE8}" presName="Name13" presStyleLbl="parChTrans1D2" presStyleIdx="3" presStyleCnt="5"/>
      <dgm:spPr/>
    </dgm:pt>
    <dgm:pt modelId="{CFFA2738-17AA-4644-B833-680D0B6E0BB5}" type="pres">
      <dgm:prSet presAssocID="{357989B1-5173-4B67-9EBF-3BC60158AC54}" presName="childText" presStyleLbl="bgAcc1" presStyleIdx="3" presStyleCnt="5" custScaleX="142792">
        <dgm:presLayoutVars>
          <dgm:bulletEnabled val="1"/>
        </dgm:presLayoutVars>
      </dgm:prSet>
      <dgm:spPr/>
    </dgm:pt>
    <dgm:pt modelId="{90F0AFA2-7DF4-4E0A-9CDE-93C4D671A9A8}" type="pres">
      <dgm:prSet presAssocID="{FF970CA4-8F07-4F7C-B485-0F02C453DE6C}" presName="Name13" presStyleLbl="parChTrans1D2" presStyleIdx="4" presStyleCnt="5"/>
      <dgm:spPr/>
    </dgm:pt>
    <dgm:pt modelId="{B1D9D593-806D-43DD-B965-8BEECC262C0D}" type="pres">
      <dgm:prSet presAssocID="{DCBA7FED-D213-472C-A726-14CB616771C1}" presName="childText" presStyleLbl="bgAcc1" presStyleIdx="4" presStyleCnt="5" custScaleX="144687">
        <dgm:presLayoutVars>
          <dgm:bulletEnabled val="1"/>
        </dgm:presLayoutVars>
      </dgm:prSet>
      <dgm:spPr/>
    </dgm:pt>
  </dgm:ptLst>
  <dgm:cxnLst>
    <dgm:cxn modelId="{9C292E15-E88D-42AB-B9D4-A10B6DDE1C39}" type="presOf" srcId="{9437A8A3-0FE9-4381-ACE4-44A54AE7B983}" destId="{5399CF3C-3834-49CA-B133-DABE05AD4DCE}" srcOrd="1" destOrd="0" presId="urn:microsoft.com/office/officeart/2005/8/layout/hierarchy3"/>
    <dgm:cxn modelId="{9A8C8333-B209-49E2-B2D4-64F960DCFA3C}" srcId="{6AB3364A-1721-46B9-A024-7993EB7EF41A}" destId="{9437A8A3-0FE9-4381-ACE4-44A54AE7B983}" srcOrd="0" destOrd="0" parTransId="{938F2BE1-A322-4F2C-A2C4-1A08A62739C0}" sibTransId="{CF886E60-EC45-4192-AB9F-8A485E67B82C}"/>
    <dgm:cxn modelId="{65E35635-0F64-484A-B743-24CDAA710EC2}" type="presOf" srcId="{357989B1-5173-4B67-9EBF-3BC60158AC54}" destId="{CFFA2738-17AA-4644-B833-680D0B6E0BB5}" srcOrd="0" destOrd="0" presId="urn:microsoft.com/office/officeart/2005/8/layout/hierarchy3"/>
    <dgm:cxn modelId="{4E4EDA63-14EA-4B94-A772-573EF0BD10BC}" type="presOf" srcId="{D3ACE278-207E-47F7-BE4E-E0FB15863CC0}" destId="{D0CD18D2-F1B7-401C-B2BC-A25777A439A1}" srcOrd="0" destOrd="0" presId="urn:microsoft.com/office/officeart/2005/8/layout/hierarchy3"/>
    <dgm:cxn modelId="{FFCDDF68-0980-44BF-BD8B-7F2D66CCBD21}" type="presOf" srcId="{DCBA7FED-D213-472C-A726-14CB616771C1}" destId="{B1D9D593-806D-43DD-B965-8BEECC262C0D}" srcOrd="0" destOrd="0" presId="urn:microsoft.com/office/officeart/2005/8/layout/hierarchy3"/>
    <dgm:cxn modelId="{E3366378-55BC-4FF6-A2FA-2C3F6589A073}" type="presOf" srcId="{F6D0ADF3-A512-4DAF-8FDB-0C6E799D06E2}" destId="{CC5C3DFE-6D49-4C0E-ABF4-F9BFC94E9989}" srcOrd="0" destOrd="0" presId="urn:microsoft.com/office/officeart/2005/8/layout/hierarchy3"/>
    <dgm:cxn modelId="{EE583986-4BED-4FA8-9EC3-ED3BB37D5A2F}" type="presOf" srcId="{7CF0F2B8-1B05-47E2-B60C-9C0850B40F3A}" destId="{FE53AE1A-A8DE-471F-BE1F-8DBAE239EC1D}" srcOrd="0" destOrd="0" presId="urn:microsoft.com/office/officeart/2005/8/layout/hierarchy3"/>
    <dgm:cxn modelId="{9040AC8A-9386-4748-8458-9C8EC84DCE7B}" type="presOf" srcId="{C2281192-F1F1-4DEC-8CFA-63D36FAF0EE8}" destId="{0F01B9B3-D6FB-441F-8E73-BEC0B683B1D6}" srcOrd="0" destOrd="0" presId="urn:microsoft.com/office/officeart/2005/8/layout/hierarchy3"/>
    <dgm:cxn modelId="{1B105A92-5902-4D15-8B18-275D47823163}" srcId="{9437A8A3-0FE9-4381-ACE4-44A54AE7B983}" destId="{357989B1-5173-4B67-9EBF-3BC60158AC54}" srcOrd="3" destOrd="0" parTransId="{C2281192-F1F1-4DEC-8CFA-63D36FAF0EE8}" sibTransId="{69DF90E8-DD4D-4B4F-97B2-54FC83EAF8D6}"/>
    <dgm:cxn modelId="{372FA893-AD86-455D-A007-51F5728C97B9}" type="presOf" srcId="{9437A8A3-0FE9-4381-ACE4-44A54AE7B983}" destId="{35459EB9-08F2-4CD9-A131-14095A89B311}" srcOrd="0" destOrd="0" presId="urn:microsoft.com/office/officeart/2005/8/layout/hierarchy3"/>
    <dgm:cxn modelId="{EE2C0596-2128-441F-BE0B-E66C4F76BC1F}" srcId="{9437A8A3-0FE9-4381-ACE4-44A54AE7B983}" destId="{D3ACE278-207E-47F7-BE4E-E0FB15863CC0}" srcOrd="0" destOrd="0" parTransId="{7CF0F2B8-1B05-47E2-B60C-9C0850B40F3A}" sibTransId="{C0DCFCE0-AA65-4C56-B2C0-3415DD93C259}"/>
    <dgm:cxn modelId="{7DB2B99F-A67B-4F23-8BC4-75728460AD81}" type="presOf" srcId="{A323927C-98ED-42EC-B40E-4D9D853E1314}" destId="{B604BF0A-01A9-459F-A027-D7D3D3C653A6}" srcOrd="0" destOrd="0" presId="urn:microsoft.com/office/officeart/2005/8/layout/hierarchy3"/>
    <dgm:cxn modelId="{894636AA-CDD5-4FA1-B23B-9862C5536468}" srcId="{9437A8A3-0FE9-4381-ACE4-44A54AE7B983}" destId="{A323927C-98ED-42EC-B40E-4D9D853E1314}" srcOrd="2" destOrd="0" parTransId="{ACA6CF8C-01B7-4F4D-8B4B-93D8DC70F30C}" sibTransId="{50D4B8FA-10A1-46D6-9270-D91EA6C42DE3}"/>
    <dgm:cxn modelId="{91D450B1-53AD-493F-BEEE-F03F036D2FF4}" type="presOf" srcId="{1B4853A9-A8DE-499F-95BE-55F58C7EFE0D}" destId="{18616693-8C3A-4B90-AAAD-14634FBD60B2}" srcOrd="0" destOrd="0" presId="urn:microsoft.com/office/officeart/2005/8/layout/hierarchy3"/>
    <dgm:cxn modelId="{F5E2BDD5-D47C-4131-98F0-618CA6928957}" srcId="{9437A8A3-0FE9-4381-ACE4-44A54AE7B983}" destId="{DCBA7FED-D213-472C-A726-14CB616771C1}" srcOrd="4" destOrd="0" parTransId="{FF970CA4-8F07-4F7C-B485-0F02C453DE6C}" sibTransId="{7097B13E-D964-4CB8-9ECD-483632A35623}"/>
    <dgm:cxn modelId="{8B86ECD6-92AE-45E3-96A0-C4C4B338B1F0}" type="presOf" srcId="{ACA6CF8C-01B7-4F4D-8B4B-93D8DC70F30C}" destId="{3D877E4F-1C61-4763-864A-3537227ED17C}" srcOrd="0" destOrd="0" presId="urn:microsoft.com/office/officeart/2005/8/layout/hierarchy3"/>
    <dgm:cxn modelId="{5B49B5DF-617A-4E5D-9C82-538BD9CA755B}" type="presOf" srcId="{FF970CA4-8F07-4F7C-B485-0F02C453DE6C}" destId="{90F0AFA2-7DF4-4E0A-9CDE-93C4D671A9A8}" srcOrd="0" destOrd="0" presId="urn:microsoft.com/office/officeart/2005/8/layout/hierarchy3"/>
    <dgm:cxn modelId="{758ACAE2-E2FB-4712-995B-DF6A6499F9C3}" type="presOf" srcId="{6AB3364A-1721-46B9-A024-7993EB7EF41A}" destId="{EF365B95-DD05-4091-8AC3-ACCC96C8E8D7}" srcOrd="0" destOrd="0" presId="urn:microsoft.com/office/officeart/2005/8/layout/hierarchy3"/>
    <dgm:cxn modelId="{B85926F4-6E11-4086-8D35-EC36522E1104}" srcId="{9437A8A3-0FE9-4381-ACE4-44A54AE7B983}" destId="{F6D0ADF3-A512-4DAF-8FDB-0C6E799D06E2}" srcOrd="1" destOrd="0" parTransId="{1B4853A9-A8DE-499F-95BE-55F58C7EFE0D}" sibTransId="{823BA64E-1F89-458F-9961-5EF283CFFE18}"/>
    <dgm:cxn modelId="{4668D68A-3EA2-4565-BFB1-C2D50BF64286}" type="presParOf" srcId="{EF365B95-DD05-4091-8AC3-ACCC96C8E8D7}" destId="{7BA83D30-4BEB-4DC2-BB02-FF0CF545FEB8}" srcOrd="0" destOrd="0" presId="urn:microsoft.com/office/officeart/2005/8/layout/hierarchy3"/>
    <dgm:cxn modelId="{DBFFBFEF-BAB9-410D-823F-DEB86E2871C6}" type="presParOf" srcId="{7BA83D30-4BEB-4DC2-BB02-FF0CF545FEB8}" destId="{4A11C04B-0ADC-41B7-BD95-B32F9C4C287C}" srcOrd="0" destOrd="0" presId="urn:microsoft.com/office/officeart/2005/8/layout/hierarchy3"/>
    <dgm:cxn modelId="{06E0F380-B440-4EBC-BF88-F795E37ECBC7}" type="presParOf" srcId="{4A11C04B-0ADC-41B7-BD95-B32F9C4C287C}" destId="{35459EB9-08F2-4CD9-A131-14095A89B311}" srcOrd="0" destOrd="0" presId="urn:microsoft.com/office/officeart/2005/8/layout/hierarchy3"/>
    <dgm:cxn modelId="{E4A074F6-07F6-469C-9B71-FB47428AFD91}" type="presParOf" srcId="{4A11C04B-0ADC-41B7-BD95-B32F9C4C287C}" destId="{5399CF3C-3834-49CA-B133-DABE05AD4DCE}" srcOrd="1" destOrd="0" presId="urn:microsoft.com/office/officeart/2005/8/layout/hierarchy3"/>
    <dgm:cxn modelId="{090087E0-BE8B-4794-A6F1-A5FA49B0DF96}" type="presParOf" srcId="{7BA83D30-4BEB-4DC2-BB02-FF0CF545FEB8}" destId="{6AAF47EA-A5A1-472B-96EF-3748AC1DA779}" srcOrd="1" destOrd="0" presId="urn:microsoft.com/office/officeart/2005/8/layout/hierarchy3"/>
    <dgm:cxn modelId="{6DA4E0E6-1CC3-44C5-BC9F-58F37195DB88}" type="presParOf" srcId="{6AAF47EA-A5A1-472B-96EF-3748AC1DA779}" destId="{FE53AE1A-A8DE-471F-BE1F-8DBAE239EC1D}" srcOrd="0" destOrd="0" presId="urn:microsoft.com/office/officeart/2005/8/layout/hierarchy3"/>
    <dgm:cxn modelId="{D4F59F82-B5A3-4442-BDAD-BCBDF0A07C2F}" type="presParOf" srcId="{6AAF47EA-A5A1-472B-96EF-3748AC1DA779}" destId="{D0CD18D2-F1B7-401C-B2BC-A25777A439A1}" srcOrd="1" destOrd="0" presId="urn:microsoft.com/office/officeart/2005/8/layout/hierarchy3"/>
    <dgm:cxn modelId="{5658027C-DE08-4115-97D8-B8A9E92C4EAE}" type="presParOf" srcId="{6AAF47EA-A5A1-472B-96EF-3748AC1DA779}" destId="{18616693-8C3A-4B90-AAAD-14634FBD60B2}" srcOrd="2" destOrd="0" presId="urn:microsoft.com/office/officeart/2005/8/layout/hierarchy3"/>
    <dgm:cxn modelId="{E1713BCB-7CE7-4228-87E5-FB62CF553D1E}" type="presParOf" srcId="{6AAF47EA-A5A1-472B-96EF-3748AC1DA779}" destId="{CC5C3DFE-6D49-4C0E-ABF4-F9BFC94E9989}" srcOrd="3" destOrd="0" presId="urn:microsoft.com/office/officeart/2005/8/layout/hierarchy3"/>
    <dgm:cxn modelId="{925114D6-5D54-4668-B233-48AB8FE804CF}" type="presParOf" srcId="{6AAF47EA-A5A1-472B-96EF-3748AC1DA779}" destId="{3D877E4F-1C61-4763-864A-3537227ED17C}" srcOrd="4" destOrd="0" presId="urn:microsoft.com/office/officeart/2005/8/layout/hierarchy3"/>
    <dgm:cxn modelId="{74E7EB67-5704-4E49-AA84-6AEC2B6723A6}" type="presParOf" srcId="{6AAF47EA-A5A1-472B-96EF-3748AC1DA779}" destId="{B604BF0A-01A9-459F-A027-D7D3D3C653A6}" srcOrd="5" destOrd="0" presId="urn:microsoft.com/office/officeart/2005/8/layout/hierarchy3"/>
    <dgm:cxn modelId="{ECECCEB4-C6DD-4347-BF74-87820C540731}" type="presParOf" srcId="{6AAF47EA-A5A1-472B-96EF-3748AC1DA779}" destId="{0F01B9B3-D6FB-441F-8E73-BEC0B683B1D6}" srcOrd="6" destOrd="0" presId="urn:microsoft.com/office/officeart/2005/8/layout/hierarchy3"/>
    <dgm:cxn modelId="{BBA82894-9C58-48C3-A1EC-9FFA9D429EA7}" type="presParOf" srcId="{6AAF47EA-A5A1-472B-96EF-3748AC1DA779}" destId="{CFFA2738-17AA-4644-B833-680D0B6E0BB5}" srcOrd="7" destOrd="0" presId="urn:microsoft.com/office/officeart/2005/8/layout/hierarchy3"/>
    <dgm:cxn modelId="{3CBB70AE-357F-4853-B3D8-89D69101F2D3}" type="presParOf" srcId="{6AAF47EA-A5A1-472B-96EF-3748AC1DA779}" destId="{90F0AFA2-7DF4-4E0A-9CDE-93C4D671A9A8}" srcOrd="8" destOrd="0" presId="urn:microsoft.com/office/officeart/2005/8/layout/hierarchy3"/>
    <dgm:cxn modelId="{E0CF62D0-6CAE-4F76-A7E5-17D8873BFA74}" type="presParOf" srcId="{6AAF47EA-A5A1-472B-96EF-3748AC1DA779}" destId="{B1D9D593-806D-43DD-B965-8BEECC262C0D}" srcOrd="9"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DC482-ED86-BE42-86CA-C8210B874288}" type="doc">
      <dgm:prSet loTypeId="urn:microsoft.com/office/officeart/2005/8/layout/radial4" loCatId="relationship" qsTypeId="urn:microsoft.com/office/officeart/2005/8/quickstyle/simple2" qsCatId="simple" csTypeId="urn:microsoft.com/office/officeart/2005/8/colors/accent2_1" csCatId="accent2" phldr="1"/>
      <dgm:spPr/>
      <dgm:t>
        <a:bodyPr/>
        <a:lstStyle/>
        <a:p>
          <a:endParaRPr lang="en-US"/>
        </a:p>
      </dgm:t>
    </dgm:pt>
    <dgm:pt modelId="{C031ABEC-2E07-BD4B-9B63-C11A6CF27613}">
      <dgm:prSet phldrT="[Text]" custT="1"/>
      <dgm:spPr/>
      <dgm:t>
        <a:bodyPr/>
        <a:lstStyle/>
        <a:p>
          <a:r>
            <a:rPr lang="en-US" sz="1600" b="1" kern="1200">
              <a:latin typeface="Arial"/>
              <a:cs typeface="Arial"/>
            </a:rPr>
            <a:t>Improve living conditions in </a:t>
          </a:r>
          <a:r>
            <a:rPr lang="en-US" sz="1600" b="1" kern="1200">
              <a:latin typeface="Arial"/>
              <a:ea typeface="+mn-ea"/>
              <a:cs typeface="+mn-cs"/>
            </a:rPr>
            <a:t>townships, informal settlements, and hostels</a:t>
          </a:r>
        </a:p>
        <a:p>
          <a:r>
            <a:rPr lang="en-US" sz="1600" b="1" kern="1200">
              <a:latin typeface="Arial"/>
              <a:ea typeface="+mn-ea"/>
              <a:cs typeface="+mn-cs"/>
            </a:rPr>
            <a:t>TISH</a:t>
          </a:r>
        </a:p>
      </dgm:t>
    </dgm:pt>
    <dgm:pt modelId="{D571250A-1F15-EF49-95BA-CCC5D71DB9C0}" type="parTrans" cxnId="{E69A9587-C82F-4C40-9C64-1D5C42AC0443}">
      <dgm:prSet/>
      <dgm:spPr/>
      <dgm:t>
        <a:bodyPr/>
        <a:lstStyle/>
        <a:p>
          <a:endParaRPr lang="en-US" sz="1400" b="1">
            <a:latin typeface="Arial Narrow" panose="020B0606020202030204" pitchFamily="34" charset="0"/>
          </a:endParaRPr>
        </a:p>
      </dgm:t>
    </dgm:pt>
    <dgm:pt modelId="{5BD2C6D1-1CC6-5347-AA77-E97EB5BF39C2}" type="sibTrans" cxnId="{E69A9587-C82F-4C40-9C64-1D5C42AC0443}">
      <dgm:prSet/>
      <dgm:spPr/>
      <dgm:t>
        <a:bodyPr/>
        <a:lstStyle/>
        <a:p>
          <a:endParaRPr lang="en-US" sz="1400" b="1">
            <a:latin typeface="Arial Narrow" panose="020B0606020202030204" pitchFamily="34" charset="0"/>
          </a:endParaRPr>
        </a:p>
      </dgm:t>
    </dgm:pt>
    <dgm:pt modelId="{754C2548-EBF3-C546-9B66-E3E7A97C591E}">
      <dgm:prSet phldrT="[Text]" custT="1"/>
      <dgm:spPr/>
      <dgm:t>
        <a:bodyPr spcFirstLastPara="0" vert="horz" wrap="square" lIns="22860" tIns="22860" rIns="22860" bIns="22860" numCol="1" spcCol="1270" anchor="ctr" anchorCtr="0"/>
        <a:lstStyle/>
        <a:p>
          <a:pPr marL="0" lvl="0" indent="0" algn="ctr" defTabSz="533400" rtl="0">
            <a:lnSpc>
              <a:spcPct val="90000"/>
            </a:lnSpc>
            <a:spcBef>
              <a:spcPct val="0"/>
            </a:spcBef>
            <a:spcAft>
              <a:spcPct val="35000"/>
            </a:spcAft>
            <a:buNone/>
          </a:pPr>
          <a:r>
            <a:rPr lang="en-US" sz="1400" b="1" kern="1200">
              <a:latin typeface="Arial"/>
              <a:ea typeface="+mn-ea"/>
              <a:cs typeface="+mn-cs"/>
            </a:rPr>
            <a:t>Accelerated Economic recovery </a:t>
          </a:r>
        </a:p>
      </dgm:t>
    </dgm:pt>
    <dgm:pt modelId="{80732BA7-325A-EC43-8541-780F39728920}" type="parTrans" cxnId="{52AB1AD1-86D9-C64D-B6EA-5DD44BF2BCD3}">
      <dgm:prSet/>
      <dgm:spPr/>
      <dgm:t>
        <a:bodyPr/>
        <a:lstStyle/>
        <a:p>
          <a:endParaRPr lang="en-US" sz="1400" b="1">
            <a:latin typeface="Arial Narrow" panose="020B0606020202030204" pitchFamily="34" charset="0"/>
          </a:endParaRPr>
        </a:p>
      </dgm:t>
    </dgm:pt>
    <dgm:pt modelId="{8E35106E-029D-8D41-A7BF-3E6C5471398B}" type="sibTrans" cxnId="{52AB1AD1-86D9-C64D-B6EA-5DD44BF2BCD3}">
      <dgm:prSet/>
      <dgm:spPr/>
      <dgm:t>
        <a:bodyPr/>
        <a:lstStyle/>
        <a:p>
          <a:endParaRPr lang="en-US" sz="1400" b="1">
            <a:latin typeface="Arial Narrow" panose="020B0606020202030204" pitchFamily="34" charset="0"/>
          </a:endParaRPr>
        </a:p>
      </dgm:t>
    </dgm:pt>
    <dgm:pt modelId="{C6105FFE-AD30-FA43-9DC5-976EE5D5BA02}">
      <dgm:prSet phldrT="[Text]" custT="1"/>
      <dgm:spPr/>
      <dgm:t>
        <a:bodyPr/>
        <a:lstStyle/>
        <a:p>
          <a:r>
            <a:rPr lang="en-US" sz="1400" b="1">
              <a:latin typeface="Arial"/>
              <a:cs typeface="Arial"/>
            </a:rPr>
            <a:t>Improve Health and wellness of communities</a:t>
          </a:r>
        </a:p>
      </dgm:t>
    </dgm:pt>
    <dgm:pt modelId="{D0E8E989-EF7C-3146-8ADC-A38B8580A156}" type="parTrans" cxnId="{736DCB03-E240-6B4F-A910-044C8B147464}">
      <dgm:prSet/>
      <dgm:spPr/>
      <dgm:t>
        <a:bodyPr/>
        <a:lstStyle/>
        <a:p>
          <a:endParaRPr lang="en-US" sz="1400" b="1">
            <a:latin typeface="Arial Narrow" panose="020B0606020202030204" pitchFamily="34" charset="0"/>
          </a:endParaRPr>
        </a:p>
      </dgm:t>
    </dgm:pt>
    <dgm:pt modelId="{C202172C-8E9A-4944-983F-F89E5F37521C}" type="sibTrans" cxnId="{736DCB03-E240-6B4F-A910-044C8B147464}">
      <dgm:prSet/>
      <dgm:spPr/>
      <dgm:t>
        <a:bodyPr/>
        <a:lstStyle/>
        <a:p>
          <a:endParaRPr lang="en-US" sz="1400" b="1">
            <a:latin typeface="Arial Narrow" panose="020B0606020202030204" pitchFamily="34" charset="0"/>
          </a:endParaRPr>
        </a:p>
      </dgm:t>
    </dgm:pt>
    <dgm:pt modelId="{80E2913A-83B6-B244-8A5A-20D9F5F0046E}">
      <dgm:prSet phldrT="[Text]" custT="1"/>
      <dgm:spPr/>
      <dgm:t>
        <a:bodyPr/>
        <a:lstStyle/>
        <a:p>
          <a:pPr rtl="0"/>
          <a:r>
            <a:rPr lang="en-US" sz="1400" b="1">
              <a:latin typeface="Arial"/>
              <a:cs typeface="Arial"/>
            </a:rPr>
            <a:t>Strengthen the battle against crime, corruption, vandalism, and lawlessness </a:t>
          </a:r>
        </a:p>
      </dgm:t>
    </dgm:pt>
    <dgm:pt modelId="{195FADA6-267F-B540-ACAD-FD948371B4B3}" type="parTrans" cxnId="{5B6B37FB-96B6-B540-A46E-1AEF0033AF49}">
      <dgm:prSet/>
      <dgm:spPr/>
      <dgm:t>
        <a:bodyPr/>
        <a:lstStyle/>
        <a:p>
          <a:endParaRPr lang="en-US" sz="1400" b="1">
            <a:latin typeface="Arial Narrow" panose="020B0606020202030204" pitchFamily="34" charset="0"/>
          </a:endParaRPr>
        </a:p>
      </dgm:t>
    </dgm:pt>
    <dgm:pt modelId="{C08C2EB9-1C8C-0342-8FD7-B2CBAF2C0CBF}" type="sibTrans" cxnId="{5B6B37FB-96B6-B540-A46E-1AEF0033AF49}">
      <dgm:prSet/>
      <dgm:spPr/>
      <dgm:t>
        <a:bodyPr/>
        <a:lstStyle/>
        <a:p>
          <a:endParaRPr lang="en-US" sz="1400" b="1">
            <a:latin typeface="Arial Narrow" panose="020B0606020202030204" pitchFamily="34" charset="0"/>
          </a:endParaRPr>
        </a:p>
      </dgm:t>
    </dgm:pt>
    <dgm:pt modelId="{5B243906-A565-42FC-A61D-65365F7262CC}">
      <dgm:prSet phldrT="[Text]" custT="1"/>
      <dgm:spPr/>
      <dgm:t>
        <a:bodyPr/>
        <a:lstStyle/>
        <a:p>
          <a:r>
            <a:rPr lang="en-US" sz="1400" b="1">
              <a:latin typeface="Arial"/>
              <a:cs typeface="Arial"/>
            </a:rPr>
            <a:t>Strengthen the capacity of the state to deliver services</a:t>
          </a:r>
        </a:p>
      </dgm:t>
    </dgm:pt>
    <dgm:pt modelId="{C14DD1A4-D4BD-4E68-AF14-F23FFABE0014}" type="parTrans" cxnId="{27C84FB4-5A86-4D23-BEF2-EA24FD37ED18}">
      <dgm:prSet/>
      <dgm:spPr/>
      <dgm:t>
        <a:bodyPr/>
        <a:lstStyle/>
        <a:p>
          <a:endParaRPr lang="en-ZA" sz="1400" b="1">
            <a:latin typeface="Arial Narrow" panose="020B0606020202030204" pitchFamily="34" charset="0"/>
          </a:endParaRPr>
        </a:p>
      </dgm:t>
    </dgm:pt>
    <dgm:pt modelId="{A3823E1B-AF47-4FE0-B767-9A2FE86E3F91}" type="sibTrans" cxnId="{27C84FB4-5A86-4D23-BEF2-EA24FD37ED18}">
      <dgm:prSet/>
      <dgm:spPr/>
      <dgm:t>
        <a:bodyPr/>
        <a:lstStyle/>
        <a:p>
          <a:endParaRPr lang="en-ZA" sz="1400" b="1">
            <a:latin typeface="Arial Narrow" panose="020B0606020202030204" pitchFamily="34" charset="0"/>
          </a:endParaRPr>
        </a:p>
      </dgm:t>
    </dgm:pt>
    <dgm:pt modelId="{41884C5C-2DBA-48D1-920F-ECB81FFAD44C}">
      <dgm:prSet custT="1"/>
      <dgm:spPr/>
      <dgm:t>
        <a:bodyPr spcFirstLastPara="0" vert="horz" wrap="square" lIns="22860" tIns="22860" rIns="22860" bIns="22860" numCol="1" spcCol="1270" anchor="ctr" anchorCtr="0"/>
        <a:lstStyle/>
        <a:p>
          <a:pPr marL="0" lvl="0" indent="0" algn="ctr" defTabSz="533400">
            <a:lnSpc>
              <a:spcPct val="90000"/>
            </a:lnSpc>
            <a:spcBef>
              <a:spcPct val="0"/>
            </a:spcBef>
            <a:spcAft>
              <a:spcPct val="35000"/>
            </a:spcAft>
            <a:buNone/>
          </a:pPr>
          <a:r>
            <a:rPr lang="en-GB" sz="1400" b="1" kern="1200">
              <a:latin typeface="Arial"/>
              <a:ea typeface="+mn-ea"/>
              <a:cs typeface="+mn-cs"/>
            </a:rPr>
            <a:t>Focus on Incomplete Infrastructure </a:t>
          </a:r>
        </a:p>
      </dgm:t>
    </dgm:pt>
    <dgm:pt modelId="{84B7A654-22C8-4C0E-A696-03B360096ADE}" type="parTrans" cxnId="{C3CAB18A-7C84-400A-A860-3565FD993096}">
      <dgm:prSet/>
      <dgm:spPr/>
      <dgm:t>
        <a:bodyPr/>
        <a:lstStyle/>
        <a:p>
          <a:endParaRPr lang="en-GB" sz="1400" b="1"/>
        </a:p>
      </dgm:t>
    </dgm:pt>
    <dgm:pt modelId="{C9DA6F48-49B8-404B-A230-D8EA9FF687D8}" type="sibTrans" cxnId="{C3CAB18A-7C84-400A-A860-3565FD993096}">
      <dgm:prSet/>
      <dgm:spPr/>
      <dgm:t>
        <a:bodyPr/>
        <a:lstStyle/>
        <a:p>
          <a:endParaRPr lang="en-GB" sz="1400" b="1"/>
        </a:p>
      </dgm:t>
    </dgm:pt>
    <dgm:pt modelId="{5FBFD140-FD3B-4DDF-A281-785A230F2066}" type="pres">
      <dgm:prSet presAssocID="{BD5DC482-ED86-BE42-86CA-C8210B874288}" presName="cycle" presStyleCnt="0">
        <dgm:presLayoutVars>
          <dgm:chMax val="1"/>
          <dgm:dir/>
          <dgm:animLvl val="ctr"/>
          <dgm:resizeHandles val="exact"/>
        </dgm:presLayoutVars>
      </dgm:prSet>
      <dgm:spPr/>
    </dgm:pt>
    <dgm:pt modelId="{D74E36FA-3301-497F-A145-07E30E234E1F}" type="pres">
      <dgm:prSet presAssocID="{C031ABEC-2E07-BD4B-9B63-C11A6CF27613}" presName="centerShape" presStyleLbl="node0" presStyleIdx="0" presStyleCnt="1" custScaleX="141685" custScaleY="140746"/>
      <dgm:spPr/>
    </dgm:pt>
    <dgm:pt modelId="{8024A878-514C-461E-BA4A-3B36874CC4D9}" type="pres">
      <dgm:prSet presAssocID="{80732BA7-325A-EC43-8541-780F39728920}" presName="parTrans" presStyleLbl="bgSibTrans2D1" presStyleIdx="0" presStyleCnt="5"/>
      <dgm:spPr/>
    </dgm:pt>
    <dgm:pt modelId="{2DA8357A-2AFD-4E55-B00D-95D43151B7F0}" type="pres">
      <dgm:prSet presAssocID="{754C2548-EBF3-C546-9B66-E3E7A97C591E}" presName="node" presStyleLbl="node1" presStyleIdx="0" presStyleCnt="5" custRadScaleRad="100020">
        <dgm:presLayoutVars>
          <dgm:bulletEnabled val="1"/>
        </dgm:presLayoutVars>
      </dgm:prSet>
      <dgm:spPr>
        <a:xfrm>
          <a:off x="6" y="2744078"/>
          <a:ext cx="1599248" cy="1279398"/>
        </a:xfrm>
        <a:prstGeom prst="roundRect">
          <a:avLst>
            <a:gd name="adj" fmla="val 10000"/>
          </a:avLst>
        </a:prstGeom>
      </dgm:spPr>
    </dgm:pt>
    <dgm:pt modelId="{A6E70901-76B8-4932-83F6-6871F9FAE746}" type="pres">
      <dgm:prSet presAssocID="{D0E8E989-EF7C-3146-8ADC-A38B8580A156}" presName="parTrans" presStyleLbl="bgSibTrans2D1" presStyleIdx="1" presStyleCnt="5"/>
      <dgm:spPr/>
    </dgm:pt>
    <dgm:pt modelId="{A12322E3-5C68-407C-9AF6-6211FDFF7BE2}" type="pres">
      <dgm:prSet presAssocID="{C6105FFE-AD30-FA43-9DC5-976EE5D5BA02}" presName="node" presStyleLbl="node1" presStyleIdx="1" presStyleCnt="5" custRadScaleRad="110908" custRadScaleInc="-1985">
        <dgm:presLayoutVars>
          <dgm:bulletEnabled val="1"/>
        </dgm:presLayoutVars>
      </dgm:prSet>
      <dgm:spPr/>
    </dgm:pt>
    <dgm:pt modelId="{F2CA054F-33C3-4370-8620-FE285E3528E5}" type="pres">
      <dgm:prSet presAssocID="{C14DD1A4-D4BD-4E68-AF14-F23FFABE0014}" presName="parTrans" presStyleLbl="bgSibTrans2D1" presStyleIdx="2" presStyleCnt="5"/>
      <dgm:spPr/>
    </dgm:pt>
    <dgm:pt modelId="{8955FB21-F83C-4FE9-8E03-2D37326A2154}" type="pres">
      <dgm:prSet presAssocID="{5B243906-A565-42FC-A61D-65365F7262CC}" presName="node" presStyleLbl="node1" presStyleIdx="2" presStyleCnt="5" custRadScaleRad="100000" custRadScaleInc="-32">
        <dgm:presLayoutVars>
          <dgm:bulletEnabled val="1"/>
        </dgm:presLayoutVars>
      </dgm:prSet>
      <dgm:spPr/>
    </dgm:pt>
    <dgm:pt modelId="{0556C30A-8573-4B16-B4E0-2DE288328A6F}" type="pres">
      <dgm:prSet presAssocID="{195FADA6-267F-B540-ACAD-FD948371B4B3}" presName="parTrans" presStyleLbl="bgSibTrans2D1" presStyleIdx="3" presStyleCnt="5"/>
      <dgm:spPr/>
    </dgm:pt>
    <dgm:pt modelId="{9139F68A-860C-4F22-B8E6-D19B258C12ED}" type="pres">
      <dgm:prSet presAssocID="{80E2913A-83B6-B244-8A5A-20D9F5F0046E}" presName="node" presStyleLbl="node1" presStyleIdx="3" presStyleCnt="5" custRadScaleRad="110485" custRadScaleInc="-2742">
        <dgm:presLayoutVars>
          <dgm:bulletEnabled val="1"/>
        </dgm:presLayoutVars>
      </dgm:prSet>
      <dgm:spPr/>
    </dgm:pt>
    <dgm:pt modelId="{2487CDBB-EBCB-454F-A064-1D19306AD166}" type="pres">
      <dgm:prSet presAssocID="{84B7A654-22C8-4C0E-A696-03B360096ADE}" presName="parTrans" presStyleLbl="bgSibTrans2D1" presStyleIdx="4" presStyleCnt="5"/>
      <dgm:spPr/>
    </dgm:pt>
    <dgm:pt modelId="{33AA3C8A-5A84-49CE-B253-9D7F6B9FB233}" type="pres">
      <dgm:prSet presAssocID="{41884C5C-2DBA-48D1-920F-ECB81FFAD44C}" presName="node" presStyleLbl="node1" presStyleIdx="4" presStyleCnt="5" custRadScaleRad="99980">
        <dgm:presLayoutVars>
          <dgm:bulletEnabled val="1"/>
        </dgm:presLayoutVars>
      </dgm:prSet>
      <dgm:spPr>
        <a:xfrm>
          <a:off x="4941277" y="2744078"/>
          <a:ext cx="1599248" cy="1279398"/>
        </a:xfrm>
        <a:prstGeom prst="roundRect">
          <a:avLst>
            <a:gd name="adj" fmla="val 10000"/>
          </a:avLst>
        </a:prstGeom>
      </dgm:spPr>
    </dgm:pt>
  </dgm:ptLst>
  <dgm:cxnLst>
    <dgm:cxn modelId="{AEF31E00-1FB3-4A2D-9A1C-8B990A05C9C8}" type="presOf" srcId="{C6105FFE-AD30-FA43-9DC5-976EE5D5BA02}" destId="{A12322E3-5C68-407C-9AF6-6211FDFF7BE2}" srcOrd="0" destOrd="0" presId="urn:microsoft.com/office/officeart/2005/8/layout/radial4"/>
    <dgm:cxn modelId="{B1172B02-15BC-41AA-8673-1C0137ED409C}" type="presOf" srcId="{80E2913A-83B6-B244-8A5A-20D9F5F0046E}" destId="{9139F68A-860C-4F22-B8E6-D19B258C12ED}" srcOrd="0" destOrd="0" presId="urn:microsoft.com/office/officeart/2005/8/layout/radial4"/>
    <dgm:cxn modelId="{736DCB03-E240-6B4F-A910-044C8B147464}" srcId="{C031ABEC-2E07-BD4B-9B63-C11A6CF27613}" destId="{C6105FFE-AD30-FA43-9DC5-976EE5D5BA02}" srcOrd="1" destOrd="0" parTransId="{D0E8E989-EF7C-3146-8ADC-A38B8580A156}" sibTransId="{C202172C-8E9A-4944-983F-F89E5F37521C}"/>
    <dgm:cxn modelId="{E8CCF220-CDBE-4B39-80A3-7737A12CF973}" type="presOf" srcId="{BD5DC482-ED86-BE42-86CA-C8210B874288}" destId="{5FBFD140-FD3B-4DDF-A281-785A230F2066}" srcOrd="0" destOrd="0" presId="urn:microsoft.com/office/officeart/2005/8/layout/radial4"/>
    <dgm:cxn modelId="{BA82542A-9DCB-4458-9177-3DD9BA24993C}" type="presOf" srcId="{80732BA7-325A-EC43-8541-780F39728920}" destId="{8024A878-514C-461E-BA4A-3B36874CC4D9}" srcOrd="0" destOrd="0" presId="urn:microsoft.com/office/officeart/2005/8/layout/radial4"/>
    <dgm:cxn modelId="{9BA8F32A-EAB5-427A-BB10-61BF1A018AB7}" type="presOf" srcId="{D0E8E989-EF7C-3146-8ADC-A38B8580A156}" destId="{A6E70901-76B8-4932-83F6-6871F9FAE746}" srcOrd="0" destOrd="0" presId="urn:microsoft.com/office/officeart/2005/8/layout/radial4"/>
    <dgm:cxn modelId="{E6E93A61-2CD9-40A0-A0F8-A26D17A7FD56}" type="presOf" srcId="{84B7A654-22C8-4C0E-A696-03B360096ADE}" destId="{2487CDBB-EBCB-454F-A064-1D19306AD166}" srcOrd="0" destOrd="0" presId="urn:microsoft.com/office/officeart/2005/8/layout/radial4"/>
    <dgm:cxn modelId="{594C6943-1CF1-48C3-8FB4-58C38DFFD0A3}" type="presOf" srcId="{41884C5C-2DBA-48D1-920F-ECB81FFAD44C}" destId="{33AA3C8A-5A84-49CE-B253-9D7F6B9FB233}" srcOrd="0" destOrd="0" presId="urn:microsoft.com/office/officeart/2005/8/layout/radial4"/>
    <dgm:cxn modelId="{A3C71746-CE29-43C6-A7C6-8C5D261F1641}" type="presOf" srcId="{5B243906-A565-42FC-A61D-65365F7262CC}" destId="{8955FB21-F83C-4FE9-8E03-2D37326A2154}" srcOrd="0" destOrd="0" presId="urn:microsoft.com/office/officeart/2005/8/layout/radial4"/>
    <dgm:cxn modelId="{75B9F747-7638-4C34-AA75-15FA35A5E001}" type="presOf" srcId="{C14DD1A4-D4BD-4E68-AF14-F23FFABE0014}" destId="{F2CA054F-33C3-4370-8620-FE285E3528E5}" srcOrd="0" destOrd="0" presId="urn:microsoft.com/office/officeart/2005/8/layout/radial4"/>
    <dgm:cxn modelId="{E69A9587-C82F-4C40-9C64-1D5C42AC0443}" srcId="{BD5DC482-ED86-BE42-86CA-C8210B874288}" destId="{C031ABEC-2E07-BD4B-9B63-C11A6CF27613}" srcOrd="0" destOrd="0" parTransId="{D571250A-1F15-EF49-95BA-CCC5D71DB9C0}" sibTransId="{5BD2C6D1-1CC6-5347-AA77-E97EB5BF39C2}"/>
    <dgm:cxn modelId="{C3CAB18A-7C84-400A-A860-3565FD993096}" srcId="{C031ABEC-2E07-BD4B-9B63-C11A6CF27613}" destId="{41884C5C-2DBA-48D1-920F-ECB81FFAD44C}" srcOrd="4" destOrd="0" parTransId="{84B7A654-22C8-4C0E-A696-03B360096ADE}" sibTransId="{C9DA6F48-49B8-404B-A230-D8EA9FF687D8}"/>
    <dgm:cxn modelId="{27C84FB4-5A86-4D23-BEF2-EA24FD37ED18}" srcId="{C031ABEC-2E07-BD4B-9B63-C11A6CF27613}" destId="{5B243906-A565-42FC-A61D-65365F7262CC}" srcOrd="2" destOrd="0" parTransId="{C14DD1A4-D4BD-4E68-AF14-F23FFABE0014}" sibTransId="{A3823E1B-AF47-4FE0-B767-9A2FE86E3F91}"/>
    <dgm:cxn modelId="{77C019C0-46F0-4B27-AC80-484886CAAAD9}" type="presOf" srcId="{754C2548-EBF3-C546-9B66-E3E7A97C591E}" destId="{2DA8357A-2AFD-4E55-B00D-95D43151B7F0}" srcOrd="0" destOrd="0" presId="urn:microsoft.com/office/officeart/2005/8/layout/radial4"/>
    <dgm:cxn modelId="{DB5581D0-E3D5-4239-A743-0195665156B9}" type="presOf" srcId="{195FADA6-267F-B540-ACAD-FD948371B4B3}" destId="{0556C30A-8573-4B16-B4E0-2DE288328A6F}" srcOrd="0" destOrd="0" presId="urn:microsoft.com/office/officeart/2005/8/layout/radial4"/>
    <dgm:cxn modelId="{AA8582D0-4276-4D2A-91C2-56E113FBEB22}" type="presOf" srcId="{C031ABEC-2E07-BD4B-9B63-C11A6CF27613}" destId="{D74E36FA-3301-497F-A145-07E30E234E1F}" srcOrd="0" destOrd="0" presId="urn:microsoft.com/office/officeart/2005/8/layout/radial4"/>
    <dgm:cxn modelId="{52AB1AD1-86D9-C64D-B6EA-5DD44BF2BCD3}" srcId="{C031ABEC-2E07-BD4B-9B63-C11A6CF27613}" destId="{754C2548-EBF3-C546-9B66-E3E7A97C591E}" srcOrd="0" destOrd="0" parTransId="{80732BA7-325A-EC43-8541-780F39728920}" sibTransId="{8E35106E-029D-8D41-A7BF-3E6C5471398B}"/>
    <dgm:cxn modelId="{5B6B37FB-96B6-B540-A46E-1AEF0033AF49}" srcId="{C031ABEC-2E07-BD4B-9B63-C11A6CF27613}" destId="{80E2913A-83B6-B244-8A5A-20D9F5F0046E}" srcOrd="3" destOrd="0" parTransId="{195FADA6-267F-B540-ACAD-FD948371B4B3}" sibTransId="{C08C2EB9-1C8C-0342-8FD7-B2CBAF2C0CBF}"/>
    <dgm:cxn modelId="{8170D0FF-24CD-4835-9EBC-813DFF995A81}" type="presParOf" srcId="{5FBFD140-FD3B-4DDF-A281-785A230F2066}" destId="{D74E36FA-3301-497F-A145-07E30E234E1F}" srcOrd="0" destOrd="0" presId="urn:microsoft.com/office/officeart/2005/8/layout/radial4"/>
    <dgm:cxn modelId="{90E94190-08CE-48A7-BBAD-49DED9B54551}" type="presParOf" srcId="{5FBFD140-FD3B-4DDF-A281-785A230F2066}" destId="{8024A878-514C-461E-BA4A-3B36874CC4D9}" srcOrd="1" destOrd="0" presId="urn:microsoft.com/office/officeart/2005/8/layout/radial4"/>
    <dgm:cxn modelId="{D02393A0-B831-4535-A0EB-404731EA7495}" type="presParOf" srcId="{5FBFD140-FD3B-4DDF-A281-785A230F2066}" destId="{2DA8357A-2AFD-4E55-B00D-95D43151B7F0}" srcOrd="2" destOrd="0" presId="urn:microsoft.com/office/officeart/2005/8/layout/radial4"/>
    <dgm:cxn modelId="{F4B289C5-8A6E-49B9-B598-01716C76B75A}" type="presParOf" srcId="{5FBFD140-FD3B-4DDF-A281-785A230F2066}" destId="{A6E70901-76B8-4932-83F6-6871F9FAE746}" srcOrd="3" destOrd="0" presId="urn:microsoft.com/office/officeart/2005/8/layout/radial4"/>
    <dgm:cxn modelId="{B08EEEBE-C2F8-441F-97AA-5E989BFD3B73}" type="presParOf" srcId="{5FBFD140-FD3B-4DDF-A281-785A230F2066}" destId="{A12322E3-5C68-407C-9AF6-6211FDFF7BE2}" srcOrd="4" destOrd="0" presId="urn:microsoft.com/office/officeart/2005/8/layout/radial4"/>
    <dgm:cxn modelId="{1CE1B33A-CA61-47FA-BE58-DF13B5B07692}" type="presParOf" srcId="{5FBFD140-FD3B-4DDF-A281-785A230F2066}" destId="{F2CA054F-33C3-4370-8620-FE285E3528E5}" srcOrd="5" destOrd="0" presId="urn:microsoft.com/office/officeart/2005/8/layout/radial4"/>
    <dgm:cxn modelId="{7C338558-C28B-46D1-97EB-EBCB699E646B}" type="presParOf" srcId="{5FBFD140-FD3B-4DDF-A281-785A230F2066}" destId="{8955FB21-F83C-4FE9-8E03-2D37326A2154}" srcOrd="6" destOrd="0" presId="urn:microsoft.com/office/officeart/2005/8/layout/radial4"/>
    <dgm:cxn modelId="{A54F8630-3EAE-4493-A8FC-AD596A93FED0}" type="presParOf" srcId="{5FBFD140-FD3B-4DDF-A281-785A230F2066}" destId="{0556C30A-8573-4B16-B4E0-2DE288328A6F}" srcOrd="7" destOrd="0" presId="urn:microsoft.com/office/officeart/2005/8/layout/radial4"/>
    <dgm:cxn modelId="{00FBBE9D-7572-43F8-B622-3369A3B09EA2}" type="presParOf" srcId="{5FBFD140-FD3B-4DDF-A281-785A230F2066}" destId="{9139F68A-860C-4F22-B8E6-D19B258C12ED}" srcOrd="8" destOrd="0" presId="urn:microsoft.com/office/officeart/2005/8/layout/radial4"/>
    <dgm:cxn modelId="{E556C1AC-CE7A-49F2-9A1C-6751693D1BA1}" type="presParOf" srcId="{5FBFD140-FD3B-4DDF-A281-785A230F2066}" destId="{2487CDBB-EBCB-454F-A064-1D19306AD166}" srcOrd="9" destOrd="0" presId="urn:microsoft.com/office/officeart/2005/8/layout/radial4"/>
    <dgm:cxn modelId="{A3B49428-5A96-4B60-91F3-F4AEE9A8D760}" type="presParOf" srcId="{5FBFD140-FD3B-4DDF-A281-785A230F2066}" destId="{33AA3C8A-5A84-49CE-B253-9D7F6B9FB233}"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9EB9-08F2-4CD9-A131-14095A89B311}">
      <dsp:nvSpPr>
        <dsp:cNvPr id="0" name=""/>
        <dsp:cNvSpPr/>
      </dsp:nvSpPr>
      <dsp:spPr>
        <a:xfrm>
          <a:off x="506122" y="2830"/>
          <a:ext cx="2255370" cy="670116"/>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ZA" sz="1800" kern="1200" dirty="0"/>
            <a:t>Elevated</a:t>
          </a:r>
          <a:r>
            <a:rPr lang="en-ZA" sz="2200" kern="1200" dirty="0"/>
            <a:t> </a:t>
          </a:r>
          <a:r>
            <a:rPr lang="en-ZA" sz="1800" kern="1200" dirty="0"/>
            <a:t>Priorities</a:t>
          </a:r>
        </a:p>
        <a:p>
          <a:pPr marL="0" lvl="0" indent="0" algn="ctr" defTabSz="800100">
            <a:lnSpc>
              <a:spcPct val="90000"/>
            </a:lnSpc>
            <a:spcBef>
              <a:spcPct val="0"/>
            </a:spcBef>
            <a:spcAft>
              <a:spcPct val="35000"/>
            </a:spcAft>
            <a:buNone/>
          </a:pPr>
          <a:r>
            <a:rPr lang="en-ZA" sz="1800" kern="1200" dirty="0"/>
            <a:t>#TISH</a:t>
          </a:r>
          <a:endParaRPr lang="en-US" sz="2200" kern="1200" dirty="0"/>
        </a:p>
      </dsp:txBody>
      <dsp:txXfrm>
        <a:off x="525749" y="22457"/>
        <a:ext cx="2216116" cy="630862"/>
      </dsp:txXfrm>
    </dsp:sp>
    <dsp:sp modelId="{FE53AE1A-A8DE-471F-BE1F-8DBAE239EC1D}">
      <dsp:nvSpPr>
        <dsp:cNvPr id="0" name=""/>
        <dsp:cNvSpPr/>
      </dsp:nvSpPr>
      <dsp:spPr>
        <a:xfrm>
          <a:off x="731659" y="672946"/>
          <a:ext cx="225537" cy="502587"/>
        </a:xfrm>
        <a:custGeom>
          <a:avLst/>
          <a:gdLst/>
          <a:ahLst/>
          <a:cxnLst/>
          <a:rect l="0" t="0" r="0" b="0"/>
          <a:pathLst>
            <a:path>
              <a:moveTo>
                <a:pt x="0" y="0"/>
              </a:moveTo>
              <a:lnTo>
                <a:pt x="0" y="502587"/>
              </a:lnTo>
              <a:lnTo>
                <a:pt x="225537" y="502587"/>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CD18D2-F1B7-401C-B2BC-A25777A439A1}">
      <dsp:nvSpPr>
        <dsp:cNvPr id="0" name=""/>
        <dsp:cNvSpPr/>
      </dsp:nvSpPr>
      <dsp:spPr>
        <a:xfrm>
          <a:off x="957196" y="840475"/>
          <a:ext cx="1552257" cy="670116"/>
        </a:xfrm>
        <a:prstGeom prst="roundRect">
          <a:avLst>
            <a:gd name="adj" fmla="val 10000"/>
          </a:avLst>
        </a:prstGeom>
        <a:solidFill>
          <a:schemeClr val="accent4">
            <a:lumMod val="75000"/>
            <a:alpha val="9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Economic recovery and acceleration</a:t>
          </a:r>
        </a:p>
        <a:p>
          <a:pPr marL="0" lvl="0" indent="0" algn="ctr" defTabSz="444500">
            <a:lnSpc>
              <a:spcPct val="90000"/>
            </a:lnSpc>
            <a:spcBef>
              <a:spcPct val="0"/>
            </a:spcBef>
            <a:spcAft>
              <a:spcPct val="35000"/>
            </a:spcAft>
            <a:buNone/>
          </a:pPr>
          <a:r>
            <a:rPr lang="en-US" sz="1000" kern="1200" dirty="0"/>
            <a:t>TISH</a:t>
          </a:r>
        </a:p>
      </dsp:txBody>
      <dsp:txXfrm>
        <a:off x="976823" y="860102"/>
        <a:ext cx="1513003" cy="630862"/>
      </dsp:txXfrm>
    </dsp:sp>
    <dsp:sp modelId="{18616693-8C3A-4B90-AAAD-14634FBD60B2}">
      <dsp:nvSpPr>
        <dsp:cNvPr id="0" name=""/>
        <dsp:cNvSpPr/>
      </dsp:nvSpPr>
      <dsp:spPr>
        <a:xfrm>
          <a:off x="731659" y="672946"/>
          <a:ext cx="225537" cy="1340232"/>
        </a:xfrm>
        <a:custGeom>
          <a:avLst/>
          <a:gdLst/>
          <a:ahLst/>
          <a:cxnLst/>
          <a:rect l="0" t="0" r="0" b="0"/>
          <a:pathLst>
            <a:path>
              <a:moveTo>
                <a:pt x="0" y="0"/>
              </a:moveTo>
              <a:lnTo>
                <a:pt x="0" y="1340232"/>
              </a:lnTo>
              <a:lnTo>
                <a:pt x="225537" y="1340232"/>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5C3DFE-6D49-4C0E-ABF4-F9BFC94E9989}">
      <dsp:nvSpPr>
        <dsp:cNvPr id="0" name=""/>
        <dsp:cNvSpPr/>
      </dsp:nvSpPr>
      <dsp:spPr>
        <a:xfrm>
          <a:off x="957196" y="1678121"/>
          <a:ext cx="1552246" cy="670116"/>
        </a:xfrm>
        <a:prstGeom prst="roundRect">
          <a:avLst>
            <a:gd name="adj" fmla="val 10000"/>
          </a:avLst>
        </a:prstGeom>
        <a:solidFill>
          <a:schemeClr val="accent4">
            <a:lumMod val="75000"/>
            <a:alpha val="9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Strengthen the battle against crime, corruption, vandalism, and lawlessness </a:t>
          </a:r>
        </a:p>
      </dsp:txBody>
      <dsp:txXfrm>
        <a:off x="976823" y="1697748"/>
        <a:ext cx="1512992" cy="630862"/>
      </dsp:txXfrm>
    </dsp:sp>
    <dsp:sp modelId="{3D877E4F-1C61-4763-864A-3537227ED17C}">
      <dsp:nvSpPr>
        <dsp:cNvPr id="0" name=""/>
        <dsp:cNvSpPr/>
      </dsp:nvSpPr>
      <dsp:spPr>
        <a:xfrm>
          <a:off x="731659" y="672946"/>
          <a:ext cx="225537" cy="2192969"/>
        </a:xfrm>
        <a:custGeom>
          <a:avLst/>
          <a:gdLst/>
          <a:ahLst/>
          <a:cxnLst/>
          <a:rect l="0" t="0" r="0" b="0"/>
          <a:pathLst>
            <a:path>
              <a:moveTo>
                <a:pt x="0" y="0"/>
              </a:moveTo>
              <a:lnTo>
                <a:pt x="0" y="2192969"/>
              </a:lnTo>
              <a:lnTo>
                <a:pt x="225537" y="219296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04BF0A-01A9-459F-A027-D7D3D3C653A6}">
      <dsp:nvSpPr>
        <dsp:cNvPr id="0" name=""/>
        <dsp:cNvSpPr/>
      </dsp:nvSpPr>
      <dsp:spPr>
        <a:xfrm>
          <a:off x="957196" y="2515766"/>
          <a:ext cx="1552246" cy="700298"/>
        </a:xfrm>
        <a:prstGeom prst="roundRect">
          <a:avLst>
            <a:gd name="adj" fmla="val 10000"/>
          </a:avLst>
        </a:prstGeom>
        <a:solidFill>
          <a:schemeClr val="accent4">
            <a:lumMod val="75000"/>
            <a:alpha val="9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to improve living conditions in townships, informal settlements, and hostels (TISH)</a:t>
          </a:r>
        </a:p>
      </dsp:txBody>
      <dsp:txXfrm>
        <a:off x="977707" y="2536277"/>
        <a:ext cx="1511224" cy="659276"/>
      </dsp:txXfrm>
    </dsp:sp>
    <dsp:sp modelId="{0F01B9B3-D6FB-441F-8E73-BEC0B683B1D6}">
      <dsp:nvSpPr>
        <dsp:cNvPr id="0" name=""/>
        <dsp:cNvSpPr/>
      </dsp:nvSpPr>
      <dsp:spPr>
        <a:xfrm>
          <a:off x="731659" y="672946"/>
          <a:ext cx="225537" cy="3045705"/>
        </a:xfrm>
        <a:custGeom>
          <a:avLst/>
          <a:gdLst/>
          <a:ahLst/>
          <a:cxnLst/>
          <a:rect l="0" t="0" r="0" b="0"/>
          <a:pathLst>
            <a:path>
              <a:moveTo>
                <a:pt x="0" y="0"/>
              </a:moveTo>
              <a:lnTo>
                <a:pt x="0" y="3045705"/>
              </a:lnTo>
              <a:lnTo>
                <a:pt x="225537" y="304570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FA2738-17AA-4644-B833-680D0B6E0BB5}">
      <dsp:nvSpPr>
        <dsp:cNvPr id="0" name=""/>
        <dsp:cNvSpPr/>
      </dsp:nvSpPr>
      <dsp:spPr>
        <a:xfrm>
          <a:off x="957196" y="3383594"/>
          <a:ext cx="1530996" cy="670116"/>
        </a:xfrm>
        <a:prstGeom prst="roundRect">
          <a:avLst>
            <a:gd name="adj" fmla="val 10000"/>
          </a:avLst>
        </a:prstGeom>
        <a:solidFill>
          <a:schemeClr val="accent4">
            <a:lumMod val="75000"/>
            <a:alpha val="9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Prioritization of </a:t>
          </a:r>
          <a:r>
            <a:rPr lang="en-US" sz="1000" kern="1200" dirty="0"/>
            <a:t>health</a:t>
          </a:r>
          <a:r>
            <a:rPr lang="en-US" sz="1100" kern="1200" dirty="0"/>
            <a:t> and wellness of communities</a:t>
          </a:r>
          <a:endParaRPr lang="en-US" sz="1100" b="0" kern="1200" dirty="0"/>
        </a:p>
      </dsp:txBody>
      <dsp:txXfrm>
        <a:off x="976823" y="3403221"/>
        <a:ext cx="1491742" cy="630862"/>
      </dsp:txXfrm>
    </dsp:sp>
    <dsp:sp modelId="{90F0AFA2-7DF4-4E0A-9CDE-93C4D671A9A8}">
      <dsp:nvSpPr>
        <dsp:cNvPr id="0" name=""/>
        <dsp:cNvSpPr/>
      </dsp:nvSpPr>
      <dsp:spPr>
        <a:xfrm>
          <a:off x="731659" y="672946"/>
          <a:ext cx="225537" cy="3883351"/>
        </a:xfrm>
        <a:custGeom>
          <a:avLst/>
          <a:gdLst/>
          <a:ahLst/>
          <a:cxnLst/>
          <a:rect l="0" t="0" r="0" b="0"/>
          <a:pathLst>
            <a:path>
              <a:moveTo>
                <a:pt x="0" y="0"/>
              </a:moveTo>
              <a:lnTo>
                <a:pt x="0" y="3883351"/>
              </a:lnTo>
              <a:lnTo>
                <a:pt x="225537" y="388335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D9D593-806D-43DD-B965-8BEECC262C0D}">
      <dsp:nvSpPr>
        <dsp:cNvPr id="0" name=""/>
        <dsp:cNvSpPr/>
      </dsp:nvSpPr>
      <dsp:spPr>
        <a:xfrm>
          <a:off x="957196" y="4221239"/>
          <a:ext cx="1551314" cy="670116"/>
        </a:xfrm>
        <a:prstGeom prst="roundRect">
          <a:avLst>
            <a:gd name="adj" fmla="val 10000"/>
          </a:avLst>
        </a:prstGeom>
        <a:solidFill>
          <a:schemeClr val="accent4">
            <a:lumMod val="75000"/>
            <a:alpha val="9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Strengthen</a:t>
          </a:r>
          <a:r>
            <a:rPr lang="en-US" sz="1100" b="0" kern="1200" dirty="0"/>
            <a:t> the </a:t>
          </a:r>
          <a:r>
            <a:rPr lang="en-US" sz="1100" kern="1200" dirty="0"/>
            <a:t>capacity of the state to deliver services</a:t>
          </a:r>
          <a:endParaRPr lang="en-US" sz="1100" b="0" kern="1200" dirty="0"/>
        </a:p>
      </dsp:txBody>
      <dsp:txXfrm>
        <a:off x="976823" y="4240866"/>
        <a:ext cx="1512060" cy="630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E36FA-3301-497F-A145-07E30E234E1F}">
      <dsp:nvSpPr>
        <dsp:cNvPr id="0" name=""/>
        <dsp:cNvSpPr/>
      </dsp:nvSpPr>
      <dsp:spPr>
        <a:xfrm>
          <a:off x="1859888" y="2166747"/>
          <a:ext cx="2134613" cy="2120466"/>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a:cs typeface="Arial"/>
            </a:rPr>
            <a:t>Improve living conditions in </a:t>
          </a:r>
          <a:r>
            <a:rPr lang="en-US" sz="1600" b="1" kern="1200">
              <a:latin typeface="Arial"/>
              <a:ea typeface="+mn-ea"/>
              <a:cs typeface="+mn-cs"/>
            </a:rPr>
            <a:t>townships, informal settlements, and hostels</a:t>
          </a:r>
        </a:p>
        <a:p>
          <a:pPr marL="0" lvl="0" indent="0" algn="ctr" defTabSz="711200">
            <a:lnSpc>
              <a:spcPct val="90000"/>
            </a:lnSpc>
            <a:spcBef>
              <a:spcPct val="0"/>
            </a:spcBef>
            <a:spcAft>
              <a:spcPct val="35000"/>
            </a:spcAft>
            <a:buNone/>
          </a:pPr>
          <a:r>
            <a:rPr lang="en-US" sz="1600" b="1" kern="1200">
              <a:latin typeface="Arial"/>
              <a:ea typeface="+mn-ea"/>
              <a:cs typeface="+mn-cs"/>
            </a:rPr>
            <a:t>TISH</a:t>
          </a:r>
        </a:p>
      </dsp:txBody>
      <dsp:txXfrm>
        <a:off x="2172495" y="2477282"/>
        <a:ext cx="1509399" cy="1499396"/>
      </dsp:txXfrm>
    </dsp:sp>
    <dsp:sp modelId="{8024A878-514C-461E-BA4A-3B36874CC4D9}">
      <dsp:nvSpPr>
        <dsp:cNvPr id="0" name=""/>
        <dsp:cNvSpPr/>
      </dsp:nvSpPr>
      <dsp:spPr>
        <a:xfrm rot="10800000">
          <a:off x="715636" y="3012291"/>
          <a:ext cx="1081318" cy="42937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DA8357A-2AFD-4E55-B00D-95D43151B7F0}">
      <dsp:nvSpPr>
        <dsp:cNvPr id="0" name=""/>
        <dsp:cNvSpPr/>
      </dsp:nvSpPr>
      <dsp:spPr>
        <a:xfrm>
          <a:off x="5" y="2654475"/>
          <a:ext cx="1431261" cy="114500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400" b="1" kern="1200">
              <a:latin typeface="Arial"/>
              <a:ea typeface="+mn-ea"/>
              <a:cs typeface="+mn-cs"/>
            </a:rPr>
            <a:t>Accelerated Economic recovery </a:t>
          </a:r>
        </a:p>
      </dsp:txBody>
      <dsp:txXfrm>
        <a:off x="33541" y="2688011"/>
        <a:ext cx="1364189" cy="1077936"/>
      </dsp:txXfrm>
    </dsp:sp>
    <dsp:sp modelId="{A6E70901-76B8-4932-83F6-6871F9FAE746}">
      <dsp:nvSpPr>
        <dsp:cNvPr id="0" name=""/>
        <dsp:cNvSpPr/>
      </dsp:nvSpPr>
      <dsp:spPr>
        <a:xfrm rot="13457124">
          <a:off x="985259" y="1758086"/>
          <a:ext cx="1312098" cy="42937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12322E3-5C68-407C-9AF6-6211FDFF7BE2}">
      <dsp:nvSpPr>
        <dsp:cNvPr id="0" name=""/>
        <dsp:cNvSpPr/>
      </dsp:nvSpPr>
      <dsp:spPr>
        <a:xfrm>
          <a:off x="456031" y="942195"/>
          <a:ext cx="1431261" cy="114500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cs typeface="Arial"/>
            </a:rPr>
            <a:t>Improve Health and wellness of communities</a:t>
          </a:r>
        </a:p>
      </dsp:txBody>
      <dsp:txXfrm>
        <a:off x="489567" y="975731"/>
        <a:ext cx="1364189" cy="1077936"/>
      </dsp:txXfrm>
    </dsp:sp>
    <dsp:sp modelId="{F2CA054F-33C3-4370-8620-FE285E3528E5}">
      <dsp:nvSpPr>
        <dsp:cNvPr id="0" name=""/>
        <dsp:cNvSpPr/>
      </dsp:nvSpPr>
      <dsp:spPr>
        <a:xfrm rot="16199309">
          <a:off x="2383067" y="1344967"/>
          <a:ext cx="1087584" cy="42937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955FB21-F83C-4FE9-8E03-2D37326A2154}">
      <dsp:nvSpPr>
        <dsp:cNvPr id="0" name=""/>
        <dsp:cNvSpPr/>
      </dsp:nvSpPr>
      <dsp:spPr>
        <a:xfrm>
          <a:off x="2211119" y="443359"/>
          <a:ext cx="1431261" cy="114500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cs typeface="Arial"/>
            </a:rPr>
            <a:t>Strengthen the capacity of the state to deliver services</a:t>
          </a:r>
        </a:p>
      </dsp:txBody>
      <dsp:txXfrm>
        <a:off x="2244655" y="476895"/>
        <a:ext cx="1364189" cy="1077936"/>
      </dsp:txXfrm>
    </dsp:sp>
    <dsp:sp modelId="{0556C30A-8573-4B16-B4E0-2DE288328A6F}">
      <dsp:nvSpPr>
        <dsp:cNvPr id="0" name=""/>
        <dsp:cNvSpPr/>
      </dsp:nvSpPr>
      <dsp:spPr>
        <a:xfrm rot="18840773">
          <a:off x="3520042" y="1724073"/>
          <a:ext cx="1303458" cy="42937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139F68A-860C-4F22-B8E6-D19B258C12ED}">
      <dsp:nvSpPr>
        <dsp:cNvPr id="0" name=""/>
        <dsp:cNvSpPr/>
      </dsp:nvSpPr>
      <dsp:spPr>
        <a:xfrm>
          <a:off x="3908976" y="897544"/>
          <a:ext cx="1431261" cy="114500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a:cs typeface="Arial"/>
            </a:rPr>
            <a:t>Strengthen the battle against crime, corruption, vandalism, and lawlessness </a:t>
          </a:r>
        </a:p>
      </dsp:txBody>
      <dsp:txXfrm>
        <a:off x="3942512" y="931080"/>
        <a:ext cx="1364189" cy="1077936"/>
      </dsp:txXfrm>
    </dsp:sp>
    <dsp:sp modelId="{2487CDBB-EBCB-454F-A064-1D19306AD166}">
      <dsp:nvSpPr>
        <dsp:cNvPr id="0" name=""/>
        <dsp:cNvSpPr/>
      </dsp:nvSpPr>
      <dsp:spPr>
        <a:xfrm>
          <a:off x="4057386" y="3012291"/>
          <a:ext cx="1080482" cy="42937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AA3C8A-5A84-49CE-B253-9D7F6B9FB233}">
      <dsp:nvSpPr>
        <dsp:cNvPr id="0" name=""/>
        <dsp:cNvSpPr/>
      </dsp:nvSpPr>
      <dsp:spPr>
        <a:xfrm>
          <a:off x="4422238" y="2654475"/>
          <a:ext cx="1431261" cy="114500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400" b="1" kern="1200">
              <a:latin typeface="Arial"/>
              <a:ea typeface="+mn-ea"/>
              <a:cs typeface="+mn-cs"/>
            </a:rPr>
            <a:t>Focus on Incomplete Infrastructure </a:t>
          </a:r>
        </a:p>
      </dsp:txBody>
      <dsp:txXfrm>
        <a:off x="4455774" y="2688011"/>
        <a:ext cx="1364189" cy="10779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05:03:14.941"/>
    </inkml:context>
    <inkml:brush xml:id="br0">
      <inkml:brushProperty name="width" value="0.05" units="cm"/>
      <inkml:brushProperty name="height" value="0.05" units="cm"/>
      <inkml:brushProperty name="color" value="#008C3A"/>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17-10-18T14:08:03.377"/>
    </inkml:context>
    <inkml:brush xml:id="br0">
      <inkml:brushProperty name="width" value="0.06667" units="cm"/>
      <inkml:brushProperty name="height" value="0.06667" units="cm"/>
      <inkml:brushProperty name="fitToCurve" value="1"/>
    </inkml:brush>
  </inkml:definitions>
  <inkml:trace contextRef="#ctx0" brushRef="#br0">340 90 0</inkml:trace>
  <inkml:trace contextRef="#ctx0" brushRef="#br0" timeOffset="-797.11">-151-36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3CC75-DF66-FA45-9965-DEEDA5EDB3B5}" type="datetimeFigureOut">
              <a:rPr lang="en-US" smtClean="0"/>
              <a:t>8/23/2023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70791-6C15-154D-AEEB-02EE0555115E}" type="slidenum">
              <a:rPr lang="en-US" smtClean="0"/>
              <a:t>‹#›</a:t>
            </a:fld>
            <a:endParaRPr lang="en-US" dirty="0"/>
          </a:p>
        </p:txBody>
      </p:sp>
    </p:spTree>
    <p:extLst>
      <p:ext uri="{BB962C8B-B14F-4D97-AF65-F5344CB8AC3E}">
        <p14:creationId xmlns:p14="http://schemas.microsoft.com/office/powerpoint/2010/main" val="37046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6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52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C59987-71B0-4446-9BA3-B3BAD87B6E0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09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570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81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899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62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3730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5681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EA7E2E-8E4C-4203-BEAF-438AEDF12FB1}" type="slidenum">
              <a:rPr lang="en-ZA" smtClean="0"/>
              <a:t>60</a:t>
            </a:fld>
            <a:endParaRPr lang="en-ZA" dirty="0"/>
          </a:p>
        </p:txBody>
      </p:sp>
    </p:spTree>
    <p:extLst>
      <p:ext uri="{BB962C8B-B14F-4D97-AF65-F5344CB8AC3E}">
        <p14:creationId xmlns:p14="http://schemas.microsoft.com/office/powerpoint/2010/main" val="208194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dirty="0">
                <a:solidFill>
                  <a:schemeClr val="accent6">
                    <a:lumMod val="75000"/>
                  </a:schemeClr>
                </a:solidFill>
                <a:latin typeface="Wingdings" panose="05000000000000000000" pitchFamily="2" charset="2"/>
                <a:sym typeface="Wingdings" panose="05000000000000000000" pitchFamily="2" charset="2"/>
              </a:rPr>
              <a:t></a:t>
            </a:r>
            <a:endParaRPr lang="en-GB" sz="1200" b="1" noProof="0" dirty="0">
              <a:solidFill>
                <a:schemeClr val="accent6">
                  <a:lumMod val="75000"/>
                </a:schemeClr>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61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87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sz="1200" dirty="0">
                <a:solidFill>
                  <a:prstClr val="black"/>
                </a:solidFill>
                <a:latin typeface="Calibri" panose="020F0502020204030204" pitchFamily="34" charset="0"/>
                <a:cs typeface="Arial" panose="020B0604020202020204" pitchFamily="34" charset="0"/>
              </a:rPr>
              <a:t>MTSF is a high-level strategic document to guide the 5 year implementation and monitoring of the NDP 2030 In line with electoral mandate it identifies the Priorities to be undertaken during 2019-2024 to put the country on a positive trajectory towards the achievement of the 2030 vision</a:t>
            </a:r>
          </a:p>
          <a:p>
            <a:pPr defTabSz="685800">
              <a:defRPr/>
            </a:pPr>
            <a:r>
              <a:rPr lang="en-US" sz="1200" dirty="0">
                <a:solidFill>
                  <a:prstClr val="black"/>
                </a:solidFill>
                <a:latin typeface="Calibri" panose="020F0502020204030204" pitchFamily="34" charset="0"/>
                <a:cs typeface="Arial" panose="020B0604020202020204" pitchFamily="34" charset="0"/>
              </a:rPr>
              <a:t>It sets targets for implementation of the priorities  and interventions for the 5 year period, and states the Outcomes and Indicators to be monitored towards 2030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67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62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71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21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52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833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5.xml" /></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5.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5.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6.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6.xml" /></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6.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6.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7.xml" /></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7.xml" /></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7.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7.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440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3515-6FAF-1840-9817-62D81DBC7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005EE-EF2C-D546-BE9E-707D2BD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D4058C-FD20-C14C-BA08-50542B27EC74}"/>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5" name="Footer Placeholder 4">
            <a:extLst>
              <a:ext uri="{FF2B5EF4-FFF2-40B4-BE49-F238E27FC236}">
                <a16:creationId xmlns:a16="http://schemas.microsoft.com/office/drawing/2014/main" id="{97974B8E-6CE1-374E-90C4-3DE065D7F7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C91FA0-B041-8747-A211-71EAB0A816A0}"/>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00846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9B92-D15F-F846-9A17-DA33854A8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2327D-15F7-F746-B6FD-01B133D20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969B6-A827-5A42-9331-5117791834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B8126-C255-2140-9B43-85BC443A1D66}"/>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6" name="Footer Placeholder 5">
            <a:extLst>
              <a:ext uri="{FF2B5EF4-FFF2-40B4-BE49-F238E27FC236}">
                <a16:creationId xmlns:a16="http://schemas.microsoft.com/office/drawing/2014/main" id="{C5F354A8-9840-CE48-B386-D2DA6D4F48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D3C94B-1CC0-8548-8B80-9F55C9A45B68}"/>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224648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61AC-238F-FB4E-8540-C10A06D0C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E0514-220F-3F43-BC77-E55956F9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B3AD53-C140-0D4A-88F5-19039B8D1B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64479-678C-5D43-B008-AEAA05C30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2EF8F8-B367-5041-964A-6C003B8F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773F2-1EC4-2646-928C-F1DA518C7FC9}"/>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8" name="Footer Placeholder 7">
            <a:extLst>
              <a:ext uri="{FF2B5EF4-FFF2-40B4-BE49-F238E27FC236}">
                <a16:creationId xmlns:a16="http://schemas.microsoft.com/office/drawing/2014/main" id="{ABB16E4F-433E-0E40-B116-3CB5647DE0C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2B55E3-350D-F140-A58B-DD9E7B4FD1B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423238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B35F-4EDC-AA41-BC1E-3E842C403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DBFE9-A665-C84D-88A4-E59D2933581C}"/>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4" name="Footer Placeholder 3">
            <a:extLst>
              <a:ext uri="{FF2B5EF4-FFF2-40B4-BE49-F238E27FC236}">
                <a16:creationId xmlns:a16="http://schemas.microsoft.com/office/drawing/2014/main" id="{C3F9700E-01E0-A34D-9698-EF251B8CD5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EFC064-C8B4-C84D-B36A-87750AD7CBAE}"/>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58056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65DC4-328B-BB41-92DB-C422BFA25D16}"/>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3" name="Footer Placeholder 2">
            <a:extLst>
              <a:ext uri="{FF2B5EF4-FFF2-40B4-BE49-F238E27FC236}">
                <a16:creationId xmlns:a16="http://schemas.microsoft.com/office/drawing/2014/main" id="{B54DE0D9-D24A-1745-907C-1A5A5E56DB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BBD05C-E756-5840-929B-880F6C016139}"/>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7969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A799-071A-D14C-BB12-1B6F45F03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2D74EB-8A1E-A34D-9462-71BC5D56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48A42-5501-D341-BBEF-C61FEAA1F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852613-70A0-E74D-808E-843BE2C98D4A}"/>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6" name="Footer Placeholder 5">
            <a:extLst>
              <a:ext uri="{FF2B5EF4-FFF2-40B4-BE49-F238E27FC236}">
                <a16:creationId xmlns:a16="http://schemas.microsoft.com/office/drawing/2014/main" id="{CCB1F20B-E973-D647-A1D8-AC0293B292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2EC49C-1F29-E94D-9BA1-EB6974A02E0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97643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2A29-00F7-D341-9440-8C5D8D14F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7CFFC-28FE-C840-B66D-EFC9FF553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9F66BE-7C73-4E42-93A5-D7D781702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F5E02-A93F-4448-A744-1E440C655930}"/>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6" name="Footer Placeholder 5">
            <a:extLst>
              <a:ext uri="{FF2B5EF4-FFF2-40B4-BE49-F238E27FC236}">
                <a16:creationId xmlns:a16="http://schemas.microsoft.com/office/drawing/2014/main" id="{387ABEE7-7C98-7A40-BBA4-4111B83E43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775572-9673-694F-A1E2-C6B57DDD3872}"/>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637826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BCD-65FE-B644-9866-E3C0D20DA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61615-B9AC-9745-A82F-0990741C1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B843-32C8-3748-A7F7-2C2613C3BF4F}"/>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5" name="Footer Placeholder 4">
            <a:extLst>
              <a:ext uri="{FF2B5EF4-FFF2-40B4-BE49-F238E27FC236}">
                <a16:creationId xmlns:a16="http://schemas.microsoft.com/office/drawing/2014/main" id="{621E7954-CE3D-9E45-B496-9F8DEDA39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826B9B-1458-6442-B626-E6566F46015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755959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5E244-2D04-0D47-8E9E-B0B5C0CEA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CD195-D520-354E-9BA1-16F1EAD03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9E798-C3FD-6447-BB92-14C1B369D353}"/>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5" name="Footer Placeholder 4">
            <a:extLst>
              <a:ext uri="{FF2B5EF4-FFF2-40B4-BE49-F238E27FC236}">
                <a16:creationId xmlns:a16="http://schemas.microsoft.com/office/drawing/2014/main" id="{BD0F9CFA-37A5-834E-BE55-336D5B602A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773C-52E9-AC48-B6C6-6D05803C4764}"/>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37096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E02E-1FCF-4846-8C2C-0547A4D2EF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4DF0D6-80DE-FB40-890B-443DAC626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E0EB34-9AB9-184B-AED9-37F9D7ACB03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5B0FEB-0EF7-2F42-8F35-1003416195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DF0439-6847-FD40-9A59-BA41DB36AA1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4877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43149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8EED-395D-4D43-BC7D-9BEBBA067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28C12-966D-5045-9353-7ABD94B1A5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2C55A-EC9D-1747-9D95-23CBE49BA96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E9D9409-5C27-A849-8808-25915B0B9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3CAFF2-4938-464E-BBFE-3F261D5611E5}"/>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436095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3515-6FAF-1840-9817-62D81DBC7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005EE-EF2C-D546-BE9E-707D2BD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D4058C-FD20-C14C-BA08-50542B27EC7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7974B8E-6CE1-374E-90C4-3DE065D7F7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C91FA0-B041-8747-A211-71EAB0A816A0}"/>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69667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9B92-D15F-F846-9A17-DA33854A8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2327D-15F7-F746-B6FD-01B133D20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969B6-A827-5A42-9331-5117791834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B8126-C255-2140-9B43-85BC443A1D6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5F354A8-9840-CE48-B386-D2DA6D4F48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D3C94B-1CC0-8548-8B80-9F55C9A45B68}"/>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234925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61AC-238F-FB4E-8540-C10A06D0C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E0514-220F-3F43-BC77-E55956F9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B3AD53-C140-0D4A-88F5-19039B8D1B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64479-678C-5D43-B008-AEAA05C30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2EF8F8-B367-5041-964A-6C003B8F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773F2-1EC4-2646-928C-F1DA518C7FC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BB16E4F-433E-0E40-B116-3CB5647DE0C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2B55E3-350D-F140-A58B-DD9E7B4FD1B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727330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B35F-4EDC-AA41-BC1E-3E842C403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DBFE9-A665-C84D-88A4-E59D2933581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3F9700E-01E0-A34D-9698-EF251B8CD5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EFC064-C8B4-C84D-B36A-87750AD7CBAE}"/>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312862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65DC4-328B-BB41-92DB-C422BFA25D1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54DE0D9-D24A-1745-907C-1A5A5E56DB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BBD05C-E756-5840-929B-880F6C016139}"/>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58391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A799-071A-D14C-BB12-1B6F45F03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2D74EB-8A1E-A34D-9462-71BC5D56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48A42-5501-D341-BBEF-C61FEAA1F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852613-70A0-E74D-808E-843BE2C98D4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CB1F20B-E973-D647-A1D8-AC0293B292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2EC49C-1F29-E94D-9BA1-EB6974A02E0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719805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2A29-00F7-D341-9440-8C5D8D14F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7CFFC-28FE-C840-B66D-EFC9FF553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9F66BE-7C73-4E42-93A5-D7D781702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F5E02-A93F-4448-A744-1E440C65593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87ABEE7-7C98-7A40-BBA4-4111B83E43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775572-9673-694F-A1E2-C6B57DDD3872}"/>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693913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BCD-65FE-B644-9866-E3C0D20DA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61615-B9AC-9745-A82F-0990741C1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B843-32C8-3748-A7F7-2C2613C3BF4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21E7954-CE3D-9E45-B496-9F8DEDA39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826B9B-1458-6442-B626-E6566F46015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985783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5E244-2D04-0D47-8E9E-B0B5C0CEA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CD195-D520-354E-9BA1-16F1EAD03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9E798-C3FD-6447-BB92-14C1B369D35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0F9CFA-37A5-834E-BE55-336D5B602A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773C-52E9-AC48-B6C6-6D05803C4764}"/>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75116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98376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1570454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E02E-1FCF-4846-8C2C-0547A4D2EF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4DF0D6-80DE-FB40-890B-443DAC626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E0EB34-9AB9-184B-AED9-37F9D7ACB03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5B0FEB-0EF7-2F42-8F35-1003416195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DF0439-6847-FD40-9A59-BA41DB36AA1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056459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8EED-395D-4D43-BC7D-9BEBBA067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28C12-966D-5045-9353-7ABD94B1A5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2C55A-EC9D-1747-9D95-23CBE49BA96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E9D9409-5C27-A849-8808-25915B0B9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3CAFF2-4938-464E-BBFE-3F261D5611E5}"/>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658328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3515-6FAF-1840-9817-62D81DBC7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005EE-EF2C-D546-BE9E-707D2BD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D4058C-FD20-C14C-BA08-50542B27EC7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7974B8E-6CE1-374E-90C4-3DE065D7F7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C91FA0-B041-8747-A211-71EAB0A816A0}"/>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549854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9B92-D15F-F846-9A17-DA33854A8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2327D-15F7-F746-B6FD-01B133D20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969B6-A827-5A42-9331-5117791834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B8126-C255-2140-9B43-85BC443A1D6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5F354A8-9840-CE48-B386-D2DA6D4F48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D3C94B-1CC0-8548-8B80-9F55C9A45B68}"/>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414404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61AC-238F-FB4E-8540-C10A06D0C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E0514-220F-3F43-BC77-E55956F9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B3AD53-C140-0D4A-88F5-19039B8D1B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64479-678C-5D43-B008-AEAA05C30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2EF8F8-B367-5041-964A-6C003B8F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773F2-1EC4-2646-928C-F1DA518C7FC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BB16E4F-433E-0E40-B116-3CB5647DE0C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2B55E3-350D-F140-A58B-DD9E7B4FD1B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1426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B35F-4EDC-AA41-BC1E-3E842C403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DBFE9-A665-C84D-88A4-E59D2933581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3F9700E-01E0-A34D-9698-EF251B8CD5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EFC064-C8B4-C84D-B36A-87750AD7CBAE}"/>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450417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65DC4-328B-BB41-92DB-C422BFA25D1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54DE0D9-D24A-1745-907C-1A5A5E56DB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BBD05C-E756-5840-929B-880F6C016139}"/>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436615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A799-071A-D14C-BB12-1B6F45F03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2D74EB-8A1E-A34D-9462-71BC5D56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48A42-5501-D341-BBEF-C61FEAA1F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852613-70A0-E74D-808E-843BE2C98D4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CB1F20B-E973-D647-A1D8-AC0293B292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2EC49C-1F29-E94D-9BA1-EB6974A02E0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022576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2A29-00F7-D341-9440-8C5D8D14F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7CFFC-28FE-C840-B66D-EFC9FF553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9F66BE-7C73-4E42-93A5-D7D781702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F5E02-A93F-4448-A744-1E440C65593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87ABEE7-7C98-7A40-BBA4-4111B83E43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775572-9673-694F-A1E2-C6B57DDD3872}"/>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5403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230176047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BCD-65FE-B644-9866-E3C0D20DA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61615-B9AC-9745-A82F-0990741C1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B843-32C8-3748-A7F7-2C2613C3BF4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21E7954-CE3D-9E45-B496-9F8DEDA39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826B9B-1458-6442-B626-E6566F46015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29754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5E244-2D04-0D47-8E9E-B0B5C0CEA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CD195-D520-354E-9BA1-16F1EAD03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9E798-C3FD-6447-BB92-14C1B369D35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0F9CFA-37A5-834E-BE55-336D5B602A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773C-52E9-AC48-B6C6-6D05803C4764}"/>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103629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90584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3545785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90926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41593808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844384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38180210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4214483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589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28735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1367262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609672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246410628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2951294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3401231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1201244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92" name="Title 1"/>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1048593" name="Content Placeholder 2"/>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52870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78" name="Title 1"/>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1048579" name="Content Placeholder 2"/>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798431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10" name="Subtitle 2"/>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48611" name="Title 1"/>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0881067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1048972"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973"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48974"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48975"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48976"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48977"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48978"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48979"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345933006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28495759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048980"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0992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048963"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sp>
        <p:nvSpPr>
          <p:cNvPr id="1048964"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a:solidFill>
                <a:schemeClr val="dk1"/>
              </a:solidFill>
              <a:latin typeface="Calibri"/>
              <a:ea typeface="Calibri"/>
              <a:cs typeface="Calibri"/>
              <a:sym typeface="Calibri"/>
            </a:endParaRPr>
          </a:p>
        </p:txBody>
      </p:sp>
      <p:cxnSp>
        <p:nvCxnSpPr>
          <p:cNvPr id="3145730" name="Google Shape;14;p2"/>
          <p:cNvCxnSpPr>
            <a:cxnSpLocks/>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04896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sp>
        <p:nvSpPr>
          <p:cNvPr id="104896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pic>
        <p:nvPicPr>
          <p:cNvPr id="2097167" name="Google Shape;17;p2" descr="GCRO-logo_on-black.png"/>
          <p:cNvPicPr preferRelativeResize="0">
            <a:picLocks/>
          </p:cNvPicPr>
          <p:nvPr/>
        </p:nvPicPr>
        <p:blipFill rotWithShape="1">
          <a:blip r:embed="rId2">
            <a:alphaModFix/>
          </a:blip>
          <a:srcRect/>
          <a:stretch>
            <a:fillRect/>
          </a:stretch>
        </p:blipFill>
        <p:spPr>
          <a:xfrm>
            <a:off x="60329" y="5947117"/>
            <a:ext cx="2624251" cy="655724"/>
          </a:xfrm>
          <a:prstGeom prst="rect">
            <a:avLst/>
          </a:prstGeom>
          <a:noFill/>
          <a:ln>
            <a:noFill/>
          </a:ln>
        </p:spPr>
      </p:pic>
      <p:sp>
        <p:nvSpPr>
          <p:cNvPr id="1048967"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lvl2pPr>
            <a:lvl3pPr lvl="2" algn="l" rtl="0">
              <a:lnSpc>
                <a:spcPct val="90000"/>
              </a:lnSpc>
              <a:spcBef>
                <a:spcPts val="0"/>
              </a:spcBef>
              <a:spcAft>
                <a:spcPts val="0"/>
              </a:spcAft>
              <a:buSzPts val="2000"/>
              <a:buNone/>
            </a:lvl3pPr>
            <a:lvl4pPr lvl="3" algn="l" rtl="0">
              <a:lnSpc>
                <a:spcPct val="90000"/>
              </a:lnSpc>
              <a:spcBef>
                <a:spcPts val="0"/>
              </a:spcBef>
              <a:spcAft>
                <a:spcPts val="0"/>
              </a:spcAft>
              <a:buSzPts val="2000"/>
              <a:buNone/>
            </a:lvl4pPr>
            <a:lvl5pPr lvl="4" algn="l" rtl="0">
              <a:lnSpc>
                <a:spcPct val="90000"/>
              </a:lnSpc>
              <a:spcBef>
                <a:spcPts val="0"/>
              </a:spcBef>
              <a:spcAft>
                <a:spcPts val="0"/>
              </a:spcAft>
              <a:buSzPts val="2000"/>
              <a:buNone/>
            </a:lvl5pPr>
            <a:lvl6pPr lvl="5" algn="l" rtl="0">
              <a:lnSpc>
                <a:spcPct val="90000"/>
              </a:lnSpc>
              <a:spcBef>
                <a:spcPts val="0"/>
              </a:spcBef>
              <a:spcAft>
                <a:spcPts val="0"/>
              </a:spcAft>
              <a:buSzPts val="2000"/>
              <a:buNone/>
            </a:lvl6pPr>
            <a:lvl7pPr lvl="6" algn="l" rtl="0">
              <a:lnSpc>
                <a:spcPct val="90000"/>
              </a:lnSpc>
              <a:spcBef>
                <a:spcPts val="0"/>
              </a:spcBef>
              <a:spcAft>
                <a:spcPts val="0"/>
              </a:spcAft>
              <a:buSzPts val="2000"/>
              <a:buNone/>
            </a:lvl7pPr>
            <a:lvl8pPr lvl="7" algn="l" rtl="0">
              <a:lnSpc>
                <a:spcPct val="90000"/>
              </a:lnSpc>
              <a:spcBef>
                <a:spcPts val="0"/>
              </a:spcBef>
              <a:spcAft>
                <a:spcPts val="0"/>
              </a:spcAft>
              <a:buSzPts val="2000"/>
              <a:buNone/>
            </a:lvl8pPr>
            <a:lvl9pPr lvl="8" algn="l" rtl="0">
              <a:lnSpc>
                <a:spcPct val="90000"/>
              </a:lnSpc>
              <a:spcBef>
                <a:spcPts val="0"/>
              </a:spcBef>
              <a:spcAft>
                <a:spcPts val="0"/>
              </a:spcAft>
              <a:buSzPts val="2000"/>
              <a:buNone/>
            </a:lvl9pPr>
          </a:lstStyle>
          <a:p>
            <a:endParaRPr/>
          </a:p>
        </p:txBody>
      </p:sp>
      <p:sp>
        <p:nvSpPr>
          <p:cNvPr id="1048968"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1048969"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1048970"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a:p>
        </p:txBody>
      </p:sp>
      <p:sp>
        <p:nvSpPr>
          <p:cNvPr id="1048971"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1967585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048981"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048982"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lvl2pPr>
            <a:lvl3pPr marL="901004" lvl="2" indent="-250279" algn="l" rtl="0">
              <a:lnSpc>
                <a:spcPct val="90000"/>
              </a:lnSpc>
              <a:spcBef>
                <a:spcPts val="460"/>
              </a:spcBef>
              <a:spcAft>
                <a:spcPts val="0"/>
              </a:spcAft>
              <a:buClr>
                <a:srgbClr val="3E3C3B"/>
              </a:buClr>
              <a:buSzPts val="2400"/>
              <a:buChar char="•"/>
            </a:lvl3pPr>
            <a:lvl4pPr marL="1201339" lvl="3" indent="-250279" algn="l" rtl="0">
              <a:lnSpc>
                <a:spcPct val="90000"/>
              </a:lnSpc>
              <a:spcBef>
                <a:spcPts val="460"/>
              </a:spcBef>
              <a:spcAft>
                <a:spcPts val="0"/>
              </a:spcAft>
              <a:buClr>
                <a:srgbClr val="3E3C3B"/>
              </a:buClr>
              <a:buSzPts val="2400"/>
              <a:buChar char="•"/>
            </a:lvl4pPr>
            <a:lvl5pPr marL="1501673" lvl="4" indent="-250279" algn="l" rtl="0">
              <a:lnSpc>
                <a:spcPct val="90000"/>
              </a:lnSpc>
              <a:spcBef>
                <a:spcPts val="460"/>
              </a:spcBef>
              <a:spcAft>
                <a:spcPts val="0"/>
              </a:spcAft>
              <a:buClr>
                <a:srgbClr val="3E3C3B"/>
              </a:buClr>
              <a:buSzPts val="2400"/>
              <a:buChar char="•"/>
            </a:lvl5pPr>
            <a:lvl6pPr marL="1802008" lvl="5" indent="-250279" algn="l" rtl="0">
              <a:lnSpc>
                <a:spcPct val="90000"/>
              </a:lnSpc>
              <a:spcBef>
                <a:spcPts val="460"/>
              </a:spcBef>
              <a:spcAft>
                <a:spcPts val="0"/>
              </a:spcAft>
              <a:buClr>
                <a:schemeClr val="dk1"/>
              </a:buClr>
              <a:buSzPts val="2400"/>
              <a:buChar char="•"/>
            </a:lvl6pPr>
            <a:lvl7pPr marL="2102343" lvl="6" indent="-250279" algn="l" rtl="0">
              <a:lnSpc>
                <a:spcPct val="90000"/>
              </a:lnSpc>
              <a:spcBef>
                <a:spcPts val="460"/>
              </a:spcBef>
              <a:spcAft>
                <a:spcPts val="0"/>
              </a:spcAft>
              <a:buClr>
                <a:schemeClr val="dk1"/>
              </a:buClr>
              <a:buSzPts val="2400"/>
              <a:buChar char="•"/>
            </a:lvl7pPr>
            <a:lvl8pPr marL="2402677" lvl="7" indent="-250279" algn="l" rtl="0">
              <a:lnSpc>
                <a:spcPct val="90000"/>
              </a:lnSpc>
              <a:spcBef>
                <a:spcPts val="460"/>
              </a:spcBef>
              <a:spcAft>
                <a:spcPts val="0"/>
              </a:spcAft>
              <a:buClr>
                <a:schemeClr val="dk1"/>
              </a:buClr>
              <a:buSzPts val="2400"/>
              <a:buChar char="•"/>
            </a:lvl8pPr>
            <a:lvl9pPr marL="2703012" lvl="8" indent="-250279" algn="l" rtl="0">
              <a:lnSpc>
                <a:spcPct val="90000"/>
              </a:lnSpc>
              <a:spcBef>
                <a:spcPts val="460"/>
              </a:spcBef>
              <a:spcAft>
                <a:spcPts val="0"/>
              </a:spcAft>
              <a:buClr>
                <a:schemeClr val="dk1"/>
              </a:buClr>
              <a:buSzPts val="2400"/>
              <a:buChar char="•"/>
            </a:lvl9pPr>
          </a:lstStyle>
          <a:p>
            <a:endParaRPr/>
          </a:p>
        </p:txBody>
      </p:sp>
      <p:sp>
        <p:nvSpPr>
          <p:cNvPr id="1048983"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a:p>
        </p:txBody>
      </p:sp>
      <p:sp>
        <p:nvSpPr>
          <p:cNvPr id="1048984"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lvl2pPr>
            <a:lvl3pPr marL="901004" lvl="2" indent="-250279" algn="l" rtl="0">
              <a:lnSpc>
                <a:spcPct val="90000"/>
              </a:lnSpc>
              <a:spcBef>
                <a:spcPts val="460"/>
              </a:spcBef>
              <a:spcAft>
                <a:spcPts val="0"/>
              </a:spcAft>
              <a:buClr>
                <a:srgbClr val="3E3C3B"/>
              </a:buClr>
              <a:buSzPts val="2400"/>
              <a:buChar char="•"/>
            </a:lvl3pPr>
            <a:lvl4pPr marL="1201339" lvl="3" indent="-250279" algn="l" rtl="0">
              <a:lnSpc>
                <a:spcPct val="90000"/>
              </a:lnSpc>
              <a:spcBef>
                <a:spcPts val="460"/>
              </a:spcBef>
              <a:spcAft>
                <a:spcPts val="0"/>
              </a:spcAft>
              <a:buClr>
                <a:srgbClr val="3E3C3B"/>
              </a:buClr>
              <a:buSzPts val="2400"/>
              <a:buChar char="•"/>
            </a:lvl4pPr>
            <a:lvl5pPr marL="1501673" lvl="4" indent="-250279" algn="l" rtl="0">
              <a:lnSpc>
                <a:spcPct val="90000"/>
              </a:lnSpc>
              <a:spcBef>
                <a:spcPts val="460"/>
              </a:spcBef>
              <a:spcAft>
                <a:spcPts val="0"/>
              </a:spcAft>
              <a:buClr>
                <a:srgbClr val="3E3C3B"/>
              </a:buClr>
              <a:buSzPts val="2400"/>
              <a:buChar char="•"/>
            </a:lvl5pPr>
            <a:lvl6pPr marL="1802008" lvl="5" indent="-250279" algn="l" rtl="0">
              <a:lnSpc>
                <a:spcPct val="90000"/>
              </a:lnSpc>
              <a:spcBef>
                <a:spcPts val="460"/>
              </a:spcBef>
              <a:spcAft>
                <a:spcPts val="0"/>
              </a:spcAft>
              <a:buClr>
                <a:schemeClr val="dk1"/>
              </a:buClr>
              <a:buSzPts val="2400"/>
              <a:buChar char="•"/>
            </a:lvl6pPr>
            <a:lvl7pPr marL="2102343" lvl="6" indent="-250279" algn="l" rtl="0">
              <a:lnSpc>
                <a:spcPct val="90000"/>
              </a:lnSpc>
              <a:spcBef>
                <a:spcPts val="460"/>
              </a:spcBef>
              <a:spcAft>
                <a:spcPts val="0"/>
              </a:spcAft>
              <a:buClr>
                <a:schemeClr val="dk1"/>
              </a:buClr>
              <a:buSzPts val="2400"/>
              <a:buChar char="•"/>
            </a:lvl7pPr>
            <a:lvl8pPr marL="2402677" lvl="7" indent="-250279" algn="l" rtl="0">
              <a:lnSpc>
                <a:spcPct val="90000"/>
              </a:lnSpc>
              <a:spcBef>
                <a:spcPts val="460"/>
              </a:spcBef>
              <a:spcAft>
                <a:spcPts val="0"/>
              </a:spcAft>
              <a:buClr>
                <a:schemeClr val="dk1"/>
              </a:buClr>
              <a:buSzPts val="2400"/>
              <a:buChar char="•"/>
            </a:lvl8pPr>
            <a:lvl9pPr marL="2703012" lvl="8" indent="-250279" algn="l" rtl="0">
              <a:lnSpc>
                <a:spcPct val="90000"/>
              </a:lnSpc>
              <a:spcBef>
                <a:spcPts val="460"/>
              </a:spcBef>
              <a:spcAft>
                <a:spcPts val="0"/>
              </a:spcAft>
              <a:buClr>
                <a:schemeClr val="dk1"/>
              </a:buClr>
              <a:buSzPts val="2400"/>
              <a:buChar char="•"/>
            </a:lvl9pPr>
          </a:lstStyle>
          <a:p>
            <a:endParaRPr/>
          </a:p>
        </p:txBody>
      </p:sp>
      <p:sp>
        <p:nvSpPr>
          <p:cNvPr id="1048985"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lvl2pPr>
            <a:lvl3pPr marL="901004" lvl="2" indent="-250279" algn="l" rtl="0">
              <a:lnSpc>
                <a:spcPct val="90000"/>
              </a:lnSpc>
              <a:spcBef>
                <a:spcPts val="460"/>
              </a:spcBef>
              <a:spcAft>
                <a:spcPts val="0"/>
              </a:spcAft>
              <a:buClr>
                <a:srgbClr val="3E3C3B"/>
              </a:buClr>
              <a:buSzPts val="2400"/>
              <a:buChar char="•"/>
            </a:lvl3pPr>
            <a:lvl4pPr marL="1201339" lvl="3" indent="-250279" algn="l" rtl="0">
              <a:lnSpc>
                <a:spcPct val="90000"/>
              </a:lnSpc>
              <a:spcBef>
                <a:spcPts val="460"/>
              </a:spcBef>
              <a:spcAft>
                <a:spcPts val="0"/>
              </a:spcAft>
              <a:buClr>
                <a:srgbClr val="3E3C3B"/>
              </a:buClr>
              <a:buSzPts val="2400"/>
              <a:buChar char="•"/>
            </a:lvl4pPr>
            <a:lvl5pPr marL="1501673" lvl="4" indent="-250279" algn="l" rtl="0">
              <a:lnSpc>
                <a:spcPct val="90000"/>
              </a:lnSpc>
              <a:spcBef>
                <a:spcPts val="460"/>
              </a:spcBef>
              <a:spcAft>
                <a:spcPts val="0"/>
              </a:spcAft>
              <a:buClr>
                <a:srgbClr val="3E3C3B"/>
              </a:buClr>
              <a:buSzPts val="2400"/>
              <a:buChar char="•"/>
            </a:lvl5pPr>
            <a:lvl6pPr marL="1802008" lvl="5" indent="-250279" algn="l" rtl="0">
              <a:lnSpc>
                <a:spcPct val="90000"/>
              </a:lnSpc>
              <a:spcBef>
                <a:spcPts val="460"/>
              </a:spcBef>
              <a:spcAft>
                <a:spcPts val="0"/>
              </a:spcAft>
              <a:buClr>
                <a:schemeClr val="dk1"/>
              </a:buClr>
              <a:buSzPts val="2400"/>
              <a:buChar char="•"/>
            </a:lvl6pPr>
            <a:lvl7pPr marL="2102343" lvl="6" indent="-250279" algn="l" rtl="0">
              <a:lnSpc>
                <a:spcPct val="90000"/>
              </a:lnSpc>
              <a:spcBef>
                <a:spcPts val="460"/>
              </a:spcBef>
              <a:spcAft>
                <a:spcPts val="0"/>
              </a:spcAft>
              <a:buClr>
                <a:schemeClr val="dk1"/>
              </a:buClr>
              <a:buSzPts val="2400"/>
              <a:buChar char="•"/>
            </a:lvl7pPr>
            <a:lvl8pPr marL="2402677" lvl="7" indent="-250279" algn="l" rtl="0">
              <a:lnSpc>
                <a:spcPct val="90000"/>
              </a:lnSpc>
              <a:spcBef>
                <a:spcPts val="460"/>
              </a:spcBef>
              <a:spcAft>
                <a:spcPts val="0"/>
              </a:spcAft>
              <a:buClr>
                <a:schemeClr val="dk1"/>
              </a:buClr>
              <a:buSzPts val="2400"/>
              <a:buChar char="•"/>
            </a:lvl8pPr>
            <a:lvl9pPr marL="2703012" lvl="8" indent="-250279" algn="l" rtl="0">
              <a:lnSpc>
                <a:spcPct val="90000"/>
              </a:lnSpc>
              <a:spcBef>
                <a:spcPts val="460"/>
              </a:spcBef>
              <a:spcAft>
                <a:spcPts val="0"/>
              </a:spcAft>
              <a:buClr>
                <a:schemeClr val="dk1"/>
              </a:buClr>
              <a:buSzPts val="2400"/>
              <a:buChar char="•"/>
            </a:lvl9pPr>
          </a:lstStyle>
          <a:p>
            <a:endParaRPr/>
          </a:p>
        </p:txBody>
      </p:sp>
    </p:spTree>
    <p:extLst>
      <p:ext uri="{BB962C8B-B14F-4D97-AF65-F5344CB8AC3E}">
        <p14:creationId xmlns:p14="http://schemas.microsoft.com/office/powerpoint/2010/main" val="157476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225854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E02E-1FCF-4846-8C2C-0547A4D2EF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4DF0D6-80DE-FB40-890B-443DAC626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E0EB34-9AB9-184B-AED9-37F9D7ACB034}"/>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5" name="Footer Placeholder 4">
            <a:extLst>
              <a:ext uri="{FF2B5EF4-FFF2-40B4-BE49-F238E27FC236}">
                <a16:creationId xmlns:a16="http://schemas.microsoft.com/office/drawing/2014/main" id="{245B0FEB-0EF7-2F42-8F35-1003416195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DF0439-6847-FD40-9A59-BA41DB36AA1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27742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8EED-395D-4D43-BC7D-9BEBBA067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28C12-966D-5045-9353-7ABD94B1A5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2C55A-EC9D-1747-9D95-23CBE49BA96D}"/>
              </a:ext>
            </a:extLst>
          </p:cNvPr>
          <p:cNvSpPr>
            <a:spLocks noGrp="1"/>
          </p:cNvSpPr>
          <p:nvPr>
            <p:ph type="dt" sz="half" idx="10"/>
          </p:nvPr>
        </p:nvSpPr>
        <p:spPr/>
        <p:txBody>
          <a:bodyPr/>
          <a:lstStyle/>
          <a:p>
            <a:fld id="{F7A9E54D-545E-EF49-BBA9-0C3178E725F2}" type="datetimeFigureOut">
              <a:rPr lang="en-US" smtClean="0"/>
              <a:t>8/23/2023</a:t>
            </a:fld>
            <a:endParaRPr lang="en-US" dirty="0"/>
          </a:p>
        </p:txBody>
      </p:sp>
      <p:sp>
        <p:nvSpPr>
          <p:cNvPr id="5" name="Footer Placeholder 4">
            <a:extLst>
              <a:ext uri="{FF2B5EF4-FFF2-40B4-BE49-F238E27FC236}">
                <a16:creationId xmlns:a16="http://schemas.microsoft.com/office/drawing/2014/main" id="{DE9D9409-5C27-A849-8808-25915B0B9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3CAFF2-4938-464E-BBFE-3F261D5611E5}"/>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04220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 Id="rId9" Type="http://schemas.openxmlformats.org/officeDocument/2006/relationships/image" Target="../media/image1.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 /><Relationship Id="rId3" Type="http://schemas.openxmlformats.org/officeDocument/2006/relationships/slideLayout" Target="../slideLayouts/slideLayout10.xml" /><Relationship Id="rId7" Type="http://schemas.openxmlformats.org/officeDocument/2006/relationships/slideLayout" Target="../slideLayouts/slideLayout14.xml" /><Relationship Id="rId12" Type="http://schemas.openxmlformats.org/officeDocument/2006/relationships/theme" Target="../theme/theme2.xml" /><Relationship Id="rId2" Type="http://schemas.openxmlformats.org/officeDocument/2006/relationships/slideLayout" Target="../slideLayouts/slideLayout9.xml" /><Relationship Id="rId1" Type="http://schemas.openxmlformats.org/officeDocument/2006/relationships/slideLayout" Target="../slideLayouts/slideLayout8.xml" /><Relationship Id="rId6" Type="http://schemas.openxmlformats.org/officeDocument/2006/relationships/slideLayout" Target="../slideLayouts/slideLayout13.xml" /><Relationship Id="rId11" Type="http://schemas.openxmlformats.org/officeDocument/2006/relationships/slideLayout" Target="../slideLayouts/slideLayout18.xml" /><Relationship Id="rId5" Type="http://schemas.openxmlformats.org/officeDocument/2006/relationships/slideLayout" Target="../slideLayouts/slideLayout12.xml" /><Relationship Id="rId10" Type="http://schemas.openxmlformats.org/officeDocument/2006/relationships/slideLayout" Target="../slideLayouts/slideLayout17.xml" /><Relationship Id="rId4" Type="http://schemas.openxmlformats.org/officeDocument/2006/relationships/slideLayout" Target="../slideLayouts/slideLayout11.xml" /><Relationship Id="rId9" Type="http://schemas.openxmlformats.org/officeDocument/2006/relationships/slideLayout" Target="../slideLayouts/slideLayout16.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 /><Relationship Id="rId13" Type="http://schemas.openxmlformats.org/officeDocument/2006/relationships/theme" Target="../theme/theme3.xml" /><Relationship Id="rId3" Type="http://schemas.openxmlformats.org/officeDocument/2006/relationships/slideLayout" Target="../slideLayouts/slideLayout21.xml" /><Relationship Id="rId7" Type="http://schemas.openxmlformats.org/officeDocument/2006/relationships/slideLayout" Target="../slideLayouts/slideLayout25.xml" /><Relationship Id="rId12" Type="http://schemas.openxmlformats.org/officeDocument/2006/relationships/slideLayout" Target="../slideLayouts/slideLayout30.xml" /><Relationship Id="rId2" Type="http://schemas.openxmlformats.org/officeDocument/2006/relationships/slideLayout" Target="../slideLayouts/slideLayout20.xml" /><Relationship Id="rId1" Type="http://schemas.openxmlformats.org/officeDocument/2006/relationships/slideLayout" Target="../slideLayouts/slideLayout19.xml" /><Relationship Id="rId6" Type="http://schemas.openxmlformats.org/officeDocument/2006/relationships/slideLayout" Target="../slideLayouts/slideLayout24.xml" /><Relationship Id="rId11" Type="http://schemas.openxmlformats.org/officeDocument/2006/relationships/slideLayout" Target="../slideLayouts/slideLayout29.xml" /><Relationship Id="rId5" Type="http://schemas.openxmlformats.org/officeDocument/2006/relationships/slideLayout" Target="../slideLayouts/slideLayout23.xml" /><Relationship Id="rId10" Type="http://schemas.openxmlformats.org/officeDocument/2006/relationships/slideLayout" Target="../slideLayouts/slideLayout28.xml" /><Relationship Id="rId4" Type="http://schemas.openxmlformats.org/officeDocument/2006/relationships/slideLayout" Target="../slideLayouts/slideLayout22.xml" /><Relationship Id="rId9" Type="http://schemas.openxmlformats.org/officeDocument/2006/relationships/slideLayout" Target="../slideLayouts/slideLayout27.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 /><Relationship Id="rId3" Type="http://schemas.openxmlformats.org/officeDocument/2006/relationships/slideLayout" Target="../slideLayouts/slideLayout33.xml" /><Relationship Id="rId7" Type="http://schemas.openxmlformats.org/officeDocument/2006/relationships/slideLayout" Target="../slideLayouts/slideLayout37.xml" /><Relationship Id="rId12" Type="http://schemas.openxmlformats.org/officeDocument/2006/relationships/theme" Target="../theme/theme4.xml" /><Relationship Id="rId2" Type="http://schemas.openxmlformats.org/officeDocument/2006/relationships/slideLayout" Target="../slideLayouts/slideLayout32.xml" /><Relationship Id="rId1" Type="http://schemas.openxmlformats.org/officeDocument/2006/relationships/slideLayout" Target="../slideLayouts/slideLayout31.xml" /><Relationship Id="rId6" Type="http://schemas.openxmlformats.org/officeDocument/2006/relationships/slideLayout" Target="../slideLayouts/slideLayout36.xml" /><Relationship Id="rId11" Type="http://schemas.openxmlformats.org/officeDocument/2006/relationships/slideLayout" Target="../slideLayouts/slideLayout41.xml" /><Relationship Id="rId5" Type="http://schemas.openxmlformats.org/officeDocument/2006/relationships/slideLayout" Target="../slideLayouts/slideLayout35.xml" /><Relationship Id="rId10" Type="http://schemas.openxmlformats.org/officeDocument/2006/relationships/slideLayout" Target="../slideLayouts/slideLayout40.xml" /><Relationship Id="rId4" Type="http://schemas.openxmlformats.org/officeDocument/2006/relationships/slideLayout" Target="../slideLayouts/slideLayout34.xml" /><Relationship Id="rId9" Type="http://schemas.openxmlformats.org/officeDocument/2006/relationships/slideLayout" Target="../slideLayouts/slideLayout39.xml" /></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 /><Relationship Id="rId3" Type="http://schemas.openxmlformats.org/officeDocument/2006/relationships/slideLayout" Target="../slideLayouts/slideLayout44.xml" /><Relationship Id="rId7" Type="http://schemas.openxmlformats.org/officeDocument/2006/relationships/slideLayout" Target="../slideLayouts/slideLayout48.xml" /><Relationship Id="rId2" Type="http://schemas.openxmlformats.org/officeDocument/2006/relationships/slideLayout" Target="../slideLayouts/slideLayout43.xml" /><Relationship Id="rId1" Type="http://schemas.openxmlformats.org/officeDocument/2006/relationships/slideLayout" Target="../slideLayouts/slideLayout42.xml" /><Relationship Id="rId6" Type="http://schemas.openxmlformats.org/officeDocument/2006/relationships/slideLayout" Target="../slideLayouts/slideLayout47.xml" /><Relationship Id="rId5" Type="http://schemas.openxmlformats.org/officeDocument/2006/relationships/slideLayout" Target="../slideLayouts/slideLayout46.xml" /><Relationship Id="rId4" Type="http://schemas.openxmlformats.org/officeDocument/2006/relationships/slideLayout" Target="../slideLayouts/slideLayout45.xml" /><Relationship Id="rId9" Type="http://schemas.openxmlformats.org/officeDocument/2006/relationships/image" Target="../media/image1.png" /></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 /><Relationship Id="rId3" Type="http://schemas.openxmlformats.org/officeDocument/2006/relationships/slideLayout" Target="../slideLayouts/slideLayout51.xml" /><Relationship Id="rId7" Type="http://schemas.openxmlformats.org/officeDocument/2006/relationships/slideLayout" Target="../slideLayouts/slideLayout55.xml" /><Relationship Id="rId2" Type="http://schemas.openxmlformats.org/officeDocument/2006/relationships/slideLayout" Target="../slideLayouts/slideLayout50.xml" /><Relationship Id="rId1" Type="http://schemas.openxmlformats.org/officeDocument/2006/relationships/slideLayout" Target="../slideLayouts/slideLayout49.xml" /><Relationship Id="rId6" Type="http://schemas.openxmlformats.org/officeDocument/2006/relationships/slideLayout" Target="../slideLayouts/slideLayout54.xml" /><Relationship Id="rId5" Type="http://schemas.openxmlformats.org/officeDocument/2006/relationships/slideLayout" Target="../slideLayouts/slideLayout53.xml" /><Relationship Id="rId4" Type="http://schemas.openxmlformats.org/officeDocument/2006/relationships/slideLayout" Target="../slideLayouts/slideLayout52.xml" /><Relationship Id="rId9" Type="http://schemas.openxmlformats.org/officeDocument/2006/relationships/image" Target="../media/image1.png" /></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 /><Relationship Id="rId3" Type="http://schemas.openxmlformats.org/officeDocument/2006/relationships/slideLayout" Target="../slideLayouts/slideLayout58.xml" /><Relationship Id="rId7" Type="http://schemas.openxmlformats.org/officeDocument/2006/relationships/slideLayout" Target="../slideLayouts/slideLayout62.xml" /><Relationship Id="rId2" Type="http://schemas.openxmlformats.org/officeDocument/2006/relationships/slideLayout" Target="../slideLayouts/slideLayout57.xml" /><Relationship Id="rId1" Type="http://schemas.openxmlformats.org/officeDocument/2006/relationships/slideLayout" Target="../slideLayouts/slideLayout56.xml" /><Relationship Id="rId6" Type="http://schemas.openxmlformats.org/officeDocument/2006/relationships/slideLayout" Target="../slideLayouts/slideLayout61.xml" /><Relationship Id="rId5" Type="http://schemas.openxmlformats.org/officeDocument/2006/relationships/slideLayout" Target="../slideLayouts/slideLayout60.xml" /><Relationship Id="rId4" Type="http://schemas.openxmlformats.org/officeDocument/2006/relationships/slideLayout" Target="../slideLayouts/slideLayout59.xml" /><Relationship Id="rId9"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27625526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66" r:id="rId4"/>
    <p:sldLayoutId id="2147483667" r:id="rId5"/>
    <p:sldLayoutId id="2147483668" r:id="rId6"/>
    <p:sldLayoutId id="2147483669" r:id="rId7"/>
  </p:sldLayoutIdLst>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C2ADA-F53E-814C-90AD-21E8137EB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DD652-EEE7-F24B-9515-22B0CA5F5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CC879-60F1-DD45-8470-F42EFC88F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9E54D-545E-EF49-BBA9-0C3178E725F2}" type="datetimeFigureOut">
              <a:rPr lang="en-US" smtClean="0"/>
              <a:t>8/23/2023</a:t>
            </a:fld>
            <a:endParaRPr lang="en-US" dirty="0"/>
          </a:p>
        </p:txBody>
      </p:sp>
      <p:sp>
        <p:nvSpPr>
          <p:cNvPr id="5" name="Footer Placeholder 4">
            <a:extLst>
              <a:ext uri="{FF2B5EF4-FFF2-40B4-BE49-F238E27FC236}">
                <a16:creationId xmlns:a16="http://schemas.microsoft.com/office/drawing/2014/main" id="{F517FE70-0FA2-BA43-9D62-1FB39BF82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704A89-C35B-5047-A53D-C55FEBB5C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B8D2D-F85C-4648-B88B-DCE93837ED40}" type="slidenum">
              <a:rPr lang="en-US" smtClean="0"/>
              <a:t>‹#›</a:t>
            </a:fld>
            <a:endParaRPr lang="en-US" dirty="0"/>
          </a:p>
        </p:txBody>
      </p:sp>
    </p:spTree>
    <p:extLst>
      <p:ext uri="{BB962C8B-B14F-4D97-AF65-F5344CB8AC3E}">
        <p14:creationId xmlns:p14="http://schemas.microsoft.com/office/powerpoint/2010/main" val="238481718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C2ADA-F53E-814C-90AD-21E8137EB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DD652-EEE7-F24B-9515-22B0CA5F5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CC879-60F1-DD45-8470-F42EFC88F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517FE70-0FA2-BA43-9D62-1FB39BF82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704A89-C35B-5047-A53D-C55FEBB5C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B8D2D-F85C-4648-B88B-DCE93837ED40}" type="slidenum">
              <a:rPr lang="en-US" smtClean="0"/>
              <a:t>‹#›</a:t>
            </a:fld>
            <a:endParaRPr lang="en-US" dirty="0"/>
          </a:p>
        </p:txBody>
      </p:sp>
    </p:spTree>
    <p:extLst>
      <p:ext uri="{BB962C8B-B14F-4D97-AF65-F5344CB8AC3E}">
        <p14:creationId xmlns:p14="http://schemas.microsoft.com/office/powerpoint/2010/main" val="42904204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71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C2ADA-F53E-814C-90AD-21E8137EB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DD652-EEE7-F24B-9515-22B0CA5F5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CC879-60F1-DD45-8470-F42EFC88F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517FE70-0FA2-BA43-9D62-1FB39BF82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704A89-C35B-5047-A53D-C55FEBB5C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B8D2D-F85C-4648-B88B-DCE93837ED40}" type="slidenum">
              <a:rPr lang="en-US" smtClean="0"/>
              <a:t>‹#›</a:t>
            </a:fld>
            <a:endParaRPr lang="en-US" dirty="0"/>
          </a:p>
        </p:txBody>
      </p:sp>
    </p:spTree>
    <p:extLst>
      <p:ext uri="{BB962C8B-B14F-4D97-AF65-F5344CB8AC3E}">
        <p14:creationId xmlns:p14="http://schemas.microsoft.com/office/powerpoint/2010/main" val="6787168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36695410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350899604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Lst>
  <p:hf hdr="0" ft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048577" name="Text Placeholder 2"/>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83697629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hf hd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1.xml" /></Relationships>
</file>

<file path=ppt/slides/_rels/slide18.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10.xml" /><Relationship Id="rId1" Type="http://schemas.openxmlformats.org/officeDocument/2006/relationships/slideLayout" Target="../slideLayouts/slideLayout49.xml" /></Relationships>
</file>

<file path=ppt/slides/_rels/slide19.xml.rels><?xml version="1.0" encoding="UTF-8" standalone="yes"?>
<Relationships xmlns="http://schemas.openxmlformats.org/package/2006/relationships"><Relationship Id="rId2" Type="http://schemas.openxmlformats.org/officeDocument/2006/relationships/chart" Target="../charts/chart2.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customXml" Target="../ink/ink1.xml" /><Relationship Id="rId2" Type="http://schemas.openxmlformats.org/officeDocument/2006/relationships/notesSlide" Target="../notesSlides/notesSlide2.xml" /><Relationship Id="rId1" Type="http://schemas.openxmlformats.org/officeDocument/2006/relationships/slideLayout" Target="../slideLayouts/slideLayout3.xml" /><Relationship Id="rId4" Type="http://schemas.openxmlformats.org/officeDocument/2006/relationships/image" Target="NULL" /></Relationships>
</file>

<file path=ppt/slides/_rels/slide20.xml.rels><?xml version="1.0" encoding="UTF-8" standalone="yes"?>
<Relationships xmlns="http://schemas.openxmlformats.org/package/2006/relationships"><Relationship Id="rId2" Type="http://schemas.openxmlformats.org/officeDocument/2006/relationships/chart" Target="../charts/chart3.xml"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chart" Target="../charts/chart4.xml"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2" Type="http://schemas.openxmlformats.org/officeDocument/2006/relationships/chart" Target="../charts/chart5.xml"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33.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customXml" Target="../ink/ink2.xml"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3.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4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1.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 /></Relationships>
</file>

<file path=ppt/slides/_rels/slide4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1.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4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1.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4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1.xml" /></Relationships>
</file>

<file path=ppt/slides/_rels/slide48.xml.rels><?xml version="1.0" encoding="UTF-8" standalone="yes"?>
<Relationships xmlns="http://schemas.openxmlformats.org/package/2006/relationships"><Relationship Id="rId3" Type="http://schemas.openxmlformats.org/officeDocument/2006/relationships/chart" Target="../charts/chart6.xml" /><Relationship Id="rId2" Type="http://schemas.openxmlformats.org/officeDocument/2006/relationships/notesSlide" Target="../notesSlides/notesSlide14.xml" /><Relationship Id="rId1" Type="http://schemas.openxmlformats.org/officeDocument/2006/relationships/slideLayout" Target="../slideLayouts/slideLayout49.xml" /></Relationships>
</file>

<file path=ppt/slides/_rels/slide49.xml.rels><?xml version="1.0" encoding="UTF-8" standalone="yes"?>
<Relationships xmlns="http://schemas.openxmlformats.org/package/2006/relationships"><Relationship Id="rId3" Type="http://schemas.openxmlformats.org/officeDocument/2006/relationships/chart" Target="../charts/chart7.xml" /><Relationship Id="rId2" Type="http://schemas.openxmlformats.org/officeDocument/2006/relationships/notesSlide" Target="../notesSlides/notesSlide15.xml" /><Relationship Id="rId1" Type="http://schemas.openxmlformats.org/officeDocument/2006/relationships/slideLayout" Target="../slideLayouts/slideLayout49.xml" /></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 /><Relationship Id="rId3" Type="http://schemas.openxmlformats.org/officeDocument/2006/relationships/image" Target="../media/image5.png" /><Relationship Id="rId7" Type="http://schemas.openxmlformats.org/officeDocument/2006/relationships/diagramQuickStyle" Target="../diagrams/quickStyle1.xml" /><Relationship Id="rId2" Type="http://schemas.openxmlformats.org/officeDocument/2006/relationships/notesSlide" Target="../notesSlides/notesSlide4.xml" /><Relationship Id="rId1" Type="http://schemas.openxmlformats.org/officeDocument/2006/relationships/slideLayout" Target="../slideLayouts/slideLayout42.xml" /><Relationship Id="rId6" Type="http://schemas.openxmlformats.org/officeDocument/2006/relationships/diagramLayout" Target="../diagrams/layout1.xml" /><Relationship Id="rId5" Type="http://schemas.openxmlformats.org/officeDocument/2006/relationships/diagramData" Target="../diagrams/data1.xml" /><Relationship Id="rId4" Type="http://schemas.openxmlformats.org/officeDocument/2006/relationships/image" Target="../media/image6.png" /><Relationship Id="rId9" Type="http://schemas.microsoft.com/office/2007/relationships/diagramDrawing" Target="../diagrams/drawing1.xml" /></Relationships>
</file>

<file path=ppt/slides/_rels/slide50.xml.rels><?xml version="1.0" encoding="UTF-8" standalone="yes"?>
<Relationships xmlns="http://schemas.openxmlformats.org/package/2006/relationships"><Relationship Id="rId3" Type="http://schemas.openxmlformats.org/officeDocument/2006/relationships/chart" Target="../charts/chart8.xml" /><Relationship Id="rId2" Type="http://schemas.openxmlformats.org/officeDocument/2006/relationships/notesSlide" Target="../notesSlides/notesSlide16.xml" /><Relationship Id="rId1" Type="http://schemas.openxmlformats.org/officeDocument/2006/relationships/slideLayout" Target="../slideLayouts/slideLayout49.xml" /></Relationships>
</file>

<file path=ppt/slides/_rels/slide51.xml.rels><?xml version="1.0" encoding="UTF-8" standalone="yes"?>
<Relationships xmlns="http://schemas.openxmlformats.org/package/2006/relationships"><Relationship Id="rId3" Type="http://schemas.openxmlformats.org/officeDocument/2006/relationships/chart" Target="../charts/chart9.xml" /><Relationship Id="rId2" Type="http://schemas.openxmlformats.org/officeDocument/2006/relationships/notesSlide" Target="../notesSlides/notesSlide17.xml" /><Relationship Id="rId1" Type="http://schemas.openxmlformats.org/officeDocument/2006/relationships/slideLayout" Target="../slideLayouts/slideLayout49.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 /></Relationships>
</file>

<file path=ppt/slides/_rels/slide5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1.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 /></Relationships>
</file>

<file path=ppt/slides/_rels/slide6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8.xml"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4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1.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C1C0-4C1F-B74B-80AF-40A02043A7A8}"/>
              </a:ext>
            </a:extLst>
          </p:cNvPr>
          <p:cNvSpPr>
            <a:spLocks noGrp="1"/>
          </p:cNvSpPr>
          <p:nvPr>
            <p:ph type="ctrTitle"/>
          </p:nvPr>
        </p:nvSpPr>
        <p:spPr>
          <a:xfrm>
            <a:off x="1267581" y="1000550"/>
            <a:ext cx="10643431" cy="2319425"/>
          </a:xfrm>
        </p:spPr>
        <p:txBody>
          <a:bodyPr>
            <a:normAutofit/>
          </a:bodyPr>
          <a:lstStyle/>
          <a:p>
            <a:pPr algn="ctr"/>
            <a:r>
              <a:rPr kumimoji="0" lang="en-US" sz="2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OFFICE OF THE PREMIER</a:t>
            </a:r>
            <a:b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b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ZA" altLang="en-US" sz="2400" b="1" i="0" u="none" strike="noStrike" kern="1200" cap="all" spc="0" normalizeH="0" noProof="0" dirty="0">
                <a:ln>
                  <a:noFill/>
                </a:ln>
                <a:solidFill>
                  <a:srgbClr val="FFFF00"/>
                </a:solidFill>
                <a:effectLst/>
                <a:uLnTx/>
                <a:uFillTx/>
                <a:latin typeface="Arial" panose="020B0604020202020204" pitchFamily="34" charset="0"/>
                <a:ea typeface="+mj-ea"/>
                <a:cs typeface="Arial" panose="020B0604020202020204" pitchFamily="34" charset="0"/>
              </a:rPr>
              <a:t>Presentation to Oversight Committee on Office of the Premier and Legislature (OCPOL)</a:t>
            </a:r>
            <a:br>
              <a:rPr kumimoji="0" lang="en-ZA" altLang="en-US" sz="21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br>
            <a:r>
              <a:rPr kumimoji="0" lang="en-US" altLang="en-US" sz="21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	</a:t>
            </a:r>
            <a:br>
              <a:rPr kumimoji="0" lang="en-US" altLang="en-US" sz="21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0C774AC-01B6-654B-896A-6F5992115CC0}"/>
              </a:ext>
            </a:extLst>
          </p:cNvPr>
          <p:cNvSpPr>
            <a:spLocks noGrp="1"/>
          </p:cNvSpPr>
          <p:nvPr>
            <p:ph type="subTitle" idx="1"/>
          </p:nvPr>
        </p:nvSpPr>
        <p:spPr>
          <a:xfrm>
            <a:off x="858129" y="2709993"/>
            <a:ext cx="10016197" cy="2073022"/>
          </a:xfrm>
        </p:spPr>
        <p:txBody>
          <a:bodyPr>
            <a:normAutofit fontScale="62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30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	</a:t>
            </a:r>
            <a:br>
              <a:rPr kumimoji="0" lang="en-US" altLang="en-US" sz="30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br>
            <a:r>
              <a:rPr kumimoji="0" lang="en-US" sz="3000" b="0" i="0" u="none" strike="noStrike" kern="1200" cap="none" spc="0" normalizeH="0" baseline="0" noProof="0" dirty="0">
                <a:ln>
                  <a:noFill/>
                </a:ln>
                <a:solidFill>
                  <a:prstClr val="white"/>
                </a:solidFill>
                <a:effectLst/>
                <a:uLnTx/>
                <a:uFillTx/>
                <a:latin typeface="Arial Black" panose="020B0A04020102020204" pitchFamily="34" charset="0"/>
                <a:ea typeface="+mj-ea"/>
                <a:cs typeface="Arial" panose="020B0604020202020204" pitchFamily="34" charset="0"/>
              </a:rPr>
              <a:t>	</a:t>
            </a:r>
            <a:br>
              <a:rPr kumimoji="0" lang="en-US" sz="3000" b="0" i="0" u="none" strike="noStrike" kern="1200" cap="none" spc="0" normalizeH="0" baseline="0" noProof="0" dirty="0">
                <a:ln>
                  <a:noFill/>
                </a:ln>
                <a:solidFill>
                  <a:prstClr val="white"/>
                </a:solidFill>
                <a:effectLst/>
                <a:uLnTx/>
                <a:uFillTx/>
                <a:latin typeface="Arial Black" panose="020B0A04020102020204" pitchFamily="34" charset="0"/>
                <a:ea typeface="+mj-ea"/>
                <a:cs typeface="Arial" panose="020B0604020202020204" pitchFamily="34" charset="0"/>
              </a:rPr>
            </a:br>
            <a:r>
              <a:rPr kumimoji="0" lang="en-US" sz="3000" b="0" i="0" u="none" strike="noStrike" kern="1200" cap="none" spc="0" normalizeH="0" baseline="0" noProof="0" dirty="0">
                <a:ln>
                  <a:noFill/>
                </a:ln>
                <a:solidFill>
                  <a:prstClr val="white"/>
                </a:solidFill>
                <a:effectLst/>
                <a:uLnTx/>
                <a:uFillTx/>
                <a:latin typeface="Arial Black" panose="020B0A04020102020204" pitchFamily="34" charset="0"/>
                <a:ea typeface="+mj-ea"/>
                <a:cs typeface="Arial" panose="020B0604020202020204" pitchFamily="34" charset="0"/>
              </a:rPr>
              <a:t>PROGRAMME PERFORMANCE REPORT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white"/>
                </a:solidFill>
                <a:effectLst/>
                <a:uLnTx/>
                <a:uFillTx/>
                <a:latin typeface="Arial Black" panose="020B0A04020102020204" pitchFamily="34" charset="0"/>
                <a:ea typeface="+mj-ea"/>
                <a:cs typeface="Arial" panose="020B0604020202020204" pitchFamily="34" charset="0"/>
              </a:rPr>
              <a:t>Quarter 1: 2023/24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100" b="0">
                <a:solidFill>
                  <a:prstClr val="white"/>
                </a:solidFill>
                <a:latin typeface="Arial Black" panose="020B0A04020102020204" pitchFamily="34" charset="0"/>
                <a:ea typeface="+mj-ea"/>
                <a:cs typeface="Arial" panose="020B0604020202020204" pitchFamily="34" charset="0"/>
              </a:rPr>
              <a:t>17 August  </a:t>
            </a:r>
            <a:r>
              <a:rPr lang="en-US" sz="3100" b="0" dirty="0">
                <a:solidFill>
                  <a:prstClr val="white"/>
                </a:solidFill>
                <a:latin typeface="Arial Black" panose="020B0A04020102020204" pitchFamily="34" charset="0"/>
                <a:ea typeface="+mj-ea"/>
                <a:cs typeface="Arial" panose="020B0604020202020204" pitchFamily="34" charset="0"/>
              </a:rPr>
              <a:t>2023</a:t>
            </a:r>
          </a:p>
        </p:txBody>
      </p:sp>
    </p:spTree>
    <p:extLst>
      <p:ext uri="{BB962C8B-B14F-4D97-AF65-F5344CB8AC3E}">
        <p14:creationId xmlns:p14="http://schemas.microsoft.com/office/powerpoint/2010/main" val="404711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spcBef>
                <a:spcPts val="0"/>
              </a:spcBef>
              <a:defRPr/>
            </a:pPr>
            <a:r>
              <a:rPr lang="en-US" sz="1800" b="1" cap="all" dirty="0">
                <a:effectLst/>
                <a:latin typeface="Calibri" panose="020F0502020204030204" pitchFamily="34" charset="0"/>
                <a:ea typeface="Calibri" panose="020F0502020204030204" pitchFamily="34" charset="0"/>
                <a:cs typeface="Calibri" panose="020F0502020204030204" pitchFamily="34" charset="0"/>
              </a:rPr>
              <a:t> RESPONSE TO ELEVATED PRIORITY 1: </a:t>
            </a:r>
            <a:r>
              <a:rPr lang="en-US" sz="1800" b="1" cap="all"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Economic recovery and acceleration</a:t>
            </a:r>
            <a:endParaRPr lang="en-US" sz="1800" dirty="0">
              <a:solidFill>
                <a:schemeClr val="tx1"/>
              </a:solidFill>
              <a:highlight>
                <a:srgbClr val="FFFF00"/>
              </a:highlight>
            </a:endParaRPr>
          </a:p>
        </p:txBody>
      </p:sp>
      <p:sp>
        <p:nvSpPr>
          <p:cNvPr id="2" name="Slide Number Placeholder 1"/>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087D098F-2466-40CB-95F7-E83E8DD98D2E}"/>
              </a:ext>
            </a:extLst>
          </p:cNvPr>
          <p:cNvSpPr/>
          <p:nvPr/>
        </p:nvSpPr>
        <p:spPr>
          <a:xfrm>
            <a:off x="1342235" y="1873996"/>
            <a:ext cx="10577621" cy="2336054"/>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On the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12 April 2023,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a meeting was organized between the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Office of the Premier, GGDA</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and representatives from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the </a:t>
            </a:r>
            <a:r>
              <a:rPr kumimoji="0" lang="en-US" sz="1400" b="1"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Baleka</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Mbete</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Foundation </a:t>
            </a: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This was to discuss how best the Gauteng province could participate in the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Inter-African Trade Fair (IATF</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scheduled to be held in</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Cairo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in November 2023.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a:t>
            </a: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Province of Gauteng under the stewardship of Premier Lesufi:</a:t>
            </a:r>
          </a:p>
          <a:p>
            <a:pPr marL="742950" marR="0" lvl="1" indent="-285750" algn="just" defTabSz="914400" rtl="0" eaLnBrk="1" fontAlgn="auto" latinLnBrk="0" hangingPunct="1">
              <a:lnSpc>
                <a:spcPct val="100000"/>
              </a:lnSpc>
              <a:spcBef>
                <a:spcPts val="0"/>
              </a:spcBef>
              <a:spcAft>
                <a:spcPts val="10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Advocate for the participation of major and emerging South African companies in the Fair. </a:t>
            </a:r>
          </a:p>
          <a:p>
            <a:pPr marL="742950" marR="0" lvl="1" indent="-285750" algn="just" defTabSz="914400" rtl="0" eaLnBrk="1" fontAlgn="auto" latinLnBrk="0" hangingPunct="1">
              <a:lnSpc>
                <a:spcPct val="100000"/>
              </a:lnSpc>
              <a:spcBef>
                <a:spcPts val="0"/>
              </a:spcBef>
              <a:spcAft>
                <a:spcPts val="10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Promote the participation of SADC countries, supported by their companies as well. </a:t>
            </a:r>
          </a:p>
          <a:p>
            <a:pPr marL="285750" marR="0" lvl="0" indent="-285750" algn="just" defTabSz="914400" rtl="0" eaLnBrk="1" fontAlgn="auto" latinLnBrk="0" hangingPunct="1">
              <a:lnSpc>
                <a:spcPct val="120000"/>
              </a:lnSpc>
              <a:spcBef>
                <a:spcPts val="0"/>
              </a:spcBef>
              <a:spcAft>
                <a:spcPts val="100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endParaRPr>
          </a:p>
        </p:txBody>
      </p:sp>
      <p:sp>
        <p:nvSpPr>
          <p:cNvPr id="6" name="Rectangle 5">
            <a:extLst>
              <a:ext uri="{FF2B5EF4-FFF2-40B4-BE49-F238E27FC236}">
                <a16:creationId xmlns:a16="http://schemas.microsoft.com/office/drawing/2014/main" id="{6087AFE2-C0F5-D238-0EA7-FC0F3896288D}"/>
              </a:ext>
            </a:extLst>
          </p:cNvPr>
          <p:cNvSpPr/>
          <p:nvPr/>
        </p:nvSpPr>
        <p:spPr>
          <a:xfrm>
            <a:off x="1326823" y="1569196"/>
            <a:ext cx="1058532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1000"/>
              </a:spcAft>
              <a:buClrTx/>
              <a:buSzTx/>
              <a:buFontTx/>
              <a:buNone/>
              <a:tabLst/>
              <a:defRPr/>
            </a:pPr>
            <a:r>
              <a:rPr kumimoji="0" lang="en-US" sz="1800" b="1" i="0" u="none" strike="noStrike" kern="1200" cap="all" spc="0" normalizeH="0" baseline="0" noProof="0" dirty="0">
                <a:ln>
                  <a:noFill/>
                </a:ln>
                <a:solidFill>
                  <a:srgbClr val="002060"/>
                </a:solidFill>
                <a:effectLst/>
                <a:uLnTx/>
                <a:uFillTx/>
                <a:latin typeface="Arial" panose="020B0604020202020204"/>
                <a:ea typeface="MS Mincho" panose="02020609040205080304" pitchFamily="49" charset="-128"/>
                <a:cs typeface="Arial" panose="020B0604020202020204" pitchFamily="34" charset="0"/>
              </a:rPr>
              <a:t>Economic diplomacy</a:t>
            </a:r>
          </a:p>
        </p:txBody>
      </p:sp>
      <p:sp>
        <p:nvSpPr>
          <p:cNvPr id="5" name="Rectangle 4">
            <a:extLst>
              <a:ext uri="{FF2B5EF4-FFF2-40B4-BE49-F238E27FC236}">
                <a16:creationId xmlns:a16="http://schemas.microsoft.com/office/drawing/2014/main" id="{8CDACF67-35B2-7AD4-7CBE-795595AA1209}"/>
              </a:ext>
            </a:extLst>
          </p:cNvPr>
          <p:cNvSpPr/>
          <p:nvPr/>
        </p:nvSpPr>
        <p:spPr>
          <a:xfrm>
            <a:off x="1342235" y="4346490"/>
            <a:ext cx="1058532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1000"/>
              </a:spcAft>
              <a:buClrTx/>
              <a:buSzTx/>
              <a:buFontTx/>
              <a:buNone/>
              <a:tabLst/>
              <a:defRPr/>
            </a:pPr>
            <a:r>
              <a:rPr kumimoji="0" lang="en-US" sz="1800" b="1" i="0" u="none" strike="noStrike" kern="1200" cap="all" spc="0" normalizeH="0" baseline="0" noProof="0" dirty="0">
                <a:ln>
                  <a:noFill/>
                </a:ln>
                <a:solidFill>
                  <a:srgbClr val="002060"/>
                </a:solidFill>
                <a:effectLst/>
                <a:uLnTx/>
                <a:uFillTx/>
                <a:latin typeface="Arial" panose="020B0604020202020204"/>
                <a:ea typeface="MS Mincho" panose="02020609040205080304" pitchFamily="49" charset="-128"/>
                <a:cs typeface="Arial" panose="020B0604020202020204" pitchFamily="34" charset="0"/>
              </a:rPr>
              <a:t>Smallholder producers CAPACITATION</a:t>
            </a:r>
          </a:p>
        </p:txBody>
      </p:sp>
      <p:sp>
        <p:nvSpPr>
          <p:cNvPr id="7" name="Rectangle 6">
            <a:extLst>
              <a:ext uri="{FF2B5EF4-FFF2-40B4-BE49-F238E27FC236}">
                <a16:creationId xmlns:a16="http://schemas.microsoft.com/office/drawing/2014/main" id="{7861B8B7-A5BE-A3EC-120B-5BA913B52AAF}"/>
              </a:ext>
            </a:extLst>
          </p:cNvPr>
          <p:cNvSpPr/>
          <p:nvPr/>
        </p:nvSpPr>
        <p:spPr>
          <a:xfrm>
            <a:off x="1334529" y="4718257"/>
            <a:ext cx="10577621" cy="1918767"/>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A total of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95 smallholder producers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were supported of the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95, 21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were supported to produce food in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Sedibeng and West Rand and 13 were </a:t>
            </a:r>
            <a:r>
              <a:rPr kumimoji="0" lang="en-US" sz="1400" b="1"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commercialised</a:t>
            </a:r>
            <a:endPar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60 Smallholder Livestock and poultry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producers targeted for </a:t>
            </a:r>
            <a:r>
              <a:rPr kumimoji="0" lang="en-US" sz="1400" b="0"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commercialisation</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received veterinary support</a:t>
            </a: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A total of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375 small holders participated in the capacity building </a:t>
            </a:r>
            <a:r>
              <a:rPr kumimoji="0" lang="en-US" sz="1400" b="1"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programme</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for smallholders</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20 Capacity building session</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for smallholder producers to b e </a:t>
            </a:r>
            <a:r>
              <a:rPr kumimoji="0" lang="en-US" sz="1400" b="0"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commercialised</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conducted.</a:t>
            </a:r>
            <a:endParaRPr kumimoji="0" lang="en-ZA"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507275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spcBef>
                <a:spcPts val="0"/>
              </a:spcBef>
              <a:defRPr/>
            </a:pPr>
            <a:r>
              <a:rPr lang="en-US" sz="1800" b="1" cap="all" dirty="0">
                <a:effectLst/>
                <a:latin typeface="Calibri" panose="020F0502020204030204" pitchFamily="34" charset="0"/>
                <a:ea typeface="Calibri" panose="020F0502020204030204" pitchFamily="34" charset="0"/>
                <a:cs typeface="Calibri" panose="020F0502020204030204" pitchFamily="34" charset="0"/>
              </a:rPr>
              <a:t>RESPONSE TO ELEVATED PRIORITY 1:</a:t>
            </a:r>
            <a:r>
              <a:rPr lang="en-US" sz="1800" b="1" cap="al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1" cap="all"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Economic recovery and acceleration</a:t>
            </a:r>
            <a:endParaRPr lang="en-US" sz="1800" dirty="0">
              <a:solidFill>
                <a:schemeClr val="tx1"/>
              </a:solidFill>
              <a:highlight>
                <a:srgbClr val="FFFF00"/>
              </a:highlight>
            </a:endParaRPr>
          </a:p>
        </p:txBody>
      </p:sp>
      <p:sp>
        <p:nvSpPr>
          <p:cNvPr id="2" name="Slide Number Placeholder 1"/>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D96527-0D39-44A7-86BC-1D53ECEA7971}"/>
              </a:ext>
            </a:extLst>
          </p:cNvPr>
          <p:cNvSpPr txBox="1"/>
          <p:nvPr/>
        </p:nvSpPr>
        <p:spPr>
          <a:xfrm>
            <a:off x="6391606" y="1562429"/>
            <a:ext cx="6094140"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00A16F60-9ACA-4186-91C8-4B546601F213}"/>
              </a:ext>
            </a:extLst>
          </p:cNvPr>
          <p:cNvSpPr/>
          <p:nvPr/>
        </p:nvSpPr>
        <p:spPr>
          <a:xfrm>
            <a:off x="1349659" y="5161166"/>
            <a:ext cx="5132747" cy="1442115"/>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Black People = 82</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against 80%</a:t>
            </a: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Women spent = 38</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against 40%</a:t>
            </a: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Youth spent = 9</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against 15%</a:t>
            </a: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People with Disabilities spent = 0.5</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a:t>
            </a:r>
            <a:r>
              <a:rPr kumimoji="0" lang="en-US" sz="1400" b="1" i="0" u="none" strike="noStrike" kern="1200" cap="none" spc="0" normalizeH="0" baseline="0" noProof="0" dirty="0">
                <a:ln>
                  <a:noFill/>
                </a:ln>
                <a:solidFill>
                  <a:srgbClr val="FF0000"/>
                </a:solidFill>
                <a:effectLst/>
                <a:highlight>
                  <a:srgbClr val="FFFFFF"/>
                </a:highlight>
                <a:uLnTx/>
                <a:uFillTx/>
                <a:latin typeface="Arial" panose="020B0604020202020204"/>
                <a:ea typeface="MS Mincho" panose="02020609040205080304" pitchFamily="49" charset="-128"/>
                <a:cs typeface="Arial" panose="020B0604020202020204" pitchFamily="34" charset="0"/>
              </a:rPr>
              <a:t>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against 7%</a:t>
            </a: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Township spent = 17</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against 30%</a:t>
            </a: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endParaRPr>
          </a:p>
        </p:txBody>
      </p:sp>
      <p:sp>
        <p:nvSpPr>
          <p:cNvPr id="12" name="Rectangle 11">
            <a:extLst>
              <a:ext uri="{FF2B5EF4-FFF2-40B4-BE49-F238E27FC236}">
                <a16:creationId xmlns:a16="http://schemas.microsoft.com/office/drawing/2014/main" id="{5DD5ECDB-466F-4E72-B928-7FF9E83581CB}"/>
              </a:ext>
            </a:extLst>
          </p:cNvPr>
          <p:cNvSpPr/>
          <p:nvPr/>
        </p:nvSpPr>
        <p:spPr>
          <a:xfrm>
            <a:off x="6627192" y="2139213"/>
            <a:ext cx="5244691" cy="1391005"/>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300"/>
              </a:spcAft>
              <a:buClrTx/>
              <a:buSzTx/>
              <a:buFontTx/>
              <a:buNone/>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The capability of the state to pay service providers is at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98.91% (182 out of 184)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of valid invoices received were paid within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15 days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from the date of receipt. </a:t>
            </a:r>
          </a:p>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100%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of invoices were paid within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30 days</a:t>
            </a:r>
          </a:p>
        </p:txBody>
      </p:sp>
      <p:sp>
        <p:nvSpPr>
          <p:cNvPr id="3" name="Rectangle 2">
            <a:extLst>
              <a:ext uri="{FF2B5EF4-FFF2-40B4-BE49-F238E27FC236}">
                <a16:creationId xmlns:a16="http://schemas.microsoft.com/office/drawing/2014/main" id="{FD3CD6E4-1150-242D-5F8F-EDFBF299F051}"/>
              </a:ext>
            </a:extLst>
          </p:cNvPr>
          <p:cNvSpPr/>
          <p:nvPr/>
        </p:nvSpPr>
        <p:spPr>
          <a:xfrm>
            <a:off x="1334526" y="4799139"/>
            <a:ext cx="513274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1000"/>
              </a:spcAft>
              <a:buClrTx/>
              <a:buSzTx/>
              <a:buFontTx/>
              <a:buNone/>
              <a:tabLst/>
              <a:defRPr/>
            </a:pPr>
            <a:r>
              <a:rPr kumimoji="0" lang="en-US" sz="1800" b="1" i="0" u="none" strike="noStrike" kern="1200" cap="all" spc="0" normalizeH="0" baseline="0" noProof="0" dirty="0">
                <a:ln>
                  <a:noFill/>
                </a:ln>
                <a:solidFill>
                  <a:srgbClr val="002060"/>
                </a:solidFill>
                <a:effectLst/>
                <a:uLnTx/>
                <a:uFillTx/>
                <a:latin typeface="Arial" panose="020B0604020202020204"/>
                <a:ea typeface="MS Mincho" panose="02020609040205080304" pitchFamily="49" charset="-128"/>
                <a:cs typeface="Arial" panose="020B0604020202020204" pitchFamily="34" charset="0"/>
              </a:rPr>
              <a:t>OOP targeted groups expenditure</a:t>
            </a:r>
          </a:p>
        </p:txBody>
      </p:sp>
      <p:sp>
        <p:nvSpPr>
          <p:cNvPr id="5" name="Rectangle 4">
            <a:extLst>
              <a:ext uri="{FF2B5EF4-FFF2-40B4-BE49-F238E27FC236}">
                <a16:creationId xmlns:a16="http://schemas.microsoft.com/office/drawing/2014/main" id="{1ABB139A-A99D-A7D8-62DF-0035AD261083}"/>
              </a:ext>
            </a:extLst>
          </p:cNvPr>
          <p:cNvSpPr/>
          <p:nvPr/>
        </p:nvSpPr>
        <p:spPr>
          <a:xfrm>
            <a:off x="6627192" y="1733194"/>
            <a:ext cx="513274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1800" b="1" i="0" u="none" strike="noStrike" kern="1200" cap="all" spc="0" normalizeH="0" baseline="0" noProof="0" dirty="0">
                <a:ln>
                  <a:noFill/>
                </a:ln>
                <a:solidFill>
                  <a:srgbClr val="002060"/>
                </a:solidFill>
                <a:effectLst/>
                <a:uLnTx/>
                <a:uFillTx/>
                <a:latin typeface="Arial" panose="020B0604020202020204"/>
                <a:ea typeface="MS Mincho" panose="02020609040205080304" pitchFamily="49" charset="-128"/>
                <a:cs typeface="Arial" panose="020B0604020202020204" pitchFamily="34" charset="0"/>
              </a:rPr>
              <a:t>15-day Payment of Invoices </a:t>
            </a:r>
          </a:p>
        </p:txBody>
      </p:sp>
      <p:sp>
        <p:nvSpPr>
          <p:cNvPr id="6" name="Rectangle 5">
            <a:extLst>
              <a:ext uri="{FF2B5EF4-FFF2-40B4-BE49-F238E27FC236}">
                <a16:creationId xmlns:a16="http://schemas.microsoft.com/office/drawing/2014/main" id="{45DA29C1-6F5D-12C7-0F50-061768FC6BCA}"/>
              </a:ext>
            </a:extLst>
          </p:cNvPr>
          <p:cNvSpPr/>
          <p:nvPr/>
        </p:nvSpPr>
        <p:spPr>
          <a:xfrm>
            <a:off x="1334528" y="1751576"/>
            <a:ext cx="513274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1000"/>
              </a:spcAft>
              <a:buClrTx/>
              <a:buSzTx/>
              <a:buFontTx/>
              <a:buNone/>
              <a:tabLst/>
              <a:defRPr/>
            </a:pPr>
            <a:r>
              <a:rPr kumimoji="0" lang="en-US" sz="1800" b="1" i="0" u="none" strike="noStrike" kern="1200" cap="all" spc="0" normalizeH="0" baseline="0" noProof="0" dirty="0">
                <a:ln>
                  <a:noFill/>
                </a:ln>
                <a:solidFill>
                  <a:srgbClr val="002060"/>
                </a:solidFill>
                <a:effectLst/>
                <a:uLnTx/>
                <a:uFillTx/>
                <a:latin typeface="Arial" panose="020B0604020202020204"/>
                <a:ea typeface="MS Mincho" panose="02020609040205080304" pitchFamily="49" charset="-128"/>
                <a:cs typeface="Arial" panose="020B0604020202020204" pitchFamily="34" charset="0"/>
              </a:rPr>
              <a:t>GPG targeted groups expenditure</a:t>
            </a:r>
          </a:p>
        </p:txBody>
      </p:sp>
      <p:sp>
        <p:nvSpPr>
          <p:cNvPr id="7" name="Rectangle 6">
            <a:extLst>
              <a:ext uri="{FF2B5EF4-FFF2-40B4-BE49-F238E27FC236}">
                <a16:creationId xmlns:a16="http://schemas.microsoft.com/office/drawing/2014/main" id="{28CE0DB8-7004-4F95-A375-319A06E5369F}"/>
              </a:ext>
            </a:extLst>
          </p:cNvPr>
          <p:cNvSpPr/>
          <p:nvPr/>
        </p:nvSpPr>
        <p:spPr>
          <a:xfrm>
            <a:off x="1334527" y="2126473"/>
            <a:ext cx="5132747" cy="2226452"/>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342900" marR="0" lvl="0" indent="-342900" algn="just" defTabSz="914400"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Women spend = 29.82% against 40% </a:t>
            </a:r>
          </a:p>
          <a:p>
            <a:pPr marL="342900" marR="0" lvl="0" indent="-342900" algn="just" defTabSz="914400"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Youth spend = 8.38% against 15% </a:t>
            </a:r>
          </a:p>
          <a:p>
            <a:pPr marL="342900" marR="0" lvl="0" indent="-342900" algn="just" defTabSz="914400"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People with Disabilities spent = 0.32% against 7% </a:t>
            </a:r>
          </a:p>
          <a:p>
            <a:pPr marL="342900" marR="0" lvl="0" indent="-342900" algn="just" defTabSz="914400"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Great progress has been made in registering companies owned by people with disabilities in the Central Supplier Database (CSD). 4543 entrepreneurs with disability registered on the system nationally, of these 2485 (55%) are registered in the Gauteng Province as being disability owned.</a:t>
            </a:r>
          </a:p>
        </p:txBody>
      </p:sp>
      <p:sp>
        <p:nvSpPr>
          <p:cNvPr id="9" name="Arrow: Down 8">
            <a:extLst>
              <a:ext uri="{FF2B5EF4-FFF2-40B4-BE49-F238E27FC236}">
                <a16:creationId xmlns:a16="http://schemas.microsoft.com/office/drawing/2014/main" id="{0E01F5DD-C509-7CF2-49EF-85C8DAA865C9}"/>
              </a:ext>
            </a:extLst>
          </p:cNvPr>
          <p:cNvSpPr/>
          <p:nvPr/>
        </p:nvSpPr>
        <p:spPr>
          <a:xfrm>
            <a:off x="3457575" y="4280784"/>
            <a:ext cx="533400" cy="579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Arrow: Bent-Up 9">
            <a:extLst>
              <a:ext uri="{FF2B5EF4-FFF2-40B4-BE49-F238E27FC236}">
                <a16:creationId xmlns:a16="http://schemas.microsoft.com/office/drawing/2014/main" id="{E7DEF51E-BF66-33C9-1A17-0671EFCE87F8}"/>
              </a:ext>
            </a:extLst>
          </p:cNvPr>
          <p:cNvSpPr/>
          <p:nvPr/>
        </p:nvSpPr>
        <p:spPr>
          <a:xfrm>
            <a:off x="6393963" y="3534346"/>
            <a:ext cx="669806" cy="18395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Arrow: Down 12">
            <a:extLst>
              <a:ext uri="{FF2B5EF4-FFF2-40B4-BE49-F238E27FC236}">
                <a16:creationId xmlns:a16="http://schemas.microsoft.com/office/drawing/2014/main" id="{39E2E1A2-2319-21AA-E695-F0CE64FD2427}"/>
              </a:ext>
            </a:extLst>
          </p:cNvPr>
          <p:cNvSpPr/>
          <p:nvPr/>
        </p:nvSpPr>
        <p:spPr>
          <a:xfrm rot="16200000">
            <a:off x="6728037" y="4878676"/>
            <a:ext cx="327671" cy="778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7825CD4-F5CC-1F74-2B6B-9B598E8D0875}"/>
              </a:ext>
            </a:extLst>
          </p:cNvPr>
          <p:cNvSpPr/>
          <p:nvPr/>
        </p:nvSpPr>
        <p:spPr>
          <a:xfrm>
            <a:off x="7241853" y="4114800"/>
            <a:ext cx="4678004" cy="2618509"/>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30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The annual commemoration of the National Youth Day, June 16th was held under the theme </a:t>
            </a:r>
            <a:r>
              <a:rPr kumimoji="0" lang="en-US" sz="13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“Accelerating youth economic emancipation for a sustainable Future”</a:t>
            </a: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3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4000</a:t>
            </a:r>
            <a:r>
              <a:rPr kumimoji="0" lang="en-US" sz="13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 </a:t>
            </a:r>
            <a:r>
              <a:rPr kumimoji="0" lang="en-US" sz="13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learners awarded bursaries </a:t>
            </a:r>
            <a:r>
              <a:rPr kumimoji="0" lang="en-US" sz="13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through GCRA and private sector partners to the tune of R400 million rands </a:t>
            </a: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3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6000</a:t>
            </a:r>
            <a:r>
              <a:rPr kumimoji="0" lang="en-US" sz="13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 </a:t>
            </a:r>
            <a:r>
              <a:rPr kumimoji="0" lang="en-US" sz="13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unemployed young people </a:t>
            </a:r>
            <a:r>
              <a:rPr kumimoji="0" lang="en-US" sz="13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are trained, skilled, and equipped in the energy sector</a:t>
            </a: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3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Partnership with the </a:t>
            </a:r>
            <a:r>
              <a:rPr kumimoji="0" lang="en-US" sz="1300" b="1" i="0" u="none" strike="noStrike" kern="1200" cap="none" spc="0" normalizeH="0" baseline="0" noProof="0" dirty="0" err="1">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MerSETA</a:t>
            </a:r>
            <a:r>
              <a:rPr kumimoji="0" lang="en-US" sz="13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 </a:t>
            </a:r>
            <a:r>
              <a:rPr kumimoji="0" lang="en-US" sz="13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led to the launch of a training and skills development programme to </a:t>
            </a:r>
            <a:r>
              <a:rPr kumimoji="0" lang="en-US" sz="13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rPr>
              <a:t>boost technical and renewable energy skills </a:t>
            </a:r>
          </a:p>
        </p:txBody>
      </p:sp>
      <p:sp>
        <p:nvSpPr>
          <p:cNvPr id="15" name="Rectangle 14">
            <a:extLst>
              <a:ext uri="{FF2B5EF4-FFF2-40B4-BE49-F238E27FC236}">
                <a16:creationId xmlns:a16="http://schemas.microsoft.com/office/drawing/2014/main" id="{C6D106EC-6E38-61F3-B524-9A45E91005B5}"/>
              </a:ext>
            </a:extLst>
          </p:cNvPr>
          <p:cNvSpPr/>
          <p:nvPr/>
        </p:nvSpPr>
        <p:spPr>
          <a:xfrm>
            <a:off x="7342729" y="3700985"/>
            <a:ext cx="4529154"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1800" b="1" i="0" u="none" strike="noStrike" kern="1200" cap="all" spc="0" normalizeH="0" baseline="0" noProof="0" dirty="0">
                <a:ln>
                  <a:noFill/>
                </a:ln>
                <a:solidFill>
                  <a:srgbClr val="002060"/>
                </a:solidFill>
                <a:effectLst/>
                <a:uLnTx/>
                <a:uFillTx/>
                <a:latin typeface="Arial" panose="020B0604020202020204"/>
                <a:ea typeface="MS Mincho" panose="02020609040205080304" pitchFamily="49" charset="-128"/>
                <a:cs typeface="Arial" panose="020B0604020202020204" pitchFamily="34" charset="0"/>
              </a:rPr>
              <a:t>YOUTH ECONOMIC ACCELERATION</a:t>
            </a:r>
          </a:p>
        </p:txBody>
      </p:sp>
    </p:spTree>
    <p:extLst>
      <p:ext uri="{BB962C8B-B14F-4D97-AF65-F5344CB8AC3E}">
        <p14:creationId xmlns:p14="http://schemas.microsoft.com/office/powerpoint/2010/main" val="3344260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B1611493-029A-47BA-8442-218A11E3155F}"/>
              </a:ext>
            </a:extLst>
          </p:cNvPr>
          <p:cNvSpPr txBox="1">
            <a:spLocks/>
          </p:cNvSpPr>
          <p:nvPr/>
        </p:nvSpPr>
        <p:spPr>
          <a:xfrm>
            <a:off x="11528611" y="6516501"/>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94908BCE-34AF-4D54-8328-E8A2A0BF8A46}"/>
              </a:ext>
            </a:extLst>
          </p:cNvPr>
          <p:cNvSpPr>
            <a:spLocks noGrp="1"/>
          </p:cNvSpPr>
          <p:nvPr>
            <p:ph type="title"/>
          </p:nvPr>
        </p:nvSpPr>
        <p:spPr>
          <a:xfrm>
            <a:off x="1311011" y="1080717"/>
            <a:ext cx="10585327" cy="529674"/>
          </a:xfrm>
        </p:spPr>
        <p:txBody>
          <a:bodyPr/>
          <a:lstStyle/>
          <a:p>
            <a:r>
              <a:rPr lang="en-US" sz="1600" dirty="0"/>
              <a:t>RESPONSE TO ELEVATED PRIORITY 2: </a:t>
            </a:r>
            <a:r>
              <a:rPr lang="en-US" sz="1600" dirty="0">
                <a:solidFill>
                  <a:schemeClr val="tx1"/>
                </a:solidFill>
                <a:highlight>
                  <a:srgbClr val="00FF00"/>
                </a:highlight>
              </a:rPr>
              <a:t>STRENGTHEN THE BATTLE AGAINST CRIME, CORRUPTION, VANDALISM</a:t>
            </a:r>
            <a:endParaRPr lang="en-ZA" sz="1600" dirty="0">
              <a:solidFill>
                <a:schemeClr val="tx1"/>
              </a:solidFill>
              <a:highlight>
                <a:srgbClr val="00FF00"/>
              </a:highlight>
            </a:endParaRPr>
          </a:p>
        </p:txBody>
      </p:sp>
      <p:sp>
        <p:nvSpPr>
          <p:cNvPr id="2" name="Rectangle 1">
            <a:extLst>
              <a:ext uri="{FF2B5EF4-FFF2-40B4-BE49-F238E27FC236}">
                <a16:creationId xmlns:a16="http://schemas.microsoft.com/office/drawing/2014/main" id="{7B4A3154-A246-392E-9629-9684EDB85902}"/>
              </a:ext>
            </a:extLst>
          </p:cNvPr>
          <p:cNvSpPr/>
          <p:nvPr/>
        </p:nvSpPr>
        <p:spPr>
          <a:xfrm>
            <a:off x="1334529" y="2078748"/>
            <a:ext cx="5132747" cy="1763787"/>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100% (7 out of 7)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of cases recommended for referral to </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Law Enforcement Agencies</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(LEAs) for criminal investigation have been reported to LEAs by the departments during Quarter 1 </a:t>
            </a:r>
          </a:p>
        </p:txBody>
      </p:sp>
      <p:sp>
        <p:nvSpPr>
          <p:cNvPr id="4" name="Rectangle 3">
            <a:extLst>
              <a:ext uri="{FF2B5EF4-FFF2-40B4-BE49-F238E27FC236}">
                <a16:creationId xmlns:a16="http://schemas.microsoft.com/office/drawing/2014/main" id="{0197D25A-5708-7D8D-CB7E-D9A33B75E40F}"/>
              </a:ext>
            </a:extLst>
          </p:cNvPr>
          <p:cNvSpPr/>
          <p:nvPr/>
        </p:nvSpPr>
        <p:spPr>
          <a:xfrm>
            <a:off x="1334529" y="1682645"/>
            <a:ext cx="513274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CASE REFERRALS</a:t>
            </a:r>
          </a:p>
        </p:txBody>
      </p:sp>
      <p:sp>
        <p:nvSpPr>
          <p:cNvPr id="5" name="Rectangle 4">
            <a:extLst>
              <a:ext uri="{FF2B5EF4-FFF2-40B4-BE49-F238E27FC236}">
                <a16:creationId xmlns:a16="http://schemas.microsoft.com/office/drawing/2014/main" id="{89C7EC33-2979-E3B2-B7A5-8B95B0043A24}"/>
              </a:ext>
            </a:extLst>
          </p:cNvPr>
          <p:cNvSpPr/>
          <p:nvPr/>
        </p:nvSpPr>
        <p:spPr>
          <a:xfrm>
            <a:off x="6619676" y="2078748"/>
            <a:ext cx="5132747" cy="1763787"/>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20000"/>
              </a:lnSpc>
              <a:spcBef>
                <a:spcPts val="0"/>
              </a:spcBef>
              <a:spcAft>
                <a:spcPts val="10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914400" rtl="0" eaLnBrk="1" fontAlgn="auto" latinLnBrk="0" hangingPunct="1">
              <a:lnSpc>
                <a:spcPct val="120000"/>
              </a:lnSpc>
              <a:spcBef>
                <a:spcPts val="0"/>
              </a:spcBef>
              <a:spcAft>
                <a:spcPts val="1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The Gauteng Provincial Government launched the </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Crime Prevention Wardens (CPWs)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to strengthen the existing law enforcement officials in the fight against crime at the ward level.</a:t>
            </a:r>
          </a:p>
          <a:p>
            <a:pPr marL="285750" marR="0" lvl="0" indent="-285750" algn="just" defTabSz="914400" rtl="0" eaLnBrk="1" fontAlgn="auto" latinLnBrk="0" hangingPunct="1">
              <a:lnSpc>
                <a:spcPct val="12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4000 crime prevention wardens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have been recruited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DBDFC5C6-C4C8-26FC-A035-78F1DDB4F2E1}"/>
              </a:ext>
            </a:extLst>
          </p:cNvPr>
          <p:cNvSpPr/>
          <p:nvPr/>
        </p:nvSpPr>
        <p:spPr>
          <a:xfrm>
            <a:off x="6603674" y="1682645"/>
            <a:ext cx="513274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1000"/>
              </a:spcAft>
              <a:buClrTx/>
              <a:buSzTx/>
              <a:buFontTx/>
              <a:buNone/>
              <a:tabLst/>
              <a:defRPr/>
            </a:pPr>
            <a:r>
              <a:rPr kumimoji="0" lang="en-US" sz="1800" b="1" i="0" u="none" strike="noStrike" kern="1200" cap="all" spc="0" normalizeH="0" baseline="0" noProof="0" dirty="0">
                <a:ln>
                  <a:noFill/>
                </a:ln>
                <a:solidFill>
                  <a:prstClr val="black"/>
                </a:solidFill>
                <a:effectLst/>
                <a:uLnTx/>
                <a:uFillTx/>
                <a:latin typeface="Arial" panose="020B0604020202020204"/>
                <a:ea typeface="+mn-ea"/>
                <a:cs typeface="Calibri" panose="020F0502020204030204" pitchFamily="34" charset="0"/>
              </a:rPr>
              <a:t>Crime Prevention </a:t>
            </a:r>
          </a:p>
        </p:txBody>
      </p:sp>
      <p:sp>
        <p:nvSpPr>
          <p:cNvPr id="8" name="Rectangle 7">
            <a:extLst>
              <a:ext uri="{FF2B5EF4-FFF2-40B4-BE49-F238E27FC236}">
                <a16:creationId xmlns:a16="http://schemas.microsoft.com/office/drawing/2014/main" id="{ABE1150E-8548-92F8-27E3-AE5D308D6DA7}"/>
              </a:ext>
            </a:extLst>
          </p:cNvPr>
          <p:cNvSpPr/>
          <p:nvPr/>
        </p:nvSpPr>
        <p:spPr>
          <a:xfrm>
            <a:off x="1334528" y="4011174"/>
            <a:ext cx="10401893" cy="273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prstClr val="black"/>
                </a:solidFill>
                <a:effectLst/>
                <a:uLnTx/>
                <a:uFillTx/>
                <a:latin typeface="Arial" panose="020B0604020202020204"/>
                <a:ea typeface="+mn-ea"/>
                <a:cs typeface="Calibri" panose="020F0502020204030204" pitchFamily="34" charset="0"/>
              </a:rPr>
              <a:t>VETTING</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p:txBody>
      </p:sp>
      <p:sp>
        <p:nvSpPr>
          <p:cNvPr id="12" name="Rectangle 11">
            <a:extLst>
              <a:ext uri="{FF2B5EF4-FFF2-40B4-BE49-F238E27FC236}">
                <a16:creationId xmlns:a16="http://schemas.microsoft.com/office/drawing/2014/main" id="{ABE70122-7A8F-1933-C186-23EF63076302}"/>
              </a:ext>
            </a:extLst>
          </p:cNvPr>
          <p:cNvSpPr/>
          <p:nvPr/>
        </p:nvSpPr>
        <p:spPr>
          <a:xfrm>
            <a:off x="1334529" y="4388228"/>
            <a:ext cx="10417894" cy="1973739"/>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753 SMS filled posts, 237 were vetted and 458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are awaiting feedback</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 58 SMS officials</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 within GPG have not yet applied for a security clearance.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In terms of SCM: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out of 586 SCM filled posts</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296 were vetted and 220</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 are still awaiting feedback from SSA.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70 SCM officials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within GPG have not yet applied for a security clearance.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A large number are awaiting vetting feedback is due to re-application for vetting by members whose security clearances have expired. The vetting process is prioritizing those that are first time applicants and not “re-vetting”. </a:t>
            </a:r>
          </a:p>
        </p:txBody>
      </p:sp>
    </p:spTree>
    <p:extLst>
      <p:ext uri="{BB962C8B-B14F-4D97-AF65-F5344CB8AC3E}">
        <p14:creationId xmlns:p14="http://schemas.microsoft.com/office/powerpoint/2010/main" val="817550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06099" y="1127585"/>
            <a:ext cx="10585327" cy="398505"/>
          </a:xfrm>
        </p:spPr>
        <p:txBody>
          <a:bodyPr>
            <a:noAutofit/>
          </a:bodyPr>
          <a:lstStyle/>
          <a:p>
            <a:pPr>
              <a:spcBef>
                <a:spcPts val="0"/>
              </a:spcBef>
              <a:defRPr/>
            </a:pPr>
            <a:r>
              <a:rPr lang="en-US" sz="1600" dirty="0"/>
              <a:t>RESPONSE TO ELEVATED PRIORITY 3: </a:t>
            </a:r>
            <a:r>
              <a:rPr lang="en-US" sz="1600" dirty="0">
                <a:solidFill>
                  <a:schemeClr val="tx1"/>
                </a:solidFill>
                <a:highlight>
                  <a:srgbClr val="C0C0C0"/>
                </a:highlight>
              </a:rPr>
              <a:t>IMPROVING LIVING CONDITIONS IN</a:t>
            </a:r>
            <a:r>
              <a:rPr lang="en-US" sz="1600" b="1" cap="all" dirty="0">
                <a:solidFill>
                  <a:schemeClr val="tx1"/>
                </a:solidFill>
                <a:effectLst/>
                <a:highlight>
                  <a:srgbClr val="C0C0C0"/>
                </a:highlight>
                <a:ea typeface="Calibri" panose="020F0502020204030204" pitchFamily="34" charset="0"/>
                <a:cs typeface="Calibri" panose="020F0502020204030204" pitchFamily="34" charset="0"/>
              </a:rPr>
              <a:t> TOWNSHIP, INFORMAL SETTLEMENTS AND Hostels </a:t>
            </a:r>
            <a:endParaRPr lang="en-US" sz="1600" dirty="0">
              <a:solidFill>
                <a:schemeClr val="tx1"/>
              </a:solidFill>
              <a:highlight>
                <a:srgbClr val="C0C0C0"/>
              </a:highlight>
            </a:endParaRPr>
          </a:p>
        </p:txBody>
      </p:sp>
      <p:sp>
        <p:nvSpPr>
          <p:cNvPr id="2" name="Slide Number Placeholder 1"/>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D96527-0D39-44A7-86BC-1D53ECEA7971}"/>
              </a:ext>
            </a:extLst>
          </p:cNvPr>
          <p:cNvSpPr txBox="1"/>
          <p:nvPr/>
        </p:nvSpPr>
        <p:spPr>
          <a:xfrm>
            <a:off x="6391606" y="1562429"/>
            <a:ext cx="6094140"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7111A25E-BABE-8AC6-28CF-2DA2C5FA31A0}"/>
              </a:ext>
            </a:extLst>
          </p:cNvPr>
          <p:cNvSpPr/>
          <p:nvPr/>
        </p:nvSpPr>
        <p:spPr>
          <a:xfrm>
            <a:off x="1334528" y="1682645"/>
            <a:ext cx="1058532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TISH</a:t>
            </a:r>
          </a:p>
        </p:txBody>
      </p:sp>
      <p:sp>
        <p:nvSpPr>
          <p:cNvPr id="3" name="Rectangle 2">
            <a:extLst>
              <a:ext uri="{FF2B5EF4-FFF2-40B4-BE49-F238E27FC236}">
                <a16:creationId xmlns:a16="http://schemas.microsoft.com/office/drawing/2014/main" id="{90F3984E-C0AB-4512-EE31-F96630A02CAE}"/>
              </a:ext>
            </a:extLst>
          </p:cNvPr>
          <p:cNvSpPr/>
          <p:nvPr/>
        </p:nvSpPr>
        <p:spPr>
          <a:xfrm>
            <a:off x="1407877" y="2144000"/>
            <a:ext cx="10511978" cy="4714000"/>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t"/>
          <a:lstStyle/>
          <a:p>
            <a:pPr marL="285750" marR="0" lvl="0" indent="-285750" algn="just" defTabSz="914400" rtl="0" eaLnBrk="1" fontAlgn="auto" latinLnBrk="0" hangingPunct="1">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As part of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June 16 commemorative day</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the Gauteng Provincial Government embarked on the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47th anniversary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of the June 16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Soweto Uprising</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The job fair campaign was a drive to unlock job opportunities empowering individuals</a:t>
            </a:r>
          </a:p>
          <a:p>
            <a:pPr marL="742950" marR="0" lvl="1" indent="-285750" algn="just" defTabSz="914400" rtl="0" eaLnBrk="1" fontAlgn="auto" latinLnBrk="0" hangingPunct="1">
              <a:spcBef>
                <a:spcPts val="300"/>
              </a:spcBef>
              <a:spcAft>
                <a:spcPts val="3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GPG set up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22 walk in centers across Gauteng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as part of the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Job Fair launch on youth day</a:t>
            </a:r>
          </a:p>
          <a:p>
            <a:pPr marL="285750" marR="0" lvl="0" indent="-285750" algn="just" defTabSz="914400" rtl="0" eaLnBrk="1" fontAlgn="auto" latinLnBrk="0" hangingPunct="1">
              <a:spcBef>
                <a:spcPts val="3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In May 2023, MEC Lebogang </a:t>
            </a:r>
            <a:r>
              <a:rPr kumimoji="0" lang="en-US" sz="1400" b="1"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Maile</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was in Sedibeng District Municipality to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hand over houses to the community of Savanna.</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Among the beneficiaries who were handed over keys to their allocated houses included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13 military veterans</a:t>
            </a:r>
          </a:p>
          <a:p>
            <a:pPr marL="285750" marR="0" lvl="0" indent="-285750" algn="just" defTabSz="914400" rtl="0" eaLnBrk="1" fontAlgn="auto" latinLnBrk="0" hangingPunct="1">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Through the Greenery army </a:t>
            </a:r>
            <a:r>
              <a:rPr kumimoji="0" lang="en-US" sz="1400" b="0"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programme</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6 000 temporary work opportunities have been created for unemployed community members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to embark on cleaning and greening activities.</a:t>
            </a:r>
          </a:p>
          <a:p>
            <a:pPr marL="285750" marR="0" lvl="0" indent="-285750" algn="just" defTabSz="914400" rtl="0" eaLnBrk="1" fontAlgn="auto" latinLnBrk="0" hangingPunct="1">
              <a:spcBef>
                <a:spcPts val="3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The mobile device repair programme was launched and will train young people</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to create jobs and business opportunities for residents in townships and beyond</a:t>
            </a:r>
          </a:p>
          <a:p>
            <a:pPr marL="285750" marR="0" lvl="0" indent="-285750" algn="just" defTabSz="914400" rtl="0" eaLnBrk="1" fontAlgn="auto" latinLnBrk="0" hangingPunct="1">
              <a:spcBef>
                <a:spcPts val="3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Launched the state-of-the-art Trade Test Centre in </a:t>
            </a:r>
            <a:r>
              <a:rPr kumimoji="0" lang="en-US" sz="1400" b="1"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Bapsfontein</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The </a:t>
            </a:r>
            <a:r>
              <a:rPr kumimoji="0" lang="en-US" sz="1400" b="0"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Xilembeni</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Centre of Excellence will equip unemployed youth, including those from rehab centres, homeless people and ex-offenders, with technical skills such as electrical, welding and plumbing trades</a:t>
            </a:r>
          </a:p>
          <a:p>
            <a:pPr marL="285750" marR="0" lvl="0" indent="-285750" algn="l" defTabSz="914400" rtl="0" eaLnBrk="1" fontAlgn="base" latinLnBrk="0" hangingPunct="1">
              <a:spcBef>
                <a:spcPts val="3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Service delivery for military veterans -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Gauteng Province has made strides towards meeting the requirements and standards put forth in the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Military Veterans Act 2011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to deliver services to the sector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section 5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of the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act basket of services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or benefits for military veterans that includes Military Veterans Pension, Housing, Skill acquisition and education support, Job placement, Entrepreneurial support services and Counselling. </a:t>
            </a:r>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lvl="1" indent="-285750" fontAlgn="base">
              <a:spcBef>
                <a:spcPts val="300"/>
              </a:spcBef>
              <a:spcAft>
                <a:spcPts val="300"/>
              </a:spcAft>
              <a:buFont typeface="Wingdings" panose="05000000000000000000" pitchFamily="2" charset="2"/>
              <a:buChar char="ü"/>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The Department of Community Safety has committed to employ between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300 – 500 military veterans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in this programme (</a:t>
            </a:r>
            <a:r>
              <a:rPr kumimoji="0" lang="en-ZA" sz="1600" b="0" i="0" u="none" strike="noStrike" kern="1200" cap="none" spc="0" normalizeH="0" baseline="0" noProof="0" dirty="0">
                <a:ln>
                  <a:noFill/>
                </a:ln>
                <a:solidFill>
                  <a:srgbClr val="000000"/>
                </a:solidFill>
                <a:effectLst/>
                <a:uLnTx/>
                <a:uFillTx/>
                <a:latin typeface="WordVisi_MSFontService"/>
                <a:ea typeface="+mn-ea"/>
                <a:cs typeface="+mn-cs"/>
              </a:rPr>
              <a:t>Community Safety Wardens)</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with a pre-condition that they are not above the age of 55</a:t>
            </a:r>
          </a:p>
          <a:p>
            <a:pPr marL="285750" marR="0" lvl="0" indent="-285750" algn="just" defTabSz="914400" rtl="0" eaLnBrk="1" fontAlgn="auto" latinLnBrk="0" hangingPunct="1">
              <a:spcBef>
                <a:spcPts val="300"/>
              </a:spcBef>
              <a:spcAft>
                <a:spcPts val="3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endParaRPr>
          </a:p>
          <a:p>
            <a:pPr marL="0" marR="0" lvl="0" indent="0" algn="just" defTabSz="914400" rtl="0" eaLnBrk="1" fontAlgn="auto" latinLnBrk="0" hangingPunct="1">
              <a:spcBef>
                <a:spcPts val="300"/>
              </a:spcBef>
              <a:spcAft>
                <a:spcPts val="3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endParaRPr>
          </a:p>
          <a:p>
            <a:pPr marL="0" marR="0" lvl="0" indent="0" algn="just" defTabSz="914400" rtl="0" eaLnBrk="1" fontAlgn="auto" latinLnBrk="0" hangingPunct="1">
              <a:spcBef>
                <a:spcPts val="300"/>
              </a:spcBef>
              <a:spcAft>
                <a:spcPts val="300"/>
              </a:spcAft>
              <a:buClrTx/>
              <a:buSzTx/>
              <a:buFontTx/>
              <a:buNone/>
              <a:tabLst/>
              <a:defRPr/>
            </a:pPr>
            <a:endParaRPr kumimoji="0" lang="en-ZA"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endParaRPr>
          </a:p>
        </p:txBody>
      </p:sp>
      <p:sp>
        <p:nvSpPr>
          <p:cNvPr id="6" name="Slide Number Placeholder 1">
            <a:extLst>
              <a:ext uri="{FF2B5EF4-FFF2-40B4-BE49-F238E27FC236}">
                <a16:creationId xmlns:a16="http://schemas.microsoft.com/office/drawing/2014/main" id="{DADC9DCF-3B71-62BD-2879-4F3A66158EB0}"/>
              </a:ext>
            </a:extLst>
          </p:cNvPr>
          <p:cNvSpPr txBox="1">
            <a:spLocks/>
          </p:cNvSpPr>
          <p:nvPr/>
        </p:nvSpPr>
        <p:spPr>
          <a:xfrm>
            <a:off x="11528611" y="6516501"/>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3320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34528" y="1126254"/>
            <a:ext cx="10585327" cy="398505"/>
          </a:xfrm>
        </p:spPr>
        <p:txBody>
          <a:bodyPr>
            <a:noAutofit/>
          </a:bodyPr>
          <a:lstStyle/>
          <a:p>
            <a:pPr>
              <a:spcBef>
                <a:spcPts val="0"/>
              </a:spcBef>
              <a:defRPr/>
            </a:pPr>
            <a:r>
              <a:rPr lang="en-US" sz="1600" dirty="0"/>
              <a:t>RESPONSE TO ELEVATED PRIORITY 3: </a:t>
            </a:r>
            <a:r>
              <a:rPr lang="en-US" sz="1600" dirty="0">
                <a:solidFill>
                  <a:schemeClr val="tx1"/>
                </a:solidFill>
                <a:highlight>
                  <a:srgbClr val="C0C0C0"/>
                </a:highlight>
              </a:rPr>
              <a:t>IMPROVING LIVING CONDITIONS IN</a:t>
            </a:r>
            <a:r>
              <a:rPr lang="en-US" sz="1600" b="1" cap="all" dirty="0">
                <a:solidFill>
                  <a:schemeClr val="tx1"/>
                </a:solidFill>
                <a:effectLst/>
                <a:highlight>
                  <a:srgbClr val="C0C0C0"/>
                </a:highlight>
                <a:ea typeface="Calibri" panose="020F0502020204030204" pitchFamily="34" charset="0"/>
                <a:cs typeface="Calibri" panose="020F0502020204030204" pitchFamily="34" charset="0"/>
              </a:rPr>
              <a:t> TOWNSHIP, INFORMAL SETTLEMENTS AND Hostels</a:t>
            </a:r>
            <a:r>
              <a:rPr lang="en-US" sz="1600" b="1" cap="all" dirty="0">
                <a:effectLst/>
                <a:highlight>
                  <a:srgbClr val="C0C0C0"/>
                </a:highlight>
                <a:ea typeface="Calibri" panose="020F0502020204030204" pitchFamily="34" charset="0"/>
                <a:cs typeface="Calibri" panose="020F0502020204030204" pitchFamily="34" charset="0"/>
              </a:rPr>
              <a:t> </a:t>
            </a:r>
            <a:endParaRPr lang="en-US" sz="1600" dirty="0">
              <a:highlight>
                <a:srgbClr val="C0C0C0"/>
              </a:highlight>
            </a:endParaRPr>
          </a:p>
        </p:txBody>
      </p:sp>
      <p:sp>
        <p:nvSpPr>
          <p:cNvPr id="8" name="TextBox 7">
            <a:extLst>
              <a:ext uri="{FF2B5EF4-FFF2-40B4-BE49-F238E27FC236}">
                <a16:creationId xmlns:a16="http://schemas.microsoft.com/office/drawing/2014/main" id="{14D96527-0D39-44A7-86BC-1D53ECEA7971}"/>
              </a:ext>
            </a:extLst>
          </p:cNvPr>
          <p:cNvSpPr txBox="1"/>
          <p:nvPr/>
        </p:nvSpPr>
        <p:spPr>
          <a:xfrm>
            <a:off x="6391606" y="1562429"/>
            <a:ext cx="6094140"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FC19A322-CA64-4374-EB21-3A64ED5A4B65}"/>
              </a:ext>
            </a:extLst>
          </p:cNvPr>
          <p:cNvSpPr/>
          <p:nvPr/>
        </p:nvSpPr>
        <p:spPr>
          <a:xfrm>
            <a:off x="1334529" y="1596276"/>
            <a:ext cx="1060879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1000"/>
              </a:spcAft>
              <a:buClrTx/>
              <a:buSzTx/>
              <a:buFontTx/>
              <a:buNone/>
              <a:tabLst/>
              <a:defRPr/>
            </a:pPr>
            <a:r>
              <a:rPr kumimoji="0" lang="en-US" sz="1800" b="1" i="0" u="none" strike="noStrike" kern="1200" cap="all" spc="0" normalizeH="0" baseline="0" noProof="0" dirty="0">
                <a:ln>
                  <a:noFill/>
                </a:ln>
                <a:solidFill>
                  <a:prstClr val="black"/>
                </a:solidFill>
                <a:effectLst/>
                <a:uLnTx/>
                <a:uFillTx/>
                <a:latin typeface="Arial" panose="020B0604020202020204"/>
                <a:ea typeface="+mn-ea"/>
                <a:cs typeface="Calibri" panose="020F0502020204030204" pitchFamily="34" charset="0"/>
              </a:rPr>
              <a:t>ACCELERATION OF SERVICE DELIVERY</a:t>
            </a:r>
          </a:p>
        </p:txBody>
      </p:sp>
      <p:sp>
        <p:nvSpPr>
          <p:cNvPr id="6" name="Rectangle 5">
            <a:extLst>
              <a:ext uri="{FF2B5EF4-FFF2-40B4-BE49-F238E27FC236}">
                <a16:creationId xmlns:a16="http://schemas.microsoft.com/office/drawing/2014/main" id="{CB552AD2-4F43-D82C-85B0-90369EA517D6}"/>
              </a:ext>
            </a:extLst>
          </p:cNvPr>
          <p:cNvSpPr/>
          <p:nvPr/>
        </p:nvSpPr>
        <p:spPr>
          <a:xfrm>
            <a:off x="1334530" y="1967910"/>
            <a:ext cx="5340956" cy="4890090"/>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Implementation of interventions on Rapid Response Cases</a:t>
            </a: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Interventions  rolled out through social dialogues, tactical and strategic meeting with GRC Departments and also engagements with communities </a:t>
            </a: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Interventions include: Cable theft, Electricity, Housing and rental, Burst Pipe, Illegal dumping and sewer spillage   </a:t>
            </a: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Fif</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ty five (55) Interventions were Implemented for the period 01 April 2023 to 30 June 2023</a:t>
            </a: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Of the fifty five (55) cases, the City of Johannesburg account for most cases with thirty (30), followed by the City of Ekurhuleni with eighteen (18) , followed by </a:t>
            </a: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Westrand</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with four (4) then City of Tshwane with two (2)  and Sedibeng with one (1) </a:t>
            </a:r>
            <a:endParaRPr kumimoji="0" lang="en-US" sz="1400" b="0" i="0" u="none" strike="noStrike" kern="1200" cap="all"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endParaRPr>
          </a:p>
        </p:txBody>
      </p:sp>
      <p:sp>
        <p:nvSpPr>
          <p:cNvPr id="10" name="Slide Number Placeholder 1">
            <a:extLst>
              <a:ext uri="{FF2B5EF4-FFF2-40B4-BE49-F238E27FC236}">
                <a16:creationId xmlns:a16="http://schemas.microsoft.com/office/drawing/2014/main" id="{7957D1F6-3CD5-E93A-8CE5-EE68E87D8CEC}"/>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96254FBD-3007-1814-507C-EBE2E260864F}"/>
              </a:ext>
            </a:extLst>
          </p:cNvPr>
          <p:cNvSpPr/>
          <p:nvPr/>
        </p:nvSpPr>
        <p:spPr>
          <a:xfrm>
            <a:off x="6791325" y="1967909"/>
            <a:ext cx="5151997" cy="4890090"/>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Interventions to prevent service delivery protests </a:t>
            </a: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Interventions done through WhatsApp, email and telephone correspondence </a:t>
            </a: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Interventions include: Hostels Site Visit, Office of the Premier and ESKOM Meeting, Meeting with WARD 58 Informal Settlement and </a:t>
            </a:r>
            <a:r>
              <a:rPr kumimoji="0" lang="en-US" sz="1400" b="1" i="0" u="none" strike="noStrike" kern="1200" cap="none" spc="0" normalizeH="0" baseline="0" noProof="0" dirty="0" err="1">
                <a:ln>
                  <a:noFill/>
                </a:ln>
                <a:solidFill>
                  <a:srgbClr val="000000"/>
                </a:solidFill>
                <a:effectLst/>
                <a:uLnTx/>
                <a:uFillTx/>
                <a:latin typeface="Arial" panose="020B0604020202020204"/>
                <a:ea typeface="+mn-ea"/>
                <a:cs typeface="+mn-cs"/>
              </a:rPr>
              <a:t>Finetown</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 Service Delivery Issues</a:t>
            </a: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There are fifteen (15) Interventions Implemented for the period 01 April to 30 June 2023.</a:t>
            </a: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Of the fifteen (15) cases, the City of Johannesburg account for most cases with nine (9), followed by Sedibeng with three (3) cases, the City of Ekurhuleni with two (2) and Tshwane with one (1) cases each. No Interventions were received from West Rand</a:t>
            </a:r>
            <a:endParaRPr kumimoji="0" lang="en-US" sz="1400" b="1" i="0" u="none" strike="noStrike" kern="1200" cap="all" spc="0" normalizeH="0" baseline="0" noProof="0" dirty="0">
              <a:ln>
                <a:noFill/>
              </a:ln>
              <a:solidFill>
                <a:srgbClr val="70AD47">
                  <a:lumMod val="50000"/>
                </a:srgbClr>
              </a:solidFill>
              <a:effectLst/>
              <a:uLnTx/>
              <a:uFillTx/>
              <a:latin typeface="Arial" panose="020B0604020202020204"/>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180096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B1611493-029A-47BA-8442-218A11E3155F}"/>
              </a:ext>
            </a:extLst>
          </p:cNvPr>
          <p:cNvSpPr txBox="1">
            <a:spLocks/>
          </p:cNvSpPr>
          <p:nvPr/>
        </p:nvSpPr>
        <p:spPr>
          <a:xfrm>
            <a:off x="11528611" y="6516501"/>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94908BCE-34AF-4D54-8328-E8A2A0BF8A46}"/>
              </a:ext>
            </a:extLst>
          </p:cNvPr>
          <p:cNvSpPr>
            <a:spLocks noGrp="1"/>
          </p:cNvSpPr>
          <p:nvPr>
            <p:ph type="title"/>
          </p:nvPr>
        </p:nvSpPr>
        <p:spPr>
          <a:xfrm>
            <a:off x="1334529" y="1080717"/>
            <a:ext cx="10585327" cy="398505"/>
          </a:xfrm>
        </p:spPr>
        <p:txBody>
          <a:bodyPr/>
          <a:lstStyle/>
          <a:p>
            <a:r>
              <a:rPr lang="en-US" sz="1600" dirty="0"/>
              <a:t>RESPONSE TO ELEVATED PRIORITY 4 :</a:t>
            </a:r>
            <a:r>
              <a:rPr lang="en-US" sz="1600" dirty="0">
                <a:solidFill>
                  <a:schemeClr val="tx1"/>
                </a:solidFill>
                <a:highlight>
                  <a:srgbClr val="D67D6F"/>
                </a:highlight>
              </a:rPr>
              <a:t>PRIORITISATION OF THE HEALTH AND WELLNESS OF PEOPLE </a:t>
            </a:r>
            <a:endParaRPr lang="en-ZA" sz="1600" dirty="0">
              <a:solidFill>
                <a:schemeClr val="tx1"/>
              </a:solidFill>
              <a:highlight>
                <a:srgbClr val="D67D6F"/>
              </a:highlight>
            </a:endParaRPr>
          </a:p>
        </p:txBody>
      </p:sp>
      <p:sp>
        <p:nvSpPr>
          <p:cNvPr id="4" name="Rectangle 3">
            <a:extLst>
              <a:ext uri="{FF2B5EF4-FFF2-40B4-BE49-F238E27FC236}">
                <a16:creationId xmlns:a16="http://schemas.microsoft.com/office/drawing/2014/main" id="{0F4AE28B-3289-40F9-BD0A-9263FAA562EF}"/>
              </a:ext>
            </a:extLst>
          </p:cNvPr>
          <p:cNvSpPr/>
          <p:nvPr/>
        </p:nvSpPr>
        <p:spPr>
          <a:xfrm>
            <a:off x="1334529" y="1596276"/>
            <a:ext cx="1060879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1000"/>
              </a:spcAft>
              <a:buClrTx/>
              <a:buSzTx/>
              <a:buFontTx/>
              <a:buNone/>
              <a:tabLst/>
              <a:defRPr/>
            </a:pPr>
            <a:r>
              <a:rPr kumimoji="0" lang="en-US" sz="1800" b="1" i="0" u="none" strike="noStrike" kern="1200" cap="all" spc="0" normalizeH="0" baseline="0" noProof="0" dirty="0">
                <a:ln>
                  <a:noFill/>
                </a:ln>
                <a:solidFill>
                  <a:prstClr val="black"/>
                </a:solidFill>
                <a:effectLst/>
                <a:uLnTx/>
                <a:uFillTx/>
                <a:latin typeface="Arial" panose="020B0604020202020204"/>
                <a:ea typeface="+mn-ea"/>
                <a:cs typeface="Calibri" panose="020F0502020204030204" pitchFamily="34" charset="0"/>
              </a:rPr>
              <a:t>Health and wellness</a:t>
            </a:r>
          </a:p>
        </p:txBody>
      </p:sp>
      <p:sp>
        <p:nvSpPr>
          <p:cNvPr id="5" name="Rectangle 4">
            <a:extLst>
              <a:ext uri="{FF2B5EF4-FFF2-40B4-BE49-F238E27FC236}">
                <a16:creationId xmlns:a16="http://schemas.microsoft.com/office/drawing/2014/main" id="{A3F5322D-61FD-E3A5-E093-541A03382CD7}"/>
              </a:ext>
            </a:extLst>
          </p:cNvPr>
          <p:cNvSpPr/>
          <p:nvPr/>
        </p:nvSpPr>
        <p:spPr>
          <a:xfrm>
            <a:off x="1334528" y="1967909"/>
            <a:ext cx="10585327" cy="2737656"/>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285750" marR="0" lvl="0" indent="-285750" algn="just" defTabSz="914400" rtl="0" eaLnBrk="1" fontAlgn="auto" latinLnBrk="0" hangingPunct="1">
              <a:lnSpc>
                <a:spcPct val="15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The period under review, saw the three spheres of government in Gauteng having to deal with the Cholera outbreak in </a:t>
            </a:r>
            <a:r>
              <a:rPr kumimoji="0" lang="en-US" sz="1400" b="1"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Hammanskraal</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The Premier and the COT Mayor engaged communities and ensured that they were supported.</a:t>
            </a:r>
          </a:p>
          <a:p>
            <a:pPr marL="285750" marR="0" lvl="0" indent="-285750" algn="just" defTabSz="914400" rtl="0" eaLnBrk="1" fontAlgn="auto" latinLnBrk="0" hangingPunct="1">
              <a:lnSpc>
                <a:spcPct val="15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President Ramaphosa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was accompanied by a team of</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Ministers and Deputy Ministers, Gauteng Premier Panyaza Lesufi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and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City of Tshwane Mayor </a:t>
            </a:r>
            <a:r>
              <a:rPr kumimoji="0" lang="en-US" sz="1400" b="1"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Cilliers</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Brink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to a site visit of </a:t>
            </a:r>
            <a:r>
              <a:rPr kumimoji="0" lang="en-US" sz="1400" b="0"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Rooiwat</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Wastewater Treatment plant in Tshwane Municipality. </a:t>
            </a:r>
          </a:p>
          <a:p>
            <a:pPr marL="285750" marR="0" lvl="0" indent="-285750" algn="just" defTabSz="914400" rtl="0" eaLnBrk="1" fontAlgn="auto" latinLnBrk="0" hangingPunct="1">
              <a:lnSpc>
                <a:spcPct val="150000"/>
              </a:lnSpc>
              <a:spcBef>
                <a:spcPts val="0"/>
              </a:spcBef>
              <a:spcAft>
                <a:spcPts val="10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The visit was to monitor the work and progress done by the government at the </a:t>
            </a:r>
            <a:r>
              <a:rPr kumimoji="0" lang="en-US" sz="1400" b="0" i="0" u="none" strike="noStrike" kern="1200" cap="none" spc="0" normalizeH="0" baseline="0" noProof="0" dirty="0" err="1">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Rooiwat</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Wastewater Treatment plant as well to put in place short- and medium-term intervention measures in the Hammanskraal community </a:t>
            </a:r>
          </a:p>
          <a:p>
            <a:pPr marL="0" marR="0" lvl="0" indent="0" algn="just" defTabSz="914400" rtl="0" eaLnBrk="1" fontAlgn="auto" latinLnBrk="0" hangingPunct="1">
              <a:lnSpc>
                <a:spcPct val="150000"/>
              </a:lnSpc>
              <a:spcBef>
                <a:spcPts val="0"/>
              </a:spcBef>
              <a:spcAft>
                <a:spcPts val="100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2883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B1611493-029A-47BA-8442-218A11E3155F}"/>
              </a:ext>
            </a:extLst>
          </p:cNvPr>
          <p:cNvSpPr txBox="1">
            <a:spLocks/>
          </p:cNvSpPr>
          <p:nvPr/>
        </p:nvSpPr>
        <p:spPr>
          <a:xfrm>
            <a:off x="11528611" y="6516501"/>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srgbClr val="FF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94908BCE-34AF-4D54-8328-E8A2A0BF8A46}"/>
              </a:ext>
            </a:extLst>
          </p:cNvPr>
          <p:cNvSpPr>
            <a:spLocks noGrp="1"/>
          </p:cNvSpPr>
          <p:nvPr>
            <p:ph type="title"/>
          </p:nvPr>
        </p:nvSpPr>
        <p:spPr>
          <a:xfrm>
            <a:off x="1334529" y="1080717"/>
            <a:ext cx="10585327" cy="398505"/>
          </a:xfrm>
        </p:spPr>
        <p:txBody>
          <a:bodyPr/>
          <a:lstStyle/>
          <a:p>
            <a:r>
              <a:rPr lang="en-US" sz="1800" b="1" cap="all" dirty="0">
                <a:effectLst/>
                <a:latin typeface="Calibri" panose="020F0502020204030204" pitchFamily="34" charset="0"/>
                <a:ea typeface="Calibri" panose="020F0502020204030204" pitchFamily="34" charset="0"/>
              </a:rPr>
              <a:t>RESPONSE TO ELEVATED PRIORITY 5: </a:t>
            </a:r>
            <a:r>
              <a:rPr lang="en-US" sz="1800" b="1" cap="all" dirty="0">
                <a:solidFill>
                  <a:schemeClr val="tx1"/>
                </a:solidFill>
                <a:effectLst/>
                <a:highlight>
                  <a:srgbClr val="808000"/>
                </a:highlight>
                <a:latin typeface="Calibri" panose="020F0502020204030204" pitchFamily="34" charset="0"/>
                <a:ea typeface="Calibri" panose="020F0502020204030204" pitchFamily="34" charset="0"/>
              </a:rPr>
              <a:t>Strengthen the capacity of the state</a:t>
            </a:r>
            <a:endParaRPr lang="en-ZA" sz="1600" dirty="0">
              <a:solidFill>
                <a:schemeClr val="tx1"/>
              </a:solidFill>
              <a:highlight>
                <a:srgbClr val="808000"/>
              </a:highlight>
            </a:endParaRPr>
          </a:p>
        </p:txBody>
      </p:sp>
      <p:sp>
        <p:nvSpPr>
          <p:cNvPr id="4" name="Rectangle 3">
            <a:extLst>
              <a:ext uri="{FF2B5EF4-FFF2-40B4-BE49-F238E27FC236}">
                <a16:creationId xmlns:a16="http://schemas.microsoft.com/office/drawing/2014/main" id="{FD89641E-2D8C-EF0C-E278-F703EDC9AE8D}"/>
              </a:ext>
            </a:extLst>
          </p:cNvPr>
          <p:cNvSpPr/>
          <p:nvPr/>
        </p:nvSpPr>
        <p:spPr>
          <a:xfrm>
            <a:off x="1334528" y="1612036"/>
            <a:ext cx="1058532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STRENGTHENING OVERSIGHT</a:t>
            </a:r>
          </a:p>
        </p:txBody>
      </p:sp>
      <p:sp>
        <p:nvSpPr>
          <p:cNvPr id="9" name="Rectangle 8">
            <a:extLst>
              <a:ext uri="{FF2B5EF4-FFF2-40B4-BE49-F238E27FC236}">
                <a16:creationId xmlns:a16="http://schemas.microsoft.com/office/drawing/2014/main" id="{5E743847-2E10-F8DB-0283-04EF9D54341E}"/>
              </a:ext>
            </a:extLst>
          </p:cNvPr>
          <p:cNvSpPr/>
          <p:nvPr/>
        </p:nvSpPr>
        <p:spPr>
          <a:xfrm>
            <a:off x="1322636" y="2049650"/>
            <a:ext cx="5228196" cy="2801024"/>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20000"/>
              </a:lnSpc>
              <a:spcBef>
                <a:spcPts val="0"/>
              </a:spcBef>
              <a:spcAft>
                <a:spcPts val="1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Staff establishment </a:t>
            </a:r>
          </a:p>
          <a:p>
            <a:pPr marL="285750" marR="0" lvl="0" indent="-285750" algn="just" defTabSz="914400" rtl="0" eaLnBrk="1" fontAlgn="auto" latinLnBrk="0" hangingPunct="1">
              <a:lnSpc>
                <a:spcPct val="120000"/>
              </a:lnSpc>
              <a:spcBef>
                <a:spcPts val="0"/>
              </a:spcBef>
              <a:spcAft>
                <a:spcPts val="10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The Gauteng Provincial Government departments have a total staff establishment of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198 910 posts</a:t>
            </a:r>
          </a:p>
          <a:p>
            <a:pPr marL="742950" marR="0" lvl="1" indent="-285750" algn="just" defTabSz="914400" rtl="0" eaLnBrk="1" fontAlgn="auto" latinLnBrk="0" hangingPunct="1">
              <a:lnSpc>
                <a:spcPct val="120000"/>
              </a:lnSpc>
              <a:spcBef>
                <a:spcPts val="0"/>
              </a:spcBef>
              <a:spcAft>
                <a:spcPts val="1000"/>
              </a:spcAft>
              <a:buClrTx/>
              <a:buSzTx/>
              <a:buFont typeface="Courier New" panose="02070309020205020404" pitchFamily="49" charset="0"/>
              <a:buChar char="o"/>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179 735 posts are filled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and there is a vacancy rate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of 10% (19 175 posts)</a:t>
            </a:r>
          </a:p>
          <a:p>
            <a:pPr marL="742950" marR="0" lvl="1" indent="-285750" algn="just" defTabSz="914400" rtl="0" eaLnBrk="1" fontAlgn="auto" latinLnBrk="0" hangingPunct="1">
              <a:lnSpc>
                <a:spcPct val="120000"/>
              </a:lnSpc>
              <a:spcBef>
                <a:spcPts val="0"/>
              </a:spcBef>
              <a:spcAft>
                <a:spcPts val="10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There are currently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10 153 incumbents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employed in addition to the fixed staff establishment </a:t>
            </a:r>
          </a:p>
          <a:p>
            <a:pPr marL="742950" marR="0" lvl="1" indent="-285750" algn="just" defTabSz="914400" rtl="0" eaLnBrk="1" fontAlgn="auto" latinLnBrk="0" hangingPunct="1">
              <a:lnSpc>
                <a:spcPct val="120000"/>
              </a:lnSpc>
              <a:spcBef>
                <a:spcPts val="0"/>
              </a:spcBef>
              <a:spcAft>
                <a:spcPts val="10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and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13 274 employed out of adjustment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to the posts they are currently occupying</a:t>
            </a:r>
            <a:endParaRPr kumimoji="0" lang="en-US" sz="1400" b="1" i="0" u="none" strike="noStrike" kern="1200" cap="all" spc="0" normalizeH="0" baseline="0" noProof="0" dirty="0">
              <a:ln>
                <a:noFill/>
              </a:ln>
              <a:solidFill>
                <a:srgbClr val="ED7D31"/>
              </a:solidFill>
              <a:effectLst/>
              <a:uLnTx/>
              <a:uFillTx/>
              <a:latin typeface="Arial" panose="020B0604020202020204"/>
              <a:ea typeface="+mn-ea"/>
              <a:cs typeface="Calibri" panose="020F0502020204030204" pitchFamily="34" charset="0"/>
            </a:endParaRPr>
          </a:p>
        </p:txBody>
      </p:sp>
      <p:sp>
        <p:nvSpPr>
          <p:cNvPr id="11" name="Rectangle 10">
            <a:extLst>
              <a:ext uri="{FF2B5EF4-FFF2-40B4-BE49-F238E27FC236}">
                <a16:creationId xmlns:a16="http://schemas.microsoft.com/office/drawing/2014/main" id="{DE48B1E6-8AC7-C9E6-40B5-15D732B5A359}"/>
              </a:ext>
            </a:extLst>
          </p:cNvPr>
          <p:cNvSpPr/>
          <p:nvPr/>
        </p:nvSpPr>
        <p:spPr>
          <a:xfrm>
            <a:off x="6691659" y="2049651"/>
            <a:ext cx="5228196" cy="2801024"/>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20000"/>
              </a:lnSpc>
              <a:spcBef>
                <a:spcPts val="0"/>
              </a:spcBef>
              <a:spcAft>
                <a:spcPts val="100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Calibri" panose="020F0502020204030204" pitchFamily="34" charset="0"/>
              </a:rPr>
              <a:t>Annual Performance Plans </a:t>
            </a:r>
          </a:p>
          <a:p>
            <a:pPr marL="285750" marR="0" lvl="0" indent="-285750" algn="just" defTabSz="914400" rtl="0" eaLnBrk="1" fontAlgn="auto" latinLnBrk="0" hangingPunct="1">
              <a:lnSpc>
                <a:spcPct val="120000"/>
              </a:lnSpc>
              <a:spcBef>
                <a:spcPts val="0"/>
              </a:spcBef>
              <a:spcAft>
                <a:spcPts val="10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All the APPs of departments were reviewed and feedback provided to departments. </a:t>
            </a:r>
          </a:p>
          <a:p>
            <a:pPr marL="285750" marR="0" lvl="0" indent="-285750" algn="just" defTabSz="914400" rtl="0" eaLnBrk="1" fontAlgn="auto" latinLnBrk="0" hangingPunct="1">
              <a:lnSpc>
                <a:spcPct val="120000"/>
              </a:lnSpc>
              <a:spcBef>
                <a:spcPts val="0"/>
              </a:spcBef>
              <a:spcAft>
                <a:spcPts val="10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All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14 GPG departments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have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23 indicators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in relation to persons with disabilities and 228 indicators referencing disaggregated data for persons with disabilities or set a target as part of the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Technical Indicator Description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(TID) in their 2023-24 FY APPs</a:t>
            </a: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73B16D44-CAD7-FCF3-CE43-0CD29FDDEBE4}"/>
              </a:ext>
            </a:extLst>
          </p:cNvPr>
          <p:cNvSpPr/>
          <p:nvPr/>
        </p:nvSpPr>
        <p:spPr>
          <a:xfrm>
            <a:off x="1322636" y="5007428"/>
            <a:ext cx="5228196" cy="1777557"/>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20000"/>
              </a:lnSpc>
              <a:spcBef>
                <a:spcPts val="0"/>
              </a:spcBef>
              <a:spcAft>
                <a:spcPts val="100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Calibri" panose="020F0502020204030204" pitchFamily="34" charset="0"/>
              </a:rPr>
              <a:t>Township enterprises</a:t>
            </a:r>
          </a:p>
          <a:p>
            <a:pPr marL="285750" marR="0" lvl="0" indent="-285750" algn="just" defTabSz="914400" rtl="0" eaLnBrk="1" fontAlgn="auto" latinLnBrk="0" hangingPunct="1">
              <a:lnSpc>
                <a:spcPct val="107000"/>
              </a:lnSpc>
              <a:spcBef>
                <a:spcPts val="0"/>
              </a:spcBef>
              <a:spcAft>
                <a:spcPts val="10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highlight>
                  <a:srgbClr val="FFFFFF"/>
                </a:highlight>
                <a:uLnTx/>
                <a:uFillTx/>
                <a:latin typeface="Arial" panose="020B0604020202020204"/>
                <a:ea typeface="+mn-ea"/>
                <a:cs typeface="+mn-cs"/>
              </a:rPr>
              <a:t>The Department of Economic Development in the Gauteng Province has developed a list of </a:t>
            </a:r>
            <a:r>
              <a:rPr kumimoji="0" lang="en-US" sz="1400" b="1" i="0" u="none" strike="noStrike" kern="1200" cap="none" spc="0" normalizeH="0" baseline="0" noProof="0" dirty="0">
                <a:ln>
                  <a:noFill/>
                </a:ln>
                <a:solidFill>
                  <a:srgbClr val="000000"/>
                </a:solidFill>
                <a:effectLst/>
                <a:highlight>
                  <a:srgbClr val="FFFFFF"/>
                </a:highlight>
                <a:uLnTx/>
                <a:uFillTx/>
                <a:latin typeface="Arial" panose="020B0604020202020204"/>
                <a:ea typeface="+mn-ea"/>
                <a:cs typeface="+mn-cs"/>
              </a:rPr>
              <a:t>94 Township Enterprises </a:t>
            </a:r>
            <a:r>
              <a:rPr kumimoji="0" lang="en-US" sz="1400" b="0" i="0" u="none" strike="noStrike" kern="1200" cap="none" spc="0" normalizeH="0" baseline="0" noProof="0" dirty="0">
                <a:ln>
                  <a:noFill/>
                </a:ln>
                <a:solidFill>
                  <a:srgbClr val="000000"/>
                </a:solidFill>
                <a:effectLst/>
                <a:highlight>
                  <a:srgbClr val="FFFFFF"/>
                </a:highlight>
                <a:uLnTx/>
                <a:uFillTx/>
                <a:latin typeface="Arial" panose="020B0604020202020204"/>
                <a:ea typeface="+mn-ea"/>
                <a:cs typeface="+mn-cs"/>
              </a:rPr>
              <a:t>who are registered and verified to be able to manufacture and supply a range of products, goods and services.</a:t>
            </a: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endParaRPr>
          </a:p>
        </p:txBody>
      </p:sp>
      <p:sp>
        <p:nvSpPr>
          <p:cNvPr id="2" name="Rectangle 1">
            <a:extLst>
              <a:ext uri="{FF2B5EF4-FFF2-40B4-BE49-F238E27FC236}">
                <a16:creationId xmlns:a16="http://schemas.microsoft.com/office/drawing/2014/main" id="{90E4C03A-49D4-D3F3-6CF8-E621745B7BF9}"/>
              </a:ext>
            </a:extLst>
          </p:cNvPr>
          <p:cNvSpPr/>
          <p:nvPr/>
        </p:nvSpPr>
        <p:spPr>
          <a:xfrm>
            <a:off x="6691659" y="4999355"/>
            <a:ext cx="5228196" cy="1777557"/>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20000"/>
              </a:lnSpc>
              <a:spcBef>
                <a:spcPts val="0"/>
              </a:spcBef>
              <a:spcAft>
                <a:spcPts val="100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Calibri" panose="020F0502020204030204" pitchFamily="34" charset="0"/>
              </a:rPr>
              <a:t>Employment </a:t>
            </a:r>
          </a:p>
          <a:p>
            <a:pPr marL="285750" marR="0" lvl="0" indent="-285750" algn="just" defTabSz="914400" rtl="0" eaLnBrk="1" fontAlgn="auto" latinLnBrk="0" hangingPunct="1">
              <a:lnSpc>
                <a:spcPct val="107000"/>
              </a:lnSpc>
              <a:spcBef>
                <a:spcPts val="0"/>
              </a:spcBef>
              <a:spcAft>
                <a:spcPts val="1000"/>
              </a:spcAft>
              <a:buClrTx/>
              <a:buSzTx/>
              <a:buFont typeface="Courier New" panose="02070309020205020404" pitchFamily="49" charset="0"/>
              <a:buChar char="o"/>
              <a:tabLst/>
              <a:defRPr/>
            </a:pPr>
            <a:r>
              <a:rPr kumimoji="0" lang="en-US" sz="1400" b="1" i="0" u="none" strike="noStrike" kern="1200" cap="none" spc="0" normalizeH="0" baseline="0" noProof="0" dirty="0">
                <a:ln>
                  <a:noFill/>
                </a:ln>
                <a:solidFill>
                  <a:srgbClr val="000000"/>
                </a:solidFill>
                <a:effectLst/>
                <a:highlight>
                  <a:srgbClr val="FFFFFF"/>
                </a:highlight>
                <a:uLnTx/>
                <a:uFillTx/>
                <a:latin typeface="Arial" panose="020B0604020202020204"/>
                <a:ea typeface="+mn-ea"/>
                <a:cs typeface="+mn-cs"/>
              </a:rPr>
              <a:t>“Nasi </a:t>
            </a:r>
            <a:r>
              <a:rPr kumimoji="0" lang="en-US" sz="1400" b="1" i="0" u="none" strike="noStrike" kern="1200" cap="none" spc="0" normalizeH="0" baseline="0" noProof="0" dirty="0" err="1">
                <a:ln>
                  <a:noFill/>
                </a:ln>
                <a:solidFill>
                  <a:srgbClr val="000000"/>
                </a:solidFill>
                <a:effectLst/>
                <a:highlight>
                  <a:srgbClr val="FFFFFF"/>
                </a:highlight>
                <a:uLnTx/>
                <a:uFillTx/>
                <a:latin typeface="Arial" panose="020B0604020202020204"/>
                <a:ea typeface="+mn-ea"/>
                <a:cs typeface="+mn-cs"/>
              </a:rPr>
              <a:t>Ispani</a:t>
            </a:r>
            <a:r>
              <a:rPr kumimoji="0" lang="en-US" sz="1400" b="1" i="0" u="none" strike="noStrike" kern="1200" cap="none" spc="0" normalizeH="0" baseline="0" noProof="0" dirty="0">
                <a:ln>
                  <a:noFill/>
                </a:ln>
                <a:solidFill>
                  <a:srgbClr val="000000"/>
                </a:solidFill>
                <a:effectLst/>
                <a:highlight>
                  <a:srgbClr val="FFFFFF"/>
                </a:highlight>
                <a:uLnTx/>
                <a:uFillTx/>
                <a:latin typeface="Arial" panose="020B0604020202020204"/>
                <a:ea typeface="+mn-ea"/>
                <a:cs typeface="+mn-cs"/>
              </a:rPr>
              <a:t>” </a:t>
            </a:r>
            <a:r>
              <a:rPr kumimoji="0" lang="en-US" sz="1400" b="0" i="0" u="none" strike="noStrike" kern="1200" cap="none" spc="0" normalizeH="0" baseline="0" noProof="0" dirty="0">
                <a:ln>
                  <a:noFill/>
                </a:ln>
                <a:solidFill>
                  <a:srgbClr val="000000"/>
                </a:solidFill>
                <a:effectLst/>
                <a:highlight>
                  <a:srgbClr val="FFFFFF"/>
                </a:highlight>
                <a:uLnTx/>
                <a:uFillTx/>
                <a:latin typeface="Arial" panose="020B0604020202020204"/>
                <a:ea typeface="+mn-ea"/>
                <a:cs typeface="+mn-cs"/>
              </a:rPr>
              <a:t>initiative has been launched and is in the process of filling about </a:t>
            </a:r>
            <a:r>
              <a:rPr kumimoji="0" lang="en-US" sz="1400" b="1" i="0" u="none" strike="noStrike" kern="1200" cap="none" spc="0" normalizeH="0" baseline="0" noProof="0" dirty="0">
                <a:ln>
                  <a:noFill/>
                </a:ln>
                <a:solidFill>
                  <a:srgbClr val="000000"/>
                </a:solidFill>
                <a:effectLst/>
                <a:highlight>
                  <a:srgbClr val="FFFFFF"/>
                </a:highlight>
                <a:uLnTx/>
                <a:uFillTx/>
                <a:latin typeface="Arial" panose="020B0604020202020204"/>
                <a:ea typeface="+mn-ea"/>
                <a:cs typeface="+mn-cs"/>
              </a:rPr>
              <a:t>8 000 funded vacancies </a:t>
            </a:r>
            <a:endPar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S Mincho" panose="02020609040205080304" pitchFamily="49" charset="-128"/>
              <a:cs typeface="Arial" panose="020B0604020202020204" pitchFamily="34" charset="0"/>
            </a:endParaRPr>
          </a:p>
        </p:txBody>
      </p:sp>
      <p:sp>
        <p:nvSpPr>
          <p:cNvPr id="5" name="Slide Number Placeholder 1">
            <a:extLst>
              <a:ext uri="{FF2B5EF4-FFF2-40B4-BE49-F238E27FC236}">
                <a16:creationId xmlns:a16="http://schemas.microsoft.com/office/drawing/2014/main" id="{CA3BA21C-B1F8-5BE8-B2ED-68C1F88C654F}"/>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9007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365C937B-EF7F-324C-AB7C-7A163720D8DC}"/>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4000" b="1" dirty="0">
                <a:solidFill>
                  <a:srgbClr val="FFFFFF"/>
                </a:solidFill>
                <a:latin typeface="Arial" panose="020B0604020202020204" pitchFamily="34" charset="0"/>
                <a:cs typeface="Arial" panose="020B0604020202020204" pitchFamily="34" charset="0"/>
              </a:rPr>
              <a:t>Q1 	PROGRAMME  PERFORMANCE </a:t>
            </a:r>
            <a:endParaRPr lang="en-US" b="1" spc="300" dirty="0">
              <a:solidFill>
                <a:srgbClr val="FFFFFF"/>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E7B6ED-B1DA-6F40-8C1C-6CF5CFC31479}"/>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endParaRPr lang="en-US" sz="1600" dirty="0">
              <a:solidFill>
                <a:srgbClr val="000000"/>
              </a:solidFill>
              <a:latin typeface="Arial" panose="020B0604020202020204" pitchFamily="34" charset="0"/>
              <a:cs typeface="Arial" panose="020B0604020202020204" pitchFamily="34" charset="0"/>
            </a:endParaRPr>
          </a:p>
          <a:p>
            <a:pPr algn="ctr"/>
            <a:endParaRPr lang="en-US" sz="1600" dirty="0">
              <a:solidFill>
                <a:srgbClr val="000000"/>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D567092C-E83F-9345-A464-D8B1133F38B0}"/>
              </a:ext>
            </a:extLst>
          </p:cNvPr>
          <p:cNvSpPr>
            <a:spLocks noGrp="1"/>
          </p:cNvSpPr>
          <p:nvPr>
            <p:ph type="sldNum" sz="quarter" idx="12"/>
          </p:nvPr>
        </p:nvSpPr>
        <p:spPr>
          <a:xfrm>
            <a:off x="944879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60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626353" y="1727200"/>
            <a:ext cx="5464047" cy="4812145"/>
          </a:xfrm>
          <a:solidFill>
            <a:schemeClr val="bg1"/>
          </a:solidFill>
        </p:spPr>
        <p:txBody>
          <a:bodyPr>
            <a:normAutofit/>
          </a:bodyPr>
          <a:lstStyle/>
          <a:p>
            <a:pPr marL="0" indent="0">
              <a:lnSpc>
                <a:spcPct val="115000"/>
              </a:lnSpc>
              <a:spcAft>
                <a:spcPts val="1000"/>
              </a:spcAft>
              <a:buNone/>
            </a:pPr>
            <a:endParaRPr lang="en-ZA" sz="1600" dirty="0">
              <a:solidFill>
                <a:prstClr val="black"/>
              </a:solidFill>
              <a:ea typeface="Times New Roman"/>
              <a:cs typeface="Arial" panose="020B0604020202020204" pitchFamily="34" charset="0"/>
            </a:endParaRPr>
          </a:p>
          <a:p>
            <a:pPr>
              <a:lnSpc>
                <a:spcPct val="115000"/>
              </a:lnSpc>
              <a:spcAft>
                <a:spcPts val="1000"/>
              </a:spcAft>
              <a:buFont typeface="Symbol"/>
              <a:buChar char=""/>
            </a:pPr>
            <a:endParaRPr lang="en-ZA" sz="1600" dirty="0">
              <a:solidFill>
                <a:prstClr val="black"/>
              </a:solidFill>
              <a:ea typeface="Times New Roman"/>
            </a:endParaRPr>
          </a:p>
          <a:p>
            <a:pPr algn="just" eaLnBrk="0" fontAlgn="base" hangingPunct="0">
              <a:spcAft>
                <a:spcPct val="0"/>
              </a:spcAft>
              <a:buNone/>
            </a:pPr>
            <a:endParaRPr lang="en-ZA" altLang="en-US" sz="1600" kern="0" dirty="0">
              <a:solidFill>
                <a:srgbClr val="000000"/>
              </a:solidFill>
              <a:ea typeface="MS PGothic" pitchFamily="34" charset="-128"/>
              <a:cs typeface="Arial" panose="020B0604020202020204" pitchFamily="34" charset="0"/>
            </a:endParaRPr>
          </a:p>
          <a:p>
            <a:pPr algn="just" eaLnBrk="0" fontAlgn="base" hangingPunct="0">
              <a:spcAft>
                <a:spcPct val="0"/>
              </a:spcAft>
              <a:buNone/>
            </a:pPr>
            <a:endParaRPr lang="en-ZA" altLang="en-US" sz="1600" kern="0" dirty="0">
              <a:solidFill>
                <a:srgbClr val="000000"/>
              </a:solidFill>
              <a:ea typeface="MS PGothic" pitchFamily="34" charset="-128"/>
            </a:endParaRPr>
          </a:p>
          <a:p>
            <a:pPr algn="just" eaLnBrk="0" fontAlgn="base" hangingPunct="0">
              <a:spcAft>
                <a:spcPct val="0"/>
              </a:spcAft>
              <a:buNone/>
            </a:pPr>
            <a:endParaRPr lang="en-ZA" altLang="en-US" sz="1600" kern="0" dirty="0">
              <a:solidFill>
                <a:srgbClr val="000000"/>
              </a:solidFill>
              <a:ea typeface="MS PGothic" pitchFamily="34" charset="-128"/>
              <a:cs typeface="Arial" panose="020B0604020202020204" pitchFamily="34" charset="0"/>
            </a:endParaRPr>
          </a:p>
          <a:p>
            <a:pPr algn="just" eaLnBrk="0" fontAlgn="base" hangingPunct="0">
              <a:spcAft>
                <a:spcPct val="0"/>
              </a:spcAft>
              <a:buNone/>
            </a:pPr>
            <a:endParaRPr lang="en-ZA" altLang="en-US" sz="1600" kern="0" dirty="0">
              <a:solidFill>
                <a:srgbClr val="000000"/>
              </a:solidFill>
              <a:ea typeface="MS PGothic" pitchFamily="34" charset="-128"/>
            </a:endParaRPr>
          </a:p>
          <a:p>
            <a:pPr algn="just" eaLnBrk="0" fontAlgn="base" hangingPunct="0">
              <a:spcAft>
                <a:spcPct val="0"/>
              </a:spcAft>
              <a:buNone/>
            </a:pPr>
            <a:endParaRPr lang="en-ZA" altLang="en-US" sz="1600" kern="0" dirty="0">
              <a:solidFill>
                <a:srgbClr val="000000"/>
              </a:solidFill>
              <a:ea typeface="MS PGothic" pitchFamily="34" charset="-128"/>
              <a:cs typeface="Arial" panose="020B0604020202020204" pitchFamily="34" charset="0"/>
            </a:endParaRPr>
          </a:p>
          <a:p>
            <a:pPr algn="just" eaLnBrk="0" fontAlgn="base" hangingPunct="0">
              <a:spcAft>
                <a:spcPct val="0"/>
              </a:spcAft>
              <a:buNone/>
            </a:pPr>
            <a:endParaRPr lang="en-ZA" altLang="en-US" sz="1600" kern="0" dirty="0">
              <a:solidFill>
                <a:srgbClr val="000000"/>
              </a:solidFill>
              <a:ea typeface="MS PGothic" pitchFamily="34" charset="-128"/>
            </a:endParaRPr>
          </a:p>
          <a:p>
            <a:pPr marL="0" indent="0" algn="just" eaLnBrk="0" fontAlgn="base" hangingPunct="0">
              <a:spcAft>
                <a:spcPct val="0"/>
              </a:spcAft>
              <a:buNone/>
            </a:pPr>
            <a:endParaRPr lang="en-ZA" altLang="en-US" sz="1600" kern="0" dirty="0">
              <a:solidFill>
                <a:srgbClr val="000000"/>
              </a:solidFill>
              <a:ea typeface="MS PGothic" pitchFamily="34" charset="-128"/>
            </a:endParaRPr>
          </a:p>
          <a:p>
            <a:pPr algn="just" eaLnBrk="0" fontAlgn="base" hangingPunct="0">
              <a:spcAft>
                <a:spcPct val="0"/>
              </a:spcAft>
              <a:buNone/>
            </a:pPr>
            <a:endParaRPr lang="en-ZA" altLang="en-US" sz="1600" kern="0" dirty="0">
              <a:solidFill>
                <a:srgbClr val="000000"/>
              </a:solidFill>
              <a:ea typeface="MS PGothic" pitchFamily="34" charset="-128"/>
              <a:cs typeface="Arial" panose="020B0604020202020204" pitchFamily="34" charset="0"/>
            </a:endParaRPr>
          </a:p>
          <a:p>
            <a:pPr algn="just" eaLnBrk="0" fontAlgn="base" hangingPunct="0">
              <a:spcAft>
                <a:spcPct val="0"/>
              </a:spcAft>
              <a:buNone/>
            </a:pPr>
            <a:endParaRPr lang="en-ZA" altLang="en-US" sz="1600" kern="0" dirty="0">
              <a:solidFill>
                <a:srgbClr val="000000"/>
              </a:solidFill>
              <a:ea typeface="MS PGothic" pitchFamily="34" charset="-128"/>
              <a:cs typeface="Arial" panose="020B0604020202020204" pitchFamily="34" charset="0"/>
            </a:endParaRPr>
          </a:p>
          <a:p>
            <a:pPr algn="just" eaLnBrk="0" fontAlgn="base" hangingPunct="0">
              <a:spcAft>
                <a:spcPct val="0"/>
              </a:spcAft>
              <a:buNone/>
            </a:pPr>
            <a:endParaRPr lang="en-US" sz="1600" dirty="0">
              <a:cs typeface="Arial" panose="020B0604020202020204" pitchFamily="34" charset="0"/>
            </a:endParaRPr>
          </a:p>
        </p:txBody>
      </p:sp>
      <p:sp>
        <p:nvSpPr>
          <p:cNvPr id="5" name="Title 1"/>
          <p:cNvSpPr>
            <a:spLocks noGrp="1"/>
          </p:cNvSpPr>
          <p:nvPr>
            <p:ph type="title"/>
          </p:nvPr>
        </p:nvSpPr>
        <p:spPr>
          <a:xfrm>
            <a:off x="1344717" y="1173800"/>
            <a:ext cx="8013659" cy="317869"/>
          </a:xfrm>
        </p:spPr>
        <p:txBody>
          <a:bodyPr>
            <a:noAutofit/>
          </a:bodyPr>
          <a:lstStyle/>
          <a:p>
            <a:pPr algn="just"/>
            <a:r>
              <a:rPr lang="en-US" altLang="en-US" sz="2000" kern="0" dirty="0">
                <a:ea typeface="MS PGothic" pitchFamily="34" charset="-128"/>
              </a:rPr>
              <a:t>NON-FINANCIAL PERFORMANCE REPORT</a:t>
            </a:r>
            <a:endParaRPr lang="en-US" sz="2000" dirty="0"/>
          </a:p>
        </p:txBody>
      </p:sp>
      <p:graphicFrame>
        <p:nvGraphicFramePr>
          <p:cNvPr id="6" name="Content Placeholder 4"/>
          <p:cNvGraphicFramePr>
            <a:graphicFrameLocks/>
          </p:cNvGraphicFramePr>
          <p:nvPr/>
        </p:nvGraphicFramePr>
        <p:xfrm>
          <a:off x="1344717" y="1727201"/>
          <a:ext cx="5830784" cy="4711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79079949"/>
              </p:ext>
            </p:extLst>
          </p:nvPr>
        </p:nvGraphicFramePr>
        <p:xfrm>
          <a:off x="7175501" y="1727201"/>
          <a:ext cx="4698999" cy="4663818"/>
        </p:xfrm>
        <a:graphic>
          <a:graphicData uri="http://schemas.openxmlformats.org/drawingml/2006/table">
            <a:tbl>
              <a:tblPr firstRow="1" bandRow="1">
                <a:tableStyleId>{5C22544A-7EE6-4342-B048-85BDC9FD1C3A}</a:tableStyleId>
              </a:tblPr>
              <a:tblGrid>
                <a:gridCol w="2987402">
                  <a:extLst>
                    <a:ext uri="{9D8B030D-6E8A-4147-A177-3AD203B41FA5}">
                      <a16:colId xmlns:a16="http://schemas.microsoft.com/office/drawing/2014/main" val="2961040002"/>
                    </a:ext>
                  </a:extLst>
                </a:gridCol>
                <a:gridCol w="1711597">
                  <a:extLst>
                    <a:ext uri="{9D8B030D-6E8A-4147-A177-3AD203B41FA5}">
                      <a16:colId xmlns:a16="http://schemas.microsoft.com/office/drawing/2014/main" val="1555430455"/>
                    </a:ext>
                  </a:extLst>
                </a:gridCol>
              </a:tblGrid>
              <a:tr h="660797">
                <a:tc gridSpan="2">
                  <a:txBody>
                    <a:bodyPr/>
                    <a:lstStyle/>
                    <a:p>
                      <a:r>
                        <a:rPr lang="en-US" sz="1600" dirty="0"/>
                        <a:t>2022/23FY </a:t>
                      </a:r>
                      <a:r>
                        <a:rPr lang="en-US" sz="1600" baseline="0" dirty="0"/>
                        <a:t> Non-financial performance</a:t>
                      </a:r>
                      <a:endParaRPr lang="en-US" sz="1600" dirty="0"/>
                    </a:p>
                  </a:txBody>
                  <a:tcPr/>
                </a:tc>
                <a:tc hMerge="1">
                  <a:txBody>
                    <a:bodyPr/>
                    <a:lstStyle/>
                    <a:p>
                      <a:endParaRPr lang="en-US" dirty="0"/>
                    </a:p>
                  </a:txBody>
                  <a:tcPr/>
                </a:tc>
                <a:extLst>
                  <a:ext uri="{0D108BD9-81ED-4DB2-BD59-A6C34878D82A}">
                    <a16:rowId xmlns:a16="http://schemas.microsoft.com/office/drawing/2014/main" val="3514101891"/>
                  </a:ext>
                </a:extLst>
              </a:tr>
              <a:tr h="698837">
                <a:tc>
                  <a:txBody>
                    <a:bodyPr/>
                    <a:lstStyle/>
                    <a:p>
                      <a:r>
                        <a:rPr lang="en-ZA" sz="1600" b="1" dirty="0">
                          <a:solidFill>
                            <a:prstClr val="black"/>
                          </a:solidFill>
                          <a:ea typeface="Times New Roman"/>
                          <a:cs typeface="Arial" panose="020B0604020202020204" pitchFamily="34" charset="0"/>
                        </a:rPr>
                        <a:t>Total KPIs for 2022/23</a:t>
                      </a: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ea typeface="Times New Roman"/>
                          <a:cs typeface="Arial" panose="020B0604020202020204" pitchFamily="34" charset="0"/>
                        </a:rPr>
                        <a:t>2</a:t>
                      </a:r>
                      <a:r>
                        <a:rPr lang="en-ZA" sz="1600" b="1" dirty="0">
                          <a:solidFill>
                            <a:prstClr val="black"/>
                          </a:solidFill>
                          <a:ea typeface="Times New Roman"/>
                          <a:cs typeface="Arial" panose="020B0604020202020204" pitchFamily="34" charset="0"/>
                        </a:rPr>
                        <a:t>7</a:t>
                      </a:r>
                    </a:p>
                  </a:txBody>
                  <a:tcPr/>
                </a:tc>
                <a:extLst>
                  <a:ext uri="{0D108BD9-81ED-4DB2-BD59-A6C34878D82A}">
                    <a16:rowId xmlns:a16="http://schemas.microsoft.com/office/drawing/2014/main" val="262082848"/>
                  </a:ext>
                </a:extLst>
              </a:tr>
              <a:tr h="731763">
                <a:tc>
                  <a:txBody>
                    <a:bodyPr/>
                    <a:lstStyle/>
                    <a:p>
                      <a:r>
                        <a:rPr lang="en-ZA" sz="1600" b="1" dirty="0">
                          <a:solidFill>
                            <a:prstClr val="black"/>
                          </a:solidFill>
                          <a:ea typeface="Times New Roman"/>
                          <a:cs typeface="Arial" panose="020B0604020202020204" pitchFamily="34" charset="0"/>
                        </a:rPr>
                        <a:t>KPI’s achieved</a:t>
                      </a: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ea typeface="Times New Roman"/>
                          <a:cs typeface="Arial" panose="020B0604020202020204" pitchFamily="34" charset="0"/>
                        </a:rPr>
                        <a:t>20</a:t>
                      </a:r>
                      <a:endParaRPr lang="en-ZA" sz="1600" b="1" dirty="0">
                        <a:solidFill>
                          <a:prstClr val="black"/>
                        </a:solidFill>
                        <a:ea typeface="Times New Roman"/>
                        <a:cs typeface="Arial" panose="020B0604020202020204" pitchFamily="34" charset="0"/>
                      </a:endParaRPr>
                    </a:p>
                  </a:txBody>
                  <a:tcPr/>
                </a:tc>
                <a:extLst>
                  <a:ext uri="{0D108BD9-81ED-4DB2-BD59-A6C34878D82A}">
                    <a16:rowId xmlns:a16="http://schemas.microsoft.com/office/drawing/2014/main" val="1764184823"/>
                  </a:ext>
                </a:extLst>
              </a:tr>
              <a:tr h="731764">
                <a:tc>
                  <a:txBody>
                    <a:bodyPr/>
                    <a:lstStyle/>
                    <a:p>
                      <a:r>
                        <a:rPr lang="en-ZA" sz="1600" b="1" dirty="0">
                          <a:solidFill>
                            <a:prstClr val="black"/>
                          </a:solidFill>
                          <a:ea typeface="Times New Roman"/>
                          <a:cs typeface="Arial" panose="020B0604020202020204" pitchFamily="34" charset="0"/>
                        </a:rPr>
                        <a:t>Percentage achieved </a:t>
                      </a: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a:solidFill>
                            <a:prstClr val="black"/>
                          </a:solidFill>
                          <a:ea typeface="Times New Roman"/>
                          <a:cs typeface="Arial" panose="020B0604020202020204" pitchFamily="34" charset="0"/>
                        </a:rPr>
                        <a:t>74%</a:t>
                      </a:r>
                    </a:p>
                  </a:txBody>
                  <a:tcPr/>
                </a:tc>
                <a:extLst>
                  <a:ext uri="{0D108BD9-81ED-4DB2-BD59-A6C34878D82A}">
                    <a16:rowId xmlns:a16="http://schemas.microsoft.com/office/drawing/2014/main" val="123733869"/>
                  </a:ext>
                </a:extLst>
              </a:tr>
              <a:tr h="853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KPI’s not achieved</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ea typeface="Times New Roman"/>
                          <a:cs typeface="Arial" panose="020B0604020202020204" pitchFamily="34" charset="0"/>
                        </a:rPr>
                        <a:t>7</a:t>
                      </a:r>
                      <a:endParaRPr lang="en-ZA" sz="1600" b="1" dirty="0">
                        <a:solidFill>
                          <a:prstClr val="black"/>
                        </a:solidFill>
                        <a:ea typeface="Times New Roman"/>
                        <a:cs typeface="Arial" panose="020B0604020202020204" pitchFamily="34" charset="0"/>
                      </a:endParaRPr>
                    </a:p>
                  </a:txBody>
                  <a:tcPr/>
                </a:tc>
                <a:extLst>
                  <a:ext uri="{0D108BD9-81ED-4DB2-BD59-A6C34878D82A}">
                    <a16:rowId xmlns:a16="http://schemas.microsoft.com/office/drawing/2014/main" val="2497746854"/>
                  </a:ext>
                </a:extLst>
              </a:tr>
              <a:tr h="986933">
                <a:tc>
                  <a:txBody>
                    <a:bodyPr/>
                    <a:lstStyle/>
                    <a:p>
                      <a:r>
                        <a:rPr lang="en-ZA" sz="1600" b="1" dirty="0">
                          <a:solidFill>
                            <a:prstClr val="black"/>
                          </a:solidFill>
                          <a:ea typeface="Times New Roman"/>
                          <a:cs typeface="Arial" panose="020B0604020202020204" pitchFamily="34" charset="0"/>
                        </a:rPr>
                        <a:t>Percentage not achieved</a:t>
                      </a: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a:solidFill>
                            <a:prstClr val="black"/>
                          </a:solidFill>
                          <a:ea typeface="Times New Roman"/>
                          <a:cs typeface="Arial" panose="020B0604020202020204" pitchFamily="34" charset="0"/>
                        </a:rPr>
                        <a:t>26%</a:t>
                      </a:r>
                    </a:p>
                  </a:txBody>
                  <a:tcPr/>
                </a:tc>
                <a:extLst>
                  <a:ext uri="{0D108BD9-81ED-4DB2-BD59-A6C34878D82A}">
                    <a16:rowId xmlns:a16="http://schemas.microsoft.com/office/drawing/2014/main" val="229596408"/>
                  </a:ext>
                </a:extLst>
              </a:tr>
            </a:tbl>
          </a:graphicData>
        </a:graphic>
      </p:graphicFrame>
      <p:sp>
        <p:nvSpPr>
          <p:cNvPr id="9" name="Slide Number Placeholder 6">
            <a:extLst>
              <a:ext uri="{FF2B5EF4-FFF2-40B4-BE49-F238E27FC236}">
                <a16:creationId xmlns:a16="http://schemas.microsoft.com/office/drawing/2014/main" id="{1F721A7A-C95D-4BAD-8532-0E95CDF8A1A5}"/>
              </a:ext>
            </a:extLst>
          </p:cNvPr>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8879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ZA" altLang="en-US" sz="2000" cap="all" dirty="0"/>
              <a:t>Q1 OVERALL PROGRAMME PERFORMANCE</a:t>
            </a:r>
          </a:p>
        </p:txBody>
      </p:sp>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Table 5">
            <a:extLst>
              <a:ext uri="{FF2B5EF4-FFF2-40B4-BE49-F238E27FC236}">
                <a16:creationId xmlns:a16="http://schemas.microsoft.com/office/drawing/2014/main" id="{861DF8B7-9AF3-4B3A-B1E2-057DAA0DD5C8}"/>
              </a:ext>
            </a:extLst>
          </p:cNvPr>
          <p:cNvGraphicFramePr>
            <a:graphicFrameLocks noGrp="1"/>
          </p:cNvGraphicFramePr>
          <p:nvPr>
            <p:extLst>
              <p:ext uri="{D42A27DB-BD31-4B8C-83A1-F6EECF244321}">
                <p14:modId xmlns:p14="http://schemas.microsoft.com/office/powerpoint/2010/main" val="203397529"/>
              </p:ext>
            </p:extLst>
          </p:nvPr>
        </p:nvGraphicFramePr>
        <p:xfrm>
          <a:off x="1342908" y="4471640"/>
          <a:ext cx="5663947" cy="2252546"/>
        </p:xfrm>
        <a:graphic>
          <a:graphicData uri="http://schemas.openxmlformats.org/drawingml/2006/table">
            <a:tbl>
              <a:tblPr firstRow="1" bandRow="1">
                <a:tableStyleId>{5C22544A-7EE6-4342-B048-85BDC9FD1C3A}</a:tableStyleId>
              </a:tblPr>
              <a:tblGrid>
                <a:gridCol w="1301886">
                  <a:extLst>
                    <a:ext uri="{9D8B030D-6E8A-4147-A177-3AD203B41FA5}">
                      <a16:colId xmlns:a16="http://schemas.microsoft.com/office/drawing/2014/main" val="1402026128"/>
                    </a:ext>
                  </a:extLst>
                </a:gridCol>
                <a:gridCol w="1089199">
                  <a:extLst>
                    <a:ext uri="{9D8B030D-6E8A-4147-A177-3AD203B41FA5}">
                      <a16:colId xmlns:a16="http://schemas.microsoft.com/office/drawing/2014/main" val="3243045057"/>
                    </a:ext>
                  </a:extLst>
                </a:gridCol>
                <a:gridCol w="1037823">
                  <a:extLst>
                    <a:ext uri="{9D8B030D-6E8A-4147-A177-3AD203B41FA5}">
                      <a16:colId xmlns:a16="http://schemas.microsoft.com/office/drawing/2014/main" val="4265955232"/>
                    </a:ext>
                  </a:extLst>
                </a:gridCol>
                <a:gridCol w="1006995">
                  <a:extLst>
                    <a:ext uri="{9D8B030D-6E8A-4147-A177-3AD203B41FA5}">
                      <a16:colId xmlns:a16="http://schemas.microsoft.com/office/drawing/2014/main" val="3977063609"/>
                    </a:ext>
                  </a:extLst>
                </a:gridCol>
                <a:gridCol w="1228044">
                  <a:extLst>
                    <a:ext uri="{9D8B030D-6E8A-4147-A177-3AD203B41FA5}">
                      <a16:colId xmlns:a16="http://schemas.microsoft.com/office/drawing/2014/main" val="3500424223"/>
                    </a:ext>
                  </a:extLst>
                </a:gridCol>
              </a:tblGrid>
              <a:tr h="983506">
                <a:tc>
                  <a:txBody>
                    <a:bodyPr/>
                    <a:lstStyle/>
                    <a:p>
                      <a:pPr algn="ctr"/>
                      <a:r>
                        <a:rPr lang="en-ZA" sz="1400" b="1" kern="1200" dirty="0">
                          <a:solidFill>
                            <a:prstClr val="black"/>
                          </a:solidFill>
                          <a:latin typeface="Calibri" panose="020F0502020204030204" pitchFamily="34" charset="0"/>
                          <a:ea typeface="+mn-ea"/>
                        </a:rPr>
                        <a:t>Programme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kern="1200" dirty="0">
                          <a:solidFill>
                            <a:prstClr val="black"/>
                          </a:solidFill>
                          <a:latin typeface="Calibri" panose="020F0502020204030204" pitchFamily="34" charset="0"/>
                          <a:ea typeface="+mn-ea"/>
                        </a:rPr>
                        <a:t>% Achieved</a:t>
                      </a:r>
                    </a:p>
                    <a:p>
                      <a:pPr algn="ctr"/>
                      <a:r>
                        <a:rPr lang="en-ZA" sz="1400" b="1" kern="1200" dirty="0">
                          <a:solidFill>
                            <a:prstClr val="black"/>
                          </a:solidFill>
                          <a:latin typeface="Calibri" panose="020F0502020204030204" pitchFamily="34" charset="0"/>
                          <a:ea typeface="+mn-ea"/>
                        </a:rPr>
                        <a:t>Q1</a:t>
                      </a:r>
                    </a:p>
                    <a:p>
                      <a:pPr algn="ctr"/>
                      <a:endParaRPr lang="en-ZA" sz="1400" b="1"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kern="1200" dirty="0">
                          <a:solidFill>
                            <a:prstClr val="black"/>
                          </a:solidFill>
                          <a:latin typeface="Calibri" panose="020F0502020204030204" pitchFamily="34" charset="0"/>
                          <a:ea typeface="+mn-ea"/>
                        </a:rPr>
                        <a:t>Q1</a:t>
                      </a:r>
                    </a:p>
                    <a:p>
                      <a:pPr algn="ctr"/>
                      <a:r>
                        <a:rPr lang="en-ZA" sz="1400" b="1" kern="1200" dirty="0">
                          <a:solidFill>
                            <a:prstClr val="black"/>
                          </a:solidFill>
                          <a:latin typeface="Calibri" panose="020F0502020204030204" pitchFamily="34" charset="0"/>
                          <a:ea typeface="+mn-ea"/>
                        </a:rPr>
                        <a:t>No. of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kern="1200" dirty="0">
                          <a:solidFill>
                            <a:prstClr val="black"/>
                          </a:solidFill>
                          <a:latin typeface="Calibri" panose="020F0502020204030204" pitchFamily="34" charset="0"/>
                          <a:ea typeface="+mn-ea"/>
                        </a:rPr>
                        <a:t>Q1</a:t>
                      </a:r>
                    </a:p>
                    <a:p>
                      <a:pPr algn="ctr"/>
                      <a:r>
                        <a:rPr lang="en-ZA" sz="1400" b="1" kern="1200" dirty="0">
                          <a:solidFill>
                            <a:prstClr val="black"/>
                          </a:solidFill>
                          <a:latin typeface="Calibri" panose="020F0502020204030204" pitchFamily="34" charset="0"/>
                          <a:ea typeface="+mn-ea"/>
                        </a:rPr>
                        <a:t>No. of indicators 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a:solidFill>
                            <a:prstClr val="black"/>
                          </a:solidFill>
                          <a:latin typeface="Calibri" panose="020F0502020204030204" pitchFamily="34" charset="0"/>
                          <a:ea typeface="+mn-ea"/>
                        </a:rPr>
                        <a:t>Q1</a:t>
                      </a:r>
                    </a:p>
                    <a:p>
                      <a:pPr algn="ctr"/>
                      <a:r>
                        <a:rPr lang="en-US" sz="1400" b="1" kern="1200" dirty="0">
                          <a:solidFill>
                            <a:prstClr val="black"/>
                          </a:solidFill>
                          <a:latin typeface="Calibri" panose="020F0502020204030204" pitchFamily="34" charset="0"/>
                          <a:ea typeface="+mn-ea"/>
                        </a:rPr>
                        <a:t> No. of indicators not achieved  </a:t>
                      </a:r>
                      <a:endParaRPr lang="en-ZA" sz="1400" b="1"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972254"/>
                  </a:ext>
                </a:extLst>
              </a:tr>
              <a:tr h="317260">
                <a:tc>
                  <a:txBody>
                    <a:bodyPr/>
                    <a:lstStyle/>
                    <a:p>
                      <a:r>
                        <a:rPr lang="en-ZA" sz="1400" b="0" kern="1200" dirty="0">
                          <a:solidFill>
                            <a:prstClr val="black"/>
                          </a:solidFill>
                          <a:latin typeface="Calibri" panose="020F0502020204030204" pitchFamily="34" charset="0"/>
                          <a:ea typeface="+mn-ea"/>
                        </a:rPr>
                        <a:t>Programme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0" kern="1200" dirty="0">
                          <a:solidFill>
                            <a:prstClr val="black"/>
                          </a:solidFill>
                          <a:latin typeface="Calibri" panose="020F0502020204030204" pitchFamily="34" charset="0"/>
                          <a:ea typeface="+mn-ea"/>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dirty="0">
                          <a:solidFill>
                            <a:prstClr val="black"/>
                          </a:solidFill>
                          <a:latin typeface="Calibri" panose="020F0502020204030204" pitchFamily="34" charset="0"/>
                          <a:ea typeface="+mn-ea"/>
                        </a:rPr>
                        <a:t>7</a:t>
                      </a:r>
                      <a:endParaRPr lang="en-ZA" sz="1400" b="0"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dirty="0">
                          <a:solidFill>
                            <a:prstClr val="black"/>
                          </a:solidFill>
                          <a:latin typeface="Calibri" panose="020F0502020204030204" pitchFamily="34" charset="0"/>
                          <a:ea typeface="+mn-ea"/>
                        </a:rPr>
                        <a:t>2</a:t>
                      </a:r>
                      <a:endParaRPr lang="en-ZA" sz="1400" b="0"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dirty="0">
                          <a:solidFill>
                            <a:prstClr val="black"/>
                          </a:solidFill>
                          <a:latin typeface="Calibri" panose="020F0502020204030204" pitchFamily="34" charset="0"/>
                          <a:ea typeface="+mn-ea"/>
                        </a:rPr>
                        <a:t>5</a:t>
                      </a:r>
                      <a:endParaRPr lang="en-ZA" sz="1400" b="0"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518169"/>
                  </a:ext>
                </a:extLst>
              </a:tr>
              <a:tr h="317260">
                <a:tc>
                  <a:txBody>
                    <a:bodyPr/>
                    <a:lstStyle/>
                    <a:p>
                      <a:r>
                        <a:rPr lang="en-ZA" sz="1400" b="0" kern="1200" dirty="0">
                          <a:solidFill>
                            <a:prstClr val="black"/>
                          </a:solidFill>
                          <a:latin typeface="Calibri" panose="020F0502020204030204" pitchFamily="34" charset="0"/>
                          <a:ea typeface="+mn-ea"/>
                        </a:rPr>
                        <a:t>Programme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0" kern="1200" dirty="0">
                          <a:solidFill>
                            <a:prstClr val="black"/>
                          </a:solidFill>
                          <a:latin typeface="Calibri" panose="020F0502020204030204" pitchFamily="34" charset="0"/>
                          <a:ea typeface="+mn-ea"/>
                        </a:rPr>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dirty="0">
                          <a:solidFill>
                            <a:prstClr val="black"/>
                          </a:solidFill>
                          <a:latin typeface="Calibri" panose="020F0502020204030204" pitchFamily="34" charset="0"/>
                          <a:ea typeface="+mn-ea"/>
                        </a:rPr>
                        <a:t>8</a:t>
                      </a:r>
                      <a:endParaRPr lang="en-ZA" sz="1400" b="0"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dirty="0">
                          <a:solidFill>
                            <a:prstClr val="black"/>
                          </a:solidFill>
                          <a:latin typeface="Calibri" panose="020F0502020204030204" pitchFamily="34" charset="0"/>
                          <a:ea typeface="+mn-ea"/>
                        </a:rPr>
                        <a:t>7</a:t>
                      </a:r>
                      <a:endParaRPr lang="en-ZA" sz="1400" b="0"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dirty="0">
                          <a:solidFill>
                            <a:prstClr val="black"/>
                          </a:solidFill>
                          <a:latin typeface="Calibri" panose="020F0502020204030204" pitchFamily="34" charset="0"/>
                          <a:ea typeface="+mn-ea"/>
                        </a:rPr>
                        <a:t>1</a:t>
                      </a:r>
                      <a:endParaRPr lang="en-ZA" sz="1400" b="0"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9862842"/>
                  </a:ext>
                </a:extLst>
              </a:tr>
              <a:tr h="317260">
                <a:tc>
                  <a:txBody>
                    <a:bodyPr/>
                    <a:lstStyle/>
                    <a:p>
                      <a:r>
                        <a:rPr lang="en-ZA" sz="1400" b="0" kern="1200" dirty="0">
                          <a:solidFill>
                            <a:prstClr val="black"/>
                          </a:solidFill>
                          <a:latin typeface="Calibri" panose="020F0502020204030204" pitchFamily="34" charset="0"/>
                          <a:ea typeface="+mn-ea"/>
                        </a:rPr>
                        <a:t>Programme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0" kern="1200" dirty="0">
                          <a:solidFill>
                            <a:prstClr val="black"/>
                          </a:solidFill>
                          <a:latin typeface="Calibri" panose="020F0502020204030204" pitchFamily="34" charset="0"/>
                          <a:ea typeface="+mn-ea"/>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dirty="0">
                          <a:solidFill>
                            <a:prstClr val="black"/>
                          </a:solidFill>
                          <a:latin typeface="Calibri" panose="020F0502020204030204" pitchFamily="34" charset="0"/>
                          <a:ea typeface="+mn-ea"/>
                        </a:rPr>
                        <a:t>12</a:t>
                      </a:r>
                      <a:endParaRPr lang="en-ZA" sz="1400" b="0"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dirty="0">
                          <a:solidFill>
                            <a:prstClr val="black"/>
                          </a:solidFill>
                          <a:latin typeface="Calibri" panose="020F0502020204030204" pitchFamily="34" charset="0"/>
                          <a:ea typeface="+mn-ea"/>
                        </a:rPr>
                        <a:t>11</a:t>
                      </a:r>
                      <a:endParaRPr lang="en-ZA" sz="1400" b="0"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dirty="0">
                          <a:solidFill>
                            <a:prstClr val="black"/>
                          </a:solidFill>
                          <a:latin typeface="Calibri" panose="020F0502020204030204" pitchFamily="34" charset="0"/>
                          <a:ea typeface="+mn-ea"/>
                        </a:rPr>
                        <a:t>1</a:t>
                      </a:r>
                      <a:endParaRPr lang="en-ZA" sz="1400" b="0"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7876089"/>
                  </a:ext>
                </a:extLst>
              </a:tr>
              <a:tr h="317260">
                <a:tc>
                  <a:txBody>
                    <a:bodyPr/>
                    <a:lstStyle/>
                    <a:p>
                      <a:r>
                        <a:rPr lang="en-ZA" sz="1400" b="1" kern="1200" dirty="0">
                          <a:solidFill>
                            <a:prstClr val="black"/>
                          </a:solidFill>
                          <a:latin typeface="Calibri" panose="020F0502020204030204" pitchFamily="34" charset="0"/>
                          <a:ea typeface="+mn-ea"/>
                        </a:rPr>
                        <a:t>Overall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kern="1200" dirty="0">
                          <a:solidFill>
                            <a:prstClr val="black"/>
                          </a:solidFill>
                          <a:latin typeface="Calibri" panose="020F0502020204030204" pitchFamily="34" charset="0"/>
                          <a:ea typeface="+mn-ea"/>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a:solidFill>
                            <a:prstClr val="black"/>
                          </a:solidFill>
                          <a:latin typeface="Calibri" panose="020F0502020204030204" pitchFamily="34" charset="0"/>
                          <a:ea typeface="+mn-ea"/>
                        </a:rPr>
                        <a:t>27</a:t>
                      </a:r>
                      <a:endParaRPr lang="en-ZA" sz="1400" b="1"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a:solidFill>
                            <a:prstClr val="black"/>
                          </a:solidFill>
                          <a:latin typeface="Calibri" panose="020F0502020204030204" pitchFamily="34" charset="0"/>
                          <a:ea typeface="+mn-ea"/>
                        </a:rPr>
                        <a:t>20</a:t>
                      </a:r>
                      <a:endParaRPr lang="en-ZA" sz="1400" b="1"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a:solidFill>
                            <a:prstClr val="black"/>
                          </a:solidFill>
                          <a:latin typeface="Calibri" panose="020F0502020204030204" pitchFamily="34" charset="0"/>
                          <a:ea typeface="+mn-ea"/>
                        </a:rPr>
                        <a:t>7</a:t>
                      </a:r>
                      <a:endParaRPr lang="en-ZA" sz="1400" b="1" kern="1200" dirty="0">
                        <a:solidFill>
                          <a:prstClr val="black"/>
                        </a:solidFill>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1693292"/>
                  </a:ext>
                </a:extLst>
              </a:tr>
            </a:tbl>
          </a:graphicData>
        </a:graphic>
      </p:graphicFrame>
      <p:sp>
        <p:nvSpPr>
          <p:cNvPr id="22" name="Rectangle 21">
            <a:extLst>
              <a:ext uri="{FF2B5EF4-FFF2-40B4-BE49-F238E27FC236}">
                <a16:creationId xmlns:a16="http://schemas.microsoft.com/office/drawing/2014/main" id="{F58C74D5-819C-43AB-AD4C-E258C883437F}"/>
              </a:ext>
            </a:extLst>
          </p:cNvPr>
          <p:cNvSpPr/>
          <p:nvPr/>
        </p:nvSpPr>
        <p:spPr>
          <a:xfrm>
            <a:off x="7146445" y="4404733"/>
            <a:ext cx="4372900" cy="2386360"/>
          </a:xfrm>
          <a:prstGeom prst="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OVERALL ACHIEVEMENTS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A total of 27 indicators </a:t>
            </a:r>
            <a:r>
              <a:rPr kumimoji="0" lang="en-Z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reported for the quarter under review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74% (20 out of 27) indicators  </a:t>
            </a:r>
            <a:r>
              <a:rPr kumimoji="0" lang="en-Z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were achieved for Quarter 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Programme 1 is</a:t>
            </a:r>
            <a:r>
              <a:rPr kumimoji="0" lang="en-Z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the least performing programme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Programme 3</a:t>
            </a:r>
            <a:r>
              <a:rPr kumimoji="0" lang="en-ZA"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is the best performing programme in the quarter under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graphicFrame>
        <p:nvGraphicFramePr>
          <p:cNvPr id="2" name="Chart 1">
            <a:extLst>
              <a:ext uri="{FF2B5EF4-FFF2-40B4-BE49-F238E27FC236}">
                <a16:creationId xmlns:a16="http://schemas.microsoft.com/office/drawing/2014/main" id="{A14CB2B1-89A7-4EB0-AF41-82430F60CF7B}"/>
              </a:ext>
            </a:extLst>
          </p:cNvPr>
          <p:cNvGraphicFramePr>
            <a:graphicFrameLocks/>
          </p:cNvGraphicFramePr>
          <p:nvPr/>
        </p:nvGraphicFramePr>
        <p:xfrm>
          <a:off x="1342908" y="1649691"/>
          <a:ext cx="10176437" cy="26856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7537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E2F34D-38FA-4279-A371-37672CDE4843}"/>
              </a:ext>
            </a:extLst>
          </p:cNvPr>
          <p:cNvSpPr>
            <a:spLocks noGrp="1"/>
          </p:cNvSpPr>
          <p:nvPr>
            <p:ph type="title"/>
          </p:nvPr>
        </p:nvSpPr>
        <p:spPr>
          <a:xfrm>
            <a:off x="1334529" y="1066186"/>
            <a:ext cx="10585326" cy="505085"/>
          </a:xfrm>
        </p:spPr>
        <p:txBody>
          <a:bodyPr/>
          <a:lstStyle/>
          <a:p>
            <a:r>
              <a:rPr lang="en-US" sz="2000" dirty="0">
                <a:solidFill>
                  <a:prstClr val="white"/>
                </a:solidFill>
                <a:cs typeface="Arial" panose="020B0604020202020204" pitchFamily="34" charset="0"/>
              </a:rPr>
              <a:t>PRESENTATION OUTLINE</a:t>
            </a:r>
            <a:endParaRPr lang="en-US" sz="2000" dirty="0"/>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7F0AB5F2-C48B-124E-BBC3-0C42F218BB76}"/>
                  </a:ext>
                </a:extLst>
              </p14:cNvPr>
              <p14:cNvContentPartPr/>
              <p14:nvPr/>
            </p14:nvContentPartPr>
            <p14:xfrm>
              <a:off x="8439801" y="2585209"/>
              <a:ext cx="360" cy="360"/>
            </p14:xfrm>
          </p:contentPart>
        </mc:Choice>
        <mc:Fallback xmlns="">
          <p:pic>
            <p:nvPicPr>
              <p:cNvPr id="11" name="Ink 10">
                <a:extLst>
                  <a:ext uri="{FF2B5EF4-FFF2-40B4-BE49-F238E27FC236}">
                    <a16:creationId xmlns:a16="http://schemas.microsoft.com/office/drawing/2014/main" id="{7F0AB5F2-C48B-124E-BBC3-0C42F218BB76}"/>
                  </a:ext>
                </a:extLst>
              </p:cNvPr>
              <p:cNvPicPr/>
              <p:nvPr/>
            </p:nvPicPr>
            <p:blipFill>
              <a:blip r:embed="rId4"/>
              <a:stretch>
                <a:fillRect/>
              </a:stretch>
            </p:blipFill>
            <p:spPr>
              <a:xfrm>
                <a:off x="8430801" y="2576209"/>
                <a:ext cx="18000" cy="18000"/>
              </a:xfrm>
              <a:prstGeom prst="rect">
                <a:avLst/>
              </a:prstGeom>
            </p:spPr>
          </p:pic>
        </mc:Fallback>
      </mc:AlternateContent>
      <p:sp>
        <p:nvSpPr>
          <p:cNvPr id="6" name="Rectangle 5">
            <a:extLst>
              <a:ext uri="{FF2B5EF4-FFF2-40B4-BE49-F238E27FC236}">
                <a16:creationId xmlns:a16="http://schemas.microsoft.com/office/drawing/2014/main" id="{A4BED37C-4A82-48C6-8AC1-39F193C84A21}"/>
              </a:ext>
            </a:extLst>
          </p:cNvPr>
          <p:cNvSpPr/>
          <p:nvPr/>
        </p:nvSpPr>
        <p:spPr>
          <a:xfrm>
            <a:off x="11911314" y="6604084"/>
            <a:ext cx="260008"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a:ea typeface="+mn-ea"/>
                <a:cs typeface="+mn-cs"/>
              </a:rPr>
              <a:t>2</a:t>
            </a:r>
          </a:p>
        </p:txBody>
      </p:sp>
      <p:sp>
        <p:nvSpPr>
          <p:cNvPr id="7" name="TextBox 6">
            <a:extLst>
              <a:ext uri="{FF2B5EF4-FFF2-40B4-BE49-F238E27FC236}">
                <a16:creationId xmlns:a16="http://schemas.microsoft.com/office/drawing/2014/main" id="{ABBFEF28-5AF2-406A-8E48-2F7DFB4D12C8}"/>
              </a:ext>
            </a:extLst>
          </p:cNvPr>
          <p:cNvSpPr txBox="1"/>
          <p:nvPr/>
        </p:nvSpPr>
        <p:spPr>
          <a:xfrm>
            <a:off x="1334529" y="1779353"/>
            <a:ext cx="10585326" cy="3370666"/>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AutoNum type="arabicPeriod"/>
              <a:tabLst/>
              <a:defRPr/>
            </a:pPr>
            <a:r>
              <a:rPr lang="en-GB" sz="1600" kern="1200" noProof="0" dirty="0">
                <a:solidFill>
                  <a:schemeClr val="dk1"/>
                </a:solidFill>
                <a:latin typeface="+mn-lt"/>
                <a:ea typeface="+mn-ea"/>
                <a:cs typeface="+mn-cs"/>
              </a:rPr>
              <a:t>Provincial Strategic Agenda</a:t>
            </a:r>
          </a:p>
          <a:p>
            <a:pPr marL="342900" marR="0" lvl="0" indent="-342900" algn="l" defTabSz="914400" rtl="0" eaLnBrk="1" fontAlgn="auto" latinLnBrk="0" hangingPunct="1">
              <a:lnSpc>
                <a:spcPct val="150000"/>
              </a:lnSpc>
              <a:spcBef>
                <a:spcPts val="0"/>
              </a:spcBef>
              <a:spcAft>
                <a:spcPts val="0"/>
              </a:spcAft>
              <a:buClrTx/>
              <a:buSzTx/>
              <a:buAutoNum type="arabicPeriod"/>
              <a:tabLst/>
              <a:defRPr/>
            </a:pPr>
            <a:r>
              <a:rPr lang="en-GB" sz="1600" dirty="0">
                <a:solidFill>
                  <a:schemeClr val="dk1"/>
                </a:solidFill>
              </a:rPr>
              <a:t>Performance Highlights </a:t>
            </a:r>
          </a:p>
          <a:p>
            <a:pPr marL="342900" marR="0" lvl="0" indent="-342900" algn="l" defTabSz="914400" rtl="0" eaLnBrk="1" fontAlgn="auto" latinLnBrk="0" hangingPunct="1">
              <a:lnSpc>
                <a:spcPct val="150000"/>
              </a:lnSpc>
              <a:spcBef>
                <a:spcPts val="0"/>
              </a:spcBef>
              <a:spcAft>
                <a:spcPts val="0"/>
              </a:spcAft>
              <a:buClrTx/>
              <a:buSzTx/>
              <a:buAutoNum type="arabicPeriod"/>
              <a:tabLst/>
              <a:defRPr/>
            </a:pPr>
            <a:r>
              <a:rPr lang="en-GB" sz="1600" kern="1200" noProof="0" dirty="0">
                <a:solidFill>
                  <a:schemeClr val="dk1"/>
                </a:solidFill>
                <a:latin typeface="+mn-lt"/>
                <a:ea typeface="+mn-ea"/>
                <a:cs typeface="+mn-cs"/>
              </a:rPr>
              <a:t>Non-Financial Performance</a:t>
            </a:r>
          </a:p>
          <a:p>
            <a:pPr marL="342900" marR="0" lvl="0" indent="-342900" algn="l" defTabSz="914400" rtl="0" eaLnBrk="1" fontAlgn="auto" latinLnBrk="0" hangingPunct="1">
              <a:lnSpc>
                <a:spcPct val="150000"/>
              </a:lnSpc>
              <a:spcBef>
                <a:spcPts val="0"/>
              </a:spcBef>
              <a:spcAft>
                <a:spcPts val="0"/>
              </a:spcAft>
              <a:buClrTx/>
              <a:buSzTx/>
              <a:buAutoNum type="arabicPeriod"/>
              <a:tabLst/>
              <a:defRPr/>
            </a:pPr>
            <a:r>
              <a:rPr lang="en-GB" sz="1600" dirty="0">
                <a:solidFill>
                  <a:schemeClr val="dk1"/>
                </a:solidFill>
              </a:rPr>
              <a:t>Financial Performance</a:t>
            </a:r>
          </a:p>
          <a:p>
            <a:pPr marL="342900" marR="0" lvl="0" indent="-342900" algn="l" defTabSz="914400" rtl="0" eaLnBrk="1" fontAlgn="auto" latinLnBrk="0" hangingPunct="1">
              <a:lnSpc>
                <a:spcPct val="150000"/>
              </a:lnSpc>
              <a:spcBef>
                <a:spcPts val="0"/>
              </a:spcBef>
              <a:spcAft>
                <a:spcPts val="0"/>
              </a:spcAft>
              <a:buClrTx/>
              <a:buSzTx/>
              <a:buAutoNum type="arabicPeriod"/>
              <a:tabLst/>
              <a:defRPr/>
            </a:pPr>
            <a:r>
              <a:rPr lang="en-GB" sz="1600" dirty="0">
                <a:solidFill>
                  <a:schemeClr val="dk1"/>
                </a:solidFill>
              </a:rPr>
              <a:t>Life </a:t>
            </a:r>
            <a:r>
              <a:rPr lang="en-GB" sz="1600" dirty="0" err="1">
                <a:solidFill>
                  <a:schemeClr val="dk1"/>
                </a:solidFill>
              </a:rPr>
              <a:t>Esidimeni</a:t>
            </a:r>
            <a:endParaRPr lang="en-GB" sz="1600" dirty="0">
              <a:solidFill>
                <a:schemeClr val="dk1"/>
              </a:solidFill>
            </a:endParaRPr>
          </a:p>
          <a:p>
            <a:pPr marL="342900" marR="0" lvl="0" indent="-342900" algn="l" defTabSz="914400" rtl="0" eaLnBrk="1" fontAlgn="auto" latinLnBrk="0" hangingPunct="1">
              <a:lnSpc>
                <a:spcPct val="150000"/>
              </a:lnSpc>
              <a:spcBef>
                <a:spcPts val="0"/>
              </a:spcBef>
              <a:spcAft>
                <a:spcPts val="0"/>
              </a:spcAft>
              <a:buClrTx/>
              <a:buSzTx/>
              <a:buAutoNum type="arabicPeriod"/>
              <a:tabLst/>
              <a:defRPr/>
            </a:pPr>
            <a:r>
              <a:rPr lang="en-GB" sz="1600" kern="1200" noProof="0" dirty="0">
                <a:solidFill>
                  <a:schemeClr val="dk1"/>
                </a:solidFill>
                <a:latin typeface="+mn-lt"/>
                <a:ea typeface="+mn-ea"/>
                <a:cs typeface="+mn-cs"/>
              </a:rPr>
              <a:t>Public Engagements</a:t>
            </a:r>
          </a:p>
          <a:p>
            <a:pPr marL="342900" marR="0" lvl="0" indent="-342900" algn="l" defTabSz="914400" rtl="0" eaLnBrk="1" fontAlgn="auto" latinLnBrk="0" hangingPunct="1">
              <a:lnSpc>
                <a:spcPct val="150000"/>
              </a:lnSpc>
              <a:spcBef>
                <a:spcPts val="0"/>
              </a:spcBef>
              <a:spcAft>
                <a:spcPts val="0"/>
              </a:spcAft>
              <a:buClrTx/>
              <a:buSzTx/>
              <a:buAutoNum type="arabicPeriod"/>
              <a:tabLst/>
              <a:defRPr/>
            </a:pPr>
            <a:r>
              <a:rPr lang="en-GB" sz="1600" dirty="0">
                <a:solidFill>
                  <a:schemeClr val="dk1"/>
                </a:solidFill>
              </a:rPr>
              <a:t>Request for Information</a:t>
            </a:r>
          </a:p>
          <a:p>
            <a:pPr marL="342900" marR="0" lvl="0" indent="-342900" algn="l" defTabSz="914400" rtl="0" eaLnBrk="1" fontAlgn="auto" latinLnBrk="0" hangingPunct="1">
              <a:lnSpc>
                <a:spcPct val="150000"/>
              </a:lnSpc>
              <a:spcBef>
                <a:spcPts val="0"/>
              </a:spcBef>
              <a:spcAft>
                <a:spcPts val="0"/>
              </a:spcAft>
              <a:buClrTx/>
              <a:buSzTx/>
              <a:buAutoNum type="arabicPeriod"/>
              <a:tabLst/>
              <a:defRPr/>
            </a:pPr>
            <a:r>
              <a:rPr lang="en-GB" sz="1600" kern="1200" noProof="0" dirty="0">
                <a:solidFill>
                  <a:schemeClr val="dk1"/>
                </a:solidFill>
                <a:latin typeface="+mn-lt"/>
                <a:ea typeface="+mn-ea"/>
                <a:cs typeface="+mn-cs"/>
              </a:rPr>
              <a:t>GEYODI Empowerment</a:t>
            </a:r>
          </a:p>
          <a:p>
            <a:pPr marL="342900" marR="0" lvl="0" indent="-342900" algn="l" defTabSz="914400" rtl="0" eaLnBrk="1" fontAlgn="auto" latinLnBrk="0" hangingPunct="1">
              <a:lnSpc>
                <a:spcPct val="150000"/>
              </a:lnSpc>
              <a:spcBef>
                <a:spcPts val="0"/>
              </a:spcBef>
              <a:spcAft>
                <a:spcPts val="0"/>
              </a:spcAft>
              <a:buClrTx/>
              <a:buSzTx/>
              <a:buAutoNum type="arabicPeriod"/>
              <a:tabLst/>
              <a:defRPr/>
            </a:pPr>
            <a:r>
              <a:rPr lang="en-GB" sz="1600" dirty="0">
                <a:solidFill>
                  <a:schemeClr val="dk1"/>
                </a:solidFill>
              </a:rPr>
              <a:t>Departmental Human Capacity</a:t>
            </a:r>
            <a:endParaRPr lang="en-GB" sz="1600" kern="1200" noProof="0" dirty="0">
              <a:solidFill>
                <a:schemeClr val="dk1"/>
              </a:solidFill>
              <a:latin typeface="+mn-lt"/>
              <a:ea typeface="+mn-ea"/>
              <a:cs typeface="+mn-cs"/>
            </a:endParaRPr>
          </a:p>
        </p:txBody>
      </p:sp>
    </p:spTree>
    <p:extLst>
      <p:ext uri="{BB962C8B-B14F-4D97-AF65-F5344CB8AC3E}">
        <p14:creationId xmlns:p14="http://schemas.microsoft.com/office/powerpoint/2010/main" val="359012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US" sz="2000" dirty="0">
                <a:solidFill>
                  <a:schemeClr val="bg1"/>
                </a:solidFill>
              </a:rPr>
              <a:t>PROGRAMME 1 QUARTER 1 PERFORMANCE</a:t>
            </a:r>
            <a:endParaRPr lang="en-ZA" altLang="en-US" sz="2000" cap="all" dirty="0"/>
          </a:p>
        </p:txBody>
      </p:sp>
      <p:sp>
        <p:nvSpPr>
          <p:cNvPr id="7" name="Content Placeholder 6">
            <a:extLst>
              <a:ext uri="{FF2B5EF4-FFF2-40B4-BE49-F238E27FC236}">
                <a16:creationId xmlns:a16="http://schemas.microsoft.com/office/drawing/2014/main" id="{E95A5628-3C4D-4AF2-82A9-A793C206A56C}"/>
              </a:ext>
            </a:extLst>
          </p:cNvPr>
          <p:cNvSpPr>
            <a:spLocks noGrp="1"/>
          </p:cNvSpPr>
          <p:nvPr>
            <p:ph idx="1"/>
          </p:nvPr>
        </p:nvSpPr>
        <p:spPr>
          <a:xfrm>
            <a:off x="1342907" y="1617785"/>
            <a:ext cx="10792454" cy="5036233"/>
          </a:xfrm>
        </p:spPr>
        <p:txBody>
          <a:bodyPr>
            <a:normAutofit/>
          </a:bodyPr>
          <a:lstStyle/>
          <a:p>
            <a:pPr lvl="1" algn="just"/>
            <a:endParaRPr lang="en-ZA" dirty="0">
              <a:latin typeface="Calibri" panose="020F0502020204030204" pitchFamily="34" charset="0"/>
              <a:cs typeface="Calibri" panose="020F0502020204030204" pitchFamily="34" charset="0"/>
            </a:endParaRPr>
          </a:p>
          <a:p>
            <a:pPr marL="457200" lvl="1" indent="0" algn="just">
              <a:buNone/>
            </a:pPr>
            <a:endParaRPr lang="en-ZA" dirty="0">
              <a:latin typeface="Calibri" panose="020F0502020204030204" pitchFamily="34" charset="0"/>
              <a:cs typeface="Calibri" panose="020F0502020204030204" pitchFamily="34" charset="0"/>
            </a:endParaRPr>
          </a:p>
          <a:p>
            <a:pPr algn="just"/>
            <a:endParaRPr lang="en-ZA" dirty="0">
              <a:latin typeface="Calibri" panose="020F0502020204030204" pitchFamily="34" charset="0"/>
              <a:cs typeface="Calibri" panose="020F0502020204030204" pitchFamily="34" charset="0"/>
            </a:endParaRPr>
          </a:p>
          <a:p>
            <a:pPr algn="just"/>
            <a:endParaRPr lang="en-ZA" b="1" dirty="0">
              <a:latin typeface="Calibri" panose="020F0502020204030204" pitchFamily="34" charset="0"/>
              <a:cs typeface="Calibri" panose="020F0502020204030204" pitchFamily="34" charset="0"/>
            </a:endParaRPr>
          </a:p>
          <a:p>
            <a:pPr algn="just"/>
            <a:endParaRPr lang="en-ZA" dirty="0">
              <a:latin typeface="Calibri" panose="020F0502020204030204" pitchFamily="34" charset="0"/>
              <a:cs typeface="Calibri" panose="020F0502020204030204" pitchFamily="34" charset="0"/>
            </a:endParaRPr>
          </a:p>
          <a:p>
            <a:pPr algn="just"/>
            <a:endParaRPr lang="en-ZA" dirty="0">
              <a:latin typeface="Calibri" panose="020F0502020204030204" pitchFamily="34" charset="0"/>
              <a:cs typeface="Calibri" panose="020F0502020204030204" pitchFamily="34" charset="0"/>
            </a:endParaRPr>
          </a:p>
        </p:txBody>
      </p:sp>
      <p:sp>
        <p:nvSpPr>
          <p:cNvPr id="2" name="Rectangle 1"/>
          <p:cNvSpPr/>
          <p:nvPr/>
        </p:nvSpPr>
        <p:spPr>
          <a:xfrm>
            <a:off x="2531180" y="1436840"/>
            <a:ext cx="67537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n-ZA" sz="1800" b="0" i="1"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E9605EEC-5196-49FD-83F1-862B0F36BA33}"/>
              </a:ext>
            </a:extLst>
          </p:cNvPr>
          <p:cNvSpPr/>
          <p:nvPr/>
        </p:nvSpPr>
        <p:spPr>
          <a:xfrm>
            <a:off x="6421348" y="4660064"/>
            <a:ext cx="5465854" cy="2135809"/>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rPr>
              <a:t>PROGRAMME 1 AREAS OF UNDERPERFORMANCE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98.91% of valid invoices paid within 15 days from date of receipt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 Preferential Procurement: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Women spent = 38% against 40%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Youth spent = 9% against 15%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People with Disabilities= 0.5% against 7%</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Township spent = 17% against 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284162"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284162"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endParaRPr>
          </a:p>
          <a:p>
            <a:pPr marL="569912"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569912"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3" name="Chart 2">
            <a:extLst>
              <a:ext uri="{FF2B5EF4-FFF2-40B4-BE49-F238E27FC236}">
                <a16:creationId xmlns:a16="http://schemas.microsoft.com/office/drawing/2014/main" id="{94B031CE-EF7C-4CEF-B3F9-D2B44EC30979}"/>
              </a:ext>
            </a:extLst>
          </p:cNvPr>
          <p:cNvGraphicFramePr>
            <a:graphicFrameLocks/>
          </p:cNvGraphicFramePr>
          <p:nvPr>
            <p:extLst>
              <p:ext uri="{D42A27DB-BD31-4B8C-83A1-F6EECF244321}">
                <p14:modId xmlns:p14="http://schemas.microsoft.com/office/powerpoint/2010/main" val="3211539966"/>
              </p:ext>
            </p:extLst>
          </p:nvPr>
        </p:nvGraphicFramePr>
        <p:xfrm>
          <a:off x="1334529" y="1617785"/>
          <a:ext cx="10585327" cy="292672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CCB4C0D0-7A56-EE39-5D67-A5081601199C}"/>
              </a:ext>
            </a:extLst>
          </p:cNvPr>
          <p:cNvSpPr/>
          <p:nvPr/>
        </p:nvSpPr>
        <p:spPr>
          <a:xfrm>
            <a:off x="1334526" y="4660064"/>
            <a:ext cx="4963532" cy="2136661"/>
          </a:xfrm>
          <a:prstGeom prst="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PROGRAMME 2 ACHIEVEMENTS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Number of reports on vetting of officials in high-risk areas (SOPA</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Black People = 82% against 80%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venir Book"/>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6" name="Slide Number Placeholder 3">
            <a:extLst>
              <a:ext uri="{FF2B5EF4-FFF2-40B4-BE49-F238E27FC236}">
                <a16:creationId xmlns:a16="http://schemas.microsoft.com/office/drawing/2014/main" id="{AA005C95-F65B-765E-0850-DB0A067E3A71}"/>
              </a:ext>
            </a:extLst>
          </p:cNvPr>
          <p:cNvSpPr txBox="1">
            <a:spLocks/>
          </p:cNvSpPr>
          <p:nvPr/>
        </p:nvSpPr>
        <p:spPr>
          <a:xfrm>
            <a:off x="11749291" y="6457449"/>
            <a:ext cx="523982" cy="203981"/>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2101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US" sz="2000" dirty="0">
                <a:solidFill>
                  <a:schemeClr val="bg1"/>
                </a:solidFill>
              </a:rPr>
              <a:t>PROGRAMME 2 QUARTER 1 PERFORMANCE</a:t>
            </a:r>
            <a:endParaRPr lang="en-ZA" altLang="en-US" sz="2000" cap="all" dirty="0"/>
          </a:p>
        </p:txBody>
      </p:sp>
      <p:sp>
        <p:nvSpPr>
          <p:cNvPr id="7" name="Content Placeholder 6">
            <a:extLst>
              <a:ext uri="{FF2B5EF4-FFF2-40B4-BE49-F238E27FC236}">
                <a16:creationId xmlns:a16="http://schemas.microsoft.com/office/drawing/2014/main" id="{E95A5628-3C4D-4AF2-82A9-A793C206A56C}"/>
              </a:ext>
            </a:extLst>
          </p:cNvPr>
          <p:cNvSpPr>
            <a:spLocks noGrp="1"/>
          </p:cNvSpPr>
          <p:nvPr>
            <p:ph idx="1"/>
          </p:nvPr>
        </p:nvSpPr>
        <p:spPr>
          <a:xfrm>
            <a:off x="1731755" y="2492577"/>
            <a:ext cx="10792454" cy="5036233"/>
          </a:xfrm>
        </p:spPr>
        <p:txBody>
          <a:bodyPr>
            <a:normAutofit/>
          </a:bodyPr>
          <a:lstStyle/>
          <a:p>
            <a:pPr lvl="1" algn="just"/>
            <a:endParaRPr lang="en-ZA" dirty="0">
              <a:latin typeface="Calibri" panose="020F0502020204030204" pitchFamily="34" charset="0"/>
              <a:cs typeface="Calibri" panose="020F0502020204030204" pitchFamily="34" charset="0"/>
            </a:endParaRPr>
          </a:p>
          <a:p>
            <a:pPr lvl="1" algn="just"/>
            <a:endParaRPr lang="en-ZA" dirty="0">
              <a:latin typeface="Calibri" panose="020F0502020204030204" pitchFamily="34" charset="0"/>
              <a:cs typeface="Calibri" panose="020F0502020204030204" pitchFamily="34" charset="0"/>
            </a:endParaRPr>
          </a:p>
          <a:p>
            <a:pPr algn="just"/>
            <a:endParaRPr lang="en-ZA" dirty="0">
              <a:latin typeface="Calibri" panose="020F0502020204030204" pitchFamily="34" charset="0"/>
              <a:cs typeface="Calibri" panose="020F0502020204030204" pitchFamily="34" charset="0"/>
            </a:endParaRPr>
          </a:p>
          <a:p>
            <a:pPr algn="just"/>
            <a:endParaRPr lang="en-ZA" b="1" dirty="0">
              <a:latin typeface="Calibri" panose="020F0502020204030204" pitchFamily="34" charset="0"/>
              <a:cs typeface="Calibri" panose="020F0502020204030204" pitchFamily="34" charset="0"/>
            </a:endParaRPr>
          </a:p>
          <a:p>
            <a:pPr algn="just"/>
            <a:endParaRPr lang="en-ZA" dirty="0">
              <a:latin typeface="Calibri" panose="020F0502020204030204" pitchFamily="34" charset="0"/>
              <a:cs typeface="Calibri" panose="020F0502020204030204" pitchFamily="34" charset="0"/>
            </a:endParaRPr>
          </a:p>
          <a:p>
            <a:pPr algn="just"/>
            <a:endParaRPr lang="en-ZA"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Content Placeholder 2"/>
          <p:cNvSpPr txBox="1">
            <a:spLocks/>
          </p:cNvSpPr>
          <p:nvPr/>
        </p:nvSpPr>
        <p:spPr>
          <a:xfrm>
            <a:off x="2423592" y="1844824"/>
            <a:ext cx="8064896" cy="4608512"/>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2531180" y="1436840"/>
            <a:ext cx="67537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n-ZA" sz="1800" b="0" i="1"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ABAF77E6-572B-4EE1-85B0-AD31A41E78F0}"/>
              </a:ext>
            </a:extLst>
          </p:cNvPr>
          <p:cNvSpPr/>
          <p:nvPr/>
        </p:nvSpPr>
        <p:spPr>
          <a:xfrm>
            <a:off x="1334525" y="4277198"/>
            <a:ext cx="5170585" cy="2580802"/>
          </a:xfrm>
          <a:prstGeom prst="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PR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PROGRAMME 2 ACHIEVEMENTS</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Percentage of registered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COGTA CDWs using the CRM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Number of reports on the compliance by GPG departments on hearings held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within 60 days from the date of precautionary suspension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Number of reports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on household, community and ward profiles conducted in the priority wards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Number of reports on interventions implemented to prevent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potential protests directed to the Office of the Premier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Number of reports on interventions implemented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on rapid response cases received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Number of reports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on tracking responses for cases that are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lodged on the CRM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venir Book"/>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1BDF0BB8-0DB9-3934-4D5D-AB69F187F1C6}"/>
              </a:ext>
            </a:extLst>
          </p:cNvPr>
          <p:cNvSpPr/>
          <p:nvPr/>
        </p:nvSpPr>
        <p:spPr>
          <a:xfrm>
            <a:off x="6893959" y="4277199"/>
            <a:ext cx="4889085" cy="2519528"/>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rPr>
              <a:t>PROGRAMME 2 AREAS OF UNDERPERFORMANCE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Number of Cabinet Community Engagements held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0000"/>
              </a:solidFill>
              <a:latin typeface="Arial" panose="020B0604020202020204"/>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0000"/>
              </a:solidFill>
              <a:latin typeface="Arial" panose="020B0604020202020204"/>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a:p>
            <a:pPr marL="284162"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284162"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endParaRPr>
          </a:p>
          <a:p>
            <a:pPr marL="569912"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569912"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3" name="Chart 2">
            <a:extLst>
              <a:ext uri="{FF2B5EF4-FFF2-40B4-BE49-F238E27FC236}">
                <a16:creationId xmlns:a16="http://schemas.microsoft.com/office/drawing/2014/main" id="{B428AF1F-644E-40A6-B22A-A7FC481A8686}"/>
              </a:ext>
            </a:extLst>
          </p:cNvPr>
          <p:cNvGraphicFramePr>
            <a:graphicFrameLocks/>
          </p:cNvGraphicFramePr>
          <p:nvPr>
            <p:extLst>
              <p:ext uri="{D42A27DB-BD31-4B8C-83A1-F6EECF244321}">
                <p14:modId xmlns:p14="http://schemas.microsoft.com/office/powerpoint/2010/main" val="3404882957"/>
              </p:ext>
            </p:extLst>
          </p:nvPr>
        </p:nvGraphicFramePr>
        <p:xfrm>
          <a:off x="1334529" y="1642610"/>
          <a:ext cx="10585326" cy="251952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3">
            <a:extLst>
              <a:ext uri="{FF2B5EF4-FFF2-40B4-BE49-F238E27FC236}">
                <a16:creationId xmlns:a16="http://schemas.microsoft.com/office/drawing/2014/main" id="{7CCB6122-CA40-228E-A2EC-681FDB2B23E0}"/>
              </a:ext>
            </a:extLst>
          </p:cNvPr>
          <p:cNvSpPr txBox="1">
            <a:spLocks/>
          </p:cNvSpPr>
          <p:nvPr/>
        </p:nvSpPr>
        <p:spPr>
          <a:xfrm>
            <a:off x="11749291" y="6457449"/>
            <a:ext cx="523982" cy="203981"/>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1359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US" sz="2000" dirty="0">
                <a:solidFill>
                  <a:schemeClr val="bg1"/>
                </a:solidFill>
              </a:rPr>
              <a:t>PROGRAMME 3 QUARTER 1 PERFORMANCE</a:t>
            </a:r>
            <a:endParaRPr lang="en-ZA" altLang="en-US" sz="2000" cap="all" dirty="0"/>
          </a:p>
        </p:txBody>
      </p:sp>
      <p:sp>
        <p:nvSpPr>
          <p:cNvPr id="7" name="Content Placeholder 6">
            <a:extLst>
              <a:ext uri="{FF2B5EF4-FFF2-40B4-BE49-F238E27FC236}">
                <a16:creationId xmlns:a16="http://schemas.microsoft.com/office/drawing/2014/main" id="{E95A5628-3C4D-4AF2-82A9-A793C206A56C}"/>
              </a:ext>
            </a:extLst>
          </p:cNvPr>
          <p:cNvSpPr>
            <a:spLocks noGrp="1"/>
          </p:cNvSpPr>
          <p:nvPr>
            <p:ph idx="1"/>
          </p:nvPr>
        </p:nvSpPr>
        <p:spPr>
          <a:xfrm>
            <a:off x="1342907" y="1617785"/>
            <a:ext cx="10792454" cy="5036233"/>
          </a:xfrm>
        </p:spPr>
        <p:txBody>
          <a:bodyPr>
            <a:normAutofit/>
          </a:bodyPr>
          <a:lstStyle/>
          <a:p>
            <a:pPr lvl="1" algn="just"/>
            <a:endParaRPr lang="en-ZA" dirty="0">
              <a:latin typeface="Calibri" panose="020F0502020204030204" pitchFamily="34" charset="0"/>
              <a:cs typeface="Calibri" panose="020F0502020204030204" pitchFamily="34" charset="0"/>
            </a:endParaRPr>
          </a:p>
          <a:p>
            <a:pPr lvl="1" algn="just"/>
            <a:endParaRPr lang="en-ZA" dirty="0">
              <a:latin typeface="Calibri" panose="020F0502020204030204" pitchFamily="34" charset="0"/>
              <a:cs typeface="Calibri" panose="020F0502020204030204" pitchFamily="34" charset="0"/>
            </a:endParaRPr>
          </a:p>
          <a:p>
            <a:pPr algn="just"/>
            <a:endParaRPr lang="en-ZA" dirty="0">
              <a:latin typeface="Calibri" panose="020F0502020204030204" pitchFamily="34" charset="0"/>
              <a:cs typeface="Calibri" panose="020F0502020204030204" pitchFamily="34" charset="0"/>
            </a:endParaRPr>
          </a:p>
          <a:p>
            <a:pPr algn="just"/>
            <a:endParaRPr lang="en-ZA" b="1" dirty="0">
              <a:latin typeface="Calibri" panose="020F0502020204030204" pitchFamily="34" charset="0"/>
              <a:cs typeface="Calibri" panose="020F0502020204030204" pitchFamily="34" charset="0"/>
            </a:endParaRPr>
          </a:p>
          <a:p>
            <a:pPr algn="just"/>
            <a:endParaRPr lang="en-ZA" dirty="0">
              <a:latin typeface="Calibri" panose="020F0502020204030204" pitchFamily="34" charset="0"/>
              <a:cs typeface="Calibri" panose="020F0502020204030204" pitchFamily="34" charset="0"/>
            </a:endParaRPr>
          </a:p>
          <a:p>
            <a:pPr algn="just"/>
            <a:endParaRPr lang="en-ZA"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Content Placeholder 2"/>
          <p:cNvSpPr txBox="1">
            <a:spLocks/>
          </p:cNvSpPr>
          <p:nvPr/>
        </p:nvSpPr>
        <p:spPr>
          <a:xfrm>
            <a:off x="2423592" y="1844824"/>
            <a:ext cx="8064896" cy="4608512"/>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2531180" y="1436840"/>
            <a:ext cx="67537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n-ZA" sz="1800" b="0" i="1"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716A0A58-44A3-46F0-9DE2-A4C8BC6A2AD5}"/>
              </a:ext>
            </a:extLst>
          </p:cNvPr>
          <p:cNvSpPr/>
          <p:nvPr/>
        </p:nvSpPr>
        <p:spPr>
          <a:xfrm>
            <a:off x="1342905" y="4303591"/>
            <a:ext cx="5214011" cy="2508422"/>
          </a:xfrm>
          <a:prstGeom prst="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mj-lt"/>
                <a:ea typeface="+mn-ea"/>
                <a:cs typeface="Calibri" panose="020F0502020204030204" pitchFamily="34" charset="0"/>
              </a:rPr>
              <a:t>PROGRAMME 3 ACHIEVEMENTS</a:t>
            </a:r>
            <a:endParaRPr kumimoji="0" lang="en-US" sz="1200" b="1" i="0" u="none" strike="noStrike" kern="1200" cap="none" spc="0" normalizeH="0" baseline="0" noProof="0" dirty="0">
              <a:ln>
                <a:noFill/>
              </a:ln>
              <a:solidFill>
                <a:srgbClr val="242424"/>
              </a:solidFill>
              <a:effectLst/>
              <a:uLnTx/>
              <a:uFillTx/>
              <a:latin typeface="+mj-lt"/>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Number of reports on the analysis of </a:t>
            </a:r>
            <a:r>
              <a:rPr kumimoji="0" lang="en-US" sz="1200" b="1"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the GPG wide procurement spend on enterprises owned by targeted groups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Percentage </a:t>
            </a:r>
            <a:r>
              <a:rPr kumimoji="0" lang="en-US" sz="1200" b="1"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of fraud and corruption cases reported to the law enforcement agencies for criminal investigation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Number of </a:t>
            </a:r>
            <a:r>
              <a:rPr kumimoji="0" lang="en-US" sz="1200" b="1"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quarterly performance reports on the implementation of provincial priority plans</a:t>
            </a:r>
            <a:r>
              <a:rPr kumimoji="0" lang="en-US" sz="1200" b="0"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 submitted into the Exco system and other oversight bodies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Number of improvement plans facilitated in areas of underperformance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Percentage of reported fraud and corruption NACH (National Anti-corruption Hotline) cases </a:t>
            </a:r>
            <a:r>
              <a:rPr kumimoji="0" lang="en-US" sz="1200" b="1" i="0" u="none" strike="noStrike" kern="1200" cap="none" spc="0" normalizeH="0" baseline="0" noProof="0" dirty="0" err="1">
                <a:ln>
                  <a:noFill/>
                </a:ln>
                <a:solidFill>
                  <a:srgbClr val="242424"/>
                </a:solidFill>
                <a:effectLst/>
                <a:uLnTx/>
                <a:uFillTx/>
                <a:latin typeface="Arial" panose="020B0604020202020204"/>
                <a:ea typeface="+mn-ea"/>
                <a:cs typeface="Calibri" panose="020F0502020204030204" pitchFamily="34" charset="0"/>
              </a:rPr>
              <a:t>finalised</a:t>
            </a:r>
            <a:r>
              <a:rPr kumimoji="0" lang="en-US" sz="1200" b="1"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p:txBody>
      </p:sp>
      <p:sp>
        <p:nvSpPr>
          <p:cNvPr id="14" name="Rectangle 13">
            <a:extLst>
              <a:ext uri="{FF2B5EF4-FFF2-40B4-BE49-F238E27FC236}">
                <a16:creationId xmlns:a16="http://schemas.microsoft.com/office/drawing/2014/main" id="{78042B26-380C-48FE-9AE7-20A848B55A18}"/>
              </a:ext>
            </a:extLst>
          </p:cNvPr>
          <p:cNvSpPr/>
          <p:nvPr/>
        </p:nvSpPr>
        <p:spPr>
          <a:xfrm>
            <a:off x="6690732" y="4303590"/>
            <a:ext cx="5229123" cy="2508423"/>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j-lt"/>
                <a:ea typeface="+mn-ea"/>
                <a:cs typeface="Calibri" panose="020F0502020204030204" pitchFamily="34" charset="0"/>
              </a:rPr>
              <a:t>PROGRAMME 3 AREAS OF UNDERPERFORMANCE</a:t>
            </a:r>
            <a:endParaRPr kumimoji="0" lang="en-US" sz="1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Number of </a:t>
            </a:r>
            <a:r>
              <a:rPr kumimoji="0" lang="en-US" sz="1200" b="1" i="0" u="none" strike="noStrike" kern="1200" cap="none" spc="0" normalizeH="0" baseline="0" noProof="0" dirty="0">
                <a:ln>
                  <a:noFill/>
                </a:ln>
                <a:solidFill>
                  <a:srgbClr val="242424"/>
                </a:solidFill>
                <a:effectLst/>
                <a:uLnTx/>
                <a:uFillTx/>
                <a:latin typeface="Arial" panose="020B0604020202020204"/>
                <a:ea typeface="+mn-ea"/>
                <a:cs typeface="Calibri" panose="020F0502020204030204" pitchFamily="34" charset="0"/>
              </a:rPr>
              <a:t>approved fraud detection review reports issued  </a:t>
            </a:r>
          </a:p>
        </p:txBody>
      </p:sp>
      <p:graphicFrame>
        <p:nvGraphicFramePr>
          <p:cNvPr id="3" name="Chart 2">
            <a:extLst>
              <a:ext uri="{FF2B5EF4-FFF2-40B4-BE49-F238E27FC236}">
                <a16:creationId xmlns:a16="http://schemas.microsoft.com/office/drawing/2014/main" id="{45489F40-A3DD-47C2-9A80-2E02A60FBFA2}"/>
              </a:ext>
            </a:extLst>
          </p:cNvPr>
          <p:cNvGraphicFramePr>
            <a:graphicFrameLocks/>
          </p:cNvGraphicFramePr>
          <p:nvPr>
            <p:extLst>
              <p:ext uri="{D42A27DB-BD31-4B8C-83A1-F6EECF244321}">
                <p14:modId xmlns:p14="http://schemas.microsoft.com/office/powerpoint/2010/main" val="1136193507"/>
              </p:ext>
            </p:extLst>
          </p:nvPr>
        </p:nvGraphicFramePr>
        <p:xfrm>
          <a:off x="1342906" y="1644142"/>
          <a:ext cx="10585327" cy="255967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3">
            <a:extLst>
              <a:ext uri="{FF2B5EF4-FFF2-40B4-BE49-F238E27FC236}">
                <a16:creationId xmlns:a16="http://schemas.microsoft.com/office/drawing/2014/main" id="{FA148E45-6873-3715-7BE3-8D8B436BBD5E}"/>
              </a:ext>
            </a:extLst>
          </p:cNvPr>
          <p:cNvSpPr txBox="1">
            <a:spLocks/>
          </p:cNvSpPr>
          <p:nvPr/>
        </p:nvSpPr>
        <p:spPr>
          <a:xfrm>
            <a:off x="11611379" y="6457449"/>
            <a:ext cx="523982" cy="203981"/>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41298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F2C60-A7F4-43F1-9F77-8583BF20FC68}"/>
              </a:ext>
            </a:extLst>
          </p:cNvPr>
          <p:cNvSpPr>
            <a:spLocks noGrp="1"/>
          </p:cNvSpPr>
          <p:nvPr>
            <p:ph type="title"/>
          </p:nvPr>
        </p:nvSpPr>
        <p:spPr>
          <a:xfrm>
            <a:off x="1329964" y="1129967"/>
            <a:ext cx="10585327" cy="398505"/>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PERFORMANCE VERIFICATION AND EVIDENCE AT THE OOP</a:t>
            </a:r>
          </a:p>
        </p:txBody>
      </p:sp>
      <p:sp>
        <p:nvSpPr>
          <p:cNvPr id="8" name="Content Placeholder 7">
            <a:extLst>
              <a:ext uri="{FF2B5EF4-FFF2-40B4-BE49-F238E27FC236}">
                <a16:creationId xmlns:a16="http://schemas.microsoft.com/office/drawing/2014/main" id="{11E968DC-9EC3-495B-B8E5-932656A1D7C5}"/>
              </a:ext>
            </a:extLst>
          </p:cNvPr>
          <p:cNvSpPr>
            <a:spLocks noGrp="1"/>
          </p:cNvSpPr>
          <p:nvPr>
            <p:ph idx="1"/>
          </p:nvPr>
        </p:nvSpPr>
        <p:spPr>
          <a:xfrm>
            <a:off x="1329964" y="1663699"/>
            <a:ext cx="10671535" cy="4965701"/>
          </a:xfrm>
        </p:spPr>
        <p:txBody>
          <a:bodyPr>
            <a:normAutofit fontScale="25000" lnSpcReduction="20000"/>
          </a:bodyPr>
          <a:lstStyle/>
          <a:p>
            <a:pPr marL="0" indent="0" algn="just">
              <a:lnSpc>
                <a:spcPct val="120000"/>
              </a:lnSpc>
              <a:spcAft>
                <a:spcPts val="1000"/>
              </a:spcAft>
              <a:buNone/>
            </a:pPr>
            <a:r>
              <a:rPr lang="en-US" sz="5600" u="sng" dirty="0">
                <a:effectLst/>
                <a:latin typeface="Arial" panose="020B0604020202020204" pitchFamily="34" charset="0"/>
                <a:ea typeface="Times New Roman" panose="02020603050405020304" pitchFamily="18" charset="0"/>
                <a:cs typeface="Arial" panose="020B0604020202020204" pitchFamily="34" charset="0"/>
              </a:rPr>
              <a:t>Automated Monitoring and Evaluation system</a:t>
            </a:r>
            <a:endParaRPr lang="en-ZA" sz="5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0"/>
              </a:spcBef>
              <a:spcAft>
                <a:spcPts val="1000"/>
              </a:spcAft>
            </a:pPr>
            <a:r>
              <a:rPr lang="en-US" sz="5600" b="0" dirty="0">
                <a:effectLst/>
                <a:latin typeface="Arial" panose="020B0604020202020204" pitchFamily="34" charset="0"/>
                <a:ea typeface="Times New Roman" panose="02020603050405020304" pitchFamily="18" charset="0"/>
                <a:cs typeface="Arial" panose="020B0604020202020204" pitchFamily="34" charset="0"/>
              </a:rPr>
              <a:t>OoP implemented an online reporting system called </a:t>
            </a:r>
            <a:r>
              <a:rPr lang="en-US" sz="5600" dirty="0">
                <a:effectLst/>
                <a:latin typeface="Arial" panose="020B0604020202020204" pitchFamily="34" charset="0"/>
                <a:ea typeface="Times New Roman" panose="02020603050405020304" pitchFamily="18" charset="0"/>
                <a:cs typeface="Arial" panose="020B0604020202020204" pitchFamily="34" charset="0"/>
              </a:rPr>
              <a:t>Monitoring and Evaluation Reporting Made Simple (MERMS) </a:t>
            </a:r>
            <a:r>
              <a:rPr lang="en-US" sz="5600" b="0" dirty="0">
                <a:effectLst/>
                <a:latin typeface="Arial" panose="020B0604020202020204" pitchFamily="34" charset="0"/>
                <a:ea typeface="Times New Roman" panose="02020603050405020304" pitchFamily="18" charset="0"/>
                <a:cs typeface="Arial" panose="020B0604020202020204" pitchFamily="34" charset="0"/>
              </a:rPr>
              <a:t>to manage the</a:t>
            </a:r>
            <a:r>
              <a:rPr lang="en-US" sz="5600" dirty="0">
                <a:effectLst/>
                <a:latin typeface="Arial" panose="020B0604020202020204" pitchFamily="34" charset="0"/>
                <a:ea typeface="Times New Roman" panose="02020603050405020304" pitchFamily="18" charset="0"/>
                <a:cs typeface="Arial" panose="020B0604020202020204" pitchFamily="34" charset="0"/>
              </a:rPr>
              <a:t> implementation </a:t>
            </a:r>
            <a:r>
              <a:rPr lang="en-US" sz="5600" b="0" dirty="0">
                <a:effectLst/>
                <a:latin typeface="Arial" panose="020B0604020202020204" pitchFamily="34" charset="0"/>
                <a:ea typeface="Times New Roman" panose="02020603050405020304" pitchFamily="18" charset="0"/>
                <a:cs typeface="Arial" panose="020B0604020202020204" pitchFamily="34" charset="0"/>
              </a:rPr>
              <a:t>of the Annual Performance Plan (APP). </a:t>
            </a:r>
            <a:endParaRPr lang="en-ZA" sz="5600" b="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0"/>
              </a:spcBef>
              <a:spcAft>
                <a:spcPts val="1000"/>
              </a:spcAft>
            </a:pPr>
            <a:r>
              <a:rPr lang="en-US" sz="5600" b="0" dirty="0">
                <a:effectLst/>
                <a:latin typeface="Arial" panose="020B0604020202020204" pitchFamily="34" charset="0"/>
                <a:ea typeface="Times New Roman" panose="02020603050405020304" pitchFamily="18" charset="0"/>
                <a:cs typeface="Arial" panose="020B0604020202020204" pitchFamily="34" charset="0"/>
              </a:rPr>
              <a:t>The MERMS system has been effective in managing the monitoring of the APP through </a:t>
            </a:r>
            <a:r>
              <a:rPr lang="en-US" sz="5600" dirty="0">
                <a:effectLst/>
                <a:latin typeface="Arial" panose="020B0604020202020204" pitchFamily="34" charset="0"/>
                <a:ea typeface="Times New Roman" panose="02020603050405020304" pitchFamily="18" charset="0"/>
                <a:cs typeface="Arial" panose="020B0604020202020204" pitchFamily="34" charset="0"/>
              </a:rPr>
              <a:t>quarterly and annual performance reporting</a:t>
            </a:r>
            <a:r>
              <a:rPr lang="en-US" sz="5600" b="0" dirty="0">
                <a:effectLst/>
                <a:latin typeface="Arial" panose="020B0604020202020204" pitchFamily="34" charset="0"/>
                <a:ea typeface="Times New Roman" panose="02020603050405020304" pitchFamily="18" charset="0"/>
                <a:cs typeface="Arial" panose="020B0604020202020204" pitchFamily="34" charset="0"/>
              </a:rPr>
              <a:t> from 01 March 2016 to date. </a:t>
            </a:r>
            <a:endParaRPr lang="en-ZA" sz="5600" b="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0"/>
              </a:spcBef>
              <a:spcAft>
                <a:spcPts val="1000"/>
              </a:spcAft>
            </a:pPr>
            <a:r>
              <a:rPr lang="en-US" sz="5600" b="0" dirty="0">
                <a:latin typeface="Arial" panose="020B0604020202020204" pitchFamily="34" charset="0"/>
                <a:ea typeface="Times New Roman" panose="02020603050405020304" pitchFamily="18" charset="0"/>
                <a:cs typeface="Arial" panose="020B0604020202020204" pitchFamily="34" charset="0"/>
              </a:rPr>
              <a:t>P</a:t>
            </a:r>
            <a:r>
              <a:rPr lang="en-US" sz="5600" b="0" dirty="0">
                <a:effectLst/>
                <a:latin typeface="Arial" panose="020B0604020202020204" pitchFamily="34" charset="0"/>
                <a:ea typeface="Times New Roman" panose="02020603050405020304" pitchFamily="18" charset="0"/>
                <a:cs typeface="Arial" panose="020B0604020202020204" pitchFamily="34" charset="0"/>
              </a:rPr>
              <a:t>rimarily used as a </a:t>
            </a:r>
            <a:r>
              <a:rPr lang="en-US" sz="5600" dirty="0">
                <a:effectLst/>
                <a:latin typeface="Arial" panose="020B0604020202020204" pitchFamily="34" charset="0"/>
                <a:ea typeface="Times New Roman" panose="02020603050405020304" pitchFamily="18" charset="0"/>
                <a:cs typeface="Arial" panose="020B0604020202020204" pitchFamily="34" charset="0"/>
              </a:rPr>
              <a:t>tool to capture, monitor and track progress </a:t>
            </a:r>
            <a:r>
              <a:rPr lang="en-US" sz="5600" b="0" dirty="0">
                <a:effectLst/>
                <a:latin typeface="Arial" panose="020B0604020202020204" pitchFamily="34" charset="0"/>
                <a:ea typeface="Times New Roman" panose="02020603050405020304" pitchFamily="18" charset="0"/>
                <a:cs typeface="Arial" panose="020B0604020202020204" pitchFamily="34" charset="0"/>
              </a:rPr>
              <a:t>on performance information of each business unit against targets in the APP of the Office of the Premier (OoP). </a:t>
            </a:r>
            <a:endParaRPr lang="en-ZA" sz="5600" b="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0000"/>
              </a:lnSpc>
              <a:spcAft>
                <a:spcPts val="1000"/>
              </a:spcAft>
              <a:buNone/>
            </a:pPr>
            <a:r>
              <a:rPr lang="en-US" sz="5600" u="sng" dirty="0">
                <a:effectLst/>
                <a:ea typeface="Times New Roman" panose="02020603050405020304" pitchFamily="18" charset="0"/>
                <a:cs typeface="Arial" panose="020B0604020202020204" pitchFamily="34" charset="0"/>
              </a:rPr>
              <a:t>Collection, Collation, Verification and Reporting of Performance information</a:t>
            </a:r>
            <a:endParaRPr lang="en-ZA" sz="5600" dirty="0">
              <a:effectLst/>
              <a:ea typeface="Times New Roman" panose="02020603050405020304" pitchFamily="18" charset="0"/>
              <a:cs typeface="Arial" panose="020B0604020202020204" pitchFamily="34" charset="0"/>
            </a:endParaRPr>
          </a:p>
          <a:p>
            <a:pPr algn="just">
              <a:lnSpc>
                <a:spcPct val="120000"/>
              </a:lnSpc>
              <a:spcBef>
                <a:spcPts val="0"/>
              </a:spcBef>
              <a:spcAft>
                <a:spcPts val="1000"/>
              </a:spcAft>
            </a:pPr>
            <a:r>
              <a:rPr lang="en-US" sz="5600" b="0" dirty="0">
                <a:effectLst/>
                <a:ea typeface="Times New Roman" panose="02020603050405020304" pitchFamily="18" charset="0"/>
                <a:cs typeface="Arial" panose="020B0604020202020204" pitchFamily="34" charset="0"/>
              </a:rPr>
              <a:t>The process of performance reporting on the MERMS system is three-phased which includes Directors-</a:t>
            </a:r>
            <a:r>
              <a:rPr lang="en-US" sz="5600" dirty="0">
                <a:effectLst/>
                <a:ea typeface="Times New Roman" panose="02020603050405020304" pitchFamily="18" charset="0"/>
                <a:cs typeface="Arial" panose="020B0604020202020204" pitchFamily="34" charset="0"/>
              </a:rPr>
              <a:t>Submitters</a:t>
            </a:r>
            <a:r>
              <a:rPr lang="en-US" sz="5600" b="0" dirty="0">
                <a:effectLst/>
                <a:ea typeface="Times New Roman" panose="02020603050405020304" pitchFamily="18" charset="0"/>
                <a:cs typeface="Arial" panose="020B0604020202020204" pitchFamily="34" charset="0"/>
              </a:rPr>
              <a:t>, Chief Directors-</a:t>
            </a:r>
            <a:r>
              <a:rPr lang="en-US" sz="5600" dirty="0">
                <a:effectLst/>
                <a:ea typeface="Times New Roman" panose="02020603050405020304" pitchFamily="18" charset="0"/>
                <a:cs typeface="Arial" panose="020B0604020202020204" pitchFamily="34" charset="0"/>
              </a:rPr>
              <a:t>Verifiers</a:t>
            </a:r>
            <a:r>
              <a:rPr lang="en-US" sz="5600" b="0" dirty="0">
                <a:effectLst/>
                <a:ea typeface="Times New Roman" panose="02020603050405020304" pitchFamily="18" charset="0"/>
                <a:cs typeface="Arial" panose="020B0604020202020204" pitchFamily="34" charset="0"/>
              </a:rPr>
              <a:t> of the submitted reports and Deputy Directors General-</a:t>
            </a:r>
            <a:r>
              <a:rPr lang="en-US" sz="5600" dirty="0">
                <a:effectLst/>
                <a:ea typeface="Times New Roman" panose="02020603050405020304" pitchFamily="18" charset="0"/>
                <a:cs typeface="Arial" panose="020B0604020202020204" pitchFamily="34" charset="0"/>
              </a:rPr>
              <a:t>Approvers</a:t>
            </a:r>
            <a:r>
              <a:rPr lang="en-US" sz="5600" b="0" dirty="0">
                <a:effectLst/>
                <a:ea typeface="Times New Roman" panose="02020603050405020304" pitchFamily="18" charset="0"/>
                <a:cs typeface="Arial" panose="020B0604020202020204" pitchFamily="34" charset="0"/>
              </a:rPr>
              <a:t> of the verified reports. </a:t>
            </a:r>
            <a:endParaRPr lang="en-ZA" sz="5600" b="0" dirty="0">
              <a:ea typeface="Times New Roman" panose="02020603050405020304" pitchFamily="18" charset="0"/>
              <a:cs typeface="Arial" panose="020B0604020202020204" pitchFamily="34" charset="0"/>
            </a:endParaRPr>
          </a:p>
          <a:p>
            <a:pPr algn="just">
              <a:lnSpc>
                <a:spcPct val="120000"/>
              </a:lnSpc>
              <a:spcBef>
                <a:spcPts val="0"/>
              </a:spcBef>
              <a:spcAft>
                <a:spcPts val="1000"/>
              </a:spcAft>
            </a:pPr>
            <a:r>
              <a:rPr lang="en-US" sz="5600" b="0" dirty="0">
                <a:effectLst/>
                <a:ea typeface="Times New Roman" panose="02020603050405020304" pitchFamily="18" charset="0"/>
                <a:cs typeface="Arial" panose="020B0604020202020204" pitchFamily="34" charset="0"/>
              </a:rPr>
              <a:t>This process has </a:t>
            </a:r>
            <a:r>
              <a:rPr lang="en-US" sz="5600" dirty="0">
                <a:effectLst/>
                <a:ea typeface="Times New Roman" panose="02020603050405020304" pitchFamily="18" charset="0"/>
                <a:cs typeface="Arial" panose="020B0604020202020204" pitchFamily="34" charset="0"/>
              </a:rPr>
              <a:t>enhanced the accountability of programme managers </a:t>
            </a:r>
            <a:r>
              <a:rPr lang="en-US" sz="5600" b="0" dirty="0">
                <a:effectLst/>
                <a:ea typeface="Times New Roman" panose="02020603050405020304" pitchFamily="18" charset="0"/>
                <a:cs typeface="Arial" panose="020B0604020202020204" pitchFamily="34" charset="0"/>
              </a:rPr>
              <a:t>within the OoP. Different submission timelines are provided to submitters, verifiers and approvers for purposes of meeting statutory deadlines to oversight bodies. </a:t>
            </a:r>
            <a:endParaRPr lang="en-ZA" sz="5600" b="0" dirty="0">
              <a:ea typeface="Times New Roman" panose="02020603050405020304" pitchFamily="18" charset="0"/>
              <a:cs typeface="Arial" panose="020B0604020202020204" pitchFamily="34" charset="0"/>
            </a:endParaRPr>
          </a:p>
          <a:p>
            <a:pPr algn="just">
              <a:lnSpc>
                <a:spcPct val="120000"/>
              </a:lnSpc>
              <a:spcBef>
                <a:spcPts val="0"/>
              </a:spcBef>
              <a:spcAft>
                <a:spcPts val="1000"/>
              </a:spcAft>
            </a:pPr>
            <a:r>
              <a:rPr lang="en-US" sz="5600" b="0" dirty="0">
                <a:effectLst/>
                <a:ea typeface="Times New Roman" panose="02020603050405020304" pitchFamily="18" charset="0"/>
                <a:cs typeface="Arial" panose="020B0604020202020204" pitchFamily="34" charset="0"/>
              </a:rPr>
              <a:t>Once reporting process is complete, a consolidated report is produced from the MERMS system and verified against the submitted portfolio of evidence and actual target in the APP. </a:t>
            </a:r>
            <a:endParaRPr lang="en-ZA" sz="5600" b="0" dirty="0">
              <a:effectLst/>
              <a:ea typeface="Times New Roman" panose="02020603050405020304" pitchFamily="18" charset="0"/>
              <a:cs typeface="Arial" panose="020B0604020202020204" pitchFamily="34" charset="0"/>
            </a:endParaRPr>
          </a:p>
          <a:p>
            <a:pPr algn="just">
              <a:lnSpc>
                <a:spcPct val="120000"/>
              </a:lnSpc>
              <a:spcBef>
                <a:spcPts val="0"/>
              </a:spcBef>
              <a:spcAft>
                <a:spcPts val="1000"/>
              </a:spcAft>
            </a:pPr>
            <a:r>
              <a:rPr lang="en-US" sz="5600" b="0" dirty="0">
                <a:effectLst/>
                <a:ea typeface="Times New Roman" panose="02020603050405020304" pitchFamily="18" charset="0"/>
                <a:cs typeface="Arial" panose="020B0604020202020204" pitchFamily="34" charset="0"/>
              </a:rPr>
              <a:t>All submissions are</a:t>
            </a:r>
            <a:r>
              <a:rPr lang="en-US" sz="5600" dirty="0">
                <a:effectLst/>
                <a:ea typeface="Times New Roman" panose="02020603050405020304" pitchFamily="18" charset="0"/>
                <a:cs typeface="Arial" panose="020B0604020202020204" pitchFamily="34" charset="0"/>
              </a:rPr>
              <a:t> verified </a:t>
            </a:r>
            <a:r>
              <a:rPr lang="en-US" sz="5600" b="0" dirty="0">
                <a:effectLst/>
                <a:ea typeface="Times New Roman" panose="02020603050405020304" pitchFamily="18" charset="0"/>
                <a:cs typeface="Arial" panose="020B0604020202020204" pitchFamily="34" charset="0"/>
              </a:rPr>
              <a:t>against the specifications outlined in the respective Technical Indicator Descriptors (TIDs).  </a:t>
            </a:r>
            <a:endParaRPr lang="en-ZA" sz="5600" b="0" dirty="0">
              <a:effectLst/>
              <a:ea typeface="Times New Roman" panose="02020603050405020304" pitchFamily="18" charset="0"/>
              <a:cs typeface="Arial" panose="020B0604020202020204" pitchFamily="34" charset="0"/>
            </a:endParaRPr>
          </a:p>
          <a:p>
            <a:pPr marL="0" indent="0">
              <a:buNone/>
            </a:pPr>
            <a:endParaRPr lang="en-ZA" dirty="0"/>
          </a:p>
        </p:txBody>
      </p:sp>
      <p:sp>
        <p:nvSpPr>
          <p:cNvPr id="4" name="Slide Number Placeholder 1">
            <a:extLst>
              <a:ext uri="{FF2B5EF4-FFF2-40B4-BE49-F238E27FC236}">
                <a16:creationId xmlns:a16="http://schemas.microsoft.com/office/drawing/2014/main" id="{03542B34-90CC-4A47-A251-6C46E5CBE114}"/>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7127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365C937B-EF7F-324C-AB7C-7A163720D8DC}"/>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4000" b="1" dirty="0">
                <a:solidFill>
                  <a:srgbClr val="FFFFFF"/>
                </a:solidFill>
                <a:latin typeface="Arial" panose="020B0604020202020204" pitchFamily="34" charset="0"/>
                <a:cs typeface="Arial" panose="020B0604020202020204" pitchFamily="34" charset="0"/>
              </a:rPr>
              <a:t>FINANCIAL PERFORMANCE</a:t>
            </a:r>
          </a:p>
        </p:txBody>
      </p:sp>
      <p:sp>
        <p:nvSpPr>
          <p:cNvPr id="7" name="Slide Number Placeholder 3">
            <a:extLst>
              <a:ext uri="{FF2B5EF4-FFF2-40B4-BE49-F238E27FC236}">
                <a16:creationId xmlns:a16="http://schemas.microsoft.com/office/drawing/2014/main" id="{26AB98A3-2964-4C72-AC2F-B01CCAF965B0}"/>
              </a:ext>
            </a:extLst>
          </p:cNvPr>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0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0345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25</a:t>
            </a:fld>
            <a:endParaRPr lang="en-US" dirty="0">
              <a:solidFill>
                <a:prstClr val="black"/>
              </a:solidFill>
              <a:latin typeface="Calibri"/>
            </a:endParaRPr>
          </a:p>
        </p:txBody>
      </p:sp>
      <p:sp>
        <p:nvSpPr>
          <p:cNvPr id="6" name="Title 1"/>
          <p:cNvSpPr>
            <a:spLocks noGrp="1"/>
          </p:cNvSpPr>
          <p:nvPr>
            <p:ph type="title"/>
          </p:nvPr>
        </p:nvSpPr>
        <p:spPr/>
        <p:txBody>
          <a:bodyPr>
            <a:noAutofit/>
          </a:bodyPr>
          <a:lstStyle/>
          <a:p>
            <a:r>
              <a:rPr lang="en-ZA" altLang="en-US" sz="2000" dirty="0"/>
              <a:t>OVERALL EXPENDITURE ANALYSIS  </a:t>
            </a:r>
            <a:endParaRPr lang="en-US" sz="2000" dirty="0"/>
          </a:p>
        </p:txBody>
      </p:sp>
      <p:graphicFrame>
        <p:nvGraphicFramePr>
          <p:cNvPr id="11" name="Content Placeholder 10">
            <a:extLst>
              <a:ext uri="{FF2B5EF4-FFF2-40B4-BE49-F238E27FC236}">
                <a16:creationId xmlns:a16="http://schemas.microsoft.com/office/drawing/2014/main" id="{0CF199E9-7FE5-48EF-6104-2D19CC6CC24E}"/>
              </a:ext>
            </a:extLst>
          </p:cNvPr>
          <p:cNvGraphicFramePr>
            <a:graphicFrameLocks noGrp="1"/>
          </p:cNvGraphicFramePr>
          <p:nvPr>
            <p:ph idx="1"/>
          </p:nvPr>
        </p:nvGraphicFramePr>
        <p:xfrm>
          <a:off x="1342907" y="1466850"/>
          <a:ext cx="10684879" cy="5079817"/>
        </p:xfrm>
        <a:graphic>
          <a:graphicData uri="http://schemas.openxmlformats.org/drawingml/2006/table">
            <a:tbl>
              <a:tblPr/>
              <a:tblGrid>
                <a:gridCol w="2015056">
                  <a:extLst>
                    <a:ext uri="{9D8B030D-6E8A-4147-A177-3AD203B41FA5}">
                      <a16:colId xmlns:a16="http://schemas.microsoft.com/office/drawing/2014/main" val="1009613891"/>
                    </a:ext>
                  </a:extLst>
                </a:gridCol>
                <a:gridCol w="1134528">
                  <a:extLst>
                    <a:ext uri="{9D8B030D-6E8A-4147-A177-3AD203B41FA5}">
                      <a16:colId xmlns:a16="http://schemas.microsoft.com/office/drawing/2014/main" val="1032051346"/>
                    </a:ext>
                  </a:extLst>
                </a:gridCol>
                <a:gridCol w="1168394">
                  <a:extLst>
                    <a:ext uri="{9D8B030D-6E8A-4147-A177-3AD203B41FA5}">
                      <a16:colId xmlns:a16="http://schemas.microsoft.com/office/drawing/2014/main" val="783561404"/>
                    </a:ext>
                  </a:extLst>
                </a:gridCol>
                <a:gridCol w="1032929">
                  <a:extLst>
                    <a:ext uri="{9D8B030D-6E8A-4147-A177-3AD203B41FA5}">
                      <a16:colId xmlns:a16="http://schemas.microsoft.com/office/drawing/2014/main" val="1233957652"/>
                    </a:ext>
                  </a:extLst>
                </a:gridCol>
                <a:gridCol w="982128">
                  <a:extLst>
                    <a:ext uri="{9D8B030D-6E8A-4147-A177-3AD203B41FA5}">
                      <a16:colId xmlns:a16="http://schemas.microsoft.com/office/drawing/2014/main" val="84089028"/>
                    </a:ext>
                  </a:extLst>
                </a:gridCol>
                <a:gridCol w="1134528">
                  <a:extLst>
                    <a:ext uri="{9D8B030D-6E8A-4147-A177-3AD203B41FA5}">
                      <a16:colId xmlns:a16="http://schemas.microsoft.com/office/drawing/2014/main" val="1231561784"/>
                    </a:ext>
                  </a:extLst>
                </a:gridCol>
                <a:gridCol w="1168394">
                  <a:extLst>
                    <a:ext uri="{9D8B030D-6E8A-4147-A177-3AD203B41FA5}">
                      <a16:colId xmlns:a16="http://schemas.microsoft.com/office/drawing/2014/main" val="813637172"/>
                    </a:ext>
                  </a:extLst>
                </a:gridCol>
                <a:gridCol w="1100661">
                  <a:extLst>
                    <a:ext uri="{9D8B030D-6E8A-4147-A177-3AD203B41FA5}">
                      <a16:colId xmlns:a16="http://schemas.microsoft.com/office/drawing/2014/main" val="2147504810"/>
                    </a:ext>
                  </a:extLst>
                </a:gridCol>
                <a:gridCol w="948261">
                  <a:extLst>
                    <a:ext uri="{9D8B030D-6E8A-4147-A177-3AD203B41FA5}">
                      <a16:colId xmlns:a16="http://schemas.microsoft.com/office/drawing/2014/main" val="69064616"/>
                    </a:ext>
                  </a:extLst>
                </a:gridCol>
              </a:tblGrid>
              <a:tr h="386212">
                <a:tc gridSpan="5">
                  <a:txBody>
                    <a:bodyPr/>
                    <a:lstStyle/>
                    <a:p>
                      <a:pPr algn="ctr" rtl="0" fontAlgn="b"/>
                      <a:r>
                        <a:rPr lang="en-US" sz="1000" b="1" i="0" u="none" strike="noStrike">
                          <a:solidFill>
                            <a:srgbClr val="000000"/>
                          </a:solidFill>
                          <a:effectLst/>
                          <a:latin typeface="Calibri" panose="020F0502020204030204" pitchFamily="34" charset="0"/>
                        </a:rPr>
                        <a:t>QUARTER 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b"/>
                      <a:r>
                        <a:rPr lang="en-US" sz="1000" b="1" i="0" u="none" strike="noStrike">
                          <a:solidFill>
                            <a:srgbClr val="000000"/>
                          </a:solidFill>
                          <a:effectLst/>
                          <a:latin typeface="Calibri" panose="020F0502020204030204" pitchFamily="34" charset="0"/>
                        </a:rPr>
                        <a:t>ANNUAL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6358142"/>
                  </a:ext>
                </a:extLst>
              </a:tr>
              <a:tr h="463832">
                <a:tc>
                  <a:txBody>
                    <a:bodyPr/>
                    <a:lstStyle/>
                    <a:p>
                      <a:pPr algn="ctr" rtl="0" fontAlgn="b"/>
                      <a:r>
                        <a:rPr lang="en-US" sz="1000" b="1" i="0" u="none" strike="noStrike">
                          <a:solidFill>
                            <a:srgbClr val="000000"/>
                          </a:solidFill>
                          <a:effectLst/>
                          <a:latin typeface="Calibri" panose="020F0502020204030204" pitchFamily="34" charset="0"/>
                        </a:rPr>
                        <a:t>PROGRAMME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Budget</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Actual Spending</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Variance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 (Spent)</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b"/>
                      <a:r>
                        <a:rPr lang="en-US" sz="1000" b="1" i="0" u="none" strike="noStrike">
                          <a:solidFill>
                            <a:srgbClr val="000000"/>
                          </a:solidFill>
                          <a:effectLst/>
                          <a:latin typeface="Calibri" panose="020F0502020204030204" pitchFamily="34" charset="0"/>
                        </a:rPr>
                        <a:t>Total Appropriation</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b"/>
                      <a:r>
                        <a:rPr lang="en-US" sz="1000" b="1" i="0" u="none" strike="noStrike">
                          <a:solidFill>
                            <a:srgbClr val="000000"/>
                          </a:solidFill>
                          <a:effectLst/>
                          <a:latin typeface="Calibri" panose="020F0502020204030204" pitchFamily="34" charset="0"/>
                        </a:rPr>
                        <a:t>Actual Spending</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Variance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 (Spent)</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332722328"/>
                  </a:ext>
                </a:extLst>
              </a:tr>
              <a:tr h="185398">
                <a:tc>
                  <a:txBody>
                    <a:bodyPr/>
                    <a:lstStyle/>
                    <a:p>
                      <a:pPr algn="ctr" rtl="0" fontAlgn="ctr"/>
                      <a:r>
                        <a:rPr lang="en-US" sz="1000" b="0" i="0" u="none" strike="noStrike">
                          <a:solidFill>
                            <a:srgbClr val="000000"/>
                          </a:solidFill>
                          <a:effectLst/>
                          <a:latin typeface="Calibri" panose="020F050202020403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38,732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29,900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8,832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77%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153,182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29,900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123,282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204650778"/>
                  </a:ext>
                </a:extLst>
              </a:tr>
              <a:tr h="185398">
                <a:tc>
                  <a:txBody>
                    <a:bodyPr/>
                    <a:lstStyle/>
                    <a:p>
                      <a:pPr algn="ctr" rtl="0" fontAlgn="ctr"/>
                      <a:r>
                        <a:rPr lang="en-US" sz="1000" b="0" i="0" u="none" strike="noStrike">
                          <a:solidFill>
                            <a:srgbClr val="000000"/>
                          </a:solidFill>
                          <a:effectLst/>
                          <a:latin typeface="Calibri" panose="020F050202020403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96,789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60,818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35,971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404,243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60,818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343,425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94866001"/>
                  </a:ext>
                </a:extLst>
              </a:tr>
              <a:tr h="185398">
                <a:tc>
                  <a:txBody>
                    <a:bodyPr/>
                    <a:lstStyle/>
                    <a:p>
                      <a:pPr algn="ctr" rtl="0" fontAlgn="ctr"/>
                      <a:r>
                        <a:rPr lang="en-US" sz="1000" b="0" i="0" u="none" strike="noStrike">
                          <a:solidFill>
                            <a:srgbClr val="000000"/>
                          </a:solidFill>
                          <a:effectLst/>
                          <a:latin typeface="Calibri" panose="020F050202020403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36,968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34,507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2,461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328,656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34,507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294,149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613246629"/>
                  </a:ext>
                </a:extLst>
              </a:tr>
              <a:tr h="202253">
                <a:tc>
                  <a:txBody>
                    <a:bodyPr/>
                    <a:lstStyle/>
                    <a:p>
                      <a:pPr algn="l" rtl="0" fontAlgn="ctr"/>
                      <a:r>
                        <a:rPr lang="en-US" sz="1000" b="1" i="0" u="none" strike="noStrike">
                          <a:solidFill>
                            <a:srgbClr val="000000"/>
                          </a:solidFill>
                          <a:effectLst/>
                          <a:latin typeface="Calibri" panose="020F050202020403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172,489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125,225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47,264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73%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886,081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125,225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760,856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362881423"/>
                  </a:ext>
                </a:extLst>
              </a:tr>
              <a:tr h="202253">
                <a:tc gridSpan="9">
                  <a:txBody>
                    <a:bodyPr/>
                    <a:lstStyle/>
                    <a:p>
                      <a:pPr algn="ctr" rtl="0" fontAlgn="ctr"/>
                      <a:r>
                        <a:rPr lang="en-US" sz="1000" b="1" i="0" u="none" strike="noStrike">
                          <a:solidFill>
                            <a:srgbClr val="000000"/>
                          </a:solidFill>
                          <a:effectLst/>
                          <a:latin typeface="Calibri" panose="020F0502020204030204" pitchFamily="34" charset="0"/>
                        </a:rPr>
                        <a:t>ECONOMIC CLASSIFICATION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325840"/>
                  </a:ext>
                </a:extLst>
              </a:tr>
              <a:tr h="202253">
                <a:tc>
                  <a:txBody>
                    <a:bodyPr/>
                    <a:lstStyle/>
                    <a:p>
                      <a:pPr algn="l" rtl="0" fontAlgn="ctr"/>
                      <a:r>
                        <a:rPr lang="en-US" sz="1000" b="0" i="0" u="none" strike="noStrike">
                          <a:solidFill>
                            <a:srgbClr val="000000"/>
                          </a:solidFill>
                          <a:effectLst/>
                          <a:latin typeface="Calibri" panose="020F0502020204030204" pitchFamily="34" charset="0"/>
                        </a:rPr>
                        <a:t>Current Payments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160,479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115,567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44,912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699,536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115,567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583,969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805672162"/>
                  </a:ext>
                </a:extLst>
              </a:tr>
              <a:tr h="444955">
                <a:tc>
                  <a:txBody>
                    <a:bodyPr/>
                    <a:lstStyle/>
                    <a:p>
                      <a:pPr algn="l" rtl="0" fontAlgn="ctr"/>
                      <a:r>
                        <a:rPr lang="en-US" sz="1000" b="0" i="0" u="none" strike="noStrike">
                          <a:solidFill>
                            <a:srgbClr val="000000"/>
                          </a:solidFill>
                          <a:effectLst/>
                          <a:latin typeface="Calibri" panose="020F0502020204030204" pitchFamily="34" charset="0"/>
                        </a:rPr>
                        <a:t>Compensation of Employees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96,732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96,500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395,835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96,500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299,335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017751758"/>
                  </a:ext>
                </a:extLst>
              </a:tr>
              <a:tr h="261580">
                <a:tc>
                  <a:txBody>
                    <a:bodyPr/>
                    <a:lstStyle/>
                    <a:p>
                      <a:pPr algn="l" rtl="0" fontAlgn="ctr"/>
                      <a:r>
                        <a:rPr lang="en-US" sz="1000" b="0" i="0" u="none" strike="noStrike">
                          <a:solidFill>
                            <a:srgbClr val="000000"/>
                          </a:solidFill>
                          <a:effectLst/>
                          <a:latin typeface="Calibri" panose="020F0502020204030204" pitchFamily="34" charset="0"/>
                        </a:rPr>
                        <a:t>Goods and Services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63,747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19,067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44,680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303,701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19,067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284,634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554399519"/>
                  </a:ext>
                </a:extLst>
              </a:tr>
              <a:tr h="463832">
                <a:tc>
                  <a:txBody>
                    <a:bodyPr/>
                    <a:lstStyle/>
                    <a:p>
                      <a:pPr algn="l" rtl="0" fontAlgn="ctr"/>
                      <a:r>
                        <a:rPr lang="en-US" sz="1000" b="0" i="0" u="none" strike="noStrike">
                          <a:solidFill>
                            <a:srgbClr val="000000"/>
                          </a:solidFill>
                          <a:effectLst/>
                          <a:latin typeface="Calibri" panose="020F0502020204030204" pitchFamily="34" charset="0"/>
                        </a:rPr>
                        <a:t>Higher Education Institutions-GCRO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7,561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7,561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30,244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7,561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22,683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557262875"/>
                  </a:ext>
                </a:extLst>
              </a:tr>
              <a:tr h="463832">
                <a:tc>
                  <a:txBody>
                    <a:bodyPr/>
                    <a:lstStyle/>
                    <a:p>
                      <a:pPr algn="l" rtl="0" fontAlgn="ctr"/>
                      <a:r>
                        <a:rPr lang="fr-FR" sz="1000" b="0" i="0" u="none" strike="noStrike">
                          <a:solidFill>
                            <a:srgbClr val="000000"/>
                          </a:solidFill>
                          <a:effectLst/>
                          <a:latin typeface="Calibri" panose="020F0502020204030204" pitchFamily="34" charset="0"/>
                        </a:rPr>
                        <a:t>Non-profit Institution ( Tshepo 1 Million)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144,682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144,682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339777268"/>
                  </a:ext>
                </a:extLst>
              </a:tr>
              <a:tr h="225849">
                <a:tc>
                  <a:txBody>
                    <a:bodyPr/>
                    <a:lstStyle/>
                    <a:p>
                      <a:pPr algn="l" rtl="0" fontAlgn="ctr"/>
                      <a:r>
                        <a:rPr lang="en-US" sz="1000" b="0" i="0" u="none" strike="noStrike">
                          <a:solidFill>
                            <a:srgbClr val="000000"/>
                          </a:solidFill>
                          <a:effectLst/>
                          <a:latin typeface="Calibri" panose="020F0502020204030204" pitchFamily="34" charset="0"/>
                        </a:rPr>
                        <a:t>Household (Life Esidimeni)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1,180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-1,180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1,180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-1,180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144465408"/>
                  </a:ext>
                </a:extLst>
              </a:tr>
              <a:tr h="478663">
                <a:tc>
                  <a:txBody>
                    <a:bodyPr/>
                    <a:lstStyle/>
                    <a:p>
                      <a:pPr algn="l" rtl="0" fontAlgn="ctr"/>
                      <a:r>
                        <a:rPr lang="en-US" sz="1000" b="0" i="0" u="none" strike="noStrike">
                          <a:solidFill>
                            <a:srgbClr val="000000"/>
                          </a:solidFill>
                          <a:effectLst/>
                          <a:latin typeface="Calibri" panose="020F0502020204030204" pitchFamily="34" charset="0"/>
                        </a:rPr>
                        <a:t>Household (Social Benefit) &amp; Claims against state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202497231"/>
                  </a:ext>
                </a:extLst>
              </a:tr>
              <a:tr h="202253">
                <a:tc>
                  <a:txBody>
                    <a:bodyPr/>
                    <a:lstStyle/>
                    <a:p>
                      <a:pPr algn="l" rtl="0" fontAlgn="ctr"/>
                      <a:r>
                        <a:rPr lang="en-US" sz="1000" b="0" i="0" u="none" strike="noStrike">
                          <a:solidFill>
                            <a:srgbClr val="000000"/>
                          </a:solidFill>
                          <a:effectLst/>
                          <a:latin typeface="Calibri" panose="020F0502020204030204" pitchFamily="34" charset="0"/>
                        </a:rPr>
                        <a:t>Capital Payments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4,449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3,814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11,619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10,984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2167114175"/>
                  </a:ext>
                </a:extLst>
              </a:tr>
              <a:tr h="323603">
                <a:tc>
                  <a:txBody>
                    <a:bodyPr/>
                    <a:lstStyle/>
                    <a:p>
                      <a:pPr algn="l" rtl="0" fontAlgn="ctr"/>
                      <a:r>
                        <a:rPr lang="en-US" sz="1000" b="0" i="0" u="none" strike="noStrike">
                          <a:solidFill>
                            <a:srgbClr val="000000"/>
                          </a:solidFill>
                          <a:effectLst/>
                          <a:latin typeface="Calibri" panose="020F0502020204030204" pitchFamily="34" charset="0"/>
                        </a:rPr>
                        <a:t>Payments for Financial Asset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1116248237"/>
                  </a:ext>
                </a:extLst>
              </a:tr>
              <a:tr h="202253">
                <a:tc>
                  <a:txBody>
                    <a:bodyPr/>
                    <a:lstStyle/>
                    <a:p>
                      <a:pPr algn="l" rtl="0" fontAlgn="ctr"/>
                      <a:r>
                        <a:rPr lang="en-US" sz="10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dirty="0">
                          <a:solidFill>
                            <a:srgbClr val="000000"/>
                          </a:solidFill>
                          <a:effectLst/>
                          <a:latin typeface="Calibri" panose="020F0502020204030204" pitchFamily="34" charset="0"/>
                        </a:rPr>
                        <a:t>172,489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125,225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47,264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73%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886,081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125,225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760,856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dirty="0">
                          <a:solidFill>
                            <a:srgbClr val="000000"/>
                          </a:solidFill>
                          <a:effectLst/>
                          <a:latin typeface="Calibri" panose="020F0502020204030204" pitchFamily="34" charset="0"/>
                        </a:rPr>
                        <a:t>14%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031312354"/>
                  </a:ext>
                </a:extLst>
              </a:tr>
            </a:tbl>
          </a:graphicData>
        </a:graphic>
      </p:graphicFrame>
    </p:spTree>
    <p:extLst>
      <p:ext uri="{BB962C8B-B14F-4D97-AF65-F5344CB8AC3E}">
        <p14:creationId xmlns:p14="http://schemas.microsoft.com/office/powerpoint/2010/main" val="535249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F815-0DB4-8044-848D-13CDDDCEAF47}"/>
              </a:ext>
            </a:extLst>
          </p:cNvPr>
          <p:cNvSpPr>
            <a:spLocks noGrp="1"/>
          </p:cNvSpPr>
          <p:nvPr>
            <p:ph type="title"/>
          </p:nvPr>
        </p:nvSpPr>
        <p:spPr>
          <a:xfrm>
            <a:off x="1276350" y="1053912"/>
            <a:ext cx="8013659" cy="325577"/>
          </a:xfrm>
        </p:spPr>
        <p:txBody>
          <a:bodyPr/>
          <a:lstStyle/>
          <a:p>
            <a:r>
              <a:rPr lang="en-ZA" altLang="en-US" sz="2000" dirty="0"/>
              <a:t>EXPENDITURE ANALYSIS FOR THE QUARTER</a:t>
            </a:r>
            <a:endParaRPr lang="en-US" sz="2000" dirty="0"/>
          </a:p>
        </p:txBody>
      </p:sp>
      <p:sp>
        <p:nvSpPr>
          <p:cNvPr id="4" name="Slide Number Placeholder 3">
            <a:extLst>
              <a:ext uri="{FF2B5EF4-FFF2-40B4-BE49-F238E27FC236}">
                <a16:creationId xmlns:a16="http://schemas.microsoft.com/office/drawing/2014/main" id="{D13EF9BE-7C06-1F40-B7A5-AD67C1DF952F}"/>
              </a:ext>
            </a:extLst>
          </p:cNvPr>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lang="en-US" smtClean="0"/>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0" name="Content Placeholder 9">
            <a:extLst>
              <a:ext uri="{FF2B5EF4-FFF2-40B4-BE49-F238E27FC236}">
                <a16:creationId xmlns:a16="http://schemas.microsoft.com/office/drawing/2014/main" id="{0AF829C4-FB8B-C523-13C1-BDC0BA596564}"/>
              </a:ext>
            </a:extLst>
          </p:cNvPr>
          <p:cNvGraphicFramePr>
            <a:graphicFrameLocks noGrp="1"/>
          </p:cNvGraphicFramePr>
          <p:nvPr>
            <p:ph idx="1"/>
          </p:nvPr>
        </p:nvGraphicFramePr>
        <p:xfrm>
          <a:off x="1276350" y="1381125"/>
          <a:ext cx="10753725" cy="5048248"/>
        </p:xfrm>
        <a:graphic>
          <a:graphicData uri="http://schemas.openxmlformats.org/drawingml/2006/table">
            <a:tbl>
              <a:tblPr/>
              <a:tblGrid>
                <a:gridCol w="4234169">
                  <a:extLst>
                    <a:ext uri="{9D8B030D-6E8A-4147-A177-3AD203B41FA5}">
                      <a16:colId xmlns:a16="http://schemas.microsoft.com/office/drawing/2014/main" val="79880418"/>
                    </a:ext>
                  </a:extLst>
                </a:gridCol>
                <a:gridCol w="1541308">
                  <a:extLst>
                    <a:ext uri="{9D8B030D-6E8A-4147-A177-3AD203B41FA5}">
                      <a16:colId xmlns:a16="http://schemas.microsoft.com/office/drawing/2014/main" val="3071195770"/>
                    </a:ext>
                  </a:extLst>
                </a:gridCol>
                <a:gridCol w="1718470">
                  <a:extLst>
                    <a:ext uri="{9D8B030D-6E8A-4147-A177-3AD203B41FA5}">
                      <a16:colId xmlns:a16="http://schemas.microsoft.com/office/drawing/2014/main" val="2546979055"/>
                    </a:ext>
                  </a:extLst>
                </a:gridCol>
                <a:gridCol w="1700753">
                  <a:extLst>
                    <a:ext uri="{9D8B030D-6E8A-4147-A177-3AD203B41FA5}">
                      <a16:colId xmlns:a16="http://schemas.microsoft.com/office/drawing/2014/main" val="2258186049"/>
                    </a:ext>
                  </a:extLst>
                </a:gridCol>
                <a:gridCol w="1559025">
                  <a:extLst>
                    <a:ext uri="{9D8B030D-6E8A-4147-A177-3AD203B41FA5}">
                      <a16:colId xmlns:a16="http://schemas.microsoft.com/office/drawing/2014/main" val="228185544"/>
                    </a:ext>
                  </a:extLst>
                </a:gridCol>
              </a:tblGrid>
              <a:tr h="323202">
                <a:tc gridSpan="5">
                  <a:txBody>
                    <a:bodyPr/>
                    <a:lstStyle/>
                    <a:p>
                      <a:pPr algn="ctr" rtl="0" fontAlgn="b"/>
                      <a:r>
                        <a:rPr lang="en-US" sz="1200" b="1" i="0" u="none" strike="noStrike">
                          <a:solidFill>
                            <a:srgbClr val="000000"/>
                          </a:solidFill>
                          <a:effectLst/>
                          <a:latin typeface="Calibri" panose="020F0502020204030204" pitchFamily="34" charset="0"/>
                        </a:rPr>
                        <a:t>QUARTER 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2751404"/>
                  </a:ext>
                </a:extLst>
              </a:tr>
              <a:tr h="305859">
                <a:tc>
                  <a:txBody>
                    <a:bodyPr/>
                    <a:lstStyle/>
                    <a:p>
                      <a:pPr algn="l" rtl="0" fontAlgn="b"/>
                      <a:r>
                        <a:rPr lang="en-US" sz="1000" b="1" i="0" u="none" strike="noStrike">
                          <a:solidFill>
                            <a:srgbClr val="000000"/>
                          </a:solidFill>
                          <a:effectLst/>
                          <a:latin typeface="Calibri" panose="020F0502020204030204" pitchFamily="34" charset="0"/>
                        </a:rPr>
                        <a:t>PROGRAMME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Budget</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Actual Spending</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Variance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 (Spent)</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2815453934"/>
                  </a:ext>
                </a:extLst>
              </a:tr>
              <a:tr h="252254">
                <a:tc>
                  <a:txBody>
                    <a:bodyPr/>
                    <a:lstStyle/>
                    <a:p>
                      <a:pPr algn="ctr" rtl="0" fontAlgn="ctr"/>
                      <a:r>
                        <a:rPr lang="en-US" sz="1200" b="0" i="0" u="none" strike="noStrike">
                          <a:solidFill>
                            <a:srgbClr val="000000"/>
                          </a:solidFill>
                          <a:effectLst/>
                          <a:latin typeface="Calibri" panose="020F050202020403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38,732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29,900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8,832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77%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045808745"/>
                  </a:ext>
                </a:extLst>
              </a:tr>
              <a:tr h="252254">
                <a:tc>
                  <a:txBody>
                    <a:bodyPr/>
                    <a:lstStyle/>
                    <a:p>
                      <a:pPr algn="ctr" rtl="0" fontAlgn="ctr"/>
                      <a:r>
                        <a:rPr lang="en-US" sz="1200" b="0" i="0" u="none" strike="noStrike">
                          <a:solidFill>
                            <a:srgbClr val="000000"/>
                          </a:solidFill>
                          <a:effectLst/>
                          <a:latin typeface="Calibri" panose="020F050202020403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96,789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60,818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35,971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591304821"/>
                  </a:ext>
                </a:extLst>
              </a:tr>
              <a:tr h="252254">
                <a:tc>
                  <a:txBody>
                    <a:bodyPr/>
                    <a:lstStyle/>
                    <a:p>
                      <a:pPr algn="ctr" rtl="0" fontAlgn="ctr"/>
                      <a:r>
                        <a:rPr lang="en-US" sz="1200" b="0" i="0" u="none" strike="noStrike">
                          <a:solidFill>
                            <a:srgbClr val="000000"/>
                          </a:solidFill>
                          <a:effectLst/>
                          <a:latin typeface="Calibri" panose="020F050202020403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36,968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34,507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2,461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787323325"/>
                  </a:ext>
                </a:extLst>
              </a:tr>
              <a:tr h="252254">
                <a:tc>
                  <a:txBody>
                    <a:bodyPr/>
                    <a:lstStyle/>
                    <a:p>
                      <a:pPr algn="l" rtl="0" fontAlgn="ctr"/>
                      <a:r>
                        <a:rPr lang="en-US" sz="1200" b="1" i="0" u="none" strike="noStrike">
                          <a:solidFill>
                            <a:srgbClr val="000000"/>
                          </a:solidFill>
                          <a:effectLst/>
                          <a:latin typeface="Calibri" panose="020F050202020403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172,489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125,225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47,264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73%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4127034448"/>
                  </a:ext>
                </a:extLst>
              </a:tr>
              <a:tr h="258561">
                <a:tc gridSpan="5">
                  <a:txBody>
                    <a:bodyPr/>
                    <a:lstStyle/>
                    <a:p>
                      <a:pPr algn="ctr" rtl="0" fontAlgn="ctr"/>
                      <a:r>
                        <a:rPr lang="en-US" sz="1200" b="1" i="0" u="none" strike="noStrike">
                          <a:solidFill>
                            <a:srgbClr val="000000"/>
                          </a:solidFill>
                          <a:effectLst/>
                          <a:latin typeface="Calibri" panose="020F0502020204030204" pitchFamily="34" charset="0"/>
                        </a:rPr>
                        <a:t>ECONOMIC CLASSIFICATION</a:t>
                      </a:r>
                    </a:p>
                  </a:txBody>
                  <a:tcPr marL="6350" marR="6350" marT="635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1899284"/>
                  </a:ext>
                </a:extLst>
              </a:tr>
              <a:tr h="283788">
                <a:tc>
                  <a:txBody>
                    <a:bodyPr/>
                    <a:lstStyle/>
                    <a:p>
                      <a:pPr algn="l" rtl="0" fontAlgn="ctr"/>
                      <a:r>
                        <a:rPr lang="en-US" sz="1200" b="0" i="0" u="none" strike="noStrike">
                          <a:solidFill>
                            <a:srgbClr val="000000"/>
                          </a:solidFill>
                          <a:effectLst/>
                          <a:latin typeface="Calibri" panose="020F0502020204030204" pitchFamily="34" charset="0"/>
                        </a:rPr>
                        <a:t>Current Payments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160,479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115,567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44,912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2675246949"/>
                  </a:ext>
                </a:extLst>
              </a:tr>
              <a:tr h="353156">
                <a:tc>
                  <a:txBody>
                    <a:bodyPr/>
                    <a:lstStyle/>
                    <a:p>
                      <a:pPr algn="l" rtl="0" fontAlgn="ctr"/>
                      <a:r>
                        <a:rPr lang="en-US" sz="1200" b="0" i="0" u="none" strike="noStrike">
                          <a:solidFill>
                            <a:srgbClr val="000000"/>
                          </a:solidFill>
                          <a:effectLst/>
                          <a:latin typeface="Calibri" panose="020F0502020204030204" pitchFamily="34" charset="0"/>
                        </a:rPr>
                        <a:t>Compensation of Employees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96,732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96,500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649354945"/>
                  </a:ext>
                </a:extLst>
              </a:tr>
              <a:tr h="323202">
                <a:tc>
                  <a:txBody>
                    <a:bodyPr/>
                    <a:lstStyle/>
                    <a:p>
                      <a:pPr algn="l" rtl="0" fontAlgn="ctr"/>
                      <a:r>
                        <a:rPr lang="en-US" sz="1200" b="0" i="0" u="none" strike="noStrike">
                          <a:solidFill>
                            <a:srgbClr val="000000"/>
                          </a:solidFill>
                          <a:effectLst/>
                          <a:latin typeface="Calibri" panose="020F0502020204030204" pitchFamily="34" charset="0"/>
                        </a:rPr>
                        <a:t>Goods and Services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63,747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19,067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44,680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4150381283"/>
                  </a:ext>
                </a:extLst>
              </a:tr>
              <a:tr h="358675">
                <a:tc>
                  <a:txBody>
                    <a:bodyPr/>
                    <a:lstStyle/>
                    <a:p>
                      <a:pPr algn="l" rtl="0" fontAlgn="ctr"/>
                      <a:r>
                        <a:rPr lang="en-US" sz="1200" b="0" i="0" u="none" strike="noStrike">
                          <a:solidFill>
                            <a:srgbClr val="000000"/>
                          </a:solidFill>
                          <a:effectLst/>
                          <a:latin typeface="Calibri" panose="020F0502020204030204" pitchFamily="34" charset="0"/>
                        </a:rPr>
                        <a:t>Higher Education Institutions-GCRO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7,561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7,561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006113703"/>
                  </a:ext>
                </a:extLst>
              </a:tr>
              <a:tr h="358675">
                <a:tc>
                  <a:txBody>
                    <a:bodyPr/>
                    <a:lstStyle/>
                    <a:p>
                      <a:pPr algn="l" rtl="0" fontAlgn="ctr"/>
                      <a:r>
                        <a:rPr lang="fr-FR" sz="1200" b="0" i="0" u="none" strike="noStrike">
                          <a:solidFill>
                            <a:srgbClr val="000000"/>
                          </a:solidFill>
                          <a:effectLst/>
                          <a:latin typeface="Calibri" panose="020F0502020204030204" pitchFamily="34" charset="0"/>
                        </a:rPr>
                        <a:t>Non-profit Institution ( Tshepo 1 Million)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589119100"/>
                  </a:ext>
                </a:extLst>
              </a:tr>
              <a:tr h="323202">
                <a:tc>
                  <a:txBody>
                    <a:bodyPr/>
                    <a:lstStyle/>
                    <a:p>
                      <a:pPr algn="l" rtl="0" fontAlgn="ctr"/>
                      <a:r>
                        <a:rPr lang="en-US" sz="1200" b="0" i="0" u="none" strike="noStrike">
                          <a:solidFill>
                            <a:srgbClr val="000000"/>
                          </a:solidFill>
                          <a:effectLst/>
                          <a:latin typeface="Calibri" panose="020F0502020204030204" pitchFamily="34" charset="0"/>
                        </a:rPr>
                        <a:t>Household (Life Esidimeni)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1,180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-1,180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388301661"/>
                  </a:ext>
                </a:extLst>
              </a:tr>
              <a:tr h="323202">
                <a:tc>
                  <a:txBody>
                    <a:bodyPr/>
                    <a:lstStyle/>
                    <a:p>
                      <a:pPr algn="l" rtl="0" fontAlgn="ctr"/>
                      <a:r>
                        <a:rPr lang="en-US" sz="1200" b="0" i="0" u="none" strike="noStrike">
                          <a:solidFill>
                            <a:srgbClr val="000000"/>
                          </a:solidFill>
                          <a:effectLst/>
                          <a:latin typeface="Calibri" panose="020F0502020204030204" pitchFamily="34" charset="0"/>
                        </a:rPr>
                        <a:t>Household (Social Benefit)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87001363"/>
                  </a:ext>
                </a:extLst>
              </a:tr>
              <a:tr h="252254">
                <a:tc>
                  <a:txBody>
                    <a:bodyPr/>
                    <a:lstStyle/>
                    <a:p>
                      <a:pPr algn="l" rtl="0" fontAlgn="ctr"/>
                      <a:r>
                        <a:rPr lang="en-US" sz="1200" b="0" i="0" u="none" strike="noStrike">
                          <a:solidFill>
                            <a:srgbClr val="000000"/>
                          </a:solidFill>
                          <a:effectLst/>
                          <a:latin typeface="Calibri" panose="020F0502020204030204" pitchFamily="34" charset="0"/>
                        </a:rPr>
                        <a:t>Capital Payments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4,449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3,814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586547078"/>
                  </a:ext>
                </a:extLst>
              </a:tr>
              <a:tr h="323202">
                <a:tc>
                  <a:txBody>
                    <a:bodyPr/>
                    <a:lstStyle/>
                    <a:p>
                      <a:pPr algn="l" rtl="0" fontAlgn="ctr"/>
                      <a:r>
                        <a:rPr lang="en-US" sz="1200" b="0" i="0" u="none" strike="noStrike">
                          <a:solidFill>
                            <a:srgbClr val="000000"/>
                          </a:solidFill>
                          <a:effectLst/>
                          <a:latin typeface="Calibri" panose="020F0502020204030204" pitchFamily="34" charset="0"/>
                        </a:rPr>
                        <a:t>Payments for Financial Asset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950032452"/>
                  </a:ext>
                </a:extLst>
              </a:tr>
              <a:tr h="252254">
                <a:tc>
                  <a:txBody>
                    <a:bodyPr/>
                    <a:lstStyle/>
                    <a:p>
                      <a:pPr algn="l" rtl="0" fontAlgn="ctr"/>
                      <a:r>
                        <a:rPr lang="en-US" sz="12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dirty="0">
                          <a:solidFill>
                            <a:srgbClr val="000000"/>
                          </a:solidFill>
                          <a:effectLst/>
                          <a:latin typeface="Calibri" panose="020F0502020204030204" pitchFamily="34" charset="0"/>
                        </a:rPr>
                        <a:t>172,489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dirty="0">
                          <a:solidFill>
                            <a:srgbClr val="000000"/>
                          </a:solidFill>
                          <a:effectLst/>
                          <a:latin typeface="Calibri" panose="020F0502020204030204" pitchFamily="34" charset="0"/>
                        </a:rPr>
                        <a:t>125,225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dirty="0">
                          <a:solidFill>
                            <a:srgbClr val="000000"/>
                          </a:solidFill>
                          <a:effectLst/>
                          <a:latin typeface="Calibri" panose="020F0502020204030204" pitchFamily="34" charset="0"/>
                        </a:rPr>
                        <a:t>47,264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dirty="0">
                          <a:solidFill>
                            <a:srgbClr val="000000"/>
                          </a:solidFill>
                          <a:effectLst/>
                          <a:latin typeface="Calibri" panose="020F0502020204030204" pitchFamily="34" charset="0"/>
                        </a:rPr>
                        <a:t>73%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222737077"/>
                  </a:ext>
                </a:extLst>
              </a:tr>
            </a:tbl>
          </a:graphicData>
        </a:graphic>
      </p:graphicFrame>
    </p:spTree>
    <p:extLst>
      <p:ext uri="{BB962C8B-B14F-4D97-AF65-F5344CB8AC3E}">
        <p14:creationId xmlns:p14="http://schemas.microsoft.com/office/powerpoint/2010/main" val="695341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27</a:t>
            </a:fld>
            <a:endParaRPr lang="en-US" dirty="0">
              <a:solidFill>
                <a:prstClr val="black"/>
              </a:solidFill>
              <a:latin typeface="Calibri"/>
            </a:endParaRPr>
          </a:p>
        </p:txBody>
      </p:sp>
      <p:sp>
        <p:nvSpPr>
          <p:cNvPr id="9" name="Title 1"/>
          <p:cNvSpPr>
            <a:spLocks noGrp="1"/>
          </p:cNvSpPr>
          <p:nvPr>
            <p:ph type="title"/>
          </p:nvPr>
        </p:nvSpPr>
        <p:spPr>
          <a:xfrm>
            <a:off x="1390749" y="1175907"/>
            <a:ext cx="8013659" cy="325577"/>
          </a:xfrm>
        </p:spPr>
        <p:txBody>
          <a:bodyPr>
            <a:noAutofit/>
          </a:bodyPr>
          <a:lstStyle/>
          <a:p>
            <a:r>
              <a:rPr lang="en-ZA" altLang="en-US" sz="2000" dirty="0"/>
              <a:t>EXPENDITURE ANALYSIS FOR THE QUARTER</a:t>
            </a:r>
            <a:endParaRPr lang="en-US" sz="2000" dirty="0"/>
          </a:p>
        </p:txBody>
      </p:sp>
      <p:sp>
        <p:nvSpPr>
          <p:cNvPr id="6" name="Content Placeholder 2"/>
          <p:cNvSpPr txBox="1">
            <a:spLocks noGrp="1"/>
          </p:cNvSpPr>
          <p:nvPr>
            <p:ph idx="1"/>
          </p:nvPr>
        </p:nvSpPr>
        <p:spPr>
          <a:xfrm>
            <a:off x="1285875" y="1544865"/>
            <a:ext cx="10744200" cy="5001799"/>
          </a:xfrm>
          <a:prstGeom prst="rect">
            <a:avLst/>
          </a:prstGeom>
          <a:ln>
            <a:noFill/>
          </a:ln>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Bef>
                <a:spcPts val="1200"/>
              </a:spcBef>
              <a:spcAft>
                <a:spcPts val="800"/>
              </a:spcAft>
              <a:buFont typeface="Symbol" panose="05050102010706020507" pitchFamily="18" charset="2"/>
              <a:buChar char=""/>
            </a:pPr>
            <a:r>
              <a:rPr lang="en-US" sz="5600" kern="0" dirty="0">
                <a:latin typeface="Arial" panose="020B0604020202020204" pitchFamily="34" charset="0"/>
                <a:ea typeface="MS PGothic" pitchFamily="34" charset="-128"/>
                <a:cs typeface="Arial" panose="020B0604020202020204" pitchFamily="34" charset="0"/>
              </a:rPr>
              <a:t>At the end of first quarter </a:t>
            </a:r>
            <a:r>
              <a:rPr lang="en-US" sz="5600" kern="0" dirty="0" err="1">
                <a:latin typeface="Arial" panose="020B0604020202020204" pitchFamily="34" charset="0"/>
                <a:ea typeface="MS PGothic" pitchFamily="34" charset="-128"/>
                <a:cs typeface="Arial" panose="020B0604020202020204" pitchFamily="34" charset="0"/>
              </a:rPr>
              <a:t>OoP</a:t>
            </a:r>
            <a:r>
              <a:rPr lang="en-US" sz="5600" kern="0" dirty="0">
                <a:latin typeface="Arial" panose="020B0604020202020204" pitchFamily="34" charset="0"/>
                <a:ea typeface="MS PGothic" pitchFamily="34" charset="-128"/>
                <a:cs typeface="Arial" panose="020B0604020202020204" pitchFamily="34" charset="0"/>
              </a:rPr>
              <a:t> spent R125,2 million or (73%) of the projected budget of R172,4 million which translates to 27%  underspending.</a:t>
            </a:r>
          </a:p>
          <a:p>
            <a:pPr algn="just">
              <a:lnSpc>
                <a:spcPct val="115000"/>
              </a:lnSpc>
              <a:spcBef>
                <a:spcPts val="1200"/>
              </a:spcBef>
              <a:spcAft>
                <a:spcPts val="800"/>
              </a:spcAft>
              <a:buFont typeface="Symbol" panose="05050102010706020507" pitchFamily="18" charset="2"/>
              <a:buChar char=""/>
            </a:pPr>
            <a:r>
              <a:rPr lang="en-US" sz="5600" kern="0" dirty="0">
                <a:latin typeface="Arial" panose="020B0604020202020204" pitchFamily="34" charset="0"/>
                <a:ea typeface="MS PGothic" pitchFamily="34" charset="-128"/>
                <a:cs typeface="Arial" panose="020B0604020202020204" pitchFamily="34" charset="0"/>
              </a:rPr>
              <a:t>The underspending can be attributed to the following factors:</a:t>
            </a:r>
          </a:p>
          <a:p>
            <a:pPr lvl="1" algn="just">
              <a:lnSpc>
                <a:spcPct val="115000"/>
              </a:lnSpc>
              <a:spcBef>
                <a:spcPts val="600"/>
              </a:spcBef>
              <a:spcAft>
                <a:spcPts val="600"/>
              </a:spcAft>
              <a:buFont typeface="Arial" panose="020B0604020202020204" pitchFamily="34" charset="0"/>
              <a:buChar char="•"/>
            </a:pPr>
            <a:r>
              <a:rPr lang="en-US" sz="5700" kern="0" dirty="0">
                <a:latin typeface="Arial" panose="020B0604020202020204" pitchFamily="34" charset="0"/>
                <a:ea typeface="MS PGothic" pitchFamily="34" charset="-128"/>
                <a:cs typeface="Arial" panose="020B0604020202020204" pitchFamily="34" charset="0"/>
              </a:rPr>
              <a:t>The GG cars invoices for March, April and May were only paid in July, the PO for G/Fleet was approved late due to internal challenges, including the June invoice for Vodacom which will be paid in July due to the delays with Vodacom. The other challenge was the bulk </a:t>
            </a:r>
            <a:r>
              <a:rPr lang="en-US" sz="5700" kern="0" dirty="0" err="1">
                <a:latin typeface="Arial" panose="020B0604020202020204" pitchFamily="34" charset="0"/>
                <a:ea typeface="MS PGothic" pitchFamily="34" charset="-128"/>
                <a:cs typeface="Arial" panose="020B0604020202020204" pitchFamily="34" charset="0"/>
              </a:rPr>
              <a:t>sms</a:t>
            </a:r>
            <a:r>
              <a:rPr lang="en-US" sz="5700" kern="0" dirty="0">
                <a:latin typeface="Arial" panose="020B0604020202020204" pitchFamily="34" charset="0"/>
                <a:ea typeface="MS PGothic" pitchFamily="34" charset="-128"/>
                <a:cs typeface="Arial" panose="020B0604020202020204" pitchFamily="34" charset="0"/>
              </a:rPr>
              <a:t> limit with Vodacom for Hotline call Centre which was blocking the system and the limit was lifted end of June</a:t>
            </a:r>
          </a:p>
          <a:p>
            <a:pPr lvl="1" algn="just">
              <a:lnSpc>
                <a:spcPct val="115000"/>
              </a:lnSpc>
              <a:spcBef>
                <a:spcPts val="600"/>
              </a:spcBef>
              <a:spcAft>
                <a:spcPts val="600"/>
              </a:spcAft>
              <a:buFont typeface="Arial" panose="020B0604020202020204" pitchFamily="34" charset="0"/>
              <a:buChar char="•"/>
            </a:pPr>
            <a:r>
              <a:rPr lang="en-US" sz="5700" kern="0" dirty="0">
                <a:latin typeface="Arial" panose="020B0604020202020204" pitchFamily="34" charset="0"/>
                <a:ea typeface="MS PGothic" pitchFamily="34" charset="-128"/>
                <a:cs typeface="Arial" panose="020B0604020202020204" pitchFamily="34" charset="0"/>
              </a:rPr>
              <a:t>Delays in the submission of investigation reports and quality assurance and 3 events were cancelled due to delays on the internal process. GIS forum took place virtually and no services required from a supplier</a:t>
            </a:r>
          </a:p>
          <a:p>
            <a:pPr lvl="1" algn="just">
              <a:lnSpc>
                <a:spcPct val="115000"/>
              </a:lnSpc>
              <a:spcBef>
                <a:spcPts val="600"/>
              </a:spcBef>
              <a:spcAft>
                <a:spcPts val="600"/>
              </a:spcAft>
              <a:buFont typeface="Arial" panose="020B0604020202020204" pitchFamily="34" charset="0"/>
              <a:buChar char="•"/>
            </a:pPr>
            <a:r>
              <a:rPr lang="en-US" sz="5700" kern="0" dirty="0">
                <a:latin typeface="Arial" panose="020B0604020202020204" pitchFamily="34" charset="0"/>
                <a:ea typeface="MS PGothic" pitchFamily="34" charset="-128"/>
                <a:cs typeface="Arial" panose="020B0604020202020204" pitchFamily="34" charset="0"/>
              </a:rPr>
              <a:t>The Microsoft license was paid on the 31st March 2023, and it is usually paid in the first quarter of the new financial year</a:t>
            </a:r>
            <a:endParaRPr lang="en-ZA" sz="5700" kern="0" dirty="0">
              <a:latin typeface="Arial" panose="020B0604020202020204" pitchFamily="34" charset="0"/>
              <a:ea typeface="MS PGothic" pitchFamily="34" charset="-128"/>
              <a:cs typeface="Arial" panose="020B0604020202020204" pitchFamily="34" charset="0"/>
            </a:endParaRPr>
          </a:p>
          <a:p>
            <a:pPr algn="just">
              <a:lnSpc>
                <a:spcPct val="115000"/>
              </a:lnSpc>
              <a:spcBef>
                <a:spcPts val="1200"/>
              </a:spcBef>
              <a:spcAft>
                <a:spcPts val="800"/>
              </a:spcAft>
              <a:buFont typeface="Symbol" panose="05050102010706020507" pitchFamily="18" charset="2"/>
              <a:buChar char=""/>
              <a:defRPr/>
            </a:pPr>
            <a:r>
              <a:rPr lang="en-US" sz="5600" kern="0" dirty="0">
                <a:solidFill>
                  <a:prstClr val="black"/>
                </a:solidFill>
                <a:latin typeface="Arial" panose="020B0604020202020204" pitchFamily="34" charset="0"/>
                <a:ea typeface="MS PGothic" pitchFamily="34" charset="-128"/>
                <a:cs typeface="Arial" panose="020B0604020202020204" pitchFamily="34" charset="0"/>
              </a:rPr>
              <a:t>The overspending on Household is due to the payment of life </a:t>
            </a:r>
            <a:r>
              <a:rPr lang="en-US" sz="5600" kern="0" dirty="0" err="1">
                <a:solidFill>
                  <a:prstClr val="black"/>
                </a:solidFill>
                <a:latin typeface="Arial" panose="020B0604020202020204" pitchFamily="34" charset="0"/>
                <a:ea typeface="MS PGothic" pitchFamily="34" charset="-128"/>
                <a:cs typeface="Arial" panose="020B0604020202020204" pitchFamily="34" charset="0"/>
              </a:rPr>
              <a:t>Esidimeni</a:t>
            </a:r>
            <a:r>
              <a:rPr lang="en-US" sz="5600" kern="0" dirty="0">
                <a:solidFill>
                  <a:prstClr val="black"/>
                </a:solidFill>
                <a:latin typeface="Arial" panose="020B0604020202020204" pitchFamily="34" charset="0"/>
                <a:ea typeface="MS PGothic" pitchFamily="34" charset="-128"/>
                <a:cs typeface="Arial" panose="020B0604020202020204" pitchFamily="34" charset="0"/>
              </a:rPr>
              <a:t> claims which were part of the previous financial year’s accruals</a:t>
            </a:r>
          </a:p>
          <a:p>
            <a:pPr algn="just">
              <a:lnSpc>
                <a:spcPct val="115000"/>
              </a:lnSpc>
              <a:spcBef>
                <a:spcPts val="1200"/>
              </a:spcBef>
              <a:spcAft>
                <a:spcPts val="800"/>
              </a:spcAft>
              <a:buFont typeface="Symbol" panose="05050102010706020507" pitchFamily="18" charset="2"/>
              <a:buChar char=""/>
              <a:defRPr/>
            </a:pPr>
            <a:r>
              <a:rPr lang="en-US" sz="5600" kern="0" dirty="0">
                <a:solidFill>
                  <a:prstClr val="black"/>
                </a:solidFill>
                <a:latin typeface="Arial" panose="020B0604020202020204" pitchFamily="34" charset="0"/>
                <a:ea typeface="MS PGothic" pitchFamily="34" charset="-128"/>
                <a:cs typeface="Arial" panose="020B0604020202020204" pitchFamily="34" charset="0"/>
              </a:rPr>
              <a:t>Capital payment: the procurement of tools of trade is set to go out on tender process instead of RFQ process due to a large quantity of laptops required. Payment for GG cars was delayed, and processed in the second quarter</a:t>
            </a:r>
          </a:p>
          <a:p>
            <a:pPr marL="457200" lvl="1" indent="0" algn="just">
              <a:lnSpc>
                <a:spcPct val="115000"/>
              </a:lnSpc>
              <a:spcBef>
                <a:spcPts val="1200"/>
              </a:spcBef>
              <a:spcAft>
                <a:spcPts val="800"/>
              </a:spcAft>
              <a:buNone/>
            </a:pPr>
            <a:endParaRPr lang="en-ZA" sz="5700" kern="0" dirty="0">
              <a:latin typeface="Arial" panose="020B0604020202020204" pitchFamily="34" charset="0"/>
              <a:ea typeface="MS PGothic" pitchFamily="34" charset="-128"/>
              <a:cs typeface="Arial" panose="020B0604020202020204" pitchFamily="34" charset="0"/>
            </a:endParaRPr>
          </a:p>
          <a:p>
            <a:pPr marL="457200" lvl="1" indent="0" algn="just">
              <a:lnSpc>
                <a:spcPct val="115000"/>
              </a:lnSpc>
              <a:spcBef>
                <a:spcPts val="1200"/>
              </a:spcBef>
              <a:spcAft>
                <a:spcPts val="800"/>
              </a:spcAft>
              <a:buNone/>
            </a:pPr>
            <a:endParaRPr lang="en-ZA" sz="5700" kern="0" dirty="0">
              <a:latin typeface="Arial" panose="020B0604020202020204" pitchFamily="34" charset="0"/>
              <a:ea typeface="MS PGothic" pitchFamily="34" charset="-128"/>
              <a:cs typeface="Arial" panose="020B0604020202020204" pitchFamily="34" charset="0"/>
            </a:endParaRPr>
          </a:p>
          <a:p>
            <a:pPr marL="457200" lvl="1" indent="0" algn="just">
              <a:lnSpc>
                <a:spcPct val="115000"/>
              </a:lnSpc>
              <a:spcBef>
                <a:spcPts val="1200"/>
              </a:spcBef>
              <a:spcAft>
                <a:spcPts val="800"/>
              </a:spcAft>
              <a:buNone/>
            </a:pPr>
            <a:endParaRPr lang="en-ZA" sz="5700" kern="0" dirty="0">
              <a:latin typeface="Arial" panose="020B0604020202020204" pitchFamily="34" charset="0"/>
              <a:ea typeface="MS PGothic" pitchFamily="34" charset="-128"/>
              <a:cs typeface="Arial" panose="020B0604020202020204" pitchFamily="34" charset="0"/>
            </a:endParaRPr>
          </a:p>
          <a:p>
            <a:pPr marL="457200" lvl="1" indent="0" algn="just">
              <a:lnSpc>
                <a:spcPct val="115000"/>
              </a:lnSpc>
              <a:spcBef>
                <a:spcPts val="1200"/>
              </a:spcBef>
              <a:spcAft>
                <a:spcPts val="800"/>
              </a:spcAft>
              <a:buNone/>
            </a:pPr>
            <a:endParaRPr lang="en-ZA" sz="5700" kern="0" dirty="0">
              <a:ea typeface="MS PGothic" pitchFamily="34" charset="-128"/>
              <a:cs typeface="Arial" panose="020B0604020202020204" pitchFamily="34" charset="0"/>
            </a:endParaRPr>
          </a:p>
          <a:p>
            <a:pPr marL="457200" lvl="1" indent="0" algn="just" defTabSz="914400" eaLnBrk="0" fontAlgn="base" hangingPunct="0">
              <a:spcAft>
                <a:spcPct val="0"/>
              </a:spcAft>
              <a:buNone/>
            </a:pPr>
            <a:endParaRPr lang="en-ZA" sz="3500" b="1" kern="0" dirty="0">
              <a:latin typeface="Arial" panose="020B0604020202020204" pitchFamily="34" charset="0"/>
              <a:ea typeface="MS PGothic" pitchFamily="34" charset="-128"/>
              <a:cs typeface="Arial" panose="020B0604020202020204" pitchFamily="34" charset="0"/>
            </a:endParaRPr>
          </a:p>
          <a:p>
            <a:pPr marL="457200" lvl="1" indent="0" algn="just" defTabSz="914400" eaLnBrk="0" fontAlgn="base" hangingPunct="0">
              <a:spcAft>
                <a:spcPct val="0"/>
              </a:spcAft>
              <a:buNone/>
            </a:pPr>
            <a:endParaRPr lang="en-ZA" sz="1800" b="1" kern="0" dirty="0">
              <a:ea typeface="MS PGothic" pitchFamily="34" charset="-128"/>
              <a:cs typeface="Arial" panose="020B0604020202020204" pitchFamily="34" charset="0"/>
            </a:endParaRPr>
          </a:p>
          <a:p>
            <a:pPr lvl="1" algn="just" defTabSz="914400" eaLnBrk="0" fontAlgn="base" hangingPunct="0">
              <a:spcAft>
                <a:spcPct val="0"/>
              </a:spcAft>
            </a:pPr>
            <a:endParaRPr lang="en-ZA" sz="1800" b="1" kern="0" dirty="0">
              <a:solidFill>
                <a:srgbClr val="FF0000"/>
              </a:solidFill>
              <a:ea typeface="MS PGothic" pitchFamily="34" charset="-128"/>
              <a:cs typeface="Arial" panose="020B0604020202020204" pitchFamily="34" charset="0"/>
            </a:endParaRPr>
          </a:p>
          <a:p>
            <a:pPr lvl="1" algn="just" defTabSz="914400" eaLnBrk="0" fontAlgn="base" hangingPunct="0">
              <a:spcAft>
                <a:spcPct val="0"/>
              </a:spcAft>
            </a:pPr>
            <a:endParaRPr lang="en-ZA" sz="1800" b="1" kern="0" dirty="0">
              <a:solidFill>
                <a:srgbClr val="FF0000"/>
              </a:solidFill>
              <a:ea typeface="MS PGothic" pitchFamily="34" charset="-128"/>
              <a:cs typeface="Arial" panose="020B0604020202020204" pitchFamily="34" charset="0"/>
            </a:endParaRPr>
          </a:p>
          <a:p>
            <a:pPr algn="just" defTabSz="914400" eaLnBrk="0" fontAlgn="base" hangingPunct="0">
              <a:spcAft>
                <a:spcPct val="0"/>
              </a:spcAft>
            </a:pPr>
            <a:endParaRPr lang="en-ZA" sz="1800" b="1" kern="0" dirty="0">
              <a:solidFill>
                <a:srgbClr val="FF0000"/>
              </a:solidFill>
              <a:ea typeface="MS PGothic" pitchFamily="34" charset="-128"/>
              <a:cs typeface="Arial" panose="020B0604020202020204" pitchFamily="34" charset="0"/>
            </a:endParaRPr>
          </a:p>
          <a:p>
            <a:pPr marL="0" indent="0" algn="just" defTabSz="914400" eaLnBrk="0" fontAlgn="base" hangingPunct="0">
              <a:spcAft>
                <a:spcPct val="0"/>
              </a:spcAft>
              <a:buNone/>
            </a:pPr>
            <a:endParaRPr lang="en-ZA" altLang="en-US" sz="1800" kern="0" dirty="0">
              <a:solidFill>
                <a:srgbClr val="FF0000"/>
              </a:solidFill>
              <a:ea typeface="MS PGothic" pitchFamily="34" charset="-128"/>
              <a:cs typeface="Arial" panose="020B0604020202020204" pitchFamily="34" charset="0"/>
            </a:endParaRPr>
          </a:p>
          <a:p>
            <a:pPr marL="0" indent="0" algn="just" defTabSz="914400" eaLnBrk="0" fontAlgn="base" hangingPunct="0">
              <a:spcAft>
                <a:spcPct val="0"/>
              </a:spcAft>
              <a:buNone/>
            </a:pPr>
            <a:endParaRPr lang="en-ZA" altLang="en-US" sz="1800" kern="0" dirty="0">
              <a:latin typeface="Arial" panose="020B0604020202020204" pitchFamily="34" charset="0"/>
              <a:ea typeface="MS PGothic" pitchFamily="34" charset="-128"/>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flipH="1" flipV="1">
              <a:off x="3215681" y="1219288"/>
              <a:ext cx="177161" cy="45719"/>
            </p14:xfrm>
          </p:contentPart>
        </mc:Choice>
        <mc:Fallback xmlns="">
          <p:pic>
            <p:nvPicPr>
              <p:cNvPr id="5" name="Ink 4"/>
              <p:cNvPicPr/>
              <p:nvPr/>
            </p:nvPicPr>
            <p:blipFill>
              <a:blip r:embed="rId3"/>
              <a:stretch>
                <a:fillRect/>
              </a:stretch>
            </p:blipFill>
            <p:spPr>
              <a:xfrm flipH="1" flipV="1">
                <a:off x="3203798" y="1207408"/>
                <a:ext cx="200927" cy="69478"/>
              </a:xfrm>
              <a:prstGeom prst="rect">
                <a:avLst/>
              </a:prstGeom>
            </p:spPr>
          </p:pic>
        </mc:Fallback>
      </mc:AlternateContent>
    </p:spTree>
    <p:extLst>
      <p:ext uri="{BB962C8B-B14F-4D97-AF65-F5344CB8AC3E}">
        <p14:creationId xmlns:p14="http://schemas.microsoft.com/office/powerpoint/2010/main" val="2359943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F598-5039-2F48-A29E-FDC9F58AACA0}"/>
              </a:ext>
            </a:extLst>
          </p:cNvPr>
          <p:cNvSpPr>
            <a:spLocks noGrp="1"/>
          </p:cNvSpPr>
          <p:nvPr>
            <p:ph type="title"/>
          </p:nvPr>
        </p:nvSpPr>
        <p:spPr/>
        <p:txBody>
          <a:bodyPr/>
          <a:lstStyle/>
          <a:p>
            <a:r>
              <a:rPr lang="en-ZA" altLang="en-US" sz="2000" dirty="0"/>
              <a:t>YEAR TO DATE EXPENDITURE ANALYSIS</a:t>
            </a:r>
            <a:endParaRPr lang="en-US" sz="2000" dirty="0"/>
          </a:p>
        </p:txBody>
      </p:sp>
      <p:sp>
        <p:nvSpPr>
          <p:cNvPr id="4" name="Slide Number Placeholder 3">
            <a:extLst>
              <a:ext uri="{FF2B5EF4-FFF2-40B4-BE49-F238E27FC236}">
                <a16:creationId xmlns:a16="http://schemas.microsoft.com/office/drawing/2014/main" id="{2F375B56-058D-C045-A3E8-B86B20D0F865}"/>
              </a:ext>
            </a:extLst>
          </p:cNvPr>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28</a:t>
            </a:fld>
            <a:endParaRPr lang="en-US" dirty="0">
              <a:solidFill>
                <a:prstClr val="black"/>
              </a:solidFill>
              <a:latin typeface="Calibri"/>
            </a:endParaRPr>
          </a:p>
        </p:txBody>
      </p:sp>
      <p:graphicFrame>
        <p:nvGraphicFramePr>
          <p:cNvPr id="10" name="Content Placeholder 9">
            <a:extLst>
              <a:ext uri="{FF2B5EF4-FFF2-40B4-BE49-F238E27FC236}">
                <a16:creationId xmlns:a16="http://schemas.microsoft.com/office/drawing/2014/main" id="{A99D5E0B-FF96-FD22-B65D-40B3B3F85DF1}"/>
              </a:ext>
            </a:extLst>
          </p:cNvPr>
          <p:cNvGraphicFramePr>
            <a:graphicFrameLocks noGrp="1"/>
          </p:cNvGraphicFramePr>
          <p:nvPr>
            <p:ph idx="1"/>
          </p:nvPr>
        </p:nvGraphicFramePr>
        <p:xfrm>
          <a:off x="1342906" y="1417836"/>
          <a:ext cx="10684879" cy="5128825"/>
        </p:xfrm>
        <a:graphic>
          <a:graphicData uri="http://schemas.openxmlformats.org/drawingml/2006/table">
            <a:tbl>
              <a:tblPr/>
              <a:tblGrid>
                <a:gridCol w="2676751">
                  <a:extLst>
                    <a:ext uri="{9D8B030D-6E8A-4147-A177-3AD203B41FA5}">
                      <a16:colId xmlns:a16="http://schemas.microsoft.com/office/drawing/2014/main" val="60179713"/>
                    </a:ext>
                  </a:extLst>
                </a:gridCol>
                <a:gridCol w="1880362">
                  <a:extLst>
                    <a:ext uri="{9D8B030D-6E8A-4147-A177-3AD203B41FA5}">
                      <a16:colId xmlns:a16="http://schemas.microsoft.com/office/drawing/2014/main" val="4033524508"/>
                    </a:ext>
                  </a:extLst>
                </a:gridCol>
                <a:gridCol w="2013094">
                  <a:extLst>
                    <a:ext uri="{9D8B030D-6E8A-4147-A177-3AD203B41FA5}">
                      <a16:colId xmlns:a16="http://schemas.microsoft.com/office/drawing/2014/main" val="1614900821"/>
                    </a:ext>
                  </a:extLst>
                </a:gridCol>
                <a:gridCol w="1858239">
                  <a:extLst>
                    <a:ext uri="{9D8B030D-6E8A-4147-A177-3AD203B41FA5}">
                      <a16:colId xmlns:a16="http://schemas.microsoft.com/office/drawing/2014/main" val="656009854"/>
                    </a:ext>
                  </a:extLst>
                </a:gridCol>
                <a:gridCol w="2256433">
                  <a:extLst>
                    <a:ext uri="{9D8B030D-6E8A-4147-A177-3AD203B41FA5}">
                      <a16:colId xmlns:a16="http://schemas.microsoft.com/office/drawing/2014/main" val="3755381064"/>
                    </a:ext>
                  </a:extLst>
                </a:gridCol>
              </a:tblGrid>
              <a:tr h="247881">
                <a:tc gridSpan="5">
                  <a:txBody>
                    <a:bodyPr/>
                    <a:lstStyle/>
                    <a:p>
                      <a:pPr algn="ctr" rtl="0" fontAlgn="b"/>
                      <a:r>
                        <a:rPr lang="en-US" sz="1200" b="1" i="0" u="none" strike="noStrike">
                          <a:solidFill>
                            <a:srgbClr val="000000"/>
                          </a:solidFill>
                          <a:effectLst/>
                          <a:latin typeface="Calibri" panose="020F0502020204030204" pitchFamily="34" charset="0"/>
                        </a:rPr>
                        <a:t>ANNUAL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7073814"/>
                  </a:ext>
                </a:extLst>
              </a:tr>
              <a:tr h="486468">
                <a:tc>
                  <a:txBody>
                    <a:bodyPr/>
                    <a:lstStyle/>
                    <a:p>
                      <a:pPr algn="l" rtl="0" fontAlgn="b"/>
                      <a:r>
                        <a:rPr lang="en-US" sz="1000" b="1" i="0" u="none" strike="noStrike">
                          <a:solidFill>
                            <a:srgbClr val="000000"/>
                          </a:solidFill>
                          <a:effectLst/>
                          <a:latin typeface="Calibri" panose="020F0502020204030204" pitchFamily="34" charset="0"/>
                        </a:rPr>
                        <a:t>PROGRAMME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b"/>
                      <a:r>
                        <a:rPr lang="en-US" sz="1000" b="1" i="0" u="none" strike="noStrike">
                          <a:solidFill>
                            <a:srgbClr val="000000"/>
                          </a:solidFill>
                          <a:effectLst/>
                          <a:latin typeface="Calibri" panose="020F0502020204030204" pitchFamily="34" charset="0"/>
                        </a:rPr>
                        <a:t>Budget Appropriation</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b"/>
                      <a:r>
                        <a:rPr lang="en-US" sz="1000" b="1" i="0" u="none" strike="noStrike">
                          <a:solidFill>
                            <a:srgbClr val="000000"/>
                          </a:solidFill>
                          <a:effectLst/>
                          <a:latin typeface="Calibri" panose="020F0502020204030204" pitchFamily="34" charset="0"/>
                        </a:rPr>
                        <a:t>Actual Spending</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b"/>
                      <a:r>
                        <a:rPr lang="en-US" sz="1000" b="1" i="0" u="none" strike="noStrike">
                          <a:solidFill>
                            <a:srgbClr val="000000"/>
                          </a:solidFill>
                          <a:effectLst/>
                          <a:latin typeface="Calibri" panose="020F0502020204030204" pitchFamily="34" charset="0"/>
                        </a:rPr>
                        <a:t>Variance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 (Spent)</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881847453"/>
                  </a:ext>
                </a:extLst>
              </a:tr>
              <a:tr h="232389">
                <a:tc>
                  <a:txBody>
                    <a:bodyPr/>
                    <a:lstStyle/>
                    <a:p>
                      <a:pPr algn="ctr" rtl="0" fontAlgn="ctr"/>
                      <a:r>
                        <a:rPr lang="en-US" sz="1000" b="0" i="0" u="none" strike="noStrike">
                          <a:solidFill>
                            <a:srgbClr val="000000"/>
                          </a:solidFill>
                          <a:effectLst/>
                          <a:latin typeface="Calibri" panose="020F050202020403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153,182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29,900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123,282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719823765"/>
                  </a:ext>
                </a:extLst>
              </a:tr>
              <a:tr h="232389">
                <a:tc>
                  <a:txBody>
                    <a:bodyPr/>
                    <a:lstStyle/>
                    <a:p>
                      <a:pPr algn="ctr" rtl="0" fontAlgn="ctr"/>
                      <a:r>
                        <a:rPr lang="en-US" sz="1000" b="0" i="0" u="none" strike="noStrike">
                          <a:solidFill>
                            <a:srgbClr val="000000"/>
                          </a:solidFill>
                          <a:effectLst/>
                          <a:latin typeface="Calibri" panose="020F050202020403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404,243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60,818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343,425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289989764"/>
                  </a:ext>
                </a:extLst>
              </a:tr>
              <a:tr h="232389">
                <a:tc>
                  <a:txBody>
                    <a:bodyPr/>
                    <a:lstStyle/>
                    <a:p>
                      <a:pPr algn="ctr" rtl="0" fontAlgn="ctr"/>
                      <a:r>
                        <a:rPr lang="en-US" sz="1000" b="0" i="0" u="none" strike="noStrike">
                          <a:solidFill>
                            <a:srgbClr val="000000"/>
                          </a:solidFill>
                          <a:effectLst/>
                          <a:latin typeface="Calibri" panose="020F050202020403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dirty="0">
                          <a:solidFill>
                            <a:srgbClr val="000000"/>
                          </a:solidFill>
                          <a:effectLst/>
                          <a:latin typeface="Calibri" panose="020F0502020204030204" pitchFamily="34" charset="0"/>
                        </a:rPr>
                        <a:t>328,656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34,507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294,149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048601338"/>
                  </a:ext>
                </a:extLst>
              </a:tr>
              <a:tr h="232389">
                <a:tc>
                  <a:txBody>
                    <a:bodyPr/>
                    <a:lstStyle/>
                    <a:p>
                      <a:pPr algn="l" rtl="0" fontAlgn="ctr"/>
                      <a:r>
                        <a:rPr lang="en-US" sz="1000" b="1" i="0" u="none" strike="noStrike">
                          <a:solidFill>
                            <a:srgbClr val="000000"/>
                          </a:solidFill>
                          <a:effectLst/>
                          <a:latin typeface="Calibri" panose="020F050202020403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886,081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125,225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760,856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2081063120"/>
                  </a:ext>
                </a:extLst>
              </a:tr>
              <a:tr h="247881">
                <a:tc gridSpan="5">
                  <a:txBody>
                    <a:bodyPr/>
                    <a:lstStyle/>
                    <a:p>
                      <a:pPr algn="ctr" rtl="0" fontAlgn="ctr"/>
                      <a:r>
                        <a:rPr lang="en-US" sz="1200" b="1" i="0" u="none" strike="noStrike">
                          <a:solidFill>
                            <a:srgbClr val="000000"/>
                          </a:solidFill>
                          <a:effectLst/>
                          <a:latin typeface="Calibri" panose="020F0502020204030204" pitchFamily="34" charset="0"/>
                        </a:rPr>
                        <a:t>ECONOMIC CLASSIFICATION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2112380"/>
                  </a:ext>
                </a:extLst>
              </a:tr>
              <a:tr h="232389">
                <a:tc>
                  <a:txBody>
                    <a:bodyPr/>
                    <a:lstStyle/>
                    <a:p>
                      <a:pPr algn="l" rtl="0" fontAlgn="ctr"/>
                      <a:r>
                        <a:rPr lang="en-US" sz="1000" b="0" i="0" u="none" strike="noStrike">
                          <a:solidFill>
                            <a:srgbClr val="000000"/>
                          </a:solidFill>
                          <a:effectLst/>
                          <a:latin typeface="Calibri" panose="020F0502020204030204" pitchFamily="34" charset="0"/>
                        </a:rPr>
                        <a:t>Current Payments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699,536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115,567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583,969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826151769"/>
                  </a:ext>
                </a:extLst>
              </a:tr>
              <a:tr h="410554">
                <a:tc>
                  <a:txBody>
                    <a:bodyPr/>
                    <a:lstStyle/>
                    <a:p>
                      <a:pPr algn="l" rtl="0" fontAlgn="ctr"/>
                      <a:r>
                        <a:rPr lang="en-US" sz="1000" b="0" i="0" u="none" strike="noStrike">
                          <a:solidFill>
                            <a:srgbClr val="000000"/>
                          </a:solidFill>
                          <a:effectLst/>
                          <a:latin typeface="Calibri" panose="020F0502020204030204" pitchFamily="34" charset="0"/>
                        </a:rPr>
                        <a:t>Compensation of Employees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395,835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96,500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299,335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920279286"/>
                  </a:ext>
                </a:extLst>
              </a:tr>
              <a:tr h="232389">
                <a:tc>
                  <a:txBody>
                    <a:bodyPr/>
                    <a:lstStyle/>
                    <a:p>
                      <a:pPr algn="l" rtl="0" fontAlgn="ctr"/>
                      <a:r>
                        <a:rPr lang="en-US" sz="1000" b="0" i="0" u="none" strike="noStrike">
                          <a:solidFill>
                            <a:srgbClr val="000000"/>
                          </a:solidFill>
                          <a:effectLst/>
                          <a:latin typeface="Calibri" panose="020F0502020204030204" pitchFamily="34" charset="0"/>
                        </a:rPr>
                        <a:t>Goods and Services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303,701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19,067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284,634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757008984"/>
                  </a:ext>
                </a:extLst>
              </a:tr>
              <a:tr h="410554">
                <a:tc>
                  <a:txBody>
                    <a:bodyPr/>
                    <a:lstStyle/>
                    <a:p>
                      <a:pPr algn="l" rtl="0" fontAlgn="ctr"/>
                      <a:r>
                        <a:rPr lang="en-US" sz="1000" b="0" i="0" u="none" strike="noStrike">
                          <a:solidFill>
                            <a:srgbClr val="000000"/>
                          </a:solidFill>
                          <a:effectLst/>
                          <a:latin typeface="Calibri" panose="020F0502020204030204" pitchFamily="34" charset="0"/>
                        </a:rPr>
                        <a:t>Higher Education Institutions-GCRO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30,244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7,561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22,683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761396948"/>
                  </a:ext>
                </a:extLst>
              </a:tr>
              <a:tr h="410554">
                <a:tc>
                  <a:txBody>
                    <a:bodyPr/>
                    <a:lstStyle/>
                    <a:p>
                      <a:pPr algn="l" rtl="0" fontAlgn="ctr"/>
                      <a:r>
                        <a:rPr lang="fr-FR" sz="1000" b="0" i="0" u="none" strike="noStrike">
                          <a:solidFill>
                            <a:srgbClr val="000000"/>
                          </a:solidFill>
                          <a:effectLst/>
                          <a:latin typeface="Calibri" panose="020F0502020204030204" pitchFamily="34" charset="0"/>
                        </a:rPr>
                        <a:t>Non-profit Institution ( Tshepo 1 Million)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144,682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144,682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1221982469"/>
                  </a:ext>
                </a:extLst>
              </a:tr>
              <a:tr h="232389">
                <a:tc>
                  <a:txBody>
                    <a:bodyPr/>
                    <a:lstStyle/>
                    <a:p>
                      <a:pPr algn="l" rtl="0" fontAlgn="ctr"/>
                      <a:r>
                        <a:rPr lang="en-US" sz="1000" b="0" i="0" u="none" strike="noStrike">
                          <a:solidFill>
                            <a:srgbClr val="000000"/>
                          </a:solidFill>
                          <a:effectLst/>
                          <a:latin typeface="Calibri" panose="020F0502020204030204" pitchFamily="34" charset="0"/>
                        </a:rPr>
                        <a:t>Household (Life Esidimeni)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1,180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-1,180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028593035"/>
                  </a:ext>
                </a:extLst>
              </a:tr>
              <a:tr h="232389">
                <a:tc>
                  <a:txBody>
                    <a:bodyPr/>
                    <a:lstStyle/>
                    <a:p>
                      <a:pPr algn="l" rtl="0" fontAlgn="ctr"/>
                      <a:r>
                        <a:rPr lang="en-US" sz="1000" b="0" i="0" u="none" strike="noStrike">
                          <a:solidFill>
                            <a:srgbClr val="000000"/>
                          </a:solidFill>
                          <a:effectLst/>
                          <a:latin typeface="Calibri" panose="020F0502020204030204" pitchFamily="34" charset="0"/>
                        </a:rPr>
                        <a:t>Household (Social Benefit)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911024358"/>
                  </a:ext>
                </a:extLst>
              </a:tr>
              <a:tr h="232389">
                <a:tc>
                  <a:txBody>
                    <a:bodyPr/>
                    <a:lstStyle/>
                    <a:p>
                      <a:pPr algn="l" rtl="0" fontAlgn="ctr"/>
                      <a:r>
                        <a:rPr lang="en-US" sz="1000" b="0" i="0" u="none" strike="noStrike">
                          <a:solidFill>
                            <a:srgbClr val="000000"/>
                          </a:solidFill>
                          <a:effectLst/>
                          <a:latin typeface="Calibri" panose="020F0502020204030204" pitchFamily="34" charset="0"/>
                        </a:rPr>
                        <a:t>Provinces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653504636"/>
                  </a:ext>
                </a:extLst>
              </a:tr>
              <a:tr h="232389">
                <a:tc>
                  <a:txBody>
                    <a:bodyPr/>
                    <a:lstStyle/>
                    <a:p>
                      <a:pPr algn="l" rtl="0" fontAlgn="ctr"/>
                      <a:r>
                        <a:rPr lang="en-US" sz="1000" b="0" i="0" u="none" strike="noStrike">
                          <a:solidFill>
                            <a:srgbClr val="000000"/>
                          </a:solidFill>
                          <a:effectLst/>
                          <a:latin typeface="Calibri" panose="020F0502020204030204" pitchFamily="34" charset="0"/>
                        </a:rPr>
                        <a:t>Capital Payments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11,619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10,984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4085362829"/>
                  </a:ext>
                </a:extLst>
              </a:tr>
              <a:tr h="358654">
                <a:tc>
                  <a:txBody>
                    <a:bodyPr/>
                    <a:lstStyle/>
                    <a:p>
                      <a:pPr algn="l" rtl="0" fontAlgn="ctr"/>
                      <a:r>
                        <a:rPr lang="en-US" sz="1000" b="0" i="0" u="none" strike="noStrike">
                          <a:solidFill>
                            <a:srgbClr val="000000"/>
                          </a:solidFill>
                          <a:effectLst/>
                          <a:latin typeface="Calibri" panose="020F0502020204030204" pitchFamily="34" charset="0"/>
                        </a:rPr>
                        <a:t>Payments for Financial Asset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764082973"/>
                  </a:ext>
                </a:extLst>
              </a:tr>
              <a:tr h="232389">
                <a:tc>
                  <a:txBody>
                    <a:bodyPr/>
                    <a:lstStyle/>
                    <a:p>
                      <a:pPr algn="l" rtl="0" fontAlgn="ctr"/>
                      <a:r>
                        <a:rPr lang="en-US" sz="1000" b="1" i="0" u="none" strike="noStrike">
                          <a:solidFill>
                            <a:srgbClr val="000000"/>
                          </a:solidFill>
                          <a:effectLst/>
                          <a:latin typeface="Calibri" panose="020F050202020403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886,081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125,225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760,856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dirty="0">
                          <a:solidFill>
                            <a:srgbClr val="000000"/>
                          </a:solidFill>
                          <a:effectLst/>
                          <a:latin typeface="Calibri" panose="020F0502020204030204" pitchFamily="34" charset="0"/>
                        </a:rPr>
                        <a:t>14%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2651461919"/>
                  </a:ext>
                </a:extLst>
              </a:tr>
            </a:tbl>
          </a:graphicData>
        </a:graphic>
      </p:graphicFrame>
    </p:spTree>
    <p:extLst>
      <p:ext uri="{BB962C8B-B14F-4D97-AF65-F5344CB8AC3E}">
        <p14:creationId xmlns:p14="http://schemas.microsoft.com/office/powerpoint/2010/main" val="2923010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2000" b="1" dirty="0">
                <a:cs typeface="Arial" panose="020B0604020202020204" pitchFamily="34" charset="0"/>
              </a:rPr>
              <a:t>YEAR TO DATE EXPENDITURE ANALYSIS </a:t>
            </a:r>
            <a:endParaRPr lang="en-ZA" sz="2000" dirty="0"/>
          </a:p>
        </p:txBody>
      </p:sp>
      <p:sp>
        <p:nvSpPr>
          <p:cNvPr id="3" name="Content Placeholder 2"/>
          <p:cNvSpPr>
            <a:spLocks noGrp="1"/>
          </p:cNvSpPr>
          <p:nvPr>
            <p:ph idx="1"/>
          </p:nvPr>
        </p:nvSpPr>
        <p:spPr>
          <a:xfrm>
            <a:off x="1334530" y="1616532"/>
            <a:ext cx="10585327" cy="5241468"/>
          </a:xfrm>
        </p:spPr>
        <p:txBody>
          <a:bodyPr>
            <a:noAutofit/>
          </a:bodyPr>
          <a:lstStyle/>
          <a:p>
            <a:pPr algn="just">
              <a:lnSpc>
                <a:spcPct val="150000"/>
              </a:lnSpc>
              <a:buFont typeface="Arial" panose="020B0604020202020204" pitchFamily="34" charset="0"/>
              <a:buChar char="•"/>
              <a:tabLst>
                <a:tab pos="457200" algn="l"/>
              </a:tabLst>
            </a:pPr>
            <a:r>
              <a:rPr lang="en-ZA" sz="1400" dirty="0"/>
              <a:t>The overall main appropriated budget is R886 million, while the actual spending is R125.2 million (14% of the annual budget). </a:t>
            </a:r>
          </a:p>
          <a:p>
            <a:pPr algn="just">
              <a:lnSpc>
                <a:spcPct val="150000"/>
              </a:lnSpc>
              <a:buFont typeface="Arial" panose="020B0604020202020204" pitchFamily="34" charset="0"/>
              <a:buChar char="•"/>
              <a:tabLst>
                <a:tab pos="457200" algn="l"/>
              </a:tabLst>
              <a:defRPr/>
            </a:pPr>
            <a:r>
              <a:rPr lang="en-ZA" sz="1400" b="1" dirty="0"/>
              <a:t>Compensation of employees</a:t>
            </a:r>
            <a:r>
              <a:rPr lang="en-ZA" sz="1400" dirty="0"/>
              <a:t> spent R96.5 million or </a:t>
            </a:r>
            <a:r>
              <a:rPr lang="en-ZA" sz="1400" b="1" dirty="0"/>
              <a:t>24% of the annual budget of R395,8 million </a:t>
            </a:r>
            <a:r>
              <a:rPr lang="en-ZA" sz="1400" dirty="0">
                <a:solidFill>
                  <a:prstClr val="black"/>
                </a:solidFill>
              </a:rPr>
              <a:t>which is in line with the projections and acceptable. </a:t>
            </a:r>
            <a:endParaRPr lang="en-ZA" sz="1400" dirty="0"/>
          </a:p>
          <a:p>
            <a:pPr algn="just">
              <a:lnSpc>
                <a:spcPct val="150000"/>
              </a:lnSpc>
              <a:buFont typeface="Arial" panose="020B0604020202020204" pitchFamily="34" charset="0"/>
              <a:buChar char="•"/>
              <a:tabLst>
                <a:tab pos="457200" algn="l"/>
              </a:tabLst>
            </a:pPr>
            <a:r>
              <a:rPr lang="en-ZA" sz="1400" b="1" dirty="0"/>
              <a:t>Goods and services </a:t>
            </a:r>
            <a:r>
              <a:rPr lang="en-ZA" sz="1400" dirty="0"/>
              <a:t>spent R19 million or 6% of the annual budget of R303.7 million. The underspending is mainly</a:t>
            </a:r>
            <a:r>
              <a:rPr lang="en-US" sz="1400" dirty="0"/>
              <a:t> attributed to the following factors:</a:t>
            </a:r>
          </a:p>
          <a:p>
            <a:pPr lvl="2" algn="just">
              <a:lnSpc>
                <a:spcPct val="80000"/>
              </a:lnSpc>
              <a:spcAft>
                <a:spcPts val="800"/>
              </a:spcAft>
              <a:buFont typeface="Wingdings" panose="05000000000000000000" pitchFamily="2" charset="2"/>
              <a:buChar char="Ø"/>
              <a:defRPr/>
            </a:pPr>
            <a:r>
              <a:rPr lang="en-ZA" sz="1400" dirty="0">
                <a:solidFill>
                  <a:prstClr val="black"/>
                </a:solidFill>
              </a:rPr>
              <a:t>The underspending on goods and services is due to </a:t>
            </a:r>
            <a:r>
              <a:rPr lang="en-US" sz="1400" dirty="0">
                <a:solidFill>
                  <a:prstClr val="black"/>
                </a:solidFill>
              </a:rPr>
              <a:t>events that were cancelled due to delays in internal processes, </a:t>
            </a:r>
            <a:r>
              <a:rPr lang="en-ZA" sz="1400" dirty="0">
                <a:solidFill>
                  <a:prstClr val="black"/>
                </a:solidFill>
              </a:rPr>
              <a:t>Plus R5.7 million of Accruals and R456k for Contracts.  </a:t>
            </a:r>
          </a:p>
          <a:p>
            <a:pPr lvl="2" algn="just">
              <a:lnSpc>
                <a:spcPct val="80000"/>
              </a:lnSpc>
              <a:spcAft>
                <a:spcPts val="800"/>
              </a:spcAft>
              <a:buFont typeface="Wingdings" panose="05000000000000000000" pitchFamily="2" charset="2"/>
              <a:buChar char="Ø"/>
              <a:defRPr/>
            </a:pPr>
            <a:r>
              <a:rPr lang="en-US" sz="1400" dirty="0">
                <a:solidFill>
                  <a:prstClr val="black"/>
                </a:solidFill>
              </a:rPr>
              <a:t>These delays in  Internal processes  will be fast track in the second quarter. </a:t>
            </a:r>
          </a:p>
          <a:p>
            <a:pPr lvl="2" algn="just">
              <a:lnSpc>
                <a:spcPct val="80000"/>
              </a:lnSpc>
              <a:spcAft>
                <a:spcPts val="800"/>
              </a:spcAft>
              <a:buFont typeface="Wingdings" panose="05000000000000000000" pitchFamily="2" charset="2"/>
              <a:buChar char="Ø"/>
              <a:defRPr/>
            </a:pPr>
            <a:r>
              <a:rPr lang="en-US" sz="1400" dirty="0">
                <a:solidFill>
                  <a:prstClr val="black"/>
                </a:solidFill>
              </a:rPr>
              <a:t>Microsoft license was paid on 31 March 2023, it is usually paid in the first quarter of the new financial year</a:t>
            </a:r>
            <a:r>
              <a:rPr lang="en-US" sz="1400" dirty="0"/>
              <a:t>.</a:t>
            </a:r>
          </a:p>
          <a:p>
            <a:pPr marL="342900" lvl="2" indent="-342900" algn="just">
              <a:lnSpc>
                <a:spcPct val="80000"/>
              </a:lnSpc>
              <a:spcAft>
                <a:spcPts val="800"/>
              </a:spcAft>
              <a:tabLst>
                <a:tab pos="457200" algn="l"/>
              </a:tabLst>
              <a:defRPr/>
            </a:pPr>
            <a:r>
              <a:rPr lang="en-US" sz="1400" dirty="0"/>
              <a:t>Tshepo 1 million will migrate to the Department of Education during the 2023/24 adjustments budget, quarter 1 and 2 payment will be transferred using inter-departmental claims.</a:t>
            </a:r>
          </a:p>
          <a:p>
            <a:pPr marL="342900" lvl="2" indent="-342900" algn="just">
              <a:lnSpc>
                <a:spcPct val="80000"/>
              </a:lnSpc>
              <a:spcAft>
                <a:spcPts val="800"/>
              </a:spcAft>
              <a:tabLst>
                <a:tab pos="457200" algn="l"/>
              </a:tabLst>
              <a:defRPr/>
            </a:pPr>
            <a:r>
              <a:rPr lang="en-US" sz="1400" dirty="0"/>
              <a:t> Life </a:t>
            </a:r>
            <a:r>
              <a:rPr lang="en-US" sz="1400" dirty="0" err="1"/>
              <a:t>Esidimeni</a:t>
            </a:r>
            <a:r>
              <a:rPr lang="en-US" sz="1400" dirty="0"/>
              <a:t> spending is as a result of accruals emanating from the previous financial year. Request for additional funding was submitted to the Provincial Treasury in May 2023.</a:t>
            </a:r>
          </a:p>
          <a:p>
            <a:pPr marL="342900" lvl="2" indent="-342900" algn="just">
              <a:lnSpc>
                <a:spcPct val="80000"/>
              </a:lnSpc>
              <a:spcAft>
                <a:spcPts val="800"/>
              </a:spcAft>
              <a:tabLst>
                <a:tab pos="457200" algn="l"/>
              </a:tabLst>
              <a:defRPr/>
            </a:pPr>
            <a:r>
              <a:rPr lang="en-US" sz="1400" dirty="0"/>
              <a:t>Spending on social benefit is mainly for leave gratuity for employees who resigned</a:t>
            </a:r>
          </a:p>
          <a:p>
            <a:pPr marL="342900" lvl="2" indent="-342900" algn="just">
              <a:lnSpc>
                <a:spcPct val="80000"/>
              </a:lnSpc>
              <a:spcAft>
                <a:spcPts val="800"/>
              </a:spcAft>
              <a:tabLst>
                <a:tab pos="457200" algn="l"/>
              </a:tabLst>
              <a:defRPr/>
            </a:pPr>
            <a:r>
              <a:rPr lang="en-US" sz="1400" dirty="0"/>
              <a:t>The procurement of tools of trade will be processed as soon as the tender is approved,  Payment for GG cars was delayed, and processed in the second quarter.</a:t>
            </a:r>
          </a:p>
          <a:p>
            <a:pPr marL="342900" lvl="2" indent="-342900" algn="just">
              <a:lnSpc>
                <a:spcPct val="80000"/>
              </a:lnSpc>
              <a:spcAft>
                <a:spcPts val="800"/>
              </a:spcAft>
              <a:tabLst>
                <a:tab pos="457200" algn="l"/>
              </a:tabLst>
              <a:defRPr/>
            </a:pPr>
            <a:endParaRPr lang="en-US" sz="1500" dirty="0"/>
          </a:p>
          <a:p>
            <a:pPr marL="342900" lvl="1" indent="-342900" algn="just">
              <a:lnSpc>
                <a:spcPct val="150000"/>
              </a:lnSpc>
              <a:spcAft>
                <a:spcPts val="800"/>
              </a:spcAft>
              <a:buFont typeface="Arial" panose="020B0604020202020204" pitchFamily="34" charset="0"/>
              <a:buChar char="•"/>
              <a:tabLst>
                <a:tab pos="457200" algn="l"/>
              </a:tabLst>
            </a:pPr>
            <a:endParaRPr lang="en-ZA" sz="1300" b="1" dirty="0"/>
          </a:p>
          <a:p>
            <a:pPr lvl="1" algn="just">
              <a:lnSpc>
                <a:spcPct val="115000"/>
              </a:lnSpc>
              <a:spcBef>
                <a:spcPts val="1200"/>
              </a:spcBef>
              <a:spcAft>
                <a:spcPts val="800"/>
              </a:spcAft>
              <a:buFont typeface="Arial" panose="020B0604020202020204" pitchFamily="34" charset="0"/>
              <a:buChar char="•"/>
            </a:pPr>
            <a:endParaRPr lang="en-ZA" sz="1300" dirty="0"/>
          </a:p>
          <a:p>
            <a:pPr marL="457200" lvl="1" indent="0" algn="just">
              <a:lnSpc>
                <a:spcPct val="115000"/>
              </a:lnSpc>
              <a:spcBef>
                <a:spcPts val="1200"/>
              </a:spcBef>
              <a:spcAft>
                <a:spcPts val="800"/>
              </a:spcAft>
              <a:buNone/>
            </a:pPr>
            <a:endParaRPr lang="en-ZA" sz="1300" dirty="0"/>
          </a:p>
          <a:p>
            <a:pPr lvl="1" algn="just">
              <a:lnSpc>
                <a:spcPct val="150000"/>
              </a:lnSpc>
              <a:buFont typeface="Arial" panose="020B0604020202020204" pitchFamily="34" charset="0"/>
              <a:buChar char="•"/>
            </a:pPr>
            <a:endParaRPr lang="en-ZA" sz="1300" dirty="0"/>
          </a:p>
          <a:p>
            <a:pPr lvl="1" algn="just">
              <a:lnSpc>
                <a:spcPct val="150000"/>
              </a:lnSpc>
              <a:buFont typeface="Arial" panose="020B0604020202020204" pitchFamily="34" charset="0"/>
              <a:buChar char="•"/>
            </a:pPr>
            <a:endParaRPr lang="en-ZA" sz="1300" kern="0" dirty="0">
              <a:ea typeface="MS PGothic" pitchFamily="34" charset="-128"/>
            </a:endParaRPr>
          </a:p>
        </p:txBody>
      </p:sp>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29</a:t>
            </a:fld>
            <a:endParaRPr lang="en-US" dirty="0">
              <a:solidFill>
                <a:prstClr val="black"/>
              </a:solidFill>
              <a:latin typeface="Calibri"/>
            </a:endParaRPr>
          </a:p>
        </p:txBody>
      </p:sp>
    </p:spTree>
    <p:extLst>
      <p:ext uri="{BB962C8B-B14F-4D97-AF65-F5344CB8AC3E}">
        <p14:creationId xmlns:p14="http://schemas.microsoft.com/office/powerpoint/2010/main" val="1985317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365C937B-EF7F-324C-AB7C-7A163720D8DC}"/>
              </a:ext>
            </a:extLst>
          </p:cNvPr>
          <p:cNvSpPr>
            <a:spLocks noGrp="1"/>
          </p:cNvSpPr>
          <p:nvPr>
            <p:ph type="title"/>
          </p:nvPr>
        </p:nvSpPr>
        <p:spPr>
          <a:xfrm>
            <a:off x="753925" y="2076450"/>
            <a:ext cx="10684151" cy="1807506"/>
          </a:xfrm>
        </p:spPr>
        <p:txBody>
          <a:bodyPr vert="horz" lIns="91440" tIns="45720" rIns="91440" bIns="45720" rtlCol="0" anchor="ctr">
            <a:normAutofit/>
          </a:bodyPr>
          <a:lstStyle/>
          <a:p>
            <a:pPr algn="ctr"/>
            <a:r>
              <a:rPr lang="en-US" sz="4000" b="1" dirty="0">
                <a:solidFill>
                  <a:srgbClr val="FFFFFF"/>
                </a:solidFill>
                <a:latin typeface="Arial" panose="020B0604020202020204" pitchFamily="34" charset="0"/>
                <a:cs typeface="Arial" panose="020B0604020202020204" pitchFamily="34" charset="0"/>
              </a:rPr>
              <a:t>PROVINCIAL STRATEGIC AGENDA</a:t>
            </a:r>
            <a:br>
              <a:rPr lang="en-US" sz="4000" b="1" dirty="0">
                <a:solidFill>
                  <a:srgbClr val="FFFFFF"/>
                </a:solidFill>
                <a:latin typeface="Arial" panose="020B0604020202020204" pitchFamily="34" charset="0"/>
                <a:cs typeface="Arial" panose="020B0604020202020204" pitchFamily="34" charset="0"/>
              </a:rPr>
            </a:br>
            <a:br>
              <a:rPr lang="en-US" sz="4000" b="1" dirty="0">
                <a:solidFill>
                  <a:srgbClr val="FFFFFF"/>
                </a:solidFill>
                <a:latin typeface="Arial" panose="020B0604020202020204" pitchFamily="34" charset="0"/>
                <a:cs typeface="Arial" panose="020B0604020202020204" pitchFamily="34" charset="0"/>
              </a:rPr>
            </a:br>
            <a:endParaRPr lang="en-US" sz="4000" b="1" dirty="0">
              <a:solidFill>
                <a:srgbClr val="FFFFFF"/>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E7B6ED-B1DA-6F40-8C1C-6CF5CFC31479}"/>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endParaRPr lang="en-US" sz="1600" dirty="0">
              <a:solidFill>
                <a:srgbClr val="000000"/>
              </a:solidFill>
              <a:latin typeface="Arial" panose="020B0604020202020204" pitchFamily="34" charset="0"/>
              <a:cs typeface="Arial" panose="020B0604020202020204" pitchFamily="34" charset="0"/>
            </a:endParaRPr>
          </a:p>
          <a:p>
            <a:pPr algn="ctr"/>
            <a:endParaRPr lang="en-US" sz="1600" dirty="0">
              <a:solidFill>
                <a:srgbClr val="000000"/>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D567092C-E83F-9345-A464-D8B1133F38B0}"/>
              </a:ext>
            </a:extLst>
          </p:cNvPr>
          <p:cNvSpPr>
            <a:spLocks noGrp="1"/>
          </p:cNvSpPr>
          <p:nvPr>
            <p:ph type="sldNum" sz="quarter" idx="12"/>
          </p:nvPr>
        </p:nvSpPr>
        <p:spPr>
          <a:xfrm>
            <a:off x="944879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823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30</a:t>
            </a:fld>
            <a:endParaRPr lang="en-US" dirty="0">
              <a:solidFill>
                <a:prstClr val="black"/>
              </a:solidFill>
              <a:latin typeface="Calibri"/>
            </a:endParaRPr>
          </a:p>
        </p:txBody>
      </p:sp>
      <p:sp>
        <p:nvSpPr>
          <p:cNvPr id="7" name="Title 1"/>
          <p:cNvSpPr>
            <a:spLocks noGrp="1"/>
          </p:cNvSpPr>
          <p:nvPr>
            <p:ph type="title"/>
          </p:nvPr>
        </p:nvSpPr>
        <p:spPr/>
        <p:txBody>
          <a:bodyPr>
            <a:noAutofit/>
          </a:bodyPr>
          <a:lstStyle/>
          <a:p>
            <a:pPr algn="ctr"/>
            <a:r>
              <a:rPr lang="en-ZA" altLang="en-US" sz="2000" dirty="0"/>
              <a:t>UNAUTHORISED, IRREGULAR, FRUITLESS AND WASTEFUL EXPENDITURE</a:t>
            </a:r>
          </a:p>
        </p:txBody>
      </p:sp>
      <p:sp>
        <p:nvSpPr>
          <p:cNvPr id="2" name="Content Placeholder 1"/>
          <p:cNvSpPr>
            <a:spLocks noGrp="1"/>
          </p:cNvSpPr>
          <p:nvPr>
            <p:ph idx="1"/>
          </p:nvPr>
        </p:nvSpPr>
        <p:spPr>
          <a:xfrm>
            <a:off x="1342907" y="1590941"/>
            <a:ext cx="10684879" cy="4790650"/>
          </a:xfrm>
        </p:spPr>
        <p:txBody>
          <a:bodyPr>
            <a:normAutofit/>
          </a:bodyPr>
          <a:lstStyle/>
          <a:p>
            <a:pPr algn="just">
              <a:lnSpc>
                <a:spcPct val="150000"/>
              </a:lnSpc>
              <a:tabLst>
                <a:tab pos="457200" algn="l"/>
              </a:tabLst>
            </a:pPr>
            <a:r>
              <a:rPr lang="en-ZA" altLang="en-US" sz="1400" dirty="0"/>
              <a:t>The Office of the Premier did not incur any unauthorised, irregular, fruitless and wasteful expenditure during the period under review and does not foresee possible unauthorised, fruitless or wasteful expenditure for the quarter ending 30 June 2023</a:t>
            </a:r>
          </a:p>
        </p:txBody>
      </p:sp>
      <p:graphicFrame>
        <p:nvGraphicFramePr>
          <p:cNvPr id="5" name="Table 4">
            <a:extLst>
              <a:ext uri="{FF2B5EF4-FFF2-40B4-BE49-F238E27FC236}">
                <a16:creationId xmlns:a16="http://schemas.microsoft.com/office/drawing/2014/main" id="{353E0F3D-CCC4-496B-A7D5-17A0DF0C3C8E}"/>
              </a:ext>
            </a:extLst>
          </p:cNvPr>
          <p:cNvGraphicFramePr>
            <a:graphicFrameLocks noGrp="1"/>
          </p:cNvGraphicFramePr>
          <p:nvPr>
            <p:extLst>
              <p:ext uri="{D42A27DB-BD31-4B8C-83A1-F6EECF244321}">
                <p14:modId xmlns:p14="http://schemas.microsoft.com/office/powerpoint/2010/main" val="4180760848"/>
              </p:ext>
            </p:extLst>
          </p:nvPr>
        </p:nvGraphicFramePr>
        <p:xfrm>
          <a:off x="1342907" y="2702103"/>
          <a:ext cx="10684878" cy="3755849"/>
        </p:xfrm>
        <a:graphic>
          <a:graphicData uri="http://schemas.openxmlformats.org/drawingml/2006/table">
            <a:tbl>
              <a:tblPr firstRow="1" bandRow="1"/>
              <a:tblGrid>
                <a:gridCol w="2711304">
                  <a:extLst>
                    <a:ext uri="{9D8B030D-6E8A-4147-A177-3AD203B41FA5}">
                      <a16:colId xmlns:a16="http://schemas.microsoft.com/office/drawing/2014/main" val="1347375769"/>
                    </a:ext>
                  </a:extLst>
                </a:gridCol>
                <a:gridCol w="2067986">
                  <a:extLst>
                    <a:ext uri="{9D8B030D-6E8A-4147-A177-3AD203B41FA5}">
                      <a16:colId xmlns:a16="http://schemas.microsoft.com/office/drawing/2014/main" val="3205001081"/>
                    </a:ext>
                  </a:extLst>
                </a:gridCol>
                <a:gridCol w="1975388">
                  <a:extLst>
                    <a:ext uri="{9D8B030D-6E8A-4147-A177-3AD203B41FA5}">
                      <a16:colId xmlns:a16="http://schemas.microsoft.com/office/drawing/2014/main" val="2193468212"/>
                    </a:ext>
                  </a:extLst>
                </a:gridCol>
                <a:gridCol w="2098851">
                  <a:extLst>
                    <a:ext uri="{9D8B030D-6E8A-4147-A177-3AD203B41FA5}">
                      <a16:colId xmlns:a16="http://schemas.microsoft.com/office/drawing/2014/main" val="1859202540"/>
                    </a:ext>
                  </a:extLst>
                </a:gridCol>
                <a:gridCol w="1831349">
                  <a:extLst>
                    <a:ext uri="{9D8B030D-6E8A-4147-A177-3AD203B41FA5}">
                      <a16:colId xmlns:a16="http://schemas.microsoft.com/office/drawing/2014/main" val="4101880988"/>
                    </a:ext>
                  </a:extLst>
                </a:gridCol>
              </a:tblGrid>
              <a:tr h="290607">
                <a:tc>
                  <a:txBody>
                    <a:bodyPr/>
                    <a:lstStyle/>
                    <a:p>
                      <a:pPr algn="l" rtl="0" fontAlgn="ctr"/>
                      <a:r>
                        <a:rPr lang="en-ZA" sz="1400" b="1" i="0" u="none" strike="noStrike">
                          <a:solidFill>
                            <a:srgbClr val="000000"/>
                          </a:solidFill>
                          <a:effectLst/>
                          <a:latin typeface="Calibri" panose="020F0502020204030204" pitchFamily="34" charset="0"/>
                        </a:rPr>
                        <a:t>ITEM</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ZA" sz="1400" b="1" i="0" u="none" strike="noStrike" dirty="0">
                          <a:solidFill>
                            <a:srgbClr val="000000"/>
                          </a:solidFill>
                          <a:effectLst/>
                          <a:latin typeface="Calibri" panose="020F0502020204030204" pitchFamily="34" charset="0"/>
                        </a:rPr>
                        <a:t>AMOUNT </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ZA" sz="1400" b="1" i="0" u="none" strike="noStrike">
                          <a:solidFill>
                            <a:srgbClr val="000000"/>
                          </a:solidFill>
                          <a:effectLst/>
                          <a:latin typeface="Calibri" panose="020F0502020204030204" pitchFamily="34" charset="0"/>
                        </a:rPr>
                        <a:t>INTERVENTIONS</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ZA" sz="1400" b="1" i="0" u="none" strike="noStrike" dirty="0">
                          <a:solidFill>
                            <a:srgbClr val="000000"/>
                          </a:solidFill>
                          <a:effectLst/>
                          <a:latin typeface="Calibri" panose="020F0502020204030204" pitchFamily="34" charset="0"/>
                        </a:rPr>
                        <a:t>COMMEND </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ZA" sz="1400" b="1" i="0" u="none" strike="noStrike" dirty="0">
                          <a:solidFill>
                            <a:srgbClr val="000000"/>
                          </a:solidFill>
                          <a:effectLst/>
                          <a:latin typeface="Calibri" panose="020F0502020204030204" pitchFamily="34" charset="0"/>
                        </a:rPr>
                        <a:t>PROGRESS </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4178074664"/>
                  </a:ext>
                </a:extLst>
              </a:tr>
              <a:tr h="1348674">
                <a:tc>
                  <a:txBody>
                    <a:bodyPr/>
                    <a:lstStyle/>
                    <a:p>
                      <a:pPr marL="0" algn="just" defTabSz="457200" rtl="0" eaLnBrk="1" fontAlgn="ctr" latinLnBrk="0" hangingPunct="1"/>
                      <a:r>
                        <a:rPr lang="en-ZA" sz="1400" b="1" i="0" u="none" strike="noStrike" kern="1200" dirty="0">
                          <a:solidFill>
                            <a:srgbClr val="000000"/>
                          </a:solidFill>
                          <a:effectLst/>
                          <a:latin typeface="Calibri" panose="020F0502020204030204" pitchFamily="34" charset="0"/>
                          <a:ea typeface="+mn-ea"/>
                          <a:cs typeface="+mn-cs"/>
                        </a:rPr>
                        <a:t>Unauthorised expenditure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316503121"/>
                  </a:ext>
                </a:extLst>
              </a:tr>
              <a:tr h="996483">
                <a:tc>
                  <a:txBody>
                    <a:bodyPr/>
                    <a:lstStyle/>
                    <a:p>
                      <a:pPr algn="just" rtl="0" fontAlgn="ctr"/>
                      <a:r>
                        <a:rPr lang="en-ZA" sz="1400" b="1" i="0" u="none" strike="noStrike" dirty="0">
                          <a:solidFill>
                            <a:srgbClr val="000000"/>
                          </a:solidFill>
                          <a:effectLst/>
                          <a:latin typeface="Calibri" panose="020F0502020204030204" pitchFamily="34" charset="0"/>
                        </a:rPr>
                        <a:t>Fruitless and wasteful expenditure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132492375"/>
                  </a:ext>
                </a:extLst>
              </a:tr>
              <a:tr h="1120085">
                <a:tc>
                  <a:txBody>
                    <a:bodyPr/>
                    <a:lstStyle/>
                    <a:p>
                      <a:pPr algn="just" rtl="0" fontAlgn="ctr"/>
                      <a:r>
                        <a:rPr lang="en-ZA" sz="1400" b="1" i="0" u="none" strike="noStrike" dirty="0">
                          <a:solidFill>
                            <a:srgbClr val="000000"/>
                          </a:solidFill>
                          <a:effectLst/>
                          <a:latin typeface="Calibri" panose="020F0502020204030204" pitchFamily="34" charset="0"/>
                        </a:rPr>
                        <a:t>Irregular expenditure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lvl="0" algn="just" defTabSz="457200" rtl="0" eaLnBrk="1" fontAlgn="ctr" latinLnBrk="0" hangingPunct="1"/>
                      <a:endParaRPr lang="en-ZA" sz="1400" b="0" i="0" u="none" strike="noStrike" kern="1200" dirty="0">
                        <a:solidFill>
                          <a:srgbClr val="000000"/>
                        </a:solidFill>
                        <a:effectLst/>
                        <a:latin typeface="Calibri" panose="020F0502020204030204" pitchFamily="34" charset="0"/>
                        <a:ea typeface="+mn-ea"/>
                        <a:cs typeface="+mn-cs"/>
                      </a:endParaRPr>
                    </a:p>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lvl="0" algn="just" defTabSz="457200" rtl="0" eaLnBrk="1" fontAlgn="ctr" latinLnBrk="0" hangingPunct="1"/>
                      <a:endParaRPr lang="en-ZA" sz="1400" b="0" i="0" u="none" strike="noStrike" kern="1200" dirty="0">
                        <a:solidFill>
                          <a:srgbClr val="000000"/>
                        </a:solidFill>
                        <a:effectLst/>
                        <a:latin typeface="Calibri" panose="020F0502020204030204" pitchFamily="34" charset="0"/>
                        <a:ea typeface="+mn-ea"/>
                        <a:cs typeface="+mn-cs"/>
                      </a:endParaRPr>
                    </a:p>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lvl="0" algn="just" defTabSz="457200" rtl="0" eaLnBrk="1" fontAlgn="ctr" latinLnBrk="0" hangingPunct="1"/>
                      <a:endParaRPr lang="en-ZA" sz="1400" b="0" i="0" u="none" strike="noStrike" kern="1200" dirty="0">
                        <a:solidFill>
                          <a:srgbClr val="000000"/>
                        </a:solidFill>
                        <a:effectLst/>
                        <a:latin typeface="Calibri" panose="020F0502020204030204" pitchFamily="34" charset="0"/>
                        <a:ea typeface="+mn-ea"/>
                        <a:cs typeface="+mn-cs"/>
                      </a:endParaRPr>
                    </a:p>
                    <a:p>
                      <a:pPr marL="0" lvl="0" algn="just" defTabSz="457200" rtl="0" eaLnBrk="1" fontAlgn="ctr" latinLnBrk="0" hangingPunct="1"/>
                      <a:r>
                        <a:rPr lang="en-ZA" sz="1400" b="0" i="0" u="none" strike="noStrike" kern="1200" dirty="0">
                          <a:solidFill>
                            <a:srgbClr val="000000"/>
                          </a:solidFill>
                          <a:effectLst/>
                          <a:latin typeface="Calibri" panose="020F0502020204030204" pitchFamily="34" charset="0"/>
                          <a:ea typeface="+mn-ea"/>
                          <a:cs typeface="+mn-cs"/>
                        </a:rPr>
                        <a:t>None</a:t>
                      </a:r>
                    </a:p>
                  </a:txBody>
                  <a:tcPr marL="5826" marR="5826" marT="582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733377876"/>
                  </a:ext>
                </a:extLst>
              </a:tr>
            </a:tbl>
          </a:graphicData>
        </a:graphic>
      </p:graphicFrame>
    </p:spTree>
    <p:extLst>
      <p:ext uri="{BB962C8B-B14F-4D97-AF65-F5344CB8AC3E}">
        <p14:creationId xmlns:p14="http://schemas.microsoft.com/office/powerpoint/2010/main" val="270101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31</a:t>
            </a:fld>
            <a:endParaRPr lang="en-US" dirty="0">
              <a:solidFill>
                <a:prstClr val="black"/>
              </a:solidFill>
              <a:latin typeface="Calibri"/>
            </a:endParaRPr>
          </a:p>
        </p:txBody>
      </p:sp>
      <p:sp>
        <p:nvSpPr>
          <p:cNvPr id="11" name="Title 1"/>
          <p:cNvSpPr>
            <a:spLocks noGrp="1"/>
          </p:cNvSpPr>
          <p:nvPr>
            <p:ph type="title"/>
          </p:nvPr>
        </p:nvSpPr>
        <p:spPr/>
        <p:txBody>
          <a:bodyPr>
            <a:noAutofit/>
          </a:bodyPr>
          <a:lstStyle/>
          <a:p>
            <a:r>
              <a:rPr lang="en-ZA" altLang="en-US" sz="2000" b="1" dirty="0">
                <a:cs typeface="Arial" panose="020B0604020202020204" pitchFamily="34" charset="0"/>
              </a:rPr>
              <a:t>DEPARTMENTAL REVENUE ANALYSIS</a:t>
            </a:r>
          </a:p>
        </p:txBody>
      </p:sp>
      <p:sp>
        <p:nvSpPr>
          <p:cNvPr id="9" name="Content Placeholder 2"/>
          <p:cNvSpPr txBox="1">
            <a:spLocks/>
          </p:cNvSpPr>
          <p:nvPr/>
        </p:nvSpPr>
        <p:spPr>
          <a:xfrm>
            <a:off x="1342907" y="1620079"/>
            <a:ext cx="10684879" cy="4926585"/>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altLang="en-US" sz="1350" dirty="0">
              <a:solidFill>
                <a:prstClr val="black"/>
              </a:solidFill>
              <a:latin typeface="Calibri"/>
            </a:endParaRPr>
          </a:p>
          <a:p>
            <a:endParaRPr lang="en-ZA" altLang="en-US" sz="1350" dirty="0">
              <a:solidFill>
                <a:prstClr val="black"/>
              </a:solidFill>
              <a:latin typeface="Calibri"/>
            </a:endParaRPr>
          </a:p>
          <a:p>
            <a:endParaRPr lang="en-ZA" altLang="en-US" sz="1350" dirty="0">
              <a:solidFill>
                <a:prstClr val="black"/>
              </a:solidFill>
              <a:latin typeface="Calibri"/>
            </a:endParaRPr>
          </a:p>
          <a:p>
            <a:endParaRPr lang="en-ZA" altLang="en-US" sz="1350" dirty="0">
              <a:solidFill>
                <a:prstClr val="black"/>
              </a:solidFill>
              <a:latin typeface="Calibri"/>
            </a:endParaRPr>
          </a:p>
          <a:p>
            <a:pPr marL="0" indent="0" algn="just">
              <a:lnSpc>
                <a:spcPct val="150000"/>
              </a:lnSpc>
              <a:buNone/>
            </a:pPr>
            <a:endParaRPr lang="en-ZA" altLang="en-US" sz="1300" b="1" dirty="0">
              <a:solidFill>
                <a:prstClr val="black"/>
              </a:solidFill>
              <a:latin typeface="Calibri"/>
              <a:cs typeface="Arial" panose="020B0604020202020204" pitchFamily="34" charset="0"/>
            </a:endParaRPr>
          </a:p>
          <a:p>
            <a:pPr marL="0" indent="0" algn="just">
              <a:lnSpc>
                <a:spcPct val="150000"/>
              </a:lnSpc>
              <a:buNone/>
            </a:pPr>
            <a:endParaRPr lang="en-ZA" altLang="en-US" sz="1300" b="1" dirty="0">
              <a:solidFill>
                <a:prstClr val="black"/>
              </a:solidFill>
              <a:latin typeface="Calibri"/>
              <a:cs typeface="Arial" panose="020B0604020202020204" pitchFamily="34" charset="0"/>
            </a:endParaRPr>
          </a:p>
          <a:p>
            <a:pPr marL="0" indent="0" algn="just" defTabSz="914400">
              <a:lnSpc>
                <a:spcPct val="110000"/>
              </a:lnSpc>
              <a:spcBef>
                <a:spcPts val="0"/>
              </a:spcBef>
              <a:buNone/>
            </a:pPr>
            <a:endParaRPr lang="en-ZA" altLang="en-US" sz="1400" kern="0" dirty="0">
              <a:solidFill>
                <a:prstClr val="black"/>
              </a:solidFill>
              <a:latin typeface="Calibri"/>
              <a:ea typeface="MS PGothic" pitchFamily="34" charset="-128"/>
              <a:cs typeface="Arial" panose="020B0604020202020204" pitchFamily="34" charset="0"/>
            </a:endParaRPr>
          </a:p>
          <a:p>
            <a:pPr algn="just">
              <a:lnSpc>
                <a:spcPct val="110000"/>
              </a:lnSpc>
              <a:spcBef>
                <a:spcPts val="0"/>
              </a:spcBef>
              <a:spcAft>
                <a:spcPts val="1100"/>
              </a:spcAft>
            </a:pPr>
            <a:endParaRPr lang="en-ZA" sz="2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spcAft>
                <a:spcPts val="1100"/>
              </a:spcAft>
            </a:pPr>
            <a:endParaRPr lang="en-Z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spcAft>
                <a:spcPts val="1100"/>
              </a:spcAft>
            </a:pPr>
            <a:r>
              <a:rPr lang="en-ZA" sz="1400" dirty="0">
                <a:solidFill>
                  <a:prstClr val="black"/>
                </a:solidFill>
                <a:latin typeface="Arial" panose="020B0604020202020204" pitchFamily="34" charset="0"/>
                <a:ea typeface="Calibri" panose="020F0502020204030204" pitchFamily="34" charset="0"/>
                <a:cs typeface="Arial" panose="020B0604020202020204" pitchFamily="34" charset="0"/>
              </a:rPr>
              <a:t>Revenue collection in OoP is made up of various sources, namely payments by staff members for parking facilities, debts, commissions for staff that has garnishee and insurance deductions.</a:t>
            </a:r>
            <a:endParaRPr lang="en-ZA" altLang="en-US" sz="1400" kern="0" dirty="0">
              <a:solidFill>
                <a:prstClr val="black"/>
              </a:solidFill>
              <a:latin typeface="Arial" panose="020B0604020202020204" pitchFamily="34" charset="0"/>
              <a:ea typeface="MS PGothic" pitchFamily="34" charset="-128"/>
              <a:cs typeface="Arial" panose="020B0604020202020204" pitchFamily="34" charset="0"/>
            </a:endParaRPr>
          </a:p>
          <a:p>
            <a:pPr algn="just" defTabSz="914400">
              <a:lnSpc>
                <a:spcPct val="110000"/>
              </a:lnSpc>
              <a:spcBef>
                <a:spcPts val="0"/>
              </a:spcBef>
            </a:pPr>
            <a:r>
              <a:rPr lang="en-ZA" altLang="en-US" sz="1400" dirty="0">
                <a:solidFill>
                  <a:prstClr val="black"/>
                </a:solidFill>
                <a:latin typeface="Arial" panose="020B0604020202020204" pitchFamily="34" charset="0"/>
                <a:cs typeface="Arial" panose="020B0604020202020204" pitchFamily="34" charset="0"/>
              </a:rPr>
              <a:t>Office of the Premier collected the  total revenue of R219 000 (201%) from a quarterly budget of R100 000 which constitutes over collection of R119 000 due</a:t>
            </a:r>
            <a:r>
              <a:rPr lang="en-US" altLang="en-US" sz="1400" dirty="0">
                <a:solidFill>
                  <a:prstClr val="black"/>
                </a:solidFill>
                <a:latin typeface="Arial" panose="020B0604020202020204" pitchFamily="34" charset="0"/>
                <a:cs typeface="Arial" panose="020B0604020202020204" pitchFamily="34" charset="0"/>
              </a:rPr>
              <a:t> to additional applications for parking received in the new financial year, and </a:t>
            </a:r>
            <a:r>
              <a:rPr lang="en-ZA" altLang="en-US" sz="1400" dirty="0">
                <a:solidFill>
                  <a:prstClr val="black"/>
                </a:solidFill>
                <a:latin typeface="Arial" panose="020B0604020202020204" pitchFamily="34" charset="0"/>
                <a:cs typeface="Arial" panose="020B0604020202020204" pitchFamily="34" charset="0"/>
              </a:rPr>
              <a:t>b</a:t>
            </a:r>
            <a:r>
              <a:rPr lang="en-ZA" sz="1400" dirty="0">
                <a:solidFill>
                  <a:prstClr val="black"/>
                </a:solidFill>
                <a:latin typeface="Arial" panose="020B0604020202020204" pitchFamily="34" charset="0"/>
                <a:cs typeface="Arial" panose="020B0604020202020204" pitchFamily="34" charset="0"/>
              </a:rPr>
              <a:t>ursary repayment relating to breach of contract-employees and salary over-payment of employees who left the department.</a:t>
            </a:r>
          </a:p>
          <a:p>
            <a:pPr marL="0" indent="0" algn="just" defTabSz="914400">
              <a:lnSpc>
                <a:spcPct val="110000"/>
              </a:lnSpc>
              <a:spcBef>
                <a:spcPts val="0"/>
              </a:spcBef>
              <a:buNone/>
            </a:pPr>
            <a:endParaRPr lang="en-ZA" altLang="en-US" sz="1400" dirty="0">
              <a:solidFill>
                <a:prstClr val="black"/>
              </a:solidFill>
              <a:latin typeface="Arial" panose="020B0604020202020204" pitchFamily="34" charset="0"/>
              <a:cs typeface="Arial" panose="020B0604020202020204" pitchFamily="34" charset="0"/>
            </a:endParaRPr>
          </a:p>
          <a:p>
            <a:pPr algn="just" defTabSz="914400">
              <a:lnSpc>
                <a:spcPct val="110000"/>
              </a:lnSpc>
              <a:spcBef>
                <a:spcPts val="0"/>
              </a:spcBef>
            </a:pPr>
            <a:r>
              <a:rPr lang="en-ZA" sz="1400" dirty="0">
                <a:solidFill>
                  <a:prstClr val="black"/>
                </a:solidFill>
                <a:latin typeface="Arial" panose="020B0604020202020204" pitchFamily="34" charset="0"/>
                <a:cs typeface="Arial" panose="020B0604020202020204" pitchFamily="34" charset="0"/>
              </a:rPr>
              <a:t>The department has collected R219 000 or 56% of the annual budget of R390 000</a:t>
            </a:r>
            <a:r>
              <a:rPr lang="en-ZA" sz="14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ZA" altLang="en-US" sz="1400" b="1" dirty="0">
              <a:solidFill>
                <a:prstClr val="black"/>
              </a:solidFill>
              <a:latin typeface="Arial" panose="020B0604020202020204" pitchFamily="34" charset="0"/>
              <a:cs typeface="Arial" panose="020B0604020202020204" pitchFamily="34" charset="0"/>
            </a:endParaRPr>
          </a:p>
          <a:p>
            <a:pPr marL="0" indent="0" algn="just">
              <a:lnSpc>
                <a:spcPct val="106000"/>
              </a:lnSpc>
              <a:spcAft>
                <a:spcPts val="800"/>
              </a:spcAft>
              <a:buNone/>
            </a:pPr>
            <a:endParaRPr lang="en-ZA" altLang="en-US" sz="2200" b="1" dirty="0">
              <a:solidFill>
                <a:srgbClr val="FF0000"/>
              </a:solidFill>
              <a:latin typeface="Arial" panose="020B0604020202020204" pitchFamily="34" charset="0"/>
              <a:cs typeface="Arial" panose="020B0604020202020204" pitchFamily="34" charset="0"/>
            </a:endParaRPr>
          </a:p>
          <a:p>
            <a:pPr marL="0" indent="0" algn="just">
              <a:lnSpc>
                <a:spcPct val="110000"/>
              </a:lnSpc>
              <a:buNone/>
            </a:pPr>
            <a:endParaRPr lang="en-US" altLang="en-US" sz="1050" b="1" dirty="0">
              <a:solidFill>
                <a:prstClr val="black"/>
              </a:solidFill>
              <a:latin typeface="Calibri"/>
              <a:cs typeface="Arial" panose="020B0604020202020204" pitchFamily="34" charset="0"/>
            </a:endParaRPr>
          </a:p>
          <a:p>
            <a:pPr marL="0" indent="0">
              <a:buNone/>
            </a:pPr>
            <a:endParaRPr lang="en-US" altLang="en-US" sz="900" dirty="0">
              <a:solidFill>
                <a:srgbClr val="FF0000"/>
              </a:solidFill>
              <a:latin typeface="Arial" panose="020B0604020202020204" pitchFamily="34" charset="0"/>
              <a:cs typeface="Arial" panose="020B0604020202020204" pitchFamily="34" charset="0"/>
            </a:endParaRPr>
          </a:p>
          <a:p>
            <a:pPr marL="0" indent="0">
              <a:buNone/>
            </a:pPr>
            <a:endParaRPr lang="en-GB" altLang="en-US" sz="900" dirty="0">
              <a:solidFill>
                <a:prstClr val="black"/>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1E6BCF83-FC12-5EB2-33C2-E8BE08C53D85}"/>
              </a:ext>
            </a:extLst>
          </p:cNvPr>
          <p:cNvGraphicFramePr>
            <a:graphicFrameLocks noGrp="1"/>
          </p:cNvGraphicFramePr>
          <p:nvPr>
            <p:extLst>
              <p:ext uri="{D42A27DB-BD31-4B8C-83A1-F6EECF244321}">
                <p14:modId xmlns:p14="http://schemas.microsoft.com/office/powerpoint/2010/main" val="417646203"/>
              </p:ext>
            </p:extLst>
          </p:nvPr>
        </p:nvGraphicFramePr>
        <p:xfrm>
          <a:off x="1342907" y="1483037"/>
          <a:ext cx="10684880" cy="2755588"/>
        </p:xfrm>
        <a:graphic>
          <a:graphicData uri="http://schemas.openxmlformats.org/drawingml/2006/table">
            <a:tbl>
              <a:tblPr/>
              <a:tblGrid>
                <a:gridCol w="1079735">
                  <a:extLst>
                    <a:ext uri="{9D8B030D-6E8A-4147-A177-3AD203B41FA5}">
                      <a16:colId xmlns:a16="http://schemas.microsoft.com/office/drawing/2014/main" val="1234137957"/>
                    </a:ext>
                  </a:extLst>
                </a:gridCol>
                <a:gridCol w="1079735">
                  <a:extLst>
                    <a:ext uri="{9D8B030D-6E8A-4147-A177-3AD203B41FA5}">
                      <a16:colId xmlns:a16="http://schemas.microsoft.com/office/drawing/2014/main" val="2745912823"/>
                    </a:ext>
                  </a:extLst>
                </a:gridCol>
                <a:gridCol w="1079735">
                  <a:extLst>
                    <a:ext uri="{9D8B030D-6E8A-4147-A177-3AD203B41FA5}">
                      <a16:colId xmlns:a16="http://schemas.microsoft.com/office/drawing/2014/main" val="2780604111"/>
                    </a:ext>
                  </a:extLst>
                </a:gridCol>
                <a:gridCol w="1079735">
                  <a:extLst>
                    <a:ext uri="{9D8B030D-6E8A-4147-A177-3AD203B41FA5}">
                      <a16:colId xmlns:a16="http://schemas.microsoft.com/office/drawing/2014/main" val="734971259"/>
                    </a:ext>
                  </a:extLst>
                </a:gridCol>
                <a:gridCol w="1439648">
                  <a:extLst>
                    <a:ext uri="{9D8B030D-6E8A-4147-A177-3AD203B41FA5}">
                      <a16:colId xmlns:a16="http://schemas.microsoft.com/office/drawing/2014/main" val="2144405921"/>
                    </a:ext>
                  </a:extLst>
                </a:gridCol>
                <a:gridCol w="1304680">
                  <a:extLst>
                    <a:ext uri="{9D8B030D-6E8A-4147-A177-3AD203B41FA5}">
                      <a16:colId xmlns:a16="http://schemas.microsoft.com/office/drawing/2014/main" val="534348214"/>
                    </a:ext>
                  </a:extLst>
                </a:gridCol>
                <a:gridCol w="1079735">
                  <a:extLst>
                    <a:ext uri="{9D8B030D-6E8A-4147-A177-3AD203B41FA5}">
                      <a16:colId xmlns:a16="http://schemas.microsoft.com/office/drawing/2014/main" val="1540626369"/>
                    </a:ext>
                  </a:extLst>
                </a:gridCol>
                <a:gridCol w="1237197">
                  <a:extLst>
                    <a:ext uri="{9D8B030D-6E8A-4147-A177-3AD203B41FA5}">
                      <a16:colId xmlns:a16="http://schemas.microsoft.com/office/drawing/2014/main" val="1455711177"/>
                    </a:ext>
                  </a:extLst>
                </a:gridCol>
                <a:gridCol w="1304680">
                  <a:extLst>
                    <a:ext uri="{9D8B030D-6E8A-4147-A177-3AD203B41FA5}">
                      <a16:colId xmlns:a16="http://schemas.microsoft.com/office/drawing/2014/main" val="4209292217"/>
                    </a:ext>
                  </a:extLst>
                </a:gridCol>
              </a:tblGrid>
              <a:tr h="526503">
                <a:tc>
                  <a:txBody>
                    <a:bodyPr/>
                    <a:lstStyle/>
                    <a:p>
                      <a:pPr algn="l" rtl="0" fontAlgn="b"/>
                      <a:r>
                        <a:rPr lang="en-US" sz="1050" b="1" i="0" u="none" strike="noStrike">
                          <a:solidFill>
                            <a:srgbClr val="000000"/>
                          </a:solidFill>
                          <a:effectLst/>
                          <a:latin typeface="Calibri" panose="020F0502020204030204" pitchFamily="34" charset="0"/>
                        </a:rPr>
                        <a:t>REVENUE DETAILS</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gridSpan="4">
                  <a:txBody>
                    <a:bodyPr/>
                    <a:lstStyle/>
                    <a:p>
                      <a:pPr algn="ctr" rtl="0" fontAlgn="b"/>
                      <a:r>
                        <a:rPr lang="en-US" sz="1050" b="1" i="0" u="none" strike="noStrike">
                          <a:solidFill>
                            <a:srgbClr val="000000"/>
                          </a:solidFill>
                          <a:effectLst/>
                          <a:latin typeface="Calibri" panose="020F0502020204030204" pitchFamily="34" charset="0"/>
                        </a:rPr>
                        <a:t>QUARTERLY REVENUE APPROPRIATED 2023/24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b"/>
                      <a:r>
                        <a:rPr lang="en-US" sz="1050" b="1" i="0" u="none" strike="noStrike">
                          <a:solidFill>
                            <a:srgbClr val="000000"/>
                          </a:solidFill>
                          <a:effectLst/>
                          <a:latin typeface="Calibri" panose="020F0502020204030204" pitchFamily="34" charset="0"/>
                        </a:rPr>
                        <a:t>TOTAL REVENUE APPROPRIATED 2023/24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1306189"/>
                  </a:ext>
                </a:extLst>
              </a:tr>
              <a:tr h="1093492">
                <a:tc>
                  <a:txBody>
                    <a:bodyPr/>
                    <a:lstStyle/>
                    <a:p>
                      <a:pPr algn="l" rtl="0" fontAlgn="b"/>
                      <a:r>
                        <a:rPr lang="en-US" sz="1050" b="0" i="0" u="none" strike="noStrike" dirty="0">
                          <a:solidFill>
                            <a:srgbClr val="000000"/>
                          </a:solidFill>
                          <a:effectLst/>
                          <a:latin typeface="Calibri" panose="020F0502020204030204" pitchFamily="34" charset="0"/>
                        </a:rPr>
                        <a:t>OFFICE OF THE PREMIER</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b"/>
                      <a:r>
                        <a:rPr lang="en-US" sz="1050" b="0" i="0" u="none" strike="noStrike">
                          <a:solidFill>
                            <a:srgbClr val="000000"/>
                          </a:solidFill>
                          <a:effectLst/>
                          <a:latin typeface="Calibri" panose="020F0502020204030204" pitchFamily="34" charset="0"/>
                        </a:rPr>
                        <a:t>TOTAL QUARTER 1 BUDGET 2023/24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AC090"/>
                    </a:solidFill>
                  </a:tcPr>
                </a:tc>
                <a:tc>
                  <a:txBody>
                    <a:bodyPr/>
                    <a:lstStyle/>
                    <a:p>
                      <a:pPr algn="l" rtl="0" fontAlgn="b"/>
                      <a:r>
                        <a:rPr lang="en-US" sz="1050" b="0" i="0" u="none" strike="noStrike">
                          <a:solidFill>
                            <a:srgbClr val="000000"/>
                          </a:solidFill>
                          <a:effectLst/>
                          <a:latin typeface="Calibri" panose="020F0502020204030204" pitchFamily="34" charset="0"/>
                        </a:rPr>
                        <a:t>QUARTER 1 COLLECTED YTD-2023/24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b"/>
                      <a:r>
                        <a:rPr lang="en-US" sz="1050" b="0" i="0" u="none" strike="noStrike">
                          <a:solidFill>
                            <a:srgbClr val="000000"/>
                          </a:solidFill>
                          <a:effectLst/>
                          <a:latin typeface="Calibri" panose="020F0502020204030204" pitchFamily="34" charset="0"/>
                        </a:rPr>
                        <a:t>VARIANCE UNDER/OVER COLLECTION FOR Q1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b"/>
                      <a:r>
                        <a:rPr lang="en-US" sz="1050" b="0" i="0" u="none" strike="noStrike">
                          <a:solidFill>
                            <a:srgbClr val="000000"/>
                          </a:solidFill>
                          <a:effectLst/>
                          <a:latin typeface="Calibri" panose="020F0502020204030204" pitchFamily="34" charset="0"/>
                        </a:rPr>
                        <a:t>% COLLECTED QUARTER 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b"/>
                      <a:r>
                        <a:rPr lang="en-US" sz="1050" b="0" i="0" u="none" strike="noStrike">
                          <a:solidFill>
                            <a:srgbClr val="000000"/>
                          </a:solidFill>
                          <a:effectLst/>
                          <a:latin typeface="Calibri" panose="020F0502020204030204" pitchFamily="34" charset="0"/>
                        </a:rPr>
                        <a:t>TOTAL ANNUAL BUDGET</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b"/>
                      <a:r>
                        <a:rPr lang="en-US" sz="1050" b="0" i="0" u="none" strike="noStrike">
                          <a:solidFill>
                            <a:srgbClr val="000000"/>
                          </a:solidFill>
                          <a:effectLst/>
                          <a:latin typeface="Calibri" panose="020F0502020204030204" pitchFamily="34" charset="0"/>
                        </a:rPr>
                        <a:t>ACTUAL COLLECTED YTD 2023/24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b"/>
                      <a:r>
                        <a:rPr lang="en-US" sz="1050" b="0" i="0" u="none" strike="noStrike">
                          <a:solidFill>
                            <a:srgbClr val="000000"/>
                          </a:solidFill>
                          <a:effectLst/>
                          <a:latin typeface="Calibri" panose="020F0502020204030204" pitchFamily="34" charset="0"/>
                        </a:rPr>
                        <a:t>VARIANCE UNDER/OVER COLLECTION</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b"/>
                      <a:r>
                        <a:rPr lang="en-US" sz="1050" b="0" i="0" u="none" strike="noStrike">
                          <a:solidFill>
                            <a:srgbClr val="000000"/>
                          </a:solidFill>
                          <a:effectLst/>
                          <a:latin typeface="Calibri" panose="020F0502020204030204" pitchFamily="34" charset="0"/>
                        </a:rPr>
                        <a:t>% COLLECTED -YTD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892251352"/>
                  </a:ext>
                </a:extLst>
              </a:tr>
              <a:tr h="825886">
                <a:tc>
                  <a:txBody>
                    <a:bodyPr/>
                    <a:lstStyle/>
                    <a:p>
                      <a:pPr algn="l" rtl="0" fontAlgn="b"/>
                      <a:r>
                        <a:rPr lang="en-US" sz="1050" b="0" i="0" u="none" strike="noStrike">
                          <a:solidFill>
                            <a:srgbClr val="000000"/>
                          </a:solidFill>
                          <a:effectLst/>
                          <a:latin typeface="Calibri" panose="020F0502020204030204" pitchFamily="34" charset="0"/>
                        </a:rPr>
                        <a:t>OFFICE OF THE PREMIER</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50" b="0" i="0" u="none" strike="noStrike">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50" b="0" i="0" u="none" strike="noStrike" dirty="0">
                          <a:solidFill>
                            <a:srgbClr val="000000"/>
                          </a:solidFill>
                          <a:effectLst/>
                          <a:latin typeface="Calibri" panose="020F0502020204030204" pitchFamily="34" charset="0"/>
                        </a:rPr>
                        <a:t>219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50" b="0" i="0" u="none" strike="noStrike">
                          <a:solidFill>
                            <a:srgbClr val="000000"/>
                          </a:solidFill>
                          <a:effectLst/>
                          <a:latin typeface="Calibri" panose="020F0502020204030204" pitchFamily="34" charset="0"/>
                        </a:rPr>
                        <a:t>-119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50" b="0" i="0" u="none" strike="noStrike">
                          <a:solidFill>
                            <a:srgbClr val="000000"/>
                          </a:solidFill>
                          <a:effectLst/>
                          <a:latin typeface="Calibri" panose="020F0502020204030204" pitchFamily="34" charset="0"/>
                        </a:rPr>
                        <a:t>219%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50" b="0" i="0" u="none" strike="noStrike">
                          <a:solidFill>
                            <a:srgbClr val="000000"/>
                          </a:solidFill>
                          <a:effectLst/>
                          <a:latin typeface="Calibri" panose="020F0502020204030204" pitchFamily="34" charset="0"/>
                        </a:rPr>
                        <a:t>390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50" b="0" i="0" u="none" strike="noStrike">
                          <a:solidFill>
                            <a:srgbClr val="000000"/>
                          </a:solidFill>
                          <a:effectLst/>
                          <a:latin typeface="Calibri" panose="020F0502020204030204" pitchFamily="34" charset="0"/>
                        </a:rPr>
                        <a:t>219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50" b="0" i="0" u="none" strike="noStrike">
                          <a:solidFill>
                            <a:srgbClr val="000000"/>
                          </a:solidFill>
                          <a:effectLst/>
                          <a:latin typeface="Calibri" panose="020F0502020204030204" pitchFamily="34" charset="0"/>
                        </a:rPr>
                        <a:t>171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50" b="0" i="0" u="none" strike="noStrike">
                          <a:solidFill>
                            <a:srgbClr val="000000"/>
                          </a:solidFill>
                          <a:effectLst/>
                          <a:latin typeface="Calibri" panose="020F0502020204030204" pitchFamily="34" charset="0"/>
                        </a:rPr>
                        <a:t>56%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910491256"/>
                  </a:ext>
                </a:extLst>
              </a:tr>
              <a:tr h="309707">
                <a:tc>
                  <a:txBody>
                    <a:bodyPr/>
                    <a:lstStyle/>
                    <a:p>
                      <a:pPr algn="l" rtl="0" fontAlgn="b"/>
                      <a:r>
                        <a:rPr lang="en-US" sz="1050" b="1" i="0" u="none" strike="noStrike">
                          <a:solidFill>
                            <a:srgbClr val="000000"/>
                          </a:solidFill>
                          <a:effectLst/>
                          <a:latin typeface="Calibri" panose="020F0502020204030204" pitchFamily="34" charset="0"/>
                        </a:rPr>
                        <a:t>TOTAL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50" b="1" i="0" u="none" strike="noStrike">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50" b="1" i="0" u="none" strike="noStrike" dirty="0">
                          <a:solidFill>
                            <a:srgbClr val="000000"/>
                          </a:solidFill>
                          <a:effectLst/>
                          <a:latin typeface="Calibri" panose="020F0502020204030204" pitchFamily="34" charset="0"/>
                        </a:rPr>
                        <a:t>219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50" b="1" i="0" u="none" strike="noStrike">
                          <a:solidFill>
                            <a:srgbClr val="000000"/>
                          </a:solidFill>
                          <a:effectLst/>
                          <a:latin typeface="Calibri" panose="020F0502020204030204" pitchFamily="34" charset="0"/>
                        </a:rPr>
                        <a:t>-119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50" b="1" i="0" u="none" strike="noStrike">
                          <a:solidFill>
                            <a:srgbClr val="000000"/>
                          </a:solidFill>
                          <a:effectLst/>
                          <a:latin typeface="Calibri" panose="020F0502020204030204" pitchFamily="34" charset="0"/>
                        </a:rPr>
                        <a:t>219%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50" b="1" i="0" u="none" strike="noStrike">
                          <a:solidFill>
                            <a:srgbClr val="000000"/>
                          </a:solidFill>
                          <a:effectLst/>
                          <a:latin typeface="Calibri" panose="020F0502020204030204" pitchFamily="34" charset="0"/>
                        </a:rPr>
                        <a:t>390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50" b="1" i="0" u="none" strike="noStrike">
                          <a:solidFill>
                            <a:srgbClr val="000000"/>
                          </a:solidFill>
                          <a:effectLst/>
                          <a:latin typeface="Calibri" panose="020F0502020204030204" pitchFamily="34" charset="0"/>
                        </a:rPr>
                        <a:t>219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50" b="1" i="0" u="none" strike="noStrike">
                          <a:solidFill>
                            <a:srgbClr val="000000"/>
                          </a:solidFill>
                          <a:effectLst/>
                          <a:latin typeface="Calibri" panose="020F0502020204030204" pitchFamily="34" charset="0"/>
                        </a:rPr>
                        <a:t>171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50" b="1" i="0" u="none" strike="noStrike" dirty="0">
                          <a:solidFill>
                            <a:srgbClr val="000000"/>
                          </a:solidFill>
                          <a:effectLst/>
                          <a:latin typeface="Calibri" panose="020F0502020204030204" pitchFamily="34" charset="0"/>
                        </a:rPr>
                        <a:t>56%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921711486"/>
                  </a:ext>
                </a:extLst>
              </a:tr>
            </a:tbl>
          </a:graphicData>
        </a:graphic>
      </p:graphicFrame>
    </p:spTree>
    <p:extLst>
      <p:ext uri="{BB962C8B-B14F-4D97-AF65-F5344CB8AC3E}">
        <p14:creationId xmlns:p14="http://schemas.microsoft.com/office/powerpoint/2010/main" val="4202315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32</a:t>
            </a:fld>
            <a:endParaRPr lang="en-US" dirty="0">
              <a:solidFill>
                <a:prstClr val="black"/>
              </a:solidFill>
              <a:latin typeface="Calibri"/>
            </a:endParaRPr>
          </a:p>
        </p:txBody>
      </p:sp>
      <p:sp>
        <p:nvSpPr>
          <p:cNvPr id="8" name="Title 1"/>
          <p:cNvSpPr>
            <a:spLocks noGrp="1"/>
          </p:cNvSpPr>
          <p:nvPr>
            <p:ph type="title"/>
          </p:nvPr>
        </p:nvSpPr>
        <p:spPr/>
        <p:txBody>
          <a:bodyPr>
            <a:noAutofit/>
          </a:bodyPr>
          <a:lstStyle/>
          <a:p>
            <a:r>
              <a:rPr lang="en-ZA" altLang="en-US" sz="2000" dirty="0"/>
              <a:t>PROGRAMME 1  -  QUARTERLY FINANCIAL PERFORMANCE </a:t>
            </a:r>
            <a:endParaRPr lang="en-US" sz="2000" dirty="0"/>
          </a:p>
        </p:txBody>
      </p:sp>
      <p:graphicFrame>
        <p:nvGraphicFramePr>
          <p:cNvPr id="5" name="Content Placeholder 4">
            <a:extLst>
              <a:ext uri="{FF2B5EF4-FFF2-40B4-BE49-F238E27FC236}">
                <a16:creationId xmlns:a16="http://schemas.microsoft.com/office/drawing/2014/main" id="{68C5CF23-70C1-4174-619C-4D4239624506}"/>
              </a:ext>
            </a:extLst>
          </p:cNvPr>
          <p:cNvGraphicFramePr>
            <a:graphicFrameLocks noGrp="1"/>
          </p:cNvGraphicFramePr>
          <p:nvPr>
            <p:ph idx="1"/>
            <p:extLst>
              <p:ext uri="{D42A27DB-BD31-4B8C-83A1-F6EECF244321}">
                <p14:modId xmlns:p14="http://schemas.microsoft.com/office/powerpoint/2010/main" val="2557578324"/>
              </p:ext>
            </p:extLst>
          </p:nvPr>
        </p:nvGraphicFramePr>
        <p:xfrm>
          <a:off x="1334529" y="1582736"/>
          <a:ext cx="10684880" cy="5146490"/>
        </p:xfrm>
        <a:graphic>
          <a:graphicData uri="http://schemas.openxmlformats.org/drawingml/2006/table">
            <a:tbl>
              <a:tblPr/>
              <a:tblGrid>
                <a:gridCol w="2278157">
                  <a:extLst>
                    <a:ext uri="{9D8B030D-6E8A-4147-A177-3AD203B41FA5}">
                      <a16:colId xmlns:a16="http://schemas.microsoft.com/office/drawing/2014/main" val="1952280794"/>
                    </a:ext>
                  </a:extLst>
                </a:gridCol>
                <a:gridCol w="2278157">
                  <a:extLst>
                    <a:ext uri="{9D8B030D-6E8A-4147-A177-3AD203B41FA5}">
                      <a16:colId xmlns:a16="http://schemas.microsoft.com/office/drawing/2014/main" val="4267026773"/>
                    </a:ext>
                  </a:extLst>
                </a:gridCol>
                <a:gridCol w="1812901">
                  <a:extLst>
                    <a:ext uri="{9D8B030D-6E8A-4147-A177-3AD203B41FA5}">
                      <a16:colId xmlns:a16="http://schemas.microsoft.com/office/drawing/2014/main" val="3246285756"/>
                    </a:ext>
                  </a:extLst>
                </a:gridCol>
                <a:gridCol w="1812901">
                  <a:extLst>
                    <a:ext uri="{9D8B030D-6E8A-4147-A177-3AD203B41FA5}">
                      <a16:colId xmlns:a16="http://schemas.microsoft.com/office/drawing/2014/main" val="1230252299"/>
                    </a:ext>
                  </a:extLst>
                </a:gridCol>
                <a:gridCol w="1331599">
                  <a:extLst>
                    <a:ext uri="{9D8B030D-6E8A-4147-A177-3AD203B41FA5}">
                      <a16:colId xmlns:a16="http://schemas.microsoft.com/office/drawing/2014/main" val="3682132062"/>
                    </a:ext>
                  </a:extLst>
                </a:gridCol>
                <a:gridCol w="1171165">
                  <a:extLst>
                    <a:ext uri="{9D8B030D-6E8A-4147-A177-3AD203B41FA5}">
                      <a16:colId xmlns:a16="http://schemas.microsoft.com/office/drawing/2014/main" val="2929803526"/>
                    </a:ext>
                  </a:extLst>
                </a:gridCol>
              </a:tblGrid>
              <a:tr h="389086">
                <a:tc>
                  <a:txBody>
                    <a:bodyPr/>
                    <a:lstStyle/>
                    <a:p>
                      <a:pPr algn="ctr" rtl="0" fontAlgn="ctr"/>
                      <a:r>
                        <a:rPr lang="en-US" sz="1100" b="1" i="0" u="none" strike="noStrike">
                          <a:solidFill>
                            <a:srgbClr val="000000"/>
                          </a:solidFill>
                          <a:effectLst/>
                          <a:latin typeface="Calibri" panose="020F0502020204030204" pitchFamily="34" charset="0"/>
                        </a:rPr>
                        <a:t>PROGRAMME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US" sz="1100" b="1" i="0" u="none" strike="noStrike">
                          <a:solidFill>
                            <a:srgbClr val="000000"/>
                          </a:solidFill>
                          <a:effectLst/>
                          <a:latin typeface="Calibri" panose="020F0502020204030204" pitchFamily="34" charset="0"/>
                        </a:rPr>
                        <a:t>SUB-PROGRAMME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US" sz="1100" b="1" i="0" u="none" strike="noStrike">
                          <a:solidFill>
                            <a:srgbClr val="000000"/>
                          </a:solidFill>
                          <a:effectLst/>
                          <a:latin typeface="Calibri" panose="020F0502020204030204" pitchFamily="34" charset="0"/>
                        </a:rPr>
                        <a:t> BUDGET QUARTER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US" sz="1100" b="1" i="0" u="none" strike="noStrike">
                          <a:solidFill>
                            <a:srgbClr val="000000"/>
                          </a:solidFill>
                          <a:effectLst/>
                          <a:latin typeface="Calibri" panose="020F0502020204030204" pitchFamily="34" charset="0"/>
                        </a:rPr>
                        <a:t>EXPENDITURE QUARTER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US" sz="1100" b="1" i="0" u="none" strike="noStrike">
                          <a:solidFill>
                            <a:srgbClr val="000000"/>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US" sz="1100" b="1" i="0" u="none" strike="noStrike">
                          <a:solidFill>
                            <a:srgbClr val="000000"/>
                          </a:solidFill>
                          <a:effectLst/>
                          <a:latin typeface="Calibri" panose="020F0502020204030204" pitchFamily="34" charset="0"/>
                        </a:rPr>
                        <a:t>% SPENT      QUARTER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1453866686"/>
                  </a:ext>
                </a:extLst>
              </a:tr>
              <a:tr h="270382">
                <a:tc rowSpan="15">
                  <a:txBody>
                    <a:bodyPr/>
                    <a:lstStyle/>
                    <a:p>
                      <a:pPr algn="ctr" rtl="0" fontAlgn="ctr"/>
                      <a:r>
                        <a:rPr lang="en-US" sz="6000" b="0" i="0" u="none" strike="noStrike" dirty="0">
                          <a:solidFill>
                            <a:srgbClr val="000000"/>
                          </a:solidFill>
                          <a:effectLst/>
                          <a:latin typeface="Calibri" panose="020F0502020204030204" pitchFamily="34" charset="0"/>
                        </a:rPr>
                        <a:t> </a:t>
                      </a:r>
                      <a:r>
                        <a:rPr lang="en-US" sz="5000" b="1" i="0" u="none" strike="noStrike" dirty="0">
                          <a:solidFill>
                            <a:srgbClr val="000000"/>
                          </a:solidFill>
                          <a:effectLst/>
                          <a:latin typeface="Calibri" panose="020F0502020204030204" pitchFamily="34" charset="0"/>
                        </a:rPr>
                        <a:t>1</a:t>
                      </a:r>
                      <a:endParaRPr lang="en-US" sz="6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l" rtl="0" fontAlgn="ctr"/>
                      <a:r>
                        <a:rPr lang="en-US" sz="1100" b="0" i="0" u="none" strike="noStrike">
                          <a:solidFill>
                            <a:srgbClr val="000000"/>
                          </a:solidFill>
                          <a:effectLst/>
                          <a:latin typeface="Calibri" panose="020F0502020204030204" pitchFamily="34" charset="0"/>
                        </a:rPr>
                        <a:t>Premier’s Support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4,746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6,700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-1,954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141%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544175226"/>
                  </a:ext>
                </a:extLst>
              </a:tr>
              <a:tr h="335010">
                <a:tc vMerge="1">
                  <a:txBody>
                    <a:bodyPr/>
                    <a:lstStyle/>
                    <a:p>
                      <a:endParaRPr lang="en-US"/>
                    </a:p>
                  </a:txBody>
                  <a:tcPr/>
                </a:tc>
                <a:tc>
                  <a:txBody>
                    <a:bodyPr/>
                    <a:lstStyle/>
                    <a:p>
                      <a:pPr algn="l" rtl="0" fontAlgn="ctr"/>
                      <a:r>
                        <a:rPr lang="en-US" sz="1100" b="0" i="0" u="none" strike="noStrike">
                          <a:solidFill>
                            <a:srgbClr val="000000"/>
                          </a:solidFill>
                          <a:effectLst/>
                          <a:latin typeface="Calibri" panose="020F0502020204030204" pitchFamily="34" charset="0"/>
                        </a:rPr>
                        <a:t>Executive Council Support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1,935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2,077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-142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107%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034904394"/>
                  </a:ext>
                </a:extLst>
              </a:tr>
              <a:tr h="384469">
                <a:tc vMerge="1">
                  <a:txBody>
                    <a:bodyPr/>
                    <a:lstStyle/>
                    <a:p>
                      <a:endParaRPr lang="en-US"/>
                    </a:p>
                  </a:txBody>
                  <a:tcPr/>
                </a:tc>
                <a:tc>
                  <a:txBody>
                    <a:bodyPr/>
                    <a:lstStyle/>
                    <a:p>
                      <a:pPr algn="l" rtl="0" fontAlgn="ctr"/>
                      <a:r>
                        <a:rPr lang="en-US" sz="1100" b="0" i="0" u="none" strike="noStrike">
                          <a:solidFill>
                            <a:srgbClr val="000000"/>
                          </a:solidFill>
                          <a:effectLst/>
                          <a:latin typeface="Calibri" panose="020F0502020204030204" pitchFamily="34" charset="0"/>
                        </a:rPr>
                        <a:t>Director General Support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15,074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10,167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dirty="0">
                          <a:solidFill>
                            <a:srgbClr val="000000"/>
                          </a:solidFill>
                          <a:effectLst/>
                          <a:latin typeface="Calibri" panose="020F0502020204030204" pitchFamily="34" charset="0"/>
                        </a:rPr>
                        <a:t>4,907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dirty="0">
                          <a:solidFill>
                            <a:srgbClr val="000000"/>
                          </a:solidFill>
                          <a:effectLst/>
                          <a:latin typeface="Calibri" panose="020F0502020204030204" pitchFamily="34" charset="0"/>
                        </a:rPr>
                        <a:t>67%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725592126"/>
                  </a:ext>
                </a:extLst>
              </a:tr>
              <a:tr h="374578">
                <a:tc vMerge="1">
                  <a:txBody>
                    <a:bodyPr/>
                    <a:lstStyle/>
                    <a:p>
                      <a:endParaRPr lang="en-US"/>
                    </a:p>
                  </a:txBody>
                  <a:tcPr/>
                </a:tc>
                <a:tc>
                  <a:txBody>
                    <a:bodyPr/>
                    <a:lstStyle/>
                    <a:p>
                      <a:pPr algn="l" rtl="0" fontAlgn="ctr"/>
                      <a:r>
                        <a:rPr lang="en-US" sz="1100" b="0" i="0" u="none" strike="noStrike">
                          <a:solidFill>
                            <a:srgbClr val="000000"/>
                          </a:solidFill>
                          <a:effectLst/>
                          <a:latin typeface="Calibri" panose="020F0502020204030204" pitchFamily="34" charset="0"/>
                        </a:rPr>
                        <a:t>Financial Management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16,179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10,629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5,550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66%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443899111"/>
                  </a:ext>
                </a:extLst>
              </a:tr>
              <a:tr h="325118">
                <a:tc vMerge="1">
                  <a:txBody>
                    <a:bodyPr/>
                    <a:lstStyle/>
                    <a:p>
                      <a:endParaRPr lang="en-US"/>
                    </a:p>
                  </a:txBody>
                  <a:tcPr/>
                </a:tc>
                <a:tc>
                  <a:txBody>
                    <a:bodyPr/>
                    <a:lstStyle/>
                    <a:p>
                      <a:pPr algn="l" rtl="0" fontAlgn="ctr"/>
                      <a:r>
                        <a:rPr lang="en-US" sz="1100" b="0" i="0" u="none" strike="noStrike" dirty="0">
                          <a:solidFill>
                            <a:srgbClr val="000000"/>
                          </a:solidFill>
                          <a:effectLst/>
                          <a:latin typeface="Calibri" panose="020F0502020204030204" pitchFamily="34" charset="0"/>
                        </a:rPr>
                        <a:t>Programme Support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798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327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471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41%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253754766"/>
                  </a:ext>
                </a:extLst>
              </a:tr>
              <a:tr h="196522">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1" i="0" u="none" strike="noStrike">
                          <a:solidFill>
                            <a:srgbClr val="000000"/>
                          </a:solidFill>
                          <a:effectLst/>
                          <a:latin typeface="Calibri" panose="020F0502020204030204" pitchFamily="34" charset="0"/>
                        </a:rPr>
                        <a:t>38,732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1" i="0" u="none" strike="noStrike">
                          <a:solidFill>
                            <a:srgbClr val="000000"/>
                          </a:solidFill>
                          <a:effectLst/>
                          <a:latin typeface="Calibri" panose="020F0502020204030204" pitchFamily="34" charset="0"/>
                        </a:rPr>
                        <a:t>29,900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1" i="0" u="none" strike="noStrike">
                          <a:solidFill>
                            <a:srgbClr val="000000"/>
                          </a:solidFill>
                          <a:effectLst/>
                          <a:latin typeface="Calibri" panose="020F0502020204030204" pitchFamily="34" charset="0"/>
                        </a:rPr>
                        <a:t>8,832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1" i="0" u="none" strike="noStrike">
                          <a:solidFill>
                            <a:srgbClr val="000000"/>
                          </a:solidFill>
                          <a:effectLst/>
                          <a:latin typeface="Calibri" panose="020F0502020204030204" pitchFamily="34" charset="0"/>
                        </a:rPr>
                        <a:t>77%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636446087"/>
                  </a:ext>
                </a:extLst>
              </a:tr>
              <a:tr h="197840">
                <a:tc vMerge="1">
                  <a:txBody>
                    <a:bodyPr/>
                    <a:lstStyle/>
                    <a:p>
                      <a:endParaRPr lang="en-US"/>
                    </a:p>
                  </a:txBody>
                  <a:tcPr/>
                </a:tc>
                <a:tc gridSpan="5">
                  <a:txBody>
                    <a:bodyPr/>
                    <a:lstStyle/>
                    <a:p>
                      <a:pPr algn="ctr" rtl="0" fontAlgn="ctr"/>
                      <a:r>
                        <a:rPr lang="en-US" sz="1100" b="1" i="0" u="none" strike="noStrike">
                          <a:solidFill>
                            <a:srgbClr val="000000"/>
                          </a:solidFill>
                          <a:effectLst/>
                          <a:latin typeface="Calibri" panose="020F0502020204030204" pitchFamily="34" charset="0"/>
                        </a:rPr>
                        <a:t>ECONOMIC CLASSIFICATION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3093455"/>
                  </a:ext>
                </a:extLst>
              </a:tr>
              <a:tr h="316545">
                <a:tc vMerge="1">
                  <a:txBody>
                    <a:bodyPr/>
                    <a:lstStyle/>
                    <a:p>
                      <a:endParaRPr lang="en-US"/>
                    </a:p>
                  </a:txBody>
                  <a:tcPr/>
                </a:tc>
                <a:tc>
                  <a:txBody>
                    <a:bodyPr/>
                    <a:lstStyle/>
                    <a:p>
                      <a:pPr algn="l" rtl="0" fontAlgn="ctr"/>
                      <a:r>
                        <a:rPr lang="en-US" sz="1100" b="0" i="0" u="none" strike="noStrike">
                          <a:solidFill>
                            <a:srgbClr val="000000"/>
                          </a:solidFill>
                          <a:effectLst/>
                          <a:latin typeface="Calibri" panose="020F0502020204030204" pitchFamily="34" charset="0"/>
                        </a:rPr>
                        <a:t>Current Payment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36,033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28,717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7,316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80%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1805360461"/>
                  </a:ext>
                </a:extLst>
              </a:tr>
              <a:tr h="316545">
                <a:tc vMerge="1">
                  <a:txBody>
                    <a:bodyPr/>
                    <a:lstStyle/>
                    <a:p>
                      <a:endParaRPr lang="en-US"/>
                    </a:p>
                  </a:txBody>
                  <a:tcPr/>
                </a:tc>
                <a:tc>
                  <a:txBody>
                    <a:bodyPr/>
                    <a:lstStyle/>
                    <a:p>
                      <a:pPr algn="l" rtl="0" fontAlgn="ctr"/>
                      <a:r>
                        <a:rPr lang="en-US" sz="1100" b="0" i="0" u="none" strike="noStrike">
                          <a:solidFill>
                            <a:srgbClr val="000000"/>
                          </a:solidFill>
                          <a:effectLst/>
                          <a:latin typeface="Calibri" panose="020F0502020204030204" pitchFamily="34" charset="0"/>
                        </a:rPr>
                        <a:t>Compensation of employees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24,664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23,116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1,548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94%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923782801"/>
                  </a:ext>
                </a:extLst>
              </a:tr>
              <a:tr h="349518">
                <a:tc vMerge="1">
                  <a:txBody>
                    <a:bodyPr/>
                    <a:lstStyle/>
                    <a:p>
                      <a:endParaRPr lang="en-US"/>
                    </a:p>
                  </a:txBody>
                  <a:tcPr/>
                </a:tc>
                <a:tc>
                  <a:txBody>
                    <a:bodyPr/>
                    <a:lstStyle/>
                    <a:p>
                      <a:pPr algn="l" rtl="0" fontAlgn="ctr"/>
                      <a:r>
                        <a:rPr lang="en-US" sz="1100" b="0" i="0" u="none" strike="noStrike">
                          <a:solidFill>
                            <a:srgbClr val="000000"/>
                          </a:solidFill>
                          <a:effectLst/>
                          <a:latin typeface="Calibri" panose="020F0502020204030204" pitchFamily="34" charset="0"/>
                        </a:rPr>
                        <a:t> Goods and Services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endParaRPr lang="en-US" sz="1000" b="0" i="0" u="none" strike="noStrike" dirty="0">
                        <a:solidFill>
                          <a:srgbClr val="000000"/>
                        </a:solidFill>
                        <a:effectLst/>
                        <a:latin typeface="Calibri" panose="020F0502020204030204" pitchFamily="34" charset="0"/>
                      </a:endParaRPr>
                    </a:p>
                    <a:p>
                      <a:pPr algn="r" rtl="0" fontAlgn="ctr"/>
                      <a:r>
                        <a:rPr lang="en-US" sz="1000" b="0" i="0" u="none" strike="noStrike" dirty="0">
                          <a:solidFill>
                            <a:srgbClr val="000000"/>
                          </a:solidFill>
                          <a:effectLst/>
                          <a:latin typeface="Calibri" panose="020F0502020204030204" pitchFamily="34" charset="0"/>
                        </a:rPr>
                        <a:t>11,369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endParaRPr lang="en-US" sz="1000" b="0" i="0" u="none" strike="noStrike" dirty="0">
                        <a:solidFill>
                          <a:srgbClr val="000000"/>
                        </a:solidFill>
                        <a:effectLst/>
                        <a:latin typeface="Calibri" panose="020F0502020204030204" pitchFamily="34" charset="0"/>
                      </a:endParaRPr>
                    </a:p>
                    <a:p>
                      <a:pPr algn="r" rtl="0" fontAlgn="ctr"/>
                      <a:r>
                        <a:rPr lang="en-US" sz="1000" b="0" i="0" u="none" strike="noStrike" dirty="0">
                          <a:solidFill>
                            <a:srgbClr val="000000"/>
                          </a:solidFill>
                          <a:effectLst/>
                          <a:latin typeface="Calibri" panose="020F0502020204030204" pitchFamily="34" charset="0"/>
                        </a:rPr>
                        <a:t>5,601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endParaRPr lang="en-US" sz="1000" b="0" i="0" u="none" strike="noStrike" dirty="0">
                        <a:solidFill>
                          <a:srgbClr val="000000"/>
                        </a:solidFill>
                        <a:effectLst/>
                        <a:latin typeface="Calibri" panose="020F0502020204030204" pitchFamily="34" charset="0"/>
                      </a:endParaRPr>
                    </a:p>
                    <a:p>
                      <a:pPr algn="r" rtl="0" fontAlgn="ctr"/>
                      <a:r>
                        <a:rPr lang="en-US" sz="1000" b="0" i="0" u="none" strike="noStrike" dirty="0">
                          <a:solidFill>
                            <a:srgbClr val="000000"/>
                          </a:solidFill>
                          <a:effectLst/>
                          <a:latin typeface="Calibri" panose="020F0502020204030204" pitchFamily="34" charset="0"/>
                        </a:rPr>
                        <a:t>5,768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103%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846783553"/>
                  </a:ext>
                </a:extLst>
              </a:tr>
              <a:tr h="395681">
                <a:tc vMerge="1">
                  <a:txBody>
                    <a:bodyPr/>
                    <a:lstStyle/>
                    <a:p>
                      <a:endParaRPr lang="en-US"/>
                    </a:p>
                  </a:txBody>
                  <a:tcPr/>
                </a:tc>
                <a:tc>
                  <a:txBody>
                    <a:bodyPr/>
                    <a:lstStyle/>
                    <a:p>
                      <a:pPr algn="l" rtl="0" fontAlgn="ctr"/>
                      <a:r>
                        <a:rPr lang="en-US" sz="1100" b="0" i="0" u="none" strike="noStrike">
                          <a:solidFill>
                            <a:srgbClr val="000000"/>
                          </a:solidFill>
                          <a:effectLst/>
                          <a:latin typeface="Calibri" panose="020F0502020204030204" pitchFamily="34" charset="0"/>
                        </a:rPr>
                        <a:t>Transfers to household (Social Contribution)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endParaRPr lang="en-US" sz="1000" b="0" i="0" u="none" strike="noStrike" dirty="0">
                        <a:solidFill>
                          <a:srgbClr val="000000"/>
                        </a:solidFill>
                        <a:effectLst/>
                        <a:latin typeface="Calibri" panose="020F0502020204030204" pitchFamily="34" charset="0"/>
                      </a:endParaRPr>
                    </a:p>
                    <a:p>
                      <a:pPr algn="r" rtl="0" fontAlgn="ctr"/>
                      <a:r>
                        <a:rPr lang="en-US" sz="10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endParaRPr lang="en-US" sz="1000" b="0" i="0" u="none" strike="noStrike" dirty="0">
                        <a:solidFill>
                          <a:srgbClr val="000000"/>
                        </a:solidFill>
                        <a:effectLst/>
                        <a:latin typeface="Calibri" panose="020F0502020204030204" pitchFamily="34" charset="0"/>
                      </a:endParaRPr>
                    </a:p>
                    <a:p>
                      <a:pPr algn="r" rtl="0" fontAlgn="ctr"/>
                      <a:r>
                        <a:rPr lang="en-US" sz="1000" b="0" i="0" u="none" strike="noStrike" dirty="0">
                          <a:solidFill>
                            <a:srgbClr val="000000"/>
                          </a:solidFill>
                          <a:effectLst/>
                          <a:latin typeface="Calibri" panose="020F050202020403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endParaRPr lang="en-US" sz="1000" b="0" i="0" u="none" strike="noStrike" dirty="0">
                        <a:solidFill>
                          <a:srgbClr val="000000"/>
                        </a:solidFill>
                        <a:effectLst/>
                        <a:latin typeface="Calibri" panose="020F0502020204030204" pitchFamily="34" charset="0"/>
                      </a:endParaRPr>
                    </a:p>
                    <a:p>
                      <a:pPr algn="r" rtl="0" fontAlgn="ctr"/>
                      <a:r>
                        <a:rPr lang="en-US" sz="1000" b="0" i="0" u="none" strike="noStrike" dirty="0">
                          <a:solidFill>
                            <a:srgbClr val="000000"/>
                          </a:solidFill>
                          <a:effectLst/>
                          <a:latin typeface="Calibri" panose="020F050202020403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endParaRPr lang="en-US" sz="1000" b="0" i="0" u="none" strike="noStrike" dirty="0">
                        <a:solidFill>
                          <a:srgbClr val="000000"/>
                        </a:solidFill>
                        <a:effectLst/>
                        <a:latin typeface="Calibri" panose="020F0502020204030204" pitchFamily="34" charset="0"/>
                      </a:endParaRPr>
                    </a:p>
                    <a:p>
                      <a:pPr algn="r" rtl="0" fontAlgn="ctr"/>
                      <a:r>
                        <a:rPr lang="en-US" sz="1000" b="0" i="0" u="none" strike="noStrike" dirty="0">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146431894"/>
                  </a:ext>
                </a:extLst>
              </a:tr>
              <a:tr h="414146">
                <a:tc vMerge="1">
                  <a:txBody>
                    <a:bodyPr/>
                    <a:lstStyle/>
                    <a:p>
                      <a:endParaRPr lang="en-US"/>
                    </a:p>
                  </a:txBody>
                  <a:tcPr/>
                </a:tc>
                <a:tc>
                  <a:txBody>
                    <a:bodyPr/>
                    <a:lstStyle/>
                    <a:p>
                      <a:pPr algn="l" rtl="0" fontAlgn="b"/>
                      <a:r>
                        <a:rPr lang="en-US" sz="1100" b="0" i="0" u="none" strike="noStrike">
                          <a:solidFill>
                            <a:srgbClr val="000000"/>
                          </a:solidFill>
                          <a:effectLst/>
                          <a:latin typeface="Calibri" panose="020F0502020204030204" pitchFamily="34" charset="0"/>
                        </a:rPr>
                        <a:t>Transfers to household (Life Esidimeni)</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1,180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-1,180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426661079"/>
                  </a:ext>
                </a:extLst>
              </a:tr>
              <a:tr h="335010">
                <a:tc vMerge="1">
                  <a:txBody>
                    <a:bodyPr/>
                    <a:lstStyle/>
                    <a:p>
                      <a:endParaRPr lang="en-US"/>
                    </a:p>
                  </a:txBody>
                  <a:tcPr/>
                </a:tc>
                <a:tc>
                  <a:txBody>
                    <a:bodyPr/>
                    <a:lstStyle/>
                    <a:p>
                      <a:pPr algn="l" rtl="0" fontAlgn="ctr"/>
                      <a:r>
                        <a:rPr lang="en-US" sz="1100" b="0" i="0" u="none" strike="noStrike">
                          <a:solidFill>
                            <a:srgbClr val="000000"/>
                          </a:solidFill>
                          <a:effectLst/>
                          <a:latin typeface="Calibri" panose="020F0502020204030204" pitchFamily="34" charset="0"/>
                        </a:rPr>
                        <a:t>CAPEX</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2,699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dirty="0">
                          <a:solidFill>
                            <a:srgbClr val="000000"/>
                          </a:solidFill>
                          <a:effectLst/>
                          <a:latin typeface="Calibri" panose="020F0502020204030204" pitchFamily="34" charset="0"/>
                        </a:rPr>
                        <a:t>2,699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370082689"/>
                  </a:ext>
                </a:extLst>
              </a:tr>
              <a:tr h="335010">
                <a:tc vMerge="1">
                  <a:txBody>
                    <a:bodyPr/>
                    <a:lstStyle/>
                    <a:p>
                      <a:endParaRPr lang="en-US"/>
                    </a:p>
                  </a:txBody>
                  <a:tcPr/>
                </a:tc>
                <a:tc>
                  <a:txBody>
                    <a:bodyPr/>
                    <a:lstStyle/>
                    <a:p>
                      <a:pPr algn="l" rtl="0" fontAlgn="ctr"/>
                      <a:r>
                        <a:rPr lang="en-US" sz="1100" b="0" i="0" u="none" strike="noStrike">
                          <a:solidFill>
                            <a:srgbClr val="000000"/>
                          </a:solidFill>
                          <a:effectLst/>
                          <a:latin typeface="Calibri" panose="020F0502020204030204" pitchFamily="34" charset="0"/>
                        </a:rPr>
                        <a:t>Payment for financial assets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endParaRPr lang="en-US" sz="1000" b="0" i="0" u="none" strike="noStrike" dirty="0">
                        <a:solidFill>
                          <a:srgbClr val="000000"/>
                        </a:solidFill>
                        <a:effectLst/>
                        <a:latin typeface="Calibri" panose="020F0502020204030204" pitchFamily="34" charset="0"/>
                      </a:endParaRPr>
                    </a:p>
                    <a:p>
                      <a:pPr algn="r" rtl="0" fontAlgn="ctr"/>
                      <a:r>
                        <a:rPr lang="en-US" sz="10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endParaRPr lang="en-US" sz="1000" b="0" i="0" u="none" strike="noStrike" dirty="0">
                        <a:solidFill>
                          <a:srgbClr val="000000"/>
                        </a:solidFill>
                        <a:effectLst/>
                        <a:latin typeface="Calibri" panose="020F0502020204030204" pitchFamily="34" charset="0"/>
                      </a:endParaRPr>
                    </a:p>
                    <a:p>
                      <a:pPr algn="r" rtl="0" fontAlgn="ctr"/>
                      <a:r>
                        <a:rPr lang="en-US" sz="10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endParaRPr lang="en-US" sz="1000" b="0" i="0" u="none" strike="noStrike" dirty="0">
                        <a:solidFill>
                          <a:srgbClr val="000000"/>
                        </a:solidFill>
                        <a:effectLst/>
                        <a:latin typeface="Calibri" panose="020F0502020204030204" pitchFamily="34" charset="0"/>
                      </a:endParaRPr>
                    </a:p>
                    <a:p>
                      <a:pPr algn="r" rtl="0" fontAlgn="ctr"/>
                      <a:r>
                        <a:rPr lang="en-US" sz="10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dirty="0">
                          <a:solidFill>
                            <a:srgbClr val="000000"/>
                          </a:solidFill>
                          <a:effectLst/>
                          <a:latin typeface="Calibri" panose="020F0502020204030204" pitchFamily="34" charset="0"/>
                        </a:rPr>
                        <a:t>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991527560"/>
                  </a:ext>
                </a:extLst>
              </a:tr>
              <a:tr h="211030">
                <a:tc vMerge="1">
                  <a:txBody>
                    <a:bodyPr/>
                    <a:lstStyle/>
                    <a:p>
                      <a:endParaRPr lang="en-US"/>
                    </a:p>
                  </a:txBody>
                  <a:tcPr/>
                </a:tc>
                <a:tc>
                  <a:txBody>
                    <a:bodyPr/>
                    <a:lstStyle/>
                    <a:p>
                      <a:pPr algn="l" rtl="0" fontAlgn="ctr"/>
                      <a:r>
                        <a:rPr lang="en-US" sz="12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1" i="0" u="none" strike="noStrike">
                          <a:solidFill>
                            <a:srgbClr val="000000"/>
                          </a:solidFill>
                          <a:effectLst/>
                          <a:latin typeface="Calibri" panose="020F0502020204030204" pitchFamily="34" charset="0"/>
                        </a:rPr>
                        <a:t>38,732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1" i="0" u="none" strike="noStrike" dirty="0">
                          <a:solidFill>
                            <a:srgbClr val="000000"/>
                          </a:solidFill>
                          <a:effectLst/>
                          <a:latin typeface="Calibri" panose="020F0502020204030204" pitchFamily="34" charset="0"/>
                        </a:rPr>
                        <a:t>29,900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1" i="0" u="none" strike="noStrike" dirty="0">
                          <a:solidFill>
                            <a:srgbClr val="000000"/>
                          </a:solidFill>
                          <a:effectLst/>
                          <a:latin typeface="Calibri" panose="020F0502020204030204" pitchFamily="34" charset="0"/>
                        </a:rPr>
                        <a:t>8,832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1" i="0" u="none" strike="noStrike" dirty="0">
                          <a:solidFill>
                            <a:srgbClr val="000000"/>
                          </a:solidFill>
                          <a:effectLst/>
                          <a:latin typeface="Calibri" panose="020F0502020204030204" pitchFamily="34" charset="0"/>
                        </a:rPr>
                        <a:t>77%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54399458"/>
                  </a:ext>
                </a:extLst>
              </a:tr>
            </a:tbl>
          </a:graphicData>
        </a:graphic>
      </p:graphicFrame>
    </p:spTree>
    <p:extLst>
      <p:ext uri="{BB962C8B-B14F-4D97-AF65-F5344CB8AC3E}">
        <p14:creationId xmlns:p14="http://schemas.microsoft.com/office/powerpoint/2010/main" val="509808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33</a:t>
            </a:fld>
            <a:endParaRPr lang="en-US" dirty="0">
              <a:solidFill>
                <a:prstClr val="black"/>
              </a:solidFill>
              <a:latin typeface="Calibri"/>
            </a:endParaRPr>
          </a:p>
        </p:txBody>
      </p:sp>
      <p:sp>
        <p:nvSpPr>
          <p:cNvPr id="9" name="Title 1"/>
          <p:cNvSpPr>
            <a:spLocks noGrp="1"/>
          </p:cNvSpPr>
          <p:nvPr>
            <p:ph type="title"/>
          </p:nvPr>
        </p:nvSpPr>
        <p:spPr/>
        <p:txBody>
          <a:bodyPr>
            <a:noAutofit/>
          </a:bodyPr>
          <a:lstStyle/>
          <a:p>
            <a:r>
              <a:rPr lang="en-ZA" altLang="en-US" sz="2000" dirty="0"/>
              <a:t>PERFORMANCE ANALYSIS PER PROGRAMME</a:t>
            </a:r>
            <a:endParaRPr lang="en-US" sz="2000" dirty="0"/>
          </a:p>
        </p:txBody>
      </p:sp>
      <p:sp>
        <p:nvSpPr>
          <p:cNvPr id="7" name="Content Placeholder 2"/>
          <p:cNvSpPr>
            <a:spLocks noGrp="1"/>
          </p:cNvSpPr>
          <p:nvPr>
            <p:ph idx="1"/>
          </p:nvPr>
        </p:nvSpPr>
        <p:spPr>
          <a:xfrm>
            <a:off x="1266825" y="1643865"/>
            <a:ext cx="10760961" cy="5077610"/>
          </a:xfrm>
          <a:ln>
            <a:noFill/>
          </a:ln>
        </p:spPr>
        <p:txBody>
          <a:bodyPr>
            <a:normAutofit/>
          </a:bodyPr>
          <a:lstStyle/>
          <a:p>
            <a:pPr marL="0" indent="0" algn="just" defTabSz="914400" eaLnBrk="0" fontAlgn="base" hangingPunct="0">
              <a:spcAft>
                <a:spcPct val="0"/>
              </a:spcAft>
              <a:buNone/>
              <a:defRPr/>
            </a:pPr>
            <a:r>
              <a:rPr lang="en-ZA" altLang="en-US" sz="1400" b="1" kern="0" dirty="0">
                <a:ea typeface="MS PGothic" pitchFamily="34" charset="-128"/>
              </a:rPr>
              <a:t>PROGRAMME 1 </a:t>
            </a:r>
          </a:p>
          <a:p>
            <a:pPr marL="0" indent="0" algn="just" defTabSz="914400" eaLnBrk="0" fontAlgn="base" hangingPunct="0">
              <a:spcAft>
                <a:spcPct val="0"/>
              </a:spcAft>
              <a:buNone/>
              <a:defRPr/>
            </a:pPr>
            <a:endParaRPr lang="en-ZA" altLang="en-US" sz="1400" b="1" kern="0" dirty="0">
              <a:ea typeface="MS PGothic" pitchFamily="34" charset="-128"/>
            </a:endParaRPr>
          </a:p>
          <a:p>
            <a:pPr lvl="1" algn="just" eaLnBrk="0" fontAlgn="base" hangingPunct="0">
              <a:spcAft>
                <a:spcPct val="0"/>
              </a:spcAft>
              <a:defRPr/>
            </a:pPr>
            <a:r>
              <a:rPr lang="en-ZA" altLang="en-US" sz="1400" b="1" kern="0" dirty="0">
                <a:solidFill>
                  <a:prstClr val="black"/>
                </a:solidFill>
                <a:ea typeface="MS PGothic" pitchFamily="34" charset="-128"/>
              </a:rPr>
              <a:t>The quarterly budget was R38,7 million and the actual spending was R29.9 million which represents 77% of the budgeted expenditure.</a:t>
            </a:r>
          </a:p>
          <a:p>
            <a:pPr lvl="1" algn="just" eaLnBrk="0" fontAlgn="base" hangingPunct="0">
              <a:spcAft>
                <a:spcPct val="0"/>
              </a:spcAft>
              <a:defRPr/>
            </a:pPr>
            <a:endParaRPr lang="en-ZA" altLang="en-US" sz="1400" b="1" kern="0" dirty="0">
              <a:solidFill>
                <a:prstClr val="black"/>
              </a:solidFill>
              <a:ea typeface="MS PGothic" pitchFamily="34" charset="-128"/>
            </a:endParaRPr>
          </a:p>
          <a:p>
            <a:pPr lvl="1" algn="just" eaLnBrk="0" fontAlgn="base" hangingPunct="0">
              <a:spcAft>
                <a:spcPct val="0"/>
              </a:spcAft>
              <a:defRPr/>
            </a:pPr>
            <a:r>
              <a:rPr lang="en-ZA" sz="1400" kern="0" dirty="0">
                <a:solidFill>
                  <a:prstClr val="black"/>
                </a:solidFill>
                <a:ea typeface="MS PGothic" pitchFamily="34" charset="-128"/>
              </a:rPr>
              <a:t>The reason for the underspending can be attributed to the fact that GG cars invoices for March, April and May were only paid in July, including the June invoice for Vodacom which will be paid in July due to the delays with Vodacom. </a:t>
            </a:r>
          </a:p>
          <a:p>
            <a:pPr lvl="1" algn="just" eaLnBrk="0" fontAlgn="base" hangingPunct="0">
              <a:spcAft>
                <a:spcPct val="0"/>
              </a:spcAft>
              <a:defRPr/>
            </a:pPr>
            <a:endParaRPr lang="en-ZA" sz="1400" kern="0" dirty="0">
              <a:solidFill>
                <a:prstClr val="black"/>
              </a:solidFill>
              <a:ea typeface="MS PGothic" pitchFamily="34" charset="-128"/>
            </a:endParaRPr>
          </a:p>
          <a:p>
            <a:pPr lvl="1" algn="just" eaLnBrk="0" fontAlgn="base" hangingPunct="0">
              <a:spcAft>
                <a:spcPct val="0"/>
              </a:spcAft>
              <a:defRPr/>
            </a:pPr>
            <a:r>
              <a:rPr lang="en-ZA" sz="1400" kern="0" dirty="0">
                <a:solidFill>
                  <a:prstClr val="black"/>
                </a:solidFill>
                <a:ea typeface="MS PGothic" pitchFamily="34" charset="-128"/>
              </a:rPr>
              <a:t>The other challenge was the bulk </a:t>
            </a:r>
            <a:r>
              <a:rPr lang="en-ZA" sz="1400" kern="0" dirty="0" err="1">
                <a:solidFill>
                  <a:prstClr val="black"/>
                </a:solidFill>
                <a:ea typeface="MS PGothic" pitchFamily="34" charset="-128"/>
              </a:rPr>
              <a:t>sms</a:t>
            </a:r>
            <a:r>
              <a:rPr lang="en-ZA" sz="1400" kern="0" dirty="0">
                <a:solidFill>
                  <a:prstClr val="black"/>
                </a:solidFill>
                <a:ea typeface="MS PGothic" pitchFamily="34" charset="-128"/>
              </a:rPr>
              <a:t> limit with Vodacom for Hotline call centre which was blocking the system and the limit was lifted end of June. A delay in appointing the additional Hotline leaners contributed to this underspending. </a:t>
            </a:r>
          </a:p>
          <a:p>
            <a:pPr lvl="1" algn="just" eaLnBrk="0" fontAlgn="base" hangingPunct="0">
              <a:spcAft>
                <a:spcPct val="0"/>
              </a:spcAft>
              <a:defRPr/>
            </a:pPr>
            <a:endParaRPr lang="en-ZA" sz="1400" kern="0" dirty="0">
              <a:solidFill>
                <a:prstClr val="black"/>
              </a:solidFill>
              <a:ea typeface="MS PGothic" pitchFamily="34" charset="-128"/>
            </a:endParaRPr>
          </a:p>
          <a:p>
            <a:pPr lvl="1" algn="just" eaLnBrk="0" fontAlgn="base" hangingPunct="0">
              <a:spcAft>
                <a:spcPct val="0"/>
              </a:spcAft>
              <a:defRPr/>
            </a:pPr>
            <a:r>
              <a:rPr lang="en-ZA" sz="1400" kern="0" dirty="0">
                <a:solidFill>
                  <a:prstClr val="black"/>
                </a:solidFill>
                <a:ea typeface="MS PGothic" pitchFamily="34" charset="-128"/>
              </a:rPr>
              <a:t>Overspending under transfers to households is due to the payment of Life at </a:t>
            </a:r>
            <a:r>
              <a:rPr lang="en-ZA" sz="1400" kern="0" dirty="0" err="1">
                <a:solidFill>
                  <a:prstClr val="black"/>
                </a:solidFill>
                <a:ea typeface="MS PGothic" pitchFamily="34" charset="-128"/>
              </a:rPr>
              <a:t>Esidimeni</a:t>
            </a:r>
            <a:r>
              <a:rPr lang="en-ZA" sz="1400" kern="0" dirty="0">
                <a:solidFill>
                  <a:prstClr val="black"/>
                </a:solidFill>
                <a:ea typeface="MS PGothic" pitchFamily="34" charset="-128"/>
              </a:rPr>
              <a:t> accruals which emanate from previous financial year. </a:t>
            </a:r>
            <a:endParaRPr lang="en-ZA" altLang="en-US" sz="1400" kern="0" dirty="0">
              <a:solidFill>
                <a:prstClr val="black"/>
              </a:solidFill>
              <a:ea typeface="MS PGothic" pitchFamily="34" charset="-128"/>
            </a:endParaRPr>
          </a:p>
          <a:p>
            <a:pPr marL="457200" lvl="1" indent="0" algn="just" defTabSz="914400" eaLnBrk="0" fontAlgn="base" hangingPunct="0">
              <a:spcAft>
                <a:spcPct val="0"/>
              </a:spcAft>
              <a:buNone/>
              <a:defRPr/>
            </a:pPr>
            <a:endParaRPr lang="en-ZA" altLang="en-US" kern="0" dirty="0">
              <a:ea typeface="MS PGothic" pitchFamily="34" charset="-128"/>
            </a:endParaRPr>
          </a:p>
        </p:txBody>
      </p:sp>
    </p:spTree>
    <p:extLst>
      <p:ext uri="{BB962C8B-B14F-4D97-AF65-F5344CB8AC3E}">
        <p14:creationId xmlns:p14="http://schemas.microsoft.com/office/powerpoint/2010/main" val="3950491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34</a:t>
            </a:fld>
            <a:endParaRPr lang="en-US" dirty="0">
              <a:solidFill>
                <a:prstClr val="black"/>
              </a:solidFill>
              <a:latin typeface="Calibri"/>
            </a:endParaRPr>
          </a:p>
        </p:txBody>
      </p:sp>
      <p:sp>
        <p:nvSpPr>
          <p:cNvPr id="9" name="Title 1"/>
          <p:cNvSpPr>
            <a:spLocks noGrp="1"/>
          </p:cNvSpPr>
          <p:nvPr>
            <p:ph type="title"/>
          </p:nvPr>
        </p:nvSpPr>
        <p:spPr/>
        <p:txBody>
          <a:bodyPr>
            <a:noAutofit/>
          </a:bodyPr>
          <a:lstStyle/>
          <a:p>
            <a:r>
              <a:rPr lang="en-ZA" altLang="en-US" sz="2000" dirty="0"/>
              <a:t>PROGRAMME 2  -  QUARTERLY FINANCIAL PERFORMANCE </a:t>
            </a:r>
            <a:endParaRPr lang="en-US" sz="2000" dirty="0"/>
          </a:p>
        </p:txBody>
      </p:sp>
      <p:graphicFrame>
        <p:nvGraphicFramePr>
          <p:cNvPr id="10" name="Content Placeholder 9">
            <a:extLst>
              <a:ext uri="{FF2B5EF4-FFF2-40B4-BE49-F238E27FC236}">
                <a16:creationId xmlns:a16="http://schemas.microsoft.com/office/drawing/2014/main" id="{7EFE563E-ADD0-A912-A644-D3B5A960C002}"/>
              </a:ext>
            </a:extLst>
          </p:cNvPr>
          <p:cNvGraphicFramePr>
            <a:graphicFrameLocks noGrp="1"/>
          </p:cNvGraphicFramePr>
          <p:nvPr>
            <p:ph idx="1"/>
            <p:extLst>
              <p:ext uri="{D42A27DB-BD31-4B8C-83A1-F6EECF244321}">
                <p14:modId xmlns:p14="http://schemas.microsoft.com/office/powerpoint/2010/main" val="2062146044"/>
              </p:ext>
            </p:extLst>
          </p:nvPr>
        </p:nvGraphicFramePr>
        <p:xfrm>
          <a:off x="1334529" y="1580205"/>
          <a:ext cx="10684880" cy="5133790"/>
        </p:xfrm>
        <a:graphic>
          <a:graphicData uri="http://schemas.openxmlformats.org/drawingml/2006/table">
            <a:tbl>
              <a:tblPr/>
              <a:tblGrid>
                <a:gridCol w="1834574">
                  <a:extLst>
                    <a:ext uri="{9D8B030D-6E8A-4147-A177-3AD203B41FA5}">
                      <a16:colId xmlns:a16="http://schemas.microsoft.com/office/drawing/2014/main" val="4137597987"/>
                    </a:ext>
                  </a:extLst>
                </a:gridCol>
                <a:gridCol w="1834574">
                  <a:extLst>
                    <a:ext uri="{9D8B030D-6E8A-4147-A177-3AD203B41FA5}">
                      <a16:colId xmlns:a16="http://schemas.microsoft.com/office/drawing/2014/main" val="625239068"/>
                    </a:ext>
                  </a:extLst>
                </a:gridCol>
                <a:gridCol w="1753932">
                  <a:extLst>
                    <a:ext uri="{9D8B030D-6E8A-4147-A177-3AD203B41FA5}">
                      <a16:colId xmlns:a16="http://schemas.microsoft.com/office/drawing/2014/main" val="3026632420"/>
                    </a:ext>
                  </a:extLst>
                </a:gridCol>
                <a:gridCol w="1713612">
                  <a:extLst>
                    <a:ext uri="{9D8B030D-6E8A-4147-A177-3AD203B41FA5}">
                      <a16:colId xmlns:a16="http://schemas.microsoft.com/office/drawing/2014/main" val="1048300495"/>
                    </a:ext>
                  </a:extLst>
                </a:gridCol>
                <a:gridCol w="1774094">
                  <a:extLst>
                    <a:ext uri="{9D8B030D-6E8A-4147-A177-3AD203B41FA5}">
                      <a16:colId xmlns:a16="http://schemas.microsoft.com/office/drawing/2014/main" val="550091430"/>
                    </a:ext>
                  </a:extLst>
                </a:gridCol>
                <a:gridCol w="1774094">
                  <a:extLst>
                    <a:ext uri="{9D8B030D-6E8A-4147-A177-3AD203B41FA5}">
                      <a16:colId xmlns:a16="http://schemas.microsoft.com/office/drawing/2014/main" val="1436479554"/>
                    </a:ext>
                  </a:extLst>
                </a:gridCol>
              </a:tblGrid>
              <a:tr h="353229">
                <a:tc>
                  <a:txBody>
                    <a:bodyPr/>
                    <a:lstStyle/>
                    <a:p>
                      <a:pPr algn="ctr" rtl="0" fontAlgn="ctr"/>
                      <a:r>
                        <a:rPr lang="en-US" sz="1000" b="1" i="0" u="none" strike="noStrike" dirty="0">
                          <a:solidFill>
                            <a:srgbClr val="000000"/>
                          </a:solidFill>
                          <a:effectLst/>
                          <a:latin typeface="Calibri" panose="020F0502020204030204" pitchFamily="34" charset="0"/>
                        </a:rPr>
                        <a:t>PROGRAMME</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US" sz="1000" b="1" i="0" u="none" strike="noStrike">
                          <a:solidFill>
                            <a:srgbClr val="000000"/>
                          </a:solidFill>
                          <a:effectLst/>
                          <a:latin typeface="Calibri" panose="020F0502020204030204" pitchFamily="34" charset="0"/>
                        </a:rPr>
                        <a:t>SUB-PROGRAMME</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US" sz="1000" b="1" i="0" u="none" strike="noStrike">
                          <a:solidFill>
                            <a:srgbClr val="000000"/>
                          </a:solidFill>
                          <a:effectLst/>
                          <a:latin typeface="Calibri" panose="020F0502020204030204" pitchFamily="34" charset="0"/>
                        </a:rPr>
                        <a:t> BUDGET QUARTER 1</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US" sz="1000" b="1" i="0" u="none" strike="noStrike">
                          <a:solidFill>
                            <a:srgbClr val="000000"/>
                          </a:solidFill>
                          <a:effectLst/>
                          <a:latin typeface="Calibri" panose="020F0502020204030204" pitchFamily="34" charset="0"/>
                        </a:rPr>
                        <a:t>EXPENDITURE QUARTER 1</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US" sz="1000" b="1" i="0" u="none" strike="noStrike">
                          <a:solidFill>
                            <a:srgbClr val="000000"/>
                          </a:solidFill>
                          <a:effectLst/>
                          <a:latin typeface="Calibri" panose="020F0502020204030204" pitchFamily="34" charset="0"/>
                        </a:rPr>
                        <a:t>VARIANCE</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US" sz="1000" b="1" i="0" u="none" strike="noStrike">
                          <a:solidFill>
                            <a:srgbClr val="000000"/>
                          </a:solidFill>
                          <a:effectLst/>
                          <a:latin typeface="Calibri" panose="020F0502020204030204" pitchFamily="34" charset="0"/>
                        </a:rPr>
                        <a:t>% SPENT      QUARTER 1</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728659585"/>
                  </a:ext>
                </a:extLst>
              </a:tr>
              <a:tr h="322097">
                <a:tc rowSpan="15">
                  <a:txBody>
                    <a:bodyPr/>
                    <a:lstStyle/>
                    <a:p>
                      <a:pPr algn="ctr" rtl="0" fontAlgn="ctr"/>
                      <a:r>
                        <a:rPr lang="en-US" sz="5600" b="1" i="0" u="none" strike="noStrike" dirty="0">
                          <a:solidFill>
                            <a:srgbClr val="000000"/>
                          </a:solidFill>
                          <a:effectLst/>
                          <a:latin typeface="Calibri" panose="020F0502020204030204" pitchFamily="34" charset="0"/>
                        </a:rPr>
                        <a:t>2 </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558ED5"/>
                    </a:solidFill>
                  </a:tcPr>
                </a:tc>
                <a:tc>
                  <a:txBody>
                    <a:bodyPr/>
                    <a:lstStyle/>
                    <a:p>
                      <a:pPr algn="l" rtl="0" fontAlgn="ctr"/>
                      <a:r>
                        <a:rPr lang="en-US" sz="1000" b="0" i="0" u="none" strike="noStrike">
                          <a:solidFill>
                            <a:srgbClr val="000000"/>
                          </a:solidFill>
                          <a:effectLst/>
                          <a:latin typeface="Calibri" panose="020F0502020204030204" pitchFamily="34" charset="0"/>
                        </a:rPr>
                        <a:t>Strategic Human Resources</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22,289</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23,727</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-1,438</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106%</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869144970"/>
                  </a:ext>
                </a:extLst>
              </a:tr>
              <a:tr h="480152">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Information Communication Technology</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10,563</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2,841</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7,722</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27%</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598240215"/>
                  </a:ext>
                </a:extLst>
              </a:tr>
              <a:tr h="179608">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Legal Services</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3,821</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2,978</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843</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78%</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518368157"/>
                  </a:ext>
                </a:extLst>
              </a:tr>
              <a:tr h="353229">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Communication Services</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44,480</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16,578</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dirty="0">
                          <a:solidFill>
                            <a:srgbClr val="000000"/>
                          </a:solidFill>
                          <a:effectLst/>
                          <a:latin typeface="Calibri" panose="020F0502020204030204" pitchFamily="34" charset="0"/>
                        </a:rPr>
                        <a:t>27,902</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37%</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1591067823"/>
                  </a:ext>
                </a:extLst>
              </a:tr>
              <a:tr h="384959">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Programme Support</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383</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532</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-149</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0" i="0" u="none" strike="noStrike">
                          <a:solidFill>
                            <a:srgbClr val="000000"/>
                          </a:solidFill>
                          <a:effectLst/>
                          <a:latin typeface="Calibri" panose="020F0502020204030204" pitchFamily="34" charset="0"/>
                        </a:rPr>
                        <a:t>139%</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811871567"/>
                  </a:ext>
                </a:extLst>
              </a:tr>
              <a:tr h="375978">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Service Delivery Intervention</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15,253</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14,162</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1,091</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US" sz="1000" b="0" i="0" u="none" strike="noStrike">
                          <a:solidFill>
                            <a:srgbClr val="000000"/>
                          </a:solidFill>
                          <a:effectLst/>
                          <a:latin typeface="Calibri" panose="020F0502020204030204" pitchFamily="34" charset="0"/>
                        </a:rPr>
                        <a:t>93%</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685454312"/>
                  </a:ext>
                </a:extLst>
              </a:tr>
              <a:tr h="179608">
                <a:tc vMerge="1">
                  <a:txBody>
                    <a:bodyPr/>
                    <a:lstStyle/>
                    <a:p>
                      <a:endParaRPr lang="en-US"/>
                    </a:p>
                  </a:txBody>
                  <a:tcPr/>
                </a:tc>
                <a:tc>
                  <a:txBody>
                    <a:bodyPr/>
                    <a:lstStyle/>
                    <a:p>
                      <a:pPr algn="l" rtl="0" fontAlgn="b"/>
                      <a:r>
                        <a:rPr lang="en-US" sz="1000" b="1" i="0" u="none" strike="noStrike">
                          <a:solidFill>
                            <a:srgbClr val="000000"/>
                          </a:solidFill>
                          <a:effectLst/>
                          <a:latin typeface="Calibri" panose="020F0502020204030204" pitchFamily="34" charset="0"/>
                        </a:rPr>
                        <a:t>Total</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96,789</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60,818</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35,971</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US" sz="1000" b="1" i="0" u="none" strike="noStrike">
                          <a:solidFill>
                            <a:srgbClr val="000000"/>
                          </a:solidFill>
                          <a:effectLst/>
                          <a:latin typeface="Calibri" panose="020F0502020204030204" pitchFamily="34" charset="0"/>
                        </a:rPr>
                        <a:t>63%</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4180799714"/>
                  </a:ext>
                </a:extLst>
              </a:tr>
              <a:tr h="179608">
                <a:tc vMerge="1">
                  <a:txBody>
                    <a:bodyPr/>
                    <a:lstStyle/>
                    <a:p>
                      <a:endParaRPr lang="en-US"/>
                    </a:p>
                  </a:txBody>
                  <a:tcPr/>
                </a:tc>
                <a:tc gridSpan="5">
                  <a:txBody>
                    <a:bodyPr/>
                    <a:lstStyle/>
                    <a:p>
                      <a:pPr algn="ctr" rtl="0" fontAlgn="ctr"/>
                      <a:r>
                        <a:rPr lang="en-US" sz="1000" b="0" i="0" u="none" strike="noStrike">
                          <a:solidFill>
                            <a:srgbClr val="000000"/>
                          </a:solidFill>
                          <a:effectLst/>
                          <a:latin typeface="Calibri" panose="020F0502020204030204" pitchFamily="34" charset="0"/>
                        </a:rPr>
                        <a:t>ECONOMIC CLASSIFICATION</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4787847"/>
                  </a:ext>
                </a:extLst>
              </a:tr>
              <a:tr h="304136">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Current Payment</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95,039</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60,020</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35,019</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63%</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773610851"/>
                  </a:ext>
                </a:extLst>
              </a:tr>
              <a:tr h="384959">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Compensation of employees</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48,164</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49,831</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-1,667</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103%</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64922335"/>
                  </a:ext>
                </a:extLst>
              </a:tr>
              <a:tr h="359215">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Goods and Services</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46,875</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10,189</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36,686</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22%</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682508504"/>
                  </a:ext>
                </a:extLst>
              </a:tr>
              <a:tr h="420881">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H/H Social benefit</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0</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0</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0</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0%</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4088995436"/>
                  </a:ext>
                </a:extLst>
              </a:tr>
              <a:tr h="496915">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Transfers to household (Social Contribution)</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0</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163</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a:solidFill>
                            <a:srgbClr val="000000"/>
                          </a:solidFill>
                          <a:effectLst/>
                          <a:latin typeface="Calibri" panose="020F0502020204030204" pitchFamily="34" charset="0"/>
                        </a:rPr>
                        <a:t>-163</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0" i="0" u="none" strike="noStrike" dirty="0">
                          <a:solidFill>
                            <a:srgbClr val="000000"/>
                          </a:solidFill>
                          <a:effectLst/>
                          <a:latin typeface="Calibri" panose="020F0502020204030204" pitchFamily="34" charset="0"/>
                        </a:rPr>
                        <a:t>-100%</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675892339"/>
                  </a:ext>
                </a:extLst>
              </a:tr>
              <a:tr h="179608">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CAPEX</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1750</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635</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1,115</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0" i="0" u="none" strike="noStrike">
                          <a:solidFill>
                            <a:srgbClr val="000000"/>
                          </a:solidFill>
                          <a:effectLst/>
                          <a:latin typeface="Calibri" panose="020F0502020204030204" pitchFamily="34" charset="0"/>
                        </a:rPr>
                        <a:t>36%</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785379152"/>
                  </a:ext>
                </a:extLst>
              </a:tr>
              <a:tr h="179608">
                <a:tc vMerge="1">
                  <a:txBody>
                    <a:bodyPr/>
                    <a:lstStyle/>
                    <a:p>
                      <a:endParaRPr lang="en-US"/>
                    </a:p>
                  </a:txBody>
                  <a:tcPr/>
                </a:tc>
                <a:tc>
                  <a:txBody>
                    <a:bodyPr/>
                    <a:lstStyle/>
                    <a:p>
                      <a:pPr algn="l" rtl="0" fontAlgn="ctr"/>
                      <a:r>
                        <a:rPr lang="en-US" sz="1000" b="1" i="0" u="none" strike="noStrike" dirty="0">
                          <a:solidFill>
                            <a:srgbClr val="000000"/>
                          </a:solidFill>
                          <a:effectLst/>
                          <a:latin typeface="Calibri" panose="020F0502020204030204" pitchFamily="34" charset="0"/>
                        </a:rPr>
                        <a:t>TOTAL</a:t>
                      </a:r>
                    </a:p>
                  </a:txBody>
                  <a:tcPr marL="5970" marR="5970" marT="5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1" i="0" u="none" strike="noStrike">
                          <a:solidFill>
                            <a:srgbClr val="000000"/>
                          </a:solidFill>
                          <a:effectLst/>
                          <a:latin typeface="Calibri" panose="020F0502020204030204" pitchFamily="34" charset="0"/>
                        </a:rPr>
                        <a:t>96,789</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1" i="0" u="none" strike="noStrike">
                          <a:solidFill>
                            <a:srgbClr val="000000"/>
                          </a:solidFill>
                          <a:effectLst/>
                          <a:latin typeface="Calibri" panose="020F0502020204030204" pitchFamily="34" charset="0"/>
                        </a:rPr>
                        <a:t>60,818</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1" i="0" u="none" strike="noStrike">
                          <a:solidFill>
                            <a:srgbClr val="000000"/>
                          </a:solidFill>
                          <a:effectLst/>
                          <a:latin typeface="Calibri" panose="020F0502020204030204" pitchFamily="34" charset="0"/>
                        </a:rPr>
                        <a:t>35,971</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1000" b="1" i="0" u="none" strike="noStrike" dirty="0">
                          <a:solidFill>
                            <a:srgbClr val="000000"/>
                          </a:solidFill>
                          <a:effectLst/>
                          <a:latin typeface="Calibri" panose="020F0502020204030204" pitchFamily="34" charset="0"/>
                        </a:rPr>
                        <a:t>63%</a:t>
                      </a:r>
                    </a:p>
                  </a:txBody>
                  <a:tcPr marL="5970" marR="5970" marT="59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291684724"/>
                  </a:ext>
                </a:extLst>
              </a:tr>
            </a:tbl>
          </a:graphicData>
        </a:graphic>
      </p:graphicFrame>
    </p:spTree>
    <p:extLst>
      <p:ext uri="{BB962C8B-B14F-4D97-AF65-F5344CB8AC3E}">
        <p14:creationId xmlns:p14="http://schemas.microsoft.com/office/powerpoint/2010/main" val="1722379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35</a:t>
            </a:fld>
            <a:endParaRPr lang="en-US" dirty="0">
              <a:solidFill>
                <a:prstClr val="black"/>
              </a:solidFill>
              <a:latin typeface="Calibri"/>
            </a:endParaRPr>
          </a:p>
        </p:txBody>
      </p:sp>
      <p:sp>
        <p:nvSpPr>
          <p:cNvPr id="8" name="Title 1"/>
          <p:cNvSpPr>
            <a:spLocks noGrp="1"/>
          </p:cNvSpPr>
          <p:nvPr>
            <p:ph type="title"/>
          </p:nvPr>
        </p:nvSpPr>
        <p:spPr/>
        <p:txBody>
          <a:bodyPr>
            <a:noAutofit/>
          </a:bodyPr>
          <a:lstStyle/>
          <a:p>
            <a:r>
              <a:rPr lang="en-ZA" altLang="en-US" sz="2000" dirty="0"/>
              <a:t>PERFORMANCE ANALYSIS PER PROGRAMME</a:t>
            </a:r>
            <a:endParaRPr lang="en-US" sz="2000" dirty="0"/>
          </a:p>
        </p:txBody>
      </p:sp>
      <p:sp>
        <p:nvSpPr>
          <p:cNvPr id="6" name="Content Placeholder 2"/>
          <p:cNvSpPr>
            <a:spLocks noGrp="1"/>
          </p:cNvSpPr>
          <p:nvPr>
            <p:ph idx="1"/>
          </p:nvPr>
        </p:nvSpPr>
        <p:spPr>
          <a:xfrm>
            <a:off x="1342906" y="1638416"/>
            <a:ext cx="10684879" cy="5545008"/>
          </a:xfrm>
          <a:ln>
            <a:noFill/>
          </a:ln>
        </p:spPr>
        <p:txBody>
          <a:bodyPr>
            <a:noAutofit/>
          </a:bodyPr>
          <a:lstStyle/>
          <a:p>
            <a:pPr marL="0" indent="0" algn="just" defTabSz="914400">
              <a:spcBef>
                <a:spcPts val="0"/>
              </a:spcBef>
              <a:buNone/>
              <a:defRPr/>
            </a:pPr>
            <a:r>
              <a:rPr lang="en-ZA" sz="1400" b="1" dirty="0">
                <a:solidFill>
                  <a:prstClr val="black"/>
                </a:solidFill>
                <a:latin typeface="+mj-lt"/>
                <a:cs typeface="Calibri" panose="020F0502020204030204" pitchFamily="34" charset="0"/>
              </a:rPr>
              <a:t>PROGRAMME 2</a:t>
            </a:r>
          </a:p>
          <a:p>
            <a:pPr marL="0" indent="0" algn="just" defTabSz="914400">
              <a:spcBef>
                <a:spcPts val="0"/>
              </a:spcBef>
              <a:buNone/>
              <a:defRPr/>
            </a:pPr>
            <a:endParaRPr lang="en-ZA" b="1" dirty="0">
              <a:solidFill>
                <a:prstClr val="black"/>
              </a:solidFill>
              <a:latin typeface="Calibri" panose="020F0502020204030204" pitchFamily="34" charset="0"/>
              <a:cs typeface="Calibri" panose="020F0502020204030204" pitchFamily="34" charset="0"/>
            </a:endParaRPr>
          </a:p>
          <a:p>
            <a:pPr lvl="1" algn="just" eaLnBrk="0" fontAlgn="base" hangingPunct="0">
              <a:spcAft>
                <a:spcPct val="0"/>
              </a:spcAft>
              <a:defRPr/>
            </a:pPr>
            <a:r>
              <a:rPr lang="en-ZA" altLang="en-US" sz="1500" b="1" kern="0" dirty="0">
                <a:solidFill>
                  <a:prstClr val="black"/>
                </a:solidFill>
                <a:ea typeface="MS PGothic" pitchFamily="34" charset="-128"/>
              </a:rPr>
              <a:t>The quarterly budget was R96,7 million and the actual spending was R60.8 million which represents spending of 63% and underspending of 37%.</a:t>
            </a:r>
          </a:p>
          <a:p>
            <a:pPr lvl="1" algn="just" eaLnBrk="0" fontAlgn="base" hangingPunct="0">
              <a:spcAft>
                <a:spcPct val="0"/>
              </a:spcAft>
              <a:defRPr/>
            </a:pPr>
            <a:endParaRPr lang="en-ZA" altLang="en-US" sz="1500" b="1" kern="0" dirty="0">
              <a:solidFill>
                <a:prstClr val="black"/>
              </a:solidFill>
              <a:ea typeface="MS PGothic" pitchFamily="34" charset="-128"/>
            </a:endParaRPr>
          </a:p>
          <a:p>
            <a:pPr lvl="1" algn="just" eaLnBrk="0" fontAlgn="base" hangingPunct="0">
              <a:spcAft>
                <a:spcPct val="0"/>
              </a:spcAft>
              <a:defRPr/>
            </a:pPr>
            <a:r>
              <a:rPr lang="en-ZA" sz="1500" kern="0" dirty="0">
                <a:solidFill>
                  <a:prstClr val="black"/>
                </a:solidFill>
                <a:ea typeface="MS PGothic" pitchFamily="34" charset="-128"/>
              </a:rPr>
              <a:t>The underspending is due to some delays in Internal processes which will be fast tracked in the second quarter and the fact that Microsoft license was paid on 31 March 2023, it is usually paid in the first quarter of the new financial year.</a:t>
            </a:r>
          </a:p>
          <a:p>
            <a:pPr lvl="1" algn="just" eaLnBrk="0" fontAlgn="base" hangingPunct="0">
              <a:spcAft>
                <a:spcPct val="0"/>
              </a:spcAft>
              <a:defRPr/>
            </a:pPr>
            <a:endParaRPr lang="en-ZA" sz="1500" kern="0" dirty="0">
              <a:solidFill>
                <a:prstClr val="black"/>
              </a:solidFill>
              <a:ea typeface="MS PGothic" pitchFamily="34" charset="-128"/>
            </a:endParaRPr>
          </a:p>
          <a:p>
            <a:pPr lvl="1" algn="just" eaLnBrk="0" fontAlgn="base" hangingPunct="0">
              <a:spcAft>
                <a:spcPct val="0"/>
              </a:spcAft>
              <a:defRPr/>
            </a:pPr>
            <a:r>
              <a:rPr lang="en-US" altLang="en-US" sz="1500" kern="0" dirty="0">
                <a:solidFill>
                  <a:prstClr val="black"/>
                </a:solidFill>
                <a:ea typeface="MS PGothic" pitchFamily="34" charset="-128"/>
              </a:rPr>
              <a:t>The procurement of tools of trade is set to go out on tender process instead of RFQ process due to a large quantity of laptops required.</a:t>
            </a:r>
            <a:endParaRPr lang="en-ZA" altLang="en-US" sz="1500" kern="0" dirty="0">
              <a:solidFill>
                <a:prstClr val="black"/>
              </a:solidFill>
              <a:ea typeface="MS PGothic" pitchFamily="34" charset="-128"/>
            </a:endParaRPr>
          </a:p>
          <a:p>
            <a:pPr marL="800100" lvl="1" indent="-342900" algn="just" defTabSz="914400" eaLnBrk="0" fontAlgn="base" hangingPunct="0">
              <a:spcAft>
                <a:spcPct val="0"/>
              </a:spcAft>
              <a:buFont typeface="System Font Regular"/>
              <a:buChar char="-"/>
              <a:defRPr/>
            </a:pPr>
            <a:endParaRPr lang="en-ZA" altLang="en-US" sz="1800" kern="0" dirty="0">
              <a:ea typeface="MS PGothic" pitchFamily="34" charset="-128"/>
            </a:endParaRPr>
          </a:p>
          <a:p>
            <a:pPr marL="0" indent="0" algn="just" defTabSz="914400" eaLnBrk="0" fontAlgn="base" hangingPunct="0">
              <a:lnSpc>
                <a:spcPct val="250000"/>
              </a:lnSpc>
              <a:spcAft>
                <a:spcPct val="0"/>
              </a:spcAft>
              <a:buNone/>
            </a:pPr>
            <a:endParaRPr lang="en-ZA" altLang="en-US" sz="2000" kern="0" dirty="0">
              <a:latin typeface="+mj-lt"/>
              <a:ea typeface="MS PGothic" pitchFamily="34" charset="-128"/>
            </a:endParaRPr>
          </a:p>
          <a:p>
            <a:pPr marL="0" indent="0" algn="just" defTabSz="914400" eaLnBrk="0" fontAlgn="base" hangingPunct="0">
              <a:spcAft>
                <a:spcPct val="0"/>
              </a:spcAft>
              <a:buNone/>
            </a:pPr>
            <a:endParaRPr lang="en-ZA" sz="1800" dirty="0"/>
          </a:p>
          <a:p>
            <a:pPr marL="0" indent="0" algn="just" defTabSz="914400" eaLnBrk="0" fontAlgn="base" hangingPunct="0">
              <a:lnSpc>
                <a:spcPct val="160000"/>
              </a:lnSpc>
              <a:spcAft>
                <a:spcPct val="0"/>
              </a:spcAft>
              <a:buNone/>
            </a:pPr>
            <a:endParaRPr lang="en-ZA" sz="1800" kern="0" dirty="0">
              <a:latin typeface="+mj-lt"/>
              <a:ea typeface="MS PGothic" pitchFamily="34" charset="-128"/>
            </a:endParaRPr>
          </a:p>
        </p:txBody>
      </p:sp>
    </p:spTree>
    <p:extLst>
      <p:ext uri="{BB962C8B-B14F-4D97-AF65-F5344CB8AC3E}">
        <p14:creationId xmlns:p14="http://schemas.microsoft.com/office/powerpoint/2010/main" val="3261532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36</a:t>
            </a:fld>
            <a:endParaRPr lang="en-US" dirty="0">
              <a:solidFill>
                <a:prstClr val="black"/>
              </a:solidFill>
              <a:latin typeface="Calibri"/>
            </a:endParaRPr>
          </a:p>
        </p:txBody>
      </p:sp>
      <p:sp>
        <p:nvSpPr>
          <p:cNvPr id="9" name="Title 1"/>
          <p:cNvSpPr>
            <a:spLocks noGrp="1"/>
          </p:cNvSpPr>
          <p:nvPr>
            <p:ph type="title"/>
          </p:nvPr>
        </p:nvSpPr>
        <p:spPr/>
        <p:txBody>
          <a:bodyPr>
            <a:noAutofit/>
          </a:bodyPr>
          <a:lstStyle/>
          <a:p>
            <a:r>
              <a:rPr lang="en-ZA" altLang="en-US" sz="2000" dirty="0"/>
              <a:t>PROGRAMME 3  -  QUARTERLY FINANCIAL PERFORMANCE </a:t>
            </a:r>
            <a:endParaRPr lang="en-US" sz="2000" dirty="0"/>
          </a:p>
        </p:txBody>
      </p:sp>
      <p:graphicFrame>
        <p:nvGraphicFramePr>
          <p:cNvPr id="6" name="Content Placeholder 5">
            <a:extLst>
              <a:ext uri="{FF2B5EF4-FFF2-40B4-BE49-F238E27FC236}">
                <a16:creationId xmlns:a16="http://schemas.microsoft.com/office/drawing/2014/main" id="{1020CA94-E207-BF4A-38FA-5546618C89E3}"/>
              </a:ext>
            </a:extLst>
          </p:cNvPr>
          <p:cNvGraphicFramePr>
            <a:graphicFrameLocks noGrp="1"/>
          </p:cNvGraphicFramePr>
          <p:nvPr>
            <p:ph idx="1"/>
            <p:extLst>
              <p:ext uri="{D42A27DB-BD31-4B8C-83A1-F6EECF244321}">
                <p14:modId xmlns:p14="http://schemas.microsoft.com/office/powerpoint/2010/main" val="620786698"/>
              </p:ext>
            </p:extLst>
          </p:nvPr>
        </p:nvGraphicFramePr>
        <p:xfrm>
          <a:off x="1342907" y="1502229"/>
          <a:ext cx="10684880" cy="5089341"/>
        </p:xfrm>
        <a:graphic>
          <a:graphicData uri="http://schemas.openxmlformats.org/drawingml/2006/table">
            <a:tbl>
              <a:tblPr/>
              <a:tblGrid>
                <a:gridCol w="1796010">
                  <a:extLst>
                    <a:ext uri="{9D8B030D-6E8A-4147-A177-3AD203B41FA5}">
                      <a16:colId xmlns:a16="http://schemas.microsoft.com/office/drawing/2014/main" val="261938195"/>
                    </a:ext>
                  </a:extLst>
                </a:gridCol>
                <a:gridCol w="3100637">
                  <a:extLst>
                    <a:ext uri="{9D8B030D-6E8A-4147-A177-3AD203B41FA5}">
                      <a16:colId xmlns:a16="http://schemas.microsoft.com/office/drawing/2014/main" val="2096495958"/>
                    </a:ext>
                  </a:extLst>
                </a:gridCol>
                <a:gridCol w="1514281">
                  <a:extLst>
                    <a:ext uri="{9D8B030D-6E8A-4147-A177-3AD203B41FA5}">
                      <a16:colId xmlns:a16="http://schemas.microsoft.com/office/drawing/2014/main" val="807476547"/>
                    </a:ext>
                  </a:extLst>
                </a:gridCol>
                <a:gridCol w="1514281">
                  <a:extLst>
                    <a:ext uri="{9D8B030D-6E8A-4147-A177-3AD203B41FA5}">
                      <a16:colId xmlns:a16="http://schemas.microsoft.com/office/drawing/2014/main" val="2173635421"/>
                    </a:ext>
                  </a:extLst>
                </a:gridCol>
                <a:gridCol w="1443521">
                  <a:extLst>
                    <a:ext uri="{9D8B030D-6E8A-4147-A177-3AD203B41FA5}">
                      <a16:colId xmlns:a16="http://schemas.microsoft.com/office/drawing/2014/main" val="3997011017"/>
                    </a:ext>
                  </a:extLst>
                </a:gridCol>
                <a:gridCol w="1316150">
                  <a:extLst>
                    <a:ext uri="{9D8B030D-6E8A-4147-A177-3AD203B41FA5}">
                      <a16:colId xmlns:a16="http://schemas.microsoft.com/office/drawing/2014/main" val="2747062568"/>
                    </a:ext>
                  </a:extLst>
                </a:gridCol>
              </a:tblGrid>
              <a:tr h="524867">
                <a:tc>
                  <a:txBody>
                    <a:bodyPr/>
                    <a:lstStyle/>
                    <a:p>
                      <a:pPr algn="ctr" rtl="0" fontAlgn="ctr"/>
                      <a:r>
                        <a:rPr lang="en-ZA" sz="1100" b="1" i="0" u="none" strike="noStrike">
                          <a:solidFill>
                            <a:srgbClr val="000000"/>
                          </a:solidFill>
                          <a:effectLst/>
                          <a:latin typeface="Calibri" panose="020F0502020204030204" pitchFamily="34" charset="0"/>
                        </a:rPr>
                        <a:t>PROGRAMME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ZA" sz="1100" b="1" i="0" u="none" strike="noStrike">
                          <a:solidFill>
                            <a:srgbClr val="000000"/>
                          </a:solidFill>
                          <a:effectLst/>
                          <a:latin typeface="Calibri" panose="020F0502020204030204" pitchFamily="34" charset="0"/>
                        </a:rPr>
                        <a:t>SUB-PROGRAMME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ZA" sz="1100" b="1" i="0" u="none" strike="noStrike">
                          <a:solidFill>
                            <a:srgbClr val="000000"/>
                          </a:solidFill>
                          <a:effectLst/>
                          <a:latin typeface="Calibri" panose="020F0502020204030204" pitchFamily="34" charset="0"/>
                        </a:rPr>
                        <a:t> BUDGET QUARTER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ZA" sz="1100" b="1" i="0" u="none" strike="noStrike">
                          <a:solidFill>
                            <a:srgbClr val="000000"/>
                          </a:solidFill>
                          <a:effectLst/>
                          <a:latin typeface="Calibri" panose="020F0502020204030204" pitchFamily="34" charset="0"/>
                        </a:rPr>
                        <a:t>EXPENDITURE QUARTER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ZA" sz="1100" b="1" i="0" u="none" strike="noStrike">
                          <a:solidFill>
                            <a:srgbClr val="000000"/>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ctr" rtl="0" fontAlgn="ctr"/>
                      <a:r>
                        <a:rPr lang="en-ZA" sz="1100" b="1" i="0" u="none" strike="noStrike">
                          <a:solidFill>
                            <a:srgbClr val="000000"/>
                          </a:solidFill>
                          <a:effectLst/>
                          <a:latin typeface="Calibri" panose="020F0502020204030204" pitchFamily="34" charset="0"/>
                        </a:rPr>
                        <a:t>% SPENT      QUARTER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379566995"/>
                  </a:ext>
                </a:extLst>
              </a:tr>
              <a:tr h="430883">
                <a:tc rowSpan="12">
                  <a:txBody>
                    <a:bodyPr/>
                    <a:lstStyle/>
                    <a:p>
                      <a:pPr algn="ctr" rtl="0" fontAlgn="ctr"/>
                      <a:r>
                        <a:rPr lang="en-ZA" sz="5000" b="1" i="0" u="none" strike="noStrike">
                          <a:solidFill>
                            <a:srgbClr val="000000"/>
                          </a:solidFill>
                          <a:effectLst/>
                          <a:latin typeface="Calibri" panose="020F0502020204030204" pitchFamily="34" charset="0"/>
                        </a:rPr>
                        <a:t> 3</a:t>
                      </a:r>
                    </a:p>
                  </a:txBody>
                  <a:tcPr marL="6350" marR="6350" marT="635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558ED5"/>
                    </a:solidFill>
                  </a:tcPr>
                </a:tc>
                <a:tc>
                  <a:txBody>
                    <a:bodyPr/>
                    <a:lstStyle/>
                    <a:p>
                      <a:pPr algn="l" rtl="0" fontAlgn="ctr"/>
                      <a:r>
                        <a:rPr lang="en-ZA" sz="1100" b="0" i="0" u="none" strike="noStrike">
                          <a:solidFill>
                            <a:srgbClr val="000000"/>
                          </a:solidFill>
                          <a:effectLst/>
                          <a:latin typeface="Calibri" panose="020F0502020204030204" pitchFamily="34" charset="0"/>
                        </a:rPr>
                        <a:t>Intergovernmental Relations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10 914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10 735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179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2321263359"/>
                  </a:ext>
                </a:extLst>
              </a:tr>
              <a:tr h="438576">
                <a:tc vMerge="1">
                  <a:txBody>
                    <a:bodyPr/>
                    <a:lstStyle/>
                    <a:p>
                      <a:endParaRPr lang="en-ZA"/>
                    </a:p>
                  </a:txBody>
                  <a:tcPr/>
                </a:tc>
                <a:tc>
                  <a:txBody>
                    <a:bodyPr/>
                    <a:lstStyle/>
                    <a:p>
                      <a:pPr algn="l" rtl="0" fontAlgn="ctr"/>
                      <a:r>
                        <a:rPr lang="en-ZA" sz="1100" b="0" i="0" u="none" strike="noStrike">
                          <a:solidFill>
                            <a:srgbClr val="000000"/>
                          </a:solidFill>
                          <a:effectLst/>
                          <a:latin typeface="Calibri" panose="020F0502020204030204" pitchFamily="34" charset="0"/>
                        </a:rPr>
                        <a:t>Provincial Policy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25 217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23 154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2 063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92%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1424157846"/>
                  </a:ext>
                </a:extLst>
              </a:tr>
              <a:tr h="411887">
                <a:tc vMerge="1">
                  <a:txBody>
                    <a:bodyPr/>
                    <a:lstStyle/>
                    <a:p>
                      <a:endParaRPr lang="en-ZA"/>
                    </a:p>
                  </a:txBody>
                  <a:tcPr/>
                </a:tc>
                <a:tc>
                  <a:txBody>
                    <a:bodyPr/>
                    <a:lstStyle/>
                    <a:p>
                      <a:pPr algn="l" rtl="0" fontAlgn="ctr"/>
                      <a:r>
                        <a:rPr lang="en-ZA" sz="1100" b="0" i="0" u="none" strike="noStrike">
                          <a:solidFill>
                            <a:srgbClr val="000000"/>
                          </a:solidFill>
                          <a:effectLst/>
                          <a:latin typeface="Calibri" panose="020F0502020204030204" pitchFamily="34" charset="0"/>
                        </a:rPr>
                        <a:t>Programme Support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837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618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219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74%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062454237"/>
                  </a:ext>
                </a:extLst>
              </a:tr>
              <a:tr h="266882">
                <a:tc vMerge="1">
                  <a:txBody>
                    <a:bodyPr/>
                    <a:lstStyle/>
                    <a:p>
                      <a:endParaRPr lang="en-ZA"/>
                    </a:p>
                  </a:txBody>
                  <a:tcPr/>
                </a:tc>
                <a:tc>
                  <a:txBody>
                    <a:bodyPr/>
                    <a:lstStyle/>
                    <a:p>
                      <a:pPr algn="l" rtl="0" fontAlgn="ctr"/>
                      <a:r>
                        <a:rPr lang="en-ZA" sz="1100" b="1" i="0" u="none" strike="noStrike">
                          <a:solidFill>
                            <a:srgbClr val="000000"/>
                          </a:solidFill>
                          <a:effectLst/>
                          <a:latin typeface="Calibri" panose="020F050202020403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1" i="0" u="none" strike="noStrike">
                          <a:solidFill>
                            <a:srgbClr val="000000"/>
                          </a:solidFill>
                          <a:effectLst/>
                          <a:latin typeface="Calibri" panose="020F0502020204030204" pitchFamily="34" charset="0"/>
                        </a:rPr>
                        <a:t>36 968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1" i="0" u="none" strike="noStrike">
                          <a:solidFill>
                            <a:srgbClr val="000000"/>
                          </a:solidFill>
                          <a:effectLst/>
                          <a:latin typeface="Calibri" panose="020F0502020204030204" pitchFamily="34" charset="0"/>
                        </a:rPr>
                        <a:t>34 507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1" i="0" u="none" strike="noStrike">
                          <a:solidFill>
                            <a:srgbClr val="000000"/>
                          </a:solidFill>
                          <a:effectLst/>
                          <a:latin typeface="Calibri" panose="020F0502020204030204" pitchFamily="34" charset="0"/>
                        </a:rPr>
                        <a:t>2 461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1" i="0" u="none" strike="noStrike">
                          <a:solidFill>
                            <a:srgbClr val="000000"/>
                          </a:solidFill>
                          <a:effectLst/>
                          <a:latin typeface="Calibri" panose="020F0502020204030204" pitchFamily="34" charset="0"/>
                        </a:rPr>
                        <a:t>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858024948"/>
                  </a:ext>
                </a:extLst>
              </a:tr>
              <a:tr h="266882">
                <a:tc vMerge="1">
                  <a:txBody>
                    <a:bodyPr/>
                    <a:lstStyle/>
                    <a:p>
                      <a:endParaRPr lang="en-ZA"/>
                    </a:p>
                  </a:txBody>
                  <a:tcPr/>
                </a:tc>
                <a:tc gridSpan="5">
                  <a:txBody>
                    <a:bodyPr/>
                    <a:lstStyle/>
                    <a:p>
                      <a:pPr algn="ctr" rtl="0" fontAlgn="b"/>
                      <a:r>
                        <a:rPr lang="en-ZA" sz="1100" b="1" i="0" u="none" strike="noStrike">
                          <a:solidFill>
                            <a:srgbClr val="000000"/>
                          </a:solidFill>
                          <a:effectLst/>
                          <a:latin typeface="Calibri" panose="020F0502020204030204" pitchFamily="34" charset="0"/>
                        </a:rPr>
                        <a:t>ECONOMIC CLASSIFICATION</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10894020"/>
                  </a:ext>
                </a:extLst>
              </a:tr>
              <a:tr h="415928">
                <a:tc vMerge="1">
                  <a:txBody>
                    <a:bodyPr/>
                    <a:lstStyle/>
                    <a:p>
                      <a:endParaRPr lang="en-ZA"/>
                    </a:p>
                  </a:txBody>
                  <a:tcPr/>
                </a:tc>
                <a:tc>
                  <a:txBody>
                    <a:bodyPr/>
                    <a:lstStyle/>
                    <a:p>
                      <a:pPr algn="l" rtl="0" fontAlgn="b"/>
                      <a:r>
                        <a:rPr lang="en-ZA" sz="1100" b="0" i="0" u="none" strike="noStrike">
                          <a:solidFill>
                            <a:srgbClr val="000000"/>
                          </a:solidFill>
                          <a:effectLst/>
                          <a:latin typeface="Calibri" panose="020F0502020204030204" pitchFamily="34" charset="0"/>
                        </a:rPr>
                        <a:t>Current Payment</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29 407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26 830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2 577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91%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085162223"/>
                  </a:ext>
                </a:extLst>
              </a:tr>
              <a:tr h="320258">
                <a:tc vMerge="1">
                  <a:txBody>
                    <a:bodyPr/>
                    <a:lstStyle/>
                    <a:p>
                      <a:endParaRPr lang="en-ZA"/>
                    </a:p>
                  </a:txBody>
                  <a:tcPr/>
                </a:tc>
                <a:tc>
                  <a:txBody>
                    <a:bodyPr/>
                    <a:lstStyle/>
                    <a:p>
                      <a:pPr algn="l" rtl="0" fontAlgn="ctr"/>
                      <a:r>
                        <a:rPr lang="en-ZA" sz="1100" b="0" i="0" u="none" strike="noStrike">
                          <a:solidFill>
                            <a:srgbClr val="000000"/>
                          </a:solidFill>
                          <a:effectLst/>
                          <a:latin typeface="Calibri" panose="020F0502020204030204" pitchFamily="34" charset="0"/>
                        </a:rPr>
                        <a:t>Compensation of employees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23 904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23 553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351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4063585373"/>
                  </a:ext>
                </a:extLst>
              </a:tr>
              <a:tr h="373635">
                <a:tc vMerge="1">
                  <a:txBody>
                    <a:bodyPr/>
                    <a:lstStyle/>
                    <a:p>
                      <a:endParaRPr lang="en-ZA"/>
                    </a:p>
                  </a:txBody>
                  <a:tcPr/>
                </a:tc>
                <a:tc>
                  <a:txBody>
                    <a:bodyPr/>
                    <a:lstStyle/>
                    <a:p>
                      <a:pPr algn="l" rtl="0" fontAlgn="ctr"/>
                      <a:r>
                        <a:rPr lang="en-ZA" sz="1100" b="0" i="0" u="none" strike="noStrike" dirty="0">
                          <a:solidFill>
                            <a:srgbClr val="000000"/>
                          </a:solidFill>
                          <a:effectLst/>
                          <a:latin typeface="Calibri" panose="020F0502020204030204" pitchFamily="34" charset="0"/>
                        </a:rPr>
                        <a:t>Goods and Services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5 503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3 277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2 226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1023705468"/>
                  </a:ext>
                </a:extLst>
              </a:tr>
              <a:tr h="266882">
                <a:tc vMerge="1">
                  <a:txBody>
                    <a:bodyPr/>
                    <a:lstStyle/>
                    <a:p>
                      <a:endParaRPr lang="en-ZA"/>
                    </a:p>
                  </a:txBody>
                  <a:tcPr/>
                </a:tc>
                <a:tc>
                  <a:txBody>
                    <a:bodyPr/>
                    <a:lstStyle/>
                    <a:p>
                      <a:pPr algn="l" rtl="0" fontAlgn="ctr"/>
                      <a:r>
                        <a:rPr lang="en-ZA" sz="1100" b="0" i="0" u="none" strike="noStrike">
                          <a:solidFill>
                            <a:srgbClr val="000000"/>
                          </a:solidFill>
                          <a:effectLst/>
                          <a:latin typeface="Calibri" panose="020F0502020204030204" pitchFamily="34" charset="0"/>
                        </a:rPr>
                        <a:t>Tshepo 1 Million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36462655"/>
                  </a:ext>
                </a:extLst>
              </a:tr>
              <a:tr h="587139">
                <a:tc vMerge="1">
                  <a:txBody>
                    <a:bodyPr/>
                    <a:lstStyle/>
                    <a:p>
                      <a:endParaRPr lang="en-ZA"/>
                    </a:p>
                  </a:txBody>
                  <a:tcPr/>
                </a:tc>
                <a:tc>
                  <a:txBody>
                    <a:bodyPr/>
                    <a:lstStyle/>
                    <a:p>
                      <a:pPr algn="l" rtl="0" fontAlgn="t"/>
                      <a:r>
                        <a:rPr lang="en-ZA" sz="1100" b="0" i="0" u="none" strike="noStrike">
                          <a:solidFill>
                            <a:srgbClr val="000000"/>
                          </a:solidFill>
                          <a:effectLst/>
                          <a:latin typeface="Calibri" panose="020F0502020204030204" pitchFamily="34" charset="0"/>
                        </a:rPr>
                        <a:t>TRANSFERS Higher Education institution)</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7 561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7 561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4054136938"/>
                  </a:ext>
                </a:extLst>
              </a:tr>
              <a:tr h="518640">
                <a:tc vMerge="1">
                  <a:txBody>
                    <a:bodyPr/>
                    <a:lstStyle/>
                    <a:p>
                      <a:endParaRPr lang="en-ZA"/>
                    </a:p>
                  </a:txBody>
                  <a:tcPr/>
                </a:tc>
                <a:tc>
                  <a:txBody>
                    <a:bodyPr/>
                    <a:lstStyle/>
                    <a:p>
                      <a:pPr algn="l" rtl="0" fontAlgn="t"/>
                      <a:r>
                        <a:rPr lang="en-ZA" sz="1100" b="0" i="0" u="none" strike="noStrike" dirty="0">
                          <a:solidFill>
                            <a:srgbClr val="000000"/>
                          </a:solidFill>
                          <a:effectLst/>
                          <a:latin typeface="Calibri" panose="020F0502020204030204" pitchFamily="34" charset="0"/>
                        </a:rPr>
                        <a:t>TRANSFERS-Household Social benefits</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dirty="0">
                          <a:solidFill>
                            <a:srgbClr val="000000"/>
                          </a:solidFill>
                          <a:effectLst/>
                          <a:latin typeface="Calibri" panose="020F0502020204030204" pitchFamily="34" charset="0"/>
                        </a:rPr>
                        <a:t>116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-116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ctr"/>
                      <a:r>
                        <a:rPr lang="en-ZA" sz="1100" b="0" i="0" u="none" strike="noStrike">
                          <a:solidFill>
                            <a:srgbClr val="000000"/>
                          </a:solidFill>
                          <a:effectLst/>
                          <a:latin typeface="Calibri" panose="020F0502020204030204" pitchFamily="34" charset="0"/>
                        </a:rPr>
                        <a:t>-100%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536796476"/>
                  </a:ext>
                </a:extLst>
              </a:tr>
              <a:tr h="266882">
                <a:tc vMerge="1">
                  <a:txBody>
                    <a:bodyPr/>
                    <a:lstStyle/>
                    <a:p>
                      <a:endParaRPr lang="en-ZA"/>
                    </a:p>
                  </a:txBody>
                  <a:tcPr/>
                </a:tc>
                <a:tc>
                  <a:txBody>
                    <a:bodyPr/>
                    <a:lstStyle/>
                    <a:p>
                      <a:pPr algn="l" rtl="0" fontAlgn="t"/>
                      <a:r>
                        <a:rPr lang="en-ZA" sz="1100" b="0" i="0" u="none" strike="noStrike" dirty="0">
                          <a:solidFill>
                            <a:srgbClr val="000000"/>
                          </a:solidFill>
                          <a:effectLst/>
                          <a:latin typeface="Calibri" panose="020F0502020204030204" pitchFamily="34" charset="0"/>
                        </a:rPr>
                        <a:t>TOTAL</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36 968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34 507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a:solidFill>
                            <a:srgbClr val="000000"/>
                          </a:solidFill>
                          <a:effectLst/>
                          <a:latin typeface="Calibri" panose="020F0502020204030204" pitchFamily="34" charset="0"/>
                        </a:rPr>
                        <a:t>2 461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ctr"/>
                      <a:r>
                        <a:rPr lang="en-ZA" sz="1100" b="0" i="0" u="none" strike="noStrike" dirty="0">
                          <a:solidFill>
                            <a:srgbClr val="000000"/>
                          </a:solidFill>
                          <a:effectLst/>
                          <a:latin typeface="Calibri" panose="020F0502020204030204" pitchFamily="34" charset="0"/>
                        </a:rPr>
                        <a:t>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4109272244"/>
                  </a:ext>
                </a:extLst>
              </a:tr>
            </a:tbl>
          </a:graphicData>
        </a:graphic>
      </p:graphicFrame>
    </p:spTree>
    <p:extLst>
      <p:ext uri="{BB962C8B-B14F-4D97-AF65-F5344CB8AC3E}">
        <p14:creationId xmlns:p14="http://schemas.microsoft.com/office/powerpoint/2010/main" val="3736961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fld id="{093862CD-2CE4-D846-9F15-15300DCE1BBC}" type="slidenum">
              <a:rPr lang="en-US" smtClean="0"/>
              <a:pPr algn="r" defTabSz="457200"/>
              <a:t>37</a:t>
            </a:fld>
            <a:endParaRPr lang="en-US" dirty="0">
              <a:solidFill>
                <a:prstClr val="black"/>
              </a:solidFill>
              <a:latin typeface="Calibri"/>
            </a:endParaRPr>
          </a:p>
        </p:txBody>
      </p:sp>
      <p:sp>
        <p:nvSpPr>
          <p:cNvPr id="9" name="Title 1"/>
          <p:cNvSpPr>
            <a:spLocks noGrp="1"/>
          </p:cNvSpPr>
          <p:nvPr>
            <p:ph type="title"/>
          </p:nvPr>
        </p:nvSpPr>
        <p:spPr/>
        <p:txBody>
          <a:bodyPr>
            <a:noAutofit/>
          </a:bodyPr>
          <a:lstStyle/>
          <a:p>
            <a:r>
              <a:rPr lang="en-ZA" altLang="en-US" sz="2000" dirty="0"/>
              <a:t>PERFORMANCE ANALYSIS PER PROGRAMME</a:t>
            </a:r>
            <a:endParaRPr lang="en-US" sz="2000" dirty="0"/>
          </a:p>
        </p:txBody>
      </p:sp>
      <p:sp>
        <p:nvSpPr>
          <p:cNvPr id="8" name="Content Placeholder 2"/>
          <p:cNvSpPr>
            <a:spLocks noGrp="1"/>
          </p:cNvSpPr>
          <p:nvPr>
            <p:ph idx="1"/>
          </p:nvPr>
        </p:nvSpPr>
        <p:spPr>
          <a:xfrm>
            <a:off x="1342907" y="1623493"/>
            <a:ext cx="10585327" cy="5120832"/>
          </a:xfrm>
        </p:spPr>
        <p:txBody>
          <a:bodyPr>
            <a:normAutofit/>
          </a:bodyPr>
          <a:lstStyle/>
          <a:p>
            <a:pPr marL="0" indent="0" algn="just" defTabSz="914400">
              <a:spcBef>
                <a:spcPts val="0"/>
              </a:spcBef>
              <a:buNone/>
              <a:defRPr/>
            </a:pPr>
            <a:r>
              <a:rPr lang="en-ZA" sz="1400" b="1" dirty="0">
                <a:solidFill>
                  <a:prstClr val="black"/>
                </a:solidFill>
                <a:cs typeface="Calibri" panose="020F0502020204030204" pitchFamily="34" charset="0"/>
              </a:rPr>
              <a:t>PROGRAMME 3</a:t>
            </a:r>
          </a:p>
          <a:p>
            <a:pPr lvl="1" algn="just" eaLnBrk="0" fontAlgn="base" hangingPunct="0">
              <a:spcAft>
                <a:spcPct val="0"/>
              </a:spcAft>
              <a:defRPr/>
            </a:pPr>
            <a:r>
              <a:rPr lang="en-ZA" altLang="en-US" sz="1400" b="1" kern="0" dirty="0">
                <a:solidFill>
                  <a:prstClr val="black"/>
                </a:solidFill>
                <a:ea typeface="MS PGothic" pitchFamily="34" charset="-128"/>
              </a:rPr>
              <a:t>The quarterly budget was R36,9 million and the actual spending was R34.5 million, which represents spending of 93%</a:t>
            </a:r>
          </a:p>
          <a:p>
            <a:pPr marL="457200" lvl="1" indent="0" algn="just" eaLnBrk="0" fontAlgn="base" hangingPunct="0">
              <a:spcAft>
                <a:spcPct val="0"/>
              </a:spcAft>
              <a:buNone/>
              <a:defRPr/>
            </a:pPr>
            <a:endParaRPr lang="en-ZA" altLang="en-US" sz="1400" kern="0" dirty="0">
              <a:solidFill>
                <a:prstClr val="black"/>
              </a:solidFill>
              <a:ea typeface="MS PGothic" pitchFamily="34" charset="-128"/>
            </a:endParaRPr>
          </a:p>
          <a:p>
            <a:pPr lvl="1" algn="just">
              <a:defRPr/>
            </a:pPr>
            <a:r>
              <a:rPr lang="en-ZA" altLang="en-US" sz="1400" kern="0" dirty="0">
                <a:solidFill>
                  <a:prstClr val="black"/>
                </a:solidFill>
                <a:ea typeface="MS PGothic" pitchFamily="34" charset="-128"/>
              </a:rPr>
              <a:t>The imperceptible underspending is due to </a:t>
            </a:r>
            <a:r>
              <a:rPr lang="en-US" sz="1400" kern="0" dirty="0">
                <a:solidFill>
                  <a:prstClr val="black"/>
                </a:solidFill>
                <a:ea typeface="MS PGothic" pitchFamily="34" charset="-128"/>
              </a:rPr>
              <a:t>delays in the submission of investigation reports and quality assurance as well as 3 events that were cancelled due to delays on the internal process. GIS forum took place virtually and no services required from a supplier</a:t>
            </a:r>
            <a:r>
              <a:rPr lang="en-ZA" sz="1400" kern="0" dirty="0">
                <a:solidFill>
                  <a:prstClr val="black"/>
                </a:solidFill>
                <a:ea typeface="MS PGothic" pitchFamily="34" charset="-128"/>
              </a:rPr>
              <a:t>. </a:t>
            </a:r>
            <a:endParaRPr lang="en-ZA" altLang="en-US" sz="1400" kern="0" dirty="0">
              <a:ea typeface="MS PGothic" pitchFamily="34" charset="-128"/>
            </a:endParaRPr>
          </a:p>
          <a:p>
            <a:pPr marL="0" indent="0" algn="just" defTabSz="914400" eaLnBrk="0" fontAlgn="base" hangingPunct="0">
              <a:spcAft>
                <a:spcPct val="0"/>
              </a:spcAft>
              <a:buNone/>
            </a:pPr>
            <a:endParaRPr lang="en-ZA" altLang="en-US" sz="1800" kern="0" dirty="0">
              <a:ea typeface="MS PGothic" pitchFamily="34" charset="-128"/>
            </a:endParaRPr>
          </a:p>
          <a:p>
            <a:pPr marL="0" indent="0" algn="just" defTabSz="914400" eaLnBrk="0" fontAlgn="base" hangingPunct="0">
              <a:spcAft>
                <a:spcPct val="0"/>
              </a:spcAft>
              <a:buNone/>
            </a:pPr>
            <a:endParaRPr lang="en-ZA" altLang="en-US" sz="1800" kern="0" dirty="0">
              <a:ea typeface="MS PGothic" pitchFamily="34" charset="-128"/>
            </a:endParaRPr>
          </a:p>
          <a:p>
            <a:pPr algn="just" defTabSz="914400" eaLnBrk="0" fontAlgn="base" hangingPunct="0">
              <a:spcAft>
                <a:spcPct val="0"/>
              </a:spcAft>
            </a:pPr>
            <a:endParaRPr lang="en-ZA" altLang="en-US" sz="1800" kern="0" dirty="0">
              <a:ea typeface="MS PGothic" pitchFamily="34" charset="-128"/>
            </a:endParaRPr>
          </a:p>
          <a:p>
            <a:pPr algn="just" defTabSz="914400" eaLnBrk="0" fontAlgn="base" hangingPunct="0">
              <a:spcAft>
                <a:spcPct val="0"/>
              </a:spcAft>
            </a:pPr>
            <a:endParaRPr lang="en-ZA" altLang="en-US" sz="1800" kern="0" dirty="0">
              <a:ea typeface="MS PGothic" pitchFamily="34" charset="-128"/>
            </a:endParaRPr>
          </a:p>
          <a:p>
            <a:pPr algn="just" defTabSz="914400" eaLnBrk="0" fontAlgn="base" hangingPunct="0">
              <a:spcAft>
                <a:spcPct val="0"/>
              </a:spcAft>
            </a:pPr>
            <a:endParaRPr lang="en-ZA" altLang="en-US" sz="1800" kern="0" dirty="0">
              <a:ea typeface="MS PGothic" pitchFamily="34" charset="-128"/>
            </a:endParaRPr>
          </a:p>
          <a:p>
            <a:pPr marL="0" indent="0" algn="just">
              <a:lnSpc>
                <a:spcPct val="115000"/>
              </a:lnSpc>
              <a:spcBef>
                <a:spcPts val="1200"/>
              </a:spcBef>
              <a:spcAft>
                <a:spcPts val="800"/>
              </a:spcAft>
              <a:buNone/>
            </a:pPr>
            <a:endParaRPr lang="en-ZA" sz="1800" kern="0" dirty="0">
              <a:ea typeface="MS PGothic" pitchFamily="34" charset="-128"/>
            </a:endParaRPr>
          </a:p>
          <a:p>
            <a:pPr algn="just" defTabSz="914400" eaLnBrk="0" fontAlgn="base" hangingPunct="0">
              <a:spcAft>
                <a:spcPct val="0"/>
              </a:spcAft>
            </a:pPr>
            <a:endParaRPr lang="en-ZA" sz="2200" kern="0" dirty="0">
              <a:ea typeface="MS PGothic" pitchFamily="34" charset="-128"/>
            </a:endParaRPr>
          </a:p>
          <a:p>
            <a:pPr algn="just" defTabSz="914400" eaLnBrk="0" fontAlgn="base" hangingPunct="0">
              <a:lnSpc>
                <a:spcPct val="150000"/>
              </a:lnSpc>
              <a:spcAft>
                <a:spcPct val="0"/>
              </a:spcAft>
            </a:pPr>
            <a:endParaRPr lang="en-ZA" altLang="en-US" kern="0" dirty="0">
              <a:ea typeface="MS PGothic" pitchFamily="34" charset="-128"/>
            </a:endParaRPr>
          </a:p>
          <a:p>
            <a:pPr algn="just" defTabSz="914400" eaLnBrk="0" fontAlgn="base" hangingPunct="0">
              <a:lnSpc>
                <a:spcPct val="250000"/>
              </a:lnSpc>
              <a:spcAft>
                <a:spcPct val="0"/>
              </a:spcAft>
            </a:pPr>
            <a:endParaRPr lang="en-ZA" altLang="en-US" sz="2800" dirty="0"/>
          </a:p>
          <a:p>
            <a:pPr algn="just" defTabSz="914400" eaLnBrk="0" fontAlgn="base" hangingPunct="0">
              <a:lnSpc>
                <a:spcPct val="250000"/>
              </a:lnSpc>
              <a:spcAft>
                <a:spcPct val="0"/>
              </a:spcAft>
            </a:pPr>
            <a:endParaRPr lang="en-ZA" altLang="en-US" sz="2800" dirty="0"/>
          </a:p>
          <a:p>
            <a:pPr marL="0" indent="0" algn="just" defTabSz="914400" eaLnBrk="0" fontAlgn="base" hangingPunct="0">
              <a:spcAft>
                <a:spcPct val="0"/>
              </a:spcAft>
              <a:buNone/>
            </a:pPr>
            <a:endParaRPr lang="en-ZA" altLang="en-US" sz="2800" kern="0" dirty="0">
              <a:ea typeface="MS PGothic" pitchFamily="34" charset="-128"/>
            </a:endParaRPr>
          </a:p>
        </p:txBody>
      </p:sp>
    </p:spTree>
    <p:extLst>
      <p:ext uri="{BB962C8B-B14F-4D97-AF65-F5344CB8AC3E}">
        <p14:creationId xmlns:p14="http://schemas.microsoft.com/office/powerpoint/2010/main" val="3249276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93862CD-2CE4-D846-9F15-15300DCE1BBC}" type="slidenum">
              <a:rPr lang="en-US" smtClean="0"/>
              <a:pPr defTabSz="457200"/>
              <a:t>38</a:t>
            </a:fld>
            <a:endParaRPr lang="en-US" dirty="0">
              <a:solidFill>
                <a:prstClr val="black"/>
              </a:solidFill>
              <a:latin typeface="Calibri"/>
            </a:endParaRPr>
          </a:p>
        </p:txBody>
      </p:sp>
      <p:sp>
        <p:nvSpPr>
          <p:cNvPr id="9" name="Title 1"/>
          <p:cNvSpPr>
            <a:spLocks noGrp="1"/>
          </p:cNvSpPr>
          <p:nvPr>
            <p:ph type="title"/>
          </p:nvPr>
        </p:nvSpPr>
        <p:spPr/>
        <p:txBody>
          <a:bodyPr>
            <a:noAutofit/>
          </a:bodyPr>
          <a:lstStyle/>
          <a:p>
            <a:r>
              <a:rPr lang="en-ZA" altLang="en-US" sz="2000" dirty="0"/>
              <a:t>ANNUAL FINANCIAL PERFORMANCE PER SUB PROGRAMME</a:t>
            </a:r>
            <a:endParaRPr lang="en-US" sz="2000" dirty="0"/>
          </a:p>
        </p:txBody>
      </p:sp>
      <p:graphicFrame>
        <p:nvGraphicFramePr>
          <p:cNvPr id="10" name="Content Placeholder 9">
            <a:extLst>
              <a:ext uri="{FF2B5EF4-FFF2-40B4-BE49-F238E27FC236}">
                <a16:creationId xmlns:a16="http://schemas.microsoft.com/office/drawing/2014/main" id="{69DA9567-DF7D-4985-5C68-9132D53FBE1D}"/>
              </a:ext>
            </a:extLst>
          </p:cNvPr>
          <p:cNvGraphicFramePr>
            <a:graphicFrameLocks noGrp="1"/>
          </p:cNvGraphicFramePr>
          <p:nvPr>
            <p:ph idx="1"/>
            <p:extLst>
              <p:ext uri="{D42A27DB-BD31-4B8C-83A1-F6EECF244321}">
                <p14:modId xmlns:p14="http://schemas.microsoft.com/office/powerpoint/2010/main" val="71613211"/>
              </p:ext>
            </p:extLst>
          </p:nvPr>
        </p:nvGraphicFramePr>
        <p:xfrm>
          <a:off x="1342908" y="1602769"/>
          <a:ext cx="10684878" cy="4929791"/>
        </p:xfrm>
        <a:graphic>
          <a:graphicData uri="http://schemas.openxmlformats.org/drawingml/2006/table">
            <a:tbl>
              <a:tblPr/>
              <a:tblGrid>
                <a:gridCol w="2158929">
                  <a:extLst>
                    <a:ext uri="{9D8B030D-6E8A-4147-A177-3AD203B41FA5}">
                      <a16:colId xmlns:a16="http://schemas.microsoft.com/office/drawing/2014/main" val="2187672502"/>
                    </a:ext>
                  </a:extLst>
                </a:gridCol>
                <a:gridCol w="2158929">
                  <a:extLst>
                    <a:ext uri="{9D8B030D-6E8A-4147-A177-3AD203B41FA5}">
                      <a16:colId xmlns:a16="http://schemas.microsoft.com/office/drawing/2014/main" val="1195053796"/>
                    </a:ext>
                  </a:extLst>
                </a:gridCol>
                <a:gridCol w="1902786">
                  <a:extLst>
                    <a:ext uri="{9D8B030D-6E8A-4147-A177-3AD203B41FA5}">
                      <a16:colId xmlns:a16="http://schemas.microsoft.com/office/drawing/2014/main" val="1352518185"/>
                    </a:ext>
                  </a:extLst>
                </a:gridCol>
                <a:gridCol w="1756420">
                  <a:extLst>
                    <a:ext uri="{9D8B030D-6E8A-4147-A177-3AD203B41FA5}">
                      <a16:colId xmlns:a16="http://schemas.microsoft.com/office/drawing/2014/main" val="3107774588"/>
                    </a:ext>
                  </a:extLst>
                </a:gridCol>
                <a:gridCol w="1353907">
                  <a:extLst>
                    <a:ext uri="{9D8B030D-6E8A-4147-A177-3AD203B41FA5}">
                      <a16:colId xmlns:a16="http://schemas.microsoft.com/office/drawing/2014/main" val="3095345485"/>
                    </a:ext>
                  </a:extLst>
                </a:gridCol>
                <a:gridCol w="1353907">
                  <a:extLst>
                    <a:ext uri="{9D8B030D-6E8A-4147-A177-3AD203B41FA5}">
                      <a16:colId xmlns:a16="http://schemas.microsoft.com/office/drawing/2014/main" val="240686459"/>
                    </a:ext>
                  </a:extLst>
                </a:gridCol>
              </a:tblGrid>
              <a:tr h="377253">
                <a:tc>
                  <a:txBody>
                    <a:bodyPr/>
                    <a:lstStyle/>
                    <a:p>
                      <a:pPr algn="ctr" rtl="0" fontAlgn="ctr"/>
                      <a:r>
                        <a:rPr lang="en-US" sz="1000" b="1" i="0" u="none" strike="noStrike">
                          <a:solidFill>
                            <a:srgbClr val="000000"/>
                          </a:solidFill>
                          <a:effectLst/>
                          <a:latin typeface="Calibri" panose="020F0502020204030204" pitchFamily="34" charset="0"/>
                        </a:rPr>
                        <a:t>PROGRAMME</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ctr"/>
                      <a:r>
                        <a:rPr lang="en-US" sz="1000" b="1" i="0" u="none" strike="noStrike">
                          <a:solidFill>
                            <a:srgbClr val="000000"/>
                          </a:solidFill>
                          <a:effectLst/>
                          <a:latin typeface="Calibri" panose="020F0502020204030204" pitchFamily="34" charset="0"/>
                        </a:rPr>
                        <a:t>SUB-PROGRAMME</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ctr"/>
                      <a:r>
                        <a:rPr lang="en-US" sz="1000" b="1" i="0" u="none" strike="noStrike">
                          <a:solidFill>
                            <a:srgbClr val="000000"/>
                          </a:solidFill>
                          <a:effectLst/>
                          <a:latin typeface="Calibri" panose="020F0502020204030204" pitchFamily="34" charset="0"/>
                        </a:rPr>
                        <a:t>2023-24 ANNUAL BUDGET</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ctr"/>
                      <a:r>
                        <a:rPr lang="en-US" sz="1000" b="1" i="0" u="none" strike="noStrike">
                          <a:solidFill>
                            <a:srgbClr val="000000"/>
                          </a:solidFill>
                          <a:effectLst/>
                          <a:latin typeface="Calibri" panose="020F0502020204030204" pitchFamily="34" charset="0"/>
                        </a:rPr>
                        <a:t>Actual Spending</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l" rtl="0" fontAlgn="b"/>
                      <a:r>
                        <a:rPr lang="en-US" sz="1000" b="1" i="0" u="none" strike="noStrike">
                          <a:solidFill>
                            <a:srgbClr val="000000"/>
                          </a:solidFill>
                          <a:effectLst/>
                          <a:latin typeface="Calibri" panose="020F0502020204030204" pitchFamily="34" charset="0"/>
                        </a:rPr>
                        <a:t>VARIANCE</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1000" b="1" i="0" u="none" strike="noStrike">
                          <a:solidFill>
                            <a:srgbClr val="000000"/>
                          </a:solidFill>
                          <a:effectLst/>
                          <a:latin typeface="Calibri" panose="020F0502020204030204" pitchFamily="34" charset="0"/>
                        </a:rPr>
                        <a:t>% (Spent)</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210888882"/>
                  </a:ext>
                </a:extLst>
              </a:tr>
              <a:tr h="261951">
                <a:tc rowSpan="6">
                  <a:txBody>
                    <a:bodyPr/>
                    <a:lstStyle/>
                    <a:p>
                      <a:pPr algn="ctr" rtl="0" fontAlgn="ctr"/>
                      <a:r>
                        <a:rPr lang="en-US" sz="1000" b="1" i="0" u="none" strike="noStrike">
                          <a:solidFill>
                            <a:srgbClr val="000000"/>
                          </a:solidFill>
                          <a:effectLst/>
                          <a:latin typeface="Calibri" panose="020F0502020204030204" pitchFamily="34" charset="0"/>
                        </a:rPr>
                        <a:t>1</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l" rtl="0" fontAlgn="ctr"/>
                      <a:r>
                        <a:rPr lang="en-US" sz="900" b="0" i="0" u="none" strike="noStrike">
                          <a:solidFill>
                            <a:srgbClr val="000000"/>
                          </a:solidFill>
                          <a:effectLst/>
                          <a:latin typeface="Calibri" panose="020F0502020204030204" pitchFamily="34" charset="0"/>
                        </a:rPr>
                        <a:t>Premier’s Support</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20,739</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6,700</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14,039</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32%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195140425"/>
                  </a:ext>
                </a:extLst>
              </a:tr>
              <a:tr h="286925">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Executive Council Support</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9,355</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2,077</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7,278</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22%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9351608"/>
                  </a:ext>
                </a:extLst>
              </a:tr>
              <a:tr h="286925">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Director General Support</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61,277</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10,167</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51,110</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17%</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1371835615"/>
                  </a:ext>
                </a:extLst>
              </a:tr>
              <a:tr h="209881">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Financial Management</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58,942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10,629</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48,313</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18%</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559027587"/>
                  </a:ext>
                </a:extLst>
              </a:tr>
              <a:tr h="305522">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Programme Support</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2,869</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327</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2,542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11%</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811196701"/>
                  </a:ext>
                </a:extLst>
              </a:tr>
              <a:tr h="191283">
                <a:tc vMerge="1">
                  <a:txBody>
                    <a:bodyPr/>
                    <a:lstStyle/>
                    <a:p>
                      <a:endParaRPr lang="en-US"/>
                    </a:p>
                  </a:txBody>
                  <a:tcPr/>
                </a:tc>
                <a:tc>
                  <a:txBody>
                    <a:bodyPr/>
                    <a:lstStyle/>
                    <a:p>
                      <a:pPr algn="l" rtl="0" fontAlgn="ctr"/>
                      <a:r>
                        <a:rPr lang="en-US" sz="900" b="1" i="0" u="none" strike="noStrike">
                          <a:solidFill>
                            <a:srgbClr val="000000"/>
                          </a:solidFill>
                          <a:effectLst/>
                          <a:latin typeface="Calibri" panose="020F0502020204030204" pitchFamily="34" charset="0"/>
                        </a:rPr>
                        <a:t>Sub-total</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1" i="0" u="none" strike="noStrike">
                          <a:solidFill>
                            <a:srgbClr val="222B35"/>
                          </a:solidFill>
                          <a:effectLst/>
                          <a:latin typeface="Calibri" panose="020F0502020204030204" pitchFamily="34" charset="0"/>
                        </a:rPr>
                        <a:t>153,182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1" i="0" u="none" strike="noStrike">
                          <a:solidFill>
                            <a:srgbClr val="222B35"/>
                          </a:solidFill>
                          <a:effectLst/>
                          <a:latin typeface="Calibri" panose="020F0502020204030204" pitchFamily="34" charset="0"/>
                        </a:rPr>
                        <a:t>29,900</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1" i="0" u="none" strike="noStrike">
                          <a:solidFill>
                            <a:srgbClr val="222B35"/>
                          </a:solidFill>
                          <a:effectLst/>
                          <a:latin typeface="Calibri" panose="020F0502020204030204" pitchFamily="34" charset="0"/>
                        </a:rPr>
                        <a:t>123,282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1" i="0" u="none" strike="noStrike">
                          <a:solidFill>
                            <a:srgbClr val="222B35"/>
                          </a:solidFill>
                          <a:effectLst/>
                          <a:latin typeface="Calibri" panose="020F0502020204030204" pitchFamily="34" charset="0"/>
                        </a:rPr>
                        <a:t>20%</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4023388344"/>
                  </a:ext>
                </a:extLst>
              </a:tr>
              <a:tr h="357593">
                <a:tc rowSpan="7">
                  <a:txBody>
                    <a:bodyPr/>
                    <a:lstStyle/>
                    <a:p>
                      <a:pPr algn="ctr" rtl="0" fontAlgn="ctr"/>
                      <a:r>
                        <a:rPr lang="en-US" sz="1000" b="1" i="0" u="none" strike="noStrike" dirty="0">
                          <a:solidFill>
                            <a:srgbClr val="000000"/>
                          </a:solidFill>
                          <a:effectLst/>
                          <a:latin typeface="Calibri" panose="020F0502020204030204" pitchFamily="34" charset="0"/>
                        </a:rPr>
                        <a:t>2</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l" rtl="0" fontAlgn="ctr"/>
                      <a:r>
                        <a:rPr lang="en-US" sz="900" b="0" i="0" u="none" strike="noStrike">
                          <a:solidFill>
                            <a:srgbClr val="000000"/>
                          </a:solidFill>
                          <a:effectLst/>
                          <a:latin typeface="Calibri" panose="020F0502020204030204" pitchFamily="34" charset="0"/>
                        </a:rPr>
                        <a:t>Strategic Human Resources</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100,112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23,727</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76,385</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24%</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752392724"/>
                  </a:ext>
                </a:extLst>
              </a:tr>
              <a:tr h="414447">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Information Communication Technology</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17,075</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2,841</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14,234</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17%</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955969143"/>
                  </a:ext>
                </a:extLst>
              </a:tr>
              <a:tr h="214130">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Legal Services</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13,887</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2,978</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10,909</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21%</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649047537"/>
                  </a:ext>
                </a:extLst>
              </a:tr>
              <a:tr h="255045">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Communication Services</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203,990</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16,578</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187,412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8%</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090059758"/>
                  </a:ext>
                </a:extLst>
              </a:tr>
              <a:tr h="230070">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Programme Support</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2,237</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532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1,705</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24%</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1187507000"/>
                  </a:ext>
                </a:extLst>
              </a:tr>
              <a:tr h="277891">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Service delivery intervention</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66,942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14,162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52,780</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21%</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2935041159"/>
                  </a:ext>
                </a:extLst>
              </a:tr>
              <a:tr h="159403">
                <a:tc vMerge="1">
                  <a:txBody>
                    <a:bodyPr/>
                    <a:lstStyle/>
                    <a:p>
                      <a:endParaRPr lang="en-US"/>
                    </a:p>
                  </a:txBody>
                  <a:tcPr/>
                </a:tc>
                <a:tc>
                  <a:txBody>
                    <a:bodyPr/>
                    <a:lstStyle/>
                    <a:p>
                      <a:pPr algn="l" rtl="0" fontAlgn="b"/>
                      <a:r>
                        <a:rPr lang="en-US" sz="900" b="1" i="0" u="none" strike="noStrike">
                          <a:solidFill>
                            <a:srgbClr val="000000"/>
                          </a:solidFill>
                          <a:effectLst/>
                          <a:latin typeface="Calibri" panose="020F0502020204030204" pitchFamily="34" charset="0"/>
                        </a:rPr>
                        <a:t>Sub-total</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1" i="0" u="none" strike="noStrike">
                          <a:solidFill>
                            <a:srgbClr val="222B35"/>
                          </a:solidFill>
                          <a:effectLst/>
                          <a:latin typeface="Calibri" panose="020F0502020204030204" pitchFamily="34" charset="0"/>
                        </a:rPr>
                        <a:t>404,243</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1" i="0" u="none" strike="noStrike">
                          <a:solidFill>
                            <a:srgbClr val="222B35"/>
                          </a:solidFill>
                          <a:effectLst/>
                          <a:latin typeface="Calibri" panose="020F0502020204030204" pitchFamily="34" charset="0"/>
                        </a:rPr>
                        <a:t>60,818</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1" i="0" u="none" strike="noStrike">
                          <a:solidFill>
                            <a:srgbClr val="222B35"/>
                          </a:solidFill>
                          <a:effectLst/>
                          <a:latin typeface="Calibri" panose="020F0502020204030204" pitchFamily="34" charset="0"/>
                        </a:rPr>
                        <a:t>343,425</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1" i="0" u="none" strike="noStrike">
                          <a:solidFill>
                            <a:srgbClr val="222B35"/>
                          </a:solidFill>
                          <a:effectLst/>
                          <a:latin typeface="Calibri" panose="020F0502020204030204" pitchFamily="34" charset="0"/>
                        </a:rPr>
                        <a:t>15%</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3996632321"/>
                  </a:ext>
                </a:extLst>
              </a:tr>
              <a:tr h="281611">
                <a:tc rowSpan="5">
                  <a:txBody>
                    <a:bodyPr/>
                    <a:lstStyle/>
                    <a:p>
                      <a:pPr algn="ctr" rtl="0" fontAlgn="ctr"/>
                      <a:r>
                        <a:rPr lang="en-US" sz="1000" b="1" i="0" u="none" strike="noStrike">
                          <a:solidFill>
                            <a:srgbClr val="000000"/>
                          </a:solidFill>
                          <a:effectLst/>
                          <a:latin typeface="Calibri" panose="020F0502020204030204" pitchFamily="34" charset="0"/>
                        </a:rPr>
                        <a:t>3</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l" rtl="0" fontAlgn="ctr"/>
                      <a:r>
                        <a:rPr lang="en-US" sz="900" b="0" i="0" u="none" strike="noStrike">
                          <a:solidFill>
                            <a:srgbClr val="000000"/>
                          </a:solidFill>
                          <a:effectLst/>
                          <a:latin typeface="Calibri" panose="020F0502020204030204" pitchFamily="34" charset="0"/>
                        </a:rPr>
                        <a:t>Intergovernmental Relations</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57,701</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10,735</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46,966</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19%</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1019138034"/>
                  </a:ext>
                </a:extLst>
              </a:tr>
              <a:tr h="246011">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Provincial Policy</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267,493</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23,154</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244,339</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0" i="0" u="none" strike="noStrike">
                          <a:solidFill>
                            <a:srgbClr val="222B35"/>
                          </a:solidFill>
                          <a:effectLst/>
                          <a:latin typeface="Calibri" panose="020F0502020204030204" pitchFamily="34" charset="0"/>
                        </a:rPr>
                        <a:t>9%</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34022696"/>
                  </a:ext>
                </a:extLst>
              </a:tr>
              <a:tr h="191283">
                <a:tc vMerge="1">
                  <a:txBody>
                    <a:bodyPr/>
                    <a:lstStyle/>
                    <a:p>
                      <a:endParaRPr lang="en-US"/>
                    </a:p>
                  </a:txBody>
                  <a:tcPr/>
                </a:tc>
                <a:tc>
                  <a:txBody>
                    <a:bodyPr/>
                    <a:lstStyle/>
                    <a:p>
                      <a:pPr algn="l" rtl="0" fontAlgn="ctr"/>
                      <a:r>
                        <a:rPr lang="en-US" sz="900" b="0" i="0" u="none" strike="noStrike">
                          <a:solidFill>
                            <a:srgbClr val="000000"/>
                          </a:solidFill>
                          <a:effectLst/>
                          <a:latin typeface="Calibri" panose="020F0502020204030204" pitchFamily="34" charset="0"/>
                        </a:rPr>
                        <a:t>Programme Support</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3,462</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618</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2,844</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0" i="0" u="none" strike="noStrike">
                          <a:solidFill>
                            <a:srgbClr val="222B35"/>
                          </a:solidFill>
                          <a:effectLst/>
                          <a:latin typeface="Calibri" panose="020F0502020204030204" pitchFamily="34" charset="0"/>
                        </a:rPr>
                        <a:t>18%</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2918714435"/>
                  </a:ext>
                </a:extLst>
              </a:tr>
              <a:tr h="159403">
                <a:tc vMerge="1">
                  <a:txBody>
                    <a:bodyPr/>
                    <a:lstStyle/>
                    <a:p>
                      <a:endParaRPr lang="en-US"/>
                    </a:p>
                  </a:txBody>
                  <a:tcPr/>
                </a:tc>
                <a:tc>
                  <a:txBody>
                    <a:bodyPr/>
                    <a:lstStyle/>
                    <a:p>
                      <a:pPr algn="l" rtl="0" fontAlgn="b"/>
                      <a:r>
                        <a:rPr lang="en-US" sz="900" b="1" i="0" u="none" strike="noStrike">
                          <a:solidFill>
                            <a:srgbClr val="000000"/>
                          </a:solidFill>
                          <a:effectLst/>
                          <a:latin typeface="Calibri" panose="020F0502020204030204" pitchFamily="34" charset="0"/>
                        </a:rPr>
                        <a:t>Sub-total</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1" i="0" u="none" strike="noStrike">
                          <a:solidFill>
                            <a:srgbClr val="222B35"/>
                          </a:solidFill>
                          <a:effectLst/>
                          <a:latin typeface="Calibri" panose="020F0502020204030204" pitchFamily="34" charset="0"/>
                        </a:rPr>
                        <a:t>328,656</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1" i="0" u="none" strike="noStrike">
                          <a:solidFill>
                            <a:srgbClr val="222B35"/>
                          </a:solidFill>
                          <a:effectLst/>
                          <a:latin typeface="Calibri" panose="020F0502020204030204" pitchFamily="34" charset="0"/>
                        </a:rPr>
                        <a:t>34,507</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1" i="0" u="none" strike="noStrike">
                          <a:solidFill>
                            <a:srgbClr val="222B35"/>
                          </a:solidFill>
                          <a:effectLst/>
                          <a:latin typeface="Calibri" panose="020F0502020204030204" pitchFamily="34" charset="0"/>
                        </a:rPr>
                        <a:t>294,149</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tc>
                  <a:txBody>
                    <a:bodyPr/>
                    <a:lstStyle/>
                    <a:p>
                      <a:pPr algn="r" rtl="0" fontAlgn="b"/>
                      <a:r>
                        <a:rPr lang="en-US" sz="900" b="1" i="0" u="none" strike="noStrike">
                          <a:solidFill>
                            <a:srgbClr val="222B35"/>
                          </a:solidFill>
                          <a:effectLst/>
                          <a:latin typeface="Calibri" panose="020F0502020204030204" pitchFamily="34" charset="0"/>
                        </a:rPr>
                        <a:t>10%</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58ED5"/>
                    </a:solidFill>
                  </a:tcPr>
                </a:tc>
                <a:extLst>
                  <a:ext uri="{0D108BD9-81ED-4DB2-BD59-A6C34878D82A}">
                    <a16:rowId xmlns:a16="http://schemas.microsoft.com/office/drawing/2014/main" val="2209099975"/>
                  </a:ext>
                </a:extLst>
              </a:tr>
              <a:tr h="223164">
                <a:tc vMerge="1">
                  <a:txBody>
                    <a:bodyPr/>
                    <a:lstStyle/>
                    <a:p>
                      <a:endParaRPr lang="en-US"/>
                    </a:p>
                  </a:txBody>
                  <a:tcPr/>
                </a:tc>
                <a:tc>
                  <a:txBody>
                    <a:bodyPr/>
                    <a:lstStyle/>
                    <a:p>
                      <a:pPr algn="l" rtl="0" fontAlgn="ctr"/>
                      <a:r>
                        <a:rPr lang="en-US" sz="900" b="1" i="0" u="none" strike="noStrike">
                          <a:solidFill>
                            <a:srgbClr val="000000"/>
                          </a:solidFill>
                          <a:effectLst/>
                          <a:latin typeface="Calibri" panose="020F0502020204030204" pitchFamily="34" charset="0"/>
                        </a:rPr>
                        <a:t>GRAND TOTAL</a:t>
                      </a:r>
                    </a:p>
                  </a:txBody>
                  <a:tcPr marL="5518" marR="5518" marT="55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1" i="0" u="none" strike="noStrike">
                          <a:solidFill>
                            <a:srgbClr val="222B35"/>
                          </a:solidFill>
                          <a:effectLst/>
                          <a:latin typeface="Calibri" panose="020F0502020204030204" pitchFamily="34" charset="0"/>
                        </a:rPr>
                        <a:t>886,081</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1" i="0" u="none" strike="noStrike">
                          <a:solidFill>
                            <a:srgbClr val="222B35"/>
                          </a:solidFill>
                          <a:effectLst/>
                          <a:latin typeface="Calibri" panose="020F0502020204030204" pitchFamily="34" charset="0"/>
                        </a:rPr>
                        <a:t>125,225</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1" i="0" u="none" strike="noStrike">
                          <a:solidFill>
                            <a:srgbClr val="222B35"/>
                          </a:solidFill>
                          <a:effectLst/>
                          <a:latin typeface="Calibri" panose="020F0502020204030204" pitchFamily="34" charset="0"/>
                        </a:rPr>
                        <a:t>760,856</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r" rtl="0" fontAlgn="b"/>
                      <a:r>
                        <a:rPr lang="en-US" sz="900" b="1" i="0" u="none" strike="noStrike" dirty="0">
                          <a:solidFill>
                            <a:srgbClr val="222B35"/>
                          </a:solidFill>
                          <a:effectLst/>
                          <a:latin typeface="Calibri" panose="020F0502020204030204" pitchFamily="34" charset="0"/>
                        </a:rPr>
                        <a:t>14%</a:t>
                      </a:r>
                    </a:p>
                  </a:txBody>
                  <a:tcPr marL="5518" marR="5518" marT="55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val="3226943493"/>
                  </a:ext>
                </a:extLst>
              </a:tr>
            </a:tbl>
          </a:graphicData>
        </a:graphic>
      </p:graphicFrame>
    </p:spTree>
    <p:extLst>
      <p:ext uri="{BB962C8B-B14F-4D97-AF65-F5344CB8AC3E}">
        <p14:creationId xmlns:p14="http://schemas.microsoft.com/office/powerpoint/2010/main" val="4073122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365C937B-EF7F-324C-AB7C-7A163720D8DC}"/>
              </a:ext>
            </a:extLst>
          </p:cNvPr>
          <p:cNvSpPr>
            <a:spLocks noGrp="1"/>
          </p:cNvSpPr>
          <p:nvPr>
            <p:ph type="title"/>
          </p:nvPr>
        </p:nvSpPr>
        <p:spPr>
          <a:xfrm>
            <a:off x="753925" y="2076450"/>
            <a:ext cx="10684151" cy="1807506"/>
          </a:xfrm>
        </p:spPr>
        <p:txBody>
          <a:bodyPr vert="horz" lIns="91440" tIns="45720" rIns="91440" bIns="45720" rtlCol="0" anchor="ctr">
            <a:normAutofit/>
          </a:bodyPr>
          <a:lstStyle/>
          <a:p>
            <a:pPr algn="ctr"/>
            <a:r>
              <a:rPr lang="en-US" sz="4000" b="1" dirty="0">
                <a:solidFill>
                  <a:srgbClr val="FFFFFF"/>
                </a:solidFill>
                <a:latin typeface="Arial" panose="020B0604020202020204" pitchFamily="34" charset="0"/>
                <a:cs typeface="Arial" panose="020B0604020202020204" pitchFamily="34" charset="0"/>
              </a:rPr>
              <a:t>LIFE ESIDIMENI</a:t>
            </a:r>
            <a:br>
              <a:rPr lang="en-US" sz="4000" b="1" dirty="0">
                <a:solidFill>
                  <a:srgbClr val="FFFFFF"/>
                </a:solidFill>
                <a:latin typeface="Arial" panose="020B0604020202020204" pitchFamily="34" charset="0"/>
                <a:cs typeface="Arial" panose="020B0604020202020204" pitchFamily="34" charset="0"/>
              </a:rPr>
            </a:br>
            <a:br>
              <a:rPr lang="en-US" sz="4000" b="1" dirty="0">
                <a:solidFill>
                  <a:srgbClr val="FFFFFF"/>
                </a:solidFill>
                <a:latin typeface="Arial" panose="020B0604020202020204" pitchFamily="34" charset="0"/>
                <a:cs typeface="Arial" panose="020B0604020202020204" pitchFamily="34" charset="0"/>
              </a:rPr>
            </a:br>
            <a:endParaRPr lang="en-US" sz="4000" b="1" dirty="0">
              <a:solidFill>
                <a:srgbClr val="FFFFFF"/>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E7B6ED-B1DA-6F40-8C1C-6CF5CFC31479}"/>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endParaRPr lang="en-US" sz="1600" dirty="0">
              <a:solidFill>
                <a:srgbClr val="000000"/>
              </a:solidFill>
              <a:latin typeface="Arial" panose="020B0604020202020204" pitchFamily="34" charset="0"/>
              <a:cs typeface="Arial" panose="020B0604020202020204" pitchFamily="34" charset="0"/>
            </a:endParaRPr>
          </a:p>
          <a:p>
            <a:pPr algn="ctr"/>
            <a:endParaRPr lang="en-US" sz="1600" dirty="0">
              <a:solidFill>
                <a:srgbClr val="000000"/>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D567092C-E83F-9345-A464-D8B1133F38B0}"/>
              </a:ext>
            </a:extLst>
          </p:cNvPr>
          <p:cNvSpPr>
            <a:spLocks noGrp="1"/>
          </p:cNvSpPr>
          <p:nvPr>
            <p:ph type="sldNum" sz="quarter" idx="12"/>
          </p:nvPr>
        </p:nvSpPr>
        <p:spPr>
          <a:xfrm>
            <a:off x="944879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50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9FDA-3A20-400F-A722-5D12E1796486}"/>
              </a:ext>
            </a:extLst>
          </p:cNvPr>
          <p:cNvSpPr>
            <a:spLocks noGrp="1"/>
          </p:cNvSpPr>
          <p:nvPr>
            <p:ph type="title"/>
          </p:nvPr>
        </p:nvSpPr>
        <p:spPr>
          <a:xfrm>
            <a:off x="1334530" y="1110579"/>
            <a:ext cx="10585326" cy="414834"/>
          </a:xfrm>
        </p:spPr>
        <p:txBody>
          <a:bodyPr/>
          <a:lstStyle/>
          <a:p>
            <a:pPr algn="just"/>
            <a:r>
              <a:rPr lang="en-ZA" sz="2000" cap="all" dirty="0">
                <a:cs typeface="Arial" panose="020B0604020202020204" pitchFamily="34" charset="0"/>
              </a:rPr>
              <a:t>Office of the Premier Focus in line with NDP AND GGT2030</a:t>
            </a:r>
          </a:p>
        </p:txBody>
      </p:sp>
      <p:sp>
        <p:nvSpPr>
          <p:cNvPr id="3" name="Content Placeholder 2">
            <a:extLst>
              <a:ext uri="{FF2B5EF4-FFF2-40B4-BE49-F238E27FC236}">
                <a16:creationId xmlns:a16="http://schemas.microsoft.com/office/drawing/2014/main" id="{DC5BED26-74D1-465A-9136-E459E252E31B}"/>
              </a:ext>
            </a:extLst>
          </p:cNvPr>
          <p:cNvSpPr>
            <a:spLocks noGrp="1"/>
          </p:cNvSpPr>
          <p:nvPr>
            <p:ph idx="1"/>
          </p:nvPr>
        </p:nvSpPr>
        <p:spPr>
          <a:xfrm>
            <a:off x="1341830" y="1669826"/>
            <a:ext cx="10585326" cy="5087165"/>
          </a:xfrm>
        </p:spPr>
        <p:txBody>
          <a:bodyPr>
            <a:normAutofit fontScale="92500" lnSpcReduction="20000"/>
          </a:bodyPr>
          <a:lstStyle/>
          <a:p>
            <a:pPr algn="just">
              <a:lnSpc>
                <a:spcPct val="110000"/>
              </a:lnSpc>
              <a:spcBef>
                <a:spcPts val="300"/>
              </a:spcBef>
              <a:spcAft>
                <a:spcPts val="300"/>
              </a:spcAft>
            </a:pPr>
            <a:r>
              <a:rPr lang="en-ZA" sz="1600" dirty="0">
                <a:latin typeface="Arial" panose="020B0604020202020204" pitchFamily="34" charset="0"/>
                <a:cs typeface="Arial" panose="020B0604020202020204" pitchFamily="34" charset="0"/>
              </a:rPr>
              <a:t>In an effort to radically reduce poverty and inequality, improve socio-economic development, as well as transform the economy and society, </a:t>
            </a:r>
            <a:r>
              <a:rPr lang="en-ZA" sz="1600" b="0" dirty="0">
                <a:latin typeface="Arial" panose="020B0604020202020204" pitchFamily="34" charset="0"/>
                <a:cs typeface="Arial" panose="020B0604020202020204" pitchFamily="34" charset="0"/>
              </a:rPr>
              <a:t>the National Development Plan, Vision 2030 (NDP) adopted by Parliament, continued serving as a roadmap for the 2020/21 financial year</a:t>
            </a:r>
          </a:p>
          <a:p>
            <a:pPr lvl="0" algn="just" defTabSz="914395">
              <a:lnSpc>
                <a:spcPct val="110000"/>
              </a:lnSpc>
              <a:spcBef>
                <a:spcPts val="600"/>
              </a:spcBef>
              <a:spcAft>
                <a:spcPts val="300"/>
              </a:spcAft>
            </a:pPr>
            <a:r>
              <a:rPr lang="en-ZA" sz="1600" dirty="0">
                <a:latin typeface="Arial" panose="020B0604020202020204" pitchFamily="34" charset="0"/>
                <a:cs typeface="Arial" panose="020B0604020202020204" pitchFamily="34" charset="0"/>
              </a:rPr>
              <a:t>Within the period under review, the </a:t>
            </a:r>
            <a:r>
              <a:rPr lang="en-GB" sz="1600" dirty="0">
                <a:solidFill>
                  <a:srgbClr val="000000"/>
                </a:solidFill>
                <a:latin typeface="Arial" panose="020B0604020202020204"/>
              </a:rPr>
              <a:t>Office of the Premier responded  </a:t>
            </a:r>
            <a:r>
              <a:rPr lang="en-US" sz="1600" b="1" dirty="0">
                <a:solidFill>
                  <a:srgbClr val="000000"/>
                </a:solidFill>
                <a:latin typeface="Arial" panose="020B0604020202020204"/>
              </a:rPr>
              <a:t>to all seven National Priorities </a:t>
            </a:r>
            <a:r>
              <a:rPr lang="en-US" sz="1600" dirty="0">
                <a:solidFill>
                  <a:srgbClr val="000000"/>
                </a:solidFill>
                <a:latin typeface="Arial" panose="020B0604020202020204"/>
              </a:rPr>
              <a:t>in its role to:</a:t>
            </a:r>
            <a:endParaRPr lang="en-ZA" sz="1600" dirty="0">
              <a:latin typeface="Arial" panose="020B0604020202020204" pitchFamily="34" charset="0"/>
              <a:cs typeface="Arial" panose="020B0604020202020204" pitchFamily="34" charset="0"/>
            </a:endParaRPr>
          </a:p>
          <a:p>
            <a:pPr lvl="1" algn="just">
              <a:lnSpc>
                <a:spcPct val="110000"/>
              </a:lnSpc>
              <a:spcBef>
                <a:spcPts val="300"/>
              </a:spcBef>
              <a:spcAft>
                <a:spcPts val="300"/>
              </a:spcAft>
              <a:buFont typeface="System Font Regular"/>
              <a:buChar char="-"/>
            </a:pPr>
            <a:r>
              <a:rPr lang="en-US" sz="1500" dirty="0">
                <a:solidFill>
                  <a:prstClr val="black"/>
                </a:solidFill>
                <a:latin typeface="Arial" panose="020B0604020202020204"/>
              </a:rPr>
              <a:t>Lead the alignment, monitoring and evaluation of the implementation of the strategic agenda of the Gauteng Government; and</a:t>
            </a:r>
          </a:p>
          <a:p>
            <a:pPr lvl="1" algn="just">
              <a:lnSpc>
                <a:spcPct val="110000"/>
              </a:lnSpc>
              <a:spcBef>
                <a:spcPts val="300"/>
              </a:spcBef>
              <a:spcAft>
                <a:spcPts val="300"/>
              </a:spcAft>
              <a:buFont typeface="System Font Regular"/>
              <a:buChar char="-"/>
            </a:pPr>
            <a:r>
              <a:rPr lang="en-US" sz="1500" dirty="0">
                <a:solidFill>
                  <a:prstClr val="black"/>
                </a:solidFill>
                <a:latin typeface="Arial" panose="020B0604020202020204"/>
              </a:rPr>
              <a:t>Lead the delivery of specific outputs of defined outcomes</a:t>
            </a:r>
          </a:p>
          <a:p>
            <a:pPr algn="just">
              <a:lnSpc>
                <a:spcPct val="110000"/>
              </a:lnSpc>
              <a:spcBef>
                <a:spcPts val="600"/>
              </a:spcBef>
              <a:spcAft>
                <a:spcPts val="300"/>
              </a:spcAft>
            </a:pPr>
            <a:r>
              <a:rPr lang="en-ZA" sz="1600" b="1" dirty="0">
                <a:latin typeface="Arial" panose="020B0604020202020204" pitchFamily="34" charset="0"/>
                <a:cs typeface="Arial" panose="020B0604020202020204" pitchFamily="34" charset="0"/>
              </a:rPr>
              <a:t>Specifically, the Office of the Premier, contributed directly to the following MTSF outcomes:</a:t>
            </a:r>
          </a:p>
          <a:p>
            <a:pPr lvl="1" algn="just">
              <a:lnSpc>
                <a:spcPct val="110000"/>
              </a:lnSpc>
              <a:spcBef>
                <a:spcPts val="300"/>
              </a:spcBef>
              <a:spcAft>
                <a:spcPts val="300"/>
              </a:spcAft>
              <a:buFont typeface="System Font Regular"/>
              <a:buChar char="-"/>
            </a:pPr>
            <a:r>
              <a:rPr lang="en-ZA" sz="1500" dirty="0">
                <a:solidFill>
                  <a:prstClr val="black"/>
                </a:solidFill>
                <a:latin typeface="Arial" panose="020B0604020202020204"/>
              </a:rPr>
              <a:t>A capable, ethical and developmental state </a:t>
            </a:r>
            <a:endParaRPr lang="en-US" sz="1500" dirty="0">
              <a:solidFill>
                <a:prstClr val="black"/>
              </a:solidFill>
              <a:latin typeface="Arial" panose="020B0604020202020204"/>
            </a:endParaRPr>
          </a:p>
          <a:p>
            <a:pPr lvl="1" algn="just">
              <a:lnSpc>
                <a:spcPct val="110000"/>
              </a:lnSpc>
              <a:spcBef>
                <a:spcPts val="300"/>
              </a:spcBef>
              <a:spcAft>
                <a:spcPts val="300"/>
              </a:spcAft>
              <a:buFont typeface="System Font Regular"/>
              <a:buChar char="-"/>
            </a:pPr>
            <a:r>
              <a:rPr lang="en-ZA" sz="1500" dirty="0">
                <a:latin typeface="Arial" panose="020B0604020202020204" pitchFamily="34" charset="0"/>
                <a:ea typeface="Calibri" panose="020F0502020204030204" pitchFamily="34" charset="0"/>
              </a:rPr>
              <a:t>Economic transformation and job creation</a:t>
            </a:r>
            <a:endParaRPr lang="en-ZA" sz="1500" dirty="0">
              <a:solidFill>
                <a:prstClr val="black"/>
              </a:solidFill>
              <a:latin typeface="Arial" panose="020B0604020202020204"/>
            </a:endParaRPr>
          </a:p>
          <a:p>
            <a:pPr lvl="1" algn="just">
              <a:lnSpc>
                <a:spcPct val="110000"/>
              </a:lnSpc>
              <a:spcBef>
                <a:spcPts val="300"/>
              </a:spcBef>
              <a:spcAft>
                <a:spcPts val="300"/>
              </a:spcAft>
              <a:buFont typeface="System Font Regular"/>
              <a:buChar char="-"/>
            </a:pPr>
            <a:r>
              <a:rPr lang="en-ZA" sz="1500" dirty="0">
                <a:latin typeface="Arial" panose="020B0604020202020204" pitchFamily="34" charset="0"/>
                <a:ea typeface="Calibri" panose="020F0502020204030204" pitchFamily="34" charset="0"/>
              </a:rPr>
              <a:t>Education, skills and health</a:t>
            </a:r>
          </a:p>
          <a:p>
            <a:pPr lvl="1" algn="just">
              <a:lnSpc>
                <a:spcPct val="110000"/>
              </a:lnSpc>
              <a:spcBef>
                <a:spcPts val="300"/>
              </a:spcBef>
              <a:spcAft>
                <a:spcPts val="300"/>
              </a:spcAft>
              <a:buFont typeface="System Font Regular"/>
              <a:buChar char="-"/>
            </a:pPr>
            <a:r>
              <a:rPr lang="en-ZA" sz="1500" dirty="0">
                <a:latin typeface="Arial" panose="020B0604020202020204" pitchFamily="34" charset="0"/>
                <a:ea typeface="Calibri" panose="020F0502020204030204" pitchFamily="34" charset="0"/>
              </a:rPr>
              <a:t>Consolidating the social wage through reliable and quality basic services </a:t>
            </a:r>
          </a:p>
          <a:p>
            <a:pPr lvl="1" algn="just">
              <a:lnSpc>
                <a:spcPct val="110000"/>
              </a:lnSpc>
              <a:spcBef>
                <a:spcPts val="300"/>
              </a:spcBef>
              <a:spcAft>
                <a:spcPts val="300"/>
              </a:spcAft>
              <a:buFont typeface="System Font Regular"/>
              <a:buChar char="-"/>
            </a:pPr>
            <a:r>
              <a:rPr lang="en-ZA" sz="1500" dirty="0">
                <a:latin typeface="Arial" panose="020B0604020202020204" pitchFamily="34" charset="0"/>
                <a:ea typeface="Calibri" panose="020F0502020204030204" pitchFamily="34" charset="0"/>
              </a:rPr>
              <a:t>Spatial integration, human settlements and local government </a:t>
            </a:r>
          </a:p>
          <a:p>
            <a:pPr lvl="1" algn="just">
              <a:lnSpc>
                <a:spcPct val="110000"/>
              </a:lnSpc>
              <a:spcBef>
                <a:spcPts val="300"/>
              </a:spcBef>
              <a:spcAft>
                <a:spcPts val="300"/>
              </a:spcAft>
              <a:buFont typeface="System Font Regular"/>
              <a:buChar char="-"/>
            </a:pPr>
            <a:r>
              <a:rPr lang="en-ZA" sz="1500" dirty="0">
                <a:latin typeface="Arial" panose="020B0604020202020204" pitchFamily="34" charset="0"/>
                <a:ea typeface="Calibri" panose="020F0502020204030204" pitchFamily="34" charset="0"/>
              </a:rPr>
              <a:t>Social cohesion and safe communities</a:t>
            </a:r>
          </a:p>
          <a:p>
            <a:pPr lvl="1" algn="just">
              <a:lnSpc>
                <a:spcPct val="110000"/>
              </a:lnSpc>
              <a:spcBef>
                <a:spcPts val="300"/>
              </a:spcBef>
              <a:spcAft>
                <a:spcPts val="300"/>
              </a:spcAft>
              <a:buFont typeface="System Font Regular"/>
              <a:buChar char="-"/>
            </a:pPr>
            <a:r>
              <a:rPr lang="en-ZA" sz="1500" dirty="0">
                <a:latin typeface="Arial" panose="020B0604020202020204" pitchFamily="34" charset="0"/>
                <a:ea typeface="Calibri" panose="020F0502020204030204" pitchFamily="34" charset="0"/>
              </a:rPr>
              <a:t>A better Africa and World</a:t>
            </a:r>
            <a:endParaRPr lang="en-ZA" sz="1200" dirty="0">
              <a:latin typeface="Arial" panose="020B0604020202020204" pitchFamily="34" charset="0"/>
              <a:cs typeface="Arial" panose="020B0604020202020204" pitchFamily="34" charset="0"/>
            </a:endParaRPr>
          </a:p>
          <a:p>
            <a:pPr marR="0" lvl="0" algn="just" fontAlgn="auto">
              <a:lnSpc>
                <a:spcPct val="110000"/>
              </a:lnSpc>
              <a:spcBef>
                <a:spcPts val="600"/>
              </a:spcBef>
              <a:spcAft>
                <a:spcPts val="300"/>
              </a:spcAft>
              <a:buClrTx/>
              <a:buSzTx/>
              <a:tabLst/>
              <a:defRPr/>
            </a:pPr>
            <a:r>
              <a:rPr lang="en-ZA" sz="1600" dirty="0">
                <a:latin typeface="Arial" panose="020B0604020202020204" pitchFamily="34" charset="0"/>
                <a:cs typeface="Arial" panose="020B0604020202020204" pitchFamily="34" charset="0"/>
              </a:rPr>
              <a:t>Growing Gauteng Together: “Our Roadmap to 2030” (GGT2030): </a:t>
            </a:r>
          </a:p>
          <a:p>
            <a:pPr marR="0" lvl="1" algn="just" fontAlgn="auto">
              <a:lnSpc>
                <a:spcPct val="110000"/>
              </a:lnSpc>
              <a:spcBef>
                <a:spcPts val="300"/>
              </a:spcBef>
              <a:spcAft>
                <a:spcPts val="300"/>
              </a:spcAft>
              <a:buClrTx/>
              <a:buSzTx/>
              <a:buFont typeface="System Font Regular"/>
              <a:buChar char="-"/>
              <a:tabLst/>
              <a:defRPr/>
            </a:pPr>
            <a:r>
              <a:rPr lang="en-ZA" sz="1500" dirty="0">
                <a:solidFill>
                  <a:prstClr val="black"/>
                </a:solidFill>
                <a:latin typeface="Arial" panose="020B0604020202020204"/>
              </a:rPr>
              <a:t>Informed by the May 2019 Electoral Manifesto of the ruling party, and as pronounced by the Premier as the delivery agenda of the Gauteng 6th Administration is themed “Growing Gauteng Together: Our Roadmap to 2030” (GGT2030)</a:t>
            </a:r>
          </a:p>
          <a:p>
            <a:pPr marL="0" indent="0" algn="just">
              <a:buNone/>
            </a:pPr>
            <a:endParaRPr lang="en-ZA"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2EFF85-2D5F-4C98-882D-D0556653139D}"/>
              </a:ext>
            </a:extLst>
          </p:cNvPr>
          <p:cNvSpPr txBox="1"/>
          <p:nvPr/>
        </p:nvSpPr>
        <p:spPr>
          <a:xfrm>
            <a:off x="11740121" y="6391018"/>
            <a:ext cx="3194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5</a:t>
            </a:r>
          </a:p>
        </p:txBody>
      </p:sp>
    </p:spTree>
    <p:extLst>
      <p:ext uri="{BB962C8B-B14F-4D97-AF65-F5344CB8AC3E}">
        <p14:creationId xmlns:p14="http://schemas.microsoft.com/office/powerpoint/2010/main" val="3626236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51EA-CF56-4454-89DA-AAFAF760C6C0}"/>
              </a:ext>
            </a:extLst>
          </p:cNvPr>
          <p:cNvSpPr>
            <a:spLocks noGrp="1"/>
          </p:cNvSpPr>
          <p:nvPr>
            <p:ph type="title"/>
          </p:nvPr>
        </p:nvSpPr>
        <p:spPr/>
        <p:txBody>
          <a:bodyPr/>
          <a:lstStyle/>
          <a:p>
            <a:r>
              <a:rPr lang="en-US" sz="2000" dirty="0">
                <a:solidFill>
                  <a:srgbClr val="FFFFFF"/>
                </a:solidFill>
                <a:latin typeface="Arial" panose="020B0604020202020204" pitchFamily="34" charset="0"/>
                <a:cs typeface="Arial" panose="020B0604020202020204" pitchFamily="34" charset="0"/>
              </a:rPr>
              <a:t>LIFE ESIDIMENI</a:t>
            </a:r>
            <a:r>
              <a:rPr lang="en-US" sz="2000" b="1" dirty="0">
                <a:solidFill>
                  <a:srgbClr val="FFFFFF"/>
                </a:solidFill>
                <a:latin typeface="Arial" panose="020B0604020202020204" pitchFamily="34" charset="0"/>
                <a:cs typeface="Arial" panose="020B0604020202020204" pitchFamily="34" charset="0"/>
              </a:rPr>
              <a:t> </a:t>
            </a:r>
            <a:endParaRPr lang="en-US" sz="2000" dirty="0"/>
          </a:p>
        </p:txBody>
      </p:sp>
      <p:sp>
        <p:nvSpPr>
          <p:cNvPr id="5" name="Slide Number Placeholder 3">
            <a:extLst>
              <a:ext uri="{FF2B5EF4-FFF2-40B4-BE49-F238E27FC236}">
                <a16:creationId xmlns:a16="http://schemas.microsoft.com/office/drawing/2014/main" id="{EF2360E3-29D6-4A38-93DA-BA60BFCB0B7E}"/>
              </a:ext>
            </a:extLst>
          </p:cNvPr>
          <p:cNvSpPr txBox="1">
            <a:spLocks/>
          </p:cNvSpPr>
          <p:nvPr/>
        </p:nvSpPr>
        <p:spPr>
          <a:xfrm>
            <a:off x="11701173" y="6663038"/>
            <a:ext cx="566170" cy="3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D9A16E9F-8BF0-4D99-B6DF-3166F3DC8712}"/>
              </a:ext>
            </a:extLst>
          </p:cNvPr>
          <p:cNvSpPr>
            <a:spLocks noGrp="1"/>
          </p:cNvSpPr>
          <p:nvPr>
            <p:ph idx="1"/>
          </p:nvPr>
        </p:nvSpPr>
        <p:spPr>
          <a:xfrm>
            <a:off x="1334529" y="1602769"/>
            <a:ext cx="10585327" cy="5013652"/>
          </a:xfrm>
          <a:ln>
            <a:noFill/>
          </a:ln>
        </p:spPr>
        <p:txBody>
          <a:bodyPr>
            <a:normAutofit/>
          </a:bodyPr>
          <a:lstStyle/>
          <a:p>
            <a:pPr marL="0" indent="0">
              <a:buNone/>
            </a:pPr>
            <a:r>
              <a:rPr lang="en-US" sz="1400" dirty="0">
                <a:effectLst/>
                <a:latin typeface="Arial Narrow" panose="020B0606020202030204" pitchFamily="34" charset="0"/>
                <a:ea typeface="Times New Roman" panose="02020603050405020304" pitchFamily="18" charset="0"/>
              </a:rPr>
              <a:t>Progress as of 30 June 2023</a:t>
            </a:r>
          </a:p>
          <a:p>
            <a:pPr marL="0" indent="0">
              <a:buNone/>
            </a:pPr>
            <a:endParaRPr lang="en-US" sz="1400" dirty="0">
              <a:effectLst/>
              <a:latin typeface="Arial Narrow" panose="020B0606020202030204" pitchFamily="34"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ZA" sz="1400" b="0" dirty="0">
                <a:solidFill>
                  <a:srgbClr val="0D0D0D"/>
                </a:solidFill>
                <a:effectLst/>
                <a:ea typeface="Arial Narrow" panose="020B0606020202030204" pitchFamily="34" charset="0"/>
                <a:cs typeface="Arial Narrow" panose="020B0606020202030204" pitchFamily="34" charset="0"/>
              </a:rPr>
              <a:t>Total claims received  and verified as at 30 June 2023 = 522</a:t>
            </a:r>
          </a:p>
          <a:p>
            <a:pPr>
              <a:lnSpc>
                <a:spcPct val="115000"/>
              </a:lnSpc>
              <a:spcBef>
                <a:spcPts val="0"/>
              </a:spcBef>
              <a:spcAft>
                <a:spcPts val="1000"/>
              </a:spcAft>
              <a:buFont typeface="Symbol" panose="05050102010706020507" pitchFamily="18" charset="2"/>
              <a:buChar char="·"/>
            </a:pPr>
            <a:r>
              <a:rPr lang="en-ZA" sz="1400" b="0" dirty="0">
                <a:solidFill>
                  <a:srgbClr val="0D0D0D"/>
                </a:solidFill>
              </a:rPr>
              <a:t>Total claims qualifying to receive compensation is 411</a:t>
            </a:r>
          </a:p>
          <a:p>
            <a:pPr>
              <a:lnSpc>
                <a:spcPct val="115000"/>
              </a:lnSpc>
              <a:spcBef>
                <a:spcPts val="0"/>
              </a:spcBef>
              <a:spcAft>
                <a:spcPts val="1000"/>
              </a:spcAft>
              <a:buFont typeface="Symbol" panose="05050102010706020507" pitchFamily="18" charset="2"/>
              <a:buChar char="·"/>
            </a:pPr>
            <a:r>
              <a:rPr lang="en-ZA" sz="1400" b="0" dirty="0">
                <a:solidFill>
                  <a:srgbClr val="0D0D0D"/>
                </a:solidFill>
              </a:rPr>
              <a:t>Total claims not qualifying to receive compensation is 111</a:t>
            </a:r>
          </a:p>
          <a:p>
            <a:pPr>
              <a:lnSpc>
                <a:spcPct val="115000"/>
              </a:lnSpc>
              <a:spcBef>
                <a:spcPts val="0"/>
              </a:spcBef>
              <a:spcAft>
                <a:spcPts val="1000"/>
              </a:spcAft>
              <a:buFont typeface="Symbol" panose="05050102010706020507" pitchFamily="18" charset="2"/>
              <a:buChar char="·"/>
            </a:pPr>
            <a:r>
              <a:rPr lang="en-ZA" sz="1400" b="0" dirty="0">
                <a:solidFill>
                  <a:srgbClr val="0D0D0D"/>
                </a:solidFill>
              </a:rPr>
              <a:t>Total claims paid 1st portion as at 30 June 2023 is 364 and 9 claims are awaiting processing of payment of 1st portion</a:t>
            </a:r>
          </a:p>
          <a:p>
            <a:pPr>
              <a:lnSpc>
                <a:spcPct val="115000"/>
              </a:lnSpc>
              <a:spcBef>
                <a:spcPts val="0"/>
              </a:spcBef>
              <a:spcAft>
                <a:spcPts val="1000"/>
              </a:spcAft>
              <a:buFont typeface="Symbol" panose="05050102010706020507" pitchFamily="18" charset="2"/>
              <a:buChar char="·"/>
            </a:pPr>
            <a:r>
              <a:rPr lang="en-ZA" sz="1400" b="0" dirty="0">
                <a:solidFill>
                  <a:srgbClr val="0D0D0D"/>
                </a:solidFill>
              </a:rPr>
              <a:t>Total claims under assessment to confirm rightful beneficiaries before payment is made is 14</a:t>
            </a:r>
          </a:p>
          <a:p>
            <a:pPr>
              <a:lnSpc>
                <a:spcPct val="115000"/>
              </a:lnSpc>
              <a:spcBef>
                <a:spcPts val="0"/>
              </a:spcBef>
              <a:spcAft>
                <a:spcPts val="1000"/>
              </a:spcAft>
              <a:buFont typeface="Symbol" panose="05050102010706020507" pitchFamily="18" charset="2"/>
              <a:buChar char="·"/>
            </a:pPr>
            <a:r>
              <a:rPr lang="en-ZA" sz="1400" b="0" dirty="0">
                <a:solidFill>
                  <a:srgbClr val="0D0D0D"/>
                </a:solidFill>
              </a:rPr>
              <a:t>Total claims awaiting resolution of family disputes = 3 </a:t>
            </a:r>
          </a:p>
          <a:p>
            <a:pPr>
              <a:lnSpc>
                <a:spcPct val="115000"/>
              </a:lnSpc>
              <a:spcBef>
                <a:spcPts val="0"/>
              </a:spcBef>
              <a:spcAft>
                <a:spcPts val="1000"/>
              </a:spcAft>
              <a:buFont typeface="Symbol" panose="05050102010706020507" pitchFamily="18" charset="2"/>
              <a:buChar char="·"/>
            </a:pPr>
            <a:r>
              <a:rPr lang="en-ZA" sz="1400" b="0" dirty="0">
                <a:solidFill>
                  <a:srgbClr val="0D0D0D"/>
                </a:solidFill>
              </a:rPr>
              <a:t>Total claims paid 2nd portion as of 30 June 2023 is 65 and claims awaiting processing of payment of 2nd  is 14</a:t>
            </a:r>
          </a:p>
          <a:p>
            <a:pPr>
              <a:lnSpc>
                <a:spcPct val="115000"/>
              </a:lnSpc>
              <a:spcBef>
                <a:spcPts val="0"/>
              </a:spcBef>
              <a:spcAft>
                <a:spcPts val="1000"/>
              </a:spcAft>
              <a:buFont typeface="Symbol" panose="05050102010706020507" pitchFamily="18" charset="2"/>
              <a:buChar char="·"/>
            </a:pPr>
            <a:r>
              <a:rPr lang="en-ZA" sz="1400" b="0" dirty="0">
                <a:solidFill>
                  <a:srgbClr val="0D0D0D"/>
                </a:solidFill>
              </a:rPr>
              <a:t>The process to close Life </a:t>
            </a:r>
            <a:r>
              <a:rPr lang="en-ZA" sz="1400" b="0" dirty="0" err="1">
                <a:solidFill>
                  <a:srgbClr val="0D0D0D"/>
                </a:solidFill>
              </a:rPr>
              <a:t>Esidimeni</a:t>
            </a:r>
            <a:r>
              <a:rPr lang="en-ZA" sz="1400" b="0" dirty="0">
                <a:solidFill>
                  <a:srgbClr val="0D0D0D"/>
                </a:solidFill>
              </a:rPr>
              <a:t> Project is underway</a:t>
            </a:r>
          </a:p>
          <a:p>
            <a:pPr marL="342900" marR="0" lvl="0" indent="-342900">
              <a:lnSpc>
                <a:spcPct val="115000"/>
              </a:lnSpc>
              <a:spcBef>
                <a:spcPts val="0"/>
              </a:spcBef>
              <a:spcAft>
                <a:spcPts val="1000"/>
              </a:spcAft>
              <a:buFont typeface="Symbol" panose="05050102010706020507" pitchFamily="18" charset="2"/>
              <a:buChar char="·"/>
            </a:pPr>
            <a:endParaRPr lang="en-ZA" sz="14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endParaRPr lang="en-ZA" sz="14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endParaRPr lang="en-ZA" sz="1400" b="0" dirty="0">
              <a:effectLst/>
              <a:ea typeface="MS Mincho" panose="02020609040205080304" pitchFamily="49" charset="-128"/>
              <a:cs typeface="Arial" panose="020B0604020202020204" pitchFamily="34" charset="0"/>
            </a:endParaRPr>
          </a:p>
          <a:p>
            <a:endParaRPr lang="en-ZA"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55028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365C937B-EF7F-324C-AB7C-7A163720D8DC}"/>
              </a:ext>
            </a:extLst>
          </p:cNvPr>
          <p:cNvSpPr>
            <a:spLocks noGrp="1"/>
          </p:cNvSpPr>
          <p:nvPr>
            <p:ph type="title"/>
          </p:nvPr>
        </p:nvSpPr>
        <p:spPr>
          <a:xfrm>
            <a:off x="3049" y="2076450"/>
            <a:ext cx="11965174" cy="1345134"/>
          </a:xfrm>
        </p:spPr>
        <p:txBody>
          <a:bodyPr vert="horz" lIns="91440" tIns="45720" rIns="91440" bIns="45720" rtlCol="0" anchor="ctr">
            <a:normAutofit/>
          </a:bodyPr>
          <a:lstStyle/>
          <a:p>
            <a:pPr algn="ctr"/>
            <a:r>
              <a:rPr lang="en-US" sz="4000" b="1" dirty="0">
                <a:solidFill>
                  <a:srgbClr val="FFFFFF"/>
                </a:solidFill>
                <a:latin typeface="Arial" panose="020B0604020202020204" pitchFamily="34" charset="0"/>
                <a:cs typeface="Arial" panose="020B0604020202020204" pitchFamily="34" charset="0"/>
              </a:rPr>
              <a:t>PUBLIC ENGAGEMENTS     </a:t>
            </a:r>
            <a:endParaRPr lang="en-US" b="1" dirty="0">
              <a:solidFill>
                <a:srgbClr val="FFFFFF"/>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E7B6ED-B1DA-6F40-8C1C-6CF5CFC31479}"/>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endParaRPr lang="en-US" sz="1600" dirty="0">
              <a:solidFill>
                <a:srgbClr val="000000"/>
              </a:solidFill>
              <a:latin typeface="Arial" panose="020B0604020202020204" pitchFamily="34" charset="0"/>
              <a:cs typeface="Arial" panose="020B0604020202020204" pitchFamily="34" charset="0"/>
            </a:endParaRPr>
          </a:p>
          <a:p>
            <a:pPr algn="ctr"/>
            <a:endParaRPr lang="en-US" sz="1600" dirty="0">
              <a:solidFill>
                <a:srgbClr val="000000"/>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D567092C-E83F-9345-A464-D8B1133F38B0}"/>
              </a:ext>
            </a:extLst>
          </p:cNvPr>
          <p:cNvSpPr>
            <a:spLocks noGrp="1"/>
          </p:cNvSpPr>
          <p:nvPr>
            <p:ph type="sldNum" sz="quarter" idx="12"/>
          </p:nvPr>
        </p:nvSpPr>
        <p:spPr>
          <a:xfrm>
            <a:off x="944879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61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6333-1F8F-4B64-BFF1-12A72F5176E0}"/>
              </a:ext>
            </a:extLst>
          </p:cNvPr>
          <p:cNvSpPr>
            <a:spLocks noGrp="1"/>
          </p:cNvSpPr>
          <p:nvPr>
            <p:ph type="title"/>
          </p:nvPr>
        </p:nvSpPr>
        <p:spPr/>
        <p:txBody>
          <a:bodyPr/>
          <a:lstStyle/>
          <a:p>
            <a:r>
              <a:rPr lang="en-US" sz="2000" dirty="0">
                <a:latin typeface="Arial" panose="020B0604020202020204" pitchFamily="34" charset="0"/>
                <a:cs typeface="Arial" panose="020B0604020202020204" pitchFamily="34" charset="0"/>
              </a:rPr>
              <a:t>PUBLIC ENGAGEMENTS</a:t>
            </a:r>
          </a:p>
        </p:txBody>
      </p:sp>
      <p:sp>
        <p:nvSpPr>
          <p:cNvPr id="7" name="TextBox 6">
            <a:extLst>
              <a:ext uri="{FF2B5EF4-FFF2-40B4-BE49-F238E27FC236}">
                <a16:creationId xmlns:a16="http://schemas.microsoft.com/office/drawing/2014/main" id="{F453891B-2EB8-1202-E8DA-2FDEC6539A9E}"/>
              </a:ext>
            </a:extLst>
          </p:cNvPr>
          <p:cNvSpPr txBox="1"/>
          <p:nvPr/>
        </p:nvSpPr>
        <p:spPr>
          <a:xfrm>
            <a:off x="1497458" y="1673810"/>
            <a:ext cx="10513031" cy="5257273"/>
          </a:xfrm>
          <a:prstGeom prst="rect">
            <a:avLst/>
          </a:prstGeom>
          <a:noFill/>
        </p:spPr>
        <p:txBody>
          <a:bodyPr wrap="square">
            <a:spAutoFit/>
          </a:bodyPr>
          <a:lstStyle/>
          <a:p>
            <a:pPr marL="171450" indent="-171450">
              <a:lnSpc>
                <a:spcPct val="115000"/>
              </a:lnSpc>
              <a:buFont typeface="Arial" panose="020B0604020202020204" pitchFamily="34" charset="0"/>
              <a:buChar char="•"/>
            </a:pPr>
            <a:r>
              <a:rPr lang="en-ZA" sz="1400" dirty="0">
                <a:latin typeface="Arial" panose="020B0604020202020204" pitchFamily="34" charset="0"/>
                <a:cs typeface="Arial" panose="020B0604020202020204" pitchFamily="34" charset="0"/>
              </a:rPr>
              <a:t>12 April 2023, Deputy President visit in Emfuleni</a:t>
            </a:r>
          </a:p>
          <a:p>
            <a:pPr marL="171450" indent="-171450">
              <a:lnSpc>
                <a:spcPct val="115000"/>
              </a:lnSpc>
              <a:buFont typeface="Arial" panose="020B0604020202020204" pitchFamily="34" charset="0"/>
              <a:buChar char="•"/>
            </a:pPr>
            <a:r>
              <a:rPr lang="en-ZA" sz="1400" dirty="0">
                <a:latin typeface="Arial" panose="020B0604020202020204" pitchFamily="34" charset="0"/>
                <a:cs typeface="Arial" panose="020B0604020202020204" pitchFamily="34" charset="0"/>
              </a:rPr>
              <a:t>30 April 2023, Pass-out Parade for Crime Prevention Wardens in </a:t>
            </a:r>
            <a:r>
              <a:rPr lang="en-ZA" sz="1400" dirty="0" err="1">
                <a:latin typeface="Arial" panose="020B0604020202020204" pitchFamily="34" charset="0"/>
                <a:cs typeface="Arial" panose="020B0604020202020204" pitchFamily="34" charset="0"/>
              </a:rPr>
              <a:t>Shoshanguve</a:t>
            </a:r>
            <a:r>
              <a:rPr lang="en-ZA" sz="1400" dirty="0">
                <a:latin typeface="Arial" panose="020B0604020202020204" pitchFamily="34" charset="0"/>
                <a:cs typeface="Arial" panose="020B0604020202020204" pitchFamily="34" charset="0"/>
              </a:rPr>
              <a:t> </a:t>
            </a:r>
          </a:p>
          <a:p>
            <a:pPr marL="171450" indent="-171450">
              <a:lnSpc>
                <a:spcPct val="115000"/>
              </a:lnSpc>
              <a:buFont typeface="Arial" panose="020B0604020202020204" pitchFamily="34" charset="0"/>
              <a:buChar char="•"/>
            </a:pPr>
            <a:r>
              <a:rPr lang="en-ZA" sz="1400" dirty="0">
                <a:latin typeface="Arial" panose="020B0604020202020204" pitchFamily="34" charset="0"/>
                <a:cs typeface="Arial" panose="020B0604020202020204" pitchFamily="34" charset="0"/>
              </a:rPr>
              <a:t>03 May 2023, Premier’s Engagement with Liquor industries.in </a:t>
            </a:r>
            <a:r>
              <a:rPr lang="en-ZA" sz="1400" dirty="0" err="1">
                <a:latin typeface="Arial" panose="020B0604020202020204" pitchFamily="34" charset="0"/>
                <a:cs typeface="Arial" panose="020B0604020202020204" pitchFamily="34" charset="0"/>
              </a:rPr>
              <a:t>Krugersdoorp</a:t>
            </a:r>
            <a:endParaRPr lang="en-ZA" sz="1400" dirty="0">
              <a:latin typeface="Arial" panose="020B0604020202020204" pitchFamily="34" charset="0"/>
              <a:cs typeface="Arial" panose="020B0604020202020204" pitchFamily="34" charset="0"/>
            </a:endParaRPr>
          </a:p>
          <a:p>
            <a:pPr marL="171450" indent="-171450">
              <a:lnSpc>
                <a:spcPct val="115000"/>
              </a:lnSpc>
              <a:buFont typeface="Arial" panose="020B0604020202020204" pitchFamily="34" charset="0"/>
              <a:buChar char="•"/>
            </a:pPr>
            <a:r>
              <a:rPr lang="en-ZA" sz="1400" dirty="0">
                <a:latin typeface="Arial" panose="020B0604020202020204" pitchFamily="34" charset="0"/>
                <a:cs typeface="Arial" panose="020B0604020202020204" pitchFamily="34" charset="0"/>
              </a:rPr>
              <a:t>14 May 2023, Gauteng Green Army Programme Launch, </a:t>
            </a:r>
            <a:r>
              <a:rPr lang="en-ZA" sz="1400" dirty="0" err="1">
                <a:latin typeface="Arial" panose="020B0604020202020204" pitchFamily="34" charset="0"/>
                <a:cs typeface="Arial" panose="020B0604020202020204" pitchFamily="34" charset="0"/>
              </a:rPr>
              <a:t>Dobsonville</a:t>
            </a:r>
            <a:r>
              <a:rPr lang="en-ZA" sz="1400" dirty="0">
                <a:latin typeface="Arial" panose="020B0604020202020204" pitchFamily="34" charset="0"/>
                <a:cs typeface="Arial" panose="020B0604020202020204" pitchFamily="34" charset="0"/>
              </a:rPr>
              <a:t> </a:t>
            </a:r>
          </a:p>
          <a:p>
            <a:pPr marL="171450" indent="-171450">
              <a:lnSpc>
                <a:spcPct val="115000"/>
              </a:lnSpc>
              <a:buFont typeface="Arial" panose="020B0604020202020204" pitchFamily="34" charset="0"/>
              <a:buChar char="•"/>
            </a:pPr>
            <a:r>
              <a:rPr lang="en-ZA" sz="1400" dirty="0">
                <a:latin typeface="Arial" panose="020B0604020202020204" pitchFamily="34" charset="0"/>
                <a:cs typeface="Arial" panose="020B0604020202020204" pitchFamily="34" charset="0"/>
              </a:rPr>
              <a:t>18 May 2023, Charlotte </a:t>
            </a:r>
            <a:r>
              <a:rPr lang="en-ZA" sz="1400" dirty="0" err="1">
                <a:latin typeface="Arial" panose="020B0604020202020204" pitchFamily="34" charset="0"/>
                <a:cs typeface="Arial" panose="020B0604020202020204" pitchFamily="34" charset="0"/>
              </a:rPr>
              <a:t>Maxeke</a:t>
            </a:r>
            <a:r>
              <a:rPr lang="en-ZA" sz="1400" dirty="0">
                <a:latin typeface="Arial" panose="020B0604020202020204" pitchFamily="34" charset="0"/>
                <a:cs typeface="Arial" panose="020B0604020202020204" pitchFamily="34" charset="0"/>
              </a:rPr>
              <a:t> Hospital Handover of the new General stores</a:t>
            </a:r>
          </a:p>
          <a:p>
            <a:pPr marL="171450" indent="-171450">
              <a:lnSpc>
                <a:spcPct val="115000"/>
              </a:lnSpc>
              <a:buFont typeface="Arial" panose="020B0604020202020204" pitchFamily="34" charset="0"/>
              <a:buChar char="•"/>
            </a:pPr>
            <a:r>
              <a:rPr lang="en-ZA" sz="1400" dirty="0">
                <a:latin typeface="Arial" panose="020B0604020202020204" pitchFamily="34" charset="0"/>
                <a:cs typeface="Arial" panose="020B0604020202020204" pitchFamily="34" charset="0"/>
              </a:rPr>
              <a:t>08 June 2023, </a:t>
            </a:r>
            <a:r>
              <a:rPr lang="en-ZA" sz="1400" dirty="0" err="1">
                <a:latin typeface="Arial" panose="020B0604020202020204" pitchFamily="34" charset="0"/>
                <a:cs typeface="Arial" panose="020B0604020202020204" pitchFamily="34" charset="0"/>
              </a:rPr>
              <a:t>Hammanskraal</a:t>
            </a:r>
            <a:r>
              <a:rPr lang="en-ZA" sz="1400" dirty="0">
                <a:latin typeface="Arial" panose="020B0604020202020204" pitchFamily="34" charset="0"/>
                <a:cs typeface="Arial" panose="020B0604020202020204" pitchFamily="34" charset="0"/>
              </a:rPr>
              <a:t> Presidential visit</a:t>
            </a:r>
          </a:p>
          <a:p>
            <a:pPr marL="171450" indent="-171450">
              <a:lnSpc>
                <a:spcPct val="115000"/>
              </a:lnSpc>
              <a:buFont typeface="Arial" panose="020B0604020202020204" pitchFamily="34" charset="0"/>
              <a:buChar char="•"/>
            </a:pPr>
            <a:r>
              <a:rPr lang="en-ZA" sz="1400" dirty="0">
                <a:latin typeface="Arial" panose="020B0604020202020204" pitchFamily="34" charset="0"/>
                <a:cs typeface="Arial" panose="020B0604020202020204" pitchFamily="34" charset="0"/>
              </a:rPr>
              <a:t>16 June 2023, Nasi </a:t>
            </a:r>
            <a:r>
              <a:rPr lang="en-ZA" sz="1400" dirty="0" err="1">
                <a:latin typeface="Arial" panose="020B0604020202020204" pitchFamily="34" charset="0"/>
                <a:cs typeface="Arial" panose="020B0604020202020204" pitchFamily="34" charset="0"/>
              </a:rPr>
              <a:t>iSpani</a:t>
            </a:r>
            <a:r>
              <a:rPr lang="en-ZA" sz="1400" dirty="0">
                <a:latin typeface="Arial" panose="020B0604020202020204" pitchFamily="34" charset="0"/>
                <a:cs typeface="Arial" panose="020B0604020202020204" pitchFamily="34" charset="0"/>
              </a:rPr>
              <a:t> job recruitment drive: </a:t>
            </a:r>
          </a:p>
          <a:p>
            <a:pPr>
              <a:lnSpc>
                <a:spcPct val="115000"/>
              </a:lnSpc>
            </a:pPr>
            <a:endParaRPr lang="en-ZA" sz="1400" dirty="0">
              <a:latin typeface="Arial" panose="020B060402020202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Nasrec</a:t>
            </a:r>
            <a:r>
              <a:rPr lang="en-ZA" sz="1400" dirty="0">
                <a:latin typeface="Arial" panose="020B0604020202020204" pitchFamily="34" charset="0"/>
                <a:cs typeface="Arial" panose="020B0604020202020204" pitchFamily="34" charset="0"/>
              </a:rPr>
              <a:t> EXPO Centre                                                                             </a:t>
            </a:r>
          </a:p>
          <a:p>
            <a:pPr marL="742950" lvl="1" indent="-285750">
              <a:lnSpc>
                <a:spcPct val="115000"/>
              </a:lnSpc>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Pimville</a:t>
            </a:r>
            <a:r>
              <a:rPr lang="en-ZA" sz="1400" dirty="0">
                <a:latin typeface="Arial" panose="020B0604020202020204" pitchFamily="34" charset="0"/>
                <a:cs typeface="Arial" panose="020B0604020202020204" pitchFamily="34" charset="0"/>
              </a:rPr>
              <a:t> Community Hall                                                                         </a:t>
            </a:r>
          </a:p>
          <a:p>
            <a:pPr marL="742950" lvl="1" indent="-285750">
              <a:lnSpc>
                <a:spcPct val="115000"/>
              </a:lnSpc>
              <a:buFont typeface="Courier New" panose="02070309020205020404" pitchFamily="49" charset="0"/>
              <a:buChar char="o"/>
            </a:pPr>
            <a:r>
              <a:rPr lang="en-ZA" sz="1400" dirty="0">
                <a:latin typeface="Arial" panose="020B0604020202020204" pitchFamily="34" charset="0"/>
                <a:cs typeface="Arial" panose="020B0604020202020204" pitchFamily="34" charset="0"/>
              </a:rPr>
              <a:t>Eldorado Secondary School                                                                  </a:t>
            </a:r>
          </a:p>
          <a:p>
            <a:pPr marL="742950" lvl="1" indent="-285750">
              <a:lnSpc>
                <a:spcPct val="115000"/>
              </a:lnSpc>
              <a:buFont typeface="Courier New" panose="02070309020205020404" pitchFamily="49" charset="0"/>
              <a:buChar char="o"/>
            </a:pPr>
            <a:r>
              <a:rPr lang="en-ZA" sz="1400" dirty="0">
                <a:latin typeface="Arial" panose="020B0604020202020204" pitchFamily="34" charset="0"/>
                <a:cs typeface="Arial" panose="020B0604020202020204" pitchFamily="34" charset="0"/>
              </a:rPr>
              <a:t>Rabie Ridge Community Hall                                                               </a:t>
            </a:r>
          </a:p>
          <a:p>
            <a:pPr marL="742950" lvl="1" indent="-285750">
              <a:lnSpc>
                <a:spcPct val="115000"/>
              </a:lnSpc>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Ekangala</a:t>
            </a:r>
            <a:r>
              <a:rPr lang="en-ZA" sz="1400" dirty="0">
                <a:latin typeface="Arial" panose="020B0604020202020204" pitchFamily="34" charset="0"/>
                <a:cs typeface="Arial" panose="020B0604020202020204" pitchFamily="34" charset="0"/>
              </a:rPr>
              <a:t> Community Hall                                                                      </a:t>
            </a:r>
          </a:p>
          <a:p>
            <a:pPr marL="742950" lvl="1" indent="-285750">
              <a:lnSpc>
                <a:spcPct val="115000"/>
              </a:lnSpc>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Mabopane</a:t>
            </a:r>
            <a:r>
              <a:rPr lang="en-ZA" sz="1400" dirty="0">
                <a:latin typeface="Arial" panose="020B0604020202020204" pitchFamily="34" charset="0"/>
                <a:cs typeface="Arial" panose="020B0604020202020204" pitchFamily="34" charset="0"/>
              </a:rPr>
              <a:t> Indoor Sports Centre                                                         </a:t>
            </a:r>
          </a:p>
          <a:p>
            <a:pPr marL="742950" lvl="1" indent="-285750">
              <a:lnSpc>
                <a:spcPct val="115000"/>
              </a:lnSpc>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Eersterust</a:t>
            </a:r>
            <a:r>
              <a:rPr lang="en-ZA" sz="1400" dirty="0">
                <a:latin typeface="Arial" panose="020B0604020202020204" pitchFamily="34" charset="0"/>
                <a:cs typeface="Arial" panose="020B0604020202020204" pitchFamily="34" charset="0"/>
              </a:rPr>
              <a:t> Civic Centre                                                                            </a:t>
            </a:r>
          </a:p>
          <a:p>
            <a:pPr marL="742950" lvl="1" indent="-285750">
              <a:lnSpc>
                <a:spcPct val="115000"/>
              </a:lnSpc>
              <a:buFont typeface="Courier New" panose="02070309020205020404" pitchFamily="49" charset="0"/>
              <a:buChar char="o"/>
            </a:pPr>
            <a:r>
              <a:rPr lang="en-ZA" sz="1400" dirty="0">
                <a:latin typeface="Arial" panose="020B0604020202020204" pitchFamily="34" charset="0"/>
                <a:cs typeface="Arial" panose="020B0604020202020204" pitchFamily="34" charset="0"/>
              </a:rPr>
              <a:t>Olievenhoutbosch Community Hall</a:t>
            </a:r>
          </a:p>
          <a:p>
            <a:pPr marL="742950" lvl="1" indent="-285750">
              <a:lnSpc>
                <a:spcPct val="115000"/>
              </a:lnSpc>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Duduza</a:t>
            </a:r>
            <a:r>
              <a:rPr lang="en-ZA" sz="1400" dirty="0">
                <a:latin typeface="Arial" panose="020B0604020202020204" pitchFamily="34" charset="0"/>
                <a:cs typeface="Arial" panose="020B0604020202020204" pitchFamily="34" charset="0"/>
              </a:rPr>
              <a:t> Multipurpose Centre</a:t>
            </a:r>
          </a:p>
          <a:p>
            <a:pPr marL="742950" lvl="1" indent="-285750">
              <a:lnSpc>
                <a:spcPct val="115000"/>
              </a:lnSpc>
              <a:buFont typeface="Courier New" panose="02070309020205020404" pitchFamily="49" charset="0"/>
              <a:buChar char="o"/>
            </a:pPr>
            <a:r>
              <a:rPr lang="en-ZA" sz="1400" dirty="0">
                <a:latin typeface="Arial" panose="020B0604020202020204" pitchFamily="34" charset="0"/>
                <a:cs typeface="Arial" panose="020B0604020202020204" pitchFamily="34" charset="0"/>
              </a:rPr>
              <a:t>D H Williams Hall </a:t>
            </a:r>
            <a:r>
              <a:rPr lang="en-ZA" sz="1400" dirty="0" err="1">
                <a:latin typeface="Arial" panose="020B0604020202020204" pitchFamily="34" charset="0"/>
                <a:cs typeface="Arial" panose="020B0604020202020204" pitchFamily="34" charset="0"/>
              </a:rPr>
              <a:t>Katlehong</a:t>
            </a:r>
            <a:endParaRPr lang="en-ZA" sz="1400" dirty="0">
              <a:latin typeface="Arial" panose="020B060402020202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Rabasotho</a:t>
            </a:r>
            <a:r>
              <a:rPr lang="en-ZA" sz="1400" dirty="0">
                <a:latin typeface="Arial" panose="020B0604020202020204" pitchFamily="34" charset="0"/>
                <a:cs typeface="Arial" panose="020B0604020202020204" pitchFamily="34" charset="0"/>
              </a:rPr>
              <a:t> Community Centre</a:t>
            </a:r>
          </a:p>
          <a:p>
            <a:pPr marL="742950" marR="0" lvl="1" indent="-285750">
              <a:lnSpc>
                <a:spcPct val="115000"/>
              </a:lnSpc>
              <a:spcBef>
                <a:spcPts val="0"/>
              </a:spcBef>
              <a:spcAft>
                <a:spcPts val="0"/>
              </a:spcAft>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Bopatong</a:t>
            </a:r>
            <a:r>
              <a:rPr lang="en-ZA" sz="1400" dirty="0">
                <a:latin typeface="Arial" panose="020B0604020202020204" pitchFamily="34" charset="0"/>
                <a:cs typeface="Arial" panose="020B0604020202020204" pitchFamily="34" charset="0"/>
              </a:rPr>
              <a:t> </a:t>
            </a:r>
            <a:r>
              <a:rPr lang="en-ZA" sz="1400" dirty="0" err="1">
                <a:latin typeface="Arial" panose="020B0604020202020204" pitchFamily="34" charset="0"/>
                <a:cs typeface="Arial" panose="020B0604020202020204" pitchFamily="34" charset="0"/>
              </a:rPr>
              <a:t>Tshirela</a:t>
            </a:r>
            <a:r>
              <a:rPr lang="en-ZA" sz="1400" dirty="0">
                <a:latin typeface="Arial" panose="020B0604020202020204" pitchFamily="34" charset="0"/>
                <a:cs typeface="Arial" panose="020B0604020202020204" pitchFamily="34" charset="0"/>
              </a:rPr>
              <a:t> Community Hall</a:t>
            </a:r>
          </a:p>
          <a:p>
            <a:pPr marL="171450" indent="-171450">
              <a:lnSpc>
                <a:spcPct val="115000"/>
              </a:lnSpc>
              <a:buFont typeface="Arial" panose="020B0604020202020204" pitchFamily="34" charset="0"/>
              <a:buChar char="•"/>
            </a:pPr>
            <a:endParaRPr lang="en-ZA" sz="1300" dirty="0">
              <a:latin typeface="Arial Narrow" panose="020B0606020202030204" pitchFamily="34" charset="0"/>
            </a:endParaRPr>
          </a:p>
        </p:txBody>
      </p:sp>
      <p:sp>
        <p:nvSpPr>
          <p:cNvPr id="3" name="TextBox 2">
            <a:extLst>
              <a:ext uri="{FF2B5EF4-FFF2-40B4-BE49-F238E27FC236}">
                <a16:creationId xmlns:a16="http://schemas.microsoft.com/office/drawing/2014/main" id="{6F8D6B49-BBA3-18ED-A2A1-87207C91D770}"/>
              </a:ext>
            </a:extLst>
          </p:cNvPr>
          <p:cNvSpPr txBox="1"/>
          <p:nvPr/>
        </p:nvSpPr>
        <p:spPr>
          <a:xfrm>
            <a:off x="5363110" y="3665306"/>
            <a:ext cx="4099388" cy="2677080"/>
          </a:xfrm>
          <a:prstGeom prst="rect">
            <a:avLst/>
          </a:prstGeom>
          <a:noFill/>
        </p:spPr>
        <p:txBody>
          <a:bodyPr wrap="square">
            <a:spAutoFit/>
          </a:bodyPr>
          <a:lstStyle/>
          <a:p>
            <a:pPr marL="742950" marR="0" lvl="1" indent="-285750">
              <a:lnSpc>
                <a:spcPct val="115000"/>
              </a:lnSpc>
              <a:spcBef>
                <a:spcPts val="0"/>
              </a:spcBef>
              <a:spcAft>
                <a:spcPts val="0"/>
              </a:spcAft>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Ratanda</a:t>
            </a:r>
            <a:r>
              <a:rPr lang="en-ZA" sz="1400" dirty="0">
                <a:latin typeface="Arial" panose="020B0604020202020204" pitchFamily="34" charset="0"/>
                <a:cs typeface="Arial" panose="020B0604020202020204" pitchFamily="34" charset="0"/>
              </a:rPr>
              <a:t> Multipurpose Hall </a:t>
            </a:r>
          </a:p>
          <a:p>
            <a:pPr marL="742950" marR="0" lvl="1" indent="-285750">
              <a:lnSpc>
                <a:spcPct val="115000"/>
              </a:lnSpc>
              <a:spcBef>
                <a:spcPts val="0"/>
              </a:spcBef>
              <a:spcAft>
                <a:spcPts val="0"/>
              </a:spcAft>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Rustervaal</a:t>
            </a:r>
            <a:r>
              <a:rPr lang="en-ZA" sz="1400" dirty="0">
                <a:latin typeface="Arial" panose="020B0604020202020204" pitchFamily="34" charset="0"/>
                <a:cs typeface="Arial" panose="020B0604020202020204" pitchFamily="34" charset="0"/>
              </a:rPr>
              <a:t> Community Hall</a:t>
            </a:r>
          </a:p>
          <a:p>
            <a:pPr marL="742950" marR="0" lvl="1" indent="-285750">
              <a:lnSpc>
                <a:spcPct val="115000"/>
              </a:lnSpc>
              <a:spcBef>
                <a:spcPts val="0"/>
              </a:spcBef>
              <a:spcAft>
                <a:spcPts val="0"/>
              </a:spcAft>
              <a:buFont typeface="Courier New" panose="02070309020205020404" pitchFamily="49" charset="0"/>
              <a:buChar char="o"/>
            </a:pPr>
            <a:r>
              <a:rPr lang="en-ZA" sz="1400" dirty="0">
                <a:latin typeface="Arial" panose="020B0604020202020204" pitchFamily="34" charset="0"/>
                <a:cs typeface="Arial" panose="020B0604020202020204" pitchFamily="34" charset="0"/>
              </a:rPr>
              <a:t>Saul </a:t>
            </a:r>
            <a:r>
              <a:rPr lang="en-ZA" sz="1400" dirty="0" err="1">
                <a:latin typeface="Arial" panose="020B0604020202020204" pitchFamily="34" charset="0"/>
                <a:cs typeface="Arial" panose="020B0604020202020204" pitchFamily="34" charset="0"/>
              </a:rPr>
              <a:t>Tsotetsi</a:t>
            </a:r>
            <a:r>
              <a:rPr lang="en-ZA" sz="1400" dirty="0">
                <a:latin typeface="Arial" panose="020B0604020202020204" pitchFamily="34" charset="0"/>
                <a:cs typeface="Arial" panose="020B0604020202020204" pitchFamily="34" charset="0"/>
              </a:rPr>
              <a:t> Community Hall</a:t>
            </a:r>
          </a:p>
          <a:p>
            <a:pPr marL="742950" marR="0" lvl="1" indent="-285750">
              <a:lnSpc>
                <a:spcPct val="115000"/>
              </a:lnSpc>
              <a:spcBef>
                <a:spcPts val="0"/>
              </a:spcBef>
              <a:spcAft>
                <a:spcPts val="0"/>
              </a:spcAft>
              <a:buFont typeface="Courier New" panose="02070309020205020404" pitchFamily="49" charset="0"/>
              <a:buChar char="o"/>
            </a:pPr>
            <a:r>
              <a:rPr lang="en-ZA" sz="1400" dirty="0">
                <a:latin typeface="Arial" panose="020B0604020202020204" pitchFamily="34" charset="0"/>
                <a:cs typeface="Arial" panose="020B0604020202020204" pitchFamily="34" charset="0"/>
              </a:rPr>
              <a:t>Chief Mogale Hall</a:t>
            </a:r>
          </a:p>
          <a:p>
            <a:pPr marL="742950" marR="0" lvl="1" indent="-285750">
              <a:lnSpc>
                <a:spcPct val="115000"/>
              </a:lnSpc>
              <a:spcBef>
                <a:spcPts val="0"/>
              </a:spcBef>
              <a:spcAft>
                <a:spcPts val="0"/>
              </a:spcAft>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Toekomsrus</a:t>
            </a:r>
            <a:r>
              <a:rPr lang="en-ZA" sz="1400" dirty="0">
                <a:latin typeface="Arial" panose="020B0604020202020204" pitchFamily="34" charset="0"/>
                <a:cs typeface="Arial" panose="020B0604020202020204" pitchFamily="34" charset="0"/>
              </a:rPr>
              <a:t> Community Hall </a:t>
            </a:r>
          </a:p>
          <a:p>
            <a:pPr marL="742950" marR="0" lvl="1" indent="-285750">
              <a:lnSpc>
                <a:spcPct val="115000"/>
              </a:lnSpc>
              <a:spcBef>
                <a:spcPts val="0"/>
              </a:spcBef>
              <a:spcAft>
                <a:spcPts val="0"/>
              </a:spcAft>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Khutsong</a:t>
            </a:r>
            <a:r>
              <a:rPr lang="en-ZA" sz="1400" dirty="0">
                <a:latin typeface="Arial" panose="020B0604020202020204" pitchFamily="34" charset="0"/>
                <a:cs typeface="Arial" panose="020B0604020202020204" pitchFamily="34" charset="0"/>
              </a:rPr>
              <a:t> Multipurpose Hall</a:t>
            </a:r>
          </a:p>
          <a:p>
            <a:pPr marL="742950" marR="0" lvl="1" indent="-285750">
              <a:lnSpc>
                <a:spcPct val="115000"/>
              </a:lnSpc>
              <a:spcBef>
                <a:spcPts val="0"/>
              </a:spcBef>
              <a:spcAft>
                <a:spcPts val="0"/>
              </a:spcAft>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Faranani</a:t>
            </a:r>
            <a:r>
              <a:rPr lang="en-ZA" sz="1400" dirty="0">
                <a:latin typeface="Arial" panose="020B0604020202020204" pitchFamily="34" charset="0"/>
                <a:cs typeface="Arial" panose="020B0604020202020204" pitchFamily="34" charset="0"/>
              </a:rPr>
              <a:t> Multipurpose Centre </a:t>
            </a:r>
          </a:p>
          <a:p>
            <a:pPr marL="742950" marR="0" lvl="1" indent="-285750">
              <a:lnSpc>
                <a:spcPct val="115000"/>
              </a:lnSpc>
              <a:spcBef>
                <a:spcPts val="0"/>
              </a:spcBef>
              <a:spcAft>
                <a:spcPts val="0"/>
              </a:spcAft>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Malatji</a:t>
            </a:r>
            <a:r>
              <a:rPr lang="en-ZA" sz="1400" dirty="0">
                <a:latin typeface="Arial" panose="020B0604020202020204" pitchFamily="34" charset="0"/>
                <a:cs typeface="Arial" panose="020B0604020202020204" pitchFamily="34" charset="0"/>
              </a:rPr>
              <a:t> Community Hall Atteridgeville</a:t>
            </a:r>
          </a:p>
          <a:p>
            <a:pPr marL="742950" marR="0" lvl="1" indent="-285750">
              <a:lnSpc>
                <a:spcPct val="115000"/>
              </a:lnSpc>
              <a:spcBef>
                <a:spcPts val="0"/>
              </a:spcBef>
              <a:spcAft>
                <a:spcPts val="1000"/>
              </a:spcAft>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Reiger</a:t>
            </a:r>
            <a:r>
              <a:rPr lang="en-ZA" sz="1400" dirty="0">
                <a:latin typeface="Arial" panose="020B0604020202020204" pitchFamily="34" charset="0"/>
                <a:cs typeface="Arial" panose="020B0604020202020204" pitchFamily="34" charset="0"/>
              </a:rPr>
              <a:t> Park </a:t>
            </a:r>
            <a:r>
              <a:rPr lang="en-ZA" sz="1400" dirty="0" err="1">
                <a:latin typeface="Arial" panose="020B0604020202020204" pitchFamily="34" charset="0"/>
                <a:cs typeface="Arial" panose="020B0604020202020204" pitchFamily="34" charset="0"/>
              </a:rPr>
              <a:t>Gereformeerde</a:t>
            </a:r>
            <a:r>
              <a:rPr lang="en-ZA" sz="1400" dirty="0">
                <a:latin typeface="Arial" panose="020B0604020202020204" pitchFamily="34" charset="0"/>
                <a:cs typeface="Arial" panose="020B0604020202020204" pitchFamily="34" charset="0"/>
              </a:rPr>
              <a:t> </a:t>
            </a:r>
            <a:r>
              <a:rPr lang="en-ZA" sz="1400" dirty="0" err="1">
                <a:latin typeface="Arial" panose="020B0604020202020204" pitchFamily="34" charset="0"/>
                <a:cs typeface="Arial" panose="020B0604020202020204" pitchFamily="34" charset="0"/>
              </a:rPr>
              <a:t>Kerk</a:t>
            </a:r>
            <a:endParaRPr lang="en-ZA" sz="1400" dirty="0">
              <a:latin typeface="Arial" panose="020B0604020202020204" pitchFamily="34" charset="0"/>
              <a:cs typeface="Arial" panose="020B0604020202020204" pitchFamily="34" charset="0"/>
            </a:endParaRPr>
          </a:p>
          <a:p>
            <a:pPr marL="742950" marR="0" lvl="1" indent="-285750">
              <a:lnSpc>
                <a:spcPct val="115000"/>
              </a:lnSpc>
              <a:spcBef>
                <a:spcPts val="0"/>
              </a:spcBef>
              <a:spcAft>
                <a:spcPts val="1000"/>
              </a:spcAft>
              <a:buFont typeface="Courier New" panose="02070309020205020404" pitchFamily="49" charset="0"/>
              <a:buChar char="o"/>
            </a:pPr>
            <a:r>
              <a:rPr lang="en-ZA" sz="1400" dirty="0" err="1">
                <a:latin typeface="Arial" panose="020B0604020202020204" pitchFamily="34" charset="0"/>
                <a:cs typeface="Arial" panose="020B0604020202020204" pitchFamily="34" charset="0"/>
              </a:rPr>
              <a:t>Alra</a:t>
            </a:r>
            <a:r>
              <a:rPr lang="en-ZA" sz="1400" dirty="0">
                <a:latin typeface="Arial" panose="020B0604020202020204" pitchFamily="34" charset="0"/>
                <a:cs typeface="Arial" panose="020B0604020202020204" pitchFamily="34" charset="0"/>
              </a:rPr>
              <a:t> Park in </a:t>
            </a:r>
            <a:r>
              <a:rPr lang="en-ZA" sz="1400" dirty="0" err="1">
                <a:latin typeface="Arial" panose="020B0604020202020204" pitchFamily="34" charset="0"/>
                <a:cs typeface="Arial" panose="020B0604020202020204" pitchFamily="34" charset="0"/>
              </a:rPr>
              <a:t>Magethi</a:t>
            </a:r>
            <a:r>
              <a:rPr lang="en-ZA" sz="1400" dirty="0">
                <a:latin typeface="Arial" panose="020B0604020202020204" pitchFamily="34" charset="0"/>
                <a:cs typeface="Arial" panose="020B0604020202020204" pitchFamily="34" charset="0"/>
              </a:rPr>
              <a:t> Community Hall</a:t>
            </a:r>
          </a:p>
        </p:txBody>
      </p:sp>
    </p:spTree>
    <p:extLst>
      <p:ext uri="{BB962C8B-B14F-4D97-AF65-F5344CB8AC3E}">
        <p14:creationId xmlns:p14="http://schemas.microsoft.com/office/powerpoint/2010/main" val="709343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365C937B-EF7F-324C-AB7C-7A163720D8DC}"/>
              </a:ext>
            </a:extLst>
          </p:cNvPr>
          <p:cNvSpPr>
            <a:spLocks noGrp="1"/>
          </p:cNvSpPr>
          <p:nvPr>
            <p:ph type="title"/>
          </p:nvPr>
        </p:nvSpPr>
        <p:spPr>
          <a:xfrm>
            <a:off x="3049" y="2076450"/>
            <a:ext cx="11965174" cy="1345134"/>
          </a:xfrm>
        </p:spPr>
        <p:txBody>
          <a:bodyPr vert="horz" lIns="91440" tIns="45720" rIns="91440" bIns="45720" rtlCol="0" anchor="ctr">
            <a:normAutofit/>
          </a:bodyPr>
          <a:lstStyle/>
          <a:p>
            <a:pPr algn="ctr"/>
            <a:r>
              <a:rPr lang="en-US" sz="4000" b="1" dirty="0">
                <a:solidFill>
                  <a:srgbClr val="FFFFFF"/>
                </a:solidFill>
                <a:latin typeface="Arial" panose="020B0604020202020204" pitchFamily="34" charset="0"/>
                <a:cs typeface="Arial" panose="020B0604020202020204" pitchFamily="34" charset="0"/>
              </a:rPr>
              <a:t>REQUESTS FOR INFORMATION  </a:t>
            </a:r>
            <a:endParaRPr lang="en-US" b="1" dirty="0">
              <a:solidFill>
                <a:srgbClr val="FFFFFF"/>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E7B6ED-B1DA-6F40-8C1C-6CF5CFC31479}"/>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endParaRPr lang="en-US" sz="1600" dirty="0">
              <a:solidFill>
                <a:srgbClr val="000000"/>
              </a:solidFill>
              <a:latin typeface="Arial" panose="020B0604020202020204" pitchFamily="34" charset="0"/>
              <a:cs typeface="Arial" panose="020B0604020202020204" pitchFamily="34" charset="0"/>
            </a:endParaRPr>
          </a:p>
          <a:p>
            <a:pPr algn="ctr"/>
            <a:endParaRPr lang="en-US" sz="1600" dirty="0">
              <a:solidFill>
                <a:srgbClr val="000000"/>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D567092C-E83F-9345-A464-D8B1133F38B0}"/>
              </a:ext>
            </a:extLst>
          </p:cNvPr>
          <p:cNvSpPr>
            <a:spLocks noGrp="1"/>
          </p:cNvSpPr>
          <p:nvPr>
            <p:ph type="sldNum" sz="quarter" idx="12"/>
          </p:nvPr>
        </p:nvSpPr>
        <p:spPr>
          <a:xfrm>
            <a:off x="944879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04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51EA-CF56-4454-89DA-AAFAF760C6C0}"/>
              </a:ext>
            </a:extLst>
          </p:cNvPr>
          <p:cNvSpPr>
            <a:spLocks noGrp="1"/>
          </p:cNvSpPr>
          <p:nvPr>
            <p:ph type="title"/>
          </p:nvPr>
        </p:nvSpPr>
        <p:spPr/>
        <p:txBody>
          <a:bodyPr/>
          <a:lstStyle/>
          <a:p>
            <a:r>
              <a:rPr lang="en-ZA" altLang="en-US" sz="2000" dirty="0"/>
              <a:t>REQUESTS FOR INFORMATION </a:t>
            </a:r>
            <a:endParaRPr lang="en-US" sz="2000" dirty="0"/>
          </a:p>
        </p:txBody>
      </p:sp>
      <p:sp>
        <p:nvSpPr>
          <p:cNvPr id="5" name="Slide Number Placeholder 3">
            <a:extLst>
              <a:ext uri="{FF2B5EF4-FFF2-40B4-BE49-F238E27FC236}">
                <a16:creationId xmlns:a16="http://schemas.microsoft.com/office/drawing/2014/main" id="{EF2360E3-29D6-4A38-93DA-BA60BFCB0B7E}"/>
              </a:ext>
            </a:extLst>
          </p:cNvPr>
          <p:cNvSpPr txBox="1">
            <a:spLocks/>
          </p:cNvSpPr>
          <p:nvPr/>
        </p:nvSpPr>
        <p:spPr>
          <a:xfrm>
            <a:off x="11701173" y="6663038"/>
            <a:ext cx="566170" cy="3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D9A16E9F-8BF0-4D99-B6DF-3166F3DC8712}"/>
              </a:ext>
            </a:extLst>
          </p:cNvPr>
          <p:cNvSpPr>
            <a:spLocks noGrp="1"/>
          </p:cNvSpPr>
          <p:nvPr>
            <p:ph idx="1"/>
          </p:nvPr>
        </p:nvSpPr>
        <p:spPr>
          <a:xfrm>
            <a:off x="1334529" y="1777428"/>
            <a:ext cx="10585327" cy="4885609"/>
          </a:xfrm>
          <a:ln>
            <a:noFill/>
          </a:ln>
        </p:spPr>
        <p:txBody>
          <a:bodyPr>
            <a:normAutofit/>
          </a:bodyPr>
          <a:lstStyle/>
          <a:p>
            <a:pPr marL="114300" indent="0" algn="just" eaLnBrk="0" fontAlgn="base" hangingPunct="0">
              <a:spcAft>
                <a:spcPct val="0"/>
              </a:spcAft>
              <a:buNone/>
              <a:defRPr/>
            </a:pPr>
            <a:r>
              <a:rPr lang="en-ZA" sz="1400" b="1" dirty="0">
                <a:effectLst/>
                <a:latin typeface="+mj-lt"/>
                <a:ea typeface="Times New Roman" panose="02020603050405020304" pitchFamily="18" charset="0"/>
                <a:cs typeface="Times New Roman" panose="02020603050405020304" pitchFamily="18" charset="0"/>
              </a:rPr>
              <a:t>AGSA REQUESTS FOR INFORMATION</a:t>
            </a:r>
            <a:endParaRPr lang="en-ZA" sz="1400" kern="0" dirty="0">
              <a:solidFill>
                <a:prstClr val="black"/>
              </a:solidFill>
              <a:highlight>
                <a:srgbClr val="FFFF00"/>
              </a:highlight>
              <a:latin typeface="+mj-lt"/>
              <a:ea typeface="MS PGothic" pitchFamily="34" charset="-128"/>
              <a:cs typeface="Calibri" panose="020F0502020204030204" pitchFamily="34" charset="0"/>
            </a:endParaRPr>
          </a:p>
        </p:txBody>
      </p:sp>
      <p:sp>
        <p:nvSpPr>
          <p:cNvPr id="9" name="TextBox 8">
            <a:extLst>
              <a:ext uri="{FF2B5EF4-FFF2-40B4-BE49-F238E27FC236}">
                <a16:creationId xmlns:a16="http://schemas.microsoft.com/office/drawing/2014/main" id="{3EF0E5DE-771F-4BC5-940F-C3BDB6ED4765}"/>
              </a:ext>
            </a:extLst>
          </p:cNvPr>
          <p:cNvSpPr txBox="1"/>
          <p:nvPr/>
        </p:nvSpPr>
        <p:spPr>
          <a:xfrm>
            <a:off x="1334529" y="3834461"/>
            <a:ext cx="6133170" cy="307777"/>
          </a:xfrm>
          <a:prstGeom prst="rect">
            <a:avLst/>
          </a:prstGeom>
          <a:noFill/>
        </p:spPr>
        <p:txBody>
          <a:bodyPr wrap="square">
            <a:spAutoFit/>
          </a:bodyPr>
          <a:lstStyle/>
          <a:p>
            <a:r>
              <a:rPr lang="en-ZA" sz="1400" b="1" dirty="0">
                <a:effectLst/>
                <a:latin typeface="+mj-lt"/>
                <a:ea typeface="Times New Roman" panose="02020603050405020304" pitchFamily="18" charset="0"/>
                <a:cs typeface="Times New Roman" panose="02020603050405020304" pitchFamily="18" charset="0"/>
              </a:rPr>
              <a:t>PSC REQUESTS FOR INFORMATION</a:t>
            </a:r>
            <a:endParaRPr lang="en-ZA" sz="1400" dirty="0">
              <a:latin typeface="+mj-lt"/>
            </a:endParaRPr>
          </a:p>
        </p:txBody>
      </p:sp>
      <p:graphicFrame>
        <p:nvGraphicFramePr>
          <p:cNvPr id="4" name="Table 3">
            <a:extLst>
              <a:ext uri="{FF2B5EF4-FFF2-40B4-BE49-F238E27FC236}">
                <a16:creationId xmlns:a16="http://schemas.microsoft.com/office/drawing/2014/main" id="{3C5B5B1F-4507-F187-2969-7C9AEB96BC4F}"/>
              </a:ext>
            </a:extLst>
          </p:cNvPr>
          <p:cNvGraphicFramePr>
            <a:graphicFrameLocks noGrp="1"/>
          </p:cNvGraphicFramePr>
          <p:nvPr>
            <p:extLst>
              <p:ext uri="{D42A27DB-BD31-4B8C-83A1-F6EECF244321}">
                <p14:modId xmlns:p14="http://schemas.microsoft.com/office/powerpoint/2010/main" val="4073475409"/>
              </p:ext>
            </p:extLst>
          </p:nvPr>
        </p:nvGraphicFramePr>
        <p:xfrm>
          <a:off x="1334528" y="2113589"/>
          <a:ext cx="10585328" cy="1217712"/>
        </p:xfrm>
        <a:graphic>
          <a:graphicData uri="http://schemas.openxmlformats.org/drawingml/2006/table">
            <a:tbl>
              <a:tblPr firstRow="1" firstCol="1" bandRow="1">
                <a:tableStyleId>{5C22544A-7EE6-4342-B048-85BDC9FD1C3A}</a:tableStyleId>
              </a:tblPr>
              <a:tblGrid>
                <a:gridCol w="9340321">
                  <a:extLst>
                    <a:ext uri="{9D8B030D-6E8A-4147-A177-3AD203B41FA5}">
                      <a16:colId xmlns:a16="http://schemas.microsoft.com/office/drawing/2014/main" val="2461937626"/>
                    </a:ext>
                  </a:extLst>
                </a:gridCol>
                <a:gridCol w="1245007">
                  <a:extLst>
                    <a:ext uri="{9D8B030D-6E8A-4147-A177-3AD203B41FA5}">
                      <a16:colId xmlns:a16="http://schemas.microsoft.com/office/drawing/2014/main" val="3407749341"/>
                    </a:ext>
                  </a:extLst>
                </a:gridCol>
              </a:tblGrid>
              <a:tr h="405904">
                <a:tc>
                  <a:txBody>
                    <a:bodyPr/>
                    <a:lstStyle/>
                    <a:p>
                      <a:pPr>
                        <a:lnSpc>
                          <a:spcPct val="115000"/>
                        </a:lnSpc>
                        <a:spcAft>
                          <a:spcPts val="1000"/>
                        </a:spcAft>
                      </a:pPr>
                      <a:r>
                        <a:rPr lang="en-ZA" sz="1400" b="0" dirty="0">
                          <a:solidFill>
                            <a:schemeClr val="tx1"/>
                          </a:solidFill>
                          <a:effectLst/>
                        </a:rPr>
                        <a:t>Total number of AGSA Requests for Information received from AGSA during this Quarter</a:t>
                      </a:r>
                      <a:endParaRPr lang="en-ZA" sz="1400" b="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solidFill>
                      <a:srgbClr val="E9EBF5"/>
                    </a:solidFill>
                  </a:tcPr>
                </a:tc>
                <a:tc>
                  <a:txBody>
                    <a:bodyPr/>
                    <a:lstStyle/>
                    <a:p>
                      <a:pPr>
                        <a:lnSpc>
                          <a:spcPct val="115000"/>
                        </a:lnSpc>
                        <a:spcAft>
                          <a:spcPts val="1000"/>
                        </a:spcAft>
                      </a:pPr>
                      <a:r>
                        <a:rPr lang="en-US" sz="1400" dirty="0">
                          <a:solidFill>
                            <a:schemeClr val="tx1"/>
                          </a:solidFill>
                          <a:effectLst/>
                          <a:latin typeface="Calibri" panose="020F0502020204030204" pitchFamily="34" charset="0"/>
                          <a:ea typeface="MS Mincho" panose="02020609040205080304" pitchFamily="49" charset="-128"/>
                          <a:cs typeface="Arial" panose="020B0604020202020204" pitchFamily="34" charset="0"/>
                        </a:rPr>
                        <a:t>2</a:t>
                      </a:r>
                      <a:r>
                        <a:rPr lang="en-ZA" sz="1400" dirty="0">
                          <a:solidFill>
                            <a:schemeClr val="tx1"/>
                          </a:solidFill>
                          <a:effectLst/>
                          <a:latin typeface="Calibri" panose="020F0502020204030204" pitchFamily="34" charset="0"/>
                          <a:ea typeface="MS Mincho" panose="02020609040205080304" pitchFamily="49" charset="-128"/>
                          <a:cs typeface="Arial" panose="020B0604020202020204" pitchFamily="34" charset="0"/>
                        </a:rPr>
                        <a:t>7</a:t>
                      </a:r>
                    </a:p>
                  </a:txBody>
                  <a:tcPr marL="65468" marR="65468" marT="0" marB="0">
                    <a:solidFill>
                      <a:srgbClr val="E9EBF5"/>
                    </a:solidFill>
                  </a:tcPr>
                </a:tc>
                <a:extLst>
                  <a:ext uri="{0D108BD9-81ED-4DB2-BD59-A6C34878D82A}">
                    <a16:rowId xmlns:a16="http://schemas.microsoft.com/office/drawing/2014/main" val="2985349860"/>
                  </a:ext>
                </a:extLst>
              </a:tr>
              <a:tr h="405904">
                <a:tc>
                  <a:txBody>
                    <a:bodyPr/>
                    <a:lstStyle/>
                    <a:p>
                      <a:pPr>
                        <a:lnSpc>
                          <a:spcPct val="115000"/>
                        </a:lnSpc>
                        <a:spcAft>
                          <a:spcPts val="1000"/>
                        </a:spcAft>
                      </a:pPr>
                      <a:r>
                        <a:rPr lang="en-ZA" sz="1400" b="0" dirty="0">
                          <a:solidFill>
                            <a:schemeClr val="tx1"/>
                          </a:solidFill>
                          <a:effectLst/>
                        </a:rPr>
                        <a:t>Total number of AGSA Requests for Information due during this Quarter</a:t>
                      </a:r>
                      <a:endParaRPr lang="en-ZA" sz="1400" b="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solidFill>
                      <a:srgbClr val="CFD5EA"/>
                    </a:solidFill>
                  </a:tcPr>
                </a:tc>
                <a:tc>
                  <a:txBody>
                    <a:bodyPr/>
                    <a:lstStyle/>
                    <a:p>
                      <a:pPr>
                        <a:lnSpc>
                          <a:spcPct val="115000"/>
                        </a:lnSpc>
                        <a:spcAft>
                          <a:spcPts val="1000"/>
                        </a:spcAft>
                      </a:pPr>
                      <a:r>
                        <a:rPr lang="en-US" sz="1400" dirty="0">
                          <a:solidFill>
                            <a:schemeClr val="tx1"/>
                          </a:solidFill>
                          <a:effectLst/>
                          <a:latin typeface="Calibri" panose="020F0502020204030204" pitchFamily="34" charset="0"/>
                          <a:ea typeface="MS Mincho" panose="02020609040205080304" pitchFamily="49" charset="-128"/>
                          <a:cs typeface="Arial" panose="020B0604020202020204" pitchFamily="34" charset="0"/>
                        </a:rPr>
                        <a:t>3</a:t>
                      </a:r>
                      <a:endParaRPr lang="en-ZA" sz="140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solidFill>
                      <a:srgbClr val="CFD5EA"/>
                    </a:solidFill>
                  </a:tcPr>
                </a:tc>
                <a:extLst>
                  <a:ext uri="{0D108BD9-81ED-4DB2-BD59-A6C34878D82A}">
                    <a16:rowId xmlns:a16="http://schemas.microsoft.com/office/drawing/2014/main" val="163961421"/>
                  </a:ext>
                </a:extLst>
              </a:tr>
              <a:tr h="405904">
                <a:tc>
                  <a:txBody>
                    <a:bodyPr/>
                    <a:lstStyle/>
                    <a:p>
                      <a:pPr>
                        <a:lnSpc>
                          <a:spcPct val="115000"/>
                        </a:lnSpc>
                        <a:spcAft>
                          <a:spcPts val="1000"/>
                        </a:spcAft>
                      </a:pPr>
                      <a:r>
                        <a:rPr lang="en-ZA" sz="1400" b="0" dirty="0">
                          <a:solidFill>
                            <a:schemeClr val="tx1"/>
                          </a:solidFill>
                          <a:effectLst/>
                        </a:rPr>
                        <a:t>Total number of AGSA Requests for Information responded to and submitted back to AGSA during this Quarter</a:t>
                      </a:r>
                      <a:endParaRPr lang="en-ZA" sz="1400" b="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solidFill>
                      <a:srgbClr val="E9EBF5"/>
                    </a:solidFill>
                  </a:tcPr>
                </a:tc>
                <a:tc>
                  <a:txBody>
                    <a:bodyPr/>
                    <a:lstStyle/>
                    <a:p>
                      <a:pPr>
                        <a:lnSpc>
                          <a:spcPct val="115000"/>
                        </a:lnSpc>
                        <a:spcAft>
                          <a:spcPts val="1000"/>
                        </a:spcAft>
                      </a:pPr>
                      <a:r>
                        <a:rPr lang="en-ZA" sz="1400" dirty="0">
                          <a:effectLst/>
                        </a:rPr>
                        <a:t>24</a:t>
                      </a:r>
                      <a:endParaRPr lang="en-ZA" sz="1400" dirty="0">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solidFill>
                      <a:srgbClr val="E9EBF5"/>
                    </a:solidFill>
                  </a:tcPr>
                </a:tc>
                <a:extLst>
                  <a:ext uri="{0D108BD9-81ED-4DB2-BD59-A6C34878D82A}">
                    <a16:rowId xmlns:a16="http://schemas.microsoft.com/office/drawing/2014/main" val="3061889238"/>
                  </a:ext>
                </a:extLst>
              </a:tr>
            </a:tbl>
          </a:graphicData>
        </a:graphic>
      </p:graphicFrame>
      <p:graphicFrame>
        <p:nvGraphicFramePr>
          <p:cNvPr id="6" name="Table 5">
            <a:extLst>
              <a:ext uri="{FF2B5EF4-FFF2-40B4-BE49-F238E27FC236}">
                <a16:creationId xmlns:a16="http://schemas.microsoft.com/office/drawing/2014/main" id="{4CC0BFE0-C87C-C28F-D1CD-2D8ED8BD8761}"/>
              </a:ext>
            </a:extLst>
          </p:cNvPr>
          <p:cNvGraphicFramePr>
            <a:graphicFrameLocks noGrp="1"/>
          </p:cNvGraphicFramePr>
          <p:nvPr>
            <p:extLst>
              <p:ext uri="{D42A27DB-BD31-4B8C-83A1-F6EECF244321}">
                <p14:modId xmlns:p14="http://schemas.microsoft.com/office/powerpoint/2010/main" val="3522354683"/>
              </p:ext>
            </p:extLst>
          </p:nvPr>
        </p:nvGraphicFramePr>
        <p:xfrm>
          <a:off x="1334529" y="4220232"/>
          <a:ext cx="10665687" cy="967761"/>
        </p:xfrm>
        <a:graphic>
          <a:graphicData uri="http://schemas.openxmlformats.org/drawingml/2006/table">
            <a:tbl>
              <a:tblPr firstRow="1" firstCol="1" bandRow="1">
                <a:tableStyleId>{5C22544A-7EE6-4342-B048-85BDC9FD1C3A}</a:tableStyleId>
              </a:tblPr>
              <a:tblGrid>
                <a:gridCol w="9381418">
                  <a:extLst>
                    <a:ext uri="{9D8B030D-6E8A-4147-A177-3AD203B41FA5}">
                      <a16:colId xmlns:a16="http://schemas.microsoft.com/office/drawing/2014/main" val="3518322644"/>
                    </a:ext>
                  </a:extLst>
                </a:gridCol>
                <a:gridCol w="1284269">
                  <a:extLst>
                    <a:ext uri="{9D8B030D-6E8A-4147-A177-3AD203B41FA5}">
                      <a16:colId xmlns:a16="http://schemas.microsoft.com/office/drawing/2014/main" val="2209851506"/>
                    </a:ext>
                  </a:extLst>
                </a:gridCol>
              </a:tblGrid>
              <a:tr h="322587">
                <a:tc>
                  <a:txBody>
                    <a:bodyPr/>
                    <a:lstStyle/>
                    <a:p>
                      <a:pPr>
                        <a:lnSpc>
                          <a:spcPct val="115000"/>
                        </a:lnSpc>
                        <a:spcAft>
                          <a:spcPts val="1000"/>
                        </a:spcAft>
                      </a:pPr>
                      <a:r>
                        <a:rPr lang="en-ZA" sz="1400" b="0" dirty="0">
                          <a:solidFill>
                            <a:schemeClr val="tx1"/>
                          </a:solidFill>
                          <a:effectLst/>
                        </a:rPr>
                        <a:t>Total number of PSC Requests for Information received from the PSC during this Quarter</a:t>
                      </a:r>
                      <a:endParaRPr lang="en-ZA" sz="1400" b="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solidFill>
                      <a:srgbClr val="E9EBF5"/>
                    </a:solidFill>
                  </a:tcPr>
                </a:tc>
                <a:tc>
                  <a:txBody>
                    <a:bodyPr/>
                    <a:lstStyle/>
                    <a:p>
                      <a:pPr>
                        <a:lnSpc>
                          <a:spcPct val="115000"/>
                        </a:lnSpc>
                        <a:spcAft>
                          <a:spcPts val="1000"/>
                        </a:spcAft>
                      </a:pPr>
                      <a:r>
                        <a:rPr lang="en-ZA" sz="1400" dirty="0">
                          <a:solidFill>
                            <a:schemeClr val="tx1"/>
                          </a:solidFill>
                          <a:effectLst/>
                        </a:rPr>
                        <a:t>N/A</a:t>
                      </a:r>
                      <a:endParaRPr lang="en-ZA" sz="140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solidFill>
                      <a:srgbClr val="E9EBF5"/>
                    </a:solidFill>
                  </a:tcPr>
                </a:tc>
                <a:extLst>
                  <a:ext uri="{0D108BD9-81ED-4DB2-BD59-A6C34878D82A}">
                    <a16:rowId xmlns:a16="http://schemas.microsoft.com/office/drawing/2014/main" val="1178079329"/>
                  </a:ext>
                </a:extLst>
              </a:tr>
              <a:tr h="322587">
                <a:tc>
                  <a:txBody>
                    <a:bodyPr/>
                    <a:lstStyle/>
                    <a:p>
                      <a:pPr>
                        <a:lnSpc>
                          <a:spcPct val="115000"/>
                        </a:lnSpc>
                        <a:spcAft>
                          <a:spcPts val="1000"/>
                        </a:spcAft>
                      </a:pPr>
                      <a:r>
                        <a:rPr lang="en-ZA" sz="1400" b="0" dirty="0">
                          <a:solidFill>
                            <a:schemeClr val="tx1"/>
                          </a:solidFill>
                          <a:effectLst/>
                        </a:rPr>
                        <a:t>Total number of PSC Requests for Information due during this Quarter</a:t>
                      </a:r>
                      <a:endParaRPr lang="en-ZA" sz="1400" b="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solidFill>
                      <a:srgbClr val="CFD5EA"/>
                    </a:solidFill>
                  </a:tcPr>
                </a:tc>
                <a:tc>
                  <a:txBody>
                    <a:bodyPr/>
                    <a:lstStyle/>
                    <a:p>
                      <a:pPr>
                        <a:lnSpc>
                          <a:spcPct val="115000"/>
                        </a:lnSpc>
                        <a:spcAft>
                          <a:spcPts val="1000"/>
                        </a:spcAft>
                      </a:pPr>
                      <a:r>
                        <a:rPr lang="en-ZA" sz="1400">
                          <a:solidFill>
                            <a:schemeClr val="tx1"/>
                          </a:solidFill>
                          <a:effectLst/>
                        </a:rPr>
                        <a:t>N/A</a:t>
                      </a:r>
                      <a:endParaRPr lang="en-ZA" sz="140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tc>
                <a:extLst>
                  <a:ext uri="{0D108BD9-81ED-4DB2-BD59-A6C34878D82A}">
                    <a16:rowId xmlns:a16="http://schemas.microsoft.com/office/drawing/2014/main" val="1250130793"/>
                  </a:ext>
                </a:extLst>
              </a:tr>
              <a:tr h="322587">
                <a:tc>
                  <a:txBody>
                    <a:bodyPr/>
                    <a:lstStyle/>
                    <a:p>
                      <a:pPr>
                        <a:lnSpc>
                          <a:spcPct val="115000"/>
                        </a:lnSpc>
                        <a:spcAft>
                          <a:spcPts val="1000"/>
                        </a:spcAft>
                      </a:pPr>
                      <a:r>
                        <a:rPr lang="en-ZA" sz="1400" b="0" dirty="0">
                          <a:solidFill>
                            <a:schemeClr val="tx1"/>
                          </a:solidFill>
                          <a:effectLst/>
                        </a:rPr>
                        <a:t>Total number of PSC Requests for Information responded to and submitted back to the PSC during this Quarter</a:t>
                      </a:r>
                      <a:endParaRPr lang="en-ZA" sz="1400" b="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solidFill>
                      <a:srgbClr val="E9EBF5"/>
                    </a:solidFill>
                  </a:tcPr>
                </a:tc>
                <a:tc>
                  <a:txBody>
                    <a:bodyPr/>
                    <a:lstStyle/>
                    <a:p>
                      <a:pPr>
                        <a:lnSpc>
                          <a:spcPct val="115000"/>
                        </a:lnSpc>
                        <a:spcAft>
                          <a:spcPts val="1000"/>
                        </a:spcAft>
                      </a:pPr>
                      <a:r>
                        <a:rPr lang="en-ZA" sz="1400" dirty="0">
                          <a:solidFill>
                            <a:schemeClr val="tx1"/>
                          </a:solidFill>
                          <a:effectLst/>
                        </a:rPr>
                        <a:t>N/A</a:t>
                      </a:r>
                      <a:endParaRPr lang="en-ZA" sz="140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txBody>
                  <a:tcPr marL="65468" marR="65468" marT="0" marB="0"/>
                </a:tc>
                <a:extLst>
                  <a:ext uri="{0D108BD9-81ED-4DB2-BD59-A6C34878D82A}">
                    <a16:rowId xmlns:a16="http://schemas.microsoft.com/office/drawing/2014/main" val="3324836926"/>
                  </a:ext>
                </a:extLst>
              </a:tr>
            </a:tbl>
          </a:graphicData>
        </a:graphic>
      </p:graphicFrame>
    </p:spTree>
    <p:extLst>
      <p:ext uri="{BB962C8B-B14F-4D97-AF65-F5344CB8AC3E}">
        <p14:creationId xmlns:p14="http://schemas.microsoft.com/office/powerpoint/2010/main" val="3376062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365C937B-EF7F-324C-AB7C-7A163720D8DC}"/>
              </a:ext>
            </a:extLst>
          </p:cNvPr>
          <p:cNvSpPr>
            <a:spLocks noGrp="1"/>
          </p:cNvSpPr>
          <p:nvPr>
            <p:ph type="title"/>
          </p:nvPr>
        </p:nvSpPr>
        <p:spPr>
          <a:xfrm>
            <a:off x="3049" y="2076450"/>
            <a:ext cx="11965174" cy="1345134"/>
          </a:xfrm>
        </p:spPr>
        <p:txBody>
          <a:bodyPr vert="horz" lIns="91440" tIns="45720" rIns="91440" bIns="45720" rtlCol="0" anchor="ctr">
            <a:normAutofit/>
          </a:bodyPr>
          <a:lstStyle/>
          <a:p>
            <a:pPr algn="ctr"/>
            <a:r>
              <a:rPr lang="en-US" sz="4000" b="1" dirty="0">
                <a:solidFill>
                  <a:srgbClr val="FFFFFF"/>
                </a:solidFill>
                <a:latin typeface="Arial" panose="020B0604020202020204" pitchFamily="34" charset="0"/>
                <a:cs typeface="Arial" panose="020B0604020202020204" pitchFamily="34" charset="0"/>
              </a:rPr>
              <a:t>RESOLUTION MANAGEMENT </a:t>
            </a:r>
            <a:endParaRPr lang="en-US" b="1" dirty="0">
              <a:solidFill>
                <a:srgbClr val="FFFFFF"/>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E7B6ED-B1DA-6F40-8C1C-6CF5CFC31479}"/>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endParaRPr lang="en-US" sz="1600" dirty="0">
              <a:solidFill>
                <a:srgbClr val="000000"/>
              </a:solidFill>
              <a:latin typeface="Arial" panose="020B0604020202020204" pitchFamily="34" charset="0"/>
              <a:cs typeface="Arial" panose="020B0604020202020204" pitchFamily="34" charset="0"/>
            </a:endParaRPr>
          </a:p>
          <a:p>
            <a:pPr algn="ctr"/>
            <a:endParaRPr lang="en-US" sz="1600" dirty="0">
              <a:solidFill>
                <a:srgbClr val="000000"/>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D567092C-E83F-9345-A464-D8B1133F38B0}"/>
              </a:ext>
            </a:extLst>
          </p:cNvPr>
          <p:cNvSpPr>
            <a:spLocks noGrp="1"/>
          </p:cNvSpPr>
          <p:nvPr>
            <p:ph type="sldNum" sz="quarter" idx="12"/>
          </p:nvPr>
        </p:nvSpPr>
        <p:spPr>
          <a:xfrm>
            <a:off x="944879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875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9B330-053F-47B5-8720-548464C8AFB9}"/>
              </a:ext>
            </a:extLst>
          </p:cNvPr>
          <p:cNvSpPr>
            <a:spLocks noGrp="1"/>
          </p:cNvSpPr>
          <p:nvPr>
            <p:ph type="title"/>
          </p:nvPr>
        </p:nvSpPr>
        <p:spPr>
          <a:xfrm>
            <a:off x="1334528" y="1103724"/>
            <a:ext cx="10585327" cy="398505"/>
          </a:xfrm>
        </p:spPr>
        <p:txBody>
          <a:bodyPr/>
          <a:lstStyle/>
          <a:p>
            <a:r>
              <a:rPr lang="en-ZA" sz="2000" dirty="0"/>
              <a:t>RESOLUTION MANAGEMENT </a:t>
            </a:r>
          </a:p>
        </p:txBody>
      </p:sp>
      <p:graphicFrame>
        <p:nvGraphicFramePr>
          <p:cNvPr id="4" name="Content Placeholder 3">
            <a:extLst>
              <a:ext uri="{FF2B5EF4-FFF2-40B4-BE49-F238E27FC236}">
                <a16:creationId xmlns:a16="http://schemas.microsoft.com/office/drawing/2014/main" id="{323818A4-E617-9CD2-3651-81CDF2600260}"/>
              </a:ext>
            </a:extLst>
          </p:cNvPr>
          <p:cNvGraphicFramePr>
            <a:graphicFrameLocks noGrp="1"/>
          </p:cNvGraphicFramePr>
          <p:nvPr>
            <p:ph idx="1"/>
            <p:extLst>
              <p:ext uri="{D42A27DB-BD31-4B8C-83A1-F6EECF244321}">
                <p14:modId xmlns:p14="http://schemas.microsoft.com/office/powerpoint/2010/main" val="1807315323"/>
              </p:ext>
            </p:extLst>
          </p:nvPr>
        </p:nvGraphicFramePr>
        <p:xfrm>
          <a:off x="1334528" y="1602768"/>
          <a:ext cx="10585328" cy="5083782"/>
        </p:xfrm>
        <a:graphic>
          <a:graphicData uri="http://schemas.openxmlformats.org/drawingml/2006/table">
            <a:tbl>
              <a:tblPr firstRow="1" firstCol="1" bandRow="1">
                <a:tableStyleId>{5C22544A-7EE6-4342-B048-85BDC9FD1C3A}</a:tableStyleId>
              </a:tblPr>
              <a:tblGrid>
                <a:gridCol w="1905090">
                  <a:extLst>
                    <a:ext uri="{9D8B030D-6E8A-4147-A177-3AD203B41FA5}">
                      <a16:colId xmlns:a16="http://schemas.microsoft.com/office/drawing/2014/main" val="2028660827"/>
                    </a:ext>
                  </a:extLst>
                </a:gridCol>
                <a:gridCol w="639801">
                  <a:extLst>
                    <a:ext uri="{9D8B030D-6E8A-4147-A177-3AD203B41FA5}">
                      <a16:colId xmlns:a16="http://schemas.microsoft.com/office/drawing/2014/main" val="3374286684"/>
                    </a:ext>
                  </a:extLst>
                </a:gridCol>
                <a:gridCol w="639801">
                  <a:extLst>
                    <a:ext uri="{9D8B030D-6E8A-4147-A177-3AD203B41FA5}">
                      <a16:colId xmlns:a16="http://schemas.microsoft.com/office/drawing/2014/main" val="298025871"/>
                    </a:ext>
                  </a:extLst>
                </a:gridCol>
                <a:gridCol w="3777055">
                  <a:extLst>
                    <a:ext uri="{9D8B030D-6E8A-4147-A177-3AD203B41FA5}">
                      <a16:colId xmlns:a16="http://schemas.microsoft.com/office/drawing/2014/main" val="1598841736"/>
                    </a:ext>
                  </a:extLst>
                </a:gridCol>
                <a:gridCol w="2311148">
                  <a:extLst>
                    <a:ext uri="{9D8B030D-6E8A-4147-A177-3AD203B41FA5}">
                      <a16:colId xmlns:a16="http://schemas.microsoft.com/office/drawing/2014/main" val="696550047"/>
                    </a:ext>
                  </a:extLst>
                </a:gridCol>
                <a:gridCol w="1312433">
                  <a:extLst>
                    <a:ext uri="{9D8B030D-6E8A-4147-A177-3AD203B41FA5}">
                      <a16:colId xmlns:a16="http://schemas.microsoft.com/office/drawing/2014/main" val="3602999907"/>
                    </a:ext>
                  </a:extLst>
                </a:gridCol>
              </a:tblGrid>
              <a:tr h="214773">
                <a:tc gridSpan="6">
                  <a:txBody>
                    <a:bodyPr/>
                    <a:lstStyle/>
                    <a:p>
                      <a:pPr>
                        <a:lnSpc>
                          <a:spcPct val="115000"/>
                        </a:lnSpc>
                        <a:spcAft>
                          <a:spcPts val="1000"/>
                        </a:spcAft>
                      </a:pPr>
                      <a:r>
                        <a:rPr lang="en-US" sz="1000" dirty="0">
                          <a:effectLst/>
                        </a:rPr>
                        <a:t>4RESOLUTION MANAGEMENT (for Resolutions received during the period under review)]                                            </a:t>
                      </a:r>
                      <a:endParaRPr lang="en-ZA" sz="1000" dirty="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88357698"/>
                  </a:ext>
                </a:extLst>
              </a:tr>
              <a:tr h="735412">
                <a:tc>
                  <a:txBody>
                    <a:bodyPr/>
                    <a:lstStyle/>
                    <a:p>
                      <a:pPr>
                        <a:lnSpc>
                          <a:spcPct val="115000"/>
                        </a:lnSpc>
                        <a:spcAft>
                          <a:spcPts val="1000"/>
                        </a:spcAft>
                      </a:pPr>
                      <a:r>
                        <a:rPr lang="en-US" sz="1100" dirty="0">
                          <a:effectLst/>
                        </a:rPr>
                        <a:t>Ref Nr</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tc>
                  <a:txBody>
                    <a:bodyPr/>
                    <a:lstStyle/>
                    <a:p>
                      <a:pPr>
                        <a:lnSpc>
                          <a:spcPct val="115000"/>
                        </a:lnSpc>
                        <a:spcAft>
                          <a:spcPts val="1000"/>
                        </a:spcAft>
                      </a:pPr>
                      <a:r>
                        <a:rPr lang="en-US" sz="1100">
                          <a:effectLst/>
                        </a:rPr>
                        <a:t>Date Received </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tc>
                  <a:txBody>
                    <a:bodyPr/>
                    <a:lstStyle/>
                    <a:p>
                      <a:pPr>
                        <a:lnSpc>
                          <a:spcPct val="115000"/>
                        </a:lnSpc>
                        <a:spcAft>
                          <a:spcPts val="1000"/>
                        </a:spcAft>
                      </a:pPr>
                      <a:r>
                        <a:rPr lang="en-US" sz="1100">
                          <a:effectLst/>
                        </a:rPr>
                        <a:t>Due Date</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tc>
                  <a:txBody>
                    <a:bodyPr/>
                    <a:lstStyle/>
                    <a:p>
                      <a:pPr>
                        <a:lnSpc>
                          <a:spcPct val="115000"/>
                        </a:lnSpc>
                        <a:spcAft>
                          <a:spcPts val="1000"/>
                        </a:spcAft>
                      </a:pPr>
                      <a:r>
                        <a:rPr lang="en-US" sz="1100" dirty="0">
                          <a:effectLst/>
                        </a:rPr>
                        <a:t>Detail / Title of Resolution</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tc>
                  <a:txBody>
                    <a:bodyPr/>
                    <a:lstStyle/>
                    <a:p>
                      <a:pPr>
                        <a:lnSpc>
                          <a:spcPct val="115000"/>
                        </a:lnSpc>
                        <a:spcAft>
                          <a:spcPts val="1000"/>
                        </a:spcAft>
                      </a:pPr>
                      <a:r>
                        <a:rPr lang="en-US" sz="1100">
                          <a:effectLst/>
                        </a:rPr>
                        <a:t>Progress to Date / Current Status</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tc>
                  <a:txBody>
                    <a:bodyPr/>
                    <a:lstStyle/>
                    <a:p>
                      <a:pPr>
                        <a:lnSpc>
                          <a:spcPct val="115000"/>
                        </a:lnSpc>
                        <a:spcAft>
                          <a:spcPts val="1000"/>
                        </a:spcAft>
                      </a:pPr>
                      <a:r>
                        <a:rPr lang="en-US" sz="1100" dirty="0">
                          <a:effectLst/>
                        </a:rPr>
                        <a:t>Date submitted to GPL</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extLst>
                  <a:ext uri="{0D108BD9-81ED-4DB2-BD59-A6C34878D82A}">
                    <a16:rowId xmlns:a16="http://schemas.microsoft.com/office/drawing/2014/main" val="3251794079"/>
                  </a:ext>
                </a:extLst>
              </a:tr>
              <a:tr h="1240828">
                <a:tc>
                  <a:txBody>
                    <a:bodyPr/>
                    <a:lstStyle/>
                    <a:p>
                      <a:pPr marL="0" marR="0" algn="just">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CHS/QXPR/001</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10 March 2023 </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a:effectLst/>
                          <a:latin typeface="Arial Narrow" panose="020B0606020202030204" pitchFamily="34" charset="0"/>
                          <a:ea typeface="Arial Narrow" panose="020B0606020202030204" pitchFamily="34" charset="0"/>
                          <a:cs typeface="Arial Narrow" panose="020B0606020202030204" pitchFamily="34" charset="0"/>
                        </a:rPr>
                        <a:t>28 April 23</a:t>
                      </a:r>
                      <a:endParaRPr lang="en-ZA" sz="110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15000"/>
                        </a:lnSpc>
                        <a:spcBef>
                          <a:spcPts val="0"/>
                        </a:spcBef>
                        <a:spcAft>
                          <a:spcPts val="0"/>
                        </a:spcAft>
                      </a:pPr>
                      <a:r>
                        <a:rPr lang="en-ZA" sz="1100">
                          <a:effectLst/>
                          <a:latin typeface="Arial Narrow" panose="020B0606020202030204" pitchFamily="34" charset="0"/>
                          <a:ea typeface="Arial Narrow" panose="020B0606020202030204" pitchFamily="34" charset="0"/>
                          <a:cs typeface="Arial Narrow" panose="020B0606020202030204" pitchFamily="34" charset="0"/>
                        </a:rPr>
                        <a:t>Extended to 19 May 23</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a:effectLst/>
                          <a:latin typeface="Arial Narrow" panose="020B0606020202030204" pitchFamily="34" charset="0"/>
                          <a:ea typeface="Arial Narrow" panose="020B0606020202030204" pitchFamily="34" charset="0"/>
                          <a:cs typeface="Arial Narrow" panose="020B0606020202030204" pitchFamily="34" charset="0"/>
                        </a:rPr>
                        <a:t>Response to House resolutions emanating from the oversight committee on the office of the premier and legislature (OCPOL) on the premier’s adjustment budget for the 2022/23 financial year</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a:effectLst/>
                          <a:latin typeface="Arial Narrow" panose="020B0606020202030204" pitchFamily="34" charset="0"/>
                          <a:ea typeface="Arial Narrow" panose="020B0606020202030204" pitchFamily="34" charset="0"/>
                          <a:cs typeface="Arial Narrow" panose="020B0606020202030204" pitchFamily="34" charset="0"/>
                        </a:rPr>
                        <a:t>Complete</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15 May 2023</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81271526"/>
                  </a:ext>
                </a:extLst>
              </a:tr>
              <a:tr h="1310623">
                <a:tc>
                  <a:txBody>
                    <a:bodyPr/>
                    <a:lstStyle/>
                    <a:p>
                      <a:pPr marL="0" marR="0" algn="just">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CHS/QXPR/001</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15 June 2023</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31 July 2023</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Response to house resolutions emanating from the oversight committee on the office of the Premier and legislature (OCPOL) for the Premier’s 4th Quarter Performance Report 2022/23 financial year</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a:effectLst/>
                          <a:latin typeface="Arial Narrow" panose="020B0606020202030204" pitchFamily="34" charset="0"/>
                          <a:ea typeface="Arial Narrow" panose="020B0606020202030204" pitchFamily="34" charset="0"/>
                          <a:cs typeface="Arial Narrow" panose="020B0606020202030204" pitchFamily="34" charset="0"/>
                        </a:rPr>
                        <a:t>In-progress</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N/A</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773955173"/>
                  </a:ext>
                </a:extLst>
              </a:tr>
              <a:tr h="937827">
                <a:tc>
                  <a:txBody>
                    <a:bodyPr/>
                    <a:lstStyle/>
                    <a:p>
                      <a:pPr marL="0" marR="0" algn="just">
                        <a:lnSpc>
                          <a:spcPct val="115000"/>
                        </a:lnSpc>
                        <a:spcBef>
                          <a:spcPts val="0"/>
                        </a:spcBef>
                        <a:spcAft>
                          <a:spcPts val="0"/>
                        </a:spcAft>
                      </a:pPr>
                      <a:r>
                        <a:rPr lang="en-ZA" sz="1100">
                          <a:effectLst/>
                          <a:latin typeface="Arial Narrow" panose="020B0606020202030204" pitchFamily="34" charset="0"/>
                          <a:ea typeface="Arial Narrow" panose="020B0606020202030204" pitchFamily="34" charset="0"/>
                          <a:cs typeface="Arial Narrow" panose="020B0606020202030204" pitchFamily="34" charset="0"/>
                        </a:rPr>
                        <a:t>CHS/QXPR/001</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a:effectLst/>
                          <a:latin typeface="Arial Narrow" panose="020B0606020202030204" pitchFamily="34" charset="0"/>
                          <a:ea typeface="Arial Narrow" panose="020B0606020202030204" pitchFamily="34" charset="0"/>
                          <a:cs typeface="Arial Narrow" panose="020B0606020202030204" pitchFamily="34" charset="0"/>
                        </a:rPr>
                        <a:t>25 May 2023</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a:effectLst/>
                          <a:latin typeface="Arial Narrow" panose="020B0606020202030204" pitchFamily="34" charset="0"/>
                          <a:ea typeface="Arial Narrow" panose="020B0606020202030204" pitchFamily="34" charset="0"/>
                          <a:cs typeface="Arial Narrow" panose="020B0606020202030204" pitchFamily="34" charset="0"/>
                        </a:rPr>
                        <a:t>31 July 2023</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Response to house resolutions emanating from the oversight committee on the office of the premier and legislature (OCPOL) for the office of the premier budget vote 01 of the Gauteng provincial appropriation bill [g001-2023] for the 2023/2024 FY</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In-progress</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N/A</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706675087"/>
                  </a:ext>
                </a:extLst>
              </a:tr>
              <a:tr h="214773">
                <a:tc gridSpan="5">
                  <a:txBody>
                    <a:bodyPr/>
                    <a:lstStyle/>
                    <a:p>
                      <a:pPr>
                        <a:lnSpc>
                          <a:spcPct val="115000"/>
                        </a:lnSpc>
                        <a:spcAft>
                          <a:spcPts val="1000"/>
                        </a:spcAft>
                      </a:pPr>
                      <a:r>
                        <a:rPr lang="en-ZA" sz="1100" dirty="0">
                          <a:effectLst/>
                        </a:rPr>
                        <a:t>Total number of Resolutions received from GPL during this Quarter</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1000"/>
                        </a:spcAft>
                      </a:pPr>
                      <a:r>
                        <a:rPr lang="en-US" sz="1100" dirty="0">
                          <a:effectLst/>
                          <a:latin typeface="Calibri" panose="020F0502020204030204" pitchFamily="34" charset="0"/>
                          <a:ea typeface="MS Mincho" panose="02020609040205080304" pitchFamily="49" charset="-128"/>
                          <a:cs typeface="Arial" panose="020B0604020202020204" pitchFamily="34" charset="0"/>
                        </a:rPr>
                        <a:t>2</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extLst>
                  <a:ext uri="{0D108BD9-81ED-4DB2-BD59-A6C34878D82A}">
                    <a16:rowId xmlns:a16="http://schemas.microsoft.com/office/drawing/2014/main" val="3836450202"/>
                  </a:ext>
                </a:extLst>
              </a:tr>
              <a:tr h="214773">
                <a:tc gridSpan="5">
                  <a:txBody>
                    <a:bodyPr/>
                    <a:lstStyle/>
                    <a:p>
                      <a:pPr>
                        <a:lnSpc>
                          <a:spcPct val="115000"/>
                        </a:lnSpc>
                        <a:spcAft>
                          <a:spcPts val="1000"/>
                        </a:spcAft>
                      </a:pPr>
                      <a:r>
                        <a:rPr lang="en-ZA" sz="1100" dirty="0">
                          <a:effectLst/>
                        </a:rPr>
                        <a:t>Total number of Resolutions responses due to GPL during this Quarter</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1000"/>
                        </a:spcAft>
                      </a:pPr>
                      <a:r>
                        <a:rPr lang="en-US" sz="1100" dirty="0">
                          <a:effectLst/>
                          <a:latin typeface="Calibri" panose="020F0502020204030204" pitchFamily="34" charset="0"/>
                          <a:ea typeface="MS Mincho" panose="02020609040205080304" pitchFamily="49" charset="-128"/>
                          <a:cs typeface="Arial" panose="020B0604020202020204" pitchFamily="34" charset="0"/>
                        </a:rPr>
                        <a:t>1</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extLst>
                  <a:ext uri="{0D108BD9-81ED-4DB2-BD59-A6C34878D82A}">
                    <a16:rowId xmlns:a16="http://schemas.microsoft.com/office/drawing/2014/main" val="831581643"/>
                  </a:ext>
                </a:extLst>
              </a:tr>
              <a:tr h="214773">
                <a:tc gridSpan="5">
                  <a:txBody>
                    <a:bodyPr/>
                    <a:lstStyle/>
                    <a:p>
                      <a:pPr>
                        <a:lnSpc>
                          <a:spcPct val="115000"/>
                        </a:lnSpc>
                        <a:spcAft>
                          <a:spcPts val="1000"/>
                        </a:spcAft>
                      </a:pPr>
                      <a:r>
                        <a:rPr lang="en-ZA" sz="1100">
                          <a:effectLst/>
                        </a:rPr>
                        <a:t>Total number of Resolutions responded to and submitted back to GPL during this Quarter</a:t>
                      </a:r>
                      <a:endParaRPr lang="en-ZA" sz="110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1000"/>
                        </a:spcAft>
                      </a:pPr>
                      <a:r>
                        <a:rPr lang="en-US" sz="1100" dirty="0">
                          <a:effectLst/>
                          <a:latin typeface="Calibri" panose="020F0502020204030204" pitchFamily="34" charset="0"/>
                          <a:ea typeface="MS Mincho" panose="02020609040205080304" pitchFamily="49" charset="-128"/>
                          <a:cs typeface="Arial" panose="020B0604020202020204" pitchFamily="34" charset="0"/>
                        </a:rPr>
                        <a:t>1</a:t>
                      </a:r>
                      <a:endParaRPr lang="en-ZA" sz="1100" dirty="0">
                        <a:effectLst/>
                        <a:latin typeface="Calibri" panose="020F0502020204030204" pitchFamily="34" charset="0"/>
                        <a:ea typeface="MS Mincho" panose="02020609040205080304" pitchFamily="49" charset="-128"/>
                        <a:cs typeface="Arial" panose="020B0604020202020204" pitchFamily="34" charset="0"/>
                      </a:endParaRPr>
                    </a:p>
                  </a:txBody>
                  <a:tcPr marL="54914" marR="54914" marT="0" marB="0"/>
                </a:tc>
                <a:extLst>
                  <a:ext uri="{0D108BD9-81ED-4DB2-BD59-A6C34878D82A}">
                    <a16:rowId xmlns:a16="http://schemas.microsoft.com/office/drawing/2014/main" val="876935045"/>
                  </a:ext>
                </a:extLst>
              </a:tr>
            </a:tbl>
          </a:graphicData>
        </a:graphic>
      </p:graphicFrame>
    </p:spTree>
    <p:extLst>
      <p:ext uri="{BB962C8B-B14F-4D97-AF65-F5344CB8AC3E}">
        <p14:creationId xmlns:p14="http://schemas.microsoft.com/office/powerpoint/2010/main" val="3779618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365C937B-EF7F-324C-AB7C-7A163720D8DC}"/>
              </a:ext>
            </a:extLst>
          </p:cNvPr>
          <p:cNvSpPr>
            <a:spLocks noGrp="1"/>
          </p:cNvSpPr>
          <p:nvPr>
            <p:ph type="title"/>
          </p:nvPr>
        </p:nvSpPr>
        <p:spPr>
          <a:xfrm>
            <a:off x="3049" y="2076450"/>
            <a:ext cx="11965174" cy="1345134"/>
          </a:xfrm>
        </p:spPr>
        <p:txBody>
          <a:bodyPr vert="horz" lIns="91440" tIns="45720" rIns="91440" bIns="45720" rtlCol="0" anchor="ctr">
            <a:normAutofit/>
          </a:bodyPr>
          <a:lstStyle/>
          <a:p>
            <a:pPr algn="ctr"/>
            <a:r>
              <a:rPr lang="en-US" sz="4000" b="1" dirty="0">
                <a:solidFill>
                  <a:srgbClr val="FFFFFF"/>
                </a:solidFill>
                <a:latin typeface="Arial" panose="020B0604020202020204" pitchFamily="34" charset="0"/>
                <a:cs typeface="Arial" panose="020B0604020202020204" pitchFamily="34" charset="0"/>
              </a:rPr>
              <a:t>GEYODI EMPOWERMENT       </a:t>
            </a:r>
            <a:endParaRPr lang="en-US" b="1" dirty="0">
              <a:solidFill>
                <a:srgbClr val="FFFFFF"/>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E7B6ED-B1DA-6F40-8C1C-6CF5CFC31479}"/>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endParaRPr lang="en-US" sz="1600" dirty="0">
              <a:solidFill>
                <a:srgbClr val="000000"/>
              </a:solidFill>
              <a:latin typeface="Arial" panose="020B0604020202020204" pitchFamily="34" charset="0"/>
              <a:cs typeface="Arial" panose="020B0604020202020204" pitchFamily="34" charset="0"/>
            </a:endParaRPr>
          </a:p>
          <a:p>
            <a:pPr algn="ctr"/>
            <a:endParaRPr lang="en-US" sz="1600" dirty="0">
              <a:solidFill>
                <a:srgbClr val="000000"/>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D567092C-E83F-9345-A464-D8B1133F38B0}"/>
              </a:ext>
            </a:extLst>
          </p:cNvPr>
          <p:cNvSpPr>
            <a:spLocks noGrp="1"/>
          </p:cNvSpPr>
          <p:nvPr>
            <p:ph type="sldNum" sz="quarter" idx="12"/>
          </p:nvPr>
        </p:nvSpPr>
        <p:spPr>
          <a:xfrm>
            <a:off x="944879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324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41" y="1095425"/>
            <a:ext cx="9692199" cy="312264"/>
          </a:xfrm>
        </p:spPr>
        <p:txBody>
          <a:bodyPr>
            <a:noAutofit/>
          </a:bodyPr>
          <a:lstStyle/>
          <a:p>
            <a:pPr marL="457200" lvl="1" algn="just" defTabSz="457200" rtl="0">
              <a:spcBef>
                <a:spcPct val="20000"/>
              </a:spcBef>
              <a:defRPr/>
            </a:pPr>
            <a:r>
              <a:rPr lang="en-US" b="1" kern="1200" cap="all" dirty="0">
                <a:solidFill>
                  <a:schemeClr val="bg1"/>
                </a:solidFill>
                <a:latin typeface="Arial" panose="020B0604020202020204" pitchFamily="34" charset="0"/>
                <a:ea typeface="+mn-ea"/>
                <a:cs typeface="Arial" panose="020B0604020202020204" pitchFamily="34" charset="0"/>
              </a:rPr>
              <a:t>Status of Youth employment in GPG</a:t>
            </a:r>
            <a:endParaRPr lang="en-ZA" b="1" cap="all" dirty="0">
              <a:solidFill>
                <a:schemeClr val="bg1"/>
              </a:solidFill>
              <a:latin typeface="+mn-lt"/>
            </a:endParaRPr>
          </a:p>
        </p:txBody>
      </p:sp>
      <p:sp>
        <p:nvSpPr>
          <p:cNvPr id="3" name="Content Placeholder 2"/>
          <p:cNvSpPr>
            <a:spLocks noGrp="1"/>
          </p:cNvSpPr>
          <p:nvPr>
            <p:ph idx="1"/>
          </p:nvPr>
        </p:nvSpPr>
        <p:spPr>
          <a:xfrm>
            <a:off x="1407887" y="1696203"/>
            <a:ext cx="5926454" cy="4252314"/>
          </a:xfrm>
        </p:spPr>
        <p:txBody>
          <a:bodyPr/>
          <a:lstStyle/>
          <a:p>
            <a:endParaRPr lang="en-ZA" dirty="0"/>
          </a:p>
          <a:p>
            <a:pPr marL="0" indent="0">
              <a:buNone/>
            </a:pPr>
            <a:endParaRPr lang="en-ZA" dirty="0"/>
          </a:p>
          <a:p>
            <a:endParaRPr lang="en-ZA" dirty="0"/>
          </a:p>
        </p:txBody>
      </p:sp>
      <p:sp>
        <p:nvSpPr>
          <p:cNvPr id="4" name="TextBox 3"/>
          <p:cNvSpPr txBox="1"/>
          <p:nvPr/>
        </p:nvSpPr>
        <p:spPr>
          <a:xfrm>
            <a:off x="7334341" y="1696202"/>
            <a:ext cx="4680677" cy="1815882"/>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29%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55276</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 of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189432</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   of  the total staff complement in GPG Departments consist of youth.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endPar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Representation of youth in GPG has increased by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0,63%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from</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 28,54%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in April to </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29,17%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in June 2023</a:t>
            </a: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Calibri" panose="020F0502020204030204" pitchFamily="34" charset="0"/>
              <a:buChar char="‒"/>
              <a:tabLst>
                <a:tab pos="231775" algn="l"/>
              </a:tabLst>
              <a:defRPr/>
            </a:pPr>
            <a:endPar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endParaRPr>
          </a:p>
        </p:txBody>
      </p:sp>
      <p:sp>
        <p:nvSpPr>
          <p:cNvPr id="8" name="Slide Number Placeholder 3">
            <a:extLst>
              <a:ext uri="{FF2B5EF4-FFF2-40B4-BE49-F238E27FC236}">
                <a16:creationId xmlns:a16="http://schemas.microsoft.com/office/drawing/2014/main" id="{B4FD38F7-4F2C-7F4A-A30C-46BB478DD00E}"/>
              </a:ext>
            </a:extLst>
          </p:cNvPr>
          <p:cNvSpPr txBox="1">
            <a:spLocks/>
          </p:cNvSpPr>
          <p:nvPr/>
        </p:nvSpPr>
        <p:spPr>
          <a:xfrm>
            <a:off x="9448799"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393D2772-3BD3-4057-AC76-ED6FE5DA388A}"/>
              </a:ext>
            </a:extLst>
          </p:cNvPr>
          <p:cNvGraphicFramePr>
            <a:graphicFrameLocks/>
          </p:cNvGraphicFramePr>
          <p:nvPr/>
        </p:nvGraphicFramePr>
        <p:xfrm>
          <a:off x="1345223" y="1787703"/>
          <a:ext cx="5926454" cy="3770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3902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095425"/>
            <a:ext cx="9118600" cy="312264"/>
          </a:xfrm>
        </p:spPr>
        <p:txBody>
          <a:bodyPr>
            <a:noAutofit/>
          </a:bodyPr>
          <a:lstStyle/>
          <a:p>
            <a:pPr marL="457200" lvl="1" algn="just" defTabSz="457200" rtl="0">
              <a:spcBef>
                <a:spcPct val="20000"/>
              </a:spcBef>
              <a:defRPr/>
            </a:pPr>
            <a:r>
              <a:rPr lang="en-US" sz="1400" b="1" kern="1200" cap="all" dirty="0">
                <a:solidFill>
                  <a:schemeClr val="bg1"/>
                </a:solidFill>
                <a:latin typeface="+mn-lt"/>
                <a:ea typeface="+mn-ea"/>
                <a:cs typeface="Arial" panose="020B0604020202020204" pitchFamily="34" charset="0"/>
              </a:rPr>
              <a:t>Percentage representation of Persons with Disabilities in GPG Departments</a:t>
            </a:r>
            <a:endParaRPr lang="en-ZA" sz="1400" b="1" cap="all" dirty="0">
              <a:solidFill>
                <a:schemeClr val="bg1"/>
              </a:solidFill>
              <a:latin typeface="+mn-lt"/>
            </a:endParaRPr>
          </a:p>
        </p:txBody>
      </p:sp>
      <p:sp>
        <p:nvSpPr>
          <p:cNvPr id="3" name="Content Placeholder 2"/>
          <p:cNvSpPr>
            <a:spLocks noGrp="1"/>
          </p:cNvSpPr>
          <p:nvPr>
            <p:ph idx="1"/>
          </p:nvPr>
        </p:nvSpPr>
        <p:spPr>
          <a:xfrm>
            <a:off x="1407887" y="1696203"/>
            <a:ext cx="5801685" cy="3163893"/>
          </a:xfrm>
        </p:spPr>
        <p:txBody>
          <a:bodyPr/>
          <a:lstStyle/>
          <a:p>
            <a:endParaRPr lang="en-ZA" dirty="0"/>
          </a:p>
          <a:p>
            <a:pPr marL="0" indent="0">
              <a:buNone/>
            </a:pPr>
            <a:endParaRPr lang="en-ZA" dirty="0"/>
          </a:p>
          <a:p>
            <a:endParaRPr lang="en-ZA" dirty="0"/>
          </a:p>
        </p:txBody>
      </p:sp>
      <p:sp>
        <p:nvSpPr>
          <p:cNvPr id="4" name="TextBox 3"/>
          <p:cNvSpPr txBox="1"/>
          <p:nvPr/>
        </p:nvSpPr>
        <p:spPr>
          <a:xfrm>
            <a:off x="7334341" y="1696202"/>
            <a:ext cx="4680677" cy="375487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tab pos="231775" algn="l"/>
              </a:tabLst>
              <a:defRPr/>
            </a:pPr>
            <a:endPar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Employees with disabilities represent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2,39 % (4532 of 189432) </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of the total GPG workforce as at 30 June 2023</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The representation of employees with disabilities has decreased by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37</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 from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4563</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 in April to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4532</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 June and the percentages has decreased from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2,46% </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to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2,39%.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endPar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13</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 of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14</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 GPG Departments are compliant  with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2% </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national employment target.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The Department of Social Development is leading in the representation of persons with disabilities by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5% </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proportional to its total workforce. Followed by e-Government at</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 4% and </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other 8 departments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at 3%.</a:t>
            </a:r>
          </a:p>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endParaRPr>
          </a:p>
        </p:txBody>
      </p:sp>
      <p:sp>
        <p:nvSpPr>
          <p:cNvPr id="8" name="Slide Number Placeholder 3">
            <a:extLst>
              <a:ext uri="{FF2B5EF4-FFF2-40B4-BE49-F238E27FC236}">
                <a16:creationId xmlns:a16="http://schemas.microsoft.com/office/drawing/2014/main" id="{B4FD38F7-4F2C-7F4A-A30C-46BB478DD00E}"/>
              </a:ext>
            </a:extLst>
          </p:cNvPr>
          <p:cNvSpPr txBox="1">
            <a:spLocks/>
          </p:cNvSpPr>
          <p:nvPr/>
        </p:nvSpPr>
        <p:spPr>
          <a:xfrm>
            <a:off x="9448799"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00000000-0008-0000-0200-000006000000}"/>
              </a:ext>
            </a:extLst>
          </p:cNvPr>
          <p:cNvGraphicFramePr>
            <a:graphicFrameLocks/>
          </p:cNvGraphicFramePr>
          <p:nvPr/>
        </p:nvGraphicFramePr>
        <p:xfrm>
          <a:off x="1400753" y="1950243"/>
          <a:ext cx="5801685" cy="3297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0112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016B5-41C3-C548-B42C-1BC33CFC0F8D}"/>
              </a:ext>
            </a:extLst>
          </p:cNvPr>
          <p:cNvSpPr>
            <a:spLocks noGrp="1"/>
          </p:cNvSpPr>
          <p:nvPr>
            <p:ph type="title"/>
          </p:nvPr>
        </p:nvSpPr>
        <p:spPr>
          <a:xfrm>
            <a:off x="1305055" y="1063160"/>
            <a:ext cx="10699103" cy="522305"/>
          </a:xfrm>
        </p:spPr>
        <p:txBody>
          <a:bodyPr/>
          <a:lstStyle/>
          <a:p>
            <a:pPr algn="just"/>
            <a:r>
              <a:rPr lang="en-ZA" sz="2000" b="1" dirty="0">
                <a:solidFill>
                  <a:schemeClr val="bg1"/>
                </a:solidFill>
                <a:latin typeface="Arial" panose="020B0604020202020204" pitchFamily="34" charset="0"/>
                <a:cs typeface="Arial" panose="020B0604020202020204" pitchFamily="34" charset="0"/>
              </a:rPr>
              <a:t>CONCEPTUAL FRAMEWORK: GGT2030 PRIORITIES AND ELEVATED PRIORITIES</a:t>
            </a:r>
            <a:endParaRPr lang="en-GB" sz="2000" b="1" dirty="0">
              <a:solidFill>
                <a:schemeClr val="bg1"/>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E70AE769-04D7-924B-AA46-F5F043E74C01}"/>
              </a:ext>
            </a:extLst>
          </p:cNvPr>
          <p:cNvPicPr>
            <a:picLocks noGrp="1"/>
          </p:cNvPicPr>
          <p:nvPr>
            <p:ph idx="1"/>
          </p:nvPr>
        </p:nvPicPr>
        <p:blipFill>
          <a:blip r:embed="rId3"/>
          <a:stretch>
            <a:fillRect/>
          </a:stretch>
        </p:blipFill>
        <p:spPr>
          <a:xfrm>
            <a:off x="1305055" y="1828773"/>
            <a:ext cx="2948380" cy="4726546"/>
          </a:xfrm>
          <a:prstGeom prst="rect">
            <a:avLst/>
          </a:prstGeom>
        </p:spPr>
      </p:pic>
      <p:pic>
        <p:nvPicPr>
          <p:cNvPr id="2" name="Picture 1"/>
          <p:cNvPicPr>
            <a:picLocks noChangeAspect="1"/>
          </p:cNvPicPr>
          <p:nvPr/>
        </p:nvPicPr>
        <p:blipFill>
          <a:blip r:embed="rId4"/>
          <a:stretch>
            <a:fillRect/>
          </a:stretch>
        </p:blipFill>
        <p:spPr>
          <a:xfrm>
            <a:off x="4253435" y="1585465"/>
            <a:ext cx="4300015" cy="5213163"/>
          </a:xfrm>
          <a:prstGeom prst="rect">
            <a:avLst/>
          </a:prstGeom>
        </p:spPr>
      </p:pic>
      <p:graphicFrame>
        <p:nvGraphicFramePr>
          <p:cNvPr id="9" name="Diagram 8">
            <a:extLst>
              <a:ext uri="{FF2B5EF4-FFF2-40B4-BE49-F238E27FC236}">
                <a16:creationId xmlns:a16="http://schemas.microsoft.com/office/drawing/2014/main" id="{4DE7AE1D-2193-41ED-8652-CF3775744B0B}"/>
              </a:ext>
            </a:extLst>
          </p:cNvPr>
          <p:cNvGraphicFramePr/>
          <p:nvPr/>
        </p:nvGraphicFramePr>
        <p:xfrm>
          <a:off x="8667209" y="1644837"/>
          <a:ext cx="3267615" cy="48941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lide Number Placeholder 3">
            <a:extLst>
              <a:ext uri="{FF2B5EF4-FFF2-40B4-BE49-F238E27FC236}">
                <a16:creationId xmlns:a16="http://schemas.microsoft.com/office/drawing/2014/main" id="{E11EABA5-1BE9-4962-8763-F43B0509AEA4}"/>
              </a:ext>
            </a:extLst>
          </p:cNvPr>
          <p:cNvSpPr txBox="1">
            <a:spLocks/>
          </p:cNvSpPr>
          <p:nvPr/>
        </p:nvSpPr>
        <p:spPr>
          <a:xfrm>
            <a:off x="9313332" y="647088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489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41" y="1095425"/>
            <a:ext cx="9692199" cy="312264"/>
          </a:xfrm>
        </p:spPr>
        <p:txBody>
          <a:bodyPr>
            <a:noAutofit/>
          </a:bodyPr>
          <a:lstStyle/>
          <a:p>
            <a:pPr marL="457200" lvl="1" algn="just" defTabSz="457200" rtl="0">
              <a:spcBef>
                <a:spcPct val="20000"/>
              </a:spcBef>
              <a:defRPr/>
            </a:pPr>
            <a:r>
              <a:rPr lang="en-US" b="1" kern="1200" cap="all" dirty="0">
                <a:solidFill>
                  <a:schemeClr val="bg1"/>
                </a:solidFill>
                <a:latin typeface="+mn-lt"/>
                <a:ea typeface="+mn-ea"/>
                <a:cs typeface="Arial" panose="020B0604020202020204" pitchFamily="34" charset="0"/>
              </a:rPr>
              <a:t>Representation of Women in SMS in GPG </a:t>
            </a:r>
            <a:endParaRPr lang="en-ZA" b="1" cap="all" dirty="0">
              <a:solidFill>
                <a:schemeClr val="bg1"/>
              </a:solidFill>
              <a:latin typeface="+mn-lt"/>
            </a:endParaRPr>
          </a:p>
        </p:txBody>
      </p:sp>
      <p:sp>
        <p:nvSpPr>
          <p:cNvPr id="3" name="Content Placeholder 2"/>
          <p:cNvSpPr>
            <a:spLocks noGrp="1"/>
          </p:cNvSpPr>
          <p:nvPr>
            <p:ph idx="1"/>
          </p:nvPr>
        </p:nvSpPr>
        <p:spPr>
          <a:xfrm>
            <a:off x="1407887" y="1696203"/>
            <a:ext cx="5926454" cy="4252314"/>
          </a:xfrm>
        </p:spPr>
        <p:txBody>
          <a:bodyPr/>
          <a:lstStyle/>
          <a:p>
            <a:endParaRPr lang="en-ZA" dirty="0"/>
          </a:p>
          <a:p>
            <a:pPr marL="0" indent="0">
              <a:buNone/>
            </a:pPr>
            <a:endParaRPr lang="en-ZA" dirty="0"/>
          </a:p>
          <a:p>
            <a:endParaRPr lang="en-ZA" dirty="0"/>
          </a:p>
        </p:txBody>
      </p:sp>
      <p:sp>
        <p:nvSpPr>
          <p:cNvPr id="4" name="TextBox 3"/>
          <p:cNvSpPr txBox="1"/>
          <p:nvPr/>
        </p:nvSpPr>
        <p:spPr>
          <a:xfrm>
            <a:off x="7403652" y="1703346"/>
            <a:ext cx="4680677"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The aggregate presentation of Women in SMS was recorded at 47%  in GPG.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highlight>
                <a:srgbClr val="FFFFFF"/>
              </a:highlight>
              <a:uLnTx/>
              <a:uFillTx/>
              <a:latin typeface="Arial" panose="020B0604020202020204"/>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tab pos="231775" algn="l"/>
              </a:tabLst>
              <a:defRPr/>
            </a:pPr>
            <a:endPar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tab pos="231775" algn="l"/>
              </a:tabLst>
              <a:defRPr/>
            </a:pPr>
            <a:r>
              <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47% (349 of 738) </a:t>
            </a:r>
            <a:r>
              <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of women at SMS level were  employed across GPG Departments as of 30 June 2023,</a:t>
            </a:r>
          </a:p>
          <a:p>
            <a:pPr marL="0" marR="0" lvl="0" indent="0" algn="just" defTabSz="914400" rtl="0" eaLnBrk="1" fontAlgn="auto" latinLnBrk="0" hangingPunct="1">
              <a:lnSpc>
                <a:spcPct val="100000"/>
              </a:lnSpc>
              <a:spcBef>
                <a:spcPts val="0"/>
              </a:spcBef>
              <a:spcAft>
                <a:spcPts val="0"/>
              </a:spcAft>
              <a:buClrTx/>
              <a:buSzTx/>
              <a:buFontTx/>
              <a:buNone/>
              <a:tabLst>
                <a:tab pos="231775" algn="l"/>
              </a:tabLst>
              <a:defRPr/>
            </a:pPr>
            <a:endPar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tab pos="231775" algn="l"/>
              </a:tabLst>
              <a:defRPr/>
            </a:pP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Actual number of women in SMS has decreased by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6</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 from</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 354 to 349 </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between April and June 2023 though the total percentage remains at  </a:t>
            </a: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47% </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during the quarter.</a:t>
            </a:r>
          </a:p>
          <a:p>
            <a:pPr marL="0" marR="0" lvl="0" indent="0" algn="just" defTabSz="914400" rtl="0" eaLnBrk="1" fontAlgn="auto" latinLnBrk="0" hangingPunct="1">
              <a:lnSpc>
                <a:spcPct val="100000"/>
              </a:lnSpc>
              <a:spcBef>
                <a:spcPts val="0"/>
              </a:spcBef>
              <a:spcAft>
                <a:spcPts val="0"/>
              </a:spcAft>
              <a:buClrTx/>
              <a:buSzTx/>
              <a:buFontTx/>
              <a:buNone/>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p:txBody>
      </p:sp>
      <p:sp>
        <p:nvSpPr>
          <p:cNvPr id="8" name="Slide Number Placeholder 3">
            <a:extLst>
              <a:ext uri="{FF2B5EF4-FFF2-40B4-BE49-F238E27FC236}">
                <a16:creationId xmlns:a16="http://schemas.microsoft.com/office/drawing/2014/main" id="{B4FD38F7-4F2C-7F4A-A30C-46BB478DD00E}"/>
              </a:ext>
            </a:extLst>
          </p:cNvPr>
          <p:cNvSpPr txBox="1">
            <a:spLocks/>
          </p:cNvSpPr>
          <p:nvPr/>
        </p:nvSpPr>
        <p:spPr>
          <a:xfrm>
            <a:off x="9448799"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9" name="Chart 8">
            <a:extLst>
              <a:ext uri="{FF2B5EF4-FFF2-40B4-BE49-F238E27FC236}">
                <a16:creationId xmlns:a16="http://schemas.microsoft.com/office/drawing/2014/main" id="{6CCBD228-E748-4ACF-96FF-CD7C7CA21507}"/>
              </a:ext>
            </a:extLst>
          </p:cNvPr>
          <p:cNvGraphicFramePr>
            <a:graphicFrameLocks/>
          </p:cNvGraphicFramePr>
          <p:nvPr/>
        </p:nvGraphicFramePr>
        <p:xfrm>
          <a:off x="1338576" y="1703346"/>
          <a:ext cx="5355521" cy="2687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028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41" y="1095425"/>
            <a:ext cx="9692199" cy="312264"/>
          </a:xfrm>
        </p:spPr>
        <p:txBody>
          <a:bodyPr>
            <a:noAutofit/>
          </a:bodyPr>
          <a:lstStyle/>
          <a:p>
            <a:pPr marL="457200" lvl="1" algn="just" defTabSz="457200" rtl="0">
              <a:spcBef>
                <a:spcPct val="20000"/>
              </a:spcBef>
              <a:defRPr/>
            </a:pPr>
            <a:r>
              <a:rPr lang="en-US" b="1" kern="1200" cap="all" dirty="0">
                <a:solidFill>
                  <a:schemeClr val="bg1"/>
                </a:solidFill>
                <a:latin typeface="+mn-lt"/>
                <a:ea typeface="+mn-ea"/>
                <a:cs typeface="Arial" panose="020B0604020202020204" pitchFamily="34" charset="0"/>
              </a:rPr>
              <a:t>Representation of Women in SMS in GPG Departments</a:t>
            </a:r>
            <a:endParaRPr lang="en-ZA" b="1" cap="all" dirty="0">
              <a:solidFill>
                <a:schemeClr val="bg1"/>
              </a:solidFill>
              <a:latin typeface="+mn-lt"/>
            </a:endParaRPr>
          </a:p>
        </p:txBody>
      </p:sp>
      <p:sp>
        <p:nvSpPr>
          <p:cNvPr id="3" name="Content Placeholder 2"/>
          <p:cNvSpPr>
            <a:spLocks noGrp="1"/>
          </p:cNvSpPr>
          <p:nvPr>
            <p:ph idx="1"/>
          </p:nvPr>
        </p:nvSpPr>
        <p:spPr>
          <a:xfrm>
            <a:off x="1407887" y="1696203"/>
            <a:ext cx="5926454" cy="4066371"/>
          </a:xfrm>
        </p:spPr>
        <p:txBody>
          <a:bodyPr/>
          <a:lstStyle/>
          <a:p>
            <a:endParaRPr lang="en-ZA" dirty="0"/>
          </a:p>
          <a:p>
            <a:pPr marL="0" indent="0">
              <a:buNone/>
            </a:pPr>
            <a:endParaRPr lang="en-ZA" dirty="0"/>
          </a:p>
          <a:p>
            <a:endParaRPr lang="en-ZA" dirty="0"/>
          </a:p>
        </p:txBody>
      </p:sp>
      <p:sp>
        <p:nvSpPr>
          <p:cNvPr id="4" name="TextBox 3"/>
          <p:cNvSpPr txBox="1"/>
          <p:nvPr/>
        </p:nvSpPr>
        <p:spPr>
          <a:xfrm>
            <a:off x="7334341" y="1724432"/>
            <a:ext cx="4680677"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0000"/>
              </a:solidFill>
              <a:effectLst/>
              <a:highlight>
                <a:srgbClr val="FFFFFF"/>
              </a:highlight>
              <a:uLnTx/>
              <a:uFillTx/>
              <a:latin typeface="Arial" panose="020B0604020202020204"/>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tab pos="231775" algn="l"/>
              </a:tabLst>
              <a:defRPr/>
            </a:pPr>
            <a:endPar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6</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 GPG Departments that remained at 50% and more on women representation in SMS are Human Settlement, Agriculture, Community Safety, Office of the Premier, Social Development, and Sports, Arts, Culture.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31775" algn="l"/>
              </a:tabLst>
              <a:defRPr/>
            </a:pPr>
            <a:r>
              <a:rPr kumimoji="0" lang="en-ZA"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8</a:t>
            </a:r>
            <a:r>
              <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rPr>
              <a:t> GPG Departments have below 50% representation of women in SMS and should develop plans to achieve equitable representation of women in SMS.</a:t>
            </a:r>
            <a:endParaRPr kumimoji="0" lang="en-US"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tab pos="231775" algn="l"/>
              </a:tabLst>
              <a:defRPr/>
            </a:pPr>
            <a:endParaRPr kumimoji="0" lang="en-US"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231775" algn="l"/>
              </a:tabLst>
              <a:defRPr/>
            </a:pPr>
            <a:endParaRPr kumimoji="0" lang="en-ZA"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panose="020B0604020202020204" pitchFamily="34" charset="0"/>
            </a:endParaRPr>
          </a:p>
        </p:txBody>
      </p:sp>
      <p:sp>
        <p:nvSpPr>
          <p:cNvPr id="8" name="Slide Number Placeholder 3">
            <a:extLst>
              <a:ext uri="{FF2B5EF4-FFF2-40B4-BE49-F238E27FC236}">
                <a16:creationId xmlns:a16="http://schemas.microsoft.com/office/drawing/2014/main" id="{B4FD38F7-4F2C-7F4A-A30C-46BB478DD00E}"/>
              </a:ext>
            </a:extLst>
          </p:cNvPr>
          <p:cNvSpPr txBox="1">
            <a:spLocks/>
          </p:cNvSpPr>
          <p:nvPr/>
        </p:nvSpPr>
        <p:spPr>
          <a:xfrm>
            <a:off x="9448799"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9" name="Chart 8">
            <a:extLst>
              <a:ext uri="{FF2B5EF4-FFF2-40B4-BE49-F238E27FC236}">
                <a16:creationId xmlns:a16="http://schemas.microsoft.com/office/drawing/2014/main" id="{00000000-0008-0000-0200-000002000000}"/>
              </a:ext>
            </a:extLst>
          </p:cNvPr>
          <p:cNvGraphicFramePr>
            <a:graphicFrameLocks/>
          </p:cNvGraphicFramePr>
          <p:nvPr/>
        </p:nvGraphicFramePr>
        <p:xfrm>
          <a:off x="1581155" y="2005785"/>
          <a:ext cx="5579918" cy="3315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882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51EA-CF56-4454-89DA-AAFAF760C6C0}"/>
              </a:ext>
            </a:extLst>
          </p:cNvPr>
          <p:cNvSpPr>
            <a:spLocks noGrp="1"/>
          </p:cNvSpPr>
          <p:nvPr>
            <p:ph type="title"/>
          </p:nvPr>
        </p:nvSpPr>
        <p:spPr/>
        <p:txBody>
          <a:bodyPr/>
          <a:lstStyle/>
          <a:p>
            <a:r>
              <a:rPr lang="en-US" sz="2000" b="1" dirty="0">
                <a:solidFill>
                  <a:srgbClr val="FFFFFF"/>
                </a:solidFill>
                <a:latin typeface="Arial" panose="020B0604020202020204" pitchFamily="34" charset="0"/>
                <a:cs typeface="Arial" panose="020B0604020202020204" pitchFamily="34" charset="0"/>
              </a:rPr>
              <a:t>GEYODI EMPOWERMENT - GENDER </a:t>
            </a:r>
            <a:endParaRPr lang="en-US" sz="2000" dirty="0"/>
          </a:p>
        </p:txBody>
      </p:sp>
      <p:sp>
        <p:nvSpPr>
          <p:cNvPr id="5" name="Slide Number Placeholder 3">
            <a:extLst>
              <a:ext uri="{FF2B5EF4-FFF2-40B4-BE49-F238E27FC236}">
                <a16:creationId xmlns:a16="http://schemas.microsoft.com/office/drawing/2014/main" id="{EF2360E3-29D6-4A38-93DA-BA60BFCB0B7E}"/>
              </a:ext>
            </a:extLst>
          </p:cNvPr>
          <p:cNvSpPr txBox="1">
            <a:spLocks/>
          </p:cNvSpPr>
          <p:nvPr/>
        </p:nvSpPr>
        <p:spPr>
          <a:xfrm>
            <a:off x="11701173" y="6663038"/>
            <a:ext cx="566170" cy="3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D9A16E9F-8BF0-4D99-B6DF-3166F3DC8712}"/>
              </a:ext>
            </a:extLst>
          </p:cNvPr>
          <p:cNvSpPr>
            <a:spLocks noGrp="1"/>
          </p:cNvSpPr>
          <p:nvPr>
            <p:ph idx="1"/>
          </p:nvPr>
        </p:nvSpPr>
        <p:spPr>
          <a:xfrm>
            <a:off x="1334529" y="1622044"/>
            <a:ext cx="10675334" cy="5194392"/>
          </a:xfrm>
          <a:ln>
            <a:noFill/>
          </a:ln>
        </p:spPr>
        <p:txBody>
          <a:bodyPr>
            <a:noAutofit/>
          </a:bodyPr>
          <a:lstStyle/>
          <a:p>
            <a:pPr algn="just">
              <a:lnSpc>
                <a:spcPct val="100000"/>
              </a:lnSpc>
              <a:spcBef>
                <a:spcPts val="300"/>
              </a:spcBef>
              <a:spcAft>
                <a:spcPts val="300"/>
              </a:spcAft>
            </a:pPr>
            <a:r>
              <a:rPr lang="en-US" sz="1400" dirty="0">
                <a:effectLst/>
                <a:ea typeface="Arial Narrow" panose="020B0606020202030204" pitchFamily="34" charset="0"/>
                <a:cs typeface="Arial Narrow" panose="020B0606020202030204" pitchFamily="34" charset="0"/>
              </a:rPr>
              <a:t>In promoting women’s economic empowerment and ensuring that women are economically empowered </a:t>
            </a:r>
            <a:r>
              <a:rPr lang="en-US" sz="1400" b="0" dirty="0">
                <a:effectLst/>
                <a:ea typeface="Arial Narrow" panose="020B0606020202030204" pitchFamily="34" charset="0"/>
                <a:cs typeface="Arial Narrow" panose="020B0606020202030204" pitchFamily="34" charset="0"/>
              </a:rPr>
              <a:t>and are able to effectively contribute to sustainable development – 1 624 (23%) Males 5 544 (77%) females benefited from work opportunities created through EPWP</a:t>
            </a:r>
          </a:p>
          <a:p>
            <a:pPr algn="just">
              <a:lnSpc>
                <a:spcPct val="100000"/>
              </a:lnSpc>
              <a:spcBef>
                <a:spcPts val="300"/>
              </a:spcBef>
              <a:spcAft>
                <a:spcPts val="300"/>
              </a:spcAft>
            </a:pPr>
            <a:r>
              <a:rPr lang="en-US" sz="1400" b="0" dirty="0"/>
              <a:t>In addition, a total of </a:t>
            </a:r>
            <a:r>
              <a:rPr lang="en-US" sz="1400" dirty="0"/>
              <a:t>6104 (100%) females </a:t>
            </a:r>
            <a:r>
              <a:rPr lang="en-US" sz="1400" b="0" dirty="0"/>
              <a:t>participated in the empowerment </a:t>
            </a:r>
            <a:r>
              <a:rPr lang="en-US" sz="1400" b="0" dirty="0" err="1"/>
              <a:t>programmes</a:t>
            </a:r>
            <a:r>
              <a:rPr lang="en-US" sz="1400" b="0" dirty="0"/>
              <a:t> and </a:t>
            </a:r>
            <a:r>
              <a:rPr lang="en-US" sz="1400" dirty="0"/>
              <a:t>306 temporary job</a:t>
            </a:r>
            <a:r>
              <a:rPr lang="en-US" sz="1400" b="0" dirty="0"/>
              <a:t> opportunities were created within the creative and arts </a:t>
            </a:r>
            <a:r>
              <a:rPr lang="en-US" sz="1400" b="0" dirty="0" err="1"/>
              <a:t>programmes</a:t>
            </a:r>
            <a:endParaRPr lang="en-US" sz="1400" b="0" dirty="0"/>
          </a:p>
          <a:p>
            <a:pPr algn="just">
              <a:lnSpc>
                <a:spcPct val="100000"/>
              </a:lnSpc>
              <a:spcBef>
                <a:spcPts val="300"/>
              </a:spcBef>
              <a:spcAft>
                <a:spcPts val="300"/>
              </a:spcAft>
            </a:pPr>
            <a:r>
              <a:rPr lang="en-US" sz="1400" b="0" dirty="0"/>
              <a:t>Five (5) Market access initiatives which benefited 184 creatives (101 males and 83 females) and a total of 41 women emerging black firms were empowered</a:t>
            </a:r>
          </a:p>
          <a:p>
            <a:pPr algn="just">
              <a:lnSpc>
                <a:spcPct val="100000"/>
              </a:lnSpc>
              <a:spcBef>
                <a:spcPts val="300"/>
              </a:spcBef>
              <a:spcAft>
                <a:spcPts val="300"/>
              </a:spcAft>
            </a:pPr>
            <a:r>
              <a:rPr lang="en-US" sz="1400" b="0" dirty="0"/>
              <a:t>In response to women having access to land, </a:t>
            </a:r>
            <a:r>
              <a:rPr lang="en-ZA" sz="1400" b="0" dirty="0"/>
              <a:t>95 smallholder producers were supported of the 95, 21 were supported to produce food in Sedibeng and West Rand and 13 were commercialised.</a:t>
            </a:r>
          </a:p>
          <a:p>
            <a:pPr algn="just">
              <a:lnSpc>
                <a:spcPct val="100000"/>
              </a:lnSpc>
              <a:spcBef>
                <a:spcPts val="300"/>
              </a:spcBef>
              <a:spcAft>
                <a:spcPts val="300"/>
              </a:spcAft>
            </a:pPr>
            <a:r>
              <a:rPr lang="en-ZA" sz="1400" b="0" dirty="0"/>
              <a:t> 60 Smallholder Livestock and poultry producers targeted for commercialisation received veterinary support</a:t>
            </a:r>
          </a:p>
          <a:p>
            <a:pPr algn="just">
              <a:lnSpc>
                <a:spcPct val="100000"/>
              </a:lnSpc>
              <a:spcBef>
                <a:spcPts val="300"/>
              </a:spcBef>
              <a:spcAft>
                <a:spcPts val="300"/>
              </a:spcAft>
            </a:pPr>
            <a:r>
              <a:rPr lang="en-ZA" sz="1400" b="0" dirty="0"/>
              <a:t>In terms of capacity building a  total of 375 small holders participated in the programme for smallholders.</a:t>
            </a:r>
          </a:p>
          <a:p>
            <a:pPr algn="just">
              <a:lnSpc>
                <a:spcPct val="100000"/>
              </a:lnSpc>
              <a:spcBef>
                <a:spcPts val="300"/>
              </a:spcBef>
              <a:spcAft>
                <a:spcPts val="300"/>
              </a:spcAft>
            </a:pPr>
            <a:r>
              <a:rPr lang="en-US" sz="1400" b="0" dirty="0"/>
              <a:t>In delivering quality education, support a skills revolution and providing quality health care for all.  A total of 1 557 452 learners in Public Ordinary Schools benefited from the No Fee Schools Policy</a:t>
            </a:r>
          </a:p>
          <a:p>
            <a:pPr algn="just">
              <a:lnSpc>
                <a:spcPct val="100000"/>
              </a:lnSpc>
              <a:spcBef>
                <a:spcPts val="300"/>
              </a:spcBef>
              <a:spcAft>
                <a:spcPts val="300"/>
              </a:spcAft>
            </a:pPr>
            <a:r>
              <a:rPr lang="en-US" sz="1400" b="0" dirty="0"/>
              <a:t>ICT training in the TISH areas was 11 867 in the quarter under review with the gender representation of 7 001 females and 4 866 males</a:t>
            </a:r>
          </a:p>
          <a:p>
            <a:pPr algn="just">
              <a:lnSpc>
                <a:spcPct val="100000"/>
              </a:lnSpc>
              <a:spcBef>
                <a:spcPts val="300"/>
              </a:spcBef>
              <a:spcAft>
                <a:spcPts val="300"/>
              </a:spcAft>
            </a:pPr>
            <a:r>
              <a:rPr lang="en-US" sz="1400" b="0" dirty="0"/>
              <a:t>9 295 (25%) males and 28 157 (75%) female received food parcels issued by community home based care (HCBC) organisations, the target of 34000 was achieved  </a:t>
            </a:r>
          </a:p>
          <a:p>
            <a:pPr algn="just">
              <a:lnSpc>
                <a:spcPct val="100000"/>
              </a:lnSpc>
              <a:spcBef>
                <a:spcPts val="300"/>
              </a:spcBef>
              <a:spcAft>
                <a:spcPts val="300"/>
              </a:spcAft>
            </a:pPr>
            <a:r>
              <a:rPr lang="en-US" sz="1400" b="0" dirty="0"/>
              <a:t>A total of 86 242 (44%) males and 107 905 (56%) received food through food banks. 6 1871 (45%) males and 75 866 (55%) female household accessed food through DSD feeding programmes</a:t>
            </a:r>
          </a:p>
          <a:p>
            <a:pPr algn="just">
              <a:lnSpc>
                <a:spcPct val="100000"/>
              </a:lnSpc>
              <a:spcBef>
                <a:spcPts val="300"/>
              </a:spcBef>
              <a:spcAft>
                <a:spcPts val="300"/>
              </a:spcAft>
            </a:pPr>
            <a:r>
              <a:rPr lang="en-US" sz="1400" b="0" dirty="0"/>
              <a:t> 493194 sanitary dignity packs distributed in the quarter under review</a:t>
            </a:r>
          </a:p>
          <a:p>
            <a:pPr algn="just">
              <a:lnSpc>
                <a:spcPct val="100000"/>
              </a:lnSpc>
              <a:spcAft>
                <a:spcPts val="1000"/>
              </a:spcAft>
            </a:pPr>
            <a:endParaRPr lang="en-ZA" sz="1400" b="0" dirty="0"/>
          </a:p>
        </p:txBody>
      </p:sp>
    </p:spTree>
    <p:extLst>
      <p:ext uri="{BB962C8B-B14F-4D97-AF65-F5344CB8AC3E}">
        <p14:creationId xmlns:p14="http://schemas.microsoft.com/office/powerpoint/2010/main" val="1558909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51EA-CF56-4454-89DA-AAFAF760C6C0}"/>
              </a:ext>
            </a:extLst>
          </p:cNvPr>
          <p:cNvSpPr>
            <a:spLocks noGrp="1"/>
          </p:cNvSpPr>
          <p:nvPr>
            <p:ph type="title"/>
          </p:nvPr>
        </p:nvSpPr>
        <p:spPr/>
        <p:txBody>
          <a:bodyPr/>
          <a:lstStyle/>
          <a:p>
            <a:r>
              <a:rPr lang="en-US" sz="2000" b="1" dirty="0">
                <a:solidFill>
                  <a:srgbClr val="FFFFFF"/>
                </a:solidFill>
                <a:latin typeface="Arial" panose="020B0604020202020204" pitchFamily="34" charset="0"/>
                <a:cs typeface="Arial" panose="020B0604020202020204" pitchFamily="34" charset="0"/>
              </a:rPr>
              <a:t>GEYODI EMPOWERMENT - GENDER </a:t>
            </a:r>
            <a:endParaRPr lang="en-US" sz="2000" dirty="0"/>
          </a:p>
        </p:txBody>
      </p:sp>
      <p:sp>
        <p:nvSpPr>
          <p:cNvPr id="5" name="Slide Number Placeholder 3">
            <a:extLst>
              <a:ext uri="{FF2B5EF4-FFF2-40B4-BE49-F238E27FC236}">
                <a16:creationId xmlns:a16="http://schemas.microsoft.com/office/drawing/2014/main" id="{EF2360E3-29D6-4A38-93DA-BA60BFCB0B7E}"/>
              </a:ext>
            </a:extLst>
          </p:cNvPr>
          <p:cNvSpPr txBox="1">
            <a:spLocks/>
          </p:cNvSpPr>
          <p:nvPr/>
        </p:nvSpPr>
        <p:spPr>
          <a:xfrm>
            <a:off x="11701173" y="6663038"/>
            <a:ext cx="566170" cy="3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D9A16E9F-8BF0-4D99-B6DF-3166F3DC8712}"/>
              </a:ext>
            </a:extLst>
          </p:cNvPr>
          <p:cNvSpPr>
            <a:spLocks noGrp="1"/>
          </p:cNvSpPr>
          <p:nvPr>
            <p:ph idx="1"/>
          </p:nvPr>
        </p:nvSpPr>
        <p:spPr>
          <a:xfrm>
            <a:off x="1334529" y="1622044"/>
            <a:ext cx="10675334" cy="5235956"/>
          </a:xfrm>
          <a:ln>
            <a:noFill/>
          </a:ln>
        </p:spPr>
        <p:txBody>
          <a:bodyPr>
            <a:noAutofit/>
          </a:bodyPr>
          <a:lstStyle/>
          <a:p>
            <a:r>
              <a:rPr lang="en-US" sz="1400" b="0" dirty="0"/>
              <a:t>Out of the 250 planned target for emerging DJ’s to participate in the provincial battle only 106 (53 Male; 53 Females) were supported to participate in the battle of DJ’s</a:t>
            </a:r>
          </a:p>
          <a:p>
            <a:r>
              <a:rPr lang="en-US" sz="1400" b="0" dirty="0"/>
              <a:t>1 915 females and 2 073 males benefited from the reading programmes</a:t>
            </a:r>
          </a:p>
          <a:p>
            <a:r>
              <a:rPr lang="en-US" sz="1400" b="0" dirty="0"/>
              <a:t>In addition, </a:t>
            </a:r>
            <a:r>
              <a:rPr lang="en-ZA" sz="1400" b="0" dirty="0"/>
              <a:t>5 local leagues with 1 113 participants (460 Males; 653 Females) were supported and 309 (174 males and 135 females) were trained to deliver club development</a:t>
            </a:r>
          </a:p>
          <a:p>
            <a:r>
              <a:rPr lang="en-US" sz="1400" b="0" dirty="0"/>
              <a:t>Adequate resources for women’s empowerment and gender equality linked to broader public finance reforms, a total of 27 females and 11 males from GPG departments were trained on gender responsive planning budgeting, monitoring and evaluation and gender mainstreaming</a:t>
            </a:r>
          </a:p>
          <a:p>
            <a:endParaRPr lang="en-US" sz="1400" b="0" dirty="0"/>
          </a:p>
          <a:p>
            <a:endParaRPr lang="en-US" sz="1500" b="0" dirty="0"/>
          </a:p>
          <a:p>
            <a:pPr marL="0" indent="0">
              <a:buNone/>
            </a:pPr>
            <a:endParaRPr lang="en-ZA" sz="1500" b="0" dirty="0"/>
          </a:p>
          <a:p>
            <a:endParaRPr lang="en-US" sz="1500" b="0" dirty="0"/>
          </a:p>
        </p:txBody>
      </p:sp>
    </p:spTree>
    <p:extLst>
      <p:ext uri="{BB962C8B-B14F-4D97-AF65-F5344CB8AC3E}">
        <p14:creationId xmlns:p14="http://schemas.microsoft.com/office/powerpoint/2010/main" val="1857540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51EA-CF56-4454-89DA-AAFAF760C6C0}"/>
              </a:ext>
            </a:extLst>
          </p:cNvPr>
          <p:cNvSpPr>
            <a:spLocks noGrp="1"/>
          </p:cNvSpPr>
          <p:nvPr>
            <p:ph type="title"/>
          </p:nvPr>
        </p:nvSpPr>
        <p:spPr/>
        <p:txBody>
          <a:bodyPr/>
          <a:lstStyle/>
          <a:p>
            <a:r>
              <a:rPr lang="en-US" sz="2000" b="1" dirty="0">
                <a:solidFill>
                  <a:srgbClr val="FFFFFF"/>
                </a:solidFill>
                <a:latin typeface="Arial" panose="020B0604020202020204" pitchFamily="34" charset="0"/>
                <a:cs typeface="Arial" panose="020B0604020202020204" pitchFamily="34" charset="0"/>
              </a:rPr>
              <a:t>GEYODI EMPOWERMENT – PERSONS WITH DISABILITY  </a:t>
            </a:r>
            <a:endParaRPr lang="en-US" sz="2000" dirty="0"/>
          </a:p>
        </p:txBody>
      </p:sp>
      <p:sp>
        <p:nvSpPr>
          <p:cNvPr id="5" name="Slide Number Placeholder 3">
            <a:extLst>
              <a:ext uri="{FF2B5EF4-FFF2-40B4-BE49-F238E27FC236}">
                <a16:creationId xmlns:a16="http://schemas.microsoft.com/office/drawing/2014/main" id="{EF2360E3-29D6-4A38-93DA-BA60BFCB0B7E}"/>
              </a:ext>
            </a:extLst>
          </p:cNvPr>
          <p:cNvSpPr txBox="1">
            <a:spLocks/>
          </p:cNvSpPr>
          <p:nvPr/>
        </p:nvSpPr>
        <p:spPr>
          <a:xfrm>
            <a:off x="11701173" y="6663038"/>
            <a:ext cx="566170" cy="3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D9A16E9F-8BF0-4D99-B6DF-3166F3DC8712}"/>
              </a:ext>
            </a:extLst>
          </p:cNvPr>
          <p:cNvSpPr>
            <a:spLocks noGrp="1"/>
          </p:cNvSpPr>
          <p:nvPr>
            <p:ph idx="1"/>
          </p:nvPr>
        </p:nvSpPr>
        <p:spPr>
          <a:xfrm>
            <a:off x="1334529" y="1554606"/>
            <a:ext cx="10585327" cy="5108432"/>
          </a:xfrm>
          <a:ln>
            <a:noFill/>
          </a:ln>
        </p:spPr>
        <p:txBody>
          <a:bodyPr>
            <a:normAutofit/>
          </a:bodyPr>
          <a:lstStyle/>
          <a:p>
            <a:pPr marL="0" indent="0" algn="just" eaLnBrk="0" fontAlgn="base" hangingPunct="0">
              <a:spcAft>
                <a:spcPct val="0"/>
              </a:spcAft>
              <a:buNone/>
              <a:defRPr/>
            </a:pPr>
            <a:r>
              <a:rPr lang="en-US" sz="1400" b="1" cap="all" dirty="0">
                <a:effectLst/>
                <a:ea typeface="Calibri" panose="020F0502020204030204" pitchFamily="34" charset="0"/>
              </a:rPr>
              <a:t>People with Disabilities </a:t>
            </a:r>
            <a:endParaRPr lang="en-ZA" sz="1400" b="0" dirty="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ZA" sz="1400" b="0" dirty="0"/>
              <a:t>Disability Rights Forum meeting with GPG departments, the disability sector and Uniting Disabilities for Sustainability (UDS) members was conducted on 13 June 2023</a:t>
            </a:r>
          </a:p>
          <a:p>
            <a:pPr algn="just">
              <a:lnSpc>
                <a:spcPct val="115000"/>
              </a:lnSpc>
              <a:spcAft>
                <a:spcPts val="1000"/>
              </a:spcAft>
            </a:pPr>
            <a:r>
              <a:rPr lang="en-US" sz="1400" b="0" dirty="0"/>
              <a:t>Knowledge and awareness workshop was conducted on the Gauteng Disability Rights Policy (GDRP) 2020-2025 with principals of GDE Schools on 05 May 2023. Subsequently, the session on the GDRP was also held with the Department of Infrastructure Development staff on 21 June 2023</a:t>
            </a:r>
          </a:p>
          <a:p>
            <a:pPr algn="just">
              <a:lnSpc>
                <a:spcPct val="115000"/>
              </a:lnSpc>
              <a:spcAft>
                <a:spcPts val="1000"/>
              </a:spcAft>
            </a:pPr>
            <a:r>
              <a:rPr lang="en-ZA" sz="1400" b="0" dirty="0">
                <a:effectLst/>
                <a:latin typeface="Arial (body)"/>
                <a:ea typeface="Arial Narrow" panose="020B0606020202030204" pitchFamily="34" charset="0"/>
                <a:cs typeface="Arial Narrow" panose="020B0606020202030204" pitchFamily="34" charset="0"/>
              </a:rPr>
              <a:t>Furthermore, OoP conducted Universal Design and Access workshop with GPG Building Facilities Managers from GPG departments on 22 June 2023</a:t>
            </a:r>
          </a:p>
          <a:p>
            <a:pPr algn="just">
              <a:lnSpc>
                <a:spcPct val="115000"/>
              </a:lnSpc>
              <a:spcAft>
                <a:spcPts val="1000"/>
              </a:spcAft>
            </a:pPr>
            <a:r>
              <a:rPr lang="en-ZA" sz="1400" b="0" dirty="0">
                <a:latin typeface="Arial (body)"/>
              </a:rPr>
              <a:t>SMME workshops were held with entrepreneurs with disability in Johannesburg and Ekurhuleni corridors in partnership with the Departments of Human Settlements and Sport, Arts, Culture and Recreation on 26 May 2023 and 02 June 2023 in the Johannesburg corridor and 30 May 2023 and 22 June 2023 in the Ekurhuleni corridor respectively</a:t>
            </a:r>
          </a:p>
          <a:p>
            <a:pPr algn="just">
              <a:lnSpc>
                <a:spcPct val="115000"/>
              </a:lnSpc>
              <a:spcAft>
                <a:spcPts val="1000"/>
              </a:spcAft>
            </a:pPr>
            <a:endParaRPr lang="en-US" sz="1500" kern="0" cap="all" dirty="0">
              <a:solidFill>
                <a:prstClr val="black"/>
              </a:solidFill>
              <a:highlight>
                <a:srgbClr val="FFFFFF"/>
              </a:highlight>
              <a:ea typeface="MS PGothic" pitchFamily="34" charset="-128"/>
              <a:cs typeface="Calibri" panose="020F0502020204030204" pitchFamily="34" charset="0"/>
            </a:endParaRPr>
          </a:p>
          <a:p>
            <a:pPr marL="114300" indent="0" algn="just" eaLnBrk="0" fontAlgn="base" hangingPunct="0">
              <a:spcAft>
                <a:spcPct val="0"/>
              </a:spcAft>
              <a:buNone/>
              <a:defRPr/>
            </a:pPr>
            <a:endParaRPr lang="en-US" sz="1500" kern="0" cap="all" dirty="0">
              <a:solidFill>
                <a:prstClr val="black"/>
              </a:solidFill>
              <a:highlight>
                <a:srgbClr val="FFFFFF"/>
              </a:highlight>
              <a:ea typeface="MS PGothic" pitchFamily="34" charset="-128"/>
              <a:cs typeface="Calibri" panose="020F0502020204030204" pitchFamily="34" charset="0"/>
            </a:endParaRPr>
          </a:p>
        </p:txBody>
      </p:sp>
    </p:spTree>
    <p:extLst>
      <p:ext uri="{BB962C8B-B14F-4D97-AF65-F5344CB8AC3E}">
        <p14:creationId xmlns:p14="http://schemas.microsoft.com/office/powerpoint/2010/main" val="4219824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51EA-CF56-4454-89DA-AAFAF760C6C0}"/>
              </a:ext>
            </a:extLst>
          </p:cNvPr>
          <p:cNvSpPr>
            <a:spLocks noGrp="1"/>
          </p:cNvSpPr>
          <p:nvPr>
            <p:ph type="title"/>
          </p:nvPr>
        </p:nvSpPr>
        <p:spPr/>
        <p:txBody>
          <a:bodyPr/>
          <a:lstStyle/>
          <a:p>
            <a:r>
              <a:rPr lang="en-US" sz="2000" b="1" dirty="0">
                <a:solidFill>
                  <a:srgbClr val="FFFFFF"/>
                </a:solidFill>
                <a:latin typeface="Arial" panose="020B0604020202020204" pitchFamily="34" charset="0"/>
                <a:cs typeface="Arial" panose="020B0604020202020204" pitchFamily="34" charset="0"/>
              </a:rPr>
              <a:t>GEYODI EMPOWERMENT – SENIOR CITIZENS AND YOUTH</a:t>
            </a:r>
            <a:endParaRPr lang="en-US" sz="2000" dirty="0"/>
          </a:p>
        </p:txBody>
      </p:sp>
      <p:sp>
        <p:nvSpPr>
          <p:cNvPr id="5" name="Slide Number Placeholder 3">
            <a:extLst>
              <a:ext uri="{FF2B5EF4-FFF2-40B4-BE49-F238E27FC236}">
                <a16:creationId xmlns:a16="http://schemas.microsoft.com/office/drawing/2014/main" id="{EF2360E3-29D6-4A38-93DA-BA60BFCB0B7E}"/>
              </a:ext>
            </a:extLst>
          </p:cNvPr>
          <p:cNvSpPr txBox="1">
            <a:spLocks/>
          </p:cNvSpPr>
          <p:nvPr/>
        </p:nvSpPr>
        <p:spPr>
          <a:xfrm>
            <a:off x="11701173" y="6663038"/>
            <a:ext cx="566170" cy="3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D9A16E9F-8BF0-4D99-B6DF-3166F3DC8712}"/>
              </a:ext>
            </a:extLst>
          </p:cNvPr>
          <p:cNvSpPr>
            <a:spLocks noGrp="1"/>
          </p:cNvSpPr>
          <p:nvPr>
            <p:ph idx="1"/>
          </p:nvPr>
        </p:nvSpPr>
        <p:spPr>
          <a:xfrm>
            <a:off x="1334529" y="1507989"/>
            <a:ext cx="10585327" cy="5108432"/>
          </a:xfrm>
          <a:ln>
            <a:noFill/>
          </a:ln>
        </p:spPr>
        <p:txBody>
          <a:bodyPr>
            <a:normAutofit fontScale="85000" lnSpcReduction="20000"/>
          </a:bodyPr>
          <a:lstStyle/>
          <a:p>
            <a:pPr marL="0" indent="0" algn="just" eaLnBrk="0" fontAlgn="base" hangingPunct="0">
              <a:lnSpc>
                <a:spcPct val="70000"/>
              </a:lnSpc>
              <a:spcAft>
                <a:spcPct val="0"/>
              </a:spcAft>
              <a:buNone/>
              <a:defRPr/>
            </a:pPr>
            <a:endParaRPr lang="en-US" sz="1400" kern="0" cap="all" dirty="0">
              <a:solidFill>
                <a:prstClr val="black"/>
              </a:solidFill>
              <a:highlight>
                <a:srgbClr val="FFFFFF"/>
              </a:highlight>
              <a:ea typeface="MS PGothic" pitchFamily="34" charset="-128"/>
              <a:cs typeface="Calibri" panose="020F0502020204030204" pitchFamily="34" charset="0"/>
            </a:endParaRPr>
          </a:p>
          <a:p>
            <a:pPr marL="0" indent="0" algn="just" eaLnBrk="0" fontAlgn="base" hangingPunct="0">
              <a:lnSpc>
                <a:spcPct val="70000"/>
              </a:lnSpc>
              <a:spcAft>
                <a:spcPct val="0"/>
              </a:spcAft>
              <a:buNone/>
              <a:defRPr/>
            </a:pPr>
            <a:r>
              <a:rPr lang="en-US" sz="1400" cap="all" dirty="0"/>
              <a:t>Senior citizens</a:t>
            </a:r>
          </a:p>
          <a:p>
            <a:pPr marL="0" indent="0" algn="just" eaLnBrk="0" fontAlgn="base" hangingPunct="0">
              <a:lnSpc>
                <a:spcPct val="70000"/>
              </a:lnSpc>
              <a:spcAft>
                <a:spcPct val="0"/>
              </a:spcAft>
              <a:buNone/>
              <a:defRPr/>
            </a:pPr>
            <a:endParaRPr lang="en-ZA" sz="1400" cap="all" dirty="0"/>
          </a:p>
          <a:p>
            <a:pPr algn="just">
              <a:lnSpc>
                <a:spcPct val="107000"/>
              </a:lnSpc>
              <a:spcBef>
                <a:spcPts val="600"/>
              </a:spcBef>
              <a:spcAft>
                <a:spcPts val="600"/>
              </a:spcAft>
            </a:pPr>
            <a:r>
              <a:rPr lang="en-ZA" sz="1400" b="0" dirty="0"/>
              <a:t>OoP </a:t>
            </a:r>
            <a:r>
              <a:rPr lang="en-US" sz="1400" b="0" dirty="0"/>
              <a:t>has prepared the gap analysis, terms of reference, and business case to appoint a suitable service provider to conduct a needs analysis research study for Older Persons and to ascertain Government response to best meet Older Persons’ needs</a:t>
            </a:r>
          </a:p>
          <a:p>
            <a:pPr algn="just">
              <a:lnSpc>
                <a:spcPct val="107000"/>
              </a:lnSpc>
              <a:spcBef>
                <a:spcPts val="600"/>
              </a:spcBef>
              <a:spcAft>
                <a:spcPts val="600"/>
              </a:spcAft>
            </a:pPr>
            <a:r>
              <a:rPr lang="en-ZA" sz="1400" b="0" dirty="0"/>
              <a:t>The Department of Social Development raised awareness about the scourge of Elder Abuse</a:t>
            </a:r>
          </a:p>
          <a:p>
            <a:pPr algn="just">
              <a:lnSpc>
                <a:spcPct val="107000"/>
              </a:lnSpc>
              <a:spcBef>
                <a:spcPts val="600"/>
              </a:spcBef>
              <a:spcAft>
                <a:spcPts val="600"/>
              </a:spcAft>
            </a:pPr>
            <a:r>
              <a:rPr lang="en-ZA" sz="1400" b="0" dirty="0"/>
              <a:t>This was done in line with World Elder Awareness Day which is observed on the 15th June every year to raise awareness about the abuse and neglect that older persons may face</a:t>
            </a:r>
          </a:p>
          <a:p>
            <a:pPr algn="just">
              <a:lnSpc>
                <a:spcPct val="107000"/>
              </a:lnSpc>
              <a:spcBef>
                <a:spcPts val="600"/>
              </a:spcBef>
              <a:spcAft>
                <a:spcPts val="600"/>
              </a:spcAft>
            </a:pPr>
            <a:r>
              <a:rPr lang="en-ZA" sz="1400" b="0" dirty="0"/>
              <a:t>In addition, the Provincial World Elder Abuse Awareness Day was held on 15 June 2023, in Tshwane (</a:t>
            </a:r>
            <a:r>
              <a:rPr lang="en-ZA" sz="1400" b="0" dirty="0" err="1"/>
              <a:t>Rethabiseng</a:t>
            </a:r>
            <a:r>
              <a:rPr lang="en-ZA" sz="1400" b="0" dirty="0"/>
              <a:t>) and reached more than 600 Older Persons </a:t>
            </a:r>
          </a:p>
          <a:p>
            <a:pPr marL="0" indent="0">
              <a:buNone/>
            </a:pPr>
            <a:r>
              <a:rPr lang="en-US" sz="1400" dirty="0"/>
              <a:t>YOUTH </a:t>
            </a:r>
          </a:p>
          <a:p>
            <a:pPr>
              <a:lnSpc>
                <a:spcPct val="110000"/>
              </a:lnSpc>
              <a:spcBef>
                <a:spcPts val="600"/>
              </a:spcBef>
              <a:spcAft>
                <a:spcPts val="600"/>
              </a:spcAft>
            </a:pPr>
            <a:r>
              <a:rPr lang="en-US" sz="1400" b="0" dirty="0"/>
              <a:t>The implementation agreement for the execution of the Tshepo 1 Million Programme for financial years 2020-2024 with Harambee Youth Employment Accelerator (NPC) was terminated effective from  1 April 2023 </a:t>
            </a:r>
          </a:p>
          <a:p>
            <a:pPr lvl="1">
              <a:lnSpc>
                <a:spcPct val="110000"/>
              </a:lnSpc>
              <a:spcBef>
                <a:spcPts val="600"/>
              </a:spcBef>
              <a:spcAft>
                <a:spcPts val="600"/>
              </a:spcAft>
              <a:buFont typeface="Wingdings" panose="05000000000000000000" pitchFamily="2" charset="2"/>
              <a:buChar char="ü"/>
            </a:pPr>
            <a:r>
              <a:rPr lang="en-US" sz="1400" b="0" dirty="0"/>
              <a:t>A  review of existing contracts was undertaken including Youth Development which has been moved from the Office of the Premier to the Department of Education and Youth Development</a:t>
            </a:r>
          </a:p>
          <a:p>
            <a:pPr>
              <a:lnSpc>
                <a:spcPct val="110000"/>
              </a:lnSpc>
              <a:spcBef>
                <a:spcPts val="600"/>
              </a:spcBef>
              <a:spcAft>
                <a:spcPts val="600"/>
              </a:spcAft>
            </a:pPr>
            <a:r>
              <a:rPr lang="en-US" sz="1400" b="0"/>
              <a:t>The annual commemoration of the National Youth Day, June 16th was held under the theme “Accelerating youth economic emancipation for a sustainable Future”</a:t>
            </a:r>
          </a:p>
          <a:p>
            <a:pPr>
              <a:lnSpc>
                <a:spcPct val="110000"/>
              </a:lnSpc>
              <a:spcBef>
                <a:spcPts val="600"/>
              </a:spcBef>
              <a:spcAft>
                <a:spcPts val="600"/>
              </a:spcAft>
            </a:pPr>
            <a:r>
              <a:rPr lang="en-US" sz="1400" b="0" dirty="0"/>
              <a:t>4000 learners awarded bursaries through GCRA and private sector partners to the tune of R400 million rands </a:t>
            </a:r>
          </a:p>
          <a:p>
            <a:pPr>
              <a:lnSpc>
                <a:spcPct val="110000"/>
              </a:lnSpc>
              <a:spcBef>
                <a:spcPts val="600"/>
              </a:spcBef>
              <a:spcAft>
                <a:spcPts val="600"/>
              </a:spcAft>
            </a:pPr>
            <a:r>
              <a:rPr lang="en-US" sz="1400" b="0" dirty="0"/>
              <a:t>6000 unemployed young people are trained, skilled, and equipped in the energy sector</a:t>
            </a:r>
          </a:p>
          <a:p>
            <a:pPr>
              <a:lnSpc>
                <a:spcPct val="110000"/>
              </a:lnSpc>
              <a:spcBef>
                <a:spcPts val="600"/>
              </a:spcBef>
              <a:spcAft>
                <a:spcPts val="600"/>
              </a:spcAft>
            </a:pPr>
            <a:r>
              <a:rPr lang="en-US" sz="1400" b="0" dirty="0"/>
              <a:t>Partnership with the </a:t>
            </a:r>
            <a:r>
              <a:rPr lang="en-US" sz="1400" b="0" dirty="0" err="1"/>
              <a:t>MerSETA</a:t>
            </a:r>
            <a:r>
              <a:rPr lang="en-US" sz="1400" b="0" dirty="0"/>
              <a:t> led to the launch of a training and skills development programme to boost technical and renewable energy skills </a:t>
            </a:r>
          </a:p>
          <a:p>
            <a:endParaRPr lang="en-US" sz="1400" dirty="0"/>
          </a:p>
          <a:p>
            <a:pPr marL="0" indent="0" algn="just">
              <a:lnSpc>
                <a:spcPct val="107000"/>
              </a:lnSpc>
              <a:spcBef>
                <a:spcPts val="600"/>
              </a:spcBef>
              <a:spcAft>
                <a:spcPts val="600"/>
              </a:spcAft>
              <a:buNone/>
            </a:pPr>
            <a:endParaRPr lang="en-US" sz="1400" b="0" dirty="0"/>
          </a:p>
        </p:txBody>
      </p:sp>
    </p:spTree>
    <p:extLst>
      <p:ext uri="{BB962C8B-B14F-4D97-AF65-F5344CB8AC3E}">
        <p14:creationId xmlns:p14="http://schemas.microsoft.com/office/powerpoint/2010/main" val="1184875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51EA-CF56-4454-89DA-AAFAF760C6C0}"/>
              </a:ext>
            </a:extLst>
          </p:cNvPr>
          <p:cNvSpPr>
            <a:spLocks noGrp="1"/>
          </p:cNvSpPr>
          <p:nvPr>
            <p:ph type="title"/>
          </p:nvPr>
        </p:nvSpPr>
        <p:spPr/>
        <p:txBody>
          <a:bodyPr/>
          <a:lstStyle/>
          <a:p>
            <a:r>
              <a:rPr lang="en-US" sz="2000" b="1" dirty="0">
                <a:solidFill>
                  <a:srgbClr val="FFFFFF"/>
                </a:solidFill>
                <a:latin typeface="Arial" panose="020B0604020202020204" pitchFamily="34" charset="0"/>
                <a:cs typeface="Arial" panose="020B0604020202020204" pitchFamily="34" charset="0"/>
              </a:rPr>
              <a:t>GEYODI EMPOWERMENT </a:t>
            </a:r>
            <a:endParaRPr lang="en-US" sz="2000" dirty="0"/>
          </a:p>
        </p:txBody>
      </p:sp>
      <p:sp>
        <p:nvSpPr>
          <p:cNvPr id="5" name="Slide Number Placeholder 3">
            <a:extLst>
              <a:ext uri="{FF2B5EF4-FFF2-40B4-BE49-F238E27FC236}">
                <a16:creationId xmlns:a16="http://schemas.microsoft.com/office/drawing/2014/main" id="{EF2360E3-29D6-4A38-93DA-BA60BFCB0B7E}"/>
              </a:ext>
            </a:extLst>
          </p:cNvPr>
          <p:cNvSpPr txBox="1">
            <a:spLocks/>
          </p:cNvSpPr>
          <p:nvPr/>
        </p:nvSpPr>
        <p:spPr>
          <a:xfrm>
            <a:off x="11701173" y="6663038"/>
            <a:ext cx="566170" cy="3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D9A16E9F-8BF0-4D99-B6DF-3166F3DC8712}"/>
              </a:ext>
            </a:extLst>
          </p:cNvPr>
          <p:cNvSpPr>
            <a:spLocks noGrp="1"/>
          </p:cNvSpPr>
          <p:nvPr>
            <p:ph idx="1"/>
          </p:nvPr>
        </p:nvSpPr>
        <p:spPr>
          <a:xfrm>
            <a:off x="1334529" y="1507989"/>
            <a:ext cx="10585327" cy="5108432"/>
          </a:xfrm>
          <a:ln>
            <a:noFill/>
          </a:ln>
        </p:spPr>
        <p:txBody>
          <a:bodyPr>
            <a:normAutofit/>
          </a:bodyPr>
          <a:lstStyle/>
          <a:p>
            <a:pPr marL="114300" indent="0" algn="just" eaLnBrk="0" fontAlgn="base" hangingPunct="0">
              <a:spcAft>
                <a:spcPct val="0"/>
              </a:spcAft>
              <a:buNone/>
              <a:defRPr/>
            </a:pPr>
            <a:endParaRPr lang="en-US" sz="1400" kern="0" cap="all" dirty="0">
              <a:solidFill>
                <a:prstClr val="black"/>
              </a:solidFill>
              <a:highlight>
                <a:srgbClr val="FFFFFF"/>
              </a:highlight>
              <a:ea typeface="MS PGothic" pitchFamily="34" charset="-128"/>
              <a:cs typeface="Calibri" panose="020F0502020204030204" pitchFamily="34" charset="0"/>
            </a:endParaRPr>
          </a:p>
          <a:p>
            <a:pPr marL="0" indent="0" algn="just">
              <a:lnSpc>
                <a:spcPct val="110000"/>
              </a:lnSpc>
              <a:spcAft>
                <a:spcPts val="600"/>
              </a:spcAft>
              <a:buNone/>
            </a:pPr>
            <a:endParaRPr lang="en-ZA" sz="2000" b="0" dirty="0">
              <a:effectLst/>
              <a:ea typeface="Times New Roman" panose="02020603050405020304" pitchFamily="18" charset="0"/>
              <a:cs typeface="Times New Roman" panose="02020603050405020304" pitchFamily="18" charset="0"/>
            </a:endParaRPr>
          </a:p>
          <a:p>
            <a:pPr marL="400050" indent="-285750" algn="just" eaLnBrk="0" fontAlgn="base" hangingPunct="0">
              <a:spcAft>
                <a:spcPct val="0"/>
              </a:spcAft>
              <a:defRPr/>
            </a:pPr>
            <a:endParaRPr lang="en-US" sz="1500" b="0" kern="0" cap="all" dirty="0">
              <a:solidFill>
                <a:prstClr val="black"/>
              </a:solidFill>
              <a:highlight>
                <a:srgbClr val="FFFFFF"/>
              </a:highlight>
              <a:ea typeface="MS PGothic" pitchFamily="34" charset="-128"/>
              <a:cs typeface="Calibri" panose="020F0502020204030204" pitchFamily="34" charset="0"/>
            </a:endParaRPr>
          </a:p>
          <a:p>
            <a:pPr marL="114300" indent="0" algn="just" eaLnBrk="0" fontAlgn="base" hangingPunct="0">
              <a:spcAft>
                <a:spcPct val="0"/>
              </a:spcAft>
              <a:buNone/>
              <a:defRPr/>
            </a:pPr>
            <a:endParaRPr lang="en-US" sz="1400" kern="0" cap="all" dirty="0">
              <a:solidFill>
                <a:prstClr val="black"/>
              </a:solidFill>
              <a:highlight>
                <a:srgbClr val="FFFFFF"/>
              </a:highlight>
              <a:ea typeface="MS PGothic" pitchFamily="34" charset="-128"/>
              <a:cs typeface="Calibri" panose="020F0502020204030204" pitchFamily="34" charset="0"/>
            </a:endParaRPr>
          </a:p>
          <a:p>
            <a:pPr marL="114300" indent="0" algn="just" eaLnBrk="0" fontAlgn="base" hangingPunct="0">
              <a:spcAft>
                <a:spcPct val="0"/>
              </a:spcAft>
              <a:buNone/>
              <a:defRPr/>
            </a:pPr>
            <a:endParaRPr lang="en-US" sz="1400" kern="0" cap="all" dirty="0">
              <a:solidFill>
                <a:prstClr val="black"/>
              </a:solidFill>
              <a:highlight>
                <a:srgbClr val="FFFFFF"/>
              </a:highlight>
              <a:ea typeface="MS PGothic" pitchFamily="34" charset="-128"/>
              <a:cs typeface="Calibri" panose="020F0502020204030204" pitchFamily="34" charset="0"/>
            </a:endParaRPr>
          </a:p>
        </p:txBody>
      </p:sp>
      <p:sp>
        <p:nvSpPr>
          <p:cNvPr id="4" name="TextBox 3">
            <a:extLst>
              <a:ext uri="{FF2B5EF4-FFF2-40B4-BE49-F238E27FC236}">
                <a16:creationId xmlns:a16="http://schemas.microsoft.com/office/drawing/2014/main" id="{338D11E5-41E8-277D-EAB9-5CA82471658F}"/>
              </a:ext>
            </a:extLst>
          </p:cNvPr>
          <p:cNvSpPr txBox="1"/>
          <p:nvPr/>
        </p:nvSpPr>
        <p:spPr>
          <a:xfrm>
            <a:off x="1251178" y="1648190"/>
            <a:ext cx="10668677" cy="3089757"/>
          </a:xfrm>
          <a:prstGeom prst="rect">
            <a:avLst/>
          </a:prstGeom>
          <a:noFill/>
        </p:spPr>
        <p:txBody>
          <a:bodyPr wrap="square">
            <a:spAutoFit/>
          </a:bodyPr>
          <a:lstStyle/>
          <a:p>
            <a:pPr algn="just">
              <a:lnSpc>
                <a:spcPct val="115000"/>
              </a:lnSpc>
              <a:spcAft>
                <a:spcPts val="1000"/>
              </a:spcAft>
            </a:pPr>
            <a:r>
              <a:rPr lang="en-US" sz="1400" b="1" cap="all" dirty="0"/>
              <a:t>Military veterans</a:t>
            </a:r>
          </a:p>
          <a:p>
            <a:pPr marL="285750" indent="-285750" algn="just">
              <a:lnSpc>
                <a:spcPct val="115000"/>
              </a:lnSpc>
              <a:spcAft>
                <a:spcPts val="1000"/>
              </a:spcAft>
              <a:buFont typeface="Arial" panose="020B0604020202020204" pitchFamily="34" charset="0"/>
              <a:buChar char="•"/>
            </a:pPr>
            <a:r>
              <a:rPr lang="en-US" sz="1400" dirty="0">
                <a:effectLst/>
                <a:ea typeface="Arial Narrow" panose="020B0606020202030204" pitchFamily="34" charset="0"/>
                <a:cs typeface="Arial Narrow" panose="020B0606020202030204" pitchFamily="34" charset="0"/>
              </a:rPr>
              <a:t>MEC Faith </a:t>
            </a:r>
            <a:r>
              <a:rPr lang="en-US" sz="1400" dirty="0" err="1">
                <a:effectLst/>
                <a:ea typeface="Arial Narrow" panose="020B0606020202030204" pitchFamily="34" charset="0"/>
                <a:cs typeface="Arial Narrow" panose="020B0606020202030204" pitchFamily="34" charset="0"/>
              </a:rPr>
              <a:t>Mazibuko</a:t>
            </a:r>
            <a:r>
              <a:rPr lang="en-US" sz="1400" dirty="0">
                <a:effectLst/>
                <a:ea typeface="Arial Narrow" panose="020B0606020202030204" pitchFamily="34" charset="0"/>
                <a:cs typeface="Arial Narrow" panose="020B0606020202030204" pitchFamily="34" charset="0"/>
              </a:rPr>
              <a:t>  committed to employ between 300 – 500 military veterans in this </a:t>
            </a:r>
            <a:r>
              <a:rPr lang="en-US" sz="1400" dirty="0" err="1">
                <a:effectLst/>
                <a:ea typeface="Arial Narrow" panose="020B0606020202030204" pitchFamily="34" charset="0"/>
                <a:cs typeface="Arial Narrow" panose="020B0606020202030204" pitchFamily="34" charset="0"/>
              </a:rPr>
              <a:t>programme</a:t>
            </a:r>
            <a:r>
              <a:rPr lang="en-US" sz="1400" dirty="0">
                <a:effectLst/>
                <a:ea typeface="Arial Narrow" panose="020B0606020202030204" pitchFamily="34" charset="0"/>
                <a:cs typeface="Arial Narrow" panose="020B0606020202030204" pitchFamily="34" charset="0"/>
              </a:rPr>
              <a:t> (Community Safety Wardens) with a pre-condition that they are not above the age of 55</a:t>
            </a:r>
          </a:p>
          <a:p>
            <a:pPr marL="285750" indent="-285750" algn="just">
              <a:lnSpc>
                <a:spcPct val="115000"/>
              </a:lnSpc>
              <a:spcAft>
                <a:spcPts val="1000"/>
              </a:spcAft>
              <a:buFont typeface="Arial" panose="020B0604020202020204" pitchFamily="34" charset="0"/>
              <a:buChar char="•"/>
            </a:pPr>
            <a:r>
              <a:rPr lang="en-US" sz="1400" dirty="0">
                <a:effectLst/>
                <a:ea typeface="Arial Narrow" panose="020B0606020202030204" pitchFamily="34" charset="0"/>
                <a:cs typeface="Arial Narrow" panose="020B0606020202030204" pitchFamily="34" charset="0"/>
              </a:rPr>
              <a:t>Treasury has paid the outstanding payment amounting to R649 000-00 to Wits University for training offered to military veterans</a:t>
            </a:r>
          </a:p>
          <a:p>
            <a:pPr marL="285750" indent="-285750" algn="just">
              <a:lnSpc>
                <a:spcPct val="115000"/>
              </a:lnSpc>
              <a:spcAft>
                <a:spcPts val="1000"/>
              </a:spcAft>
              <a:buFont typeface="Arial" panose="020B0604020202020204" pitchFamily="34" charset="0"/>
              <a:buChar char="•"/>
            </a:pPr>
            <a:r>
              <a:rPr lang="en-US" sz="1400" dirty="0">
                <a:effectLst/>
                <a:ea typeface="Arial Narrow" panose="020B0606020202030204" pitchFamily="34" charset="0"/>
                <a:cs typeface="Arial Narrow" panose="020B0606020202030204" pitchFamily="34" charset="0"/>
              </a:rPr>
              <a:t>In May 2023, MEC for Human Settlement, Lebogang </a:t>
            </a:r>
            <a:r>
              <a:rPr lang="en-US" sz="1400" dirty="0" err="1">
                <a:effectLst/>
                <a:ea typeface="Arial Narrow" panose="020B0606020202030204" pitchFamily="34" charset="0"/>
                <a:cs typeface="Arial Narrow" panose="020B0606020202030204" pitchFamily="34" charset="0"/>
              </a:rPr>
              <a:t>Maile</a:t>
            </a:r>
            <a:r>
              <a:rPr lang="en-US" sz="1400" dirty="0">
                <a:effectLst/>
                <a:ea typeface="Arial Narrow" panose="020B0606020202030204" pitchFamily="34" charset="0"/>
                <a:cs typeface="Arial Narrow" panose="020B0606020202030204" pitchFamily="34" charset="0"/>
              </a:rPr>
              <a:t> was in Sedibeng District Municipality to hand over houses to the community of Savanna. Among the beneficiaries who were handed keys to their allocated houses included 13 military veterans</a:t>
            </a:r>
          </a:p>
          <a:p>
            <a:pPr marL="285750" indent="-285750" algn="just">
              <a:lnSpc>
                <a:spcPct val="115000"/>
              </a:lnSpc>
              <a:spcAft>
                <a:spcPts val="1000"/>
              </a:spcAft>
              <a:buFont typeface="Arial" panose="020B0604020202020204" pitchFamily="34" charset="0"/>
              <a:buChar char="•"/>
            </a:pPr>
            <a:endParaRPr lang="en-US" sz="1500" dirty="0">
              <a:effectLst/>
              <a:ea typeface="Arial Narrow" panose="020B0606020202030204" pitchFamily="34" charset="0"/>
              <a:cs typeface="Arial Narrow" panose="020B0606020202030204" pitchFamily="34" charset="0"/>
            </a:endParaRPr>
          </a:p>
          <a:p>
            <a:pPr marL="285750" indent="-285750" algn="just">
              <a:lnSpc>
                <a:spcPct val="115000"/>
              </a:lnSpc>
              <a:spcAft>
                <a:spcPts val="1000"/>
              </a:spcAft>
              <a:buFont typeface="Arial" panose="020B0604020202020204" pitchFamily="34" charset="0"/>
              <a:buChar char="•"/>
            </a:pPr>
            <a:endParaRPr lang="en-US" sz="1500" dirty="0">
              <a:effectLst/>
              <a:ea typeface="Arial Narrow" panose="020B0606020202030204" pitchFamily="34" charset="0"/>
              <a:cs typeface="Arial Narrow" panose="020B0606020202030204" pitchFamily="34" charset="0"/>
            </a:endParaRPr>
          </a:p>
          <a:p>
            <a:pPr marL="285750" indent="-285750" algn="just">
              <a:lnSpc>
                <a:spcPct val="115000"/>
              </a:lnSpc>
              <a:spcAft>
                <a:spcPts val="1000"/>
              </a:spcAft>
              <a:buFont typeface="Arial" panose="020B0604020202020204" pitchFamily="34" charset="0"/>
              <a:buChar char="•"/>
            </a:pPr>
            <a:endParaRPr lang="en-ZA" sz="1300" b="1" dirty="0">
              <a:effectLst/>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4029830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51EA-CF56-4454-89DA-AAFAF760C6C0}"/>
              </a:ext>
            </a:extLst>
          </p:cNvPr>
          <p:cNvSpPr>
            <a:spLocks noGrp="1"/>
          </p:cNvSpPr>
          <p:nvPr>
            <p:ph type="title"/>
          </p:nvPr>
        </p:nvSpPr>
        <p:spPr/>
        <p:txBody>
          <a:bodyPr/>
          <a:lstStyle/>
          <a:p>
            <a:r>
              <a:rPr lang="en-US" sz="2000" b="1" dirty="0">
                <a:solidFill>
                  <a:srgbClr val="FFFFFF"/>
                </a:solidFill>
                <a:latin typeface="Arial" panose="020B0604020202020204" pitchFamily="34" charset="0"/>
                <a:cs typeface="Arial" panose="020B0604020202020204" pitchFamily="34" charset="0"/>
              </a:rPr>
              <a:t>GEYODI EMPOWERMENT </a:t>
            </a:r>
            <a:endParaRPr lang="en-US" sz="2000" dirty="0"/>
          </a:p>
        </p:txBody>
      </p:sp>
      <p:sp>
        <p:nvSpPr>
          <p:cNvPr id="5" name="Slide Number Placeholder 3">
            <a:extLst>
              <a:ext uri="{FF2B5EF4-FFF2-40B4-BE49-F238E27FC236}">
                <a16:creationId xmlns:a16="http://schemas.microsoft.com/office/drawing/2014/main" id="{EF2360E3-29D6-4A38-93DA-BA60BFCB0B7E}"/>
              </a:ext>
            </a:extLst>
          </p:cNvPr>
          <p:cNvSpPr txBox="1">
            <a:spLocks/>
          </p:cNvSpPr>
          <p:nvPr/>
        </p:nvSpPr>
        <p:spPr>
          <a:xfrm>
            <a:off x="11701173" y="6663038"/>
            <a:ext cx="566170" cy="302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D9A16E9F-8BF0-4D99-B6DF-3166F3DC8712}"/>
              </a:ext>
            </a:extLst>
          </p:cNvPr>
          <p:cNvSpPr>
            <a:spLocks noGrp="1"/>
          </p:cNvSpPr>
          <p:nvPr>
            <p:ph idx="1"/>
          </p:nvPr>
        </p:nvSpPr>
        <p:spPr>
          <a:xfrm>
            <a:off x="1334529" y="1602769"/>
            <a:ext cx="10585327" cy="5013652"/>
          </a:xfrm>
          <a:ln>
            <a:noFill/>
          </a:ln>
        </p:spPr>
        <p:txBody>
          <a:bodyPr>
            <a:normAutofit/>
          </a:bodyPr>
          <a:lstStyle/>
          <a:p>
            <a:pPr marL="0" indent="0">
              <a:buNone/>
            </a:pPr>
            <a:r>
              <a:rPr lang="en-US" sz="1400" dirty="0">
                <a:effectLst/>
                <a:latin typeface="Arial Narrow" panose="020B0606020202030204" pitchFamily="34" charset="0"/>
                <a:ea typeface="Times New Roman" panose="02020603050405020304" pitchFamily="18" charset="0"/>
              </a:rPr>
              <a:t>LGBTIQA+</a:t>
            </a:r>
            <a:endParaRPr lang="en-ZA" sz="1400" dirty="0">
              <a:effectLst/>
              <a:latin typeface="Calibri" panose="020F0502020204030204" pitchFamily="34" charset="0"/>
              <a:ea typeface="Calibri" panose="020F0502020204030204" pitchFamily="34" charset="0"/>
            </a:endParaRPr>
          </a:p>
          <a:p>
            <a:pPr algn="just">
              <a:lnSpc>
                <a:spcPct val="125000"/>
              </a:lnSpc>
              <a:spcAft>
                <a:spcPts val="1000"/>
              </a:spcAft>
            </a:pPr>
            <a:r>
              <a:rPr lang="en-US" sz="1400" b="0" dirty="0"/>
              <a:t>During the period under review, the LGBTIQA+ Directorate has engaged on an intergovernmental and municipal level by partnering with the Gender Directorate in attendance of the established forum.</a:t>
            </a:r>
          </a:p>
          <a:p>
            <a:pPr algn="just">
              <a:lnSpc>
                <a:spcPct val="125000"/>
              </a:lnSpc>
              <a:spcAft>
                <a:spcPts val="1000"/>
              </a:spcAft>
            </a:pPr>
            <a:r>
              <a:rPr lang="en-US" sz="1400" b="0" dirty="0"/>
              <a:t>In addition, the Director of LGBTIQA+ and Other persons was nominated to lead research section of the GBVF Workstream group led by the Department of Community Safety</a:t>
            </a:r>
          </a:p>
          <a:p>
            <a:pPr algn="just">
              <a:lnSpc>
                <a:spcPct val="125000"/>
              </a:lnSpc>
              <a:spcAft>
                <a:spcPts val="1000"/>
              </a:spcAft>
            </a:pPr>
            <a:r>
              <a:rPr lang="en-US" sz="1400" b="0" dirty="0"/>
              <a:t>In terms of training, The LGBTIQA+ and Other Directorate provided training to the newly established LGBTIQA+ Desk in the Sedibeng Municipality. Mayoral officials received training on SOGIESC (Sexual Orientation, Gender Identity and Expression and Sex Characteristics) as a means of empowerment. </a:t>
            </a:r>
          </a:p>
        </p:txBody>
      </p:sp>
    </p:spTree>
    <p:extLst>
      <p:ext uri="{BB962C8B-B14F-4D97-AF65-F5344CB8AC3E}">
        <p14:creationId xmlns:p14="http://schemas.microsoft.com/office/powerpoint/2010/main" val="1829119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365C937B-EF7F-324C-AB7C-7A163720D8DC}"/>
              </a:ext>
            </a:extLst>
          </p:cNvPr>
          <p:cNvSpPr>
            <a:spLocks noGrp="1"/>
          </p:cNvSpPr>
          <p:nvPr>
            <p:ph type="title"/>
          </p:nvPr>
        </p:nvSpPr>
        <p:spPr>
          <a:xfrm>
            <a:off x="3049" y="2076450"/>
            <a:ext cx="11965174" cy="1345134"/>
          </a:xfrm>
        </p:spPr>
        <p:txBody>
          <a:bodyPr vert="horz" lIns="91440" tIns="45720" rIns="91440" bIns="45720" rtlCol="0" anchor="ctr">
            <a:normAutofit/>
          </a:bodyPr>
          <a:lstStyle/>
          <a:p>
            <a:pPr algn="ctr"/>
            <a:r>
              <a:rPr lang="en-US" sz="4000" b="1" dirty="0">
                <a:solidFill>
                  <a:srgbClr val="FFFFFF"/>
                </a:solidFill>
                <a:latin typeface="Arial" panose="020B0604020202020204" pitchFamily="34" charset="0"/>
                <a:cs typeface="Arial" panose="020B0604020202020204" pitchFamily="34" charset="0"/>
              </a:rPr>
              <a:t>DEPARTMENTAL HUMAN CAPACITY    </a:t>
            </a:r>
            <a:endParaRPr lang="en-US" b="1" dirty="0">
              <a:solidFill>
                <a:srgbClr val="FFFFFF"/>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E7B6ED-B1DA-6F40-8C1C-6CF5CFC31479}"/>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endParaRPr lang="en-US" sz="1600" dirty="0">
              <a:solidFill>
                <a:srgbClr val="000000"/>
              </a:solidFill>
              <a:latin typeface="Arial" panose="020B0604020202020204" pitchFamily="34" charset="0"/>
              <a:cs typeface="Arial" panose="020B0604020202020204" pitchFamily="34" charset="0"/>
            </a:endParaRPr>
          </a:p>
          <a:p>
            <a:pPr algn="ctr"/>
            <a:endParaRPr lang="en-US" sz="1600" dirty="0">
              <a:solidFill>
                <a:srgbClr val="000000"/>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D567092C-E83F-9345-A464-D8B1133F38B0}"/>
              </a:ext>
            </a:extLst>
          </p:cNvPr>
          <p:cNvSpPr>
            <a:spLocks noGrp="1"/>
          </p:cNvSpPr>
          <p:nvPr>
            <p:ph type="sldNum" sz="quarter" idx="12"/>
          </p:nvPr>
        </p:nvSpPr>
        <p:spPr>
          <a:xfrm>
            <a:off x="944879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35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6459" y="6546663"/>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itle 1"/>
          <p:cNvSpPr>
            <a:spLocks noGrp="1"/>
          </p:cNvSpPr>
          <p:nvPr>
            <p:ph type="title"/>
          </p:nvPr>
        </p:nvSpPr>
        <p:spPr/>
        <p:txBody>
          <a:bodyPr>
            <a:noAutofit/>
          </a:bodyPr>
          <a:lstStyle/>
          <a:p>
            <a:r>
              <a:rPr lang="en-ZA" altLang="en-US" sz="2000" dirty="0">
                <a:cs typeface="Arial" panose="020B0604020202020204" pitchFamily="34" charset="0"/>
              </a:rPr>
              <a:t>DEPARTMENTAL HUMAN RESOURCE CAPACITY</a:t>
            </a:r>
            <a:endParaRPr lang="en-US" sz="2000" dirty="0">
              <a:cs typeface="Arial" panose="020B0604020202020204" pitchFamily="34" charset="0"/>
            </a:endParaRPr>
          </a:p>
        </p:txBody>
      </p:sp>
      <p:sp>
        <p:nvSpPr>
          <p:cNvPr id="7" name="Content Placeholder 2"/>
          <p:cNvSpPr>
            <a:spLocks noGrp="1"/>
          </p:cNvSpPr>
          <p:nvPr>
            <p:ph idx="1"/>
          </p:nvPr>
        </p:nvSpPr>
        <p:spPr>
          <a:xfrm>
            <a:off x="1334528" y="1633928"/>
            <a:ext cx="10585327" cy="5277860"/>
          </a:xfrm>
          <a:ln>
            <a:noFill/>
          </a:ln>
        </p:spPr>
        <p:txBody>
          <a:bodyPr>
            <a:noAutofit/>
          </a:bodyPr>
          <a:lstStyle/>
          <a:p>
            <a:pPr marL="0" indent="0" algn="just" eaLnBrk="0" fontAlgn="base" hangingPunct="0">
              <a:lnSpc>
                <a:spcPct val="100000"/>
              </a:lnSpc>
              <a:spcAft>
                <a:spcPct val="0"/>
              </a:spcAft>
              <a:buNone/>
            </a:pPr>
            <a:endParaRPr lang="en-ZA" altLang="en-US" sz="1400" u="sng" kern="0" dirty="0">
              <a:ea typeface="MS PGothic" pitchFamily="34" charset="-128"/>
              <a:cs typeface="Arial" panose="020B0604020202020204" pitchFamily="34" charset="0"/>
            </a:endParaRPr>
          </a:p>
          <a:p>
            <a:pPr marL="0" indent="0" algn="just" eaLnBrk="0" fontAlgn="base" hangingPunct="0">
              <a:lnSpc>
                <a:spcPct val="100000"/>
              </a:lnSpc>
              <a:spcAft>
                <a:spcPct val="0"/>
              </a:spcAft>
              <a:buNone/>
            </a:pPr>
            <a:endParaRPr lang="en-ZA" altLang="en-US" sz="1400" u="sng" kern="0" dirty="0">
              <a:ea typeface="MS PGothic" pitchFamily="34" charset="-128"/>
              <a:cs typeface="Arial" panose="020B0604020202020204" pitchFamily="34" charset="0"/>
            </a:endParaRPr>
          </a:p>
        </p:txBody>
      </p:sp>
      <p:graphicFrame>
        <p:nvGraphicFramePr>
          <p:cNvPr id="4" name="Table 4">
            <a:extLst>
              <a:ext uri="{FF2B5EF4-FFF2-40B4-BE49-F238E27FC236}">
                <a16:creationId xmlns:a16="http://schemas.microsoft.com/office/drawing/2014/main" id="{F20AE1A0-FDD2-4D6C-A0C4-3E519D2280C5}"/>
              </a:ext>
            </a:extLst>
          </p:cNvPr>
          <p:cNvGraphicFramePr>
            <a:graphicFrameLocks noGrp="1"/>
          </p:cNvGraphicFramePr>
          <p:nvPr>
            <p:extLst>
              <p:ext uri="{D42A27DB-BD31-4B8C-83A1-F6EECF244321}">
                <p14:modId xmlns:p14="http://schemas.microsoft.com/office/powerpoint/2010/main" val="2494728871"/>
              </p:ext>
            </p:extLst>
          </p:nvPr>
        </p:nvGraphicFramePr>
        <p:xfrm>
          <a:off x="1334529" y="1634066"/>
          <a:ext cx="10659874" cy="4820589"/>
        </p:xfrm>
        <a:graphic>
          <a:graphicData uri="http://schemas.openxmlformats.org/drawingml/2006/table">
            <a:tbl>
              <a:tblPr firstRow="1" bandRow="1">
                <a:tableStyleId>{5C22544A-7EE6-4342-B048-85BDC9FD1C3A}</a:tableStyleId>
              </a:tblPr>
              <a:tblGrid>
                <a:gridCol w="7229608">
                  <a:extLst>
                    <a:ext uri="{9D8B030D-6E8A-4147-A177-3AD203B41FA5}">
                      <a16:colId xmlns:a16="http://schemas.microsoft.com/office/drawing/2014/main" val="1520036296"/>
                    </a:ext>
                  </a:extLst>
                </a:gridCol>
                <a:gridCol w="3430266">
                  <a:extLst>
                    <a:ext uri="{9D8B030D-6E8A-4147-A177-3AD203B41FA5}">
                      <a16:colId xmlns:a16="http://schemas.microsoft.com/office/drawing/2014/main" val="747207019"/>
                    </a:ext>
                  </a:extLst>
                </a:gridCol>
              </a:tblGrid>
              <a:tr h="641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bg1"/>
                          </a:solidFill>
                          <a:latin typeface="Arial" panose="020B0604020202020204" pitchFamily="34" charset="0"/>
                          <a:ea typeface="+mn-ea"/>
                          <a:cs typeface="Arial" panose="020B0604020202020204" pitchFamily="34" charset="0"/>
                        </a:rPr>
                        <a:t>Total number of posts on the Departmental Structure as at 30 June 2023 </a:t>
                      </a:r>
                    </a:p>
                  </a:txBody>
                  <a:tcPr/>
                </a:tc>
                <a:tc>
                  <a:txBody>
                    <a:bodyPr/>
                    <a:lstStyle/>
                    <a:p>
                      <a:pPr marL="0" algn="l" defTabSz="914400" rtl="0" eaLnBrk="1" latinLnBrk="0" hangingPunct="1"/>
                      <a:r>
                        <a:rPr lang="en-ZA" sz="1400" b="1" kern="1200" dirty="0">
                          <a:solidFill>
                            <a:schemeClr val="lt1"/>
                          </a:solidFill>
                          <a:effectLst/>
                          <a:latin typeface="+mn-lt"/>
                          <a:ea typeface="+mn-ea"/>
                          <a:cs typeface="+mn-cs"/>
                        </a:rPr>
                        <a:t>625</a:t>
                      </a:r>
                      <a:endParaRPr lang="en-ZA" sz="1400" b="0" kern="1200" dirty="0">
                        <a:solidFill>
                          <a:schemeClr val="bg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64931953"/>
                  </a:ext>
                </a:extLst>
              </a:tr>
              <a:tr h="641693">
                <a:tc>
                  <a:txBody>
                    <a:bodyPr/>
                    <a:lstStyle/>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Total number of posts currently filled as at 30 June 2023</a:t>
                      </a:r>
                    </a:p>
                  </a:txBody>
                  <a:tcPr/>
                </a:tc>
                <a:tc>
                  <a:txBody>
                    <a:bodyPr/>
                    <a:lstStyle/>
                    <a:p>
                      <a:pPr marL="0" algn="l" defTabSz="914400" rtl="0" eaLnBrk="1" latinLnBrk="0" hangingPunct="1"/>
                      <a:r>
                        <a:rPr lang="en-US" sz="1400" b="0" kern="1200" dirty="0">
                          <a:solidFill>
                            <a:schemeClr val="dk1"/>
                          </a:solidFill>
                          <a:effectLst/>
                          <a:latin typeface="+mn-lt"/>
                          <a:ea typeface="+mn-ea"/>
                          <a:cs typeface="+mn-cs"/>
                        </a:rPr>
                        <a:t>5</a:t>
                      </a:r>
                      <a:r>
                        <a:rPr lang="en-ZA" sz="1400" b="0" kern="1200" dirty="0">
                          <a:solidFill>
                            <a:schemeClr val="dk1"/>
                          </a:solidFill>
                          <a:effectLst/>
                          <a:latin typeface="+mn-lt"/>
                          <a:ea typeface="+mn-ea"/>
                          <a:cs typeface="+mn-cs"/>
                        </a:rPr>
                        <a:t>30</a:t>
                      </a:r>
                      <a:endParaRPr lang="en-ZA" sz="1400" b="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217079012"/>
                  </a:ext>
                </a:extLst>
              </a:tr>
              <a:tr h="505972">
                <a:tc>
                  <a:txBody>
                    <a:bodyPr/>
                    <a:lstStyle/>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Total number of vacant posts as at 30 June 2023</a:t>
                      </a:r>
                    </a:p>
                  </a:txBody>
                  <a:tcPr/>
                </a:tc>
                <a:tc>
                  <a:txBody>
                    <a:bodyPr/>
                    <a:lstStyle/>
                    <a:p>
                      <a:pPr marL="0" algn="l" defTabSz="914400" rtl="0" eaLnBrk="1" latinLnBrk="0" hangingPunct="1"/>
                      <a:r>
                        <a:rPr lang="en-ZA" sz="1400" kern="1200" dirty="0">
                          <a:solidFill>
                            <a:schemeClr val="dk1"/>
                          </a:solidFill>
                          <a:effectLst/>
                          <a:latin typeface="+mn-lt"/>
                          <a:ea typeface="+mn-ea"/>
                          <a:cs typeface="+mn-cs"/>
                        </a:rPr>
                        <a:t>95</a:t>
                      </a:r>
                      <a:endParaRPr lang="en-ZA" sz="1400" b="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03532527"/>
                  </a:ext>
                </a:extLst>
              </a:tr>
              <a:tr h="523002">
                <a:tc>
                  <a:txBody>
                    <a:bodyPr/>
                    <a:lstStyle/>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Total number of acting positions as at 30 June 2023</a:t>
                      </a:r>
                    </a:p>
                  </a:txBody>
                  <a:tcPr/>
                </a:tc>
                <a:tc>
                  <a:txBody>
                    <a:bodyPr/>
                    <a:lstStyle/>
                    <a:p>
                      <a:pPr marL="0" algn="l" defTabSz="914400" rtl="0" eaLnBrk="1" latinLnBrk="0" hangingPunct="1"/>
                      <a:r>
                        <a:rPr lang="en-ZA" sz="1400" kern="1200" dirty="0">
                          <a:solidFill>
                            <a:schemeClr val="dk1"/>
                          </a:solidFill>
                          <a:effectLst/>
                          <a:latin typeface="+mn-lt"/>
                          <a:ea typeface="+mn-ea"/>
                          <a:cs typeface="+mn-cs"/>
                        </a:rPr>
                        <a:t>12</a:t>
                      </a:r>
                      <a:endParaRPr lang="en-ZA" sz="1400" b="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90976530"/>
                  </a:ext>
                </a:extLst>
              </a:tr>
              <a:tr h="447154">
                <a:tc>
                  <a:txBody>
                    <a:bodyPr/>
                    <a:lstStyle/>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Total number of terminations during the period under review</a:t>
                      </a:r>
                    </a:p>
                  </a:txBody>
                  <a:tcPr/>
                </a:tc>
                <a:tc>
                  <a:txBody>
                    <a:bodyPr/>
                    <a:lstStyle/>
                    <a:p>
                      <a:pPr marL="0" algn="l" defTabSz="914400" rtl="0" eaLnBrk="1" latinLnBrk="0" hangingPunct="1"/>
                      <a:r>
                        <a:rPr lang="en-US" sz="1400" kern="1200" dirty="0">
                          <a:solidFill>
                            <a:schemeClr val="dk1"/>
                          </a:solidFill>
                          <a:effectLst/>
                          <a:latin typeface="+mn-lt"/>
                          <a:ea typeface="+mn-ea"/>
                          <a:cs typeface="+mn-cs"/>
                        </a:rPr>
                        <a:t>43= 5 Terminations of permanent employees, 32 terminations of Interns and Learners, 2 Transfers out to other Departments </a:t>
                      </a:r>
                      <a:endParaRPr lang="en-ZA" sz="1400" b="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264052786"/>
                  </a:ext>
                </a:extLst>
              </a:tr>
              <a:tr h="420895">
                <a:tc>
                  <a:txBody>
                    <a:bodyPr/>
                    <a:lstStyle/>
                    <a:p>
                      <a:pPr marL="0" algn="l" defTabSz="914400" rtl="0" eaLnBrk="1" latinLnBrk="0" hangingPunct="1"/>
                      <a:r>
                        <a:rPr lang="en-US" sz="1400" b="0" kern="1200" dirty="0" err="1">
                          <a:solidFill>
                            <a:schemeClr val="dk1"/>
                          </a:solidFill>
                          <a:latin typeface="Arial" panose="020B0604020202020204" pitchFamily="34" charset="0"/>
                          <a:ea typeface="+mn-ea"/>
                          <a:cs typeface="Arial" panose="020B0604020202020204" pitchFamily="34" charset="0"/>
                        </a:rPr>
                        <a:t>OoP</a:t>
                      </a:r>
                      <a:r>
                        <a:rPr lang="en-US" sz="1400" b="0" kern="1200" dirty="0">
                          <a:solidFill>
                            <a:schemeClr val="dk1"/>
                          </a:solidFill>
                          <a:latin typeface="Arial" panose="020B0604020202020204" pitchFamily="34" charset="0"/>
                          <a:ea typeface="+mn-ea"/>
                          <a:cs typeface="Arial" panose="020B0604020202020204" pitchFamily="34" charset="0"/>
                        </a:rPr>
                        <a:t> Vacancy rate</a:t>
                      </a:r>
                      <a:endParaRPr lang="en-ZA" sz="1400" b="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ZA" sz="1400" kern="1200" dirty="0">
                          <a:solidFill>
                            <a:schemeClr val="dk1"/>
                          </a:solidFill>
                          <a:effectLst/>
                          <a:latin typeface="+mn-lt"/>
                          <a:ea typeface="+mn-ea"/>
                          <a:cs typeface="+mn-cs"/>
                        </a:rPr>
                        <a:t>15%</a:t>
                      </a:r>
                    </a:p>
                  </a:txBody>
                  <a:tcPr/>
                </a:tc>
                <a:extLst>
                  <a:ext uri="{0D108BD9-81ED-4DB2-BD59-A6C34878D82A}">
                    <a16:rowId xmlns:a16="http://schemas.microsoft.com/office/drawing/2014/main" val="1944833883"/>
                  </a:ext>
                </a:extLst>
              </a:tr>
              <a:tr h="593927">
                <a:tc>
                  <a:txBody>
                    <a:bodyPr/>
                    <a:lstStyle/>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Total number of new appointments as at 30 June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68= 2 permanent, 4 fixed term contract, 62 Learners</a:t>
                      </a:r>
                      <a:endParaRPr lang="en-ZA" sz="1400" b="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6981909"/>
                  </a:ext>
                </a:extLst>
              </a:tr>
              <a:tr h="548527">
                <a:tc>
                  <a:txBody>
                    <a:bodyPr/>
                    <a:lstStyle/>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Total number of suspensions as at 30 June 2023</a:t>
                      </a:r>
                    </a:p>
                  </a:txBody>
                  <a:tcPr/>
                </a:tc>
                <a:tc>
                  <a:txBody>
                    <a:bodyPr/>
                    <a:lstStyle/>
                    <a:p>
                      <a:pPr marL="0" algn="l" defTabSz="914400" rtl="0" eaLnBrk="1" latinLnBrk="0" hangingPunct="1"/>
                      <a:r>
                        <a:rPr lang="en-US" sz="1400" b="0" kern="1200" dirty="0">
                          <a:solidFill>
                            <a:schemeClr val="dk1"/>
                          </a:solidFill>
                          <a:effectLst/>
                          <a:latin typeface="+mn-lt"/>
                          <a:ea typeface="+mn-ea"/>
                          <a:cs typeface="+mn-cs"/>
                        </a:rPr>
                        <a:t>1</a:t>
                      </a:r>
                      <a:endParaRPr lang="en-ZA" sz="1400" b="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236312892"/>
                  </a:ext>
                </a:extLst>
              </a:tr>
            </a:tbl>
          </a:graphicData>
        </a:graphic>
      </p:graphicFrame>
    </p:spTree>
    <p:extLst>
      <p:ext uri="{BB962C8B-B14F-4D97-AF65-F5344CB8AC3E}">
        <p14:creationId xmlns:p14="http://schemas.microsoft.com/office/powerpoint/2010/main" val="3493569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a:xfrm>
            <a:off x="1343025" y="1085850"/>
            <a:ext cx="10515600" cy="457200"/>
          </a:xfrm>
        </p:spPr>
        <p:txBody>
          <a:bodyPr>
            <a:normAutofit/>
          </a:bodyPr>
          <a:lstStyle/>
          <a:p>
            <a:r>
              <a:rPr lang="en-GB" sz="2400" b="1" dirty="0">
                <a:solidFill>
                  <a:schemeClr val="bg1"/>
                </a:solidFill>
                <a:latin typeface="Arial" panose="020B0604020202020204" pitchFamily="34" charset="0"/>
                <a:cs typeface="Arial" panose="020B0604020202020204" pitchFamily="34" charset="0"/>
              </a:rPr>
              <a:t>TASKS FOR THE 100 DAYS, SIX AND TWELVE MONTHS</a:t>
            </a:r>
          </a:p>
        </p:txBody>
      </p:sp>
      <p:sp>
        <p:nvSpPr>
          <p:cNvPr id="1048640" name="Content Placeholder 2"/>
          <p:cNvSpPr>
            <a:spLocks noGrp="1"/>
          </p:cNvSpPr>
          <p:nvPr>
            <p:ph idx="1"/>
          </p:nvPr>
        </p:nvSpPr>
        <p:spPr>
          <a:xfrm>
            <a:off x="1343025" y="1558924"/>
            <a:ext cx="10515600" cy="5016047"/>
          </a:xfrm>
        </p:spPr>
        <p:txBody>
          <a:bodyPr>
            <a:normAutofit fontScale="93750"/>
          </a:bodyPr>
          <a:lstStyle/>
          <a:p>
            <a:pPr>
              <a:lnSpc>
                <a:spcPct val="120000"/>
              </a:lnSpc>
              <a:spcBef>
                <a:spcPts val="300"/>
              </a:spcBef>
            </a:pPr>
            <a:r>
              <a:rPr lang="en-ZA" sz="1600" dirty="0">
                <a:latin typeface="Arial" panose="020B0604020202020204" pitchFamily="34" charset="0"/>
                <a:cs typeface="Arial" panose="020B0604020202020204" pitchFamily="34" charset="0"/>
              </a:rPr>
              <a:t>The Growing Gauteng Together 2030 (GGT 2030) mandate remains the blueprint of the 6</a:t>
            </a:r>
            <a:r>
              <a:rPr lang="en-ZA" sz="1600" baseline="30000" dirty="0">
                <a:latin typeface="Arial" panose="020B0604020202020204" pitchFamily="34" charset="0"/>
                <a:cs typeface="Arial" panose="020B0604020202020204" pitchFamily="34" charset="0"/>
              </a:rPr>
              <a:t>th</a:t>
            </a:r>
            <a:r>
              <a:rPr lang="en-ZA" sz="1600" dirty="0">
                <a:latin typeface="Arial" panose="020B0604020202020204" pitchFamily="34" charset="0"/>
                <a:cs typeface="Arial" panose="020B0604020202020204" pitchFamily="34" charset="0"/>
              </a:rPr>
              <a:t> Administration and we will continue to accelerate its implementation. The GGT 2030 encapsulates the following matters: </a:t>
            </a:r>
          </a:p>
          <a:p>
            <a:pPr lvl="1">
              <a:lnSpc>
                <a:spcPct val="120000"/>
              </a:lnSpc>
              <a:spcBef>
                <a:spcPts val="300"/>
              </a:spcBef>
            </a:pPr>
            <a:r>
              <a:rPr lang="en-ZA" sz="1600" dirty="0">
                <a:latin typeface="Arial" panose="020B0604020202020204" pitchFamily="34" charset="0"/>
                <a:cs typeface="Arial" panose="020B0604020202020204" pitchFamily="34" charset="0"/>
              </a:rPr>
              <a:t>Making Gauteng’s vision a reality</a:t>
            </a:r>
          </a:p>
          <a:p>
            <a:pPr lvl="1">
              <a:lnSpc>
                <a:spcPct val="120000"/>
              </a:lnSpc>
              <a:spcBef>
                <a:spcPts val="300"/>
              </a:spcBef>
            </a:pPr>
            <a:r>
              <a:rPr lang="en-ZA" sz="1600" dirty="0">
                <a:latin typeface="Arial" panose="020B0604020202020204" pitchFamily="34" charset="0"/>
                <a:cs typeface="Arial" panose="020B0604020202020204" pitchFamily="34" charset="0"/>
              </a:rPr>
              <a:t>Tackling matters related to the economy, jobs and infrastructure</a:t>
            </a:r>
          </a:p>
          <a:p>
            <a:pPr lvl="1">
              <a:lnSpc>
                <a:spcPct val="120000"/>
              </a:lnSpc>
              <a:spcBef>
                <a:spcPts val="300"/>
              </a:spcBef>
            </a:pPr>
            <a:r>
              <a:rPr lang="en-ZA" sz="1600" dirty="0">
                <a:latin typeface="Arial" panose="020B0604020202020204" pitchFamily="34" charset="0"/>
                <a:cs typeface="Arial" panose="020B0604020202020204" pitchFamily="34" charset="0"/>
              </a:rPr>
              <a:t>Accelerating quality education, skills revolution and health</a:t>
            </a:r>
          </a:p>
          <a:p>
            <a:pPr lvl="1">
              <a:lnSpc>
                <a:spcPct val="120000"/>
              </a:lnSpc>
              <a:spcBef>
                <a:spcPts val="300"/>
              </a:spcBef>
            </a:pPr>
            <a:r>
              <a:rPr lang="en-ZA" sz="1600" dirty="0">
                <a:latin typeface="Arial" panose="020B0604020202020204" pitchFamily="34" charset="0"/>
                <a:cs typeface="Arial" panose="020B0604020202020204" pitchFamily="34" charset="0"/>
              </a:rPr>
              <a:t>Integrated human settlements and land release</a:t>
            </a:r>
          </a:p>
          <a:p>
            <a:pPr lvl="1">
              <a:lnSpc>
                <a:spcPct val="120000"/>
              </a:lnSpc>
              <a:spcBef>
                <a:spcPts val="300"/>
              </a:spcBef>
            </a:pPr>
            <a:r>
              <a:rPr lang="en-ZA" sz="1600" dirty="0">
                <a:latin typeface="Arial" panose="020B0604020202020204" pitchFamily="34" charset="0"/>
                <a:cs typeface="Arial" panose="020B0604020202020204" pitchFamily="34" charset="0"/>
              </a:rPr>
              <a:t>Safety, social cohesion and food security</a:t>
            </a:r>
          </a:p>
          <a:p>
            <a:pPr lvl="1">
              <a:lnSpc>
                <a:spcPct val="120000"/>
              </a:lnSpc>
              <a:spcBef>
                <a:spcPts val="300"/>
              </a:spcBef>
            </a:pPr>
            <a:r>
              <a:rPr lang="en-ZA" sz="1600" dirty="0">
                <a:latin typeface="Arial" panose="020B0604020202020204" pitchFamily="34" charset="0"/>
                <a:cs typeface="Arial" panose="020B0604020202020204" pitchFamily="34" charset="0"/>
              </a:rPr>
              <a:t>Establishing a capable, ethical and developmental state</a:t>
            </a:r>
          </a:p>
          <a:p>
            <a:pPr lvl="1">
              <a:lnSpc>
                <a:spcPct val="120000"/>
              </a:lnSpc>
              <a:spcBef>
                <a:spcPts val="300"/>
              </a:spcBef>
            </a:pPr>
            <a:r>
              <a:rPr lang="en-ZA" sz="1600" dirty="0">
                <a:latin typeface="Arial" panose="020B0604020202020204" pitchFamily="34" charset="0"/>
                <a:cs typeface="Arial" panose="020B0604020202020204" pitchFamily="34" charset="0"/>
              </a:rPr>
              <a:t>Creating a better Africa and the world</a:t>
            </a:r>
          </a:p>
          <a:p>
            <a:pPr lvl="1">
              <a:lnSpc>
                <a:spcPct val="120000"/>
              </a:lnSpc>
              <a:spcBef>
                <a:spcPts val="300"/>
              </a:spcBef>
            </a:pPr>
            <a:r>
              <a:rPr lang="en-ZA" sz="1600" dirty="0">
                <a:latin typeface="Arial" panose="020B0604020202020204" pitchFamily="34" charset="0"/>
                <a:cs typeface="Arial" panose="020B0604020202020204" pitchFamily="34" charset="0"/>
              </a:rPr>
              <a:t>Sustainable development for future generations</a:t>
            </a:r>
          </a:p>
          <a:p>
            <a:pPr>
              <a:lnSpc>
                <a:spcPct val="120000"/>
              </a:lnSpc>
              <a:spcBef>
                <a:spcPts val="300"/>
              </a:spcBef>
            </a:pPr>
            <a:r>
              <a:rPr lang="en-ZA" sz="1600" dirty="0">
                <a:latin typeface="Arial" panose="020B0604020202020204" pitchFamily="34" charset="0"/>
                <a:cs typeface="Arial" panose="020B0604020202020204" pitchFamily="34" charset="0"/>
              </a:rPr>
              <a:t>The Premier elevated certain areas of the GGT 2030 Plan of Action – blueprint, which are non-negotiable, between now and the end of the sixth administration. </a:t>
            </a:r>
          </a:p>
          <a:p>
            <a:pPr lvl="1">
              <a:lnSpc>
                <a:spcPct val="120000"/>
              </a:lnSpc>
              <a:spcBef>
                <a:spcPts val="300"/>
              </a:spcBef>
            </a:pPr>
            <a:r>
              <a:rPr lang="en-ZA" sz="1600" dirty="0">
                <a:latin typeface="Arial" panose="020B0604020202020204" pitchFamily="34" charset="0"/>
                <a:cs typeface="Arial" panose="020B0604020202020204" pitchFamily="34" charset="0"/>
              </a:rPr>
              <a:t>To ensure economic recovery and reconstruction, and the repositioning of the Gauteng Economy</a:t>
            </a:r>
          </a:p>
          <a:p>
            <a:pPr lvl="1">
              <a:lnSpc>
                <a:spcPct val="120000"/>
              </a:lnSpc>
              <a:spcBef>
                <a:spcPts val="300"/>
              </a:spcBef>
            </a:pPr>
            <a:r>
              <a:rPr lang="en-ZA" sz="1600" dirty="0">
                <a:latin typeface="Arial" panose="020B0604020202020204" pitchFamily="34" charset="0"/>
                <a:cs typeface="Arial" panose="020B0604020202020204" pitchFamily="34" charset="0"/>
              </a:rPr>
              <a:t>Strengthening the immediate fight against crime, corruption, vandalism, and lawlessness is another critical area we need to prioritise </a:t>
            </a:r>
          </a:p>
          <a:p>
            <a:pPr lvl="1">
              <a:lnSpc>
                <a:spcPct val="120000"/>
              </a:lnSpc>
              <a:spcBef>
                <a:spcPts val="300"/>
              </a:spcBef>
            </a:pPr>
            <a:r>
              <a:rPr lang="en-ZA" sz="1600" dirty="0">
                <a:latin typeface="Arial" panose="020B0604020202020204" pitchFamily="34" charset="0"/>
                <a:cs typeface="Arial" panose="020B0604020202020204" pitchFamily="34" charset="0"/>
              </a:rPr>
              <a:t>Changing the living conditions in townships, informal settlements, and hostels is also one of our imperatives </a:t>
            </a:r>
            <a:endParaRPr lang="en-GB" sz="1600" dirty="0">
              <a:latin typeface="Arial" panose="020B0604020202020204" pitchFamily="34" charset="0"/>
              <a:cs typeface="Arial" panose="020B0604020202020204" pitchFamily="34" charset="0"/>
            </a:endParaRPr>
          </a:p>
        </p:txBody>
      </p:sp>
      <p:sp>
        <p:nvSpPr>
          <p:cNvPr id="1048641" name="Slide Number Placeholder 6"/>
          <p:cNvSpPr txBox="1"/>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000" dirty="0"/>
              <a:t>THANK YOU</a:t>
            </a:r>
          </a:p>
        </p:txBody>
      </p:sp>
      <p:sp>
        <p:nvSpPr>
          <p:cNvPr id="3" name="Slide Number Placeholder 2"/>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24"/>
            <a:fld id="{093862CD-2CE4-D846-9F15-15300DCE1BBC}" type="slidenum">
              <a:rPr lang="en-US" smtClean="0"/>
              <a:pPr defTabSz="457124"/>
              <a:t>60</a:t>
            </a:fld>
            <a:endParaRPr lang="en-US" dirty="0">
              <a:solidFill>
                <a:prstClr val="black"/>
              </a:solidFill>
            </a:endParaRPr>
          </a:p>
        </p:txBody>
      </p:sp>
      <p:sp>
        <p:nvSpPr>
          <p:cNvPr id="17" name="TextBox 16">
            <a:extLst>
              <a:ext uri="{FF2B5EF4-FFF2-40B4-BE49-F238E27FC236}">
                <a16:creationId xmlns:a16="http://schemas.microsoft.com/office/drawing/2014/main" id="{13450A20-4397-0F44-A023-567AF0264A3F}"/>
              </a:ext>
            </a:extLst>
          </p:cNvPr>
          <p:cNvSpPr txBox="1"/>
          <p:nvPr/>
        </p:nvSpPr>
        <p:spPr>
          <a:xfrm>
            <a:off x="13215257" y="4386943"/>
            <a:ext cx="184731" cy="369332"/>
          </a:xfrm>
          <a:prstGeom prst="rect">
            <a:avLst/>
          </a:prstGeom>
          <a:noFill/>
        </p:spPr>
        <p:txBody>
          <a:bodyPr wrap="none" rtlCol="0">
            <a:spAutoFit/>
          </a:bodyPr>
          <a:lstStyle/>
          <a:p>
            <a:endParaRPr lang="en-US" dirty="0"/>
          </a:p>
        </p:txBody>
      </p:sp>
      <p:pic>
        <p:nvPicPr>
          <p:cNvPr id="7" name="Picture 6" descr="A screenshot of a cell phone&#10;&#10;Description automatically generated">
            <a:extLst>
              <a:ext uri="{FF2B5EF4-FFF2-40B4-BE49-F238E27FC236}">
                <a16:creationId xmlns:a16="http://schemas.microsoft.com/office/drawing/2014/main" id="{CA215D7C-CFF8-CF4C-B1FB-4C526362816C}"/>
              </a:ext>
            </a:extLst>
          </p:cNvPr>
          <p:cNvPicPr>
            <a:picLocks noChangeAspect="1"/>
          </p:cNvPicPr>
          <p:nvPr/>
        </p:nvPicPr>
        <p:blipFill>
          <a:blip r:embed="rId3"/>
          <a:stretch>
            <a:fillRect/>
          </a:stretch>
        </p:blipFill>
        <p:spPr>
          <a:xfrm>
            <a:off x="2162149" y="1776594"/>
            <a:ext cx="9046393" cy="4382185"/>
          </a:xfrm>
          <a:prstGeom prst="rect">
            <a:avLst/>
          </a:prstGeom>
        </p:spPr>
      </p:pic>
    </p:spTree>
    <p:extLst>
      <p:ext uri="{BB962C8B-B14F-4D97-AF65-F5344CB8AC3E}">
        <p14:creationId xmlns:p14="http://schemas.microsoft.com/office/powerpoint/2010/main" val="1629485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BFDC-1172-2145-8BD8-D61592F1E750}"/>
              </a:ext>
            </a:extLst>
          </p:cNvPr>
          <p:cNvSpPr>
            <a:spLocks noGrp="1"/>
          </p:cNvSpPr>
          <p:nvPr>
            <p:ph type="title"/>
          </p:nvPr>
        </p:nvSpPr>
        <p:spPr>
          <a:xfrm>
            <a:off x="1323644" y="1053235"/>
            <a:ext cx="10585326" cy="414834"/>
          </a:xfrm>
        </p:spPr>
        <p:txBody>
          <a:bodyPr/>
          <a:lstStyle/>
          <a:p>
            <a:r>
              <a:rPr lang="en-US" altLang="en-US" sz="2000" cap="all" dirty="0">
                <a:latin typeface="Arial Nova"/>
              </a:rPr>
              <a:t>Elevated priorities underpinned by a focus on TISH areas</a:t>
            </a:r>
            <a:endParaRPr lang="en-US" sz="2000" cap="all" dirty="0">
              <a:latin typeface="Arial Nova"/>
            </a:endParaRPr>
          </a:p>
        </p:txBody>
      </p:sp>
      <p:graphicFrame>
        <p:nvGraphicFramePr>
          <p:cNvPr id="4" name="Diagram 3">
            <a:extLst>
              <a:ext uri="{FF2B5EF4-FFF2-40B4-BE49-F238E27FC236}">
                <a16:creationId xmlns:a16="http://schemas.microsoft.com/office/drawing/2014/main" id="{6133F01C-5F52-0149-A069-E811E8A1EB0E}"/>
              </a:ext>
            </a:extLst>
          </p:cNvPr>
          <p:cNvGraphicFramePr/>
          <p:nvPr/>
        </p:nvGraphicFramePr>
        <p:xfrm>
          <a:off x="6241312" y="1625777"/>
          <a:ext cx="5854390" cy="4730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21;p29">
            <a:extLst>
              <a:ext uri="{FF2B5EF4-FFF2-40B4-BE49-F238E27FC236}">
                <a16:creationId xmlns:a16="http://schemas.microsoft.com/office/drawing/2014/main" id="{3E60B102-86FC-47BA-9835-608C0BE340DE}"/>
              </a:ext>
            </a:extLst>
          </p:cNvPr>
          <p:cNvSpPr txBox="1">
            <a:spLocks/>
          </p:cNvSpPr>
          <p:nvPr/>
        </p:nvSpPr>
        <p:spPr>
          <a:xfrm>
            <a:off x="1218782" y="1544919"/>
            <a:ext cx="4618491" cy="5008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457200" marR="0" lvl="0" indent="-457200" algn="l" defTabSz="914400" rtl="0" eaLnBrk="1" fontAlgn="auto" latinLnBrk="0" hangingPunct="1">
              <a:lnSpc>
                <a:spcPct val="100000"/>
              </a:lnSpc>
              <a:spcBef>
                <a:spcPts val="600"/>
              </a:spcBef>
              <a:spcAft>
                <a:spcPts val="600"/>
              </a:spcAft>
              <a:buClr>
                <a:srgbClr val="000000"/>
              </a:buClr>
              <a:buSzPct val="80000"/>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Accelerated economic recovery </a:t>
            </a:r>
            <a:endParaRPr kumimoji="0" lang="en-ZA" sz="18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l" defTabSz="914400" rtl="0" eaLnBrk="1" fontAlgn="auto" latinLnBrk="0" hangingPunct="1">
              <a:lnSpc>
                <a:spcPct val="100000"/>
              </a:lnSpc>
              <a:spcBef>
                <a:spcPts val="600"/>
              </a:spcBef>
              <a:spcAft>
                <a:spcPts val="600"/>
              </a:spcAft>
              <a:buClr>
                <a:srgbClr val="000000"/>
              </a:buClr>
              <a:buSzPct val="80000"/>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Strengthen the battle against crime, corruption, vandalism, and lawlessness </a:t>
            </a:r>
          </a:p>
          <a:p>
            <a:pPr marL="457200" marR="0" lvl="0" indent="-457200" algn="l" defTabSz="914400" rtl="0" eaLnBrk="1" fontAlgn="auto" latinLnBrk="0" hangingPunct="1">
              <a:lnSpc>
                <a:spcPct val="100000"/>
              </a:lnSpc>
              <a:spcBef>
                <a:spcPts val="600"/>
              </a:spcBef>
              <a:spcAft>
                <a:spcPts val="600"/>
              </a:spcAft>
              <a:buClr>
                <a:srgbClr val="000000"/>
              </a:buClr>
              <a:buSzPct val="80000"/>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Improve health and wellness of communities</a:t>
            </a:r>
          </a:p>
          <a:p>
            <a:pPr marL="457200" marR="0" lvl="0" indent="-457200" algn="l" defTabSz="914400" rtl="0" eaLnBrk="1" fontAlgn="auto" latinLnBrk="0" hangingPunct="1">
              <a:lnSpc>
                <a:spcPct val="100000"/>
              </a:lnSpc>
              <a:spcBef>
                <a:spcPts val="600"/>
              </a:spcBef>
              <a:spcAft>
                <a:spcPts val="600"/>
              </a:spcAft>
              <a:buClr>
                <a:srgbClr val="000000"/>
              </a:buClr>
              <a:buSzPct val="80000"/>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Strengthen the capacity of the state to deliver services</a:t>
            </a:r>
          </a:p>
          <a:p>
            <a:pPr marL="457200" marR="0" lvl="0" indent="-457200" algn="l" defTabSz="914400" rtl="0" eaLnBrk="1" fontAlgn="auto" latinLnBrk="0" hangingPunct="1">
              <a:lnSpc>
                <a:spcPct val="100000"/>
              </a:lnSpc>
              <a:spcBef>
                <a:spcPts val="600"/>
              </a:spcBef>
              <a:spcAft>
                <a:spcPts val="600"/>
              </a:spcAft>
              <a:buClr>
                <a:srgbClr val="000000"/>
              </a:buClr>
              <a:buSzPct val="80000"/>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Focus on incomplete Infrastructure investment</a:t>
            </a:r>
            <a:endParaRPr kumimoji="0" lang="en-ZA"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Pct val="80000"/>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Improve living conditions in townships, informal settlements, and hostels (TISH)</a:t>
            </a:r>
            <a:endParaRPr kumimoji="0" lang="en-ZA" sz="1800" b="0" i="0" u="none" strike="noStrike" kern="0" cap="none" spc="0" normalizeH="0" baseline="0" noProof="0" dirty="0">
              <a:ln>
                <a:noFill/>
              </a:ln>
              <a:solidFill>
                <a:srgbClr val="000000"/>
              </a:solidFill>
              <a:effectLst/>
              <a:uLnTx/>
              <a:uFillTx/>
              <a:latin typeface="Arial Nova" panose="020B0504020202020204" pitchFamily="34" charset="0"/>
              <a:cs typeface="Arial"/>
              <a:sym typeface="Arial"/>
            </a:endParaRPr>
          </a:p>
          <a:p>
            <a:pPr marL="545465" marR="0" lvl="0" indent="-34290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545465" marR="0" lvl="0" indent="-34290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545465" marR="0" lvl="0" indent="-34290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545465" marR="0" lvl="0" indent="-34290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545465" marR="0" lvl="0" indent="-34290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a:p>
            <a:pPr marL="545465" marR="0" lvl="0" indent="-342900" algn="l" defTabSz="914400" rtl="0" eaLnBrk="1" fontAlgn="auto" latinLnBrk="0" hangingPunct="1">
              <a:lnSpc>
                <a:spcPct val="100000"/>
              </a:lnSpc>
              <a:spcBef>
                <a:spcPts val="600"/>
              </a:spcBef>
              <a:spcAft>
                <a:spcPts val="600"/>
              </a:spcAft>
              <a:buClr>
                <a:srgbClr val="000000"/>
              </a:buClr>
              <a:buSzPts val="1200"/>
              <a:buFont typeface="Arial"/>
              <a:buChar char="●"/>
              <a:tabLst/>
              <a:defRPr/>
            </a:pPr>
            <a:endParaRPr kumimoji="0" lang="en-ZA" sz="2000" b="0" i="0" u="none" strike="noStrike" kern="0" cap="none" spc="0" normalizeH="0" baseline="0" noProof="0" dirty="0">
              <a:ln>
                <a:noFill/>
              </a:ln>
              <a:solidFill>
                <a:srgbClr val="000000"/>
              </a:solidFill>
              <a:effectLst/>
              <a:highlight>
                <a:srgbClr val="FFFF00"/>
              </a:highlight>
              <a:uLnTx/>
              <a:uFillTx/>
              <a:latin typeface="Arial Nova" panose="020B0504020202020204" pitchFamily="34" charset="0"/>
              <a:cs typeface="Arial"/>
              <a:sym typeface="Arial"/>
            </a:endParaRPr>
          </a:p>
        </p:txBody>
      </p:sp>
      <p:sp>
        <p:nvSpPr>
          <p:cNvPr id="6" name="Slide Number Placeholder 3">
            <a:extLst>
              <a:ext uri="{FF2B5EF4-FFF2-40B4-BE49-F238E27FC236}">
                <a16:creationId xmlns:a16="http://schemas.microsoft.com/office/drawing/2014/main" id="{BB382537-2B3C-A35C-0999-35ECC484B774}"/>
              </a:ext>
            </a:extLst>
          </p:cNvPr>
          <p:cNvSpPr txBox="1">
            <a:spLocks/>
          </p:cNvSpPr>
          <p:nvPr/>
        </p:nvSpPr>
        <p:spPr>
          <a:xfrm>
            <a:off x="9347200" y="6356350"/>
            <a:ext cx="2844800" cy="365125"/>
          </a:xfrm>
          <a:prstGeom prst="rect">
            <a:avLst/>
          </a:prstGeom>
          <a:noFill/>
          <a:ln>
            <a:noFill/>
          </a:ln>
        </p:spPr>
        <p:txBody>
          <a:bodyPr spcFirstLastPara="1" wrap="square" lIns="91425" tIns="91425" rIns="91425" bIns="91425" anchor="ctr" anchorCtr="0">
            <a:noAutofit/>
          </a:bodyPr>
          <a:lstStyle>
            <a:defPPr>
              <a:defRPr lang="en-US"/>
            </a:defPPr>
            <a:lvl1pPr marL="0" lvl="0" algn="r" defTabSz="914400" rtl="0" eaLnBrk="1" latinLnBrk="0" hangingPunct="1">
              <a:buNone/>
              <a:defRPr sz="1333" kern="1200">
                <a:solidFill>
                  <a:schemeClr val="dk2"/>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0484C11-3960-8246-8732-13FBCACD55EF}" type="slidenum">
              <a:rPr kumimoji="0" lang="en-US" sz="1800" b="0" i="0" u="none" strike="noStrike" kern="1200" cap="none" spc="0" normalizeH="0" baseline="0" noProof="0" dirty="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5813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365C937B-EF7F-324C-AB7C-7A163720D8DC}"/>
              </a:ext>
            </a:extLst>
          </p:cNvPr>
          <p:cNvSpPr>
            <a:spLocks noGrp="1"/>
          </p:cNvSpPr>
          <p:nvPr>
            <p:ph type="title"/>
          </p:nvPr>
        </p:nvSpPr>
        <p:spPr>
          <a:xfrm>
            <a:off x="753925" y="2076450"/>
            <a:ext cx="10684151" cy="1345134"/>
          </a:xfrm>
        </p:spPr>
        <p:txBody>
          <a:bodyPr vert="horz" lIns="91440" tIns="45720" rIns="91440" bIns="45720" rtlCol="0" anchor="ctr">
            <a:normAutofit fontScale="90000"/>
          </a:bodyPr>
          <a:lstStyle/>
          <a:p>
            <a:pPr algn="ctr"/>
            <a:r>
              <a:rPr lang="en-US" sz="4000" b="1" dirty="0">
                <a:solidFill>
                  <a:srgbClr val="FFFFFF"/>
                </a:solidFill>
                <a:latin typeface="Arial" panose="020B0604020202020204" pitchFamily="34" charset="0"/>
                <a:cs typeface="Arial" panose="020B0604020202020204" pitchFamily="34" charset="0"/>
              </a:rPr>
              <a:t>Q1 PERFORMANCE HIGHLIGHTS IN RESPONSE TO THE ELEVATED PRIORITIES</a:t>
            </a:r>
            <a:br>
              <a:rPr lang="en-US" sz="4000" b="1" dirty="0">
                <a:solidFill>
                  <a:srgbClr val="FFFFFF"/>
                </a:solidFill>
                <a:latin typeface="Arial" panose="020B0604020202020204" pitchFamily="34" charset="0"/>
                <a:cs typeface="Arial" panose="020B0604020202020204" pitchFamily="34" charset="0"/>
              </a:rPr>
            </a:br>
            <a:endParaRPr lang="en-US" sz="4000" b="1" dirty="0">
              <a:solidFill>
                <a:srgbClr val="FFFFFF"/>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E7B6ED-B1DA-6F40-8C1C-6CF5CFC31479}"/>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endParaRPr lang="en-US" sz="1600" dirty="0">
              <a:solidFill>
                <a:srgbClr val="000000"/>
              </a:solidFill>
              <a:latin typeface="Arial" panose="020B0604020202020204" pitchFamily="34" charset="0"/>
              <a:cs typeface="Arial" panose="020B0604020202020204" pitchFamily="34" charset="0"/>
            </a:endParaRPr>
          </a:p>
          <a:p>
            <a:pPr algn="ctr"/>
            <a:endParaRPr lang="en-US" sz="1600" dirty="0">
              <a:solidFill>
                <a:srgbClr val="000000"/>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D567092C-E83F-9345-A464-D8B1133F38B0}"/>
              </a:ext>
            </a:extLst>
          </p:cNvPr>
          <p:cNvSpPr>
            <a:spLocks noGrp="1"/>
          </p:cNvSpPr>
          <p:nvPr>
            <p:ph type="sldNum" sz="quarter" idx="12"/>
          </p:nvPr>
        </p:nvSpPr>
        <p:spPr>
          <a:xfrm>
            <a:off x="944879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88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spcBef>
                <a:spcPts val="0"/>
              </a:spcBef>
              <a:defRPr/>
            </a:pPr>
            <a:r>
              <a:rPr lang="en-US" sz="1800" b="1" cap="all" dirty="0">
                <a:effectLst/>
                <a:latin typeface="Calibri" panose="020F0502020204030204" pitchFamily="34" charset="0"/>
                <a:ea typeface="Calibri" panose="020F0502020204030204" pitchFamily="34" charset="0"/>
                <a:cs typeface="Calibri" panose="020F0502020204030204" pitchFamily="34" charset="0"/>
              </a:rPr>
              <a:t> RESPONSE TO ELEVATED PRIORITY 1: </a:t>
            </a:r>
            <a:r>
              <a:rPr lang="en-US" sz="1800" b="1" cap="all"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Economic recovery and acceleration</a:t>
            </a:r>
            <a:endParaRPr lang="en-US" sz="1800" dirty="0">
              <a:solidFill>
                <a:schemeClr val="tx1"/>
              </a:solidFill>
              <a:highlight>
                <a:srgbClr val="FFFF00"/>
              </a:highlight>
            </a:endParaRPr>
          </a:p>
        </p:txBody>
      </p:sp>
      <p:sp>
        <p:nvSpPr>
          <p:cNvPr id="2" name="Slide Number Placeholder 1"/>
          <p:cNvSpPr>
            <a:spLocks noGrp="1"/>
          </p:cNvSpPr>
          <p:nvPr>
            <p:ph type="sldNum" sz="quarter" idx="12"/>
          </p:nvPr>
        </p:nvSpPr>
        <p:spPr>
          <a:xfrm>
            <a:off x="11528612" y="6546664"/>
            <a:ext cx="606749"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00A16F60-9ACA-4186-91C8-4B546601F213}"/>
              </a:ext>
            </a:extLst>
          </p:cNvPr>
          <p:cNvSpPr/>
          <p:nvPr/>
        </p:nvSpPr>
        <p:spPr>
          <a:xfrm>
            <a:off x="1334529" y="2050472"/>
            <a:ext cx="10585327" cy="4312227"/>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t"/>
          <a:lstStyle/>
          <a:p>
            <a:pPr marL="285750" indent="-285750" algn="just">
              <a:spcBef>
                <a:spcPts val="600"/>
              </a:spcBef>
              <a:buFont typeface="Arial" panose="020B0604020202020204" pitchFamily="34" charset="0"/>
              <a:buChar char="•"/>
              <a:defRPr/>
            </a:pPr>
            <a:r>
              <a:rPr lang="en-US" sz="1400" dirty="0">
                <a:solidFill>
                  <a:prstClr val="black"/>
                </a:solidFill>
                <a:latin typeface="Arial" panose="020B0604020202020204"/>
                <a:ea typeface="MS Mincho" panose="02020609040205080304" pitchFamily="49" charset="-128"/>
                <a:cs typeface="Arial" panose="020B0604020202020204" pitchFamily="34" charset="0"/>
              </a:rPr>
              <a:t>A</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delegation from the province, led by the Premier, has recently returned from the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14th Metropolis World Congress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in Brussels, which saw three global mayor networks come together for the first time to discuss issues facing global cities.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The Office of the Premier held a meeting with Department Trade Industry and Competition on the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BRICS summit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to provide an international context on how the Gauteng Government is doing in the area of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Tourism, Trade and Investment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and to contribute towards the economic development programme</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The meeting also discussed ways to work very closely with the International Relations team at OOP to better coordinate communication for better outcomes.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Premier Lesufi met with the World Bank to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discuss how the Bank could assist the Gauteng Provincial Government meet its economic, trade and social development priorities </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and respond to the 5 elevated priorities as part of the TISH Plan</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Gauteng Provincial Government is continuing to make great strides in positioning the province as the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go-to host destination for all big sporting tournaments</a:t>
            </a: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As part of the broader economic recovery initiatives,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sports, arts and culture have been identified as important areas of investment in order to boost the economy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During this period, Gauteng successfully partnered up to host major tournaments such as the </a:t>
            </a:r>
            <a:r>
              <a:rPr kumimoji="0" lang="en-US" sz="1400" b="1" i="0" u="none" strike="noStrike" kern="1200" cap="none" spc="0" normalizeH="0" baseline="0" noProof="0" dirty="0">
                <a:ln>
                  <a:noFill/>
                </a:ln>
                <a:solidFill>
                  <a:prstClr val="black"/>
                </a:solidFill>
                <a:effectLst/>
                <a:uLnTx/>
                <a:uFillTx/>
                <a:latin typeface="Arial" panose="020B0604020202020204"/>
                <a:ea typeface="MS Mincho" panose="02020609040205080304" pitchFamily="49" charset="-128"/>
                <a:cs typeface="Arial" panose="020B0604020202020204" pitchFamily="34" charset="0"/>
              </a:rPr>
              <a:t>Nedbank Cup Semi-final and Final matches as well as the African Cup of Nation Qualifier match between South Africa and Morocco </a:t>
            </a:r>
          </a:p>
        </p:txBody>
      </p:sp>
      <p:sp>
        <p:nvSpPr>
          <p:cNvPr id="3" name="Rectangle 2">
            <a:extLst>
              <a:ext uri="{FF2B5EF4-FFF2-40B4-BE49-F238E27FC236}">
                <a16:creationId xmlns:a16="http://schemas.microsoft.com/office/drawing/2014/main" id="{0C471F75-8C15-08D8-5DB6-33592753A11C}"/>
              </a:ext>
            </a:extLst>
          </p:cNvPr>
          <p:cNvSpPr/>
          <p:nvPr/>
        </p:nvSpPr>
        <p:spPr>
          <a:xfrm>
            <a:off x="1334529" y="1747097"/>
            <a:ext cx="10585327" cy="222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002060"/>
                </a:solidFill>
                <a:effectLst/>
                <a:uLnTx/>
                <a:uFillTx/>
                <a:latin typeface="Arial" panose="020B0604020202020204"/>
                <a:ea typeface="MS Mincho" panose="02020609040205080304" pitchFamily="49" charset="-128"/>
                <a:cs typeface="Arial" panose="020B0604020202020204" pitchFamily="34" charset="0"/>
              </a:rPr>
              <a:t>ECONOMIC PARTNERSHIP</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48506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93526998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18568</TotalTime>
  <Words>7510</Words>
  <Application>Microsoft Office PowerPoint</Application>
  <PresentationFormat>Widescreen</PresentationFormat>
  <Paragraphs>1399</Paragraphs>
  <Slides>60</Slides>
  <Notes>18</Notes>
  <HiddenSlides>0</HiddenSlides>
  <MMClips>0</MMClips>
  <ScaleCrop>false</ScaleCrop>
  <HeadingPairs>
    <vt:vector size="4" baseType="variant">
      <vt:variant>
        <vt:lpstr>Theme</vt:lpstr>
      </vt:variant>
      <vt:variant>
        <vt:i4>7</vt:i4>
      </vt:variant>
      <vt:variant>
        <vt:lpstr>Slide Titles</vt:lpstr>
      </vt:variant>
      <vt:variant>
        <vt:i4>60</vt:i4>
      </vt:variant>
    </vt:vector>
  </HeadingPairs>
  <TitlesOfParts>
    <vt:vector size="67" baseType="lpstr">
      <vt:lpstr>Office Theme</vt:lpstr>
      <vt:lpstr>Custom Design</vt:lpstr>
      <vt:lpstr>1_Custom Design</vt:lpstr>
      <vt:lpstr>2_Custom Design</vt:lpstr>
      <vt:lpstr>2_Office Theme</vt:lpstr>
      <vt:lpstr>3_Office Theme</vt:lpstr>
      <vt:lpstr>1_Office Theme</vt:lpstr>
      <vt:lpstr>OFFICE OF THE PREMIER  Presentation to Oversight Committee on Office of the Premier and Legislature (OCPOL)   </vt:lpstr>
      <vt:lpstr>PRESENTATION OUTLINE</vt:lpstr>
      <vt:lpstr>PROVINCIAL STRATEGIC AGENDA  </vt:lpstr>
      <vt:lpstr>Office of the Premier Focus in line with NDP AND GGT2030</vt:lpstr>
      <vt:lpstr>CONCEPTUAL FRAMEWORK: GGT2030 PRIORITIES AND ELEVATED PRIORITIES</vt:lpstr>
      <vt:lpstr>TASKS FOR THE 100 DAYS, SIX AND TWELVE MONTHS</vt:lpstr>
      <vt:lpstr>Elevated priorities underpinned by a focus on TISH areas</vt:lpstr>
      <vt:lpstr>Q1 PERFORMANCE HIGHLIGHTS IN RESPONSE TO THE ELEVATED PRIORITIES </vt:lpstr>
      <vt:lpstr> RESPONSE TO ELEVATED PRIORITY 1: Economic recovery and acceleration</vt:lpstr>
      <vt:lpstr> RESPONSE TO ELEVATED PRIORITY 1: Economic recovery and acceleration</vt:lpstr>
      <vt:lpstr>RESPONSE TO ELEVATED PRIORITY 1: Economic recovery and acceleration</vt:lpstr>
      <vt:lpstr>RESPONSE TO ELEVATED PRIORITY 2: STRENGTHEN THE BATTLE AGAINST CRIME, CORRUPTION, VANDALISM</vt:lpstr>
      <vt:lpstr>RESPONSE TO ELEVATED PRIORITY 3: IMPROVING LIVING CONDITIONS IN TOWNSHIP, INFORMAL SETTLEMENTS AND Hostels </vt:lpstr>
      <vt:lpstr>RESPONSE TO ELEVATED PRIORITY 3: IMPROVING LIVING CONDITIONS IN TOWNSHIP, INFORMAL SETTLEMENTS AND Hostels </vt:lpstr>
      <vt:lpstr>RESPONSE TO ELEVATED PRIORITY 4 :PRIORITISATION OF THE HEALTH AND WELLNESS OF PEOPLE </vt:lpstr>
      <vt:lpstr>RESPONSE TO ELEVATED PRIORITY 5: Strengthen the capacity of the state</vt:lpstr>
      <vt:lpstr>Q1  PROGRAMME  PERFORMANCE </vt:lpstr>
      <vt:lpstr>NON-FINANCIAL PERFORMANCE REPORT</vt:lpstr>
      <vt:lpstr>Q1 OVERALL PROGRAMME PERFORMANCE</vt:lpstr>
      <vt:lpstr>PROGRAMME 1 QUARTER 1 PERFORMANCE</vt:lpstr>
      <vt:lpstr>PROGRAMME 2 QUARTER 1 PERFORMANCE</vt:lpstr>
      <vt:lpstr>PROGRAMME 3 QUARTER 1 PERFORMANCE</vt:lpstr>
      <vt:lpstr>PERFORMANCE VERIFICATION AND EVIDENCE AT THE OOP</vt:lpstr>
      <vt:lpstr>FINANCIAL PERFORMANCE</vt:lpstr>
      <vt:lpstr>OVERALL EXPENDITURE ANALYSIS  </vt:lpstr>
      <vt:lpstr>EXPENDITURE ANALYSIS FOR THE QUARTER</vt:lpstr>
      <vt:lpstr>EXPENDITURE ANALYSIS FOR THE QUARTER</vt:lpstr>
      <vt:lpstr>YEAR TO DATE EXPENDITURE ANALYSIS</vt:lpstr>
      <vt:lpstr>YEAR TO DATE EXPENDITURE ANALYSIS </vt:lpstr>
      <vt:lpstr>UNAUTHORISED, IRREGULAR, FRUITLESS AND WASTEFUL EXPENDITURE</vt:lpstr>
      <vt:lpstr>DEPARTMENTAL REVENUE ANALYSIS</vt:lpstr>
      <vt:lpstr>PROGRAMME 1  -  QUARTERLY FINANCIAL PERFORMANCE </vt:lpstr>
      <vt:lpstr>PERFORMANCE ANALYSIS PER PROGRAMME</vt:lpstr>
      <vt:lpstr>PROGRAMME 2  -  QUARTERLY FINANCIAL PERFORMANCE </vt:lpstr>
      <vt:lpstr>PERFORMANCE ANALYSIS PER PROGRAMME</vt:lpstr>
      <vt:lpstr>PROGRAMME 3  -  QUARTERLY FINANCIAL PERFORMANCE </vt:lpstr>
      <vt:lpstr>PERFORMANCE ANALYSIS PER PROGRAMME</vt:lpstr>
      <vt:lpstr>ANNUAL FINANCIAL PERFORMANCE PER SUB PROGRAMME</vt:lpstr>
      <vt:lpstr>LIFE ESIDIMENI  </vt:lpstr>
      <vt:lpstr>LIFE ESIDIMENI </vt:lpstr>
      <vt:lpstr>PUBLIC ENGAGEMENTS     </vt:lpstr>
      <vt:lpstr>PUBLIC ENGAGEMENTS</vt:lpstr>
      <vt:lpstr>REQUESTS FOR INFORMATION  </vt:lpstr>
      <vt:lpstr>REQUESTS FOR INFORMATION </vt:lpstr>
      <vt:lpstr>RESOLUTION MANAGEMENT </vt:lpstr>
      <vt:lpstr>RESOLUTION MANAGEMENT </vt:lpstr>
      <vt:lpstr>GEYODI EMPOWERMENT       </vt:lpstr>
      <vt:lpstr>Status of Youth employment in GPG</vt:lpstr>
      <vt:lpstr>Percentage representation of Persons with Disabilities in GPG Departments</vt:lpstr>
      <vt:lpstr>Representation of Women in SMS in GPG </vt:lpstr>
      <vt:lpstr>Representation of Women in SMS in GPG Departments</vt:lpstr>
      <vt:lpstr>GEYODI EMPOWERMENT - GENDER </vt:lpstr>
      <vt:lpstr>GEYODI EMPOWERMENT - GENDER </vt:lpstr>
      <vt:lpstr>GEYODI EMPOWERMENT – PERSONS WITH DISABILITY  </vt:lpstr>
      <vt:lpstr>GEYODI EMPOWERMENT – SENIOR CITIZENS AND YOUTH</vt:lpstr>
      <vt:lpstr>GEYODI EMPOWERMENT </vt:lpstr>
      <vt:lpstr>GEYODI EMPOWERMENT </vt:lpstr>
      <vt:lpstr>DEPARTMENTAL HUMAN CAPACITY    </vt:lpstr>
      <vt:lpstr>DEPARTMENTAL HUMAN RESOURCE CAPACITY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Sechaba Simelane</cp:lastModifiedBy>
  <cp:revision>1359</cp:revision>
  <cp:lastPrinted>2020-05-21T11:08:09Z</cp:lastPrinted>
  <dcterms:created xsi:type="dcterms:W3CDTF">2020-04-22T09:10:44Z</dcterms:created>
  <dcterms:modified xsi:type="dcterms:W3CDTF">2023-08-23T15:06:56Z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a00853-e5cc-480d-8b74-afcdbe2c705a_Enabled">
    <vt:lpwstr>true</vt:lpwstr>
  </property>
  <property fmtid="{D5CDD505-2E9C-101B-9397-08002B2CF9AE}" pid="3" name="MSIP_Label_41a00853-e5cc-480d-8b74-afcdbe2c705a_SetDate">
    <vt:lpwstr>2023-08-22T10:57:11Z</vt:lpwstr>
  </property>
  <property fmtid="{D5CDD505-2E9C-101B-9397-08002B2CF9AE}" pid="4" name="MSIP_Label_41a00853-e5cc-480d-8b74-afcdbe2c705a_Method">
    <vt:lpwstr>Standard</vt:lpwstr>
  </property>
  <property fmtid="{D5CDD505-2E9C-101B-9397-08002B2CF9AE}" pid="5" name="MSIP_Label_41a00853-e5cc-480d-8b74-afcdbe2c705a_Name">
    <vt:lpwstr>defa4170-0d19-0005-0004-bc88714345d2</vt:lpwstr>
  </property>
  <property fmtid="{D5CDD505-2E9C-101B-9397-08002B2CF9AE}" pid="6" name="MSIP_Label_41a00853-e5cc-480d-8b74-afcdbe2c705a_SiteId">
    <vt:lpwstr>4a3d1c5b-66b2-47c2-88d1-7eaa8d27e6cf</vt:lpwstr>
  </property>
  <property fmtid="{D5CDD505-2E9C-101B-9397-08002B2CF9AE}" pid="7" name="MSIP_Label_41a00853-e5cc-480d-8b74-afcdbe2c705a_ActionId">
    <vt:lpwstr>db2e09ac-5782-44ea-8b2d-0af959ed6928</vt:lpwstr>
  </property>
  <property fmtid="{D5CDD505-2E9C-101B-9397-08002B2CF9AE}" pid="8" name="MSIP_Label_41a00853-e5cc-480d-8b74-afcdbe2c705a_ContentBits">
    <vt:lpwstr>0</vt:lpwstr>
  </property>
</Properties>
</file>