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342" r:id="rId3"/>
    <p:sldId id="288" r:id="rId4"/>
    <p:sldId id="357" r:id="rId5"/>
    <p:sldId id="358" r:id="rId6"/>
    <p:sldId id="323" r:id="rId7"/>
    <p:sldId id="350" r:id="rId8"/>
    <p:sldId id="343" r:id="rId9"/>
    <p:sldId id="351" r:id="rId10"/>
    <p:sldId id="335" r:id="rId11"/>
    <p:sldId id="353" r:id="rId12"/>
    <p:sldId id="354" r:id="rId13"/>
    <p:sldId id="356" r:id="rId14"/>
    <p:sldId id="355" r:id="rId15"/>
    <p:sldId id="349" r:id="rId1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0066"/>
    <a:srgbClr val="29F769"/>
    <a:srgbClr val="DF9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3313" autoAdjust="0"/>
  </p:normalViewPr>
  <p:slideViewPr>
    <p:cSldViewPr>
      <p:cViewPr varScale="1">
        <p:scale>
          <a:sx n="69" d="100"/>
          <a:sy n="69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85B34C1D-430D-4F8F-85F1-2CCDCE278770}" type="datetimeFigureOut">
              <a:rPr lang="en-US" smtClean="0"/>
              <a:pPr/>
              <a:t>7/19/2023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53933387-89C0-4807-9B74-B2802AD76BF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12658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816DB959-BEC0-4976-9D03-BABF9867A66E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763" tIns="46881" rIns="93763" bIns="468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F026152E-0EE1-4D1D-AEB7-861B9EC386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702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4406" indent="-234406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6152E-0EE1-4D1D-AEB7-861B9EC3866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45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5486400" y="6172200"/>
            <a:ext cx="335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ZA" sz="12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© Municipal </a:t>
            </a:r>
            <a:r>
              <a:rPr lang="en-ZA" sz="12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IQ</a:t>
            </a:r>
            <a:r>
              <a:rPr lang="en-ZA" sz="12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. Not for quotation or circulation without permission</a:t>
            </a:r>
            <a:r>
              <a:rPr lang="en-ZA" sz="12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.</a:t>
            </a:r>
          </a:p>
        </p:txBody>
      </p:sp>
      <p:pic>
        <p:nvPicPr>
          <p:cNvPr id="7" name="Picture 6" descr="MUNICIPAL-IQ-LO_FF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5638800"/>
            <a:ext cx="3271024" cy="12192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4038600" y="6248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1B0C0D02-C463-402A-B387-996DD1579BCD}" type="slidenum">
              <a:rPr lang="en-ZA" sz="1200" b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pPr algn="ctr"/>
              <a:t>‹#›</a:t>
            </a:fld>
            <a:endParaRPr lang="en-ZA" sz="12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E0639-F235-4F6B-81FB-1DE482D5E39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657600"/>
            <a:ext cx="6400800" cy="6096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Cambria Math" pitchFamily="18" charset="0"/>
                <a:cs typeface="Courier New" pitchFamily="49" charset="0"/>
              </a:rPr>
              <a:t>Roundtable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ea typeface="Cambria Math" pitchFamily="18" charset="0"/>
                <a:cs typeface="Courier New" pitchFamily="49" charset="0"/>
              </a:rPr>
              <a:t>26 November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24" y="533400"/>
            <a:ext cx="6702552" cy="523636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3855" y="623455"/>
            <a:ext cx="9157855" cy="3352800"/>
          </a:xfrm>
        </p:spPr>
        <p:txBody>
          <a:bodyPr/>
          <a:lstStyle/>
          <a:p>
            <a:r>
              <a:rPr lang="en-ZA" sz="3600" b="1" i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Coalition governments at the Municipal Level. How do we Mitigate Risks?</a:t>
            </a:r>
            <a:br>
              <a:rPr lang="en-ZA" sz="3600" b="1" i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</a:br>
            <a:r>
              <a:rPr lang="en-ZA" sz="3600" b="1" i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/>
            </a:r>
            <a:br>
              <a:rPr lang="en-ZA" sz="3600" b="1" i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</a:br>
            <a:r>
              <a:rPr lang="en-ZA" sz="3600" b="1" i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/>
            </a:r>
            <a:br>
              <a:rPr lang="en-ZA" sz="3600" b="1" i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</a:br>
            <a:r>
              <a:rPr lang="en-ZA" sz="3600" b="1" i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G</a:t>
            </a:r>
            <a:r>
              <a:rPr lang="en-ZA" sz="3600" b="1" i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auteng Provincial Legislature </a:t>
            </a:r>
            <a:br>
              <a:rPr lang="en-ZA" sz="3600" b="1" i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</a:br>
            <a:r>
              <a:rPr lang="en-ZA" sz="2800" b="1" i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20 </a:t>
            </a:r>
            <a:r>
              <a:rPr lang="en-ZA" sz="2800" b="1" i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J</a:t>
            </a:r>
            <a:r>
              <a:rPr lang="en-ZA" sz="2800" b="1" i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uly 2023</a:t>
            </a:r>
            <a:endParaRPr lang="en-US" sz="28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0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6. Protecting municipalities from the worst of coalitions?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What can we </a:t>
            </a:r>
            <a:r>
              <a:rPr lang="en-ZA" sz="2000" b="1" dirty="0">
                <a:solidFill>
                  <a:srgbClr val="00B050"/>
                </a:solidFill>
              </a:rPr>
              <a:t>do to </a:t>
            </a:r>
            <a:r>
              <a:rPr lang="en-ZA" sz="2000" b="1" dirty="0" smtClean="0">
                <a:solidFill>
                  <a:srgbClr val="00B050"/>
                </a:solidFill>
              </a:rPr>
              <a:t>protect </a:t>
            </a:r>
            <a:r>
              <a:rPr lang="en-ZA" sz="2000" b="1" dirty="0">
                <a:solidFill>
                  <a:srgbClr val="00B050"/>
                </a:solidFill>
              </a:rPr>
              <a:t>the </a:t>
            </a:r>
            <a:r>
              <a:rPr lang="en-ZA" sz="2000" b="1" dirty="0" smtClean="0">
                <a:solidFill>
                  <a:srgbClr val="00B050"/>
                </a:solidFill>
              </a:rPr>
              <a:t>integrity of the local govt</a:t>
            </a:r>
            <a:r>
              <a:rPr lang="en-ZA" sz="2000" b="1" dirty="0" smtClean="0">
                <a:solidFill>
                  <a:srgbClr val="002060"/>
                </a:solidFill>
              </a:rPr>
              <a:t>. </a:t>
            </a:r>
            <a:r>
              <a:rPr lang="en-ZA" sz="2000" b="1" dirty="0">
                <a:solidFill>
                  <a:srgbClr val="002060"/>
                </a:solidFill>
              </a:rPr>
              <a:t>system </a:t>
            </a:r>
            <a:r>
              <a:rPr lang="en-ZA" sz="2000" b="1" dirty="0">
                <a:solidFill>
                  <a:srgbClr val="00B050"/>
                </a:solidFill>
              </a:rPr>
              <a:t>and its </a:t>
            </a:r>
            <a:r>
              <a:rPr lang="en-ZA" sz="2000" b="1" dirty="0" err="1">
                <a:solidFill>
                  <a:srgbClr val="00B050"/>
                </a:solidFill>
              </a:rPr>
              <a:t>representivity</a:t>
            </a:r>
            <a:r>
              <a:rPr lang="en-ZA" sz="2000" b="1" dirty="0">
                <a:solidFill>
                  <a:srgbClr val="00B05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in coalition-led municipalities? </a:t>
            </a:r>
            <a:r>
              <a:rPr lang="en-ZA" sz="2000" b="1" dirty="0">
                <a:solidFill>
                  <a:srgbClr val="00B050"/>
                </a:solidFill>
              </a:rPr>
              <a:t>Lobbying for a change in governance model </a:t>
            </a:r>
            <a:r>
              <a:rPr lang="en-ZA" sz="2000" b="1" dirty="0">
                <a:solidFill>
                  <a:srgbClr val="002060"/>
                </a:solidFill>
              </a:rPr>
              <a:t>is not realistic and besides would be overkill.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However</a:t>
            </a:r>
            <a:r>
              <a:rPr lang="en-ZA" sz="2000" b="1" dirty="0">
                <a:solidFill>
                  <a:srgbClr val="002060"/>
                </a:solidFill>
              </a:rPr>
              <a:t>, </a:t>
            </a:r>
            <a:r>
              <a:rPr lang="en-ZA" sz="2000" b="1" dirty="0">
                <a:solidFill>
                  <a:srgbClr val="00B050"/>
                </a:solidFill>
              </a:rPr>
              <a:t>if things deteriorate </a:t>
            </a:r>
            <a:r>
              <a:rPr lang="en-ZA" sz="2000" b="1" dirty="0">
                <a:solidFill>
                  <a:srgbClr val="002060"/>
                </a:solidFill>
              </a:rPr>
              <a:t>and we see ongoing instability in coalition-led councils, will it prove necessary to legislate some </a:t>
            </a:r>
            <a:r>
              <a:rPr lang="en-ZA" sz="2000" b="1" dirty="0">
                <a:solidFill>
                  <a:srgbClr val="00B050"/>
                </a:solidFill>
              </a:rPr>
              <a:t>amendments to the </a:t>
            </a:r>
            <a:r>
              <a:rPr lang="en-ZA" sz="2000" b="1" dirty="0" smtClean="0">
                <a:solidFill>
                  <a:srgbClr val="00B050"/>
                </a:solidFill>
              </a:rPr>
              <a:t>Structures </a:t>
            </a:r>
            <a:r>
              <a:rPr lang="en-ZA" sz="2000" b="1" dirty="0">
                <a:solidFill>
                  <a:srgbClr val="00B050"/>
                </a:solidFill>
              </a:rPr>
              <a:t>Act </a:t>
            </a:r>
            <a:r>
              <a:rPr lang="en-ZA" sz="2000" b="1" dirty="0">
                <a:solidFill>
                  <a:srgbClr val="002060"/>
                </a:solidFill>
              </a:rPr>
              <a:t>to ensure </a:t>
            </a:r>
            <a:r>
              <a:rPr lang="en-ZA" sz="2000" b="1" dirty="0" smtClean="0">
                <a:solidFill>
                  <a:srgbClr val="002060"/>
                </a:solidFill>
              </a:rPr>
              <a:t>stability, </a:t>
            </a:r>
            <a:r>
              <a:rPr lang="en-ZA" sz="2000" b="1" dirty="0">
                <a:solidFill>
                  <a:srgbClr val="002060"/>
                </a:solidFill>
              </a:rPr>
              <a:t>especially in our metros </a:t>
            </a:r>
            <a:r>
              <a:rPr lang="en-ZA" sz="2000" b="1" dirty="0" smtClean="0">
                <a:solidFill>
                  <a:srgbClr val="002060"/>
                </a:solidFill>
              </a:rPr>
              <a:t>in </a:t>
            </a:r>
            <a:r>
              <a:rPr lang="en-ZA" sz="2000" b="1" dirty="0">
                <a:solidFill>
                  <a:srgbClr val="002060"/>
                </a:solidFill>
              </a:rPr>
              <a:t>which coalition-led councils have proved too susceptible to manipulation? 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GB" sz="2000" b="1" dirty="0" smtClean="0">
                <a:solidFill>
                  <a:srgbClr val="002060"/>
                </a:solidFill>
              </a:rPr>
              <a:t>What has become clear is that we </a:t>
            </a:r>
            <a:r>
              <a:rPr lang="en-GB" sz="2000" b="1" dirty="0" smtClean="0">
                <a:solidFill>
                  <a:srgbClr val="00B050"/>
                </a:solidFill>
              </a:rPr>
              <a:t>have to do something</a:t>
            </a:r>
            <a:r>
              <a:rPr lang="en-GB" sz="2000" b="1" dirty="0" smtClean="0">
                <a:solidFill>
                  <a:srgbClr val="002060"/>
                </a:solidFill>
              </a:rPr>
              <a:t>.</a:t>
            </a:r>
            <a:endParaRPr lang="en-ZA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03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855"/>
            <a:ext cx="8229600" cy="1143000"/>
          </a:xfrm>
        </p:spPr>
        <p:txBody>
          <a:bodyPr/>
          <a:lstStyle/>
          <a:p>
            <a:r>
              <a:rPr lang="en-ZA" sz="4000" b="1" dirty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7</a:t>
            </a:r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. The DA’s 5 point plan to stabilise coalitions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56855"/>
            <a:ext cx="8229600" cy="4525963"/>
          </a:xfrm>
        </p:spPr>
        <p:txBody>
          <a:bodyPr/>
          <a:lstStyle/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The </a:t>
            </a:r>
            <a:r>
              <a:rPr lang="en-ZA" sz="2000" b="1" dirty="0">
                <a:solidFill>
                  <a:srgbClr val="00B050"/>
                </a:solidFill>
              </a:rPr>
              <a:t>DA </a:t>
            </a:r>
            <a:r>
              <a:rPr lang="en-ZA" sz="2000" b="1" dirty="0" smtClean="0">
                <a:solidFill>
                  <a:srgbClr val="00B050"/>
                </a:solidFill>
              </a:rPr>
              <a:t>has released </a:t>
            </a:r>
            <a:r>
              <a:rPr lang="en-ZA" sz="2000" b="1" dirty="0">
                <a:solidFill>
                  <a:srgbClr val="00B050"/>
                </a:solidFill>
              </a:rPr>
              <a:t>a 5-point plan </a:t>
            </a:r>
            <a:r>
              <a:rPr lang="en-ZA" sz="2000" b="1" dirty="0">
                <a:solidFill>
                  <a:srgbClr val="002060"/>
                </a:solidFill>
              </a:rPr>
              <a:t>to stabilise coalitions at a local and national level (in preparation for a possible coalition-led national government in 2024) </a:t>
            </a:r>
            <a:r>
              <a:rPr lang="en-ZA" sz="2000" b="1" dirty="0" smtClean="0">
                <a:solidFill>
                  <a:srgbClr val="002060"/>
                </a:solidFill>
              </a:rPr>
              <a:t>The </a:t>
            </a:r>
            <a:r>
              <a:rPr lang="en-ZA" sz="2000" b="1" dirty="0">
                <a:solidFill>
                  <a:srgbClr val="002060"/>
                </a:solidFill>
              </a:rPr>
              <a:t>plan is as follows:</a:t>
            </a:r>
          </a:p>
          <a:p>
            <a:pPr lvl="0" fontAlgn="ctr"/>
            <a:r>
              <a:rPr lang="en-ZA" sz="2000" b="1" dirty="0">
                <a:solidFill>
                  <a:srgbClr val="002060"/>
                </a:solidFill>
              </a:rPr>
              <a:t>Set an </a:t>
            </a:r>
            <a:r>
              <a:rPr lang="en-ZA" sz="2000" b="1" dirty="0">
                <a:solidFill>
                  <a:srgbClr val="00B050"/>
                </a:solidFill>
              </a:rPr>
              <a:t>electoral threshold of 1 or 2% for smaller parties </a:t>
            </a:r>
            <a:r>
              <a:rPr lang="en-ZA" sz="2000" b="1" dirty="0">
                <a:solidFill>
                  <a:srgbClr val="002060"/>
                </a:solidFill>
              </a:rPr>
              <a:t>to take part in national, provincial and local governments.</a:t>
            </a:r>
          </a:p>
          <a:p>
            <a:pPr lvl="0" fontAlgn="ctr"/>
            <a:r>
              <a:rPr lang="en-ZA" sz="2000" b="1" dirty="0">
                <a:solidFill>
                  <a:srgbClr val="00B050"/>
                </a:solidFill>
              </a:rPr>
              <a:t>Formalise coalition agreements legally </a:t>
            </a:r>
            <a:r>
              <a:rPr lang="en-ZA" sz="2000" b="1" dirty="0">
                <a:solidFill>
                  <a:srgbClr val="002060"/>
                </a:solidFill>
              </a:rPr>
              <a:t>and include a </a:t>
            </a:r>
            <a:r>
              <a:rPr lang="en-ZA" sz="2000" b="1" dirty="0">
                <a:solidFill>
                  <a:srgbClr val="00B050"/>
                </a:solidFill>
              </a:rPr>
              <a:t>conflict resolution procedure</a:t>
            </a:r>
            <a:r>
              <a:rPr lang="en-ZA" sz="2000" b="1" dirty="0">
                <a:solidFill>
                  <a:srgbClr val="002060"/>
                </a:solidFill>
              </a:rPr>
              <a:t>. </a:t>
            </a:r>
          </a:p>
          <a:p>
            <a:pPr lvl="0" fontAlgn="ctr"/>
            <a:r>
              <a:rPr lang="en-ZA" sz="2000" b="1" dirty="0">
                <a:solidFill>
                  <a:srgbClr val="00B050"/>
                </a:solidFill>
              </a:rPr>
              <a:t>Establish an independent Registrar of Political Parties </a:t>
            </a:r>
            <a:r>
              <a:rPr lang="en-ZA" sz="2000" b="1" dirty="0">
                <a:solidFill>
                  <a:srgbClr val="002060"/>
                </a:solidFill>
              </a:rPr>
              <a:t>to entrench public accountability in coalition governments. </a:t>
            </a:r>
          </a:p>
          <a:p>
            <a:pPr lvl="0" fontAlgn="ctr"/>
            <a:r>
              <a:rPr lang="en-ZA" sz="2000" b="1" dirty="0">
                <a:solidFill>
                  <a:srgbClr val="00B050"/>
                </a:solidFill>
              </a:rPr>
              <a:t>Extend the time period for the election of mayors from the current 14 days </a:t>
            </a:r>
            <a:r>
              <a:rPr lang="en-ZA" sz="2000" b="1" dirty="0">
                <a:solidFill>
                  <a:srgbClr val="002060"/>
                </a:solidFill>
              </a:rPr>
              <a:t>to give parties sufficient time to negotiate functional, binding coalition agreements. </a:t>
            </a:r>
          </a:p>
          <a:p>
            <a:pPr lvl="0" fontAlgn="ctr"/>
            <a:r>
              <a:rPr lang="en-ZA" sz="2000" b="1" dirty="0">
                <a:solidFill>
                  <a:srgbClr val="00B050"/>
                </a:solidFill>
              </a:rPr>
              <a:t>Limit "Motions of No Confidence" </a:t>
            </a:r>
            <a:r>
              <a:rPr lang="en-ZA" sz="2000" b="1" dirty="0">
                <a:solidFill>
                  <a:srgbClr val="002060"/>
                </a:solidFill>
              </a:rPr>
              <a:t>to reduce the disruptions caused by proposing such motions spuriously.  </a:t>
            </a:r>
          </a:p>
        </p:txBody>
      </p:sp>
    </p:spTree>
    <p:extLst>
      <p:ext uri="{BB962C8B-B14F-4D97-AF65-F5344CB8AC3E}">
        <p14:creationId xmlns:p14="http://schemas.microsoft.com/office/powerpoint/2010/main" val="670426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64" y="457201"/>
            <a:ext cx="8229600" cy="1143000"/>
          </a:xfrm>
        </p:spPr>
        <p:txBody>
          <a:bodyPr/>
          <a:lstStyle/>
          <a:p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8. Conclusion. Reality testing when proposing solutions to the coalition quandary 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1" y="1905000"/>
            <a:ext cx="8229600" cy="3810000"/>
          </a:xfrm>
        </p:spPr>
        <p:txBody>
          <a:bodyPr/>
          <a:lstStyle/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How </a:t>
            </a:r>
            <a:r>
              <a:rPr lang="en-ZA" sz="2000" b="1" dirty="0">
                <a:solidFill>
                  <a:srgbClr val="00B050"/>
                </a:solidFill>
              </a:rPr>
              <a:t>realistic is </a:t>
            </a:r>
            <a:r>
              <a:rPr lang="en-ZA" sz="2000" b="1" dirty="0" smtClean="0">
                <a:solidFill>
                  <a:srgbClr val="00B050"/>
                </a:solidFill>
              </a:rPr>
              <a:t>the DA’s proposal?</a:t>
            </a:r>
            <a:r>
              <a:rPr lang="en-ZA" sz="2000" b="1" dirty="0" smtClean="0">
                <a:solidFill>
                  <a:srgbClr val="00206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Smaller parties </a:t>
            </a:r>
            <a:r>
              <a:rPr lang="en-ZA" sz="2000" b="1" dirty="0" smtClean="0">
                <a:solidFill>
                  <a:srgbClr val="002060"/>
                </a:solidFill>
              </a:rPr>
              <a:t>definitely opposed </a:t>
            </a:r>
            <a:r>
              <a:rPr lang="en-ZA" sz="2000" b="1" dirty="0">
                <a:solidFill>
                  <a:srgbClr val="002060"/>
                </a:solidFill>
              </a:rPr>
              <a:t>to increasing the electoral threshold from 0,2% to 2% as many of them wouldn't </a:t>
            </a:r>
            <a:r>
              <a:rPr lang="en-ZA" sz="2000" b="1" dirty="0" smtClean="0">
                <a:solidFill>
                  <a:srgbClr val="002060"/>
                </a:solidFill>
              </a:rPr>
              <a:t>survive.</a:t>
            </a: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While </a:t>
            </a:r>
            <a:r>
              <a:rPr lang="en-ZA" sz="2000" b="1" dirty="0">
                <a:solidFill>
                  <a:srgbClr val="002060"/>
                </a:solidFill>
              </a:rPr>
              <a:t>the </a:t>
            </a:r>
            <a:r>
              <a:rPr lang="en-ZA" sz="2000" b="1" dirty="0">
                <a:solidFill>
                  <a:srgbClr val="00B050"/>
                </a:solidFill>
              </a:rPr>
              <a:t>DA is proposing to enact this change </a:t>
            </a:r>
            <a:r>
              <a:rPr lang="en-ZA" sz="2000" b="1" dirty="0">
                <a:solidFill>
                  <a:srgbClr val="002060"/>
                </a:solidFill>
              </a:rPr>
              <a:t>though a series of </a:t>
            </a:r>
            <a:r>
              <a:rPr lang="en-ZA" sz="2000" b="1" dirty="0">
                <a:solidFill>
                  <a:srgbClr val="00B050"/>
                </a:solidFill>
              </a:rPr>
              <a:t>members' bills</a:t>
            </a:r>
            <a:r>
              <a:rPr lang="en-ZA" sz="2000" b="1" dirty="0">
                <a:solidFill>
                  <a:srgbClr val="002060"/>
                </a:solidFill>
              </a:rPr>
              <a:t>, it's not likely these will be passed by Parliament.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Realistically </a:t>
            </a:r>
            <a:r>
              <a:rPr lang="en-ZA" sz="2000" b="1" dirty="0">
                <a:solidFill>
                  <a:srgbClr val="00B050"/>
                </a:solidFill>
              </a:rPr>
              <a:t>this change would actually require an amendment to the </a:t>
            </a:r>
            <a:r>
              <a:rPr lang="en-ZA" sz="2000" b="1" dirty="0" smtClean="0">
                <a:solidFill>
                  <a:srgbClr val="00B050"/>
                </a:solidFill>
              </a:rPr>
              <a:t>Structures </a:t>
            </a:r>
            <a:r>
              <a:rPr lang="en-ZA" sz="2000" b="1" dirty="0">
                <a:solidFill>
                  <a:srgbClr val="00B050"/>
                </a:solidFill>
              </a:rPr>
              <a:t>Act</a:t>
            </a:r>
            <a:r>
              <a:rPr lang="en-ZA" sz="2000" b="1" dirty="0">
                <a:solidFill>
                  <a:srgbClr val="002060"/>
                </a:solidFill>
              </a:rPr>
              <a:t>, no quick fix</a:t>
            </a:r>
            <a:r>
              <a:rPr lang="en-ZA" sz="2000" b="1" dirty="0" smtClean="0">
                <a:solidFill>
                  <a:srgbClr val="002060"/>
                </a:solidFill>
              </a:rPr>
              <a:t>.</a:t>
            </a:r>
          </a:p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Ditto </a:t>
            </a:r>
            <a:r>
              <a:rPr lang="en-ZA" sz="2000" b="1" dirty="0">
                <a:solidFill>
                  <a:srgbClr val="00B050"/>
                </a:solidFill>
              </a:rPr>
              <a:t>for the DA's proposals to establish a Registrar of Political Parties </a:t>
            </a:r>
            <a:r>
              <a:rPr lang="en-ZA" sz="2000" b="1" dirty="0">
                <a:solidFill>
                  <a:srgbClr val="002060"/>
                </a:solidFill>
              </a:rPr>
              <a:t>(it's not clear anyway what impact such a body would have)  </a:t>
            </a:r>
            <a:r>
              <a:rPr lang="en-ZA" sz="2000" b="1" dirty="0">
                <a:solidFill>
                  <a:srgbClr val="00B050"/>
                </a:solidFill>
              </a:rPr>
              <a:t>and extending the time period of the election of mayors </a:t>
            </a:r>
            <a:r>
              <a:rPr lang="en-ZA" sz="2000" b="1" dirty="0">
                <a:solidFill>
                  <a:srgbClr val="002060"/>
                </a:solidFill>
              </a:rPr>
              <a:t>from 14 days. </a:t>
            </a:r>
          </a:p>
        </p:txBody>
      </p:sp>
    </p:spTree>
    <p:extLst>
      <p:ext uri="{BB962C8B-B14F-4D97-AF65-F5344CB8AC3E}">
        <p14:creationId xmlns:p14="http://schemas.microsoft.com/office/powerpoint/2010/main" val="3786591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4525963"/>
          </a:xfrm>
        </p:spPr>
        <p:txBody>
          <a:bodyPr/>
          <a:lstStyle/>
          <a:p>
            <a:pPr fontAlgn="ctr"/>
            <a:r>
              <a:rPr lang="en-ZA" sz="2000" b="1" dirty="0">
                <a:solidFill>
                  <a:srgbClr val="00B050"/>
                </a:solidFill>
              </a:rPr>
              <a:t>Most realistic suggestion </a:t>
            </a:r>
            <a:r>
              <a:rPr lang="en-ZA" sz="2000" b="1" dirty="0">
                <a:solidFill>
                  <a:srgbClr val="002060"/>
                </a:solidFill>
              </a:rPr>
              <a:t>is probably the </a:t>
            </a:r>
            <a:r>
              <a:rPr lang="en-ZA" sz="2000" b="1" dirty="0">
                <a:solidFill>
                  <a:srgbClr val="00B050"/>
                </a:solidFill>
              </a:rPr>
              <a:t>DA and </a:t>
            </a:r>
            <a:r>
              <a:rPr lang="en-ZA" sz="2000" b="1" dirty="0" err="1">
                <a:solidFill>
                  <a:srgbClr val="00B050"/>
                </a:solidFill>
              </a:rPr>
              <a:t>Salga's</a:t>
            </a:r>
            <a:r>
              <a:rPr lang="en-ZA" sz="2000" b="1" dirty="0">
                <a:solidFill>
                  <a:srgbClr val="00B050"/>
                </a:solidFill>
              </a:rPr>
              <a:t> proposal that all coalition partners sign a legally binding coalition agreement</a:t>
            </a:r>
            <a:r>
              <a:rPr lang="en-ZA" sz="2000" b="1" dirty="0">
                <a:solidFill>
                  <a:srgbClr val="002060"/>
                </a:solidFill>
              </a:rPr>
              <a:t>. </a:t>
            </a:r>
          </a:p>
          <a:p>
            <a:pPr fontAlgn="ctr"/>
            <a:r>
              <a:rPr lang="en-ZA" sz="2000" b="1" dirty="0">
                <a:solidFill>
                  <a:srgbClr val="002060"/>
                </a:solidFill>
              </a:rPr>
              <a:t>While </a:t>
            </a:r>
            <a:r>
              <a:rPr lang="en-ZA" sz="2000" b="1" dirty="0" smtClean="0">
                <a:solidFill>
                  <a:srgbClr val="00B050"/>
                </a:solidFill>
              </a:rPr>
              <a:t>it’s </a:t>
            </a:r>
            <a:r>
              <a:rPr lang="en-ZA" sz="2000" b="1" dirty="0">
                <a:solidFill>
                  <a:srgbClr val="00B050"/>
                </a:solidFill>
              </a:rPr>
              <a:t>unclear whether such an agreement could be enforced legally </a:t>
            </a:r>
            <a:r>
              <a:rPr lang="en-ZA" sz="2000" b="1" dirty="0">
                <a:solidFill>
                  <a:srgbClr val="002060"/>
                </a:solidFill>
              </a:rPr>
              <a:t>(so just how binding would it be?), the </a:t>
            </a:r>
            <a:r>
              <a:rPr lang="en-ZA" sz="2000" b="1" dirty="0">
                <a:solidFill>
                  <a:srgbClr val="00B050"/>
                </a:solidFill>
              </a:rPr>
              <a:t>benefit</a:t>
            </a:r>
            <a:r>
              <a:rPr lang="en-ZA" sz="2000" b="1" dirty="0">
                <a:solidFill>
                  <a:srgbClr val="002060"/>
                </a:solidFill>
              </a:rPr>
              <a:t> would be that it </a:t>
            </a:r>
            <a:r>
              <a:rPr lang="en-ZA" sz="2000" b="1" dirty="0">
                <a:solidFill>
                  <a:srgbClr val="00B050"/>
                </a:solidFill>
              </a:rPr>
              <a:t>would be voluntary </a:t>
            </a:r>
            <a:r>
              <a:rPr lang="en-ZA" sz="2000" b="1" dirty="0">
                <a:solidFill>
                  <a:srgbClr val="002060"/>
                </a:solidFill>
              </a:rPr>
              <a:t>and as such could  be implemented by coalition partners immediately. </a:t>
            </a:r>
          </a:p>
          <a:p>
            <a:pPr fontAlgn="ctr"/>
            <a:r>
              <a:rPr lang="en-ZA" sz="2000" b="1" dirty="0">
                <a:solidFill>
                  <a:srgbClr val="00B050"/>
                </a:solidFill>
              </a:rPr>
              <a:t>Unscrupulous partners </a:t>
            </a:r>
            <a:r>
              <a:rPr lang="en-ZA" sz="2000" b="1" dirty="0">
                <a:solidFill>
                  <a:srgbClr val="002060"/>
                </a:solidFill>
              </a:rPr>
              <a:t>enticed to abandon a coalition </a:t>
            </a:r>
            <a:r>
              <a:rPr lang="en-ZA" sz="2000" b="1" dirty="0">
                <a:solidFill>
                  <a:srgbClr val="00B050"/>
                </a:solidFill>
              </a:rPr>
              <a:t>could possibly still renege on a legal agreement </a:t>
            </a:r>
            <a:r>
              <a:rPr lang="en-ZA" sz="2000" b="1" dirty="0">
                <a:solidFill>
                  <a:srgbClr val="002060"/>
                </a:solidFill>
              </a:rPr>
              <a:t>for the same spurious reasons they use now and ultimately </a:t>
            </a:r>
            <a:r>
              <a:rPr lang="en-ZA" sz="2000" b="1" dirty="0">
                <a:solidFill>
                  <a:srgbClr val="00B050"/>
                </a:solidFill>
              </a:rPr>
              <a:t>what would the legal sanction for such behaviour be? </a:t>
            </a:r>
            <a:endParaRPr lang="en-ZA" sz="2000" b="1" dirty="0" smtClean="0">
              <a:solidFill>
                <a:srgbClr val="00B05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Can </a:t>
            </a:r>
            <a:r>
              <a:rPr lang="en-ZA" sz="2000" b="1" dirty="0">
                <a:solidFill>
                  <a:srgbClr val="00B050"/>
                </a:solidFill>
              </a:rPr>
              <a:t>we expect smaller parties to simply honour such contractual agreements? </a:t>
            </a:r>
            <a:r>
              <a:rPr lang="en-ZA" sz="2000" b="1" dirty="0">
                <a:solidFill>
                  <a:srgbClr val="002060"/>
                </a:solidFill>
              </a:rPr>
              <a:t>Not based on their current behaviour. </a:t>
            </a:r>
            <a:endParaRPr lang="en-ZA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42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28800"/>
            <a:ext cx="5108575" cy="2102961"/>
          </a:xfrm>
        </p:spPr>
        <p:txBody>
          <a:bodyPr/>
          <a:lstStyle/>
          <a:p>
            <a:r>
              <a:rPr lang="en-ZA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Thank You</a:t>
            </a:r>
            <a:endParaRPr lang="en-ZA" b="1" dirty="0">
              <a:solidFill>
                <a:srgbClr val="00B050"/>
              </a:solidFill>
              <a:latin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10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609601"/>
          </a:xfrm>
        </p:spPr>
        <p:txBody>
          <a:bodyPr/>
          <a:lstStyle/>
          <a:p>
            <a:r>
              <a:rPr lang="en-ZA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Overview</a:t>
            </a:r>
            <a:endParaRPr lang="en-ZA" b="1" dirty="0">
              <a:solidFill>
                <a:srgbClr val="00B050"/>
              </a:solidFill>
              <a:latin typeface="Calibri" pitchFamily="34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5720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Providing </a:t>
            </a:r>
            <a:r>
              <a:rPr lang="en-ZA" sz="2800" b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context – the PR </a:t>
            </a: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system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Faltering Coalitions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 </a:t>
            </a:r>
            <a:r>
              <a:rPr lang="en-GB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instability in </a:t>
            </a:r>
            <a:r>
              <a:rPr lang="en-GB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coalitions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The </a:t>
            </a:r>
            <a:r>
              <a:rPr lang="en-ZA" sz="2800" b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role of larger parties in coalition </a:t>
            </a: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instability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How </a:t>
            </a:r>
            <a:r>
              <a:rPr lang="en-ZA" sz="2800" b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do we mitigate risk in </a:t>
            </a: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coalitions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Protecting </a:t>
            </a:r>
            <a:r>
              <a:rPr lang="en-ZA" sz="2800" b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municipalities from the worst of coalitions</a:t>
            </a: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The </a:t>
            </a:r>
            <a:r>
              <a:rPr lang="en-ZA" sz="2800" b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DA’s 5 point plan to stabilise </a:t>
            </a: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coalitions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ZA" sz="2800" b="1" dirty="0" smtClean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Conclusion. Reality </a:t>
            </a:r>
            <a:r>
              <a:rPr lang="en-ZA" sz="2800" b="1" dirty="0">
                <a:solidFill>
                  <a:srgbClr val="002060"/>
                </a:solidFill>
                <a:latin typeface="Calibri" pitchFamily="34" charset="0"/>
                <a:cs typeface="Courier New" pitchFamily="49" charset="0"/>
              </a:rPr>
              <a:t>testing when proposing solutions to the coalition quandary </a:t>
            </a:r>
            <a:endParaRPr lang="en-ZA" sz="2800" b="1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  <a:p>
            <a:pPr marL="0" lvl="0" indent="0">
              <a:buNone/>
            </a:pPr>
            <a:endParaRPr lang="en-ZA" b="1" dirty="0" smtClean="0">
              <a:solidFill>
                <a:srgbClr val="00B050"/>
              </a:solidFill>
              <a:latin typeface="Calibri" pitchFamily="34" charset="0"/>
              <a:cs typeface="Courier New" pitchFamily="49" charset="0"/>
            </a:endParaRPr>
          </a:p>
          <a:p>
            <a:pPr marL="0" lvl="0" indent="0">
              <a:buNone/>
            </a:pPr>
            <a:endParaRPr lang="en-ZA" b="1" dirty="0" smtClean="0">
              <a:solidFill>
                <a:srgbClr val="00B050"/>
              </a:solidFill>
              <a:latin typeface="Calibri" pitchFamily="34" charset="0"/>
              <a:cs typeface="Courier New" pitchFamily="49" charset="0"/>
            </a:endParaRPr>
          </a:p>
          <a:p>
            <a:pPr marL="0" lvl="0" indent="0">
              <a:buNone/>
            </a:pPr>
            <a:endParaRPr lang="en-ZA" b="1" dirty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762000"/>
          </a:xfrm>
        </p:spPr>
        <p:txBody>
          <a:bodyPr/>
          <a:lstStyle/>
          <a:p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1. Providing context – the </a:t>
            </a:r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PR system</a:t>
            </a:r>
            <a:endParaRPr lang="en-US" sz="40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8229600" cy="5105400"/>
          </a:xfrm>
        </p:spPr>
        <p:txBody>
          <a:bodyPr/>
          <a:lstStyle/>
          <a:p>
            <a:pPr fontAlgn="ctr"/>
            <a:r>
              <a:rPr lang="en-ZA" sz="2000" b="1" dirty="0">
                <a:solidFill>
                  <a:srgbClr val="002060"/>
                </a:solidFill>
              </a:rPr>
              <a:t>The </a:t>
            </a:r>
            <a:r>
              <a:rPr lang="en-ZA" sz="2000" b="1" dirty="0" smtClean="0">
                <a:solidFill>
                  <a:srgbClr val="00B050"/>
                </a:solidFill>
              </a:rPr>
              <a:t>PR </a:t>
            </a:r>
            <a:r>
              <a:rPr lang="en-ZA" sz="2000" b="1" dirty="0">
                <a:solidFill>
                  <a:srgbClr val="00B050"/>
                </a:solidFill>
              </a:rPr>
              <a:t>system is </a:t>
            </a:r>
            <a:r>
              <a:rPr lang="en-ZA" sz="2000" b="1" dirty="0" smtClean="0">
                <a:solidFill>
                  <a:srgbClr val="00B050"/>
                </a:solidFill>
              </a:rPr>
              <a:t>how we </a:t>
            </a:r>
            <a:r>
              <a:rPr lang="en-ZA" sz="2000" b="1" dirty="0">
                <a:solidFill>
                  <a:srgbClr val="00B050"/>
                </a:solidFill>
              </a:rPr>
              <a:t>elect </a:t>
            </a:r>
            <a:r>
              <a:rPr lang="en-ZA" sz="2000" b="1" dirty="0" smtClean="0">
                <a:solidFill>
                  <a:srgbClr val="00B050"/>
                </a:solidFill>
              </a:rPr>
              <a:t>local councillors</a:t>
            </a:r>
            <a:r>
              <a:rPr lang="en-ZA" sz="2000" b="1" dirty="0" smtClean="0">
                <a:solidFill>
                  <a:srgbClr val="002060"/>
                </a:solidFill>
              </a:rPr>
              <a:t>. </a:t>
            </a:r>
            <a:r>
              <a:rPr lang="en-ZA" sz="2000" b="1" dirty="0">
                <a:solidFill>
                  <a:srgbClr val="002060"/>
                </a:solidFill>
              </a:rPr>
              <a:t>It ensures that every </a:t>
            </a:r>
            <a:r>
              <a:rPr lang="en-ZA" sz="2000" b="1" dirty="0" smtClean="0">
                <a:solidFill>
                  <a:srgbClr val="002060"/>
                </a:solidFill>
              </a:rPr>
              <a:t>party </a:t>
            </a:r>
            <a:r>
              <a:rPr lang="en-ZA" sz="2000" b="1" dirty="0">
                <a:solidFill>
                  <a:srgbClr val="002060"/>
                </a:solidFill>
              </a:rPr>
              <a:t>that has </a:t>
            </a:r>
            <a:r>
              <a:rPr lang="en-ZA" sz="2000" b="1" dirty="0" smtClean="0">
                <a:solidFill>
                  <a:srgbClr val="00B050"/>
                </a:solidFill>
              </a:rPr>
              <a:t>more </a:t>
            </a:r>
            <a:r>
              <a:rPr lang="en-ZA" sz="2000" b="1" dirty="0">
                <a:solidFill>
                  <a:srgbClr val="00B050"/>
                </a:solidFill>
              </a:rPr>
              <a:t>than 0,2% of votes</a:t>
            </a:r>
            <a:r>
              <a:rPr lang="en-ZA" sz="2000" b="1" dirty="0">
                <a:solidFill>
                  <a:srgbClr val="002060"/>
                </a:solidFill>
              </a:rPr>
              <a:t> </a:t>
            </a:r>
            <a:r>
              <a:rPr lang="en-ZA" sz="2000" b="1" dirty="0" smtClean="0">
                <a:solidFill>
                  <a:srgbClr val="002060"/>
                </a:solidFill>
              </a:rPr>
              <a:t>in </a:t>
            </a:r>
            <a:r>
              <a:rPr lang="en-ZA" sz="2000" b="1" dirty="0">
                <a:solidFill>
                  <a:srgbClr val="002060"/>
                </a:solidFill>
              </a:rPr>
              <a:t>a local election is able to participate in governing a local council. 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Believed </a:t>
            </a:r>
            <a:r>
              <a:rPr lang="en-ZA" sz="2000" b="1" dirty="0">
                <a:solidFill>
                  <a:srgbClr val="002060"/>
                </a:solidFill>
              </a:rPr>
              <a:t>by many </a:t>
            </a:r>
            <a:r>
              <a:rPr lang="en-ZA" sz="2000" b="1" dirty="0" smtClean="0">
                <a:solidFill>
                  <a:srgbClr val="002060"/>
                </a:solidFill>
              </a:rPr>
              <a:t>to </a:t>
            </a:r>
            <a:r>
              <a:rPr lang="en-ZA" sz="2000" b="1" dirty="0">
                <a:solidFill>
                  <a:srgbClr val="002060"/>
                </a:solidFill>
              </a:rPr>
              <a:t>be a superior way of governing than the </a:t>
            </a:r>
            <a:r>
              <a:rPr lang="en-ZA" sz="2000" b="1" dirty="0">
                <a:solidFill>
                  <a:srgbClr val="00B050"/>
                </a:solidFill>
              </a:rPr>
              <a:t>"first past the post" model</a:t>
            </a:r>
            <a:r>
              <a:rPr lang="en-ZA" sz="2000" b="1" dirty="0">
                <a:solidFill>
                  <a:srgbClr val="002060"/>
                </a:solidFill>
              </a:rPr>
              <a:t>, which enables the party with the most votes to govern alone.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Limits </a:t>
            </a:r>
            <a:r>
              <a:rPr lang="en-ZA" sz="2000" b="1" dirty="0">
                <a:solidFill>
                  <a:srgbClr val="00B050"/>
                </a:solidFill>
              </a:rPr>
              <a:t>of this model </a:t>
            </a:r>
            <a:r>
              <a:rPr lang="en-ZA" sz="2000" b="1" dirty="0" smtClean="0">
                <a:solidFill>
                  <a:srgbClr val="002060"/>
                </a:solidFill>
              </a:rPr>
              <a:t>- if </a:t>
            </a:r>
            <a:r>
              <a:rPr lang="en-ZA" sz="2000" b="1" dirty="0">
                <a:solidFill>
                  <a:srgbClr val="002060"/>
                </a:solidFill>
              </a:rPr>
              <a:t>the vote is split between a number of parties,  the </a:t>
            </a:r>
            <a:r>
              <a:rPr lang="en-ZA" sz="2000" b="1" dirty="0">
                <a:solidFill>
                  <a:srgbClr val="00B050"/>
                </a:solidFill>
              </a:rPr>
              <a:t>proportion needed to win can be very small</a:t>
            </a:r>
            <a:r>
              <a:rPr lang="en-ZA" sz="2000" b="1" dirty="0">
                <a:solidFill>
                  <a:srgbClr val="002060"/>
                </a:solidFill>
              </a:rPr>
              <a:t>, this can be particularly unrepresentative if there is a low electoral </a:t>
            </a:r>
            <a:r>
              <a:rPr lang="en-ZA" sz="2000" b="1" dirty="0" smtClean="0">
                <a:solidFill>
                  <a:srgbClr val="002060"/>
                </a:solidFill>
              </a:rPr>
              <a:t>turnout.</a:t>
            </a:r>
          </a:p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For </a:t>
            </a:r>
            <a:r>
              <a:rPr lang="en-ZA" sz="2000" b="1" dirty="0">
                <a:solidFill>
                  <a:srgbClr val="00B050"/>
                </a:solidFill>
              </a:rPr>
              <a:t>example</a:t>
            </a:r>
            <a:r>
              <a:rPr lang="en-ZA" sz="2000" b="1" dirty="0">
                <a:solidFill>
                  <a:srgbClr val="002060"/>
                </a:solidFill>
              </a:rPr>
              <a:t>, if there are </a:t>
            </a:r>
            <a:r>
              <a:rPr lang="en-ZA" sz="2000" b="1" dirty="0" smtClean="0">
                <a:solidFill>
                  <a:srgbClr val="002060"/>
                </a:solidFill>
              </a:rPr>
              <a:t>4 parties </a:t>
            </a:r>
            <a:r>
              <a:rPr lang="en-ZA" sz="2000" b="1" dirty="0">
                <a:solidFill>
                  <a:srgbClr val="002060"/>
                </a:solidFill>
              </a:rPr>
              <a:t>and the vote is split </a:t>
            </a:r>
            <a:r>
              <a:rPr lang="en-ZA" sz="2000" b="1" dirty="0" smtClean="0">
                <a:solidFill>
                  <a:srgbClr val="002060"/>
                </a:solidFill>
              </a:rPr>
              <a:t>4 ways</a:t>
            </a:r>
            <a:r>
              <a:rPr lang="en-ZA" sz="2000" b="1" dirty="0">
                <a:solidFill>
                  <a:srgbClr val="002060"/>
                </a:solidFill>
              </a:rPr>
              <a:t>, the winning party can win with  marginally more than 25% of all votes.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PR </a:t>
            </a:r>
            <a:r>
              <a:rPr lang="en-ZA" sz="2000" b="1" dirty="0">
                <a:solidFill>
                  <a:srgbClr val="00B050"/>
                </a:solidFill>
              </a:rPr>
              <a:t>system attempts to overcome this issue </a:t>
            </a:r>
            <a:r>
              <a:rPr lang="en-ZA" sz="2000" b="1" dirty="0">
                <a:solidFill>
                  <a:srgbClr val="002060"/>
                </a:solidFill>
              </a:rPr>
              <a:t>by ensuring that all parties with more than 0,2% of the vote are </a:t>
            </a:r>
            <a:r>
              <a:rPr lang="en-ZA" sz="2000" b="1" dirty="0" smtClean="0">
                <a:solidFill>
                  <a:srgbClr val="002060"/>
                </a:solidFill>
              </a:rPr>
              <a:t>represented, </a:t>
            </a:r>
            <a:r>
              <a:rPr lang="en-ZA" sz="2000" b="1" dirty="0">
                <a:solidFill>
                  <a:srgbClr val="002060"/>
                </a:solidFill>
              </a:rPr>
              <a:t>ensuring </a:t>
            </a:r>
            <a:r>
              <a:rPr lang="en-ZA" sz="2000" b="1" dirty="0" smtClean="0">
                <a:solidFill>
                  <a:srgbClr val="002060"/>
                </a:solidFill>
              </a:rPr>
              <a:t>wider representation</a:t>
            </a:r>
            <a:endParaRPr lang="en-ZA" sz="2000" b="1" dirty="0">
              <a:solidFill>
                <a:srgbClr val="002060"/>
              </a:solidFill>
            </a:endParaRPr>
          </a:p>
          <a:p>
            <a:endParaRPr lang="en-US" sz="2400" b="1" dirty="0">
              <a:solidFill>
                <a:srgbClr val="00B050"/>
              </a:solidFill>
              <a:latin typeface="Calibri" panose="020F0502020204030204" pitchFamily="34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23A3EDE2-2B4A-4EAD-B0F3-D9E3DA3F2CC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229600" cy="4525963"/>
          </a:xfrm>
        </p:spPr>
        <p:txBody>
          <a:bodyPr/>
          <a:lstStyle/>
          <a:p>
            <a:r>
              <a:rPr lang="en-ZA" sz="2000" b="1" dirty="0">
                <a:solidFill>
                  <a:srgbClr val="002060"/>
                </a:solidFill>
              </a:rPr>
              <a:t>But </a:t>
            </a:r>
            <a:r>
              <a:rPr lang="en-ZA" sz="2000" b="1" dirty="0" smtClean="0">
                <a:solidFill>
                  <a:srgbClr val="00B050"/>
                </a:solidFill>
              </a:rPr>
              <a:t>local coalition </a:t>
            </a:r>
            <a:r>
              <a:rPr lang="en-ZA" sz="2000" b="1" dirty="0" err="1" smtClean="0">
                <a:solidFill>
                  <a:srgbClr val="00B050"/>
                </a:solidFill>
              </a:rPr>
              <a:t>govts</a:t>
            </a:r>
            <a:r>
              <a:rPr lang="en-ZA" sz="2000" b="1" dirty="0" smtClean="0">
                <a:solidFill>
                  <a:srgbClr val="00B050"/>
                </a:solidFill>
              </a:rPr>
              <a:t> have </a:t>
            </a:r>
            <a:r>
              <a:rPr lang="en-ZA" sz="2000" b="1" dirty="0">
                <a:solidFill>
                  <a:srgbClr val="00B050"/>
                </a:solidFill>
              </a:rPr>
              <a:t>tested the limits of the </a:t>
            </a:r>
            <a:r>
              <a:rPr lang="en-ZA" sz="2000" b="1" dirty="0" smtClean="0">
                <a:solidFill>
                  <a:srgbClr val="00B050"/>
                </a:solidFill>
              </a:rPr>
              <a:t>PR </a:t>
            </a:r>
            <a:r>
              <a:rPr lang="en-ZA" sz="2000" b="1" dirty="0">
                <a:solidFill>
                  <a:srgbClr val="00B050"/>
                </a:solidFill>
              </a:rPr>
              <a:t>system </a:t>
            </a:r>
            <a:r>
              <a:rPr lang="en-ZA" sz="2000" b="1" dirty="0">
                <a:solidFill>
                  <a:srgbClr val="002060"/>
                </a:solidFill>
              </a:rPr>
              <a:t>- the current Speaker of </a:t>
            </a:r>
            <a:r>
              <a:rPr lang="en-ZA" sz="2000" b="1" dirty="0" err="1">
                <a:solidFill>
                  <a:srgbClr val="002060"/>
                </a:solidFill>
              </a:rPr>
              <a:t>Joburg</a:t>
            </a:r>
            <a:r>
              <a:rPr lang="en-ZA" sz="2000" b="1" dirty="0">
                <a:solidFill>
                  <a:srgbClr val="002060"/>
                </a:solidFill>
              </a:rPr>
              <a:t> </a:t>
            </a:r>
            <a:r>
              <a:rPr lang="en-ZA" sz="2000" b="1" dirty="0" smtClean="0">
                <a:solidFill>
                  <a:srgbClr val="002060"/>
                </a:solidFill>
              </a:rPr>
              <a:t>dumped </a:t>
            </a:r>
            <a:r>
              <a:rPr lang="en-ZA" sz="2000" b="1" dirty="0">
                <a:solidFill>
                  <a:srgbClr val="002060"/>
                </a:solidFill>
              </a:rPr>
              <a:t>the previous coalition </a:t>
            </a:r>
            <a:r>
              <a:rPr lang="en-ZA" sz="2000" b="1" dirty="0" err="1" smtClean="0">
                <a:solidFill>
                  <a:srgbClr val="002060"/>
                </a:solidFill>
              </a:rPr>
              <a:t>govt</a:t>
            </a:r>
            <a:r>
              <a:rPr lang="en-ZA" sz="2000" b="1" dirty="0" smtClean="0">
                <a:solidFill>
                  <a:srgbClr val="00206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and was lured into a new coalition with the promise of high office. Her party </a:t>
            </a:r>
            <a:r>
              <a:rPr lang="en-ZA" sz="2000" b="1" dirty="0" smtClean="0">
                <a:solidFill>
                  <a:srgbClr val="002060"/>
                </a:solidFill>
              </a:rPr>
              <a:t>obtained only </a:t>
            </a:r>
            <a:r>
              <a:rPr lang="en-ZA" sz="2000" b="1" dirty="0" smtClean="0">
                <a:solidFill>
                  <a:srgbClr val="00B050"/>
                </a:solidFill>
              </a:rPr>
              <a:t>0,22</a:t>
            </a:r>
            <a:r>
              <a:rPr lang="en-ZA" sz="2000" b="1" dirty="0">
                <a:solidFill>
                  <a:srgbClr val="00B050"/>
                </a:solidFill>
              </a:rPr>
              <a:t>% of the vote </a:t>
            </a:r>
            <a:r>
              <a:rPr lang="en-ZA" sz="2000" b="1" dirty="0">
                <a:solidFill>
                  <a:srgbClr val="002060"/>
                </a:solidFill>
              </a:rPr>
              <a:t>in the last local elections.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r>
              <a:rPr lang="en-ZA" sz="2000" b="1" dirty="0" smtClean="0">
                <a:solidFill>
                  <a:srgbClr val="002060"/>
                </a:solidFill>
              </a:rPr>
              <a:t>The </a:t>
            </a:r>
            <a:r>
              <a:rPr lang="en-ZA" sz="2000" b="1" dirty="0">
                <a:solidFill>
                  <a:srgbClr val="00B050"/>
                </a:solidFill>
              </a:rPr>
              <a:t>PR system has been turned on its head </a:t>
            </a:r>
            <a:r>
              <a:rPr lang="en-ZA" sz="2000" b="1" dirty="0">
                <a:solidFill>
                  <a:srgbClr val="002060"/>
                </a:solidFill>
              </a:rPr>
              <a:t>- it was not meant to be manipulated by small unrepresentative parties (and unscrupulous larger parties) to  have governance by a tiny unrepresentative group of individuals</a:t>
            </a:r>
            <a:r>
              <a:rPr lang="en-ZA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ZA" sz="2000" b="1" dirty="0" smtClean="0">
                <a:solidFill>
                  <a:srgbClr val="002060"/>
                </a:solidFill>
              </a:rPr>
              <a:t>It </a:t>
            </a:r>
            <a:r>
              <a:rPr lang="en-ZA" sz="2000" b="1" dirty="0">
                <a:solidFill>
                  <a:srgbClr val="002060"/>
                </a:solidFill>
              </a:rPr>
              <a:t>leaves many local government stakeholders </a:t>
            </a:r>
            <a:r>
              <a:rPr lang="en-ZA" sz="2000" b="1" dirty="0">
                <a:solidFill>
                  <a:srgbClr val="00B050"/>
                </a:solidFill>
              </a:rPr>
              <a:t>wondering if we would not be better off with the "first past the post" system </a:t>
            </a:r>
            <a:r>
              <a:rPr lang="en-ZA" sz="2000" b="1" dirty="0">
                <a:solidFill>
                  <a:srgbClr val="002060"/>
                </a:solidFill>
              </a:rPr>
              <a:t>where at least we have a stable and somewhat representative local council</a:t>
            </a:r>
            <a:r>
              <a:rPr lang="en-ZA" sz="2000" b="1" dirty="0" smtClean="0">
                <a:solidFill>
                  <a:srgbClr val="002060"/>
                </a:solidFill>
              </a:rPr>
              <a:t>.</a:t>
            </a:r>
            <a:endParaRPr lang="en-ZA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04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76200"/>
            <a:ext cx="7318375" cy="1188561"/>
          </a:xfrm>
        </p:spPr>
        <p:txBody>
          <a:bodyPr/>
          <a:lstStyle/>
          <a:p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2</a:t>
            </a:r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. Faltering Coalitions</a:t>
            </a:r>
            <a:endParaRPr lang="en-ZA" sz="4000" b="1" dirty="0">
              <a:solidFill>
                <a:srgbClr val="00B050"/>
              </a:solidFill>
              <a:latin typeface="Calibri" pitchFamily="34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3602182"/>
          </a:xfrm>
        </p:spPr>
        <p:txBody>
          <a:bodyPr/>
          <a:lstStyle/>
          <a:p>
            <a:pPr fontAlgn="ctr"/>
            <a:r>
              <a:rPr lang="en-ZA" sz="2000" b="1" dirty="0">
                <a:solidFill>
                  <a:srgbClr val="00B050"/>
                </a:solidFill>
              </a:rPr>
              <a:t>C</a:t>
            </a:r>
            <a:r>
              <a:rPr lang="en-ZA" sz="2000" b="1" dirty="0" smtClean="0">
                <a:solidFill>
                  <a:srgbClr val="00B050"/>
                </a:solidFill>
              </a:rPr>
              <a:t>oalition </a:t>
            </a:r>
            <a:r>
              <a:rPr lang="en-ZA" sz="2000" b="1" dirty="0" err="1" smtClean="0">
                <a:solidFill>
                  <a:srgbClr val="00B050"/>
                </a:solidFill>
              </a:rPr>
              <a:t>govts</a:t>
            </a:r>
            <a:r>
              <a:rPr lang="en-ZA" sz="2000" b="1" dirty="0" smtClean="0">
                <a:solidFill>
                  <a:srgbClr val="00B050"/>
                </a:solidFill>
              </a:rPr>
              <a:t> </a:t>
            </a:r>
            <a:r>
              <a:rPr lang="en-ZA" sz="2000" b="1" dirty="0">
                <a:solidFill>
                  <a:srgbClr val="00B050"/>
                </a:solidFill>
              </a:rPr>
              <a:t>in </a:t>
            </a:r>
            <a:r>
              <a:rPr lang="en-ZA" sz="2000" b="1" dirty="0" smtClean="0">
                <a:solidFill>
                  <a:srgbClr val="00B050"/>
                </a:solidFill>
              </a:rPr>
              <a:t>6 of </a:t>
            </a:r>
            <a:r>
              <a:rPr lang="en-ZA" sz="2000" b="1" dirty="0">
                <a:solidFill>
                  <a:srgbClr val="00B050"/>
                </a:solidFill>
              </a:rPr>
              <a:t>the country’s </a:t>
            </a:r>
            <a:r>
              <a:rPr lang="en-ZA" sz="2000" b="1" dirty="0" smtClean="0">
                <a:solidFill>
                  <a:srgbClr val="00B050"/>
                </a:solidFill>
              </a:rPr>
              <a:t>8 metros</a:t>
            </a:r>
            <a:r>
              <a:rPr lang="en-ZA" sz="2000" b="1" dirty="0">
                <a:solidFill>
                  <a:srgbClr val="002060"/>
                </a:solidFill>
              </a:rPr>
              <a:t>. </a:t>
            </a:r>
            <a:r>
              <a:rPr lang="en-ZA" sz="2000" b="1" dirty="0" smtClean="0">
                <a:solidFill>
                  <a:srgbClr val="002060"/>
                </a:solidFill>
              </a:rPr>
              <a:t>Has become the norm in </a:t>
            </a:r>
            <a:r>
              <a:rPr lang="en-ZA" sz="2000" b="1" dirty="0">
                <a:solidFill>
                  <a:srgbClr val="002060"/>
                </a:solidFill>
              </a:rPr>
              <a:t>our metros as </a:t>
            </a:r>
            <a:r>
              <a:rPr lang="en-ZA" sz="2000" b="1" dirty="0" smtClean="0">
                <a:solidFill>
                  <a:srgbClr val="002060"/>
                </a:solidFill>
              </a:rPr>
              <a:t>dominance </a:t>
            </a:r>
            <a:r>
              <a:rPr lang="en-ZA" sz="2000" b="1" dirty="0">
                <a:solidFill>
                  <a:srgbClr val="002060"/>
                </a:solidFill>
              </a:rPr>
              <a:t>of </a:t>
            </a:r>
            <a:r>
              <a:rPr lang="en-ZA" sz="2000" b="1" dirty="0" smtClean="0">
                <a:solidFill>
                  <a:srgbClr val="002060"/>
                </a:solidFill>
              </a:rPr>
              <a:t>ANC </a:t>
            </a:r>
            <a:r>
              <a:rPr lang="en-ZA" sz="2000" b="1" dirty="0">
                <a:solidFill>
                  <a:srgbClr val="002060"/>
                </a:solidFill>
              </a:rPr>
              <a:t>has dissipated in </a:t>
            </a:r>
            <a:r>
              <a:rPr lang="en-ZA" sz="2000" b="1" dirty="0" smtClean="0">
                <a:solidFill>
                  <a:srgbClr val="002060"/>
                </a:solidFill>
              </a:rPr>
              <a:t>last 2 local </a:t>
            </a:r>
            <a:r>
              <a:rPr lang="en-ZA" sz="2000" b="1" dirty="0">
                <a:solidFill>
                  <a:srgbClr val="002060"/>
                </a:solidFill>
              </a:rPr>
              <a:t>elections.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On </a:t>
            </a:r>
            <a:r>
              <a:rPr lang="en-ZA" sz="2000" b="1" dirty="0">
                <a:solidFill>
                  <a:srgbClr val="002060"/>
                </a:solidFill>
              </a:rPr>
              <a:t>paper, </a:t>
            </a:r>
            <a:r>
              <a:rPr lang="en-ZA" sz="2000" b="1" dirty="0" smtClean="0">
                <a:solidFill>
                  <a:srgbClr val="002060"/>
                </a:solidFill>
              </a:rPr>
              <a:t>where </a:t>
            </a:r>
            <a:r>
              <a:rPr lang="en-ZA" sz="2000" b="1" dirty="0">
                <a:solidFill>
                  <a:srgbClr val="002060"/>
                </a:solidFill>
              </a:rPr>
              <a:t>no outright majority, </a:t>
            </a:r>
            <a:r>
              <a:rPr lang="en-ZA" sz="2000" b="1" dirty="0">
                <a:solidFill>
                  <a:srgbClr val="00B050"/>
                </a:solidFill>
              </a:rPr>
              <a:t>coalitions seem like a good solution </a:t>
            </a:r>
            <a:r>
              <a:rPr lang="en-ZA" sz="2000" b="1" dirty="0" smtClean="0">
                <a:solidFill>
                  <a:srgbClr val="002060"/>
                </a:solidFill>
              </a:rPr>
              <a:t>– </a:t>
            </a:r>
            <a:r>
              <a:rPr lang="en-ZA" sz="2000" b="1" dirty="0">
                <a:solidFill>
                  <a:srgbClr val="002060"/>
                </a:solidFill>
              </a:rPr>
              <a:t>a number of parties </a:t>
            </a:r>
            <a:r>
              <a:rPr lang="en-ZA" sz="2000" b="1" dirty="0" smtClean="0">
                <a:solidFill>
                  <a:srgbClr val="002060"/>
                </a:solidFill>
              </a:rPr>
              <a:t>working </a:t>
            </a:r>
            <a:r>
              <a:rPr lang="en-ZA" sz="2000" b="1" dirty="0">
                <a:solidFill>
                  <a:srgbClr val="002060"/>
                </a:solidFill>
              </a:rPr>
              <a:t>together for the </a:t>
            </a:r>
            <a:r>
              <a:rPr lang="en-ZA" sz="2000" b="1" dirty="0" smtClean="0">
                <a:solidFill>
                  <a:srgbClr val="002060"/>
                </a:solidFill>
              </a:rPr>
              <a:t>common.</a:t>
            </a:r>
            <a:endParaRPr lang="en-ZA" sz="2000" dirty="0">
              <a:solidFill>
                <a:srgbClr val="002060"/>
              </a:solidFill>
            </a:endParaRPr>
          </a:p>
          <a:p>
            <a:pPr fontAlgn="ctr"/>
            <a:r>
              <a:rPr lang="en-ZA" sz="2000" b="1" dirty="0">
                <a:solidFill>
                  <a:srgbClr val="00B050"/>
                </a:solidFill>
              </a:rPr>
              <a:t>In reality</a:t>
            </a:r>
            <a:r>
              <a:rPr lang="en-ZA" sz="2000" b="1" dirty="0">
                <a:solidFill>
                  <a:srgbClr val="002060"/>
                </a:solidFill>
              </a:rPr>
              <a:t>, apart from in some councils in the </a:t>
            </a:r>
            <a:r>
              <a:rPr lang="en-ZA" sz="2000" b="1" dirty="0" err="1" smtClean="0">
                <a:solidFill>
                  <a:srgbClr val="002060"/>
                </a:solidFill>
              </a:rPr>
              <a:t>W.Cape</a:t>
            </a:r>
            <a:r>
              <a:rPr lang="en-ZA" sz="2000" b="1" dirty="0">
                <a:solidFill>
                  <a:srgbClr val="002060"/>
                </a:solidFill>
              </a:rPr>
              <a:t>, </a:t>
            </a:r>
            <a:r>
              <a:rPr lang="en-ZA" sz="2000" b="1" dirty="0">
                <a:solidFill>
                  <a:srgbClr val="00B050"/>
                </a:solidFill>
              </a:rPr>
              <a:t>coalitions </a:t>
            </a:r>
            <a:r>
              <a:rPr lang="en-ZA" sz="2000" b="1" dirty="0" smtClean="0">
                <a:solidFill>
                  <a:srgbClr val="00B050"/>
                </a:solidFill>
              </a:rPr>
              <a:t>have </a:t>
            </a:r>
            <a:r>
              <a:rPr lang="en-ZA" sz="2000" b="1" dirty="0">
                <a:solidFill>
                  <a:srgbClr val="00B050"/>
                </a:solidFill>
              </a:rPr>
              <a:t>not worked well</a:t>
            </a:r>
            <a:r>
              <a:rPr lang="en-ZA" sz="2000" b="1" dirty="0">
                <a:solidFill>
                  <a:srgbClr val="002060"/>
                </a:solidFill>
              </a:rPr>
              <a:t>, often falling apart acrimoniously.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B050"/>
                </a:solidFill>
              </a:rPr>
              <a:t>Failure </a:t>
            </a:r>
            <a:r>
              <a:rPr lang="en-ZA" sz="2000" b="1" dirty="0">
                <a:solidFill>
                  <a:srgbClr val="00B050"/>
                </a:solidFill>
              </a:rPr>
              <a:t>of a coalition</a:t>
            </a:r>
            <a:r>
              <a:rPr lang="en-ZA" sz="2000" b="1" dirty="0">
                <a:solidFill>
                  <a:srgbClr val="002060"/>
                </a:solidFill>
              </a:rPr>
              <a:t>, </a:t>
            </a:r>
            <a:r>
              <a:rPr lang="en-ZA" sz="2000" b="1" dirty="0" smtClean="0">
                <a:solidFill>
                  <a:srgbClr val="002060"/>
                </a:solidFill>
              </a:rPr>
              <a:t>results in forcing a </a:t>
            </a:r>
            <a:r>
              <a:rPr lang="en-ZA" sz="2000" b="1" dirty="0">
                <a:solidFill>
                  <a:srgbClr val="002060"/>
                </a:solidFill>
              </a:rPr>
              <a:t>change in leadership, and </a:t>
            </a:r>
            <a:r>
              <a:rPr lang="en-ZA" sz="2000" b="1" dirty="0" smtClean="0">
                <a:solidFill>
                  <a:srgbClr val="002060"/>
                </a:solidFill>
              </a:rPr>
              <a:t>consequent </a:t>
            </a:r>
            <a:r>
              <a:rPr lang="en-ZA" sz="2000" b="1" dirty="0">
                <a:solidFill>
                  <a:srgbClr val="002060"/>
                </a:solidFill>
              </a:rPr>
              <a:t>political instability stalls decision making and impacts negatively on service delivery. </a:t>
            </a:r>
            <a:endParaRPr lang="en-ZA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3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GB" sz="36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Cause of instability in coalitions</a:t>
            </a:r>
            <a:endParaRPr lang="en-ZA" sz="36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ZA" sz="2000" b="1" dirty="0" smtClean="0">
                <a:solidFill>
                  <a:srgbClr val="00B050"/>
                </a:solidFill>
              </a:rPr>
              <a:t>Risk </a:t>
            </a:r>
            <a:r>
              <a:rPr lang="en-ZA" sz="2000" b="1" dirty="0">
                <a:solidFill>
                  <a:srgbClr val="00B050"/>
                </a:solidFill>
              </a:rPr>
              <a:t>to coalitions is </a:t>
            </a:r>
            <a:r>
              <a:rPr lang="en-ZA" sz="2000" b="1" dirty="0" smtClean="0">
                <a:solidFill>
                  <a:srgbClr val="00B050"/>
                </a:solidFill>
              </a:rPr>
              <a:t>outsized </a:t>
            </a:r>
            <a:r>
              <a:rPr lang="en-ZA" sz="2000" b="1" dirty="0">
                <a:solidFill>
                  <a:srgbClr val="00B050"/>
                </a:solidFill>
              </a:rPr>
              <a:t>power </a:t>
            </a:r>
            <a:r>
              <a:rPr lang="en-ZA" sz="2000" b="1" dirty="0">
                <a:solidFill>
                  <a:srgbClr val="002060"/>
                </a:solidFill>
              </a:rPr>
              <a:t>wielded by individual councillors often representing </a:t>
            </a:r>
            <a:r>
              <a:rPr lang="en-ZA" sz="2000" b="1" dirty="0">
                <a:solidFill>
                  <a:srgbClr val="00B050"/>
                </a:solidFill>
              </a:rPr>
              <a:t>small parties </a:t>
            </a:r>
            <a:r>
              <a:rPr lang="en-ZA" sz="2000" b="1" dirty="0">
                <a:solidFill>
                  <a:srgbClr val="002060"/>
                </a:solidFill>
              </a:rPr>
              <a:t>(as well as these smaller parties themselves).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r>
              <a:rPr lang="en-ZA" sz="2000" b="1" dirty="0" smtClean="0">
                <a:solidFill>
                  <a:srgbClr val="002060"/>
                </a:solidFill>
              </a:rPr>
              <a:t>These </a:t>
            </a:r>
            <a:r>
              <a:rPr lang="en-ZA" sz="2000" b="1" dirty="0">
                <a:solidFill>
                  <a:srgbClr val="002060"/>
                </a:solidFill>
              </a:rPr>
              <a:t>individual councillors have proven just </a:t>
            </a:r>
            <a:r>
              <a:rPr lang="en-ZA" sz="2000" b="1" dirty="0">
                <a:solidFill>
                  <a:srgbClr val="00B050"/>
                </a:solidFill>
              </a:rPr>
              <a:t>too easy to convince to jump ship</a:t>
            </a:r>
            <a:r>
              <a:rPr lang="en-ZA" sz="2000" b="1" dirty="0">
                <a:solidFill>
                  <a:srgbClr val="002060"/>
                </a:solidFill>
              </a:rPr>
              <a:t>, either with promises of senior positions in new coalitions or outright bribes</a:t>
            </a:r>
            <a:r>
              <a:rPr lang="en-ZA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ZA" sz="2000" b="1" dirty="0" smtClean="0">
                <a:solidFill>
                  <a:srgbClr val="002060"/>
                </a:solidFill>
              </a:rPr>
              <a:t>Amongst </a:t>
            </a:r>
            <a:r>
              <a:rPr lang="en-ZA" sz="2000" b="1" dirty="0">
                <a:solidFill>
                  <a:srgbClr val="002060"/>
                </a:solidFill>
              </a:rPr>
              <a:t>such individuals and parties, there is </a:t>
            </a:r>
            <a:r>
              <a:rPr lang="en-ZA" sz="2000" b="1" dirty="0">
                <a:solidFill>
                  <a:srgbClr val="00B050"/>
                </a:solidFill>
              </a:rPr>
              <a:t>little thought for the impact their actions have</a:t>
            </a:r>
            <a:r>
              <a:rPr lang="en-ZA" sz="2000" b="1" dirty="0">
                <a:solidFill>
                  <a:srgbClr val="002060"/>
                </a:solidFill>
              </a:rPr>
              <a:t> on a municipality and its ability to deliver services.</a:t>
            </a:r>
            <a:r>
              <a:rPr lang="en-ZA" sz="2400" b="1" dirty="0">
                <a:solidFill>
                  <a:srgbClr val="002060"/>
                </a:solidFill>
              </a:rPr>
              <a:t> </a:t>
            </a:r>
          </a:p>
          <a:p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07377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676" y="990600"/>
            <a:ext cx="8664848" cy="304800"/>
          </a:xfrm>
        </p:spPr>
        <p:txBody>
          <a:bodyPr>
            <a:normAutofit fontScale="90000"/>
          </a:bodyPr>
          <a:lstStyle/>
          <a:p>
            <a:r>
              <a:rPr lang="en-ZA" sz="4000" b="1" dirty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4</a:t>
            </a:r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. The role of larger parties in coalition instability</a:t>
            </a:r>
            <a:r>
              <a:rPr lang="en-ZA" sz="4000" b="1" i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/>
            </a:r>
            <a:br>
              <a:rPr lang="en-ZA" sz="4000" b="1" i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</a:br>
            <a:r>
              <a:rPr lang="en-ZA" sz="4000" b="1" dirty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/>
            </a:r>
            <a:br>
              <a:rPr lang="en-ZA" sz="4000" b="1" dirty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</a:br>
            <a:endParaRPr lang="en-ZA" sz="2400" b="1" dirty="0" smtClean="0">
              <a:solidFill>
                <a:srgbClr val="002060"/>
              </a:solidFill>
              <a:latin typeface="Calibri" pitchFamily="34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267200"/>
          </a:xfrm>
        </p:spPr>
        <p:txBody>
          <a:bodyPr>
            <a:noAutofit/>
          </a:bodyPr>
          <a:lstStyle/>
          <a:p>
            <a:r>
              <a:rPr lang="en-ZA" sz="2000" b="1" dirty="0" smtClean="0">
                <a:solidFill>
                  <a:srgbClr val="00B050"/>
                </a:solidFill>
              </a:rPr>
              <a:t>ANC </a:t>
            </a:r>
            <a:r>
              <a:rPr lang="en-ZA" sz="2000" b="1" dirty="0">
                <a:solidFill>
                  <a:srgbClr val="00B050"/>
                </a:solidFill>
              </a:rPr>
              <a:t>has made it clear that it will stop at nothing to regain power in coalition councils </a:t>
            </a:r>
            <a:r>
              <a:rPr lang="en-ZA" sz="2000" b="1" dirty="0">
                <a:solidFill>
                  <a:srgbClr val="002060"/>
                </a:solidFill>
              </a:rPr>
              <a:t>where they are in opposition, especially at metro level.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r>
              <a:rPr lang="en-ZA" sz="2000" b="1" dirty="0" smtClean="0">
                <a:solidFill>
                  <a:srgbClr val="002060"/>
                </a:solidFill>
              </a:rPr>
              <a:t>ANC has </a:t>
            </a:r>
            <a:r>
              <a:rPr lang="en-ZA" sz="2000" b="1" dirty="0" smtClean="0">
                <a:solidFill>
                  <a:srgbClr val="00B050"/>
                </a:solidFill>
              </a:rPr>
              <a:t>often exploited questionable </a:t>
            </a:r>
            <a:r>
              <a:rPr lang="en-ZA" sz="2000" b="1" dirty="0">
                <a:solidFill>
                  <a:srgbClr val="00B050"/>
                </a:solidFill>
              </a:rPr>
              <a:t>morality of </a:t>
            </a:r>
            <a:r>
              <a:rPr lang="en-ZA" sz="2000" b="1" dirty="0" smtClean="0">
                <a:solidFill>
                  <a:srgbClr val="00B050"/>
                </a:solidFill>
              </a:rPr>
              <a:t>some councillors </a:t>
            </a:r>
            <a:r>
              <a:rPr lang="en-ZA" sz="2000" b="1" dirty="0">
                <a:solidFill>
                  <a:srgbClr val="00B050"/>
                </a:solidFill>
              </a:rPr>
              <a:t>and </a:t>
            </a:r>
            <a:r>
              <a:rPr lang="en-ZA" sz="2000" b="1" dirty="0" smtClean="0">
                <a:solidFill>
                  <a:srgbClr val="00B050"/>
                </a:solidFill>
              </a:rPr>
              <a:t>small parties </a:t>
            </a:r>
            <a:r>
              <a:rPr lang="en-ZA" sz="2000" b="1" dirty="0" smtClean="0">
                <a:solidFill>
                  <a:srgbClr val="002060"/>
                </a:solidFill>
              </a:rPr>
              <a:t>by </a:t>
            </a:r>
            <a:r>
              <a:rPr lang="en-ZA" sz="2000" b="1" dirty="0">
                <a:solidFill>
                  <a:srgbClr val="002060"/>
                </a:solidFill>
              </a:rPr>
              <a:t>promising </a:t>
            </a:r>
            <a:r>
              <a:rPr lang="en-ZA" sz="2000" b="1" dirty="0" smtClean="0">
                <a:solidFill>
                  <a:srgbClr val="002060"/>
                </a:solidFill>
              </a:rPr>
              <a:t>senior </a:t>
            </a:r>
            <a:r>
              <a:rPr lang="en-ZA" sz="2000" b="1" dirty="0">
                <a:solidFill>
                  <a:srgbClr val="002060"/>
                </a:solidFill>
              </a:rPr>
              <a:t>roles </a:t>
            </a:r>
            <a:r>
              <a:rPr lang="en-ZA" sz="2000" b="1" dirty="0" smtClean="0">
                <a:solidFill>
                  <a:srgbClr val="002060"/>
                </a:solidFill>
              </a:rPr>
              <a:t>or </a:t>
            </a:r>
            <a:r>
              <a:rPr lang="en-ZA" sz="2000" b="1" dirty="0">
                <a:solidFill>
                  <a:srgbClr val="002060"/>
                </a:solidFill>
              </a:rPr>
              <a:t>bribing councillors </a:t>
            </a:r>
            <a:r>
              <a:rPr lang="en-ZA" sz="2000" b="1" dirty="0" smtClean="0">
                <a:solidFill>
                  <a:srgbClr val="002060"/>
                </a:solidFill>
              </a:rPr>
              <a:t>(note the </a:t>
            </a:r>
            <a:r>
              <a:rPr lang="en-ZA" sz="2000" b="1" dirty="0">
                <a:solidFill>
                  <a:srgbClr val="00B050"/>
                </a:solidFill>
              </a:rPr>
              <a:t>arrests of </a:t>
            </a:r>
            <a:r>
              <a:rPr lang="en-ZA" sz="2000" b="1" dirty="0" smtClean="0">
                <a:solidFill>
                  <a:srgbClr val="00B050"/>
                </a:solidFill>
              </a:rPr>
              <a:t>3 former </a:t>
            </a:r>
            <a:r>
              <a:rPr lang="en-ZA" sz="2000" b="1" dirty="0">
                <a:solidFill>
                  <a:srgbClr val="00B050"/>
                </a:solidFill>
              </a:rPr>
              <a:t>councillors and an ANC regional </a:t>
            </a:r>
            <a:r>
              <a:rPr lang="en-ZA" sz="2000" b="1" dirty="0" smtClean="0">
                <a:solidFill>
                  <a:srgbClr val="00B050"/>
                </a:solidFill>
              </a:rPr>
              <a:t>rep</a:t>
            </a:r>
            <a:r>
              <a:rPr lang="en-ZA" sz="2000" b="1" dirty="0" smtClean="0">
                <a:solidFill>
                  <a:srgbClr val="00206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for giving/ receiving bribes to bring down </a:t>
            </a:r>
            <a:r>
              <a:rPr lang="en-ZA" sz="2000" b="1" dirty="0" smtClean="0">
                <a:solidFill>
                  <a:srgbClr val="002060"/>
                </a:solidFill>
              </a:rPr>
              <a:t>DA-led </a:t>
            </a:r>
            <a:r>
              <a:rPr lang="en-ZA" sz="2000" b="1" dirty="0">
                <a:solidFill>
                  <a:srgbClr val="002060"/>
                </a:solidFill>
              </a:rPr>
              <a:t>coalition in the last political term in Nelson Mandela Bay).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r>
              <a:rPr lang="en-ZA" sz="2000" b="1" dirty="0" smtClean="0">
                <a:solidFill>
                  <a:srgbClr val="002060"/>
                </a:solidFill>
              </a:rPr>
              <a:t>Also, </a:t>
            </a:r>
            <a:r>
              <a:rPr lang="en-ZA" sz="2000" b="1" dirty="0" smtClean="0">
                <a:solidFill>
                  <a:srgbClr val="00B050"/>
                </a:solidFill>
              </a:rPr>
              <a:t>ANC has often been seen to organise disruptive behaviour</a:t>
            </a:r>
            <a:r>
              <a:rPr lang="en-ZA" sz="2000" b="1" dirty="0" smtClean="0">
                <a:solidFill>
                  <a:srgbClr val="002060"/>
                </a:solidFill>
              </a:rPr>
              <a:t>, e.g. walk-outs</a:t>
            </a:r>
            <a:r>
              <a:rPr lang="en-ZA" sz="2000" b="1" dirty="0">
                <a:solidFill>
                  <a:srgbClr val="002060"/>
                </a:solidFill>
              </a:rPr>
              <a:t>, </a:t>
            </a:r>
            <a:r>
              <a:rPr lang="en-ZA" sz="2000" b="1" dirty="0" smtClean="0">
                <a:solidFill>
                  <a:srgbClr val="002060"/>
                </a:solidFill>
              </a:rPr>
              <a:t>votes </a:t>
            </a:r>
            <a:r>
              <a:rPr lang="en-ZA" sz="2000" b="1" dirty="0">
                <a:solidFill>
                  <a:srgbClr val="002060"/>
                </a:solidFill>
              </a:rPr>
              <a:t>of no confidence, </a:t>
            </a:r>
            <a:r>
              <a:rPr lang="en-ZA" sz="2000" b="1" dirty="0" smtClean="0">
                <a:solidFill>
                  <a:srgbClr val="002060"/>
                </a:solidFill>
              </a:rPr>
              <a:t>etc.</a:t>
            </a:r>
          </a:p>
          <a:p>
            <a:r>
              <a:rPr lang="en-ZA" sz="2000" b="1" dirty="0" smtClean="0">
                <a:solidFill>
                  <a:srgbClr val="00B050"/>
                </a:solidFill>
              </a:rPr>
              <a:t>Not only </a:t>
            </a:r>
            <a:r>
              <a:rPr lang="en-ZA" sz="2000" b="1" dirty="0">
                <a:solidFill>
                  <a:srgbClr val="00B050"/>
                </a:solidFill>
              </a:rPr>
              <a:t>the ANC that engages in such </a:t>
            </a:r>
            <a:r>
              <a:rPr lang="en-ZA" sz="2000" b="1" dirty="0" smtClean="0">
                <a:solidFill>
                  <a:srgbClr val="00B050"/>
                </a:solidFill>
              </a:rPr>
              <a:t>behaviour</a:t>
            </a:r>
            <a:r>
              <a:rPr lang="en-ZA" sz="2000" b="1" dirty="0" smtClean="0">
                <a:solidFill>
                  <a:srgbClr val="002060"/>
                </a:solidFill>
              </a:rPr>
              <a:t>, but ANC’s </a:t>
            </a:r>
            <a:r>
              <a:rPr lang="en-ZA" sz="2000" b="1" dirty="0">
                <a:solidFill>
                  <a:srgbClr val="002060"/>
                </a:solidFill>
              </a:rPr>
              <a:t>size and power </a:t>
            </a:r>
            <a:r>
              <a:rPr lang="en-ZA" sz="2000" b="1" dirty="0" smtClean="0">
                <a:solidFill>
                  <a:srgbClr val="002060"/>
                </a:solidFill>
              </a:rPr>
              <a:t>enables it to grind council work to a halt.</a:t>
            </a:r>
          </a:p>
        </p:txBody>
      </p:sp>
    </p:spTree>
    <p:extLst>
      <p:ext uri="{BB962C8B-B14F-4D97-AF65-F5344CB8AC3E}">
        <p14:creationId xmlns:p14="http://schemas.microsoft.com/office/powerpoint/2010/main" val="33216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267200"/>
          </a:xfrm>
        </p:spPr>
        <p:txBody>
          <a:bodyPr/>
          <a:lstStyle/>
          <a:p>
            <a:r>
              <a:rPr lang="en-ZA" sz="2000" b="1" dirty="0" err="1" smtClean="0">
                <a:solidFill>
                  <a:srgbClr val="00B050"/>
                </a:solidFill>
              </a:rPr>
              <a:t>DCoG</a:t>
            </a:r>
            <a:r>
              <a:rPr lang="en-ZA" sz="2000" b="1" dirty="0" smtClean="0">
                <a:solidFill>
                  <a:srgbClr val="00206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has </a:t>
            </a:r>
            <a:r>
              <a:rPr lang="en-ZA" sz="2000" b="1" dirty="0" smtClean="0">
                <a:solidFill>
                  <a:srgbClr val="002060"/>
                </a:solidFill>
              </a:rPr>
              <a:t>released </a:t>
            </a:r>
            <a:r>
              <a:rPr lang="en-ZA" sz="2000" b="1" dirty="0">
                <a:solidFill>
                  <a:srgbClr val="002060"/>
                </a:solidFill>
              </a:rPr>
              <a:t>draft </a:t>
            </a:r>
            <a:r>
              <a:rPr lang="en-ZA" sz="2000" b="1" dirty="0">
                <a:solidFill>
                  <a:srgbClr val="00B050"/>
                </a:solidFill>
              </a:rPr>
              <a:t>"Code of Conduct for Councillors Regulations"</a:t>
            </a:r>
            <a:r>
              <a:rPr lang="en-ZA" sz="2000" b="1" dirty="0">
                <a:solidFill>
                  <a:srgbClr val="002060"/>
                </a:solidFill>
              </a:rPr>
              <a:t> to </a:t>
            </a:r>
            <a:r>
              <a:rPr lang="en-ZA" sz="2000" b="1" dirty="0">
                <a:solidFill>
                  <a:srgbClr val="00B050"/>
                </a:solidFill>
              </a:rPr>
              <a:t>bolster </a:t>
            </a:r>
            <a:r>
              <a:rPr lang="en-ZA" sz="2000" b="1" dirty="0" err="1">
                <a:solidFill>
                  <a:srgbClr val="00B050"/>
                </a:solidFill>
              </a:rPr>
              <a:t>regs</a:t>
            </a:r>
            <a:r>
              <a:rPr lang="en-ZA" sz="2000" b="1" dirty="0">
                <a:solidFill>
                  <a:srgbClr val="00B05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issued in 2001. Includes prohibition of “walk-outs” in council meetings and penalising unruly behaviour.</a:t>
            </a:r>
          </a:p>
          <a:p>
            <a:r>
              <a:rPr lang="en-ZA" sz="2000" b="1" dirty="0" smtClean="0">
                <a:solidFill>
                  <a:srgbClr val="002060"/>
                </a:solidFill>
              </a:rPr>
              <a:t>And </a:t>
            </a:r>
            <a:r>
              <a:rPr lang="en-ZA" sz="2000" b="1" dirty="0">
                <a:solidFill>
                  <a:srgbClr val="002060"/>
                </a:solidFill>
              </a:rPr>
              <a:t>the </a:t>
            </a:r>
            <a:r>
              <a:rPr lang="en-ZA" sz="2000" b="1" dirty="0">
                <a:solidFill>
                  <a:srgbClr val="00B050"/>
                </a:solidFill>
              </a:rPr>
              <a:t>DA</a:t>
            </a:r>
            <a:r>
              <a:rPr lang="en-ZA" sz="2000" b="1" dirty="0">
                <a:solidFill>
                  <a:srgbClr val="002060"/>
                </a:solidFill>
              </a:rPr>
              <a:t>, </a:t>
            </a:r>
            <a:r>
              <a:rPr lang="en-ZA" sz="2000" b="1" dirty="0" smtClean="0">
                <a:solidFill>
                  <a:srgbClr val="00B050"/>
                </a:solidFill>
              </a:rPr>
              <a:t>filled </a:t>
            </a:r>
            <a:r>
              <a:rPr lang="en-ZA" sz="2000" b="1" dirty="0">
                <a:solidFill>
                  <a:srgbClr val="00B050"/>
                </a:solidFill>
              </a:rPr>
              <a:t>with righteous indignation at the injustice of its </a:t>
            </a:r>
            <a:r>
              <a:rPr lang="en-ZA" sz="2000" b="1" dirty="0" smtClean="0">
                <a:solidFill>
                  <a:srgbClr val="00B050"/>
                </a:solidFill>
              </a:rPr>
              <a:t>coalition losses</a:t>
            </a:r>
            <a:r>
              <a:rPr lang="en-ZA" sz="2000" b="1" dirty="0" smtClean="0">
                <a:solidFill>
                  <a:srgbClr val="002060"/>
                </a:solidFill>
              </a:rPr>
              <a:t>, </a:t>
            </a:r>
            <a:r>
              <a:rPr lang="en-ZA" sz="2000" b="1" dirty="0">
                <a:solidFill>
                  <a:srgbClr val="002060"/>
                </a:solidFill>
              </a:rPr>
              <a:t>seems to assume that it is somehow entitled to govern in </a:t>
            </a:r>
            <a:r>
              <a:rPr lang="en-ZA" sz="2000" b="1" dirty="0" smtClean="0">
                <a:solidFill>
                  <a:srgbClr val="002060"/>
                </a:solidFill>
              </a:rPr>
              <a:t>places like </a:t>
            </a:r>
            <a:r>
              <a:rPr lang="en-ZA" sz="2000" b="1" dirty="0" err="1" smtClean="0">
                <a:solidFill>
                  <a:srgbClr val="002060"/>
                </a:solidFill>
              </a:rPr>
              <a:t>Joburg</a:t>
            </a:r>
            <a:r>
              <a:rPr lang="en-ZA" sz="2000" b="1" dirty="0" smtClean="0">
                <a:solidFill>
                  <a:srgbClr val="002060"/>
                </a:solidFill>
              </a:rPr>
              <a:t> </a:t>
            </a:r>
            <a:r>
              <a:rPr lang="en-ZA" sz="2000" b="1" dirty="0">
                <a:solidFill>
                  <a:srgbClr val="002060"/>
                </a:solidFill>
              </a:rPr>
              <a:t>(and various other local councils), in spite of managing to get only 26% of votes in the metro in the last local elections, 8% less than the ANC’s 34%.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r>
              <a:rPr lang="en-ZA" sz="2000" b="1" dirty="0" smtClean="0">
                <a:solidFill>
                  <a:srgbClr val="00B050"/>
                </a:solidFill>
              </a:rPr>
              <a:t>Complaints </a:t>
            </a:r>
            <a:r>
              <a:rPr lang="en-ZA" sz="2000" b="1" dirty="0">
                <a:solidFill>
                  <a:srgbClr val="00B050"/>
                </a:solidFill>
              </a:rPr>
              <a:t>amongst smaller partners </a:t>
            </a:r>
            <a:r>
              <a:rPr lang="en-ZA" sz="2000" b="1" dirty="0">
                <a:solidFill>
                  <a:srgbClr val="002060"/>
                </a:solidFill>
              </a:rPr>
              <a:t>in DA-led coalitions </a:t>
            </a:r>
            <a:r>
              <a:rPr lang="en-ZA" sz="2000" b="1" dirty="0">
                <a:solidFill>
                  <a:srgbClr val="00B050"/>
                </a:solidFill>
              </a:rPr>
              <a:t>of DA arrogance</a:t>
            </a:r>
            <a:r>
              <a:rPr lang="en-ZA" sz="2000" b="1" dirty="0">
                <a:solidFill>
                  <a:srgbClr val="002060"/>
                </a:solidFill>
              </a:rPr>
              <a:t> should not be dismissed out of hand, </a:t>
            </a:r>
            <a:r>
              <a:rPr lang="en-ZA" sz="2000" b="1" dirty="0">
                <a:solidFill>
                  <a:srgbClr val="00B050"/>
                </a:solidFill>
              </a:rPr>
              <a:t>partnerships</a:t>
            </a:r>
            <a:r>
              <a:rPr lang="en-ZA" sz="2000" b="1" dirty="0">
                <a:solidFill>
                  <a:srgbClr val="002060"/>
                </a:solidFill>
              </a:rPr>
              <a:t> by their nature </a:t>
            </a:r>
            <a:r>
              <a:rPr lang="en-ZA" sz="2000" b="1" dirty="0">
                <a:solidFill>
                  <a:srgbClr val="00B050"/>
                </a:solidFill>
              </a:rPr>
              <a:t>are about negotiation and compromise</a:t>
            </a:r>
            <a:r>
              <a:rPr lang="en-ZA" sz="2000" b="1" dirty="0">
                <a:solidFill>
                  <a:srgbClr val="002060"/>
                </a:solidFill>
              </a:rPr>
              <a:t>, obviously within reasonable limits.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46786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27" y="381000"/>
            <a:ext cx="8229600" cy="1143000"/>
          </a:xfrm>
        </p:spPr>
        <p:txBody>
          <a:bodyPr/>
          <a:lstStyle/>
          <a:p>
            <a:r>
              <a:rPr lang="en-ZA" sz="4000" b="1" dirty="0" smtClean="0">
                <a:solidFill>
                  <a:srgbClr val="00B050"/>
                </a:solidFill>
                <a:latin typeface="Calibri" pitchFamily="34" charset="0"/>
                <a:cs typeface="Courier New" pitchFamily="49" charset="0"/>
              </a:rPr>
              <a:t>5.How do we mitigate risk in coalitions</a:t>
            </a:r>
            <a:endParaRPr lang="en-US" sz="4000" b="1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395855" cy="3567545"/>
          </a:xfrm>
        </p:spPr>
        <p:txBody>
          <a:bodyPr/>
          <a:lstStyle/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President </a:t>
            </a:r>
            <a:r>
              <a:rPr lang="en-ZA" sz="2000" b="1" dirty="0">
                <a:solidFill>
                  <a:srgbClr val="002060"/>
                </a:solidFill>
              </a:rPr>
              <a:t>of </a:t>
            </a:r>
            <a:r>
              <a:rPr lang="en-ZA" sz="2000" b="1" dirty="0" err="1" smtClean="0">
                <a:solidFill>
                  <a:srgbClr val="00B050"/>
                </a:solidFill>
              </a:rPr>
              <a:t>Salga</a:t>
            </a:r>
            <a:r>
              <a:rPr lang="en-ZA" sz="2000" b="1" dirty="0" smtClean="0">
                <a:solidFill>
                  <a:srgbClr val="002060"/>
                </a:solidFill>
              </a:rPr>
              <a:t>, </a:t>
            </a:r>
            <a:r>
              <a:rPr lang="en-ZA" sz="2000" b="1" dirty="0" err="1">
                <a:solidFill>
                  <a:srgbClr val="002060"/>
                </a:solidFill>
              </a:rPr>
              <a:t>Bheki</a:t>
            </a:r>
            <a:r>
              <a:rPr lang="en-ZA" sz="2000" b="1" dirty="0">
                <a:solidFill>
                  <a:srgbClr val="002060"/>
                </a:solidFill>
              </a:rPr>
              <a:t> </a:t>
            </a:r>
            <a:r>
              <a:rPr lang="en-ZA" sz="2000" b="1" dirty="0" err="1">
                <a:solidFill>
                  <a:srgbClr val="002060"/>
                </a:solidFill>
              </a:rPr>
              <a:t>Stofile</a:t>
            </a:r>
            <a:r>
              <a:rPr lang="en-ZA" sz="2000" b="1" dirty="0">
                <a:solidFill>
                  <a:srgbClr val="002060"/>
                </a:solidFill>
              </a:rPr>
              <a:t>, </a:t>
            </a:r>
            <a:r>
              <a:rPr lang="en-ZA" sz="2000" b="1" dirty="0" smtClean="0">
                <a:solidFill>
                  <a:srgbClr val="002060"/>
                </a:solidFill>
              </a:rPr>
              <a:t>said </a:t>
            </a:r>
            <a:r>
              <a:rPr lang="en-ZA" sz="2000" b="1" dirty="0" smtClean="0">
                <a:solidFill>
                  <a:srgbClr val="00B050"/>
                </a:solidFill>
              </a:rPr>
              <a:t>parties </a:t>
            </a:r>
            <a:r>
              <a:rPr lang="en-ZA" sz="2000" b="1" dirty="0">
                <a:solidFill>
                  <a:srgbClr val="00B050"/>
                </a:solidFill>
              </a:rPr>
              <a:t>forming coalitions should be forced to sign coalition agreements </a:t>
            </a:r>
            <a:r>
              <a:rPr lang="en-ZA" sz="2000" b="1" dirty="0">
                <a:solidFill>
                  <a:srgbClr val="002060"/>
                </a:solidFill>
              </a:rPr>
              <a:t>and that these should be made public. </a:t>
            </a:r>
            <a:endParaRPr lang="en-ZA" sz="2000" b="1" dirty="0" smtClean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Short </a:t>
            </a:r>
            <a:r>
              <a:rPr lang="en-ZA" sz="2000" b="1" dirty="0">
                <a:solidFill>
                  <a:srgbClr val="002060"/>
                </a:solidFill>
              </a:rPr>
              <a:t>of these agreements being </a:t>
            </a:r>
            <a:r>
              <a:rPr lang="en-ZA" sz="2000" b="1" dirty="0">
                <a:solidFill>
                  <a:srgbClr val="00B050"/>
                </a:solidFill>
              </a:rPr>
              <a:t>binding contracts </a:t>
            </a:r>
            <a:r>
              <a:rPr lang="en-ZA" sz="2000" b="1" dirty="0">
                <a:solidFill>
                  <a:srgbClr val="002060"/>
                </a:solidFill>
              </a:rPr>
              <a:t>though, it seems naïve to think </a:t>
            </a:r>
            <a:r>
              <a:rPr lang="en-ZA" sz="2000" b="1" dirty="0" smtClean="0">
                <a:solidFill>
                  <a:srgbClr val="002060"/>
                </a:solidFill>
              </a:rPr>
              <a:t>the </a:t>
            </a:r>
            <a:r>
              <a:rPr lang="en-ZA" sz="2000" b="1" dirty="0">
                <a:solidFill>
                  <a:srgbClr val="002060"/>
                </a:solidFill>
              </a:rPr>
              <a:t>risk of public embarrassment might change the behaviour of more pliable coalition partners represented by individual </a:t>
            </a:r>
            <a:r>
              <a:rPr lang="en-ZA" sz="2000" b="1" dirty="0" smtClean="0">
                <a:solidFill>
                  <a:srgbClr val="002060"/>
                </a:solidFill>
              </a:rPr>
              <a:t>councillors.</a:t>
            </a:r>
            <a:endParaRPr lang="en-ZA" sz="2000" b="1" dirty="0">
              <a:solidFill>
                <a:srgbClr val="002060"/>
              </a:solidFill>
            </a:endParaRPr>
          </a:p>
          <a:p>
            <a:pPr fontAlgn="ctr"/>
            <a:r>
              <a:rPr lang="en-ZA" sz="2000" b="1" dirty="0" smtClean="0">
                <a:solidFill>
                  <a:srgbClr val="002060"/>
                </a:solidFill>
              </a:rPr>
              <a:t>The </a:t>
            </a:r>
            <a:r>
              <a:rPr lang="en-ZA" sz="2000" b="1" dirty="0" smtClean="0">
                <a:solidFill>
                  <a:srgbClr val="00B050"/>
                </a:solidFill>
              </a:rPr>
              <a:t>risk posed by flip flopping mercenary smaller parties </a:t>
            </a:r>
            <a:r>
              <a:rPr lang="en-ZA" sz="2000" b="1" dirty="0" smtClean="0">
                <a:solidFill>
                  <a:srgbClr val="002060"/>
                </a:solidFill>
              </a:rPr>
              <a:t>may mean that the </a:t>
            </a:r>
            <a:r>
              <a:rPr lang="en-ZA" sz="2000" b="1" dirty="0" smtClean="0">
                <a:solidFill>
                  <a:srgbClr val="00B050"/>
                </a:solidFill>
              </a:rPr>
              <a:t>only </a:t>
            </a:r>
            <a:r>
              <a:rPr lang="en-ZA" sz="2000" b="1" dirty="0">
                <a:solidFill>
                  <a:srgbClr val="00B050"/>
                </a:solidFill>
              </a:rPr>
              <a:t>real solution </a:t>
            </a:r>
            <a:r>
              <a:rPr lang="en-ZA" sz="2000" b="1" dirty="0" smtClean="0">
                <a:solidFill>
                  <a:srgbClr val="00B050"/>
                </a:solidFill>
              </a:rPr>
              <a:t>may </a:t>
            </a:r>
            <a:r>
              <a:rPr lang="en-ZA" sz="2000" b="1" dirty="0">
                <a:solidFill>
                  <a:srgbClr val="00B050"/>
                </a:solidFill>
              </a:rPr>
              <a:t>well be for residents to vote out smaller </a:t>
            </a:r>
            <a:r>
              <a:rPr lang="en-ZA" sz="2000" b="1" dirty="0" smtClean="0">
                <a:solidFill>
                  <a:srgbClr val="00B050"/>
                </a:solidFill>
              </a:rPr>
              <a:t>parties</a:t>
            </a:r>
            <a:r>
              <a:rPr lang="en-ZA" sz="2000" b="1" dirty="0" smtClean="0">
                <a:solidFill>
                  <a:srgbClr val="002060"/>
                </a:solidFill>
              </a:rPr>
              <a:t>, or indeed, to </a:t>
            </a:r>
            <a:r>
              <a:rPr lang="en-ZA" sz="2000" b="1" dirty="0" smtClean="0">
                <a:solidFill>
                  <a:srgbClr val="00B050"/>
                </a:solidFill>
              </a:rPr>
              <a:t>raise the minimum level of representation required</a:t>
            </a:r>
            <a:r>
              <a:rPr lang="en-ZA" sz="2000" b="1" dirty="0" smtClean="0">
                <a:solidFill>
                  <a:srgbClr val="002060"/>
                </a:solidFill>
              </a:rPr>
              <a:t> to gain a seat in a council. </a:t>
            </a:r>
            <a:endParaRPr lang="en-ZA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23A3EDE2-2B4A-4EAD-B0F3-D9E3DA3F2CC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6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13119</TotalTime>
  <Words>1085</Words>
  <Application>Microsoft Office PowerPoint</Application>
  <PresentationFormat>On-screen Show (4:3)</PresentationFormat>
  <Paragraphs>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Default Design</vt:lpstr>
      <vt:lpstr>Custom Design</vt:lpstr>
      <vt:lpstr>Coalition governments at the Municipal Level. How do we Mitigate Risks?   Gauteng Provincial Legislature  20 July 2023</vt:lpstr>
      <vt:lpstr>Overview</vt:lpstr>
      <vt:lpstr>1. Providing context – the PR system</vt:lpstr>
      <vt:lpstr>PowerPoint Presentation</vt:lpstr>
      <vt:lpstr>2. Faltering Coalitions</vt:lpstr>
      <vt:lpstr>3. Cause of instability in coalitions</vt:lpstr>
      <vt:lpstr>4. The role of larger parties in coalition instability  </vt:lpstr>
      <vt:lpstr>PowerPoint Presentation</vt:lpstr>
      <vt:lpstr>5.How do we mitigate risk in coalitions</vt:lpstr>
      <vt:lpstr>6. Protecting municipalities from the worst of coalitions?</vt:lpstr>
      <vt:lpstr>7. The DA’s 5 point plan to stabilise coalitions</vt:lpstr>
      <vt:lpstr>8. Conclusion. Reality testing when proposing solutions to the coalition quandary </vt:lpstr>
      <vt:lpstr>PowerPoint Presentation</vt:lpstr>
      <vt:lpstr>Thank You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Allan</dc:creator>
  <cp:lastModifiedBy>Microsoft account</cp:lastModifiedBy>
  <cp:revision>470</cp:revision>
  <cp:lastPrinted>2014-11-23T15:00:10Z</cp:lastPrinted>
  <dcterms:created xsi:type="dcterms:W3CDTF">2007-06-25T13:30:09Z</dcterms:created>
  <dcterms:modified xsi:type="dcterms:W3CDTF">2023-07-20T06:43:50Z</dcterms:modified>
</cp:coreProperties>
</file>